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7" r:id="rId2"/>
    <p:sldId id="680" r:id="rId3"/>
    <p:sldId id="2110" r:id="rId4"/>
    <p:sldId id="1795" r:id="rId5"/>
    <p:sldId id="716" r:id="rId6"/>
    <p:sldId id="718" r:id="rId7"/>
    <p:sldId id="2320" r:id="rId8"/>
    <p:sldId id="2064" r:id="rId9"/>
    <p:sldId id="302" r:id="rId10"/>
    <p:sldId id="291" r:id="rId11"/>
    <p:sldId id="654" r:id="rId12"/>
    <p:sldId id="2322" r:id="rId13"/>
    <p:sldId id="2341" r:id="rId14"/>
    <p:sldId id="2321" r:id="rId15"/>
    <p:sldId id="2342" r:id="rId16"/>
    <p:sldId id="2334" r:id="rId17"/>
    <p:sldId id="2312" r:id="rId18"/>
    <p:sldId id="719" r:id="rId19"/>
    <p:sldId id="2326" r:id="rId20"/>
    <p:sldId id="2292" r:id="rId21"/>
    <p:sldId id="2313" r:id="rId22"/>
    <p:sldId id="2288" r:id="rId23"/>
    <p:sldId id="264" r:id="rId24"/>
    <p:sldId id="2327" r:id="rId25"/>
    <p:sldId id="2328" r:id="rId26"/>
    <p:sldId id="2329" r:id="rId27"/>
    <p:sldId id="2330" r:id="rId28"/>
    <p:sldId id="2115" r:id="rId29"/>
    <p:sldId id="2331" r:id="rId30"/>
    <p:sldId id="2314" r:id="rId31"/>
    <p:sldId id="2323" r:id="rId32"/>
    <p:sldId id="2335" r:id="rId33"/>
    <p:sldId id="2289" r:id="rId34"/>
    <p:sldId id="258" r:id="rId35"/>
    <p:sldId id="707" r:id="rId36"/>
    <p:sldId id="693" r:id="rId37"/>
    <p:sldId id="1794" r:id="rId38"/>
    <p:sldId id="1796" r:id="rId39"/>
    <p:sldId id="655" r:id="rId40"/>
    <p:sldId id="2061" r:id="rId41"/>
    <p:sldId id="2062" r:id="rId42"/>
    <p:sldId id="689" r:id="rId43"/>
    <p:sldId id="2118" r:id="rId44"/>
    <p:sldId id="2336" r:id="rId45"/>
    <p:sldId id="2337" r:id="rId46"/>
    <p:sldId id="683" r:id="rId47"/>
    <p:sldId id="684" r:id="rId48"/>
    <p:sldId id="685" r:id="rId49"/>
    <p:sldId id="2332" r:id="rId50"/>
    <p:sldId id="2333" r:id="rId51"/>
    <p:sldId id="686" r:id="rId52"/>
    <p:sldId id="687" r:id="rId53"/>
    <p:sldId id="2338" r:id="rId54"/>
    <p:sldId id="724" r:id="rId55"/>
    <p:sldId id="690" r:id="rId56"/>
    <p:sldId id="2319" r:id="rId57"/>
    <p:sldId id="666" r:id="rId58"/>
    <p:sldId id="873" r:id="rId59"/>
    <p:sldId id="882" r:id="rId60"/>
    <p:sldId id="640" r:id="rId61"/>
    <p:sldId id="280" r:id="rId62"/>
    <p:sldId id="2068" r:id="rId63"/>
    <p:sldId id="661" r:id="rId64"/>
    <p:sldId id="705" r:id="rId65"/>
    <p:sldId id="2324" r:id="rId66"/>
    <p:sldId id="357" r:id="rId67"/>
    <p:sldId id="714" r:id="rId68"/>
    <p:sldId id="2339" r:id="rId69"/>
    <p:sldId id="2121" r:id="rId70"/>
    <p:sldId id="2340" r:id="rId71"/>
    <p:sldId id="2325" r:id="rId7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8" autoAdjust="0"/>
    <p:restoredTop sz="97840" autoAdjust="0"/>
  </p:normalViewPr>
  <p:slideViewPr>
    <p:cSldViewPr snapToGrid="0" snapToObjects="1">
      <p:cViewPr varScale="1">
        <p:scale>
          <a:sx n="94" d="100"/>
          <a:sy n="94" d="100"/>
        </p:scale>
        <p:origin x="1016" y="184"/>
      </p:cViewPr>
      <p:guideLst/>
    </p:cSldViewPr>
  </p:slideViewPr>
  <p:outlineViewPr>
    <p:cViewPr>
      <p:scale>
        <a:sx n="33" d="100"/>
        <a:sy n="33" d="100"/>
      </p:scale>
      <p:origin x="0" y="-1965"/>
    </p:cViewPr>
    <p:sldLst>
      <p:sld r:id="rId1" collapse="1"/>
    </p:sldLst>
  </p:outlineViewPr>
  <p:notesTextViewPr>
    <p:cViewPr>
      <p:scale>
        <a:sx n="20" d="100"/>
        <a:sy n="2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2024-01-15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Incorporating these three design elements, allows us to significantly push the communication range of the system. Next, we did experiments to investigate the transmission range that we can support with our system.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Performing these experiments was challenging as when we were designing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state of the art backscatter systems achieved a communication range of tens of meters. Hence, it was difficult to anticipate space required to perform these experiments.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conducted the first experiment in the university, and we ran out the space, next we took the experiment setup next to a river in Uppsala. I show the setup on left hand side image, and on the right is picture of me capturing transmissions one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away.  However, while we were able to receive transmissions at fairly high SNR, we again ran out of space due to large range that we could achieve.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10</a:t>
            </a:fld>
            <a:endParaRPr lang="en-US"/>
          </a:p>
        </p:txBody>
      </p:sp>
    </p:spTree>
    <p:extLst>
      <p:ext uri="{BB962C8B-B14F-4D97-AF65-F5344CB8AC3E}">
        <p14:creationId xmlns:p14="http://schemas.microsoft.com/office/powerpoint/2010/main" val="416230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Hence, to find the maximum range we could achieve with our system, we took the entire setup outside Uppsala to an open space. We kept the backscatter setup on top of a small hill, and investigated the maximum communication range that we could support.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Performing these experiments was significantly challenging, as we would setup experiment in the daytime, and by the time we would finish collecting the link metrics, it would be dawn. We also had to walk significant distances with equipment.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found that we could communicate up to a distance of 3.4 km while consuming tens of microwatts of power for wireless transmissions at the backscatter tag.  Achieving such high communication range was considered challenging or even infeasible with backscatter mechanism,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helped overturn notion that backscatter is a low range transmission mechanism.</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11</a:t>
            </a:fld>
            <a:endParaRPr lang="en-US"/>
          </a:p>
        </p:txBody>
      </p:sp>
    </p:spTree>
    <p:extLst>
      <p:ext uri="{BB962C8B-B14F-4D97-AF65-F5344CB8AC3E}">
        <p14:creationId xmlns:p14="http://schemas.microsoft.com/office/powerpoint/2010/main" val="1686594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1179855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13</a:t>
            </a:fld>
            <a:endParaRPr lang="en-US"/>
          </a:p>
        </p:txBody>
      </p:sp>
    </p:spTree>
    <p:extLst>
      <p:ext uri="{BB962C8B-B14F-4D97-AF65-F5344CB8AC3E}">
        <p14:creationId xmlns:p14="http://schemas.microsoft.com/office/powerpoint/2010/main" val="170876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14</a:t>
            </a:fld>
            <a:endParaRPr lang="en-US"/>
          </a:p>
        </p:txBody>
      </p:sp>
    </p:spTree>
    <p:extLst>
      <p:ext uri="{BB962C8B-B14F-4D97-AF65-F5344CB8AC3E}">
        <p14:creationId xmlns:p14="http://schemas.microsoft.com/office/powerpoint/2010/main" val="9903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15</a:t>
            </a:fld>
            <a:endParaRPr lang="en-US"/>
          </a:p>
        </p:txBody>
      </p:sp>
    </p:spTree>
    <p:extLst>
      <p:ext uri="{BB962C8B-B14F-4D97-AF65-F5344CB8AC3E}">
        <p14:creationId xmlns:p14="http://schemas.microsoft.com/office/powerpoint/2010/main" val="158588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16</a:t>
            </a:fld>
            <a:endParaRPr lang="en-US"/>
          </a:p>
        </p:txBody>
      </p:sp>
    </p:spTree>
    <p:extLst>
      <p:ext uri="{BB962C8B-B14F-4D97-AF65-F5344CB8AC3E}">
        <p14:creationId xmlns:p14="http://schemas.microsoft.com/office/powerpoint/2010/main" val="2209073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17</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18</a:t>
            </a:fld>
            <a:endParaRPr lang="en-US"/>
          </a:p>
        </p:txBody>
      </p:sp>
    </p:spTree>
    <p:extLst>
      <p:ext uri="{BB962C8B-B14F-4D97-AF65-F5344CB8AC3E}">
        <p14:creationId xmlns:p14="http://schemas.microsoft.com/office/powerpoint/2010/main" val="347751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19</a:t>
            </a:fld>
            <a:endParaRPr lang="en-US"/>
          </a:p>
        </p:txBody>
      </p:sp>
    </p:spTree>
    <p:extLst>
      <p:ext uri="{BB962C8B-B14F-4D97-AF65-F5344CB8AC3E}">
        <p14:creationId xmlns:p14="http://schemas.microsoft.com/office/powerpoint/2010/main" val="238800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191345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20</a:t>
            </a:fld>
            <a:endParaRPr lang="en-US"/>
          </a:p>
        </p:txBody>
      </p:sp>
    </p:spTree>
    <p:extLst>
      <p:ext uri="{BB962C8B-B14F-4D97-AF65-F5344CB8AC3E}">
        <p14:creationId xmlns:p14="http://schemas.microsoft.com/office/powerpoint/2010/main" val="718139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21</a:t>
            </a:fld>
            <a:endParaRPr lang="en-US"/>
          </a:p>
        </p:txBody>
      </p:sp>
    </p:spTree>
    <p:extLst>
      <p:ext uri="{BB962C8B-B14F-4D97-AF65-F5344CB8AC3E}">
        <p14:creationId xmlns:p14="http://schemas.microsoft.com/office/powerpoint/2010/main" val="82151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22</a:t>
            </a:fld>
            <a:endParaRPr lang="en-US"/>
          </a:p>
        </p:txBody>
      </p:sp>
    </p:spTree>
    <p:extLst>
      <p:ext uri="{BB962C8B-B14F-4D97-AF65-F5344CB8AC3E}">
        <p14:creationId xmlns:p14="http://schemas.microsoft.com/office/powerpoint/2010/main" val="1339844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28</a:t>
            </a:fld>
            <a:endParaRPr lang="en-US"/>
          </a:p>
        </p:txBody>
      </p:sp>
    </p:spTree>
    <p:extLst>
      <p:ext uri="{BB962C8B-B14F-4D97-AF65-F5344CB8AC3E}">
        <p14:creationId xmlns:p14="http://schemas.microsoft.com/office/powerpoint/2010/main" val="2977503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30</a:t>
            </a:fld>
            <a:endParaRPr lang="en-US"/>
          </a:p>
        </p:txBody>
      </p:sp>
    </p:spTree>
    <p:extLst>
      <p:ext uri="{BB962C8B-B14F-4D97-AF65-F5344CB8AC3E}">
        <p14:creationId xmlns:p14="http://schemas.microsoft.com/office/powerpoint/2010/main" val="133325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31</a:t>
            </a:fld>
            <a:endParaRPr lang="en-US"/>
          </a:p>
        </p:txBody>
      </p:sp>
    </p:spTree>
    <p:extLst>
      <p:ext uri="{BB962C8B-B14F-4D97-AF65-F5344CB8AC3E}">
        <p14:creationId xmlns:p14="http://schemas.microsoft.com/office/powerpoint/2010/main" val="1364171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32</a:t>
            </a:fld>
            <a:endParaRPr lang="en-US"/>
          </a:p>
        </p:txBody>
      </p:sp>
    </p:spTree>
    <p:extLst>
      <p:ext uri="{BB962C8B-B14F-4D97-AF65-F5344CB8AC3E}">
        <p14:creationId xmlns:p14="http://schemas.microsoft.com/office/powerpoint/2010/main" val="998474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33</a:t>
            </a:fld>
            <a:endParaRPr lang="en-US"/>
          </a:p>
        </p:txBody>
      </p:sp>
    </p:spTree>
    <p:extLst>
      <p:ext uri="{BB962C8B-B14F-4D97-AF65-F5344CB8AC3E}">
        <p14:creationId xmlns:p14="http://schemas.microsoft.com/office/powerpoint/2010/main" val="1913458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 begin this presentation by demonstrating devices that we interact with within our daily lives. These include Fitbit,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AirPods</a:t>
            </a:r>
            <a:r>
              <a:rPr lang="en-GB" sz="1800" dirty="0">
                <a:effectLst/>
                <a:latin typeface="Calibri" panose="020F0502020204030204" pitchFamily="34" charset="0"/>
                <a:ea typeface="Calibri" panose="020F0502020204030204" pitchFamily="34" charset="0"/>
                <a:cs typeface="Times New Roman" panose="02020603050405020304" pitchFamily="18" charset="0"/>
              </a:rPr>
              <a:t>, smart speakers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proximity beacons that we attach to objects such as keychain to keep track of them. All of these are examples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34</a:t>
            </a:fld>
            <a:endParaRPr lang="en-US"/>
          </a:p>
        </p:txBody>
      </p:sp>
    </p:spTree>
    <p:extLst>
      <p:ext uri="{BB962C8B-B14F-4D97-AF65-F5344CB8AC3E}">
        <p14:creationId xmlns:p14="http://schemas.microsoft.com/office/powerpoint/2010/main" val="3428482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35</a:t>
            </a:fld>
            <a:endParaRPr lang="en-US"/>
          </a:p>
        </p:txBody>
      </p:sp>
    </p:spTree>
    <p:extLst>
      <p:ext uri="{BB962C8B-B14F-4D97-AF65-F5344CB8AC3E}">
        <p14:creationId xmlns:p14="http://schemas.microsoft.com/office/powerpoint/2010/main" val="286321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2029248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how big would the Internet of Things be?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investigate a report from McKinsey called Disruptive Technologies which claims that the IoT would influence the combined economic value well over 36 trillion, far higher than cloud technology. Hence, this rapid growth in the IoT that we are witnessing is placing us on a pathway towards eclipsing (in economic value) major trends from previous decades, such as the cloud computing.</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429048-48E3-CB4A-BCD4-0EFC36288878}" type="slidenum">
              <a:rPr lang="sv-SE" smtClean="0"/>
              <a:t>36</a:t>
            </a:fld>
            <a:endParaRPr lang="sv-SE"/>
          </a:p>
        </p:txBody>
      </p:sp>
    </p:spTree>
    <p:extLst>
      <p:ext uri="{BB962C8B-B14F-4D97-AF65-F5344CB8AC3E}">
        <p14:creationId xmlns:p14="http://schemas.microsoft.com/office/powerpoint/2010/main" val="205109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37</a:t>
            </a:fld>
            <a:endParaRPr lang="en-US"/>
          </a:p>
        </p:txBody>
      </p:sp>
    </p:spTree>
    <p:extLst>
      <p:ext uri="{BB962C8B-B14F-4D97-AF65-F5344CB8AC3E}">
        <p14:creationId xmlns:p14="http://schemas.microsoft.com/office/powerpoint/2010/main" val="22880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how big would the Internet of Things be?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investigate a report from McKinsey called Disruptive Technologies which claims that the IoT would influence the combined economic value well over 36 trillion, far higher than cloud technology. Hence, this rapid growth in the IoT that we are witnessing is placing us on a pathway towards eclipsing (in economic value) major trends from previous decades, such as the cloud computing.</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429048-48E3-CB4A-BCD4-0EFC36288878}" type="slidenum">
              <a:rPr lang="sv-SE" smtClean="0"/>
              <a:t>38</a:t>
            </a:fld>
            <a:endParaRPr lang="sv-SE"/>
          </a:p>
        </p:txBody>
      </p:sp>
    </p:spTree>
    <p:extLst>
      <p:ext uri="{BB962C8B-B14F-4D97-AF65-F5344CB8AC3E}">
        <p14:creationId xmlns:p14="http://schemas.microsoft.com/office/powerpoint/2010/main" val="2855970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Due to the numerous applications that the internet of things enables, we are witnessing a massive growth in the number of microcontrollers being sold. These microcontrollers form the heart of the IoT platforms.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illustrate this point: ARM, a popular UK based company, just reported numbers, and in these numbers, they state that they sold 4.4 billion cortex M processors in just one quarter. These microcontrollers are almost exclusively used on IoT platforms, which demonstrates the massive growth we are witnessing in the number of deployed IoT devices.</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this growth continues, and in fact, I believe this growth will accelerate, we will soon have a trillion embedded devices that are going to be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429048-48E3-CB4A-BCD4-0EFC36288878}" type="slidenum">
              <a:rPr lang="sv-SE" smtClean="0"/>
              <a:t>39</a:t>
            </a:fld>
            <a:endParaRPr lang="sv-SE"/>
          </a:p>
        </p:txBody>
      </p:sp>
    </p:spTree>
    <p:extLst>
      <p:ext uri="{BB962C8B-B14F-4D97-AF65-F5344CB8AC3E}">
        <p14:creationId xmlns:p14="http://schemas.microsoft.com/office/powerpoint/2010/main" val="1367176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43</a:t>
            </a:fld>
            <a:endParaRPr lang="en-US"/>
          </a:p>
        </p:txBody>
      </p:sp>
    </p:spTree>
    <p:extLst>
      <p:ext uri="{BB962C8B-B14F-4D97-AF65-F5344CB8AC3E}">
        <p14:creationId xmlns:p14="http://schemas.microsoft.com/office/powerpoint/2010/main" val="31377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44</a:t>
            </a:fld>
            <a:endParaRPr lang="en-US"/>
          </a:p>
        </p:txBody>
      </p:sp>
    </p:spTree>
    <p:extLst>
      <p:ext uri="{BB962C8B-B14F-4D97-AF65-F5344CB8AC3E}">
        <p14:creationId xmlns:p14="http://schemas.microsoft.com/office/powerpoint/2010/main" val="1421337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45</a:t>
            </a:fld>
            <a:endParaRPr lang="en-US"/>
          </a:p>
        </p:txBody>
      </p:sp>
    </p:spTree>
    <p:extLst>
      <p:ext uri="{BB962C8B-B14F-4D97-AF65-F5344CB8AC3E}">
        <p14:creationId xmlns:p14="http://schemas.microsoft.com/office/powerpoint/2010/main" val="144948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53</a:t>
            </a:fld>
            <a:endParaRPr lang="en-US"/>
          </a:p>
        </p:txBody>
      </p:sp>
    </p:spTree>
    <p:extLst>
      <p:ext uri="{BB962C8B-B14F-4D97-AF65-F5344CB8AC3E}">
        <p14:creationId xmlns:p14="http://schemas.microsoft.com/office/powerpoint/2010/main" val="1424476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54</a:t>
            </a:fld>
            <a:endParaRPr lang="en-US"/>
          </a:p>
        </p:txBody>
      </p:sp>
    </p:spTree>
    <p:extLst>
      <p:ext uri="{BB962C8B-B14F-4D97-AF65-F5344CB8AC3E}">
        <p14:creationId xmlns:p14="http://schemas.microsoft.com/office/powerpoint/2010/main" val="713336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56</a:t>
            </a:fld>
            <a:endParaRPr lang="en-US"/>
          </a:p>
        </p:txBody>
      </p:sp>
    </p:spTree>
    <p:extLst>
      <p:ext uri="{BB962C8B-B14F-4D97-AF65-F5344CB8AC3E}">
        <p14:creationId xmlns:p14="http://schemas.microsoft.com/office/powerpoint/2010/main" val="4294835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3756036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57</a:t>
            </a:fld>
            <a:endParaRPr lang="en-US"/>
          </a:p>
        </p:txBody>
      </p:sp>
    </p:spTree>
    <p:extLst>
      <p:ext uri="{BB962C8B-B14F-4D97-AF65-F5344CB8AC3E}">
        <p14:creationId xmlns:p14="http://schemas.microsoft.com/office/powerpoint/2010/main" val="2300215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9D903D4-D1F1-A49C-B796-B6F840DA5569}"/>
              </a:ext>
            </a:extLst>
          </p:cNvPr>
          <p:cNvSpPr>
            <a:spLocks noGrp="1" noChangeArrowheads="1"/>
          </p:cNvSpPr>
          <p:nvPr>
            <p:ph type="sldNum" sz="quarter" idx="5"/>
          </p:nvPr>
        </p:nvSpPr>
        <p:spPr>
          <a:ln/>
        </p:spPr>
        <p:txBody>
          <a:bodyPr/>
          <a:lstStyle/>
          <a:p>
            <a:fld id="{31E84FBD-C0BD-C344-A8F4-D7E6A101848D}" type="slidenum">
              <a:rPr lang="en-US" altLang="en-US"/>
              <a:pPr/>
              <a:t>58</a:t>
            </a:fld>
            <a:endParaRPr lang="en-US" altLang="en-US"/>
          </a:p>
        </p:txBody>
      </p:sp>
      <p:sp>
        <p:nvSpPr>
          <p:cNvPr id="1377282" name="Rectangle 2">
            <a:extLst>
              <a:ext uri="{FF2B5EF4-FFF2-40B4-BE49-F238E27FC236}">
                <a16:creationId xmlns:a16="http://schemas.microsoft.com/office/drawing/2014/main" id="{85FCA049-8CCC-161D-D31B-48E4C85ECA74}"/>
              </a:ext>
            </a:extLst>
          </p:cNvPr>
          <p:cNvSpPr>
            <a:spLocks noGrp="1" noRot="1" noChangeAspect="1" noChangeArrowheads="1" noTextEdit="1"/>
          </p:cNvSpPr>
          <p:nvPr>
            <p:ph type="sldImg"/>
          </p:nvPr>
        </p:nvSpPr>
        <p:spPr>
          <a:xfrm>
            <a:off x="817563" y="922338"/>
            <a:ext cx="5681662" cy="3197225"/>
          </a:xfrm>
          <a:ln/>
        </p:spPr>
      </p:sp>
      <p:sp>
        <p:nvSpPr>
          <p:cNvPr id="1377283" name="Rectangle 3">
            <a:extLst>
              <a:ext uri="{FF2B5EF4-FFF2-40B4-BE49-F238E27FC236}">
                <a16:creationId xmlns:a16="http://schemas.microsoft.com/office/drawing/2014/main" id="{B9E985B3-F1B4-BA8E-18C7-19B40969775D}"/>
              </a:ext>
            </a:extLst>
          </p:cNvPr>
          <p:cNvSpPr>
            <a:spLocks noGrp="1" noChangeArrowheads="1"/>
          </p:cNvSpPr>
          <p:nvPr>
            <p:ph type="body" idx="1"/>
          </p:nvPr>
        </p:nvSpPr>
        <p:spPr>
          <a:xfrm>
            <a:off x="976313" y="4559300"/>
            <a:ext cx="5362575" cy="4321175"/>
          </a:xfrm>
        </p:spPr>
        <p:txBody>
          <a:bodyPr lIns="86001" tIns="43000" rIns="86001" bIns="43000"/>
          <a:lstStyle/>
          <a:p>
            <a:r>
              <a:rPr lang="en-US" altLang="en-US"/>
              <a:t>So if we look at the computing spectrum today, each of the classes exist simultaneously.  In a room we can put 100s of teraflops and many petabytes of computing.  </a:t>
            </a:r>
          </a:p>
          <a:p>
            <a:endParaRPr lang="en-US" altLang="en-US"/>
          </a:p>
          <a:p>
            <a:r>
              <a:rPr lang="en-US" altLang="en-US"/>
              <a:t>Our productivity, document preparation, and personal information management fits in our pocket and a new class is emerging that will provide a means of streaming information to and from the physical world like we have never seen before.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a:t>
            </a:r>
          </a:p>
        </p:txBody>
      </p:sp>
      <p:sp>
        <p:nvSpPr>
          <p:cNvPr id="4" name="Slide Number Placeholder 3"/>
          <p:cNvSpPr>
            <a:spLocks noGrp="1"/>
          </p:cNvSpPr>
          <p:nvPr>
            <p:ph type="sldNum" sz="quarter" idx="10"/>
          </p:nvPr>
        </p:nvSpPr>
        <p:spPr/>
        <p:txBody>
          <a:bodyPr/>
          <a:lstStyle/>
          <a:p>
            <a:fld id="{1C894700-B420-704F-B552-A4F4362F187A}" type="slidenum">
              <a:rPr lang="en-US" smtClean="0"/>
              <a:t>60</a:t>
            </a:fld>
            <a:endParaRPr lang="en-US"/>
          </a:p>
        </p:txBody>
      </p:sp>
    </p:spTree>
    <p:extLst>
      <p:ext uri="{BB962C8B-B14F-4D97-AF65-F5344CB8AC3E}">
        <p14:creationId xmlns:p14="http://schemas.microsoft.com/office/powerpoint/2010/main" val="4286967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63</a:t>
            </a:fld>
            <a:endParaRPr lang="en-US"/>
          </a:p>
        </p:txBody>
      </p:sp>
    </p:spTree>
    <p:extLst>
      <p:ext uri="{BB962C8B-B14F-4D97-AF65-F5344CB8AC3E}">
        <p14:creationId xmlns:p14="http://schemas.microsoft.com/office/powerpoint/2010/main" val="1455908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Due to the following of Moore’s law, we find that the microcontrollers are bridging the gap between sensing and computation. However, we find that communication remains a challenge and the most expensive IoT platforms' operation. Today the transceivers employed to perform communication consumes orders of magnitude higher energy when compared to performing sensing and processing operation.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Why are the communication blocks not witnessing such a dramatic decrease in power consumption? To understand this, we investigate the high-level diagram of the communication block. It consists of digital baseband generation circuitry and 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analog</a:t>
            </a:r>
            <a:r>
              <a:rPr lang="en-GB" sz="1800" dirty="0">
                <a:effectLst/>
                <a:latin typeface="Calibri" panose="020F0502020204030204" pitchFamily="34" charset="0"/>
                <a:ea typeface="Calibri" panose="020F0502020204030204" pitchFamily="34" charset="0"/>
                <a:cs typeface="Times New Roman" panose="02020603050405020304" pitchFamily="18" charset="0"/>
              </a:rPr>
              <a:t> front end. Due to the following of Moore’s law, digital baseband circuitry is becoming energy efficient. However, we do not witness any such scaling for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analog</a:t>
            </a:r>
            <a:r>
              <a:rPr lang="en-GB" sz="1800" dirty="0">
                <a:effectLst/>
                <a:latin typeface="Calibri" panose="020F0502020204030204" pitchFamily="34" charset="0"/>
                <a:ea typeface="Calibri" panose="020F0502020204030204" pitchFamily="34" charset="0"/>
                <a:cs typeface="Times New Roman" panose="02020603050405020304" pitchFamily="18" charset="0"/>
              </a:rPr>
              <a:t> components.  This causes these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analog</a:t>
            </a:r>
            <a:r>
              <a:rPr lang="en-GB" sz="1800" dirty="0">
                <a:effectLst/>
                <a:latin typeface="Calibri" panose="020F0502020204030204" pitchFamily="34" charset="0"/>
                <a:ea typeface="Calibri" panose="020F0502020204030204" pitchFamily="34" charset="0"/>
                <a:cs typeface="Times New Roman" panose="02020603050405020304" pitchFamily="18" charset="0"/>
              </a:rPr>
              <a:t> blocks to remain extremely energy expensive, pushing the power consumption for performing transmissions to be tens to hundreds of milliwatts. As an example, radio transceivers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 consume hundreds of milliwatts of power consumption. This is precisely the reason that present day IoT platforms operate with limited lifetime even on bulky and energy dense batteries.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3645229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While we are deploying an enormously large number of IoT devices, I claim that very little attention is being paid to their energy challenge.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Today, most IoT devices are very energy expensive, and consequently, they rely on bulky batteries such as AA/AAA sized batteries for their operation. Even when operating on these batteries, they require frequent replacement of the exhausted batteries. This can be challenging when performed at a massive scale, especially considering that we may have a trillion embedded device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Further, it can also harm the environment. These batteries use toxic chemicals, which means now we can have billions of toxic chemicals laden batteries that would be disposed of in landfills. This is especially important as sustainability has become an essential aspect across the world; in fact, imperial college was celebrating sustainability week.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66</a:t>
            </a:fld>
            <a:endParaRPr lang="en-US"/>
          </a:p>
        </p:txBody>
      </p:sp>
    </p:spTree>
    <p:extLst>
      <p:ext uri="{BB962C8B-B14F-4D97-AF65-F5344CB8AC3E}">
        <p14:creationId xmlns:p14="http://schemas.microsoft.com/office/powerpoint/2010/main" val="3207015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While we are deploying an enormously large number of IoT devices, I claim that very little attention is being paid to their energy challenge.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Today, most IoT devices are very energy expensive, and consequently, they rely on bulky batteries such as AA/AAA sized batteries for their operation. Even when operating on these batteries, they require frequent replacement of the exhausted batteries. This can be challenging when performed at a massive scale, especially considering that we may have a trillion embedded device deployed in the world.</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Further, it can also harm the environment. These batteries use toxic chemicals, which means now we can have billions of toxic chemicals laden batteries that would be disposed of in landfills. This is especially important as sustainability has become an essential aspect across the world; in fact, imperial college was celebrating sustainability week.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67</a:t>
            </a:fld>
            <a:endParaRPr lang="en-US"/>
          </a:p>
        </p:txBody>
      </p:sp>
    </p:spTree>
    <p:extLst>
      <p:ext uri="{BB962C8B-B14F-4D97-AF65-F5344CB8AC3E}">
        <p14:creationId xmlns:p14="http://schemas.microsoft.com/office/powerpoint/2010/main" val="3946313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68</a:t>
            </a:fld>
            <a:endParaRPr lang="en-US"/>
          </a:p>
        </p:txBody>
      </p:sp>
    </p:spTree>
    <p:extLst>
      <p:ext uri="{BB962C8B-B14F-4D97-AF65-F5344CB8AC3E}">
        <p14:creationId xmlns:p14="http://schemas.microsoft.com/office/powerpoint/2010/main" val="870836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69</a:t>
            </a:fld>
            <a:endParaRPr lang="en-US"/>
          </a:p>
        </p:txBody>
      </p:sp>
    </p:spTree>
    <p:extLst>
      <p:ext uri="{BB962C8B-B14F-4D97-AF65-F5344CB8AC3E}">
        <p14:creationId xmlns:p14="http://schemas.microsoft.com/office/powerpoint/2010/main" val="823988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70</a:t>
            </a:fld>
            <a:endParaRPr lang="en-US"/>
          </a:p>
        </p:txBody>
      </p:sp>
    </p:spTree>
    <p:extLst>
      <p:ext uri="{BB962C8B-B14F-4D97-AF65-F5344CB8AC3E}">
        <p14:creationId xmlns:p14="http://schemas.microsoft.com/office/powerpoint/2010/main" val="419210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2112479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71</a:t>
            </a:fld>
            <a:endParaRPr lang="en-US"/>
          </a:p>
        </p:txBody>
      </p:sp>
    </p:spTree>
    <p:extLst>
      <p:ext uri="{BB962C8B-B14F-4D97-AF65-F5344CB8AC3E}">
        <p14:creationId xmlns:p14="http://schemas.microsoft.com/office/powerpoint/2010/main" val="132828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420640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83754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8</a:t>
            </a:fld>
            <a:endParaRPr lang="sv-SE"/>
          </a:p>
        </p:txBody>
      </p:sp>
    </p:spTree>
    <p:extLst>
      <p:ext uri="{BB962C8B-B14F-4D97-AF65-F5344CB8AC3E}">
        <p14:creationId xmlns:p14="http://schemas.microsoft.com/office/powerpoint/2010/main" val="294849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several years, I have designed systems that overcome these critical limitations that have hindered the backscatter systems and have the prevented widespread adoption of the backscatter mechanisms on the Internet of Things devices.  One of these systems 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presented at ACM SENSYS, which is a flagship conference in the area of embedded sensor systems. I show the architecture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on the left-hand figure on the slide. It consists of one or more commodity devices such as a smartphone or Wi-Fi router that provides the necessary carrier signal to support backscatter transmissions, a low-power backscatter tag that I had designed and transmit at a peak power of 70uw, and one or more receiver of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key highlight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that it could achieve a significantly larger communication range than existing systems, was designed using off the shelf components and cost (few tens of USDs). Further, the backscatter tag could achieve this capability at orders of magnitude lower energy than commercially available radio transceivers.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How did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achieve this capability? We would describe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9</a:t>
            </a:fld>
            <a:endParaRPr lang="en-US"/>
          </a:p>
        </p:txBody>
      </p:sp>
    </p:spTree>
    <p:extLst>
      <p:ext uri="{BB962C8B-B14F-4D97-AF65-F5344CB8AC3E}">
        <p14:creationId xmlns:p14="http://schemas.microsoft.com/office/powerpoint/2010/main" val="139801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2024-01-15</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2024-01-15</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2024-01-15</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2024-01-15</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2024-01-15</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2024-01-15</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2024-01-15</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2024-01-15</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2024-01-15</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2024-01-15</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2024-01-15</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2024-01-15</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bThJP6Q1l1o?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eiserlab.github.io/embeddefsoftwar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47.png"/><Relationship Id="rId21" Type="http://schemas.openxmlformats.org/officeDocument/2006/relationships/tags" Target="../tags/tag21.xml"/><Relationship Id="rId34" Type="http://schemas.openxmlformats.org/officeDocument/2006/relationships/notesSlide" Target="../notesSlides/notesSlide31.xml"/><Relationship Id="rId42" Type="http://schemas.openxmlformats.org/officeDocument/2006/relationships/image" Target="../media/image49.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image" Target="../media/image45.emf"/><Relationship Id="rId40" Type="http://schemas.openxmlformats.org/officeDocument/2006/relationships/image" Target="../media/image48.png"/><Relationship Id="rId45" Type="http://schemas.openxmlformats.org/officeDocument/2006/relationships/image" Target="../media/image51.jpe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44.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5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image" Target="../media/image43.emf"/><Relationship Id="rId43" Type="http://schemas.microsoft.com/office/2007/relationships/hdphoto" Target="../media/hdphoto2.wdp"/><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slideLayout" Target="../slideLayouts/slideLayout2.xml"/><Relationship Id="rId38" Type="http://schemas.openxmlformats.org/officeDocument/2006/relationships/image" Target="../media/image46.jpeg"/><Relationship Id="rId20" Type="http://schemas.openxmlformats.org/officeDocument/2006/relationships/tags" Target="../tags/tag20.xml"/><Relationship Id="rId41"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3iTNWZF2m3o?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 Id="rId9"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video" Target="https://www.youtube.com/embed/AiJwhE0pV18?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video" Target="https://www.youtube.com/embed/5f5JJTmbO4U?feature=oembe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gX9cbxLSOkE?feature=oembed"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latin typeface="+mn-lt"/>
              </a:rPr>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10</a:t>
            </a:fld>
            <a:endParaRPr lang="en-US"/>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algn="ctr"/>
            <a:r>
              <a:rPr lang="en-US" sz="1600" dirty="0">
                <a:latin typeface="+mj-lt"/>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algn="ctr"/>
            <a:r>
              <a:rPr lang="en-US" sz="1600" dirty="0">
                <a:latin typeface="+mj-lt"/>
              </a:rPr>
              <a:t>Receiving transmissions 1km away from the setup</a:t>
            </a:r>
          </a:p>
        </p:txBody>
      </p:sp>
      <p:sp>
        <p:nvSpPr>
          <p:cNvPr id="6" name="Footer Placeholder 5">
            <a:extLst>
              <a:ext uri="{FF2B5EF4-FFF2-40B4-BE49-F238E27FC236}">
                <a16:creationId xmlns:a16="http://schemas.microsoft.com/office/drawing/2014/main" id="{55B36690-BCDC-448E-9117-44171F9D20CF}"/>
              </a:ext>
            </a:extLst>
          </p:cNvPr>
          <p:cNvSpPr>
            <a:spLocks noGrp="1"/>
          </p:cNvSpPr>
          <p:nvPr>
            <p:ph type="ftr" sz="quarter" idx="11"/>
          </p:nvPr>
        </p:nvSpPr>
        <p:spPr>
          <a:xfrm>
            <a:off x="4038600" y="6482655"/>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476922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34726" cy="1325563"/>
          </a:xfrm>
        </p:spPr>
        <p:txBody>
          <a:bodyPr>
            <a:normAutofit/>
          </a:bodyPr>
          <a:lstStyle/>
          <a:p>
            <a:r>
              <a:rPr lang="en-US" sz="4000" dirty="0" err="1">
                <a:latin typeface="+mn-lt"/>
              </a:rPr>
              <a:t>LoRea</a:t>
            </a:r>
            <a:r>
              <a:rPr lang="en-US" sz="4000" dirty="0">
                <a:latin typeface="+mn-lt"/>
              </a:rPr>
              <a:t> achieved the highest demonstrated range</a:t>
            </a:r>
          </a:p>
        </p:txBody>
      </p:sp>
      <p:sp>
        <p:nvSpPr>
          <p:cNvPr id="3" name="Content Placeholder 2"/>
          <p:cNvSpPr>
            <a:spLocks noGrp="1"/>
          </p:cNvSpPr>
          <p:nvPr>
            <p:ph idx="1"/>
          </p:nvPr>
        </p:nvSpPr>
        <p:spPr/>
        <p:txBody>
          <a:bodyPr/>
          <a:lstStyle/>
          <a:p>
            <a:r>
              <a:rPr lang="en-US" dirty="0">
                <a:latin typeface="+mj-lt"/>
                <a:ea typeface="Calibri Light" charset="0"/>
                <a:cs typeface="Calibri Light" charset="0"/>
              </a:rPr>
              <a:t>Receive up to a distance of 3.4 kilometers from tag </a:t>
            </a:r>
          </a:p>
          <a:p>
            <a:r>
              <a:rPr lang="en-US" dirty="0">
                <a:latin typeface="+mj-lt"/>
                <a:ea typeface="Calibri Light" charset="0"/>
                <a:cs typeface="Calibri Light" charset="0"/>
              </a:rPr>
              <a:t>Highest demonstrated range. Outperforms leading labs/universities</a:t>
            </a:r>
          </a:p>
        </p:txBody>
      </p:sp>
      <p:sp>
        <p:nvSpPr>
          <p:cNvPr id="4" name="Slide Number Placeholder 3"/>
          <p:cNvSpPr>
            <a:spLocks noGrp="1"/>
          </p:cNvSpPr>
          <p:nvPr>
            <p:ph type="sldNum" sz="quarter" idx="12"/>
          </p:nvPr>
        </p:nvSpPr>
        <p:spPr/>
        <p:txBody>
          <a:bodyPr/>
          <a:lstStyle/>
          <a:p>
            <a:fld id="{F3251276-10E0-6347-83FD-341D002F38DE}" type="slidenum">
              <a:rPr lang="en-US" smtClean="0"/>
              <a:t>11</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62" y="3060443"/>
            <a:ext cx="3399131" cy="2549348"/>
          </a:xfrm>
          <a:prstGeom prst="rect">
            <a:avLst/>
          </a:prstGeom>
        </p:spPr>
      </p:pic>
      <p:pic>
        <p:nvPicPr>
          <p:cNvPr id="8" name="Picture 7">
            <a:extLst>
              <a:ext uri="{FF2B5EF4-FFF2-40B4-BE49-F238E27FC236}">
                <a16:creationId xmlns:a16="http://schemas.microsoft.com/office/drawing/2014/main" id="{F823C41C-4489-294E-A424-DCB9D8C0C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329" y="3018278"/>
            <a:ext cx="1945342" cy="2597169"/>
          </a:xfrm>
          <a:prstGeom prst="rect">
            <a:avLst/>
          </a:prstGeom>
        </p:spPr>
      </p:pic>
      <p:sp>
        <p:nvSpPr>
          <p:cNvPr id="9" name="TextBox 8">
            <a:extLst>
              <a:ext uri="{FF2B5EF4-FFF2-40B4-BE49-F238E27FC236}">
                <a16:creationId xmlns:a16="http://schemas.microsoft.com/office/drawing/2014/main" id="{54B3166D-4482-F345-8801-42A262555080}"/>
              </a:ext>
            </a:extLst>
          </p:cNvPr>
          <p:cNvSpPr txBox="1"/>
          <p:nvPr/>
        </p:nvSpPr>
        <p:spPr>
          <a:xfrm>
            <a:off x="1014062" y="5727125"/>
            <a:ext cx="2543187" cy="584775"/>
          </a:xfrm>
          <a:prstGeom prst="rect">
            <a:avLst/>
          </a:prstGeom>
          <a:noFill/>
        </p:spPr>
        <p:txBody>
          <a:bodyPr wrap="square" rtlCol="0">
            <a:spAutoFit/>
          </a:bodyPr>
          <a:lstStyle/>
          <a:p>
            <a:pPr algn="ctr"/>
            <a:r>
              <a:rPr lang="en-US" sz="1600" dirty="0">
                <a:latin typeface="+mj-lt"/>
              </a:rPr>
              <a:t>Experiment Setup</a:t>
            </a:r>
          </a:p>
          <a:p>
            <a:pPr algn="ctr"/>
            <a:r>
              <a:rPr lang="en-US" sz="1600" dirty="0">
                <a:latin typeface="+mj-lt"/>
              </a:rPr>
              <a:t>(On a small hill)</a:t>
            </a:r>
          </a:p>
        </p:txBody>
      </p:sp>
      <p:sp>
        <p:nvSpPr>
          <p:cNvPr id="10" name="TextBox 9">
            <a:extLst>
              <a:ext uri="{FF2B5EF4-FFF2-40B4-BE49-F238E27FC236}">
                <a16:creationId xmlns:a16="http://schemas.microsoft.com/office/drawing/2014/main" id="{EA79BA5C-CA38-E14C-9818-BCF373F9C886}"/>
              </a:ext>
            </a:extLst>
          </p:cNvPr>
          <p:cNvSpPr txBox="1"/>
          <p:nvPr/>
        </p:nvSpPr>
        <p:spPr>
          <a:xfrm>
            <a:off x="4588935" y="5705383"/>
            <a:ext cx="3291807" cy="584775"/>
          </a:xfrm>
          <a:prstGeom prst="rect">
            <a:avLst/>
          </a:prstGeom>
          <a:noFill/>
        </p:spPr>
        <p:txBody>
          <a:bodyPr wrap="square" rtlCol="0">
            <a:spAutoFit/>
          </a:bodyPr>
          <a:lstStyle/>
          <a:p>
            <a:pPr algn="ctr"/>
            <a:r>
              <a:rPr lang="en-US" sz="1600" dirty="0">
                <a:latin typeface="+mj-lt"/>
              </a:rPr>
              <a:t>Receiving backscatter transmissions kilometers away from setup</a:t>
            </a:r>
          </a:p>
        </p:txBody>
      </p:sp>
      <p:sp>
        <p:nvSpPr>
          <p:cNvPr id="7" name="Footer Placeholder 6">
            <a:extLst>
              <a:ext uri="{FF2B5EF4-FFF2-40B4-BE49-F238E27FC236}">
                <a16:creationId xmlns:a16="http://schemas.microsoft.com/office/drawing/2014/main" id="{D1DF1B35-AB90-4D24-815B-6164F049948F}"/>
              </a:ext>
            </a:extLst>
          </p:cNvPr>
          <p:cNvSpPr>
            <a:spLocks noGrp="1"/>
          </p:cNvSpPr>
          <p:nvPr>
            <p:ph type="ftr" sz="quarter" idx="11"/>
          </p:nvPr>
        </p:nvSpPr>
        <p:spPr/>
        <p:txBody>
          <a:bodyPr/>
          <a:lstStyle/>
          <a:p>
            <a:r>
              <a:rPr lang="sv-SE" dirty="0" err="1"/>
              <a:t>ambujv@nus.edu.sg</a:t>
            </a:r>
            <a:endParaRPr lang="sv-SE" dirty="0"/>
          </a:p>
        </p:txBody>
      </p:sp>
      <p:sp>
        <p:nvSpPr>
          <p:cNvPr id="12" name="TextBox 11">
            <a:extLst>
              <a:ext uri="{FF2B5EF4-FFF2-40B4-BE49-F238E27FC236}">
                <a16:creationId xmlns:a16="http://schemas.microsoft.com/office/drawing/2014/main" id="{0E0DED11-603D-CA05-4D76-D3067E0BE742}"/>
              </a:ext>
            </a:extLst>
          </p:cNvPr>
          <p:cNvSpPr txBox="1"/>
          <p:nvPr/>
        </p:nvSpPr>
        <p:spPr>
          <a:xfrm>
            <a:off x="8060551" y="5789399"/>
            <a:ext cx="2876275" cy="276999"/>
          </a:xfrm>
          <a:prstGeom prst="rect">
            <a:avLst/>
          </a:prstGeom>
          <a:noFill/>
        </p:spPr>
        <p:txBody>
          <a:bodyPr wrap="square" rtlCol="0">
            <a:spAutoFit/>
          </a:bodyPr>
          <a:lstStyle/>
          <a:p>
            <a:pPr algn="ctr"/>
            <a:r>
              <a:rPr lang="en-US" sz="1200" dirty="0">
                <a:latin typeface="+mj-lt"/>
              </a:rPr>
              <a:t>Experiment setup video</a:t>
            </a:r>
          </a:p>
        </p:txBody>
      </p:sp>
      <p:pic>
        <p:nvPicPr>
          <p:cNvPr id="5" name="Online Media 4" descr="Experiment setup for LoRea">
            <a:hlinkClick r:id="" action="ppaction://media"/>
            <a:extLst>
              <a:ext uri="{FF2B5EF4-FFF2-40B4-BE49-F238E27FC236}">
                <a16:creationId xmlns:a16="http://schemas.microsoft.com/office/drawing/2014/main" id="{8F2B5785-07A7-62CC-3628-33D39EFBD7DF}"/>
              </a:ext>
            </a:extLst>
          </p:cNvPr>
          <p:cNvPicPr>
            <a:picLocks noRot="1" noChangeAspect="1"/>
          </p:cNvPicPr>
          <p:nvPr>
            <a:videoFile r:link="rId1"/>
          </p:nvPr>
        </p:nvPicPr>
        <p:blipFill>
          <a:blip r:embed="rId6"/>
          <a:stretch>
            <a:fillRect/>
          </a:stretch>
        </p:blipFill>
        <p:spPr>
          <a:xfrm>
            <a:off x="7459644" y="3270886"/>
            <a:ext cx="4070018" cy="2299560"/>
          </a:xfrm>
          <a:prstGeom prst="rect">
            <a:avLst/>
          </a:prstGeom>
        </p:spPr>
      </p:pic>
    </p:spTree>
    <p:extLst>
      <p:ext uri="{BB962C8B-B14F-4D97-AF65-F5344CB8AC3E}">
        <p14:creationId xmlns:p14="http://schemas.microsoft.com/office/powerpoint/2010/main" val="329713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Rethinking Embedded Camera Systems</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Intersection of Image/Language models with embedded systems</a:t>
            </a:r>
          </a:p>
          <a:p>
            <a:r>
              <a:rPr lang="en-US" dirty="0">
                <a:latin typeface="+mj-lt"/>
              </a:rPr>
              <a:t>Low-power hardware, generate a rich representations of the world</a:t>
            </a:r>
          </a:p>
          <a:p>
            <a:r>
              <a:rPr lang="en-US" b="1" dirty="0">
                <a:latin typeface="+mj-lt"/>
              </a:rPr>
              <a:t>Applications: </a:t>
            </a:r>
            <a:r>
              <a:rPr lang="en-US" dirty="0">
                <a:latin typeface="+mj-lt"/>
              </a:rPr>
              <a:t>Extended Reality! And many more!</a:t>
            </a:r>
          </a:p>
          <a:p>
            <a:pPr marL="0" indent="0">
              <a:buNone/>
            </a:pPr>
            <a:endParaRPr lang="en-US" dirty="0">
              <a:latin typeface="+mj-lt"/>
            </a:endParaRP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12</a:t>
            </a:fld>
            <a:endParaRPr lang="sv-SE"/>
          </a:p>
        </p:txBody>
      </p:sp>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person standing in front of a building&#10;&#10;Description automatically generated">
            <a:extLst>
              <a:ext uri="{FF2B5EF4-FFF2-40B4-BE49-F238E27FC236}">
                <a16:creationId xmlns:a16="http://schemas.microsoft.com/office/drawing/2014/main" id="{53A778EA-296B-7DB2-DBF3-3DF52C618797}"/>
              </a:ext>
            </a:extLst>
          </p:cNvPr>
          <p:cNvPicPr>
            <a:picLocks noChangeAspect="1"/>
          </p:cNvPicPr>
          <p:nvPr/>
        </p:nvPicPr>
        <p:blipFill>
          <a:blip r:embed="rId3"/>
          <a:stretch>
            <a:fillRect/>
          </a:stretch>
        </p:blipFill>
        <p:spPr>
          <a:xfrm>
            <a:off x="838200" y="3379659"/>
            <a:ext cx="10346504" cy="2379696"/>
          </a:xfrm>
          <a:prstGeom prst="rect">
            <a:avLst/>
          </a:prstGeom>
        </p:spPr>
      </p:pic>
    </p:spTree>
    <p:extLst>
      <p:ext uri="{BB962C8B-B14F-4D97-AF65-F5344CB8AC3E}">
        <p14:creationId xmlns:p14="http://schemas.microsoft.com/office/powerpoint/2010/main" val="301699385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Rethinking Embedded Camera Systems</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Intersection of Image/Language models with embedded systems</a:t>
            </a:r>
          </a:p>
          <a:p>
            <a:r>
              <a:rPr lang="en-US" dirty="0">
                <a:latin typeface="+mj-lt"/>
              </a:rPr>
              <a:t>Low-power hardware, generate a rich representations of the world</a:t>
            </a:r>
          </a:p>
          <a:p>
            <a:r>
              <a:rPr lang="en-US" b="1" dirty="0">
                <a:latin typeface="+mj-lt"/>
              </a:rPr>
              <a:t>Applications: </a:t>
            </a:r>
            <a:r>
              <a:rPr lang="en-US" dirty="0">
                <a:latin typeface="+mj-lt"/>
              </a:rPr>
              <a:t>Extended Reality! And many more!</a:t>
            </a:r>
          </a:p>
          <a:p>
            <a:pPr marL="0" indent="0">
              <a:buNone/>
            </a:pPr>
            <a:endParaRPr lang="en-US" dirty="0">
              <a:latin typeface="+mj-lt"/>
            </a:endParaRP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13</a:t>
            </a:fld>
            <a:endParaRPr lang="sv-SE"/>
          </a:p>
        </p:txBody>
      </p:sp>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6" name="Picture 5" descr="A close-up of a circuit board&#10;&#10;Description automatically generated">
            <a:extLst>
              <a:ext uri="{FF2B5EF4-FFF2-40B4-BE49-F238E27FC236}">
                <a16:creationId xmlns:a16="http://schemas.microsoft.com/office/drawing/2014/main" id="{C61FAAF9-E43C-52D3-06A8-230B85AB7543}"/>
              </a:ext>
            </a:extLst>
          </p:cNvPr>
          <p:cNvPicPr>
            <a:picLocks noChangeAspect="1"/>
          </p:cNvPicPr>
          <p:nvPr/>
        </p:nvPicPr>
        <p:blipFill>
          <a:blip r:embed="rId3"/>
          <a:stretch>
            <a:fillRect/>
          </a:stretch>
        </p:blipFill>
        <p:spPr>
          <a:xfrm>
            <a:off x="804809" y="3417885"/>
            <a:ext cx="4123663" cy="2844683"/>
          </a:xfrm>
          <a:prstGeom prst="rect">
            <a:avLst/>
          </a:prstGeom>
        </p:spPr>
      </p:pic>
      <p:pic>
        <p:nvPicPr>
          <p:cNvPr id="9" name="Picture 8" descr="A room with a door open and two circles&#10;&#10;Description automatically generated">
            <a:extLst>
              <a:ext uri="{FF2B5EF4-FFF2-40B4-BE49-F238E27FC236}">
                <a16:creationId xmlns:a16="http://schemas.microsoft.com/office/drawing/2014/main" id="{CC078F75-8226-57E1-7C42-E2F9687670D3}"/>
              </a:ext>
            </a:extLst>
          </p:cNvPr>
          <p:cNvPicPr>
            <a:picLocks noChangeAspect="1"/>
          </p:cNvPicPr>
          <p:nvPr/>
        </p:nvPicPr>
        <p:blipFill>
          <a:blip r:embed="rId4"/>
          <a:stretch>
            <a:fillRect/>
          </a:stretch>
        </p:blipFill>
        <p:spPr>
          <a:xfrm>
            <a:off x="5995795" y="3429000"/>
            <a:ext cx="5061862" cy="2844683"/>
          </a:xfrm>
          <a:prstGeom prst="rect">
            <a:avLst/>
          </a:prstGeom>
        </p:spPr>
      </p:pic>
    </p:spTree>
    <p:extLst>
      <p:ext uri="{BB962C8B-B14F-4D97-AF65-F5344CB8AC3E}">
        <p14:creationId xmlns:p14="http://schemas.microsoft.com/office/powerpoint/2010/main" val="715588493"/>
      </p:ext>
    </p:extLst>
  </p:cSld>
  <p:clrMapOvr>
    <a:masterClrMapping/>
  </p:clrMapOvr>
  <mc:AlternateContent xmlns:mc="http://schemas.openxmlformats.org/markup-compatibility/2006">
    <mc:Choice xmlns:p14="http://schemas.microsoft.com/office/powerpoint/2010/main" Requires="p14">
      <p:transition spd="slow" p14:dur="2000" advTm="61976"/>
    </mc:Choice>
    <mc:Fallback>
      <p:transition spd="slow" advTm="619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Controlling robots through voice and language models</a:t>
            </a:r>
          </a:p>
        </p:txBody>
      </p:sp>
      <p:pic>
        <p:nvPicPr>
          <p:cNvPr id="5" name="Content Placeholder 4" descr="A white machine with a screen on it&#10;&#10;Description automatically generated">
            <a:extLst>
              <a:ext uri="{FF2B5EF4-FFF2-40B4-BE49-F238E27FC236}">
                <a16:creationId xmlns:a16="http://schemas.microsoft.com/office/drawing/2014/main" id="{08836996-E77C-F4FE-0BD2-B25CC51AC801}"/>
              </a:ext>
            </a:extLst>
          </p:cNvPr>
          <p:cNvPicPr>
            <a:picLocks noGrp="1" noChangeAspect="1"/>
          </p:cNvPicPr>
          <p:nvPr>
            <p:ph idx="1"/>
          </p:nvPr>
        </p:nvPicPr>
        <p:blipFill>
          <a:blip r:embed="rId3"/>
          <a:stretch>
            <a:fillRect/>
          </a:stretch>
        </p:blipFill>
        <p:spPr>
          <a:xfrm>
            <a:off x="1184051" y="2445577"/>
            <a:ext cx="9823897" cy="2453969"/>
          </a:xfrm>
        </p:spPr>
      </p:pic>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14</a:t>
            </a:fld>
            <a:endParaRPr lang="sv-SE"/>
          </a:p>
        </p:txBody>
      </p:sp>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3366118003"/>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919" y="2766558"/>
            <a:ext cx="10752161" cy="1624658"/>
          </a:xfrm>
        </p:spPr>
        <p:txBody>
          <a:bodyPr>
            <a:normAutofit/>
          </a:bodyPr>
          <a:lstStyle/>
          <a:p>
            <a:pPr marL="0" indent="0" algn="ctr">
              <a:buNone/>
            </a:pPr>
            <a:r>
              <a:rPr lang="en-US" sz="4800" dirty="0"/>
              <a:t>You can work on projects like these during the course and also after with our group!</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15</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836273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050138" cy="3129145"/>
          </a:xfrm>
        </p:spPr>
        <p:txBody>
          <a:bodyPr>
            <a:normAutofit/>
          </a:bodyPr>
          <a:lstStyle/>
          <a:p>
            <a:r>
              <a:rPr lang="en-US" dirty="0">
                <a:latin typeface="+mj-lt"/>
              </a:rPr>
              <a:t>Let us get to know the instructor </a:t>
            </a:r>
            <a:r>
              <a:rPr lang="en-US" dirty="0">
                <a:latin typeface="+mj-lt"/>
                <a:sym typeface="Wingdings" pitchFamily="2" charset="2"/>
              </a:rPr>
              <a:t> </a:t>
            </a:r>
          </a:p>
          <a:p>
            <a:r>
              <a:rPr lang="en-US" b="1" dirty="0">
                <a:sym typeface="Wingdings" pitchFamily="2" charset="2"/>
              </a:rPr>
              <a:t>What is this course about? Logistics? Grading Criteria?</a:t>
            </a:r>
          </a:p>
          <a:p>
            <a:r>
              <a:rPr lang="en-US" dirty="0">
                <a:latin typeface="+mj-lt"/>
                <a:sym typeface="Wingdings" pitchFamily="2" charset="2"/>
              </a:rPr>
              <a:t>Introduction to Embedded Systems, Rapid Growth</a:t>
            </a:r>
          </a:p>
          <a:p>
            <a:r>
              <a:rPr lang="en-US" dirty="0">
                <a:latin typeface="+mj-lt"/>
                <a:sym typeface="Wingdings" pitchFamily="2" charset="2"/>
              </a:rPr>
              <a:t>Mark Weiser Vision for Ubiquitous Computing</a:t>
            </a:r>
          </a:p>
          <a:p>
            <a:r>
              <a:rPr lang="en-US" dirty="0">
                <a:latin typeface="+mj-lt"/>
                <a:sym typeface="Wingdings" pitchFamily="2" charset="2"/>
              </a:rPr>
              <a:t>Understanding the Device Architecture and Scaling of Embedded Systems</a:t>
            </a:r>
            <a:endParaRPr lang="en-US" dirty="0">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16</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34739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Course Information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89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2422" y="2089865"/>
            <a:ext cx="10914290" cy="2850625"/>
          </a:xfrm>
        </p:spPr>
        <p:txBody>
          <a:bodyPr>
            <a:normAutofit/>
          </a:bodyPr>
          <a:lstStyle/>
          <a:p>
            <a:r>
              <a:rPr lang="en-US" b="1" dirty="0">
                <a:latin typeface="+mj-lt"/>
              </a:rPr>
              <a:t>Course code: </a:t>
            </a:r>
            <a:r>
              <a:rPr lang="en-US" dirty="0">
                <a:latin typeface="+mj-lt"/>
              </a:rPr>
              <a:t>CS 5272,   </a:t>
            </a:r>
            <a:r>
              <a:rPr lang="en-US" b="1" dirty="0">
                <a:latin typeface="+mj-lt"/>
              </a:rPr>
              <a:t>Day of week: </a:t>
            </a:r>
            <a:r>
              <a:rPr lang="en-US" dirty="0">
                <a:latin typeface="+mj-lt"/>
              </a:rPr>
              <a:t>Monday, 6:30pm to 8:30pm</a:t>
            </a:r>
          </a:p>
          <a:p>
            <a:pPr lvl="1"/>
            <a:r>
              <a:rPr lang="en-US" dirty="0">
                <a:latin typeface="+mj-lt"/>
              </a:rPr>
              <a:t>Plan for a lecture duration between 1-1.5 hours!</a:t>
            </a:r>
          </a:p>
          <a:p>
            <a:pPr lvl="1"/>
            <a:endParaRPr lang="en-US" dirty="0">
              <a:latin typeface="+mj-lt"/>
            </a:endParaRPr>
          </a:p>
          <a:p>
            <a:r>
              <a:rPr lang="en-US" b="1" dirty="0">
                <a:latin typeface="+mj-lt"/>
              </a:rPr>
              <a:t>Office hours: </a:t>
            </a:r>
            <a:r>
              <a:rPr lang="en-US" dirty="0">
                <a:latin typeface="+mj-lt"/>
              </a:rPr>
              <a:t>COM3 - #2 – 25, Thursday : 4 – 6 pm  (by appointment)</a:t>
            </a:r>
          </a:p>
          <a:p>
            <a:pPr lvl="1"/>
            <a:r>
              <a:rPr lang="en-US" dirty="0">
                <a:latin typeface="+mj-lt"/>
              </a:rPr>
              <a:t>Please send me an email to reserve slot</a:t>
            </a:r>
          </a:p>
          <a:p>
            <a:pPr lvl="1"/>
            <a:r>
              <a:rPr lang="en-US" dirty="0">
                <a:latin typeface="+mj-lt"/>
              </a:rPr>
              <a:t>What can you discuss? Anything related to course or wireless networking</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18</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a:t>ambujv@nus.edu.sg</a:t>
            </a:r>
            <a:endParaRPr lang="sv-SE" dirty="0"/>
          </a:p>
        </p:txBody>
      </p:sp>
      <p:sp>
        <p:nvSpPr>
          <p:cNvPr id="4" name="Title 4">
            <a:extLst>
              <a:ext uri="{FF2B5EF4-FFF2-40B4-BE49-F238E27FC236}">
                <a16:creationId xmlns:a16="http://schemas.microsoft.com/office/drawing/2014/main" id="{95E132D5-0F7A-90E3-9671-0600C150E1A9}"/>
              </a:ext>
            </a:extLst>
          </p:cNvPr>
          <p:cNvSpPr>
            <a:spLocks noGrp="1"/>
          </p:cNvSpPr>
          <p:nvPr>
            <p:ph type="title"/>
          </p:nvPr>
        </p:nvSpPr>
        <p:spPr>
          <a:xfrm>
            <a:off x="838200" y="365125"/>
            <a:ext cx="10515600" cy="1325563"/>
          </a:xfrm>
        </p:spPr>
        <p:txBody>
          <a:bodyPr>
            <a:normAutofit/>
          </a:bodyPr>
          <a:lstStyle/>
          <a:p>
            <a:r>
              <a:rPr lang="en-GB" dirty="0">
                <a:latin typeface="+mn-lt"/>
              </a:rPr>
              <a:t>General information regarding the course</a:t>
            </a:r>
            <a:endParaRPr lang="en-SE" dirty="0">
              <a:latin typeface="+mn-lt"/>
            </a:endParaRPr>
          </a:p>
        </p:txBody>
      </p:sp>
    </p:spTree>
    <p:extLst>
      <p:ext uri="{BB962C8B-B14F-4D97-AF65-F5344CB8AC3E}">
        <p14:creationId xmlns:p14="http://schemas.microsoft.com/office/powerpoint/2010/main" val="363140559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0688"/>
            <a:ext cx="10189191" cy="4150554"/>
          </a:xfrm>
        </p:spPr>
        <p:txBody>
          <a:bodyPr>
            <a:normAutofit/>
          </a:bodyPr>
          <a:lstStyle/>
          <a:p>
            <a:r>
              <a:rPr lang="en-US" dirty="0">
                <a:latin typeface="+mj-lt"/>
              </a:rPr>
              <a:t>There are no prescribed textbooks for the course</a:t>
            </a:r>
          </a:p>
          <a:p>
            <a:r>
              <a:rPr lang="en-US" dirty="0">
                <a:latin typeface="+mj-lt"/>
              </a:rPr>
              <a:t>Lectures, reading of research paper, and learning through project</a:t>
            </a:r>
          </a:p>
          <a:p>
            <a:r>
              <a:rPr lang="en-US" b="1" dirty="0">
                <a:latin typeface="+mj-lt"/>
              </a:rPr>
              <a:t>Course webpage:  </a:t>
            </a:r>
            <a:r>
              <a:rPr lang="en-US" dirty="0">
                <a:latin typeface="+mj-lt"/>
                <a:hlinkClick r:id="rId3"/>
              </a:rPr>
              <a:t>https://weiserlab.github.io/embeddefsoftware/</a:t>
            </a:r>
            <a:endParaRPr lang="en-US" dirty="0">
              <a:latin typeface="+mj-lt"/>
            </a:endParaRPr>
          </a:p>
          <a:p>
            <a:r>
              <a:rPr lang="en-US" dirty="0">
                <a:latin typeface="+mj-lt"/>
              </a:rPr>
              <a:t>Provides a list of research papers and other course resources</a:t>
            </a:r>
          </a:p>
          <a:p>
            <a:r>
              <a:rPr lang="en-US" dirty="0">
                <a:latin typeface="+mj-lt"/>
              </a:rPr>
              <a:t>Canvas will be used for the submission of term report, project</a:t>
            </a:r>
          </a:p>
          <a:p>
            <a:endParaRPr lang="en-US" dirty="0">
              <a:latin typeface="+mj-lt"/>
            </a:endParaRPr>
          </a:p>
          <a:p>
            <a:endParaRPr lang="en-US" dirty="0">
              <a:latin typeface="+mj-lt"/>
            </a:endParaRP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19</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a:t>ambujv@nus.edu.sg</a:t>
            </a:r>
            <a:endParaRPr lang="sv-SE" dirty="0"/>
          </a:p>
        </p:txBody>
      </p:sp>
      <p:sp>
        <p:nvSpPr>
          <p:cNvPr id="4" name="Title 4">
            <a:extLst>
              <a:ext uri="{FF2B5EF4-FFF2-40B4-BE49-F238E27FC236}">
                <a16:creationId xmlns:a16="http://schemas.microsoft.com/office/drawing/2014/main" id="{95E132D5-0F7A-90E3-9671-0600C150E1A9}"/>
              </a:ext>
            </a:extLst>
          </p:cNvPr>
          <p:cNvSpPr>
            <a:spLocks noGrp="1"/>
          </p:cNvSpPr>
          <p:nvPr>
            <p:ph type="title"/>
          </p:nvPr>
        </p:nvSpPr>
        <p:spPr>
          <a:xfrm>
            <a:off x="838200" y="365125"/>
            <a:ext cx="10515600" cy="1325563"/>
          </a:xfrm>
        </p:spPr>
        <p:txBody>
          <a:bodyPr>
            <a:normAutofit/>
          </a:bodyPr>
          <a:lstStyle/>
          <a:p>
            <a:r>
              <a:rPr lang="en-GB" dirty="0">
                <a:latin typeface="+mn-lt"/>
              </a:rPr>
              <a:t>Course webpage and other resources</a:t>
            </a:r>
            <a:endParaRPr lang="en-SE" dirty="0">
              <a:latin typeface="+mn-lt"/>
            </a:endParaRPr>
          </a:p>
        </p:txBody>
      </p:sp>
    </p:spTree>
    <p:extLst>
      <p:ext uri="{BB962C8B-B14F-4D97-AF65-F5344CB8AC3E}">
        <p14:creationId xmlns:p14="http://schemas.microsoft.com/office/powerpoint/2010/main" val="124007304"/>
      </p:ext>
    </p:extLst>
  </p:cSld>
  <p:clrMapOvr>
    <a:masterClrMapping/>
  </p:clrMapOvr>
  <mc:AlternateContent xmlns:mc="http://schemas.openxmlformats.org/markup-compatibility/2006">
    <mc:Choice xmlns:p14="http://schemas.microsoft.com/office/powerpoint/2010/main" Requires="p14">
      <p:transition spd="slow" p14:dur="2000" advTm="61976"/>
    </mc:Choice>
    <mc:Fallback>
      <p:transition spd="slow" advTm="619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364" y="2742626"/>
            <a:ext cx="11655187" cy="1679250"/>
          </a:xfrm>
        </p:spPr>
        <p:txBody>
          <a:bodyPr>
            <a:normAutofit/>
          </a:bodyPr>
          <a:lstStyle/>
          <a:p>
            <a:pPr marL="0" indent="0" algn="ctr">
              <a:buNone/>
            </a:pPr>
            <a:r>
              <a:rPr lang="en-US" sz="4800" dirty="0"/>
              <a:t>Course Overview, Logistics and </a:t>
            </a:r>
          </a:p>
          <a:p>
            <a:pPr marL="0" indent="0" algn="ctr">
              <a:buNone/>
            </a:pPr>
            <a:r>
              <a:rPr lang="en-US" sz="4800" dirty="0"/>
              <a:t>Embedded Systems Basics </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7468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0391" y="365105"/>
            <a:ext cx="10837295" cy="913090"/>
          </a:xfrm>
        </p:spPr>
        <p:txBody>
          <a:bodyPr anchor="b">
            <a:normAutofit/>
          </a:bodyPr>
          <a:lstStyle/>
          <a:p>
            <a:r>
              <a:rPr lang="en-US" dirty="0">
                <a:latin typeface="+mn-lt"/>
              </a:rPr>
              <a:t>Support staff to help with the course</a:t>
            </a:r>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9067800" y="6356350"/>
            <a:ext cx="2286000" cy="365125"/>
          </a:xfrm>
        </p:spPr>
        <p:txBody>
          <a:bodyPr>
            <a:normAutofit/>
          </a:bodyPr>
          <a:lstStyle/>
          <a:p>
            <a:pPr>
              <a:spcAft>
                <a:spcPts val="600"/>
              </a:spcAft>
            </a:pPr>
            <a:fld id="{687B7451-1438-CB4A-8106-82A64F1C7D7B}" type="slidenum">
              <a:rPr lang="sv-SE">
                <a:solidFill>
                  <a:srgbClr val="FFFFFF"/>
                </a:solidFill>
              </a:rPr>
              <a:pPr>
                <a:spcAft>
                  <a:spcPts val="600"/>
                </a:spcAft>
              </a:pPr>
              <a:t>20</a:t>
            </a:fld>
            <a:endParaRPr lang="sv-SE">
              <a:solidFill>
                <a:srgbClr val="FFFFFF"/>
              </a:solidFill>
            </a:endParaRPr>
          </a:p>
        </p:txBody>
      </p:sp>
      <p:pic>
        <p:nvPicPr>
          <p:cNvPr id="6" name="Picture 5" descr="A person with a mustache wearing glasses&#10;&#10;Description automatically generated">
            <a:extLst>
              <a:ext uri="{FF2B5EF4-FFF2-40B4-BE49-F238E27FC236}">
                <a16:creationId xmlns:a16="http://schemas.microsoft.com/office/drawing/2014/main" id="{1EA95B34-5769-0540-DB38-89106D2E98D8}"/>
              </a:ext>
            </a:extLst>
          </p:cNvPr>
          <p:cNvPicPr>
            <a:picLocks noChangeAspect="1"/>
          </p:cNvPicPr>
          <p:nvPr/>
        </p:nvPicPr>
        <p:blipFill>
          <a:blip r:embed="rId3"/>
          <a:stretch>
            <a:fillRect/>
          </a:stretch>
        </p:blipFill>
        <p:spPr>
          <a:xfrm>
            <a:off x="2486168" y="2012371"/>
            <a:ext cx="2197289" cy="3295934"/>
          </a:xfrm>
          <a:prstGeom prst="rect">
            <a:avLst/>
          </a:prstGeom>
        </p:spPr>
      </p:pic>
      <p:pic>
        <p:nvPicPr>
          <p:cNvPr id="9" name="Picture 8" descr="A person with a beard and mustache&#10;&#10;Description automatically generated">
            <a:extLst>
              <a:ext uri="{FF2B5EF4-FFF2-40B4-BE49-F238E27FC236}">
                <a16:creationId xmlns:a16="http://schemas.microsoft.com/office/drawing/2014/main" id="{4630E07B-B34C-87B0-7A26-B9CE786BE8C9}"/>
              </a:ext>
            </a:extLst>
          </p:cNvPr>
          <p:cNvPicPr>
            <a:picLocks noChangeAspect="1"/>
          </p:cNvPicPr>
          <p:nvPr/>
        </p:nvPicPr>
        <p:blipFill>
          <a:blip r:embed="rId4"/>
          <a:stretch>
            <a:fillRect/>
          </a:stretch>
        </p:blipFill>
        <p:spPr>
          <a:xfrm>
            <a:off x="7508545" y="2040082"/>
            <a:ext cx="2452106" cy="3257454"/>
          </a:xfrm>
          <a:prstGeom prst="rect">
            <a:avLst/>
          </a:prstGeom>
        </p:spPr>
      </p:pic>
      <p:sp>
        <p:nvSpPr>
          <p:cNvPr id="13" name="TextBox 12">
            <a:extLst>
              <a:ext uri="{FF2B5EF4-FFF2-40B4-BE49-F238E27FC236}">
                <a16:creationId xmlns:a16="http://schemas.microsoft.com/office/drawing/2014/main" id="{E821E7A3-F487-18A7-FEBE-B391D386E48F}"/>
              </a:ext>
            </a:extLst>
          </p:cNvPr>
          <p:cNvSpPr txBox="1"/>
          <p:nvPr/>
        </p:nvSpPr>
        <p:spPr>
          <a:xfrm>
            <a:off x="2284863" y="5409841"/>
            <a:ext cx="2737513" cy="307777"/>
          </a:xfrm>
          <a:prstGeom prst="rect">
            <a:avLst/>
          </a:prstGeom>
          <a:noFill/>
        </p:spPr>
        <p:txBody>
          <a:bodyPr wrap="square">
            <a:spAutoFit/>
          </a:bodyPr>
          <a:lstStyle/>
          <a:p>
            <a:r>
              <a:rPr lang="en-SG" sz="1400" dirty="0" err="1">
                <a:latin typeface="+mj-lt"/>
              </a:rPr>
              <a:t>Dr.</a:t>
            </a:r>
            <a:r>
              <a:rPr lang="en-SG" sz="1400" dirty="0">
                <a:latin typeface="+mj-lt"/>
              </a:rPr>
              <a:t> Manoj Gulati (Research Fellow)</a:t>
            </a:r>
            <a:endParaRPr lang="en-SG" sz="1400" b="0" i="0" dirty="0">
              <a:effectLst/>
              <a:latin typeface="+mj-lt"/>
            </a:endParaRPr>
          </a:p>
        </p:txBody>
      </p:sp>
      <p:sp>
        <p:nvSpPr>
          <p:cNvPr id="15" name="TextBox 14">
            <a:extLst>
              <a:ext uri="{FF2B5EF4-FFF2-40B4-BE49-F238E27FC236}">
                <a16:creationId xmlns:a16="http://schemas.microsoft.com/office/drawing/2014/main" id="{8A9780F0-A604-3224-0FE5-8C6EC9A0F326}"/>
              </a:ext>
            </a:extLst>
          </p:cNvPr>
          <p:cNvSpPr txBox="1"/>
          <p:nvPr/>
        </p:nvSpPr>
        <p:spPr>
          <a:xfrm>
            <a:off x="7307239" y="5409841"/>
            <a:ext cx="3015616" cy="307777"/>
          </a:xfrm>
          <a:prstGeom prst="rect">
            <a:avLst/>
          </a:prstGeom>
          <a:noFill/>
        </p:spPr>
        <p:txBody>
          <a:bodyPr wrap="square">
            <a:spAutoFit/>
          </a:bodyPr>
          <a:lstStyle/>
          <a:p>
            <a:r>
              <a:rPr lang="en-SG" sz="1400" dirty="0" err="1">
                <a:latin typeface="+mj-lt"/>
              </a:rPr>
              <a:t>Dhairya</a:t>
            </a:r>
            <a:r>
              <a:rPr lang="en-SG" sz="1400" dirty="0">
                <a:latin typeface="+mj-lt"/>
              </a:rPr>
              <a:t> Jigar Shah (Research Assistant)</a:t>
            </a:r>
            <a:endParaRPr lang="en-SG" sz="1400" b="0" i="0" dirty="0">
              <a:effectLst/>
              <a:latin typeface="+mj-lt"/>
            </a:endParaRPr>
          </a:p>
        </p:txBody>
      </p:sp>
    </p:spTree>
    <p:extLst>
      <p:ext uri="{BB962C8B-B14F-4D97-AF65-F5344CB8AC3E}">
        <p14:creationId xmlns:p14="http://schemas.microsoft.com/office/powerpoint/2010/main" val="2908825530"/>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617" y="3347129"/>
            <a:ext cx="10610766" cy="1309505"/>
          </a:xfrm>
        </p:spPr>
        <p:txBody>
          <a:bodyPr>
            <a:normAutofit/>
          </a:bodyPr>
          <a:lstStyle/>
          <a:p>
            <a:pPr marL="0" indent="0" algn="ctr">
              <a:buNone/>
            </a:pPr>
            <a:r>
              <a:rPr lang="en-US" sz="5600" dirty="0"/>
              <a:t>What is this course all about?</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21</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10495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1430"/>
            <a:ext cx="10606051" cy="1325563"/>
          </a:xfrm>
        </p:spPr>
        <p:txBody>
          <a:bodyPr>
            <a:normAutofit/>
          </a:bodyPr>
          <a:lstStyle/>
          <a:p>
            <a:r>
              <a:rPr lang="en-US" dirty="0">
                <a:latin typeface="+mn-lt"/>
              </a:rPr>
              <a:t>CS5272:  What is this course about?</a:t>
            </a:r>
          </a:p>
        </p:txBody>
      </p:sp>
      <p:sp>
        <p:nvSpPr>
          <p:cNvPr id="21" name="Content Placeholder 2">
            <a:extLst>
              <a:ext uri="{FF2B5EF4-FFF2-40B4-BE49-F238E27FC236}">
                <a16:creationId xmlns:a16="http://schemas.microsoft.com/office/drawing/2014/main" id="{F245BC85-86C3-4DEE-8F97-611080B5417B}"/>
              </a:ext>
            </a:extLst>
          </p:cNvPr>
          <p:cNvSpPr>
            <a:spLocks noGrp="1"/>
          </p:cNvSpPr>
          <p:nvPr>
            <p:ph idx="1"/>
          </p:nvPr>
        </p:nvSpPr>
        <p:spPr>
          <a:xfrm>
            <a:off x="928649" y="1889902"/>
            <a:ext cx="10515601" cy="4060522"/>
          </a:xfrm>
        </p:spPr>
        <p:txBody>
          <a:bodyPr>
            <a:normAutofit/>
          </a:bodyPr>
          <a:lstStyle/>
          <a:p>
            <a:pPr marL="0" indent="0" algn="just">
              <a:buNone/>
            </a:pPr>
            <a:r>
              <a:rPr lang="en-US" dirty="0">
                <a:latin typeface="+mj-lt"/>
              </a:rPr>
              <a:t>This course introduces the </a:t>
            </a:r>
            <a:r>
              <a:rPr lang="en-US" b="1" dirty="0"/>
              <a:t>fundamental</a:t>
            </a:r>
            <a:r>
              <a:rPr lang="en-US" b="1" dirty="0">
                <a:latin typeface="+mj-lt"/>
              </a:rPr>
              <a:t> principles </a:t>
            </a:r>
            <a:r>
              <a:rPr lang="en-US" dirty="0">
                <a:latin typeface="+mj-lt"/>
              </a:rPr>
              <a:t>of embedded systems with an emphasis on embedded device architecture and programming. A key emphasis of the course is </a:t>
            </a:r>
            <a:r>
              <a:rPr lang="en-US" b="1" dirty="0"/>
              <a:t>wireless networking </a:t>
            </a:r>
            <a:r>
              <a:rPr lang="en-US" dirty="0">
                <a:latin typeface="+mj-lt"/>
              </a:rPr>
              <a:t>in the context of embedded systems. Additionally, the course also delves into sustainable or </a:t>
            </a:r>
            <a:r>
              <a:rPr lang="en-US" b="1" dirty="0">
                <a:latin typeface="+mj-lt"/>
              </a:rPr>
              <a:t>'green</a:t>
            </a:r>
            <a:r>
              <a:rPr lang="en-US" dirty="0">
                <a:latin typeface="+mj-lt"/>
              </a:rPr>
              <a:t>' computing, discussing topics such as battery-free sensing and communication. The course also provides an overview of implementing machine learning </a:t>
            </a:r>
            <a:r>
              <a:rPr lang="en-US" b="1" dirty="0"/>
              <a:t>(</a:t>
            </a:r>
            <a:r>
              <a:rPr lang="en-US" b="1" dirty="0" err="1"/>
              <a:t>TinyML</a:t>
            </a:r>
            <a:r>
              <a:rPr lang="en-US" b="1" dirty="0"/>
              <a:t>) </a:t>
            </a:r>
            <a:r>
              <a:rPr lang="en-US" dirty="0">
                <a:latin typeface="+mj-lt"/>
              </a:rPr>
              <a:t>and </a:t>
            </a:r>
            <a:r>
              <a:rPr lang="en-US" b="1" dirty="0"/>
              <a:t>language and image models</a:t>
            </a:r>
            <a:r>
              <a:rPr lang="en-US" dirty="0">
                <a:latin typeface="+mj-lt"/>
              </a:rPr>
              <a:t> on embedded systems and edge devices, which is further explored in depth through student run class seminars and projects.</a:t>
            </a: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22</a:t>
            </a:fld>
            <a:endParaRPr lang="sv-SE" dirty="0"/>
          </a:p>
        </p:txBody>
      </p:sp>
      <p:sp>
        <p:nvSpPr>
          <p:cNvPr id="3" name="Footer Placeholder 1">
            <a:extLst>
              <a:ext uri="{FF2B5EF4-FFF2-40B4-BE49-F238E27FC236}">
                <a16:creationId xmlns:a16="http://schemas.microsoft.com/office/drawing/2014/main" id="{560AE244-B8B4-EEE4-3479-291EB0DB5B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315766828"/>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358" y="1649210"/>
            <a:ext cx="11079817" cy="4328509"/>
          </a:xfrm>
        </p:spPr>
        <p:txBody>
          <a:bodyPr>
            <a:normAutofit/>
          </a:bodyPr>
          <a:lstStyle/>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SG" sz="2800" dirty="0">
                <a:solidFill>
                  <a:schemeClr val="tx1"/>
                </a:solidFill>
                <a:latin typeface="+mj-lt"/>
              </a:rPr>
              <a:t>Lectures by the instructor</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SG" dirty="0">
                <a:latin typeface="+mj-lt"/>
              </a:rPr>
              <a:t>Readings provided during the course </a:t>
            </a:r>
            <a:endParaRPr lang="en-SG" sz="2800" dirty="0">
              <a:solidFill>
                <a:schemeClr val="tx1"/>
              </a:solidFill>
              <a:latin typeface="+mj-lt"/>
            </a:endParaRP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SG" dirty="0">
                <a:latin typeface="+mj-lt"/>
              </a:rPr>
              <a:t>Student class seminars (Individual)</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SG" sz="2800" dirty="0">
                <a:solidFill>
                  <a:schemeClr val="tx1"/>
                </a:solidFill>
                <a:latin typeface="+mj-lt"/>
              </a:rPr>
              <a:t>Term paper (Individual)</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SG" dirty="0">
                <a:latin typeface="+mj-lt"/>
              </a:rPr>
              <a:t>Project (Can be done in a group)</a:t>
            </a: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SG" sz="2800" dirty="0">
                <a:solidFill>
                  <a:schemeClr val="tx1"/>
                </a:solidFill>
                <a:latin typeface="+mj-lt"/>
              </a:rPr>
              <a:t>End semester assessment </a:t>
            </a:r>
            <a:r>
              <a:rPr lang="en-SG" sz="2800" dirty="0">
                <a:solidFill>
                  <a:srgbClr val="FF0000"/>
                </a:solidFill>
                <a:latin typeface="+mj-lt"/>
              </a:rPr>
              <a:t>(</a:t>
            </a:r>
            <a:r>
              <a:rPr lang="en-SG" dirty="0">
                <a:solidFill>
                  <a:srgbClr val="FF0000"/>
                </a:solidFill>
                <a:latin typeface="+mj-lt"/>
              </a:rPr>
              <a:t>Likely removed in-</a:t>
            </a:r>
            <a:r>
              <a:rPr lang="en-SG" dirty="0" err="1">
                <a:solidFill>
                  <a:srgbClr val="FF0000"/>
                </a:solidFill>
                <a:latin typeface="+mj-lt"/>
              </a:rPr>
              <a:t>favor</a:t>
            </a:r>
            <a:r>
              <a:rPr lang="en-SG" dirty="0">
                <a:solidFill>
                  <a:srgbClr val="FF0000"/>
                </a:solidFill>
                <a:latin typeface="+mj-lt"/>
              </a:rPr>
              <a:t> of project)</a:t>
            </a: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latin typeface="+mj-lt"/>
              <a:sym typeface="Wingdings" pitchFamily="2" charset="2"/>
            </a:endParaRP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23</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What are the different components of the course?</a:t>
            </a:r>
          </a:p>
        </p:txBody>
      </p:sp>
    </p:spTree>
    <p:extLst>
      <p:ext uri="{BB962C8B-B14F-4D97-AF65-F5344CB8AC3E}">
        <p14:creationId xmlns:p14="http://schemas.microsoft.com/office/powerpoint/2010/main" val="1070932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552" y="1526380"/>
            <a:ext cx="11079817" cy="4082849"/>
          </a:xfrm>
        </p:spPr>
        <p:txBody>
          <a:bodyPr>
            <a:normAutofit/>
          </a:bodyPr>
          <a:lstStyle/>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latin typeface="+mj-lt"/>
              <a:sym typeface="Wingdings" pitchFamily="2" charset="2"/>
            </a:endParaRP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24</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How would the student’s performance be graded</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2634208199"/>
              </p:ext>
            </p:extLst>
          </p:nvPr>
        </p:nvGraphicFramePr>
        <p:xfrm>
          <a:off x="1890593" y="2733020"/>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81146156"/>
                    </a:ext>
                  </a:extLst>
                </a:gridCol>
                <a:gridCol w="4064000">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Overall Grade</a:t>
                      </a:r>
                    </a:p>
                  </a:txBody>
                  <a:tcPr/>
                </a:tc>
                <a:extLst>
                  <a:ext uri="{0D108BD9-81ED-4DB2-BD59-A6C34878D82A}">
                    <a16:rowId xmlns:a16="http://schemas.microsoft.com/office/drawing/2014/main" val="3453014269"/>
                  </a:ext>
                </a:extLst>
              </a:tr>
              <a:tr h="370840">
                <a:tc>
                  <a:txBody>
                    <a:bodyPr/>
                    <a:lstStyle/>
                    <a:p>
                      <a:r>
                        <a:rPr lang="en-US" dirty="0"/>
                        <a:t>Project</a:t>
                      </a:r>
                    </a:p>
                  </a:txBody>
                  <a:tcPr/>
                </a:tc>
                <a:tc>
                  <a:txBody>
                    <a:bodyPr/>
                    <a:lstStyle/>
                    <a:p>
                      <a:r>
                        <a:rPr lang="en-US" dirty="0"/>
                        <a:t>50 %</a:t>
                      </a:r>
                    </a:p>
                  </a:txBody>
                  <a:tcPr/>
                </a:tc>
                <a:extLst>
                  <a:ext uri="{0D108BD9-81ED-4DB2-BD59-A6C34878D82A}">
                    <a16:rowId xmlns:a16="http://schemas.microsoft.com/office/drawing/2014/main" val="1001545243"/>
                  </a:ext>
                </a:extLst>
              </a:tr>
              <a:tr h="370840">
                <a:tc>
                  <a:txBody>
                    <a:bodyPr/>
                    <a:lstStyle/>
                    <a:p>
                      <a:r>
                        <a:rPr lang="en-US" dirty="0"/>
                        <a:t>Student Seminar</a:t>
                      </a:r>
                    </a:p>
                  </a:txBody>
                  <a:tcPr/>
                </a:tc>
                <a:tc>
                  <a:txBody>
                    <a:bodyPr/>
                    <a:lstStyle/>
                    <a:p>
                      <a:r>
                        <a:rPr lang="en-US" dirty="0"/>
                        <a:t>20 %</a:t>
                      </a:r>
                    </a:p>
                  </a:txBody>
                  <a:tcPr/>
                </a:tc>
                <a:extLst>
                  <a:ext uri="{0D108BD9-81ED-4DB2-BD59-A6C34878D82A}">
                    <a16:rowId xmlns:a16="http://schemas.microsoft.com/office/drawing/2014/main" val="2001159706"/>
                  </a:ext>
                </a:extLst>
              </a:tr>
              <a:tr h="370840">
                <a:tc>
                  <a:txBody>
                    <a:bodyPr/>
                    <a:lstStyle/>
                    <a:p>
                      <a:r>
                        <a:rPr lang="en-US" dirty="0"/>
                        <a:t>Term Paper</a:t>
                      </a:r>
                    </a:p>
                  </a:txBody>
                  <a:tcPr/>
                </a:tc>
                <a:tc>
                  <a:txBody>
                    <a:bodyPr/>
                    <a:lstStyle/>
                    <a:p>
                      <a:r>
                        <a:rPr lang="en-US" dirty="0"/>
                        <a:t>30 %</a:t>
                      </a:r>
                    </a:p>
                  </a:txBody>
                  <a:tcPr/>
                </a:tc>
                <a:extLst>
                  <a:ext uri="{0D108BD9-81ED-4DB2-BD59-A6C34878D82A}">
                    <a16:rowId xmlns:a16="http://schemas.microsoft.com/office/drawing/2014/main" val="2664004893"/>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838200" y="5331620"/>
            <a:ext cx="11079817" cy="1140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j-lt"/>
              </a:rPr>
              <a:t>If we decide to have final-assessment, the above percentage may change</a:t>
            </a:r>
          </a:p>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21544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25</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Course Project</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1518440296"/>
              </p:ext>
            </p:extLst>
          </p:nvPr>
        </p:nvGraphicFramePr>
        <p:xfrm>
          <a:off x="1686823" y="3842111"/>
          <a:ext cx="8818350" cy="185420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Project</a:t>
                      </a:r>
                    </a:p>
                  </a:txBody>
                  <a:tcPr/>
                </a:tc>
                <a:extLst>
                  <a:ext uri="{0D108BD9-81ED-4DB2-BD59-A6C34878D82A}">
                    <a16:rowId xmlns:a16="http://schemas.microsoft.com/office/drawing/2014/main" val="3453014269"/>
                  </a:ext>
                </a:extLst>
              </a:tr>
              <a:tr h="370840">
                <a:tc>
                  <a:txBody>
                    <a:bodyPr/>
                    <a:lstStyle/>
                    <a:p>
                      <a:r>
                        <a:rPr lang="en-US" dirty="0"/>
                        <a:t>Problem Statement (Novelty)</a:t>
                      </a:r>
                    </a:p>
                  </a:txBody>
                  <a:tcPr/>
                </a:tc>
                <a:tc>
                  <a:txBody>
                    <a:bodyPr/>
                    <a:lstStyle/>
                    <a:p>
                      <a:r>
                        <a:rPr lang="en-US" dirty="0"/>
                        <a:t>25 %</a:t>
                      </a:r>
                    </a:p>
                  </a:txBody>
                  <a:tcPr/>
                </a:tc>
                <a:extLst>
                  <a:ext uri="{0D108BD9-81ED-4DB2-BD59-A6C34878D82A}">
                    <a16:rowId xmlns:a16="http://schemas.microsoft.com/office/drawing/2014/main" val="1001545243"/>
                  </a:ext>
                </a:extLst>
              </a:tr>
              <a:tr h="370840">
                <a:tc>
                  <a:txBody>
                    <a:bodyPr/>
                    <a:lstStyle/>
                    <a:p>
                      <a:r>
                        <a:rPr lang="en-US" dirty="0"/>
                        <a:t>Project Report</a:t>
                      </a:r>
                    </a:p>
                  </a:txBody>
                  <a:tcPr/>
                </a:tc>
                <a:tc>
                  <a:txBody>
                    <a:bodyPr/>
                    <a:lstStyle/>
                    <a:p>
                      <a:r>
                        <a:rPr lang="en-US" dirty="0"/>
                        <a:t>15 %</a:t>
                      </a:r>
                    </a:p>
                  </a:txBody>
                  <a:tcPr/>
                </a:tc>
                <a:extLst>
                  <a:ext uri="{0D108BD9-81ED-4DB2-BD59-A6C34878D82A}">
                    <a16:rowId xmlns:a16="http://schemas.microsoft.com/office/drawing/2014/main" val="2001159706"/>
                  </a:ext>
                </a:extLst>
              </a:tr>
              <a:tr h="370840">
                <a:tc>
                  <a:txBody>
                    <a:bodyPr/>
                    <a:lstStyle/>
                    <a:p>
                      <a:r>
                        <a:rPr lang="en-US" dirty="0"/>
                        <a:t>Presentation</a:t>
                      </a:r>
                    </a:p>
                  </a:txBody>
                  <a:tcPr/>
                </a:tc>
                <a:tc>
                  <a:txBody>
                    <a:bodyPr/>
                    <a:lstStyle/>
                    <a:p>
                      <a:r>
                        <a:rPr lang="en-US" dirty="0"/>
                        <a:t>25 %</a:t>
                      </a:r>
                    </a:p>
                  </a:txBody>
                  <a:tcPr/>
                </a:tc>
                <a:extLst>
                  <a:ext uri="{0D108BD9-81ED-4DB2-BD59-A6C34878D82A}">
                    <a16:rowId xmlns:a16="http://schemas.microsoft.com/office/drawing/2014/main" val="2664004893"/>
                  </a:ext>
                </a:extLst>
              </a:tr>
              <a:tr h="370840">
                <a:tc>
                  <a:txBody>
                    <a:bodyPr/>
                    <a:lstStyle/>
                    <a:p>
                      <a:r>
                        <a:rPr lang="en-US" dirty="0"/>
                        <a:t>Execution</a:t>
                      </a:r>
                    </a:p>
                  </a:txBody>
                  <a:tcPr/>
                </a:tc>
                <a:tc>
                  <a:txBody>
                    <a:bodyPr/>
                    <a:lstStyle/>
                    <a:p>
                      <a:r>
                        <a:rPr lang="en-US" dirty="0"/>
                        <a:t>35%</a:t>
                      </a:r>
                    </a:p>
                  </a:txBody>
                  <a:tcPr/>
                </a:tc>
                <a:extLst>
                  <a:ext uri="{0D108BD9-81ED-4DB2-BD59-A6C34878D82A}">
                    <a16:rowId xmlns:a16="http://schemas.microsoft.com/office/drawing/2014/main" val="139672974"/>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556090" y="1370547"/>
            <a:ext cx="11079817" cy="2471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Enables students to learn programming embedded platforms by building an application.  The expectation is that students will develop something substantial. It does not necessarily need to have research component</a:t>
            </a:r>
          </a:p>
          <a:p>
            <a:r>
              <a:rPr lang="en-US" dirty="0">
                <a:latin typeface="+mj-lt"/>
              </a:rPr>
              <a:t>A number of platform available: ESP32, Raspberry Pi, MSP430, Backscatter, FPGAs, and many other. </a:t>
            </a:r>
            <a:r>
              <a:rPr lang="en-US" b="1" dirty="0"/>
              <a:t>Talk to us! Reach out after lecture or office hours</a:t>
            </a:r>
          </a:p>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19721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26</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Term Paper</a:t>
            </a:r>
          </a:p>
        </p:txBody>
      </p:sp>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712358" y="1526381"/>
            <a:ext cx="10931856" cy="4000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To write up to 4 page document describing the latest developments in a sub area of embedded systems. You can also describe the future developments and opportunities for research and development</a:t>
            </a:r>
          </a:p>
          <a:p>
            <a:r>
              <a:rPr lang="en-US" dirty="0">
                <a:latin typeface="+mj-lt"/>
              </a:rPr>
              <a:t>Example: Machine learning on embedded systems, embedded camera, development in edge computing, health sensing ……</a:t>
            </a:r>
          </a:p>
          <a:p>
            <a:r>
              <a:rPr lang="en-US" dirty="0">
                <a:latin typeface="+mj-lt"/>
              </a:rPr>
              <a:t>Conference venues: NSDI, </a:t>
            </a:r>
            <a:r>
              <a:rPr lang="en-US" dirty="0" err="1">
                <a:latin typeface="+mj-lt"/>
              </a:rPr>
              <a:t>MobiCom</a:t>
            </a:r>
            <a:r>
              <a:rPr lang="en-US" dirty="0">
                <a:latin typeface="+mj-lt"/>
              </a:rPr>
              <a:t>, </a:t>
            </a:r>
            <a:r>
              <a:rPr lang="en-US" dirty="0" err="1">
                <a:latin typeface="+mj-lt"/>
              </a:rPr>
              <a:t>Sigcomm</a:t>
            </a:r>
            <a:r>
              <a:rPr lang="en-US" dirty="0">
                <a:latin typeface="+mj-lt"/>
              </a:rPr>
              <a:t>, IMWUT, NSDI, </a:t>
            </a:r>
            <a:r>
              <a:rPr lang="en-US" dirty="0" err="1">
                <a:latin typeface="+mj-lt"/>
              </a:rPr>
              <a:t>SenSys</a:t>
            </a:r>
            <a:endParaRPr lang="en-US" dirty="0">
              <a:latin typeface="+mj-lt"/>
            </a:endParaRPr>
          </a:p>
          <a:p>
            <a:r>
              <a:rPr lang="en-US" dirty="0">
                <a:latin typeface="+mj-lt"/>
              </a:rPr>
              <a:t>To be done individually. Grading at instructor discretion</a:t>
            </a:r>
          </a:p>
          <a:p>
            <a:r>
              <a:rPr lang="en-US" dirty="0">
                <a:latin typeface="+mj-lt"/>
              </a:rPr>
              <a:t>Weightage to overall grade: 30%</a:t>
            </a:r>
          </a:p>
          <a:p>
            <a:endParaRPr lang="en-US"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814055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27</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Student Seminar</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1956354754"/>
              </p:ext>
            </p:extLst>
          </p:nvPr>
        </p:nvGraphicFramePr>
        <p:xfrm>
          <a:off x="1686822" y="4388067"/>
          <a:ext cx="8818350" cy="11125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Project</a:t>
                      </a:r>
                    </a:p>
                  </a:txBody>
                  <a:tcPr/>
                </a:tc>
                <a:extLst>
                  <a:ext uri="{0D108BD9-81ED-4DB2-BD59-A6C34878D82A}">
                    <a16:rowId xmlns:a16="http://schemas.microsoft.com/office/drawing/2014/main" val="3453014269"/>
                  </a:ext>
                </a:extLst>
              </a:tr>
              <a:tr h="370840">
                <a:tc>
                  <a:txBody>
                    <a:bodyPr/>
                    <a:lstStyle/>
                    <a:p>
                      <a:r>
                        <a:rPr lang="en-US" dirty="0"/>
                        <a:t>Attendance</a:t>
                      </a:r>
                    </a:p>
                  </a:txBody>
                  <a:tcPr/>
                </a:tc>
                <a:tc>
                  <a:txBody>
                    <a:bodyPr/>
                    <a:lstStyle/>
                    <a:p>
                      <a:r>
                        <a:rPr lang="en-US" dirty="0"/>
                        <a:t>30 %</a:t>
                      </a:r>
                    </a:p>
                  </a:txBody>
                  <a:tcPr/>
                </a:tc>
                <a:extLst>
                  <a:ext uri="{0D108BD9-81ED-4DB2-BD59-A6C34878D82A}">
                    <a16:rowId xmlns:a16="http://schemas.microsoft.com/office/drawing/2014/main" val="1001545243"/>
                  </a:ext>
                </a:extLst>
              </a:tr>
              <a:tr h="370840">
                <a:tc>
                  <a:txBody>
                    <a:bodyPr/>
                    <a:lstStyle/>
                    <a:p>
                      <a:r>
                        <a:rPr lang="en-US" dirty="0"/>
                        <a:t>Presentation </a:t>
                      </a:r>
                    </a:p>
                  </a:txBody>
                  <a:tcPr/>
                </a:tc>
                <a:tc>
                  <a:txBody>
                    <a:bodyPr/>
                    <a:lstStyle/>
                    <a:p>
                      <a:r>
                        <a:rPr lang="en-US" dirty="0"/>
                        <a:t>70 %</a:t>
                      </a:r>
                    </a:p>
                  </a:txBody>
                  <a:tcPr/>
                </a:tc>
                <a:extLst>
                  <a:ext uri="{0D108BD9-81ED-4DB2-BD59-A6C34878D82A}">
                    <a16:rowId xmlns:a16="http://schemas.microsoft.com/office/drawing/2014/main" val="2001159706"/>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712356" y="1357413"/>
            <a:ext cx="10767283" cy="2511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mj-lt"/>
              </a:rPr>
              <a:t>Student-led seminars are a critical component of the course, with attendance and active participation serving as key metrics for course evaluation. They require students to present a recent research paper (published within the last ten years) from prominent conferences in the field of embedded systems, such as ACM </a:t>
            </a:r>
            <a:r>
              <a:rPr lang="en-US" dirty="0" err="1">
                <a:latin typeface="+mj-lt"/>
              </a:rPr>
              <a:t>MobiSys</a:t>
            </a:r>
            <a:r>
              <a:rPr lang="en-US" dirty="0">
                <a:latin typeface="+mj-lt"/>
              </a:rPr>
              <a:t>, </a:t>
            </a:r>
            <a:r>
              <a:rPr lang="en-US" dirty="0" err="1">
                <a:latin typeface="+mj-lt"/>
              </a:rPr>
              <a:t>SenSys</a:t>
            </a:r>
            <a:r>
              <a:rPr lang="en-US" dirty="0">
                <a:latin typeface="+mj-lt"/>
              </a:rPr>
              <a:t>, </a:t>
            </a:r>
            <a:r>
              <a:rPr lang="en-US" dirty="0" err="1">
                <a:latin typeface="+mj-lt"/>
              </a:rPr>
              <a:t>MobiCom</a:t>
            </a:r>
            <a:r>
              <a:rPr lang="en-US" dirty="0">
                <a:latin typeface="+mj-lt"/>
              </a:rPr>
              <a:t>, </a:t>
            </a:r>
            <a:r>
              <a:rPr lang="en-US" dirty="0" err="1">
                <a:latin typeface="+mj-lt"/>
              </a:rPr>
              <a:t>Sigcomm</a:t>
            </a:r>
            <a:r>
              <a:rPr lang="en-US" dirty="0">
                <a:latin typeface="+mj-lt"/>
              </a:rPr>
              <a:t>, IMWUT, and NSDI.</a:t>
            </a: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514902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89" y="177407"/>
            <a:ext cx="11995139" cy="1325563"/>
          </a:xfrm>
        </p:spPr>
        <p:txBody>
          <a:bodyPr>
            <a:noAutofit/>
          </a:bodyPr>
          <a:lstStyle/>
          <a:p>
            <a:r>
              <a:rPr lang="en-US" sz="4000" dirty="0">
                <a:latin typeface="+mn-lt"/>
              </a:rPr>
              <a:t>Potential topics for the student seminars</a:t>
            </a:r>
          </a:p>
        </p:txBody>
      </p:sp>
      <p:sp>
        <p:nvSpPr>
          <p:cNvPr id="3" name="Content Placeholder 2"/>
          <p:cNvSpPr>
            <a:spLocks noGrp="1"/>
          </p:cNvSpPr>
          <p:nvPr>
            <p:ph idx="1"/>
          </p:nvPr>
        </p:nvSpPr>
        <p:spPr>
          <a:xfrm>
            <a:off x="376589" y="1562632"/>
            <a:ext cx="11657186" cy="4674395"/>
          </a:xfrm>
        </p:spPr>
        <p:txBody>
          <a:bodyPr>
            <a:normAutofit/>
          </a:bodyPr>
          <a:lstStyle/>
          <a:p>
            <a:r>
              <a:rPr lang="en-US" dirty="0">
                <a:latin typeface="+mj-lt"/>
              </a:rPr>
              <a:t>Research topics that could be of interest for discussion:</a:t>
            </a:r>
          </a:p>
          <a:p>
            <a:pPr lvl="1"/>
            <a:r>
              <a:rPr lang="en-US" dirty="0">
                <a:latin typeface="+mj-lt"/>
              </a:rPr>
              <a:t>Classic sensor network and IoT deployments</a:t>
            </a:r>
          </a:p>
          <a:p>
            <a:pPr lvl="1"/>
            <a:r>
              <a:rPr lang="en-US" dirty="0">
                <a:latin typeface="+mj-lt"/>
              </a:rPr>
              <a:t>Low-power, Long-range wireless networks [E.g. LoRa]</a:t>
            </a:r>
          </a:p>
          <a:p>
            <a:pPr lvl="1"/>
            <a:r>
              <a:rPr lang="en-US" dirty="0">
                <a:latin typeface="+mj-lt"/>
              </a:rPr>
              <a:t>Wireless standards for IoT [ZigBee, BLE, </a:t>
            </a:r>
            <a:r>
              <a:rPr lang="en-US" dirty="0" err="1">
                <a:latin typeface="+mj-lt"/>
              </a:rPr>
              <a:t>WiFi</a:t>
            </a:r>
            <a:r>
              <a:rPr lang="en-US" dirty="0">
                <a:latin typeface="+mj-lt"/>
              </a:rPr>
              <a:t>]</a:t>
            </a:r>
          </a:p>
          <a:p>
            <a:pPr lvl="1"/>
            <a:r>
              <a:rPr lang="en-US" dirty="0">
                <a:latin typeface="+mj-lt"/>
              </a:rPr>
              <a:t>Backscatter and energy harvesting</a:t>
            </a:r>
          </a:p>
          <a:p>
            <a:pPr lvl="1"/>
            <a:r>
              <a:rPr lang="en-US" dirty="0">
                <a:latin typeface="+mj-lt"/>
              </a:rPr>
              <a:t>Other emerging wireless technologies for IoT [</a:t>
            </a:r>
            <a:r>
              <a:rPr lang="en-US" dirty="0" err="1">
                <a:latin typeface="+mj-lt"/>
              </a:rPr>
              <a:t>LiFi</a:t>
            </a:r>
            <a:r>
              <a:rPr lang="en-US" dirty="0">
                <a:latin typeface="+mj-lt"/>
              </a:rPr>
              <a:t>, Acoustic]</a:t>
            </a:r>
          </a:p>
          <a:p>
            <a:pPr lvl="1"/>
            <a:r>
              <a:rPr lang="en-US" dirty="0">
                <a:latin typeface="+mj-lt"/>
              </a:rPr>
              <a:t>Security and operating systems for IoT</a:t>
            </a:r>
          </a:p>
          <a:p>
            <a:pPr lvl="1"/>
            <a:r>
              <a:rPr lang="en-US" dirty="0">
                <a:latin typeface="+mj-lt"/>
              </a:rPr>
              <a:t>Novel applications</a:t>
            </a:r>
          </a:p>
          <a:p>
            <a:pPr lvl="1"/>
            <a:r>
              <a:rPr lang="en-US" dirty="0">
                <a:latin typeface="+mj-lt"/>
              </a:rPr>
              <a:t>Others? Many more</a:t>
            </a:r>
          </a:p>
          <a:p>
            <a:pPr marL="457200" lvl="1" indent="0">
              <a:buNone/>
            </a:pPr>
            <a:endParaRPr lang="en-US" dirty="0">
              <a:latin typeface="+mj-lt"/>
            </a:endParaRPr>
          </a:p>
          <a:p>
            <a:r>
              <a:rPr lang="en-US" dirty="0">
                <a:latin typeface="+mj-lt"/>
              </a:rPr>
              <a:t>We list them on the course webpage in coming weeks</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28</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17597569"/>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29</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Important Deadlines</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2538907430"/>
              </p:ext>
            </p:extLst>
          </p:nvPr>
        </p:nvGraphicFramePr>
        <p:xfrm>
          <a:off x="1889266" y="2544807"/>
          <a:ext cx="8818350" cy="29667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Event</a:t>
                      </a:r>
                    </a:p>
                  </a:txBody>
                  <a:tcPr/>
                </a:tc>
                <a:tc>
                  <a:txBody>
                    <a:bodyPr/>
                    <a:lstStyle/>
                    <a:p>
                      <a:pPr algn="ctr"/>
                      <a:r>
                        <a:rPr lang="en-US" dirty="0">
                          <a:solidFill>
                            <a:schemeClr val="tx1"/>
                          </a:solidFill>
                        </a:rPr>
                        <a:t>Date</a:t>
                      </a:r>
                    </a:p>
                  </a:txBody>
                  <a:tcPr/>
                </a:tc>
                <a:extLst>
                  <a:ext uri="{0D108BD9-81ED-4DB2-BD59-A6C34878D82A}">
                    <a16:rowId xmlns:a16="http://schemas.microsoft.com/office/drawing/2014/main" val="3453014269"/>
                  </a:ext>
                </a:extLst>
              </a:tr>
              <a:tr h="370840">
                <a:tc>
                  <a:txBody>
                    <a:bodyPr/>
                    <a:lstStyle/>
                    <a:p>
                      <a:r>
                        <a:rPr lang="en-US" dirty="0"/>
                        <a:t>Lectures</a:t>
                      </a:r>
                    </a:p>
                  </a:txBody>
                  <a:tcPr/>
                </a:tc>
                <a:tc>
                  <a:txBody>
                    <a:bodyPr/>
                    <a:lstStyle/>
                    <a:p>
                      <a:r>
                        <a:rPr lang="en-US" dirty="0"/>
                        <a:t>Starting Week 1 (15</a:t>
                      </a:r>
                      <a:r>
                        <a:rPr lang="en-US" baseline="30000" dirty="0"/>
                        <a:t>th</a:t>
                      </a:r>
                      <a:r>
                        <a:rPr lang="en-US" dirty="0"/>
                        <a:t> January)</a:t>
                      </a:r>
                    </a:p>
                  </a:txBody>
                  <a:tcPr/>
                </a:tc>
                <a:extLst>
                  <a:ext uri="{0D108BD9-81ED-4DB2-BD59-A6C34878D82A}">
                    <a16:rowId xmlns:a16="http://schemas.microsoft.com/office/drawing/2014/main" val="1001545243"/>
                  </a:ext>
                </a:extLst>
              </a:tr>
              <a:tr h="370840">
                <a:tc>
                  <a:txBody>
                    <a:bodyPr/>
                    <a:lstStyle/>
                    <a:p>
                      <a:r>
                        <a:rPr lang="en-US" dirty="0"/>
                        <a:t>Student seminar paper selection </a:t>
                      </a:r>
                    </a:p>
                  </a:txBody>
                  <a:tcPr/>
                </a:tc>
                <a:tc>
                  <a:txBody>
                    <a:bodyPr/>
                    <a:lstStyle/>
                    <a:p>
                      <a:r>
                        <a:rPr lang="en-US" dirty="0"/>
                        <a:t>End of recess week (10</a:t>
                      </a:r>
                      <a:r>
                        <a:rPr lang="en-US" baseline="30000" dirty="0"/>
                        <a:t>th</a:t>
                      </a:r>
                      <a:r>
                        <a:rPr lang="en-US" dirty="0"/>
                        <a:t> March)</a:t>
                      </a:r>
                    </a:p>
                  </a:txBody>
                  <a:tcPr/>
                </a:tc>
                <a:extLst>
                  <a:ext uri="{0D108BD9-81ED-4DB2-BD59-A6C34878D82A}">
                    <a16:rowId xmlns:a16="http://schemas.microsoft.com/office/drawing/2014/main" val="2001159706"/>
                  </a:ext>
                </a:extLst>
              </a:tr>
              <a:tr h="370840">
                <a:tc>
                  <a:txBody>
                    <a:bodyPr/>
                    <a:lstStyle/>
                    <a:p>
                      <a:r>
                        <a:rPr lang="en-US" dirty="0" err="1"/>
                        <a:t>Finalising</a:t>
                      </a:r>
                      <a:r>
                        <a:rPr lang="en-US" dirty="0"/>
                        <a:t> project statement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of recess week (10</a:t>
                      </a:r>
                      <a:r>
                        <a:rPr lang="en-US" baseline="30000" dirty="0"/>
                        <a:t>th</a:t>
                      </a:r>
                      <a:r>
                        <a:rPr lang="en-US" dirty="0"/>
                        <a:t> March)</a:t>
                      </a:r>
                    </a:p>
                  </a:txBody>
                  <a:tcPr/>
                </a:tc>
                <a:extLst>
                  <a:ext uri="{0D108BD9-81ED-4DB2-BD59-A6C34878D82A}">
                    <a16:rowId xmlns:a16="http://schemas.microsoft.com/office/drawing/2014/main" val="2366008836"/>
                  </a:ext>
                </a:extLst>
              </a:tr>
              <a:tr h="370840">
                <a:tc>
                  <a:txBody>
                    <a:bodyPr/>
                    <a:lstStyle/>
                    <a:p>
                      <a:r>
                        <a:rPr lang="en-US" dirty="0"/>
                        <a:t>Student seminars</a:t>
                      </a:r>
                    </a:p>
                  </a:txBody>
                  <a:tcPr/>
                </a:tc>
                <a:tc>
                  <a:txBody>
                    <a:bodyPr/>
                    <a:lstStyle/>
                    <a:p>
                      <a:r>
                        <a:rPr lang="en-US" dirty="0"/>
                        <a:t>Lectures from 18</a:t>
                      </a:r>
                      <a:r>
                        <a:rPr lang="en-US" baseline="30000" dirty="0"/>
                        <a:t>th</a:t>
                      </a:r>
                      <a:r>
                        <a:rPr lang="en-US" dirty="0"/>
                        <a:t> March </a:t>
                      </a:r>
                    </a:p>
                  </a:txBody>
                  <a:tcPr/>
                </a:tc>
                <a:extLst>
                  <a:ext uri="{0D108BD9-81ED-4DB2-BD59-A6C34878D82A}">
                    <a16:rowId xmlns:a16="http://schemas.microsoft.com/office/drawing/2014/main" val="3173873863"/>
                  </a:ext>
                </a:extLst>
              </a:tr>
              <a:tr h="370840">
                <a:tc>
                  <a:txBody>
                    <a:bodyPr/>
                    <a:lstStyle/>
                    <a:p>
                      <a:r>
                        <a:rPr lang="en-US" dirty="0"/>
                        <a:t>Project presentation</a:t>
                      </a:r>
                    </a:p>
                  </a:txBody>
                  <a:tcPr/>
                </a:tc>
                <a:tc>
                  <a:txBody>
                    <a:bodyPr/>
                    <a:lstStyle/>
                    <a:p>
                      <a:r>
                        <a:rPr lang="en-US" dirty="0"/>
                        <a:t>15</a:t>
                      </a:r>
                      <a:r>
                        <a:rPr lang="en-US" baseline="30000" dirty="0"/>
                        <a:t>th</a:t>
                      </a:r>
                      <a:r>
                        <a:rPr lang="en-US" dirty="0"/>
                        <a:t> April 2024</a:t>
                      </a:r>
                    </a:p>
                  </a:txBody>
                  <a:tcPr/>
                </a:tc>
                <a:extLst>
                  <a:ext uri="{0D108BD9-81ED-4DB2-BD59-A6C34878D82A}">
                    <a16:rowId xmlns:a16="http://schemas.microsoft.com/office/drawing/2014/main" val="246570927"/>
                  </a:ext>
                </a:extLst>
              </a:tr>
              <a:tr h="370840">
                <a:tc>
                  <a:txBody>
                    <a:bodyPr/>
                    <a:lstStyle/>
                    <a:p>
                      <a:r>
                        <a:rPr lang="en-US" dirty="0"/>
                        <a:t>Term paper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2310561089"/>
                  </a:ext>
                </a:extLst>
              </a:tr>
              <a:tr h="370840">
                <a:tc>
                  <a:txBody>
                    <a:bodyPr/>
                    <a:lstStyle/>
                    <a:p>
                      <a:r>
                        <a:rPr lang="en-US" dirty="0"/>
                        <a:t>Project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3805954397"/>
                  </a:ext>
                </a:extLst>
              </a:tr>
            </a:tbl>
          </a:graphicData>
        </a:graphic>
      </p:graphicFrame>
    </p:spTree>
    <p:extLst>
      <p:ext uri="{BB962C8B-B14F-4D97-AF65-F5344CB8AC3E}">
        <p14:creationId xmlns:p14="http://schemas.microsoft.com/office/powerpoint/2010/main" val="72251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050138" cy="3129145"/>
          </a:xfrm>
        </p:spPr>
        <p:txBody>
          <a:bodyPr>
            <a:normAutofit/>
          </a:bodyPr>
          <a:lstStyle/>
          <a:p>
            <a:r>
              <a:rPr lang="en-US" b="1" dirty="0"/>
              <a:t>Let us get to know the instructor </a:t>
            </a:r>
            <a:r>
              <a:rPr lang="en-US" b="1" dirty="0">
                <a:sym typeface="Wingdings" pitchFamily="2" charset="2"/>
              </a:rPr>
              <a:t> </a:t>
            </a:r>
          </a:p>
          <a:p>
            <a:r>
              <a:rPr lang="en-US" dirty="0">
                <a:latin typeface="+mj-lt"/>
                <a:sym typeface="Wingdings" pitchFamily="2" charset="2"/>
              </a:rPr>
              <a:t>What is this course about? Logistics? Grading Criteria?</a:t>
            </a:r>
          </a:p>
          <a:p>
            <a:r>
              <a:rPr lang="en-US" dirty="0">
                <a:latin typeface="+mj-lt"/>
                <a:sym typeface="Wingdings" pitchFamily="2" charset="2"/>
              </a:rPr>
              <a:t>Introduction to Embedded Systems, Rapid Growth</a:t>
            </a:r>
          </a:p>
          <a:p>
            <a:r>
              <a:rPr lang="en-US" dirty="0">
                <a:latin typeface="+mj-lt"/>
                <a:sym typeface="Wingdings" pitchFamily="2" charset="2"/>
              </a:rPr>
              <a:t>Mark Weiser Vision for Ubiquitous Computing</a:t>
            </a:r>
          </a:p>
          <a:p>
            <a:r>
              <a:rPr lang="en-US" dirty="0">
                <a:latin typeface="+mj-lt"/>
                <a:sym typeface="Wingdings" pitchFamily="2" charset="2"/>
              </a:rPr>
              <a:t>Understanding the Device Architecture and Scaling of Embedded Systems</a:t>
            </a:r>
            <a:endParaRPr lang="en-US" dirty="0">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128509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3427" y="3003542"/>
            <a:ext cx="7323083" cy="1258094"/>
          </a:xfrm>
        </p:spPr>
        <p:txBody>
          <a:bodyPr>
            <a:normAutofit/>
          </a:bodyPr>
          <a:lstStyle/>
          <a:p>
            <a:pPr marL="0" indent="0" algn="ctr">
              <a:buNone/>
            </a:pPr>
            <a:r>
              <a:rPr lang="en-US" sz="5400" dirty="0"/>
              <a:t>Break! Q&amp;A (5 minutes)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30</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957327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3786" y="3199484"/>
            <a:ext cx="8244428" cy="1258094"/>
          </a:xfrm>
        </p:spPr>
        <p:txBody>
          <a:bodyPr>
            <a:normAutofit/>
          </a:bodyPr>
          <a:lstStyle/>
          <a:p>
            <a:pPr marL="0" indent="0" algn="ctr">
              <a:buNone/>
            </a:pPr>
            <a:r>
              <a:rPr lang="en-US" sz="4800" dirty="0"/>
              <a:t>Let us Introduce Ourselves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31</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003062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050138" cy="3129145"/>
          </a:xfrm>
        </p:spPr>
        <p:txBody>
          <a:bodyPr>
            <a:normAutofit/>
          </a:bodyPr>
          <a:lstStyle/>
          <a:p>
            <a:r>
              <a:rPr lang="en-US" dirty="0">
                <a:latin typeface="+mj-lt"/>
              </a:rPr>
              <a:t>Let us get to know the instructor </a:t>
            </a:r>
            <a:r>
              <a:rPr lang="en-US" dirty="0">
                <a:latin typeface="+mj-lt"/>
                <a:sym typeface="Wingdings" pitchFamily="2" charset="2"/>
              </a:rPr>
              <a:t> </a:t>
            </a:r>
          </a:p>
          <a:p>
            <a:r>
              <a:rPr lang="en-US" dirty="0">
                <a:latin typeface="+mj-lt"/>
                <a:sym typeface="Wingdings" pitchFamily="2" charset="2"/>
              </a:rPr>
              <a:t>What is this course about? Logistics? Grading Criteria?</a:t>
            </a:r>
          </a:p>
          <a:p>
            <a:r>
              <a:rPr lang="en-US" b="1" dirty="0">
                <a:sym typeface="Wingdings" pitchFamily="2" charset="2"/>
              </a:rPr>
              <a:t>Introduction to Embedded Systems, Rapid Growth</a:t>
            </a:r>
          </a:p>
          <a:p>
            <a:r>
              <a:rPr lang="en-US" dirty="0">
                <a:latin typeface="+mj-lt"/>
                <a:sym typeface="Wingdings" pitchFamily="2" charset="2"/>
              </a:rPr>
              <a:t>Mark Weiser Vision for Ubiquitous Computing</a:t>
            </a:r>
          </a:p>
          <a:p>
            <a:r>
              <a:rPr lang="en-US" dirty="0">
                <a:latin typeface="+mj-lt"/>
                <a:sym typeface="Wingdings" pitchFamily="2" charset="2"/>
              </a:rPr>
              <a:t>Understanding the Device Architecture and Scaling of Embedded Systems</a:t>
            </a:r>
            <a:endParaRPr lang="en-US" dirty="0">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32</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529290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792" y="3015156"/>
            <a:ext cx="11964415" cy="1659112"/>
          </a:xfrm>
        </p:spPr>
        <p:txBody>
          <a:bodyPr>
            <a:normAutofit fontScale="77500" lnSpcReduction="20000"/>
          </a:bodyPr>
          <a:lstStyle/>
          <a:p>
            <a:pPr marL="0" indent="0" algn="ctr">
              <a:buNone/>
            </a:pPr>
            <a:r>
              <a:rPr lang="en-US" sz="6200" dirty="0"/>
              <a:t>Do you know what the Internet of Things is? How does Internet of Things impact you?</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33</a:t>
            </a:fld>
            <a:endParaRPr lang="sv-SE"/>
          </a:p>
        </p:txBody>
      </p:sp>
    </p:spTree>
    <p:extLst>
      <p:ext uri="{BB962C8B-B14F-4D97-AF65-F5344CB8AC3E}">
        <p14:creationId xmlns:p14="http://schemas.microsoft.com/office/powerpoint/2010/main" val="4152400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34</a:t>
            </a:fld>
            <a:endParaRPr lang="sv-SE"/>
          </a:p>
        </p:txBody>
      </p:sp>
      <p:grpSp>
        <p:nvGrpSpPr>
          <p:cNvPr id="12" name="Group 11">
            <a:extLst>
              <a:ext uri="{FF2B5EF4-FFF2-40B4-BE49-F238E27FC236}">
                <a16:creationId xmlns:a16="http://schemas.microsoft.com/office/drawing/2014/main" id="{9F2C8DCD-DD16-4C1E-8FB8-4B4D3313E0B7}"/>
              </a:ext>
            </a:extLst>
          </p:cNvPr>
          <p:cNvGrpSpPr/>
          <p:nvPr/>
        </p:nvGrpSpPr>
        <p:grpSpPr>
          <a:xfrm>
            <a:off x="1130141" y="1973494"/>
            <a:ext cx="3216678" cy="1195659"/>
            <a:chOff x="838200" y="3720988"/>
            <a:chExt cx="6349956" cy="2548426"/>
          </a:xfrm>
        </p:grpSpPr>
        <p:pic>
          <p:nvPicPr>
            <p:cNvPr id="16" name="Picture 15">
              <a:extLst>
                <a:ext uri="{FF2B5EF4-FFF2-40B4-BE49-F238E27FC236}">
                  <a16:creationId xmlns:a16="http://schemas.microsoft.com/office/drawing/2014/main" id="{0DDDC0A8-BA52-41AD-AD1A-C2429B3692B1}"/>
                </a:ext>
              </a:extLst>
            </p:cNvPr>
            <p:cNvPicPr>
              <a:picLocks noChangeAspect="1"/>
            </p:cNvPicPr>
            <p:nvPr/>
          </p:nvPicPr>
          <p:blipFill>
            <a:blip r:embed="rId3"/>
            <a:stretch>
              <a:fillRect/>
            </a:stretch>
          </p:blipFill>
          <p:spPr>
            <a:xfrm>
              <a:off x="838200" y="3720988"/>
              <a:ext cx="3599308" cy="1889637"/>
            </a:xfrm>
            <a:prstGeom prst="rect">
              <a:avLst/>
            </a:prstGeom>
          </p:spPr>
        </p:pic>
        <p:sp>
          <p:nvSpPr>
            <p:cNvPr id="17" name="TextBox 16">
              <a:extLst>
                <a:ext uri="{FF2B5EF4-FFF2-40B4-BE49-F238E27FC236}">
                  <a16:creationId xmlns:a16="http://schemas.microsoft.com/office/drawing/2014/main" id="{C01B59D0-0B8E-427C-9178-1C1C27F009BD}"/>
                </a:ext>
              </a:extLst>
            </p:cNvPr>
            <p:cNvSpPr txBox="1"/>
            <p:nvPr/>
          </p:nvSpPr>
          <p:spPr>
            <a:xfrm>
              <a:off x="984249" y="5735997"/>
              <a:ext cx="3288148" cy="521703"/>
            </a:xfrm>
            <a:prstGeom prst="rect">
              <a:avLst/>
            </a:prstGeom>
            <a:noFill/>
          </p:spPr>
          <p:txBody>
            <a:bodyPr wrap="square" rtlCol="0">
              <a:spAutoFit/>
            </a:bodyPr>
            <a:lstStyle/>
            <a:p>
              <a:pPr algn="ctr"/>
              <a:r>
                <a:rPr lang="en-US" sz="1400" dirty="0">
                  <a:latin typeface="+mj-lt"/>
                </a:rPr>
                <a:t>Google nest thermostat</a:t>
              </a:r>
            </a:p>
          </p:txBody>
        </p:sp>
        <p:pic>
          <p:nvPicPr>
            <p:cNvPr id="18" name="Picture 17">
              <a:extLst>
                <a:ext uri="{FF2B5EF4-FFF2-40B4-BE49-F238E27FC236}">
                  <a16:creationId xmlns:a16="http://schemas.microsoft.com/office/drawing/2014/main" id="{9E194171-A145-4338-B1E1-91068904527A}"/>
                </a:ext>
              </a:extLst>
            </p:cNvPr>
            <p:cNvPicPr>
              <a:picLocks noChangeAspect="1"/>
            </p:cNvPicPr>
            <p:nvPr/>
          </p:nvPicPr>
          <p:blipFill>
            <a:blip r:embed="rId4"/>
            <a:stretch>
              <a:fillRect/>
            </a:stretch>
          </p:blipFill>
          <p:spPr>
            <a:xfrm>
              <a:off x="4779671" y="3792371"/>
              <a:ext cx="1940719" cy="1940720"/>
            </a:xfrm>
            <a:prstGeom prst="rect">
              <a:avLst/>
            </a:prstGeom>
          </p:spPr>
        </p:pic>
        <p:sp>
          <p:nvSpPr>
            <p:cNvPr id="19" name="TextBox 18">
              <a:extLst>
                <a:ext uri="{FF2B5EF4-FFF2-40B4-BE49-F238E27FC236}">
                  <a16:creationId xmlns:a16="http://schemas.microsoft.com/office/drawing/2014/main" id="{CC140751-0C88-4760-9C0C-CB471F3119E5}"/>
                </a:ext>
              </a:extLst>
            </p:cNvPr>
            <p:cNvSpPr txBox="1"/>
            <p:nvPr/>
          </p:nvSpPr>
          <p:spPr>
            <a:xfrm>
              <a:off x="4311902" y="5747711"/>
              <a:ext cx="2876254" cy="521703"/>
            </a:xfrm>
            <a:prstGeom prst="rect">
              <a:avLst/>
            </a:prstGeom>
            <a:noFill/>
          </p:spPr>
          <p:txBody>
            <a:bodyPr wrap="square" rtlCol="0">
              <a:spAutoFit/>
            </a:bodyPr>
            <a:lstStyle/>
            <a:p>
              <a:pPr algn="ctr"/>
              <a:r>
                <a:rPr lang="en-US" sz="1400" dirty="0">
                  <a:latin typeface="+mj-lt"/>
                </a:rPr>
                <a:t>Fitbit activity tracker</a:t>
              </a:r>
            </a:p>
          </p:txBody>
        </p:sp>
      </p:grpSp>
      <p:pic>
        <p:nvPicPr>
          <p:cNvPr id="20" name="Picture 19">
            <a:extLst>
              <a:ext uri="{FF2B5EF4-FFF2-40B4-BE49-F238E27FC236}">
                <a16:creationId xmlns:a16="http://schemas.microsoft.com/office/drawing/2014/main" id="{6DC2C66B-72C8-46ED-B50B-3396EDDD258E}"/>
              </a:ext>
            </a:extLst>
          </p:cNvPr>
          <p:cNvPicPr>
            <a:picLocks noChangeAspect="1"/>
          </p:cNvPicPr>
          <p:nvPr/>
        </p:nvPicPr>
        <p:blipFill>
          <a:blip r:embed="rId5"/>
          <a:stretch>
            <a:fillRect/>
          </a:stretch>
        </p:blipFill>
        <p:spPr>
          <a:xfrm>
            <a:off x="9058103" y="4221184"/>
            <a:ext cx="1646713" cy="1240524"/>
          </a:xfrm>
          <a:prstGeom prst="rect">
            <a:avLst/>
          </a:prstGeom>
        </p:spPr>
      </p:pic>
      <p:sp>
        <p:nvSpPr>
          <p:cNvPr id="21" name="TextBox 20">
            <a:extLst>
              <a:ext uri="{FF2B5EF4-FFF2-40B4-BE49-F238E27FC236}">
                <a16:creationId xmlns:a16="http://schemas.microsoft.com/office/drawing/2014/main" id="{BDC699E5-A5E9-455A-8104-D7294EE0FEFA}"/>
              </a:ext>
            </a:extLst>
          </p:cNvPr>
          <p:cNvSpPr txBox="1"/>
          <p:nvPr/>
        </p:nvSpPr>
        <p:spPr>
          <a:xfrm>
            <a:off x="9058102" y="5439999"/>
            <a:ext cx="1719167" cy="307777"/>
          </a:xfrm>
          <a:prstGeom prst="rect">
            <a:avLst/>
          </a:prstGeom>
          <a:noFill/>
        </p:spPr>
        <p:txBody>
          <a:bodyPr wrap="square" rtlCol="0">
            <a:spAutoFit/>
          </a:bodyPr>
          <a:lstStyle/>
          <a:p>
            <a:r>
              <a:rPr lang="en-US" sz="1400" dirty="0">
                <a:latin typeface="+mj-lt"/>
              </a:rPr>
              <a:t>BLE proximity beacon</a:t>
            </a:r>
          </a:p>
        </p:txBody>
      </p:sp>
      <p:pic>
        <p:nvPicPr>
          <p:cNvPr id="24" name="Picture 23" descr="A picture containing logo&#10;&#10;Description automatically generated">
            <a:extLst>
              <a:ext uri="{FF2B5EF4-FFF2-40B4-BE49-F238E27FC236}">
                <a16:creationId xmlns:a16="http://schemas.microsoft.com/office/drawing/2014/main" id="{1A32E755-ECBD-4E51-AFC8-CD1DF3304CDB}"/>
              </a:ext>
            </a:extLst>
          </p:cNvPr>
          <p:cNvPicPr>
            <a:picLocks noChangeAspect="1"/>
          </p:cNvPicPr>
          <p:nvPr/>
        </p:nvPicPr>
        <p:blipFill>
          <a:blip r:embed="rId6"/>
          <a:stretch>
            <a:fillRect/>
          </a:stretch>
        </p:blipFill>
        <p:spPr>
          <a:xfrm>
            <a:off x="4764792" y="2056840"/>
            <a:ext cx="1918504" cy="1079158"/>
          </a:xfrm>
          <a:prstGeom prst="rect">
            <a:avLst/>
          </a:prstGeom>
        </p:spPr>
      </p:pic>
      <p:sp>
        <p:nvSpPr>
          <p:cNvPr id="25" name="TextBox 24">
            <a:extLst>
              <a:ext uri="{FF2B5EF4-FFF2-40B4-BE49-F238E27FC236}">
                <a16:creationId xmlns:a16="http://schemas.microsoft.com/office/drawing/2014/main" id="{F277D651-C370-49FD-B347-17CE1E85B867}"/>
              </a:ext>
            </a:extLst>
          </p:cNvPr>
          <p:cNvSpPr txBox="1"/>
          <p:nvPr/>
        </p:nvSpPr>
        <p:spPr>
          <a:xfrm>
            <a:off x="5110100" y="3112754"/>
            <a:ext cx="1210544" cy="307777"/>
          </a:xfrm>
          <a:prstGeom prst="rect">
            <a:avLst/>
          </a:prstGeom>
          <a:noFill/>
        </p:spPr>
        <p:txBody>
          <a:bodyPr wrap="square" rtlCol="0">
            <a:spAutoFit/>
          </a:bodyPr>
          <a:lstStyle/>
          <a:p>
            <a:r>
              <a:rPr lang="en-US" sz="1400" dirty="0">
                <a:latin typeface="+mj-lt"/>
              </a:rPr>
              <a:t>Apple </a:t>
            </a:r>
            <a:r>
              <a:rPr lang="en-US" sz="1400" dirty="0" err="1">
                <a:latin typeface="+mj-lt"/>
              </a:rPr>
              <a:t>airpods</a:t>
            </a:r>
            <a:endParaRPr lang="en-US" sz="1400" dirty="0">
              <a:latin typeface="+mj-lt"/>
            </a:endParaRPr>
          </a:p>
        </p:txBody>
      </p:sp>
      <p:pic>
        <p:nvPicPr>
          <p:cNvPr id="26" name="Picture 25">
            <a:extLst>
              <a:ext uri="{FF2B5EF4-FFF2-40B4-BE49-F238E27FC236}">
                <a16:creationId xmlns:a16="http://schemas.microsoft.com/office/drawing/2014/main" id="{E1260D0C-7E74-4E5B-8F63-ECEAA9428EEF}"/>
              </a:ext>
            </a:extLst>
          </p:cNvPr>
          <p:cNvPicPr>
            <a:picLocks noChangeAspect="1"/>
          </p:cNvPicPr>
          <p:nvPr/>
        </p:nvPicPr>
        <p:blipFill>
          <a:blip r:embed="rId7"/>
          <a:stretch>
            <a:fillRect/>
          </a:stretch>
        </p:blipFill>
        <p:spPr>
          <a:xfrm>
            <a:off x="7245132" y="2108001"/>
            <a:ext cx="1033463" cy="1033463"/>
          </a:xfrm>
          <a:prstGeom prst="rect">
            <a:avLst/>
          </a:prstGeom>
        </p:spPr>
      </p:pic>
      <p:sp>
        <p:nvSpPr>
          <p:cNvPr id="29" name="TextBox 28">
            <a:extLst>
              <a:ext uri="{FF2B5EF4-FFF2-40B4-BE49-F238E27FC236}">
                <a16:creationId xmlns:a16="http://schemas.microsoft.com/office/drawing/2014/main" id="{D42DB19B-5F5C-40EF-9DCD-ED7D833B438B}"/>
              </a:ext>
            </a:extLst>
          </p:cNvPr>
          <p:cNvSpPr txBox="1"/>
          <p:nvPr/>
        </p:nvSpPr>
        <p:spPr>
          <a:xfrm>
            <a:off x="7156591" y="3118077"/>
            <a:ext cx="1210544" cy="307777"/>
          </a:xfrm>
          <a:prstGeom prst="rect">
            <a:avLst/>
          </a:prstGeom>
          <a:noFill/>
        </p:spPr>
        <p:txBody>
          <a:bodyPr wrap="square" rtlCol="0">
            <a:spAutoFit/>
          </a:bodyPr>
          <a:lstStyle/>
          <a:p>
            <a:r>
              <a:rPr lang="en-US" sz="1400" dirty="0">
                <a:latin typeface="+mj-lt"/>
              </a:rPr>
              <a:t>Smart speaker</a:t>
            </a:r>
          </a:p>
        </p:txBody>
      </p:sp>
      <p:pic>
        <p:nvPicPr>
          <p:cNvPr id="31" name="Picture 30" descr="A picture containing building, outdoor, brick, electronics&#10;&#10;Description automatically generated">
            <a:extLst>
              <a:ext uri="{FF2B5EF4-FFF2-40B4-BE49-F238E27FC236}">
                <a16:creationId xmlns:a16="http://schemas.microsoft.com/office/drawing/2014/main" id="{FFD99378-D958-4635-9824-B17BB3ED5C0F}"/>
              </a:ext>
            </a:extLst>
          </p:cNvPr>
          <p:cNvPicPr>
            <a:picLocks noChangeAspect="1"/>
          </p:cNvPicPr>
          <p:nvPr/>
        </p:nvPicPr>
        <p:blipFill>
          <a:blip r:embed="rId8"/>
          <a:stretch>
            <a:fillRect/>
          </a:stretch>
        </p:blipFill>
        <p:spPr>
          <a:xfrm>
            <a:off x="8840430" y="2115455"/>
            <a:ext cx="1550198" cy="1033465"/>
          </a:xfrm>
          <a:prstGeom prst="rect">
            <a:avLst/>
          </a:prstGeom>
        </p:spPr>
      </p:pic>
      <p:sp>
        <p:nvSpPr>
          <p:cNvPr id="32" name="TextBox 31">
            <a:extLst>
              <a:ext uri="{FF2B5EF4-FFF2-40B4-BE49-F238E27FC236}">
                <a16:creationId xmlns:a16="http://schemas.microsoft.com/office/drawing/2014/main" id="{7E7803A0-D40A-4EAD-96B0-80FDA7CF613A}"/>
              </a:ext>
            </a:extLst>
          </p:cNvPr>
          <p:cNvSpPr txBox="1"/>
          <p:nvPr/>
        </p:nvSpPr>
        <p:spPr>
          <a:xfrm>
            <a:off x="9028831" y="3161244"/>
            <a:ext cx="1210544" cy="307777"/>
          </a:xfrm>
          <a:prstGeom prst="rect">
            <a:avLst/>
          </a:prstGeom>
          <a:noFill/>
        </p:spPr>
        <p:txBody>
          <a:bodyPr wrap="square" rtlCol="0">
            <a:spAutoFit/>
          </a:bodyPr>
          <a:lstStyle/>
          <a:p>
            <a:r>
              <a:rPr lang="en-US" sz="1400" dirty="0">
                <a:latin typeface="+mj-lt"/>
              </a:rPr>
              <a:t>Ring doorbell</a:t>
            </a:r>
          </a:p>
        </p:txBody>
      </p:sp>
      <p:pic>
        <p:nvPicPr>
          <p:cNvPr id="38" name="Picture 37" descr="A white video game controller&#10;&#10;Description automatically generated with low confidence">
            <a:extLst>
              <a:ext uri="{FF2B5EF4-FFF2-40B4-BE49-F238E27FC236}">
                <a16:creationId xmlns:a16="http://schemas.microsoft.com/office/drawing/2014/main" id="{BCB21C8D-36E9-4F8C-91D0-7871CB575724}"/>
              </a:ext>
            </a:extLst>
          </p:cNvPr>
          <p:cNvPicPr>
            <a:picLocks noChangeAspect="1"/>
          </p:cNvPicPr>
          <p:nvPr/>
        </p:nvPicPr>
        <p:blipFill>
          <a:blip r:embed="rId9"/>
          <a:stretch>
            <a:fillRect/>
          </a:stretch>
        </p:blipFill>
        <p:spPr>
          <a:xfrm>
            <a:off x="1487184" y="4223548"/>
            <a:ext cx="1669885" cy="1252414"/>
          </a:xfrm>
          <a:prstGeom prst="rect">
            <a:avLst/>
          </a:prstGeom>
        </p:spPr>
      </p:pic>
      <p:sp>
        <p:nvSpPr>
          <p:cNvPr id="39" name="TextBox 38">
            <a:extLst>
              <a:ext uri="{FF2B5EF4-FFF2-40B4-BE49-F238E27FC236}">
                <a16:creationId xmlns:a16="http://schemas.microsoft.com/office/drawing/2014/main" id="{8995F1C6-CFD9-4254-B6E8-5A71F5ECA79B}"/>
              </a:ext>
            </a:extLst>
          </p:cNvPr>
          <p:cNvSpPr txBox="1"/>
          <p:nvPr/>
        </p:nvSpPr>
        <p:spPr>
          <a:xfrm>
            <a:off x="1267359" y="5537872"/>
            <a:ext cx="2181225" cy="307777"/>
          </a:xfrm>
          <a:prstGeom prst="rect">
            <a:avLst/>
          </a:prstGeom>
          <a:noFill/>
        </p:spPr>
        <p:txBody>
          <a:bodyPr wrap="square" rtlCol="0">
            <a:spAutoFit/>
          </a:bodyPr>
          <a:lstStyle/>
          <a:p>
            <a:r>
              <a:rPr lang="en-US" sz="1400" dirty="0">
                <a:latin typeface="+mj-lt"/>
              </a:rPr>
              <a:t>Xiaomi temperature sensor</a:t>
            </a:r>
          </a:p>
        </p:txBody>
      </p:sp>
      <p:pic>
        <p:nvPicPr>
          <p:cNvPr id="41" name="Picture 40" descr="Graphical user interface&#10;&#10;Description automatically generated">
            <a:extLst>
              <a:ext uri="{FF2B5EF4-FFF2-40B4-BE49-F238E27FC236}">
                <a16:creationId xmlns:a16="http://schemas.microsoft.com/office/drawing/2014/main" id="{2103DAF2-5FFE-4A9F-9AB5-D70694A8AB45}"/>
              </a:ext>
            </a:extLst>
          </p:cNvPr>
          <p:cNvPicPr>
            <a:picLocks noChangeAspect="1"/>
          </p:cNvPicPr>
          <p:nvPr/>
        </p:nvPicPr>
        <p:blipFill>
          <a:blip r:embed="rId10"/>
          <a:stretch>
            <a:fillRect/>
          </a:stretch>
        </p:blipFill>
        <p:spPr>
          <a:xfrm>
            <a:off x="4192385" y="4103054"/>
            <a:ext cx="1588707" cy="1588707"/>
          </a:xfrm>
          <a:prstGeom prst="rect">
            <a:avLst/>
          </a:prstGeom>
        </p:spPr>
      </p:pic>
      <p:sp>
        <p:nvSpPr>
          <p:cNvPr id="42" name="Title 1">
            <a:extLst>
              <a:ext uri="{FF2B5EF4-FFF2-40B4-BE49-F238E27FC236}">
                <a16:creationId xmlns:a16="http://schemas.microsoft.com/office/drawing/2014/main" id="{B3B5D038-2505-4F96-AC7C-2982874A6DB8}"/>
              </a:ext>
            </a:extLst>
          </p:cNvPr>
          <p:cNvSpPr>
            <a:spLocks noGrp="1"/>
          </p:cNvSpPr>
          <p:nvPr>
            <p:ph type="title"/>
          </p:nvPr>
        </p:nvSpPr>
        <p:spPr>
          <a:xfrm>
            <a:off x="787711" y="350838"/>
            <a:ext cx="10515600" cy="1325563"/>
          </a:xfrm>
        </p:spPr>
        <p:txBody>
          <a:bodyPr>
            <a:normAutofit/>
          </a:bodyPr>
          <a:lstStyle/>
          <a:p>
            <a:r>
              <a:rPr lang="en-US" sz="4000" dirty="0">
                <a:latin typeface="+mn-lt"/>
              </a:rPr>
              <a:t>Internet of things devices are all around us...</a:t>
            </a:r>
          </a:p>
        </p:txBody>
      </p:sp>
      <p:sp>
        <p:nvSpPr>
          <p:cNvPr id="43" name="TextBox 42">
            <a:extLst>
              <a:ext uri="{FF2B5EF4-FFF2-40B4-BE49-F238E27FC236}">
                <a16:creationId xmlns:a16="http://schemas.microsoft.com/office/drawing/2014/main" id="{06489C97-B72E-44DF-A527-0E6136622DEC}"/>
              </a:ext>
            </a:extLst>
          </p:cNvPr>
          <p:cNvSpPr txBox="1"/>
          <p:nvPr/>
        </p:nvSpPr>
        <p:spPr>
          <a:xfrm>
            <a:off x="4094037" y="5537872"/>
            <a:ext cx="1785401" cy="307777"/>
          </a:xfrm>
          <a:prstGeom prst="rect">
            <a:avLst/>
          </a:prstGeom>
          <a:noFill/>
        </p:spPr>
        <p:txBody>
          <a:bodyPr wrap="square" rtlCol="0">
            <a:spAutoFit/>
          </a:bodyPr>
          <a:lstStyle/>
          <a:p>
            <a:r>
              <a:rPr lang="en-US" sz="1400" dirty="0">
                <a:latin typeface="+mj-lt"/>
              </a:rPr>
              <a:t>Philips hue smart bulb</a:t>
            </a:r>
          </a:p>
        </p:txBody>
      </p:sp>
      <p:pic>
        <p:nvPicPr>
          <p:cNvPr id="45" name="Picture 44" descr="A picture containing text, person&#10;&#10;Description automatically generated">
            <a:extLst>
              <a:ext uri="{FF2B5EF4-FFF2-40B4-BE49-F238E27FC236}">
                <a16:creationId xmlns:a16="http://schemas.microsoft.com/office/drawing/2014/main" id="{DD842B8A-528D-4FE7-A94F-FC6AE49468F4}"/>
              </a:ext>
            </a:extLst>
          </p:cNvPr>
          <p:cNvPicPr>
            <a:picLocks noChangeAspect="1"/>
          </p:cNvPicPr>
          <p:nvPr/>
        </p:nvPicPr>
        <p:blipFill>
          <a:blip r:embed="rId11"/>
          <a:stretch>
            <a:fillRect/>
          </a:stretch>
        </p:blipFill>
        <p:spPr>
          <a:xfrm>
            <a:off x="6524893" y="4223548"/>
            <a:ext cx="1793280" cy="1145780"/>
          </a:xfrm>
          <a:prstGeom prst="rect">
            <a:avLst/>
          </a:prstGeom>
        </p:spPr>
      </p:pic>
      <p:sp>
        <p:nvSpPr>
          <p:cNvPr id="46" name="TextBox 45">
            <a:extLst>
              <a:ext uri="{FF2B5EF4-FFF2-40B4-BE49-F238E27FC236}">
                <a16:creationId xmlns:a16="http://schemas.microsoft.com/office/drawing/2014/main" id="{64FE7DE0-C5DA-4CEF-963F-7CB4E60F7297}"/>
              </a:ext>
            </a:extLst>
          </p:cNvPr>
          <p:cNvSpPr txBox="1"/>
          <p:nvPr/>
        </p:nvSpPr>
        <p:spPr>
          <a:xfrm>
            <a:off x="6792919" y="5479791"/>
            <a:ext cx="1257227" cy="307777"/>
          </a:xfrm>
          <a:prstGeom prst="rect">
            <a:avLst/>
          </a:prstGeom>
          <a:noFill/>
        </p:spPr>
        <p:txBody>
          <a:bodyPr wrap="square" rtlCol="0">
            <a:spAutoFit/>
          </a:bodyPr>
          <a:lstStyle/>
          <a:p>
            <a:r>
              <a:rPr lang="en-US" sz="1400" dirty="0">
                <a:latin typeface="+mj-lt"/>
              </a:rPr>
              <a:t>Smart badges</a:t>
            </a:r>
          </a:p>
        </p:txBody>
      </p:sp>
      <p:sp>
        <p:nvSpPr>
          <p:cNvPr id="2" name="Footer Placeholder 1">
            <a:extLst>
              <a:ext uri="{FF2B5EF4-FFF2-40B4-BE49-F238E27FC236}">
                <a16:creationId xmlns:a16="http://schemas.microsoft.com/office/drawing/2014/main" id="{02BC900A-8CA7-4B91-B18D-87B042E7976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783126625"/>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711" y="365125"/>
            <a:ext cx="10515600" cy="1325563"/>
          </a:xfrm>
        </p:spPr>
        <p:txBody>
          <a:bodyPr>
            <a:normAutofit/>
          </a:bodyPr>
          <a:lstStyle/>
          <a:p>
            <a:r>
              <a:rPr lang="en-US" sz="4000" dirty="0"/>
              <a:t>Internet of things and wireless embedded systems</a:t>
            </a:r>
          </a:p>
        </p:txBody>
      </p:sp>
      <p:sp>
        <p:nvSpPr>
          <p:cNvPr id="3" name="Content Placeholder 2"/>
          <p:cNvSpPr>
            <a:spLocks noGrp="1"/>
          </p:cNvSpPr>
          <p:nvPr>
            <p:ph idx="1"/>
          </p:nvPr>
        </p:nvSpPr>
        <p:spPr>
          <a:xfrm>
            <a:off x="787711" y="1500853"/>
            <a:ext cx="10802467" cy="1537268"/>
          </a:xfrm>
        </p:spPr>
        <p:txBody>
          <a:bodyPr>
            <a:normAutofit/>
          </a:bodyPr>
          <a:lstStyle/>
          <a:p>
            <a:r>
              <a:rPr lang="en-US" b="1" dirty="0">
                <a:latin typeface="+mj-lt"/>
              </a:rPr>
              <a:t>Wireless embedded systems (WES) </a:t>
            </a:r>
            <a:r>
              <a:rPr lang="en-US" dirty="0">
                <a:latin typeface="+mj-lt"/>
              </a:rPr>
              <a:t>are platforms equipped with radio transceiver, sensors, microcontroller and some form of energy storage</a:t>
            </a:r>
          </a:p>
          <a:p>
            <a:r>
              <a:rPr lang="en-US" dirty="0">
                <a:latin typeface="+mj-lt"/>
              </a:rPr>
              <a:t>WES are an important part of the internet of things (IoT) ecosystem </a:t>
            </a:r>
            <a:endParaRPr lang="en-US" b="1" dirty="0">
              <a:latin typeface="+mj-lt"/>
            </a:endParaRP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35</a:t>
            </a:fld>
            <a:endParaRPr lang="sv-SE"/>
          </a:p>
        </p:txBody>
      </p:sp>
      <p:pic>
        <p:nvPicPr>
          <p:cNvPr id="6" name="Picture 5">
            <a:extLst>
              <a:ext uri="{FF2B5EF4-FFF2-40B4-BE49-F238E27FC236}">
                <a16:creationId xmlns:a16="http://schemas.microsoft.com/office/drawing/2014/main" id="{0FDC867C-8E61-1F43-99C6-D2A0ED28F4FD}"/>
              </a:ext>
            </a:extLst>
          </p:cNvPr>
          <p:cNvPicPr>
            <a:picLocks noChangeAspect="1"/>
          </p:cNvPicPr>
          <p:nvPr/>
        </p:nvPicPr>
        <p:blipFill>
          <a:blip r:embed="rId3"/>
          <a:stretch>
            <a:fillRect/>
          </a:stretch>
        </p:blipFill>
        <p:spPr>
          <a:xfrm>
            <a:off x="4507346" y="3536135"/>
            <a:ext cx="2721430" cy="2175889"/>
          </a:xfrm>
          <a:prstGeom prst="rect">
            <a:avLst/>
          </a:prstGeom>
        </p:spPr>
      </p:pic>
      <p:pic>
        <p:nvPicPr>
          <p:cNvPr id="8" name="Picture 7">
            <a:extLst>
              <a:ext uri="{FF2B5EF4-FFF2-40B4-BE49-F238E27FC236}">
                <a16:creationId xmlns:a16="http://schemas.microsoft.com/office/drawing/2014/main" id="{DB5D6572-168F-E84D-842F-CA071D1C7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563" y="3372897"/>
            <a:ext cx="3738624" cy="2492852"/>
          </a:xfrm>
          <a:prstGeom prst="rect">
            <a:avLst/>
          </a:prstGeom>
        </p:spPr>
      </p:pic>
      <p:sp>
        <p:nvSpPr>
          <p:cNvPr id="10" name="TextBox 9">
            <a:extLst>
              <a:ext uri="{FF2B5EF4-FFF2-40B4-BE49-F238E27FC236}">
                <a16:creationId xmlns:a16="http://schemas.microsoft.com/office/drawing/2014/main" id="{5A8F9FF6-CE04-3B48-AAE7-1BA85E9A5C90}"/>
              </a:ext>
            </a:extLst>
          </p:cNvPr>
          <p:cNvSpPr txBox="1"/>
          <p:nvPr/>
        </p:nvSpPr>
        <p:spPr>
          <a:xfrm>
            <a:off x="1127025" y="5742955"/>
            <a:ext cx="2558143" cy="584775"/>
          </a:xfrm>
          <a:prstGeom prst="rect">
            <a:avLst/>
          </a:prstGeom>
          <a:noFill/>
        </p:spPr>
        <p:txBody>
          <a:bodyPr wrap="square" rtlCol="0">
            <a:spAutoFit/>
          </a:bodyPr>
          <a:lstStyle/>
          <a:p>
            <a:pPr algn="ctr"/>
            <a:r>
              <a:rPr lang="en-US" sz="1600" dirty="0" err="1">
                <a:latin typeface="+mj-lt"/>
              </a:rPr>
              <a:t>CMUCam</a:t>
            </a:r>
            <a:endParaRPr lang="en-US" sz="1600" dirty="0">
              <a:latin typeface="+mj-lt"/>
            </a:endParaRPr>
          </a:p>
          <a:p>
            <a:pPr algn="ctr"/>
            <a:r>
              <a:rPr lang="en-US" sz="1600" dirty="0">
                <a:latin typeface="+mj-lt"/>
              </a:rPr>
              <a:t>[Carnegie Mellon University]</a:t>
            </a:r>
          </a:p>
        </p:txBody>
      </p:sp>
      <p:sp>
        <p:nvSpPr>
          <p:cNvPr id="13" name="TextBox 12">
            <a:extLst>
              <a:ext uri="{FF2B5EF4-FFF2-40B4-BE49-F238E27FC236}">
                <a16:creationId xmlns:a16="http://schemas.microsoft.com/office/drawing/2014/main" id="{BA8D78EC-25E4-0248-A869-E733D2FA54BC}"/>
              </a:ext>
            </a:extLst>
          </p:cNvPr>
          <p:cNvSpPr txBox="1"/>
          <p:nvPr/>
        </p:nvSpPr>
        <p:spPr>
          <a:xfrm>
            <a:off x="4429457" y="5741798"/>
            <a:ext cx="2975771" cy="584775"/>
          </a:xfrm>
          <a:prstGeom prst="rect">
            <a:avLst/>
          </a:prstGeom>
          <a:noFill/>
        </p:spPr>
        <p:txBody>
          <a:bodyPr wrap="square" rtlCol="0">
            <a:spAutoFit/>
          </a:bodyPr>
          <a:lstStyle/>
          <a:p>
            <a:pPr algn="ctr"/>
            <a:r>
              <a:rPr lang="en-US" sz="1600" dirty="0" err="1">
                <a:latin typeface="+mj-lt"/>
              </a:rPr>
              <a:t>Permamote</a:t>
            </a:r>
            <a:r>
              <a:rPr lang="en-US" sz="1600" dirty="0">
                <a:latin typeface="+mj-lt"/>
              </a:rPr>
              <a:t> </a:t>
            </a:r>
          </a:p>
          <a:p>
            <a:pPr algn="ctr"/>
            <a:r>
              <a:rPr lang="en-US" sz="1600" dirty="0">
                <a:latin typeface="+mj-lt"/>
              </a:rPr>
              <a:t>[University of California, Berkeley]</a:t>
            </a:r>
          </a:p>
        </p:txBody>
      </p:sp>
      <p:pic>
        <p:nvPicPr>
          <p:cNvPr id="14" name="Picture 13">
            <a:extLst>
              <a:ext uri="{FF2B5EF4-FFF2-40B4-BE49-F238E27FC236}">
                <a16:creationId xmlns:a16="http://schemas.microsoft.com/office/drawing/2014/main" id="{B5A26C0F-455B-7747-9BBB-EADD8F30596E}"/>
              </a:ext>
            </a:extLst>
          </p:cNvPr>
          <p:cNvPicPr>
            <a:picLocks noChangeAspect="1"/>
          </p:cNvPicPr>
          <p:nvPr/>
        </p:nvPicPr>
        <p:blipFill>
          <a:blip r:embed="rId5"/>
          <a:stretch>
            <a:fillRect/>
          </a:stretch>
        </p:blipFill>
        <p:spPr>
          <a:xfrm>
            <a:off x="1127025" y="3536135"/>
            <a:ext cx="2433294" cy="2229740"/>
          </a:xfrm>
          <a:prstGeom prst="rect">
            <a:avLst/>
          </a:prstGeom>
        </p:spPr>
      </p:pic>
      <p:sp>
        <p:nvSpPr>
          <p:cNvPr id="15" name="TextBox 14">
            <a:extLst>
              <a:ext uri="{FF2B5EF4-FFF2-40B4-BE49-F238E27FC236}">
                <a16:creationId xmlns:a16="http://schemas.microsoft.com/office/drawing/2014/main" id="{6BF47185-499E-7745-AF28-AC24EE42AD50}"/>
              </a:ext>
            </a:extLst>
          </p:cNvPr>
          <p:cNvSpPr txBox="1"/>
          <p:nvPr/>
        </p:nvSpPr>
        <p:spPr>
          <a:xfrm>
            <a:off x="8274366" y="5736151"/>
            <a:ext cx="2558143" cy="584775"/>
          </a:xfrm>
          <a:prstGeom prst="rect">
            <a:avLst/>
          </a:prstGeom>
          <a:noFill/>
        </p:spPr>
        <p:txBody>
          <a:bodyPr wrap="square" rtlCol="0">
            <a:spAutoFit/>
          </a:bodyPr>
          <a:lstStyle/>
          <a:p>
            <a:pPr algn="ctr"/>
            <a:r>
              <a:rPr lang="en-US" sz="1600" dirty="0" err="1">
                <a:latin typeface="+mj-lt"/>
              </a:rPr>
              <a:t>LoRea</a:t>
            </a:r>
            <a:r>
              <a:rPr lang="en-US" sz="1600" dirty="0">
                <a:latin typeface="+mj-lt"/>
              </a:rPr>
              <a:t> </a:t>
            </a:r>
          </a:p>
          <a:p>
            <a:pPr algn="ctr"/>
            <a:r>
              <a:rPr lang="en-US" sz="1600" dirty="0">
                <a:latin typeface="+mj-lt"/>
              </a:rPr>
              <a:t>[Uppsala University]</a:t>
            </a:r>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02222136"/>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EB96C96-4A30-4719-AB2B-69D4449E62F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latin typeface="+mj-lt"/>
            </a:endParaRPr>
          </a:p>
          <a:p>
            <a:pPr lvl="1"/>
            <a:endParaRPr lang="en-US" dirty="0">
              <a:latin typeface="+mj-lt"/>
            </a:endParaRPr>
          </a:p>
          <a:p>
            <a:pPr lvl="1"/>
            <a:endParaRPr lang="en-US" dirty="0">
              <a:latin typeface="+mj-lt"/>
            </a:endParaRPr>
          </a:p>
          <a:p>
            <a:pPr marL="0" indent="0" algn="ctr">
              <a:buFont typeface="Arial" panose="020B0604020202020204" pitchFamily="34" charset="0"/>
              <a:buNone/>
            </a:pPr>
            <a:endParaRPr lang="en-US" dirty="0">
              <a:latin typeface="+mj-lt"/>
            </a:endParaRPr>
          </a:p>
        </p:txBody>
      </p:sp>
      <p:sp>
        <p:nvSpPr>
          <p:cNvPr id="9" name="TextBox 8">
            <a:extLst>
              <a:ext uri="{FF2B5EF4-FFF2-40B4-BE49-F238E27FC236}">
                <a16:creationId xmlns:a16="http://schemas.microsoft.com/office/drawing/2014/main" id="{8D750B0E-4669-413E-A0C2-2103B141C806}"/>
              </a:ext>
            </a:extLst>
          </p:cNvPr>
          <p:cNvSpPr txBox="1"/>
          <p:nvPr/>
        </p:nvSpPr>
        <p:spPr>
          <a:xfrm>
            <a:off x="706275" y="6075949"/>
            <a:ext cx="10647525" cy="338554"/>
          </a:xfrm>
          <a:prstGeom prst="rect">
            <a:avLst/>
          </a:prstGeom>
          <a:noFill/>
        </p:spPr>
        <p:txBody>
          <a:bodyPr wrap="square" rtlCol="0">
            <a:spAutoFit/>
          </a:bodyPr>
          <a:lstStyle/>
          <a:p>
            <a:r>
              <a:rPr lang="en-GB" sz="1600" dirty="0">
                <a:latin typeface="+mj-lt"/>
              </a:rPr>
              <a:t>Disruptive technologies: Advances that will transform life, business, and the global economy - McKinsey Global Institute (2013)</a:t>
            </a:r>
            <a:endParaRPr lang="en-US" sz="1600" dirty="0">
              <a:latin typeface="+mj-lt"/>
            </a:endParaRPr>
          </a:p>
        </p:txBody>
      </p:sp>
      <p:sp>
        <p:nvSpPr>
          <p:cNvPr id="6" name="Slide Number Placeholder 5">
            <a:extLst>
              <a:ext uri="{FF2B5EF4-FFF2-40B4-BE49-F238E27FC236}">
                <a16:creationId xmlns:a16="http://schemas.microsoft.com/office/drawing/2014/main" id="{F932E3D5-EF08-4BE2-B98F-50E8E74F24B5}"/>
              </a:ext>
            </a:extLst>
          </p:cNvPr>
          <p:cNvSpPr>
            <a:spLocks noGrp="1"/>
          </p:cNvSpPr>
          <p:nvPr>
            <p:ph type="sldNum" sz="quarter" idx="12"/>
          </p:nvPr>
        </p:nvSpPr>
        <p:spPr/>
        <p:txBody>
          <a:bodyPr/>
          <a:lstStyle/>
          <a:p>
            <a:fld id="{687B7451-1438-CB4A-8106-82A64F1C7D7B}" type="slidenum">
              <a:rPr lang="sv-SE" smtClean="0"/>
              <a:t>36</a:t>
            </a:fld>
            <a:endParaRPr lang="sv-SE" dirty="0"/>
          </a:p>
        </p:txBody>
      </p:sp>
      <p:sp>
        <p:nvSpPr>
          <p:cNvPr id="14" name="Title 1">
            <a:extLst>
              <a:ext uri="{FF2B5EF4-FFF2-40B4-BE49-F238E27FC236}">
                <a16:creationId xmlns:a16="http://schemas.microsoft.com/office/drawing/2014/main" id="{97EC6377-C132-44C1-8090-EE080BD650B1}"/>
              </a:ext>
            </a:extLst>
          </p:cNvPr>
          <p:cNvSpPr txBox="1">
            <a:spLocks/>
          </p:cNvSpPr>
          <p:nvPr/>
        </p:nvSpPr>
        <p:spPr>
          <a:xfrm>
            <a:off x="787710" y="365125"/>
            <a:ext cx="112823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Internet of things will be bigger than cloud computing</a:t>
            </a:r>
          </a:p>
        </p:txBody>
      </p:sp>
      <p:pic>
        <p:nvPicPr>
          <p:cNvPr id="4" name="Picture 3" descr="Calendar&#10;&#10;Description automatically generated with medium confidence">
            <a:extLst>
              <a:ext uri="{FF2B5EF4-FFF2-40B4-BE49-F238E27FC236}">
                <a16:creationId xmlns:a16="http://schemas.microsoft.com/office/drawing/2014/main" id="{0A8F9F61-8196-4B08-9535-7C2FDE327C39}"/>
              </a:ext>
            </a:extLst>
          </p:cNvPr>
          <p:cNvPicPr>
            <a:picLocks noChangeAspect="1"/>
          </p:cNvPicPr>
          <p:nvPr/>
        </p:nvPicPr>
        <p:blipFill rotWithShape="1">
          <a:blip r:embed="rId3"/>
          <a:srcRect t="3297" r="1170" b="856"/>
          <a:stretch/>
        </p:blipFill>
        <p:spPr>
          <a:xfrm>
            <a:off x="3556879" y="1667125"/>
            <a:ext cx="7634811" cy="4143406"/>
          </a:xfrm>
          <a:prstGeom prst="rect">
            <a:avLst/>
          </a:prstGeom>
        </p:spPr>
      </p:pic>
      <p:sp>
        <p:nvSpPr>
          <p:cNvPr id="13" name="Oval 12">
            <a:extLst>
              <a:ext uri="{FF2B5EF4-FFF2-40B4-BE49-F238E27FC236}">
                <a16:creationId xmlns:a16="http://schemas.microsoft.com/office/drawing/2014/main" id="{095A417C-FDFA-466D-B453-EF6A49E87C6C}"/>
              </a:ext>
            </a:extLst>
          </p:cNvPr>
          <p:cNvSpPr/>
          <p:nvPr/>
        </p:nvSpPr>
        <p:spPr>
          <a:xfrm>
            <a:off x="8072345" y="3604290"/>
            <a:ext cx="3200400" cy="1854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AAA6103B-DCC3-4F73-9C63-1FC60BF32120}"/>
              </a:ext>
            </a:extLst>
          </p:cNvPr>
          <p:cNvPicPr>
            <a:picLocks noChangeAspect="1"/>
          </p:cNvPicPr>
          <p:nvPr/>
        </p:nvPicPr>
        <p:blipFill>
          <a:blip r:embed="rId4"/>
          <a:stretch>
            <a:fillRect/>
          </a:stretch>
        </p:blipFill>
        <p:spPr>
          <a:xfrm>
            <a:off x="533661" y="1797606"/>
            <a:ext cx="2966094" cy="4143406"/>
          </a:xfrm>
          <a:prstGeom prst="rect">
            <a:avLst/>
          </a:prstGeom>
        </p:spPr>
      </p:pic>
      <p:sp>
        <p:nvSpPr>
          <p:cNvPr id="2" name="Footer Placeholder 1">
            <a:extLst>
              <a:ext uri="{FF2B5EF4-FFF2-40B4-BE49-F238E27FC236}">
                <a16:creationId xmlns:a16="http://schemas.microsoft.com/office/drawing/2014/main" id="{29B56D5D-75D2-4233-8F7D-D3747D723E5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817339918"/>
      </p:ext>
    </p:extLst>
  </p:cSld>
  <p:clrMapOvr>
    <a:masterClrMapping/>
  </p:clrMapOvr>
  <mc:AlternateContent xmlns:mc="http://schemas.openxmlformats.org/markup-compatibility/2006" xmlns:p14="http://schemas.microsoft.com/office/powerpoint/2010/main">
    <mc:Choice Requires="p14">
      <p:transition spd="slow" p14:dur="2000" advTm="71650"/>
    </mc:Choice>
    <mc:Fallback xmlns="">
      <p:transition spd="slow" advTm="716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ABE0DBD1-E538-0149-955A-E996588F25CC}"/>
              </a:ext>
            </a:extLst>
          </p:cNvPr>
          <p:cNvPicPr>
            <a:picLocks noChangeAspect="1" noChangeArrowheads="1"/>
          </p:cNvPicPr>
          <p:nvPr>
            <p:custDataLst>
              <p:tags r:id="rId1"/>
            </p:custDataLst>
          </p:nvPr>
        </p:nvPicPr>
        <p:blipFill>
          <a:blip r:embed="rId35" cstate="hqprint">
            <a:extLst>
              <a:ext uri="{28A0092B-C50C-407E-A947-70E740481C1C}">
                <a14:useLocalDpi xmlns:a14="http://schemas.microsoft.com/office/drawing/2010/main"/>
              </a:ext>
            </a:extLst>
          </a:blip>
          <a:srcRect/>
          <a:stretch>
            <a:fillRect/>
          </a:stretch>
        </p:blipFill>
        <p:spPr bwMode="auto">
          <a:xfrm>
            <a:off x="332648" y="993572"/>
            <a:ext cx="8105292" cy="6208152"/>
          </a:xfrm>
          <a:prstGeom prst="rect">
            <a:avLst/>
          </a:prstGeom>
          <a:noFill/>
          <a:ln w="9525">
            <a:noFill/>
            <a:miter lim="800000"/>
            <a:headEnd/>
            <a:tailEnd/>
          </a:ln>
        </p:spPr>
      </p:pic>
      <p:cxnSp>
        <p:nvCxnSpPr>
          <p:cNvPr id="61" name="Straight Connector 60">
            <a:extLst>
              <a:ext uri="{FF2B5EF4-FFF2-40B4-BE49-F238E27FC236}">
                <a16:creationId xmlns:a16="http://schemas.microsoft.com/office/drawing/2014/main" id="{32AAE43F-993C-7F4A-8AD9-DF0CE0D3D579}"/>
              </a:ext>
            </a:extLst>
          </p:cNvPr>
          <p:cNvCxnSpPr>
            <a:cxnSpLocks/>
          </p:cNvCxnSpPr>
          <p:nvPr/>
        </p:nvCxnSpPr>
        <p:spPr>
          <a:xfrm flipV="1">
            <a:off x="7399434" y="3680297"/>
            <a:ext cx="1280197" cy="2321391"/>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CCB59F8-97CE-0943-9FF3-53B7B2BB7818}"/>
              </a:ext>
            </a:extLst>
          </p:cNvPr>
          <p:cNvSpPr>
            <a:spLocks noGrp="1"/>
          </p:cNvSpPr>
          <p:nvPr>
            <p:ph type="title"/>
          </p:nvPr>
        </p:nvSpPr>
        <p:spPr>
          <a:xfrm>
            <a:off x="778536" y="43702"/>
            <a:ext cx="11113293" cy="1325563"/>
          </a:xfrm>
        </p:spPr>
        <p:txBody>
          <a:bodyPr>
            <a:normAutofit/>
          </a:bodyPr>
          <a:lstStyle/>
          <a:p>
            <a:r>
              <a:rPr lang="en-US" sz="4000" dirty="0">
                <a:latin typeface="+mn-lt"/>
              </a:rPr>
              <a:t>Trillion embedded devices will be deployed soon</a:t>
            </a:r>
          </a:p>
        </p:txBody>
      </p:sp>
      <p:sp>
        <p:nvSpPr>
          <p:cNvPr id="4" name="Slide Number Placeholder 3">
            <a:extLst>
              <a:ext uri="{FF2B5EF4-FFF2-40B4-BE49-F238E27FC236}">
                <a16:creationId xmlns:a16="http://schemas.microsoft.com/office/drawing/2014/main" id="{947416E8-05E0-D948-A89A-4C1E5F7D668D}"/>
              </a:ext>
            </a:extLst>
          </p:cNvPr>
          <p:cNvSpPr>
            <a:spLocks noGrp="1"/>
          </p:cNvSpPr>
          <p:nvPr>
            <p:ph type="sldNum" sz="quarter" idx="12"/>
          </p:nvPr>
        </p:nvSpPr>
        <p:spPr>
          <a:xfrm>
            <a:off x="8610600" y="6083301"/>
            <a:ext cx="2743200" cy="365125"/>
          </a:xfrm>
        </p:spPr>
        <p:txBody>
          <a:bodyPr/>
          <a:lstStyle/>
          <a:p>
            <a:fld id="{434A358D-2637-E146-A3BD-05BD470B507B}" type="slidenum">
              <a:rPr lang="en-US" smtClean="0"/>
              <a:t>37</a:t>
            </a:fld>
            <a:endParaRPr lang="en-US"/>
          </a:p>
        </p:txBody>
      </p:sp>
      <p:pic>
        <p:nvPicPr>
          <p:cNvPr id="7" name="Picture 2">
            <a:extLst>
              <a:ext uri="{FF2B5EF4-FFF2-40B4-BE49-F238E27FC236}">
                <a16:creationId xmlns:a16="http://schemas.microsoft.com/office/drawing/2014/main" id="{A144629C-DE14-E84E-B99F-80534413F60D}"/>
              </a:ext>
            </a:extLst>
          </p:cNvPr>
          <p:cNvPicPr>
            <a:picLocks noChangeAspect="1" noChangeArrowheads="1"/>
          </p:cNvPicPr>
          <p:nvPr>
            <p:custDataLst>
              <p:tags r:id="rId2"/>
            </p:custDataLst>
          </p:nvPr>
        </p:nvPicPr>
        <p:blipFill>
          <a:blip r:embed="rId36" cstate="hqprint">
            <a:extLst>
              <a:ext uri="{28A0092B-C50C-407E-A947-70E740481C1C}">
                <a14:useLocalDpi xmlns:a14="http://schemas.microsoft.com/office/drawing/2010/main"/>
              </a:ext>
            </a:extLst>
          </a:blip>
          <a:srcRect/>
          <a:stretch>
            <a:fillRect/>
          </a:stretch>
        </p:blipFill>
        <p:spPr bwMode="auto">
          <a:xfrm>
            <a:off x="1996375" y="3249284"/>
            <a:ext cx="1346453" cy="1154524"/>
          </a:xfrm>
          <a:prstGeom prst="rect">
            <a:avLst/>
          </a:prstGeom>
          <a:noFill/>
          <a:ln w="9525">
            <a:noFill/>
            <a:miter lim="800000"/>
            <a:headEnd/>
            <a:tailEnd/>
          </a:ln>
        </p:spPr>
      </p:pic>
      <p:cxnSp>
        <p:nvCxnSpPr>
          <p:cNvPr id="9" name="Straight Connector 8">
            <a:extLst>
              <a:ext uri="{FF2B5EF4-FFF2-40B4-BE49-F238E27FC236}">
                <a16:creationId xmlns:a16="http://schemas.microsoft.com/office/drawing/2014/main" id="{A5BA4ED5-D82B-9445-AAAD-68A6428FA59C}"/>
              </a:ext>
            </a:extLst>
          </p:cNvPr>
          <p:cNvCxnSpPr/>
          <p:nvPr>
            <p:custDataLst>
              <p:tags r:id="rId3"/>
            </p:custDataLst>
          </p:nvPr>
        </p:nvCxnSpPr>
        <p:spPr bwMode="auto">
          <a:xfrm flipV="1">
            <a:off x="2138107" y="1905784"/>
            <a:ext cx="425196" cy="141732"/>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E36C4B-F87E-1846-B68E-77D86535DE0E}"/>
              </a:ext>
            </a:extLst>
          </p:cNvPr>
          <p:cNvCxnSpPr/>
          <p:nvPr>
            <p:custDataLst>
              <p:tags r:id="rId4"/>
            </p:custDataLst>
          </p:nvPr>
        </p:nvCxnSpPr>
        <p:spPr bwMode="auto">
          <a:xfrm rot="5400000" flipH="1" flipV="1">
            <a:off x="2421570" y="2968773"/>
            <a:ext cx="708660" cy="141732"/>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DA2E83-2F38-3E45-BE7A-2835C54022BD}"/>
              </a:ext>
            </a:extLst>
          </p:cNvPr>
          <p:cNvCxnSpPr/>
          <p:nvPr>
            <p:custDataLst>
              <p:tags r:id="rId5"/>
            </p:custDataLst>
          </p:nvPr>
        </p:nvCxnSpPr>
        <p:spPr bwMode="auto">
          <a:xfrm flipV="1">
            <a:off x="3626291" y="2968773"/>
            <a:ext cx="496061" cy="354329"/>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7DC8F6-75B4-C945-9635-C03F776CEF8E}"/>
              </a:ext>
            </a:extLst>
          </p:cNvPr>
          <p:cNvCxnSpPr/>
          <p:nvPr>
            <p:custDataLst>
              <p:tags r:id="rId6"/>
            </p:custDataLst>
          </p:nvPr>
        </p:nvCxnSpPr>
        <p:spPr bwMode="auto">
          <a:xfrm rot="5400000" flipH="1" flipV="1">
            <a:off x="4016054" y="4067194"/>
            <a:ext cx="425196" cy="21259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4A8E22-4D76-A641-B6AA-59D9553B5BE8}"/>
              </a:ext>
            </a:extLst>
          </p:cNvPr>
          <p:cNvCxnSpPr/>
          <p:nvPr>
            <p:custDataLst>
              <p:tags r:id="rId7"/>
            </p:custDataLst>
          </p:nvPr>
        </p:nvCxnSpPr>
        <p:spPr bwMode="auto">
          <a:xfrm rot="5400000" flipH="1" flipV="1">
            <a:off x="5610538" y="5165617"/>
            <a:ext cx="212597" cy="21259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41BF07-A3F0-344D-B967-A731D4236AAD}"/>
              </a:ext>
            </a:extLst>
          </p:cNvPr>
          <p:cNvCxnSpPr>
            <a:cxnSpLocks/>
            <a:endCxn id="36" idx="2"/>
          </p:cNvCxnSpPr>
          <p:nvPr>
            <p:custDataLst>
              <p:tags r:id="rId8"/>
            </p:custDataLst>
          </p:nvPr>
        </p:nvCxnSpPr>
        <p:spPr bwMode="auto">
          <a:xfrm flipV="1">
            <a:off x="6705057" y="4982139"/>
            <a:ext cx="550561" cy="835858"/>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D206E4-9EA9-F84E-B531-ABA22EE59FF2}"/>
              </a:ext>
            </a:extLst>
          </p:cNvPr>
          <p:cNvSpPr txBox="1"/>
          <p:nvPr>
            <p:custDataLst>
              <p:tags r:id="rId9"/>
            </p:custDataLst>
          </p:nvPr>
        </p:nvSpPr>
        <p:spPr bwMode="auto">
          <a:xfrm>
            <a:off x="3531063" y="1362517"/>
            <a:ext cx="2174700"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Enterprise</a:t>
            </a:r>
          </a:p>
        </p:txBody>
      </p:sp>
      <p:sp>
        <p:nvSpPr>
          <p:cNvPr id="22" name="TextBox 21">
            <a:extLst>
              <a:ext uri="{FF2B5EF4-FFF2-40B4-BE49-F238E27FC236}">
                <a16:creationId xmlns:a16="http://schemas.microsoft.com/office/drawing/2014/main" id="{8A094C88-04A0-6B43-B55B-6F8817E3E827}"/>
              </a:ext>
            </a:extLst>
          </p:cNvPr>
          <p:cNvSpPr txBox="1"/>
          <p:nvPr>
            <p:custDataLst>
              <p:tags r:id="rId10"/>
            </p:custDataLst>
          </p:nvPr>
        </p:nvSpPr>
        <p:spPr bwMode="auto">
          <a:xfrm>
            <a:off x="1737845" y="4833564"/>
            <a:ext cx="1771648" cy="63389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Company</a:t>
            </a:r>
          </a:p>
        </p:txBody>
      </p:sp>
      <p:sp>
        <p:nvSpPr>
          <p:cNvPr id="23" name="TextBox 22">
            <a:extLst>
              <a:ext uri="{FF2B5EF4-FFF2-40B4-BE49-F238E27FC236}">
                <a16:creationId xmlns:a16="http://schemas.microsoft.com/office/drawing/2014/main" id="{AC56D487-AF77-B641-B46A-08BF7F13C62F}"/>
              </a:ext>
            </a:extLst>
          </p:cNvPr>
          <p:cNvSpPr txBox="1"/>
          <p:nvPr>
            <p:custDataLst>
              <p:tags r:id="rId11"/>
            </p:custDataLst>
          </p:nvPr>
        </p:nvSpPr>
        <p:spPr bwMode="auto">
          <a:xfrm>
            <a:off x="4618208" y="3425481"/>
            <a:ext cx="2269480"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Professional</a:t>
            </a:r>
          </a:p>
        </p:txBody>
      </p:sp>
      <p:sp>
        <p:nvSpPr>
          <p:cNvPr id="24" name="TextBox 23">
            <a:extLst>
              <a:ext uri="{FF2B5EF4-FFF2-40B4-BE49-F238E27FC236}">
                <a16:creationId xmlns:a16="http://schemas.microsoft.com/office/drawing/2014/main" id="{F24136E6-B2CE-B845-A82C-D9405C09D308}"/>
              </a:ext>
            </a:extLst>
          </p:cNvPr>
          <p:cNvSpPr txBox="1"/>
          <p:nvPr>
            <p:custDataLst>
              <p:tags r:id="rId12"/>
            </p:custDataLst>
          </p:nvPr>
        </p:nvSpPr>
        <p:spPr bwMode="auto">
          <a:xfrm>
            <a:off x="4453121" y="5817997"/>
            <a:ext cx="1771648" cy="371320"/>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person</a:t>
            </a:r>
          </a:p>
        </p:txBody>
      </p:sp>
      <p:sp>
        <p:nvSpPr>
          <p:cNvPr id="26" name="TextBox 25">
            <a:extLst>
              <a:ext uri="{FF2B5EF4-FFF2-40B4-BE49-F238E27FC236}">
                <a16:creationId xmlns:a16="http://schemas.microsoft.com/office/drawing/2014/main" id="{1AA32F0D-B130-ED4C-BB19-9EAACE4E4611}"/>
              </a:ext>
            </a:extLst>
          </p:cNvPr>
          <p:cNvSpPr txBox="1"/>
          <p:nvPr>
            <p:custDataLst>
              <p:tags r:id="rId13"/>
            </p:custDataLst>
          </p:nvPr>
        </p:nvSpPr>
        <p:spPr bwMode="auto">
          <a:xfrm>
            <a:off x="3070231" y="5453677"/>
            <a:ext cx="1771648" cy="371320"/>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Family</a:t>
            </a:r>
          </a:p>
        </p:txBody>
      </p:sp>
      <p:sp>
        <p:nvSpPr>
          <p:cNvPr id="27" name="TextBox 26">
            <a:extLst>
              <a:ext uri="{FF2B5EF4-FFF2-40B4-BE49-F238E27FC236}">
                <a16:creationId xmlns:a16="http://schemas.microsoft.com/office/drawing/2014/main" id="{72E20538-7950-4A47-AE52-D865FE5B7ADF}"/>
              </a:ext>
            </a:extLst>
          </p:cNvPr>
          <p:cNvSpPr txBox="1"/>
          <p:nvPr>
            <p:custDataLst>
              <p:tags r:id="rId14"/>
            </p:custDataLst>
          </p:nvPr>
        </p:nvSpPr>
        <p:spPr bwMode="auto">
          <a:xfrm>
            <a:off x="4529304" y="2309962"/>
            <a:ext cx="1838485"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 per Engineer</a:t>
            </a:r>
          </a:p>
        </p:txBody>
      </p:sp>
      <p:cxnSp>
        <p:nvCxnSpPr>
          <p:cNvPr id="30" name="Straight Connector 29">
            <a:extLst>
              <a:ext uri="{FF2B5EF4-FFF2-40B4-BE49-F238E27FC236}">
                <a16:creationId xmlns:a16="http://schemas.microsoft.com/office/drawing/2014/main" id="{303FC2BC-8AD1-A142-BA84-3414042CEE01}"/>
              </a:ext>
            </a:extLst>
          </p:cNvPr>
          <p:cNvCxnSpPr/>
          <p:nvPr>
            <p:custDataLst>
              <p:tags r:id="rId15"/>
            </p:custDataLst>
          </p:nvPr>
        </p:nvCxnSpPr>
        <p:spPr bwMode="auto">
          <a:xfrm flipV="1">
            <a:off x="5105617" y="4315225"/>
            <a:ext cx="221456" cy="212597"/>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6">
            <a:extLst>
              <a:ext uri="{FF2B5EF4-FFF2-40B4-BE49-F238E27FC236}">
                <a16:creationId xmlns:a16="http://schemas.microsoft.com/office/drawing/2014/main" id="{385D52C2-B1C6-0340-8AC5-B2D94F42A9E4}"/>
              </a:ext>
            </a:extLst>
          </p:cNvPr>
          <p:cNvPicPr>
            <a:picLocks noChangeAspect="1" noChangeArrowheads="1"/>
          </p:cNvPicPr>
          <p:nvPr>
            <p:custDataLst>
              <p:tags r:id="rId16"/>
            </p:custDataLst>
          </p:nvPr>
        </p:nvPicPr>
        <p:blipFill>
          <a:blip r:embed="rId37"/>
          <a:srcRect/>
          <a:stretch>
            <a:fillRect/>
          </a:stretch>
        </p:blipFill>
        <p:spPr bwMode="auto">
          <a:xfrm>
            <a:off x="3995384" y="2041610"/>
            <a:ext cx="583168" cy="1091040"/>
          </a:xfrm>
          <a:prstGeom prst="rect">
            <a:avLst/>
          </a:prstGeom>
          <a:noFill/>
          <a:ln w="9525">
            <a:noFill/>
            <a:miter lim="800000"/>
            <a:headEnd/>
            <a:tailEnd/>
          </a:ln>
        </p:spPr>
      </p:pic>
      <p:pic>
        <p:nvPicPr>
          <p:cNvPr id="33" name="Picture 2">
            <a:extLst>
              <a:ext uri="{FF2B5EF4-FFF2-40B4-BE49-F238E27FC236}">
                <a16:creationId xmlns:a16="http://schemas.microsoft.com/office/drawing/2014/main" id="{D1986243-3103-EF48-9850-AAEDC99B95AF}"/>
              </a:ext>
            </a:extLst>
          </p:cNvPr>
          <p:cNvPicPr>
            <a:picLocks noChangeAspect="1" noChangeArrowheads="1"/>
          </p:cNvPicPr>
          <p:nvPr>
            <p:custDataLst>
              <p:tags r:id="rId17"/>
            </p:custDataLst>
          </p:nvPr>
        </p:nvPicPr>
        <p:blipFill>
          <a:blip r:embed="rId38" cstate="hqprint">
            <a:extLst>
              <a:ext uri="{28A0092B-C50C-407E-A947-70E740481C1C}">
                <a14:useLocalDpi xmlns:a14="http://schemas.microsoft.com/office/drawing/2010/main"/>
              </a:ext>
            </a:extLst>
          </a:blip>
          <a:srcRect/>
          <a:stretch>
            <a:fillRect/>
          </a:stretch>
        </p:blipFill>
        <p:spPr bwMode="auto">
          <a:xfrm>
            <a:off x="2479615" y="1161148"/>
            <a:ext cx="1216069" cy="918719"/>
          </a:xfrm>
          <a:prstGeom prst="rect">
            <a:avLst/>
          </a:prstGeom>
          <a:noFill/>
          <a:ln w="9525">
            <a:noFill/>
            <a:miter lim="800000"/>
            <a:headEnd/>
            <a:tailEnd/>
          </a:ln>
        </p:spPr>
      </p:pic>
      <p:pic>
        <p:nvPicPr>
          <p:cNvPr id="35" name="Picture 11">
            <a:extLst>
              <a:ext uri="{FF2B5EF4-FFF2-40B4-BE49-F238E27FC236}">
                <a16:creationId xmlns:a16="http://schemas.microsoft.com/office/drawing/2014/main" id="{42594B50-24EF-3E49-ADBA-B65683ADF97B}"/>
              </a:ext>
            </a:extLst>
          </p:cNvPr>
          <p:cNvPicPr>
            <a:picLocks noChangeAspect="1" noChangeArrowheads="1"/>
          </p:cNvPicPr>
          <p:nvPr>
            <p:custDataLst>
              <p:tags r:id="rId18"/>
            </p:custDataLst>
          </p:nvPr>
        </p:nvPicPr>
        <p:blipFill>
          <a:blip r:embed="rId39"/>
          <a:srcRect/>
          <a:stretch>
            <a:fillRect/>
          </a:stretch>
        </p:blipFill>
        <p:spPr bwMode="auto">
          <a:xfrm>
            <a:off x="4967909" y="5191932"/>
            <a:ext cx="629343" cy="423979"/>
          </a:xfrm>
          <a:prstGeom prst="rect">
            <a:avLst/>
          </a:prstGeom>
          <a:noFill/>
          <a:ln w="9525">
            <a:noFill/>
            <a:miter lim="800000"/>
            <a:headEnd/>
            <a:tailEnd/>
          </a:ln>
        </p:spPr>
      </p:pic>
      <p:sp>
        <p:nvSpPr>
          <p:cNvPr id="36" name="TextBox 35">
            <a:extLst>
              <a:ext uri="{FF2B5EF4-FFF2-40B4-BE49-F238E27FC236}">
                <a16:creationId xmlns:a16="http://schemas.microsoft.com/office/drawing/2014/main" id="{2C8F58FA-A264-914C-9D5B-364E908106EE}"/>
              </a:ext>
            </a:extLst>
          </p:cNvPr>
          <p:cNvSpPr txBox="1"/>
          <p:nvPr>
            <p:custDataLst>
              <p:tags r:id="rId19"/>
            </p:custDataLst>
          </p:nvPr>
        </p:nvSpPr>
        <p:spPr bwMode="auto">
          <a:xfrm>
            <a:off x="6415459" y="4348248"/>
            <a:ext cx="1680317" cy="63389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10’s per person</a:t>
            </a:r>
          </a:p>
        </p:txBody>
      </p:sp>
      <p:sp>
        <p:nvSpPr>
          <p:cNvPr id="37" name="Rectangle 50">
            <a:extLst>
              <a:ext uri="{FF2B5EF4-FFF2-40B4-BE49-F238E27FC236}">
                <a16:creationId xmlns:a16="http://schemas.microsoft.com/office/drawing/2014/main" id="{10459318-B7F2-9F4B-B4B8-24D3570C0E74}"/>
              </a:ext>
            </a:extLst>
          </p:cNvPr>
          <p:cNvSpPr>
            <a:spLocks noChangeArrowheads="1"/>
          </p:cNvSpPr>
          <p:nvPr/>
        </p:nvSpPr>
        <p:spPr bwMode="auto">
          <a:xfrm>
            <a:off x="805410" y="1501254"/>
            <a:ext cx="907501" cy="4928839"/>
          </a:xfrm>
          <a:prstGeom prst="rect">
            <a:avLst/>
          </a:prstGeom>
          <a:solidFill>
            <a:schemeClr val="bg1"/>
          </a:solidFill>
          <a:ln w="9525">
            <a:solidFill>
              <a:schemeClr val="bg1"/>
            </a:solidFill>
            <a:round/>
            <a:headEnd/>
            <a:tailEnd/>
          </a:ln>
        </p:spPr>
        <p:txBody>
          <a:bodyPr>
            <a:prstTxWarp prst="textNoShape">
              <a:avLst/>
            </a:prstTxWarp>
          </a:bodyPr>
          <a:lstStyle/>
          <a:p>
            <a:pPr eaLnBrk="0" hangingPunct="0"/>
            <a:endParaRPr lang="en-US"/>
          </a:p>
        </p:txBody>
      </p:sp>
      <p:sp>
        <p:nvSpPr>
          <p:cNvPr id="38" name="Right Arrow 37">
            <a:extLst>
              <a:ext uri="{FF2B5EF4-FFF2-40B4-BE49-F238E27FC236}">
                <a16:creationId xmlns:a16="http://schemas.microsoft.com/office/drawing/2014/main" id="{BA8EF47B-7CB1-F741-BF51-BF3425E6062F}"/>
              </a:ext>
            </a:extLst>
          </p:cNvPr>
          <p:cNvSpPr/>
          <p:nvPr>
            <p:custDataLst>
              <p:tags r:id="rId20"/>
            </p:custDataLst>
          </p:nvPr>
        </p:nvSpPr>
        <p:spPr bwMode="auto">
          <a:xfrm rot="5400000">
            <a:off x="-576891" y="3279682"/>
            <a:ext cx="3500739" cy="850392"/>
          </a:xfrm>
          <a:prstGeom prst="rightArrow">
            <a:avLst/>
          </a:prstGeom>
          <a:solidFill>
            <a:srgbClr val="FFCC00"/>
          </a:solidFill>
          <a:ln w="38100" cap="flat" cmpd="sng" algn="ctr">
            <a:solidFill>
              <a:schemeClr val="bg1"/>
            </a:solidFill>
            <a:prstDash val="solid"/>
            <a:round/>
            <a:headEnd type="none" w="med" len="med"/>
            <a:tailEnd type="none" w="med" len="med"/>
          </a:ln>
          <a:effectLst/>
        </p:spPr>
        <p:txBody>
          <a:bodyPr lIns="80167" tIns="40084" rIns="80167" bIns="40084" anchor="ctr">
            <a:prstTxWarp prst="textNoShape">
              <a:avLst/>
            </a:prstTxWarp>
          </a:bodyPr>
          <a:lstStyle/>
          <a:p>
            <a:pPr algn="ctr" defTabSz="801668" eaLnBrk="0" fontAlgn="ctr" hangingPunct="0">
              <a:lnSpc>
                <a:spcPct val="80000"/>
              </a:lnSpc>
              <a:spcBef>
                <a:spcPct val="50000"/>
              </a:spcBef>
              <a:buClr>
                <a:srgbClr val="FFFFFF"/>
              </a:buClr>
              <a:buSzPct val="125000"/>
              <a:defRPr/>
            </a:pPr>
            <a:endParaRPr lang="en-US" dirty="0">
              <a:solidFill>
                <a:srgbClr val="1D315B"/>
              </a:solidFill>
              <a:latin typeface="Arial" charset="0"/>
            </a:endParaRPr>
          </a:p>
        </p:txBody>
      </p:sp>
      <p:sp>
        <p:nvSpPr>
          <p:cNvPr id="39" name="TextBox 38">
            <a:extLst>
              <a:ext uri="{FF2B5EF4-FFF2-40B4-BE49-F238E27FC236}">
                <a16:creationId xmlns:a16="http://schemas.microsoft.com/office/drawing/2014/main" id="{6C1154FE-90A3-AB4E-8935-AEDE231697E7}"/>
              </a:ext>
            </a:extLst>
          </p:cNvPr>
          <p:cNvSpPr txBox="1"/>
          <p:nvPr>
            <p:custDataLst>
              <p:tags r:id="rId21"/>
            </p:custDataLst>
          </p:nvPr>
        </p:nvSpPr>
        <p:spPr bwMode="auto">
          <a:xfrm rot="16200000">
            <a:off x="-540533" y="3403677"/>
            <a:ext cx="3471095" cy="327782"/>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b="1" dirty="0">
                <a:latin typeface="Arial" charset="0"/>
              </a:rPr>
              <a:t>log (people per computer)</a:t>
            </a:r>
          </a:p>
        </p:txBody>
      </p:sp>
      <p:sp>
        <p:nvSpPr>
          <p:cNvPr id="40" name="TextBox 39">
            <a:extLst>
              <a:ext uri="{FF2B5EF4-FFF2-40B4-BE49-F238E27FC236}">
                <a16:creationId xmlns:a16="http://schemas.microsoft.com/office/drawing/2014/main" id="{DF6C91B5-FC52-5A46-B1AC-805485750F49}"/>
              </a:ext>
            </a:extLst>
          </p:cNvPr>
          <p:cNvSpPr txBox="1"/>
          <p:nvPr>
            <p:custDataLst>
              <p:tags r:id="rId22"/>
            </p:custDataLst>
          </p:nvPr>
        </p:nvSpPr>
        <p:spPr>
          <a:xfrm>
            <a:off x="1883667" y="4402144"/>
            <a:ext cx="1413309" cy="498598"/>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Mini Computer</a:t>
            </a:r>
          </a:p>
        </p:txBody>
      </p:sp>
      <p:sp>
        <p:nvSpPr>
          <p:cNvPr id="41" name="TextBox 40">
            <a:extLst>
              <a:ext uri="{FF2B5EF4-FFF2-40B4-BE49-F238E27FC236}">
                <a16:creationId xmlns:a16="http://schemas.microsoft.com/office/drawing/2014/main" id="{B169F50E-D101-124E-A35C-DCADC7E620B7}"/>
              </a:ext>
            </a:extLst>
          </p:cNvPr>
          <p:cNvSpPr txBox="1"/>
          <p:nvPr>
            <p:custDataLst>
              <p:tags r:id="rId23"/>
            </p:custDataLst>
          </p:nvPr>
        </p:nvSpPr>
        <p:spPr>
          <a:xfrm>
            <a:off x="5099070" y="3149039"/>
            <a:ext cx="1130647" cy="301621"/>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Laptop</a:t>
            </a:r>
          </a:p>
        </p:txBody>
      </p:sp>
      <p:sp>
        <p:nvSpPr>
          <p:cNvPr id="42" name="TextBox 41">
            <a:extLst>
              <a:ext uri="{FF2B5EF4-FFF2-40B4-BE49-F238E27FC236}">
                <a16:creationId xmlns:a16="http://schemas.microsoft.com/office/drawing/2014/main" id="{34E2E5BD-ED56-8147-A014-52DB8C700BB7}"/>
              </a:ext>
            </a:extLst>
          </p:cNvPr>
          <p:cNvSpPr txBox="1"/>
          <p:nvPr>
            <p:custDataLst>
              <p:tags r:id="rId24"/>
            </p:custDataLst>
          </p:nvPr>
        </p:nvSpPr>
        <p:spPr>
          <a:xfrm>
            <a:off x="4618413" y="2073471"/>
            <a:ext cx="1660267" cy="30162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Workstation</a:t>
            </a:r>
          </a:p>
        </p:txBody>
      </p:sp>
      <p:sp>
        <p:nvSpPr>
          <p:cNvPr id="43" name="TextBox 42">
            <a:extLst>
              <a:ext uri="{FF2B5EF4-FFF2-40B4-BE49-F238E27FC236}">
                <a16:creationId xmlns:a16="http://schemas.microsoft.com/office/drawing/2014/main" id="{28F8B732-280F-F747-B724-036858D5E609}"/>
              </a:ext>
            </a:extLst>
          </p:cNvPr>
          <p:cNvSpPr txBox="1"/>
          <p:nvPr>
            <p:custDataLst>
              <p:tags r:id="rId25"/>
            </p:custDataLst>
          </p:nvPr>
        </p:nvSpPr>
        <p:spPr>
          <a:xfrm>
            <a:off x="3269444" y="5011689"/>
            <a:ext cx="1413309" cy="498598"/>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Personal Computer</a:t>
            </a:r>
          </a:p>
        </p:txBody>
      </p:sp>
      <p:sp>
        <p:nvSpPr>
          <p:cNvPr id="44" name="TextBox 43">
            <a:extLst>
              <a:ext uri="{FF2B5EF4-FFF2-40B4-BE49-F238E27FC236}">
                <a16:creationId xmlns:a16="http://schemas.microsoft.com/office/drawing/2014/main" id="{BCAE211A-7F19-074E-A436-F2A0EDFF9196}"/>
              </a:ext>
            </a:extLst>
          </p:cNvPr>
          <p:cNvSpPr txBox="1"/>
          <p:nvPr>
            <p:custDataLst>
              <p:tags r:id="rId26"/>
            </p:custDataLst>
          </p:nvPr>
        </p:nvSpPr>
        <p:spPr>
          <a:xfrm>
            <a:off x="3888164" y="1152934"/>
            <a:ext cx="1413309" cy="301621"/>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Mainframe</a:t>
            </a:r>
          </a:p>
        </p:txBody>
      </p:sp>
      <p:sp>
        <p:nvSpPr>
          <p:cNvPr id="45" name="TextBox 44">
            <a:extLst>
              <a:ext uri="{FF2B5EF4-FFF2-40B4-BE49-F238E27FC236}">
                <a16:creationId xmlns:a16="http://schemas.microsoft.com/office/drawing/2014/main" id="{B59A7115-FC66-3946-8308-F675B0A3EBFD}"/>
              </a:ext>
            </a:extLst>
          </p:cNvPr>
          <p:cNvSpPr txBox="1"/>
          <p:nvPr>
            <p:custDataLst>
              <p:tags r:id="rId27"/>
            </p:custDataLst>
          </p:nvPr>
        </p:nvSpPr>
        <p:spPr>
          <a:xfrm>
            <a:off x="4632291" y="5582147"/>
            <a:ext cx="1413309" cy="301621"/>
          </a:xfrm>
          <a:prstGeom prst="rect">
            <a:avLst/>
          </a:prstGeom>
          <a:noFill/>
        </p:spPr>
        <p:txBody>
          <a:bodyPr>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Smartphone</a:t>
            </a:r>
          </a:p>
        </p:txBody>
      </p:sp>
      <p:sp>
        <p:nvSpPr>
          <p:cNvPr id="46" name="TextBox 45">
            <a:extLst>
              <a:ext uri="{FF2B5EF4-FFF2-40B4-BE49-F238E27FC236}">
                <a16:creationId xmlns:a16="http://schemas.microsoft.com/office/drawing/2014/main" id="{05988B52-A5B8-384E-84C5-BF436478CA49}"/>
              </a:ext>
            </a:extLst>
          </p:cNvPr>
          <p:cNvSpPr txBox="1"/>
          <p:nvPr>
            <p:custDataLst>
              <p:tags r:id="rId28"/>
            </p:custDataLst>
          </p:nvPr>
        </p:nvSpPr>
        <p:spPr>
          <a:xfrm>
            <a:off x="6517512" y="4058163"/>
            <a:ext cx="1616000" cy="301621"/>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1600" b="1" dirty="0">
                <a:solidFill>
                  <a:schemeClr val="tx2"/>
                </a:solidFill>
                <a:latin typeface="Seravek" panose="020B0503040000020004" pitchFamily="34" charset="0"/>
                <a:cs typeface="Segoe UI Semilight" panose="020B0402040204020203" pitchFamily="34" charset="0"/>
              </a:rPr>
              <a:t>IoT/Wearable</a:t>
            </a:r>
          </a:p>
        </p:txBody>
      </p:sp>
      <p:pic>
        <p:nvPicPr>
          <p:cNvPr id="47" name="Picture 4" descr="Image result for ibm tandy">
            <a:extLst>
              <a:ext uri="{FF2B5EF4-FFF2-40B4-BE49-F238E27FC236}">
                <a16:creationId xmlns:a16="http://schemas.microsoft.com/office/drawing/2014/main" id="{EBA782AE-AE66-BE40-9A1B-D4E2609FBAFB}"/>
              </a:ext>
            </a:extLst>
          </p:cNvPr>
          <p:cNvPicPr>
            <a:picLocks noChangeAspect="1" noChangeArrowheads="1"/>
          </p:cNvPicPr>
          <p:nvPr/>
        </p:nvPicPr>
        <p:blipFill rotWithShape="1">
          <a:blip r:embed="rId40" cstate="hqprint">
            <a:extLst>
              <a:ext uri="{BEBA8EAE-BF5A-486C-A8C5-ECC9F3942E4B}">
                <a14:imgProps xmlns:a14="http://schemas.microsoft.com/office/drawing/2010/main">
                  <a14:imgLayer r:embed="rId41">
                    <a14:imgEffect>
                      <a14:backgroundRemoval t="325" b="100000" l="0" r="99416">
                        <a14:foregroundMark x1="13285" y1="15285" x2="13723" y2="34797"/>
                      </a14:backgroundRemoval>
                    </a14:imgEffect>
                  </a14:imgLayer>
                </a14:imgProps>
              </a:ext>
              <a:ext uri="{28A0092B-C50C-407E-A947-70E740481C1C}">
                <a14:useLocalDpi xmlns:a14="http://schemas.microsoft.com/office/drawing/2010/main"/>
              </a:ext>
            </a:extLst>
          </a:blip>
          <a:srcRect/>
          <a:stretch/>
        </p:blipFill>
        <p:spPr bwMode="auto">
          <a:xfrm>
            <a:off x="3659798" y="4358957"/>
            <a:ext cx="632604" cy="567413"/>
          </a:xfrm>
          <a:prstGeom prst="rect">
            <a:avLst/>
          </a:prstGeom>
          <a:noFill/>
          <a:extLst>
            <a:ext uri="{909E8E84-426E-40DD-AFC4-6F175D3DCCD1}">
              <a14:hiddenFill xmlns:a14="http://schemas.microsoft.com/office/drawing/2010/main">
                <a:solidFill>
                  <a:srgbClr val="FFFFFF"/>
                </a:solidFill>
              </a14:hiddenFill>
            </a:ext>
          </a:extLst>
        </p:spPr>
      </p:pic>
      <p:sp>
        <p:nvSpPr>
          <p:cNvPr id="48" name="5-Point Star 47">
            <a:extLst>
              <a:ext uri="{FF2B5EF4-FFF2-40B4-BE49-F238E27FC236}">
                <a16:creationId xmlns:a16="http://schemas.microsoft.com/office/drawing/2014/main" id="{ABE2F3E3-2A5E-1A4E-9B87-F783957148C0}"/>
              </a:ext>
            </a:extLst>
          </p:cNvPr>
          <p:cNvSpPr/>
          <p:nvPr/>
        </p:nvSpPr>
        <p:spPr>
          <a:xfrm>
            <a:off x="7313398" y="6042941"/>
            <a:ext cx="113881" cy="113881"/>
          </a:xfrm>
          <a:prstGeom prst="star5">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b="1">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cxnSp>
        <p:nvCxnSpPr>
          <p:cNvPr id="49" name="Straight Connector 48">
            <a:extLst>
              <a:ext uri="{FF2B5EF4-FFF2-40B4-BE49-F238E27FC236}">
                <a16:creationId xmlns:a16="http://schemas.microsoft.com/office/drawing/2014/main" id="{250CC057-C9F7-B646-8D3F-B52C53F2365B}"/>
              </a:ext>
            </a:extLst>
          </p:cNvPr>
          <p:cNvCxnSpPr>
            <a:cxnSpLocks/>
          </p:cNvCxnSpPr>
          <p:nvPr/>
        </p:nvCxnSpPr>
        <p:spPr>
          <a:xfrm>
            <a:off x="6771435" y="5914546"/>
            <a:ext cx="477549" cy="1504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0" name="Picture 2" descr="Image result for apple watch">
            <a:extLst>
              <a:ext uri="{FF2B5EF4-FFF2-40B4-BE49-F238E27FC236}">
                <a16:creationId xmlns:a16="http://schemas.microsoft.com/office/drawing/2014/main" id="{F17567D5-D974-8046-A177-9177FA4758BF}"/>
              </a:ext>
            </a:extLst>
          </p:cNvPr>
          <p:cNvPicPr>
            <a:picLocks noChangeAspect="1" noChangeArrowheads="1"/>
          </p:cNvPicPr>
          <p:nvPr/>
        </p:nvPicPr>
        <p:blipFill>
          <a:blip r:embed="rId42" cstate="hqprint">
            <a:extLst>
              <a:ext uri="{BEBA8EAE-BF5A-486C-A8C5-ECC9F3942E4B}">
                <a14:imgProps xmlns:a14="http://schemas.microsoft.com/office/drawing/2010/main">
                  <a14:imgLayer r:embed="rId43">
                    <a14:imgEffect>
                      <a14:backgroundRemoval t="4364" b="100000" l="10000" r="93519">
                        <a14:foregroundMark x1="59074" y1="7273" x2="67593" y2="8000"/>
                        <a14:foregroundMark x1="69815" y1="9273" x2="79815" y2="14909"/>
                      </a14:backgroundRemoval>
                    </a14:imgEffect>
                  </a14:imgLayer>
                </a14:imgProps>
              </a:ext>
              <a:ext uri="{28A0092B-C50C-407E-A947-70E740481C1C}">
                <a14:useLocalDpi xmlns:a14="http://schemas.microsoft.com/office/drawing/2010/main"/>
              </a:ext>
            </a:extLst>
          </a:blip>
          <a:srcRect/>
          <a:stretch>
            <a:fillRect/>
          </a:stretch>
        </p:blipFill>
        <p:spPr bwMode="auto">
          <a:xfrm>
            <a:off x="6307681" y="5086743"/>
            <a:ext cx="952732" cy="97040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B79F48E-AB04-7A4D-8111-18BD566353DD}"/>
              </a:ext>
            </a:extLst>
          </p:cNvPr>
          <p:cNvSpPr txBox="1"/>
          <p:nvPr>
            <p:custDataLst>
              <p:tags r:id="rId29"/>
            </p:custDataLst>
          </p:nvPr>
        </p:nvSpPr>
        <p:spPr bwMode="auto">
          <a:xfrm>
            <a:off x="8046038" y="3215083"/>
            <a:ext cx="3207517" cy="371320"/>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133" b="1" dirty="0">
                <a:solidFill>
                  <a:srgbClr val="00B050"/>
                </a:solidFill>
                <a:latin typeface="Seravek Light" panose="020B0503040000020004" pitchFamily="34" charset="0"/>
              </a:rPr>
              <a:t>100 – 1000’s per person</a:t>
            </a:r>
          </a:p>
        </p:txBody>
      </p:sp>
      <p:pic>
        <p:nvPicPr>
          <p:cNvPr id="59" name="Picture 2">
            <a:extLst>
              <a:ext uri="{FF2B5EF4-FFF2-40B4-BE49-F238E27FC236}">
                <a16:creationId xmlns:a16="http://schemas.microsoft.com/office/drawing/2014/main" id="{F07E52BE-9302-CC44-8956-17DBC9B549D7}"/>
              </a:ext>
            </a:extLst>
          </p:cNvPr>
          <p:cNvPicPr>
            <a:picLocks noChangeAspect="1" noChangeArrowheads="1"/>
          </p:cNvPicPr>
          <p:nvPr>
            <p:custDataLst>
              <p:tags r:id="rId30"/>
            </p:custDataLst>
          </p:nvPr>
        </p:nvPicPr>
        <p:blipFill>
          <a:blip r:embed="rId44" cstate="print">
            <a:extLst>
              <a:ext uri="{28A0092B-C50C-407E-A947-70E740481C1C}">
                <a14:useLocalDpi xmlns:a14="http://schemas.microsoft.com/office/drawing/2010/main"/>
              </a:ext>
            </a:extLst>
          </a:blip>
          <a:srcRect/>
          <a:stretch>
            <a:fillRect/>
          </a:stretch>
        </p:blipFill>
        <p:spPr bwMode="auto">
          <a:xfrm>
            <a:off x="5305515" y="3749602"/>
            <a:ext cx="818540" cy="756528"/>
          </a:xfrm>
          <a:prstGeom prst="rect">
            <a:avLst/>
          </a:prstGeom>
          <a:noFill/>
          <a:ln w="9525">
            <a:noFill/>
            <a:miter lim="800000"/>
            <a:headEnd/>
            <a:tailEnd/>
          </a:ln>
        </p:spPr>
      </p:pic>
      <p:cxnSp>
        <p:nvCxnSpPr>
          <p:cNvPr id="62" name="Straight Connector 61">
            <a:extLst>
              <a:ext uri="{FF2B5EF4-FFF2-40B4-BE49-F238E27FC236}">
                <a16:creationId xmlns:a16="http://schemas.microsoft.com/office/drawing/2014/main" id="{42179F36-35F1-2D47-B1CF-BFEE203B2324}"/>
              </a:ext>
            </a:extLst>
          </p:cNvPr>
          <p:cNvCxnSpPr>
            <a:cxnSpLocks/>
          </p:cNvCxnSpPr>
          <p:nvPr/>
        </p:nvCxnSpPr>
        <p:spPr>
          <a:xfrm flipV="1">
            <a:off x="7448061" y="5469796"/>
            <a:ext cx="1195955" cy="676791"/>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3AE3DD3D-B51A-3040-8744-C04C3DF295B4}"/>
              </a:ext>
            </a:extLst>
          </p:cNvPr>
          <p:cNvSpPr txBox="1"/>
          <p:nvPr>
            <p:custDataLst>
              <p:tags r:id="rId31"/>
            </p:custDataLst>
          </p:nvPr>
        </p:nvSpPr>
        <p:spPr>
          <a:xfrm>
            <a:off x="8437940" y="2848243"/>
            <a:ext cx="2269067" cy="406265"/>
          </a:xfrm>
          <a:prstGeom prst="rect">
            <a:avLst/>
          </a:prstGeom>
          <a:noFill/>
        </p:spPr>
        <p:txBody>
          <a:bodyPr wrap="square">
            <a:spAutoFit/>
          </a:bodyPr>
          <a:lstStyle/>
          <a:p>
            <a:pPr algn="ctr" eaLnBrk="0" fontAlgn="ctr" hangingPunct="0">
              <a:lnSpc>
                <a:spcPct val="80000"/>
              </a:lnSpc>
              <a:spcBef>
                <a:spcPct val="50000"/>
              </a:spcBef>
              <a:buClr>
                <a:srgbClr val="FFFFFF"/>
              </a:buClr>
              <a:buSzPct val="125000"/>
              <a:buFont typeface="Wingdings" pitchFamily="2" charset="2"/>
              <a:buNone/>
              <a:defRPr/>
            </a:pPr>
            <a:r>
              <a:rPr lang="en-US" sz="2400" b="1" dirty="0">
                <a:solidFill>
                  <a:schemeClr val="tx2"/>
                </a:solidFill>
                <a:latin typeface="Segoe UI Semilight" panose="020B0402040204020203" pitchFamily="34" charset="0"/>
                <a:cs typeface="Segoe UI Semilight" panose="020B0402040204020203" pitchFamily="34" charset="0"/>
              </a:rPr>
              <a:t>Smart Dust</a:t>
            </a:r>
          </a:p>
        </p:txBody>
      </p:sp>
      <p:pic>
        <p:nvPicPr>
          <p:cNvPr id="52" name="Picture 51" descr="m3_crop_1000x378.pdf">
            <a:extLst>
              <a:ext uri="{FF2B5EF4-FFF2-40B4-BE49-F238E27FC236}">
                <a16:creationId xmlns:a16="http://schemas.microsoft.com/office/drawing/2014/main" id="{D6CCD9B2-F689-A24B-BCE3-BAA4B6052A38}"/>
              </a:ext>
            </a:extLst>
          </p:cNvPr>
          <p:cNvPicPr>
            <a:picLocks noChangeAspect="1"/>
          </p:cNvPicPr>
          <p:nvPr/>
        </p:nvPicPr>
        <p:blipFill rotWithShape="1">
          <a:blip r:embed="rId45" cstate="hqprint">
            <a:extLst>
              <a:ext uri="{28A0092B-C50C-407E-A947-70E740481C1C}">
                <a14:useLocalDpi xmlns:a14="http://schemas.microsoft.com/office/drawing/2010/main"/>
              </a:ext>
            </a:extLst>
          </a:blip>
          <a:srcRect/>
          <a:stretch/>
        </p:blipFill>
        <p:spPr>
          <a:xfrm>
            <a:off x="8668348" y="3685317"/>
            <a:ext cx="2286045" cy="1784479"/>
          </a:xfrm>
          <a:prstGeom prst="rect">
            <a:avLst/>
          </a:prstGeom>
          <a:ln w="25400">
            <a:solidFill>
              <a:schemeClr val="tx1"/>
            </a:solidFill>
          </a:ln>
        </p:spPr>
      </p:pic>
      <p:sp>
        <p:nvSpPr>
          <p:cNvPr id="55" name="Rectangle 54">
            <a:extLst>
              <a:ext uri="{FF2B5EF4-FFF2-40B4-BE49-F238E27FC236}">
                <a16:creationId xmlns:a16="http://schemas.microsoft.com/office/drawing/2014/main" id="{B2C65D24-341B-464A-882C-0CD9E872F238}"/>
              </a:ext>
            </a:extLst>
          </p:cNvPr>
          <p:cNvSpPr/>
          <p:nvPr/>
        </p:nvSpPr>
        <p:spPr>
          <a:xfrm>
            <a:off x="7490282" y="1086309"/>
            <a:ext cx="4358888" cy="1528945"/>
          </a:xfrm>
          <a:prstGeom prst="rect">
            <a:avLst/>
          </a:prstGeom>
        </p:spPr>
        <p:txBody>
          <a:bodyPr wrap="square">
            <a:spAutoFit/>
          </a:bodyPr>
          <a:lstStyle/>
          <a:p>
            <a:pPr eaLnBrk="0" hangingPunct="0">
              <a:defRPr/>
            </a:pPr>
            <a:r>
              <a:rPr lang="ja-JP" altLang="en-US" sz="1867" i="1" dirty="0">
                <a:solidFill>
                  <a:srgbClr val="CC0000"/>
                </a:solidFill>
              </a:rPr>
              <a:t>“</a:t>
            </a:r>
            <a:r>
              <a:rPr lang="en-US" altLang="ja-JP" sz="1867" i="1" dirty="0">
                <a:solidFill>
                  <a:srgbClr val="CC0000"/>
                </a:solidFill>
              </a:rPr>
              <a:t>Roughly every decade a new, lower priced computer class forms based on a new programming platform, network, and interface resulting in new usage and the establishment of a new industry.</a:t>
            </a:r>
            <a:r>
              <a:rPr lang="ja-JP" altLang="en-US" sz="1867" i="1" dirty="0">
                <a:solidFill>
                  <a:srgbClr val="CC0000"/>
                </a:solidFill>
              </a:rPr>
              <a:t>”</a:t>
            </a:r>
            <a:endParaRPr lang="en-US" sz="1867" i="1" dirty="0">
              <a:solidFill>
                <a:srgbClr val="CC0000"/>
              </a:solidFill>
            </a:endParaRPr>
          </a:p>
        </p:txBody>
      </p:sp>
      <p:sp>
        <p:nvSpPr>
          <p:cNvPr id="56" name="TextBox 55">
            <a:extLst>
              <a:ext uri="{FF2B5EF4-FFF2-40B4-BE49-F238E27FC236}">
                <a16:creationId xmlns:a16="http://schemas.microsoft.com/office/drawing/2014/main" id="{8622A73B-5ECC-6647-9DE2-665F95511E38}"/>
              </a:ext>
            </a:extLst>
          </p:cNvPr>
          <p:cNvSpPr txBox="1"/>
          <p:nvPr>
            <p:custDataLst>
              <p:tags r:id="rId32"/>
            </p:custDataLst>
          </p:nvPr>
        </p:nvSpPr>
        <p:spPr>
          <a:xfrm>
            <a:off x="7173499" y="2581115"/>
            <a:ext cx="4674176" cy="336567"/>
          </a:xfrm>
          <a:prstGeom prst="rect">
            <a:avLst/>
          </a:prstGeom>
          <a:noFill/>
        </p:spPr>
        <p:txBody>
          <a:bodyPr wrap="square">
            <a:prstTxWarp prst="textNoShape">
              <a:avLst/>
            </a:prstTxWarp>
            <a:spAutoFit/>
          </a:bodyPr>
          <a:lstStyle/>
          <a:p>
            <a:pPr algn="ctr" eaLnBrk="0" fontAlgn="ctr" hangingPunct="0">
              <a:lnSpc>
                <a:spcPct val="80000"/>
              </a:lnSpc>
              <a:spcBef>
                <a:spcPct val="50000"/>
              </a:spcBef>
              <a:buClr>
                <a:srgbClr val="FFFFFF"/>
              </a:buClr>
              <a:buSzPct val="125000"/>
              <a:buFont typeface="Wingdings" pitchFamily="1" charset="2"/>
              <a:buNone/>
            </a:pPr>
            <a:r>
              <a:rPr lang="en-US" sz="1867" b="1" dirty="0">
                <a:solidFill>
                  <a:srgbClr val="1D315B"/>
                </a:solidFill>
                <a:latin typeface="Arial" pitchFamily="1" charset="0"/>
              </a:rPr>
              <a:t>[Bell et al. </a:t>
            </a:r>
            <a:r>
              <a:rPr lang="en-US" sz="1867" b="1" i="1" dirty="0">
                <a:solidFill>
                  <a:srgbClr val="1D315B"/>
                </a:solidFill>
                <a:latin typeface="Arial" pitchFamily="1" charset="0"/>
              </a:rPr>
              <a:t>Computer, 1972</a:t>
            </a:r>
            <a:r>
              <a:rPr lang="en-US" sz="1867" b="1" dirty="0">
                <a:solidFill>
                  <a:srgbClr val="1D315B"/>
                </a:solidFill>
                <a:latin typeface="Arial" pitchFamily="1" charset="0"/>
              </a:rPr>
              <a:t>, ACM, 2008]</a:t>
            </a:r>
          </a:p>
        </p:txBody>
      </p:sp>
      <p:sp>
        <p:nvSpPr>
          <p:cNvPr id="53" name="Footer Placeholder 1">
            <a:extLst>
              <a:ext uri="{FF2B5EF4-FFF2-40B4-BE49-F238E27FC236}">
                <a16:creationId xmlns:a16="http://schemas.microsoft.com/office/drawing/2014/main" id="{DE29494F-BCC8-CD08-A1CF-43A2E2400DAB}"/>
              </a:ext>
            </a:extLst>
          </p:cNvPr>
          <p:cNvSpPr>
            <a:spLocks noGrp="1"/>
          </p:cNvSpPr>
          <p:nvPr>
            <p:ph type="ftr" sz="quarter" idx="11"/>
          </p:nvPr>
        </p:nvSpPr>
        <p:spPr>
          <a:xfrm>
            <a:off x="3354525" y="6520674"/>
            <a:ext cx="6325974" cy="365125"/>
          </a:xfrm>
        </p:spPr>
        <p:txBody>
          <a:bodyPr/>
          <a:lstStyle/>
          <a:p>
            <a:r>
              <a:rPr lang="sv-SE" sz="1200" dirty="0" err="1"/>
              <a:t>Courtesy</a:t>
            </a:r>
            <a:r>
              <a:rPr lang="sv-SE" sz="1200" dirty="0"/>
              <a:t>: From a </a:t>
            </a:r>
            <a:r>
              <a:rPr lang="sv-SE" sz="1200" dirty="0" err="1"/>
              <a:t>course</a:t>
            </a:r>
            <a:r>
              <a:rPr lang="sv-SE" sz="1200" dirty="0"/>
              <a:t> </a:t>
            </a:r>
            <a:r>
              <a:rPr lang="sv-SE" sz="1200" dirty="0" err="1"/>
              <a:t>offered</a:t>
            </a:r>
            <a:r>
              <a:rPr lang="sv-SE" sz="1200" dirty="0"/>
              <a:t> by Pat </a:t>
            </a:r>
            <a:r>
              <a:rPr lang="sv-SE" sz="1200" dirty="0" err="1"/>
              <a:t>Pannuto</a:t>
            </a:r>
            <a:r>
              <a:rPr lang="sv-SE" sz="1200" dirty="0"/>
              <a:t> (University </a:t>
            </a:r>
            <a:r>
              <a:rPr lang="sv-SE" sz="1200" dirty="0" err="1"/>
              <a:t>of</a:t>
            </a:r>
            <a:r>
              <a:rPr lang="sv-SE" sz="1200" dirty="0"/>
              <a:t> California, San Diego)</a:t>
            </a:r>
          </a:p>
        </p:txBody>
      </p:sp>
    </p:spTree>
    <p:extLst>
      <p:ext uri="{BB962C8B-B14F-4D97-AF65-F5344CB8AC3E}">
        <p14:creationId xmlns:p14="http://schemas.microsoft.com/office/powerpoint/2010/main" val="77994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6" grpId="0"/>
      <p:bldP spid="27" grpId="0"/>
      <p:bldP spid="36" grpId="0"/>
      <p:bldP spid="37" grpId="0" animBg="1"/>
      <p:bldP spid="38" grpId="0" animBg="1"/>
      <p:bldP spid="39" grpId="0"/>
      <p:bldP spid="5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EB96C96-4A30-4719-AB2B-69D4449E62F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latin typeface="+mj-lt"/>
            </a:endParaRPr>
          </a:p>
          <a:p>
            <a:pPr lvl="1"/>
            <a:endParaRPr lang="en-US" dirty="0">
              <a:latin typeface="+mj-lt"/>
            </a:endParaRPr>
          </a:p>
          <a:p>
            <a:pPr lvl="1"/>
            <a:endParaRPr lang="en-US" dirty="0">
              <a:latin typeface="+mj-lt"/>
            </a:endParaRPr>
          </a:p>
          <a:p>
            <a:pPr marL="0" indent="0" algn="ctr">
              <a:buFont typeface="Arial" panose="020B0604020202020204" pitchFamily="34" charset="0"/>
              <a:buNone/>
            </a:pPr>
            <a:endParaRPr lang="en-US" dirty="0">
              <a:latin typeface="+mj-lt"/>
            </a:endParaRPr>
          </a:p>
        </p:txBody>
      </p:sp>
      <p:sp>
        <p:nvSpPr>
          <p:cNvPr id="9" name="TextBox 8">
            <a:extLst>
              <a:ext uri="{FF2B5EF4-FFF2-40B4-BE49-F238E27FC236}">
                <a16:creationId xmlns:a16="http://schemas.microsoft.com/office/drawing/2014/main" id="{8D750B0E-4669-413E-A0C2-2103B141C806}"/>
              </a:ext>
            </a:extLst>
          </p:cNvPr>
          <p:cNvSpPr txBox="1"/>
          <p:nvPr/>
        </p:nvSpPr>
        <p:spPr>
          <a:xfrm>
            <a:off x="4925148" y="5417864"/>
            <a:ext cx="1580787" cy="338554"/>
          </a:xfrm>
          <a:prstGeom prst="rect">
            <a:avLst/>
          </a:prstGeom>
          <a:noFill/>
        </p:spPr>
        <p:txBody>
          <a:bodyPr wrap="square" rtlCol="0">
            <a:spAutoFit/>
          </a:bodyPr>
          <a:lstStyle/>
          <a:p>
            <a:r>
              <a:rPr lang="en-GB" sz="1600" dirty="0">
                <a:latin typeface="+mj-lt"/>
              </a:rPr>
              <a:t>Courtesy: CISCO</a:t>
            </a:r>
            <a:endParaRPr lang="en-US" sz="1600" dirty="0">
              <a:latin typeface="+mj-lt"/>
            </a:endParaRPr>
          </a:p>
        </p:txBody>
      </p:sp>
      <p:sp>
        <p:nvSpPr>
          <p:cNvPr id="6" name="Slide Number Placeholder 5">
            <a:extLst>
              <a:ext uri="{FF2B5EF4-FFF2-40B4-BE49-F238E27FC236}">
                <a16:creationId xmlns:a16="http://schemas.microsoft.com/office/drawing/2014/main" id="{F932E3D5-EF08-4BE2-B98F-50E8E74F24B5}"/>
              </a:ext>
            </a:extLst>
          </p:cNvPr>
          <p:cNvSpPr>
            <a:spLocks noGrp="1"/>
          </p:cNvSpPr>
          <p:nvPr>
            <p:ph type="sldNum" sz="quarter" idx="12"/>
          </p:nvPr>
        </p:nvSpPr>
        <p:spPr/>
        <p:txBody>
          <a:bodyPr/>
          <a:lstStyle/>
          <a:p>
            <a:fld id="{687B7451-1438-CB4A-8106-82A64F1C7D7B}" type="slidenum">
              <a:rPr lang="sv-SE" smtClean="0"/>
              <a:t>38</a:t>
            </a:fld>
            <a:endParaRPr lang="sv-SE" dirty="0"/>
          </a:p>
        </p:txBody>
      </p:sp>
      <p:sp>
        <p:nvSpPr>
          <p:cNvPr id="14" name="Title 1">
            <a:extLst>
              <a:ext uri="{FF2B5EF4-FFF2-40B4-BE49-F238E27FC236}">
                <a16:creationId xmlns:a16="http://schemas.microsoft.com/office/drawing/2014/main" id="{97EC6377-C132-44C1-8090-EE080BD650B1}"/>
              </a:ext>
            </a:extLst>
          </p:cNvPr>
          <p:cNvSpPr txBox="1">
            <a:spLocks/>
          </p:cNvSpPr>
          <p:nvPr/>
        </p:nvSpPr>
        <p:spPr>
          <a:xfrm>
            <a:off x="787710" y="365125"/>
            <a:ext cx="112823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Let's go back to predictions about scale of IoT</a:t>
            </a:r>
          </a:p>
        </p:txBody>
      </p:sp>
      <p:sp>
        <p:nvSpPr>
          <p:cNvPr id="2" name="Footer Placeholder 1">
            <a:extLst>
              <a:ext uri="{FF2B5EF4-FFF2-40B4-BE49-F238E27FC236}">
                <a16:creationId xmlns:a16="http://schemas.microsoft.com/office/drawing/2014/main" id="{29B56D5D-75D2-4233-8F7D-D3747D723E54}"/>
              </a:ext>
            </a:extLst>
          </p:cNvPr>
          <p:cNvSpPr>
            <a:spLocks noGrp="1"/>
          </p:cNvSpPr>
          <p:nvPr>
            <p:ph type="ftr" sz="quarter" idx="11"/>
          </p:nvPr>
        </p:nvSpPr>
        <p:spPr/>
        <p:txBody>
          <a:bodyPr/>
          <a:lstStyle/>
          <a:p>
            <a:r>
              <a:rPr lang="sv-SE" dirty="0" err="1"/>
              <a:t>ambujv@nus.edu.sg</a:t>
            </a:r>
            <a:endParaRPr lang="sv-SE" dirty="0"/>
          </a:p>
        </p:txBody>
      </p:sp>
      <p:pic>
        <p:nvPicPr>
          <p:cNvPr id="10" name="Picture 9">
            <a:extLst>
              <a:ext uri="{FF2B5EF4-FFF2-40B4-BE49-F238E27FC236}">
                <a16:creationId xmlns:a16="http://schemas.microsoft.com/office/drawing/2014/main" id="{05FAA8EF-0550-C191-DC95-FC83020D3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062" y="2017863"/>
            <a:ext cx="5903873" cy="3377040"/>
          </a:xfrm>
          <a:prstGeom prst="rect">
            <a:avLst/>
          </a:prstGeom>
        </p:spPr>
      </p:pic>
      <p:pic>
        <p:nvPicPr>
          <p:cNvPr id="11" name="Picture 10">
            <a:extLst>
              <a:ext uri="{FF2B5EF4-FFF2-40B4-BE49-F238E27FC236}">
                <a16:creationId xmlns:a16="http://schemas.microsoft.com/office/drawing/2014/main" id="{6502EBC2-E43C-E569-3812-8BAECCAF71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3199" y="2176531"/>
            <a:ext cx="4921521" cy="3075950"/>
          </a:xfrm>
          <a:prstGeom prst="rect">
            <a:avLst/>
          </a:prstGeom>
        </p:spPr>
      </p:pic>
      <p:sp>
        <p:nvSpPr>
          <p:cNvPr id="12" name="TextBox 11">
            <a:extLst>
              <a:ext uri="{FF2B5EF4-FFF2-40B4-BE49-F238E27FC236}">
                <a16:creationId xmlns:a16="http://schemas.microsoft.com/office/drawing/2014/main" id="{E13450BB-B7F3-C2F5-FCA0-0E53C84ADC02}"/>
              </a:ext>
            </a:extLst>
          </p:cNvPr>
          <p:cNvSpPr txBox="1"/>
          <p:nvPr/>
        </p:nvSpPr>
        <p:spPr>
          <a:xfrm>
            <a:off x="10402130" y="5399770"/>
            <a:ext cx="1463040" cy="338554"/>
          </a:xfrm>
          <a:prstGeom prst="rect">
            <a:avLst/>
          </a:prstGeom>
          <a:noFill/>
        </p:spPr>
        <p:txBody>
          <a:bodyPr wrap="square" rtlCol="0">
            <a:spAutoFit/>
          </a:bodyPr>
          <a:lstStyle/>
          <a:p>
            <a:r>
              <a:rPr lang="en-GB" sz="1600" dirty="0">
                <a:latin typeface="+mj-lt"/>
              </a:rPr>
              <a:t>Courtesy: Intel</a:t>
            </a:r>
            <a:endParaRPr lang="en-US" sz="1600" dirty="0">
              <a:latin typeface="+mj-lt"/>
            </a:endParaRPr>
          </a:p>
        </p:txBody>
      </p:sp>
    </p:spTree>
    <p:extLst>
      <p:ext uri="{BB962C8B-B14F-4D97-AF65-F5344CB8AC3E}">
        <p14:creationId xmlns:p14="http://schemas.microsoft.com/office/powerpoint/2010/main" val="2178049205"/>
      </p:ext>
    </p:extLst>
  </p:cSld>
  <p:clrMapOvr>
    <a:masterClrMapping/>
  </p:clrMapOvr>
  <mc:AlternateContent xmlns:mc="http://schemas.openxmlformats.org/markup-compatibility/2006" xmlns:p14="http://schemas.microsoft.com/office/powerpoint/2010/main">
    <mc:Choice Requires="p14">
      <p:transition spd="slow" p14:dur="2000" advTm="71650"/>
    </mc:Choice>
    <mc:Fallback xmlns="">
      <p:transition spd="slow" advTm="7165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2AFC04-EEA4-4EAD-82B7-722B26FD681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814" r="-1" b="111"/>
          <a:stretch/>
        </p:blipFill>
        <p:spPr bwMode="auto">
          <a:xfrm>
            <a:off x="2707531" y="2784957"/>
            <a:ext cx="6720331" cy="284493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EB96C96-4A30-4719-AB2B-69D4449E62F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j-lt"/>
              </a:rPr>
              <a:t>Fourth quarter of 2020. Arm shipped 4.4 billion Cortex-M processors</a:t>
            </a:r>
          </a:p>
          <a:p>
            <a:pPr lvl="1"/>
            <a:endParaRPr lang="en-US" dirty="0">
              <a:latin typeface="+mj-lt"/>
            </a:endParaRPr>
          </a:p>
          <a:p>
            <a:pPr lvl="1"/>
            <a:endParaRPr lang="en-US" dirty="0">
              <a:latin typeface="+mj-lt"/>
            </a:endParaRPr>
          </a:p>
          <a:p>
            <a:pPr lvl="1"/>
            <a:endParaRPr lang="en-US" dirty="0">
              <a:latin typeface="+mj-lt"/>
            </a:endParaRPr>
          </a:p>
          <a:p>
            <a:pPr marL="0" indent="0" algn="ctr">
              <a:buFont typeface="Arial" panose="020B0604020202020204" pitchFamily="34" charset="0"/>
              <a:buNone/>
            </a:pPr>
            <a:endParaRPr lang="en-US" dirty="0">
              <a:latin typeface="+mj-lt"/>
            </a:endParaRPr>
          </a:p>
        </p:txBody>
      </p:sp>
      <p:sp>
        <p:nvSpPr>
          <p:cNvPr id="9" name="TextBox 8">
            <a:extLst>
              <a:ext uri="{FF2B5EF4-FFF2-40B4-BE49-F238E27FC236}">
                <a16:creationId xmlns:a16="http://schemas.microsoft.com/office/drawing/2014/main" id="{8D750B0E-4669-413E-A0C2-2103B141C806}"/>
              </a:ext>
            </a:extLst>
          </p:cNvPr>
          <p:cNvSpPr txBox="1"/>
          <p:nvPr/>
        </p:nvSpPr>
        <p:spPr>
          <a:xfrm>
            <a:off x="3797204" y="5640001"/>
            <a:ext cx="5872883" cy="338554"/>
          </a:xfrm>
          <a:prstGeom prst="rect">
            <a:avLst/>
          </a:prstGeom>
          <a:noFill/>
        </p:spPr>
        <p:txBody>
          <a:bodyPr wrap="square" rtlCol="0">
            <a:spAutoFit/>
          </a:bodyPr>
          <a:lstStyle/>
          <a:p>
            <a:r>
              <a:rPr lang="en-US" sz="1600" dirty="0">
                <a:latin typeface="+mj-lt"/>
              </a:rPr>
              <a:t>ARM Press Release (Feb 11, 2021) reporting on Fourth Quarter 2020</a:t>
            </a:r>
          </a:p>
        </p:txBody>
      </p:sp>
      <p:sp>
        <p:nvSpPr>
          <p:cNvPr id="6" name="Slide Number Placeholder 5">
            <a:extLst>
              <a:ext uri="{FF2B5EF4-FFF2-40B4-BE49-F238E27FC236}">
                <a16:creationId xmlns:a16="http://schemas.microsoft.com/office/drawing/2014/main" id="{F932E3D5-EF08-4BE2-B98F-50E8E74F24B5}"/>
              </a:ext>
            </a:extLst>
          </p:cNvPr>
          <p:cNvSpPr>
            <a:spLocks noGrp="1"/>
          </p:cNvSpPr>
          <p:nvPr>
            <p:ph type="sldNum" sz="quarter" idx="12"/>
          </p:nvPr>
        </p:nvSpPr>
        <p:spPr/>
        <p:txBody>
          <a:bodyPr/>
          <a:lstStyle/>
          <a:p>
            <a:fld id="{687B7451-1438-CB4A-8106-82A64F1C7D7B}" type="slidenum">
              <a:rPr lang="sv-SE" smtClean="0"/>
              <a:t>39</a:t>
            </a:fld>
            <a:endParaRPr lang="sv-SE" dirty="0"/>
          </a:p>
        </p:txBody>
      </p:sp>
      <p:sp>
        <p:nvSpPr>
          <p:cNvPr id="14" name="Title 1">
            <a:extLst>
              <a:ext uri="{FF2B5EF4-FFF2-40B4-BE49-F238E27FC236}">
                <a16:creationId xmlns:a16="http://schemas.microsoft.com/office/drawing/2014/main" id="{97EC6377-C132-44C1-8090-EE080BD650B1}"/>
              </a:ext>
            </a:extLst>
          </p:cNvPr>
          <p:cNvSpPr txBox="1">
            <a:spLocks/>
          </p:cNvSpPr>
          <p:nvPr/>
        </p:nvSpPr>
        <p:spPr>
          <a:xfrm>
            <a:off x="78771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Trillion embedded devices will be deployed soon</a:t>
            </a:r>
          </a:p>
        </p:txBody>
      </p:sp>
      <p:sp>
        <p:nvSpPr>
          <p:cNvPr id="2" name="Footer Placeholder 1">
            <a:extLst>
              <a:ext uri="{FF2B5EF4-FFF2-40B4-BE49-F238E27FC236}">
                <a16:creationId xmlns:a16="http://schemas.microsoft.com/office/drawing/2014/main" id="{AFEB1118-67F5-4997-86D8-2AC2D91D6478}"/>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50720910"/>
      </p:ext>
    </p:extLst>
  </p:cSld>
  <p:clrMapOvr>
    <a:masterClrMapping/>
  </p:clrMapOvr>
  <mc:AlternateContent xmlns:mc="http://schemas.openxmlformats.org/markup-compatibility/2006" xmlns:p14="http://schemas.microsoft.com/office/powerpoint/2010/main">
    <mc:Choice Requires="p14">
      <p:transition spd="slow" p14:dur="2000" advTm="71650"/>
    </mc:Choice>
    <mc:Fallback xmlns="">
      <p:transition spd="slow" advTm="716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0767283" cy="1325563"/>
          </a:xfrm>
        </p:spPr>
        <p:txBody>
          <a:bodyPr>
            <a:normAutofit/>
          </a:bodyPr>
          <a:lstStyle/>
          <a:p>
            <a:r>
              <a:rPr lang="en-US" sz="4000" dirty="0">
                <a:latin typeface="+mn-lt"/>
              </a:rPr>
              <a:t>Let us get to know the instructor of the course</a:t>
            </a:r>
          </a:p>
        </p:txBody>
      </p:sp>
      <p:sp>
        <p:nvSpPr>
          <p:cNvPr id="3" name="Content Placeholder 2"/>
          <p:cNvSpPr>
            <a:spLocks noGrp="1"/>
          </p:cNvSpPr>
          <p:nvPr>
            <p:ph idx="1"/>
          </p:nvPr>
        </p:nvSpPr>
        <p:spPr>
          <a:xfrm>
            <a:off x="536028" y="1522909"/>
            <a:ext cx="11116283" cy="2003419"/>
          </a:xfrm>
        </p:spPr>
        <p:txBody>
          <a:bodyPr>
            <a:normAutofit/>
          </a:bodyPr>
          <a:lstStyle/>
          <a:p>
            <a:r>
              <a:rPr lang="en-US" dirty="0">
                <a:latin typeface="+mj-lt"/>
              </a:rPr>
              <a:t>Build real embedded and wireless systems.  Functional prototypes</a:t>
            </a:r>
          </a:p>
          <a:p>
            <a:r>
              <a:rPr lang="en-US" dirty="0">
                <a:latin typeface="+mj-lt"/>
              </a:rPr>
              <a:t>Wireless embedded systems: Journey started over </a:t>
            </a:r>
            <a:r>
              <a:rPr lang="en-US" b="1" dirty="0">
                <a:latin typeface="+mj-lt"/>
              </a:rPr>
              <a:t>14</a:t>
            </a:r>
            <a:r>
              <a:rPr lang="en-US" dirty="0">
                <a:latin typeface="+mj-lt"/>
              </a:rPr>
              <a:t> years back!</a:t>
            </a:r>
          </a:p>
          <a:p>
            <a:r>
              <a:rPr lang="en-US" dirty="0">
                <a:latin typeface="+mj-lt"/>
              </a:rPr>
              <a:t>Commonly, our work involves designing systems at the intersection of computer science, electrical engineering and computer communication</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4</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dirty="0" err="1"/>
              <a:t>ambujv@nus.edu.sg</a:t>
            </a:r>
            <a:endParaRPr lang="sv-SE" dirty="0"/>
          </a:p>
        </p:txBody>
      </p:sp>
      <p:pic>
        <p:nvPicPr>
          <p:cNvPr id="15" name="Picture 14">
            <a:extLst>
              <a:ext uri="{FF2B5EF4-FFF2-40B4-BE49-F238E27FC236}">
                <a16:creationId xmlns:a16="http://schemas.microsoft.com/office/drawing/2014/main" id="{5D3E2BEF-3598-06B2-9055-B747ADFF3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34" y="3429000"/>
            <a:ext cx="4134661" cy="2756922"/>
          </a:xfrm>
          <a:prstGeom prst="rect">
            <a:avLst/>
          </a:prstGeom>
        </p:spPr>
      </p:pic>
      <p:pic>
        <p:nvPicPr>
          <p:cNvPr id="16" name="Picture 15">
            <a:extLst>
              <a:ext uri="{FF2B5EF4-FFF2-40B4-BE49-F238E27FC236}">
                <a16:creationId xmlns:a16="http://schemas.microsoft.com/office/drawing/2014/main" id="{375513D9-936C-73DC-BD2A-90D3FB733111}"/>
              </a:ext>
            </a:extLst>
          </p:cNvPr>
          <p:cNvPicPr>
            <a:picLocks noChangeAspect="1"/>
          </p:cNvPicPr>
          <p:nvPr/>
        </p:nvPicPr>
        <p:blipFill>
          <a:blip r:embed="rId4"/>
          <a:stretch>
            <a:fillRect/>
          </a:stretch>
        </p:blipFill>
        <p:spPr>
          <a:xfrm>
            <a:off x="3666999" y="3713710"/>
            <a:ext cx="2162398" cy="1840338"/>
          </a:xfrm>
          <a:prstGeom prst="rect">
            <a:avLst/>
          </a:prstGeom>
        </p:spPr>
      </p:pic>
      <p:pic>
        <p:nvPicPr>
          <p:cNvPr id="17" name="Picture 16">
            <a:extLst>
              <a:ext uri="{FF2B5EF4-FFF2-40B4-BE49-F238E27FC236}">
                <a16:creationId xmlns:a16="http://schemas.microsoft.com/office/drawing/2014/main" id="{C2AB3377-3B2E-4D97-E24C-BDFA825BDE3E}"/>
              </a:ext>
            </a:extLst>
          </p:cNvPr>
          <p:cNvPicPr>
            <a:picLocks noChangeAspect="1"/>
          </p:cNvPicPr>
          <p:nvPr/>
        </p:nvPicPr>
        <p:blipFill>
          <a:blip r:embed="rId5"/>
          <a:stretch>
            <a:fillRect/>
          </a:stretch>
        </p:blipFill>
        <p:spPr>
          <a:xfrm>
            <a:off x="6185714" y="3713711"/>
            <a:ext cx="2954966" cy="1840338"/>
          </a:xfrm>
          <a:prstGeom prst="rect">
            <a:avLst/>
          </a:prstGeom>
        </p:spPr>
      </p:pic>
      <p:pic>
        <p:nvPicPr>
          <p:cNvPr id="18" name="Picture 17">
            <a:extLst>
              <a:ext uri="{FF2B5EF4-FFF2-40B4-BE49-F238E27FC236}">
                <a16:creationId xmlns:a16="http://schemas.microsoft.com/office/drawing/2014/main" id="{21192F8F-C67B-3ACF-AE8B-24749FB74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9551" y="3704293"/>
            <a:ext cx="2402760" cy="2402760"/>
          </a:xfrm>
          <a:prstGeom prst="rect">
            <a:avLst/>
          </a:prstGeom>
        </p:spPr>
      </p:pic>
      <p:sp>
        <p:nvSpPr>
          <p:cNvPr id="19" name="TextBox 18">
            <a:extLst>
              <a:ext uri="{FF2B5EF4-FFF2-40B4-BE49-F238E27FC236}">
                <a16:creationId xmlns:a16="http://schemas.microsoft.com/office/drawing/2014/main" id="{B454D4FB-258A-9333-F6B2-B00C27B49B0A}"/>
              </a:ext>
            </a:extLst>
          </p:cNvPr>
          <p:cNvSpPr txBox="1"/>
          <p:nvPr/>
        </p:nvSpPr>
        <p:spPr>
          <a:xfrm>
            <a:off x="1353976" y="5953164"/>
            <a:ext cx="1688578" cy="307777"/>
          </a:xfrm>
          <a:prstGeom prst="rect">
            <a:avLst/>
          </a:prstGeom>
          <a:noFill/>
        </p:spPr>
        <p:txBody>
          <a:bodyPr wrap="square" rtlCol="0">
            <a:spAutoFit/>
          </a:bodyPr>
          <a:lstStyle/>
          <a:p>
            <a:r>
              <a:rPr lang="en-US" sz="1400" dirty="0">
                <a:latin typeface="+mj-lt"/>
              </a:rPr>
              <a:t>[ACM SENSYS 2017]</a:t>
            </a:r>
          </a:p>
        </p:txBody>
      </p:sp>
      <p:sp>
        <p:nvSpPr>
          <p:cNvPr id="20" name="TextBox 19">
            <a:extLst>
              <a:ext uri="{FF2B5EF4-FFF2-40B4-BE49-F238E27FC236}">
                <a16:creationId xmlns:a16="http://schemas.microsoft.com/office/drawing/2014/main" id="{5779A4E5-259E-CB90-0F54-4674EB1B195E}"/>
              </a:ext>
            </a:extLst>
          </p:cNvPr>
          <p:cNvSpPr txBox="1"/>
          <p:nvPr/>
        </p:nvSpPr>
        <p:spPr>
          <a:xfrm>
            <a:off x="3824604" y="5926315"/>
            <a:ext cx="1836984" cy="307777"/>
          </a:xfrm>
          <a:prstGeom prst="rect">
            <a:avLst/>
          </a:prstGeom>
          <a:noFill/>
        </p:spPr>
        <p:txBody>
          <a:bodyPr wrap="square" rtlCol="0">
            <a:spAutoFit/>
          </a:bodyPr>
          <a:lstStyle/>
          <a:p>
            <a:r>
              <a:rPr lang="en-US" sz="1400" dirty="0">
                <a:latin typeface="+mj-lt"/>
              </a:rPr>
              <a:t>[ACM MOBISYS 2020]</a:t>
            </a:r>
          </a:p>
        </p:txBody>
      </p:sp>
      <p:sp>
        <p:nvSpPr>
          <p:cNvPr id="21" name="TextBox 20">
            <a:extLst>
              <a:ext uri="{FF2B5EF4-FFF2-40B4-BE49-F238E27FC236}">
                <a16:creationId xmlns:a16="http://schemas.microsoft.com/office/drawing/2014/main" id="{247A119E-A197-163C-08A4-E2B8EA4C830D}"/>
              </a:ext>
            </a:extLst>
          </p:cNvPr>
          <p:cNvSpPr txBox="1"/>
          <p:nvPr/>
        </p:nvSpPr>
        <p:spPr>
          <a:xfrm>
            <a:off x="6634515" y="5926316"/>
            <a:ext cx="1900189" cy="307777"/>
          </a:xfrm>
          <a:prstGeom prst="rect">
            <a:avLst/>
          </a:prstGeom>
          <a:noFill/>
        </p:spPr>
        <p:txBody>
          <a:bodyPr wrap="square" rtlCol="0">
            <a:spAutoFit/>
          </a:bodyPr>
          <a:lstStyle/>
          <a:p>
            <a:r>
              <a:rPr lang="en-US" sz="1400" dirty="0">
                <a:latin typeface="+mj-lt"/>
              </a:rPr>
              <a:t>[ACM MOBICOM 2020]</a:t>
            </a:r>
          </a:p>
        </p:txBody>
      </p:sp>
      <p:sp>
        <p:nvSpPr>
          <p:cNvPr id="22" name="TextBox 21">
            <a:extLst>
              <a:ext uri="{FF2B5EF4-FFF2-40B4-BE49-F238E27FC236}">
                <a16:creationId xmlns:a16="http://schemas.microsoft.com/office/drawing/2014/main" id="{5C5B855F-66F0-F909-A5FA-048F1819DA1B}"/>
              </a:ext>
            </a:extLst>
          </p:cNvPr>
          <p:cNvSpPr txBox="1"/>
          <p:nvPr/>
        </p:nvSpPr>
        <p:spPr>
          <a:xfrm>
            <a:off x="10108341" y="5926314"/>
            <a:ext cx="1688578" cy="307777"/>
          </a:xfrm>
          <a:prstGeom prst="rect">
            <a:avLst/>
          </a:prstGeom>
          <a:noFill/>
        </p:spPr>
        <p:txBody>
          <a:bodyPr wrap="square" rtlCol="0">
            <a:spAutoFit/>
          </a:bodyPr>
          <a:lstStyle/>
          <a:p>
            <a:r>
              <a:rPr lang="en-US" sz="1400" dirty="0">
                <a:latin typeface="+mj-lt"/>
              </a:rPr>
              <a:t>[ACM VLCS 2017]</a:t>
            </a:r>
          </a:p>
        </p:txBody>
      </p:sp>
    </p:spTree>
    <p:extLst>
      <p:ext uri="{BB962C8B-B14F-4D97-AF65-F5344CB8AC3E}">
        <p14:creationId xmlns:p14="http://schemas.microsoft.com/office/powerpoint/2010/main" val="1904657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899E-7B56-CB41-A64E-3311231CC77B}"/>
              </a:ext>
            </a:extLst>
          </p:cNvPr>
          <p:cNvSpPr>
            <a:spLocks noGrp="1"/>
          </p:cNvSpPr>
          <p:nvPr>
            <p:ph type="title"/>
          </p:nvPr>
        </p:nvSpPr>
        <p:spPr>
          <a:xfrm>
            <a:off x="412337" y="105625"/>
            <a:ext cx="11160617" cy="1325563"/>
          </a:xfrm>
        </p:spPr>
        <p:txBody>
          <a:bodyPr/>
          <a:lstStyle/>
          <a:p>
            <a:r>
              <a:rPr lang="en-US" dirty="0"/>
              <a:t>Word of caution: Mind the hype</a:t>
            </a:r>
          </a:p>
        </p:txBody>
      </p:sp>
      <p:sp>
        <p:nvSpPr>
          <p:cNvPr id="4" name="Slide Number Placeholder 3">
            <a:extLst>
              <a:ext uri="{FF2B5EF4-FFF2-40B4-BE49-F238E27FC236}">
                <a16:creationId xmlns:a16="http://schemas.microsoft.com/office/drawing/2014/main" id="{FA14EE83-F74C-384A-A89D-97A1CCC66F32}"/>
              </a:ext>
            </a:extLst>
          </p:cNvPr>
          <p:cNvSpPr>
            <a:spLocks noGrp="1"/>
          </p:cNvSpPr>
          <p:nvPr>
            <p:ph type="sldNum" sz="quarter" idx="12"/>
          </p:nvPr>
        </p:nvSpPr>
        <p:spPr/>
        <p:txBody>
          <a:bodyPr/>
          <a:lstStyle/>
          <a:p>
            <a:fld id="{434A358D-2637-E146-A3BD-05BD470B507B}" type="slidenum">
              <a:rPr lang="en-US" smtClean="0"/>
              <a:t>40</a:t>
            </a:fld>
            <a:endParaRPr lang="en-US"/>
          </a:p>
        </p:txBody>
      </p:sp>
      <p:pic>
        <p:nvPicPr>
          <p:cNvPr id="5" name="Picture 4">
            <a:extLst>
              <a:ext uri="{FF2B5EF4-FFF2-40B4-BE49-F238E27FC236}">
                <a16:creationId xmlns:a16="http://schemas.microsoft.com/office/drawing/2014/main" id="{0AC91795-403E-8F4C-910A-75433C047545}"/>
              </a:ext>
            </a:extLst>
          </p:cNvPr>
          <p:cNvPicPr>
            <a:picLocks noChangeAspect="1"/>
          </p:cNvPicPr>
          <p:nvPr/>
        </p:nvPicPr>
        <p:blipFill>
          <a:blip r:embed="rId2"/>
          <a:stretch>
            <a:fillRect/>
          </a:stretch>
        </p:blipFill>
        <p:spPr>
          <a:xfrm>
            <a:off x="2915944" y="1531247"/>
            <a:ext cx="6360112" cy="4386284"/>
          </a:xfrm>
          <a:prstGeom prst="rect">
            <a:avLst/>
          </a:prstGeom>
        </p:spPr>
      </p:pic>
      <p:sp>
        <p:nvSpPr>
          <p:cNvPr id="6" name="Footer Placeholder 1">
            <a:extLst>
              <a:ext uri="{FF2B5EF4-FFF2-40B4-BE49-F238E27FC236}">
                <a16:creationId xmlns:a16="http://schemas.microsoft.com/office/drawing/2014/main" id="{C400833B-BBB9-753D-6A9D-DE6A91BCB85D}"/>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1847100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899E-7B56-CB41-A64E-3311231CC77B}"/>
              </a:ext>
            </a:extLst>
          </p:cNvPr>
          <p:cNvSpPr>
            <a:spLocks noGrp="1"/>
          </p:cNvSpPr>
          <p:nvPr>
            <p:ph type="title"/>
          </p:nvPr>
        </p:nvSpPr>
        <p:spPr>
          <a:xfrm>
            <a:off x="412337" y="105625"/>
            <a:ext cx="11160617" cy="1325563"/>
          </a:xfrm>
        </p:spPr>
        <p:txBody>
          <a:bodyPr/>
          <a:lstStyle/>
          <a:p>
            <a:r>
              <a:rPr lang="en-US" dirty="0"/>
              <a:t>Word of caution: Mind the hype</a:t>
            </a:r>
          </a:p>
        </p:txBody>
      </p:sp>
      <p:sp>
        <p:nvSpPr>
          <p:cNvPr id="4" name="Slide Number Placeholder 3">
            <a:extLst>
              <a:ext uri="{FF2B5EF4-FFF2-40B4-BE49-F238E27FC236}">
                <a16:creationId xmlns:a16="http://schemas.microsoft.com/office/drawing/2014/main" id="{FA14EE83-F74C-384A-A89D-97A1CCC66F32}"/>
              </a:ext>
            </a:extLst>
          </p:cNvPr>
          <p:cNvSpPr>
            <a:spLocks noGrp="1"/>
          </p:cNvSpPr>
          <p:nvPr>
            <p:ph type="sldNum" sz="quarter" idx="12"/>
          </p:nvPr>
        </p:nvSpPr>
        <p:spPr/>
        <p:txBody>
          <a:bodyPr/>
          <a:lstStyle/>
          <a:p>
            <a:fld id="{434A358D-2637-E146-A3BD-05BD470B507B}" type="slidenum">
              <a:rPr lang="en-US" smtClean="0"/>
              <a:t>41</a:t>
            </a:fld>
            <a:endParaRPr lang="en-US"/>
          </a:p>
        </p:txBody>
      </p:sp>
      <p:pic>
        <p:nvPicPr>
          <p:cNvPr id="6" name="Picture 4" descr="Gartner Hype Cycle for Emerging Technologies, 2017">
            <a:extLst>
              <a:ext uri="{FF2B5EF4-FFF2-40B4-BE49-F238E27FC236}">
                <a16:creationId xmlns:a16="http://schemas.microsoft.com/office/drawing/2014/main" id="{E6A16895-372D-C2E2-4145-99C8765D4C5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86324" y="1768655"/>
            <a:ext cx="5806321" cy="409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artner Hype Cycle for Emerging Technologies, 2018">
            <a:extLst>
              <a:ext uri="{FF2B5EF4-FFF2-40B4-BE49-F238E27FC236}">
                <a16:creationId xmlns:a16="http://schemas.microsoft.com/office/drawing/2014/main" id="{25A23765-CD9A-BA7B-8975-FFAD7DD5CD5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4042" t="4005" r="4784" b="19285"/>
          <a:stretch/>
        </p:blipFill>
        <p:spPr bwMode="auto">
          <a:xfrm>
            <a:off x="6199357" y="1773096"/>
            <a:ext cx="5741534" cy="4084470"/>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277812B8-B847-17A6-4D41-E2FE3B578F17}"/>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47137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Where are we right now?</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42</a:t>
            </a:fld>
            <a:endParaRPr lang="sv-SE" dirty="0"/>
          </a:p>
        </p:txBody>
      </p:sp>
      <p:pic>
        <p:nvPicPr>
          <p:cNvPr id="6" name="Picture 5" descr="A picture containing person, electronics, close&#10;&#10;Description automatically generated">
            <a:extLst>
              <a:ext uri="{FF2B5EF4-FFF2-40B4-BE49-F238E27FC236}">
                <a16:creationId xmlns:a16="http://schemas.microsoft.com/office/drawing/2014/main" id="{DCDF1921-F823-608D-3FF1-B3879D70EB5C}"/>
              </a:ext>
            </a:extLst>
          </p:cNvPr>
          <p:cNvPicPr>
            <a:picLocks noChangeAspect="1"/>
          </p:cNvPicPr>
          <p:nvPr/>
        </p:nvPicPr>
        <p:blipFill>
          <a:blip r:embed="rId2"/>
          <a:stretch>
            <a:fillRect/>
          </a:stretch>
        </p:blipFill>
        <p:spPr>
          <a:xfrm>
            <a:off x="6238886" y="1624018"/>
            <a:ext cx="3447402" cy="2084857"/>
          </a:xfrm>
          <a:prstGeom prst="rect">
            <a:avLst/>
          </a:prstGeom>
        </p:spPr>
      </p:pic>
      <p:pic>
        <p:nvPicPr>
          <p:cNvPr id="9" name="Picture 8" descr="A picture containing stationary, pencil, dark, cloudy&#10;&#10;Description automatically generated">
            <a:extLst>
              <a:ext uri="{FF2B5EF4-FFF2-40B4-BE49-F238E27FC236}">
                <a16:creationId xmlns:a16="http://schemas.microsoft.com/office/drawing/2014/main" id="{8F995991-2D83-D074-CF27-E29B243B5500}"/>
              </a:ext>
            </a:extLst>
          </p:cNvPr>
          <p:cNvPicPr>
            <a:picLocks noChangeAspect="1"/>
          </p:cNvPicPr>
          <p:nvPr/>
        </p:nvPicPr>
        <p:blipFill>
          <a:blip r:embed="rId3"/>
          <a:stretch>
            <a:fillRect/>
          </a:stretch>
        </p:blipFill>
        <p:spPr>
          <a:xfrm>
            <a:off x="2157658" y="1632564"/>
            <a:ext cx="3127285" cy="2084857"/>
          </a:xfrm>
          <a:prstGeom prst="rect">
            <a:avLst/>
          </a:prstGeom>
        </p:spPr>
      </p:pic>
      <p:pic>
        <p:nvPicPr>
          <p:cNvPr id="11" name="Picture 10" descr="A pair of black sunglasses&#10;&#10;Description automatically generated with medium confidence">
            <a:extLst>
              <a:ext uri="{FF2B5EF4-FFF2-40B4-BE49-F238E27FC236}">
                <a16:creationId xmlns:a16="http://schemas.microsoft.com/office/drawing/2014/main" id="{6842E0BD-978A-2E1F-CDB3-196C5B33DCE3}"/>
              </a:ext>
            </a:extLst>
          </p:cNvPr>
          <p:cNvPicPr>
            <a:picLocks noChangeAspect="1"/>
          </p:cNvPicPr>
          <p:nvPr/>
        </p:nvPicPr>
        <p:blipFill>
          <a:blip r:embed="rId4"/>
          <a:stretch>
            <a:fillRect/>
          </a:stretch>
        </p:blipFill>
        <p:spPr>
          <a:xfrm>
            <a:off x="3836112" y="4021924"/>
            <a:ext cx="4206173" cy="2334426"/>
          </a:xfrm>
          <a:prstGeom prst="rect">
            <a:avLst/>
          </a:prstGeom>
        </p:spPr>
      </p:pic>
    </p:spTree>
    <p:extLst>
      <p:ext uri="{BB962C8B-B14F-4D97-AF65-F5344CB8AC3E}">
        <p14:creationId xmlns:p14="http://schemas.microsoft.com/office/powerpoint/2010/main" val="3630826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342" y="175291"/>
            <a:ext cx="11225097" cy="1325563"/>
          </a:xfrm>
        </p:spPr>
        <p:txBody>
          <a:bodyPr>
            <a:noAutofit/>
          </a:bodyPr>
          <a:lstStyle/>
          <a:p>
            <a:r>
              <a:rPr lang="en-US" sz="4000" dirty="0" err="1">
                <a:latin typeface="+mn-lt"/>
              </a:rPr>
              <a:t>WilIoT</a:t>
            </a:r>
            <a:r>
              <a:rPr lang="en-US" sz="4000" dirty="0">
                <a:latin typeface="+mn-lt"/>
              </a:rPr>
              <a:t>: Battery-free, Bluetooth, Sticker form Sensors</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43</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dirty="0" err="1"/>
              <a:t>ambujv@nus.edu.sg</a:t>
            </a:r>
            <a:endParaRPr lang="sv-SE" dirty="0"/>
          </a:p>
        </p:txBody>
      </p:sp>
      <p:pic>
        <p:nvPicPr>
          <p:cNvPr id="3" name="Battery-Free Bluetooth Sensor Tag Demo.mp4" descr="Battery-Free Bluetooth Sensor Tag Demo.mp4">
            <a:hlinkClick r:id="" action="ppaction://media"/>
            <a:extLst>
              <a:ext uri="{FF2B5EF4-FFF2-40B4-BE49-F238E27FC236}">
                <a16:creationId xmlns:a16="http://schemas.microsoft.com/office/drawing/2014/main" id="{9C3E6F25-B120-FCC3-560E-3ED3CD6CEC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7242" y="1500854"/>
            <a:ext cx="8460336" cy="4758939"/>
          </a:xfrm>
          <a:prstGeom prst="rect">
            <a:avLst/>
          </a:prstGeom>
        </p:spPr>
      </p:pic>
    </p:spTree>
    <p:extLst>
      <p:ext uri="{BB962C8B-B14F-4D97-AF65-F5344CB8AC3E}">
        <p14:creationId xmlns:p14="http://schemas.microsoft.com/office/powerpoint/2010/main" val="961648818"/>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050138" cy="3129145"/>
          </a:xfrm>
        </p:spPr>
        <p:txBody>
          <a:bodyPr>
            <a:normAutofit/>
          </a:bodyPr>
          <a:lstStyle/>
          <a:p>
            <a:r>
              <a:rPr lang="en-US" dirty="0">
                <a:latin typeface="+mj-lt"/>
              </a:rPr>
              <a:t>Let us get to know the instructor </a:t>
            </a:r>
            <a:r>
              <a:rPr lang="en-US" dirty="0">
                <a:latin typeface="+mj-lt"/>
                <a:sym typeface="Wingdings" pitchFamily="2" charset="2"/>
              </a:rPr>
              <a:t> </a:t>
            </a:r>
          </a:p>
          <a:p>
            <a:r>
              <a:rPr lang="en-US" dirty="0">
                <a:latin typeface="+mj-lt"/>
                <a:sym typeface="Wingdings" pitchFamily="2" charset="2"/>
              </a:rPr>
              <a:t>What is this course about? Logistics? Grading Criteria?</a:t>
            </a:r>
          </a:p>
          <a:p>
            <a:r>
              <a:rPr lang="en-US" dirty="0">
                <a:latin typeface="+mj-lt"/>
                <a:sym typeface="Wingdings" pitchFamily="2" charset="2"/>
              </a:rPr>
              <a:t>Introduction to Embedded Systems, Rapid Growth</a:t>
            </a:r>
          </a:p>
          <a:p>
            <a:r>
              <a:rPr lang="en-US" b="1" dirty="0">
                <a:sym typeface="Wingdings" pitchFamily="2" charset="2"/>
              </a:rPr>
              <a:t>Mark Weiser Vision for Ubiquitous Computing</a:t>
            </a:r>
          </a:p>
          <a:p>
            <a:r>
              <a:rPr lang="en-US" dirty="0">
                <a:latin typeface="+mj-lt"/>
                <a:sym typeface="Wingdings" pitchFamily="2" charset="2"/>
              </a:rPr>
              <a:t>Understanding the Device Architecture and Scaling of Embedded Systems</a:t>
            </a:r>
            <a:endParaRPr lang="en-US" dirty="0">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44</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930309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3045" y="3151634"/>
            <a:ext cx="8745910" cy="1659112"/>
          </a:xfrm>
        </p:spPr>
        <p:txBody>
          <a:bodyPr>
            <a:normAutofit/>
          </a:bodyPr>
          <a:lstStyle/>
          <a:p>
            <a:pPr marL="0" indent="0" algn="ctr">
              <a:buNone/>
            </a:pPr>
            <a:r>
              <a:rPr lang="en-US" sz="4800" dirty="0"/>
              <a:t>Mark Weiser Vision for </a:t>
            </a:r>
            <a:r>
              <a:rPr lang="en-US" sz="4800" dirty="0" err="1"/>
              <a:t>Ubiquitious</a:t>
            </a:r>
            <a:r>
              <a:rPr lang="en-US" sz="4800" dirty="0"/>
              <a:t> Computing</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45</a:t>
            </a:fld>
            <a:endParaRPr lang="sv-SE"/>
          </a:p>
        </p:txBody>
      </p:sp>
    </p:spTree>
    <p:extLst>
      <p:ext uri="{BB962C8B-B14F-4D97-AF65-F5344CB8AC3E}">
        <p14:creationId xmlns:p14="http://schemas.microsoft.com/office/powerpoint/2010/main" val="1736461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normAutofit/>
          </a:bodyPr>
          <a:lstStyle/>
          <a:p>
            <a:r>
              <a:rPr lang="en-US" sz="4000"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46</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747750" y="1690687"/>
            <a:ext cx="6772166" cy="2499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Mark Weiser (1952 – 1999)</a:t>
            </a:r>
          </a:p>
          <a:p>
            <a:pPr lvl="1"/>
            <a:r>
              <a:rPr lang="en-US" dirty="0">
                <a:latin typeface="+mj-lt"/>
              </a:rPr>
              <a:t>PhD (University of Michigan), CTO at Xerox PARC</a:t>
            </a:r>
          </a:p>
          <a:p>
            <a:pPr lvl="1"/>
            <a:r>
              <a:rPr lang="en-US" dirty="0">
                <a:latin typeface="+mj-lt"/>
              </a:rPr>
              <a:t>Considered “Father” of ubiquitous computing</a:t>
            </a:r>
          </a:p>
          <a:p>
            <a:pPr lvl="1"/>
            <a:r>
              <a:rPr lang="en-US" dirty="0">
                <a:latin typeface="+mj-lt"/>
              </a:rPr>
              <a:t>He is a highly influential figure in the area</a:t>
            </a:r>
          </a:p>
          <a:p>
            <a:r>
              <a:rPr lang="en-US" dirty="0">
                <a:latin typeface="+mj-lt"/>
              </a:rPr>
              <a:t>What is </a:t>
            </a:r>
            <a:r>
              <a:rPr lang="en-US" b="1" dirty="0">
                <a:latin typeface="+mj-lt"/>
              </a:rPr>
              <a:t>ubiquitous</a:t>
            </a:r>
            <a:r>
              <a:rPr lang="en-US" dirty="0">
                <a:latin typeface="+mj-lt"/>
              </a:rPr>
              <a:t> computing?</a:t>
            </a:r>
          </a:p>
          <a:p>
            <a:endParaRPr lang="en-US" dirty="0">
              <a:latin typeface="+mj-lt"/>
            </a:endParaRPr>
          </a:p>
          <a:p>
            <a:pPr marL="0" indent="0">
              <a:buFont typeface="Arial" panose="020B0604020202020204" pitchFamily="34" charset="0"/>
              <a:buNone/>
            </a:pPr>
            <a:endParaRPr lang="en-US" dirty="0">
              <a:latin typeface="+mj-lt"/>
            </a:endParaRPr>
          </a:p>
        </p:txBody>
      </p:sp>
      <p:pic>
        <p:nvPicPr>
          <p:cNvPr id="8" name="Picture 7">
            <a:extLst>
              <a:ext uri="{FF2B5EF4-FFF2-40B4-BE49-F238E27FC236}">
                <a16:creationId xmlns:a16="http://schemas.microsoft.com/office/drawing/2014/main" id="{B91AFEF3-8F7F-4728-CAE0-8594823E54C1}"/>
              </a:ext>
            </a:extLst>
          </p:cNvPr>
          <p:cNvPicPr>
            <a:picLocks noChangeAspect="1"/>
          </p:cNvPicPr>
          <p:nvPr/>
        </p:nvPicPr>
        <p:blipFill>
          <a:blip r:embed="rId2"/>
          <a:stretch>
            <a:fillRect/>
          </a:stretch>
        </p:blipFill>
        <p:spPr>
          <a:xfrm>
            <a:off x="7610366" y="1690687"/>
            <a:ext cx="4155364" cy="4155364"/>
          </a:xfrm>
          <a:prstGeom prst="rect">
            <a:avLst/>
          </a:prstGeom>
        </p:spPr>
      </p:pic>
    </p:spTree>
    <p:extLst>
      <p:ext uri="{BB962C8B-B14F-4D97-AF65-F5344CB8AC3E}">
        <p14:creationId xmlns:p14="http://schemas.microsoft.com/office/powerpoint/2010/main" val="2693074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a:xfrm>
            <a:off x="683955" y="419716"/>
            <a:ext cx="10515600" cy="1325563"/>
          </a:xfrm>
        </p:spPr>
        <p:txBody>
          <a:bodyPr>
            <a:normAutofit/>
          </a:bodyPr>
          <a:lstStyle/>
          <a:p>
            <a:r>
              <a:rPr lang="en-US" sz="4000"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47</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683955" y="1850066"/>
            <a:ext cx="6347709" cy="28720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latin typeface="+mj-lt"/>
              </a:rPr>
              <a:t>“</a:t>
            </a:r>
            <a:r>
              <a:rPr lang="en-SG" sz="2400" dirty="0">
                <a:latin typeface="+mj-lt"/>
              </a:rPr>
              <a:t>Ubiquitous computing names the third wave in computing, just now beginning. First were mainframes, each shared by lots of people. Now we are in the personal computing era, person and machine staring uneasily at each other across the desktop. Next comes ubiquitous computing, or the age of calm technology, when technology recedes into the background of our lives.”</a:t>
            </a:r>
            <a:endParaRPr lang="en-US" sz="2400" dirty="0">
              <a:latin typeface="+mj-lt"/>
            </a:endParaRPr>
          </a:p>
          <a:p>
            <a:pPr lvl="1"/>
            <a:endParaRPr lang="en-US" dirty="0">
              <a:latin typeface="+mj-lt"/>
            </a:endParaRPr>
          </a:p>
          <a:p>
            <a:endParaRPr lang="en-US" dirty="0">
              <a:latin typeface="+mj-lt"/>
            </a:endParaRPr>
          </a:p>
          <a:p>
            <a:pPr marL="0" indent="0">
              <a:buFont typeface="Arial" panose="020B0604020202020204" pitchFamily="34" charset="0"/>
              <a:buNone/>
            </a:pPr>
            <a:endParaRPr lang="en-US" dirty="0">
              <a:latin typeface="+mj-lt"/>
            </a:endParaRPr>
          </a:p>
        </p:txBody>
      </p:sp>
      <p:pic>
        <p:nvPicPr>
          <p:cNvPr id="6" name="Picture 5">
            <a:extLst>
              <a:ext uri="{FF2B5EF4-FFF2-40B4-BE49-F238E27FC236}">
                <a16:creationId xmlns:a16="http://schemas.microsoft.com/office/drawing/2014/main" id="{4EDBEFB0-CBFF-CA2F-8185-ED0AA1620FA0}"/>
              </a:ext>
            </a:extLst>
          </p:cNvPr>
          <p:cNvPicPr>
            <a:picLocks noChangeAspect="1"/>
          </p:cNvPicPr>
          <p:nvPr/>
        </p:nvPicPr>
        <p:blipFill>
          <a:blip r:embed="rId2"/>
          <a:stretch>
            <a:fillRect/>
          </a:stretch>
        </p:blipFill>
        <p:spPr>
          <a:xfrm>
            <a:off x="7610366" y="1690687"/>
            <a:ext cx="4155364" cy="4155364"/>
          </a:xfrm>
          <a:prstGeom prst="rect">
            <a:avLst/>
          </a:prstGeom>
        </p:spPr>
      </p:pic>
    </p:spTree>
    <p:extLst>
      <p:ext uri="{BB962C8B-B14F-4D97-AF65-F5344CB8AC3E}">
        <p14:creationId xmlns:p14="http://schemas.microsoft.com/office/powerpoint/2010/main" val="3556086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48</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540452" y="1825367"/>
            <a:ext cx="11111096" cy="4329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most profound technologies are those that disappear”</a:t>
            </a:r>
          </a:p>
          <a:p>
            <a:pPr lvl="1"/>
            <a:r>
              <a:rPr lang="en-US" dirty="0">
                <a:latin typeface="+mj-lt"/>
              </a:rPr>
              <a:t>”Products…that do not require active attention”</a:t>
            </a:r>
          </a:p>
          <a:p>
            <a:pPr lvl="1"/>
            <a:r>
              <a:rPr lang="en-US" dirty="0">
                <a:latin typeface="+mj-lt"/>
              </a:rPr>
              <a:t>“Whenever people learn something sufficiently well, they cease to be aware of it”</a:t>
            </a:r>
          </a:p>
          <a:p>
            <a:pPr lvl="1"/>
            <a:r>
              <a:rPr lang="en-US" dirty="0">
                <a:latin typeface="+mj-lt"/>
              </a:rPr>
              <a:t>“[Computers will become invisible and] people will simply use them unconsciously to accomplish everyday tasks”</a:t>
            </a:r>
          </a:p>
          <a:p>
            <a:pPr lvl="1"/>
            <a:r>
              <a:rPr lang="en-US" dirty="0">
                <a:latin typeface="+mj-lt"/>
              </a:rPr>
              <a:t>“[R]</a:t>
            </a:r>
            <a:r>
              <a:rPr lang="en-US" dirty="0" err="1">
                <a:latin typeface="+mj-lt"/>
              </a:rPr>
              <a:t>ather</a:t>
            </a:r>
            <a:r>
              <a:rPr lang="en-US" dirty="0">
                <a:latin typeface="+mj-lt"/>
              </a:rPr>
              <a:t> than being a tool through which we work, and thus disappearing from our awareness, the computer too often remains the focus of attention”</a:t>
            </a:r>
          </a:p>
          <a:p>
            <a:r>
              <a:rPr lang="en-US" dirty="0">
                <a:latin typeface="+mj-lt"/>
              </a:rPr>
              <a:t>“Applications are of course the whole point of ubiquitous computing”</a:t>
            </a:r>
          </a:p>
          <a:p>
            <a:endParaRPr lang="en-US" dirty="0">
              <a:latin typeface="+mj-lt"/>
            </a:endParaRPr>
          </a:p>
          <a:p>
            <a:pPr marL="0" indent="0">
              <a:buFont typeface="Arial" panose="020B0604020202020204" pitchFamily="34" charset="0"/>
              <a:buNone/>
            </a:pPr>
            <a:endParaRPr lang="en-US" dirty="0">
              <a:latin typeface="+mj-lt"/>
            </a:endParaRPr>
          </a:p>
        </p:txBody>
      </p:sp>
    </p:spTree>
    <p:extLst>
      <p:ext uri="{BB962C8B-B14F-4D97-AF65-F5344CB8AC3E}">
        <p14:creationId xmlns:p14="http://schemas.microsoft.com/office/powerpoint/2010/main" val="3890004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49</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540452" y="1825367"/>
            <a:ext cx="11111096" cy="4329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 most profound technologies are those that disappear”</a:t>
            </a:r>
          </a:p>
          <a:p>
            <a:r>
              <a:rPr lang="en-US" dirty="0">
                <a:latin typeface="+mj-lt"/>
              </a:rPr>
              <a:t>  </a:t>
            </a:r>
            <a:r>
              <a:rPr lang="en-US" b="1" dirty="0">
                <a:latin typeface="+mj-lt"/>
              </a:rPr>
              <a:t>Do you agree?  What are technologies we now take for granted?</a:t>
            </a:r>
          </a:p>
          <a:p>
            <a:pPr lvl="1"/>
            <a:r>
              <a:rPr lang="en-US" dirty="0">
                <a:latin typeface="+mj-lt"/>
              </a:rPr>
              <a:t>Wearable devices (&lt; 15 years), Smartphones, </a:t>
            </a:r>
            <a:r>
              <a:rPr lang="en-US" dirty="0" err="1">
                <a:latin typeface="+mj-lt"/>
              </a:rPr>
              <a:t>Smarthome</a:t>
            </a:r>
            <a:r>
              <a:rPr lang="en-US" dirty="0">
                <a:latin typeface="+mj-lt"/>
              </a:rPr>
              <a:t> sensors</a:t>
            </a:r>
          </a:p>
          <a:p>
            <a:pPr marL="0" indent="0">
              <a:buFont typeface="Arial" panose="020B0604020202020204" pitchFamily="34" charset="0"/>
              <a:buNone/>
            </a:pPr>
            <a:endParaRPr lang="en-US" dirty="0">
              <a:latin typeface="+mj-lt"/>
            </a:endParaRPr>
          </a:p>
        </p:txBody>
      </p:sp>
      <p:pic>
        <p:nvPicPr>
          <p:cNvPr id="6" name="Online Media 2" descr="Macworld NY 1999 - iBook &amp; AirPort Introduction">
            <a:hlinkClick r:id="" action="ppaction://media"/>
            <a:extLst>
              <a:ext uri="{FF2B5EF4-FFF2-40B4-BE49-F238E27FC236}">
                <a16:creationId xmlns:a16="http://schemas.microsoft.com/office/drawing/2014/main" id="{4F084341-A4CB-2B6A-701D-126B6AB19EA0}"/>
              </a:ext>
            </a:extLst>
          </p:cNvPr>
          <p:cNvPicPr>
            <a:picLocks noRot="1" noChangeAspect="1"/>
          </p:cNvPicPr>
          <p:nvPr>
            <a:videoFile r:link="rId1"/>
          </p:nvPr>
        </p:nvPicPr>
        <p:blipFill>
          <a:blip r:embed="rId3"/>
          <a:stretch>
            <a:fillRect/>
          </a:stretch>
        </p:blipFill>
        <p:spPr>
          <a:xfrm>
            <a:off x="3441855" y="3357167"/>
            <a:ext cx="5308290" cy="2999183"/>
          </a:xfrm>
          <a:prstGeom prst="rect">
            <a:avLst/>
          </a:prstGeom>
        </p:spPr>
      </p:pic>
    </p:spTree>
    <p:extLst>
      <p:ext uri="{BB962C8B-B14F-4D97-AF65-F5344CB8AC3E}">
        <p14:creationId xmlns:p14="http://schemas.microsoft.com/office/powerpoint/2010/main" val="11571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15570"/>
            <a:ext cx="10897535" cy="1690798"/>
          </a:xfrm>
        </p:spPr>
        <p:txBody>
          <a:bodyPr>
            <a:normAutofit/>
          </a:bodyPr>
          <a:lstStyle/>
          <a:p>
            <a:r>
              <a:rPr lang="en-US" sz="4000" dirty="0">
                <a:latin typeface="+mn-lt"/>
              </a:rPr>
              <a:t>Let us get to know the instructor of the course</a:t>
            </a:r>
          </a:p>
        </p:txBody>
      </p:sp>
      <p:sp>
        <p:nvSpPr>
          <p:cNvPr id="3" name="Content Placeholder 2"/>
          <p:cNvSpPr>
            <a:spLocks noGrp="1"/>
          </p:cNvSpPr>
          <p:nvPr>
            <p:ph idx="1"/>
          </p:nvPr>
        </p:nvSpPr>
        <p:spPr>
          <a:xfrm>
            <a:off x="838200" y="1641967"/>
            <a:ext cx="11273393" cy="2509298"/>
          </a:xfrm>
        </p:spPr>
        <p:txBody>
          <a:bodyPr>
            <a:normAutofit/>
          </a:bodyPr>
          <a:lstStyle/>
          <a:p>
            <a:r>
              <a:rPr lang="en-US" dirty="0">
                <a:latin typeface="+mj-lt"/>
              </a:rPr>
              <a:t>Doctoral studies conducted in Sweden. PhD from Uppsala University</a:t>
            </a:r>
          </a:p>
          <a:p>
            <a:r>
              <a:rPr lang="en-US" b="1" dirty="0">
                <a:latin typeface="+mj-lt"/>
              </a:rPr>
              <a:t>Dissertation: </a:t>
            </a:r>
            <a:r>
              <a:rPr lang="en-US" dirty="0">
                <a:latin typeface="+mj-lt"/>
              </a:rPr>
              <a:t>Enabling sustainable networked embedded systems</a:t>
            </a:r>
          </a:p>
          <a:p>
            <a:r>
              <a:rPr lang="en-US" dirty="0">
                <a:latin typeface="+mj-lt"/>
              </a:rPr>
              <a:t>Doctoral dissertation awarded 2019 ABB Research Award (Funded Postdoc)</a:t>
            </a:r>
          </a:p>
          <a:p>
            <a:r>
              <a:rPr lang="en-US" dirty="0">
                <a:latin typeface="+mj-lt"/>
              </a:rPr>
              <a:t>Postdoctoral studies conducted at UC Berkeley</a:t>
            </a:r>
          </a:p>
          <a:p>
            <a:pPr lvl="1"/>
            <a:r>
              <a:rPr lang="en-US" dirty="0">
                <a:latin typeface="+mj-lt"/>
              </a:rPr>
              <a:t>Make sticker computers! STICORS</a:t>
            </a:r>
          </a:p>
          <a:p>
            <a:endParaRPr lang="en-US" sz="2000" dirty="0">
              <a:latin typeface="+mj-lt"/>
            </a:endParaRPr>
          </a:p>
          <a:p>
            <a:endParaRPr lang="en-US" sz="2000" dirty="0">
              <a:latin typeface="+mj-lt"/>
            </a:endParaRPr>
          </a:p>
          <a:p>
            <a:pPr marL="0" indent="0">
              <a:buNone/>
            </a:pPr>
            <a:endParaRPr lang="en-US" sz="2000" dirty="0">
              <a:latin typeface="+mj-lt"/>
            </a:endParaRPr>
          </a:p>
        </p:txBody>
      </p:sp>
      <p:pic>
        <p:nvPicPr>
          <p:cNvPr id="4" name="Content Placeholder 4" descr="A picture containing camera, phone&#10;&#10;Description automatically generated">
            <a:extLst>
              <a:ext uri="{FF2B5EF4-FFF2-40B4-BE49-F238E27FC236}">
                <a16:creationId xmlns:a16="http://schemas.microsoft.com/office/drawing/2014/main" id="{489BCA0E-DDC6-D50E-F3FB-E8B6813855E8}"/>
              </a:ext>
            </a:extLst>
          </p:cNvPr>
          <p:cNvPicPr>
            <a:picLocks noChangeAspect="1"/>
          </p:cNvPicPr>
          <p:nvPr/>
        </p:nvPicPr>
        <p:blipFill>
          <a:blip r:embed="rId3"/>
          <a:stretch>
            <a:fillRect/>
          </a:stretch>
        </p:blipFill>
        <p:spPr>
          <a:xfrm>
            <a:off x="8118907" y="3226028"/>
            <a:ext cx="3325118" cy="1487990"/>
          </a:xfrm>
          <a:prstGeom prst="rect">
            <a:avLst/>
          </a:prstGeom>
        </p:spPr>
      </p:pic>
      <p:pic>
        <p:nvPicPr>
          <p:cNvPr id="6" name="Picture 5">
            <a:extLst>
              <a:ext uri="{FF2B5EF4-FFF2-40B4-BE49-F238E27FC236}">
                <a16:creationId xmlns:a16="http://schemas.microsoft.com/office/drawing/2014/main" id="{8A22F0C3-44EF-99E4-386A-2F1D28217A14}"/>
              </a:ext>
            </a:extLst>
          </p:cNvPr>
          <p:cNvPicPr>
            <a:picLocks noChangeAspect="1"/>
          </p:cNvPicPr>
          <p:nvPr/>
        </p:nvPicPr>
        <p:blipFill>
          <a:blip r:embed="rId4"/>
          <a:stretch>
            <a:fillRect/>
          </a:stretch>
        </p:blipFill>
        <p:spPr>
          <a:xfrm>
            <a:off x="1098652" y="4807659"/>
            <a:ext cx="1393947" cy="1393947"/>
          </a:xfrm>
          <a:prstGeom prst="rect">
            <a:avLst/>
          </a:prstGeom>
        </p:spPr>
      </p:pic>
      <p:pic>
        <p:nvPicPr>
          <p:cNvPr id="16" name="Picture 15">
            <a:extLst>
              <a:ext uri="{FF2B5EF4-FFF2-40B4-BE49-F238E27FC236}">
                <a16:creationId xmlns:a16="http://schemas.microsoft.com/office/drawing/2014/main" id="{554DD431-1A93-77A5-6D5A-EE3B7D9970FF}"/>
              </a:ext>
            </a:extLst>
          </p:cNvPr>
          <p:cNvPicPr>
            <a:picLocks noChangeAspect="1"/>
          </p:cNvPicPr>
          <p:nvPr/>
        </p:nvPicPr>
        <p:blipFill>
          <a:blip r:embed="rId5"/>
          <a:stretch>
            <a:fillRect/>
          </a:stretch>
        </p:blipFill>
        <p:spPr>
          <a:xfrm>
            <a:off x="7479873" y="4850543"/>
            <a:ext cx="2219528" cy="1481534"/>
          </a:xfrm>
          <a:prstGeom prst="rect">
            <a:avLst/>
          </a:prstGeom>
        </p:spPr>
      </p:pic>
      <p:pic>
        <p:nvPicPr>
          <p:cNvPr id="15" name="Picture 14">
            <a:extLst>
              <a:ext uri="{FF2B5EF4-FFF2-40B4-BE49-F238E27FC236}">
                <a16:creationId xmlns:a16="http://schemas.microsoft.com/office/drawing/2014/main" id="{033DD762-A241-424E-64C9-B592989CA88A}"/>
              </a:ext>
            </a:extLst>
          </p:cNvPr>
          <p:cNvPicPr>
            <a:picLocks noChangeAspect="1"/>
          </p:cNvPicPr>
          <p:nvPr/>
        </p:nvPicPr>
        <p:blipFill>
          <a:blip r:embed="rId6"/>
          <a:stretch>
            <a:fillRect/>
          </a:stretch>
        </p:blipFill>
        <p:spPr>
          <a:xfrm>
            <a:off x="9845167" y="4850543"/>
            <a:ext cx="2152419" cy="1436739"/>
          </a:xfrm>
          <a:prstGeom prst="rect">
            <a:avLst/>
          </a:prstGeom>
        </p:spPr>
      </p:pic>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smtClean="0"/>
              <a:pPr>
                <a:spcAft>
                  <a:spcPts val="600"/>
                </a:spcAft>
              </a:pPr>
              <a:t>5</a:t>
            </a:fld>
            <a:endParaRPr lang="sv-SE"/>
          </a:p>
        </p:txBody>
      </p:sp>
      <p:pic>
        <p:nvPicPr>
          <p:cNvPr id="8" name="Picture 7" descr="A red circle with white text&#10;&#10;Description automatically generated">
            <a:extLst>
              <a:ext uri="{FF2B5EF4-FFF2-40B4-BE49-F238E27FC236}">
                <a16:creationId xmlns:a16="http://schemas.microsoft.com/office/drawing/2014/main" id="{17ECC0BA-539E-94B4-B990-514FB87B4707}"/>
              </a:ext>
            </a:extLst>
          </p:cNvPr>
          <p:cNvPicPr>
            <a:picLocks noChangeAspect="1"/>
          </p:cNvPicPr>
          <p:nvPr/>
        </p:nvPicPr>
        <p:blipFill>
          <a:blip r:embed="rId7"/>
          <a:stretch>
            <a:fillRect/>
          </a:stretch>
        </p:blipFill>
        <p:spPr>
          <a:xfrm>
            <a:off x="2638365" y="4825878"/>
            <a:ext cx="1406843" cy="1393947"/>
          </a:xfrm>
          <a:prstGeom prst="rect">
            <a:avLst/>
          </a:prstGeom>
        </p:spPr>
      </p:pic>
    </p:spTree>
    <p:extLst>
      <p:ext uri="{BB962C8B-B14F-4D97-AF65-F5344CB8AC3E}">
        <p14:creationId xmlns:p14="http://schemas.microsoft.com/office/powerpoint/2010/main" val="190540276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50</a:t>
            </a:fld>
            <a:endParaRPr lang="sv-SE" dirty="0"/>
          </a:p>
        </p:txBody>
      </p:sp>
      <p:sp>
        <p:nvSpPr>
          <p:cNvPr id="7" name="Content Placeholder 2">
            <a:extLst>
              <a:ext uri="{FF2B5EF4-FFF2-40B4-BE49-F238E27FC236}">
                <a16:creationId xmlns:a16="http://schemas.microsoft.com/office/drawing/2014/main" id="{DE1ED65E-3B77-434F-CF5D-62048C4097B6}"/>
              </a:ext>
            </a:extLst>
          </p:cNvPr>
          <p:cNvSpPr txBox="1">
            <a:spLocks/>
          </p:cNvSpPr>
          <p:nvPr/>
        </p:nvSpPr>
        <p:spPr>
          <a:xfrm>
            <a:off x="838200" y="1552412"/>
            <a:ext cx="11111096" cy="4329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What are upcoming technologies that may become ubiquitous?</a:t>
            </a:r>
          </a:p>
          <a:p>
            <a:pPr marL="0" indent="0">
              <a:buFont typeface="Arial" panose="020B0604020202020204" pitchFamily="34" charset="0"/>
              <a:buNone/>
            </a:pPr>
            <a:endParaRPr lang="en-US" dirty="0">
              <a:latin typeface="+mj-lt"/>
            </a:endParaRPr>
          </a:p>
        </p:txBody>
      </p:sp>
      <p:pic>
        <p:nvPicPr>
          <p:cNvPr id="3" name="Picture 2">
            <a:extLst>
              <a:ext uri="{FF2B5EF4-FFF2-40B4-BE49-F238E27FC236}">
                <a16:creationId xmlns:a16="http://schemas.microsoft.com/office/drawing/2014/main" id="{470E9A21-D4E9-47DD-4FC8-E86DFE70F98F}"/>
              </a:ext>
            </a:extLst>
          </p:cNvPr>
          <p:cNvPicPr>
            <a:picLocks noChangeAspect="1"/>
          </p:cNvPicPr>
          <p:nvPr/>
        </p:nvPicPr>
        <p:blipFill>
          <a:blip r:embed="rId2"/>
          <a:stretch>
            <a:fillRect/>
          </a:stretch>
        </p:blipFill>
        <p:spPr>
          <a:xfrm>
            <a:off x="483651" y="2313201"/>
            <a:ext cx="3891157" cy="3705462"/>
          </a:xfrm>
          <a:prstGeom prst="rect">
            <a:avLst/>
          </a:prstGeom>
        </p:spPr>
      </p:pic>
      <p:pic>
        <p:nvPicPr>
          <p:cNvPr id="8" name="Picture 7">
            <a:extLst>
              <a:ext uri="{FF2B5EF4-FFF2-40B4-BE49-F238E27FC236}">
                <a16:creationId xmlns:a16="http://schemas.microsoft.com/office/drawing/2014/main" id="{B666E958-C4F8-323A-0B07-4FE4739B2A37}"/>
              </a:ext>
            </a:extLst>
          </p:cNvPr>
          <p:cNvPicPr>
            <a:picLocks noChangeAspect="1"/>
          </p:cNvPicPr>
          <p:nvPr/>
        </p:nvPicPr>
        <p:blipFill>
          <a:blip r:embed="rId3"/>
          <a:stretch>
            <a:fillRect/>
          </a:stretch>
        </p:blipFill>
        <p:spPr>
          <a:xfrm>
            <a:off x="5111087" y="2313201"/>
            <a:ext cx="6597262" cy="3705462"/>
          </a:xfrm>
          <a:prstGeom prst="rect">
            <a:avLst/>
          </a:prstGeom>
        </p:spPr>
      </p:pic>
    </p:spTree>
    <p:extLst>
      <p:ext uri="{BB962C8B-B14F-4D97-AF65-F5344CB8AC3E}">
        <p14:creationId xmlns:p14="http://schemas.microsoft.com/office/powerpoint/2010/main" val="148138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51</a:t>
            </a:fld>
            <a:endParaRPr lang="sv-SE" dirty="0"/>
          </a:p>
        </p:txBody>
      </p:sp>
      <p:pic>
        <p:nvPicPr>
          <p:cNvPr id="3" name="Picture 2">
            <a:extLst>
              <a:ext uri="{FF2B5EF4-FFF2-40B4-BE49-F238E27FC236}">
                <a16:creationId xmlns:a16="http://schemas.microsoft.com/office/drawing/2014/main" id="{279A781D-0C6D-FECE-AFC5-01EE5C01ACD3}"/>
              </a:ext>
            </a:extLst>
          </p:cNvPr>
          <p:cNvPicPr>
            <a:picLocks noChangeAspect="1"/>
          </p:cNvPicPr>
          <p:nvPr/>
        </p:nvPicPr>
        <p:blipFill>
          <a:blip r:embed="rId2"/>
          <a:stretch>
            <a:fillRect/>
          </a:stretch>
        </p:blipFill>
        <p:spPr>
          <a:xfrm>
            <a:off x="1545266" y="1440186"/>
            <a:ext cx="8073656" cy="4350646"/>
          </a:xfrm>
          <a:prstGeom prst="rect">
            <a:avLst/>
          </a:prstGeom>
        </p:spPr>
      </p:pic>
      <p:sp>
        <p:nvSpPr>
          <p:cNvPr id="6" name="TextBox 5">
            <a:extLst>
              <a:ext uri="{FF2B5EF4-FFF2-40B4-BE49-F238E27FC236}">
                <a16:creationId xmlns:a16="http://schemas.microsoft.com/office/drawing/2014/main" id="{A7330EE9-651E-DA7C-EF71-6BE1A3AA724A}"/>
              </a:ext>
            </a:extLst>
          </p:cNvPr>
          <p:cNvSpPr txBox="1"/>
          <p:nvPr/>
        </p:nvSpPr>
        <p:spPr>
          <a:xfrm>
            <a:off x="4038600" y="5814306"/>
            <a:ext cx="6307816" cy="338554"/>
          </a:xfrm>
          <a:prstGeom prst="rect">
            <a:avLst/>
          </a:prstGeom>
          <a:noFill/>
        </p:spPr>
        <p:txBody>
          <a:bodyPr wrap="square" rtlCol="0">
            <a:spAutoFit/>
          </a:bodyPr>
          <a:lstStyle/>
          <a:p>
            <a:pPr algn="ctr"/>
            <a:r>
              <a:rPr lang="en-US" sz="1600" dirty="0">
                <a:latin typeface="+mj-lt"/>
              </a:rPr>
              <a:t>The Computer for the 21</a:t>
            </a:r>
            <a:r>
              <a:rPr lang="en-US" sz="1600" baseline="30000" dirty="0">
                <a:latin typeface="+mj-lt"/>
              </a:rPr>
              <a:t>st</a:t>
            </a:r>
            <a:r>
              <a:rPr lang="en-US" sz="1600" dirty="0">
                <a:latin typeface="+mj-lt"/>
              </a:rPr>
              <a:t> Century, Scientific American, 1991</a:t>
            </a:r>
          </a:p>
        </p:txBody>
      </p:sp>
    </p:spTree>
    <p:extLst>
      <p:ext uri="{BB962C8B-B14F-4D97-AF65-F5344CB8AC3E}">
        <p14:creationId xmlns:p14="http://schemas.microsoft.com/office/powerpoint/2010/main" val="2946430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p:txBody>
          <a:bodyPr/>
          <a:lstStyle/>
          <a:p>
            <a:r>
              <a:rPr lang="en-US" dirty="0">
                <a:latin typeface="+mn-lt"/>
              </a:rPr>
              <a:t>Mark Weiser vision of ubiquitous computing</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52</a:t>
            </a:fld>
            <a:endParaRPr lang="sv-SE" dirty="0"/>
          </a:p>
        </p:txBody>
      </p:sp>
      <p:sp>
        <p:nvSpPr>
          <p:cNvPr id="7" name="TextBox 6">
            <a:extLst>
              <a:ext uri="{FF2B5EF4-FFF2-40B4-BE49-F238E27FC236}">
                <a16:creationId xmlns:a16="http://schemas.microsoft.com/office/drawing/2014/main" id="{7DEBFAB9-018E-7C98-EEBA-A8E92877156C}"/>
              </a:ext>
            </a:extLst>
          </p:cNvPr>
          <p:cNvSpPr txBox="1"/>
          <p:nvPr/>
        </p:nvSpPr>
        <p:spPr>
          <a:xfrm>
            <a:off x="342014" y="2395870"/>
            <a:ext cx="10935586" cy="1569660"/>
          </a:xfrm>
          <a:prstGeom prst="rect">
            <a:avLst/>
          </a:prstGeom>
          <a:noFill/>
        </p:spPr>
        <p:txBody>
          <a:bodyPr wrap="square">
            <a:spAutoFit/>
          </a:bodyPr>
          <a:lstStyle/>
          <a:p>
            <a:pPr lvl="1"/>
            <a:r>
              <a:rPr lang="en-US" sz="3200" u="sng" dirty="0">
                <a:latin typeface="+mj-lt"/>
              </a:rPr>
              <a:t>Hypothesis of the article</a:t>
            </a:r>
            <a:r>
              <a:rPr lang="en-US" sz="3200" dirty="0">
                <a:latin typeface="+mj-lt"/>
              </a:rPr>
              <a:t>: Advances in technology (low power, new wireless communication, new interfaces) will enable “invisible computing”, which will enhance human capability …</a:t>
            </a:r>
          </a:p>
        </p:txBody>
      </p:sp>
    </p:spTree>
    <p:extLst>
      <p:ext uri="{BB962C8B-B14F-4D97-AF65-F5344CB8AC3E}">
        <p14:creationId xmlns:p14="http://schemas.microsoft.com/office/powerpoint/2010/main" val="3886245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253716" cy="3129145"/>
          </a:xfrm>
        </p:spPr>
        <p:txBody>
          <a:bodyPr>
            <a:normAutofit/>
          </a:bodyPr>
          <a:lstStyle/>
          <a:p>
            <a:r>
              <a:rPr lang="en-US" dirty="0">
                <a:latin typeface="+mj-lt"/>
              </a:rPr>
              <a:t>Let us get to know the instructor </a:t>
            </a:r>
            <a:r>
              <a:rPr lang="en-US" dirty="0">
                <a:latin typeface="+mj-lt"/>
                <a:sym typeface="Wingdings" pitchFamily="2" charset="2"/>
              </a:rPr>
              <a:t> </a:t>
            </a:r>
          </a:p>
          <a:p>
            <a:r>
              <a:rPr lang="en-US" dirty="0">
                <a:latin typeface="+mj-lt"/>
                <a:sym typeface="Wingdings" pitchFamily="2" charset="2"/>
              </a:rPr>
              <a:t>What is this course about? Logistics? Grading Criteria?</a:t>
            </a:r>
          </a:p>
          <a:p>
            <a:r>
              <a:rPr lang="en-US" dirty="0">
                <a:latin typeface="+mj-lt"/>
                <a:sym typeface="Wingdings" pitchFamily="2" charset="2"/>
              </a:rPr>
              <a:t>Introduction to Embedded Systems, Rapid Growth</a:t>
            </a:r>
          </a:p>
          <a:p>
            <a:r>
              <a:rPr lang="en-US" dirty="0">
                <a:latin typeface="+mj-lt"/>
                <a:sym typeface="Wingdings" pitchFamily="2" charset="2"/>
              </a:rPr>
              <a:t>Mark Weiser Vision for Ubiquitous Computing</a:t>
            </a:r>
          </a:p>
          <a:p>
            <a:r>
              <a:rPr lang="en-US" b="1" dirty="0">
                <a:sym typeface="Wingdings" pitchFamily="2" charset="2"/>
              </a:rPr>
              <a:t>Understanding the Device Architecture and Scaling of Embedded Systems</a:t>
            </a:r>
            <a:endParaRPr lang="en-US" b="1" dirty="0"/>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53</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555823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6444" y="3107057"/>
            <a:ext cx="9339112" cy="1258094"/>
          </a:xfrm>
        </p:spPr>
        <p:txBody>
          <a:bodyPr>
            <a:normAutofit fontScale="92500" lnSpcReduction="20000"/>
          </a:bodyPr>
          <a:lstStyle/>
          <a:p>
            <a:pPr marL="0" indent="0" algn="ctr">
              <a:buNone/>
            </a:pPr>
            <a:r>
              <a:rPr lang="en-US" sz="5200" dirty="0">
                <a:latin typeface="+mj-lt"/>
              </a:rPr>
              <a:t>Device architecture of Wireless Embedded Systems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470620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a:xfrm>
            <a:off x="573207" y="277138"/>
            <a:ext cx="12069169" cy="1325563"/>
          </a:xfrm>
        </p:spPr>
        <p:txBody>
          <a:bodyPr>
            <a:normAutofit/>
          </a:bodyPr>
          <a:lstStyle/>
          <a:p>
            <a:r>
              <a:rPr lang="en-US" sz="4000" dirty="0">
                <a:latin typeface="+mn-lt"/>
              </a:rPr>
              <a:t>Embedded systems covers number of CS/EEE areas  </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55</a:t>
            </a:fld>
            <a:endParaRPr lang="sv-SE" dirty="0"/>
          </a:p>
        </p:txBody>
      </p:sp>
      <p:pic>
        <p:nvPicPr>
          <p:cNvPr id="6" name="Picture 5">
            <a:extLst>
              <a:ext uri="{FF2B5EF4-FFF2-40B4-BE49-F238E27FC236}">
                <a16:creationId xmlns:a16="http://schemas.microsoft.com/office/drawing/2014/main" id="{49870B23-596A-F5AE-5E3D-B5B6905FE0B2}"/>
              </a:ext>
            </a:extLst>
          </p:cNvPr>
          <p:cNvPicPr>
            <a:picLocks noChangeAspect="1"/>
          </p:cNvPicPr>
          <p:nvPr/>
        </p:nvPicPr>
        <p:blipFill>
          <a:blip r:embed="rId2"/>
          <a:stretch>
            <a:fillRect/>
          </a:stretch>
        </p:blipFill>
        <p:spPr>
          <a:xfrm>
            <a:off x="2612597" y="1602701"/>
            <a:ext cx="6531404" cy="4222958"/>
          </a:xfrm>
          <a:prstGeom prst="rect">
            <a:avLst/>
          </a:prstGeom>
        </p:spPr>
      </p:pic>
    </p:spTree>
    <p:extLst>
      <p:ext uri="{BB962C8B-B14F-4D97-AF65-F5344CB8AC3E}">
        <p14:creationId xmlns:p14="http://schemas.microsoft.com/office/powerpoint/2010/main" val="3318495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2" y="125264"/>
            <a:ext cx="11886256" cy="1325563"/>
          </a:xfrm>
        </p:spPr>
        <p:txBody>
          <a:bodyPr>
            <a:noAutofit/>
          </a:bodyPr>
          <a:lstStyle/>
          <a:p>
            <a:r>
              <a:rPr lang="en-US" dirty="0">
                <a:latin typeface="+mn-lt"/>
              </a:rPr>
              <a:t>Four main tasks performed by an embedded device</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56</a:t>
            </a:fld>
            <a:endParaRPr lang="sv-SE" dirty="0"/>
          </a:p>
        </p:txBody>
      </p:sp>
      <p:sp>
        <p:nvSpPr>
          <p:cNvPr id="10" name="TextBox 9">
            <a:extLst>
              <a:ext uri="{FF2B5EF4-FFF2-40B4-BE49-F238E27FC236}">
                <a16:creationId xmlns:a16="http://schemas.microsoft.com/office/drawing/2014/main" id="{C8E74493-6365-EC74-6235-B87C9682111B}"/>
              </a:ext>
            </a:extLst>
          </p:cNvPr>
          <p:cNvSpPr txBox="1"/>
          <p:nvPr/>
        </p:nvSpPr>
        <p:spPr>
          <a:xfrm>
            <a:off x="5276485" y="1978619"/>
            <a:ext cx="1718734" cy="707886"/>
          </a:xfrm>
          <a:prstGeom prst="rect">
            <a:avLst/>
          </a:prstGeom>
          <a:noFill/>
        </p:spPr>
        <p:txBody>
          <a:bodyPr wrap="square">
            <a:spAutoFit/>
          </a:bodyPr>
          <a:lstStyle/>
          <a:p>
            <a:pPr algn="ctr"/>
            <a:r>
              <a:rPr lang="en-US" sz="2000" dirty="0">
                <a:latin typeface="+mj-lt"/>
              </a:rPr>
              <a:t>Computation and Storage</a:t>
            </a:r>
          </a:p>
        </p:txBody>
      </p:sp>
      <p:sp>
        <p:nvSpPr>
          <p:cNvPr id="11" name="TextBox 10">
            <a:extLst>
              <a:ext uri="{FF2B5EF4-FFF2-40B4-BE49-F238E27FC236}">
                <a16:creationId xmlns:a16="http://schemas.microsoft.com/office/drawing/2014/main" id="{17ABC33E-E20F-5F47-178D-17EAA4FBB6AE}"/>
              </a:ext>
            </a:extLst>
          </p:cNvPr>
          <p:cNvSpPr txBox="1"/>
          <p:nvPr/>
        </p:nvSpPr>
        <p:spPr>
          <a:xfrm>
            <a:off x="2695589" y="3705279"/>
            <a:ext cx="1718734" cy="707886"/>
          </a:xfrm>
          <a:prstGeom prst="rect">
            <a:avLst/>
          </a:prstGeom>
          <a:noFill/>
        </p:spPr>
        <p:txBody>
          <a:bodyPr wrap="square">
            <a:spAutoFit/>
          </a:bodyPr>
          <a:lstStyle/>
          <a:p>
            <a:pPr algn="ctr"/>
            <a:r>
              <a:rPr lang="en-US" sz="2000" dirty="0">
                <a:latin typeface="+mj-lt"/>
              </a:rPr>
              <a:t>Sensing and Actuation</a:t>
            </a:r>
          </a:p>
        </p:txBody>
      </p:sp>
      <p:sp>
        <p:nvSpPr>
          <p:cNvPr id="12" name="TextBox 11">
            <a:extLst>
              <a:ext uri="{FF2B5EF4-FFF2-40B4-BE49-F238E27FC236}">
                <a16:creationId xmlns:a16="http://schemas.microsoft.com/office/drawing/2014/main" id="{7CECAA71-1A0B-2775-CE13-31E5C584580C}"/>
              </a:ext>
            </a:extLst>
          </p:cNvPr>
          <p:cNvSpPr txBox="1"/>
          <p:nvPr/>
        </p:nvSpPr>
        <p:spPr>
          <a:xfrm>
            <a:off x="7533304" y="3755621"/>
            <a:ext cx="1704208" cy="707886"/>
          </a:xfrm>
          <a:prstGeom prst="rect">
            <a:avLst/>
          </a:prstGeom>
          <a:noFill/>
        </p:spPr>
        <p:txBody>
          <a:bodyPr wrap="square">
            <a:spAutoFit/>
          </a:bodyPr>
          <a:lstStyle/>
          <a:p>
            <a:pPr algn="ctr"/>
            <a:r>
              <a:rPr lang="en-US" sz="2000" dirty="0">
                <a:latin typeface="+mj-lt"/>
              </a:rPr>
              <a:t>Power</a:t>
            </a:r>
          </a:p>
          <a:p>
            <a:pPr algn="ctr"/>
            <a:r>
              <a:rPr lang="en-US" sz="2000" dirty="0">
                <a:latin typeface="+mj-lt"/>
              </a:rPr>
              <a:t>Management</a:t>
            </a:r>
          </a:p>
        </p:txBody>
      </p:sp>
      <p:sp>
        <p:nvSpPr>
          <p:cNvPr id="13" name="TextBox 12">
            <a:extLst>
              <a:ext uri="{FF2B5EF4-FFF2-40B4-BE49-F238E27FC236}">
                <a16:creationId xmlns:a16="http://schemas.microsoft.com/office/drawing/2014/main" id="{4B76745E-D283-A6F4-6640-5F1B9A85F8DA}"/>
              </a:ext>
            </a:extLst>
          </p:cNvPr>
          <p:cNvSpPr txBox="1"/>
          <p:nvPr/>
        </p:nvSpPr>
        <p:spPr>
          <a:xfrm>
            <a:off x="5137946" y="5532622"/>
            <a:ext cx="1718734" cy="707886"/>
          </a:xfrm>
          <a:prstGeom prst="rect">
            <a:avLst/>
          </a:prstGeom>
          <a:noFill/>
        </p:spPr>
        <p:txBody>
          <a:bodyPr wrap="square">
            <a:spAutoFit/>
          </a:bodyPr>
          <a:lstStyle/>
          <a:p>
            <a:pPr algn="ctr"/>
            <a:r>
              <a:rPr lang="en-US" sz="2000" dirty="0">
                <a:latin typeface="+mj-lt"/>
              </a:rPr>
              <a:t>Wireless Networking</a:t>
            </a:r>
          </a:p>
        </p:txBody>
      </p:sp>
      <p:sp>
        <p:nvSpPr>
          <p:cNvPr id="3" name="Footer Placeholder 1">
            <a:extLst>
              <a:ext uri="{FF2B5EF4-FFF2-40B4-BE49-F238E27FC236}">
                <a16:creationId xmlns:a16="http://schemas.microsoft.com/office/drawing/2014/main" id="{E812743B-DD51-050C-AB58-A30A559249A2}"/>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computer chip with many small chips&#10;&#10;Description automatically generated">
            <a:extLst>
              <a:ext uri="{FF2B5EF4-FFF2-40B4-BE49-F238E27FC236}">
                <a16:creationId xmlns:a16="http://schemas.microsoft.com/office/drawing/2014/main" id="{49706D5C-B03A-59EB-4D03-2E3D50B96429}"/>
              </a:ext>
            </a:extLst>
          </p:cNvPr>
          <p:cNvPicPr>
            <a:picLocks noChangeAspect="1"/>
          </p:cNvPicPr>
          <p:nvPr/>
        </p:nvPicPr>
        <p:blipFill>
          <a:blip r:embed="rId3"/>
          <a:stretch>
            <a:fillRect/>
          </a:stretch>
        </p:blipFill>
        <p:spPr>
          <a:xfrm>
            <a:off x="7321319" y="1602086"/>
            <a:ext cx="1452941" cy="1452941"/>
          </a:xfrm>
          <a:prstGeom prst="rect">
            <a:avLst/>
          </a:prstGeom>
        </p:spPr>
      </p:pic>
      <p:pic>
        <p:nvPicPr>
          <p:cNvPr id="9" name="Picture 8" descr="A close-up of a circuit board&#10;&#10;Description automatically generated">
            <a:extLst>
              <a:ext uri="{FF2B5EF4-FFF2-40B4-BE49-F238E27FC236}">
                <a16:creationId xmlns:a16="http://schemas.microsoft.com/office/drawing/2014/main" id="{B0C4D2D0-B007-D769-53C6-066027422721}"/>
              </a:ext>
            </a:extLst>
          </p:cNvPr>
          <p:cNvPicPr>
            <a:picLocks noChangeAspect="1"/>
          </p:cNvPicPr>
          <p:nvPr/>
        </p:nvPicPr>
        <p:blipFill>
          <a:blip r:embed="rId4"/>
          <a:stretch>
            <a:fillRect/>
          </a:stretch>
        </p:blipFill>
        <p:spPr>
          <a:xfrm>
            <a:off x="3679529" y="1693103"/>
            <a:ext cx="1270906" cy="1270906"/>
          </a:xfrm>
          <a:prstGeom prst="rect">
            <a:avLst/>
          </a:prstGeom>
        </p:spPr>
      </p:pic>
      <p:pic>
        <p:nvPicPr>
          <p:cNvPr id="16" name="Picture 15" descr="A black battery with a silver button&#10;&#10;Description automatically generated">
            <a:extLst>
              <a:ext uri="{FF2B5EF4-FFF2-40B4-BE49-F238E27FC236}">
                <a16:creationId xmlns:a16="http://schemas.microsoft.com/office/drawing/2014/main" id="{3323A938-4852-133B-CCEF-F0154BF4D8FE}"/>
              </a:ext>
            </a:extLst>
          </p:cNvPr>
          <p:cNvPicPr>
            <a:picLocks noChangeAspect="1"/>
          </p:cNvPicPr>
          <p:nvPr/>
        </p:nvPicPr>
        <p:blipFill>
          <a:blip r:embed="rId5"/>
          <a:stretch>
            <a:fillRect/>
          </a:stretch>
        </p:blipFill>
        <p:spPr>
          <a:xfrm>
            <a:off x="9183886" y="3503678"/>
            <a:ext cx="1111088" cy="1111088"/>
          </a:xfrm>
          <a:prstGeom prst="rect">
            <a:avLst/>
          </a:prstGeom>
        </p:spPr>
      </p:pic>
      <p:pic>
        <p:nvPicPr>
          <p:cNvPr id="18" name="Picture 17" descr="A circuit board with several black tubes&#10;&#10;Description automatically generated">
            <a:extLst>
              <a:ext uri="{FF2B5EF4-FFF2-40B4-BE49-F238E27FC236}">
                <a16:creationId xmlns:a16="http://schemas.microsoft.com/office/drawing/2014/main" id="{4EDC9736-CF35-D4ED-85EF-0398D509ED8C}"/>
              </a:ext>
            </a:extLst>
          </p:cNvPr>
          <p:cNvPicPr>
            <a:picLocks noChangeAspect="1"/>
          </p:cNvPicPr>
          <p:nvPr/>
        </p:nvPicPr>
        <p:blipFill>
          <a:blip r:embed="rId6"/>
          <a:stretch>
            <a:fillRect/>
          </a:stretch>
        </p:blipFill>
        <p:spPr>
          <a:xfrm>
            <a:off x="10469218" y="3467247"/>
            <a:ext cx="1183949" cy="1183949"/>
          </a:xfrm>
          <a:prstGeom prst="rect">
            <a:avLst/>
          </a:prstGeom>
        </p:spPr>
      </p:pic>
      <p:pic>
        <p:nvPicPr>
          <p:cNvPr id="21" name="Picture 20" descr="A wifi symbol in a square orange square&#10;&#10;Description automatically generated">
            <a:extLst>
              <a:ext uri="{FF2B5EF4-FFF2-40B4-BE49-F238E27FC236}">
                <a16:creationId xmlns:a16="http://schemas.microsoft.com/office/drawing/2014/main" id="{70F25CF9-1A62-6085-F864-A89F115504D6}"/>
              </a:ext>
            </a:extLst>
          </p:cNvPr>
          <p:cNvPicPr>
            <a:picLocks noChangeAspect="1"/>
          </p:cNvPicPr>
          <p:nvPr/>
        </p:nvPicPr>
        <p:blipFill>
          <a:blip r:embed="rId7"/>
          <a:stretch>
            <a:fillRect/>
          </a:stretch>
        </p:blipFill>
        <p:spPr>
          <a:xfrm>
            <a:off x="7191001" y="5398102"/>
            <a:ext cx="856788" cy="856788"/>
          </a:xfrm>
          <a:prstGeom prst="rect">
            <a:avLst/>
          </a:prstGeom>
        </p:spPr>
      </p:pic>
      <p:pic>
        <p:nvPicPr>
          <p:cNvPr id="27" name="Picture 26" descr="A black arrows pointing to different directions&#10;&#10;Description automatically generated">
            <a:extLst>
              <a:ext uri="{FF2B5EF4-FFF2-40B4-BE49-F238E27FC236}">
                <a16:creationId xmlns:a16="http://schemas.microsoft.com/office/drawing/2014/main" id="{96B982D3-D7FF-2BB1-EF5B-781BE5039F10}"/>
              </a:ext>
            </a:extLst>
          </p:cNvPr>
          <p:cNvPicPr>
            <a:picLocks noChangeAspect="1"/>
          </p:cNvPicPr>
          <p:nvPr/>
        </p:nvPicPr>
        <p:blipFill>
          <a:blip r:embed="rId8"/>
          <a:stretch>
            <a:fillRect/>
          </a:stretch>
        </p:blipFill>
        <p:spPr>
          <a:xfrm>
            <a:off x="4748644" y="2866924"/>
            <a:ext cx="2650485" cy="2650485"/>
          </a:xfrm>
          <a:prstGeom prst="rect">
            <a:avLst/>
          </a:prstGeom>
        </p:spPr>
      </p:pic>
      <p:pic>
        <p:nvPicPr>
          <p:cNvPr id="29" name="Picture 28" descr="A computer chip with a square with a square in the middle&#10;&#10;Description automatically generated with medium confidence">
            <a:extLst>
              <a:ext uri="{FF2B5EF4-FFF2-40B4-BE49-F238E27FC236}">
                <a16:creationId xmlns:a16="http://schemas.microsoft.com/office/drawing/2014/main" id="{4AD75A94-E9D0-FC8F-5E32-23DB0B974299}"/>
              </a:ext>
            </a:extLst>
          </p:cNvPr>
          <p:cNvPicPr>
            <a:picLocks noChangeAspect="1"/>
          </p:cNvPicPr>
          <p:nvPr/>
        </p:nvPicPr>
        <p:blipFill>
          <a:blip r:embed="rId9"/>
          <a:stretch>
            <a:fillRect/>
          </a:stretch>
        </p:blipFill>
        <p:spPr>
          <a:xfrm>
            <a:off x="682606" y="3563154"/>
            <a:ext cx="995949" cy="995949"/>
          </a:xfrm>
          <a:prstGeom prst="rect">
            <a:avLst/>
          </a:prstGeom>
        </p:spPr>
      </p:pic>
      <p:pic>
        <p:nvPicPr>
          <p:cNvPr id="31" name="Picture 30" descr="A black and yellow router&#10;&#10;Description automatically generated">
            <a:extLst>
              <a:ext uri="{FF2B5EF4-FFF2-40B4-BE49-F238E27FC236}">
                <a16:creationId xmlns:a16="http://schemas.microsoft.com/office/drawing/2014/main" id="{958E7DD2-122A-A029-6728-311A7405E245}"/>
              </a:ext>
            </a:extLst>
          </p:cNvPr>
          <p:cNvPicPr>
            <a:picLocks noChangeAspect="1"/>
          </p:cNvPicPr>
          <p:nvPr/>
        </p:nvPicPr>
        <p:blipFill>
          <a:blip r:embed="rId10"/>
          <a:stretch>
            <a:fillRect/>
          </a:stretch>
        </p:blipFill>
        <p:spPr>
          <a:xfrm>
            <a:off x="3679865" y="5148410"/>
            <a:ext cx="1340591" cy="1340591"/>
          </a:xfrm>
          <a:prstGeom prst="rect">
            <a:avLst/>
          </a:prstGeom>
        </p:spPr>
      </p:pic>
      <p:pic>
        <p:nvPicPr>
          <p:cNvPr id="6" name="Picture 5" descr="A light bulb with green light&#10;&#10;Description automatically generated">
            <a:extLst>
              <a:ext uri="{FF2B5EF4-FFF2-40B4-BE49-F238E27FC236}">
                <a16:creationId xmlns:a16="http://schemas.microsoft.com/office/drawing/2014/main" id="{5DA76D81-0621-0993-1F77-CFF5F332B7D1}"/>
              </a:ext>
            </a:extLst>
          </p:cNvPr>
          <p:cNvPicPr>
            <a:picLocks noChangeAspect="1"/>
          </p:cNvPicPr>
          <p:nvPr/>
        </p:nvPicPr>
        <p:blipFill>
          <a:blip r:embed="rId11"/>
          <a:stretch>
            <a:fillRect/>
          </a:stretch>
        </p:blipFill>
        <p:spPr>
          <a:xfrm>
            <a:off x="1763364" y="3563154"/>
            <a:ext cx="995949" cy="995949"/>
          </a:xfrm>
          <a:prstGeom prst="rect">
            <a:avLst/>
          </a:prstGeom>
        </p:spPr>
      </p:pic>
    </p:spTree>
    <p:extLst>
      <p:ext uri="{BB962C8B-B14F-4D97-AF65-F5344CB8AC3E}">
        <p14:creationId xmlns:p14="http://schemas.microsoft.com/office/powerpoint/2010/main" val="935111942"/>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1430"/>
            <a:ext cx="10606051" cy="1325563"/>
          </a:xfrm>
        </p:spPr>
        <p:txBody>
          <a:bodyPr>
            <a:normAutofit/>
          </a:bodyPr>
          <a:lstStyle/>
          <a:p>
            <a:r>
              <a:rPr lang="en-US" sz="4000" dirty="0">
                <a:latin typeface="+mn-lt"/>
              </a:rPr>
              <a:t>Wireless embedded devices architecture</a:t>
            </a:r>
            <a:endParaRPr lang="en-US" sz="4000" dirty="0">
              <a:solidFill>
                <a:srgbClr val="7030A0"/>
              </a:solidFill>
              <a:latin typeface="+mn-lt"/>
            </a:endParaRPr>
          </a:p>
        </p:txBody>
      </p:sp>
      <p:sp>
        <p:nvSpPr>
          <p:cNvPr id="21" name="Content Placeholder 2">
            <a:extLst>
              <a:ext uri="{FF2B5EF4-FFF2-40B4-BE49-F238E27FC236}">
                <a16:creationId xmlns:a16="http://schemas.microsoft.com/office/drawing/2014/main" id="{F245BC85-86C3-4DEE-8F97-611080B5417B}"/>
              </a:ext>
            </a:extLst>
          </p:cNvPr>
          <p:cNvSpPr>
            <a:spLocks noGrp="1"/>
          </p:cNvSpPr>
          <p:nvPr>
            <p:ph idx="1"/>
          </p:nvPr>
        </p:nvSpPr>
        <p:spPr>
          <a:xfrm>
            <a:off x="838199" y="1825626"/>
            <a:ext cx="10952409" cy="2129294"/>
          </a:xfrm>
        </p:spPr>
        <p:txBody>
          <a:bodyPr>
            <a:normAutofit/>
          </a:bodyPr>
          <a:lstStyle/>
          <a:p>
            <a:r>
              <a:rPr lang="en-US" dirty="0">
                <a:latin typeface="+mj-lt"/>
              </a:rPr>
              <a:t>During past decades, sensors have become exceedingly energy-efficient</a:t>
            </a:r>
          </a:p>
          <a:p>
            <a:pPr lvl="1"/>
            <a:r>
              <a:rPr lang="en-US" dirty="0">
                <a:latin typeface="+mj-lt"/>
              </a:rPr>
              <a:t>E.g., Accelerometer, Temperature, Image Sensors: Few µW’s of power</a:t>
            </a:r>
          </a:p>
          <a:p>
            <a:r>
              <a:rPr lang="en-US" dirty="0">
                <a:latin typeface="+mj-lt"/>
              </a:rPr>
              <a:t>Significant energy asymmetry exists between the sensors, computational elements and radio transceivers</a:t>
            </a:r>
          </a:p>
          <a:p>
            <a:endParaRPr lang="en-US" dirty="0">
              <a:latin typeface="+mj-lt"/>
            </a:endParaRPr>
          </a:p>
          <a:p>
            <a:pPr marL="0" indent="0">
              <a:buNone/>
            </a:pPr>
            <a:endParaRPr lang="en-US" dirty="0">
              <a:latin typeface="+mj-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57</a:t>
            </a:fld>
            <a:endParaRPr lang="sv-SE"/>
          </a:p>
        </p:txBody>
      </p:sp>
      <p:pic>
        <p:nvPicPr>
          <p:cNvPr id="8" name="Picture 7" descr="Diagram&#10;&#10;Description automatically generated">
            <a:extLst>
              <a:ext uri="{FF2B5EF4-FFF2-40B4-BE49-F238E27FC236}">
                <a16:creationId xmlns:a16="http://schemas.microsoft.com/office/drawing/2014/main" id="{86DBFB69-E56F-4F91-B052-62FD9448EAC2}"/>
              </a:ext>
            </a:extLst>
          </p:cNvPr>
          <p:cNvPicPr>
            <a:picLocks noChangeAspect="1"/>
          </p:cNvPicPr>
          <p:nvPr/>
        </p:nvPicPr>
        <p:blipFill>
          <a:blip r:embed="rId3"/>
          <a:stretch>
            <a:fillRect/>
          </a:stretch>
        </p:blipFill>
        <p:spPr>
          <a:xfrm>
            <a:off x="1748586" y="4242895"/>
            <a:ext cx="9346031" cy="1695238"/>
          </a:xfrm>
          <a:prstGeom prst="rect">
            <a:avLst/>
          </a:prstGeom>
        </p:spPr>
      </p:pic>
      <p:sp>
        <p:nvSpPr>
          <p:cNvPr id="23" name="TextBox 22">
            <a:extLst>
              <a:ext uri="{FF2B5EF4-FFF2-40B4-BE49-F238E27FC236}">
                <a16:creationId xmlns:a16="http://schemas.microsoft.com/office/drawing/2014/main" id="{17523DA7-F164-4AE3-96D2-14EA66509F4B}"/>
              </a:ext>
            </a:extLst>
          </p:cNvPr>
          <p:cNvSpPr txBox="1"/>
          <p:nvPr/>
        </p:nvSpPr>
        <p:spPr>
          <a:xfrm>
            <a:off x="4356429" y="5938133"/>
            <a:ext cx="6277407" cy="338554"/>
          </a:xfrm>
          <a:prstGeom prst="rect">
            <a:avLst/>
          </a:prstGeom>
          <a:noFill/>
        </p:spPr>
        <p:txBody>
          <a:bodyPr wrap="square" rtlCol="0">
            <a:spAutoFit/>
          </a:bodyPr>
          <a:lstStyle/>
          <a:p>
            <a:pPr algn="ctr"/>
            <a:r>
              <a:rPr lang="en-US" sz="1600" dirty="0">
                <a:latin typeface="+mj-lt"/>
              </a:rPr>
              <a:t>Conventional and widely used architecture of embedded wireless platform </a:t>
            </a:r>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284811652"/>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D01D674-A4A3-A7EC-00D7-E27CF61E6E96}"/>
              </a:ext>
            </a:extLst>
          </p:cNvPr>
          <p:cNvSpPr>
            <a:spLocks noGrp="1"/>
          </p:cNvSpPr>
          <p:nvPr>
            <p:ph type="sldNum" sz="quarter" idx="12"/>
          </p:nvPr>
        </p:nvSpPr>
        <p:spPr/>
        <p:txBody>
          <a:bodyPr/>
          <a:lstStyle/>
          <a:p>
            <a:fld id="{E8F7EECE-A3DB-0246-BB75-1461264899BC}" type="slidenum">
              <a:rPr lang="en-US" altLang="en-US"/>
              <a:pPr/>
              <a:t>58</a:t>
            </a:fld>
            <a:endParaRPr lang="en-US" altLang="en-US"/>
          </a:p>
        </p:txBody>
      </p:sp>
      <p:sp>
        <p:nvSpPr>
          <p:cNvPr id="1376258" name="Rectangle 2">
            <a:extLst>
              <a:ext uri="{FF2B5EF4-FFF2-40B4-BE49-F238E27FC236}">
                <a16:creationId xmlns:a16="http://schemas.microsoft.com/office/drawing/2014/main" id="{DED4C226-3917-7BA6-7F14-2E0827A9F9E3}"/>
              </a:ext>
            </a:extLst>
          </p:cNvPr>
          <p:cNvSpPr>
            <a:spLocks noGrp="1" noChangeArrowheads="1"/>
          </p:cNvSpPr>
          <p:nvPr>
            <p:ph type="title"/>
          </p:nvPr>
        </p:nvSpPr>
        <p:spPr>
          <a:xfrm>
            <a:off x="476251" y="365125"/>
            <a:ext cx="10877549" cy="1325563"/>
          </a:xfrm>
        </p:spPr>
        <p:txBody>
          <a:bodyPr>
            <a:normAutofit/>
          </a:bodyPr>
          <a:lstStyle/>
          <a:p>
            <a:r>
              <a:rPr lang="en-US" altLang="en-US" sz="4000" dirty="0">
                <a:latin typeface="+mn-lt"/>
              </a:rPr>
              <a:t>IC transistor count doubles every two years</a:t>
            </a:r>
          </a:p>
        </p:txBody>
      </p:sp>
      <p:pic>
        <p:nvPicPr>
          <p:cNvPr id="1376265" name="Picture 9">
            <a:extLst>
              <a:ext uri="{FF2B5EF4-FFF2-40B4-BE49-F238E27FC236}">
                <a16:creationId xmlns:a16="http://schemas.microsoft.com/office/drawing/2014/main" id="{B149DA5E-99E1-AA9C-C667-6A732F23F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82" y="1841092"/>
            <a:ext cx="6119813" cy="361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6266" name="Picture 10">
            <a:extLst>
              <a:ext uri="{FF2B5EF4-FFF2-40B4-BE49-F238E27FC236}">
                <a16:creationId xmlns:a16="http://schemas.microsoft.com/office/drawing/2014/main" id="{1DEF99D6-7AD4-DC38-82C4-0B74D2F04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23" t="35857" r="38048" b="12064"/>
          <a:stretch>
            <a:fillRect/>
          </a:stretch>
        </p:blipFill>
        <p:spPr bwMode="auto">
          <a:xfrm>
            <a:off x="7604125" y="1588271"/>
            <a:ext cx="3749675" cy="402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6268" name="Text Box 12">
            <a:extLst>
              <a:ext uri="{FF2B5EF4-FFF2-40B4-BE49-F238E27FC236}">
                <a16:creationId xmlns:a16="http://schemas.microsoft.com/office/drawing/2014/main" id="{CEDD76EA-EF26-FC98-5D45-78B418C5755D}"/>
              </a:ext>
            </a:extLst>
          </p:cNvPr>
          <p:cNvSpPr txBox="1">
            <a:spLocks noChangeArrowheads="1"/>
          </p:cNvSpPr>
          <p:nvPr/>
        </p:nvSpPr>
        <p:spPr bwMode="auto">
          <a:xfrm>
            <a:off x="8493374" y="5799523"/>
            <a:ext cx="20129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solidFill>
                  <a:srgbClr val="000066"/>
                </a:solidFill>
                <a:latin typeface="Arial" panose="020B0604020202020204" pitchFamily="34" charset="0"/>
              </a:rPr>
              <a:t>Photo Credit: Intel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89E0D78-41C6-F444-63A4-1F1C60252C3A}"/>
              </a:ext>
            </a:extLst>
          </p:cNvPr>
          <p:cNvSpPr>
            <a:spLocks noGrp="1"/>
          </p:cNvSpPr>
          <p:nvPr>
            <p:ph type="sldNum" sz="quarter" idx="12"/>
          </p:nvPr>
        </p:nvSpPr>
        <p:spPr/>
        <p:txBody>
          <a:bodyPr/>
          <a:lstStyle/>
          <a:p>
            <a:fld id="{3FE1E223-009C-8541-9703-DF302547CF48}" type="slidenum">
              <a:rPr lang="en-US" altLang="en-US"/>
              <a:pPr/>
              <a:t>59</a:t>
            </a:fld>
            <a:endParaRPr lang="en-US" altLang="en-US"/>
          </a:p>
        </p:txBody>
      </p:sp>
      <p:sp>
        <p:nvSpPr>
          <p:cNvPr id="1388546" name="Rectangle 2">
            <a:extLst>
              <a:ext uri="{FF2B5EF4-FFF2-40B4-BE49-F238E27FC236}">
                <a16:creationId xmlns:a16="http://schemas.microsoft.com/office/drawing/2014/main" id="{A0A43627-5E6A-F70D-0ACC-D79EE20BAACA}"/>
              </a:ext>
            </a:extLst>
          </p:cNvPr>
          <p:cNvSpPr>
            <a:spLocks noGrp="1" noChangeArrowheads="1"/>
          </p:cNvSpPr>
          <p:nvPr>
            <p:ph type="title"/>
          </p:nvPr>
        </p:nvSpPr>
        <p:spPr>
          <a:xfrm>
            <a:off x="621814" y="94058"/>
            <a:ext cx="11827379" cy="929481"/>
          </a:xfrm>
        </p:spPr>
        <p:txBody>
          <a:bodyPr>
            <a:normAutofit fontScale="90000"/>
          </a:bodyPr>
          <a:lstStyle/>
          <a:p>
            <a:r>
              <a:rPr lang="en-US" altLang="en-US" dirty="0">
                <a:latin typeface="+mn-lt"/>
              </a:rPr>
              <a:t>MEMS Accelerometers: Rapidly falling price and power</a:t>
            </a:r>
          </a:p>
        </p:txBody>
      </p:sp>
      <p:pic>
        <p:nvPicPr>
          <p:cNvPr id="1388547" name="Picture 3">
            <a:extLst>
              <a:ext uri="{FF2B5EF4-FFF2-40B4-BE49-F238E27FC236}">
                <a16:creationId xmlns:a16="http://schemas.microsoft.com/office/drawing/2014/main" id="{D0EB0DFD-2E3E-E612-DDDE-B0743593B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426" y="3300413"/>
            <a:ext cx="1897063"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8549" name="Picture 5">
            <a:extLst>
              <a:ext uri="{FF2B5EF4-FFF2-40B4-BE49-F238E27FC236}">
                <a16:creationId xmlns:a16="http://schemas.microsoft.com/office/drawing/2014/main" id="{4521A66C-DC14-8730-A4C6-7E761C7AC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638" y="1493839"/>
            <a:ext cx="2252662"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8550" name="Text Box 6">
            <a:extLst>
              <a:ext uri="{FF2B5EF4-FFF2-40B4-BE49-F238E27FC236}">
                <a16:creationId xmlns:a16="http://schemas.microsoft.com/office/drawing/2014/main" id="{0DF14D6F-1E33-E862-CB82-D635E984217D}"/>
              </a:ext>
            </a:extLst>
          </p:cNvPr>
          <p:cNvSpPr txBox="1">
            <a:spLocks noChangeArrowheads="1"/>
          </p:cNvSpPr>
          <p:nvPr/>
        </p:nvSpPr>
        <p:spPr bwMode="auto">
          <a:xfrm>
            <a:off x="4881564" y="45815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Trebuchet MS" panose="020B0703020202090204" pitchFamily="34" charset="0"/>
              </a:rPr>
              <a:t>[Analog Devices, 2009]</a:t>
            </a:r>
          </a:p>
        </p:txBody>
      </p:sp>
      <p:sp>
        <p:nvSpPr>
          <p:cNvPr id="1388551" name="Text Box 7">
            <a:extLst>
              <a:ext uri="{FF2B5EF4-FFF2-40B4-BE49-F238E27FC236}">
                <a16:creationId xmlns:a16="http://schemas.microsoft.com/office/drawing/2014/main" id="{2BCAF28F-CC85-F025-1E27-602D93E01787}"/>
              </a:ext>
            </a:extLst>
          </p:cNvPr>
          <p:cNvSpPr txBox="1">
            <a:spLocks noChangeArrowheads="1"/>
          </p:cNvSpPr>
          <p:nvPr/>
        </p:nvSpPr>
        <p:spPr bwMode="auto">
          <a:xfrm>
            <a:off x="6172200" y="4352925"/>
            <a:ext cx="965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Trebuchet MS" panose="020B0703020202090204" pitchFamily="34" charset="0"/>
              </a:rPr>
              <a:t>ADXL345</a:t>
            </a:r>
          </a:p>
        </p:txBody>
      </p:sp>
      <p:pic>
        <p:nvPicPr>
          <p:cNvPr id="1388552" name="Picture 8">
            <a:extLst>
              <a:ext uri="{FF2B5EF4-FFF2-40B4-BE49-F238E27FC236}">
                <a16:creationId xmlns:a16="http://schemas.microsoft.com/office/drawing/2014/main" id="{A5733DEB-865C-11D9-A50E-CD707BB7B84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9164" y="1985964"/>
            <a:ext cx="2732087" cy="2732087"/>
          </a:xfrm>
          <a:prstGeom prst="rect">
            <a:avLst/>
          </a:prstGeom>
          <a:noFill/>
          <a:extLst>
            <a:ext uri="{909E8E84-426E-40DD-AFC4-6F175D3DCCD1}">
              <a14:hiddenFill xmlns:a14="http://schemas.microsoft.com/office/drawing/2010/main">
                <a:solidFill>
                  <a:srgbClr val="FFFFFF"/>
                </a:solidFill>
              </a14:hiddenFill>
            </a:ext>
          </a:extLst>
        </p:spPr>
      </p:pic>
      <p:pic>
        <p:nvPicPr>
          <p:cNvPr id="1388553" name="Picture 9">
            <a:extLst>
              <a:ext uri="{FF2B5EF4-FFF2-40B4-BE49-F238E27FC236}">
                <a16:creationId xmlns:a16="http://schemas.microsoft.com/office/drawing/2014/main" id="{0C5DD852-1257-3E66-ED9E-850395746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263" y="4643439"/>
            <a:ext cx="22780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8554" name="Text Box 10">
            <a:extLst>
              <a:ext uri="{FF2B5EF4-FFF2-40B4-BE49-F238E27FC236}">
                <a16:creationId xmlns:a16="http://schemas.microsoft.com/office/drawing/2014/main" id="{5B8879AD-3B07-4B7B-0AFA-549E3FAE9146}"/>
              </a:ext>
            </a:extLst>
          </p:cNvPr>
          <p:cNvSpPr txBox="1">
            <a:spLocks noChangeArrowheads="1"/>
          </p:cNvSpPr>
          <p:nvPr/>
        </p:nvSpPr>
        <p:spPr bwMode="auto">
          <a:xfrm>
            <a:off x="7651750" y="6240464"/>
            <a:ext cx="27701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10 </a:t>
            </a:r>
            <a:r>
              <a:rPr lang="en-US" altLang="en-US" sz="2000" i="1">
                <a:solidFill>
                  <a:srgbClr val="CC0000"/>
                </a:solidFill>
                <a:latin typeface="Trebuchet MS" panose="020B0703020202090204" pitchFamily="34" charset="0"/>
              </a:rPr>
              <a:t>µ</a:t>
            </a:r>
            <a:r>
              <a:rPr lang="en-US" altLang="en-US" sz="2000">
                <a:solidFill>
                  <a:srgbClr val="CC0000"/>
                </a:solidFill>
                <a:latin typeface="Trebuchet MS" panose="020B0703020202090204" pitchFamily="34" charset="0"/>
              </a:rPr>
              <a:t>A @ 10 Hz @ 6 bits</a:t>
            </a:r>
          </a:p>
        </p:txBody>
      </p:sp>
      <p:sp>
        <p:nvSpPr>
          <p:cNvPr id="1388561" name="Text Box 17">
            <a:extLst>
              <a:ext uri="{FF2B5EF4-FFF2-40B4-BE49-F238E27FC236}">
                <a16:creationId xmlns:a16="http://schemas.microsoft.com/office/drawing/2014/main" id="{D569FAC5-DEE1-18D7-4A82-E93DF8824534}"/>
              </a:ext>
            </a:extLst>
          </p:cNvPr>
          <p:cNvSpPr txBox="1">
            <a:spLocks noChangeArrowheads="1"/>
          </p:cNvSpPr>
          <p:nvPr/>
        </p:nvSpPr>
        <p:spPr bwMode="auto">
          <a:xfrm>
            <a:off x="7007226" y="3108326"/>
            <a:ext cx="1795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25 </a:t>
            </a:r>
            <a:r>
              <a:rPr lang="en-US" altLang="en-US" sz="2000" i="1">
                <a:solidFill>
                  <a:srgbClr val="CC0000"/>
                </a:solidFill>
                <a:latin typeface="Trebuchet MS" panose="020B0703020202090204" pitchFamily="34" charset="0"/>
              </a:rPr>
              <a:t>µ</a:t>
            </a:r>
            <a:r>
              <a:rPr lang="en-US" altLang="en-US" sz="2000">
                <a:solidFill>
                  <a:srgbClr val="CC0000"/>
                </a:solidFill>
                <a:latin typeface="Trebuchet MS" panose="020B0703020202090204" pitchFamily="34" charset="0"/>
              </a:rPr>
              <a:t>A @ 25 Hz</a:t>
            </a:r>
          </a:p>
        </p:txBody>
      </p:sp>
      <p:sp>
        <p:nvSpPr>
          <p:cNvPr id="1388563" name="Text Box 19">
            <a:extLst>
              <a:ext uri="{FF2B5EF4-FFF2-40B4-BE49-F238E27FC236}">
                <a16:creationId xmlns:a16="http://schemas.microsoft.com/office/drawing/2014/main" id="{5D681EA7-50F6-EC13-468A-3155BF0C1446}"/>
              </a:ext>
            </a:extLst>
          </p:cNvPr>
          <p:cNvSpPr txBox="1">
            <a:spLocks noChangeArrowheads="1"/>
          </p:cNvSpPr>
          <p:nvPr/>
        </p:nvSpPr>
        <p:spPr bwMode="auto">
          <a:xfrm rot="2040485">
            <a:off x="5489576" y="2894013"/>
            <a:ext cx="8874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Price</a:t>
            </a:r>
          </a:p>
          <a:p>
            <a:pPr algn="ctr"/>
            <a:endParaRPr lang="en-US" altLang="en-US" sz="900">
              <a:solidFill>
                <a:srgbClr val="CC0000"/>
              </a:solidFill>
              <a:latin typeface="Trebuchet MS" panose="020B0703020202090204" pitchFamily="34" charset="0"/>
            </a:endParaRPr>
          </a:p>
          <a:p>
            <a:pPr algn="ctr"/>
            <a:r>
              <a:rPr lang="en-US" altLang="en-US" sz="2000">
                <a:solidFill>
                  <a:srgbClr val="CC0000"/>
                </a:solidFill>
                <a:latin typeface="Trebuchet MS" panose="020B0703020202090204" pitchFamily="34" charset="0"/>
              </a:rPr>
              <a:t>Power</a:t>
            </a:r>
          </a:p>
        </p:txBody>
      </p:sp>
      <p:sp>
        <p:nvSpPr>
          <p:cNvPr id="1388564" name="Text Box 20">
            <a:extLst>
              <a:ext uri="{FF2B5EF4-FFF2-40B4-BE49-F238E27FC236}">
                <a16:creationId xmlns:a16="http://schemas.microsoft.com/office/drawing/2014/main" id="{2628592B-4239-C74C-49E9-80FF9801E3F6}"/>
              </a:ext>
            </a:extLst>
          </p:cNvPr>
          <p:cNvSpPr txBox="1">
            <a:spLocks noChangeArrowheads="1"/>
          </p:cNvSpPr>
          <p:nvPr/>
        </p:nvSpPr>
        <p:spPr bwMode="auto">
          <a:xfrm>
            <a:off x="7186614" y="6507163"/>
            <a:ext cx="323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latin typeface="Trebuchet MS" panose="020B0703020202090204" pitchFamily="34" charset="0"/>
              </a:rPr>
              <a:t>[ST Microelectronics, annc. 2009]</a:t>
            </a:r>
          </a:p>
        </p:txBody>
      </p:sp>
      <p:pic>
        <p:nvPicPr>
          <p:cNvPr id="1388565" name="Picture 21">
            <a:extLst>
              <a:ext uri="{FF2B5EF4-FFF2-40B4-BE49-F238E27FC236}">
                <a16:creationId xmlns:a16="http://schemas.microsoft.com/office/drawing/2014/main" id="{86C6BB00-D4FB-1B55-9AC4-A403BDF12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288" y="849313"/>
            <a:ext cx="1460500"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8566" name="Line 22">
            <a:extLst>
              <a:ext uri="{FF2B5EF4-FFF2-40B4-BE49-F238E27FC236}">
                <a16:creationId xmlns:a16="http://schemas.microsoft.com/office/drawing/2014/main" id="{9E72591C-3DAC-C76F-2D6D-E062F68D690B}"/>
              </a:ext>
            </a:extLst>
          </p:cNvPr>
          <p:cNvSpPr>
            <a:spLocks noChangeShapeType="1"/>
          </p:cNvSpPr>
          <p:nvPr/>
        </p:nvSpPr>
        <p:spPr bwMode="auto">
          <a:xfrm>
            <a:off x="3363914" y="1608139"/>
            <a:ext cx="5438775" cy="3641725"/>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8567" name="Text Box 23">
            <a:extLst>
              <a:ext uri="{FF2B5EF4-FFF2-40B4-BE49-F238E27FC236}">
                <a16:creationId xmlns:a16="http://schemas.microsoft.com/office/drawing/2014/main" id="{635BD2D5-E41A-BAB5-E6CE-3335A949A713}"/>
              </a:ext>
            </a:extLst>
          </p:cNvPr>
          <p:cNvSpPr txBox="1">
            <a:spLocks noChangeArrowheads="1"/>
          </p:cNvSpPr>
          <p:nvPr/>
        </p:nvSpPr>
        <p:spPr bwMode="auto">
          <a:xfrm>
            <a:off x="2927350" y="2443164"/>
            <a:ext cx="903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0000"/>
                </a:solidFill>
                <a:latin typeface="Trebuchet MS" panose="020B0703020202090204" pitchFamily="34" charset="0"/>
              </a:rPr>
              <a:t>O(mA)</a:t>
            </a:r>
          </a:p>
        </p:txBody>
      </p:sp>
      <p:pic>
        <p:nvPicPr>
          <p:cNvPr id="1388570" name="Picture 26">
            <a:extLst>
              <a:ext uri="{FF2B5EF4-FFF2-40B4-BE49-F238E27FC236}">
                <a16:creationId xmlns:a16="http://schemas.microsoft.com/office/drawing/2014/main" id="{7C2E50F8-E12B-0EA6-4E9B-073ED42B8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5676" y="3743325"/>
            <a:ext cx="141446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8571" name="Picture 27">
            <a:extLst>
              <a:ext uri="{FF2B5EF4-FFF2-40B4-BE49-F238E27FC236}">
                <a16:creationId xmlns:a16="http://schemas.microsoft.com/office/drawing/2014/main" id="{37AB47DF-AFF6-FC9F-B52F-D7BBA2F50030}"/>
              </a:ext>
            </a:extLst>
          </p:cNvPr>
          <p:cNvPicPr>
            <a:picLocks noChangeAspect="1" noChangeArrowheads="1"/>
          </p:cNvPicPr>
          <p:nvPr/>
        </p:nvPicPr>
        <p:blipFill>
          <a:blip r:embed="rId8">
            <a:clrChange>
              <a:clrFrom>
                <a:srgbClr val="0000FF"/>
              </a:clrFrom>
              <a:clrTo>
                <a:srgbClr val="0000FF">
                  <a:alpha val="0"/>
                </a:srgbClr>
              </a:clrTo>
            </a:clrChange>
            <a:extLst>
              <a:ext uri="{28A0092B-C50C-407E-A947-70E740481C1C}">
                <a14:useLocalDpi xmlns:a14="http://schemas.microsoft.com/office/drawing/2010/main" val="0"/>
              </a:ext>
            </a:extLst>
          </a:blip>
          <a:srcRect l="52477" t="3793" r="15475" b="51428"/>
          <a:stretch>
            <a:fillRect/>
          </a:stretch>
        </p:blipFill>
        <p:spPr bwMode="auto">
          <a:xfrm>
            <a:off x="3149600" y="4352925"/>
            <a:ext cx="1303338"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8572" name="Picture 28">
            <a:extLst>
              <a:ext uri="{FF2B5EF4-FFF2-40B4-BE49-F238E27FC236}">
                <a16:creationId xmlns:a16="http://schemas.microsoft.com/office/drawing/2014/main" id="{DB87665B-1FFB-C8A3-0A77-BE84B69E7B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2738" y="5326063"/>
            <a:ext cx="123190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885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885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885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885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85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85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885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8854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3885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885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8856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38857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38857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88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8550" grpId="0"/>
      <p:bldP spid="1388551" grpId="0"/>
      <p:bldP spid="1388554" grpId="0"/>
      <p:bldP spid="1388561" grpId="0"/>
      <p:bldP spid="1388564" grpId="0"/>
      <p:bldP spid="13885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Wireless, Embedded Intelligence, Sensing and Emerging Technologies (WEISER) Group</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World leading research in the area of wireless embedded systems</a:t>
            </a:r>
          </a:p>
          <a:p>
            <a:r>
              <a:rPr lang="en-US" dirty="0">
                <a:latin typeface="+mj-lt"/>
              </a:rPr>
              <a:t>2 PhD students, 1 Postdoc, 1 RA, </a:t>
            </a:r>
            <a:r>
              <a:rPr lang="en-US" b="1" u="sng" dirty="0">
                <a:latin typeface="+mj-lt"/>
              </a:rPr>
              <a:t>3 NSWS (UG), 7 (UG, FYP), </a:t>
            </a:r>
            <a:r>
              <a:rPr lang="en-US" dirty="0">
                <a:latin typeface="+mj-lt"/>
              </a:rPr>
              <a:t>3 (MCOMP)</a:t>
            </a:r>
          </a:p>
          <a:p>
            <a:r>
              <a:rPr lang="en-US" dirty="0">
                <a:latin typeface="+mj-lt"/>
              </a:rPr>
              <a:t>Regularly publish research findings in flagship venues of the area; </a:t>
            </a:r>
          </a:p>
          <a:p>
            <a:pPr lvl="1"/>
            <a:r>
              <a:rPr lang="en-US" dirty="0">
                <a:latin typeface="+mj-lt"/>
              </a:rPr>
              <a:t>ACM </a:t>
            </a:r>
            <a:r>
              <a:rPr lang="en-US" dirty="0" err="1">
                <a:latin typeface="+mj-lt"/>
              </a:rPr>
              <a:t>MobiCom</a:t>
            </a:r>
            <a:r>
              <a:rPr lang="en-US" dirty="0">
                <a:latin typeface="+mj-lt"/>
              </a:rPr>
              <a:t>, </a:t>
            </a:r>
            <a:r>
              <a:rPr lang="en-US" dirty="0" err="1">
                <a:latin typeface="+mj-lt"/>
              </a:rPr>
              <a:t>MobiSys</a:t>
            </a:r>
            <a:r>
              <a:rPr lang="en-US" dirty="0">
                <a:latin typeface="+mj-lt"/>
              </a:rPr>
              <a:t>, </a:t>
            </a:r>
            <a:r>
              <a:rPr lang="en-US" dirty="0" err="1">
                <a:latin typeface="+mj-lt"/>
              </a:rPr>
              <a:t>SenSys</a:t>
            </a:r>
            <a:r>
              <a:rPr lang="en-US" dirty="0">
                <a:latin typeface="+mj-lt"/>
              </a:rPr>
              <a:t>, </a:t>
            </a:r>
            <a:r>
              <a:rPr lang="en-US" dirty="0" err="1">
                <a:latin typeface="+mj-lt"/>
              </a:rPr>
              <a:t>Ipsn</a:t>
            </a:r>
            <a:r>
              <a:rPr lang="en-US" dirty="0">
                <a:latin typeface="+mj-lt"/>
              </a:rPr>
              <a:t>, </a:t>
            </a:r>
            <a:r>
              <a:rPr lang="en-US" dirty="0" err="1">
                <a:latin typeface="+mj-lt"/>
              </a:rPr>
              <a:t>HotNets</a:t>
            </a:r>
            <a:r>
              <a:rPr lang="en-US" dirty="0">
                <a:latin typeface="+mj-lt"/>
              </a:rPr>
              <a:t>, </a:t>
            </a:r>
            <a:r>
              <a:rPr lang="en-US" dirty="0" err="1">
                <a:latin typeface="+mj-lt"/>
              </a:rPr>
              <a:t>GetMobile</a:t>
            </a:r>
            <a:r>
              <a:rPr lang="en-US" dirty="0">
                <a:latin typeface="+mj-lt"/>
              </a:rPr>
              <a:t> and others</a:t>
            </a:r>
          </a:p>
          <a:p>
            <a:r>
              <a:rPr lang="en-US" dirty="0">
                <a:latin typeface="+mj-lt"/>
              </a:rPr>
              <a:t>Research findings and awards are regularly covered by major media outlets</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6</a:t>
            </a:fld>
            <a:endParaRPr lang="sv-SE"/>
          </a:p>
        </p:txBody>
      </p:sp>
      <p:pic>
        <p:nvPicPr>
          <p:cNvPr id="7" name="Picture 6" descr="Graphical user interface, text, application, email&#10;&#10;Description automatically generated">
            <a:extLst>
              <a:ext uri="{FF2B5EF4-FFF2-40B4-BE49-F238E27FC236}">
                <a16:creationId xmlns:a16="http://schemas.microsoft.com/office/drawing/2014/main" id="{B577BBB3-319D-E7E3-AD73-32E251BE6CE1}"/>
              </a:ext>
            </a:extLst>
          </p:cNvPr>
          <p:cNvPicPr>
            <a:picLocks noChangeAspect="1"/>
          </p:cNvPicPr>
          <p:nvPr/>
        </p:nvPicPr>
        <p:blipFill>
          <a:blip r:embed="rId3"/>
          <a:stretch>
            <a:fillRect/>
          </a:stretch>
        </p:blipFill>
        <p:spPr>
          <a:xfrm>
            <a:off x="1053392" y="4299577"/>
            <a:ext cx="3328115" cy="1735467"/>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283A9779-AF44-EEDC-AE6B-6356F06965CD}"/>
              </a:ext>
            </a:extLst>
          </p:cNvPr>
          <p:cNvPicPr>
            <a:picLocks noChangeAspect="1"/>
          </p:cNvPicPr>
          <p:nvPr/>
        </p:nvPicPr>
        <p:blipFill>
          <a:blip r:embed="rId4"/>
          <a:stretch>
            <a:fillRect/>
          </a:stretch>
        </p:blipFill>
        <p:spPr>
          <a:xfrm>
            <a:off x="4919404" y="4247129"/>
            <a:ext cx="3079919" cy="184036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9DFCB58-51B6-9DFE-F9EE-11CBDA4567FB}"/>
              </a:ext>
            </a:extLst>
          </p:cNvPr>
          <p:cNvPicPr>
            <a:picLocks noChangeAspect="1"/>
          </p:cNvPicPr>
          <p:nvPr/>
        </p:nvPicPr>
        <p:blipFill>
          <a:blip r:embed="rId5"/>
          <a:stretch>
            <a:fillRect/>
          </a:stretch>
        </p:blipFill>
        <p:spPr>
          <a:xfrm>
            <a:off x="8985695" y="4241579"/>
            <a:ext cx="2152913" cy="2114771"/>
          </a:xfrm>
          <a:prstGeom prst="rect">
            <a:avLst/>
          </a:prstGeom>
        </p:spPr>
      </p:pic>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325637121"/>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4000" dirty="0"/>
              <a:t>Receiving </a:t>
            </a:r>
            <a:r>
              <a:rPr lang="en-US" sz="4000" dirty="0" err="1"/>
              <a:t>LiFi</a:t>
            </a:r>
            <a:r>
              <a:rPr lang="en-US" sz="4000" dirty="0"/>
              <a:t> at </a:t>
            </a:r>
            <a:r>
              <a:rPr lang="en-US" sz="4000" dirty="0">
                <a:latin typeface="+mj-lt"/>
              </a:rPr>
              <a:t>µW’s</a:t>
            </a:r>
            <a:r>
              <a:rPr lang="en-US" sz="4000" dirty="0"/>
              <a:t> of power consumption</a:t>
            </a:r>
          </a:p>
        </p:txBody>
      </p:sp>
      <p:sp>
        <p:nvSpPr>
          <p:cNvPr id="4" name="Slide Number Placeholder 3"/>
          <p:cNvSpPr>
            <a:spLocks noGrp="1"/>
          </p:cNvSpPr>
          <p:nvPr>
            <p:ph type="sldNum" sz="quarter" idx="12"/>
          </p:nvPr>
        </p:nvSpPr>
        <p:spPr/>
        <p:txBody>
          <a:bodyPr/>
          <a:lstStyle/>
          <a:p>
            <a:fld id="{F3251276-10E0-6347-83FD-341D002F38DE}" type="slidenum">
              <a:rPr lang="en-US" smtClean="0"/>
              <a:t>60</a:t>
            </a:fld>
            <a:endParaRPr lang="en-US"/>
          </a:p>
        </p:txBody>
      </p:sp>
      <p:pic>
        <p:nvPicPr>
          <p:cNvPr id="7" name="Picture 6">
            <a:extLst>
              <a:ext uri="{FF2B5EF4-FFF2-40B4-BE49-F238E27FC236}">
                <a16:creationId xmlns:a16="http://schemas.microsoft.com/office/drawing/2014/main" id="{9EC31F20-6B60-304E-B91C-B85073AF4378}"/>
              </a:ext>
            </a:extLst>
          </p:cNvPr>
          <p:cNvPicPr>
            <a:picLocks noChangeAspect="1"/>
          </p:cNvPicPr>
          <p:nvPr/>
        </p:nvPicPr>
        <p:blipFill>
          <a:blip r:embed="rId3"/>
          <a:stretch>
            <a:fillRect/>
          </a:stretch>
        </p:blipFill>
        <p:spPr>
          <a:xfrm>
            <a:off x="6180380" y="3186476"/>
            <a:ext cx="4860439" cy="2018694"/>
          </a:xfrm>
          <a:prstGeom prst="rect">
            <a:avLst/>
          </a:prstGeom>
        </p:spPr>
      </p:pic>
      <p:pic>
        <p:nvPicPr>
          <p:cNvPr id="3" name="Picture 4" descr="A screenshot of a map&#10;&#10;Description generated with high confidence">
            <a:extLst>
              <a:ext uri="{FF2B5EF4-FFF2-40B4-BE49-F238E27FC236}">
                <a16:creationId xmlns:a16="http://schemas.microsoft.com/office/drawing/2014/main" id="{070A4D1F-71F6-45DC-B595-15651A66E747}"/>
              </a:ext>
            </a:extLst>
          </p:cNvPr>
          <p:cNvPicPr>
            <a:picLocks noChangeAspect="1"/>
          </p:cNvPicPr>
          <p:nvPr/>
        </p:nvPicPr>
        <p:blipFill>
          <a:blip r:embed="rId4"/>
          <a:stretch>
            <a:fillRect/>
          </a:stretch>
        </p:blipFill>
        <p:spPr>
          <a:xfrm>
            <a:off x="1302770" y="3186476"/>
            <a:ext cx="3881376" cy="2224014"/>
          </a:xfrm>
          <a:prstGeom prst="rect">
            <a:avLst/>
          </a:prstGeom>
        </p:spPr>
      </p:pic>
      <p:sp>
        <p:nvSpPr>
          <p:cNvPr id="5" name="Content Placeholder 2">
            <a:extLst>
              <a:ext uri="{FF2B5EF4-FFF2-40B4-BE49-F238E27FC236}">
                <a16:creationId xmlns:a16="http://schemas.microsoft.com/office/drawing/2014/main" id="{B4C6A6D8-78CC-40BF-9A26-DC5B460B7106}"/>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dirty="0">
                <a:latin typeface="Calibri Light"/>
                <a:ea typeface="+mn-lt"/>
                <a:cs typeface="+mn-lt"/>
              </a:rPr>
              <a:t>Avoid energy expensive components such as TIAs, ADCs</a:t>
            </a:r>
          </a:p>
          <a:p>
            <a:r>
              <a:rPr lang="en-US" dirty="0">
                <a:latin typeface="Calibri Light"/>
                <a:cs typeface="Calibri"/>
              </a:rPr>
              <a:t>Solar cell (Photovoltaic mode) with a low-power comparator </a:t>
            </a:r>
          </a:p>
          <a:p>
            <a:endParaRPr lang="en-US" dirty="0">
              <a:latin typeface="Calibri Light"/>
              <a:ea typeface="+mn-lt"/>
              <a:cs typeface="+mn-lt"/>
            </a:endParaRPr>
          </a:p>
          <a:p>
            <a:endParaRPr lang="en-US" dirty="0">
              <a:latin typeface="Calibri Light"/>
              <a:ea typeface="+mn-lt"/>
              <a:cs typeface="+mn-lt"/>
            </a:endParaRPr>
          </a:p>
          <a:p>
            <a:pPr marL="457200" lvl="1" indent="0">
              <a:buNone/>
            </a:pPr>
            <a:endParaRPr lang="en-US" dirty="0">
              <a:ea typeface="+mn-lt"/>
              <a:cs typeface="+mn-lt"/>
            </a:endParaRPr>
          </a:p>
        </p:txBody>
      </p:sp>
      <p:sp>
        <p:nvSpPr>
          <p:cNvPr id="9" name="Rectangle 8">
            <a:extLst>
              <a:ext uri="{FF2B5EF4-FFF2-40B4-BE49-F238E27FC236}">
                <a16:creationId xmlns:a16="http://schemas.microsoft.com/office/drawing/2014/main" id="{45264B53-6A0A-49BC-AC1D-7436A2ED5D5F}"/>
              </a:ext>
            </a:extLst>
          </p:cNvPr>
          <p:cNvSpPr/>
          <p:nvPr/>
        </p:nvSpPr>
        <p:spPr>
          <a:xfrm>
            <a:off x="606537" y="5957601"/>
            <a:ext cx="10802786" cy="523220"/>
          </a:xfrm>
          <a:prstGeom prst="rect">
            <a:avLst/>
          </a:prstGeom>
        </p:spPr>
        <p:txBody>
          <a:bodyPr wrap="square" anchor="t">
            <a:spAutoFit/>
          </a:bodyPr>
          <a:lstStyle/>
          <a:p>
            <a:pPr algn="ctr"/>
            <a:r>
              <a:rPr lang="en-US" sz="2800" b="1" dirty="0">
                <a:latin typeface="+mj-lt"/>
                <a:cs typeface="Calibri Light"/>
              </a:rPr>
              <a:t>Enables us to receive </a:t>
            </a:r>
            <a:r>
              <a:rPr lang="en-US" sz="2800" b="1" dirty="0" err="1">
                <a:latin typeface="+mj-lt"/>
                <a:cs typeface="Calibri Light"/>
              </a:rPr>
              <a:t>LiFi</a:t>
            </a:r>
            <a:r>
              <a:rPr lang="en-US" sz="2800" b="1" dirty="0">
                <a:latin typeface="+mj-lt"/>
                <a:cs typeface="Calibri Light"/>
              </a:rPr>
              <a:t> transmissions at a power budget of 20 </a:t>
            </a:r>
            <a:r>
              <a:rPr lang="en-US" sz="2800" dirty="0"/>
              <a:t>µW</a:t>
            </a:r>
            <a:endParaRPr lang="en-US" sz="2800" dirty="0">
              <a:latin typeface="+mj-lt"/>
            </a:endParaRPr>
          </a:p>
        </p:txBody>
      </p:sp>
      <p:sp>
        <p:nvSpPr>
          <p:cNvPr id="10" name="TextBox 9">
            <a:extLst>
              <a:ext uri="{FF2B5EF4-FFF2-40B4-BE49-F238E27FC236}">
                <a16:creationId xmlns:a16="http://schemas.microsoft.com/office/drawing/2014/main" id="{6DB3184A-0AC0-BA43-ADC0-09E0B99AC1F5}"/>
              </a:ext>
            </a:extLst>
          </p:cNvPr>
          <p:cNvSpPr txBox="1"/>
          <p:nvPr/>
        </p:nvSpPr>
        <p:spPr>
          <a:xfrm>
            <a:off x="7123680" y="5362175"/>
            <a:ext cx="189852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err="1">
                <a:latin typeface="Calibri Light"/>
                <a:cs typeface="Calibri Light"/>
              </a:rPr>
              <a:t>LiFi</a:t>
            </a:r>
            <a:r>
              <a:rPr lang="en-US" sz="900" dirty="0">
                <a:latin typeface="Calibri Light"/>
                <a:cs typeface="Calibri Light"/>
              </a:rPr>
              <a:t> Receiver Schematic</a:t>
            </a:r>
            <a:endParaRPr lang="en-US" dirty="0">
              <a:latin typeface="Calibri Light"/>
              <a:cs typeface="Calibri Light"/>
            </a:endParaRPr>
          </a:p>
        </p:txBody>
      </p:sp>
      <p:sp>
        <p:nvSpPr>
          <p:cNvPr id="11" name="TextBox 10">
            <a:extLst>
              <a:ext uri="{FF2B5EF4-FFF2-40B4-BE49-F238E27FC236}">
                <a16:creationId xmlns:a16="http://schemas.microsoft.com/office/drawing/2014/main" id="{E9BAEDE5-29A8-D24A-A814-3215730BEAEB}"/>
              </a:ext>
            </a:extLst>
          </p:cNvPr>
          <p:cNvSpPr txBox="1"/>
          <p:nvPr/>
        </p:nvSpPr>
        <p:spPr>
          <a:xfrm>
            <a:off x="2137868" y="5513799"/>
            <a:ext cx="221118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Calibri Light"/>
                <a:cs typeface="Calibri Light"/>
              </a:rPr>
              <a:t>Solar cell response to </a:t>
            </a:r>
            <a:r>
              <a:rPr lang="en-US" sz="900" dirty="0" err="1">
                <a:latin typeface="Calibri Light"/>
                <a:cs typeface="Calibri Light"/>
              </a:rPr>
              <a:t>LiFi</a:t>
            </a:r>
            <a:r>
              <a:rPr lang="en-US" sz="900" dirty="0">
                <a:latin typeface="Calibri Light"/>
                <a:cs typeface="Calibri Light"/>
              </a:rPr>
              <a:t> transmissions</a:t>
            </a:r>
            <a:endParaRPr lang="en-US" dirty="0">
              <a:latin typeface="Calibri Light"/>
              <a:cs typeface="Calibri Light"/>
            </a:endParaRPr>
          </a:p>
        </p:txBody>
      </p:sp>
      <p:sp>
        <p:nvSpPr>
          <p:cNvPr id="12" name="Footer Placeholder 1">
            <a:extLst>
              <a:ext uri="{FF2B5EF4-FFF2-40B4-BE49-F238E27FC236}">
                <a16:creationId xmlns:a16="http://schemas.microsoft.com/office/drawing/2014/main" id="{34023349-8975-C198-8A47-BFBD9FE4E123}"/>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35677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6" y="168343"/>
            <a:ext cx="11212286" cy="1325563"/>
          </a:xfrm>
        </p:spPr>
        <p:txBody>
          <a:bodyPr>
            <a:normAutofit/>
          </a:bodyPr>
          <a:lstStyle/>
          <a:p>
            <a:r>
              <a:rPr lang="en-US" sz="4000" dirty="0">
                <a:latin typeface="+mn-lt"/>
              </a:rPr>
              <a:t>Demo: Battery-free Gesture Sensing and Recognition</a:t>
            </a:r>
            <a:endParaRPr lang="en-US" sz="4000" dirty="0">
              <a:solidFill>
                <a:srgbClr val="7030A0"/>
              </a:solidFill>
              <a:latin typeface="+mn-lt"/>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61</a:t>
            </a:fld>
            <a:endParaRPr lang="en-US"/>
          </a:p>
        </p:txBody>
      </p:sp>
      <p:sp>
        <p:nvSpPr>
          <p:cNvPr id="8" name="TextBox 7">
            <a:extLst>
              <a:ext uri="{FF2B5EF4-FFF2-40B4-BE49-F238E27FC236}">
                <a16:creationId xmlns:a16="http://schemas.microsoft.com/office/drawing/2014/main" id="{50C7E9A8-F8CE-B002-56AD-35144A12A78A}"/>
              </a:ext>
            </a:extLst>
          </p:cNvPr>
          <p:cNvSpPr txBox="1"/>
          <p:nvPr/>
        </p:nvSpPr>
        <p:spPr>
          <a:xfrm>
            <a:off x="974350" y="6136700"/>
            <a:ext cx="9676399" cy="584775"/>
          </a:xfrm>
          <a:prstGeom prst="rect">
            <a:avLst/>
          </a:prstGeom>
          <a:noFill/>
        </p:spPr>
        <p:txBody>
          <a:bodyPr wrap="square" rtlCol="0">
            <a:spAutoFit/>
          </a:bodyPr>
          <a:lstStyle/>
          <a:p>
            <a:pPr algn="ctr"/>
            <a:r>
              <a:rPr lang="en-US" sz="1600" dirty="0">
                <a:latin typeface="+mj-lt"/>
                <a:ea typeface="Calibri" charset="0"/>
                <a:cs typeface="Calibri" charset="0"/>
              </a:rPr>
              <a:t>Varshney  et al. “Battery-free Visible Light Sensing”</a:t>
            </a:r>
            <a:r>
              <a:rPr lang="sv-SE" sz="1600" dirty="0">
                <a:latin typeface="+mj-lt"/>
                <a:ea typeface="Calibri" charset="0"/>
                <a:cs typeface="Calibri" charset="0"/>
              </a:rPr>
              <a:t> </a:t>
            </a:r>
            <a:r>
              <a:rPr lang="en-US" sz="1600" dirty="0">
                <a:latin typeface="+mj-lt"/>
                <a:ea typeface="Calibri" charset="0"/>
                <a:cs typeface="Calibri" charset="0"/>
              </a:rPr>
              <a:t>ACM VLCS 2017 </a:t>
            </a:r>
            <a:r>
              <a:rPr lang="en-US" sz="1600" b="1" dirty="0">
                <a:latin typeface="+mj-lt"/>
                <a:ea typeface="Calibri" charset="0"/>
                <a:cs typeface="Calibri" charset="0"/>
              </a:rPr>
              <a:t>(Best Paper)  </a:t>
            </a:r>
          </a:p>
          <a:p>
            <a:pPr algn="ctr"/>
            <a:r>
              <a:rPr lang="en-US" sz="1600" dirty="0">
                <a:latin typeface="+mj-lt"/>
                <a:ea typeface="Calibri" charset="0"/>
                <a:cs typeface="Calibri" charset="0"/>
              </a:rPr>
              <a:t>ACM Mobicom 2017  SRC (Graduate winner)</a:t>
            </a:r>
          </a:p>
        </p:txBody>
      </p:sp>
      <p:pic>
        <p:nvPicPr>
          <p:cNvPr id="3" name="Online Media 2" descr="Battery-free Visible Light Sensing">
            <a:hlinkClick r:id="" action="ppaction://media"/>
            <a:extLst>
              <a:ext uri="{FF2B5EF4-FFF2-40B4-BE49-F238E27FC236}">
                <a16:creationId xmlns:a16="http://schemas.microsoft.com/office/drawing/2014/main" id="{481CBB36-B774-5F02-5BF8-27A868114416}"/>
              </a:ext>
            </a:extLst>
          </p:cNvPr>
          <p:cNvPicPr>
            <a:picLocks noRot="1" noChangeAspect="1"/>
          </p:cNvPicPr>
          <p:nvPr>
            <a:videoFile r:link="rId1"/>
          </p:nvPr>
        </p:nvPicPr>
        <p:blipFill>
          <a:blip r:embed="rId3"/>
          <a:stretch>
            <a:fillRect/>
          </a:stretch>
        </p:blipFill>
        <p:spPr>
          <a:xfrm>
            <a:off x="2031649" y="1434160"/>
            <a:ext cx="8128701" cy="4592715"/>
          </a:xfrm>
          <a:prstGeom prst="rect">
            <a:avLst/>
          </a:prstGeom>
        </p:spPr>
      </p:pic>
    </p:spTree>
    <p:extLst>
      <p:ext uri="{BB962C8B-B14F-4D97-AF65-F5344CB8AC3E}">
        <p14:creationId xmlns:p14="http://schemas.microsoft.com/office/powerpoint/2010/main" val="3101058150"/>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p:bldLst>
  </p:timing>
  <p:extLst>
    <p:ext uri="{E180D4A7-C9FB-4DFB-919C-405C955672EB}">
      <p14:showEvtLst xmlns:p14="http://schemas.microsoft.com/office/powerpoint/2010/main">
        <p14:playEvt time="37824" objId="5"/>
        <p14:stopEvt time="66940" objId="5"/>
      </p14:showEvt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Battery-free Cellphone</a:t>
            </a:r>
          </a:p>
        </p:txBody>
      </p:sp>
      <p:sp>
        <p:nvSpPr>
          <p:cNvPr id="4" name="Slide Number Placeholder 3"/>
          <p:cNvSpPr>
            <a:spLocks noGrp="1"/>
          </p:cNvSpPr>
          <p:nvPr>
            <p:ph type="sldNum" sz="quarter" idx="12"/>
          </p:nvPr>
        </p:nvSpPr>
        <p:spPr/>
        <p:txBody>
          <a:bodyPr/>
          <a:lstStyle/>
          <a:p>
            <a:fld id="{B404913F-DF0B-FF42-954B-082342E2B409}" type="slidenum">
              <a:rPr lang="en-US" smtClean="0"/>
              <a:t>62</a:t>
            </a:fld>
            <a:endParaRPr lang="en-US"/>
          </a:p>
        </p:txBody>
      </p:sp>
      <p:sp>
        <p:nvSpPr>
          <p:cNvPr id="10" name="TextBox 9">
            <a:extLst>
              <a:ext uri="{FF2B5EF4-FFF2-40B4-BE49-F238E27FC236}">
                <a16:creationId xmlns:a16="http://schemas.microsoft.com/office/drawing/2014/main" id="{F090A3C8-542E-7E14-6DDE-1F09A766FF45}"/>
              </a:ext>
            </a:extLst>
          </p:cNvPr>
          <p:cNvSpPr txBox="1"/>
          <p:nvPr/>
        </p:nvSpPr>
        <p:spPr>
          <a:xfrm>
            <a:off x="6774287" y="5988937"/>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sp>
        <p:nvSpPr>
          <p:cNvPr id="13" name="TextBox 12">
            <a:extLst>
              <a:ext uri="{FF2B5EF4-FFF2-40B4-BE49-F238E27FC236}">
                <a16:creationId xmlns:a16="http://schemas.microsoft.com/office/drawing/2014/main" id="{24745E26-F943-FB94-09CC-9C82060D8F7E}"/>
              </a:ext>
            </a:extLst>
          </p:cNvPr>
          <p:cNvSpPr txBox="1"/>
          <p:nvPr/>
        </p:nvSpPr>
        <p:spPr>
          <a:xfrm>
            <a:off x="3644453" y="6401426"/>
            <a:ext cx="4714204" cy="369332"/>
          </a:xfrm>
          <a:prstGeom prst="rect">
            <a:avLst/>
          </a:prstGeom>
          <a:noFill/>
        </p:spPr>
        <p:txBody>
          <a:bodyPr wrap="square">
            <a:spAutoFit/>
          </a:bodyPr>
          <a:lstStyle/>
          <a:p>
            <a:r>
              <a:rPr lang="en-US" dirty="0">
                <a:latin typeface="+mj-lt"/>
              </a:rPr>
              <a:t>Battery-free Cellphone, IMWUT/UBICOMP 2018</a:t>
            </a:r>
          </a:p>
        </p:txBody>
      </p:sp>
      <p:pic>
        <p:nvPicPr>
          <p:cNvPr id="5" name="Online Media 4" descr="Battery-free Cellphone">
            <a:hlinkClick r:id="" action="ppaction://media"/>
            <a:extLst>
              <a:ext uri="{FF2B5EF4-FFF2-40B4-BE49-F238E27FC236}">
                <a16:creationId xmlns:a16="http://schemas.microsoft.com/office/drawing/2014/main" id="{B8A467F3-D47C-3CCE-A8DA-774A5AA96DDB}"/>
              </a:ext>
            </a:extLst>
          </p:cNvPr>
          <p:cNvPicPr>
            <a:picLocks noRot="1" noChangeAspect="1"/>
          </p:cNvPicPr>
          <p:nvPr>
            <a:videoFile r:link="rId1"/>
          </p:nvPr>
        </p:nvPicPr>
        <p:blipFill>
          <a:blip r:embed="rId3"/>
          <a:stretch>
            <a:fillRect/>
          </a:stretch>
        </p:blipFill>
        <p:spPr>
          <a:xfrm>
            <a:off x="1943363" y="1296457"/>
            <a:ext cx="8305274" cy="4692480"/>
          </a:xfrm>
          <a:prstGeom prst="rect">
            <a:avLst/>
          </a:prstGeom>
        </p:spPr>
      </p:pic>
    </p:spTree>
    <p:extLst>
      <p:ext uri="{BB962C8B-B14F-4D97-AF65-F5344CB8AC3E}">
        <p14:creationId xmlns:p14="http://schemas.microsoft.com/office/powerpoint/2010/main" val="2150465661"/>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7824" objId="5"/>
        <p14:stopEvt time="66940" objId="5"/>
      </p14:showEvt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t>Computation is becoming energy inexpensive</a:t>
            </a:r>
          </a:p>
        </p:txBody>
      </p:sp>
      <p:sp>
        <p:nvSpPr>
          <p:cNvPr id="3" name="Content Placeholder 2"/>
          <p:cNvSpPr>
            <a:spLocks noGrp="1"/>
          </p:cNvSpPr>
          <p:nvPr>
            <p:ph idx="1"/>
          </p:nvPr>
        </p:nvSpPr>
        <p:spPr>
          <a:xfrm>
            <a:off x="883276" y="1577754"/>
            <a:ext cx="11187023" cy="2277463"/>
          </a:xfrm>
        </p:spPr>
        <p:txBody>
          <a:bodyPr>
            <a:noAutofit/>
          </a:bodyPr>
          <a:lstStyle/>
          <a:p>
            <a:r>
              <a:rPr lang="en-US" dirty="0">
                <a:latin typeface="+mj-lt"/>
              </a:rPr>
              <a:t>Today, computation is at least an order</a:t>
            </a:r>
            <a:r>
              <a:rPr lang="en-US" b="1" dirty="0">
                <a:latin typeface="+mj-lt"/>
              </a:rPr>
              <a:t> </a:t>
            </a:r>
            <a:r>
              <a:rPr lang="en-US" dirty="0">
                <a:latin typeface="+mj-lt"/>
              </a:rPr>
              <a:t>of</a:t>
            </a:r>
            <a:r>
              <a:rPr lang="en-US" b="1" dirty="0">
                <a:latin typeface="+mj-lt"/>
              </a:rPr>
              <a:t> </a:t>
            </a:r>
            <a:r>
              <a:rPr lang="en-US" dirty="0">
                <a:latin typeface="+mj-lt"/>
              </a:rPr>
              <a:t>magnitude more energy expensive than performing a sensing operation</a:t>
            </a:r>
          </a:p>
          <a:p>
            <a:r>
              <a:rPr lang="en-US" dirty="0">
                <a:latin typeface="+mj-lt"/>
              </a:rPr>
              <a:t>Digital components are becoming energy efficient (Moore’s law)</a:t>
            </a:r>
          </a:p>
          <a:p>
            <a:r>
              <a:rPr lang="en-US" dirty="0">
                <a:latin typeface="+mj-lt"/>
              </a:rPr>
              <a:t>We can expect power consumption  for computation  to match sensing</a:t>
            </a:r>
          </a:p>
        </p:txBody>
      </p:sp>
      <p:pic>
        <p:nvPicPr>
          <p:cNvPr id="22" name="Picture 21">
            <a:extLst>
              <a:ext uri="{FF2B5EF4-FFF2-40B4-BE49-F238E27FC236}">
                <a16:creationId xmlns:a16="http://schemas.microsoft.com/office/drawing/2014/main" id="{E826AF12-EF50-41C5-AC6D-FF61E94111BF}"/>
              </a:ext>
            </a:extLst>
          </p:cNvPr>
          <p:cNvPicPr>
            <a:picLocks noChangeAspect="1"/>
          </p:cNvPicPr>
          <p:nvPr/>
        </p:nvPicPr>
        <p:blipFill>
          <a:blip r:embed="rId3"/>
          <a:stretch>
            <a:fillRect/>
          </a:stretch>
        </p:blipFill>
        <p:spPr>
          <a:xfrm>
            <a:off x="8837796" y="3942361"/>
            <a:ext cx="2128542" cy="2128542"/>
          </a:xfrm>
          <a:prstGeom prst="rect">
            <a:avLst/>
          </a:prstGeom>
        </p:spPr>
      </p:pic>
      <p:sp>
        <p:nvSpPr>
          <p:cNvPr id="23" name="TextBox 22">
            <a:extLst>
              <a:ext uri="{FF2B5EF4-FFF2-40B4-BE49-F238E27FC236}">
                <a16:creationId xmlns:a16="http://schemas.microsoft.com/office/drawing/2014/main" id="{C8221BC1-934B-4925-A8D3-F429FC476E4E}"/>
              </a:ext>
            </a:extLst>
          </p:cNvPr>
          <p:cNvSpPr txBox="1"/>
          <p:nvPr/>
        </p:nvSpPr>
        <p:spPr>
          <a:xfrm>
            <a:off x="8837796" y="5843509"/>
            <a:ext cx="2401038" cy="338554"/>
          </a:xfrm>
          <a:prstGeom prst="rect">
            <a:avLst/>
          </a:prstGeom>
          <a:noFill/>
        </p:spPr>
        <p:txBody>
          <a:bodyPr wrap="square" rtlCol="0">
            <a:spAutoFit/>
          </a:bodyPr>
          <a:lstStyle/>
          <a:p>
            <a:pPr algn="ctr"/>
            <a:r>
              <a:rPr lang="en-US" sz="1600" dirty="0" err="1">
                <a:latin typeface="+mj-lt"/>
              </a:rPr>
              <a:t>Ambiq</a:t>
            </a:r>
            <a:r>
              <a:rPr lang="en-US" sz="1600" dirty="0">
                <a:latin typeface="+mj-lt"/>
              </a:rPr>
              <a:t> Apollo3</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63</a:t>
            </a:fld>
            <a:endParaRPr lang="sv-SE" dirty="0"/>
          </a:p>
        </p:txBody>
      </p:sp>
      <p:pic>
        <p:nvPicPr>
          <p:cNvPr id="11" name="table">
            <a:extLst>
              <a:ext uri="{FF2B5EF4-FFF2-40B4-BE49-F238E27FC236}">
                <a16:creationId xmlns:a16="http://schemas.microsoft.com/office/drawing/2014/main" id="{C8A92E82-ADE7-4E7C-A00F-91EA8FBCC9B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263571" y="3805084"/>
            <a:ext cx="6669551" cy="2551266"/>
          </a:xfrm>
          <a:prstGeom prst="rect">
            <a:avLst/>
          </a:prstGeom>
        </p:spPr>
      </p:pic>
      <p:sp>
        <p:nvSpPr>
          <p:cNvPr id="9" name="Footer Placeholder 1">
            <a:extLst>
              <a:ext uri="{FF2B5EF4-FFF2-40B4-BE49-F238E27FC236}">
                <a16:creationId xmlns:a16="http://schemas.microsoft.com/office/drawing/2014/main" id="{E41FFF2D-2169-87EA-7289-2B0563BE36DD}"/>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3893949569"/>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BF8-5C98-1C5A-DA3D-87E7F6E23EA9}"/>
              </a:ext>
            </a:extLst>
          </p:cNvPr>
          <p:cNvSpPr>
            <a:spLocks noGrp="1"/>
          </p:cNvSpPr>
          <p:nvPr>
            <p:ph type="title"/>
          </p:nvPr>
        </p:nvSpPr>
        <p:spPr>
          <a:xfrm>
            <a:off x="642383" y="277138"/>
            <a:ext cx="10907233" cy="1325563"/>
          </a:xfrm>
        </p:spPr>
        <p:txBody>
          <a:bodyPr>
            <a:normAutofit/>
          </a:bodyPr>
          <a:lstStyle/>
          <a:p>
            <a:r>
              <a:rPr lang="en-US" dirty="0">
                <a:latin typeface="+mn-lt"/>
              </a:rPr>
              <a:t>Smart dust: Computers in the form of a dust</a:t>
            </a:r>
          </a:p>
        </p:txBody>
      </p:sp>
      <p:sp>
        <p:nvSpPr>
          <p:cNvPr id="4" name="Footer Placeholder 3">
            <a:extLst>
              <a:ext uri="{FF2B5EF4-FFF2-40B4-BE49-F238E27FC236}">
                <a16:creationId xmlns:a16="http://schemas.microsoft.com/office/drawing/2014/main" id="{71985C0E-CE7A-9FAB-C785-8AD864DA1C03}"/>
              </a:ext>
            </a:extLst>
          </p:cNvPr>
          <p:cNvSpPr>
            <a:spLocks noGrp="1"/>
          </p:cNvSpPr>
          <p:nvPr>
            <p:ph type="ftr" sz="quarter" idx="11"/>
          </p:nvPr>
        </p:nvSpPr>
        <p:spPr/>
        <p:txBody>
          <a:bodyPr/>
          <a:lstStyle/>
          <a:p>
            <a:r>
              <a:rPr lang="sv-SE" dirty="0" err="1"/>
              <a:t>ambujv@nus.edu.sg</a:t>
            </a:r>
            <a:endParaRPr lang="sv-SE" dirty="0"/>
          </a:p>
        </p:txBody>
      </p:sp>
      <p:sp>
        <p:nvSpPr>
          <p:cNvPr id="5" name="Slide Number Placeholder 4">
            <a:extLst>
              <a:ext uri="{FF2B5EF4-FFF2-40B4-BE49-F238E27FC236}">
                <a16:creationId xmlns:a16="http://schemas.microsoft.com/office/drawing/2014/main" id="{63926753-2249-BD70-1B75-7E14793804DB}"/>
              </a:ext>
            </a:extLst>
          </p:cNvPr>
          <p:cNvSpPr>
            <a:spLocks noGrp="1"/>
          </p:cNvSpPr>
          <p:nvPr>
            <p:ph type="sldNum" sz="quarter" idx="12"/>
          </p:nvPr>
        </p:nvSpPr>
        <p:spPr/>
        <p:txBody>
          <a:bodyPr/>
          <a:lstStyle/>
          <a:p>
            <a:fld id="{687B7451-1438-CB4A-8106-82A64F1C7D7B}" type="slidenum">
              <a:rPr lang="sv-SE" smtClean="0"/>
              <a:pPr/>
              <a:t>64</a:t>
            </a:fld>
            <a:endParaRPr lang="sv-SE" dirty="0"/>
          </a:p>
        </p:txBody>
      </p:sp>
      <p:pic>
        <p:nvPicPr>
          <p:cNvPr id="3" name="Picture 2" descr="https://people.eecs.berkeley.edu/~pister/SmartDust/BlowDust.jpg">
            <a:extLst>
              <a:ext uri="{FF2B5EF4-FFF2-40B4-BE49-F238E27FC236}">
                <a16:creationId xmlns:a16="http://schemas.microsoft.com/office/drawing/2014/main" id="{69FC8A67-7574-9248-5FA3-E2D779963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820350" y="1446735"/>
            <a:ext cx="6438852" cy="44931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27B4FD-2289-636B-0AA5-5C0D13D6F5AD}"/>
              </a:ext>
            </a:extLst>
          </p:cNvPr>
          <p:cNvSpPr txBox="1"/>
          <p:nvPr/>
        </p:nvSpPr>
        <p:spPr>
          <a:xfrm>
            <a:off x="6039776" y="5955296"/>
            <a:ext cx="3789348" cy="338554"/>
          </a:xfrm>
          <a:prstGeom prst="rect">
            <a:avLst/>
          </a:prstGeom>
          <a:noFill/>
        </p:spPr>
        <p:txBody>
          <a:bodyPr wrap="square" rtlCol="0">
            <a:spAutoFit/>
          </a:bodyPr>
          <a:lstStyle/>
          <a:p>
            <a:pPr algn="ctr"/>
            <a:r>
              <a:rPr lang="en-US" sz="1600" dirty="0">
                <a:latin typeface="+mj-lt"/>
              </a:rPr>
              <a:t>K. </a:t>
            </a:r>
            <a:r>
              <a:rPr lang="en-US" sz="1600" dirty="0" err="1">
                <a:latin typeface="+mj-lt"/>
              </a:rPr>
              <a:t>Pister</a:t>
            </a:r>
            <a:r>
              <a:rPr lang="en-US" sz="1600" dirty="0">
                <a:latin typeface="+mj-lt"/>
              </a:rPr>
              <a:t>, UC Berkeley, </a:t>
            </a:r>
            <a:r>
              <a:rPr lang="en-US" sz="1600" dirty="0" err="1">
                <a:latin typeface="+mj-lt"/>
              </a:rPr>
              <a:t>Smartdust</a:t>
            </a:r>
            <a:endParaRPr lang="en-US" sz="1600" dirty="0">
              <a:latin typeface="+mj-lt"/>
            </a:endParaRPr>
          </a:p>
        </p:txBody>
      </p:sp>
    </p:spTree>
    <p:extLst>
      <p:ext uri="{BB962C8B-B14F-4D97-AF65-F5344CB8AC3E}">
        <p14:creationId xmlns:p14="http://schemas.microsoft.com/office/powerpoint/2010/main" val="3192634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Communication remains a significant challenge</a:t>
            </a:r>
          </a:p>
        </p:txBody>
      </p:sp>
      <p:sp>
        <p:nvSpPr>
          <p:cNvPr id="3" name="Content Placeholder 2"/>
          <p:cNvSpPr>
            <a:spLocks noGrp="1"/>
          </p:cNvSpPr>
          <p:nvPr>
            <p:ph idx="1"/>
          </p:nvPr>
        </p:nvSpPr>
        <p:spPr>
          <a:xfrm>
            <a:off x="835708" y="1515661"/>
            <a:ext cx="11066698" cy="3545756"/>
          </a:xfrm>
        </p:spPr>
        <p:txBody>
          <a:bodyPr/>
          <a:lstStyle/>
          <a:p>
            <a:r>
              <a:rPr lang="en-US" dirty="0">
                <a:latin typeface="+mj-lt"/>
              </a:rPr>
              <a:t>Performing communication remains orders of magnitude more energy expensive than performing sensing and computation</a:t>
            </a:r>
          </a:p>
          <a:p>
            <a:r>
              <a:rPr lang="en-US" dirty="0">
                <a:latin typeface="+mj-lt"/>
              </a:rPr>
              <a:t>No scaling in power consumption due to Moore’s law. Energy expensive</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65</a:t>
            </a:fld>
            <a:endParaRPr lang="sv-SE" dirty="0"/>
          </a:p>
        </p:txBody>
      </p:sp>
      <p:pic>
        <p:nvPicPr>
          <p:cNvPr id="17" name="Picture 16">
            <a:extLst>
              <a:ext uri="{FF2B5EF4-FFF2-40B4-BE49-F238E27FC236}">
                <a16:creationId xmlns:a16="http://schemas.microsoft.com/office/drawing/2014/main" id="{8797FCDD-86F5-4019-98E5-9B71D4C6F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853" y="2916416"/>
            <a:ext cx="3659772" cy="3024605"/>
          </a:xfrm>
          <a:prstGeom prst="rect">
            <a:avLst/>
          </a:prstGeom>
        </p:spPr>
      </p:pic>
      <p:sp>
        <p:nvSpPr>
          <p:cNvPr id="18" name="Shape 264">
            <a:extLst>
              <a:ext uri="{FF2B5EF4-FFF2-40B4-BE49-F238E27FC236}">
                <a16:creationId xmlns:a16="http://schemas.microsoft.com/office/drawing/2014/main" id="{8EF31A59-AE86-4716-815E-C1797CB7BAA4}"/>
              </a:ext>
            </a:extLst>
          </p:cNvPr>
          <p:cNvSpPr/>
          <p:nvPr/>
        </p:nvSpPr>
        <p:spPr>
          <a:xfrm rot="-5400000">
            <a:off x="3087318" y="5408625"/>
            <a:ext cx="192134" cy="925904"/>
          </a:xfrm>
          <a:prstGeom prst="leftBrace">
            <a:avLst>
              <a:gd name="adj1" fmla="val 31609"/>
              <a:gd name="adj2" fmla="val 50000"/>
            </a:avLst>
          </a:prstGeom>
          <a:noFill/>
          <a:ln w="12700" cap="flat" cmpd="sng">
            <a:solidFill>
              <a:schemeClr val="dk1"/>
            </a:solidFill>
            <a:prstDash val="solid"/>
            <a:round/>
            <a:headEnd type="none" w="med" len="med"/>
            <a:tailEnd type="none" w="med" len="med"/>
          </a:ln>
        </p:spPr>
        <p:txBody>
          <a:bodyPr lIns="68569" tIns="34275" rIns="68569" bIns="3427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350">
              <a:solidFill>
                <a:schemeClr val="dk1"/>
              </a:solidFill>
              <a:latin typeface="Calibri"/>
              <a:ea typeface="Calibri"/>
              <a:cs typeface="Calibri"/>
              <a:sym typeface="Calibri"/>
            </a:endParaRPr>
          </a:p>
        </p:txBody>
      </p:sp>
      <p:sp>
        <p:nvSpPr>
          <p:cNvPr id="19" name="Shape 266">
            <a:extLst>
              <a:ext uri="{FF2B5EF4-FFF2-40B4-BE49-F238E27FC236}">
                <a16:creationId xmlns:a16="http://schemas.microsoft.com/office/drawing/2014/main" id="{F0D88031-BEAB-4074-8F78-7C10685D1A7A}"/>
              </a:ext>
            </a:extLst>
          </p:cNvPr>
          <p:cNvSpPr txBox="1"/>
          <p:nvPr/>
        </p:nvSpPr>
        <p:spPr>
          <a:xfrm>
            <a:off x="2018576" y="6012902"/>
            <a:ext cx="2331759" cy="645791"/>
          </a:xfrm>
          <a:prstGeom prst="rect">
            <a:avLst/>
          </a:prstGeom>
          <a:noFill/>
          <a:ln>
            <a:noFill/>
          </a:ln>
        </p:spPr>
        <p:txBody>
          <a:bodyPr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dirty="0">
                <a:solidFill>
                  <a:schemeClr val="dk1"/>
                </a:solidFill>
                <a:latin typeface="Helvetica" panose="020B0604020202020204" pitchFamily="34" charset="0"/>
                <a:ea typeface="Calibri"/>
                <a:cs typeface="Helvetica" panose="020B0604020202020204" pitchFamily="34" charset="0"/>
                <a:sym typeface="Calibri"/>
              </a:rPr>
              <a:t>Digital</a:t>
            </a:r>
          </a:p>
          <a:p>
            <a:pPr algn="ctr">
              <a:buSzPct val="25000"/>
            </a:pPr>
            <a:r>
              <a:rPr lang="en" dirty="0">
                <a:solidFill>
                  <a:schemeClr val="dk1"/>
                </a:solidFill>
                <a:latin typeface="Helvetica" panose="020B0604020202020204" pitchFamily="34" charset="0"/>
                <a:ea typeface="Calibri"/>
                <a:cs typeface="Helvetica" panose="020B0604020202020204" pitchFamily="34" charset="0"/>
                <a:sym typeface="Calibri"/>
              </a:rPr>
              <a:t>(</a:t>
            </a:r>
            <a:r>
              <a:rPr lang="en-US" dirty="0">
                <a:solidFill>
                  <a:schemeClr val="dk1"/>
                </a:solidFill>
                <a:latin typeface="Helvetica" panose="020B0604020202020204" pitchFamily="34" charset="0"/>
                <a:ea typeface="Calibri"/>
                <a:cs typeface="Helvetica" panose="020B0604020202020204" pitchFamily="34" charset="0"/>
                <a:sym typeface="Calibri"/>
              </a:rPr>
              <a:t>Baseband)</a:t>
            </a:r>
            <a:endParaRPr lang="en" dirty="0">
              <a:solidFill>
                <a:schemeClr val="dk1"/>
              </a:solidFill>
              <a:latin typeface="Helvetica" panose="020B0604020202020204" pitchFamily="34" charset="0"/>
              <a:ea typeface="Calibri"/>
              <a:cs typeface="Helvetica" panose="020B0604020202020204" pitchFamily="34" charset="0"/>
              <a:sym typeface="Calibri"/>
            </a:endParaRPr>
          </a:p>
        </p:txBody>
      </p:sp>
      <p:sp>
        <p:nvSpPr>
          <p:cNvPr id="20" name="Shape 267">
            <a:extLst>
              <a:ext uri="{FF2B5EF4-FFF2-40B4-BE49-F238E27FC236}">
                <a16:creationId xmlns:a16="http://schemas.microsoft.com/office/drawing/2014/main" id="{E0B51167-790E-4FC5-BC93-E8DF646C8E37}"/>
              </a:ext>
            </a:extLst>
          </p:cNvPr>
          <p:cNvSpPr txBox="1"/>
          <p:nvPr/>
        </p:nvSpPr>
        <p:spPr>
          <a:xfrm>
            <a:off x="3409973" y="6003162"/>
            <a:ext cx="1948877" cy="692842"/>
          </a:xfrm>
          <a:prstGeom prst="rect">
            <a:avLst/>
          </a:prstGeom>
          <a:noFill/>
          <a:ln>
            <a:noFill/>
          </a:ln>
        </p:spPr>
        <p:txBody>
          <a:bodyPr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dirty="0">
                <a:solidFill>
                  <a:schemeClr val="dk1"/>
                </a:solidFill>
                <a:latin typeface="Helvetica" panose="020B0604020202020204" pitchFamily="34" charset="0"/>
                <a:ea typeface="Calibri"/>
                <a:cs typeface="Helvetica" panose="020B0604020202020204" pitchFamily="34" charset="0"/>
                <a:sym typeface="Calibri"/>
              </a:rPr>
              <a:t>Analog</a:t>
            </a:r>
          </a:p>
          <a:p>
            <a:pPr algn="ctr">
              <a:buSzPct val="25000"/>
            </a:pPr>
            <a:r>
              <a:rPr lang="en" dirty="0">
                <a:solidFill>
                  <a:schemeClr val="dk1"/>
                </a:solidFill>
                <a:latin typeface="Helvetica" panose="020B0604020202020204" pitchFamily="34" charset="0"/>
                <a:ea typeface="Calibri"/>
                <a:cs typeface="Helvetica" panose="020B0604020202020204" pitchFamily="34" charset="0"/>
                <a:sym typeface="Calibri"/>
              </a:rPr>
              <a:t>(</a:t>
            </a:r>
            <a:r>
              <a:rPr lang="en-US" dirty="0">
                <a:solidFill>
                  <a:schemeClr val="dk1"/>
                </a:solidFill>
                <a:latin typeface="Helvetica" panose="020B0604020202020204" pitchFamily="34" charset="0"/>
                <a:ea typeface="Calibri"/>
                <a:cs typeface="Helvetica" panose="020B0604020202020204" pitchFamily="34" charset="0"/>
                <a:sym typeface="Calibri"/>
              </a:rPr>
              <a:t>RF</a:t>
            </a:r>
            <a:r>
              <a:rPr lang="en" dirty="0">
                <a:solidFill>
                  <a:schemeClr val="dk1"/>
                </a:solidFill>
                <a:latin typeface="Helvetica" panose="020B0604020202020204" pitchFamily="34" charset="0"/>
                <a:ea typeface="Calibri"/>
                <a:cs typeface="Helvetica" panose="020B0604020202020204" pitchFamily="34" charset="0"/>
                <a:sym typeface="Calibri"/>
              </a:rPr>
              <a:t>)</a:t>
            </a:r>
          </a:p>
        </p:txBody>
      </p:sp>
      <p:sp>
        <p:nvSpPr>
          <p:cNvPr id="21" name="Shape 264">
            <a:extLst>
              <a:ext uri="{FF2B5EF4-FFF2-40B4-BE49-F238E27FC236}">
                <a16:creationId xmlns:a16="http://schemas.microsoft.com/office/drawing/2014/main" id="{E22AFA26-CC31-433E-AC46-26A125C19450}"/>
              </a:ext>
            </a:extLst>
          </p:cNvPr>
          <p:cNvSpPr/>
          <p:nvPr/>
        </p:nvSpPr>
        <p:spPr>
          <a:xfrm rot="-5400000">
            <a:off x="4302892" y="5218945"/>
            <a:ext cx="195911" cy="1320089"/>
          </a:xfrm>
          <a:prstGeom prst="leftBrace">
            <a:avLst>
              <a:gd name="adj1" fmla="val 39367"/>
              <a:gd name="adj2" fmla="val 48651"/>
            </a:avLst>
          </a:prstGeom>
          <a:noFill/>
          <a:ln w="12700" cap="flat" cmpd="sng">
            <a:solidFill>
              <a:schemeClr val="dk1"/>
            </a:solidFill>
            <a:prstDash val="solid"/>
            <a:round/>
            <a:headEnd type="none" w="med" len="med"/>
            <a:tailEnd type="none" w="med" len="med"/>
          </a:ln>
        </p:spPr>
        <p:txBody>
          <a:bodyPr lIns="68569" tIns="34275" rIns="68569" bIns="3427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350">
              <a:solidFill>
                <a:schemeClr val="dk1"/>
              </a:solidFill>
              <a:latin typeface="Calibri"/>
              <a:ea typeface="Calibri"/>
              <a:cs typeface="Calibri"/>
              <a:sym typeface="Calibri"/>
            </a:endParaRPr>
          </a:p>
        </p:txBody>
      </p:sp>
      <p:sp>
        <p:nvSpPr>
          <p:cNvPr id="24" name="Shape 280">
            <a:extLst>
              <a:ext uri="{FF2B5EF4-FFF2-40B4-BE49-F238E27FC236}">
                <a16:creationId xmlns:a16="http://schemas.microsoft.com/office/drawing/2014/main" id="{96A01C36-1780-4AEF-B3ED-0C21F03A9B95}"/>
              </a:ext>
            </a:extLst>
          </p:cNvPr>
          <p:cNvSpPr txBox="1"/>
          <p:nvPr/>
        </p:nvSpPr>
        <p:spPr>
          <a:xfrm>
            <a:off x="626769" y="4502329"/>
            <a:ext cx="1993085" cy="929315"/>
          </a:xfrm>
          <a:prstGeom prst="rect">
            <a:avLst/>
          </a:prstGeom>
          <a:noFill/>
          <a:ln>
            <a:noFill/>
          </a:ln>
        </p:spPr>
        <p:txBody>
          <a:bodyPr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b="1" dirty="0">
                <a:solidFill>
                  <a:srgbClr val="FF6600"/>
                </a:solidFill>
                <a:latin typeface="Helvetica" panose="020B0604020202020204" pitchFamily="34" charset="0"/>
                <a:ea typeface="Calibri"/>
                <a:cs typeface="Helvetica" panose="020B0604020202020204" pitchFamily="34" charset="0"/>
                <a:sym typeface="Calibri"/>
              </a:rPr>
              <a:t>Power scale</a:t>
            </a:r>
            <a:r>
              <a:rPr lang="en-US" b="1" dirty="0">
                <a:solidFill>
                  <a:srgbClr val="FF6600"/>
                </a:solidFill>
                <a:latin typeface="Helvetica" panose="020B0604020202020204" pitchFamily="34" charset="0"/>
                <a:ea typeface="Calibri"/>
                <a:cs typeface="Helvetica" panose="020B0604020202020204" pitchFamily="34" charset="0"/>
                <a:sym typeface="Calibri"/>
              </a:rPr>
              <a:t>d</a:t>
            </a:r>
            <a:r>
              <a:rPr lang="en" b="1" dirty="0">
                <a:solidFill>
                  <a:srgbClr val="FF6600"/>
                </a:solidFill>
                <a:latin typeface="Helvetica" panose="020B0604020202020204" pitchFamily="34" charset="0"/>
                <a:ea typeface="Calibri"/>
                <a:cs typeface="Helvetica" panose="020B0604020202020204" pitchFamily="34" charset="0"/>
                <a:sym typeface="Calibri"/>
              </a:rPr>
              <a:t> with Moore’s law O(10 uW)</a:t>
            </a:r>
          </a:p>
        </p:txBody>
      </p:sp>
      <p:cxnSp>
        <p:nvCxnSpPr>
          <p:cNvPr id="25" name="Shape 281">
            <a:extLst>
              <a:ext uri="{FF2B5EF4-FFF2-40B4-BE49-F238E27FC236}">
                <a16:creationId xmlns:a16="http://schemas.microsoft.com/office/drawing/2014/main" id="{1ECEA94B-7C7B-4C58-976F-F8B81A70EA51}"/>
              </a:ext>
            </a:extLst>
          </p:cNvPr>
          <p:cNvCxnSpPr>
            <a:cxnSpLocks/>
          </p:cNvCxnSpPr>
          <p:nvPr/>
        </p:nvCxnSpPr>
        <p:spPr>
          <a:xfrm>
            <a:off x="1785115" y="5308009"/>
            <a:ext cx="935318" cy="722195"/>
          </a:xfrm>
          <a:prstGeom prst="straightConnector1">
            <a:avLst/>
          </a:prstGeom>
          <a:noFill/>
          <a:ln w="25400" cap="flat" cmpd="sng">
            <a:solidFill>
              <a:srgbClr val="FF6600"/>
            </a:solidFill>
            <a:prstDash val="solid"/>
            <a:round/>
            <a:headEnd type="none" w="med" len="med"/>
            <a:tailEnd type="stealth" w="lg" len="lg"/>
          </a:ln>
        </p:spPr>
      </p:cxnSp>
      <p:sp>
        <p:nvSpPr>
          <p:cNvPr id="26" name="Shape 282">
            <a:extLst>
              <a:ext uri="{FF2B5EF4-FFF2-40B4-BE49-F238E27FC236}">
                <a16:creationId xmlns:a16="http://schemas.microsoft.com/office/drawing/2014/main" id="{9DC7F09C-8CBB-4F0B-8129-EC6CA626522D}"/>
              </a:ext>
            </a:extLst>
          </p:cNvPr>
          <p:cNvSpPr txBox="1"/>
          <p:nvPr/>
        </p:nvSpPr>
        <p:spPr>
          <a:xfrm>
            <a:off x="5373442" y="4554044"/>
            <a:ext cx="1950821" cy="617959"/>
          </a:xfrm>
          <a:prstGeom prst="rect">
            <a:avLst/>
          </a:prstGeom>
          <a:noFill/>
          <a:ln>
            <a:noFill/>
          </a:ln>
        </p:spPr>
        <p:txBody>
          <a:bodyPr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25000"/>
            </a:pPr>
            <a:r>
              <a:rPr lang="en" b="1" dirty="0">
                <a:solidFill>
                  <a:srgbClr val="FF6600"/>
                </a:solidFill>
                <a:latin typeface="Helvetica" panose="020B0604020202020204" pitchFamily="34" charset="0"/>
                <a:ea typeface="Calibri"/>
                <a:cs typeface="Helvetica" panose="020B0604020202020204" pitchFamily="34" charset="0"/>
                <a:sym typeface="Calibri"/>
              </a:rPr>
              <a:t>No such scaling O(100 mW)</a:t>
            </a:r>
          </a:p>
        </p:txBody>
      </p:sp>
      <p:cxnSp>
        <p:nvCxnSpPr>
          <p:cNvPr id="27" name="Shape 283">
            <a:extLst>
              <a:ext uri="{FF2B5EF4-FFF2-40B4-BE49-F238E27FC236}">
                <a16:creationId xmlns:a16="http://schemas.microsoft.com/office/drawing/2014/main" id="{A91E1FD2-3B9B-42C8-8D94-785CCFA6366B}"/>
              </a:ext>
            </a:extLst>
          </p:cNvPr>
          <p:cNvCxnSpPr>
            <a:cxnSpLocks/>
          </p:cNvCxnSpPr>
          <p:nvPr/>
        </p:nvCxnSpPr>
        <p:spPr>
          <a:xfrm flipH="1">
            <a:off x="4826981" y="5091733"/>
            <a:ext cx="1547111" cy="1027028"/>
          </a:xfrm>
          <a:prstGeom prst="straightConnector1">
            <a:avLst/>
          </a:prstGeom>
          <a:noFill/>
          <a:ln w="25400" cap="flat" cmpd="sng">
            <a:solidFill>
              <a:srgbClr val="FF6600"/>
            </a:solidFill>
            <a:prstDash val="solid"/>
            <a:round/>
            <a:headEnd type="none" w="med" len="med"/>
            <a:tailEnd type="stealth" w="lg" len="lg"/>
          </a:ln>
        </p:spPr>
      </p:cxnSp>
      <p:graphicFrame>
        <p:nvGraphicFramePr>
          <p:cNvPr id="28" name="Table 6">
            <a:extLst>
              <a:ext uri="{FF2B5EF4-FFF2-40B4-BE49-F238E27FC236}">
                <a16:creationId xmlns:a16="http://schemas.microsoft.com/office/drawing/2014/main" id="{3221A947-E761-4702-BA3D-B2EFF3946260}"/>
              </a:ext>
            </a:extLst>
          </p:cNvPr>
          <p:cNvGraphicFramePr>
            <a:graphicFrameLocks noGrp="1"/>
          </p:cNvGraphicFramePr>
          <p:nvPr/>
        </p:nvGraphicFramePr>
        <p:xfrm>
          <a:off x="7533202" y="3204629"/>
          <a:ext cx="3810724" cy="3151721"/>
        </p:xfrm>
        <a:graphic>
          <a:graphicData uri="http://schemas.openxmlformats.org/drawingml/2006/table">
            <a:tbl>
              <a:tblPr firstRow="1" bandRow="1">
                <a:tableStyleId>{F5AB1C69-6EDB-4FF4-983F-18BD219EF322}</a:tableStyleId>
              </a:tblPr>
              <a:tblGrid>
                <a:gridCol w="1905362">
                  <a:extLst>
                    <a:ext uri="{9D8B030D-6E8A-4147-A177-3AD203B41FA5}">
                      <a16:colId xmlns:a16="http://schemas.microsoft.com/office/drawing/2014/main" val="3227623664"/>
                    </a:ext>
                  </a:extLst>
                </a:gridCol>
                <a:gridCol w="1905362">
                  <a:extLst>
                    <a:ext uri="{9D8B030D-6E8A-4147-A177-3AD203B41FA5}">
                      <a16:colId xmlns:a16="http://schemas.microsoft.com/office/drawing/2014/main" val="3123520317"/>
                    </a:ext>
                  </a:extLst>
                </a:gridCol>
              </a:tblGrid>
              <a:tr h="742146">
                <a:tc>
                  <a:txBody>
                    <a:bodyPr/>
                    <a:lstStyle/>
                    <a:p>
                      <a:pPr algn="ctr"/>
                      <a:r>
                        <a:rPr lang="en-GB" dirty="0"/>
                        <a:t>Component</a:t>
                      </a:r>
                      <a:endParaRPr lang="en-SE" dirty="0"/>
                    </a:p>
                  </a:txBody>
                  <a:tcPr/>
                </a:tc>
                <a:tc>
                  <a:txBody>
                    <a:bodyPr/>
                    <a:lstStyle/>
                    <a:p>
                      <a:pPr algn="ctr"/>
                      <a:r>
                        <a:rPr lang="en-GB" dirty="0"/>
                        <a:t>Power Consumption</a:t>
                      </a:r>
                      <a:endParaRPr lang="en-SE" dirty="0"/>
                    </a:p>
                  </a:txBody>
                  <a:tcPr/>
                </a:tc>
                <a:extLst>
                  <a:ext uri="{0D108BD9-81ED-4DB2-BD59-A6C34878D82A}">
                    <a16:rowId xmlns:a16="http://schemas.microsoft.com/office/drawing/2014/main" val="2438343205"/>
                  </a:ext>
                </a:extLst>
              </a:tr>
              <a:tr h="808676">
                <a:tc>
                  <a:txBody>
                    <a:bodyPr/>
                    <a:lstStyle/>
                    <a:p>
                      <a:pPr algn="ctr"/>
                      <a:r>
                        <a:rPr lang="en-GB" dirty="0"/>
                        <a:t>Microcontroller (Apollo3)</a:t>
                      </a:r>
                      <a:endParaRPr lang="en-SE" dirty="0"/>
                    </a:p>
                  </a:txBody>
                  <a:tcPr/>
                </a:tc>
                <a:tc>
                  <a:txBody>
                    <a:bodyPr/>
                    <a:lstStyle/>
                    <a:p>
                      <a:pPr algn="ctr"/>
                      <a:r>
                        <a:rPr lang="en-GB" dirty="0"/>
                        <a:t>100s of µW’s (48 to 192 MHz)</a:t>
                      </a:r>
                      <a:endParaRPr lang="en-SE" dirty="0"/>
                    </a:p>
                  </a:txBody>
                  <a:tcPr/>
                </a:tc>
                <a:extLst>
                  <a:ext uri="{0D108BD9-81ED-4DB2-BD59-A6C34878D82A}">
                    <a16:rowId xmlns:a16="http://schemas.microsoft.com/office/drawing/2014/main" val="3359520886"/>
                  </a:ext>
                </a:extLst>
              </a:tr>
              <a:tr h="742146">
                <a:tc>
                  <a:txBody>
                    <a:bodyPr/>
                    <a:lstStyle/>
                    <a:p>
                      <a:pPr algn="ctr"/>
                      <a:r>
                        <a:rPr lang="en-GB" dirty="0"/>
                        <a:t>Sensors </a:t>
                      </a:r>
                      <a:endParaRPr lang="en-SE" dirty="0"/>
                    </a:p>
                  </a:txBody>
                  <a:tcPr/>
                </a:tc>
                <a:tc>
                  <a:txBody>
                    <a:bodyPr/>
                    <a:lstStyle/>
                    <a:p>
                      <a:pPr algn="ctr"/>
                      <a:r>
                        <a:rPr lang="en-GB" dirty="0"/>
                        <a:t>Few to tens of µW’s</a:t>
                      </a:r>
                      <a:endParaRPr lang="en-SE" dirty="0"/>
                    </a:p>
                  </a:txBody>
                  <a:tcPr/>
                </a:tc>
                <a:extLst>
                  <a:ext uri="{0D108BD9-81ED-4DB2-BD59-A6C34878D82A}">
                    <a16:rowId xmlns:a16="http://schemas.microsoft.com/office/drawing/2014/main" val="2377929104"/>
                  </a:ext>
                </a:extLst>
              </a:tr>
              <a:tr h="858753">
                <a:tc>
                  <a:txBody>
                    <a:bodyPr/>
                    <a:lstStyle/>
                    <a:p>
                      <a:pPr algn="ctr"/>
                      <a:r>
                        <a:rPr lang="en-GB" dirty="0"/>
                        <a:t>Transceiver </a:t>
                      </a:r>
                      <a:endParaRPr lang="en-SE" dirty="0"/>
                    </a:p>
                  </a:txBody>
                  <a:tcPr/>
                </a:tc>
                <a:tc>
                  <a:txBody>
                    <a:bodyPr/>
                    <a:lstStyle/>
                    <a:p>
                      <a:pPr algn="ctr"/>
                      <a:r>
                        <a:rPr lang="en-GB" dirty="0"/>
                        <a:t>Tens to Hundreds of </a:t>
                      </a:r>
                      <a:r>
                        <a:rPr lang="en-GB" dirty="0" err="1"/>
                        <a:t>mW’s</a:t>
                      </a:r>
                      <a:endParaRPr lang="en-SE" dirty="0"/>
                    </a:p>
                  </a:txBody>
                  <a:tcPr/>
                </a:tc>
                <a:extLst>
                  <a:ext uri="{0D108BD9-81ED-4DB2-BD59-A6C34878D82A}">
                    <a16:rowId xmlns:a16="http://schemas.microsoft.com/office/drawing/2014/main" val="2163588759"/>
                  </a:ext>
                </a:extLst>
              </a:tr>
            </a:tbl>
          </a:graphicData>
        </a:graphic>
      </p:graphicFrame>
      <p:sp>
        <p:nvSpPr>
          <p:cNvPr id="4" name="Footer Placeholder 3">
            <a:extLst>
              <a:ext uri="{FF2B5EF4-FFF2-40B4-BE49-F238E27FC236}">
                <a16:creationId xmlns:a16="http://schemas.microsoft.com/office/drawing/2014/main" id="{FB462722-D8E8-48F1-9542-34E8A1E9BFEA}"/>
              </a:ext>
            </a:extLst>
          </p:cNvPr>
          <p:cNvSpPr>
            <a:spLocks noGrp="1"/>
          </p:cNvSpPr>
          <p:nvPr>
            <p:ph type="ftr" sz="quarter" idx="11"/>
          </p:nvPr>
        </p:nvSpPr>
        <p:spPr>
          <a:xfrm>
            <a:off x="3918810" y="6492875"/>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90913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7710" y="1325018"/>
            <a:ext cx="11185245" cy="2465897"/>
          </a:xfrm>
        </p:spPr>
        <p:txBody>
          <a:bodyPr>
            <a:normAutofit/>
          </a:bodyPr>
          <a:lstStyle/>
          <a:p>
            <a:r>
              <a:rPr lang="en-US" dirty="0">
                <a:latin typeface="+mj-lt"/>
              </a:rPr>
              <a:t>Devices that comprise wireless embedded systems are energy expensive:</a:t>
            </a:r>
          </a:p>
          <a:p>
            <a:pPr lvl="1"/>
            <a:r>
              <a:rPr lang="en-US" dirty="0">
                <a:latin typeface="+mj-lt"/>
              </a:rPr>
              <a:t>Operate on bulky batteries. Frequent replacement. Challenging  at scale</a:t>
            </a:r>
          </a:p>
          <a:p>
            <a:pPr lvl="1"/>
            <a:r>
              <a:rPr lang="en-US" dirty="0">
                <a:latin typeface="+mj-lt"/>
              </a:rPr>
              <a:t>Challenging to realize novel form factor for the platform (sticker)</a:t>
            </a:r>
          </a:p>
          <a:p>
            <a:r>
              <a:rPr lang="en-US" dirty="0">
                <a:latin typeface="+mj-lt"/>
              </a:rPr>
              <a:t>Energy challenge is biggest hindrance to unlocking  trillions of dollars economic value enabled through the massive deployment of IoT devices</a:t>
            </a:r>
          </a:p>
          <a:p>
            <a:endParaRPr lang="en-US" dirty="0">
              <a:latin typeface="+mj-lt"/>
            </a:endParaRPr>
          </a:p>
          <a:p>
            <a:pPr lvl="1"/>
            <a:endParaRPr lang="en-US" dirty="0">
              <a:latin typeface="+mj-lt"/>
            </a:endParaRPr>
          </a:p>
          <a:p>
            <a:pPr lvl="1"/>
            <a:endParaRPr lang="en-US" dirty="0">
              <a:latin typeface="+mj-lt"/>
            </a:endParaRPr>
          </a:p>
          <a:p>
            <a:pPr marL="0" indent="0" algn="ctr">
              <a:buNone/>
            </a:pPr>
            <a:endParaRPr lang="en-US" dirty="0">
              <a:latin typeface="+mj-lt"/>
            </a:endParaRPr>
          </a:p>
        </p:txBody>
      </p:sp>
      <p:sp>
        <p:nvSpPr>
          <p:cNvPr id="14" name="Slide Number Placeholder 13">
            <a:extLst>
              <a:ext uri="{FF2B5EF4-FFF2-40B4-BE49-F238E27FC236}">
                <a16:creationId xmlns:a16="http://schemas.microsoft.com/office/drawing/2014/main" id="{41DE850A-63CB-4FEF-99D6-7D2FDDC75E9D}"/>
              </a:ext>
            </a:extLst>
          </p:cNvPr>
          <p:cNvSpPr>
            <a:spLocks noGrp="1"/>
          </p:cNvSpPr>
          <p:nvPr>
            <p:ph type="sldNum" sz="quarter" idx="12"/>
          </p:nvPr>
        </p:nvSpPr>
        <p:spPr/>
        <p:txBody>
          <a:bodyPr/>
          <a:lstStyle/>
          <a:p>
            <a:fld id="{687B7451-1438-CB4A-8106-82A64F1C7D7B}" type="slidenum">
              <a:rPr lang="sv-SE" smtClean="0"/>
              <a:t>66</a:t>
            </a:fld>
            <a:endParaRPr lang="sv-SE"/>
          </a:p>
        </p:txBody>
      </p:sp>
      <p:sp>
        <p:nvSpPr>
          <p:cNvPr id="17" name="Title 1">
            <a:extLst>
              <a:ext uri="{FF2B5EF4-FFF2-40B4-BE49-F238E27FC236}">
                <a16:creationId xmlns:a16="http://schemas.microsoft.com/office/drawing/2014/main" id="{7D0CFFEB-E1E3-452A-9E4B-56DF05DB1BDF}"/>
              </a:ext>
            </a:extLst>
          </p:cNvPr>
          <p:cNvSpPr txBox="1">
            <a:spLocks/>
          </p:cNvSpPr>
          <p:nvPr/>
        </p:nvSpPr>
        <p:spPr>
          <a:xfrm>
            <a:off x="500224" y="713615"/>
            <a:ext cx="10198256" cy="86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FD3BF10E-80CB-49A5-8C7A-B9F47AEDD05A}"/>
              </a:ext>
            </a:extLst>
          </p:cNvPr>
          <p:cNvSpPr txBox="1">
            <a:spLocks/>
          </p:cNvSpPr>
          <p:nvPr/>
        </p:nvSpPr>
        <p:spPr>
          <a:xfrm>
            <a:off x="769069" y="249998"/>
            <a:ext cx="111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Wireless embedded systems has an energy challenge</a:t>
            </a:r>
          </a:p>
        </p:txBody>
      </p:sp>
      <p:pic>
        <p:nvPicPr>
          <p:cNvPr id="8" name="Content Placeholder 4" descr="A picture containing camera, phone&#10;&#10;Description automatically generated">
            <a:extLst>
              <a:ext uri="{FF2B5EF4-FFF2-40B4-BE49-F238E27FC236}">
                <a16:creationId xmlns:a16="http://schemas.microsoft.com/office/drawing/2014/main" id="{97CF7CBF-381C-4264-A031-735B1FC91DAC}"/>
              </a:ext>
            </a:extLst>
          </p:cNvPr>
          <p:cNvPicPr>
            <a:picLocks noChangeAspect="1"/>
          </p:cNvPicPr>
          <p:nvPr/>
        </p:nvPicPr>
        <p:blipFill>
          <a:blip r:embed="rId3"/>
          <a:stretch>
            <a:fillRect/>
          </a:stretch>
        </p:blipFill>
        <p:spPr>
          <a:xfrm>
            <a:off x="6473780" y="3754159"/>
            <a:ext cx="4438699" cy="1964307"/>
          </a:xfrm>
          <a:prstGeom prst="rect">
            <a:avLst/>
          </a:prstGeom>
        </p:spPr>
      </p:pic>
      <p:sp>
        <p:nvSpPr>
          <p:cNvPr id="9" name="TextBox 8">
            <a:extLst>
              <a:ext uri="{FF2B5EF4-FFF2-40B4-BE49-F238E27FC236}">
                <a16:creationId xmlns:a16="http://schemas.microsoft.com/office/drawing/2014/main" id="{036456B2-D883-FCE1-B6E8-9421E16E079B}"/>
              </a:ext>
            </a:extLst>
          </p:cNvPr>
          <p:cNvSpPr txBox="1"/>
          <p:nvPr/>
        </p:nvSpPr>
        <p:spPr>
          <a:xfrm>
            <a:off x="6334897" y="5891144"/>
            <a:ext cx="4716464" cy="338554"/>
          </a:xfrm>
          <a:prstGeom prst="rect">
            <a:avLst/>
          </a:prstGeom>
          <a:noFill/>
        </p:spPr>
        <p:txBody>
          <a:bodyPr wrap="square" rtlCol="0">
            <a:spAutoFit/>
          </a:bodyPr>
          <a:lstStyle/>
          <a:p>
            <a:r>
              <a:rPr lang="en-US" sz="1600" dirty="0">
                <a:latin typeface="+mj-lt"/>
              </a:rPr>
              <a:t>Flexible backscatter tag based on </a:t>
            </a:r>
            <a:r>
              <a:rPr lang="en-US" sz="1600" dirty="0" err="1">
                <a:latin typeface="+mj-lt"/>
              </a:rPr>
              <a:t>LoRea</a:t>
            </a:r>
            <a:r>
              <a:rPr lang="en-US" sz="1600" dirty="0">
                <a:latin typeface="+mj-lt"/>
              </a:rPr>
              <a:t> (SENSYS 2017)</a:t>
            </a:r>
          </a:p>
        </p:txBody>
      </p:sp>
      <p:pic>
        <p:nvPicPr>
          <p:cNvPr id="4" name="Picture 3" descr="A picture containing text, electronics, circuit&#10;&#10;Description automatically generated">
            <a:extLst>
              <a:ext uri="{FF2B5EF4-FFF2-40B4-BE49-F238E27FC236}">
                <a16:creationId xmlns:a16="http://schemas.microsoft.com/office/drawing/2014/main" id="{F2AE366E-EAFE-26AA-5A0C-9BDC287C663A}"/>
              </a:ext>
            </a:extLst>
          </p:cNvPr>
          <p:cNvPicPr>
            <a:picLocks noChangeAspect="1"/>
          </p:cNvPicPr>
          <p:nvPr/>
        </p:nvPicPr>
        <p:blipFill>
          <a:blip r:embed="rId4"/>
          <a:stretch>
            <a:fillRect/>
          </a:stretch>
        </p:blipFill>
        <p:spPr>
          <a:xfrm>
            <a:off x="1413347" y="3754159"/>
            <a:ext cx="4438699" cy="2088800"/>
          </a:xfrm>
          <a:prstGeom prst="rect">
            <a:avLst/>
          </a:prstGeom>
        </p:spPr>
      </p:pic>
      <p:sp>
        <p:nvSpPr>
          <p:cNvPr id="20" name="TextBox 19">
            <a:extLst>
              <a:ext uri="{FF2B5EF4-FFF2-40B4-BE49-F238E27FC236}">
                <a16:creationId xmlns:a16="http://schemas.microsoft.com/office/drawing/2014/main" id="{B0C7CEEA-9E9C-7137-9785-7D51F4F5DB68}"/>
              </a:ext>
            </a:extLst>
          </p:cNvPr>
          <p:cNvSpPr txBox="1"/>
          <p:nvPr/>
        </p:nvSpPr>
        <p:spPr>
          <a:xfrm>
            <a:off x="1522883" y="5891144"/>
            <a:ext cx="4076469" cy="338554"/>
          </a:xfrm>
          <a:prstGeom prst="rect">
            <a:avLst/>
          </a:prstGeom>
          <a:noFill/>
        </p:spPr>
        <p:txBody>
          <a:bodyPr wrap="square" rtlCol="0">
            <a:spAutoFit/>
          </a:bodyPr>
          <a:lstStyle/>
          <a:p>
            <a:r>
              <a:rPr lang="en-US" sz="1600" dirty="0" err="1">
                <a:latin typeface="+mj-lt"/>
              </a:rPr>
              <a:t>TelOS</a:t>
            </a:r>
            <a:r>
              <a:rPr lang="en-US" sz="1600" dirty="0">
                <a:latin typeface="+mj-lt"/>
              </a:rPr>
              <a:t> B Sensor node (Powered by AA batteries)</a:t>
            </a:r>
          </a:p>
        </p:txBody>
      </p:sp>
      <p:sp>
        <p:nvSpPr>
          <p:cNvPr id="10" name="Footer Placeholder 1">
            <a:extLst>
              <a:ext uri="{FF2B5EF4-FFF2-40B4-BE49-F238E27FC236}">
                <a16:creationId xmlns:a16="http://schemas.microsoft.com/office/drawing/2014/main" id="{05ACC965-5C67-6860-DD0C-D4F343359FE1}"/>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4198256724"/>
      </p:ext>
    </p:extLst>
  </p:cSld>
  <p:clrMapOvr>
    <a:masterClrMapping/>
  </p:clrMapOvr>
  <mc:AlternateContent xmlns:mc="http://schemas.openxmlformats.org/markup-compatibility/2006" xmlns:p14="http://schemas.microsoft.com/office/powerpoint/2010/main">
    <mc:Choice Requires="p14">
      <p:transition spd="slow" p14:dur="2000" advTm="110889"/>
    </mc:Choice>
    <mc:Fallback xmlns="">
      <p:transition spd="slow" advTm="110889"/>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41DE850A-63CB-4FEF-99D6-7D2FDDC75E9D}"/>
              </a:ext>
            </a:extLst>
          </p:cNvPr>
          <p:cNvSpPr>
            <a:spLocks noGrp="1"/>
          </p:cNvSpPr>
          <p:nvPr>
            <p:ph type="sldNum" sz="quarter" idx="12"/>
          </p:nvPr>
        </p:nvSpPr>
        <p:spPr/>
        <p:txBody>
          <a:bodyPr/>
          <a:lstStyle/>
          <a:p>
            <a:fld id="{687B7451-1438-CB4A-8106-82A64F1C7D7B}" type="slidenum">
              <a:rPr lang="sv-SE" smtClean="0"/>
              <a:t>67</a:t>
            </a:fld>
            <a:endParaRPr lang="sv-SE"/>
          </a:p>
        </p:txBody>
      </p:sp>
      <p:sp>
        <p:nvSpPr>
          <p:cNvPr id="17" name="Title 1">
            <a:extLst>
              <a:ext uri="{FF2B5EF4-FFF2-40B4-BE49-F238E27FC236}">
                <a16:creationId xmlns:a16="http://schemas.microsoft.com/office/drawing/2014/main" id="{7D0CFFEB-E1E3-452A-9E4B-56DF05DB1BDF}"/>
              </a:ext>
            </a:extLst>
          </p:cNvPr>
          <p:cNvSpPr txBox="1">
            <a:spLocks/>
          </p:cNvSpPr>
          <p:nvPr/>
        </p:nvSpPr>
        <p:spPr>
          <a:xfrm>
            <a:off x="500224" y="713615"/>
            <a:ext cx="10198256" cy="86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8" name="Title 1">
            <a:extLst>
              <a:ext uri="{FF2B5EF4-FFF2-40B4-BE49-F238E27FC236}">
                <a16:creationId xmlns:a16="http://schemas.microsoft.com/office/drawing/2014/main" id="{FD3BF10E-80CB-49A5-8C7A-B9F47AEDD05A}"/>
              </a:ext>
            </a:extLst>
          </p:cNvPr>
          <p:cNvSpPr txBox="1">
            <a:spLocks/>
          </p:cNvSpPr>
          <p:nvPr/>
        </p:nvSpPr>
        <p:spPr>
          <a:xfrm>
            <a:off x="682794" y="249998"/>
            <a:ext cx="111316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Wireless embedded systems has an energy challenge</a:t>
            </a:r>
          </a:p>
        </p:txBody>
      </p:sp>
      <p:sp>
        <p:nvSpPr>
          <p:cNvPr id="2" name="Footer Placeholder 1">
            <a:extLst>
              <a:ext uri="{FF2B5EF4-FFF2-40B4-BE49-F238E27FC236}">
                <a16:creationId xmlns:a16="http://schemas.microsoft.com/office/drawing/2014/main" id="{5F123BAC-1429-434B-8EDE-E07C3BB7E9EA}"/>
              </a:ext>
            </a:extLst>
          </p:cNvPr>
          <p:cNvSpPr>
            <a:spLocks noGrp="1"/>
          </p:cNvSpPr>
          <p:nvPr>
            <p:ph type="ftr" sz="quarter" idx="11"/>
          </p:nvPr>
        </p:nvSpPr>
        <p:spPr>
          <a:xfrm>
            <a:off x="4038600" y="6440542"/>
            <a:ext cx="4114800" cy="365125"/>
          </a:xfrm>
        </p:spPr>
        <p:txBody>
          <a:bodyPr/>
          <a:lstStyle/>
          <a:p>
            <a:r>
              <a:rPr lang="sv-SE" dirty="0" err="1"/>
              <a:t>ambujv@nus.edu.sg</a:t>
            </a:r>
            <a:endParaRPr lang="sv-SE" dirty="0"/>
          </a:p>
        </p:txBody>
      </p:sp>
      <p:pic>
        <p:nvPicPr>
          <p:cNvPr id="5" name="Picture 4">
            <a:extLst>
              <a:ext uri="{FF2B5EF4-FFF2-40B4-BE49-F238E27FC236}">
                <a16:creationId xmlns:a16="http://schemas.microsoft.com/office/drawing/2014/main" id="{08D085DF-A843-CD3A-AE34-8B4BA835D82F}"/>
              </a:ext>
            </a:extLst>
          </p:cNvPr>
          <p:cNvPicPr>
            <a:picLocks noChangeAspect="1"/>
          </p:cNvPicPr>
          <p:nvPr/>
        </p:nvPicPr>
        <p:blipFill>
          <a:blip r:embed="rId3"/>
          <a:stretch>
            <a:fillRect/>
          </a:stretch>
        </p:blipFill>
        <p:spPr>
          <a:xfrm>
            <a:off x="1002001" y="1402080"/>
            <a:ext cx="4954270" cy="4954270"/>
          </a:xfrm>
          <a:prstGeom prst="rect">
            <a:avLst/>
          </a:prstGeom>
        </p:spPr>
      </p:pic>
      <p:pic>
        <p:nvPicPr>
          <p:cNvPr id="12" name="Picture 11" descr="A picture containing outdoor, several&#10;&#10;Description automatically generated">
            <a:extLst>
              <a:ext uri="{FF2B5EF4-FFF2-40B4-BE49-F238E27FC236}">
                <a16:creationId xmlns:a16="http://schemas.microsoft.com/office/drawing/2014/main" id="{E071B93E-C67E-4CEC-ADFB-8C49FB87CAAF}"/>
              </a:ext>
            </a:extLst>
          </p:cNvPr>
          <p:cNvPicPr>
            <a:picLocks noChangeAspect="1"/>
          </p:cNvPicPr>
          <p:nvPr/>
        </p:nvPicPr>
        <p:blipFill>
          <a:blip r:embed="rId4"/>
          <a:stretch>
            <a:fillRect/>
          </a:stretch>
        </p:blipFill>
        <p:spPr>
          <a:xfrm>
            <a:off x="6248622" y="1402080"/>
            <a:ext cx="4954270" cy="4954270"/>
          </a:xfrm>
          <a:prstGeom prst="rect">
            <a:avLst/>
          </a:prstGeom>
        </p:spPr>
      </p:pic>
    </p:spTree>
    <p:extLst>
      <p:ext uri="{BB962C8B-B14F-4D97-AF65-F5344CB8AC3E}">
        <p14:creationId xmlns:p14="http://schemas.microsoft.com/office/powerpoint/2010/main" val="628948099"/>
      </p:ext>
    </p:extLst>
  </p:cSld>
  <p:clrMapOvr>
    <a:masterClrMapping/>
  </p:clrMapOvr>
  <mc:AlternateContent xmlns:mc="http://schemas.openxmlformats.org/markup-compatibility/2006" xmlns:p14="http://schemas.microsoft.com/office/powerpoint/2010/main">
    <mc:Choice Requires="p14">
      <p:transition spd="slow" p14:dur="2000" advTm="110889"/>
    </mc:Choice>
    <mc:Fallback xmlns="">
      <p:transition spd="slow" advTm="110889"/>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919" y="2401432"/>
            <a:ext cx="10752161" cy="3016729"/>
          </a:xfrm>
        </p:spPr>
        <p:txBody>
          <a:bodyPr>
            <a:normAutofit/>
          </a:bodyPr>
          <a:lstStyle/>
          <a:p>
            <a:pPr marL="0" indent="0" algn="ctr">
              <a:buNone/>
            </a:pPr>
            <a:r>
              <a:rPr lang="en-US" sz="4800" dirty="0"/>
              <a:t>Why is the task of performing wireless communication energy expensive? How do we enable battery-free wireless devices that don’t harm the environment?</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68</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563096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60" y="428571"/>
            <a:ext cx="11995139" cy="1325563"/>
          </a:xfrm>
        </p:spPr>
        <p:txBody>
          <a:bodyPr>
            <a:noAutofit/>
          </a:bodyPr>
          <a:lstStyle/>
          <a:p>
            <a:r>
              <a:rPr lang="en-US" dirty="0">
                <a:latin typeface="+mn-lt"/>
              </a:rPr>
              <a:t>Suggested reading and next steps</a:t>
            </a:r>
          </a:p>
        </p:txBody>
      </p:sp>
      <p:sp>
        <p:nvSpPr>
          <p:cNvPr id="3" name="Content Placeholder 2"/>
          <p:cNvSpPr>
            <a:spLocks noGrp="1"/>
          </p:cNvSpPr>
          <p:nvPr>
            <p:ph idx="1"/>
          </p:nvPr>
        </p:nvSpPr>
        <p:spPr>
          <a:xfrm>
            <a:off x="678990" y="1488399"/>
            <a:ext cx="10891850" cy="4073460"/>
          </a:xfrm>
        </p:spPr>
        <p:txBody>
          <a:bodyPr>
            <a:normAutofit/>
          </a:bodyPr>
          <a:lstStyle/>
          <a:p>
            <a:pPr marL="0" indent="0">
              <a:buNone/>
            </a:pPr>
            <a:endParaRPr lang="en-US" dirty="0">
              <a:latin typeface="+mj-lt"/>
            </a:endParaRPr>
          </a:p>
          <a:p>
            <a:r>
              <a:rPr lang="en-US" dirty="0">
                <a:latin typeface="+mj-lt"/>
              </a:rPr>
              <a:t>On the course page under reading section</a:t>
            </a:r>
          </a:p>
          <a:p>
            <a:pPr lvl="1"/>
            <a:r>
              <a:rPr lang="en-US" dirty="0">
                <a:latin typeface="+mj-lt"/>
              </a:rPr>
              <a:t>“The computer for 21</a:t>
            </a:r>
            <a:r>
              <a:rPr lang="en-US" baseline="30000" dirty="0">
                <a:latin typeface="+mj-lt"/>
              </a:rPr>
              <a:t>st</a:t>
            </a:r>
            <a:r>
              <a:rPr lang="en-US" dirty="0">
                <a:latin typeface="+mj-lt"/>
              </a:rPr>
              <a:t> Century, Scientific American, 1991”</a:t>
            </a:r>
          </a:p>
          <a:p>
            <a:r>
              <a:rPr lang="en-US" dirty="0">
                <a:latin typeface="+mj-lt"/>
              </a:rPr>
              <a:t>Start thinking about who would you like to form group for the project</a:t>
            </a:r>
          </a:p>
          <a:p>
            <a:r>
              <a:rPr lang="en-US" dirty="0">
                <a:latin typeface="+mj-lt"/>
              </a:rPr>
              <a:t>Topic for the project (ongoing process) and seminar paper (ongoing)</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69</a:t>
            </a:fld>
            <a:endParaRPr lang="sv-SE"/>
          </a:p>
        </p:txBody>
      </p:sp>
      <p:sp>
        <p:nvSpPr>
          <p:cNvPr id="5" name="Footer Placeholder 4">
            <a:extLst>
              <a:ext uri="{FF2B5EF4-FFF2-40B4-BE49-F238E27FC236}">
                <a16:creationId xmlns:a16="http://schemas.microsoft.com/office/drawing/2014/main" id="{C6879A81-AFC9-4248-B2F1-A2C9F2F18221}"/>
              </a:ext>
            </a:extLst>
          </p:cNvPr>
          <p:cNvSpPr>
            <a:spLocks noGrp="1"/>
          </p:cNvSpPr>
          <p:nvPr>
            <p:ph type="ftr" sz="quarter" idx="11"/>
          </p:nvPr>
        </p:nvSpPr>
        <p:spPr/>
        <p:txBody>
          <a:bodyPr/>
          <a:lstStyle/>
          <a:p>
            <a:r>
              <a:rPr lang="sv-SE"/>
              <a:t>ambujv@nus.edu.sg</a:t>
            </a:r>
            <a:endParaRPr lang="sv-SE" dirty="0"/>
          </a:p>
        </p:txBody>
      </p:sp>
    </p:spTree>
    <p:extLst>
      <p:ext uri="{BB962C8B-B14F-4D97-AF65-F5344CB8AC3E}">
        <p14:creationId xmlns:p14="http://schemas.microsoft.com/office/powerpoint/2010/main" val="400549232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28" y="365125"/>
            <a:ext cx="11588952" cy="1325563"/>
          </a:xfrm>
        </p:spPr>
        <p:txBody>
          <a:bodyPr>
            <a:noAutofit/>
          </a:bodyPr>
          <a:lstStyle/>
          <a:p>
            <a:r>
              <a:rPr lang="en-US" sz="4000" dirty="0">
                <a:latin typeface="+mn-lt"/>
              </a:rPr>
              <a:t>Enabling Sustainable, Large-scale Internet of Things</a:t>
            </a:r>
          </a:p>
        </p:txBody>
      </p:sp>
      <p:sp>
        <p:nvSpPr>
          <p:cNvPr id="3" name="Content Placeholder 2"/>
          <p:cNvSpPr>
            <a:spLocks noGrp="1"/>
          </p:cNvSpPr>
          <p:nvPr>
            <p:ph idx="1"/>
          </p:nvPr>
        </p:nvSpPr>
        <p:spPr>
          <a:xfrm>
            <a:off x="536028" y="1690689"/>
            <a:ext cx="11588952" cy="4186600"/>
          </a:xfrm>
        </p:spPr>
        <p:txBody>
          <a:bodyPr>
            <a:normAutofit/>
          </a:bodyPr>
          <a:lstStyle/>
          <a:p>
            <a:r>
              <a:rPr lang="en-US" dirty="0">
                <a:latin typeface="+mj-lt"/>
              </a:rPr>
              <a:t>Internet of Things devices that can operate without batteries!</a:t>
            </a:r>
          </a:p>
          <a:p>
            <a:r>
              <a:rPr lang="en-US" dirty="0">
                <a:latin typeface="+mj-lt"/>
              </a:rPr>
              <a:t>Breakthroughs to enable zero-power sensing and communication</a:t>
            </a:r>
          </a:p>
          <a:p>
            <a:pPr lvl="1"/>
            <a:r>
              <a:rPr lang="en-US" dirty="0">
                <a:latin typeface="+mj-lt"/>
              </a:rPr>
              <a:t>Sensing and communication operations performed at microwatts of power</a:t>
            </a:r>
          </a:p>
          <a:p>
            <a:pPr lvl="1"/>
            <a:r>
              <a:rPr lang="en-US" b="1" dirty="0">
                <a:solidFill>
                  <a:srgbClr val="FF0000"/>
                </a:solidFill>
                <a:latin typeface="+mj-lt"/>
              </a:rPr>
              <a:t>100-10,000X</a:t>
            </a:r>
            <a:r>
              <a:rPr lang="en-US" dirty="0">
                <a:latin typeface="+mj-lt"/>
              </a:rPr>
              <a:t> lower than state-of-the-art and commercial systems</a:t>
            </a:r>
          </a:p>
        </p:txBody>
      </p:sp>
      <p:sp>
        <p:nvSpPr>
          <p:cNvPr id="11" name="Slide Number Placeholder 10">
            <a:extLst>
              <a:ext uri="{FF2B5EF4-FFF2-40B4-BE49-F238E27FC236}">
                <a16:creationId xmlns:a16="http://schemas.microsoft.com/office/drawing/2014/main" id="{8B7BCA99-E82A-4EED-B013-119252732732}"/>
              </a:ext>
            </a:extLst>
          </p:cNvPr>
          <p:cNvSpPr>
            <a:spLocks noGrp="1"/>
          </p:cNvSpPr>
          <p:nvPr>
            <p:ph type="sldNum" sz="quarter" idx="12"/>
          </p:nvPr>
        </p:nvSpPr>
        <p:spPr>
          <a:xfrm>
            <a:off x="8610600" y="6387980"/>
            <a:ext cx="2743200" cy="365125"/>
          </a:xfrm>
        </p:spPr>
        <p:txBody>
          <a:bodyPr/>
          <a:lstStyle/>
          <a:p>
            <a:fld id="{687B7451-1438-CB4A-8106-82A64F1C7D7B}" type="slidenum">
              <a:rPr lang="sv-SE" smtClean="0"/>
              <a:t>7</a:t>
            </a:fld>
            <a:endParaRPr lang="sv-SE"/>
          </a:p>
        </p:txBody>
      </p:sp>
      <p:sp>
        <p:nvSpPr>
          <p:cNvPr id="8" name="Footer Placeholder 4">
            <a:extLst>
              <a:ext uri="{FF2B5EF4-FFF2-40B4-BE49-F238E27FC236}">
                <a16:creationId xmlns:a16="http://schemas.microsoft.com/office/drawing/2014/main" id="{1D3A768C-BB51-FE21-E8BD-4C7F097BFA35}"/>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7" name="Picture 6">
            <a:extLst>
              <a:ext uri="{FF2B5EF4-FFF2-40B4-BE49-F238E27FC236}">
                <a16:creationId xmlns:a16="http://schemas.microsoft.com/office/drawing/2014/main" id="{81458C6C-8B22-C2DF-239E-DF706A94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191" y="4055675"/>
            <a:ext cx="5065009" cy="1504723"/>
          </a:xfrm>
          <a:prstGeom prst="rect">
            <a:avLst/>
          </a:prstGeom>
        </p:spPr>
      </p:pic>
      <p:sp>
        <p:nvSpPr>
          <p:cNvPr id="9" name="TextBox 8">
            <a:extLst>
              <a:ext uri="{FF2B5EF4-FFF2-40B4-BE49-F238E27FC236}">
                <a16:creationId xmlns:a16="http://schemas.microsoft.com/office/drawing/2014/main" id="{EEF6E84B-C707-877A-7511-A01E50CD69E0}"/>
              </a:ext>
            </a:extLst>
          </p:cNvPr>
          <p:cNvSpPr txBox="1"/>
          <p:nvPr/>
        </p:nvSpPr>
        <p:spPr>
          <a:xfrm>
            <a:off x="9096125" y="5963357"/>
            <a:ext cx="2473683" cy="338554"/>
          </a:xfrm>
          <a:prstGeom prst="rect">
            <a:avLst/>
          </a:prstGeom>
          <a:noFill/>
        </p:spPr>
        <p:txBody>
          <a:bodyPr wrap="square" rtlCol="0">
            <a:spAutoFit/>
          </a:bodyPr>
          <a:lstStyle/>
          <a:p>
            <a:pPr algn="ctr"/>
            <a:r>
              <a:rPr lang="en-US" sz="1600" dirty="0">
                <a:latin typeface="+mj-lt"/>
              </a:rPr>
              <a:t>RFID System</a:t>
            </a:r>
          </a:p>
        </p:txBody>
      </p:sp>
      <p:pic>
        <p:nvPicPr>
          <p:cNvPr id="10" name="Picture 9" descr="A picture containing text, stationary&#10;&#10;Description automatically generated">
            <a:extLst>
              <a:ext uri="{FF2B5EF4-FFF2-40B4-BE49-F238E27FC236}">
                <a16:creationId xmlns:a16="http://schemas.microsoft.com/office/drawing/2014/main" id="{6BC1A0E7-D8DD-0214-7AB9-CB2A2D110E1C}"/>
              </a:ext>
            </a:extLst>
          </p:cNvPr>
          <p:cNvPicPr>
            <a:picLocks noChangeAspect="1"/>
          </p:cNvPicPr>
          <p:nvPr/>
        </p:nvPicPr>
        <p:blipFill>
          <a:blip r:embed="rId4"/>
          <a:stretch>
            <a:fillRect/>
          </a:stretch>
        </p:blipFill>
        <p:spPr>
          <a:xfrm>
            <a:off x="8826609" y="3715929"/>
            <a:ext cx="3012717" cy="2008479"/>
          </a:xfrm>
          <a:prstGeom prst="rect">
            <a:avLst/>
          </a:prstGeom>
        </p:spPr>
      </p:pic>
      <p:pic>
        <p:nvPicPr>
          <p:cNvPr id="13" name="Picture 12" descr="A mirror in a room with a wood floor and a window&#10;&#10;Description automatically generated">
            <a:extLst>
              <a:ext uri="{FF2B5EF4-FFF2-40B4-BE49-F238E27FC236}">
                <a16:creationId xmlns:a16="http://schemas.microsoft.com/office/drawing/2014/main" id="{F39CC43C-C70B-9473-F0B7-DA7979FE2B84}"/>
              </a:ext>
            </a:extLst>
          </p:cNvPr>
          <p:cNvPicPr>
            <a:picLocks noChangeAspect="1"/>
          </p:cNvPicPr>
          <p:nvPr/>
        </p:nvPicPr>
        <p:blipFill>
          <a:blip r:embed="rId5"/>
          <a:stretch>
            <a:fillRect/>
          </a:stretch>
        </p:blipFill>
        <p:spPr>
          <a:xfrm>
            <a:off x="1412422" y="3647394"/>
            <a:ext cx="2394178" cy="2394178"/>
          </a:xfrm>
          <a:prstGeom prst="rect">
            <a:avLst/>
          </a:prstGeom>
        </p:spPr>
      </p:pic>
    </p:spTree>
    <p:extLst>
      <p:ext uri="{BB962C8B-B14F-4D97-AF65-F5344CB8AC3E}">
        <p14:creationId xmlns:p14="http://schemas.microsoft.com/office/powerpoint/2010/main" val="177239695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050138" cy="3129145"/>
          </a:xfrm>
        </p:spPr>
        <p:txBody>
          <a:bodyPr>
            <a:normAutofit/>
          </a:bodyPr>
          <a:lstStyle/>
          <a:p>
            <a:r>
              <a:rPr lang="en-US" dirty="0">
                <a:latin typeface="+mj-lt"/>
              </a:rPr>
              <a:t>Let us get to know the instructor </a:t>
            </a:r>
            <a:r>
              <a:rPr lang="en-US" dirty="0">
                <a:latin typeface="+mj-lt"/>
                <a:sym typeface="Wingdings" pitchFamily="2" charset="2"/>
              </a:rPr>
              <a:t> </a:t>
            </a:r>
          </a:p>
          <a:p>
            <a:r>
              <a:rPr lang="en-US" dirty="0">
                <a:latin typeface="+mj-lt"/>
                <a:sym typeface="Wingdings" pitchFamily="2" charset="2"/>
              </a:rPr>
              <a:t>What is this course about? Logistics? Grading Criteria?</a:t>
            </a:r>
          </a:p>
          <a:p>
            <a:r>
              <a:rPr lang="en-US" dirty="0">
                <a:latin typeface="+mj-lt"/>
                <a:sym typeface="Wingdings" pitchFamily="2" charset="2"/>
              </a:rPr>
              <a:t>Introduction to Embedded Systems, Rapid Growth</a:t>
            </a:r>
          </a:p>
          <a:p>
            <a:r>
              <a:rPr lang="en-US" dirty="0">
                <a:latin typeface="+mj-lt"/>
                <a:sym typeface="Wingdings" pitchFamily="2" charset="2"/>
              </a:rPr>
              <a:t>Mark Weiser Vision for Ubiquitous Computing</a:t>
            </a:r>
          </a:p>
          <a:p>
            <a:r>
              <a:rPr lang="en-US" dirty="0">
                <a:latin typeface="+mj-lt"/>
                <a:sym typeface="Wingdings" pitchFamily="2" charset="2"/>
              </a:rPr>
              <a:t>Understanding the Device Architecture and Scaling of Embedded Systems</a:t>
            </a:r>
            <a:endParaRPr lang="en-US" dirty="0">
              <a:latin typeface="+mj-lt"/>
            </a:endParaRPr>
          </a:p>
          <a:p>
            <a:endParaRPr lang="en-US" dirty="0">
              <a:solidFill>
                <a:schemeClr val="tx1">
                  <a:lumMod val="65000"/>
                  <a:lumOff val="35000"/>
                </a:schemeClr>
              </a:solidFill>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70</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784180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71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75859720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Reflecting Television Signals for Transmissions</a:t>
            </a:r>
            <a:endParaRPr lang="en-US" sz="4000" dirty="0">
              <a:solidFill>
                <a:srgbClr val="7030A0"/>
              </a:solidFill>
              <a:latin typeface="+mn-lt"/>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8</a:t>
            </a:fld>
            <a:endParaRPr lang="en-US"/>
          </a:p>
        </p:txBody>
      </p:sp>
      <p:sp>
        <p:nvSpPr>
          <p:cNvPr id="6" name="TextBox 5">
            <a:extLst>
              <a:ext uri="{FF2B5EF4-FFF2-40B4-BE49-F238E27FC236}">
                <a16:creationId xmlns:a16="http://schemas.microsoft.com/office/drawing/2014/main" id="{38458C2B-02D4-7EF1-B3A2-C56E9738E2AB}"/>
              </a:ext>
            </a:extLst>
          </p:cNvPr>
          <p:cNvSpPr txBox="1"/>
          <p:nvPr/>
        </p:nvSpPr>
        <p:spPr>
          <a:xfrm>
            <a:off x="6259132" y="5633179"/>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sp>
        <p:nvSpPr>
          <p:cNvPr id="10" name="TextBox 9">
            <a:extLst>
              <a:ext uri="{FF2B5EF4-FFF2-40B4-BE49-F238E27FC236}">
                <a16:creationId xmlns:a16="http://schemas.microsoft.com/office/drawing/2014/main" id="{809158DC-0544-AC36-BF77-FBEAE3F68C9A}"/>
              </a:ext>
            </a:extLst>
          </p:cNvPr>
          <p:cNvSpPr txBox="1"/>
          <p:nvPr/>
        </p:nvSpPr>
        <p:spPr>
          <a:xfrm>
            <a:off x="2160635" y="6364229"/>
            <a:ext cx="7421247" cy="338554"/>
          </a:xfrm>
          <a:prstGeom prst="rect">
            <a:avLst/>
          </a:prstGeom>
          <a:noFill/>
        </p:spPr>
        <p:txBody>
          <a:bodyPr wrap="square" rtlCol="0">
            <a:spAutoFit/>
          </a:bodyPr>
          <a:lstStyle/>
          <a:p>
            <a:pPr algn="ctr"/>
            <a:r>
              <a:rPr lang="en-US" sz="1600" dirty="0">
                <a:latin typeface="+mj-lt"/>
                <a:ea typeface="Calibri" charset="0"/>
                <a:cs typeface="Calibri" charset="0"/>
              </a:rPr>
              <a:t>Ambient Backscatter: Wireless Communication Out of Thin Air, ACM SIGCOMM 2013</a:t>
            </a:r>
            <a:endParaRPr lang="en-US" sz="1600" b="1" dirty="0">
              <a:latin typeface="+mj-lt"/>
              <a:ea typeface="Calibri" charset="0"/>
              <a:cs typeface="Calibri" charset="0"/>
            </a:endParaRPr>
          </a:p>
        </p:txBody>
      </p:sp>
      <p:pic>
        <p:nvPicPr>
          <p:cNvPr id="3" name="Online Media 2" descr="Ambient Backscatter">
            <a:hlinkClick r:id="" action="ppaction://media"/>
            <a:extLst>
              <a:ext uri="{FF2B5EF4-FFF2-40B4-BE49-F238E27FC236}">
                <a16:creationId xmlns:a16="http://schemas.microsoft.com/office/drawing/2014/main" id="{DD9CC411-9C2D-E668-2B07-B011B499952B}"/>
              </a:ext>
            </a:extLst>
          </p:cNvPr>
          <p:cNvPicPr>
            <a:picLocks noRot="1" noChangeAspect="1"/>
          </p:cNvPicPr>
          <p:nvPr>
            <a:videoFile r:link="rId1"/>
          </p:nvPr>
        </p:nvPicPr>
        <p:blipFill>
          <a:blip r:embed="rId4"/>
          <a:stretch>
            <a:fillRect/>
          </a:stretch>
        </p:blipFill>
        <p:spPr>
          <a:xfrm>
            <a:off x="2251495" y="1542847"/>
            <a:ext cx="7239526" cy="4090332"/>
          </a:xfrm>
          <a:prstGeom prst="rect">
            <a:avLst/>
          </a:prstGeom>
        </p:spPr>
      </p:pic>
    </p:spTree>
    <p:extLst>
      <p:ext uri="{BB962C8B-B14F-4D97-AF65-F5344CB8AC3E}">
        <p14:creationId xmlns:p14="http://schemas.microsoft.com/office/powerpoint/2010/main" val="2155549757"/>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10" grpId="0"/>
    </p:bldLst>
  </p:timing>
  <p:extLst>
    <p:ext uri="{E180D4A7-C9FB-4DFB-919C-405C955672EB}">
      <p14:showEvtLst xmlns:p14="http://schemas.microsoft.com/office/powerpoint/2010/main">
        <p14:playEvt time="37824" objId="5"/>
        <p14:stopEvt time="66940"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a:normAutofit/>
          </a:bodyPr>
          <a:lstStyle/>
          <a:p>
            <a:r>
              <a:rPr lang="en-US" sz="4000" dirty="0">
                <a:latin typeface="+mn-lt"/>
              </a:rPr>
              <a:t>Long-range Backscatter Transmissions using  </a:t>
            </a:r>
            <a:r>
              <a:rPr lang="en-US" sz="4000" dirty="0" err="1">
                <a:latin typeface="+mn-lt"/>
              </a:rPr>
              <a:t>LoRea</a:t>
            </a:r>
            <a:endParaRPr lang="en-US" sz="4000" dirty="0">
              <a:latin typeface="+mn-lt"/>
            </a:endParaRPr>
          </a:p>
        </p:txBody>
      </p:sp>
      <p:sp>
        <p:nvSpPr>
          <p:cNvPr id="3" name="Content Placeholder 2"/>
          <p:cNvSpPr>
            <a:spLocks noGrp="1"/>
          </p:cNvSpPr>
          <p:nvPr>
            <p:ph idx="1"/>
          </p:nvPr>
        </p:nvSpPr>
        <p:spPr>
          <a:xfrm>
            <a:off x="523853" y="1863785"/>
            <a:ext cx="10812694" cy="4675127"/>
          </a:xfrm>
        </p:spPr>
        <p:txBody>
          <a:bodyPr>
            <a:normAutofit/>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err="1">
                <a:ea typeface="Helvetica Light" charset="0"/>
                <a:cs typeface="Helvetica Light" charset="0"/>
              </a:rPr>
              <a:t>LoRea</a:t>
            </a:r>
            <a:r>
              <a:rPr lang="en-US" b="1" dirty="0">
                <a:ea typeface="Helvetica Light" charset="0"/>
                <a:cs typeface="Helvetica Light" charset="0"/>
              </a:rPr>
              <a:t> is a long range, low-power, and low-cost backscatter architecture</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9</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626" y="2249532"/>
            <a:ext cx="4015281" cy="1680495"/>
          </a:xfrm>
          <a:prstGeom prst="rect">
            <a:avLst/>
          </a:prstGeom>
        </p:spPr>
      </p:pic>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646" y="1875920"/>
            <a:ext cx="3249986" cy="2167036"/>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6948059" y="4038238"/>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sp>
        <p:nvSpPr>
          <p:cNvPr id="9" name="TextBox 8">
            <a:extLst>
              <a:ext uri="{FF2B5EF4-FFF2-40B4-BE49-F238E27FC236}">
                <a16:creationId xmlns:a16="http://schemas.microsoft.com/office/drawing/2014/main" id="{22367865-2A88-F44F-A5AD-5D4758ECC913}"/>
              </a:ext>
            </a:extLst>
          </p:cNvPr>
          <p:cNvSpPr txBox="1"/>
          <p:nvPr/>
        </p:nvSpPr>
        <p:spPr>
          <a:xfrm>
            <a:off x="2353734" y="4038238"/>
            <a:ext cx="2543187" cy="276999"/>
          </a:xfrm>
          <a:prstGeom prst="rect">
            <a:avLst/>
          </a:prstGeom>
          <a:noFill/>
        </p:spPr>
        <p:txBody>
          <a:bodyPr wrap="square" rtlCol="0">
            <a:spAutoFit/>
          </a:bodyPr>
          <a:lstStyle/>
          <a:p>
            <a:pPr algn="ctr"/>
            <a:r>
              <a:rPr lang="en-US" sz="1200" dirty="0">
                <a:latin typeface="+mj-lt"/>
              </a:rPr>
              <a:t>System Overview</a:t>
            </a:r>
          </a:p>
        </p:txBody>
      </p:sp>
      <p:sp>
        <p:nvSpPr>
          <p:cNvPr id="10" name="TextBox 9">
            <a:extLst>
              <a:ext uri="{FF2B5EF4-FFF2-40B4-BE49-F238E27FC236}">
                <a16:creationId xmlns:a16="http://schemas.microsoft.com/office/drawing/2014/main" id="{E97653E6-E41A-964B-BCEC-885C8075301B}"/>
              </a:ext>
            </a:extLst>
          </p:cNvPr>
          <p:cNvSpPr txBox="1"/>
          <p:nvPr/>
        </p:nvSpPr>
        <p:spPr>
          <a:xfrm>
            <a:off x="1375590" y="6114546"/>
            <a:ext cx="9440820"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ACM SENSYS 2017</a:t>
            </a:r>
          </a:p>
        </p:txBody>
      </p:sp>
      <p:sp>
        <p:nvSpPr>
          <p:cNvPr id="11" name="Footer Placeholder 10">
            <a:extLst>
              <a:ext uri="{FF2B5EF4-FFF2-40B4-BE49-F238E27FC236}">
                <a16:creationId xmlns:a16="http://schemas.microsoft.com/office/drawing/2014/main" id="{E30A9C58-C199-43A0-9C03-69475F50DBE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748026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ql3uVkrLww8tKgVXDOlXMQ"/>
</p:tagLst>
</file>

<file path=ppt/tags/tag10.xml><?xml version="1.0" encoding="utf-8"?>
<p:tagLst xmlns:a="http://schemas.openxmlformats.org/drawingml/2006/main" xmlns:r="http://schemas.openxmlformats.org/officeDocument/2006/relationships" xmlns:p="http://schemas.openxmlformats.org/presentationml/2006/main">
  <p:tag name="DVSHAPEID" val="GWC2WtT3cz3ckdBtBrpiKy"/>
</p:tagLst>
</file>

<file path=ppt/tags/tag11.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12.xml><?xml version="1.0" encoding="utf-8"?>
<p:tagLst xmlns:a="http://schemas.openxmlformats.org/drawingml/2006/main" xmlns:r="http://schemas.openxmlformats.org/officeDocument/2006/relationships" xmlns:p="http://schemas.openxmlformats.org/presentationml/2006/main">
  <p:tag name="DVSHAPEID" val="7E8YLLvG4fg7V0LZ8e4FUy"/>
</p:tagLst>
</file>

<file path=ppt/tags/tag13.xml><?xml version="1.0" encoding="utf-8"?>
<p:tagLst xmlns:a="http://schemas.openxmlformats.org/drawingml/2006/main" xmlns:r="http://schemas.openxmlformats.org/officeDocument/2006/relationships" xmlns:p="http://schemas.openxmlformats.org/presentationml/2006/main">
  <p:tag name="DVSHAPEID" val="o9brzufu3WYzos2hKeJ1GD"/>
</p:tagLst>
</file>

<file path=ppt/tags/tag14.xml><?xml version="1.0" encoding="utf-8"?>
<p:tagLst xmlns:a="http://schemas.openxmlformats.org/drawingml/2006/main" xmlns:r="http://schemas.openxmlformats.org/officeDocument/2006/relationships" xmlns:p="http://schemas.openxmlformats.org/presentationml/2006/main">
  <p:tag name="DVSHAPEID" val="bNv8aLkRFW7zhMizHtM5zZ"/>
</p:tagLst>
</file>

<file path=ppt/tags/tag15.xml><?xml version="1.0" encoding="utf-8"?>
<p:tagLst xmlns:a="http://schemas.openxmlformats.org/drawingml/2006/main" xmlns:r="http://schemas.openxmlformats.org/officeDocument/2006/relationships" xmlns:p="http://schemas.openxmlformats.org/presentationml/2006/main">
  <p:tag name="DVSHAPEID" val="6v4cGNtnSIxdBula80qMSF"/>
</p:tagLst>
</file>

<file path=ppt/tags/tag16.xml><?xml version="1.0" encoding="utf-8"?>
<p:tagLst xmlns:a="http://schemas.openxmlformats.org/drawingml/2006/main" xmlns:r="http://schemas.openxmlformats.org/officeDocument/2006/relationships" xmlns:p="http://schemas.openxmlformats.org/presentationml/2006/main">
  <p:tag name="DVSHAPEID" val="RBwbMAbwEwdluogz3Avpxg"/>
</p:tagLst>
</file>

<file path=ppt/tags/tag17.xml><?xml version="1.0" encoding="utf-8"?>
<p:tagLst xmlns:a="http://schemas.openxmlformats.org/drawingml/2006/main" xmlns:r="http://schemas.openxmlformats.org/officeDocument/2006/relationships" xmlns:p="http://schemas.openxmlformats.org/presentationml/2006/main">
  <p:tag name="DVSHAPEID" val="UkUi0BsXw4z21bx77tqd2f"/>
</p:tagLst>
</file>

<file path=ppt/tags/tag18.xml><?xml version="1.0" encoding="utf-8"?>
<p:tagLst xmlns:a="http://schemas.openxmlformats.org/drawingml/2006/main" xmlns:r="http://schemas.openxmlformats.org/officeDocument/2006/relationships" xmlns:p="http://schemas.openxmlformats.org/presentationml/2006/main">
  <p:tag name="DVSHAPEID" val="V8Yate8LXogjTjsgD0lI6X"/>
</p:tagLst>
</file>

<file path=ppt/tags/tag19.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2.xml><?xml version="1.0" encoding="utf-8"?>
<p:tagLst xmlns:a="http://schemas.openxmlformats.org/drawingml/2006/main" xmlns:r="http://schemas.openxmlformats.org/officeDocument/2006/relationships" xmlns:p="http://schemas.openxmlformats.org/presentationml/2006/main">
  <p:tag name="DVSHAPEID" val="PlEFAUR6l4QJrO49QEgnwd"/>
</p:tagLst>
</file>

<file path=ppt/tags/tag20.xml><?xml version="1.0" encoding="utf-8"?>
<p:tagLst xmlns:a="http://schemas.openxmlformats.org/drawingml/2006/main" xmlns:r="http://schemas.openxmlformats.org/officeDocument/2006/relationships" xmlns:p="http://schemas.openxmlformats.org/presentationml/2006/main">
  <p:tag name="DVSHAPEID" val="wjLg3rXyo06am4hmVxUpWc"/>
</p:tagLst>
</file>

<file path=ppt/tags/tag21.xml><?xml version="1.0" encoding="utf-8"?>
<p:tagLst xmlns:a="http://schemas.openxmlformats.org/drawingml/2006/main" xmlns:r="http://schemas.openxmlformats.org/officeDocument/2006/relationships" xmlns:p="http://schemas.openxmlformats.org/presentationml/2006/main">
  <p:tag name="DVSHAPEID" val="CDFZc5OQ3cVQ4XfPRdak5h"/>
</p:tagLst>
</file>

<file path=ppt/tags/tag22.xml><?xml version="1.0" encoding="utf-8"?>
<p:tagLst xmlns:a="http://schemas.openxmlformats.org/drawingml/2006/main" xmlns:r="http://schemas.openxmlformats.org/officeDocument/2006/relationships" xmlns:p="http://schemas.openxmlformats.org/presentationml/2006/main">
  <p:tag name="DVSHAPEID" val="GWC2WtT3cz3ckdBtBrpiKy"/>
</p:tagLst>
</file>

<file path=ppt/tags/tag23.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24.xml><?xml version="1.0" encoding="utf-8"?>
<p:tagLst xmlns:a="http://schemas.openxmlformats.org/drawingml/2006/main" xmlns:r="http://schemas.openxmlformats.org/officeDocument/2006/relationships" xmlns:p="http://schemas.openxmlformats.org/presentationml/2006/main">
  <p:tag name="DVSHAPEID" val="bNv8aLkRFW7zhMizHtM5zZ"/>
</p:tagLst>
</file>

<file path=ppt/tags/tag25.xml><?xml version="1.0" encoding="utf-8"?>
<p:tagLst xmlns:a="http://schemas.openxmlformats.org/drawingml/2006/main" xmlns:r="http://schemas.openxmlformats.org/officeDocument/2006/relationships" xmlns:p="http://schemas.openxmlformats.org/presentationml/2006/main">
  <p:tag name="DVSHAPEID" val="o9brzufu3WYzos2hKeJ1GD"/>
</p:tagLst>
</file>

<file path=ppt/tags/tag26.xml><?xml version="1.0" encoding="utf-8"?>
<p:tagLst xmlns:a="http://schemas.openxmlformats.org/drawingml/2006/main" xmlns:r="http://schemas.openxmlformats.org/officeDocument/2006/relationships" xmlns:p="http://schemas.openxmlformats.org/presentationml/2006/main">
  <p:tag name="DVSHAPEID" val="EX34nqQCaOraRtcnf77ty0"/>
</p:tagLst>
</file>

<file path=ppt/tags/tag27.xml><?xml version="1.0" encoding="utf-8"?>
<p:tagLst xmlns:a="http://schemas.openxmlformats.org/drawingml/2006/main" xmlns:r="http://schemas.openxmlformats.org/officeDocument/2006/relationships" xmlns:p="http://schemas.openxmlformats.org/presentationml/2006/main">
  <p:tag name="DVSHAPEID" val="7E8YLLvG4fg7V0LZ8e4FUy"/>
</p:tagLst>
</file>

<file path=ppt/tags/tag28.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29.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3.xml><?xml version="1.0" encoding="utf-8"?>
<p:tagLst xmlns:a="http://schemas.openxmlformats.org/drawingml/2006/main" xmlns:r="http://schemas.openxmlformats.org/officeDocument/2006/relationships" xmlns:p="http://schemas.openxmlformats.org/presentationml/2006/main">
  <p:tag name="DVSHAPEID" val="e99jAiDkCqXkRi8WeXVoZN"/>
</p:tagLst>
</file>

<file path=ppt/tags/tag30.xml><?xml version="1.0" encoding="utf-8"?>
<p:tagLst xmlns:a="http://schemas.openxmlformats.org/drawingml/2006/main" xmlns:r="http://schemas.openxmlformats.org/officeDocument/2006/relationships" xmlns:p="http://schemas.openxmlformats.org/presentationml/2006/main">
  <p:tag name="DVSHAPEID" val="gZp5LFzdwhCokWHfl8F3GQ"/>
</p:tagLst>
</file>

<file path=ppt/tags/tag31.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32.xml><?xml version="1.0" encoding="utf-8"?>
<p:tagLst xmlns:a="http://schemas.openxmlformats.org/drawingml/2006/main" xmlns:r="http://schemas.openxmlformats.org/officeDocument/2006/relationships" xmlns:p="http://schemas.openxmlformats.org/presentationml/2006/main">
  <p:tag name="DVSHAPEID" val="9zsUw6ZvbGoADlfgY5prpu"/>
</p:tagLst>
</file>

<file path=ppt/tags/tag4.xml><?xml version="1.0" encoding="utf-8"?>
<p:tagLst xmlns:a="http://schemas.openxmlformats.org/drawingml/2006/main" xmlns:r="http://schemas.openxmlformats.org/officeDocument/2006/relationships" xmlns:p="http://schemas.openxmlformats.org/presentationml/2006/main">
  <p:tag name="DVSHAPEID" val="7Shzl8JJ9GuEfZXToknGGC"/>
</p:tagLst>
</file>

<file path=ppt/tags/tag5.xml><?xml version="1.0" encoding="utf-8"?>
<p:tagLst xmlns:a="http://schemas.openxmlformats.org/drawingml/2006/main" xmlns:r="http://schemas.openxmlformats.org/officeDocument/2006/relationships" xmlns:p="http://schemas.openxmlformats.org/presentationml/2006/main">
  <p:tag name="DVSHAPEID" val="xsQIERWikjOq1h20WuBThg"/>
</p:tagLst>
</file>

<file path=ppt/tags/tag6.xml><?xml version="1.0" encoding="utf-8"?>
<p:tagLst xmlns:a="http://schemas.openxmlformats.org/drawingml/2006/main" xmlns:r="http://schemas.openxmlformats.org/officeDocument/2006/relationships" xmlns:p="http://schemas.openxmlformats.org/presentationml/2006/main">
  <p:tag name="DVSHAPEID" val="Pc29ZkzA0j6vkPJDtRMQlb"/>
</p:tagLst>
</file>

<file path=ppt/tags/tag7.xml><?xml version="1.0" encoding="utf-8"?>
<p:tagLst xmlns:a="http://schemas.openxmlformats.org/drawingml/2006/main" xmlns:r="http://schemas.openxmlformats.org/officeDocument/2006/relationships" xmlns:p="http://schemas.openxmlformats.org/presentationml/2006/main">
  <p:tag name="DVSHAPEID" val="kwWdhj0K6qUDmebitac8ej"/>
</p:tagLst>
</file>

<file path=ppt/tags/tag8.xml><?xml version="1.0" encoding="utf-8"?>
<p:tagLst xmlns:a="http://schemas.openxmlformats.org/drawingml/2006/main" xmlns:r="http://schemas.openxmlformats.org/officeDocument/2006/relationships" xmlns:p="http://schemas.openxmlformats.org/presentationml/2006/main">
  <p:tag name="DVSHAPEID" val="fRy0FQHjPF4iHShFrliT6B"/>
</p:tagLst>
</file>

<file path=ppt/tags/tag9.xml><?xml version="1.0" encoding="utf-8"?>
<p:tagLst xmlns:a="http://schemas.openxmlformats.org/drawingml/2006/main" xmlns:r="http://schemas.openxmlformats.org/officeDocument/2006/relationships" xmlns:p="http://schemas.openxmlformats.org/presentationml/2006/main">
  <p:tag name="DVSHAPEID" val="EX34nqQCaOraRtcnf77ty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41201</TotalTime>
  <Words>9841</Words>
  <Application>Microsoft Macintosh PowerPoint</Application>
  <PresentationFormat>Widescreen</PresentationFormat>
  <Paragraphs>739</Paragraphs>
  <Slides>71</Slides>
  <Notes>50</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Arial</vt:lpstr>
      <vt:lpstr>Calibri</vt:lpstr>
      <vt:lpstr>Calibri Light</vt:lpstr>
      <vt:lpstr>Helvetica</vt:lpstr>
      <vt:lpstr>Helvetica Light</vt:lpstr>
      <vt:lpstr>Segoe UI Semilight</vt:lpstr>
      <vt:lpstr>Seravek</vt:lpstr>
      <vt:lpstr>Seravek Light</vt:lpstr>
      <vt:lpstr>Trebuchet MS</vt:lpstr>
      <vt:lpstr>Wingdings</vt:lpstr>
      <vt:lpstr>Office Theme</vt:lpstr>
      <vt:lpstr>Embedded Software Programming</vt:lpstr>
      <vt:lpstr>PowerPoint Presentation</vt:lpstr>
      <vt:lpstr>Roadmap of the lecture today</vt:lpstr>
      <vt:lpstr>Let us get to know the instructor of the course</vt:lpstr>
      <vt:lpstr>Let us get to know the instructor of the course</vt:lpstr>
      <vt:lpstr>Wireless, Embedded Intelligence, Sensing and Emerging Technologies (WEISER) Group</vt:lpstr>
      <vt:lpstr>Enabling Sustainable, Large-scale Internet of Things</vt:lpstr>
      <vt:lpstr>Reflecting Television Signals for Transmissions</vt:lpstr>
      <vt:lpstr>Long-range Backscatter Transmissions using  LoRea</vt:lpstr>
      <vt:lpstr>We ran out of space while performing experiments</vt:lpstr>
      <vt:lpstr>LoRea achieved the highest demonstrated range</vt:lpstr>
      <vt:lpstr>Rethinking Embedded Camera Systems</vt:lpstr>
      <vt:lpstr>Rethinking Embedded Camera Systems</vt:lpstr>
      <vt:lpstr>Controlling robots through voice and language models</vt:lpstr>
      <vt:lpstr>PowerPoint Presentation</vt:lpstr>
      <vt:lpstr>Roadmap of the lecture today</vt:lpstr>
      <vt:lpstr>PowerPoint Presentation</vt:lpstr>
      <vt:lpstr>General information regarding the course</vt:lpstr>
      <vt:lpstr>Course webpage and other resources</vt:lpstr>
      <vt:lpstr>Support staff to help with the course</vt:lpstr>
      <vt:lpstr>PowerPoint Presentation</vt:lpstr>
      <vt:lpstr>CS5272:  What is this course about?</vt:lpstr>
      <vt:lpstr>What are the different components of the course?</vt:lpstr>
      <vt:lpstr>How would the student’s performance be graded</vt:lpstr>
      <vt:lpstr>Course Project</vt:lpstr>
      <vt:lpstr>Term Paper</vt:lpstr>
      <vt:lpstr>Student Seminar</vt:lpstr>
      <vt:lpstr>Potential topics for the student seminars</vt:lpstr>
      <vt:lpstr>Important Deadlines</vt:lpstr>
      <vt:lpstr>PowerPoint Presentation</vt:lpstr>
      <vt:lpstr>PowerPoint Presentation</vt:lpstr>
      <vt:lpstr>Roadmap of the lecture today</vt:lpstr>
      <vt:lpstr>PowerPoint Presentation</vt:lpstr>
      <vt:lpstr>Internet of things devices are all around us...</vt:lpstr>
      <vt:lpstr>Internet of things and wireless embedded systems</vt:lpstr>
      <vt:lpstr>PowerPoint Presentation</vt:lpstr>
      <vt:lpstr>Trillion embedded devices will be deployed soon</vt:lpstr>
      <vt:lpstr>PowerPoint Presentation</vt:lpstr>
      <vt:lpstr>PowerPoint Presentation</vt:lpstr>
      <vt:lpstr>Word of caution: Mind the hype</vt:lpstr>
      <vt:lpstr>Word of caution: Mind the hype</vt:lpstr>
      <vt:lpstr>Where are we right now?</vt:lpstr>
      <vt:lpstr>WilIoT: Battery-free, Bluetooth, Sticker form Sensors</vt:lpstr>
      <vt:lpstr>Roadmap of the lecture today</vt:lpstr>
      <vt:lpstr>PowerPoint Presentation</vt:lpstr>
      <vt:lpstr>Mark Weiser vision of ubiquitous computing</vt:lpstr>
      <vt:lpstr>Mark Weiser vision of ubiquitous computing</vt:lpstr>
      <vt:lpstr>Mark Weiser vision of ubiquitous computing</vt:lpstr>
      <vt:lpstr>Mark Weiser vision of ubiquitous computing</vt:lpstr>
      <vt:lpstr>Mark Weiser vision of ubiquitous computing</vt:lpstr>
      <vt:lpstr>Mark Weiser vision of ubiquitous computing</vt:lpstr>
      <vt:lpstr>Mark Weiser vision of ubiquitous computing</vt:lpstr>
      <vt:lpstr>Roadmap of the lecture today</vt:lpstr>
      <vt:lpstr>PowerPoint Presentation</vt:lpstr>
      <vt:lpstr>Embedded systems covers number of CS/EEE areas  </vt:lpstr>
      <vt:lpstr>Four main tasks performed by an embedded device</vt:lpstr>
      <vt:lpstr>Wireless embedded devices architecture</vt:lpstr>
      <vt:lpstr>IC transistor count doubles every two years</vt:lpstr>
      <vt:lpstr>MEMS Accelerometers: Rapidly falling price and power</vt:lpstr>
      <vt:lpstr>Receiving LiFi at µW’s of power consumption</vt:lpstr>
      <vt:lpstr>Demo: Battery-free Gesture Sensing and Recognition</vt:lpstr>
      <vt:lpstr>Battery-free Cellphone</vt:lpstr>
      <vt:lpstr>Computation is becoming energy inexpensive</vt:lpstr>
      <vt:lpstr>Smart dust: Computers in the form of a dust</vt:lpstr>
      <vt:lpstr>Communication remains a significant challenge</vt:lpstr>
      <vt:lpstr>PowerPoint Presentation</vt:lpstr>
      <vt:lpstr>PowerPoint Presentation</vt:lpstr>
      <vt:lpstr>PowerPoint Presentation</vt:lpstr>
      <vt:lpstr>Suggested reading and next steps</vt:lpstr>
      <vt:lpstr>Roadmap of the lecture today</vt:lpstr>
      <vt:lpstr>Embedded Software Programming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1137</cp:revision>
  <dcterms:created xsi:type="dcterms:W3CDTF">2020-02-17T19:00:36Z</dcterms:created>
  <dcterms:modified xsi:type="dcterms:W3CDTF">2024-01-15T09:56:20Z</dcterms:modified>
</cp:coreProperties>
</file>