
<file path=[Content_Types].xml><?xml version="1.0" encoding="utf-8"?>
<Types xmlns="http://schemas.openxmlformats.org/package/2006/content-types">
  <Default Extension="gif" ContentType="image/gif"/>
  <Default Extension="jpeg" ContentType="image/jpeg"/>
  <Default Extension="jpg" ContentType="image/jpeg"/>
  <Default Extension="medium" ContentType="image/jpeg"/>
  <Default Extension="png" ContentType="image/png"/>
  <Default Extension="rels" ContentType="application/vnd.openxmlformats-package.relationships+xml"/>
  <Default Extension="svg" ContentType="image/svg+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7"/>
  </p:notesMasterIdLst>
  <p:sldIdLst>
    <p:sldId id="257" r:id="rId2"/>
    <p:sldId id="2391" r:id="rId3"/>
    <p:sldId id="2327" r:id="rId4"/>
    <p:sldId id="2328" r:id="rId5"/>
    <p:sldId id="2299" r:id="rId6"/>
    <p:sldId id="2300" r:id="rId7"/>
    <p:sldId id="2301" r:id="rId8"/>
    <p:sldId id="2302" r:id="rId9"/>
    <p:sldId id="2389" r:id="rId10"/>
    <p:sldId id="2303" r:id="rId11"/>
    <p:sldId id="2288" r:id="rId12"/>
    <p:sldId id="2293" r:id="rId13"/>
    <p:sldId id="2331" r:id="rId14"/>
    <p:sldId id="2335" r:id="rId15"/>
    <p:sldId id="2343" r:id="rId16"/>
    <p:sldId id="2317" r:id="rId17"/>
    <p:sldId id="740" r:id="rId18"/>
    <p:sldId id="2346" r:id="rId19"/>
    <p:sldId id="2355" r:id="rId20"/>
    <p:sldId id="2354" r:id="rId21"/>
    <p:sldId id="394" r:id="rId22"/>
    <p:sldId id="2357" r:id="rId23"/>
    <p:sldId id="400" r:id="rId24"/>
    <p:sldId id="415" r:id="rId25"/>
    <p:sldId id="2359" r:id="rId26"/>
    <p:sldId id="2360" r:id="rId27"/>
    <p:sldId id="407" r:id="rId28"/>
    <p:sldId id="392" r:id="rId29"/>
    <p:sldId id="413" r:id="rId30"/>
    <p:sldId id="414" r:id="rId31"/>
    <p:sldId id="419" r:id="rId32"/>
    <p:sldId id="2392" r:id="rId33"/>
    <p:sldId id="2390" r:id="rId34"/>
    <p:sldId id="417" r:id="rId35"/>
    <p:sldId id="418" r:id="rId36"/>
    <p:sldId id="423" r:id="rId37"/>
    <p:sldId id="2310" r:id="rId38"/>
    <p:sldId id="2351" r:id="rId39"/>
    <p:sldId id="2352" r:id="rId40"/>
    <p:sldId id="2312" r:id="rId41"/>
    <p:sldId id="2349" r:id="rId42"/>
    <p:sldId id="2356" r:id="rId43"/>
    <p:sldId id="2371" r:id="rId44"/>
    <p:sldId id="2276" r:id="rId45"/>
    <p:sldId id="2277" r:id="rId46"/>
    <p:sldId id="2281" r:id="rId47"/>
    <p:sldId id="2280" r:id="rId48"/>
    <p:sldId id="2287" r:id="rId49"/>
    <p:sldId id="2290" r:id="rId50"/>
    <p:sldId id="2291" r:id="rId51"/>
    <p:sldId id="2297" r:id="rId52"/>
    <p:sldId id="2393" r:id="rId53"/>
    <p:sldId id="406" r:id="rId54"/>
    <p:sldId id="383" r:id="rId55"/>
    <p:sldId id="2384" r:id="rId56"/>
    <p:sldId id="388" r:id="rId57"/>
    <p:sldId id="2383" r:id="rId58"/>
    <p:sldId id="2388" r:id="rId59"/>
    <p:sldId id="385" r:id="rId60"/>
    <p:sldId id="2385" r:id="rId61"/>
    <p:sldId id="2386" r:id="rId62"/>
    <p:sldId id="2387" r:id="rId63"/>
    <p:sldId id="2394" r:id="rId64"/>
    <p:sldId id="661" r:id="rId65"/>
    <p:sldId id="664" r:id="rId66"/>
    <p:sldId id="668" r:id="rId67"/>
    <p:sldId id="674" r:id="rId68"/>
    <p:sldId id="671" r:id="rId69"/>
    <p:sldId id="463" r:id="rId70"/>
    <p:sldId id="468" r:id="rId71"/>
    <p:sldId id="469" r:id="rId72"/>
    <p:sldId id="470" r:id="rId73"/>
    <p:sldId id="676" r:id="rId74"/>
    <p:sldId id="662" r:id="rId75"/>
    <p:sldId id="681" r:id="rId76"/>
    <p:sldId id="682" r:id="rId77"/>
    <p:sldId id="679" r:id="rId78"/>
    <p:sldId id="685" r:id="rId79"/>
    <p:sldId id="684" r:id="rId80"/>
    <p:sldId id="686" r:id="rId81"/>
    <p:sldId id="683" r:id="rId82"/>
    <p:sldId id="687" r:id="rId83"/>
    <p:sldId id="678" r:id="rId84"/>
    <p:sldId id="688" r:id="rId85"/>
    <p:sldId id="695" r:id="rId86"/>
    <p:sldId id="2395" r:id="rId87"/>
    <p:sldId id="393" r:id="rId88"/>
    <p:sldId id="2373" r:id="rId89"/>
    <p:sldId id="386" r:id="rId90"/>
    <p:sldId id="389" r:id="rId91"/>
    <p:sldId id="396" r:id="rId92"/>
    <p:sldId id="395" r:id="rId93"/>
    <p:sldId id="397" r:id="rId94"/>
    <p:sldId id="2396" r:id="rId95"/>
    <p:sldId id="2325" r:id="rId96"/>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buj Varshney" initials="AV" lastIdx="1" clrIdx="0">
    <p:extLst>
      <p:ext uri="{19B8F6BF-5375-455C-9EA6-DF929625EA0E}">
        <p15:presenceInfo xmlns:p15="http://schemas.microsoft.com/office/powerpoint/2012/main" userId="279ee687c80bf36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355" autoAdjust="0"/>
    <p:restoredTop sz="97840" autoAdjust="0"/>
  </p:normalViewPr>
  <p:slideViewPr>
    <p:cSldViewPr snapToGrid="0" snapToObjects="1">
      <p:cViewPr varScale="1">
        <p:scale>
          <a:sx n="92" d="100"/>
          <a:sy n="92" d="100"/>
        </p:scale>
        <p:origin x="184" y="216"/>
      </p:cViewPr>
      <p:guideLst/>
    </p:cSldViewPr>
  </p:slideViewPr>
  <p:outlineViewPr>
    <p:cViewPr>
      <p:scale>
        <a:sx n="33" d="100"/>
        <a:sy n="33" d="100"/>
      </p:scale>
      <p:origin x="0" y="-1965"/>
    </p:cViewPr>
  </p:outlineViewPr>
  <p:notesTextViewPr>
    <p:cViewPr>
      <p:scale>
        <a:sx n="20" d="100"/>
        <a:sy n="2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commentAuthors" Target="commentAuthors.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604812702715063"/>
          <c:y val="0.13247921163311496"/>
          <c:w val="0.71588919655923944"/>
          <c:h val="0.67593517381572066"/>
        </c:manualLayout>
      </c:layout>
      <c:scatterChart>
        <c:scatterStyle val="lineMarker"/>
        <c:varyColors val="0"/>
        <c:ser>
          <c:idx val="0"/>
          <c:order val="0"/>
          <c:tx>
            <c:strRef>
              <c:f>Sheet1!$B$1</c:f>
              <c:strCache>
                <c:ptCount val="1"/>
                <c:pt idx="0">
                  <c:v>Resistance (Ω)</c:v>
                </c:pt>
              </c:strCache>
            </c:strRef>
          </c:tx>
          <c:spPr>
            <a:ln w="19050" cap="rnd">
              <a:noFill/>
              <a:round/>
            </a:ln>
            <a:effectLst/>
          </c:spPr>
          <c:marker>
            <c:symbol val="circle"/>
            <c:size val="5"/>
            <c:spPr>
              <a:solidFill>
                <a:schemeClr val="accent1"/>
              </a:solidFill>
              <a:ln w="9525">
                <a:solidFill>
                  <a:schemeClr val="accent1"/>
                </a:solidFill>
              </a:ln>
              <a:effectLst/>
            </c:spPr>
          </c:marker>
          <c:xVal>
            <c:numRef>
              <c:f>Sheet1!$A$2:$A$242</c:f>
              <c:numCache>
                <c:formatCode>General</c:formatCode>
                <c:ptCount val="241"/>
                <c:pt idx="0">
                  <c:v>-40</c:v>
                </c:pt>
                <c:pt idx="1">
                  <c:v>-39</c:v>
                </c:pt>
                <c:pt idx="2">
                  <c:v>-38</c:v>
                </c:pt>
                <c:pt idx="3">
                  <c:v>-37</c:v>
                </c:pt>
                <c:pt idx="4">
                  <c:v>-36</c:v>
                </c:pt>
                <c:pt idx="5">
                  <c:v>-35</c:v>
                </c:pt>
                <c:pt idx="6">
                  <c:v>-34</c:v>
                </c:pt>
                <c:pt idx="7">
                  <c:v>-33</c:v>
                </c:pt>
                <c:pt idx="8">
                  <c:v>-32</c:v>
                </c:pt>
                <c:pt idx="9">
                  <c:v>-31</c:v>
                </c:pt>
                <c:pt idx="10">
                  <c:v>-30</c:v>
                </c:pt>
                <c:pt idx="11">
                  <c:v>-29</c:v>
                </c:pt>
                <c:pt idx="12">
                  <c:v>-28</c:v>
                </c:pt>
                <c:pt idx="13">
                  <c:v>-27</c:v>
                </c:pt>
                <c:pt idx="14">
                  <c:v>-26</c:v>
                </c:pt>
                <c:pt idx="15">
                  <c:v>-25</c:v>
                </c:pt>
                <c:pt idx="16">
                  <c:v>-24</c:v>
                </c:pt>
                <c:pt idx="17">
                  <c:v>-23</c:v>
                </c:pt>
                <c:pt idx="18">
                  <c:v>-22</c:v>
                </c:pt>
                <c:pt idx="19">
                  <c:v>-21</c:v>
                </c:pt>
                <c:pt idx="20">
                  <c:v>-20</c:v>
                </c:pt>
                <c:pt idx="21">
                  <c:v>-19</c:v>
                </c:pt>
                <c:pt idx="22">
                  <c:v>-18</c:v>
                </c:pt>
                <c:pt idx="23">
                  <c:v>-17</c:v>
                </c:pt>
                <c:pt idx="24">
                  <c:v>-16</c:v>
                </c:pt>
                <c:pt idx="25">
                  <c:v>-15</c:v>
                </c:pt>
                <c:pt idx="26">
                  <c:v>-14</c:v>
                </c:pt>
                <c:pt idx="27">
                  <c:v>-13</c:v>
                </c:pt>
                <c:pt idx="28">
                  <c:v>-12</c:v>
                </c:pt>
                <c:pt idx="29">
                  <c:v>-11</c:v>
                </c:pt>
                <c:pt idx="30">
                  <c:v>-10</c:v>
                </c:pt>
                <c:pt idx="31">
                  <c:v>-9</c:v>
                </c:pt>
                <c:pt idx="32">
                  <c:v>-8</c:v>
                </c:pt>
                <c:pt idx="33">
                  <c:v>-7</c:v>
                </c:pt>
                <c:pt idx="34">
                  <c:v>-6</c:v>
                </c:pt>
                <c:pt idx="35">
                  <c:v>-5</c:v>
                </c:pt>
                <c:pt idx="36">
                  <c:v>-4</c:v>
                </c:pt>
                <c:pt idx="37">
                  <c:v>-3</c:v>
                </c:pt>
                <c:pt idx="38">
                  <c:v>-2</c:v>
                </c:pt>
                <c:pt idx="39">
                  <c:v>-1</c:v>
                </c:pt>
                <c:pt idx="40">
                  <c:v>0</c:v>
                </c:pt>
                <c:pt idx="41">
                  <c:v>1</c:v>
                </c:pt>
                <c:pt idx="42">
                  <c:v>2</c:v>
                </c:pt>
                <c:pt idx="43">
                  <c:v>3</c:v>
                </c:pt>
                <c:pt idx="44">
                  <c:v>4</c:v>
                </c:pt>
                <c:pt idx="45">
                  <c:v>5</c:v>
                </c:pt>
                <c:pt idx="46">
                  <c:v>6</c:v>
                </c:pt>
                <c:pt idx="47">
                  <c:v>7</c:v>
                </c:pt>
                <c:pt idx="48">
                  <c:v>8</c:v>
                </c:pt>
                <c:pt idx="49">
                  <c:v>9</c:v>
                </c:pt>
                <c:pt idx="50">
                  <c:v>10</c:v>
                </c:pt>
                <c:pt idx="51">
                  <c:v>11</c:v>
                </c:pt>
                <c:pt idx="52">
                  <c:v>12</c:v>
                </c:pt>
                <c:pt idx="53">
                  <c:v>13</c:v>
                </c:pt>
                <c:pt idx="54">
                  <c:v>14</c:v>
                </c:pt>
                <c:pt idx="55">
                  <c:v>15</c:v>
                </c:pt>
                <c:pt idx="56">
                  <c:v>16</c:v>
                </c:pt>
                <c:pt idx="57">
                  <c:v>17</c:v>
                </c:pt>
                <c:pt idx="58">
                  <c:v>18</c:v>
                </c:pt>
                <c:pt idx="59">
                  <c:v>19</c:v>
                </c:pt>
                <c:pt idx="60">
                  <c:v>20</c:v>
                </c:pt>
                <c:pt idx="61">
                  <c:v>21</c:v>
                </c:pt>
                <c:pt idx="62">
                  <c:v>22</c:v>
                </c:pt>
                <c:pt idx="63">
                  <c:v>23</c:v>
                </c:pt>
                <c:pt idx="64">
                  <c:v>24</c:v>
                </c:pt>
                <c:pt idx="65">
                  <c:v>25</c:v>
                </c:pt>
                <c:pt idx="66">
                  <c:v>26</c:v>
                </c:pt>
                <c:pt idx="67">
                  <c:v>27</c:v>
                </c:pt>
                <c:pt idx="68">
                  <c:v>28</c:v>
                </c:pt>
                <c:pt idx="69">
                  <c:v>29</c:v>
                </c:pt>
                <c:pt idx="70">
                  <c:v>30</c:v>
                </c:pt>
                <c:pt idx="71">
                  <c:v>31</c:v>
                </c:pt>
                <c:pt idx="72">
                  <c:v>32</c:v>
                </c:pt>
                <c:pt idx="73">
                  <c:v>33</c:v>
                </c:pt>
                <c:pt idx="74">
                  <c:v>34</c:v>
                </c:pt>
                <c:pt idx="75">
                  <c:v>35</c:v>
                </c:pt>
                <c:pt idx="76">
                  <c:v>36</c:v>
                </c:pt>
                <c:pt idx="77">
                  <c:v>37</c:v>
                </c:pt>
                <c:pt idx="78">
                  <c:v>38</c:v>
                </c:pt>
                <c:pt idx="79">
                  <c:v>39</c:v>
                </c:pt>
                <c:pt idx="80">
                  <c:v>40</c:v>
                </c:pt>
                <c:pt idx="81">
                  <c:v>41</c:v>
                </c:pt>
                <c:pt idx="82">
                  <c:v>42</c:v>
                </c:pt>
                <c:pt idx="83">
                  <c:v>43</c:v>
                </c:pt>
                <c:pt idx="84">
                  <c:v>44</c:v>
                </c:pt>
                <c:pt idx="85">
                  <c:v>45</c:v>
                </c:pt>
                <c:pt idx="86">
                  <c:v>46</c:v>
                </c:pt>
                <c:pt idx="87">
                  <c:v>47</c:v>
                </c:pt>
                <c:pt idx="88">
                  <c:v>48</c:v>
                </c:pt>
                <c:pt idx="89">
                  <c:v>49</c:v>
                </c:pt>
                <c:pt idx="90">
                  <c:v>50</c:v>
                </c:pt>
                <c:pt idx="91">
                  <c:v>51</c:v>
                </c:pt>
                <c:pt idx="92">
                  <c:v>52</c:v>
                </c:pt>
                <c:pt idx="93">
                  <c:v>53</c:v>
                </c:pt>
                <c:pt idx="94">
                  <c:v>54</c:v>
                </c:pt>
                <c:pt idx="95">
                  <c:v>55</c:v>
                </c:pt>
                <c:pt idx="96">
                  <c:v>56</c:v>
                </c:pt>
                <c:pt idx="97">
                  <c:v>57</c:v>
                </c:pt>
                <c:pt idx="98">
                  <c:v>58</c:v>
                </c:pt>
                <c:pt idx="99">
                  <c:v>59</c:v>
                </c:pt>
                <c:pt idx="100">
                  <c:v>60</c:v>
                </c:pt>
                <c:pt idx="101">
                  <c:v>61</c:v>
                </c:pt>
                <c:pt idx="102">
                  <c:v>62</c:v>
                </c:pt>
                <c:pt idx="103">
                  <c:v>63</c:v>
                </c:pt>
                <c:pt idx="104">
                  <c:v>64</c:v>
                </c:pt>
                <c:pt idx="105">
                  <c:v>65</c:v>
                </c:pt>
                <c:pt idx="106">
                  <c:v>66</c:v>
                </c:pt>
                <c:pt idx="107">
                  <c:v>67</c:v>
                </c:pt>
                <c:pt idx="108">
                  <c:v>68</c:v>
                </c:pt>
                <c:pt idx="109">
                  <c:v>69</c:v>
                </c:pt>
                <c:pt idx="110">
                  <c:v>70</c:v>
                </c:pt>
                <c:pt idx="111">
                  <c:v>71</c:v>
                </c:pt>
                <c:pt idx="112">
                  <c:v>72</c:v>
                </c:pt>
                <c:pt idx="113">
                  <c:v>73</c:v>
                </c:pt>
                <c:pt idx="114">
                  <c:v>74</c:v>
                </c:pt>
                <c:pt idx="115">
                  <c:v>75</c:v>
                </c:pt>
                <c:pt idx="116">
                  <c:v>76</c:v>
                </c:pt>
                <c:pt idx="117">
                  <c:v>77</c:v>
                </c:pt>
                <c:pt idx="118">
                  <c:v>78</c:v>
                </c:pt>
                <c:pt idx="119">
                  <c:v>79</c:v>
                </c:pt>
                <c:pt idx="120">
                  <c:v>80</c:v>
                </c:pt>
                <c:pt idx="121">
                  <c:v>81</c:v>
                </c:pt>
                <c:pt idx="122">
                  <c:v>82</c:v>
                </c:pt>
                <c:pt idx="123">
                  <c:v>83</c:v>
                </c:pt>
                <c:pt idx="124">
                  <c:v>84</c:v>
                </c:pt>
                <c:pt idx="125">
                  <c:v>85</c:v>
                </c:pt>
                <c:pt idx="126">
                  <c:v>86</c:v>
                </c:pt>
                <c:pt idx="127">
                  <c:v>87</c:v>
                </c:pt>
                <c:pt idx="128">
                  <c:v>88</c:v>
                </c:pt>
                <c:pt idx="129">
                  <c:v>89</c:v>
                </c:pt>
                <c:pt idx="130">
                  <c:v>90</c:v>
                </c:pt>
                <c:pt idx="131">
                  <c:v>91</c:v>
                </c:pt>
                <c:pt idx="132">
                  <c:v>92</c:v>
                </c:pt>
                <c:pt idx="133">
                  <c:v>93</c:v>
                </c:pt>
                <c:pt idx="134">
                  <c:v>94</c:v>
                </c:pt>
                <c:pt idx="135">
                  <c:v>95</c:v>
                </c:pt>
                <c:pt idx="136">
                  <c:v>96</c:v>
                </c:pt>
                <c:pt idx="137">
                  <c:v>97</c:v>
                </c:pt>
                <c:pt idx="138">
                  <c:v>98</c:v>
                </c:pt>
                <c:pt idx="139">
                  <c:v>99</c:v>
                </c:pt>
                <c:pt idx="140">
                  <c:v>100</c:v>
                </c:pt>
                <c:pt idx="141">
                  <c:v>101</c:v>
                </c:pt>
                <c:pt idx="142">
                  <c:v>102</c:v>
                </c:pt>
                <c:pt idx="143">
                  <c:v>103</c:v>
                </c:pt>
                <c:pt idx="144">
                  <c:v>104</c:v>
                </c:pt>
                <c:pt idx="145">
                  <c:v>105</c:v>
                </c:pt>
                <c:pt idx="146">
                  <c:v>106</c:v>
                </c:pt>
                <c:pt idx="147">
                  <c:v>107</c:v>
                </c:pt>
                <c:pt idx="148">
                  <c:v>108</c:v>
                </c:pt>
                <c:pt idx="149">
                  <c:v>109</c:v>
                </c:pt>
                <c:pt idx="150">
                  <c:v>110</c:v>
                </c:pt>
                <c:pt idx="151">
                  <c:v>111</c:v>
                </c:pt>
                <c:pt idx="152">
                  <c:v>112</c:v>
                </c:pt>
                <c:pt idx="153">
                  <c:v>113</c:v>
                </c:pt>
                <c:pt idx="154">
                  <c:v>114</c:v>
                </c:pt>
                <c:pt idx="155">
                  <c:v>115</c:v>
                </c:pt>
                <c:pt idx="156">
                  <c:v>116</c:v>
                </c:pt>
                <c:pt idx="157">
                  <c:v>117</c:v>
                </c:pt>
                <c:pt idx="158">
                  <c:v>118</c:v>
                </c:pt>
                <c:pt idx="159">
                  <c:v>119</c:v>
                </c:pt>
                <c:pt idx="160">
                  <c:v>120</c:v>
                </c:pt>
                <c:pt idx="161">
                  <c:v>121</c:v>
                </c:pt>
                <c:pt idx="162">
                  <c:v>122</c:v>
                </c:pt>
                <c:pt idx="163">
                  <c:v>123</c:v>
                </c:pt>
                <c:pt idx="164">
                  <c:v>124</c:v>
                </c:pt>
                <c:pt idx="165">
                  <c:v>125</c:v>
                </c:pt>
                <c:pt idx="166">
                  <c:v>126</c:v>
                </c:pt>
                <c:pt idx="167">
                  <c:v>127</c:v>
                </c:pt>
                <c:pt idx="168">
                  <c:v>128</c:v>
                </c:pt>
                <c:pt idx="169">
                  <c:v>129</c:v>
                </c:pt>
                <c:pt idx="170">
                  <c:v>130</c:v>
                </c:pt>
                <c:pt idx="171">
                  <c:v>131</c:v>
                </c:pt>
                <c:pt idx="172">
                  <c:v>132</c:v>
                </c:pt>
                <c:pt idx="173">
                  <c:v>133</c:v>
                </c:pt>
                <c:pt idx="174">
                  <c:v>134</c:v>
                </c:pt>
                <c:pt idx="175">
                  <c:v>135</c:v>
                </c:pt>
                <c:pt idx="176">
                  <c:v>136</c:v>
                </c:pt>
                <c:pt idx="177">
                  <c:v>137</c:v>
                </c:pt>
                <c:pt idx="178">
                  <c:v>138</c:v>
                </c:pt>
                <c:pt idx="179">
                  <c:v>139</c:v>
                </c:pt>
                <c:pt idx="180">
                  <c:v>140</c:v>
                </c:pt>
                <c:pt idx="181">
                  <c:v>141</c:v>
                </c:pt>
                <c:pt idx="182">
                  <c:v>142</c:v>
                </c:pt>
                <c:pt idx="183">
                  <c:v>143</c:v>
                </c:pt>
                <c:pt idx="184">
                  <c:v>144</c:v>
                </c:pt>
                <c:pt idx="185">
                  <c:v>145</c:v>
                </c:pt>
                <c:pt idx="186">
                  <c:v>146</c:v>
                </c:pt>
                <c:pt idx="187">
                  <c:v>147</c:v>
                </c:pt>
                <c:pt idx="188">
                  <c:v>148</c:v>
                </c:pt>
                <c:pt idx="189">
                  <c:v>149</c:v>
                </c:pt>
                <c:pt idx="190">
                  <c:v>150</c:v>
                </c:pt>
                <c:pt idx="191">
                  <c:v>151</c:v>
                </c:pt>
                <c:pt idx="192">
                  <c:v>152</c:v>
                </c:pt>
                <c:pt idx="193">
                  <c:v>153</c:v>
                </c:pt>
                <c:pt idx="194">
                  <c:v>154</c:v>
                </c:pt>
                <c:pt idx="195">
                  <c:v>155</c:v>
                </c:pt>
                <c:pt idx="196">
                  <c:v>156</c:v>
                </c:pt>
                <c:pt idx="197">
                  <c:v>157</c:v>
                </c:pt>
                <c:pt idx="198">
                  <c:v>158</c:v>
                </c:pt>
                <c:pt idx="199">
                  <c:v>159</c:v>
                </c:pt>
                <c:pt idx="200">
                  <c:v>160</c:v>
                </c:pt>
                <c:pt idx="201">
                  <c:v>161</c:v>
                </c:pt>
                <c:pt idx="202">
                  <c:v>162</c:v>
                </c:pt>
                <c:pt idx="203">
                  <c:v>163</c:v>
                </c:pt>
                <c:pt idx="204">
                  <c:v>164</c:v>
                </c:pt>
                <c:pt idx="205">
                  <c:v>165</c:v>
                </c:pt>
                <c:pt idx="206">
                  <c:v>166</c:v>
                </c:pt>
                <c:pt idx="207">
                  <c:v>167</c:v>
                </c:pt>
                <c:pt idx="208">
                  <c:v>168</c:v>
                </c:pt>
                <c:pt idx="209">
                  <c:v>169</c:v>
                </c:pt>
                <c:pt idx="210">
                  <c:v>170</c:v>
                </c:pt>
                <c:pt idx="211">
                  <c:v>171</c:v>
                </c:pt>
                <c:pt idx="212">
                  <c:v>172</c:v>
                </c:pt>
                <c:pt idx="213">
                  <c:v>173</c:v>
                </c:pt>
                <c:pt idx="214">
                  <c:v>174</c:v>
                </c:pt>
                <c:pt idx="215">
                  <c:v>175</c:v>
                </c:pt>
                <c:pt idx="216">
                  <c:v>176</c:v>
                </c:pt>
                <c:pt idx="217">
                  <c:v>177</c:v>
                </c:pt>
                <c:pt idx="218">
                  <c:v>178</c:v>
                </c:pt>
                <c:pt idx="219">
                  <c:v>179</c:v>
                </c:pt>
                <c:pt idx="220">
                  <c:v>180</c:v>
                </c:pt>
                <c:pt idx="221">
                  <c:v>181</c:v>
                </c:pt>
                <c:pt idx="222">
                  <c:v>182</c:v>
                </c:pt>
                <c:pt idx="223">
                  <c:v>183</c:v>
                </c:pt>
                <c:pt idx="224">
                  <c:v>184</c:v>
                </c:pt>
                <c:pt idx="225">
                  <c:v>185</c:v>
                </c:pt>
                <c:pt idx="226">
                  <c:v>186</c:v>
                </c:pt>
                <c:pt idx="227">
                  <c:v>187</c:v>
                </c:pt>
                <c:pt idx="228">
                  <c:v>188</c:v>
                </c:pt>
                <c:pt idx="229">
                  <c:v>189</c:v>
                </c:pt>
                <c:pt idx="230">
                  <c:v>190</c:v>
                </c:pt>
                <c:pt idx="231">
                  <c:v>191</c:v>
                </c:pt>
                <c:pt idx="232">
                  <c:v>192</c:v>
                </c:pt>
                <c:pt idx="233">
                  <c:v>193</c:v>
                </c:pt>
                <c:pt idx="234">
                  <c:v>194</c:v>
                </c:pt>
                <c:pt idx="235">
                  <c:v>195</c:v>
                </c:pt>
                <c:pt idx="236">
                  <c:v>196</c:v>
                </c:pt>
                <c:pt idx="237">
                  <c:v>197</c:v>
                </c:pt>
                <c:pt idx="238">
                  <c:v>198</c:v>
                </c:pt>
                <c:pt idx="239">
                  <c:v>199</c:v>
                </c:pt>
                <c:pt idx="240">
                  <c:v>200</c:v>
                </c:pt>
              </c:numCache>
            </c:numRef>
          </c:xVal>
          <c:yVal>
            <c:numRef>
              <c:f>Sheet1!$B$2:$B$242</c:f>
              <c:numCache>
                <c:formatCode>General</c:formatCode>
                <c:ptCount val="241"/>
                <c:pt idx="0">
                  <c:v>277.2</c:v>
                </c:pt>
                <c:pt idx="1">
                  <c:v>263.60000000000002</c:v>
                </c:pt>
                <c:pt idx="2">
                  <c:v>250.1</c:v>
                </c:pt>
                <c:pt idx="3">
                  <c:v>236.8</c:v>
                </c:pt>
                <c:pt idx="4">
                  <c:v>224</c:v>
                </c:pt>
                <c:pt idx="5">
                  <c:v>211.5</c:v>
                </c:pt>
                <c:pt idx="6">
                  <c:v>199.6</c:v>
                </c:pt>
                <c:pt idx="7">
                  <c:v>188.1</c:v>
                </c:pt>
                <c:pt idx="8">
                  <c:v>177.3</c:v>
                </c:pt>
                <c:pt idx="9">
                  <c:v>167</c:v>
                </c:pt>
                <c:pt idx="10">
                  <c:v>157.19999999999999</c:v>
                </c:pt>
                <c:pt idx="11">
                  <c:v>148.1</c:v>
                </c:pt>
                <c:pt idx="12">
                  <c:v>139.4</c:v>
                </c:pt>
                <c:pt idx="13">
                  <c:v>131.30000000000001</c:v>
                </c:pt>
                <c:pt idx="14">
                  <c:v>123.7</c:v>
                </c:pt>
                <c:pt idx="15">
                  <c:v>116.6</c:v>
                </c:pt>
                <c:pt idx="16">
                  <c:v>110</c:v>
                </c:pt>
                <c:pt idx="17">
                  <c:v>103.7</c:v>
                </c:pt>
                <c:pt idx="18">
                  <c:v>97.9</c:v>
                </c:pt>
                <c:pt idx="19">
                  <c:v>92.5</c:v>
                </c:pt>
                <c:pt idx="20">
                  <c:v>87.43</c:v>
                </c:pt>
                <c:pt idx="21">
                  <c:v>82.79</c:v>
                </c:pt>
                <c:pt idx="22">
                  <c:v>78.44</c:v>
                </c:pt>
                <c:pt idx="23">
                  <c:v>74.36</c:v>
                </c:pt>
                <c:pt idx="24">
                  <c:v>70.53</c:v>
                </c:pt>
                <c:pt idx="25">
                  <c:v>66.92</c:v>
                </c:pt>
                <c:pt idx="26">
                  <c:v>63.54</c:v>
                </c:pt>
                <c:pt idx="27">
                  <c:v>60.34</c:v>
                </c:pt>
                <c:pt idx="28">
                  <c:v>57.33</c:v>
                </c:pt>
                <c:pt idx="29">
                  <c:v>54.5</c:v>
                </c:pt>
                <c:pt idx="30">
                  <c:v>51.82</c:v>
                </c:pt>
                <c:pt idx="31">
                  <c:v>49.28</c:v>
                </c:pt>
                <c:pt idx="32">
                  <c:v>46.89</c:v>
                </c:pt>
                <c:pt idx="33">
                  <c:v>44.62</c:v>
                </c:pt>
                <c:pt idx="34">
                  <c:v>42.48</c:v>
                </c:pt>
                <c:pt idx="35">
                  <c:v>40.450000000000003</c:v>
                </c:pt>
                <c:pt idx="36">
                  <c:v>38.53</c:v>
                </c:pt>
                <c:pt idx="37">
                  <c:v>36.700000000000003</c:v>
                </c:pt>
                <c:pt idx="38">
                  <c:v>34.97</c:v>
                </c:pt>
                <c:pt idx="39">
                  <c:v>33.33</c:v>
                </c:pt>
                <c:pt idx="40">
                  <c:v>31.77</c:v>
                </c:pt>
                <c:pt idx="41">
                  <c:v>30.25</c:v>
                </c:pt>
                <c:pt idx="42">
                  <c:v>28.82</c:v>
                </c:pt>
                <c:pt idx="43">
                  <c:v>27.45</c:v>
                </c:pt>
                <c:pt idx="44">
                  <c:v>26.16</c:v>
                </c:pt>
                <c:pt idx="45">
                  <c:v>24.94</c:v>
                </c:pt>
                <c:pt idx="46">
                  <c:v>23.77</c:v>
                </c:pt>
                <c:pt idx="47">
                  <c:v>22.67</c:v>
                </c:pt>
                <c:pt idx="48">
                  <c:v>21.62</c:v>
                </c:pt>
                <c:pt idx="49">
                  <c:v>20.63</c:v>
                </c:pt>
                <c:pt idx="50">
                  <c:v>19.68</c:v>
                </c:pt>
                <c:pt idx="51">
                  <c:v>18.78</c:v>
                </c:pt>
                <c:pt idx="52">
                  <c:v>17.93</c:v>
                </c:pt>
                <c:pt idx="53">
                  <c:v>17.12</c:v>
                </c:pt>
                <c:pt idx="54">
                  <c:v>16.350000000000001</c:v>
                </c:pt>
                <c:pt idx="55">
                  <c:v>15.62</c:v>
                </c:pt>
                <c:pt idx="56">
                  <c:v>14.93</c:v>
                </c:pt>
                <c:pt idx="57">
                  <c:v>14.26</c:v>
                </c:pt>
                <c:pt idx="58">
                  <c:v>13.63</c:v>
                </c:pt>
                <c:pt idx="59">
                  <c:v>13.04</c:v>
                </c:pt>
                <c:pt idx="60">
                  <c:v>12.47</c:v>
                </c:pt>
                <c:pt idx="61">
                  <c:v>11.92</c:v>
                </c:pt>
                <c:pt idx="62">
                  <c:v>11.41</c:v>
                </c:pt>
                <c:pt idx="63">
                  <c:v>10.91</c:v>
                </c:pt>
                <c:pt idx="64">
                  <c:v>10.45</c:v>
                </c:pt>
                <c:pt idx="65">
                  <c:v>10</c:v>
                </c:pt>
                <c:pt idx="66">
                  <c:v>9.5749999999999993</c:v>
                </c:pt>
                <c:pt idx="67">
                  <c:v>9.17</c:v>
                </c:pt>
                <c:pt idx="68">
                  <c:v>8.7840000000000007</c:v>
                </c:pt>
                <c:pt idx="69">
                  <c:v>8.4160000000000004</c:v>
                </c:pt>
                <c:pt idx="70">
                  <c:v>8.0640000000000001</c:v>
                </c:pt>
                <c:pt idx="71">
                  <c:v>7.73</c:v>
                </c:pt>
                <c:pt idx="72">
                  <c:v>7.41</c:v>
                </c:pt>
                <c:pt idx="73">
                  <c:v>7.1059999999999999</c:v>
                </c:pt>
                <c:pt idx="74">
                  <c:v>6.8150000000000004</c:v>
                </c:pt>
                <c:pt idx="75">
                  <c:v>6.5380000000000003</c:v>
                </c:pt>
                <c:pt idx="76">
                  <c:v>6.2729999999999997</c:v>
                </c:pt>
                <c:pt idx="77">
                  <c:v>6.02</c:v>
                </c:pt>
                <c:pt idx="78">
                  <c:v>5.7779999999999996</c:v>
                </c:pt>
                <c:pt idx="79">
                  <c:v>5.548</c:v>
                </c:pt>
                <c:pt idx="80">
                  <c:v>5.327</c:v>
                </c:pt>
                <c:pt idx="81">
                  <c:v>5.117</c:v>
                </c:pt>
                <c:pt idx="82">
                  <c:v>4.915</c:v>
                </c:pt>
                <c:pt idx="83">
                  <c:v>4.7229999999999999</c:v>
                </c:pt>
                <c:pt idx="84">
                  <c:v>4.5389999999999997</c:v>
                </c:pt>
                <c:pt idx="85">
                  <c:v>4.3630000000000004</c:v>
                </c:pt>
                <c:pt idx="86">
                  <c:v>4.1950000000000003</c:v>
                </c:pt>
                <c:pt idx="87">
                  <c:v>4.0339999999999998</c:v>
                </c:pt>
                <c:pt idx="88">
                  <c:v>3.88</c:v>
                </c:pt>
                <c:pt idx="89">
                  <c:v>3.7330000000000001</c:v>
                </c:pt>
                <c:pt idx="90">
                  <c:v>3.5920000000000001</c:v>
                </c:pt>
                <c:pt idx="91">
                  <c:v>3.4569999999999999</c:v>
                </c:pt>
                <c:pt idx="92">
                  <c:v>3.3279999999999998</c:v>
                </c:pt>
                <c:pt idx="93">
                  <c:v>3.2040000000000002</c:v>
                </c:pt>
                <c:pt idx="94">
                  <c:v>3.0859999999999999</c:v>
                </c:pt>
                <c:pt idx="95">
                  <c:v>2.972</c:v>
                </c:pt>
                <c:pt idx="96">
                  <c:v>2.863</c:v>
                </c:pt>
                <c:pt idx="97">
                  <c:v>2.7589999999999999</c:v>
                </c:pt>
                <c:pt idx="98">
                  <c:v>2.6589999999999998</c:v>
                </c:pt>
                <c:pt idx="99">
                  <c:v>2.5640000000000001</c:v>
                </c:pt>
                <c:pt idx="100">
                  <c:v>2.472</c:v>
                </c:pt>
                <c:pt idx="101">
                  <c:v>2.3839999999999999</c:v>
                </c:pt>
                <c:pt idx="102">
                  <c:v>2.2989999999999999</c:v>
                </c:pt>
                <c:pt idx="103">
                  <c:v>2.218</c:v>
                </c:pt>
                <c:pt idx="104">
                  <c:v>2.141</c:v>
                </c:pt>
                <c:pt idx="105">
                  <c:v>2.0659999999999998</c:v>
                </c:pt>
                <c:pt idx="106">
                  <c:v>1.994</c:v>
                </c:pt>
                <c:pt idx="107">
                  <c:v>1.9259999999999999</c:v>
                </c:pt>
                <c:pt idx="108">
                  <c:v>1.86</c:v>
                </c:pt>
                <c:pt idx="109">
                  <c:v>1.796</c:v>
                </c:pt>
                <c:pt idx="110">
                  <c:v>1.7350000000000001</c:v>
                </c:pt>
                <c:pt idx="111">
                  <c:v>1.677</c:v>
                </c:pt>
                <c:pt idx="112">
                  <c:v>1.621</c:v>
                </c:pt>
                <c:pt idx="113">
                  <c:v>1.5669999999999999</c:v>
                </c:pt>
                <c:pt idx="114">
                  <c:v>1.5149999999999999</c:v>
                </c:pt>
                <c:pt idx="115">
                  <c:v>1.4650000000000001</c:v>
                </c:pt>
                <c:pt idx="116">
                  <c:v>1.417</c:v>
                </c:pt>
                <c:pt idx="117">
                  <c:v>1.371</c:v>
                </c:pt>
                <c:pt idx="118">
                  <c:v>1.3260000000000001</c:v>
                </c:pt>
                <c:pt idx="119">
                  <c:v>1.284</c:v>
                </c:pt>
                <c:pt idx="120">
                  <c:v>1.2430000000000001</c:v>
                </c:pt>
                <c:pt idx="121">
                  <c:v>1.2030000000000001</c:v>
                </c:pt>
                <c:pt idx="122">
                  <c:v>1.165</c:v>
                </c:pt>
                <c:pt idx="123">
                  <c:v>1.1279999999999999</c:v>
                </c:pt>
                <c:pt idx="124">
                  <c:v>1.093</c:v>
                </c:pt>
                <c:pt idx="125">
                  <c:v>1.0589999999999999</c:v>
                </c:pt>
                <c:pt idx="126">
                  <c:v>1.0269999999999999</c:v>
                </c:pt>
                <c:pt idx="127">
                  <c:v>0.99550000000000005</c:v>
                </c:pt>
                <c:pt idx="128">
                  <c:v>0.96540000000000004</c:v>
                </c:pt>
                <c:pt idx="129">
                  <c:v>0.93630000000000002</c:v>
                </c:pt>
                <c:pt idx="130">
                  <c:v>0.9083</c:v>
                </c:pt>
                <c:pt idx="131">
                  <c:v>0.88119999999999998</c:v>
                </c:pt>
                <c:pt idx="132">
                  <c:v>0.85499999999999998</c:v>
                </c:pt>
                <c:pt idx="133">
                  <c:v>0.82969999999999999</c:v>
                </c:pt>
                <c:pt idx="134">
                  <c:v>0.80520000000000003</c:v>
                </c:pt>
                <c:pt idx="135">
                  <c:v>0.78159999999999996</c:v>
                </c:pt>
                <c:pt idx="136">
                  <c:v>0.75870000000000004</c:v>
                </c:pt>
                <c:pt idx="137">
                  <c:v>0.73660000000000003</c:v>
                </c:pt>
                <c:pt idx="138">
                  <c:v>0.71519999999999995</c:v>
                </c:pt>
                <c:pt idx="139">
                  <c:v>0.69450000000000001</c:v>
                </c:pt>
                <c:pt idx="140">
                  <c:v>0.6744</c:v>
                </c:pt>
                <c:pt idx="141">
                  <c:v>0.65580000000000005</c:v>
                </c:pt>
                <c:pt idx="142">
                  <c:v>0.63759999999999994</c:v>
                </c:pt>
                <c:pt idx="143">
                  <c:v>0.61990000000000001</c:v>
                </c:pt>
                <c:pt idx="144">
                  <c:v>0.60260000000000002</c:v>
                </c:pt>
                <c:pt idx="145">
                  <c:v>0.58579999999999999</c:v>
                </c:pt>
                <c:pt idx="146">
                  <c:v>0.56940000000000002</c:v>
                </c:pt>
                <c:pt idx="147">
                  <c:v>0.55349999999999999</c:v>
                </c:pt>
                <c:pt idx="148">
                  <c:v>0.53800000000000003</c:v>
                </c:pt>
                <c:pt idx="149">
                  <c:v>0.52290000000000003</c:v>
                </c:pt>
                <c:pt idx="150">
                  <c:v>0.50829999999999997</c:v>
                </c:pt>
                <c:pt idx="151">
                  <c:v>0.49409999999999998</c:v>
                </c:pt>
                <c:pt idx="152">
                  <c:v>0.4803</c:v>
                </c:pt>
                <c:pt idx="153">
                  <c:v>0.46689999999999998</c:v>
                </c:pt>
                <c:pt idx="154">
                  <c:v>0.45390000000000003</c:v>
                </c:pt>
                <c:pt idx="155">
                  <c:v>0.44119999999999998</c:v>
                </c:pt>
                <c:pt idx="156">
                  <c:v>0.42899999999999999</c:v>
                </c:pt>
                <c:pt idx="157">
                  <c:v>0.41710000000000003</c:v>
                </c:pt>
                <c:pt idx="158">
                  <c:v>0.40550000000000003</c:v>
                </c:pt>
                <c:pt idx="159">
                  <c:v>0.39439999999999997</c:v>
                </c:pt>
                <c:pt idx="160">
                  <c:v>0.38350000000000001</c:v>
                </c:pt>
                <c:pt idx="161">
                  <c:v>0.373</c:v>
                </c:pt>
                <c:pt idx="162">
                  <c:v>0.36280000000000001</c:v>
                </c:pt>
                <c:pt idx="163">
                  <c:v>0.35299999999999998</c:v>
                </c:pt>
                <c:pt idx="164">
                  <c:v>0.34339999999999998</c:v>
                </c:pt>
                <c:pt idx="165">
                  <c:v>0.33410000000000001</c:v>
                </c:pt>
                <c:pt idx="166">
                  <c:v>0.32529999999999998</c:v>
                </c:pt>
                <c:pt idx="167">
                  <c:v>0.31669999999999998</c:v>
                </c:pt>
                <c:pt idx="168">
                  <c:v>0.30830000000000002</c:v>
                </c:pt>
                <c:pt idx="169">
                  <c:v>0.30020000000000002</c:v>
                </c:pt>
                <c:pt idx="170">
                  <c:v>0.29239999999999999</c:v>
                </c:pt>
                <c:pt idx="171">
                  <c:v>0.2848</c:v>
                </c:pt>
                <c:pt idx="172">
                  <c:v>0.27739999999999998</c:v>
                </c:pt>
                <c:pt idx="173">
                  <c:v>0.2702</c:v>
                </c:pt>
                <c:pt idx="174">
                  <c:v>0.26329999999999998</c:v>
                </c:pt>
                <c:pt idx="175">
                  <c:v>0.25650000000000001</c:v>
                </c:pt>
                <c:pt idx="176">
                  <c:v>0.25</c:v>
                </c:pt>
                <c:pt idx="177">
                  <c:v>0.2437</c:v>
                </c:pt>
                <c:pt idx="178">
                  <c:v>0.23749999999999999</c:v>
                </c:pt>
                <c:pt idx="179">
                  <c:v>0.2316</c:v>
                </c:pt>
                <c:pt idx="180">
                  <c:v>0.2258</c:v>
                </c:pt>
                <c:pt idx="181">
                  <c:v>0.22020000000000001</c:v>
                </c:pt>
                <c:pt idx="182">
                  <c:v>0.21479999999999999</c:v>
                </c:pt>
                <c:pt idx="183">
                  <c:v>0.20949999999999999</c:v>
                </c:pt>
                <c:pt idx="184">
                  <c:v>0.2044</c:v>
                </c:pt>
                <c:pt idx="185">
                  <c:v>0.19939999999999999</c:v>
                </c:pt>
                <c:pt idx="186">
                  <c:v>0.1946</c:v>
                </c:pt>
                <c:pt idx="187">
                  <c:v>0.19</c:v>
                </c:pt>
                <c:pt idx="188">
                  <c:v>0.1855</c:v>
                </c:pt>
                <c:pt idx="189">
                  <c:v>0.18110000000000001</c:v>
                </c:pt>
                <c:pt idx="190">
                  <c:v>0.1769</c:v>
                </c:pt>
                <c:pt idx="191">
                  <c:v>0.17280000000000001</c:v>
                </c:pt>
                <c:pt idx="192">
                  <c:v>0.16880000000000001</c:v>
                </c:pt>
                <c:pt idx="193">
                  <c:v>0.16500000000000001</c:v>
                </c:pt>
                <c:pt idx="194">
                  <c:v>0.16120000000000001</c:v>
                </c:pt>
                <c:pt idx="195">
                  <c:v>0.15759999999999999</c:v>
                </c:pt>
                <c:pt idx="196">
                  <c:v>0.15409999999999999</c:v>
                </c:pt>
                <c:pt idx="197">
                  <c:v>0.1507</c:v>
                </c:pt>
                <c:pt idx="198">
                  <c:v>0.1474</c:v>
                </c:pt>
                <c:pt idx="199">
                  <c:v>0.14410000000000001</c:v>
                </c:pt>
                <c:pt idx="200">
                  <c:v>0.14099999999999999</c:v>
                </c:pt>
                <c:pt idx="201">
                  <c:v>0.13789999999999999</c:v>
                </c:pt>
                <c:pt idx="202">
                  <c:v>0.13500000000000001</c:v>
                </c:pt>
                <c:pt idx="203">
                  <c:v>0.1321</c:v>
                </c:pt>
                <c:pt idx="204">
                  <c:v>0.1293</c:v>
                </c:pt>
                <c:pt idx="205">
                  <c:v>0.1265</c:v>
                </c:pt>
                <c:pt idx="206">
                  <c:v>0.1239</c:v>
                </c:pt>
                <c:pt idx="207">
                  <c:v>0.12130000000000001</c:v>
                </c:pt>
                <c:pt idx="208">
                  <c:v>0.1187</c:v>
                </c:pt>
                <c:pt idx="209">
                  <c:v>0.1163</c:v>
                </c:pt>
                <c:pt idx="210">
                  <c:v>0.1139</c:v>
                </c:pt>
                <c:pt idx="211">
                  <c:v>0.1115</c:v>
                </c:pt>
                <c:pt idx="212">
                  <c:v>0.10920000000000001</c:v>
                </c:pt>
                <c:pt idx="213">
                  <c:v>0.107</c:v>
                </c:pt>
                <c:pt idx="214">
                  <c:v>0.1048</c:v>
                </c:pt>
                <c:pt idx="215">
                  <c:v>0.1027</c:v>
                </c:pt>
                <c:pt idx="216">
                  <c:v>0.10059999999999999</c:v>
                </c:pt>
                <c:pt idx="217">
                  <c:v>9.8599999999999993E-2</c:v>
                </c:pt>
                <c:pt idx="218">
                  <c:v>9.6600000000000005E-2</c:v>
                </c:pt>
                <c:pt idx="219">
                  <c:v>9.4700000000000006E-2</c:v>
                </c:pt>
                <c:pt idx="220">
                  <c:v>9.2799999999999994E-2</c:v>
                </c:pt>
                <c:pt idx="221">
                  <c:v>9.0899999999999995E-2</c:v>
                </c:pt>
                <c:pt idx="222">
                  <c:v>8.9099999999999999E-2</c:v>
                </c:pt>
                <c:pt idx="223">
                  <c:v>8.7300000000000003E-2</c:v>
                </c:pt>
                <c:pt idx="224">
                  <c:v>8.5599999999999996E-2</c:v>
                </c:pt>
                <c:pt idx="225">
                  <c:v>8.3900000000000002E-2</c:v>
                </c:pt>
                <c:pt idx="226">
                  <c:v>8.2199999999999995E-2</c:v>
                </c:pt>
                <c:pt idx="227">
                  <c:v>8.0600000000000005E-2</c:v>
                </c:pt>
                <c:pt idx="228">
                  <c:v>7.9000000000000001E-2</c:v>
                </c:pt>
                <c:pt idx="229">
                  <c:v>7.7399999999999997E-2</c:v>
                </c:pt>
                <c:pt idx="230">
                  <c:v>7.5899999999999995E-2</c:v>
                </c:pt>
                <c:pt idx="231">
                  <c:v>7.4300000000000005E-2</c:v>
                </c:pt>
                <c:pt idx="232">
                  <c:v>7.2900000000000006E-2</c:v>
                </c:pt>
                <c:pt idx="233">
                  <c:v>7.1400000000000005E-2</c:v>
                </c:pt>
                <c:pt idx="234">
                  <c:v>7.0000000000000007E-2</c:v>
                </c:pt>
                <c:pt idx="235">
                  <c:v>6.8599999999999994E-2</c:v>
                </c:pt>
                <c:pt idx="236">
                  <c:v>6.7199999999999996E-2</c:v>
                </c:pt>
                <c:pt idx="237">
                  <c:v>6.5799999999999997E-2</c:v>
                </c:pt>
                <c:pt idx="238">
                  <c:v>6.4500000000000002E-2</c:v>
                </c:pt>
                <c:pt idx="239">
                  <c:v>6.3100000000000003E-2</c:v>
                </c:pt>
                <c:pt idx="240">
                  <c:v>6.1899999999999997E-2</c:v>
                </c:pt>
              </c:numCache>
            </c:numRef>
          </c:yVal>
          <c:smooth val="0"/>
          <c:extLst>
            <c:ext xmlns:c16="http://schemas.microsoft.com/office/drawing/2014/chart" uri="{C3380CC4-5D6E-409C-BE32-E72D297353CC}">
              <c16:uniqueId val="{00000000-CFD2-480A-8651-34227329279D}"/>
            </c:ext>
          </c:extLst>
        </c:ser>
        <c:dLbls>
          <c:showLegendKey val="0"/>
          <c:showVal val="0"/>
          <c:showCatName val="0"/>
          <c:showSerName val="0"/>
          <c:showPercent val="0"/>
          <c:showBubbleSize val="0"/>
        </c:dLbls>
        <c:axId val="1007987632"/>
        <c:axId val="1087744496"/>
      </c:scatterChart>
      <c:valAx>
        <c:axId val="100798763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a:t>Temperature (C)</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87744496"/>
        <c:crosses val="autoZero"/>
        <c:crossBetween val="midCat"/>
      </c:valAx>
      <c:valAx>
        <c:axId val="10877444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a:t>Resistance (kΩ)</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0798763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118D3C-5865-C248-9EEC-EC62E144E375}" type="datetimeFigureOut">
              <a:rPr lang="sv-SE" smtClean="0"/>
              <a:t>2024-01-29</a:t>
            </a:fld>
            <a:endParaRPr lang="sv-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429048-48E3-CB4A-BCD4-0EFC36288878}" type="slidenum">
              <a:rPr lang="sv-SE" smtClean="0"/>
              <a:t>‹#›</a:t>
            </a:fld>
            <a:endParaRPr lang="sv-SE"/>
          </a:p>
        </p:txBody>
      </p:sp>
    </p:spTree>
    <p:extLst>
      <p:ext uri="{BB962C8B-B14F-4D97-AF65-F5344CB8AC3E}">
        <p14:creationId xmlns:p14="http://schemas.microsoft.com/office/powerpoint/2010/main" val="1028733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Thank you for inviting me to give this talk</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In this talk, I will present a pathway that can enable us to make wireless embedded systems ubiquitous. I will describe my previous research efforts that tackle the critical challenges that limit the growth of wireless embedded systems. These are related to the growing energy asymmetry that exists between sensing, computation and communication blocks on these platforms.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Finally, I will conclude my talk by covering the research agenda that I would like to work on as a faculty member.</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sz="8800" b="1" dirty="0"/>
          </a:p>
        </p:txBody>
      </p:sp>
      <p:sp>
        <p:nvSpPr>
          <p:cNvPr id="4" name="Slide Number Placeholder 3"/>
          <p:cNvSpPr>
            <a:spLocks noGrp="1"/>
          </p:cNvSpPr>
          <p:nvPr>
            <p:ph type="sldNum" sz="quarter" idx="10"/>
          </p:nvPr>
        </p:nvSpPr>
        <p:spPr/>
        <p:txBody>
          <a:bodyPr/>
          <a:lstStyle/>
          <a:p>
            <a:fld id="{3075746C-E621-8E4B-8CC0-3BE97110A356}" type="slidenum">
              <a:rPr lang="en-US" smtClean="0"/>
              <a:t>1</a:t>
            </a:fld>
            <a:endParaRPr lang="en-US"/>
          </a:p>
        </p:txBody>
      </p:sp>
    </p:spTree>
    <p:extLst>
      <p:ext uri="{BB962C8B-B14F-4D97-AF65-F5344CB8AC3E}">
        <p14:creationId xmlns:p14="http://schemas.microsoft.com/office/powerpoint/2010/main" val="46526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Why do the IoT platforms suffer from this energy challenge? To understand this, we investigate the architecture of the IoT device. We show this architecture in the figure on the slide. It consists of a series of stages that enable us to sense physical phenomena, process and transmit the sensor information through a transceiver such as ZigBee/BLE/</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LoRa</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architecture has remained unchanged over the past two decades.  We find that during this time, sensors have become exceeding efficient. Today, we find sensors such as an accelerometer or a temperature sensor consumes just a few tens of microwatts of power consumption. However, we find that rest of the architecture components that are shown in red colour remain significantly energy expensive. To understand the reason for this significant energy asymmetry, we look at the following slide.</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25</a:t>
            </a:fld>
            <a:endParaRPr lang="en-US"/>
          </a:p>
        </p:txBody>
      </p:sp>
    </p:spTree>
    <p:extLst>
      <p:ext uri="{BB962C8B-B14F-4D97-AF65-F5344CB8AC3E}">
        <p14:creationId xmlns:p14="http://schemas.microsoft.com/office/powerpoint/2010/main" val="2888545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Why do the IoT platforms suffer from this energy challenge? To understand this, we investigate the architecture of the IoT device. We show this architecture in the figure on the slide. It consists of a series of stages that enable us to sense physical phenomena, process and transmit the sensor information through a transceiver such as ZigBee/BLE/</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LoRa</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architecture has remained unchanged over the past two decades.  We find that during this time, sensors have become exceeding efficient. Today, we find sensors such as an accelerometer or a temperature sensor consumes just a few tens of microwatts of power consumption. However, we find that rest of the architecture components that are shown in red colour remain significantly energy expensive. To understand the reason for this significant energy asymmetry, we look at the following slide.</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26</a:t>
            </a:fld>
            <a:endParaRPr lang="en-US"/>
          </a:p>
        </p:txBody>
      </p:sp>
    </p:spTree>
    <p:extLst>
      <p:ext uri="{BB962C8B-B14F-4D97-AF65-F5344CB8AC3E}">
        <p14:creationId xmlns:p14="http://schemas.microsoft.com/office/powerpoint/2010/main" val="921720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7F66A-92FD-D6F2-3536-FA90DD2BC3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4DBF65-433B-6532-D435-464C3DAA55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634FAB-A9EB-559A-FD26-B4634D1F891B}"/>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the roadmap of the major topics that I am going to cover during the presentation. We have already covered the exponential growth of the internet of things; next, I will talk about the critical energy challenge that can severely hinder this massive growth and preventing us from realising this immense economic value enabled by the IoT.</a:t>
            </a:r>
            <a:endParaRPr lang="en-US" dirty="0"/>
          </a:p>
        </p:txBody>
      </p:sp>
      <p:sp>
        <p:nvSpPr>
          <p:cNvPr id="4" name="Slide Number Placeholder 3">
            <a:extLst>
              <a:ext uri="{FF2B5EF4-FFF2-40B4-BE49-F238E27FC236}">
                <a16:creationId xmlns:a16="http://schemas.microsoft.com/office/drawing/2014/main" id="{F07EA4E0-B34B-6A5A-2A23-EE8A4914B7C8}"/>
              </a:ext>
            </a:extLst>
          </p:cNvPr>
          <p:cNvSpPr>
            <a:spLocks noGrp="1"/>
          </p:cNvSpPr>
          <p:nvPr>
            <p:ph type="sldNum" sz="quarter" idx="10"/>
          </p:nvPr>
        </p:nvSpPr>
        <p:spPr/>
        <p:txBody>
          <a:bodyPr/>
          <a:lstStyle/>
          <a:p>
            <a:fld id="{3075746C-E621-8E4B-8CC0-3BE97110A356}" type="slidenum">
              <a:rPr lang="en-US" smtClean="0"/>
              <a:t>32</a:t>
            </a:fld>
            <a:endParaRPr lang="en-US"/>
          </a:p>
        </p:txBody>
      </p:sp>
    </p:spTree>
    <p:extLst>
      <p:ext uri="{BB962C8B-B14F-4D97-AF65-F5344CB8AC3E}">
        <p14:creationId xmlns:p14="http://schemas.microsoft.com/office/powerpoint/2010/main" val="3692708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429048-48E3-CB4A-BCD4-0EFC36288878}" type="slidenum">
              <a:rPr lang="sv-SE" smtClean="0"/>
              <a:t>33</a:t>
            </a:fld>
            <a:endParaRPr lang="sv-SE"/>
          </a:p>
        </p:txBody>
      </p:sp>
    </p:spTree>
    <p:extLst>
      <p:ext uri="{BB962C8B-B14F-4D97-AF65-F5344CB8AC3E}">
        <p14:creationId xmlns:p14="http://schemas.microsoft.com/office/powerpoint/2010/main" val="2437712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3F25A-EB4F-01D6-F4FD-6C6626BE06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697E16-5E1E-87C4-E491-324C27D7EE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07E7CC-BAC6-431F-8C01-8507D168518B}"/>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D1DF61A8-9577-EDD7-F29F-301193576AB3}"/>
              </a:ext>
            </a:extLst>
          </p:cNvPr>
          <p:cNvSpPr>
            <a:spLocks noGrp="1"/>
          </p:cNvSpPr>
          <p:nvPr>
            <p:ph type="sldNum" sz="quarter" idx="10"/>
          </p:nvPr>
        </p:nvSpPr>
        <p:spPr/>
        <p:txBody>
          <a:bodyPr/>
          <a:lstStyle/>
          <a:p>
            <a:fld id="{3075746C-E621-8E4B-8CC0-3BE97110A356}" type="slidenum">
              <a:rPr lang="en-US" smtClean="0"/>
              <a:t>37</a:t>
            </a:fld>
            <a:endParaRPr lang="en-US"/>
          </a:p>
        </p:txBody>
      </p:sp>
    </p:spTree>
    <p:extLst>
      <p:ext uri="{BB962C8B-B14F-4D97-AF65-F5344CB8AC3E}">
        <p14:creationId xmlns:p14="http://schemas.microsoft.com/office/powerpoint/2010/main" val="1748753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SG" b="0" i="0" dirty="0">
                <a:effectLst/>
                <a:latin typeface="Söhne"/>
              </a:rPr>
              <a:t>Light Emitting Diodes (LEDs) are vital actuators for embedded and Internet of Things (IoT) devices. They provide a visual indication of the device's state and can also be used for debugging purposes. LEDs are directional components that allow current to flow in one direction only. </a:t>
            </a:r>
          </a:p>
          <a:p>
            <a:pPr algn="l"/>
            <a:endParaRPr lang="en-SG" dirty="0">
              <a:latin typeface="Söhne"/>
            </a:endParaRPr>
          </a:p>
          <a:p>
            <a:pPr algn="l"/>
            <a:r>
              <a:rPr lang="en-SG" b="0" i="0" dirty="0">
                <a:effectLst/>
                <a:latin typeface="Söhne"/>
              </a:rPr>
              <a:t>Typically, the cathode, where the current flows, is the shorter side of the LED. LEDs are an effective way to indicate the status of a device and provide feedback during the development and testing phase. </a:t>
            </a:r>
          </a:p>
          <a:p>
            <a:pPr algn="l"/>
            <a:endParaRPr lang="en-SG" dirty="0">
              <a:latin typeface="Söhne"/>
            </a:endParaRPr>
          </a:p>
          <a:p>
            <a:pPr algn="l"/>
            <a:endParaRPr lang="en-SG" b="0" i="0" dirty="0">
              <a:effectLst/>
              <a:latin typeface="Söhne"/>
            </a:endParaRPr>
          </a:p>
          <a:p>
            <a:pPr algn="l"/>
            <a:r>
              <a:rPr lang="en-SG" b="0" i="0" dirty="0">
                <a:effectLst/>
                <a:latin typeface="Söhne"/>
              </a:rPr>
              <a:t>They are also commonly used in consumer electronics and lighting applications.</a:t>
            </a:r>
          </a:p>
          <a:p>
            <a:br>
              <a:rPr lang="en-SG" dirty="0"/>
            </a:br>
            <a:endParaRPr lang="en-US" dirty="0"/>
          </a:p>
        </p:txBody>
      </p:sp>
      <p:sp>
        <p:nvSpPr>
          <p:cNvPr id="4" name="Slide Number Placeholder 3"/>
          <p:cNvSpPr>
            <a:spLocks noGrp="1"/>
          </p:cNvSpPr>
          <p:nvPr>
            <p:ph type="sldNum" sz="quarter" idx="5"/>
          </p:nvPr>
        </p:nvSpPr>
        <p:spPr/>
        <p:txBody>
          <a:bodyPr/>
          <a:lstStyle/>
          <a:p>
            <a:fld id="{87429048-48E3-CB4A-BCD4-0EFC36288878}" type="slidenum">
              <a:rPr lang="sv-SE" smtClean="0"/>
              <a:t>38</a:t>
            </a:fld>
            <a:endParaRPr lang="sv-SE"/>
          </a:p>
        </p:txBody>
      </p:sp>
    </p:spTree>
    <p:extLst>
      <p:ext uri="{BB962C8B-B14F-4D97-AF65-F5344CB8AC3E}">
        <p14:creationId xmlns:p14="http://schemas.microsoft.com/office/powerpoint/2010/main" val="3169028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SG" b="0" i="0" dirty="0">
                <a:effectLst/>
                <a:latin typeface="Söhne"/>
              </a:rPr>
              <a:t>A unique variant of LEDs is the RGB (Red, Green, Blue) LED, which allows for the emission of three different </a:t>
            </a:r>
            <a:r>
              <a:rPr lang="en-SG" b="0" i="0" dirty="0" err="1">
                <a:effectLst/>
                <a:latin typeface="Söhne"/>
              </a:rPr>
              <a:t>colors</a:t>
            </a:r>
            <a:r>
              <a:rPr lang="en-SG" b="0" i="0" dirty="0">
                <a:effectLst/>
                <a:latin typeface="Söhne"/>
              </a:rPr>
              <a:t>. The short leads are the negative end, and each </a:t>
            </a:r>
            <a:r>
              <a:rPr lang="en-SG" b="0" i="0" dirty="0" err="1">
                <a:effectLst/>
                <a:latin typeface="Söhne"/>
              </a:rPr>
              <a:t>color</a:t>
            </a:r>
            <a:r>
              <a:rPr lang="en-SG" b="0" i="0" dirty="0">
                <a:effectLst/>
                <a:latin typeface="Söhne"/>
              </a:rPr>
              <a:t> has its own separate wire. By combining signals on multiple wires, a range of </a:t>
            </a:r>
            <a:r>
              <a:rPr lang="en-SG" b="0" i="0" dirty="0" err="1">
                <a:effectLst/>
                <a:latin typeface="Söhne"/>
              </a:rPr>
              <a:t>colors</a:t>
            </a:r>
            <a:r>
              <a:rPr lang="en-SG" b="0" i="0" dirty="0">
                <a:effectLst/>
                <a:latin typeface="Söhne"/>
              </a:rPr>
              <a:t> can be produced. RGB LEDs provide a versatile and efficient solution for adding </a:t>
            </a:r>
            <a:r>
              <a:rPr lang="en-SG" b="0" i="0" dirty="0" err="1">
                <a:effectLst/>
                <a:latin typeface="Söhne"/>
              </a:rPr>
              <a:t>color</a:t>
            </a:r>
            <a:r>
              <a:rPr lang="en-SG" b="0" i="0" dirty="0">
                <a:effectLst/>
                <a:latin typeface="Söhne"/>
              </a:rPr>
              <a:t> to embedded and IoT devices, as well as for lighting applications. By controlling the intensity of each </a:t>
            </a:r>
            <a:r>
              <a:rPr lang="en-SG" b="0" i="0" dirty="0" err="1">
                <a:effectLst/>
                <a:latin typeface="Söhne"/>
              </a:rPr>
              <a:t>color</a:t>
            </a:r>
            <a:r>
              <a:rPr lang="en-SG" b="0" i="0" dirty="0">
                <a:effectLst/>
                <a:latin typeface="Söhne"/>
              </a:rPr>
              <a:t>, a wide range of hues and shades can be generated, making RGB LEDs ideal for applications where dynamic </a:t>
            </a:r>
            <a:r>
              <a:rPr lang="en-SG" b="0" i="0" dirty="0" err="1">
                <a:effectLst/>
                <a:latin typeface="Söhne"/>
              </a:rPr>
              <a:t>color</a:t>
            </a:r>
            <a:r>
              <a:rPr lang="en-SG" b="0" i="0" dirty="0">
                <a:effectLst/>
                <a:latin typeface="Söhne"/>
              </a:rPr>
              <a:t> changes are desired.</a:t>
            </a:r>
          </a:p>
          <a:p>
            <a:br>
              <a:rPr lang="en-SG" dirty="0"/>
            </a:br>
            <a:endParaRPr lang="en-US" dirty="0"/>
          </a:p>
        </p:txBody>
      </p:sp>
      <p:sp>
        <p:nvSpPr>
          <p:cNvPr id="4" name="Slide Number Placeholder 3"/>
          <p:cNvSpPr>
            <a:spLocks noGrp="1"/>
          </p:cNvSpPr>
          <p:nvPr>
            <p:ph type="sldNum" sz="quarter" idx="5"/>
          </p:nvPr>
        </p:nvSpPr>
        <p:spPr/>
        <p:txBody>
          <a:bodyPr/>
          <a:lstStyle/>
          <a:p>
            <a:fld id="{87429048-48E3-CB4A-BCD4-0EFC36288878}" type="slidenum">
              <a:rPr lang="sv-SE" smtClean="0"/>
              <a:t>39</a:t>
            </a:fld>
            <a:endParaRPr lang="sv-SE"/>
          </a:p>
        </p:txBody>
      </p:sp>
    </p:spTree>
    <p:extLst>
      <p:ext uri="{BB962C8B-B14F-4D97-AF65-F5344CB8AC3E}">
        <p14:creationId xmlns:p14="http://schemas.microsoft.com/office/powerpoint/2010/main" val="14298502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8945A-92F0-7524-3785-B4C8153081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BEAC14-8339-890B-1789-F9FE192F6B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FD5DA9-6FBC-0E2A-714C-0BFC167B6D1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DCB710C-C930-FC3A-9103-A382EEF2A516}"/>
              </a:ext>
            </a:extLst>
          </p:cNvPr>
          <p:cNvSpPr>
            <a:spLocks noGrp="1"/>
          </p:cNvSpPr>
          <p:nvPr>
            <p:ph type="sldNum" sz="quarter" idx="5"/>
          </p:nvPr>
        </p:nvSpPr>
        <p:spPr/>
        <p:txBody>
          <a:bodyPr/>
          <a:lstStyle/>
          <a:p>
            <a:fld id="{87429048-48E3-CB4A-BCD4-0EFC36288878}" type="slidenum">
              <a:rPr lang="sv-SE" smtClean="0"/>
              <a:t>41</a:t>
            </a:fld>
            <a:endParaRPr lang="sv-SE"/>
          </a:p>
        </p:txBody>
      </p:sp>
    </p:spTree>
    <p:extLst>
      <p:ext uri="{BB962C8B-B14F-4D97-AF65-F5344CB8AC3E}">
        <p14:creationId xmlns:p14="http://schemas.microsoft.com/office/powerpoint/2010/main" val="4861243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429048-48E3-CB4A-BCD4-0EFC36288878}" type="slidenum">
              <a:rPr lang="sv-SE" smtClean="0"/>
              <a:t>42</a:t>
            </a:fld>
            <a:endParaRPr lang="sv-SE"/>
          </a:p>
        </p:txBody>
      </p:sp>
    </p:spTree>
    <p:extLst>
      <p:ext uri="{BB962C8B-B14F-4D97-AF65-F5344CB8AC3E}">
        <p14:creationId xmlns:p14="http://schemas.microsoft.com/office/powerpoint/2010/main" val="37166245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429048-48E3-CB4A-BCD4-0EFC36288878}" type="slidenum">
              <a:rPr lang="sv-SE" smtClean="0"/>
              <a:t>43</a:t>
            </a:fld>
            <a:endParaRPr lang="sv-SE"/>
          </a:p>
        </p:txBody>
      </p:sp>
    </p:spTree>
    <p:extLst>
      <p:ext uri="{BB962C8B-B14F-4D97-AF65-F5344CB8AC3E}">
        <p14:creationId xmlns:p14="http://schemas.microsoft.com/office/powerpoint/2010/main" val="183964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Over the past few years, I have designed several backscatter and beyond backscatter systems that precisely overcome these critical challenges that have limited the widespread deployment of backscatter on IoT devices. </a:t>
            </a:r>
          </a:p>
          <a:p>
            <a:pPr algn="just">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vision that I have pursued and would like to pursue as a faculty member is to enable a massive deployment of IoT devices by bridging the energy asymmetry between sensing, computation and communication blocks by designing novel platforms and communication mechanisms. I am going to describe some of my research contributions next.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2</a:t>
            </a:fld>
            <a:endParaRPr lang="en-US"/>
          </a:p>
        </p:txBody>
      </p:sp>
    </p:spTree>
    <p:extLst>
      <p:ext uri="{BB962C8B-B14F-4D97-AF65-F5344CB8AC3E}">
        <p14:creationId xmlns:p14="http://schemas.microsoft.com/office/powerpoint/2010/main" val="2215673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Backscatter communication actually help us overcome this limitation</a:t>
            </a:r>
          </a:p>
          <a:p>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44</a:t>
            </a:fld>
            <a:endParaRPr lang="en-US"/>
          </a:p>
        </p:txBody>
      </p:sp>
    </p:spTree>
    <p:extLst>
      <p:ext uri="{BB962C8B-B14F-4D97-AF65-F5344CB8AC3E}">
        <p14:creationId xmlns:p14="http://schemas.microsoft.com/office/powerpoint/2010/main" val="42135250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Backscatter communication actually help us overcome this limitation</a:t>
            </a:r>
          </a:p>
          <a:p>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45</a:t>
            </a:fld>
            <a:endParaRPr lang="en-US"/>
          </a:p>
        </p:txBody>
      </p:sp>
    </p:spTree>
    <p:extLst>
      <p:ext uri="{BB962C8B-B14F-4D97-AF65-F5344CB8AC3E}">
        <p14:creationId xmlns:p14="http://schemas.microsoft.com/office/powerpoint/2010/main" val="12438634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Backscatter communication actually help us overcome this limitation</a:t>
            </a:r>
          </a:p>
          <a:p>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46</a:t>
            </a:fld>
            <a:endParaRPr lang="en-US"/>
          </a:p>
        </p:txBody>
      </p:sp>
    </p:spTree>
    <p:extLst>
      <p:ext uri="{BB962C8B-B14F-4D97-AF65-F5344CB8AC3E}">
        <p14:creationId xmlns:p14="http://schemas.microsoft.com/office/powerpoint/2010/main" val="38706131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Backscatter communication actually help us overcome this limitation</a:t>
            </a:r>
          </a:p>
          <a:p>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47</a:t>
            </a:fld>
            <a:endParaRPr lang="en-US"/>
          </a:p>
        </p:txBody>
      </p:sp>
    </p:spTree>
    <p:extLst>
      <p:ext uri="{BB962C8B-B14F-4D97-AF65-F5344CB8AC3E}">
        <p14:creationId xmlns:p14="http://schemas.microsoft.com/office/powerpoint/2010/main" val="36314635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Backscatter communication actually help us overcome this limitation</a:t>
            </a:r>
          </a:p>
          <a:p>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48</a:t>
            </a:fld>
            <a:endParaRPr lang="en-US"/>
          </a:p>
        </p:txBody>
      </p:sp>
    </p:spTree>
    <p:extLst>
      <p:ext uri="{BB962C8B-B14F-4D97-AF65-F5344CB8AC3E}">
        <p14:creationId xmlns:p14="http://schemas.microsoft.com/office/powerpoint/2010/main" val="9664535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Backscatter communication actually help us overcome this limitation</a:t>
            </a:r>
          </a:p>
          <a:p>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49</a:t>
            </a:fld>
            <a:endParaRPr lang="en-US"/>
          </a:p>
        </p:txBody>
      </p:sp>
    </p:spTree>
    <p:extLst>
      <p:ext uri="{BB962C8B-B14F-4D97-AF65-F5344CB8AC3E}">
        <p14:creationId xmlns:p14="http://schemas.microsoft.com/office/powerpoint/2010/main" val="5466627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Backscatter communication actually help us overcome this limitation</a:t>
            </a:r>
          </a:p>
          <a:p>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50</a:t>
            </a:fld>
            <a:endParaRPr lang="en-US"/>
          </a:p>
        </p:txBody>
      </p:sp>
    </p:spTree>
    <p:extLst>
      <p:ext uri="{BB962C8B-B14F-4D97-AF65-F5344CB8AC3E}">
        <p14:creationId xmlns:p14="http://schemas.microsoft.com/office/powerpoint/2010/main" val="2034687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Backscatter communication actually help us overcome this limitation</a:t>
            </a:r>
          </a:p>
          <a:p>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51</a:t>
            </a:fld>
            <a:endParaRPr lang="en-US"/>
          </a:p>
        </p:txBody>
      </p:sp>
    </p:spTree>
    <p:extLst>
      <p:ext uri="{BB962C8B-B14F-4D97-AF65-F5344CB8AC3E}">
        <p14:creationId xmlns:p14="http://schemas.microsoft.com/office/powerpoint/2010/main" val="41291547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985B0-89B0-D77A-C9F4-3322912CC3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DCC25F-91A4-6864-75C8-0B67914614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E607DF-B020-0096-7154-670064E910D4}"/>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the roadmap of the major topics that I am going to cover during the presentation. We have already covered the exponential growth of the internet of things; next, I will talk about the critical energy challenge that can severely hinder this massive growth and preventing us from realising this immense economic value enabled by the IoT.</a:t>
            </a:r>
            <a:endParaRPr lang="en-US" dirty="0"/>
          </a:p>
        </p:txBody>
      </p:sp>
      <p:sp>
        <p:nvSpPr>
          <p:cNvPr id="4" name="Slide Number Placeholder 3">
            <a:extLst>
              <a:ext uri="{FF2B5EF4-FFF2-40B4-BE49-F238E27FC236}">
                <a16:creationId xmlns:a16="http://schemas.microsoft.com/office/drawing/2014/main" id="{F8BC41BA-669E-08C6-C52C-D180298A42A6}"/>
              </a:ext>
            </a:extLst>
          </p:cNvPr>
          <p:cNvSpPr>
            <a:spLocks noGrp="1"/>
          </p:cNvSpPr>
          <p:nvPr>
            <p:ph type="sldNum" sz="quarter" idx="10"/>
          </p:nvPr>
        </p:nvSpPr>
        <p:spPr/>
        <p:txBody>
          <a:bodyPr/>
          <a:lstStyle/>
          <a:p>
            <a:fld id="{3075746C-E621-8E4B-8CC0-3BE97110A356}" type="slidenum">
              <a:rPr lang="en-US" smtClean="0"/>
              <a:t>52</a:t>
            </a:fld>
            <a:endParaRPr lang="en-US"/>
          </a:p>
        </p:txBody>
      </p:sp>
    </p:spTree>
    <p:extLst>
      <p:ext uri="{BB962C8B-B14F-4D97-AF65-F5344CB8AC3E}">
        <p14:creationId xmlns:p14="http://schemas.microsoft.com/office/powerpoint/2010/main" val="16978471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8DCD7-D323-C4DD-4B0B-00F5CEBCD5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9E4C53-0276-C076-0665-50735407F7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9B744F-19F7-2586-5394-A5ECF2453D75}"/>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the roadmap of the major topics that I am going to cover during the presentation. We have already covered the exponential growth of the internet of things; next, I will talk about the critical energy challenge that can severely hinder this massive growth and preventing us from realising this immense economic value enabled by the IoT.</a:t>
            </a:r>
            <a:endParaRPr lang="en-US" dirty="0"/>
          </a:p>
        </p:txBody>
      </p:sp>
      <p:sp>
        <p:nvSpPr>
          <p:cNvPr id="4" name="Slide Number Placeholder 3">
            <a:extLst>
              <a:ext uri="{FF2B5EF4-FFF2-40B4-BE49-F238E27FC236}">
                <a16:creationId xmlns:a16="http://schemas.microsoft.com/office/drawing/2014/main" id="{A00AA10D-1EDD-5D2D-BAD1-DA27E13709EE}"/>
              </a:ext>
            </a:extLst>
          </p:cNvPr>
          <p:cNvSpPr>
            <a:spLocks noGrp="1"/>
          </p:cNvSpPr>
          <p:nvPr>
            <p:ph type="sldNum" sz="quarter" idx="10"/>
          </p:nvPr>
        </p:nvSpPr>
        <p:spPr/>
        <p:txBody>
          <a:bodyPr/>
          <a:lstStyle/>
          <a:p>
            <a:fld id="{3075746C-E621-8E4B-8CC0-3BE97110A356}" type="slidenum">
              <a:rPr lang="en-US" smtClean="0"/>
              <a:t>63</a:t>
            </a:fld>
            <a:endParaRPr lang="en-US"/>
          </a:p>
        </p:txBody>
      </p:sp>
    </p:spTree>
    <p:extLst>
      <p:ext uri="{BB962C8B-B14F-4D97-AF65-F5344CB8AC3E}">
        <p14:creationId xmlns:p14="http://schemas.microsoft.com/office/powerpoint/2010/main" val="147879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A8383-DF2E-54BB-47DB-0574AD609F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A684CF-DB7C-8000-3E64-333287BC8C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D19D3B-556D-A4E7-5CCE-D29ECF84F3E9}"/>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Why do the IoT platforms suffer from this energy challenge? To understand this, we investigate the architecture of the IoT device. We show this architecture in the figure on the slide. It consists of a series of stages that enable us to sense physical phenomena, process and transmit the sensor information through a transceiver such as ZigBee/BLE/</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LoRa</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architecture has remained unchanged over the past two decades.  We find that during this time, sensors have become exceeding efficient. Today, we find sensors such as an accelerometer or a temperature sensor consumes just a few tens of microwatts of power consumption. However, we find that rest of the architecture components that are shown in red colour remain significantly energy expensive. To understand the reason for this significant energy asymmetry, we look at the following slide.</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AE13BB31-91F3-3B03-7B68-57FE0FBBD64E}"/>
              </a:ext>
            </a:extLst>
          </p:cNvPr>
          <p:cNvSpPr>
            <a:spLocks noGrp="1"/>
          </p:cNvSpPr>
          <p:nvPr>
            <p:ph type="sldNum" sz="quarter" idx="10"/>
          </p:nvPr>
        </p:nvSpPr>
        <p:spPr/>
        <p:txBody>
          <a:bodyPr/>
          <a:lstStyle/>
          <a:p>
            <a:fld id="{3075746C-E621-8E4B-8CC0-3BE97110A356}" type="slidenum">
              <a:rPr lang="en-US" smtClean="0"/>
              <a:t>10</a:t>
            </a:fld>
            <a:endParaRPr lang="en-US"/>
          </a:p>
        </p:txBody>
      </p:sp>
    </p:spTree>
    <p:extLst>
      <p:ext uri="{BB962C8B-B14F-4D97-AF65-F5344CB8AC3E}">
        <p14:creationId xmlns:p14="http://schemas.microsoft.com/office/powerpoint/2010/main" val="12110170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19B6A-A04D-58BD-6E2A-0313AAE8D8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E4EBC3-9B66-9B72-A413-CDDBDE76FF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101A6E-8287-7758-3B92-B55DDD3B43D0}"/>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the roadmap of the major topics that I am going to cover during the presentation. We have already covered the exponential growth of the internet of things; next, I will talk about the critical energy challenge that can severely hinder this massive growth and preventing us from realising this immense economic value enabled by the IoT.</a:t>
            </a:r>
            <a:endParaRPr lang="en-US" dirty="0"/>
          </a:p>
        </p:txBody>
      </p:sp>
      <p:sp>
        <p:nvSpPr>
          <p:cNvPr id="4" name="Slide Number Placeholder 3">
            <a:extLst>
              <a:ext uri="{FF2B5EF4-FFF2-40B4-BE49-F238E27FC236}">
                <a16:creationId xmlns:a16="http://schemas.microsoft.com/office/drawing/2014/main" id="{85CA0DCB-8253-E9F5-CD5C-B395660F55D4}"/>
              </a:ext>
            </a:extLst>
          </p:cNvPr>
          <p:cNvSpPr>
            <a:spLocks noGrp="1"/>
          </p:cNvSpPr>
          <p:nvPr>
            <p:ph type="sldNum" sz="quarter" idx="10"/>
          </p:nvPr>
        </p:nvSpPr>
        <p:spPr/>
        <p:txBody>
          <a:bodyPr/>
          <a:lstStyle/>
          <a:p>
            <a:fld id="{3075746C-E621-8E4B-8CC0-3BE97110A356}" type="slidenum">
              <a:rPr lang="en-US" smtClean="0"/>
              <a:t>86</a:t>
            </a:fld>
            <a:endParaRPr lang="en-US"/>
          </a:p>
        </p:txBody>
      </p:sp>
    </p:spTree>
    <p:extLst>
      <p:ext uri="{BB962C8B-B14F-4D97-AF65-F5344CB8AC3E}">
        <p14:creationId xmlns:p14="http://schemas.microsoft.com/office/powerpoint/2010/main" val="37417576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A4FF2-E9D1-21FC-B28B-2729DD9EE3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B2127B-282C-923B-7C2B-7E54E942C1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DF38E1-2DFF-070D-32A2-4C6FAC33918A}"/>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the roadmap of the major topics that I am going to cover during the presentation. We have already covered the exponential growth of the internet of things; next, I will talk about the critical energy challenge that can severely hinder this massive growth and preventing us from realising this immense economic value enabled by the IoT.</a:t>
            </a:r>
            <a:endParaRPr lang="en-US" dirty="0"/>
          </a:p>
        </p:txBody>
      </p:sp>
      <p:sp>
        <p:nvSpPr>
          <p:cNvPr id="4" name="Slide Number Placeholder 3">
            <a:extLst>
              <a:ext uri="{FF2B5EF4-FFF2-40B4-BE49-F238E27FC236}">
                <a16:creationId xmlns:a16="http://schemas.microsoft.com/office/drawing/2014/main" id="{01BA66AB-13EC-7195-B46E-B8965FAF34B0}"/>
              </a:ext>
            </a:extLst>
          </p:cNvPr>
          <p:cNvSpPr>
            <a:spLocks noGrp="1"/>
          </p:cNvSpPr>
          <p:nvPr>
            <p:ph type="sldNum" sz="quarter" idx="10"/>
          </p:nvPr>
        </p:nvSpPr>
        <p:spPr/>
        <p:txBody>
          <a:bodyPr/>
          <a:lstStyle/>
          <a:p>
            <a:fld id="{3075746C-E621-8E4B-8CC0-3BE97110A356}" type="slidenum">
              <a:rPr lang="en-US" smtClean="0"/>
              <a:t>94</a:t>
            </a:fld>
            <a:endParaRPr lang="en-US"/>
          </a:p>
        </p:txBody>
      </p:sp>
    </p:spTree>
    <p:extLst>
      <p:ext uri="{BB962C8B-B14F-4D97-AF65-F5344CB8AC3E}">
        <p14:creationId xmlns:p14="http://schemas.microsoft.com/office/powerpoint/2010/main" val="13017852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Thank you for inviting me to give this talk</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In this talk, I will present a pathway that can enable us to make wireless embedded systems ubiquitous. I will describe my previous research efforts that tackle the critical challenges that limit the growth of wireless embedded systems. These are related to the growing energy asymmetry that exists between sensing, computation and communication blocks on these platforms.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Finally, I will conclude my talk by covering the research agenda that I would like to work on as a faculty member.</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sz="8800" b="1" dirty="0"/>
          </a:p>
        </p:txBody>
      </p:sp>
      <p:sp>
        <p:nvSpPr>
          <p:cNvPr id="4" name="Slide Number Placeholder 3"/>
          <p:cNvSpPr>
            <a:spLocks noGrp="1"/>
          </p:cNvSpPr>
          <p:nvPr>
            <p:ph type="sldNum" sz="quarter" idx="10"/>
          </p:nvPr>
        </p:nvSpPr>
        <p:spPr/>
        <p:txBody>
          <a:bodyPr/>
          <a:lstStyle/>
          <a:p>
            <a:fld id="{3075746C-E621-8E4B-8CC0-3BE97110A356}" type="slidenum">
              <a:rPr lang="en-US" smtClean="0"/>
              <a:t>95</a:t>
            </a:fld>
            <a:endParaRPr lang="en-US"/>
          </a:p>
        </p:txBody>
      </p:sp>
    </p:spTree>
    <p:extLst>
      <p:ext uri="{BB962C8B-B14F-4D97-AF65-F5344CB8AC3E}">
        <p14:creationId xmlns:p14="http://schemas.microsoft.com/office/powerpoint/2010/main" val="1328285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574B0-5420-CEC3-B228-5590DAF490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D35A24-ED88-E20E-FE49-E0C1274D88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56E5CC-6701-4E5B-5AA4-A4EF84D14B6D}"/>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Why do the IoT platforms suffer from this energy challenge? To understand this, we investigate the architecture of the IoT device. We show this architecture in the figure on the slide. It consists of a series of stages that enable us to sense physical phenomena, process and transmit the sensor information through a transceiver such as ZigBee/BLE/</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LoRa</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architecture has remained unchanged over the past two decades.  We find that during this time, sensors have become exceeding efficient. Today, we find sensors such as an accelerometer or a temperature sensor consumes just a few tens of microwatts of power consumption. However, we find that rest of the architecture components that are shown in red colour remain significantly energy expensive. To understand the reason for this significant energy asymmetry, we look at the following slide.</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8E6307FB-1FBB-6821-B45F-FD99A6AB74CF}"/>
              </a:ext>
            </a:extLst>
          </p:cNvPr>
          <p:cNvSpPr>
            <a:spLocks noGrp="1"/>
          </p:cNvSpPr>
          <p:nvPr>
            <p:ph type="sldNum" sz="quarter" idx="10"/>
          </p:nvPr>
        </p:nvSpPr>
        <p:spPr/>
        <p:txBody>
          <a:bodyPr/>
          <a:lstStyle/>
          <a:p>
            <a:fld id="{3075746C-E621-8E4B-8CC0-3BE97110A356}" type="slidenum">
              <a:rPr lang="en-US" smtClean="0"/>
              <a:t>11</a:t>
            </a:fld>
            <a:endParaRPr lang="en-US"/>
          </a:p>
        </p:txBody>
      </p:sp>
    </p:spTree>
    <p:extLst>
      <p:ext uri="{BB962C8B-B14F-4D97-AF65-F5344CB8AC3E}">
        <p14:creationId xmlns:p14="http://schemas.microsoft.com/office/powerpoint/2010/main" val="4008761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75724-54BC-8548-919A-53EEFFDA96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932608-98A0-E962-63B5-E1DD64EA10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FB51F4-4CF0-366B-A845-E9A6F2DCCA64}"/>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Why do the IoT platforms suffer from this energy challenge? To understand this, we investigate the architecture of the IoT device. We show this architecture in the figure on the slide. It consists of a series of stages that enable us to sense physical phenomena, process and transmit the sensor information through a transceiver such as ZigBee/BLE/</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LoRa</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architecture has remained unchanged over the past two decades.  We find that during this time, sensors have become exceeding efficient. Today, we find sensors such as an accelerometer or a temperature sensor consumes just a few tens of microwatts of power consumption. However, we find that rest of the architecture components that are shown in red colour remain significantly energy expensive. To understand the reason for this significant energy asymmetry, we look at the following slide.</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3CB5F046-2D03-D284-8DF4-542AA9BA1992}"/>
              </a:ext>
            </a:extLst>
          </p:cNvPr>
          <p:cNvSpPr>
            <a:spLocks noGrp="1"/>
          </p:cNvSpPr>
          <p:nvPr>
            <p:ph type="sldNum" sz="quarter" idx="10"/>
          </p:nvPr>
        </p:nvSpPr>
        <p:spPr/>
        <p:txBody>
          <a:bodyPr/>
          <a:lstStyle/>
          <a:p>
            <a:fld id="{3075746C-E621-8E4B-8CC0-3BE97110A356}" type="slidenum">
              <a:rPr lang="en-US" smtClean="0"/>
              <a:t>12</a:t>
            </a:fld>
            <a:endParaRPr lang="en-US"/>
          </a:p>
        </p:txBody>
      </p:sp>
    </p:spTree>
    <p:extLst>
      <p:ext uri="{BB962C8B-B14F-4D97-AF65-F5344CB8AC3E}">
        <p14:creationId xmlns:p14="http://schemas.microsoft.com/office/powerpoint/2010/main" val="1753146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the roadmap of the major topics that I am going to cover during the presentation. We have already covered the exponential growth of the internet of things; next, I will talk about the critical energy challenge that can severely hinder this massive growth and preventing us from realising this immense economic value enabled by the IoT.</a:t>
            </a: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14</a:t>
            </a:fld>
            <a:endParaRPr lang="en-US"/>
          </a:p>
        </p:txBody>
      </p:sp>
    </p:spTree>
    <p:extLst>
      <p:ext uri="{BB962C8B-B14F-4D97-AF65-F5344CB8AC3E}">
        <p14:creationId xmlns:p14="http://schemas.microsoft.com/office/powerpoint/2010/main" val="998474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15</a:t>
            </a:fld>
            <a:endParaRPr lang="en-US"/>
          </a:p>
        </p:txBody>
      </p:sp>
    </p:spTree>
    <p:extLst>
      <p:ext uri="{BB962C8B-B14F-4D97-AF65-F5344CB8AC3E}">
        <p14:creationId xmlns:p14="http://schemas.microsoft.com/office/powerpoint/2010/main" val="2021112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16</a:t>
            </a:fld>
            <a:endParaRPr lang="en-US"/>
          </a:p>
        </p:txBody>
      </p:sp>
    </p:spTree>
    <p:extLst>
      <p:ext uri="{BB962C8B-B14F-4D97-AF65-F5344CB8AC3E}">
        <p14:creationId xmlns:p14="http://schemas.microsoft.com/office/powerpoint/2010/main" val="1828621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17</a:t>
            </a:fld>
            <a:endParaRPr lang="en-US"/>
          </a:p>
        </p:txBody>
      </p:sp>
    </p:spTree>
    <p:extLst>
      <p:ext uri="{BB962C8B-B14F-4D97-AF65-F5344CB8AC3E}">
        <p14:creationId xmlns:p14="http://schemas.microsoft.com/office/powerpoint/2010/main" val="1381365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21D8D-B81A-F044-A9F7-1892C8D933C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sv-SE"/>
          </a:p>
        </p:txBody>
      </p:sp>
      <p:sp>
        <p:nvSpPr>
          <p:cNvPr id="3" name="Subtitle 2">
            <a:extLst>
              <a:ext uri="{FF2B5EF4-FFF2-40B4-BE49-F238E27FC236}">
                <a16:creationId xmlns:a16="http://schemas.microsoft.com/office/drawing/2014/main" id="{871A6DB6-BA9D-FE49-85AA-7E381AC860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sv-SE"/>
          </a:p>
        </p:txBody>
      </p:sp>
      <p:sp>
        <p:nvSpPr>
          <p:cNvPr id="4" name="Date Placeholder 3">
            <a:extLst>
              <a:ext uri="{FF2B5EF4-FFF2-40B4-BE49-F238E27FC236}">
                <a16:creationId xmlns:a16="http://schemas.microsoft.com/office/drawing/2014/main" id="{4D0700B2-4298-A948-8860-B9E72DF32214}"/>
              </a:ext>
            </a:extLst>
          </p:cNvPr>
          <p:cNvSpPr>
            <a:spLocks noGrp="1"/>
          </p:cNvSpPr>
          <p:nvPr>
            <p:ph type="dt" sz="half" idx="10"/>
          </p:nvPr>
        </p:nvSpPr>
        <p:spPr/>
        <p:txBody>
          <a:bodyPr/>
          <a:lstStyle/>
          <a:p>
            <a:fld id="{F1FF0504-1F77-4746-9284-EB245119CF97}" type="datetime1">
              <a:rPr lang="sv-SE" smtClean="0"/>
              <a:t>2024-01-29</a:t>
            </a:fld>
            <a:endParaRPr lang="sv-SE"/>
          </a:p>
        </p:txBody>
      </p:sp>
      <p:sp>
        <p:nvSpPr>
          <p:cNvPr id="5" name="Footer Placeholder 4">
            <a:extLst>
              <a:ext uri="{FF2B5EF4-FFF2-40B4-BE49-F238E27FC236}">
                <a16:creationId xmlns:a16="http://schemas.microsoft.com/office/drawing/2014/main" id="{A7A70969-7238-7D44-BE93-76C09D8D3B78}"/>
              </a:ext>
            </a:extLst>
          </p:cNvPr>
          <p:cNvSpPr>
            <a:spLocks noGrp="1"/>
          </p:cNvSpPr>
          <p:nvPr>
            <p:ph type="ftr" sz="quarter" idx="11"/>
          </p:nvPr>
        </p:nvSpPr>
        <p:spPr/>
        <p:txBody>
          <a:bodyPr/>
          <a:lstStyle>
            <a:lvl1pPr>
              <a:defRPr sz="1600"/>
            </a:lvl1pPr>
          </a:lstStyle>
          <a:p>
            <a:r>
              <a:rPr lang="sv-SE" dirty="0"/>
              <a:t>ambujv@berkeley.edu</a:t>
            </a:r>
          </a:p>
        </p:txBody>
      </p:sp>
      <p:sp>
        <p:nvSpPr>
          <p:cNvPr id="6" name="Slide Number Placeholder 5">
            <a:extLst>
              <a:ext uri="{FF2B5EF4-FFF2-40B4-BE49-F238E27FC236}">
                <a16:creationId xmlns:a16="http://schemas.microsoft.com/office/drawing/2014/main" id="{8D222DDE-F5B8-2A43-845B-138DB4E027B4}"/>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24308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EE754-A609-214C-B8F6-79F94B8E941B}"/>
              </a:ext>
            </a:extLst>
          </p:cNvPr>
          <p:cNvSpPr>
            <a:spLocks noGrp="1"/>
          </p:cNvSpPr>
          <p:nvPr>
            <p:ph type="title"/>
          </p:nvPr>
        </p:nvSpPr>
        <p:spPr/>
        <p:txBody>
          <a:bodyPr/>
          <a:lstStyle/>
          <a:p>
            <a:r>
              <a:rPr lang="en-GB"/>
              <a:t>Click to edit Master title style</a:t>
            </a:r>
            <a:endParaRPr lang="sv-SE"/>
          </a:p>
        </p:txBody>
      </p:sp>
      <p:sp>
        <p:nvSpPr>
          <p:cNvPr id="3" name="Vertical Text Placeholder 2">
            <a:extLst>
              <a:ext uri="{FF2B5EF4-FFF2-40B4-BE49-F238E27FC236}">
                <a16:creationId xmlns:a16="http://schemas.microsoft.com/office/drawing/2014/main" id="{403113D1-2C64-9C40-915D-1112C0CCB3E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3E6F81DF-9877-AA44-A585-D6D38AC66498}"/>
              </a:ext>
            </a:extLst>
          </p:cNvPr>
          <p:cNvSpPr>
            <a:spLocks noGrp="1"/>
          </p:cNvSpPr>
          <p:nvPr>
            <p:ph type="dt" sz="half" idx="10"/>
          </p:nvPr>
        </p:nvSpPr>
        <p:spPr/>
        <p:txBody>
          <a:bodyPr/>
          <a:lstStyle/>
          <a:p>
            <a:fld id="{B8E4AAE7-4F75-47CE-8993-CA4E3E156413}" type="datetime1">
              <a:rPr lang="sv-SE" smtClean="0"/>
              <a:t>2024-01-29</a:t>
            </a:fld>
            <a:endParaRPr lang="sv-SE"/>
          </a:p>
        </p:txBody>
      </p:sp>
      <p:sp>
        <p:nvSpPr>
          <p:cNvPr id="5" name="Footer Placeholder 4">
            <a:extLst>
              <a:ext uri="{FF2B5EF4-FFF2-40B4-BE49-F238E27FC236}">
                <a16:creationId xmlns:a16="http://schemas.microsoft.com/office/drawing/2014/main" id="{B6D8C8BD-A508-C649-8DE5-41F6254C3EFF}"/>
              </a:ext>
            </a:extLst>
          </p:cNvPr>
          <p:cNvSpPr>
            <a:spLocks noGrp="1"/>
          </p:cNvSpPr>
          <p:nvPr>
            <p:ph type="ftr" sz="quarter" idx="11"/>
          </p:nvPr>
        </p:nvSpPr>
        <p:spPr/>
        <p:txBody>
          <a:bodyPr/>
          <a:lstStyle>
            <a:lvl1pPr>
              <a:defRPr sz="1600"/>
            </a:lvl1pPr>
          </a:lstStyle>
          <a:p>
            <a:r>
              <a:rPr lang="sv-SE" dirty="0"/>
              <a:t>ambujv@berkeley.edu</a:t>
            </a:r>
          </a:p>
        </p:txBody>
      </p:sp>
      <p:sp>
        <p:nvSpPr>
          <p:cNvPr id="6" name="Slide Number Placeholder 5">
            <a:extLst>
              <a:ext uri="{FF2B5EF4-FFF2-40B4-BE49-F238E27FC236}">
                <a16:creationId xmlns:a16="http://schemas.microsoft.com/office/drawing/2014/main" id="{1DC9FB52-64AB-5245-B2DE-A1CDDF57821C}"/>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2744365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3CAE43-1C87-9E43-9A35-0A8EC51F09D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sv-SE"/>
          </a:p>
        </p:txBody>
      </p:sp>
      <p:sp>
        <p:nvSpPr>
          <p:cNvPr id="3" name="Vertical Text Placeholder 2">
            <a:extLst>
              <a:ext uri="{FF2B5EF4-FFF2-40B4-BE49-F238E27FC236}">
                <a16:creationId xmlns:a16="http://schemas.microsoft.com/office/drawing/2014/main" id="{142C51FE-3B80-694F-A68D-B19C4EFB2DD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ADF93014-238E-7248-B59D-6E6FF6A2BFA4}"/>
              </a:ext>
            </a:extLst>
          </p:cNvPr>
          <p:cNvSpPr>
            <a:spLocks noGrp="1"/>
          </p:cNvSpPr>
          <p:nvPr>
            <p:ph type="dt" sz="half" idx="10"/>
          </p:nvPr>
        </p:nvSpPr>
        <p:spPr/>
        <p:txBody>
          <a:bodyPr/>
          <a:lstStyle/>
          <a:p>
            <a:fld id="{76E78D2F-C449-4C7C-9333-84C01FB7568D}" type="datetime1">
              <a:rPr lang="sv-SE" smtClean="0"/>
              <a:t>2024-01-29</a:t>
            </a:fld>
            <a:endParaRPr lang="sv-SE"/>
          </a:p>
        </p:txBody>
      </p:sp>
      <p:sp>
        <p:nvSpPr>
          <p:cNvPr id="5" name="Footer Placeholder 4">
            <a:extLst>
              <a:ext uri="{FF2B5EF4-FFF2-40B4-BE49-F238E27FC236}">
                <a16:creationId xmlns:a16="http://schemas.microsoft.com/office/drawing/2014/main" id="{445803A0-7636-FC4C-8EB3-AFF383645D72}"/>
              </a:ext>
            </a:extLst>
          </p:cNvPr>
          <p:cNvSpPr>
            <a:spLocks noGrp="1"/>
          </p:cNvSpPr>
          <p:nvPr>
            <p:ph type="ftr" sz="quarter" idx="11"/>
          </p:nvPr>
        </p:nvSpPr>
        <p:spPr/>
        <p:txBody>
          <a:bodyPr/>
          <a:lstStyle>
            <a:lvl1pPr>
              <a:defRPr sz="1600"/>
            </a:lvl1pPr>
          </a:lstStyle>
          <a:p>
            <a:r>
              <a:rPr lang="sv-SE" dirty="0"/>
              <a:t>ambujv@berkeley.edu</a:t>
            </a:r>
          </a:p>
        </p:txBody>
      </p:sp>
      <p:sp>
        <p:nvSpPr>
          <p:cNvPr id="6" name="Slide Number Placeholder 5">
            <a:extLst>
              <a:ext uri="{FF2B5EF4-FFF2-40B4-BE49-F238E27FC236}">
                <a16:creationId xmlns:a16="http://schemas.microsoft.com/office/drawing/2014/main" id="{CB32DA3C-801A-864F-B858-64B6551D4E1E}"/>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029352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0131D-C728-F34A-850F-C494964B68F8}"/>
              </a:ext>
            </a:extLst>
          </p:cNvPr>
          <p:cNvSpPr>
            <a:spLocks noGrp="1"/>
          </p:cNvSpPr>
          <p:nvPr>
            <p:ph type="title"/>
          </p:nvPr>
        </p:nvSpPr>
        <p:spPr/>
        <p:txBody>
          <a:bodyPr/>
          <a:lstStyle/>
          <a:p>
            <a:r>
              <a:rPr lang="en-GB"/>
              <a:t>Click to edit Master title style</a:t>
            </a:r>
            <a:endParaRPr lang="sv-SE"/>
          </a:p>
        </p:txBody>
      </p:sp>
      <p:sp>
        <p:nvSpPr>
          <p:cNvPr id="3" name="Content Placeholder 2">
            <a:extLst>
              <a:ext uri="{FF2B5EF4-FFF2-40B4-BE49-F238E27FC236}">
                <a16:creationId xmlns:a16="http://schemas.microsoft.com/office/drawing/2014/main" id="{0E915FAE-C498-5F42-9013-24499AFB029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93C5D13D-3C8A-424D-845B-6D6E717FD2BD}"/>
              </a:ext>
            </a:extLst>
          </p:cNvPr>
          <p:cNvSpPr>
            <a:spLocks noGrp="1"/>
          </p:cNvSpPr>
          <p:nvPr>
            <p:ph type="dt" sz="half" idx="10"/>
          </p:nvPr>
        </p:nvSpPr>
        <p:spPr/>
        <p:txBody>
          <a:bodyPr/>
          <a:lstStyle/>
          <a:p>
            <a:fld id="{35890D81-9E74-4920-91BA-8BD47836CBB8}" type="datetime1">
              <a:rPr lang="sv-SE" smtClean="0"/>
              <a:t>2024-01-29</a:t>
            </a:fld>
            <a:endParaRPr lang="sv-SE"/>
          </a:p>
        </p:txBody>
      </p:sp>
      <p:sp>
        <p:nvSpPr>
          <p:cNvPr id="5" name="Footer Placeholder 4">
            <a:extLst>
              <a:ext uri="{FF2B5EF4-FFF2-40B4-BE49-F238E27FC236}">
                <a16:creationId xmlns:a16="http://schemas.microsoft.com/office/drawing/2014/main" id="{A0BB9688-D3F3-8F45-AB3B-13ACE359C052}"/>
              </a:ext>
            </a:extLst>
          </p:cNvPr>
          <p:cNvSpPr>
            <a:spLocks noGrp="1"/>
          </p:cNvSpPr>
          <p:nvPr>
            <p:ph type="ftr" sz="quarter" idx="11"/>
          </p:nvPr>
        </p:nvSpPr>
        <p:spPr/>
        <p:txBody>
          <a:bodyPr/>
          <a:lstStyle>
            <a:lvl1pPr>
              <a:defRPr sz="1600"/>
            </a:lvl1pPr>
          </a:lstStyle>
          <a:p>
            <a:r>
              <a:rPr lang="sv-SE" dirty="0"/>
              <a:t>ambujv@berkeley.edu</a:t>
            </a:r>
          </a:p>
        </p:txBody>
      </p:sp>
      <p:sp>
        <p:nvSpPr>
          <p:cNvPr id="6" name="Slide Number Placeholder 5">
            <a:extLst>
              <a:ext uri="{FF2B5EF4-FFF2-40B4-BE49-F238E27FC236}">
                <a16:creationId xmlns:a16="http://schemas.microsoft.com/office/drawing/2014/main" id="{B4D55ADB-00AD-CE49-ADA6-DCF8CE0A3A1D}"/>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1088305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86C4B-A05F-F44D-A483-822DE013737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sv-SE"/>
          </a:p>
        </p:txBody>
      </p:sp>
      <p:sp>
        <p:nvSpPr>
          <p:cNvPr id="3" name="Text Placeholder 2">
            <a:extLst>
              <a:ext uri="{FF2B5EF4-FFF2-40B4-BE49-F238E27FC236}">
                <a16:creationId xmlns:a16="http://schemas.microsoft.com/office/drawing/2014/main" id="{FFB0F4B5-0E8D-8246-9997-A447009C26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9FB69D5-C498-9F4A-B2E5-EB75E7BA4F63}"/>
              </a:ext>
            </a:extLst>
          </p:cNvPr>
          <p:cNvSpPr>
            <a:spLocks noGrp="1"/>
          </p:cNvSpPr>
          <p:nvPr>
            <p:ph type="dt" sz="half" idx="10"/>
          </p:nvPr>
        </p:nvSpPr>
        <p:spPr/>
        <p:txBody>
          <a:bodyPr/>
          <a:lstStyle/>
          <a:p>
            <a:fld id="{629CF59E-F9A8-45AD-BF04-FFC34345DD7A}" type="datetime1">
              <a:rPr lang="sv-SE" smtClean="0"/>
              <a:t>2024-01-29</a:t>
            </a:fld>
            <a:endParaRPr lang="sv-SE"/>
          </a:p>
        </p:txBody>
      </p:sp>
      <p:sp>
        <p:nvSpPr>
          <p:cNvPr id="5" name="Footer Placeholder 4">
            <a:extLst>
              <a:ext uri="{FF2B5EF4-FFF2-40B4-BE49-F238E27FC236}">
                <a16:creationId xmlns:a16="http://schemas.microsoft.com/office/drawing/2014/main" id="{CEE5D3C3-B626-F842-8394-8B677FF30CC4}"/>
              </a:ext>
            </a:extLst>
          </p:cNvPr>
          <p:cNvSpPr>
            <a:spLocks noGrp="1"/>
          </p:cNvSpPr>
          <p:nvPr>
            <p:ph type="ftr" sz="quarter" idx="11"/>
          </p:nvPr>
        </p:nvSpPr>
        <p:spPr/>
        <p:txBody>
          <a:bodyPr/>
          <a:lstStyle>
            <a:lvl1pPr>
              <a:defRPr sz="1600"/>
            </a:lvl1pPr>
          </a:lstStyle>
          <a:p>
            <a:r>
              <a:rPr lang="sv-SE" dirty="0"/>
              <a:t>ambujv@berkeley.edu</a:t>
            </a:r>
          </a:p>
        </p:txBody>
      </p:sp>
      <p:sp>
        <p:nvSpPr>
          <p:cNvPr id="6" name="Slide Number Placeholder 5">
            <a:extLst>
              <a:ext uri="{FF2B5EF4-FFF2-40B4-BE49-F238E27FC236}">
                <a16:creationId xmlns:a16="http://schemas.microsoft.com/office/drawing/2014/main" id="{3964FC98-6B46-4044-AF14-C47A6E69DCDC}"/>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265572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11BE2-8816-4744-9456-935CCB79AFE3}"/>
              </a:ext>
            </a:extLst>
          </p:cNvPr>
          <p:cNvSpPr>
            <a:spLocks noGrp="1"/>
          </p:cNvSpPr>
          <p:nvPr>
            <p:ph type="title"/>
          </p:nvPr>
        </p:nvSpPr>
        <p:spPr/>
        <p:txBody>
          <a:bodyPr/>
          <a:lstStyle/>
          <a:p>
            <a:r>
              <a:rPr lang="en-GB"/>
              <a:t>Click to edit Master title style</a:t>
            </a:r>
            <a:endParaRPr lang="sv-SE"/>
          </a:p>
        </p:txBody>
      </p:sp>
      <p:sp>
        <p:nvSpPr>
          <p:cNvPr id="3" name="Content Placeholder 2">
            <a:extLst>
              <a:ext uri="{FF2B5EF4-FFF2-40B4-BE49-F238E27FC236}">
                <a16:creationId xmlns:a16="http://schemas.microsoft.com/office/drawing/2014/main" id="{C85968FA-E42F-C44F-A843-AD42ECC70FB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Content Placeholder 3">
            <a:extLst>
              <a:ext uri="{FF2B5EF4-FFF2-40B4-BE49-F238E27FC236}">
                <a16:creationId xmlns:a16="http://schemas.microsoft.com/office/drawing/2014/main" id="{2C4456BA-9694-7640-BE5C-B9BD678E0EE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Date Placeholder 4">
            <a:extLst>
              <a:ext uri="{FF2B5EF4-FFF2-40B4-BE49-F238E27FC236}">
                <a16:creationId xmlns:a16="http://schemas.microsoft.com/office/drawing/2014/main" id="{ED705163-785E-584E-944F-0A288E88E367}"/>
              </a:ext>
            </a:extLst>
          </p:cNvPr>
          <p:cNvSpPr>
            <a:spLocks noGrp="1"/>
          </p:cNvSpPr>
          <p:nvPr>
            <p:ph type="dt" sz="half" idx="10"/>
          </p:nvPr>
        </p:nvSpPr>
        <p:spPr/>
        <p:txBody>
          <a:bodyPr/>
          <a:lstStyle/>
          <a:p>
            <a:fld id="{AB3E296F-6E2F-4943-941A-67423902EE89}" type="datetime1">
              <a:rPr lang="sv-SE" smtClean="0"/>
              <a:t>2024-01-29</a:t>
            </a:fld>
            <a:endParaRPr lang="sv-SE"/>
          </a:p>
        </p:txBody>
      </p:sp>
      <p:sp>
        <p:nvSpPr>
          <p:cNvPr id="6" name="Footer Placeholder 5">
            <a:extLst>
              <a:ext uri="{FF2B5EF4-FFF2-40B4-BE49-F238E27FC236}">
                <a16:creationId xmlns:a16="http://schemas.microsoft.com/office/drawing/2014/main" id="{80964741-0439-A941-A719-A48735C6E13E}"/>
              </a:ext>
            </a:extLst>
          </p:cNvPr>
          <p:cNvSpPr>
            <a:spLocks noGrp="1"/>
          </p:cNvSpPr>
          <p:nvPr>
            <p:ph type="ftr" sz="quarter" idx="11"/>
          </p:nvPr>
        </p:nvSpPr>
        <p:spPr/>
        <p:txBody>
          <a:bodyPr/>
          <a:lstStyle>
            <a:lvl1pPr>
              <a:defRPr sz="1600"/>
            </a:lvl1pPr>
          </a:lstStyle>
          <a:p>
            <a:r>
              <a:rPr lang="sv-SE" dirty="0"/>
              <a:t>ambujv@berkeley.edu</a:t>
            </a:r>
          </a:p>
        </p:txBody>
      </p:sp>
      <p:sp>
        <p:nvSpPr>
          <p:cNvPr id="7" name="Slide Number Placeholder 6">
            <a:extLst>
              <a:ext uri="{FF2B5EF4-FFF2-40B4-BE49-F238E27FC236}">
                <a16:creationId xmlns:a16="http://schemas.microsoft.com/office/drawing/2014/main" id="{4912FAA6-4735-A24C-AF1A-38B354B2A1E0}"/>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239687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AA5FE-9F5E-104C-89BA-0561481E3B92}"/>
              </a:ext>
            </a:extLst>
          </p:cNvPr>
          <p:cNvSpPr>
            <a:spLocks noGrp="1"/>
          </p:cNvSpPr>
          <p:nvPr>
            <p:ph type="title"/>
          </p:nvPr>
        </p:nvSpPr>
        <p:spPr>
          <a:xfrm>
            <a:off x="839788" y="365125"/>
            <a:ext cx="10515600" cy="1325563"/>
          </a:xfrm>
        </p:spPr>
        <p:txBody>
          <a:bodyPr/>
          <a:lstStyle/>
          <a:p>
            <a:r>
              <a:rPr lang="en-GB"/>
              <a:t>Click to edit Master title style</a:t>
            </a:r>
            <a:endParaRPr lang="sv-SE"/>
          </a:p>
        </p:txBody>
      </p:sp>
      <p:sp>
        <p:nvSpPr>
          <p:cNvPr id="3" name="Text Placeholder 2">
            <a:extLst>
              <a:ext uri="{FF2B5EF4-FFF2-40B4-BE49-F238E27FC236}">
                <a16:creationId xmlns:a16="http://schemas.microsoft.com/office/drawing/2014/main" id="{BA6EED72-1836-2E4E-96AB-8FDA78311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6D67EC4-55CE-934C-84DE-59B6C5B73F8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Text Placeholder 4">
            <a:extLst>
              <a:ext uri="{FF2B5EF4-FFF2-40B4-BE49-F238E27FC236}">
                <a16:creationId xmlns:a16="http://schemas.microsoft.com/office/drawing/2014/main" id="{763BCE47-188E-8D43-B543-01E8A77EA0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4B47F51-7CB8-A547-89FA-06E9FCA085B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7" name="Date Placeholder 6">
            <a:extLst>
              <a:ext uri="{FF2B5EF4-FFF2-40B4-BE49-F238E27FC236}">
                <a16:creationId xmlns:a16="http://schemas.microsoft.com/office/drawing/2014/main" id="{72CE7DC6-6F15-5746-8717-FB6F9F1480ED}"/>
              </a:ext>
            </a:extLst>
          </p:cNvPr>
          <p:cNvSpPr>
            <a:spLocks noGrp="1"/>
          </p:cNvSpPr>
          <p:nvPr>
            <p:ph type="dt" sz="half" idx="10"/>
          </p:nvPr>
        </p:nvSpPr>
        <p:spPr/>
        <p:txBody>
          <a:bodyPr/>
          <a:lstStyle/>
          <a:p>
            <a:fld id="{D65B0AFC-9D35-47DE-8D04-7562DE15629D}" type="datetime1">
              <a:rPr lang="sv-SE" smtClean="0"/>
              <a:t>2024-01-29</a:t>
            </a:fld>
            <a:endParaRPr lang="sv-SE"/>
          </a:p>
        </p:txBody>
      </p:sp>
      <p:sp>
        <p:nvSpPr>
          <p:cNvPr id="8" name="Footer Placeholder 7">
            <a:extLst>
              <a:ext uri="{FF2B5EF4-FFF2-40B4-BE49-F238E27FC236}">
                <a16:creationId xmlns:a16="http://schemas.microsoft.com/office/drawing/2014/main" id="{FD9ED5B4-35EB-8944-A1D9-9569F6BF3FB4}"/>
              </a:ext>
            </a:extLst>
          </p:cNvPr>
          <p:cNvSpPr>
            <a:spLocks noGrp="1"/>
          </p:cNvSpPr>
          <p:nvPr>
            <p:ph type="ftr" sz="quarter" idx="11"/>
          </p:nvPr>
        </p:nvSpPr>
        <p:spPr/>
        <p:txBody>
          <a:bodyPr/>
          <a:lstStyle>
            <a:lvl1pPr>
              <a:defRPr sz="1600"/>
            </a:lvl1pPr>
          </a:lstStyle>
          <a:p>
            <a:r>
              <a:rPr lang="sv-SE" dirty="0"/>
              <a:t>ambujv@berkeley.edu</a:t>
            </a:r>
          </a:p>
        </p:txBody>
      </p:sp>
      <p:sp>
        <p:nvSpPr>
          <p:cNvPr id="9" name="Slide Number Placeholder 8">
            <a:extLst>
              <a:ext uri="{FF2B5EF4-FFF2-40B4-BE49-F238E27FC236}">
                <a16:creationId xmlns:a16="http://schemas.microsoft.com/office/drawing/2014/main" id="{E7E6F6E6-7F81-3A49-8B5A-C75A2A275845}"/>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159941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0CCC-58A6-7B43-A715-5465C79948DD}"/>
              </a:ext>
            </a:extLst>
          </p:cNvPr>
          <p:cNvSpPr>
            <a:spLocks noGrp="1"/>
          </p:cNvSpPr>
          <p:nvPr>
            <p:ph type="title"/>
          </p:nvPr>
        </p:nvSpPr>
        <p:spPr/>
        <p:txBody>
          <a:bodyPr/>
          <a:lstStyle/>
          <a:p>
            <a:r>
              <a:rPr lang="en-GB"/>
              <a:t>Click to edit Master title style</a:t>
            </a:r>
            <a:endParaRPr lang="sv-SE"/>
          </a:p>
        </p:txBody>
      </p:sp>
      <p:sp>
        <p:nvSpPr>
          <p:cNvPr id="3" name="Date Placeholder 2">
            <a:extLst>
              <a:ext uri="{FF2B5EF4-FFF2-40B4-BE49-F238E27FC236}">
                <a16:creationId xmlns:a16="http://schemas.microsoft.com/office/drawing/2014/main" id="{35BCD7BE-FAFC-2746-A853-EDD1B4C8A8CC}"/>
              </a:ext>
            </a:extLst>
          </p:cNvPr>
          <p:cNvSpPr>
            <a:spLocks noGrp="1"/>
          </p:cNvSpPr>
          <p:nvPr>
            <p:ph type="dt" sz="half" idx="10"/>
          </p:nvPr>
        </p:nvSpPr>
        <p:spPr/>
        <p:txBody>
          <a:bodyPr/>
          <a:lstStyle/>
          <a:p>
            <a:fld id="{CDC05281-08AA-4C72-B250-2DE743C64599}" type="datetime1">
              <a:rPr lang="sv-SE" smtClean="0"/>
              <a:t>2024-01-29</a:t>
            </a:fld>
            <a:endParaRPr lang="sv-SE"/>
          </a:p>
        </p:txBody>
      </p:sp>
      <p:sp>
        <p:nvSpPr>
          <p:cNvPr id="4" name="Footer Placeholder 3">
            <a:extLst>
              <a:ext uri="{FF2B5EF4-FFF2-40B4-BE49-F238E27FC236}">
                <a16:creationId xmlns:a16="http://schemas.microsoft.com/office/drawing/2014/main" id="{57B7BFD8-C2EB-2642-93E8-3741A1387966}"/>
              </a:ext>
            </a:extLst>
          </p:cNvPr>
          <p:cNvSpPr>
            <a:spLocks noGrp="1"/>
          </p:cNvSpPr>
          <p:nvPr>
            <p:ph type="ftr" sz="quarter" idx="11"/>
          </p:nvPr>
        </p:nvSpPr>
        <p:spPr/>
        <p:txBody>
          <a:bodyPr/>
          <a:lstStyle>
            <a:lvl1pPr>
              <a:defRPr sz="1600"/>
            </a:lvl1pPr>
          </a:lstStyle>
          <a:p>
            <a:r>
              <a:rPr lang="sv-SE" dirty="0"/>
              <a:t>ambujv@berkeley.edu</a:t>
            </a:r>
          </a:p>
        </p:txBody>
      </p:sp>
      <p:sp>
        <p:nvSpPr>
          <p:cNvPr id="5" name="Slide Number Placeholder 4">
            <a:extLst>
              <a:ext uri="{FF2B5EF4-FFF2-40B4-BE49-F238E27FC236}">
                <a16:creationId xmlns:a16="http://schemas.microsoft.com/office/drawing/2014/main" id="{CECF28AB-124E-5841-96BD-21ECECF42B8A}"/>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1200477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E8AD6F-F80D-3D4D-BFD8-3412B4207368}"/>
              </a:ext>
            </a:extLst>
          </p:cNvPr>
          <p:cNvSpPr>
            <a:spLocks noGrp="1"/>
          </p:cNvSpPr>
          <p:nvPr>
            <p:ph type="dt" sz="half" idx="10"/>
          </p:nvPr>
        </p:nvSpPr>
        <p:spPr/>
        <p:txBody>
          <a:bodyPr/>
          <a:lstStyle/>
          <a:p>
            <a:fld id="{00B2CF90-6E92-44FD-8245-32D6D58EEF14}" type="datetime1">
              <a:rPr lang="sv-SE" smtClean="0"/>
              <a:t>2024-01-29</a:t>
            </a:fld>
            <a:endParaRPr lang="sv-SE"/>
          </a:p>
        </p:txBody>
      </p:sp>
      <p:sp>
        <p:nvSpPr>
          <p:cNvPr id="3" name="Footer Placeholder 2">
            <a:extLst>
              <a:ext uri="{FF2B5EF4-FFF2-40B4-BE49-F238E27FC236}">
                <a16:creationId xmlns:a16="http://schemas.microsoft.com/office/drawing/2014/main" id="{941D8A43-65E2-1749-9F02-724EEF333E28}"/>
              </a:ext>
            </a:extLst>
          </p:cNvPr>
          <p:cNvSpPr>
            <a:spLocks noGrp="1"/>
          </p:cNvSpPr>
          <p:nvPr>
            <p:ph type="ftr" sz="quarter" idx="11"/>
          </p:nvPr>
        </p:nvSpPr>
        <p:spPr/>
        <p:txBody>
          <a:bodyPr/>
          <a:lstStyle>
            <a:lvl1pPr>
              <a:defRPr sz="1600"/>
            </a:lvl1pPr>
          </a:lstStyle>
          <a:p>
            <a:r>
              <a:rPr lang="sv-SE" dirty="0"/>
              <a:t>ambujv@berkeley.edu</a:t>
            </a:r>
          </a:p>
        </p:txBody>
      </p:sp>
      <p:sp>
        <p:nvSpPr>
          <p:cNvPr id="4" name="Slide Number Placeholder 3">
            <a:extLst>
              <a:ext uri="{FF2B5EF4-FFF2-40B4-BE49-F238E27FC236}">
                <a16:creationId xmlns:a16="http://schemas.microsoft.com/office/drawing/2014/main" id="{12C24CC1-AAA7-7647-8B5F-F38F68457200}"/>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009544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C874B-B46B-F746-BC0F-C565DDBA734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sv-SE"/>
          </a:p>
        </p:txBody>
      </p:sp>
      <p:sp>
        <p:nvSpPr>
          <p:cNvPr id="3" name="Content Placeholder 2">
            <a:extLst>
              <a:ext uri="{FF2B5EF4-FFF2-40B4-BE49-F238E27FC236}">
                <a16:creationId xmlns:a16="http://schemas.microsoft.com/office/drawing/2014/main" id="{E03E06BD-75F9-B446-A018-EDF49AE980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Text Placeholder 3">
            <a:extLst>
              <a:ext uri="{FF2B5EF4-FFF2-40B4-BE49-F238E27FC236}">
                <a16:creationId xmlns:a16="http://schemas.microsoft.com/office/drawing/2014/main" id="{57529EEB-CB90-334E-B637-AAAC392FD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FC87789-4183-4544-96C0-BF53F174ADA8}"/>
              </a:ext>
            </a:extLst>
          </p:cNvPr>
          <p:cNvSpPr>
            <a:spLocks noGrp="1"/>
          </p:cNvSpPr>
          <p:nvPr>
            <p:ph type="dt" sz="half" idx="10"/>
          </p:nvPr>
        </p:nvSpPr>
        <p:spPr/>
        <p:txBody>
          <a:bodyPr/>
          <a:lstStyle/>
          <a:p>
            <a:fld id="{D2E5A4AD-6130-4B7E-9316-59D70B71516C}" type="datetime1">
              <a:rPr lang="sv-SE" smtClean="0"/>
              <a:t>2024-01-29</a:t>
            </a:fld>
            <a:endParaRPr lang="sv-SE"/>
          </a:p>
        </p:txBody>
      </p:sp>
      <p:sp>
        <p:nvSpPr>
          <p:cNvPr id="6" name="Footer Placeholder 5">
            <a:extLst>
              <a:ext uri="{FF2B5EF4-FFF2-40B4-BE49-F238E27FC236}">
                <a16:creationId xmlns:a16="http://schemas.microsoft.com/office/drawing/2014/main" id="{65311638-F5F0-254C-AEAD-5FDF68AC9013}"/>
              </a:ext>
            </a:extLst>
          </p:cNvPr>
          <p:cNvSpPr>
            <a:spLocks noGrp="1"/>
          </p:cNvSpPr>
          <p:nvPr>
            <p:ph type="ftr" sz="quarter" idx="11"/>
          </p:nvPr>
        </p:nvSpPr>
        <p:spPr/>
        <p:txBody>
          <a:bodyPr/>
          <a:lstStyle>
            <a:lvl1pPr>
              <a:defRPr sz="1600"/>
            </a:lvl1pPr>
          </a:lstStyle>
          <a:p>
            <a:r>
              <a:rPr lang="sv-SE" dirty="0"/>
              <a:t>ambujv@berkeley.edu</a:t>
            </a:r>
          </a:p>
        </p:txBody>
      </p:sp>
      <p:sp>
        <p:nvSpPr>
          <p:cNvPr id="7" name="Slide Number Placeholder 6">
            <a:extLst>
              <a:ext uri="{FF2B5EF4-FFF2-40B4-BE49-F238E27FC236}">
                <a16:creationId xmlns:a16="http://schemas.microsoft.com/office/drawing/2014/main" id="{5D861172-38D6-0C42-BF5A-D1F5C4CDD316}"/>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379965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46143-8AD1-384B-9E09-E36CAF09D65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sv-SE"/>
          </a:p>
        </p:txBody>
      </p:sp>
      <p:sp>
        <p:nvSpPr>
          <p:cNvPr id="3" name="Picture Placeholder 2">
            <a:extLst>
              <a:ext uri="{FF2B5EF4-FFF2-40B4-BE49-F238E27FC236}">
                <a16:creationId xmlns:a16="http://schemas.microsoft.com/office/drawing/2014/main" id="{A2117B9A-58EB-774C-8E3E-34CB79E974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a:extLst>
              <a:ext uri="{FF2B5EF4-FFF2-40B4-BE49-F238E27FC236}">
                <a16:creationId xmlns:a16="http://schemas.microsoft.com/office/drawing/2014/main" id="{1B3BC705-2E77-CD4A-896C-DA3D48460E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8A0D0FF-2EDB-DF46-9060-404438C06D76}"/>
              </a:ext>
            </a:extLst>
          </p:cNvPr>
          <p:cNvSpPr>
            <a:spLocks noGrp="1"/>
          </p:cNvSpPr>
          <p:nvPr>
            <p:ph type="dt" sz="half" idx="10"/>
          </p:nvPr>
        </p:nvSpPr>
        <p:spPr/>
        <p:txBody>
          <a:bodyPr/>
          <a:lstStyle/>
          <a:p>
            <a:fld id="{3050D939-7D75-4473-85E9-EAA55A48004C}" type="datetime1">
              <a:rPr lang="sv-SE" smtClean="0"/>
              <a:t>2024-01-29</a:t>
            </a:fld>
            <a:endParaRPr lang="sv-SE"/>
          </a:p>
        </p:txBody>
      </p:sp>
      <p:sp>
        <p:nvSpPr>
          <p:cNvPr id="6" name="Footer Placeholder 5">
            <a:extLst>
              <a:ext uri="{FF2B5EF4-FFF2-40B4-BE49-F238E27FC236}">
                <a16:creationId xmlns:a16="http://schemas.microsoft.com/office/drawing/2014/main" id="{5CF7FCC4-D106-1A42-9D2E-36CC6E582D4B}"/>
              </a:ext>
            </a:extLst>
          </p:cNvPr>
          <p:cNvSpPr>
            <a:spLocks noGrp="1"/>
          </p:cNvSpPr>
          <p:nvPr>
            <p:ph type="ftr" sz="quarter" idx="11"/>
          </p:nvPr>
        </p:nvSpPr>
        <p:spPr/>
        <p:txBody>
          <a:bodyPr/>
          <a:lstStyle>
            <a:lvl1pPr>
              <a:defRPr sz="1600"/>
            </a:lvl1pPr>
          </a:lstStyle>
          <a:p>
            <a:r>
              <a:rPr lang="sv-SE" dirty="0"/>
              <a:t>ambujv@berkeley.edu</a:t>
            </a:r>
          </a:p>
        </p:txBody>
      </p:sp>
      <p:sp>
        <p:nvSpPr>
          <p:cNvPr id="7" name="Slide Number Placeholder 6">
            <a:extLst>
              <a:ext uri="{FF2B5EF4-FFF2-40B4-BE49-F238E27FC236}">
                <a16:creationId xmlns:a16="http://schemas.microsoft.com/office/drawing/2014/main" id="{7DB6790D-9981-F24F-85F6-5132D2764186}"/>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4145556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A60990-C9C0-2946-817E-7880E9A448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sv-SE"/>
          </a:p>
        </p:txBody>
      </p:sp>
      <p:sp>
        <p:nvSpPr>
          <p:cNvPr id="3" name="Text Placeholder 2">
            <a:extLst>
              <a:ext uri="{FF2B5EF4-FFF2-40B4-BE49-F238E27FC236}">
                <a16:creationId xmlns:a16="http://schemas.microsoft.com/office/drawing/2014/main" id="{BF6BDD58-72AB-A845-91D3-7083F407FD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3DEEDAA8-551F-D14B-95E3-2C4655D881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97477F-BAC6-416F-AEAF-A2B58818030B}" type="datetime1">
              <a:rPr lang="sv-SE" smtClean="0"/>
              <a:t>2024-01-29</a:t>
            </a:fld>
            <a:endParaRPr lang="sv-SE"/>
          </a:p>
        </p:txBody>
      </p:sp>
      <p:sp>
        <p:nvSpPr>
          <p:cNvPr id="5" name="Footer Placeholder 4">
            <a:extLst>
              <a:ext uri="{FF2B5EF4-FFF2-40B4-BE49-F238E27FC236}">
                <a16:creationId xmlns:a16="http://schemas.microsoft.com/office/drawing/2014/main" id="{DCBE7EE4-8B77-8048-AD76-092D4F0ECB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v-SE"/>
              <a:t>ambujv@berkeley.edu</a:t>
            </a:r>
          </a:p>
        </p:txBody>
      </p:sp>
      <p:sp>
        <p:nvSpPr>
          <p:cNvPr id="6" name="Slide Number Placeholder 5">
            <a:extLst>
              <a:ext uri="{FF2B5EF4-FFF2-40B4-BE49-F238E27FC236}">
                <a16:creationId xmlns:a16="http://schemas.microsoft.com/office/drawing/2014/main" id="{21332DB7-1245-884F-A8A8-E8E778EC60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7B7451-1438-CB4A-8106-82A64F1C7D7B}" type="slidenum">
              <a:rPr lang="sv-SE" smtClean="0"/>
              <a:t>‹#›</a:t>
            </a:fld>
            <a:endParaRPr lang="sv-SE"/>
          </a:p>
        </p:txBody>
      </p:sp>
    </p:spTree>
    <p:extLst>
      <p:ext uri="{BB962C8B-B14F-4D97-AF65-F5344CB8AC3E}">
        <p14:creationId xmlns:p14="http://schemas.microsoft.com/office/powerpoint/2010/main" val="2006737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mbujv@nus.edu.s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cdn-shop.adafruit.com/datasheets/FLR-100WAS-RGB.pdf"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2.xml"/><Relationship Id="rId1" Type="http://schemas.openxmlformats.org/officeDocument/2006/relationships/video" Target="https://www.youtube.com/embed/Gv6Ijam6yFY?feature=oembed"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s://www.nordicsemi.com/Products/Low-power-short-range-wireless/nRF52832" TargetMode="External"/><Relationship Id="rId4" Type="http://schemas.openxmlformats.org/officeDocument/2006/relationships/image" Target="../media/image55.jpeg"/></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7.medium"/><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8.medium"/><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9.medium"/></Relationships>
</file>

<file path=ppt/slides/_rels/slide49.xml.rels><?xml version="1.0" encoding="UTF-8" standalone="yes"?>
<Relationships xmlns="http://schemas.openxmlformats.org/package/2006/relationships"><Relationship Id="rId3" Type="http://schemas.openxmlformats.org/officeDocument/2006/relationships/image" Target="../media/image60.medium"/><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1.medium"/><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2.medium"/></Relationships>
</file>

<file path=ppt/slides/_rels/slide5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5.tif"/><Relationship Id="rId2" Type="http://schemas.openxmlformats.org/officeDocument/2006/relationships/image" Target="../media/image64.t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t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svg"/><Relationship Id="rId4" Type="http://schemas.openxmlformats.org/officeDocument/2006/relationships/image" Target="../media/image73.png"/></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2.svg"/><Relationship Id="rId4" Type="http://schemas.openxmlformats.org/officeDocument/2006/relationships/image" Target="../media/image7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1.gi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210.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410.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mailto:ambujv@nus.edu.sg"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8573" y="2232965"/>
            <a:ext cx="10460484" cy="1509963"/>
          </a:xfrm>
        </p:spPr>
        <p:txBody>
          <a:bodyPr>
            <a:normAutofit fontScale="90000"/>
          </a:bodyPr>
          <a:lstStyle/>
          <a:p>
            <a:r>
              <a:rPr lang="en-GB" sz="8000" u="none" strike="noStrike" dirty="0">
                <a:effectLst/>
                <a:latin typeface="+mn-lt"/>
              </a:rPr>
              <a:t>Embedded Software Programming</a:t>
            </a:r>
            <a:endParaRPr lang="en-US" sz="62500" dirty="0">
              <a:latin typeface="+mn-lt"/>
            </a:endParaRPr>
          </a:p>
        </p:txBody>
      </p:sp>
      <p:sp>
        <p:nvSpPr>
          <p:cNvPr id="3" name="Subtitle 2"/>
          <p:cNvSpPr>
            <a:spLocks noGrp="1"/>
          </p:cNvSpPr>
          <p:nvPr>
            <p:ph type="subTitle" idx="1"/>
          </p:nvPr>
        </p:nvSpPr>
        <p:spPr>
          <a:xfrm>
            <a:off x="2994648" y="4039445"/>
            <a:ext cx="6202696" cy="2229859"/>
          </a:xfrm>
        </p:spPr>
        <p:txBody>
          <a:bodyPr>
            <a:normAutofit/>
          </a:bodyPr>
          <a:lstStyle/>
          <a:p>
            <a:r>
              <a:rPr lang="en-US" sz="4800" dirty="0">
                <a:latin typeface="+mj-lt"/>
              </a:rPr>
              <a:t>Ambuj Varshney</a:t>
            </a:r>
          </a:p>
          <a:p>
            <a:r>
              <a:rPr lang="en-US" sz="2800" dirty="0">
                <a:latin typeface="+mj-lt"/>
                <a:hlinkClick r:id="rId3"/>
              </a:rPr>
              <a:t>ambujv@nus.edu.sg</a:t>
            </a:r>
            <a:endParaRPr lang="en-US" sz="2800" dirty="0">
              <a:latin typeface="+mj-lt"/>
            </a:endParaRPr>
          </a:p>
          <a:p>
            <a:r>
              <a:rPr lang="en-US" dirty="0">
                <a:latin typeface="+mj-lt"/>
              </a:rPr>
              <a:t> </a:t>
            </a:r>
          </a:p>
        </p:txBody>
      </p:sp>
      <p:sp>
        <p:nvSpPr>
          <p:cNvPr id="8" name="Slide Number Placeholder 7">
            <a:extLst>
              <a:ext uri="{FF2B5EF4-FFF2-40B4-BE49-F238E27FC236}">
                <a16:creationId xmlns:a16="http://schemas.microsoft.com/office/drawing/2014/main" id="{5BDF4DBD-F86A-48EC-B4BE-E9B66CFF2E04}"/>
              </a:ext>
            </a:extLst>
          </p:cNvPr>
          <p:cNvSpPr>
            <a:spLocks noGrp="1"/>
          </p:cNvSpPr>
          <p:nvPr>
            <p:ph type="sldNum" sz="quarter" idx="12"/>
          </p:nvPr>
        </p:nvSpPr>
        <p:spPr/>
        <p:txBody>
          <a:bodyPr/>
          <a:lstStyle/>
          <a:p>
            <a:fld id="{687B7451-1438-CB4A-8106-82A64F1C7D7B}" type="slidenum">
              <a:rPr lang="sv-SE" smtClean="0"/>
              <a:t>1</a:t>
            </a:fld>
            <a:endParaRPr lang="sv-SE"/>
          </a:p>
        </p:txBody>
      </p:sp>
      <p:pic>
        <p:nvPicPr>
          <p:cNvPr id="7" name="Picture 6" descr="Logo, company name&#10;&#10;Description automatically generated">
            <a:extLst>
              <a:ext uri="{FF2B5EF4-FFF2-40B4-BE49-F238E27FC236}">
                <a16:creationId xmlns:a16="http://schemas.microsoft.com/office/drawing/2014/main" id="{7820BC9A-65F8-C5DC-AC87-8B4EAD88B94B}"/>
              </a:ext>
            </a:extLst>
          </p:cNvPr>
          <p:cNvPicPr>
            <a:picLocks noChangeAspect="1"/>
          </p:cNvPicPr>
          <p:nvPr/>
        </p:nvPicPr>
        <p:blipFill>
          <a:blip r:embed="rId4"/>
          <a:stretch>
            <a:fillRect/>
          </a:stretch>
        </p:blipFill>
        <p:spPr>
          <a:xfrm>
            <a:off x="10760068" y="5241576"/>
            <a:ext cx="1187463" cy="1566945"/>
          </a:xfrm>
          <a:prstGeom prst="rect">
            <a:avLst/>
          </a:prstGeom>
        </p:spPr>
      </p:pic>
      <p:sp>
        <p:nvSpPr>
          <p:cNvPr id="4" name="Title 1">
            <a:extLst>
              <a:ext uri="{FF2B5EF4-FFF2-40B4-BE49-F238E27FC236}">
                <a16:creationId xmlns:a16="http://schemas.microsoft.com/office/drawing/2014/main" id="{831862D1-FE66-F2B3-6774-3511C03148E6}"/>
              </a:ext>
            </a:extLst>
          </p:cNvPr>
          <p:cNvSpPr txBox="1">
            <a:spLocks/>
          </p:cNvSpPr>
          <p:nvPr/>
        </p:nvSpPr>
        <p:spPr>
          <a:xfrm>
            <a:off x="1374826" y="2232965"/>
            <a:ext cx="9442345" cy="1509963"/>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52100" dirty="0">
              <a:latin typeface="+mn-lt"/>
            </a:endParaRPr>
          </a:p>
        </p:txBody>
      </p:sp>
    </p:spTree>
    <p:extLst>
      <p:ext uri="{BB962C8B-B14F-4D97-AF65-F5344CB8AC3E}">
        <p14:creationId xmlns:p14="http://schemas.microsoft.com/office/powerpoint/2010/main" val="1926413466"/>
      </p:ext>
    </p:extLst>
  </p:cSld>
  <p:clrMapOvr>
    <a:masterClrMapping/>
  </p:clrMapOvr>
  <mc:AlternateContent xmlns:mc="http://schemas.openxmlformats.org/markup-compatibility/2006" xmlns:p14="http://schemas.microsoft.com/office/powerpoint/2010/main">
    <mc:Choice Requires="p14">
      <p:transition spd="slow" p14:dur="2000" advTm="32263"/>
    </mc:Choice>
    <mc:Fallback xmlns="">
      <p:transition spd="slow" advTm="3226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C0A58-3670-F569-70C5-FB0A91720B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0CA116-8D40-59F1-E04C-007CAE8AB57F}"/>
              </a:ext>
            </a:extLst>
          </p:cNvPr>
          <p:cNvSpPr>
            <a:spLocks noGrp="1"/>
          </p:cNvSpPr>
          <p:nvPr>
            <p:ph type="title"/>
          </p:nvPr>
        </p:nvSpPr>
        <p:spPr>
          <a:xfrm>
            <a:off x="838199" y="418551"/>
            <a:ext cx="11353801" cy="1325563"/>
          </a:xfrm>
        </p:spPr>
        <p:txBody>
          <a:bodyPr>
            <a:normAutofit/>
          </a:bodyPr>
          <a:lstStyle/>
          <a:p>
            <a:r>
              <a:rPr lang="en-US" dirty="0">
                <a:latin typeface="+mn-lt"/>
              </a:rPr>
              <a:t>Course projects examples – Open AI Whisper and Embedded microphones</a:t>
            </a:r>
          </a:p>
        </p:txBody>
      </p:sp>
      <p:sp>
        <p:nvSpPr>
          <p:cNvPr id="21" name="Content Placeholder 2">
            <a:extLst>
              <a:ext uri="{FF2B5EF4-FFF2-40B4-BE49-F238E27FC236}">
                <a16:creationId xmlns:a16="http://schemas.microsoft.com/office/drawing/2014/main" id="{B43F48AB-5DF0-7E5A-0A4A-71B61B73A899}"/>
              </a:ext>
            </a:extLst>
          </p:cNvPr>
          <p:cNvSpPr>
            <a:spLocks noGrp="1"/>
          </p:cNvSpPr>
          <p:nvPr>
            <p:ph idx="1"/>
          </p:nvPr>
        </p:nvSpPr>
        <p:spPr>
          <a:xfrm>
            <a:off x="838199" y="1825626"/>
            <a:ext cx="11105757" cy="4253898"/>
          </a:xfrm>
        </p:spPr>
        <p:txBody>
          <a:bodyPr>
            <a:normAutofit/>
          </a:bodyPr>
          <a:lstStyle/>
          <a:p>
            <a:r>
              <a:rPr lang="en-US" dirty="0">
                <a:latin typeface="+mj-lt"/>
              </a:rPr>
              <a:t>Bring  high accuracy speech recognition to embedded device?</a:t>
            </a:r>
          </a:p>
          <a:p>
            <a:r>
              <a:rPr lang="en-US" dirty="0">
                <a:latin typeface="+mj-lt"/>
              </a:rPr>
              <a:t>Too power consume to perform locally</a:t>
            </a:r>
          </a:p>
          <a:p>
            <a:r>
              <a:rPr lang="en-US" dirty="0">
                <a:latin typeface="+mj-lt"/>
              </a:rPr>
              <a:t>Record audio, transmit to computer (Open AI Whisper), send back translated audio to embedded device;</a:t>
            </a:r>
          </a:p>
          <a:p>
            <a:r>
              <a:rPr lang="en-US" dirty="0">
                <a:latin typeface="+mj-lt"/>
              </a:rPr>
              <a:t>Latency considerations? Other Optimizations </a:t>
            </a:r>
            <a:r>
              <a:rPr lang="en-US" dirty="0" err="1">
                <a:latin typeface="+mj-lt"/>
              </a:rPr>
              <a:t>etc</a:t>
            </a:r>
            <a:r>
              <a:rPr lang="en-US" dirty="0">
                <a:latin typeface="+mj-lt"/>
              </a:rPr>
              <a:t>?</a:t>
            </a:r>
          </a:p>
          <a:p>
            <a:pPr marL="457200" lvl="1" indent="0">
              <a:buNone/>
            </a:pPr>
            <a:endParaRPr lang="en-US" dirty="0">
              <a:latin typeface="+mj-lt"/>
            </a:endParaRPr>
          </a:p>
          <a:p>
            <a:pPr marL="0" indent="0">
              <a:buNone/>
            </a:pPr>
            <a:endParaRPr lang="en-US" dirty="0">
              <a:latin typeface="+mj-lt"/>
            </a:endParaRPr>
          </a:p>
          <a:p>
            <a:pPr marL="0" indent="0">
              <a:buNone/>
            </a:pPr>
            <a:endParaRPr lang="en-US" dirty="0">
              <a:latin typeface="+mj-lt"/>
            </a:endParaRPr>
          </a:p>
        </p:txBody>
      </p:sp>
      <p:sp>
        <p:nvSpPr>
          <p:cNvPr id="7" name="Slide Number Placeholder 6">
            <a:extLst>
              <a:ext uri="{FF2B5EF4-FFF2-40B4-BE49-F238E27FC236}">
                <a16:creationId xmlns:a16="http://schemas.microsoft.com/office/drawing/2014/main" id="{A8141293-023D-AB64-EE49-F6C1E66C369C}"/>
              </a:ext>
            </a:extLst>
          </p:cNvPr>
          <p:cNvSpPr>
            <a:spLocks noGrp="1"/>
          </p:cNvSpPr>
          <p:nvPr>
            <p:ph type="sldNum" sz="quarter" idx="12"/>
          </p:nvPr>
        </p:nvSpPr>
        <p:spPr/>
        <p:txBody>
          <a:bodyPr/>
          <a:lstStyle/>
          <a:p>
            <a:fld id="{687B7451-1438-CB4A-8106-82A64F1C7D7B}" type="slidenum">
              <a:rPr lang="sv-SE" smtClean="0"/>
              <a:t>10</a:t>
            </a:fld>
            <a:endParaRPr lang="sv-SE"/>
          </a:p>
        </p:txBody>
      </p:sp>
      <p:pic>
        <p:nvPicPr>
          <p:cNvPr id="8" name="Picture 7">
            <a:extLst>
              <a:ext uri="{FF2B5EF4-FFF2-40B4-BE49-F238E27FC236}">
                <a16:creationId xmlns:a16="http://schemas.microsoft.com/office/drawing/2014/main" id="{87841DDA-E1AD-53F4-8070-2314766F26E0}"/>
              </a:ext>
            </a:extLst>
          </p:cNvPr>
          <p:cNvPicPr>
            <a:picLocks noChangeAspect="1"/>
          </p:cNvPicPr>
          <p:nvPr/>
        </p:nvPicPr>
        <p:blipFill>
          <a:blip r:embed="rId3"/>
          <a:stretch>
            <a:fillRect/>
          </a:stretch>
        </p:blipFill>
        <p:spPr>
          <a:xfrm>
            <a:off x="1506806" y="4280360"/>
            <a:ext cx="4284882" cy="2142441"/>
          </a:xfrm>
          <a:prstGeom prst="rect">
            <a:avLst/>
          </a:prstGeom>
        </p:spPr>
      </p:pic>
      <p:pic>
        <p:nvPicPr>
          <p:cNvPr id="9" name="Picture 8">
            <a:extLst>
              <a:ext uri="{FF2B5EF4-FFF2-40B4-BE49-F238E27FC236}">
                <a16:creationId xmlns:a16="http://schemas.microsoft.com/office/drawing/2014/main" id="{78D87209-4EE7-89E8-C808-75DFD5690B3F}"/>
              </a:ext>
            </a:extLst>
          </p:cNvPr>
          <p:cNvPicPr>
            <a:picLocks noChangeAspect="1"/>
          </p:cNvPicPr>
          <p:nvPr/>
        </p:nvPicPr>
        <p:blipFill>
          <a:blip r:embed="rId4"/>
          <a:stretch>
            <a:fillRect/>
          </a:stretch>
        </p:blipFill>
        <p:spPr>
          <a:xfrm>
            <a:off x="6460295" y="4397052"/>
            <a:ext cx="4373433" cy="1959298"/>
          </a:xfrm>
          <a:prstGeom prst="rect">
            <a:avLst/>
          </a:prstGeom>
        </p:spPr>
      </p:pic>
    </p:spTree>
    <p:extLst>
      <p:ext uri="{BB962C8B-B14F-4D97-AF65-F5344CB8AC3E}">
        <p14:creationId xmlns:p14="http://schemas.microsoft.com/office/powerpoint/2010/main" val="2463375539"/>
      </p:ext>
    </p:extLst>
  </p:cSld>
  <p:clrMapOvr>
    <a:masterClrMapping/>
  </p:clrMapOvr>
  <mc:AlternateContent xmlns:mc="http://schemas.openxmlformats.org/markup-compatibility/2006" xmlns:p14="http://schemas.microsoft.com/office/powerpoint/2010/main">
    <mc:Choice Requires="p14">
      <p:transition spd="slow" p14:dur="2000" advTm="50469"/>
    </mc:Choice>
    <mc:Fallback xmlns="">
      <p:transition spd="slow" advTm="50469"/>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CBE92-32D7-F3F5-27DC-98D8E70295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8AF92D-7299-41EA-9483-92E6FD50552B}"/>
              </a:ext>
            </a:extLst>
          </p:cNvPr>
          <p:cNvSpPr>
            <a:spLocks noGrp="1"/>
          </p:cNvSpPr>
          <p:nvPr>
            <p:ph type="title"/>
          </p:nvPr>
        </p:nvSpPr>
        <p:spPr>
          <a:xfrm>
            <a:off x="838199" y="418551"/>
            <a:ext cx="11353801" cy="1325563"/>
          </a:xfrm>
        </p:spPr>
        <p:txBody>
          <a:bodyPr>
            <a:normAutofit/>
          </a:bodyPr>
          <a:lstStyle/>
          <a:p>
            <a:r>
              <a:rPr lang="en-US" dirty="0">
                <a:latin typeface="+mn-lt"/>
              </a:rPr>
              <a:t>Course projects examples – </a:t>
            </a:r>
            <a:r>
              <a:rPr lang="en-US" dirty="0" err="1">
                <a:latin typeface="+mn-lt"/>
              </a:rPr>
              <a:t>TinyML</a:t>
            </a:r>
            <a:r>
              <a:rPr lang="en-US" dirty="0">
                <a:latin typeface="+mn-lt"/>
              </a:rPr>
              <a:t> and Sensors</a:t>
            </a:r>
          </a:p>
        </p:txBody>
      </p:sp>
      <p:sp>
        <p:nvSpPr>
          <p:cNvPr id="21" name="Content Placeholder 2">
            <a:extLst>
              <a:ext uri="{FF2B5EF4-FFF2-40B4-BE49-F238E27FC236}">
                <a16:creationId xmlns:a16="http://schemas.microsoft.com/office/drawing/2014/main" id="{3CEE4938-DF74-9722-7263-D5F05323A540}"/>
              </a:ext>
            </a:extLst>
          </p:cNvPr>
          <p:cNvSpPr>
            <a:spLocks noGrp="1"/>
          </p:cNvSpPr>
          <p:nvPr>
            <p:ph idx="1"/>
          </p:nvPr>
        </p:nvSpPr>
        <p:spPr>
          <a:xfrm>
            <a:off x="838199" y="1825626"/>
            <a:ext cx="11105757" cy="4253898"/>
          </a:xfrm>
        </p:spPr>
        <p:txBody>
          <a:bodyPr>
            <a:normAutofit/>
          </a:bodyPr>
          <a:lstStyle/>
          <a:p>
            <a:pPr marL="0" indent="0">
              <a:buNone/>
            </a:pPr>
            <a:endParaRPr lang="en-US" dirty="0">
              <a:latin typeface="+mj-lt"/>
            </a:endParaRPr>
          </a:p>
          <a:p>
            <a:pPr marL="0" indent="0">
              <a:buNone/>
            </a:pPr>
            <a:endParaRPr lang="en-US" dirty="0">
              <a:latin typeface="+mj-lt"/>
            </a:endParaRPr>
          </a:p>
        </p:txBody>
      </p:sp>
      <p:sp>
        <p:nvSpPr>
          <p:cNvPr id="7" name="Slide Number Placeholder 6">
            <a:extLst>
              <a:ext uri="{FF2B5EF4-FFF2-40B4-BE49-F238E27FC236}">
                <a16:creationId xmlns:a16="http://schemas.microsoft.com/office/drawing/2014/main" id="{88095D6F-B429-AD5C-827A-2994A2E85994}"/>
              </a:ext>
            </a:extLst>
          </p:cNvPr>
          <p:cNvSpPr>
            <a:spLocks noGrp="1"/>
          </p:cNvSpPr>
          <p:nvPr>
            <p:ph type="sldNum" sz="quarter" idx="12"/>
          </p:nvPr>
        </p:nvSpPr>
        <p:spPr/>
        <p:txBody>
          <a:bodyPr/>
          <a:lstStyle/>
          <a:p>
            <a:fld id="{687B7451-1438-CB4A-8106-82A64F1C7D7B}" type="slidenum">
              <a:rPr lang="sv-SE" smtClean="0"/>
              <a:t>11</a:t>
            </a:fld>
            <a:endParaRPr lang="sv-SE"/>
          </a:p>
        </p:txBody>
      </p:sp>
      <p:pic>
        <p:nvPicPr>
          <p:cNvPr id="4" name="Picture 3" descr="Shape&#10;&#10;Description automatically generated with low confidence">
            <a:extLst>
              <a:ext uri="{FF2B5EF4-FFF2-40B4-BE49-F238E27FC236}">
                <a16:creationId xmlns:a16="http://schemas.microsoft.com/office/drawing/2014/main" id="{073BE823-1EC7-6806-FB1C-955B84D472E9}"/>
              </a:ext>
            </a:extLst>
          </p:cNvPr>
          <p:cNvPicPr>
            <a:picLocks noChangeAspect="1"/>
          </p:cNvPicPr>
          <p:nvPr/>
        </p:nvPicPr>
        <p:blipFill>
          <a:blip r:embed="rId3"/>
          <a:stretch>
            <a:fillRect/>
          </a:stretch>
        </p:blipFill>
        <p:spPr>
          <a:xfrm>
            <a:off x="8813800" y="3429000"/>
            <a:ext cx="2540000" cy="2540000"/>
          </a:xfrm>
          <a:prstGeom prst="rect">
            <a:avLst/>
          </a:prstGeom>
        </p:spPr>
      </p:pic>
      <p:sp>
        <p:nvSpPr>
          <p:cNvPr id="3" name="Content Placeholder 2">
            <a:extLst>
              <a:ext uri="{FF2B5EF4-FFF2-40B4-BE49-F238E27FC236}">
                <a16:creationId xmlns:a16="http://schemas.microsoft.com/office/drawing/2014/main" id="{66A2E057-F36C-FC2B-BA4D-519CC3B4F499}"/>
              </a:ext>
            </a:extLst>
          </p:cNvPr>
          <p:cNvSpPr txBox="1">
            <a:spLocks/>
          </p:cNvSpPr>
          <p:nvPr/>
        </p:nvSpPr>
        <p:spPr>
          <a:xfrm>
            <a:off x="990599" y="1978026"/>
            <a:ext cx="11105757" cy="42538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Machine learning techniques with sensor data</a:t>
            </a:r>
          </a:p>
          <a:p>
            <a:r>
              <a:rPr lang="en-US" dirty="0" err="1">
                <a:latin typeface="+mj-lt"/>
              </a:rPr>
              <a:t>Tensorflow</a:t>
            </a:r>
            <a:r>
              <a:rPr lang="en-US" dirty="0">
                <a:latin typeface="+mj-lt"/>
              </a:rPr>
              <a:t> Lite on Arduino could be used as a platform</a:t>
            </a:r>
          </a:p>
          <a:p>
            <a:r>
              <a:rPr lang="en-US" dirty="0">
                <a:latin typeface="+mj-lt"/>
              </a:rPr>
              <a:t>Reduce noise? Improve accuracy? Sensor fusion</a:t>
            </a:r>
          </a:p>
          <a:p>
            <a:pPr marL="457200" lvl="1" indent="0">
              <a:buFont typeface="Arial" panose="020B0604020202020204" pitchFamily="34" charset="0"/>
              <a:buNone/>
            </a:pPr>
            <a:endParaRPr lang="en-US" dirty="0">
              <a:latin typeface="+mj-lt"/>
            </a:endParaRPr>
          </a:p>
          <a:p>
            <a:pPr marL="0" indent="0">
              <a:buFont typeface="Arial" panose="020B0604020202020204" pitchFamily="34" charset="0"/>
              <a:buNone/>
            </a:pPr>
            <a:endParaRPr lang="en-US" dirty="0">
              <a:latin typeface="+mj-lt"/>
            </a:endParaRPr>
          </a:p>
          <a:p>
            <a:pPr marL="0" indent="0">
              <a:buFont typeface="Arial" panose="020B0604020202020204" pitchFamily="34" charset="0"/>
              <a:buNone/>
            </a:pPr>
            <a:endParaRPr lang="en-US" dirty="0">
              <a:latin typeface="+mj-lt"/>
            </a:endParaRPr>
          </a:p>
        </p:txBody>
      </p:sp>
      <p:pic>
        <p:nvPicPr>
          <p:cNvPr id="6" name="Picture 5">
            <a:extLst>
              <a:ext uri="{FF2B5EF4-FFF2-40B4-BE49-F238E27FC236}">
                <a16:creationId xmlns:a16="http://schemas.microsoft.com/office/drawing/2014/main" id="{D56E0132-3F91-0872-F64E-6FEBE7D55C4D}"/>
              </a:ext>
            </a:extLst>
          </p:cNvPr>
          <p:cNvPicPr>
            <a:picLocks noChangeAspect="1"/>
          </p:cNvPicPr>
          <p:nvPr/>
        </p:nvPicPr>
        <p:blipFill>
          <a:blip r:embed="rId4"/>
          <a:stretch>
            <a:fillRect/>
          </a:stretch>
        </p:blipFill>
        <p:spPr>
          <a:xfrm>
            <a:off x="2144333" y="4352816"/>
            <a:ext cx="2878428" cy="1616184"/>
          </a:xfrm>
          <a:prstGeom prst="rect">
            <a:avLst/>
          </a:prstGeom>
        </p:spPr>
      </p:pic>
      <p:pic>
        <p:nvPicPr>
          <p:cNvPr id="9" name="Picture 8">
            <a:extLst>
              <a:ext uri="{FF2B5EF4-FFF2-40B4-BE49-F238E27FC236}">
                <a16:creationId xmlns:a16="http://schemas.microsoft.com/office/drawing/2014/main" id="{DBDB2230-D8C5-CA5C-F366-BB02BF4579B2}"/>
              </a:ext>
            </a:extLst>
          </p:cNvPr>
          <p:cNvPicPr>
            <a:picLocks noChangeAspect="1"/>
          </p:cNvPicPr>
          <p:nvPr/>
        </p:nvPicPr>
        <p:blipFill>
          <a:blip r:embed="rId5"/>
          <a:stretch>
            <a:fillRect/>
          </a:stretch>
        </p:blipFill>
        <p:spPr>
          <a:xfrm>
            <a:off x="5789348" y="3931788"/>
            <a:ext cx="2257865" cy="2257865"/>
          </a:xfrm>
          <a:prstGeom prst="rect">
            <a:avLst/>
          </a:prstGeom>
        </p:spPr>
      </p:pic>
    </p:spTree>
    <p:extLst>
      <p:ext uri="{BB962C8B-B14F-4D97-AF65-F5344CB8AC3E}">
        <p14:creationId xmlns:p14="http://schemas.microsoft.com/office/powerpoint/2010/main" val="1658367453"/>
      </p:ext>
    </p:extLst>
  </p:cSld>
  <p:clrMapOvr>
    <a:masterClrMapping/>
  </p:clrMapOvr>
  <mc:AlternateContent xmlns:mc="http://schemas.openxmlformats.org/markup-compatibility/2006" xmlns:p14="http://schemas.microsoft.com/office/powerpoint/2010/main">
    <mc:Choice Requires="p14">
      <p:transition spd="slow" p14:dur="2000" advTm="50469"/>
    </mc:Choice>
    <mc:Fallback xmlns="">
      <p:transition spd="slow" advTm="50469"/>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354DE8B-AE96-1F58-EE4D-572CF7A0699C}"/>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9" name="Rectangle 28">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9A52B4-8EBC-F3CD-5DCE-0A95FB0E11F4}"/>
              </a:ext>
            </a:extLst>
          </p:cNvPr>
          <p:cNvSpPr>
            <a:spLocks noGrp="1"/>
          </p:cNvSpPr>
          <p:nvPr>
            <p:ph type="title"/>
          </p:nvPr>
        </p:nvSpPr>
        <p:spPr>
          <a:xfrm>
            <a:off x="1043631" y="809898"/>
            <a:ext cx="10173010" cy="1554480"/>
          </a:xfrm>
        </p:spPr>
        <p:txBody>
          <a:bodyPr anchor="ctr">
            <a:normAutofit/>
          </a:bodyPr>
          <a:lstStyle/>
          <a:p>
            <a:r>
              <a:rPr lang="en-US" dirty="0">
                <a:latin typeface="+mn-lt"/>
              </a:rPr>
              <a:t>Course projects examples – Application using IoT platforms, sensors, actuators </a:t>
            </a:r>
            <a:r>
              <a:rPr lang="en-US">
                <a:latin typeface="+mn-lt"/>
              </a:rPr>
              <a:t>etc</a:t>
            </a:r>
            <a:endParaRPr lang="en-US" dirty="0">
              <a:latin typeface="+mn-lt"/>
            </a:endParaRPr>
          </a:p>
        </p:txBody>
      </p:sp>
      <p:cxnSp>
        <p:nvCxnSpPr>
          <p:cNvPr id="35" name="Straight Connector 34">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Content Placeholder 2">
            <a:extLst>
              <a:ext uri="{FF2B5EF4-FFF2-40B4-BE49-F238E27FC236}">
                <a16:creationId xmlns:a16="http://schemas.microsoft.com/office/drawing/2014/main" id="{71938ADA-A7AD-2A9C-9ABB-782F1957F1C1}"/>
              </a:ext>
            </a:extLst>
          </p:cNvPr>
          <p:cNvSpPr>
            <a:spLocks/>
          </p:cNvSpPr>
          <p:nvPr/>
        </p:nvSpPr>
        <p:spPr>
          <a:xfrm>
            <a:off x="2403187" y="3017519"/>
            <a:ext cx="7281350" cy="2789015"/>
          </a:xfrm>
          <a:prstGeom prst="rect">
            <a:avLst/>
          </a:prstGeom>
        </p:spPr>
        <p:txBody>
          <a:bodyPr>
            <a:normAutofit/>
          </a:bodyPr>
          <a:lstStyle/>
          <a:p>
            <a:pPr defTabSz="594360">
              <a:spcAft>
                <a:spcPts val="600"/>
              </a:spcAft>
            </a:pPr>
            <a:endParaRPr lang="en-US" sz="1170" kern="1200">
              <a:solidFill>
                <a:schemeClr val="tx1"/>
              </a:solidFill>
              <a:latin typeface="+mj-lt"/>
              <a:ea typeface="+mn-ea"/>
              <a:cs typeface="+mn-cs"/>
            </a:endParaRPr>
          </a:p>
          <a:p>
            <a:pPr marL="0" indent="0">
              <a:spcAft>
                <a:spcPts val="600"/>
              </a:spcAft>
              <a:buNone/>
            </a:pPr>
            <a:endParaRPr lang="en-US">
              <a:latin typeface="+mj-lt"/>
            </a:endParaRPr>
          </a:p>
        </p:txBody>
      </p:sp>
      <p:sp>
        <p:nvSpPr>
          <p:cNvPr id="7" name="Slide Number Placeholder 6">
            <a:extLst>
              <a:ext uri="{FF2B5EF4-FFF2-40B4-BE49-F238E27FC236}">
                <a16:creationId xmlns:a16="http://schemas.microsoft.com/office/drawing/2014/main" id="{4DEA4EBA-79A1-F9DB-BF8F-B69CD69C4642}"/>
              </a:ext>
            </a:extLst>
          </p:cNvPr>
          <p:cNvSpPr>
            <a:spLocks/>
          </p:cNvSpPr>
          <p:nvPr/>
        </p:nvSpPr>
        <p:spPr>
          <a:xfrm>
            <a:off x="7499064" y="5988031"/>
            <a:ext cx="1798545" cy="239390"/>
          </a:xfrm>
          <a:prstGeom prst="rect">
            <a:avLst/>
          </a:prstGeom>
        </p:spPr>
        <p:txBody>
          <a:bodyPr/>
          <a:lstStyle/>
          <a:p>
            <a:pPr defTabSz="594360">
              <a:spcAft>
                <a:spcPts val="600"/>
              </a:spcAft>
            </a:pPr>
            <a:fld id="{687B7451-1438-CB4A-8106-82A64F1C7D7B}" type="slidenum">
              <a:rPr lang="sv-SE" sz="1170" kern="1200">
                <a:solidFill>
                  <a:schemeClr val="tx1"/>
                </a:solidFill>
                <a:latin typeface="+mn-lt"/>
                <a:ea typeface="+mn-ea"/>
                <a:cs typeface="+mn-cs"/>
              </a:rPr>
              <a:pPr defTabSz="594360">
                <a:spcAft>
                  <a:spcPts val="600"/>
                </a:spcAft>
              </a:pPr>
              <a:t>12</a:t>
            </a:fld>
            <a:endParaRPr lang="sv-SE"/>
          </a:p>
        </p:txBody>
      </p:sp>
      <p:pic>
        <p:nvPicPr>
          <p:cNvPr id="4" name="Picture 3" descr="Shape&#10;&#10;Description automatically generated with low confidence">
            <a:extLst>
              <a:ext uri="{FF2B5EF4-FFF2-40B4-BE49-F238E27FC236}">
                <a16:creationId xmlns:a16="http://schemas.microsoft.com/office/drawing/2014/main" id="{8E61903E-6D25-698C-CA85-E585CDF76E10}"/>
              </a:ext>
            </a:extLst>
          </p:cNvPr>
          <p:cNvPicPr>
            <a:picLocks noChangeAspect="1"/>
          </p:cNvPicPr>
          <p:nvPr/>
        </p:nvPicPr>
        <p:blipFill>
          <a:blip r:embed="rId3"/>
          <a:stretch>
            <a:fillRect/>
          </a:stretch>
        </p:blipFill>
        <p:spPr>
          <a:xfrm>
            <a:off x="7632289" y="4068751"/>
            <a:ext cx="1665319" cy="1665319"/>
          </a:xfrm>
          <a:prstGeom prst="rect">
            <a:avLst/>
          </a:prstGeom>
        </p:spPr>
      </p:pic>
      <p:sp>
        <p:nvSpPr>
          <p:cNvPr id="3" name="Content Placeholder 2">
            <a:extLst>
              <a:ext uri="{FF2B5EF4-FFF2-40B4-BE49-F238E27FC236}">
                <a16:creationId xmlns:a16="http://schemas.microsoft.com/office/drawing/2014/main" id="{CD94E849-A4B8-A7A6-9E19-D0FAC18300A4}"/>
              </a:ext>
            </a:extLst>
          </p:cNvPr>
          <p:cNvSpPr txBox="1">
            <a:spLocks/>
          </p:cNvSpPr>
          <p:nvPr/>
        </p:nvSpPr>
        <p:spPr>
          <a:xfrm>
            <a:off x="1161887" y="3122024"/>
            <a:ext cx="4995958" cy="84496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594360">
              <a:spcBef>
                <a:spcPts val="650"/>
              </a:spcBef>
              <a:buNone/>
            </a:pPr>
            <a:r>
              <a:rPr lang="en-US" kern="1200" dirty="0">
                <a:solidFill>
                  <a:schemeClr val="tx1"/>
                </a:solidFill>
                <a:latin typeface="+mj-lt"/>
                <a:ea typeface="+mn-ea"/>
                <a:cs typeface="+mn-cs"/>
              </a:rPr>
              <a:t>Something interesting that uses sensor, IoT platforms, actuators</a:t>
            </a:r>
          </a:p>
          <a:p>
            <a:pPr marL="148590" indent="-148590" defTabSz="594360">
              <a:spcBef>
                <a:spcPts val="650"/>
              </a:spcBef>
            </a:pPr>
            <a:endParaRPr lang="en-US" sz="1820" kern="1200" dirty="0">
              <a:solidFill>
                <a:schemeClr val="tx1"/>
              </a:solidFill>
              <a:latin typeface="+mj-lt"/>
              <a:ea typeface="+mn-ea"/>
              <a:cs typeface="+mn-cs"/>
            </a:endParaRPr>
          </a:p>
          <a:p>
            <a:pPr marL="297180" lvl="1" indent="0" defTabSz="594360">
              <a:spcBef>
                <a:spcPts val="325"/>
              </a:spcBef>
              <a:buNone/>
            </a:pPr>
            <a:endParaRPr lang="en-US" sz="1560" kern="1200" dirty="0">
              <a:solidFill>
                <a:schemeClr val="tx1"/>
              </a:solidFill>
              <a:latin typeface="+mj-lt"/>
              <a:ea typeface="+mn-ea"/>
              <a:cs typeface="+mn-cs"/>
            </a:endParaRPr>
          </a:p>
          <a:p>
            <a:pPr marL="0" indent="0" defTabSz="594360">
              <a:spcBef>
                <a:spcPts val="650"/>
              </a:spcBef>
              <a:buNone/>
            </a:pPr>
            <a:endParaRPr lang="en-US" sz="1820" kern="1200" dirty="0">
              <a:solidFill>
                <a:schemeClr val="tx1"/>
              </a:solidFill>
              <a:latin typeface="+mj-lt"/>
              <a:ea typeface="+mn-ea"/>
              <a:cs typeface="+mn-cs"/>
            </a:endParaRPr>
          </a:p>
          <a:p>
            <a:pPr marL="0" indent="0">
              <a:buFont typeface="Arial" panose="020B0604020202020204" pitchFamily="34" charset="0"/>
              <a:buNone/>
            </a:pPr>
            <a:endParaRPr lang="en-US" dirty="0">
              <a:latin typeface="+mj-lt"/>
            </a:endParaRPr>
          </a:p>
        </p:txBody>
      </p:sp>
    </p:spTree>
    <p:extLst>
      <p:ext uri="{BB962C8B-B14F-4D97-AF65-F5344CB8AC3E}">
        <p14:creationId xmlns:p14="http://schemas.microsoft.com/office/powerpoint/2010/main" val="3222940691"/>
      </p:ext>
    </p:extLst>
  </p:cSld>
  <p:clrMapOvr>
    <a:masterClrMapping/>
  </p:clrMapOvr>
  <mc:AlternateContent xmlns:mc="http://schemas.openxmlformats.org/markup-compatibility/2006" xmlns:p14="http://schemas.microsoft.com/office/powerpoint/2010/main">
    <mc:Choice Requires="p14">
      <p:transition spd="slow" p14:dur="2000" advTm="50469"/>
    </mc:Choice>
    <mc:Fallback xmlns="">
      <p:transition spd="slow" advTm="50469"/>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2513" y="1526381"/>
            <a:ext cx="10931856" cy="4000962"/>
          </a:xfrm>
        </p:spPr>
        <p:txBody>
          <a:bodyPr>
            <a:normAutofit/>
          </a:bodyPr>
          <a:lstStyle/>
          <a:p>
            <a:pPr marL="457200" lvl="1" indent="0">
              <a:spcBef>
                <a:spcPts val="6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SG" dirty="0">
              <a:solidFill>
                <a:schemeClr val="tx1"/>
              </a:solidFill>
              <a:latin typeface="+mj-lt"/>
            </a:endParaRPr>
          </a:p>
          <a:p>
            <a:pPr lvl="1">
              <a:lnSpc>
                <a:spcPct val="90000"/>
              </a:lnSpc>
              <a:spcBef>
                <a:spcPts val="6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a:t>						</a:t>
            </a:r>
            <a:endParaRPr lang="en-US" dirty="0"/>
          </a:p>
        </p:txBody>
      </p:sp>
      <p:sp>
        <p:nvSpPr>
          <p:cNvPr id="4" name="Slide Number Placeholder 3"/>
          <p:cNvSpPr>
            <a:spLocks noGrp="1"/>
          </p:cNvSpPr>
          <p:nvPr>
            <p:ph type="sldNum" sz="quarter" idx="12"/>
          </p:nvPr>
        </p:nvSpPr>
        <p:spPr/>
        <p:txBody>
          <a:bodyPr/>
          <a:lstStyle/>
          <a:p>
            <a:fld id="{5C6FAEEE-D619-4E65-A0EF-E650D0B3166A}" type="slidenum">
              <a:rPr lang="en-US" smtClean="0"/>
              <a:t>13</a:t>
            </a:fld>
            <a:endParaRPr lang="en-US"/>
          </a:p>
        </p:txBody>
      </p:sp>
      <p:sp>
        <p:nvSpPr>
          <p:cNvPr id="8" name="Title 1">
            <a:extLst>
              <a:ext uri="{FF2B5EF4-FFF2-40B4-BE49-F238E27FC236}">
                <a16:creationId xmlns:a16="http://schemas.microsoft.com/office/drawing/2014/main" id="{6418855C-288D-8EEB-05D6-33E7745E405E}"/>
              </a:ext>
            </a:extLst>
          </p:cNvPr>
          <p:cNvSpPr>
            <a:spLocks noGrp="1"/>
          </p:cNvSpPr>
          <p:nvPr>
            <p:ph type="title"/>
          </p:nvPr>
        </p:nvSpPr>
        <p:spPr>
          <a:xfrm>
            <a:off x="712358" y="200818"/>
            <a:ext cx="10767283" cy="1325563"/>
          </a:xfrm>
        </p:spPr>
        <p:txBody>
          <a:bodyPr>
            <a:normAutofit/>
          </a:bodyPr>
          <a:lstStyle/>
          <a:p>
            <a:r>
              <a:rPr lang="en-US" sz="4000" dirty="0">
                <a:latin typeface="+mn-lt"/>
              </a:rPr>
              <a:t>Important Deadlines</a:t>
            </a:r>
          </a:p>
        </p:txBody>
      </p:sp>
      <p:graphicFrame>
        <p:nvGraphicFramePr>
          <p:cNvPr id="5" name="Table 4">
            <a:extLst>
              <a:ext uri="{FF2B5EF4-FFF2-40B4-BE49-F238E27FC236}">
                <a16:creationId xmlns:a16="http://schemas.microsoft.com/office/drawing/2014/main" id="{F1DCEF06-571B-FA3A-A2D3-D40DC60F0920}"/>
              </a:ext>
            </a:extLst>
          </p:cNvPr>
          <p:cNvGraphicFramePr>
            <a:graphicFrameLocks noGrp="1"/>
          </p:cNvGraphicFramePr>
          <p:nvPr/>
        </p:nvGraphicFramePr>
        <p:xfrm>
          <a:off x="1889266" y="2544807"/>
          <a:ext cx="8818350" cy="2966720"/>
        </p:xfrm>
        <a:graphic>
          <a:graphicData uri="http://schemas.openxmlformats.org/drawingml/2006/table">
            <a:tbl>
              <a:tblPr firstRow="1" bandRow="1">
                <a:tableStyleId>{5C22544A-7EE6-4342-B048-85BDC9FD1C3A}</a:tableStyleId>
              </a:tblPr>
              <a:tblGrid>
                <a:gridCol w="4409175">
                  <a:extLst>
                    <a:ext uri="{9D8B030D-6E8A-4147-A177-3AD203B41FA5}">
                      <a16:colId xmlns:a16="http://schemas.microsoft.com/office/drawing/2014/main" val="1281146156"/>
                    </a:ext>
                  </a:extLst>
                </a:gridCol>
                <a:gridCol w="4409175">
                  <a:extLst>
                    <a:ext uri="{9D8B030D-6E8A-4147-A177-3AD203B41FA5}">
                      <a16:colId xmlns:a16="http://schemas.microsoft.com/office/drawing/2014/main" val="958652151"/>
                    </a:ext>
                  </a:extLst>
                </a:gridCol>
              </a:tblGrid>
              <a:tr h="370840">
                <a:tc>
                  <a:txBody>
                    <a:bodyPr/>
                    <a:lstStyle/>
                    <a:p>
                      <a:pPr algn="ctr"/>
                      <a:r>
                        <a:rPr lang="en-US" dirty="0">
                          <a:solidFill>
                            <a:schemeClr val="tx1"/>
                          </a:solidFill>
                        </a:rPr>
                        <a:t>Event</a:t>
                      </a:r>
                    </a:p>
                  </a:txBody>
                  <a:tcPr/>
                </a:tc>
                <a:tc>
                  <a:txBody>
                    <a:bodyPr/>
                    <a:lstStyle/>
                    <a:p>
                      <a:pPr algn="ctr"/>
                      <a:r>
                        <a:rPr lang="en-US" dirty="0">
                          <a:solidFill>
                            <a:schemeClr val="tx1"/>
                          </a:solidFill>
                        </a:rPr>
                        <a:t>Date</a:t>
                      </a:r>
                    </a:p>
                  </a:txBody>
                  <a:tcPr/>
                </a:tc>
                <a:extLst>
                  <a:ext uri="{0D108BD9-81ED-4DB2-BD59-A6C34878D82A}">
                    <a16:rowId xmlns:a16="http://schemas.microsoft.com/office/drawing/2014/main" val="3453014269"/>
                  </a:ext>
                </a:extLst>
              </a:tr>
              <a:tr h="370840">
                <a:tc>
                  <a:txBody>
                    <a:bodyPr/>
                    <a:lstStyle/>
                    <a:p>
                      <a:r>
                        <a:rPr lang="en-US" dirty="0"/>
                        <a:t>Lectures</a:t>
                      </a:r>
                    </a:p>
                  </a:txBody>
                  <a:tcPr/>
                </a:tc>
                <a:tc>
                  <a:txBody>
                    <a:bodyPr/>
                    <a:lstStyle/>
                    <a:p>
                      <a:r>
                        <a:rPr lang="en-US" dirty="0"/>
                        <a:t>Starting Week 1 (15</a:t>
                      </a:r>
                      <a:r>
                        <a:rPr lang="en-US" baseline="30000" dirty="0"/>
                        <a:t>th</a:t>
                      </a:r>
                      <a:r>
                        <a:rPr lang="en-US" dirty="0"/>
                        <a:t> January)</a:t>
                      </a:r>
                    </a:p>
                  </a:txBody>
                  <a:tcPr/>
                </a:tc>
                <a:extLst>
                  <a:ext uri="{0D108BD9-81ED-4DB2-BD59-A6C34878D82A}">
                    <a16:rowId xmlns:a16="http://schemas.microsoft.com/office/drawing/2014/main" val="1001545243"/>
                  </a:ext>
                </a:extLst>
              </a:tr>
              <a:tr h="370840">
                <a:tc>
                  <a:txBody>
                    <a:bodyPr/>
                    <a:lstStyle/>
                    <a:p>
                      <a:r>
                        <a:rPr lang="en-US" dirty="0"/>
                        <a:t>Student seminar paper selection </a:t>
                      </a:r>
                    </a:p>
                  </a:txBody>
                  <a:tcPr/>
                </a:tc>
                <a:tc>
                  <a:txBody>
                    <a:bodyPr/>
                    <a:lstStyle/>
                    <a:p>
                      <a:r>
                        <a:rPr lang="en-US" dirty="0"/>
                        <a:t>End of recess week (10</a:t>
                      </a:r>
                      <a:r>
                        <a:rPr lang="en-US" baseline="30000" dirty="0"/>
                        <a:t>th</a:t>
                      </a:r>
                      <a:r>
                        <a:rPr lang="en-US" dirty="0"/>
                        <a:t> March)</a:t>
                      </a:r>
                    </a:p>
                  </a:txBody>
                  <a:tcPr/>
                </a:tc>
                <a:extLst>
                  <a:ext uri="{0D108BD9-81ED-4DB2-BD59-A6C34878D82A}">
                    <a16:rowId xmlns:a16="http://schemas.microsoft.com/office/drawing/2014/main" val="2001159706"/>
                  </a:ext>
                </a:extLst>
              </a:tr>
              <a:tr h="370840">
                <a:tc>
                  <a:txBody>
                    <a:bodyPr/>
                    <a:lstStyle/>
                    <a:p>
                      <a:r>
                        <a:rPr lang="en-US" dirty="0" err="1"/>
                        <a:t>Finalising</a:t>
                      </a:r>
                      <a:r>
                        <a:rPr lang="en-US" dirty="0"/>
                        <a:t> project statement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End of recess week (10</a:t>
                      </a:r>
                      <a:r>
                        <a:rPr lang="en-US" baseline="30000" dirty="0"/>
                        <a:t>th</a:t>
                      </a:r>
                      <a:r>
                        <a:rPr lang="en-US" dirty="0"/>
                        <a:t> March)</a:t>
                      </a:r>
                    </a:p>
                  </a:txBody>
                  <a:tcPr/>
                </a:tc>
                <a:extLst>
                  <a:ext uri="{0D108BD9-81ED-4DB2-BD59-A6C34878D82A}">
                    <a16:rowId xmlns:a16="http://schemas.microsoft.com/office/drawing/2014/main" val="2366008836"/>
                  </a:ext>
                </a:extLst>
              </a:tr>
              <a:tr h="370840">
                <a:tc>
                  <a:txBody>
                    <a:bodyPr/>
                    <a:lstStyle/>
                    <a:p>
                      <a:r>
                        <a:rPr lang="en-US" dirty="0"/>
                        <a:t>Student seminars</a:t>
                      </a:r>
                    </a:p>
                  </a:txBody>
                  <a:tcPr/>
                </a:tc>
                <a:tc>
                  <a:txBody>
                    <a:bodyPr/>
                    <a:lstStyle/>
                    <a:p>
                      <a:r>
                        <a:rPr lang="en-US" dirty="0"/>
                        <a:t>Lectures from 18</a:t>
                      </a:r>
                      <a:r>
                        <a:rPr lang="en-US" baseline="30000" dirty="0"/>
                        <a:t>th</a:t>
                      </a:r>
                      <a:r>
                        <a:rPr lang="en-US" dirty="0"/>
                        <a:t> March </a:t>
                      </a:r>
                    </a:p>
                  </a:txBody>
                  <a:tcPr/>
                </a:tc>
                <a:extLst>
                  <a:ext uri="{0D108BD9-81ED-4DB2-BD59-A6C34878D82A}">
                    <a16:rowId xmlns:a16="http://schemas.microsoft.com/office/drawing/2014/main" val="3173873863"/>
                  </a:ext>
                </a:extLst>
              </a:tr>
              <a:tr h="370840">
                <a:tc>
                  <a:txBody>
                    <a:bodyPr/>
                    <a:lstStyle/>
                    <a:p>
                      <a:r>
                        <a:rPr lang="en-US" dirty="0"/>
                        <a:t>Project presentation</a:t>
                      </a:r>
                    </a:p>
                  </a:txBody>
                  <a:tcPr/>
                </a:tc>
                <a:tc>
                  <a:txBody>
                    <a:bodyPr/>
                    <a:lstStyle/>
                    <a:p>
                      <a:r>
                        <a:rPr lang="en-US" dirty="0"/>
                        <a:t>15</a:t>
                      </a:r>
                      <a:r>
                        <a:rPr lang="en-US" baseline="30000" dirty="0"/>
                        <a:t>th</a:t>
                      </a:r>
                      <a:r>
                        <a:rPr lang="en-US" dirty="0"/>
                        <a:t> April 2024</a:t>
                      </a:r>
                    </a:p>
                  </a:txBody>
                  <a:tcPr/>
                </a:tc>
                <a:extLst>
                  <a:ext uri="{0D108BD9-81ED-4DB2-BD59-A6C34878D82A}">
                    <a16:rowId xmlns:a16="http://schemas.microsoft.com/office/drawing/2014/main" val="246570927"/>
                  </a:ext>
                </a:extLst>
              </a:tr>
              <a:tr h="370840">
                <a:tc>
                  <a:txBody>
                    <a:bodyPr/>
                    <a:lstStyle/>
                    <a:p>
                      <a:r>
                        <a:rPr lang="en-US" dirty="0"/>
                        <a:t>Term paper submission</a:t>
                      </a:r>
                    </a:p>
                  </a:txBody>
                  <a:tcPr/>
                </a:tc>
                <a:tc>
                  <a:txBody>
                    <a:bodyPr/>
                    <a:lstStyle/>
                    <a:p>
                      <a:r>
                        <a:rPr lang="en-US" dirty="0"/>
                        <a:t>19</a:t>
                      </a:r>
                      <a:r>
                        <a:rPr lang="en-US" baseline="30000" dirty="0"/>
                        <a:t>th</a:t>
                      </a:r>
                      <a:r>
                        <a:rPr lang="en-US" dirty="0"/>
                        <a:t> April 2024</a:t>
                      </a:r>
                    </a:p>
                  </a:txBody>
                  <a:tcPr/>
                </a:tc>
                <a:extLst>
                  <a:ext uri="{0D108BD9-81ED-4DB2-BD59-A6C34878D82A}">
                    <a16:rowId xmlns:a16="http://schemas.microsoft.com/office/drawing/2014/main" val="2310561089"/>
                  </a:ext>
                </a:extLst>
              </a:tr>
              <a:tr h="370840">
                <a:tc>
                  <a:txBody>
                    <a:bodyPr/>
                    <a:lstStyle/>
                    <a:p>
                      <a:r>
                        <a:rPr lang="en-US" dirty="0"/>
                        <a:t>Project submission</a:t>
                      </a:r>
                    </a:p>
                  </a:txBody>
                  <a:tcPr/>
                </a:tc>
                <a:tc>
                  <a:txBody>
                    <a:bodyPr/>
                    <a:lstStyle/>
                    <a:p>
                      <a:r>
                        <a:rPr lang="en-US" dirty="0"/>
                        <a:t>19</a:t>
                      </a:r>
                      <a:r>
                        <a:rPr lang="en-US" baseline="30000" dirty="0"/>
                        <a:t>th</a:t>
                      </a:r>
                      <a:r>
                        <a:rPr lang="en-US" dirty="0"/>
                        <a:t> April 2024</a:t>
                      </a:r>
                    </a:p>
                  </a:txBody>
                  <a:tcPr/>
                </a:tc>
                <a:extLst>
                  <a:ext uri="{0D108BD9-81ED-4DB2-BD59-A6C34878D82A}">
                    <a16:rowId xmlns:a16="http://schemas.microsoft.com/office/drawing/2014/main" val="3805954397"/>
                  </a:ext>
                </a:extLst>
              </a:tr>
            </a:tbl>
          </a:graphicData>
        </a:graphic>
      </p:graphicFrame>
    </p:spTree>
    <p:extLst>
      <p:ext uri="{BB962C8B-B14F-4D97-AF65-F5344CB8AC3E}">
        <p14:creationId xmlns:p14="http://schemas.microsoft.com/office/powerpoint/2010/main" val="722519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64427"/>
            <a:ext cx="11050138" cy="3129145"/>
          </a:xfrm>
        </p:spPr>
        <p:txBody>
          <a:bodyPr>
            <a:normAutofit/>
          </a:bodyPr>
          <a:lstStyle/>
          <a:p>
            <a:r>
              <a:rPr lang="en-US" b="1" dirty="0">
                <a:sym typeface="Wingdings" pitchFamily="2" charset="2"/>
              </a:rPr>
              <a:t>Let us recall what was covered in the last lecture</a:t>
            </a:r>
          </a:p>
          <a:p>
            <a:r>
              <a:rPr lang="en-US" dirty="0">
                <a:latin typeface="+mj-lt"/>
              </a:rPr>
              <a:t>Sensors and actuators</a:t>
            </a:r>
          </a:p>
          <a:p>
            <a:r>
              <a:rPr lang="en-US" dirty="0">
                <a:latin typeface="+mj-lt"/>
              </a:rPr>
              <a:t>Teardown of common devices</a:t>
            </a:r>
          </a:p>
          <a:p>
            <a:r>
              <a:rPr lang="en-US" dirty="0">
                <a:latin typeface="+mj-lt"/>
              </a:rPr>
              <a:t>Interfacing actuators through DAC and PWM</a:t>
            </a:r>
          </a:p>
          <a:p>
            <a:r>
              <a:rPr lang="en-US" dirty="0">
                <a:latin typeface="+mj-lt"/>
              </a:rPr>
              <a:t>Interfacing peripherals through busses, UART</a:t>
            </a:r>
          </a:p>
          <a:p>
            <a:r>
              <a:rPr lang="en-US" dirty="0">
                <a:latin typeface="+mj-lt"/>
              </a:rPr>
              <a:t>Introduction to SPI</a:t>
            </a: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14</a:t>
            </a:fld>
            <a:endParaRPr lang="sv-SE" dirty="0"/>
          </a:p>
        </p:txBody>
      </p:sp>
      <p:sp>
        <p:nvSpPr>
          <p:cNvPr id="5" name="Title 4">
            <a:extLst>
              <a:ext uri="{FF2B5EF4-FFF2-40B4-BE49-F238E27FC236}">
                <a16:creationId xmlns:a16="http://schemas.microsoft.com/office/drawing/2014/main" id="{2C76E436-3E5D-402C-A098-5E0663D665B2}"/>
              </a:ext>
            </a:extLst>
          </p:cNvPr>
          <p:cNvSpPr>
            <a:spLocks noGrp="1"/>
          </p:cNvSpPr>
          <p:nvPr>
            <p:ph type="title"/>
          </p:nvPr>
        </p:nvSpPr>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8033D91F-4776-4A34-B50C-F59B1B5954D2}"/>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25292905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872" y="125264"/>
            <a:ext cx="11886256" cy="1325563"/>
          </a:xfrm>
        </p:spPr>
        <p:txBody>
          <a:bodyPr>
            <a:noAutofit/>
          </a:bodyPr>
          <a:lstStyle/>
          <a:p>
            <a:r>
              <a:rPr lang="en-US" dirty="0">
                <a:latin typeface="+mn-lt"/>
              </a:rPr>
              <a:t>Four main tasks performed by an embedded device</a:t>
            </a:r>
          </a:p>
        </p:txBody>
      </p:sp>
      <p:sp>
        <p:nvSpPr>
          <p:cNvPr id="8" name="Slide Number Placeholder 7">
            <a:extLst>
              <a:ext uri="{FF2B5EF4-FFF2-40B4-BE49-F238E27FC236}">
                <a16:creationId xmlns:a16="http://schemas.microsoft.com/office/drawing/2014/main" id="{99C849B0-72BC-4817-AF25-0FCA56A53141}"/>
              </a:ext>
            </a:extLst>
          </p:cNvPr>
          <p:cNvSpPr>
            <a:spLocks noGrp="1"/>
          </p:cNvSpPr>
          <p:nvPr>
            <p:ph type="sldNum" sz="quarter" idx="12"/>
          </p:nvPr>
        </p:nvSpPr>
        <p:spPr/>
        <p:txBody>
          <a:bodyPr/>
          <a:lstStyle/>
          <a:p>
            <a:fld id="{687B7451-1438-CB4A-8106-82A64F1C7D7B}" type="slidenum">
              <a:rPr lang="sv-SE" smtClean="0"/>
              <a:t>15</a:t>
            </a:fld>
            <a:endParaRPr lang="sv-SE" dirty="0"/>
          </a:p>
        </p:txBody>
      </p:sp>
      <p:sp>
        <p:nvSpPr>
          <p:cNvPr id="10" name="TextBox 9">
            <a:extLst>
              <a:ext uri="{FF2B5EF4-FFF2-40B4-BE49-F238E27FC236}">
                <a16:creationId xmlns:a16="http://schemas.microsoft.com/office/drawing/2014/main" id="{C8E74493-6365-EC74-6235-B87C9682111B}"/>
              </a:ext>
            </a:extLst>
          </p:cNvPr>
          <p:cNvSpPr txBox="1"/>
          <p:nvPr/>
        </p:nvSpPr>
        <p:spPr>
          <a:xfrm>
            <a:off x="5276485" y="1978619"/>
            <a:ext cx="1718734" cy="707886"/>
          </a:xfrm>
          <a:prstGeom prst="rect">
            <a:avLst/>
          </a:prstGeom>
          <a:noFill/>
        </p:spPr>
        <p:txBody>
          <a:bodyPr wrap="square">
            <a:spAutoFit/>
          </a:bodyPr>
          <a:lstStyle/>
          <a:p>
            <a:pPr algn="ctr"/>
            <a:r>
              <a:rPr lang="en-US" sz="2000" dirty="0">
                <a:latin typeface="+mj-lt"/>
              </a:rPr>
              <a:t>Computation and Storage</a:t>
            </a:r>
          </a:p>
        </p:txBody>
      </p:sp>
      <p:sp>
        <p:nvSpPr>
          <p:cNvPr id="11" name="TextBox 10">
            <a:extLst>
              <a:ext uri="{FF2B5EF4-FFF2-40B4-BE49-F238E27FC236}">
                <a16:creationId xmlns:a16="http://schemas.microsoft.com/office/drawing/2014/main" id="{17ABC33E-E20F-5F47-178D-17EAA4FBB6AE}"/>
              </a:ext>
            </a:extLst>
          </p:cNvPr>
          <p:cNvSpPr txBox="1"/>
          <p:nvPr/>
        </p:nvSpPr>
        <p:spPr>
          <a:xfrm>
            <a:off x="2695589" y="3705279"/>
            <a:ext cx="1718734" cy="707886"/>
          </a:xfrm>
          <a:prstGeom prst="rect">
            <a:avLst/>
          </a:prstGeom>
          <a:noFill/>
        </p:spPr>
        <p:txBody>
          <a:bodyPr wrap="square">
            <a:spAutoFit/>
          </a:bodyPr>
          <a:lstStyle/>
          <a:p>
            <a:pPr algn="ctr"/>
            <a:r>
              <a:rPr lang="en-US" sz="2000" b="1" dirty="0">
                <a:solidFill>
                  <a:srgbClr val="FF0000"/>
                </a:solidFill>
                <a:latin typeface="+mj-lt"/>
              </a:rPr>
              <a:t>Sensing and Actuation</a:t>
            </a:r>
          </a:p>
        </p:txBody>
      </p:sp>
      <p:sp>
        <p:nvSpPr>
          <p:cNvPr id="12" name="TextBox 11">
            <a:extLst>
              <a:ext uri="{FF2B5EF4-FFF2-40B4-BE49-F238E27FC236}">
                <a16:creationId xmlns:a16="http://schemas.microsoft.com/office/drawing/2014/main" id="{7CECAA71-1A0B-2775-CE13-31E5C584580C}"/>
              </a:ext>
            </a:extLst>
          </p:cNvPr>
          <p:cNvSpPr txBox="1"/>
          <p:nvPr/>
        </p:nvSpPr>
        <p:spPr>
          <a:xfrm>
            <a:off x="7533304" y="3755621"/>
            <a:ext cx="1704208" cy="707886"/>
          </a:xfrm>
          <a:prstGeom prst="rect">
            <a:avLst/>
          </a:prstGeom>
          <a:noFill/>
        </p:spPr>
        <p:txBody>
          <a:bodyPr wrap="square">
            <a:spAutoFit/>
          </a:bodyPr>
          <a:lstStyle/>
          <a:p>
            <a:pPr algn="ctr"/>
            <a:r>
              <a:rPr lang="en-US" sz="2000" dirty="0">
                <a:latin typeface="+mj-lt"/>
              </a:rPr>
              <a:t>Power</a:t>
            </a:r>
          </a:p>
          <a:p>
            <a:pPr algn="ctr"/>
            <a:r>
              <a:rPr lang="en-US" sz="2000" dirty="0">
                <a:latin typeface="+mj-lt"/>
              </a:rPr>
              <a:t>Management</a:t>
            </a:r>
          </a:p>
        </p:txBody>
      </p:sp>
      <p:sp>
        <p:nvSpPr>
          <p:cNvPr id="13" name="TextBox 12">
            <a:extLst>
              <a:ext uri="{FF2B5EF4-FFF2-40B4-BE49-F238E27FC236}">
                <a16:creationId xmlns:a16="http://schemas.microsoft.com/office/drawing/2014/main" id="{4B76745E-D283-A6F4-6640-5F1B9A85F8DA}"/>
              </a:ext>
            </a:extLst>
          </p:cNvPr>
          <p:cNvSpPr txBox="1"/>
          <p:nvPr/>
        </p:nvSpPr>
        <p:spPr>
          <a:xfrm>
            <a:off x="5137946" y="5532622"/>
            <a:ext cx="1718734" cy="707886"/>
          </a:xfrm>
          <a:prstGeom prst="rect">
            <a:avLst/>
          </a:prstGeom>
          <a:noFill/>
        </p:spPr>
        <p:txBody>
          <a:bodyPr wrap="square">
            <a:spAutoFit/>
          </a:bodyPr>
          <a:lstStyle/>
          <a:p>
            <a:pPr algn="ctr"/>
            <a:r>
              <a:rPr lang="en-US" sz="2000" dirty="0">
                <a:latin typeface="+mj-lt"/>
              </a:rPr>
              <a:t>Wireless Networking</a:t>
            </a:r>
          </a:p>
        </p:txBody>
      </p:sp>
      <p:sp>
        <p:nvSpPr>
          <p:cNvPr id="3" name="Footer Placeholder 1">
            <a:extLst>
              <a:ext uri="{FF2B5EF4-FFF2-40B4-BE49-F238E27FC236}">
                <a16:creationId xmlns:a16="http://schemas.microsoft.com/office/drawing/2014/main" id="{E812743B-DD51-050C-AB58-A30A559249A2}"/>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pic>
        <p:nvPicPr>
          <p:cNvPr id="5" name="Picture 4" descr="A computer chip with many small chips&#10;&#10;Description automatically generated">
            <a:extLst>
              <a:ext uri="{FF2B5EF4-FFF2-40B4-BE49-F238E27FC236}">
                <a16:creationId xmlns:a16="http://schemas.microsoft.com/office/drawing/2014/main" id="{49706D5C-B03A-59EB-4D03-2E3D50B96429}"/>
              </a:ext>
            </a:extLst>
          </p:cNvPr>
          <p:cNvPicPr>
            <a:picLocks noChangeAspect="1"/>
          </p:cNvPicPr>
          <p:nvPr/>
        </p:nvPicPr>
        <p:blipFill>
          <a:blip r:embed="rId3"/>
          <a:stretch>
            <a:fillRect/>
          </a:stretch>
        </p:blipFill>
        <p:spPr>
          <a:xfrm>
            <a:off x="7321319" y="1602086"/>
            <a:ext cx="1452941" cy="1452941"/>
          </a:xfrm>
          <a:prstGeom prst="rect">
            <a:avLst/>
          </a:prstGeom>
        </p:spPr>
      </p:pic>
      <p:pic>
        <p:nvPicPr>
          <p:cNvPr id="9" name="Picture 8" descr="A close-up of a circuit board&#10;&#10;Description automatically generated">
            <a:extLst>
              <a:ext uri="{FF2B5EF4-FFF2-40B4-BE49-F238E27FC236}">
                <a16:creationId xmlns:a16="http://schemas.microsoft.com/office/drawing/2014/main" id="{B0C4D2D0-B007-D769-53C6-066027422721}"/>
              </a:ext>
            </a:extLst>
          </p:cNvPr>
          <p:cNvPicPr>
            <a:picLocks noChangeAspect="1"/>
          </p:cNvPicPr>
          <p:nvPr/>
        </p:nvPicPr>
        <p:blipFill>
          <a:blip r:embed="rId4"/>
          <a:stretch>
            <a:fillRect/>
          </a:stretch>
        </p:blipFill>
        <p:spPr>
          <a:xfrm>
            <a:off x="3679529" y="1693103"/>
            <a:ext cx="1270906" cy="1270906"/>
          </a:xfrm>
          <a:prstGeom prst="rect">
            <a:avLst/>
          </a:prstGeom>
        </p:spPr>
      </p:pic>
      <p:pic>
        <p:nvPicPr>
          <p:cNvPr id="16" name="Picture 15" descr="A black battery with a silver button&#10;&#10;Description automatically generated">
            <a:extLst>
              <a:ext uri="{FF2B5EF4-FFF2-40B4-BE49-F238E27FC236}">
                <a16:creationId xmlns:a16="http://schemas.microsoft.com/office/drawing/2014/main" id="{3323A938-4852-133B-CCEF-F0154BF4D8FE}"/>
              </a:ext>
            </a:extLst>
          </p:cNvPr>
          <p:cNvPicPr>
            <a:picLocks noChangeAspect="1"/>
          </p:cNvPicPr>
          <p:nvPr/>
        </p:nvPicPr>
        <p:blipFill>
          <a:blip r:embed="rId5"/>
          <a:stretch>
            <a:fillRect/>
          </a:stretch>
        </p:blipFill>
        <p:spPr>
          <a:xfrm>
            <a:off x="9183886" y="3503678"/>
            <a:ext cx="1111088" cy="1111088"/>
          </a:xfrm>
          <a:prstGeom prst="rect">
            <a:avLst/>
          </a:prstGeom>
        </p:spPr>
      </p:pic>
      <p:pic>
        <p:nvPicPr>
          <p:cNvPr id="18" name="Picture 17" descr="A circuit board with several black tubes&#10;&#10;Description automatically generated">
            <a:extLst>
              <a:ext uri="{FF2B5EF4-FFF2-40B4-BE49-F238E27FC236}">
                <a16:creationId xmlns:a16="http://schemas.microsoft.com/office/drawing/2014/main" id="{4EDC9736-CF35-D4ED-85EF-0398D509ED8C}"/>
              </a:ext>
            </a:extLst>
          </p:cNvPr>
          <p:cNvPicPr>
            <a:picLocks noChangeAspect="1"/>
          </p:cNvPicPr>
          <p:nvPr/>
        </p:nvPicPr>
        <p:blipFill>
          <a:blip r:embed="rId6"/>
          <a:stretch>
            <a:fillRect/>
          </a:stretch>
        </p:blipFill>
        <p:spPr>
          <a:xfrm>
            <a:off x="10469218" y="3467247"/>
            <a:ext cx="1183949" cy="1183949"/>
          </a:xfrm>
          <a:prstGeom prst="rect">
            <a:avLst/>
          </a:prstGeom>
        </p:spPr>
      </p:pic>
      <p:pic>
        <p:nvPicPr>
          <p:cNvPr id="21" name="Picture 20" descr="A wifi symbol in a square orange square&#10;&#10;Description automatically generated">
            <a:extLst>
              <a:ext uri="{FF2B5EF4-FFF2-40B4-BE49-F238E27FC236}">
                <a16:creationId xmlns:a16="http://schemas.microsoft.com/office/drawing/2014/main" id="{70F25CF9-1A62-6085-F864-A89F115504D6}"/>
              </a:ext>
            </a:extLst>
          </p:cNvPr>
          <p:cNvPicPr>
            <a:picLocks noChangeAspect="1"/>
          </p:cNvPicPr>
          <p:nvPr/>
        </p:nvPicPr>
        <p:blipFill>
          <a:blip r:embed="rId7"/>
          <a:stretch>
            <a:fillRect/>
          </a:stretch>
        </p:blipFill>
        <p:spPr>
          <a:xfrm>
            <a:off x="7191001" y="5398102"/>
            <a:ext cx="856788" cy="856788"/>
          </a:xfrm>
          <a:prstGeom prst="rect">
            <a:avLst/>
          </a:prstGeom>
        </p:spPr>
      </p:pic>
      <p:pic>
        <p:nvPicPr>
          <p:cNvPr id="27" name="Picture 26" descr="A black arrows pointing to different directions&#10;&#10;Description automatically generated">
            <a:extLst>
              <a:ext uri="{FF2B5EF4-FFF2-40B4-BE49-F238E27FC236}">
                <a16:creationId xmlns:a16="http://schemas.microsoft.com/office/drawing/2014/main" id="{96B982D3-D7FF-2BB1-EF5B-781BE5039F10}"/>
              </a:ext>
            </a:extLst>
          </p:cNvPr>
          <p:cNvPicPr>
            <a:picLocks noChangeAspect="1"/>
          </p:cNvPicPr>
          <p:nvPr/>
        </p:nvPicPr>
        <p:blipFill>
          <a:blip r:embed="rId8"/>
          <a:stretch>
            <a:fillRect/>
          </a:stretch>
        </p:blipFill>
        <p:spPr>
          <a:xfrm>
            <a:off x="4748644" y="2866924"/>
            <a:ext cx="2650485" cy="2650485"/>
          </a:xfrm>
          <a:prstGeom prst="rect">
            <a:avLst/>
          </a:prstGeom>
        </p:spPr>
      </p:pic>
      <p:pic>
        <p:nvPicPr>
          <p:cNvPr id="29" name="Picture 28" descr="A computer chip with a square with a square in the middle&#10;&#10;Description automatically generated with medium confidence">
            <a:extLst>
              <a:ext uri="{FF2B5EF4-FFF2-40B4-BE49-F238E27FC236}">
                <a16:creationId xmlns:a16="http://schemas.microsoft.com/office/drawing/2014/main" id="{4AD75A94-E9D0-FC8F-5E32-23DB0B974299}"/>
              </a:ext>
            </a:extLst>
          </p:cNvPr>
          <p:cNvPicPr>
            <a:picLocks noChangeAspect="1"/>
          </p:cNvPicPr>
          <p:nvPr/>
        </p:nvPicPr>
        <p:blipFill>
          <a:blip r:embed="rId9"/>
          <a:stretch>
            <a:fillRect/>
          </a:stretch>
        </p:blipFill>
        <p:spPr>
          <a:xfrm>
            <a:off x="682606" y="3563154"/>
            <a:ext cx="995949" cy="995949"/>
          </a:xfrm>
          <a:prstGeom prst="rect">
            <a:avLst/>
          </a:prstGeom>
        </p:spPr>
      </p:pic>
      <p:pic>
        <p:nvPicPr>
          <p:cNvPr id="31" name="Picture 30" descr="A black and yellow router&#10;&#10;Description automatically generated">
            <a:extLst>
              <a:ext uri="{FF2B5EF4-FFF2-40B4-BE49-F238E27FC236}">
                <a16:creationId xmlns:a16="http://schemas.microsoft.com/office/drawing/2014/main" id="{958E7DD2-122A-A029-6728-311A7405E245}"/>
              </a:ext>
            </a:extLst>
          </p:cNvPr>
          <p:cNvPicPr>
            <a:picLocks noChangeAspect="1"/>
          </p:cNvPicPr>
          <p:nvPr/>
        </p:nvPicPr>
        <p:blipFill>
          <a:blip r:embed="rId10"/>
          <a:stretch>
            <a:fillRect/>
          </a:stretch>
        </p:blipFill>
        <p:spPr>
          <a:xfrm>
            <a:off x="3679865" y="5148410"/>
            <a:ext cx="1340591" cy="1340591"/>
          </a:xfrm>
          <a:prstGeom prst="rect">
            <a:avLst/>
          </a:prstGeom>
        </p:spPr>
      </p:pic>
      <p:pic>
        <p:nvPicPr>
          <p:cNvPr id="6" name="Picture 5" descr="A light bulb with green light&#10;&#10;Description automatically generated">
            <a:extLst>
              <a:ext uri="{FF2B5EF4-FFF2-40B4-BE49-F238E27FC236}">
                <a16:creationId xmlns:a16="http://schemas.microsoft.com/office/drawing/2014/main" id="{5DA76D81-0621-0993-1F77-CFF5F332B7D1}"/>
              </a:ext>
            </a:extLst>
          </p:cNvPr>
          <p:cNvPicPr>
            <a:picLocks noChangeAspect="1"/>
          </p:cNvPicPr>
          <p:nvPr/>
        </p:nvPicPr>
        <p:blipFill>
          <a:blip r:embed="rId11"/>
          <a:stretch>
            <a:fillRect/>
          </a:stretch>
        </p:blipFill>
        <p:spPr>
          <a:xfrm>
            <a:off x="1763364" y="3563154"/>
            <a:ext cx="995949" cy="995949"/>
          </a:xfrm>
          <a:prstGeom prst="rect">
            <a:avLst/>
          </a:prstGeom>
        </p:spPr>
      </p:pic>
    </p:spTree>
    <p:extLst>
      <p:ext uri="{BB962C8B-B14F-4D97-AF65-F5344CB8AC3E}">
        <p14:creationId xmlns:p14="http://schemas.microsoft.com/office/powerpoint/2010/main" val="490482245"/>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948" y="211566"/>
            <a:ext cx="10967113" cy="1325563"/>
          </a:xfrm>
        </p:spPr>
        <p:txBody>
          <a:bodyPr>
            <a:noAutofit/>
          </a:bodyPr>
          <a:lstStyle/>
          <a:p>
            <a:r>
              <a:rPr lang="en-US" b="1" dirty="0">
                <a:latin typeface="+mj-lt"/>
              </a:rPr>
              <a:t>Cars are </a:t>
            </a:r>
            <a:r>
              <a:rPr lang="en-US" b="1" dirty="0">
                <a:latin typeface="+mn-lt"/>
              </a:rPr>
              <a:t>all</a:t>
            </a:r>
            <a:r>
              <a:rPr lang="en-US" b="1" dirty="0">
                <a:latin typeface="+mj-lt"/>
              </a:rPr>
              <a:t> software and sensors</a:t>
            </a:r>
          </a:p>
        </p:txBody>
      </p:sp>
      <p:sp>
        <p:nvSpPr>
          <p:cNvPr id="3" name="Content Placeholder 2"/>
          <p:cNvSpPr>
            <a:spLocks noGrp="1"/>
          </p:cNvSpPr>
          <p:nvPr>
            <p:ph idx="1"/>
          </p:nvPr>
        </p:nvSpPr>
        <p:spPr>
          <a:xfrm>
            <a:off x="928815" y="3585390"/>
            <a:ext cx="11187023" cy="4407605"/>
          </a:xfrm>
        </p:spPr>
        <p:txBody>
          <a:bodyPr>
            <a:noAutofit/>
          </a:bodyPr>
          <a:lstStyle/>
          <a:p>
            <a:pPr marL="457200" lvl="1" indent="0">
              <a:buNone/>
            </a:pPr>
            <a:endParaRPr lang="en-US" b="1" dirty="0">
              <a:latin typeface="+mj-lt"/>
            </a:endParaRPr>
          </a:p>
          <a:p>
            <a:endParaRPr lang="en-US" b="1" dirty="0">
              <a:latin typeface="+mj-lt"/>
            </a:endParaRPr>
          </a:p>
          <a:p>
            <a:endParaRPr lang="en-US" b="1" dirty="0">
              <a:latin typeface="+mj-lt"/>
            </a:endParaRPr>
          </a:p>
        </p:txBody>
      </p:sp>
      <p:sp>
        <p:nvSpPr>
          <p:cNvPr id="8" name="Slide Number Placeholder 7">
            <a:extLst>
              <a:ext uri="{FF2B5EF4-FFF2-40B4-BE49-F238E27FC236}">
                <a16:creationId xmlns:a16="http://schemas.microsoft.com/office/drawing/2014/main" id="{99C849B0-72BC-4817-AF25-0FCA56A53141}"/>
              </a:ext>
            </a:extLst>
          </p:cNvPr>
          <p:cNvSpPr>
            <a:spLocks noGrp="1"/>
          </p:cNvSpPr>
          <p:nvPr>
            <p:ph type="sldNum" sz="quarter" idx="12"/>
          </p:nvPr>
        </p:nvSpPr>
        <p:spPr/>
        <p:txBody>
          <a:bodyPr/>
          <a:lstStyle/>
          <a:p>
            <a:fld id="{687B7451-1438-CB4A-8106-82A64F1C7D7B}" type="slidenum">
              <a:rPr lang="sv-SE" smtClean="0"/>
              <a:t>16</a:t>
            </a:fld>
            <a:endParaRPr lang="sv-SE" dirty="0"/>
          </a:p>
        </p:txBody>
      </p:sp>
      <p:pic>
        <p:nvPicPr>
          <p:cNvPr id="5" name="Picture 4" descr="A sketch of a sports car&#10;&#10;Description automatically generated">
            <a:extLst>
              <a:ext uri="{FF2B5EF4-FFF2-40B4-BE49-F238E27FC236}">
                <a16:creationId xmlns:a16="http://schemas.microsoft.com/office/drawing/2014/main" id="{61F76FBF-AFEF-D28C-6A0A-836BD5BED1F8}"/>
              </a:ext>
            </a:extLst>
          </p:cNvPr>
          <p:cNvPicPr>
            <a:picLocks noChangeAspect="1"/>
          </p:cNvPicPr>
          <p:nvPr/>
        </p:nvPicPr>
        <p:blipFill>
          <a:blip r:embed="rId3"/>
          <a:stretch>
            <a:fillRect/>
          </a:stretch>
        </p:blipFill>
        <p:spPr>
          <a:xfrm>
            <a:off x="8701215" y="1754844"/>
            <a:ext cx="2652585" cy="2652585"/>
          </a:xfrm>
          <a:prstGeom prst="rect">
            <a:avLst/>
          </a:prstGeom>
        </p:spPr>
      </p:pic>
      <p:pic>
        <p:nvPicPr>
          <p:cNvPr id="9" name="Picture 8" descr="A white car with black paint splashes&#10;&#10;Description automatically generated">
            <a:extLst>
              <a:ext uri="{FF2B5EF4-FFF2-40B4-BE49-F238E27FC236}">
                <a16:creationId xmlns:a16="http://schemas.microsoft.com/office/drawing/2014/main" id="{F0B117F1-C796-5954-152B-A27D835B3099}"/>
              </a:ext>
            </a:extLst>
          </p:cNvPr>
          <p:cNvPicPr>
            <a:picLocks noChangeAspect="1"/>
          </p:cNvPicPr>
          <p:nvPr/>
        </p:nvPicPr>
        <p:blipFill>
          <a:blip r:embed="rId4"/>
          <a:stretch>
            <a:fillRect/>
          </a:stretch>
        </p:blipFill>
        <p:spPr>
          <a:xfrm>
            <a:off x="8563505" y="3582583"/>
            <a:ext cx="3183930" cy="3183930"/>
          </a:xfrm>
          <a:prstGeom prst="rect">
            <a:avLst/>
          </a:prstGeom>
        </p:spPr>
      </p:pic>
      <p:sp>
        <p:nvSpPr>
          <p:cNvPr id="10" name="Content Placeholder 2">
            <a:extLst>
              <a:ext uri="{FF2B5EF4-FFF2-40B4-BE49-F238E27FC236}">
                <a16:creationId xmlns:a16="http://schemas.microsoft.com/office/drawing/2014/main" id="{164DD17D-83E3-C001-9662-D8597B5CAEE7}"/>
              </a:ext>
            </a:extLst>
          </p:cNvPr>
          <p:cNvSpPr txBox="1">
            <a:spLocks/>
          </p:cNvSpPr>
          <p:nvPr/>
        </p:nvSpPr>
        <p:spPr>
          <a:xfrm>
            <a:off x="891597" y="1472972"/>
            <a:ext cx="10860315" cy="46656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dirty="0">
                <a:latin typeface="+mj-lt"/>
              </a:rPr>
              <a:t>Electric cars have numerous sensors and microcontrollers</a:t>
            </a:r>
          </a:p>
          <a:p>
            <a:pPr algn="just"/>
            <a:endParaRPr lang="en-US" dirty="0">
              <a:latin typeface="+mj-lt"/>
            </a:endParaRPr>
          </a:p>
          <a:p>
            <a:pPr algn="just"/>
            <a:r>
              <a:rPr lang="en-US" b="1" dirty="0">
                <a:latin typeface="+mj-lt"/>
              </a:rPr>
              <a:t>Various sensors that are used in cars include:</a:t>
            </a:r>
          </a:p>
          <a:p>
            <a:pPr lvl="1" algn="just"/>
            <a:r>
              <a:rPr lang="en-US" dirty="0">
                <a:latin typeface="+mj-lt"/>
              </a:rPr>
              <a:t>Tracking location: GPS (global positioning system)</a:t>
            </a:r>
          </a:p>
          <a:p>
            <a:pPr lvl="1" algn="just"/>
            <a:r>
              <a:rPr lang="en-US" dirty="0">
                <a:latin typeface="+mj-lt"/>
              </a:rPr>
              <a:t>Distance measurement: Ultrasonic sensors</a:t>
            </a:r>
          </a:p>
          <a:p>
            <a:pPr lvl="1" algn="just"/>
            <a:r>
              <a:rPr lang="en-US" dirty="0">
                <a:latin typeface="+mj-lt"/>
              </a:rPr>
              <a:t>Terrain mapping: Lidar (light detection and ranging)</a:t>
            </a:r>
          </a:p>
          <a:p>
            <a:pPr lvl="1" algn="just"/>
            <a:r>
              <a:rPr lang="en-US" dirty="0">
                <a:latin typeface="+mj-lt"/>
              </a:rPr>
              <a:t>Proximity sensing: radar</a:t>
            </a:r>
          </a:p>
          <a:p>
            <a:pPr lvl="1" algn="just"/>
            <a:r>
              <a:rPr lang="en-US" dirty="0">
                <a:latin typeface="+mj-lt"/>
              </a:rPr>
              <a:t>Various forms of cameras</a:t>
            </a:r>
          </a:p>
          <a:p>
            <a:pPr lvl="1" algn="just"/>
            <a:r>
              <a:rPr lang="en-US" dirty="0">
                <a:latin typeface="+mj-lt"/>
              </a:rPr>
              <a:t>Motion sensor: accelerometers </a:t>
            </a:r>
          </a:p>
          <a:p>
            <a:pPr lvl="1" algn="just"/>
            <a:r>
              <a:rPr lang="en-US" dirty="0">
                <a:latin typeface="+mj-lt"/>
              </a:rPr>
              <a:t>…. And many more</a:t>
            </a:r>
          </a:p>
        </p:txBody>
      </p:sp>
    </p:spTree>
    <p:extLst>
      <p:ext uri="{BB962C8B-B14F-4D97-AF65-F5344CB8AC3E}">
        <p14:creationId xmlns:p14="http://schemas.microsoft.com/office/powerpoint/2010/main" val="3977502180"/>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967113" cy="1325563"/>
          </a:xfrm>
        </p:spPr>
        <p:txBody>
          <a:bodyPr>
            <a:noAutofit/>
          </a:bodyPr>
          <a:lstStyle/>
          <a:p>
            <a:r>
              <a:rPr lang="en-US" sz="4000" dirty="0">
                <a:latin typeface="+mn-lt"/>
              </a:rPr>
              <a:t>So, what are sensors ? </a:t>
            </a:r>
          </a:p>
        </p:txBody>
      </p:sp>
      <p:sp>
        <p:nvSpPr>
          <p:cNvPr id="3" name="Content Placeholder 2"/>
          <p:cNvSpPr>
            <a:spLocks noGrp="1"/>
          </p:cNvSpPr>
          <p:nvPr>
            <p:ph idx="1"/>
          </p:nvPr>
        </p:nvSpPr>
        <p:spPr>
          <a:xfrm>
            <a:off x="838199" y="1501547"/>
            <a:ext cx="10860315" cy="4665663"/>
          </a:xfrm>
        </p:spPr>
        <p:txBody>
          <a:bodyPr>
            <a:noAutofit/>
          </a:bodyPr>
          <a:lstStyle/>
          <a:p>
            <a:pPr algn="just"/>
            <a:r>
              <a:rPr lang="en-US" dirty="0">
                <a:latin typeface="+mj-lt"/>
              </a:rPr>
              <a:t>They are an eyes and ears for an embedded device. They sense environment and help to understand the physical world. Sensor is an electronic component that measures a physical phenomenon. </a:t>
            </a:r>
          </a:p>
          <a:p>
            <a:r>
              <a:rPr lang="en-US" dirty="0">
                <a:latin typeface="+mj-lt"/>
              </a:rPr>
              <a:t>What are the phenomenon that you would like to sense and measure?</a:t>
            </a:r>
          </a:p>
          <a:p>
            <a:pPr lvl="1"/>
            <a:r>
              <a:rPr lang="en-US" dirty="0">
                <a:latin typeface="+mj-lt"/>
              </a:rPr>
              <a:t>Temperature</a:t>
            </a:r>
          </a:p>
          <a:p>
            <a:pPr lvl="1"/>
            <a:r>
              <a:rPr lang="en-US" dirty="0">
                <a:latin typeface="+mj-lt"/>
              </a:rPr>
              <a:t>Humidity</a:t>
            </a:r>
          </a:p>
          <a:p>
            <a:pPr lvl="1"/>
            <a:r>
              <a:rPr lang="en-US" dirty="0">
                <a:latin typeface="+mj-lt"/>
              </a:rPr>
              <a:t>Acoustic</a:t>
            </a:r>
          </a:p>
          <a:p>
            <a:pPr lvl="1"/>
            <a:r>
              <a:rPr lang="en-US" dirty="0">
                <a:latin typeface="+mj-lt"/>
              </a:rPr>
              <a:t>Vital signs</a:t>
            </a:r>
          </a:p>
          <a:p>
            <a:pPr lvl="1"/>
            <a:r>
              <a:rPr lang="en-US" b="1" dirty="0">
                <a:latin typeface="+mj-lt"/>
              </a:rPr>
              <a:t>…….</a:t>
            </a:r>
          </a:p>
          <a:p>
            <a:r>
              <a:rPr lang="en-US" b="1" dirty="0">
                <a:latin typeface="+mj-lt"/>
              </a:rPr>
              <a:t>Choice of sensor depends on the target embedded application</a:t>
            </a:r>
          </a:p>
        </p:txBody>
      </p:sp>
      <p:sp>
        <p:nvSpPr>
          <p:cNvPr id="8" name="Slide Number Placeholder 7">
            <a:extLst>
              <a:ext uri="{FF2B5EF4-FFF2-40B4-BE49-F238E27FC236}">
                <a16:creationId xmlns:a16="http://schemas.microsoft.com/office/drawing/2014/main" id="{99C849B0-72BC-4817-AF25-0FCA56A53141}"/>
              </a:ext>
            </a:extLst>
          </p:cNvPr>
          <p:cNvSpPr>
            <a:spLocks noGrp="1"/>
          </p:cNvSpPr>
          <p:nvPr>
            <p:ph type="sldNum" sz="quarter" idx="12"/>
          </p:nvPr>
        </p:nvSpPr>
        <p:spPr/>
        <p:txBody>
          <a:bodyPr/>
          <a:lstStyle/>
          <a:p>
            <a:fld id="{687B7451-1438-CB4A-8106-82A64F1C7D7B}" type="slidenum">
              <a:rPr lang="sv-SE" smtClean="0"/>
              <a:t>17</a:t>
            </a:fld>
            <a:endParaRPr lang="sv-SE" dirty="0"/>
          </a:p>
        </p:txBody>
      </p:sp>
    </p:spTree>
    <p:extLst>
      <p:ext uri="{BB962C8B-B14F-4D97-AF65-F5344CB8AC3E}">
        <p14:creationId xmlns:p14="http://schemas.microsoft.com/office/powerpoint/2010/main" val="163953906"/>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77F93-0AA3-4A94-99E1-068853523C1D}"/>
              </a:ext>
            </a:extLst>
          </p:cNvPr>
          <p:cNvSpPr>
            <a:spLocks noGrp="1"/>
          </p:cNvSpPr>
          <p:nvPr>
            <p:ph type="title"/>
          </p:nvPr>
        </p:nvSpPr>
        <p:spPr/>
        <p:txBody>
          <a:bodyPr>
            <a:normAutofit/>
          </a:bodyPr>
          <a:lstStyle/>
          <a:p>
            <a:r>
              <a:rPr lang="en-US" sz="4000" dirty="0">
                <a:latin typeface="+mn-lt"/>
              </a:rPr>
              <a:t>Different forms of sensing: Active vs Passive</a:t>
            </a:r>
          </a:p>
        </p:txBody>
      </p:sp>
      <p:sp>
        <p:nvSpPr>
          <p:cNvPr id="4" name="Slide Number Placeholder 3">
            <a:extLst>
              <a:ext uri="{FF2B5EF4-FFF2-40B4-BE49-F238E27FC236}">
                <a16:creationId xmlns:a16="http://schemas.microsoft.com/office/drawing/2014/main" id="{C56E1CE6-4D7A-4B1D-A160-7E8C757C3D5B}"/>
              </a:ext>
            </a:extLst>
          </p:cNvPr>
          <p:cNvSpPr>
            <a:spLocks noGrp="1"/>
          </p:cNvSpPr>
          <p:nvPr>
            <p:ph type="sldNum" sz="quarter" idx="12"/>
          </p:nvPr>
        </p:nvSpPr>
        <p:spPr/>
        <p:txBody>
          <a:bodyPr/>
          <a:lstStyle/>
          <a:p>
            <a:fld id="{0778C724-3839-4D76-A707-B4C23905D055}" type="slidenum">
              <a:rPr lang="en-US" smtClean="0"/>
              <a:t>18</a:t>
            </a:fld>
            <a:endParaRPr lang="en-US"/>
          </a:p>
        </p:txBody>
      </p:sp>
      <p:sp>
        <p:nvSpPr>
          <p:cNvPr id="5" name="TextBox 4">
            <a:extLst>
              <a:ext uri="{FF2B5EF4-FFF2-40B4-BE49-F238E27FC236}">
                <a16:creationId xmlns:a16="http://schemas.microsoft.com/office/drawing/2014/main" id="{613C2883-BA16-4A32-8052-568C04B6ABFE}"/>
              </a:ext>
            </a:extLst>
          </p:cNvPr>
          <p:cNvSpPr txBox="1"/>
          <p:nvPr/>
        </p:nvSpPr>
        <p:spPr>
          <a:xfrm>
            <a:off x="1463894" y="1347056"/>
            <a:ext cx="4095481" cy="523220"/>
          </a:xfrm>
          <a:prstGeom prst="rect">
            <a:avLst/>
          </a:prstGeom>
          <a:noFill/>
        </p:spPr>
        <p:txBody>
          <a:bodyPr wrap="square" rtlCol="0">
            <a:spAutoFit/>
          </a:bodyPr>
          <a:lstStyle/>
          <a:p>
            <a:pPr algn="ctr"/>
            <a:r>
              <a:rPr lang="en-US" sz="2800" dirty="0"/>
              <a:t>Passive Sensing</a:t>
            </a:r>
          </a:p>
        </p:txBody>
      </p:sp>
      <p:sp>
        <p:nvSpPr>
          <p:cNvPr id="8" name="TextBox 7">
            <a:extLst>
              <a:ext uri="{FF2B5EF4-FFF2-40B4-BE49-F238E27FC236}">
                <a16:creationId xmlns:a16="http://schemas.microsoft.com/office/drawing/2014/main" id="{2E75BEF4-9304-42D8-BA67-029975F5A960}"/>
              </a:ext>
            </a:extLst>
          </p:cNvPr>
          <p:cNvSpPr txBox="1"/>
          <p:nvPr/>
        </p:nvSpPr>
        <p:spPr>
          <a:xfrm>
            <a:off x="6562859" y="1456133"/>
            <a:ext cx="4095481" cy="523220"/>
          </a:xfrm>
          <a:prstGeom prst="rect">
            <a:avLst/>
          </a:prstGeom>
          <a:noFill/>
        </p:spPr>
        <p:txBody>
          <a:bodyPr wrap="square" rtlCol="0">
            <a:spAutoFit/>
          </a:bodyPr>
          <a:lstStyle/>
          <a:p>
            <a:pPr algn="ctr"/>
            <a:r>
              <a:rPr lang="en-US" sz="2800" dirty="0"/>
              <a:t>Active Sensing</a:t>
            </a:r>
          </a:p>
        </p:txBody>
      </p:sp>
      <p:pic>
        <p:nvPicPr>
          <p:cNvPr id="6" name="Picture 5" descr="A satellite flying over the earth&#10;&#10;Description automatically generated">
            <a:extLst>
              <a:ext uri="{FF2B5EF4-FFF2-40B4-BE49-F238E27FC236}">
                <a16:creationId xmlns:a16="http://schemas.microsoft.com/office/drawing/2014/main" id="{4F6DDAA9-6A21-BBA1-3D41-C44774B1A755}"/>
              </a:ext>
            </a:extLst>
          </p:cNvPr>
          <p:cNvPicPr>
            <a:picLocks noChangeAspect="1"/>
          </p:cNvPicPr>
          <p:nvPr/>
        </p:nvPicPr>
        <p:blipFill>
          <a:blip r:embed="rId2"/>
          <a:stretch>
            <a:fillRect/>
          </a:stretch>
        </p:blipFill>
        <p:spPr>
          <a:xfrm>
            <a:off x="1639837" y="2158999"/>
            <a:ext cx="3919538" cy="3919538"/>
          </a:xfrm>
          <a:prstGeom prst="rect">
            <a:avLst/>
          </a:prstGeom>
        </p:spPr>
      </p:pic>
      <p:pic>
        <p:nvPicPr>
          <p:cNvPr id="7" name="Picture 6" descr="A satellite flying over the earth&#10;&#10;Description automatically generated">
            <a:extLst>
              <a:ext uri="{FF2B5EF4-FFF2-40B4-BE49-F238E27FC236}">
                <a16:creationId xmlns:a16="http://schemas.microsoft.com/office/drawing/2014/main" id="{0DA1C36C-0773-83B9-52E2-71DE609DCE04}"/>
              </a:ext>
            </a:extLst>
          </p:cNvPr>
          <p:cNvPicPr>
            <a:picLocks noChangeAspect="1"/>
          </p:cNvPicPr>
          <p:nvPr/>
        </p:nvPicPr>
        <p:blipFill>
          <a:blip r:embed="rId2"/>
          <a:stretch>
            <a:fillRect/>
          </a:stretch>
        </p:blipFill>
        <p:spPr>
          <a:xfrm>
            <a:off x="6654932" y="2147887"/>
            <a:ext cx="3930650" cy="3930650"/>
          </a:xfrm>
          <a:prstGeom prst="rect">
            <a:avLst/>
          </a:prstGeom>
        </p:spPr>
      </p:pic>
      <p:cxnSp>
        <p:nvCxnSpPr>
          <p:cNvPr id="13" name="Straight Arrow Connector 12">
            <a:extLst>
              <a:ext uri="{FF2B5EF4-FFF2-40B4-BE49-F238E27FC236}">
                <a16:creationId xmlns:a16="http://schemas.microsoft.com/office/drawing/2014/main" id="{8B8D04D5-CACE-16CE-9B15-D90D5711490F}"/>
              </a:ext>
            </a:extLst>
          </p:cNvPr>
          <p:cNvCxnSpPr>
            <a:cxnSpLocks/>
          </p:cNvCxnSpPr>
          <p:nvPr/>
        </p:nvCxnSpPr>
        <p:spPr>
          <a:xfrm flipV="1">
            <a:off x="3389461" y="4113212"/>
            <a:ext cx="574559" cy="687388"/>
          </a:xfrm>
          <a:prstGeom prst="straightConnector1">
            <a:avLst/>
          </a:prstGeom>
          <a:ln w="76200">
            <a:solidFill>
              <a:schemeClr val="accent1"/>
            </a:solidFill>
            <a:tailEnd type="triangle"/>
          </a:ln>
        </p:spPr>
        <p:style>
          <a:lnRef idx="2">
            <a:schemeClr val="accent6"/>
          </a:lnRef>
          <a:fillRef idx="0">
            <a:schemeClr val="accent6"/>
          </a:fillRef>
          <a:effectRef idx="1">
            <a:schemeClr val="accent6"/>
          </a:effectRef>
          <a:fontRef idx="minor">
            <a:schemeClr val="tx1"/>
          </a:fontRef>
        </p:style>
      </p:cxnSp>
      <p:cxnSp>
        <p:nvCxnSpPr>
          <p:cNvPr id="21" name="Straight Arrow Connector 20">
            <a:extLst>
              <a:ext uri="{FF2B5EF4-FFF2-40B4-BE49-F238E27FC236}">
                <a16:creationId xmlns:a16="http://schemas.microsoft.com/office/drawing/2014/main" id="{B386E5C3-FD0F-1F56-33DF-2F1716ED6D07}"/>
              </a:ext>
            </a:extLst>
          </p:cNvPr>
          <p:cNvCxnSpPr>
            <a:cxnSpLocks/>
          </p:cNvCxnSpPr>
          <p:nvPr/>
        </p:nvCxnSpPr>
        <p:spPr>
          <a:xfrm flipV="1">
            <a:off x="8417976" y="4170209"/>
            <a:ext cx="709169" cy="946684"/>
          </a:xfrm>
          <a:prstGeom prst="straightConnector1">
            <a:avLst/>
          </a:prstGeom>
          <a:ln w="76200">
            <a:solidFill>
              <a:schemeClr val="accent1"/>
            </a:solidFill>
            <a:tailEnd type="triangle"/>
          </a:ln>
        </p:spPr>
        <p:style>
          <a:lnRef idx="2">
            <a:schemeClr val="accent6"/>
          </a:lnRef>
          <a:fillRef idx="0">
            <a:schemeClr val="accent6"/>
          </a:fillRef>
          <a:effectRef idx="1">
            <a:schemeClr val="accent6"/>
          </a:effectRef>
          <a:fontRef idx="minor">
            <a:schemeClr val="tx1"/>
          </a:fontRef>
        </p:style>
      </p:cxnSp>
      <p:cxnSp>
        <p:nvCxnSpPr>
          <p:cNvPr id="22" name="Straight Arrow Connector 21">
            <a:extLst>
              <a:ext uri="{FF2B5EF4-FFF2-40B4-BE49-F238E27FC236}">
                <a16:creationId xmlns:a16="http://schemas.microsoft.com/office/drawing/2014/main" id="{C3D890C6-A92A-9EEA-2B66-F5AB4451B526}"/>
              </a:ext>
            </a:extLst>
          </p:cNvPr>
          <p:cNvCxnSpPr>
            <a:cxnSpLocks/>
          </p:cNvCxnSpPr>
          <p:nvPr/>
        </p:nvCxnSpPr>
        <p:spPr>
          <a:xfrm flipH="1">
            <a:off x="8145429" y="4113212"/>
            <a:ext cx="671207" cy="864774"/>
          </a:xfrm>
          <a:prstGeom prst="straightConnector1">
            <a:avLst/>
          </a:prstGeom>
          <a:ln w="76200">
            <a:solidFill>
              <a:schemeClr val="accent1"/>
            </a:solidFill>
            <a:tailEnd type="triangle"/>
          </a:ln>
        </p:spPr>
        <p:style>
          <a:lnRef idx="2">
            <a:schemeClr val="accent6"/>
          </a:lnRef>
          <a:fillRef idx="0">
            <a:schemeClr val="accent6"/>
          </a:fillRef>
          <a:effectRef idx="1">
            <a:schemeClr val="accent6"/>
          </a:effectRef>
          <a:fontRef idx="minor">
            <a:schemeClr val="tx1"/>
          </a:fontRef>
        </p:style>
      </p:cxnSp>
      <p:cxnSp>
        <p:nvCxnSpPr>
          <p:cNvPr id="26" name="Straight Arrow Connector 25">
            <a:extLst>
              <a:ext uri="{FF2B5EF4-FFF2-40B4-BE49-F238E27FC236}">
                <a16:creationId xmlns:a16="http://schemas.microsoft.com/office/drawing/2014/main" id="{A79C8356-99B3-9AEF-ADA6-5C30939A5299}"/>
              </a:ext>
            </a:extLst>
          </p:cNvPr>
          <p:cNvCxnSpPr>
            <a:cxnSpLocks/>
          </p:cNvCxnSpPr>
          <p:nvPr/>
        </p:nvCxnSpPr>
        <p:spPr>
          <a:xfrm>
            <a:off x="2878485" y="3587398"/>
            <a:ext cx="400934" cy="1165622"/>
          </a:xfrm>
          <a:prstGeom prst="straightConnector1">
            <a:avLst/>
          </a:prstGeom>
          <a:ln w="76200">
            <a:solidFill>
              <a:schemeClr val="accent1"/>
            </a:solidFill>
            <a:tailEnd type="triangle"/>
          </a:ln>
        </p:spPr>
        <p:style>
          <a:lnRef idx="2">
            <a:schemeClr val="accent6"/>
          </a:lnRef>
          <a:fillRef idx="0">
            <a:schemeClr val="accent6"/>
          </a:fillRef>
          <a:effectRef idx="1">
            <a:schemeClr val="accent6"/>
          </a:effectRef>
          <a:fontRef idx="minor">
            <a:schemeClr val="tx1"/>
          </a:fontRef>
        </p:style>
      </p:cxnSp>
      <p:sp>
        <p:nvSpPr>
          <p:cNvPr id="9" name="TextBox 8">
            <a:extLst>
              <a:ext uri="{FF2B5EF4-FFF2-40B4-BE49-F238E27FC236}">
                <a16:creationId xmlns:a16="http://schemas.microsoft.com/office/drawing/2014/main" id="{0CE4862A-5572-B207-A3E5-51D0C1EBEC30}"/>
              </a:ext>
            </a:extLst>
          </p:cNvPr>
          <p:cNvSpPr txBox="1"/>
          <p:nvPr/>
        </p:nvSpPr>
        <p:spPr>
          <a:xfrm>
            <a:off x="838200" y="5985490"/>
            <a:ext cx="10781371" cy="954107"/>
          </a:xfrm>
          <a:prstGeom prst="rect">
            <a:avLst/>
          </a:prstGeom>
          <a:noFill/>
        </p:spPr>
        <p:txBody>
          <a:bodyPr wrap="square">
            <a:spAutoFit/>
          </a:bodyPr>
          <a:lstStyle/>
          <a:p>
            <a:r>
              <a:rPr lang="en-US" sz="2800" dirty="0">
                <a:latin typeface="+mj-lt"/>
              </a:rPr>
              <a:t>When we talk about embedded systems we focus on passive sensing. As It is much cheaper and at a lower energy consumption</a:t>
            </a:r>
          </a:p>
        </p:txBody>
      </p:sp>
    </p:spTree>
    <p:extLst>
      <p:ext uri="{BB962C8B-B14F-4D97-AF65-F5344CB8AC3E}">
        <p14:creationId xmlns:p14="http://schemas.microsoft.com/office/powerpoint/2010/main" val="763991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711E4-9605-4F4C-A09B-879AC5FCC9CB}"/>
              </a:ext>
            </a:extLst>
          </p:cNvPr>
          <p:cNvSpPr>
            <a:spLocks noGrp="1"/>
          </p:cNvSpPr>
          <p:nvPr>
            <p:ph type="title"/>
          </p:nvPr>
        </p:nvSpPr>
        <p:spPr/>
        <p:txBody>
          <a:bodyPr>
            <a:normAutofit/>
          </a:bodyPr>
          <a:lstStyle/>
          <a:p>
            <a:r>
              <a:rPr lang="en-SG" sz="4000" b="0" i="0" u="none" strike="noStrike" dirty="0">
                <a:effectLst/>
                <a:latin typeface="+mn-lt"/>
              </a:rPr>
              <a:t>Sensors have become exceedingly energy-efficient</a:t>
            </a:r>
            <a:endParaRPr lang="en-SG" sz="4000" b="0" dirty="0">
              <a:effectLst/>
              <a:latin typeface="+mn-lt"/>
            </a:endParaRPr>
          </a:p>
        </p:txBody>
      </p:sp>
      <p:sp>
        <p:nvSpPr>
          <p:cNvPr id="4" name="Slide Number Placeholder 3">
            <a:extLst>
              <a:ext uri="{FF2B5EF4-FFF2-40B4-BE49-F238E27FC236}">
                <a16:creationId xmlns:a16="http://schemas.microsoft.com/office/drawing/2014/main" id="{4BE6A742-3CF8-4D10-A29D-732A564AC64A}"/>
              </a:ext>
            </a:extLst>
          </p:cNvPr>
          <p:cNvSpPr>
            <a:spLocks noGrp="1"/>
          </p:cNvSpPr>
          <p:nvPr>
            <p:ph type="sldNum" sz="quarter" idx="12"/>
          </p:nvPr>
        </p:nvSpPr>
        <p:spPr/>
        <p:txBody>
          <a:bodyPr/>
          <a:lstStyle/>
          <a:p>
            <a:fld id="{0778C724-3839-4D76-A707-B4C23905D055}" type="slidenum">
              <a:rPr lang="en-US" smtClean="0"/>
              <a:t>19</a:t>
            </a:fld>
            <a:endParaRPr lang="en-US"/>
          </a:p>
        </p:txBody>
      </p:sp>
      <p:sp>
        <p:nvSpPr>
          <p:cNvPr id="5" name="Content Placeholder 2">
            <a:extLst>
              <a:ext uri="{FF2B5EF4-FFF2-40B4-BE49-F238E27FC236}">
                <a16:creationId xmlns:a16="http://schemas.microsoft.com/office/drawing/2014/main" id="{438ED3AB-7EA1-12E0-7694-6B5AC2E082CC}"/>
              </a:ext>
            </a:extLst>
          </p:cNvPr>
          <p:cNvSpPr>
            <a:spLocks noGrp="1"/>
          </p:cNvSpPr>
          <p:nvPr>
            <p:ph idx="1"/>
          </p:nvPr>
        </p:nvSpPr>
        <p:spPr>
          <a:xfrm>
            <a:off x="838201" y="1690688"/>
            <a:ext cx="10515600" cy="1325563"/>
          </a:xfrm>
        </p:spPr>
        <p:txBody>
          <a:bodyPr>
            <a:normAutofit fontScale="92500"/>
          </a:bodyPr>
          <a:lstStyle/>
          <a:p>
            <a:r>
              <a:rPr lang="en-US" dirty="0">
                <a:latin typeface="+mj-lt"/>
              </a:rPr>
              <a:t>During past decades, sensors have become exceedingly </a:t>
            </a:r>
            <a:r>
              <a:rPr lang="en-US" b="1" dirty="0">
                <a:solidFill>
                  <a:srgbClr val="FF0000"/>
                </a:solidFill>
              </a:rPr>
              <a:t>energy-efficient</a:t>
            </a:r>
          </a:p>
          <a:p>
            <a:pPr lvl="1"/>
            <a:r>
              <a:rPr lang="en-US" dirty="0">
                <a:latin typeface="+mj-lt"/>
              </a:rPr>
              <a:t>E.g., Accelerometer, Temperature, Image Sensors: Few µW’s of power</a:t>
            </a:r>
          </a:p>
          <a:p>
            <a:pPr lvl="1"/>
            <a:r>
              <a:rPr lang="en-US" dirty="0">
                <a:latin typeface="+mj-lt"/>
              </a:rPr>
              <a:t>Mostly passive sensors in constrained wireless embedded devices</a:t>
            </a:r>
          </a:p>
          <a:p>
            <a:endParaRPr lang="en-US" dirty="0">
              <a:latin typeface="+mj-lt"/>
            </a:endParaRPr>
          </a:p>
          <a:p>
            <a:pPr marL="0" indent="0">
              <a:buNone/>
            </a:pPr>
            <a:endParaRPr lang="en-US" dirty="0">
              <a:latin typeface="+mj-lt"/>
            </a:endParaRPr>
          </a:p>
        </p:txBody>
      </p:sp>
      <p:pic>
        <p:nvPicPr>
          <p:cNvPr id="8" name="Picture 7">
            <a:extLst>
              <a:ext uri="{FF2B5EF4-FFF2-40B4-BE49-F238E27FC236}">
                <a16:creationId xmlns:a16="http://schemas.microsoft.com/office/drawing/2014/main" id="{747F0E7D-3658-D899-137B-7768C1294F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1734" y="3391096"/>
            <a:ext cx="3093868" cy="3093868"/>
          </a:xfrm>
          <a:prstGeom prst="rect">
            <a:avLst/>
          </a:prstGeom>
        </p:spPr>
      </p:pic>
      <p:pic>
        <p:nvPicPr>
          <p:cNvPr id="10" name="Picture 9" descr="A person holding a small green circuit board&#10;&#10;Description automatically generated">
            <a:extLst>
              <a:ext uri="{FF2B5EF4-FFF2-40B4-BE49-F238E27FC236}">
                <a16:creationId xmlns:a16="http://schemas.microsoft.com/office/drawing/2014/main" id="{5190532F-D71E-E225-96BE-159C8222D6D7}"/>
              </a:ext>
            </a:extLst>
          </p:cNvPr>
          <p:cNvPicPr>
            <a:picLocks noChangeAspect="1"/>
          </p:cNvPicPr>
          <p:nvPr/>
        </p:nvPicPr>
        <p:blipFill>
          <a:blip r:embed="rId3"/>
          <a:stretch>
            <a:fillRect/>
          </a:stretch>
        </p:blipFill>
        <p:spPr>
          <a:xfrm>
            <a:off x="6232732" y="3136799"/>
            <a:ext cx="4212839" cy="2808559"/>
          </a:xfrm>
          <a:prstGeom prst="rect">
            <a:avLst/>
          </a:prstGeom>
        </p:spPr>
      </p:pic>
    </p:spTree>
    <p:extLst>
      <p:ext uri="{BB962C8B-B14F-4D97-AF65-F5344CB8AC3E}">
        <p14:creationId xmlns:p14="http://schemas.microsoft.com/office/powerpoint/2010/main" val="403639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331" y="3131066"/>
            <a:ext cx="12037337" cy="1258094"/>
          </a:xfrm>
        </p:spPr>
        <p:txBody>
          <a:bodyPr>
            <a:normAutofit/>
          </a:bodyPr>
          <a:lstStyle/>
          <a:p>
            <a:pPr marL="0" indent="0" algn="ctr">
              <a:buNone/>
            </a:pPr>
            <a:r>
              <a:rPr lang="en-US" sz="4800" dirty="0"/>
              <a:t>Course Information</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2</a:t>
            </a:fld>
            <a:endParaRPr lang="sv-SE"/>
          </a:p>
        </p:txBody>
      </p:sp>
      <p:sp>
        <p:nvSpPr>
          <p:cNvPr id="2" name="Footer Placeholder 1">
            <a:extLst>
              <a:ext uri="{FF2B5EF4-FFF2-40B4-BE49-F238E27FC236}">
                <a16:creationId xmlns:a16="http://schemas.microsoft.com/office/drawing/2014/main" id="{4BF8FC63-B61F-4084-9936-C126CAD461C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88924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3DD9B-CC73-4A34-BCE3-60616D9B1175}"/>
              </a:ext>
            </a:extLst>
          </p:cNvPr>
          <p:cNvSpPr>
            <a:spLocks noGrp="1"/>
          </p:cNvSpPr>
          <p:nvPr>
            <p:ph type="title"/>
          </p:nvPr>
        </p:nvSpPr>
        <p:spPr>
          <a:xfrm>
            <a:off x="216055" y="233071"/>
            <a:ext cx="11762678" cy="1325563"/>
          </a:xfrm>
        </p:spPr>
        <p:txBody>
          <a:bodyPr>
            <a:normAutofit/>
          </a:bodyPr>
          <a:lstStyle/>
          <a:p>
            <a:r>
              <a:rPr lang="en-US" sz="4000" dirty="0">
                <a:latin typeface="+mn-lt"/>
              </a:rPr>
              <a:t>Sensors transform phenomenon into electrical signals</a:t>
            </a:r>
          </a:p>
        </p:txBody>
      </p:sp>
      <p:sp>
        <p:nvSpPr>
          <p:cNvPr id="3" name="Content Placeholder 2">
            <a:extLst>
              <a:ext uri="{FF2B5EF4-FFF2-40B4-BE49-F238E27FC236}">
                <a16:creationId xmlns:a16="http://schemas.microsoft.com/office/drawing/2014/main" id="{FCA990BC-B558-4CFF-AF57-CB588F5B46C0}"/>
              </a:ext>
            </a:extLst>
          </p:cNvPr>
          <p:cNvSpPr>
            <a:spLocks noGrp="1"/>
          </p:cNvSpPr>
          <p:nvPr>
            <p:ph idx="1"/>
          </p:nvPr>
        </p:nvSpPr>
        <p:spPr>
          <a:xfrm>
            <a:off x="216055" y="1645133"/>
            <a:ext cx="11762678" cy="4599627"/>
          </a:xfrm>
        </p:spPr>
        <p:txBody>
          <a:bodyPr>
            <a:normAutofit/>
          </a:bodyPr>
          <a:lstStyle/>
          <a:p>
            <a:pPr algn="just"/>
            <a:r>
              <a:rPr lang="en-SG" dirty="0">
                <a:latin typeface="+mj-lt"/>
              </a:rPr>
              <a:t>H</a:t>
            </a:r>
            <a:r>
              <a:rPr lang="en-SG" b="0" i="0" dirty="0">
                <a:effectLst/>
                <a:latin typeface="+mj-lt"/>
              </a:rPr>
              <a:t>ow sensors convert physical phenomena into electrical signals, we refer to Ohm's Law, which states that Voltage (V) equals Current (I) times Resistance (R)</a:t>
            </a:r>
          </a:p>
          <a:p>
            <a:pPr algn="just"/>
            <a:endParaRPr lang="en-SG" b="0" i="0" dirty="0">
              <a:effectLst/>
              <a:latin typeface="+mj-lt"/>
            </a:endParaRPr>
          </a:p>
          <a:p>
            <a:pPr marL="0" indent="0" algn="ctr">
              <a:buNone/>
            </a:pPr>
            <a:r>
              <a:rPr lang="en-SG" sz="3200" dirty="0">
                <a:solidFill>
                  <a:srgbClr val="C00000"/>
                </a:solidFill>
              </a:rPr>
              <a:t>V (Voltage) = I (Current) X R (Resistance)</a:t>
            </a:r>
          </a:p>
          <a:p>
            <a:pPr algn="just"/>
            <a:endParaRPr lang="en-SG" b="0" i="0" dirty="0">
              <a:effectLst/>
              <a:latin typeface="+mj-lt"/>
            </a:endParaRPr>
          </a:p>
          <a:p>
            <a:pPr algn="just"/>
            <a:r>
              <a:rPr lang="en-US" dirty="0">
                <a:latin typeface="+mj-lt"/>
              </a:rPr>
              <a:t>By altering one of the variables in Ohm’s law —Voltage (V), Current (I), or Resistance (R)—in response to changes in the phenomenon, a sensor generates an analog electrical signal that corresponds to that phenomenon.</a:t>
            </a:r>
          </a:p>
        </p:txBody>
      </p:sp>
      <p:sp>
        <p:nvSpPr>
          <p:cNvPr id="4" name="Slide Number Placeholder 3">
            <a:extLst>
              <a:ext uri="{FF2B5EF4-FFF2-40B4-BE49-F238E27FC236}">
                <a16:creationId xmlns:a16="http://schemas.microsoft.com/office/drawing/2014/main" id="{9FB12CC4-347F-4083-9292-F07053FBD663}"/>
              </a:ext>
            </a:extLst>
          </p:cNvPr>
          <p:cNvSpPr>
            <a:spLocks noGrp="1"/>
          </p:cNvSpPr>
          <p:nvPr>
            <p:ph type="sldNum" sz="quarter" idx="12"/>
          </p:nvPr>
        </p:nvSpPr>
        <p:spPr/>
        <p:txBody>
          <a:bodyPr/>
          <a:lstStyle/>
          <a:p>
            <a:fld id="{0778C724-3839-4D76-A707-B4C23905D055}" type="slidenum">
              <a:rPr lang="en-US" smtClean="0"/>
              <a:t>20</a:t>
            </a:fld>
            <a:endParaRPr lang="en-US"/>
          </a:p>
        </p:txBody>
      </p:sp>
    </p:spTree>
    <p:extLst>
      <p:ext uri="{BB962C8B-B14F-4D97-AF65-F5344CB8AC3E}">
        <p14:creationId xmlns:p14="http://schemas.microsoft.com/office/powerpoint/2010/main" val="1247909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77F93-0AA3-4A94-99E1-068853523C1D}"/>
              </a:ext>
            </a:extLst>
          </p:cNvPr>
          <p:cNvSpPr>
            <a:spLocks noGrp="1"/>
          </p:cNvSpPr>
          <p:nvPr>
            <p:ph type="title"/>
          </p:nvPr>
        </p:nvSpPr>
        <p:spPr>
          <a:xfrm>
            <a:off x="525966" y="180570"/>
            <a:ext cx="11539654" cy="1325563"/>
          </a:xfrm>
        </p:spPr>
        <p:txBody>
          <a:bodyPr>
            <a:normAutofit/>
          </a:bodyPr>
          <a:lstStyle/>
          <a:p>
            <a:r>
              <a:rPr lang="en-US" sz="4000" dirty="0">
                <a:latin typeface="+mn-lt"/>
              </a:rPr>
              <a:t>Material Resistivity and its Role in Sensing Phenomena</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B6F8A45-DA84-4786-86E1-7FF68470F27D}"/>
                  </a:ext>
                </a:extLst>
              </p:cNvPr>
              <p:cNvSpPr>
                <a:spLocks noGrp="1"/>
              </p:cNvSpPr>
              <p:nvPr>
                <p:ph idx="1"/>
              </p:nvPr>
            </p:nvSpPr>
            <p:spPr>
              <a:xfrm>
                <a:off x="525966" y="1424181"/>
                <a:ext cx="11071302" cy="5297293"/>
              </a:xfrm>
            </p:spPr>
            <p:txBody>
              <a:bodyPr>
                <a:normAutofit/>
              </a:bodyPr>
              <a:lstStyle/>
              <a:p>
                <a:pPr algn="just"/>
                <a:r>
                  <a:rPr lang="en-US" dirty="0">
                    <a:latin typeface="+mj-lt"/>
                  </a:rPr>
                  <a:t>Resistivity is a fundamental property of materials that quantifies how strongly a material opposes the flow of electric current. This property, denoted as   </a:t>
                </a:r>
                <a:r>
                  <a:rPr lang="el-GR" dirty="0">
                    <a:latin typeface="+mj-lt"/>
                  </a:rPr>
                  <a:t>ρ, </a:t>
                </a:r>
                <a:r>
                  <a:rPr lang="en-US" dirty="0">
                    <a:latin typeface="+mj-lt"/>
                  </a:rPr>
                  <a:t>can change in response to various physical phenomena such as temperature, light exposure, or mechanical strain</a:t>
                </a:r>
              </a:p>
              <a:p>
                <a:pPr algn="just"/>
                <a:r>
                  <a:rPr lang="en-SG" b="0" i="0" dirty="0">
                    <a:effectLst/>
                    <a:latin typeface="+mj-lt"/>
                  </a:rPr>
                  <a:t>The resistance (</a:t>
                </a:r>
                <a:r>
                  <a:rPr lang="en-SG" b="0" i="1" dirty="0">
                    <a:effectLst/>
                    <a:latin typeface="+mj-lt"/>
                  </a:rPr>
                  <a:t>R</a:t>
                </a:r>
                <a:r>
                  <a:rPr lang="en-SG" b="0" i="0" dirty="0">
                    <a:effectLst/>
                    <a:latin typeface="+mj-lt"/>
                  </a:rPr>
                  <a:t>) of a conductor is determined by its resistivity (</a:t>
                </a:r>
                <a:r>
                  <a:rPr lang="el-GR" b="0" i="1" dirty="0">
                    <a:effectLst/>
                    <a:latin typeface="+mj-lt"/>
                  </a:rPr>
                  <a:t>ρ</a:t>
                </a:r>
                <a:r>
                  <a:rPr lang="el-GR" b="0" i="0" dirty="0">
                    <a:effectLst/>
                    <a:latin typeface="+mj-lt"/>
                  </a:rPr>
                  <a:t>), </a:t>
                </a:r>
                <a:r>
                  <a:rPr lang="en-SG" b="0" i="0" dirty="0">
                    <a:effectLst/>
                    <a:latin typeface="+mj-lt"/>
                  </a:rPr>
                  <a:t>its length (</a:t>
                </a:r>
                <a:r>
                  <a:rPr lang="en-SG" b="0" i="1" dirty="0">
                    <a:effectLst/>
                    <a:latin typeface="+mj-lt"/>
                  </a:rPr>
                  <a:t>L</a:t>
                </a:r>
                <a:r>
                  <a:rPr lang="en-SG" b="0" i="0" dirty="0">
                    <a:effectLst/>
                    <a:latin typeface="+mj-lt"/>
                  </a:rPr>
                  <a:t>), and its cross-sectional area (</a:t>
                </a:r>
                <a:r>
                  <a:rPr lang="en-SG" b="0" i="1" dirty="0">
                    <a:effectLst/>
                    <a:latin typeface="+mj-lt"/>
                  </a:rPr>
                  <a:t>A</a:t>
                </a:r>
                <a:r>
                  <a:rPr lang="en-SG" b="0" i="0" dirty="0">
                    <a:effectLst/>
                    <a:latin typeface="+mj-lt"/>
                  </a:rPr>
                  <a:t>) as described by the equation:</a:t>
                </a:r>
              </a:p>
              <a:p>
                <a:pPr algn="just"/>
                <a:endParaRPr lang="en-US" dirty="0">
                  <a:latin typeface="+mj-lt"/>
                </a:endParaRPr>
              </a:p>
              <a:p>
                <a:pPr marL="0" indent="0">
                  <a:buNone/>
                </a:pPr>
                <a14:m>
                  <m:oMathPara xmlns:m="http://schemas.openxmlformats.org/officeDocument/2006/math">
                    <m:oMathParaPr>
                      <m:jc m:val="center"/>
                    </m:oMathParaPr>
                    <m:oMath xmlns:m="http://schemas.openxmlformats.org/officeDocument/2006/math">
                      <m:r>
                        <a:rPr lang="en-US" sz="3600" i="1" dirty="0" smtClean="0">
                          <a:solidFill>
                            <a:srgbClr val="C00000"/>
                          </a:solidFill>
                          <a:latin typeface="Cambria Math" panose="02040503050406030204" pitchFamily="18" charset="0"/>
                        </a:rPr>
                        <m:t>𝑅</m:t>
                      </m:r>
                      <m:r>
                        <a:rPr lang="en-US" sz="3600" i="1" dirty="0" smtClean="0">
                          <a:solidFill>
                            <a:srgbClr val="C00000"/>
                          </a:solidFill>
                          <a:latin typeface="Cambria Math" panose="02040503050406030204" pitchFamily="18" charset="0"/>
                        </a:rPr>
                        <m:t> = </m:t>
                      </m:r>
                      <m:f>
                        <m:fPr>
                          <m:ctrlPr>
                            <a:rPr lang="en-US" sz="3600" b="0" i="1" dirty="0" smtClean="0">
                              <a:solidFill>
                                <a:srgbClr val="C00000"/>
                              </a:solidFill>
                              <a:latin typeface="Cambria Math" panose="02040503050406030204" pitchFamily="18" charset="0"/>
                            </a:rPr>
                          </m:ctrlPr>
                        </m:fPr>
                        <m:num>
                          <m:r>
                            <m:rPr>
                              <m:sty m:val="p"/>
                            </m:rPr>
                            <a:rPr lang="en-US" sz="3600" i="1" dirty="0">
                              <a:solidFill>
                                <a:srgbClr val="C00000"/>
                              </a:solidFill>
                              <a:latin typeface="Cambria Math" panose="02040503050406030204" pitchFamily="18" charset="0"/>
                            </a:rPr>
                            <m:t>ρ</m:t>
                          </m:r>
                          <m:r>
                            <a:rPr lang="en-US" sz="3600" b="0" i="1" dirty="0" smtClean="0">
                              <a:solidFill>
                                <a:srgbClr val="C00000"/>
                              </a:solidFill>
                              <a:latin typeface="Cambria Math" panose="02040503050406030204" pitchFamily="18" charset="0"/>
                            </a:rPr>
                            <m:t>𝐿</m:t>
                          </m:r>
                        </m:num>
                        <m:den>
                          <m:r>
                            <a:rPr lang="en-US" sz="3600" b="0" i="1" dirty="0" smtClean="0">
                              <a:solidFill>
                                <a:srgbClr val="C00000"/>
                              </a:solidFill>
                              <a:latin typeface="Cambria Math" panose="02040503050406030204" pitchFamily="18" charset="0"/>
                            </a:rPr>
                            <m:t>𝐴</m:t>
                          </m:r>
                        </m:den>
                      </m:f>
                      <m:r>
                        <a:rPr lang="en-US" sz="3600" i="1" dirty="0" smtClean="0">
                          <a:solidFill>
                            <a:srgbClr val="C00000"/>
                          </a:solidFill>
                          <a:latin typeface="Cambria Math" panose="02040503050406030204" pitchFamily="18" charset="0"/>
                        </a:rPr>
                        <m:t> </m:t>
                      </m:r>
                    </m:oMath>
                  </m:oMathPara>
                </a14:m>
                <a:endParaRPr lang="en-US" sz="3600" dirty="0">
                  <a:solidFill>
                    <a:srgbClr val="C00000"/>
                  </a:solidFill>
                  <a:latin typeface="+mj-lt"/>
                </a:endParaRPr>
              </a:p>
              <a:p>
                <a:pPr lvl="1"/>
                <a:endParaRPr lang="en-US" dirty="0">
                  <a:latin typeface="+mj-lt"/>
                </a:endParaRPr>
              </a:p>
              <a:p>
                <a:endParaRPr lang="en-US" dirty="0">
                  <a:latin typeface="+mj-lt"/>
                </a:endParaRPr>
              </a:p>
            </p:txBody>
          </p:sp>
        </mc:Choice>
        <mc:Fallback xmlns="">
          <p:sp>
            <p:nvSpPr>
              <p:cNvPr id="3" name="Content Placeholder 2">
                <a:extLst>
                  <a:ext uri="{FF2B5EF4-FFF2-40B4-BE49-F238E27FC236}">
                    <a16:creationId xmlns:a16="http://schemas.microsoft.com/office/drawing/2014/main" id="{AB6F8A45-DA84-4786-86E1-7FF68470F27D}"/>
                  </a:ext>
                </a:extLst>
              </p:cNvPr>
              <p:cNvSpPr>
                <a:spLocks noGrp="1" noRot="1" noChangeAspect="1" noMove="1" noResize="1" noEditPoints="1" noAdjustHandles="1" noChangeArrowheads="1" noChangeShapeType="1" noTextEdit="1"/>
              </p:cNvSpPr>
              <p:nvPr>
                <p:ph idx="1"/>
              </p:nvPr>
            </p:nvSpPr>
            <p:spPr>
              <a:xfrm>
                <a:off x="525966" y="1424181"/>
                <a:ext cx="11071302" cy="5297293"/>
              </a:xfrm>
              <a:blipFill>
                <a:blip r:embed="rId2"/>
                <a:stretch>
                  <a:fillRect l="-1032" t="-1914" r="-126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56E1CE6-4D7A-4B1D-A160-7E8C757C3D5B}"/>
              </a:ext>
            </a:extLst>
          </p:cNvPr>
          <p:cNvSpPr>
            <a:spLocks noGrp="1"/>
          </p:cNvSpPr>
          <p:nvPr>
            <p:ph type="sldNum" sz="quarter" idx="12"/>
          </p:nvPr>
        </p:nvSpPr>
        <p:spPr/>
        <p:txBody>
          <a:bodyPr/>
          <a:lstStyle/>
          <a:p>
            <a:fld id="{0778C724-3839-4D76-A707-B4C23905D055}" type="slidenum">
              <a:rPr lang="en-US" smtClean="0"/>
              <a:t>21</a:t>
            </a:fld>
            <a:endParaRPr lang="en-US"/>
          </a:p>
        </p:txBody>
      </p:sp>
    </p:spTree>
    <p:extLst>
      <p:ext uri="{BB962C8B-B14F-4D97-AF65-F5344CB8AC3E}">
        <p14:creationId xmlns:p14="http://schemas.microsoft.com/office/powerpoint/2010/main" val="29238755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77F93-0AA3-4A94-99E1-068853523C1D}"/>
              </a:ext>
            </a:extLst>
          </p:cNvPr>
          <p:cNvSpPr>
            <a:spLocks noGrp="1"/>
          </p:cNvSpPr>
          <p:nvPr>
            <p:ph type="title"/>
          </p:nvPr>
        </p:nvSpPr>
        <p:spPr>
          <a:xfrm>
            <a:off x="525966" y="180570"/>
            <a:ext cx="11539654" cy="1325563"/>
          </a:xfrm>
        </p:spPr>
        <p:txBody>
          <a:bodyPr>
            <a:normAutofit/>
          </a:bodyPr>
          <a:lstStyle/>
          <a:p>
            <a:r>
              <a:rPr lang="en-US" sz="4000" dirty="0">
                <a:latin typeface="+mn-lt"/>
              </a:rPr>
              <a:t>Material Resistivity and its Role in Sensing Phenomena</a:t>
            </a:r>
          </a:p>
        </p:txBody>
      </p:sp>
      <p:sp>
        <p:nvSpPr>
          <p:cNvPr id="4" name="Slide Number Placeholder 3">
            <a:extLst>
              <a:ext uri="{FF2B5EF4-FFF2-40B4-BE49-F238E27FC236}">
                <a16:creationId xmlns:a16="http://schemas.microsoft.com/office/drawing/2014/main" id="{C56E1CE6-4D7A-4B1D-A160-7E8C757C3D5B}"/>
              </a:ext>
            </a:extLst>
          </p:cNvPr>
          <p:cNvSpPr>
            <a:spLocks noGrp="1"/>
          </p:cNvSpPr>
          <p:nvPr>
            <p:ph type="sldNum" sz="quarter" idx="12"/>
          </p:nvPr>
        </p:nvSpPr>
        <p:spPr/>
        <p:txBody>
          <a:bodyPr/>
          <a:lstStyle/>
          <a:p>
            <a:fld id="{0778C724-3839-4D76-A707-B4C23905D055}" type="slidenum">
              <a:rPr lang="en-US" smtClean="0"/>
              <a:t>22</a:t>
            </a:fld>
            <a:endParaRPr lang="en-US"/>
          </a:p>
        </p:txBody>
      </p:sp>
      <p:sp>
        <p:nvSpPr>
          <p:cNvPr id="6" name="Content Placeholder 5">
            <a:extLst>
              <a:ext uri="{FF2B5EF4-FFF2-40B4-BE49-F238E27FC236}">
                <a16:creationId xmlns:a16="http://schemas.microsoft.com/office/drawing/2014/main" id="{68D63F9B-1E3F-20D9-C4F3-55D78A52D9EA}"/>
              </a:ext>
            </a:extLst>
          </p:cNvPr>
          <p:cNvSpPr>
            <a:spLocks noGrp="1"/>
          </p:cNvSpPr>
          <p:nvPr>
            <p:ph idx="1"/>
          </p:nvPr>
        </p:nvSpPr>
        <p:spPr>
          <a:xfrm>
            <a:off x="525966" y="1755572"/>
            <a:ext cx="11338932" cy="4351338"/>
          </a:xfrm>
        </p:spPr>
        <p:txBody>
          <a:bodyPr>
            <a:normAutofit/>
          </a:bodyPr>
          <a:lstStyle/>
          <a:p>
            <a:pPr algn="l">
              <a:buFont typeface="Arial" panose="020B0604020202020204" pitchFamily="34" charset="0"/>
              <a:buChar char="•"/>
            </a:pPr>
            <a:r>
              <a:rPr lang="en-SG" b="1" i="0" dirty="0">
                <a:effectLst/>
                <a:latin typeface="+mj-lt"/>
              </a:rPr>
              <a:t>Resistivity (</a:t>
            </a:r>
            <a:r>
              <a:rPr lang="el-GR" b="1" i="1" dirty="0">
                <a:effectLst/>
                <a:latin typeface="+mj-lt"/>
              </a:rPr>
              <a:t>ρ</a:t>
            </a:r>
            <a:r>
              <a:rPr lang="el-GR" b="1" i="0" dirty="0">
                <a:effectLst/>
                <a:latin typeface="+mj-lt"/>
              </a:rPr>
              <a:t>)</a:t>
            </a:r>
            <a:r>
              <a:rPr lang="el-GR" b="0" i="0" dirty="0">
                <a:effectLst/>
                <a:latin typeface="+mj-lt"/>
              </a:rPr>
              <a:t>: </a:t>
            </a:r>
            <a:r>
              <a:rPr lang="en-SG" b="0" i="0" dirty="0">
                <a:effectLst/>
                <a:latin typeface="+mj-lt"/>
              </a:rPr>
              <a:t>Materials with higher resistivity create more resistance for the same length and area. Resistivity is sensitive to physical conditions; </a:t>
            </a:r>
          </a:p>
          <a:p>
            <a:pPr algn="l">
              <a:buFont typeface="Arial" panose="020B0604020202020204" pitchFamily="34" charset="0"/>
              <a:buChar char="•"/>
            </a:pPr>
            <a:endParaRPr lang="en-SG" b="0" i="0" dirty="0">
              <a:effectLst/>
              <a:latin typeface="+mj-lt"/>
            </a:endParaRPr>
          </a:p>
          <a:p>
            <a:pPr marL="742950" lvl="1" indent="-285750" algn="l">
              <a:buFont typeface="Arial" panose="020B0604020202020204" pitchFamily="34" charset="0"/>
              <a:buChar char="•"/>
            </a:pPr>
            <a:r>
              <a:rPr lang="en-SG" b="1" i="0" dirty="0">
                <a:effectLst/>
                <a:latin typeface="+mj-lt"/>
              </a:rPr>
              <a:t>Temperature</a:t>
            </a:r>
            <a:r>
              <a:rPr lang="en-SG" b="0" i="0" dirty="0">
                <a:effectLst/>
                <a:latin typeface="+mj-lt"/>
              </a:rPr>
              <a:t>: Many conductors have higher resistivity at higher temperatures.</a:t>
            </a:r>
          </a:p>
          <a:p>
            <a:pPr marL="742950" lvl="1" indent="-285750" algn="l">
              <a:buFont typeface="Arial" panose="020B0604020202020204" pitchFamily="34" charset="0"/>
              <a:buChar char="•"/>
            </a:pPr>
            <a:r>
              <a:rPr lang="en-SG" b="1" i="0" dirty="0">
                <a:effectLst/>
                <a:latin typeface="+mj-lt"/>
              </a:rPr>
              <a:t>Light</a:t>
            </a:r>
            <a:r>
              <a:rPr lang="en-SG" b="0" i="0" dirty="0">
                <a:effectLst/>
                <a:latin typeface="+mj-lt"/>
              </a:rPr>
              <a:t>: Some materials (like photoresistors) change their resistivity exposed to light.</a:t>
            </a:r>
          </a:p>
          <a:p>
            <a:pPr marL="742950" lvl="1" indent="-285750" algn="l">
              <a:buFont typeface="Arial" panose="020B0604020202020204" pitchFamily="34" charset="0"/>
              <a:buChar char="•"/>
            </a:pPr>
            <a:r>
              <a:rPr lang="en-SG" b="1" i="0" dirty="0">
                <a:effectLst/>
                <a:latin typeface="+mj-lt"/>
              </a:rPr>
              <a:t>Strain</a:t>
            </a:r>
            <a:r>
              <a:rPr lang="en-SG" b="0" i="0" dirty="0">
                <a:effectLst/>
                <a:latin typeface="+mj-lt"/>
              </a:rPr>
              <a:t>: Materials known as strain gauges increase in resistivity when stretched.</a:t>
            </a:r>
          </a:p>
          <a:p>
            <a:endParaRPr lang="en-US" dirty="0"/>
          </a:p>
        </p:txBody>
      </p:sp>
    </p:spTree>
    <p:extLst>
      <p:ext uri="{BB962C8B-B14F-4D97-AF65-F5344CB8AC3E}">
        <p14:creationId xmlns:p14="http://schemas.microsoft.com/office/powerpoint/2010/main" val="19234828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FE2A9-F2AD-4A46-8FC9-477FCE50BE48}"/>
              </a:ext>
            </a:extLst>
          </p:cNvPr>
          <p:cNvSpPr>
            <a:spLocks noGrp="1"/>
          </p:cNvSpPr>
          <p:nvPr>
            <p:ph type="title"/>
          </p:nvPr>
        </p:nvSpPr>
        <p:spPr>
          <a:xfrm>
            <a:off x="556318" y="191549"/>
            <a:ext cx="10515600" cy="1325563"/>
          </a:xfrm>
        </p:spPr>
        <p:txBody>
          <a:bodyPr/>
          <a:lstStyle/>
          <a:p>
            <a:r>
              <a:rPr lang="en-US" dirty="0">
                <a:latin typeface="+mn-lt"/>
              </a:rPr>
              <a:t>Temperature sensing using resistivity changes</a:t>
            </a:r>
          </a:p>
        </p:txBody>
      </p:sp>
      <p:sp>
        <p:nvSpPr>
          <p:cNvPr id="3" name="Content Placeholder 2">
            <a:extLst>
              <a:ext uri="{FF2B5EF4-FFF2-40B4-BE49-F238E27FC236}">
                <a16:creationId xmlns:a16="http://schemas.microsoft.com/office/drawing/2014/main" id="{9BEABF3A-FFA0-40BA-BF1F-418801E4B6F6}"/>
              </a:ext>
            </a:extLst>
          </p:cNvPr>
          <p:cNvSpPr>
            <a:spLocks noGrp="1"/>
          </p:cNvSpPr>
          <p:nvPr>
            <p:ph idx="1"/>
          </p:nvPr>
        </p:nvSpPr>
        <p:spPr>
          <a:xfrm>
            <a:off x="838200" y="1478042"/>
            <a:ext cx="11079364" cy="5029200"/>
          </a:xfrm>
        </p:spPr>
        <p:txBody>
          <a:bodyPr/>
          <a:lstStyle/>
          <a:p>
            <a:pPr marL="0" indent="0">
              <a:buNone/>
            </a:pPr>
            <a:r>
              <a:rPr lang="en-US" b="1" dirty="0">
                <a:latin typeface="+mj-lt"/>
              </a:rPr>
              <a:t>Thermistor</a:t>
            </a:r>
            <a:r>
              <a:rPr lang="en-US" dirty="0">
                <a:latin typeface="+mj-lt"/>
              </a:rPr>
              <a:t> is a sensor which varies in resistance based on temperature</a:t>
            </a:r>
          </a:p>
          <a:p>
            <a:r>
              <a:rPr lang="en-US" b="1" dirty="0">
                <a:latin typeface="+mj-lt"/>
              </a:rPr>
              <a:t>Advantages: </a:t>
            </a:r>
            <a:r>
              <a:rPr lang="en-US" dirty="0">
                <a:latin typeface="+mj-lt"/>
              </a:rPr>
              <a:t>They are cheap and easy to use. Low cost</a:t>
            </a:r>
          </a:p>
          <a:p>
            <a:r>
              <a:rPr lang="en-US" b="1" dirty="0">
                <a:latin typeface="+mj-lt"/>
              </a:rPr>
              <a:t>Disadvantages: </a:t>
            </a:r>
            <a:r>
              <a:rPr lang="en-US" dirty="0">
                <a:latin typeface="+mj-lt"/>
              </a:rPr>
              <a:t>They have a non-linear transfer function</a:t>
            </a:r>
          </a:p>
        </p:txBody>
      </p:sp>
      <p:sp>
        <p:nvSpPr>
          <p:cNvPr id="4" name="Slide Number Placeholder 3">
            <a:extLst>
              <a:ext uri="{FF2B5EF4-FFF2-40B4-BE49-F238E27FC236}">
                <a16:creationId xmlns:a16="http://schemas.microsoft.com/office/drawing/2014/main" id="{7D49C87E-9CCB-40F2-98A1-703D9AE774D7}"/>
              </a:ext>
            </a:extLst>
          </p:cNvPr>
          <p:cNvSpPr>
            <a:spLocks noGrp="1"/>
          </p:cNvSpPr>
          <p:nvPr>
            <p:ph type="sldNum" sz="quarter" idx="12"/>
          </p:nvPr>
        </p:nvSpPr>
        <p:spPr/>
        <p:txBody>
          <a:bodyPr/>
          <a:lstStyle/>
          <a:p>
            <a:fld id="{0778C724-3839-4D76-A707-B4C23905D055}" type="slidenum">
              <a:rPr lang="en-US" smtClean="0"/>
              <a:t>23</a:t>
            </a:fld>
            <a:endParaRPr lang="en-US"/>
          </a:p>
        </p:txBody>
      </p:sp>
      <p:graphicFrame>
        <p:nvGraphicFramePr>
          <p:cNvPr id="7" name="Chart 6">
            <a:extLst>
              <a:ext uri="{FF2B5EF4-FFF2-40B4-BE49-F238E27FC236}">
                <a16:creationId xmlns:a16="http://schemas.microsoft.com/office/drawing/2014/main" id="{3606123D-1A4C-41C0-B5B7-EA3212B11A6F}"/>
              </a:ext>
            </a:extLst>
          </p:cNvPr>
          <p:cNvGraphicFramePr>
            <a:graphicFrameLocks/>
          </p:cNvGraphicFramePr>
          <p:nvPr>
            <p:extLst>
              <p:ext uri="{D42A27DB-BD31-4B8C-83A1-F6EECF244321}">
                <p14:modId xmlns:p14="http://schemas.microsoft.com/office/powerpoint/2010/main" val="2161655433"/>
              </p:ext>
            </p:extLst>
          </p:nvPr>
        </p:nvGraphicFramePr>
        <p:xfrm>
          <a:off x="6765689" y="3209232"/>
          <a:ext cx="4306229" cy="3010578"/>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descr="A black and white rectangle with a black stripe&#10;&#10;Description automatically generated">
            <a:extLst>
              <a:ext uri="{FF2B5EF4-FFF2-40B4-BE49-F238E27FC236}">
                <a16:creationId xmlns:a16="http://schemas.microsoft.com/office/drawing/2014/main" id="{186A4C9D-4BBF-9CA5-6C12-86AA5F774F75}"/>
              </a:ext>
            </a:extLst>
          </p:cNvPr>
          <p:cNvPicPr>
            <a:picLocks noChangeAspect="1"/>
          </p:cNvPicPr>
          <p:nvPr/>
        </p:nvPicPr>
        <p:blipFill>
          <a:blip r:embed="rId3"/>
          <a:stretch>
            <a:fillRect/>
          </a:stretch>
        </p:blipFill>
        <p:spPr>
          <a:xfrm>
            <a:off x="1489610" y="3340059"/>
            <a:ext cx="4605609" cy="3274300"/>
          </a:xfrm>
          <a:prstGeom prst="rect">
            <a:avLst/>
          </a:prstGeom>
        </p:spPr>
      </p:pic>
    </p:spTree>
    <p:extLst>
      <p:ext uri="{BB962C8B-B14F-4D97-AF65-F5344CB8AC3E}">
        <p14:creationId xmlns:p14="http://schemas.microsoft.com/office/powerpoint/2010/main" val="17739615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EE732-B767-4380-B872-7AFC4863BD00}"/>
              </a:ext>
            </a:extLst>
          </p:cNvPr>
          <p:cNvSpPr>
            <a:spLocks noGrp="1"/>
          </p:cNvSpPr>
          <p:nvPr>
            <p:ph type="title"/>
          </p:nvPr>
        </p:nvSpPr>
        <p:spPr>
          <a:xfrm>
            <a:off x="605017" y="365125"/>
            <a:ext cx="10748783" cy="1325563"/>
          </a:xfrm>
        </p:spPr>
        <p:txBody>
          <a:bodyPr/>
          <a:lstStyle/>
          <a:p>
            <a:r>
              <a:rPr lang="en-US" dirty="0">
                <a:latin typeface="+mn-lt"/>
              </a:rPr>
              <a:t>Light sensing using resistive changes</a:t>
            </a:r>
          </a:p>
        </p:txBody>
      </p:sp>
      <p:sp>
        <p:nvSpPr>
          <p:cNvPr id="3" name="Content Placeholder 2">
            <a:extLst>
              <a:ext uri="{FF2B5EF4-FFF2-40B4-BE49-F238E27FC236}">
                <a16:creationId xmlns:a16="http://schemas.microsoft.com/office/drawing/2014/main" id="{BBC04D30-50BC-42FD-AEF9-78CB599D502E}"/>
              </a:ext>
            </a:extLst>
          </p:cNvPr>
          <p:cNvSpPr>
            <a:spLocks noGrp="1"/>
          </p:cNvSpPr>
          <p:nvPr>
            <p:ph idx="1"/>
          </p:nvPr>
        </p:nvSpPr>
        <p:spPr>
          <a:xfrm>
            <a:off x="491706" y="1509712"/>
            <a:ext cx="10862094" cy="5029200"/>
          </a:xfrm>
        </p:spPr>
        <p:txBody>
          <a:bodyPr/>
          <a:lstStyle/>
          <a:p>
            <a:r>
              <a:rPr lang="en-US" b="1" dirty="0">
                <a:latin typeface="+mj-lt"/>
              </a:rPr>
              <a:t>Photocell</a:t>
            </a:r>
            <a:r>
              <a:rPr lang="en-US" dirty="0">
                <a:latin typeface="+mj-lt"/>
              </a:rPr>
              <a:t> changes resistance with light (non-linear)</a:t>
            </a:r>
            <a:endParaRPr lang="en-US" b="1" dirty="0">
              <a:latin typeface="+mj-lt"/>
            </a:endParaRPr>
          </a:p>
        </p:txBody>
      </p:sp>
      <p:sp>
        <p:nvSpPr>
          <p:cNvPr id="4" name="Slide Number Placeholder 3">
            <a:extLst>
              <a:ext uri="{FF2B5EF4-FFF2-40B4-BE49-F238E27FC236}">
                <a16:creationId xmlns:a16="http://schemas.microsoft.com/office/drawing/2014/main" id="{75225905-EC27-4467-B933-17C0D4A42B72}"/>
              </a:ext>
            </a:extLst>
          </p:cNvPr>
          <p:cNvSpPr>
            <a:spLocks noGrp="1"/>
          </p:cNvSpPr>
          <p:nvPr>
            <p:ph type="sldNum" sz="quarter" idx="12"/>
          </p:nvPr>
        </p:nvSpPr>
        <p:spPr/>
        <p:txBody>
          <a:bodyPr/>
          <a:lstStyle/>
          <a:p>
            <a:fld id="{0778C724-3839-4D76-A707-B4C23905D055}" type="slidenum">
              <a:rPr lang="en-US" smtClean="0"/>
              <a:t>24</a:t>
            </a:fld>
            <a:endParaRPr lang="en-US" dirty="0"/>
          </a:p>
        </p:txBody>
      </p:sp>
      <p:pic>
        <p:nvPicPr>
          <p:cNvPr id="6" name="Picture 5">
            <a:extLst>
              <a:ext uri="{FF2B5EF4-FFF2-40B4-BE49-F238E27FC236}">
                <a16:creationId xmlns:a16="http://schemas.microsoft.com/office/drawing/2014/main" id="{B6DE292F-EBBB-4027-B23B-5F7AF2DB7C95}"/>
              </a:ext>
            </a:extLst>
          </p:cNvPr>
          <p:cNvPicPr>
            <a:picLocks noChangeAspect="1"/>
          </p:cNvPicPr>
          <p:nvPr/>
        </p:nvPicPr>
        <p:blipFill>
          <a:blip r:embed="rId2"/>
          <a:stretch>
            <a:fillRect/>
          </a:stretch>
        </p:blipFill>
        <p:spPr>
          <a:xfrm>
            <a:off x="657931" y="2258889"/>
            <a:ext cx="7285378" cy="4080205"/>
          </a:xfrm>
          <a:prstGeom prst="rect">
            <a:avLst/>
          </a:prstGeom>
        </p:spPr>
      </p:pic>
      <p:sp>
        <p:nvSpPr>
          <p:cNvPr id="7" name="TextBox 6">
            <a:extLst>
              <a:ext uri="{FF2B5EF4-FFF2-40B4-BE49-F238E27FC236}">
                <a16:creationId xmlns:a16="http://schemas.microsoft.com/office/drawing/2014/main" id="{255B4C2C-AB17-4327-A79F-5265967F4E01}"/>
              </a:ext>
            </a:extLst>
          </p:cNvPr>
          <p:cNvSpPr txBox="1"/>
          <p:nvPr/>
        </p:nvSpPr>
        <p:spPr>
          <a:xfrm>
            <a:off x="8262722" y="4575119"/>
            <a:ext cx="3403787" cy="1200329"/>
          </a:xfrm>
          <a:prstGeom prst="rect">
            <a:avLst/>
          </a:prstGeom>
          <a:noFill/>
        </p:spPr>
        <p:txBody>
          <a:bodyPr wrap="square" rtlCol="0">
            <a:spAutoFit/>
          </a:bodyPr>
          <a:lstStyle/>
          <a:p>
            <a:r>
              <a:rPr lang="en-US" sz="2400" dirty="0"/>
              <a:t>Example:</a:t>
            </a:r>
          </a:p>
          <a:p>
            <a:pPr marL="285750" indent="-285750">
              <a:buFont typeface="Arial" panose="020B0604020202020204" pitchFamily="34" charset="0"/>
              <a:buChar char="•"/>
            </a:pPr>
            <a:r>
              <a:rPr lang="en-US" sz="2400" dirty="0"/>
              <a:t>10 </a:t>
            </a:r>
            <a:r>
              <a:rPr lang="en-US" sz="2400" dirty="0" err="1"/>
              <a:t>kΩ</a:t>
            </a:r>
            <a:r>
              <a:rPr lang="en-US" sz="2400" dirty="0"/>
              <a:t> when dark</a:t>
            </a:r>
          </a:p>
          <a:p>
            <a:pPr marL="285750" indent="-285750">
              <a:buFont typeface="Arial" panose="020B0604020202020204" pitchFamily="34" charset="0"/>
              <a:buChar char="•"/>
            </a:pPr>
            <a:r>
              <a:rPr lang="en-US" sz="2400" dirty="0"/>
              <a:t>1 </a:t>
            </a:r>
            <a:r>
              <a:rPr lang="en-US" sz="2400" dirty="0" err="1"/>
              <a:t>kΩ</a:t>
            </a:r>
            <a:r>
              <a:rPr lang="en-US" sz="2400" dirty="0"/>
              <a:t> when light</a:t>
            </a:r>
          </a:p>
        </p:txBody>
      </p:sp>
      <p:pic>
        <p:nvPicPr>
          <p:cNvPr id="8" name="Picture 7" descr="A close-up of a resistor&#10;&#10;Description automatically generated">
            <a:extLst>
              <a:ext uri="{FF2B5EF4-FFF2-40B4-BE49-F238E27FC236}">
                <a16:creationId xmlns:a16="http://schemas.microsoft.com/office/drawing/2014/main" id="{BFADCCD7-964D-1E6E-4A5C-90C1E50ED5B0}"/>
              </a:ext>
            </a:extLst>
          </p:cNvPr>
          <p:cNvPicPr>
            <a:picLocks noChangeAspect="1"/>
          </p:cNvPicPr>
          <p:nvPr/>
        </p:nvPicPr>
        <p:blipFill>
          <a:blip r:embed="rId3"/>
          <a:stretch>
            <a:fillRect/>
          </a:stretch>
        </p:blipFill>
        <p:spPr>
          <a:xfrm>
            <a:off x="9183744" y="2284109"/>
            <a:ext cx="2170056" cy="1627542"/>
          </a:xfrm>
          <a:prstGeom prst="rect">
            <a:avLst/>
          </a:prstGeom>
        </p:spPr>
      </p:pic>
      <p:pic>
        <p:nvPicPr>
          <p:cNvPr id="10" name="Picture 9" descr="A red symbol with arrows pointing to a circle&#10;&#10;Description automatically generated">
            <a:extLst>
              <a:ext uri="{FF2B5EF4-FFF2-40B4-BE49-F238E27FC236}">
                <a16:creationId xmlns:a16="http://schemas.microsoft.com/office/drawing/2014/main" id="{390230F7-2565-2A52-305D-876BF1B7DD08}"/>
              </a:ext>
            </a:extLst>
          </p:cNvPr>
          <p:cNvPicPr>
            <a:picLocks noChangeAspect="1"/>
          </p:cNvPicPr>
          <p:nvPr/>
        </p:nvPicPr>
        <p:blipFill>
          <a:blip r:embed="rId4"/>
          <a:stretch>
            <a:fillRect/>
          </a:stretch>
        </p:blipFill>
        <p:spPr>
          <a:xfrm>
            <a:off x="6582136" y="2291134"/>
            <a:ext cx="2322450" cy="1543305"/>
          </a:xfrm>
          <a:prstGeom prst="rect">
            <a:avLst/>
          </a:prstGeom>
        </p:spPr>
      </p:pic>
    </p:spTree>
    <p:extLst>
      <p:ext uri="{BB962C8B-B14F-4D97-AF65-F5344CB8AC3E}">
        <p14:creationId xmlns:p14="http://schemas.microsoft.com/office/powerpoint/2010/main" val="3652063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974" y="286783"/>
            <a:ext cx="10606051" cy="1325563"/>
          </a:xfrm>
        </p:spPr>
        <p:txBody>
          <a:bodyPr>
            <a:normAutofit/>
          </a:bodyPr>
          <a:lstStyle/>
          <a:p>
            <a:r>
              <a:rPr lang="en-US" sz="4000" dirty="0">
                <a:latin typeface="+mn-lt"/>
              </a:rPr>
              <a:t>Taking a step back: Microcontrollers are digital</a:t>
            </a:r>
            <a:endParaRPr lang="en-US" sz="4000" dirty="0">
              <a:solidFill>
                <a:srgbClr val="7030A0"/>
              </a:solidFill>
              <a:latin typeface="+mn-lt"/>
            </a:endParaRPr>
          </a:p>
        </p:txBody>
      </p:sp>
      <p:sp>
        <p:nvSpPr>
          <p:cNvPr id="7" name="Slide Number Placeholder 6">
            <a:extLst>
              <a:ext uri="{FF2B5EF4-FFF2-40B4-BE49-F238E27FC236}">
                <a16:creationId xmlns:a16="http://schemas.microsoft.com/office/drawing/2014/main" id="{6718C0E1-216D-4D63-B451-AC07C0BC48BB}"/>
              </a:ext>
            </a:extLst>
          </p:cNvPr>
          <p:cNvSpPr>
            <a:spLocks noGrp="1"/>
          </p:cNvSpPr>
          <p:nvPr>
            <p:ph type="sldNum" sz="quarter" idx="12"/>
          </p:nvPr>
        </p:nvSpPr>
        <p:spPr/>
        <p:txBody>
          <a:bodyPr/>
          <a:lstStyle/>
          <a:p>
            <a:fld id="{687B7451-1438-CB4A-8106-82A64F1C7D7B}" type="slidenum">
              <a:rPr lang="sv-SE" smtClean="0"/>
              <a:t>25</a:t>
            </a:fld>
            <a:endParaRPr lang="sv-SE"/>
          </a:p>
        </p:txBody>
      </p:sp>
      <p:pic>
        <p:nvPicPr>
          <p:cNvPr id="8" name="Picture 7" descr="Diagram&#10;&#10;Description automatically generated">
            <a:extLst>
              <a:ext uri="{FF2B5EF4-FFF2-40B4-BE49-F238E27FC236}">
                <a16:creationId xmlns:a16="http://schemas.microsoft.com/office/drawing/2014/main" id="{86DBFB69-E56F-4F91-B052-62FD9448EAC2}"/>
              </a:ext>
            </a:extLst>
          </p:cNvPr>
          <p:cNvPicPr>
            <a:picLocks noChangeAspect="1"/>
          </p:cNvPicPr>
          <p:nvPr/>
        </p:nvPicPr>
        <p:blipFill>
          <a:blip r:embed="rId3"/>
          <a:stretch>
            <a:fillRect/>
          </a:stretch>
        </p:blipFill>
        <p:spPr>
          <a:xfrm>
            <a:off x="1789529" y="3429000"/>
            <a:ext cx="9346031" cy="1695238"/>
          </a:xfrm>
          <a:prstGeom prst="rect">
            <a:avLst/>
          </a:prstGeom>
        </p:spPr>
      </p:pic>
      <p:sp>
        <p:nvSpPr>
          <p:cNvPr id="23" name="TextBox 22">
            <a:extLst>
              <a:ext uri="{FF2B5EF4-FFF2-40B4-BE49-F238E27FC236}">
                <a16:creationId xmlns:a16="http://schemas.microsoft.com/office/drawing/2014/main" id="{17523DA7-F164-4AE3-96D2-14EA66509F4B}"/>
              </a:ext>
            </a:extLst>
          </p:cNvPr>
          <p:cNvSpPr txBox="1"/>
          <p:nvPr/>
        </p:nvSpPr>
        <p:spPr>
          <a:xfrm>
            <a:off x="4465611" y="5232463"/>
            <a:ext cx="6277407" cy="338554"/>
          </a:xfrm>
          <a:prstGeom prst="rect">
            <a:avLst/>
          </a:prstGeom>
          <a:noFill/>
        </p:spPr>
        <p:txBody>
          <a:bodyPr wrap="square" rtlCol="0">
            <a:spAutoFit/>
          </a:bodyPr>
          <a:lstStyle/>
          <a:p>
            <a:pPr algn="ctr"/>
            <a:r>
              <a:rPr lang="en-US" sz="1600" dirty="0">
                <a:latin typeface="+mj-lt"/>
              </a:rPr>
              <a:t>Conventional and widely used architecture of embedded wireless platform </a:t>
            </a:r>
          </a:p>
        </p:txBody>
      </p:sp>
      <p:sp>
        <p:nvSpPr>
          <p:cNvPr id="9" name="Footer Placeholder 1">
            <a:extLst>
              <a:ext uri="{FF2B5EF4-FFF2-40B4-BE49-F238E27FC236}">
                <a16:creationId xmlns:a16="http://schemas.microsoft.com/office/drawing/2014/main" id="{F1FACFD7-1140-543C-6B78-B38536409F9B}"/>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sp>
        <p:nvSpPr>
          <p:cNvPr id="4" name="Content Placeholder 3">
            <a:extLst>
              <a:ext uri="{FF2B5EF4-FFF2-40B4-BE49-F238E27FC236}">
                <a16:creationId xmlns:a16="http://schemas.microsoft.com/office/drawing/2014/main" id="{A006A456-149F-5A76-4A1B-CE9EFD0EAC90}"/>
              </a:ext>
            </a:extLst>
          </p:cNvPr>
          <p:cNvSpPr>
            <a:spLocks noGrp="1"/>
          </p:cNvSpPr>
          <p:nvPr>
            <p:ph idx="1"/>
          </p:nvPr>
        </p:nvSpPr>
        <p:spPr>
          <a:xfrm>
            <a:off x="747750" y="1612346"/>
            <a:ext cx="11071302" cy="4351338"/>
          </a:xfrm>
        </p:spPr>
        <p:txBody>
          <a:bodyPr/>
          <a:lstStyle/>
          <a:p>
            <a:r>
              <a:rPr lang="en-US" dirty="0">
                <a:latin typeface="+mj-lt"/>
              </a:rPr>
              <a:t>Up to this point, we have talked about translating physical phenomenon to analog electrical signal changes</a:t>
            </a:r>
          </a:p>
          <a:p>
            <a:r>
              <a:rPr lang="en-US" dirty="0">
                <a:latin typeface="+mj-lt"/>
              </a:rPr>
              <a:t>How do we convert the analog signal into digital? </a:t>
            </a:r>
          </a:p>
          <a:p>
            <a:r>
              <a:rPr lang="en-US" dirty="0">
                <a:latin typeface="+mj-lt"/>
              </a:rPr>
              <a:t>Do we need to do any processing before the conversion operation? </a:t>
            </a:r>
          </a:p>
        </p:txBody>
      </p:sp>
    </p:spTree>
    <p:extLst>
      <p:ext uri="{BB962C8B-B14F-4D97-AF65-F5344CB8AC3E}">
        <p14:creationId xmlns:p14="http://schemas.microsoft.com/office/powerpoint/2010/main" val="1255725113"/>
      </p:ext>
    </p:extLst>
  </p:cSld>
  <p:clrMapOvr>
    <a:masterClrMapping/>
  </p:clrMapOvr>
  <mc:AlternateContent xmlns:mc="http://schemas.openxmlformats.org/markup-compatibility/2006" xmlns:p14="http://schemas.microsoft.com/office/powerpoint/2010/main">
    <mc:Choice Requires="p14">
      <p:transition spd="slow" p14:dur="2000" advTm="50469"/>
    </mc:Choice>
    <mc:Fallback xmlns="">
      <p:transition spd="slow" advTm="50469"/>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974" y="286783"/>
            <a:ext cx="10606051" cy="1325563"/>
          </a:xfrm>
        </p:spPr>
        <p:txBody>
          <a:bodyPr>
            <a:normAutofit/>
          </a:bodyPr>
          <a:lstStyle/>
          <a:p>
            <a:r>
              <a:rPr lang="en-US" sz="4000" dirty="0">
                <a:latin typeface="+mn-lt"/>
              </a:rPr>
              <a:t>ADC: Bridging the analog and digital worlds</a:t>
            </a:r>
            <a:endParaRPr lang="en-US" sz="4000" dirty="0">
              <a:solidFill>
                <a:srgbClr val="7030A0"/>
              </a:solidFill>
              <a:latin typeface="+mn-lt"/>
            </a:endParaRPr>
          </a:p>
        </p:txBody>
      </p:sp>
      <p:sp>
        <p:nvSpPr>
          <p:cNvPr id="7" name="Slide Number Placeholder 6">
            <a:extLst>
              <a:ext uri="{FF2B5EF4-FFF2-40B4-BE49-F238E27FC236}">
                <a16:creationId xmlns:a16="http://schemas.microsoft.com/office/drawing/2014/main" id="{6718C0E1-216D-4D63-B451-AC07C0BC48BB}"/>
              </a:ext>
            </a:extLst>
          </p:cNvPr>
          <p:cNvSpPr>
            <a:spLocks noGrp="1"/>
          </p:cNvSpPr>
          <p:nvPr>
            <p:ph type="sldNum" sz="quarter" idx="12"/>
          </p:nvPr>
        </p:nvSpPr>
        <p:spPr/>
        <p:txBody>
          <a:bodyPr/>
          <a:lstStyle/>
          <a:p>
            <a:fld id="{687B7451-1438-CB4A-8106-82A64F1C7D7B}" type="slidenum">
              <a:rPr lang="sv-SE" smtClean="0"/>
              <a:t>26</a:t>
            </a:fld>
            <a:endParaRPr lang="sv-SE"/>
          </a:p>
        </p:txBody>
      </p:sp>
      <p:sp>
        <p:nvSpPr>
          <p:cNvPr id="9" name="Footer Placeholder 1">
            <a:extLst>
              <a:ext uri="{FF2B5EF4-FFF2-40B4-BE49-F238E27FC236}">
                <a16:creationId xmlns:a16="http://schemas.microsoft.com/office/drawing/2014/main" id="{F1FACFD7-1140-543C-6B78-B38536409F9B}"/>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sp>
        <p:nvSpPr>
          <p:cNvPr id="4" name="Content Placeholder 3">
            <a:extLst>
              <a:ext uri="{FF2B5EF4-FFF2-40B4-BE49-F238E27FC236}">
                <a16:creationId xmlns:a16="http://schemas.microsoft.com/office/drawing/2014/main" id="{A006A456-149F-5A76-4A1B-CE9EFD0EAC90}"/>
              </a:ext>
            </a:extLst>
          </p:cNvPr>
          <p:cNvSpPr>
            <a:spLocks noGrp="1"/>
          </p:cNvSpPr>
          <p:nvPr>
            <p:ph idx="1"/>
          </p:nvPr>
        </p:nvSpPr>
        <p:spPr>
          <a:xfrm>
            <a:off x="560349" y="1448654"/>
            <a:ext cx="11071302" cy="4958871"/>
          </a:xfrm>
        </p:spPr>
        <p:txBody>
          <a:bodyPr>
            <a:normAutofit/>
          </a:bodyPr>
          <a:lstStyle/>
          <a:p>
            <a:pPr algn="just"/>
            <a:r>
              <a:rPr lang="en-SG" b="0" i="0" dirty="0">
                <a:effectLst/>
                <a:latin typeface="+mj-lt"/>
              </a:rPr>
              <a:t>ADCs convert </a:t>
            </a:r>
            <a:r>
              <a:rPr lang="en-SG" b="0" i="0" dirty="0" err="1">
                <a:effectLst/>
                <a:latin typeface="+mj-lt"/>
              </a:rPr>
              <a:t>analog</a:t>
            </a:r>
            <a:r>
              <a:rPr lang="en-SG" b="0" i="0" dirty="0">
                <a:effectLst/>
                <a:latin typeface="+mj-lt"/>
              </a:rPr>
              <a:t> signals, which have a continuous range of values, into digital signals, which have discrete numerical representations. This is essential for digital devices to process real-world </a:t>
            </a:r>
            <a:r>
              <a:rPr lang="en-SG" b="0" i="0" dirty="0" err="1">
                <a:effectLst/>
                <a:latin typeface="+mj-lt"/>
              </a:rPr>
              <a:t>analog</a:t>
            </a:r>
            <a:r>
              <a:rPr lang="en-SG" b="0" i="0" dirty="0">
                <a:effectLst/>
                <a:latin typeface="+mj-lt"/>
              </a:rPr>
              <a:t> inputs</a:t>
            </a:r>
          </a:p>
          <a:p>
            <a:pPr algn="l">
              <a:buFont typeface="Arial" panose="020B0604020202020204" pitchFamily="34" charset="0"/>
              <a:buChar char="•"/>
            </a:pPr>
            <a:r>
              <a:rPr lang="en-SG" sz="3000" b="1" i="0" dirty="0">
                <a:effectLst/>
                <a:latin typeface="+mj-lt"/>
              </a:rPr>
              <a:t>What are the various parameters of the ADC?</a:t>
            </a:r>
            <a:endParaRPr lang="en-SG" sz="3000" b="0" i="0" dirty="0">
              <a:effectLst/>
              <a:latin typeface="+mj-lt"/>
            </a:endParaRPr>
          </a:p>
          <a:p>
            <a:pPr marL="742950" lvl="1" indent="-285750" algn="l">
              <a:buFont typeface="Arial" panose="020B0604020202020204" pitchFamily="34" charset="0"/>
              <a:buChar char="•"/>
            </a:pPr>
            <a:r>
              <a:rPr lang="en-SG" b="1" i="0" dirty="0">
                <a:effectLst/>
                <a:latin typeface="+mj-lt"/>
              </a:rPr>
              <a:t>Resolution</a:t>
            </a:r>
            <a:r>
              <a:rPr lang="en-SG" b="0" i="0" dirty="0">
                <a:effectLst/>
                <a:latin typeface="+mj-lt"/>
              </a:rPr>
              <a:t>: Determined by the number of bits the ADC uses to represent the </a:t>
            </a:r>
            <a:r>
              <a:rPr lang="en-SG" b="0" i="0" dirty="0" err="1">
                <a:effectLst/>
                <a:latin typeface="+mj-lt"/>
              </a:rPr>
              <a:t>analog</a:t>
            </a:r>
            <a:r>
              <a:rPr lang="en-SG" b="0" i="0" dirty="0">
                <a:effectLst/>
                <a:latin typeface="+mj-lt"/>
              </a:rPr>
              <a:t> value. More bits mean higher resolution and finer granularity in the output</a:t>
            </a:r>
          </a:p>
          <a:p>
            <a:pPr marL="742950" lvl="1" indent="-285750" algn="l">
              <a:buFont typeface="Arial" panose="020B0604020202020204" pitchFamily="34" charset="0"/>
              <a:buChar char="•"/>
            </a:pPr>
            <a:r>
              <a:rPr lang="en-SG" b="1" i="0" dirty="0">
                <a:effectLst/>
                <a:latin typeface="+mj-lt"/>
              </a:rPr>
              <a:t>Sampling Rate</a:t>
            </a:r>
            <a:r>
              <a:rPr lang="en-SG" b="0" i="0" dirty="0">
                <a:effectLst/>
                <a:latin typeface="+mj-lt"/>
              </a:rPr>
              <a:t>: The frequency at which the ADC samples the </a:t>
            </a:r>
            <a:r>
              <a:rPr lang="en-SG" b="0" i="0" dirty="0" err="1">
                <a:effectLst/>
                <a:latin typeface="+mj-lt"/>
              </a:rPr>
              <a:t>analog</a:t>
            </a:r>
            <a:r>
              <a:rPr lang="en-SG" b="0" i="0" dirty="0">
                <a:effectLst/>
                <a:latin typeface="+mj-lt"/>
              </a:rPr>
              <a:t> signal. Higher sampling rates can capture more detail and are necessary to comply with the Nyquist theorem. It also means higher power consumption</a:t>
            </a:r>
          </a:p>
          <a:p>
            <a:pPr marL="742950" lvl="1" indent="-285750" algn="l">
              <a:buFont typeface="Arial" panose="020B0604020202020204" pitchFamily="34" charset="0"/>
              <a:buChar char="•"/>
            </a:pPr>
            <a:r>
              <a:rPr lang="en-SG" b="1" i="0" dirty="0">
                <a:effectLst/>
                <a:latin typeface="+mj-lt"/>
              </a:rPr>
              <a:t>Accuracy</a:t>
            </a:r>
            <a:r>
              <a:rPr lang="en-SG" b="0" i="0" dirty="0">
                <a:effectLst/>
                <a:latin typeface="+mj-lt"/>
              </a:rPr>
              <a:t>: The closeness of the ADC's output to the true input value. It includes factors such as linearity, noise, and error rate</a:t>
            </a:r>
          </a:p>
          <a:p>
            <a:endParaRPr lang="en-US" dirty="0">
              <a:latin typeface="+mj-lt"/>
            </a:endParaRPr>
          </a:p>
        </p:txBody>
      </p:sp>
    </p:spTree>
    <p:extLst>
      <p:ext uri="{BB962C8B-B14F-4D97-AF65-F5344CB8AC3E}">
        <p14:creationId xmlns:p14="http://schemas.microsoft.com/office/powerpoint/2010/main" val="2119852802"/>
      </p:ext>
    </p:extLst>
  </p:cSld>
  <p:clrMapOvr>
    <a:masterClrMapping/>
  </p:clrMapOvr>
  <mc:AlternateContent xmlns:mc="http://schemas.openxmlformats.org/markup-compatibility/2006" xmlns:p14="http://schemas.microsoft.com/office/powerpoint/2010/main">
    <mc:Choice Requires="p14">
      <p:transition spd="slow" p14:dur="2000" advTm="50469"/>
    </mc:Choice>
    <mc:Fallback xmlns="">
      <p:transition spd="slow" advTm="50469"/>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9EB82-7504-4C10-AA34-586E3A1FD621}"/>
              </a:ext>
            </a:extLst>
          </p:cNvPr>
          <p:cNvSpPr>
            <a:spLocks noGrp="1"/>
          </p:cNvSpPr>
          <p:nvPr>
            <p:ph type="title"/>
          </p:nvPr>
        </p:nvSpPr>
        <p:spPr>
          <a:xfrm>
            <a:off x="838200" y="365125"/>
            <a:ext cx="11248380" cy="1325563"/>
          </a:xfrm>
        </p:spPr>
        <p:txBody>
          <a:bodyPr/>
          <a:lstStyle/>
          <a:p>
            <a:r>
              <a:rPr lang="en-US" dirty="0">
                <a:latin typeface="+mn-lt"/>
              </a:rPr>
              <a:t>Beyond resistive changes sensing: Potential</a:t>
            </a:r>
          </a:p>
        </p:txBody>
      </p:sp>
      <p:sp>
        <p:nvSpPr>
          <p:cNvPr id="3" name="Content Placeholder 2">
            <a:extLst>
              <a:ext uri="{FF2B5EF4-FFF2-40B4-BE49-F238E27FC236}">
                <a16:creationId xmlns:a16="http://schemas.microsoft.com/office/drawing/2014/main" id="{748247E3-3FEB-4F2B-8F91-196291E4DA0D}"/>
              </a:ext>
            </a:extLst>
          </p:cNvPr>
          <p:cNvSpPr>
            <a:spLocks noGrp="1"/>
          </p:cNvSpPr>
          <p:nvPr>
            <p:ph idx="1"/>
          </p:nvPr>
        </p:nvSpPr>
        <p:spPr>
          <a:xfrm>
            <a:off x="838200" y="1708693"/>
            <a:ext cx="10972800" cy="2844487"/>
          </a:xfrm>
        </p:spPr>
        <p:txBody>
          <a:bodyPr/>
          <a:lstStyle/>
          <a:p>
            <a:r>
              <a:rPr lang="en-US" b="1" dirty="0">
                <a:latin typeface="+mj-lt"/>
              </a:rPr>
              <a:t>Thermocouple</a:t>
            </a:r>
            <a:r>
              <a:rPr lang="en-US" dirty="0">
                <a:latin typeface="+mj-lt"/>
              </a:rPr>
              <a:t> generates a voltage based on temperature</a:t>
            </a:r>
          </a:p>
          <a:p>
            <a:r>
              <a:rPr lang="en-US" dirty="0">
                <a:latin typeface="+mj-lt"/>
              </a:rPr>
              <a:t>This principal is also used to enable harvesting energy from heat energy</a:t>
            </a:r>
          </a:p>
        </p:txBody>
      </p:sp>
      <p:sp>
        <p:nvSpPr>
          <p:cNvPr id="4" name="Slide Number Placeholder 3">
            <a:extLst>
              <a:ext uri="{FF2B5EF4-FFF2-40B4-BE49-F238E27FC236}">
                <a16:creationId xmlns:a16="http://schemas.microsoft.com/office/drawing/2014/main" id="{9D088566-E3CB-4FE5-B4E6-FB911E7FB291}"/>
              </a:ext>
            </a:extLst>
          </p:cNvPr>
          <p:cNvSpPr>
            <a:spLocks noGrp="1"/>
          </p:cNvSpPr>
          <p:nvPr>
            <p:ph type="sldNum" sz="quarter" idx="12"/>
          </p:nvPr>
        </p:nvSpPr>
        <p:spPr/>
        <p:txBody>
          <a:bodyPr/>
          <a:lstStyle/>
          <a:p>
            <a:fld id="{0778C724-3839-4D76-A707-B4C23905D055}" type="slidenum">
              <a:rPr lang="en-US" smtClean="0"/>
              <a:t>27</a:t>
            </a:fld>
            <a:endParaRPr lang="en-US"/>
          </a:p>
        </p:txBody>
      </p:sp>
      <p:pic>
        <p:nvPicPr>
          <p:cNvPr id="8194" name="Picture 2" descr="thermocouple temperature sensor">
            <a:extLst>
              <a:ext uri="{FF2B5EF4-FFF2-40B4-BE49-F238E27FC236}">
                <a16:creationId xmlns:a16="http://schemas.microsoft.com/office/drawing/2014/main" id="{7F14AC4C-38CA-44D8-82E6-D9189CF2DCC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43571" y="3493858"/>
            <a:ext cx="7637638" cy="2326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1245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D626A-C21D-46FA-9DB4-CE4E3C2F28FF}"/>
              </a:ext>
            </a:extLst>
          </p:cNvPr>
          <p:cNvSpPr>
            <a:spLocks noGrp="1"/>
          </p:cNvSpPr>
          <p:nvPr>
            <p:ph type="title"/>
          </p:nvPr>
        </p:nvSpPr>
        <p:spPr>
          <a:xfrm>
            <a:off x="838200" y="136525"/>
            <a:ext cx="10515600" cy="1325563"/>
          </a:xfrm>
        </p:spPr>
        <p:txBody>
          <a:bodyPr>
            <a:normAutofit/>
          </a:bodyPr>
          <a:lstStyle/>
          <a:p>
            <a:r>
              <a:rPr lang="en-US" sz="4000" dirty="0">
                <a:latin typeface="+mn-lt"/>
              </a:rPr>
              <a:t>Generating voltage via piezoelectric effect</a:t>
            </a:r>
          </a:p>
        </p:txBody>
      </p:sp>
      <p:sp>
        <p:nvSpPr>
          <p:cNvPr id="3" name="Content Placeholder 2">
            <a:extLst>
              <a:ext uri="{FF2B5EF4-FFF2-40B4-BE49-F238E27FC236}">
                <a16:creationId xmlns:a16="http://schemas.microsoft.com/office/drawing/2014/main" id="{4712C7B3-A9C4-48EC-9CE0-99EB21D4620E}"/>
              </a:ext>
            </a:extLst>
          </p:cNvPr>
          <p:cNvSpPr>
            <a:spLocks noGrp="1"/>
          </p:cNvSpPr>
          <p:nvPr>
            <p:ph idx="1"/>
          </p:nvPr>
        </p:nvSpPr>
        <p:spPr>
          <a:xfrm>
            <a:off x="922778" y="1509712"/>
            <a:ext cx="4621236" cy="4846638"/>
          </a:xfrm>
        </p:spPr>
        <p:txBody>
          <a:bodyPr/>
          <a:lstStyle/>
          <a:p>
            <a:r>
              <a:rPr lang="en-US" dirty="0">
                <a:latin typeface="+mj-lt"/>
              </a:rPr>
              <a:t>Compression of the material generates a voltage</a:t>
            </a:r>
          </a:p>
          <a:p>
            <a:endParaRPr lang="en-US" dirty="0">
              <a:latin typeface="+mj-lt"/>
            </a:endParaRPr>
          </a:p>
          <a:p>
            <a:r>
              <a:rPr lang="en-US" dirty="0">
                <a:latin typeface="+mj-lt"/>
              </a:rPr>
              <a:t>Various sources of compression:</a:t>
            </a:r>
          </a:p>
          <a:p>
            <a:pPr lvl="1"/>
            <a:r>
              <a:rPr lang="en-US" dirty="0">
                <a:latin typeface="+mj-lt"/>
              </a:rPr>
              <a:t>Air Pressure</a:t>
            </a:r>
          </a:p>
          <a:p>
            <a:pPr lvl="1"/>
            <a:r>
              <a:rPr lang="en-US" dirty="0">
                <a:latin typeface="+mj-lt"/>
              </a:rPr>
              <a:t>Acceleration</a:t>
            </a:r>
          </a:p>
          <a:p>
            <a:pPr lvl="1"/>
            <a:r>
              <a:rPr lang="en-US" dirty="0">
                <a:latin typeface="+mj-lt"/>
              </a:rPr>
              <a:t>Strain</a:t>
            </a:r>
          </a:p>
          <a:p>
            <a:endParaRPr lang="en-US" dirty="0"/>
          </a:p>
        </p:txBody>
      </p:sp>
      <p:sp>
        <p:nvSpPr>
          <p:cNvPr id="4" name="Slide Number Placeholder 3">
            <a:extLst>
              <a:ext uri="{FF2B5EF4-FFF2-40B4-BE49-F238E27FC236}">
                <a16:creationId xmlns:a16="http://schemas.microsoft.com/office/drawing/2014/main" id="{AD5B71B3-E2FC-4241-B6BD-A03763F1C83E}"/>
              </a:ext>
            </a:extLst>
          </p:cNvPr>
          <p:cNvSpPr>
            <a:spLocks noGrp="1"/>
          </p:cNvSpPr>
          <p:nvPr>
            <p:ph type="sldNum" sz="quarter" idx="12"/>
          </p:nvPr>
        </p:nvSpPr>
        <p:spPr/>
        <p:txBody>
          <a:bodyPr/>
          <a:lstStyle/>
          <a:p>
            <a:fld id="{0778C724-3839-4D76-A707-B4C23905D055}" type="slidenum">
              <a:rPr lang="en-US" smtClean="0"/>
              <a:t>28</a:t>
            </a:fld>
            <a:endParaRPr lang="en-US"/>
          </a:p>
        </p:txBody>
      </p:sp>
      <p:pic>
        <p:nvPicPr>
          <p:cNvPr id="1026" name="Picture 2">
            <a:extLst>
              <a:ext uri="{FF2B5EF4-FFF2-40B4-BE49-F238E27FC236}">
                <a16:creationId xmlns:a16="http://schemas.microsoft.com/office/drawing/2014/main" id="{EC1B45EE-D5DF-46EA-8EC2-703C08B86EA8}"/>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13333" r="18893"/>
          <a:stretch/>
        </p:blipFill>
        <p:spPr bwMode="auto">
          <a:xfrm>
            <a:off x="5283036" y="2350005"/>
            <a:ext cx="5759544" cy="3493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4195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A7578-1780-4A39-A1CD-5AE5F224E532}"/>
              </a:ext>
            </a:extLst>
          </p:cNvPr>
          <p:cNvSpPr>
            <a:spLocks noGrp="1"/>
          </p:cNvSpPr>
          <p:nvPr>
            <p:ph type="title"/>
          </p:nvPr>
        </p:nvSpPr>
        <p:spPr/>
        <p:txBody>
          <a:bodyPr>
            <a:normAutofit/>
          </a:bodyPr>
          <a:lstStyle/>
          <a:p>
            <a:r>
              <a:rPr lang="en-US" sz="4000" dirty="0">
                <a:latin typeface="+mn-lt"/>
              </a:rPr>
              <a:t>Beyond resistive changes sensing: Potential</a:t>
            </a:r>
          </a:p>
        </p:txBody>
      </p:sp>
      <p:sp>
        <p:nvSpPr>
          <p:cNvPr id="3" name="Content Placeholder 2">
            <a:extLst>
              <a:ext uri="{FF2B5EF4-FFF2-40B4-BE49-F238E27FC236}">
                <a16:creationId xmlns:a16="http://schemas.microsoft.com/office/drawing/2014/main" id="{7821D6FD-1223-4D76-B719-B83AAD102432}"/>
              </a:ext>
            </a:extLst>
          </p:cNvPr>
          <p:cNvSpPr>
            <a:spLocks noGrp="1"/>
          </p:cNvSpPr>
          <p:nvPr>
            <p:ph idx="1"/>
          </p:nvPr>
        </p:nvSpPr>
        <p:spPr/>
        <p:txBody>
          <a:bodyPr/>
          <a:lstStyle/>
          <a:p>
            <a:r>
              <a:rPr lang="en-US" dirty="0">
                <a:latin typeface="+mj-lt"/>
              </a:rPr>
              <a:t>Generate a change in voltage that changes based on force</a:t>
            </a:r>
          </a:p>
        </p:txBody>
      </p:sp>
      <p:sp>
        <p:nvSpPr>
          <p:cNvPr id="4" name="Slide Number Placeholder 3">
            <a:extLst>
              <a:ext uri="{FF2B5EF4-FFF2-40B4-BE49-F238E27FC236}">
                <a16:creationId xmlns:a16="http://schemas.microsoft.com/office/drawing/2014/main" id="{58575C52-4921-41B5-995A-CD3832CB0DEE}"/>
              </a:ext>
            </a:extLst>
          </p:cNvPr>
          <p:cNvSpPr>
            <a:spLocks noGrp="1"/>
          </p:cNvSpPr>
          <p:nvPr>
            <p:ph type="sldNum" sz="quarter" idx="12"/>
          </p:nvPr>
        </p:nvSpPr>
        <p:spPr/>
        <p:txBody>
          <a:bodyPr/>
          <a:lstStyle/>
          <a:p>
            <a:fld id="{0778C724-3839-4D76-A707-B4C23905D055}" type="slidenum">
              <a:rPr lang="en-US" smtClean="0"/>
              <a:t>29</a:t>
            </a:fld>
            <a:endParaRPr lang="en-US"/>
          </a:p>
        </p:txBody>
      </p:sp>
      <p:pic>
        <p:nvPicPr>
          <p:cNvPr id="13314" name="Picture 2" descr="How a capacitive accelerometer works.">
            <a:extLst>
              <a:ext uri="{FF2B5EF4-FFF2-40B4-BE49-F238E27FC236}">
                <a16:creationId xmlns:a16="http://schemas.microsoft.com/office/drawing/2014/main" id="{5B267014-B5BB-450D-BF58-6109A687332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23526" y="3113098"/>
            <a:ext cx="4315443" cy="2697152"/>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ow a piezoelectric accelerometer works.">
            <a:extLst>
              <a:ext uri="{FF2B5EF4-FFF2-40B4-BE49-F238E27FC236}">
                <a16:creationId xmlns:a16="http://schemas.microsoft.com/office/drawing/2014/main" id="{55A505AF-15EA-40C8-ABD4-926C2D0B897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10216" y="2934771"/>
            <a:ext cx="4600767" cy="2875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247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4552" y="1526380"/>
            <a:ext cx="11079817" cy="4082849"/>
          </a:xfrm>
        </p:spPr>
        <p:txBody>
          <a:bodyPr>
            <a:normAutofit/>
          </a:bodyPr>
          <a:lstStyle/>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SG" dirty="0">
              <a:latin typeface="+mj-lt"/>
              <a:sym typeface="Wingdings" pitchFamily="2" charset="2"/>
            </a:endParaRP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SG" dirty="0">
              <a:solidFill>
                <a:schemeClr val="tx1"/>
              </a:solidFill>
              <a:latin typeface="+mj-lt"/>
            </a:endParaRPr>
          </a:p>
          <a:p>
            <a:pPr lvl="1">
              <a:lnSpc>
                <a:spcPct val="90000"/>
              </a:lnSpc>
              <a:spcBef>
                <a:spcPts val="6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a:t>						</a:t>
            </a:r>
            <a:endParaRPr lang="en-US" dirty="0"/>
          </a:p>
        </p:txBody>
      </p:sp>
      <p:sp>
        <p:nvSpPr>
          <p:cNvPr id="4" name="Slide Number Placeholder 3"/>
          <p:cNvSpPr>
            <a:spLocks noGrp="1"/>
          </p:cNvSpPr>
          <p:nvPr>
            <p:ph type="sldNum" sz="quarter" idx="12"/>
          </p:nvPr>
        </p:nvSpPr>
        <p:spPr/>
        <p:txBody>
          <a:bodyPr/>
          <a:lstStyle/>
          <a:p>
            <a:fld id="{5C6FAEEE-D619-4E65-A0EF-E650D0B3166A}" type="slidenum">
              <a:rPr lang="en-US" smtClean="0"/>
              <a:t>3</a:t>
            </a:fld>
            <a:endParaRPr lang="en-US"/>
          </a:p>
        </p:txBody>
      </p:sp>
      <p:sp>
        <p:nvSpPr>
          <p:cNvPr id="8" name="Title 1">
            <a:extLst>
              <a:ext uri="{FF2B5EF4-FFF2-40B4-BE49-F238E27FC236}">
                <a16:creationId xmlns:a16="http://schemas.microsoft.com/office/drawing/2014/main" id="{6418855C-288D-8EEB-05D6-33E7745E405E}"/>
              </a:ext>
            </a:extLst>
          </p:cNvPr>
          <p:cNvSpPr>
            <a:spLocks noGrp="1"/>
          </p:cNvSpPr>
          <p:nvPr>
            <p:ph type="title"/>
          </p:nvPr>
        </p:nvSpPr>
        <p:spPr>
          <a:xfrm>
            <a:off x="712358" y="200818"/>
            <a:ext cx="10767283" cy="1325563"/>
          </a:xfrm>
        </p:spPr>
        <p:txBody>
          <a:bodyPr>
            <a:normAutofit/>
          </a:bodyPr>
          <a:lstStyle/>
          <a:p>
            <a:r>
              <a:rPr lang="en-US" sz="4000" dirty="0">
                <a:latin typeface="+mn-lt"/>
              </a:rPr>
              <a:t>How would the student’s performance be graded</a:t>
            </a:r>
          </a:p>
        </p:txBody>
      </p:sp>
      <p:graphicFrame>
        <p:nvGraphicFramePr>
          <p:cNvPr id="5" name="Table 4">
            <a:extLst>
              <a:ext uri="{FF2B5EF4-FFF2-40B4-BE49-F238E27FC236}">
                <a16:creationId xmlns:a16="http://schemas.microsoft.com/office/drawing/2014/main" id="{F1DCEF06-571B-FA3A-A2D3-D40DC60F0920}"/>
              </a:ext>
            </a:extLst>
          </p:cNvPr>
          <p:cNvGraphicFramePr>
            <a:graphicFrameLocks noGrp="1"/>
          </p:cNvGraphicFramePr>
          <p:nvPr>
            <p:extLst>
              <p:ext uri="{D42A27DB-BD31-4B8C-83A1-F6EECF244321}">
                <p14:modId xmlns:p14="http://schemas.microsoft.com/office/powerpoint/2010/main" val="3135900409"/>
              </p:ext>
            </p:extLst>
          </p:nvPr>
        </p:nvGraphicFramePr>
        <p:xfrm>
          <a:off x="1890593" y="2733020"/>
          <a:ext cx="8128000" cy="148336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281146156"/>
                    </a:ext>
                  </a:extLst>
                </a:gridCol>
                <a:gridCol w="4064000">
                  <a:extLst>
                    <a:ext uri="{9D8B030D-6E8A-4147-A177-3AD203B41FA5}">
                      <a16:colId xmlns:a16="http://schemas.microsoft.com/office/drawing/2014/main" val="958652151"/>
                    </a:ext>
                  </a:extLst>
                </a:gridCol>
              </a:tblGrid>
              <a:tr h="370840">
                <a:tc>
                  <a:txBody>
                    <a:bodyPr/>
                    <a:lstStyle/>
                    <a:p>
                      <a:pPr algn="ctr"/>
                      <a:r>
                        <a:rPr lang="en-US" dirty="0">
                          <a:solidFill>
                            <a:schemeClr val="tx1"/>
                          </a:solidFill>
                        </a:rPr>
                        <a:t>Component</a:t>
                      </a:r>
                    </a:p>
                  </a:txBody>
                  <a:tcPr/>
                </a:tc>
                <a:tc>
                  <a:txBody>
                    <a:bodyPr/>
                    <a:lstStyle/>
                    <a:p>
                      <a:pPr algn="ctr"/>
                      <a:r>
                        <a:rPr lang="en-US" dirty="0">
                          <a:solidFill>
                            <a:schemeClr val="tx1"/>
                          </a:solidFill>
                        </a:rPr>
                        <a:t>Weightage to Overall Grade</a:t>
                      </a:r>
                    </a:p>
                  </a:txBody>
                  <a:tcPr/>
                </a:tc>
                <a:extLst>
                  <a:ext uri="{0D108BD9-81ED-4DB2-BD59-A6C34878D82A}">
                    <a16:rowId xmlns:a16="http://schemas.microsoft.com/office/drawing/2014/main" val="3453014269"/>
                  </a:ext>
                </a:extLst>
              </a:tr>
              <a:tr h="370840">
                <a:tc>
                  <a:txBody>
                    <a:bodyPr/>
                    <a:lstStyle/>
                    <a:p>
                      <a:r>
                        <a:rPr lang="en-US" dirty="0"/>
                        <a:t>Project</a:t>
                      </a:r>
                    </a:p>
                  </a:txBody>
                  <a:tcPr/>
                </a:tc>
                <a:tc>
                  <a:txBody>
                    <a:bodyPr/>
                    <a:lstStyle/>
                    <a:p>
                      <a:r>
                        <a:rPr lang="en-US" dirty="0"/>
                        <a:t>50 %</a:t>
                      </a:r>
                    </a:p>
                  </a:txBody>
                  <a:tcPr/>
                </a:tc>
                <a:extLst>
                  <a:ext uri="{0D108BD9-81ED-4DB2-BD59-A6C34878D82A}">
                    <a16:rowId xmlns:a16="http://schemas.microsoft.com/office/drawing/2014/main" val="1001545243"/>
                  </a:ext>
                </a:extLst>
              </a:tr>
              <a:tr h="370840">
                <a:tc>
                  <a:txBody>
                    <a:bodyPr/>
                    <a:lstStyle/>
                    <a:p>
                      <a:r>
                        <a:rPr lang="en-US" dirty="0"/>
                        <a:t>Student Seminar</a:t>
                      </a:r>
                    </a:p>
                  </a:txBody>
                  <a:tcPr/>
                </a:tc>
                <a:tc>
                  <a:txBody>
                    <a:bodyPr/>
                    <a:lstStyle/>
                    <a:p>
                      <a:r>
                        <a:rPr lang="en-US" dirty="0"/>
                        <a:t>20 %</a:t>
                      </a:r>
                    </a:p>
                  </a:txBody>
                  <a:tcPr/>
                </a:tc>
                <a:extLst>
                  <a:ext uri="{0D108BD9-81ED-4DB2-BD59-A6C34878D82A}">
                    <a16:rowId xmlns:a16="http://schemas.microsoft.com/office/drawing/2014/main" val="2001159706"/>
                  </a:ext>
                </a:extLst>
              </a:tr>
              <a:tr h="370840">
                <a:tc>
                  <a:txBody>
                    <a:bodyPr/>
                    <a:lstStyle/>
                    <a:p>
                      <a:r>
                        <a:rPr lang="en-US" dirty="0"/>
                        <a:t>Term Paper</a:t>
                      </a:r>
                    </a:p>
                  </a:txBody>
                  <a:tcPr/>
                </a:tc>
                <a:tc>
                  <a:txBody>
                    <a:bodyPr/>
                    <a:lstStyle/>
                    <a:p>
                      <a:r>
                        <a:rPr lang="en-US" dirty="0"/>
                        <a:t>30 %</a:t>
                      </a:r>
                    </a:p>
                  </a:txBody>
                  <a:tcPr/>
                </a:tc>
                <a:extLst>
                  <a:ext uri="{0D108BD9-81ED-4DB2-BD59-A6C34878D82A}">
                    <a16:rowId xmlns:a16="http://schemas.microsoft.com/office/drawing/2014/main" val="2664004893"/>
                  </a:ext>
                </a:extLst>
              </a:tr>
            </a:tbl>
          </a:graphicData>
        </a:graphic>
      </p:graphicFrame>
      <p:sp>
        <p:nvSpPr>
          <p:cNvPr id="6" name="Content Placeholder 2">
            <a:extLst>
              <a:ext uri="{FF2B5EF4-FFF2-40B4-BE49-F238E27FC236}">
                <a16:creationId xmlns:a16="http://schemas.microsoft.com/office/drawing/2014/main" id="{C6059C64-3D4E-CA81-9AEF-63F35084DA22}"/>
              </a:ext>
            </a:extLst>
          </p:cNvPr>
          <p:cNvSpPr txBox="1">
            <a:spLocks/>
          </p:cNvSpPr>
          <p:nvPr/>
        </p:nvSpPr>
        <p:spPr>
          <a:xfrm>
            <a:off x="556090" y="5215676"/>
            <a:ext cx="11079817" cy="11406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FF0000"/>
                </a:solidFill>
                <a:latin typeface="+mj-lt"/>
              </a:rPr>
              <a:t>The end-term assessment has been removed. No end term assessment.</a:t>
            </a:r>
          </a:p>
          <a:p>
            <a:endParaRPr lang="en-US" sz="2000" dirty="0">
              <a:latin typeface="+mj-lt"/>
            </a:endParaRPr>
          </a:p>
          <a:p>
            <a:endParaRPr lang="en-US" sz="2000" dirty="0">
              <a:latin typeface="+mj-lt"/>
            </a:endParaRPr>
          </a:p>
          <a:p>
            <a:pPr marL="0" indent="0">
              <a:buFont typeface="Arial" panose="020B0604020202020204" pitchFamily="34" charset="0"/>
              <a:buNone/>
            </a:pPr>
            <a:endParaRPr lang="en-US" sz="2000" dirty="0">
              <a:latin typeface="+mj-lt"/>
            </a:endParaRPr>
          </a:p>
        </p:txBody>
      </p:sp>
    </p:spTree>
    <p:extLst>
      <p:ext uri="{BB962C8B-B14F-4D97-AF65-F5344CB8AC3E}">
        <p14:creationId xmlns:p14="http://schemas.microsoft.com/office/powerpoint/2010/main" val="32154484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8554A-B935-40E1-9D2E-AEE7271ECC6C}"/>
              </a:ext>
            </a:extLst>
          </p:cNvPr>
          <p:cNvSpPr>
            <a:spLocks noGrp="1"/>
          </p:cNvSpPr>
          <p:nvPr>
            <p:ph type="title"/>
          </p:nvPr>
        </p:nvSpPr>
        <p:spPr/>
        <p:txBody>
          <a:bodyPr>
            <a:normAutofit/>
          </a:bodyPr>
          <a:lstStyle/>
          <a:p>
            <a:r>
              <a:rPr lang="en-US" sz="4000" dirty="0">
                <a:latin typeface="+mn-lt"/>
              </a:rPr>
              <a:t>Motion sensing: accelerometers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C91D58A-8E2F-49FB-97F1-F5A576C0F299}"/>
                  </a:ext>
                </a:extLst>
              </p:cNvPr>
              <p:cNvSpPr>
                <a:spLocks noGrp="1"/>
              </p:cNvSpPr>
              <p:nvPr>
                <p:ph idx="1"/>
              </p:nvPr>
            </p:nvSpPr>
            <p:spPr>
              <a:xfrm>
                <a:off x="838200" y="1690688"/>
                <a:ext cx="10515600" cy="4351338"/>
              </a:xfrm>
            </p:spPr>
            <p:txBody>
              <a:bodyPr>
                <a:normAutofit fontScale="92500" lnSpcReduction="10000"/>
              </a:bodyPr>
              <a:lstStyle/>
              <a:p>
                <a:r>
                  <a:rPr lang="en-US" dirty="0">
                    <a:latin typeface="+mj-lt"/>
                  </a:rPr>
                  <a:t>Accelerometers usually measure in </a:t>
                </a:r>
                <a:r>
                  <a:rPr lang="en-US" i="1" dirty="0">
                    <a:latin typeface="+mj-lt"/>
                  </a:rPr>
                  <a:t>g’</a:t>
                </a:r>
                <a:r>
                  <a:rPr lang="en-US" dirty="0">
                    <a:latin typeface="+mj-lt"/>
                  </a:rPr>
                  <a:t>s</a:t>
                </a:r>
              </a:p>
              <a:p>
                <a:pPr lvl="1"/>
                <a:r>
                  <a:rPr lang="en-US" dirty="0">
                    <a:latin typeface="+mj-lt"/>
                  </a:rPr>
                  <a:t>Where 1 g equals acceleration due to Earth gravity</a:t>
                </a:r>
              </a:p>
              <a:p>
                <a:pPr marL="457200" lvl="1" indent="0">
                  <a:buNone/>
                </a:pPr>
                <a:endParaRPr lang="en-US" dirty="0">
                  <a:latin typeface="+mj-lt"/>
                </a:endParaRPr>
              </a:p>
              <a:p>
                <a:r>
                  <a:rPr lang="en-US" dirty="0">
                    <a:latin typeface="+mj-lt"/>
                  </a:rPr>
                  <a:t>Determining distance from acceleration is possible</a:t>
                </a:r>
              </a:p>
              <a:p>
                <a:pPr lvl="1"/>
                <a:r>
                  <a:rPr lang="en-US" dirty="0">
                    <a:latin typeface="+mj-lt"/>
                  </a:rPr>
                  <a:t>But messy. Error is squared when integrating</a:t>
                </a:r>
              </a:p>
              <a:p>
                <a:pPr lvl="1"/>
                <a:r>
                  <a:rPr lang="en-US" dirty="0">
                    <a:latin typeface="+mj-lt"/>
                  </a:rPr>
                  <a:t>Needs careful filtering and is only accurate over short periods</a:t>
                </a:r>
              </a:p>
              <a:p>
                <a:pPr lvl="1"/>
                <a:r>
                  <a:rPr lang="en-US" dirty="0">
                    <a:latin typeface="+mj-lt"/>
                  </a:rPr>
                  <a:t>Often fills in gaps between GPS samples (or other localization systems)</a:t>
                </a:r>
              </a:p>
              <a:p>
                <a:endParaRPr lang="en-US" dirty="0">
                  <a:latin typeface="+mj-lt"/>
                </a:endParaRPr>
              </a:p>
              <a:p>
                <a:r>
                  <a:rPr lang="en-US" dirty="0">
                    <a:latin typeface="+mj-lt"/>
                  </a:rPr>
                  <a:t>Accelerometers also work as tilt sensors</a:t>
                </a:r>
              </a:p>
              <a:p>
                <a:pPr lvl="1"/>
                <a:r>
                  <a:rPr lang="en-US" dirty="0">
                    <a:latin typeface="+mj-lt"/>
                  </a:rPr>
                  <a:t>Constantly sensing pull of gravity</a:t>
                </a:r>
              </a:p>
              <a:p>
                <a:pPr lvl="1"/>
                <a14:m>
                  <m:oMath xmlns:m="http://schemas.openxmlformats.org/officeDocument/2006/math">
                    <m:r>
                      <a:rPr lang="en-US" i="1" dirty="0" smtClean="0">
                        <a:latin typeface="Cambria Math" panose="02040503050406030204" pitchFamily="18" charset="0"/>
                      </a:rPr>
                      <m:t>𝐴</m:t>
                    </m:r>
                    <m:r>
                      <a:rPr lang="en-US" i="1" dirty="0" smtClean="0">
                        <a:latin typeface="Cambria Math" panose="02040503050406030204" pitchFamily="18" charset="0"/>
                      </a:rPr>
                      <m:t>[</m:t>
                    </m:r>
                    <m:r>
                      <a:rPr lang="en-US" i="1" dirty="0" smtClean="0">
                        <a:latin typeface="Cambria Math" panose="02040503050406030204" pitchFamily="18" charset="0"/>
                      </a:rPr>
                      <m:t>𝑥</m:t>
                    </m:r>
                    <m:r>
                      <a:rPr lang="en-US" i="1" dirty="0" smtClean="0">
                        <a:latin typeface="Cambria Math" panose="02040503050406030204" pitchFamily="18" charset="0"/>
                      </a:rPr>
                      <m:t>] = 1 </m:t>
                    </m:r>
                    <m:r>
                      <a:rPr lang="en-US" i="1" dirty="0" smtClean="0">
                        <a:latin typeface="Cambria Math" panose="02040503050406030204" pitchFamily="18" charset="0"/>
                      </a:rPr>
                      <m:t>𝑔</m:t>
                    </m:r>
                    <m:r>
                      <a:rPr lang="en-US" i="1" dirty="0">
                        <a:latin typeface="Cambria Math" panose="02040503050406030204" pitchFamily="18" charset="0"/>
                      </a:rPr>
                      <m:t> </m:t>
                    </m:r>
                    <m:r>
                      <a:rPr lang="en-US" i="1" dirty="0" smtClean="0">
                        <a:latin typeface="Cambria Math" panose="02040503050406030204" pitchFamily="18" charset="0"/>
                      </a:rPr>
                      <m:t>∗</m:t>
                    </m:r>
                    <m:r>
                      <a:rPr lang="en-US" i="1" dirty="0">
                        <a:latin typeface="Cambria Math" panose="02040503050406030204" pitchFamily="18" charset="0"/>
                      </a:rPr>
                      <m:t> </m:t>
                    </m:r>
                    <m:r>
                      <m:rPr>
                        <m:sty m:val="p"/>
                      </m:rPr>
                      <a:rPr lang="en-US" i="1" dirty="0" smtClean="0">
                        <a:latin typeface="Cambria Math" panose="02040503050406030204" pitchFamily="18" charset="0"/>
                      </a:rPr>
                      <m:t>sin</m:t>
                    </m:r>
                    <m:r>
                      <a:rPr lang="en-US" i="1" dirty="0" smtClean="0">
                        <a:latin typeface="Cambria Math" panose="02040503050406030204" pitchFamily="18" charset="0"/>
                      </a:rPr>
                      <m:t>⁡(</m:t>
                    </m:r>
                    <m:r>
                      <a:rPr lang="en-US" i="1" dirty="0" smtClean="0">
                        <a:latin typeface="Cambria Math" panose="02040503050406030204" pitchFamily="18" charset="0"/>
                      </a:rPr>
                      <m:t>𝜃</m:t>
                    </m:r>
                    <m:r>
                      <a:rPr lang="en-US" i="1" dirty="0" smtClean="0">
                        <a:latin typeface="Cambria Math" panose="02040503050406030204" pitchFamily="18" charset="0"/>
                      </a:rPr>
                      <m:t>)</m:t>
                    </m:r>
                  </m:oMath>
                </a14:m>
                <a:endParaRPr lang="en-US" dirty="0">
                  <a:latin typeface="+mj-lt"/>
                </a:endParaRPr>
              </a:p>
            </p:txBody>
          </p:sp>
        </mc:Choice>
        <mc:Fallback xmlns="">
          <p:sp>
            <p:nvSpPr>
              <p:cNvPr id="3" name="Content Placeholder 2">
                <a:extLst>
                  <a:ext uri="{FF2B5EF4-FFF2-40B4-BE49-F238E27FC236}">
                    <a16:creationId xmlns:a16="http://schemas.microsoft.com/office/drawing/2014/main" id="{8C91D58A-8E2F-49FB-97F1-F5A576C0F299}"/>
                  </a:ext>
                </a:extLst>
              </p:cNvPr>
              <p:cNvSpPr>
                <a:spLocks noGrp="1" noRot="1" noChangeAspect="1" noMove="1" noResize="1" noEditPoints="1" noAdjustHandles="1" noChangeArrowheads="1" noChangeShapeType="1" noTextEdit="1"/>
              </p:cNvSpPr>
              <p:nvPr>
                <p:ph idx="1"/>
              </p:nvPr>
            </p:nvSpPr>
            <p:spPr>
              <a:xfrm>
                <a:off x="838200" y="1690688"/>
                <a:ext cx="10515600" cy="4351338"/>
              </a:xfrm>
              <a:blipFill>
                <a:blip r:embed="rId2"/>
                <a:stretch>
                  <a:fillRect l="-965" t="-261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BFF3CCCD-29BE-404B-AC66-98D23A10D049}"/>
              </a:ext>
            </a:extLst>
          </p:cNvPr>
          <p:cNvSpPr>
            <a:spLocks noGrp="1"/>
          </p:cNvSpPr>
          <p:nvPr>
            <p:ph type="sldNum" sz="quarter" idx="12"/>
          </p:nvPr>
        </p:nvSpPr>
        <p:spPr/>
        <p:txBody>
          <a:bodyPr/>
          <a:lstStyle/>
          <a:p>
            <a:fld id="{0778C724-3839-4D76-A707-B4C23905D055}" type="slidenum">
              <a:rPr lang="en-US" smtClean="0"/>
              <a:t>30</a:t>
            </a:fld>
            <a:endParaRPr lang="en-US"/>
          </a:p>
        </p:txBody>
      </p:sp>
      <p:pic>
        <p:nvPicPr>
          <p:cNvPr id="14338" name="Picture 2" descr="Figure 1: Single axis used for tilt sensing.">
            <a:extLst>
              <a:ext uri="{FF2B5EF4-FFF2-40B4-BE49-F238E27FC236}">
                <a16:creationId xmlns:a16="http://schemas.microsoft.com/office/drawing/2014/main" id="{B43A3EB7-F116-4F77-9A14-95B0C30E5F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82688" y="4563196"/>
            <a:ext cx="3697706" cy="1482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2981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F1FF0-F006-4F1A-830B-6739F3C763A1}"/>
              </a:ext>
            </a:extLst>
          </p:cNvPr>
          <p:cNvSpPr>
            <a:spLocks noGrp="1"/>
          </p:cNvSpPr>
          <p:nvPr>
            <p:ph type="title"/>
          </p:nvPr>
        </p:nvSpPr>
        <p:spPr>
          <a:xfrm>
            <a:off x="487566" y="320675"/>
            <a:ext cx="11489012" cy="1325563"/>
          </a:xfrm>
        </p:spPr>
        <p:txBody>
          <a:bodyPr>
            <a:normAutofit/>
          </a:bodyPr>
          <a:lstStyle/>
          <a:p>
            <a:r>
              <a:rPr lang="en-US" sz="4000" dirty="0">
                <a:latin typeface="+mn-lt"/>
              </a:rPr>
              <a:t>Motion sensing: Inertial measurement unit (IMU)</a:t>
            </a:r>
          </a:p>
        </p:txBody>
      </p:sp>
      <p:sp>
        <p:nvSpPr>
          <p:cNvPr id="3" name="Content Placeholder 2">
            <a:extLst>
              <a:ext uri="{FF2B5EF4-FFF2-40B4-BE49-F238E27FC236}">
                <a16:creationId xmlns:a16="http://schemas.microsoft.com/office/drawing/2014/main" id="{AD246AB2-5C6A-4837-9D50-0D63DB742E46}"/>
              </a:ext>
            </a:extLst>
          </p:cNvPr>
          <p:cNvSpPr>
            <a:spLocks noGrp="1"/>
          </p:cNvSpPr>
          <p:nvPr>
            <p:ph idx="1"/>
          </p:nvPr>
        </p:nvSpPr>
        <p:spPr>
          <a:xfrm>
            <a:off x="682082" y="1646238"/>
            <a:ext cx="11022351" cy="4351338"/>
          </a:xfrm>
        </p:spPr>
        <p:txBody>
          <a:bodyPr>
            <a:normAutofit fontScale="92500" lnSpcReduction="10000"/>
          </a:bodyPr>
          <a:lstStyle/>
          <a:p>
            <a:r>
              <a:rPr lang="en-US" dirty="0">
                <a:latin typeface="+mj-lt"/>
              </a:rPr>
              <a:t>IMUs (</a:t>
            </a:r>
            <a:r>
              <a:rPr lang="en-US" dirty="0" err="1">
                <a:latin typeface="+mj-lt"/>
              </a:rPr>
              <a:t>a.k.a</a:t>
            </a:r>
            <a:r>
              <a:rPr lang="en-US" dirty="0">
                <a:latin typeface="+mj-lt"/>
              </a:rPr>
              <a:t> 9 degree-of-freedom, 9DOF) track motion of a device</a:t>
            </a:r>
          </a:p>
          <a:p>
            <a:pPr lvl="1"/>
            <a:r>
              <a:rPr lang="en-US" dirty="0">
                <a:latin typeface="+mj-lt"/>
              </a:rPr>
              <a:t>Acceleration (X, Y, Z axes)</a:t>
            </a:r>
          </a:p>
          <a:p>
            <a:pPr lvl="1"/>
            <a:r>
              <a:rPr lang="en-US" dirty="0">
                <a:latin typeface="+mj-lt"/>
              </a:rPr>
              <a:t>Rotation (X, Y, Z axes)</a:t>
            </a:r>
          </a:p>
          <a:p>
            <a:pPr lvl="1"/>
            <a:r>
              <a:rPr lang="en-US" dirty="0">
                <a:latin typeface="+mj-lt"/>
              </a:rPr>
              <a:t>Magnetism (X, Y, Z axes)</a:t>
            </a:r>
          </a:p>
          <a:p>
            <a:pPr lvl="1"/>
            <a:r>
              <a:rPr lang="en-US" dirty="0">
                <a:latin typeface="+mj-lt"/>
              </a:rPr>
              <a:t>Sometimes 6DOF with Acceleration + one of the others</a:t>
            </a:r>
          </a:p>
          <a:p>
            <a:pPr lvl="1"/>
            <a:endParaRPr lang="en-US" dirty="0">
              <a:latin typeface="+mj-lt"/>
            </a:endParaRPr>
          </a:p>
          <a:p>
            <a:r>
              <a:rPr lang="en-US" dirty="0">
                <a:latin typeface="+mj-lt"/>
              </a:rPr>
              <a:t>Intelligent sensing: combines multiple sensors, ADCs, and computation with a wired interface</a:t>
            </a:r>
          </a:p>
          <a:p>
            <a:pPr lvl="1"/>
            <a:r>
              <a:rPr lang="en-US" dirty="0">
                <a:latin typeface="+mj-lt"/>
              </a:rPr>
              <a:t>9 analog inputs would otherwise be too many</a:t>
            </a:r>
          </a:p>
          <a:p>
            <a:pPr lvl="1"/>
            <a:endParaRPr lang="en-US" dirty="0">
              <a:latin typeface="+mj-lt"/>
            </a:endParaRPr>
          </a:p>
          <a:p>
            <a:r>
              <a:rPr lang="en-US" dirty="0">
                <a:latin typeface="+mj-lt"/>
              </a:rPr>
              <a:t>Can be used to track motion, determine transportation method</a:t>
            </a:r>
          </a:p>
          <a:p>
            <a:pPr lvl="1"/>
            <a:r>
              <a:rPr lang="en-US" dirty="0">
                <a:latin typeface="+mj-lt"/>
              </a:rPr>
              <a:t>Smartphones, Robotics, etc.</a:t>
            </a:r>
          </a:p>
          <a:p>
            <a:endParaRPr lang="en-US" dirty="0"/>
          </a:p>
        </p:txBody>
      </p:sp>
      <p:sp>
        <p:nvSpPr>
          <p:cNvPr id="4" name="Slide Number Placeholder 3">
            <a:extLst>
              <a:ext uri="{FF2B5EF4-FFF2-40B4-BE49-F238E27FC236}">
                <a16:creationId xmlns:a16="http://schemas.microsoft.com/office/drawing/2014/main" id="{EB1E7FE6-6B51-4566-9615-116C9592B9E4}"/>
              </a:ext>
            </a:extLst>
          </p:cNvPr>
          <p:cNvSpPr>
            <a:spLocks noGrp="1"/>
          </p:cNvSpPr>
          <p:nvPr>
            <p:ph type="sldNum" sz="quarter" idx="12"/>
          </p:nvPr>
        </p:nvSpPr>
        <p:spPr/>
        <p:txBody>
          <a:bodyPr/>
          <a:lstStyle/>
          <a:p>
            <a:fld id="{0778C724-3839-4D76-A707-B4C23905D055}" type="slidenum">
              <a:rPr lang="en-US" smtClean="0"/>
              <a:t>31</a:t>
            </a:fld>
            <a:endParaRPr lang="en-US"/>
          </a:p>
        </p:txBody>
      </p:sp>
    </p:spTree>
    <p:extLst>
      <p:ext uri="{BB962C8B-B14F-4D97-AF65-F5344CB8AC3E}">
        <p14:creationId xmlns:p14="http://schemas.microsoft.com/office/powerpoint/2010/main" val="18611349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F1B08-2079-6C27-207E-4D4113B479E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0E3C2B-4267-0457-8CC6-C3363B2CBC9B}"/>
              </a:ext>
            </a:extLst>
          </p:cNvPr>
          <p:cNvSpPr>
            <a:spLocks noGrp="1"/>
          </p:cNvSpPr>
          <p:nvPr>
            <p:ph idx="1"/>
          </p:nvPr>
        </p:nvSpPr>
        <p:spPr>
          <a:xfrm>
            <a:off x="838200" y="1864427"/>
            <a:ext cx="11050138" cy="3129145"/>
          </a:xfrm>
        </p:spPr>
        <p:txBody>
          <a:bodyPr>
            <a:normAutofit/>
          </a:bodyPr>
          <a:lstStyle/>
          <a:p>
            <a:r>
              <a:rPr lang="en-US" dirty="0">
                <a:latin typeface="+mj-lt"/>
                <a:sym typeface="Wingdings" pitchFamily="2" charset="2"/>
              </a:rPr>
              <a:t>Let us recall what was covered in the last lecture</a:t>
            </a:r>
          </a:p>
          <a:p>
            <a:r>
              <a:rPr lang="en-US" b="1" dirty="0"/>
              <a:t>Sensors and actuators</a:t>
            </a:r>
          </a:p>
          <a:p>
            <a:r>
              <a:rPr lang="en-US" dirty="0">
                <a:latin typeface="+mj-lt"/>
              </a:rPr>
              <a:t>Teardown of common devices</a:t>
            </a:r>
          </a:p>
          <a:p>
            <a:r>
              <a:rPr lang="en-US" dirty="0">
                <a:latin typeface="+mj-lt"/>
              </a:rPr>
              <a:t>Interfacing actuators through DAC and PWM</a:t>
            </a:r>
          </a:p>
          <a:p>
            <a:r>
              <a:rPr lang="en-US" dirty="0">
                <a:latin typeface="+mj-lt"/>
              </a:rPr>
              <a:t>Interfacing peripherals through busses, UART</a:t>
            </a:r>
          </a:p>
          <a:p>
            <a:r>
              <a:rPr lang="en-US" dirty="0">
                <a:latin typeface="+mj-lt"/>
              </a:rPr>
              <a:t>Introduction to SPI</a:t>
            </a:r>
          </a:p>
        </p:txBody>
      </p:sp>
      <p:sp>
        <p:nvSpPr>
          <p:cNvPr id="12" name="Slide Number Placeholder 11">
            <a:extLst>
              <a:ext uri="{FF2B5EF4-FFF2-40B4-BE49-F238E27FC236}">
                <a16:creationId xmlns:a16="http://schemas.microsoft.com/office/drawing/2014/main" id="{57550CE5-DBE1-6EF6-E34A-75B62851E9F3}"/>
              </a:ext>
            </a:extLst>
          </p:cNvPr>
          <p:cNvSpPr>
            <a:spLocks noGrp="1"/>
          </p:cNvSpPr>
          <p:nvPr>
            <p:ph type="sldNum" sz="quarter" idx="12"/>
          </p:nvPr>
        </p:nvSpPr>
        <p:spPr/>
        <p:txBody>
          <a:bodyPr/>
          <a:lstStyle/>
          <a:p>
            <a:fld id="{687B7451-1438-CB4A-8106-82A64F1C7D7B}" type="slidenum">
              <a:rPr lang="sv-SE" smtClean="0"/>
              <a:t>32</a:t>
            </a:fld>
            <a:endParaRPr lang="sv-SE" dirty="0"/>
          </a:p>
        </p:txBody>
      </p:sp>
      <p:sp>
        <p:nvSpPr>
          <p:cNvPr id="5" name="Title 4">
            <a:extLst>
              <a:ext uri="{FF2B5EF4-FFF2-40B4-BE49-F238E27FC236}">
                <a16:creationId xmlns:a16="http://schemas.microsoft.com/office/drawing/2014/main" id="{C80ADD7E-6FD4-C976-8E01-B9B7F2FAA80E}"/>
              </a:ext>
            </a:extLst>
          </p:cNvPr>
          <p:cNvSpPr>
            <a:spLocks noGrp="1"/>
          </p:cNvSpPr>
          <p:nvPr>
            <p:ph type="title"/>
          </p:nvPr>
        </p:nvSpPr>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77AB7724-DCCD-E366-DE07-7C1D3038AB9D}"/>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27232028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711E4-9605-4F4C-A09B-879AC5FCC9CB}"/>
              </a:ext>
            </a:extLst>
          </p:cNvPr>
          <p:cNvSpPr>
            <a:spLocks noGrp="1"/>
          </p:cNvSpPr>
          <p:nvPr>
            <p:ph type="title"/>
          </p:nvPr>
        </p:nvSpPr>
        <p:spPr/>
        <p:txBody>
          <a:bodyPr>
            <a:normAutofit/>
          </a:bodyPr>
          <a:lstStyle/>
          <a:p>
            <a:r>
              <a:rPr lang="en-US" sz="4000" dirty="0">
                <a:latin typeface="+mn-lt"/>
              </a:rPr>
              <a:t>Active sensing: Ultrasound sensor</a:t>
            </a:r>
          </a:p>
        </p:txBody>
      </p:sp>
      <p:sp>
        <p:nvSpPr>
          <p:cNvPr id="3" name="Content Placeholder 2">
            <a:extLst>
              <a:ext uri="{FF2B5EF4-FFF2-40B4-BE49-F238E27FC236}">
                <a16:creationId xmlns:a16="http://schemas.microsoft.com/office/drawing/2014/main" id="{F2D4BE91-5E01-48E6-9A29-EDEE8D57E807}"/>
              </a:ext>
            </a:extLst>
          </p:cNvPr>
          <p:cNvSpPr>
            <a:spLocks noGrp="1"/>
          </p:cNvSpPr>
          <p:nvPr>
            <p:ph idx="1"/>
          </p:nvPr>
        </p:nvSpPr>
        <p:spPr>
          <a:xfrm>
            <a:off x="838200" y="1634378"/>
            <a:ext cx="10515600" cy="4351338"/>
          </a:xfrm>
        </p:spPr>
        <p:txBody>
          <a:bodyPr/>
          <a:lstStyle/>
          <a:p>
            <a:r>
              <a:rPr lang="en-US" dirty="0">
                <a:latin typeface="+mj-lt"/>
              </a:rPr>
              <a:t>Emits high frequency sound waves from sensor which bounces from objects that are present in the environment</a:t>
            </a:r>
          </a:p>
          <a:p>
            <a:r>
              <a:rPr lang="en-US" dirty="0">
                <a:latin typeface="+mj-lt"/>
              </a:rPr>
              <a:t>Estimates distance, proximity by measuring time taken for sounds waves to bounce back and propagate back to the ultrasound device</a:t>
            </a:r>
          </a:p>
          <a:p>
            <a:r>
              <a:rPr lang="en-US" dirty="0">
                <a:latin typeface="+mj-lt"/>
              </a:rPr>
              <a:t>Power consuming, though can be used on IoT devices</a:t>
            </a:r>
          </a:p>
          <a:p>
            <a:r>
              <a:rPr lang="en-US" dirty="0">
                <a:latin typeface="+mj-lt"/>
              </a:rPr>
              <a:t>Common application: Robotics, obstacle detection, water level sensing</a:t>
            </a:r>
          </a:p>
        </p:txBody>
      </p:sp>
      <p:sp>
        <p:nvSpPr>
          <p:cNvPr id="4" name="Slide Number Placeholder 3">
            <a:extLst>
              <a:ext uri="{FF2B5EF4-FFF2-40B4-BE49-F238E27FC236}">
                <a16:creationId xmlns:a16="http://schemas.microsoft.com/office/drawing/2014/main" id="{4BE6A742-3CF8-4D10-A29D-732A564AC64A}"/>
              </a:ext>
            </a:extLst>
          </p:cNvPr>
          <p:cNvSpPr>
            <a:spLocks noGrp="1"/>
          </p:cNvSpPr>
          <p:nvPr>
            <p:ph type="sldNum" sz="quarter" idx="12"/>
          </p:nvPr>
        </p:nvSpPr>
        <p:spPr/>
        <p:txBody>
          <a:bodyPr/>
          <a:lstStyle/>
          <a:p>
            <a:fld id="{0778C724-3839-4D76-A707-B4C23905D055}" type="slidenum">
              <a:rPr lang="en-US" smtClean="0"/>
              <a:t>33</a:t>
            </a:fld>
            <a:endParaRPr lang="en-US"/>
          </a:p>
        </p:txBody>
      </p:sp>
      <p:pic>
        <p:nvPicPr>
          <p:cNvPr id="6" name="Picture 5" descr="Shape&#10;&#10;Description automatically generated with medium confidence">
            <a:extLst>
              <a:ext uri="{FF2B5EF4-FFF2-40B4-BE49-F238E27FC236}">
                <a16:creationId xmlns:a16="http://schemas.microsoft.com/office/drawing/2014/main" id="{5FA6D937-24F4-3C8C-549D-7EF3BC3E3EA5}"/>
              </a:ext>
            </a:extLst>
          </p:cNvPr>
          <p:cNvPicPr>
            <a:picLocks noChangeAspect="1"/>
          </p:cNvPicPr>
          <p:nvPr/>
        </p:nvPicPr>
        <p:blipFill>
          <a:blip r:embed="rId3"/>
          <a:stretch>
            <a:fillRect/>
          </a:stretch>
        </p:blipFill>
        <p:spPr>
          <a:xfrm>
            <a:off x="2608557" y="4470445"/>
            <a:ext cx="3393020" cy="2049384"/>
          </a:xfrm>
          <a:prstGeom prst="rect">
            <a:avLst/>
          </a:prstGeom>
        </p:spPr>
      </p:pic>
      <p:pic>
        <p:nvPicPr>
          <p:cNvPr id="8" name="Picture 7">
            <a:extLst>
              <a:ext uri="{FF2B5EF4-FFF2-40B4-BE49-F238E27FC236}">
                <a16:creationId xmlns:a16="http://schemas.microsoft.com/office/drawing/2014/main" id="{7E3645D4-10CB-D792-F0D0-B3E9B57ADEF4}"/>
              </a:ext>
            </a:extLst>
          </p:cNvPr>
          <p:cNvPicPr>
            <a:picLocks noChangeAspect="1"/>
          </p:cNvPicPr>
          <p:nvPr/>
        </p:nvPicPr>
        <p:blipFill>
          <a:blip r:embed="rId4"/>
          <a:stretch>
            <a:fillRect/>
          </a:stretch>
        </p:blipFill>
        <p:spPr>
          <a:xfrm>
            <a:off x="6863302" y="4587944"/>
            <a:ext cx="1814386" cy="1814386"/>
          </a:xfrm>
          <a:prstGeom prst="rect">
            <a:avLst/>
          </a:prstGeom>
        </p:spPr>
      </p:pic>
    </p:spTree>
    <p:extLst>
      <p:ext uri="{BB962C8B-B14F-4D97-AF65-F5344CB8AC3E}">
        <p14:creationId xmlns:p14="http://schemas.microsoft.com/office/powerpoint/2010/main" val="30291891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8BED0-C38A-1411-D858-6E5B4D6608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D5B7CA-FDC7-D410-FEEB-248B6FDA0C7D}"/>
              </a:ext>
            </a:extLst>
          </p:cNvPr>
          <p:cNvSpPr>
            <a:spLocks noGrp="1"/>
          </p:cNvSpPr>
          <p:nvPr>
            <p:ph type="title"/>
          </p:nvPr>
        </p:nvSpPr>
        <p:spPr>
          <a:xfrm>
            <a:off x="611606" y="326647"/>
            <a:ext cx="10515600" cy="1325563"/>
          </a:xfrm>
        </p:spPr>
        <p:txBody>
          <a:bodyPr/>
          <a:lstStyle/>
          <a:p>
            <a:r>
              <a:rPr lang="en-US" dirty="0">
                <a:latin typeface="+mn-lt"/>
              </a:rPr>
              <a:t>Passive Infrared (PIR) sensor</a:t>
            </a:r>
          </a:p>
        </p:txBody>
      </p:sp>
      <p:sp>
        <p:nvSpPr>
          <p:cNvPr id="3" name="Content Placeholder 2">
            <a:extLst>
              <a:ext uri="{FF2B5EF4-FFF2-40B4-BE49-F238E27FC236}">
                <a16:creationId xmlns:a16="http://schemas.microsoft.com/office/drawing/2014/main" id="{1E20162A-30E7-926F-9F0A-3C244CC44942}"/>
              </a:ext>
            </a:extLst>
          </p:cNvPr>
          <p:cNvSpPr>
            <a:spLocks noGrp="1"/>
          </p:cNvSpPr>
          <p:nvPr>
            <p:ph idx="1"/>
          </p:nvPr>
        </p:nvSpPr>
        <p:spPr>
          <a:xfrm>
            <a:off x="611606" y="1463675"/>
            <a:ext cx="5986388" cy="5029200"/>
          </a:xfrm>
        </p:spPr>
        <p:txBody>
          <a:bodyPr/>
          <a:lstStyle/>
          <a:p>
            <a:r>
              <a:rPr lang="en-US" dirty="0">
                <a:latin typeface="+mj-lt"/>
              </a:rPr>
              <a:t>Detect movement in the environment</a:t>
            </a:r>
          </a:p>
          <a:p>
            <a:pPr lvl="1"/>
            <a:r>
              <a:rPr lang="en-US" dirty="0">
                <a:latin typeface="+mj-lt"/>
              </a:rPr>
              <a:t>By detecting change in IR levels</a:t>
            </a:r>
          </a:p>
          <a:p>
            <a:pPr lvl="1"/>
            <a:endParaRPr lang="en-US" dirty="0">
              <a:latin typeface="+mj-lt"/>
            </a:endParaRPr>
          </a:p>
          <a:p>
            <a:r>
              <a:rPr lang="en-US" dirty="0">
                <a:latin typeface="+mj-lt"/>
              </a:rPr>
              <a:t>Often come with plastic lens cover to improve field of view and range</a:t>
            </a:r>
          </a:p>
          <a:p>
            <a:endParaRPr lang="en-US" dirty="0"/>
          </a:p>
          <a:p>
            <a:endParaRPr lang="en-US" dirty="0"/>
          </a:p>
        </p:txBody>
      </p:sp>
      <p:sp>
        <p:nvSpPr>
          <p:cNvPr id="4" name="Slide Number Placeholder 3">
            <a:extLst>
              <a:ext uri="{FF2B5EF4-FFF2-40B4-BE49-F238E27FC236}">
                <a16:creationId xmlns:a16="http://schemas.microsoft.com/office/drawing/2014/main" id="{1D1EDAC6-AA0B-D551-B6EA-D5F06DDCD841}"/>
              </a:ext>
            </a:extLst>
          </p:cNvPr>
          <p:cNvSpPr>
            <a:spLocks noGrp="1"/>
          </p:cNvSpPr>
          <p:nvPr>
            <p:ph type="sldNum" sz="quarter" idx="12"/>
          </p:nvPr>
        </p:nvSpPr>
        <p:spPr/>
        <p:txBody>
          <a:bodyPr/>
          <a:lstStyle/>
          <a:p>
            <a:fld id="{0778C724-3839-4D76-A707-B4C23905D055}" type="slidenum">
              <a:rPr lang="en-US" smtClean="0"/>
              <a:t>34</a:t>
            </a:fld>
            <a:endParaRPr lang="en-US"/>
          </a:p>
        </p:txBody>
      </p:sp>
      <p:pic>
        <p:nvPicPr>
          <p:cNvPr id="12290" name="Picture 2" descr="additional product photo">
            <a:extLst>
              <a:ext uri="{FF2B5EF4-FFF2-40B4-BE49-F238E27FC236}">
                <a16:creationId xmlns:a16="http://schemas.microsoft.com/office/drawing/2014/main" id="{37BBA44B-D1AB-4927-9CBC-EE0554C2307D}"/>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151394" y="924714"/>
            <a:ext cx="3429000" cy="199828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PIR (motion) sensor">
            <a:extLst>
              <a:ext uri="{FF2B5EF4-FFF2-40B4-BE49-F238E27FC236}">
                <a16:creationId xmlns:a16="http://schemas.microsoft.com/office/drawing/2014/main" id="{884E86D4-4084-F043-D87F-8BECFDD60A6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151394" y="29718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4DDB9D6-32EB-BDD2-9835-4F8A7FCD446C}"/>
              </a:ext>
            </a:extLst>
          </p:cNvPr>
          <p:cNvPicPr>
            <a:picLocks noChangeAspect="1"/>
          </p:cNvPicPr>
          <p:nvPr/>
        </p:nvPicPr>
        <p:blipFill>
          <a:blip r:embed="rId4"/>
          <a:stretch>
            <a:fillRect/>
          </a:stretch>
        </p:blipFill>
        <p:spPr>
          <a:xfrm>
            <a:off x="1653881" y="3906235"/>
            <a:ext cx="3519481" cy="2625118"/>
          </a:xfrm>
          <a:prstGeom prst="rect">
            <a:avLst/>
          </a:prstGeom>
        </p:spPr>
      </p:pic>
    </p:spTree>
    <p:extLst>
      <p:ext uri="{BB962C8B-B14F-4D97-AF65-F5344CB8AC3E}">
        <p14:creationId xmlns:p14="http://schemas.microsoft.com/office/powerpoint/2010/main" val="41370514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31DAF-B800-5BB1-CCC3-371CB736E3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309574-04E1-3C7D-F378-5C017E98A32B}"/>
              </a:ext>
            </a:extLst>
          </p:cNvPr>
          <p:cNvSpPr>
            <a:spLocks noGrp="1"/>
          </p:cNvSpPr>
          <p:nvPr>
            <p:ph type="title"/>
          </p:nvPr>
        </p:nvSpPr>
        <p:spPr/>
        <p:txBody>
          <a:bodyPr/>
          <a:lstStyle/>
          <a:p>
            <a:r>
              <a:rPr lang="en-US" dirty="0">
                <a:latin typeface="+mn-lt"/>
              </a:rPr>
              <a:t>PIR sensors come in digital and analog forms</a:t>
            </a:r>
          </a:p>
        </p:txBody>
      </p:sp>
      <p:sp>
        <p:nvSpPr>
          <p:cNvPr id="4" name="Slide Number Placeholder 3">
            <a:extLst>
              <a:ext uri="{FF2B5EF4-FFF2-40B4-BE49-F238E27FC236}">
                <a16:creationId xmlns:a16="http://schemas.microsoft.com/office/drawing/2014/main" id="{975D1718-1F79-E8DB-ABE0-8673DA4D6CE8}"/>
              </a:ext>
            </a:extLst>
          </p:cNvPr>
          <p:cNvSpPr>
            <a:spLocks noGrp="1"/>
          </p:cNvSpPr>
          <p:nvPr>
            <p:ph type="sldNum" sz="quarter" idx="12"/>
          </p:nvPr>
        </p:nvSpPr>
        <p:spPr/>
        <p:txBody>
          <a:bodyPr/>
          <a:lstStyle/>
          <a:p>
            <a:fld id="{0778C724-3839-4D76-A707-B4C23905D055}" type="slidenum">
              <a:rPr lang="en-US" smtClean="0"/>
              <a:t>35</a:t>
            </a:fld>
            <a:endParaRPr lang="en-US"/>
          </a:p>
        </p:txBody>
      </p:sp>
      <p:pic>
        <p:nvPicPr>
          <p:cNvPr id="6" name="Picture 5">
            <a:extLst>
              <a:ext uri="{FF2B5EF4-FFF2-40B4-BE49-F238E27FC236}">
                <a16:creationId xmlns:a16="http://schemas.microsoft.com/office/drawing/2014/main" id="{137B6E38-63E0-036C-99B3-45D414BFD9BD}"/>
              </a:ext>
            </a:extLst>
          </p:cNvPr>
          <p:cNvPicPr>
            <a:picLocks noChangeAspect="1"/>
          </p:cNvPicPr>
          <p:nvPr/>
        </p:nvPicPr>
        <p:blipFill>
          <a:blip r:embed="rId2"/>
          <a:stretch>
            <a:fillRect/>
          </a:stretch>
        </p:blipFill>
        <p:spPr>
          <a:xfrm>
            <a:off x="1176762" y="2897746"/>
            <a:ext cx="9834463" cy="3274454"/>
          </a:xfrm>
          <a:prstGeom prst="rect">
            <a:avLst/>
          </a:prstGeom>
        </p:spPr>
      </p:pic>
      <p:pic>
        <p:nvPicPr>
          <p:cNvPr id="8" name="Picture 7">
            <a:extLst>
              <a:ext uri="{FF2B5EF4-FFF2-40B4-BE49-F238E27FC236}">
                <a16:creationId xmlns:a16="http://schemas.microsoft.com/office/drawing/2014/main" id="{B8E045DC-D868-6DA9-7A5E-055B81906458}"/>
              </a:ext>
            </a:extLst>
          </p:cNvPr>
          <p:cNvPicPr>
            <a:picLocks noChangeAspect="1"/>
          </p:cNvPicPr>
          <p:nvPr/>
        </p:nvPicPr>
        <p:blipFill>
          <a:blip r:embed="rId3"/>
          <a:stretch>
            <a:fillRect/>
          </a:stretch>
        </p:blipFill>
        <p:spPr>
          <a:xfrm>
            <a:off x="2039540" y="1556595"/>
            <a:ext cx="6004430" cy="1428081"/>
          </a:xfrm>
          <a:prstGeom prst="rect">
            <a:avLst/>
          </a:prstGeom>
        </p:spPr>
      </p:pic>
      <p:sp>
        <p:nvSpPr>
          <p:cNvPr id="9" name="TextBox 8">
            <a:extLst>
              <a:ext uri="{FF2B5EF4-FFF2-40B4-BE49-F238E27FC236}">
                <a16:creationId xmlns:a16="http://schemas.microsoft.com/office/drawing/2014/main" id="{197EA5DB-96F5-3BB5-59A7-6DE4FFD77F71}"/>
              </a:ext>
            </a:extLst>
          </p:cNvPr>
          <p:cNvSpPr txBox="1"/>
          <p:nvPr/>
        </p:nvSpPr>
        <p:spPr>
          <a:xfrm>
            <a:off x="852293" y="5975555"/>
            <a:ext cx="5488405" cy="400110"/>
          </a:xfrm>
          <a:prstGeom prst="rect">
            <a:avLst/>
          </a:prstGeom>
          <a:noFill/>
        </p:spPr>
        <p:txBody>
          <a:bodyPr wrap="square" rtlCol="0">
            <a:spAutoFit/>
          </a:bodyPr>
          <a:lstStyle/>
          <a:p>
            <a:r>
              <a:rPr lang="en-US" sz="2000" dirty="0"/>
              <a:t>Digital includes a preconfigured comparator</a:t>
            </a:r>
          </a:p>
        </p:txBody>
      </p:sp>
    </p:spTree>
    <p:extLst>
      <p:ext uri="{BB962C8B-B14F-4D97-AF65-F5344CB8AC3E}">
        <p14:creationId xmlns:p14="http://schemas.microsoft.com/office/powerpoint/2010/main" val="13541389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6D70C-5356-41B9-8CF8-7B5141CAF6B3}"/>
              </a:ext>
            </a:extLst>
          </p:cNvPr>
          <p:cNvSpPr>
            <a:spLocks noGrp="1"/>
          </p:cNvSpPr>
          <p:nvPr>
            <p:ph type="title"/>
          </p:nvPr>
        </p:nvSpPr>
        <p:spPr/>
        <p:txBody>
          <a:bodyPr/>
          <a:lstStyle/>
          <a:p>
            <a:r>
              <a:rPr lang="en-US" dirty="0">
                <a:latin typeface="+mn-lt"/>
              </a:rPr>
              <a:t>There are even more types of sensors</a:t>
            </a:r>
          </a:p>
        </p:txBody>
      </p:sp>
      <p:sp>
        <p:nvSpPr>
          <p:cNvPr id="3" name="Content Placeholder 2">
            <a:extLst>
              <a:ext uri="{FF2B5EF4-FFF2-40B4-BE49-F238E27FC236}">
                <a16:creationId xmlns:a16="http://schemas.microsoft.com/office/drawing/2014/main" id="{9429D059-0978-471D-8F9C-98B35DDE99AF}"/>
              </a:ext>
            </a:extLst>
          </p:cNvPr>
          <p:cNvSpPr>
            <a:spLocks noGrp="1"/>
          </p:cNvSpPr>
          <p:nvPr>
            <p:ph idx="1"/>
          </p:nvPr>
        </p:nvSpPr>
        <p:spPr>
          <a:xfrm>
            <a:off x="838200" y="1635139"/>
            <a:ext cx="10515600" cy="4351338"/>
          </a:xfrm>
        </p:spPr>
        <p:txBody>
          <a:bodyPr/>
          <a:lstStyle/>
          <a:p>
            <a:r>
              <a:rPr lang="en-US" dirty="0">
                <a:latin typeface="+mj-lt"/>
              </a:rPr>
              <a:t>Environment: Pressure, Humidity, Air Velocity, Air Quality</a:t>
            </a:r>
          </a:p>
          <a:p>
            <a:r>
              <a:rPr lang="en-US" dirty="0">
                <a:latin typeface="+mj-lt"/>
              </a:rPr>
              <a:t>Rotation: Gyroscope</a:t>
            </a:r>
          </a:p>
          <a:p>
            <a:r>
              <a:rPr lang="en-US" dirty="0">
                <a:latin typeface="+mj-lt"/>
              </a:rPr>
              <a:t>Distance: Ultrasonic, Lidar, or Radar</a:t>
            </a:r>
          </a:p>
          <a:p>
            <a:r>
              <a:rPr lang="en-US" dirty="0">
                <a:latin typeface="+mj-lt"/>
              </a:rPr>
              <a:t>Biometric: Pulse Oximeter, Heart Rate</a:t>
            </a:r>
          </a:p>
          <a:p>
            <a:r>
              <a:rPr lang="en-US" dirty="0">
                <a:latin typeface="+mj-lt"/>
              </a:rPr>
              <a:t>Agricultural: Soil moisture</a:t>
            </a:r>
          </a:p>
        </p:txBody>
      </p:sp>
      <p:sp>
        <p:nvSpPr>
          <p:cNvPr id="4" name="Slide Number Placeholder 3">
            <a:extLst>
              <a:ext uri="{FF2B5EF4-FFF2-40B4-BE49-F238E27FC236}">
                <a16:creationId xmlns:a16="http://schemas.microsoft.com/office/drawing/2014/main" id="{5265502D-FA0B-4D44-9021-E38D54C74AEB}"/>
              </a:ext>
            </a:extLst>
          </p:cNvPr>
          <p:cNvSpPr>
            <a:spLocks noGrp="1"/>
          </p:cNvSpPr>
          <p:nvPr>
            <p:ph type="sldNum" sz="quarter" idx="12"/>
          </p:nvPr>
        </p:nvSpPr>
        <p:spPr/>
        <p:txBody>
          <a:bodyPr/>
          <a:lstStyle/>
          <a:p>
            <a:fld id="{0778C724-3839-4D76-A707-B4C23905D055}" type="slidenum">
              <a:rPr lang="en-US" smtClean="0"/>
              <a:t>36</a:t>
            </a:fld>
            <a:endParaRPr lang="en-US"/>
          </a:p>
        </p:txBody>
      </p:sp>
      <p:pic>
        <p:nvPicPr>
          <p:cNvPr id="17410" name="Picture 2" descr="SparkFun Soil Moisture Sensor (with Screw Terminals)">
            <a:extLst>
              <a:ext uri="{FF2B5EF4-FFF2-40B4-BE49-F238E27FC236}">
                <a16:creationId xmlns:a16="http://schemas.microsoft.com/office/drawing/2014/main" id="{31D4C72D-174E-4010-87BC-EEEE14A3CF2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86185" y="3630660"/>
            <a:ext cx="2508345" cy="2508345"/>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Ultrasonic Distance Sensor - HC-SR04">
            <a:extLst>
              <a:ext uri="{FF2B5EF4-FFF2-40B4-BE49-F238E27FC236}">
                <a16:creationId xmlns:a16="http://schemas.microsoft.com/office/drawing/2014/main" id="{D1C014BE-8FBE-4E00-9C0D-7C068CEAE2F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314265" y="3429000"/>
            <a:ext cx="2740517" cy="2740517"/>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SparkFun Atmospheric Sensor Breakout - BME280">
            <a:extLst>
              <a:ext uri="{FF2B5EF4-FFF2-40B4-BE49-F238E27FC236}">
                <a16:creationId xmlns:a16="http://schemas.microsoft.com/office/drawing/2014/main" id="{0E47FCA1-A29D-4F20-9DC5-BF981A3EB075}"/>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565427" y="2471862"/>
            <a:ext cx="1416773" cy="1120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0261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97703-4B92-D3CB-6A0E-4BCDF6A04C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9B29AA-8666-CBFE-5534-695CD6611250}"/>
              </a:ext>
            </a:extLst>
          </p:cNvPr>
          <p:cNvSpPr>
            <a:spLocks noGrp="1"/>
          </p:cNvSpPr>
          <p:nvPr>
            <p:ph type="title"/>
          </p:nvPr>
        </p:nvSpPr>
        <p:spPr>
          <a:xfrm>
            <a:off x="838201" y="365125"/>
            <a:ext cx="5251316" cy="1807305"/>
          </a:xfrm>
        </p:spPr>
        <p:txBody>
          <a:bodyPr>
            <a:normAutofit/>
          </a:bodyPr>
          <a:lstStyle/>
          <a:p>
            <a:r>
              <a:rPr lang="en-US" dirty="0">
                <a:latin typeface="+mn-lt"/>
              </a:rPr>
              <a:t>What are actuators?</a:t>
            </a:r>
          </a:p>
        </p:txBody>
      </p:sp>
      <p:sp>
        <p:nvSpPr>
          <p:cNvPr id="3" name="Content Placeholder 2">
            <a:extLst>
              <a:ext uri="{FF2B5EF4-FFF2-40B4-BE49-F238E27FC236}">
                <a16:creationId xmlns:a16="http://schemas.microsoft.com/office/drawing/2014/main" id="{2183F9B9-9D27-85ED-F7F4-99D44FAF7758}"/>
              </a:ext>
            </a:extLst>
          </p:cNvPr>
          <p:cNvSpPr>
            <a:spLocks noGrp="1"/>
          </p:cNvSpPr>
          <p:nvPr>
            <p:ph idx="1"/>
          </p:nvPr>
        </p:nvSpPr>
        <p:spPr>
          <a:xfrm>
            <a:off x="838201" y="1864946"/>
            <a:ext cx="6410092" cy="4159578"/>
          </a:xfrm>
        </p:spPr>
        <p:txBody>
          <a:bodyPr>
            <a:normAutofit/>
          </a:bodyPr>
          <a:lstStyle/>
          <a:p>
            <a:r>
              <a:rPr lang="en-US" dirty="0">
                <a:latin typeface="+mj-lt"/>
              </a:rPr>
              <a:t>Actuator is an electronic component that modifies a physical quantity</a:t>
            </a:r>
          </a:p>
          <a:p>
            <a:pPr lvl="1"/>
            <a:r>
              <a:rPr lang="en-US" dirty="0">
                <a:latin typeface="+mj-lt"/>
              </a:rPr>
              <a:t>Light/LED</a:t>
            </a:r>
          </a:p>
          <a:p>
            <a:pPr lvl="1"/>
            <a:r>
              <a:rPr lang="en-US" dirty="0">
                <a:latin typeface="+mj-lt"/>
              </a:rPr>
              <a:t>Motor</a:t>
            </a:r>
          </a:p>
          <a:p>
            <a:pPr lvl="1"/>
            <a:r>
              <a:rPr lang="en-US" dirty="0">
                <a:latin typeface="+mj-lt"/>
              </a:rPr>
              <a:t>Speaker</a:t>
            </a:r>
          </a:p>
          <a:p>
            <a:pPr lvl="1"/>
            <a:r>
              <a:rPr lang="en-US" dirty="0">
                <a:latin typeface="+mj-lt"/>
              </a:rPr>
              <a:t>…….</a:t>
            </a:r>
          </a:p>
          <a:p>
            <a:pPr marL="457200" lvl="1" indent="0">
              <a:buNone/>
            </a:pPr>
            <a:endParaRPr lang="en-US" sz="2000" b="1" dirty="0">
              <a:latin typeface="+mj-lt"/>
            </a:endParaRPr>
          </a:p>
          <a:p>
            <a:endParaRPr lang="en-US" sz="2000" b="1" dirty="0">
              <a:latin typeface="+mj-lt"/>
            </a:endParaRPr>
          </a:p>
          <a:p>
            <a:endParaRPr lang="en-US" sz="2000" b="1" dirty="0">
              <a:latin typeface="+mj-lt"/>
            </a:endParaRPr>
          </a:p>
        </p:txBody>
      </p:sp>
      <p:pic>
        <p:nvPicPr>
          <p:cNvPr id="6" name="Picture 5" descr="A group of mechanical parts&#10;&#10;Description automatically generated">
            <a:extLst>
              <a:ext uri="{FF2B5EF4-FFF2-40B4-BE49-F238E27FC236}">
                <a16:creationId xmlns:a16="http://schemas.microsoft.com/office/drawing/2014/main" id="{3FE2E0DD-4210-FB04-9181-9059AEC5FD66}"/>
              </a:ext>
            </a:extLst>
          </p:cNvPr>
          <p:cNvPicPr>
            <a:picLocks noChangeAspect="1"/>
          </p:cNvPicPr>
          <p:nvPr/>
        </p:nvPicPr>
        <p:blipFill rotWithShape="1">
          <a:blip r:embed="rId3"/>
          <a:srcRect l="10481" r="257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Slide Number Placeholder 7">
            <a:extLst>
              <a:ext uri="{FF2B5EF4-FFF2-40B4-BE49-F238E27FC236}">
                <a16:creationId xmlns:a16="http://schemas.microsoft.com/office/drawing/2014/main" id="{8FD81E0A-D4EB-ADE9-2D6B-C0C5DD27F824}"/>
              </a:ext>
            </a:extLst>
          </p:cNvPr>
          <p:cNvSpPr>
            <a:spLocks noGrp="1"/>
          </p:cNvSpPr>
          <p:nvPr>
            <p:ph type="sldNum" sz="quarter" idx="12"/>
          </p:nvPr>
        </p:nvSpPr>
        <p:spPr>
          <a:xfrm>
            <a:off x="8610600" y="6356350"/>
            <a:ext cx="2743200" cy="365125"/>
          </a:xfrm>
        </p:spPr>
        <p:txBody>
          <a:bodyPr>
            <a:normAutofit/>
          </a:bodyPr>
          <a:lstStyle/>
          <a:p>
            <a:pPr>
              <a:spcAft>
                <a:spcPts val="600"/>
              </a:spcAft>
            </a:pPr>
            <a:fld id="{687B7451-1438-CB4A-8106-82A64F1C7D7B}" type="slidenum">
              <a:rPr lang="sv-SE">
                <a:solidFill>
                  <a:srgbClr val="FFFFFF"/>
                </a:solidFill>
              </a:rPr>
              <a:pPr>
                <a:spcAft>
                  <a:spcPts val="600"/>
                </a:spcAft>
              </a:pPr>
              <a:t>37</a:t>
            </a:fld>
            <a:endParaRPr lang="sv-SE">
              <a:solidFill>
                <a:srgbClr val="FFFFFF"/>
              </a:solidFill>
            </a:endParaRPr>
          </a:p>
        </p:txBody>
      </p:sp>
    </p:spTree>
    <p:extLst>
      <p:ext uri="{BB962C8B-B14F-4D97-AF65-F5344CB8AC3E}">
        <p14:creationId xmlns:p14="http://schemas.microsoft.com/office/powerpoint/2010/main" val="7521757"/>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35636-09FA-4FE4-A4AF-D677046618A6}"/>
              </a:ext>
            </a:extLst>
          </p:cNvPr>
          <p:cNvSpPr>
            <a:spLocks noGrp="1"/>
          </p:cNvSpPr>
          <p:nvPr>
            <p:ph type="title"/>
          </p:nvPr>
        </p:nvSpPr>
        <p:spPr/>
        <p:txBody>
          <a:bodyPr>
            <a:normAutofit/>
          </a:bodyPr>
          <a:lstStyle/>
          <a:p>
            <a:r>
              <a:rPr lang="en-US" sz="4000" dirty="0">
                <a:latin typeface="+mn-lt"/>
              </a:rPr>
              <a:t>Light emitting diodes (LEDs)</a:t>
            </a:r>
          </a:p>
        </p:txBody>
      </p:sp>
      <p:sp>
        <p:nvSpPr>
          <p:cNvPr id="3" name="Content Placeholder 2">
            <a:extLst>
              <a:ext uri="{FF2B5EF4-FFF2-40B4-BE49-F238E27FC236}">
                <a16:creationId xmlns:a16="http://schemas.microsoft.com/office/drawing/2014/main" id="{988D27F7-F088-4A6F-879A-0B90795A3F62}"/>
              </a:ext>
            </a:extLst>
          </p:cNvPr>
          <p:cNvSpPr>
            <a:spLocks noGrp="1"/>
          </p:cNvSpPr>
          <p:nvPr>
            <p:ph idx="1"/>
          </p:nvPr>
        </p:nvSpPr>
        <p:spPr/>
        <p:txBody>
          <a:bodyPr/>
          <a:lstStyle/>
          <a:p>
            <a:r>
              <a:rPr lang="en-US" dirty="0">
                <a:latin typeface="+mj-lt"/>
              </a:rPr>
              <a:t>Directional component: only allows current to flow one way</a:t>
            </a:r>
          </a:p>
          <a:p>
            <a:endParaRPr lang="en-US" dirty="0">
              <a:latin typeface="+mj-lt"/>
            </a:endParaRPr>
          </a:p>
          <a:p>
            <a:r>
              <a:rPr lang="en-US" dirty="0">
                <a:latin typeface="+mj-lt"/>
              </a:rPr>
              <a:t>Shorter side is the negative one</a:t>
            </a:r>
          </a:p>
          <a:p>
            <a:pPr lvl="1"/>
            <a:r>
              <a:rPr lang="en-US" dirty="0">
                <a:latin typeface="+mj-lt"/>
              </a:rPr>
              <a:t>i.e. where current flows to</a:t>
            </a:r>
          </a:p>
        </p:txBody>
      </p:sp>
      <p:sp>
        <p:nvSpPr>
          <p:cNvPr id="4" name="Slide Number Placeholder 3">
            <a:extLst>
              <a:ext uri="{FF2B5EF4-FFF2-40B4-BE49-F238E27FC236}">
                <a16:creationId xmlns:a16="http://schemas.microsoft.com/office/drawing/2014/main" id="{481086BB-61E9-4A82-86E6-87489946756E}"/>
              </a:ext>
            </a:extLst>
          </p:cNvPr>
          <p:cNvSpPr>
            <a:spLocks noGrp="1"/>
          </p:cNvSpPr>
          <p:nvPr>
            <p:ph type="sldNum" sz="quarter" idx="12"/>
          </p:nvPr>
        </p:nvSpPr>
        <p:spPr/>
        <p:txBody>
          <a:bodyPr/>
          <a:lstStyle/>
          <a:p>
            <a:fld id="{0778C724-3839-4D76-A707-B4C23905D055}" type="slidenum">
              <a:rPr lang="en-US" smtClean="0"/>
              <a:t>38</a:t>
            </a:fld>
            <a:endParaRPr lang="en-US"/>
          </a:p>
        </p:txBody>
      </p:sp>
      <p:pic>
        <p:nvPicPr>
          <p:cNvPr id="5" name="Picture 2" descr="Z:\2010_0416_My Pics from PLTW laptop\2011_0204_POE_Electrical Circuits_Physical\IMG_2641.JPG">
            <a:extLst>
              <a:ext uri="{FF2B5EF4-FFF2-40B4-BE49-F238E27FC236}">
                <a16:creationId xmlns:a16="http://schemas.microsoft.com/office/drawing/2014/main" id="{FD5F174B-57FB-44C3-A361-81A958E1E05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249360" y="2331918"/>
            <a:ext cx="1111170" cy="374923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02A98B21-357E-497A-A8B8-E41921F41455}"/>
              </a:ext>
            </a:extLst>
          </p:cNvPr>
          <p:cNvCxnSpPr/>
          <p:nvPr/>
        </p:nvCxnSpPr>
        <p:spPr>
          <a:xfrm flipH="1" flipV="1">
            <a:off x="8989306" y="2906001"/>
            <a:ext cx="1563338" cy="175071"/>
          </a:xfrm>
          <a:prstGeom prst="line">
            <a:avLst/>
          </a:prstGeom>
          <a:ln w="25400">
            <a:solidFill>
              <a:srgbClr val="AF1E2D"/>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00847C3-C043-496A-B8E8-B56F698C3ED2}"/>
              </a:ext>
            </a:extLst>
          </p:cNvPr>
          <p:cNvSpPr txBox="1"/>
          <p:nvPr/>
        </p:nvSpPr>
        <p:spPr>
          <a:xfrm>
            <a:off x="7171183" y="2440535"/>
            <a:ext cx="2400851" cy="1631216"/>
          </a:xfrm>
          <a:prstGeom prst="rect">
            <a:avLst/>
          </a:prstGeom>
          <a:noFill/>
        </p:spPr>
        <p:txBody>
          <a:bodyPr wrap="square" rtlCol="0">
            <a:spAutoFit/>
          </a:bodyPr>
          <a:lstStyle/>
          <a:p>
            <a:r>
              <a:rPr lang="en-US" sz="2000" dirty="0">
                <a:latin typeface="+mj-lt"/>
              </a:rPr>
              <a:t>Larger metal component</a:t>
            </a:r>
          </a:p>
          <a:p>
            <a:r>
              <a:rPr lang="en-US" sz="2000" dirty="0">
                <a:latin typeface="+mj-lt"/>
              </a:rPr>
              <a:t>inside of case or case flat spot is cathode or </a:t>
            </a:r>
          </a:p>
          <a:p>
            <a:r>
              <a:rPr lang="en-US" sz="2000" dirty="0">
                <a:latin typeface="+mj-lt"/>
              </a:rPr>
              <a:t>negative (-) lead</a:t>
            </a:r>
          </a:p>
        </p:txBody>
      </p:sp>
      <p:sp>
        <p:nvSpPr>
          <p:cNvPr id="8" name="TextBox 7">
            <a:extLst>
              <a:ext uri="{FF2B5EF4-FFF2-40B4-BE49-F238E27FC236}">
                <a16:creationId xmlns:a16="http://schemas.microsoft.com/office/drawing/2014/main" id="{3F968D59-7166-4F37-B795-B3A451885CB4}"/>
              </a:ext>
            </a:extLst>
          </p:cNvPr>
          <p:cNvSpPr txBox="1"/>
          <p:nvPr/>
        </p:nvSpPr>
        <p:spPr>
          <a:xfrm>
            <a:off x="7171184" y="4800932"/>
            <a:ext cx="2268638" cy="1015663"/>
          </a:xfrm>
          <a:prstGeom prst="rect">
            <a:avLst/>
          </a:prstGeom>
          <a:noFill/>
        </p:spPr>
        <p:txBody>
          <a:bodyPr wrap="square" rtlCol="0">
            <a:spAutoFit/>
          </a:bodyPr>
          <a:lstStyle/>
          <a:p>
            <a:r>
              <a:rPr lang="en-US" sz="2000" dirty="0">
                <a:latin typeface="+mj-lt"/>
              </a:rPr>
              <a:t>Shorter wire is cathode or </a:t>
            </a:r>
          </a:p>
          <a:p>
            <a:r>
              <a:rPr lang="en-US" sz="2000" dirty="0">
                <a:latin typeface="+mj-lt"/>
              </a:rPr>
              <a:t>negative (-) lead</a:t>
            </a:r>
          </a:p>
        </p:txBody>
      </p:sp>
      <p:cxnSp>
        <p:nvCxnSpPr>
          <p:cNvPr id="9" name="Straight Connector 8">
            <a:extLst>
              <a:ext uri="{FF2B5EF4-FFF2-40B4-BE49-F238E27FC236}">
                <a16:creationId xmlns:a16="http://schemas.microsoft.com/office/drawing/2014/main" id="{829A8104-31FB-48EA-BC50-A0461054101E}"/>
              </a:ext>
            </a:extLst>
          </p:cNvPr>
          <p:cNvCxnSpPr/>
          <p:nvPr/>
        </p:nvCxnSpPr>
        <p:spPr>
          <a:xfrm flipH="1">
            <a:off x="8956441" y="5054408"/>
            <a:ext cx="1596203" cy="174745"/>
          </a:xfrm>
          <a:prstGeom prst="line">
            <a:avLst/>
          </a:prstGeom>
          <a:ln w="25400">
            <a:solidFill>
              <a:srgbClr val="AF1E2D"/>
            </a:solidFill>
          </a:ln>
        </p:spPr>
        <p:style>
          <a:lnRef idx="1">
            <a:schemeClr val="accent1"/>
          </a:lnRef>
          <a:fillRef idx="0">
            <a:schemeClr val="accent1"/>
          </a:fillRef>
          <a:effectRef idx="0">
            <a:schemeClr val="accent1"/>
          </a:effectRef>
          <a:fontRef idx="minor">
            <a:schemeClr val="tx1"/>
          </a:fontRef>
        </p:style>
      </p:cxnSp>
      <p:pic>
        <p:nvPicPr>
          <p:cNvPr id="8194" name="Picture 2" descr="led schematic symbol - Clip Art Library">
            <a:extLst>
              <a:ext uri="{FF2B5EF4-FFF2-40B4-BE49-F238E27FC236}">
                <a16:creationId xmlns:a16="http://schemas.microsoft.com/office/drawing/2014/main" id="{5B6F2AA6-9308-424D-9368-76E34418308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0239" y="4159245"/>
            <a:ext cx="2762250" cy="165735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28CB2E5-F994-4CA1-A827-93CB9DA5F248}"/>
              </a:ext>
            </a:extLst>
          </p:cNvPr>
          <p:cNvSpPr txBox="1"/>
          <p:nvPr/>
        </p:nvSpPr>
        <p:spPr>
          <a:xfrm>
            <a:off x="3806577" y="5395955"/>
            <a:ext cx="2287417" cy="400110"/>
          </a:xfrm>
          <a:prstGeom prst="rect">
            <a:avLst/>
          </a:prstGeom>
          <a:noFill/>
        </p:spPr>
        <p:txBody>
          <a:bodyPr wrap="square" rtlCol="0">
            <a:spAutoFit/>
          </a:bodyPr>
          <a:lstStyle/>
          <a:p>
            <a:r>
              <a:rPr lang="en-US" sz="2000" dirty="0"/>
              <a:t>Negative ( - ) lead</a:t>
            </a:r>
          </a:p>
        </p:txBody>
      </p:sp>
      <p:sp>
        <p:nvSpPr>
          <p:cNvPr id="14" name="TextBox 13">
            <a:extLst>
              <a:ext uri="{FF2B5EF4-FFF2-40B4-BE49-F238E27FC236}">
                <a16:creationId xmlns:a16="http://schemas.microsoft.com/office/drawing/2014/main" id="{334CC5AE-CD69-469B-AB97-AE5B08225A3C}"/>
              </a:ext>
            </a:extLst>
          </p:cNvPr>
          <p:cNvSpPr txBox="1"/>
          <p:nvPr/>
        </p:nvSpPr>
        <p:spPr>
          <a:xfrm>
            <a:off x="1064070" y="5596010"/>
            <a:ext cx="2441271" cy="400110"/>
          </a:xfrm>
          <a:prstGeom prst="rect">
            <a:avLst/>
          </a:prstGeom>
          <a:noFill/>
        </p:spPr>
        <p:txBody>
          <a:bodyPr wrap="square" rtlCol="0">
            <a:spAutoFit/>
          </a:bodyPr>
          <a:lstStyle/>
          <a:p>
            <a:r>
              <a:rPr lang="en-US" sz="2000" dirty="0"/>
              <a:t>Schematic Symbol</a:t>
            </a:r>
          </a:p>
        </p:txBody>
      </p:sp>
      <p:cxnSp>
        <p:nvCxnSpPr>
          <p:cNvPr id="16" name="Straight Connector 15">
            <a:extLst>
              <a:ext uri="{FF2B5EF4-FFF2-40B4-BE49-F238E27FC236}">
                <a16:creationId xmlns:a16="http://schemas.microsoft.com/office/drawing/2014/main" id="{724127DC-D20D-45C1-98F0-4190765FFAD2}"/>
              </a:ext>
            </a:extLst>
          </p:cNvPr>
          <p:cNvCxnSpPr>
            <a:cxnSpLocks/>
            <a:stCxn id="15" idx="1"/>
          </p:cNvCxnSpPr>
          <p:nvPr/>
        </p:nvCxnSpPr>
        <p:spPr>
          <a:xfrm flipH="1" flipV="1">
            <a:off x="3152996" y="5211805"/>
            <a:ext cx="653581" cy="384205"/>
          </a:xfrm>
          <a:prstGeom prst="line">
            <a:avLst/>
          </a:prstGeom>
          <a:ln w="25400">
            <a:solidFill>
              <a:srgbClr val="AF1E2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53701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6A55B-E9D3-46C1-A1B2-5214273D2B35}"/>
              </a:ext>
            </a:extLst>
          </p:cNvPr>
          <p:cNvSpPr>
            <a:spLocks noGrp="1"/>
          </p:cNvSpPr>
          <p:nvPr>
            <p:ph type="title"/>
          </p:nvPr>
        </p:nvSpPr>
        <p:spPr>
          <a:xfrm>
            <a:off x="838200" y="136525"/>
            <a:ext cx="10515600" cy="1325563"/>
          </a:xfrm>
        </p:spPr>
        <p:txBody>
          <a:bodyPr>
            <a:normAutofit/>
          </a:bodyPr>
          <a:lstStyle/>
          <a:p>
            <a:r>
              <a:rPr lang="en-US" sz="4000" dirty="0">
                <a:latin typeface="+mn-lt"/>
              </a:rPr>
              <a:t>RGB LEDs</a:t>
            </a:r>
          </a:p>
        </p:txBody>
      </p:sp>
      <p:sp>
        <p:nvSpPr>
          <p:cNvPr id="3" name="Content Placeholder 2">
            <a:extLst>
              <a:ext uri="{FF2B5EF4-FFF2-40B4-BE49-F238E27FC236}">
                <a16:creationId xmlns:a16="http://schemas.microsoft.com/office/drawing/2014/main" id="{B141A9B6-7C60-4AA7-B5BA-F4AB84F3E2F6}"/>
              </a:ext>
            </a:extLst>
          </p:cNvPr>
          <p:cNvSpPr>
            <a:spLocks noGrp="1"/>
          </p:cNvSpPr>
          <p:nvPr>
            <p:ph idx="1"/>
          </p:nvPr>
        </p:nvSpPr>
        <p:spPr>
          <a:xfrm>
            <a:off x="607595" y="1143000"/>
            <a:ext cx="6371582" cy="5029200"/>
          </a:xfrm>
        </p:spPr>
        <p:txBody>
          <a:bodyPr>
            <a:normAutofit/>
          </a:bodyPr>
          <a:lstStyle/>
          <a:p>
            <a:r>
              <a:rPr lang="en-US" dirty="0">
                <a:latin typeface="+mj-lt"/>
              </a:rPr>
              <a:t>Three different colors of LED in a single large diffuser</a:t>
            </a:r>
          </a:p>
          <a:p>
            <a:pPr lvl="1"/>
            <a:endParaRPr lang="en-US" dirty="0">
              <a:latin typeface="+mj-lt"/>
            </a:endParaRPr>
          </a:p>
          <a:p>
            <a:r>
              <a:rPr lang="en-US" dirty="0">
                <a:latin typeface="+mj-lt"/>
              </a:rPr>
              <a:t>Short leads are negative ends</a:t>
            </a:r>
          </a:p>
          <a:p>
            <a:pPr lvl="1"/>
            <a:r>
              <a:rPr lang="en-US" dirty="0">
                <a:latin typeface="+mj-lt"/>
              </a:rPr>
              <a:t>One for each color</a:t>
            </a:r>
          </a:p>
          <a:p>
            <a:pPr lvl="1"/>
            <a:endParaRPr lang="en-US" dirty="0">
              <a:latin typeface="+mj-lt"/>
            </a:endParaRPr>
          </a:p>
          <a:p>
            <a:r>
              <a:rPr lang="en-US" dirty="0">
                <a:latin typeface="+mj-lt"/>
              </a:rPr>
              <a:t>Long lead is common power</a:t>
            </a:r>
          </a:p>
          <a:p>
            <a:pPr lvl="1"/>
            <a:r>
              <a:rPr lang="en-US" dirty="0">
                <a:latin typeface="+mj-lt"/>
              </a:rPr>
              <a:t>Common anode</a:t>
            </a:r>
          </a:p>
          <a:p>
            <a:pPr lvl="1"/>
            <a:endParaRPr lang="en-US" dirty="0">
              <a:latin typeface="+mj-lt"/>
            </a:endParaRPr>
          </a:p>
          <a:p>
            <a:r>
              <a:rPr lang="en-US" dirty="0">
                <a:latin typeface="+mj-lt"/>
              </a:rPr>
              <a:t>Combinations of LEDs give other colors</a:t>
            </a:r>
          </a:p>
          <a:p>
            <a:pPr lvl="1"/>
            <a:r>
              <a:rPr lang="en-US" dirty="0">
                <a:latin typeface="+mj-lt"/>
              </a:rPr>
              <a:t>Cyan, Yellow, Violet, White</a:t>
            </a:r>
          </a:p>
        </p:txBody>
      </p:sp>
      <p:sp>
        <p:nvSpPr>
          <p:cNvPr id="4" name="Slide Number Placeholder 3">
            <a:extLst>
              <a:ext uri="{FF2B5EF4-FFF2-40B4-BE49-F238E27FC236}">
                <a16:creationId xmlns:a16="http://schemas.microsoft.com/office/drawing/2014/main" id="{70678A98-7655-4E65-B938-809DD9FCF958}"/>
              </a:ext>
            </a:extLst>
          </p:cNvPr>
          <p:cNvSpPr>
            <a:spLocks noGrp="1"/>
          </p:cNvSpPr>
          <p:nvPr>
            <p:ph type="sldNum" sz="quarter" idx="12"/>
          </p:nvPr>
        </p:nvSpPr>
        <p:spPr/>
        <p:txBody>
          <a:bodyPr/>
          <a:lstStyle/>
          <a:p>
            <a:fld id="{0778C724-3839-4D76-A707-B4C23905D055}" type="slidenum">
              <a:rPr lang="en-US" smtClean="0"/>
              <a:t>39</a:t>
            </a:fld>
            <a:endParaRPr lang="en-US"/>
          </a:p>
        </p:txBody>
      </p:sp>
      <p:pic>
        <p:nvPicPr>
          <p:cNvPr id="6" name="Picture 5">
            <a:extLst>
              <a:ext uri="{FF2B5EF4-FFF2-40B4-BE49-F238E27FC236}">
                <a16:creationId xmlns:a16="http://schemas.microsoft.com/office/drawing/2014/main" id="{4EA594AB-E052-4EF3-AC5E-030CFE199B42}"/>
              </a:ext>
            </a:extLst>
          </p:cNvPr>
          <p:cNvPicPr>
            <a:picLocks noChangeAspect="1"/>
          </p:cNvPicPr>
          <p:nvPr/>
        </p:nvPicPr>
        <p:blipFill>
          <a:blip r:embed="rId3"/>
          <a:stretch>
            <a:fillRect/>
          </a:stretch>
        </p:blipFill>
        <p:spPr>
          <a:xfrm>
            <a:off x="6979177" y="875561"/>
            <a:ext cx="4601217" cy="5296639"/>
          </a:xfrm>
          <a:prstGeom prst="rect">
            <a:avLst/>
          </a:prstGeom>
        </p:spPr>
      </p:pic>
      <p:sp>
        <p:nvSpPr>
          <p:cNvPr id="7" name="TextBox 6">
            <a:extLst>
              <a:ext uri="{FF2B5EF4-FFF2-40B4-BE49-F238E27FC236}">
                <a16:creationId xmlns:a16="http://schemas.microsoft.com/office/drawing/2014/main" id="{EF215A79-D24B-4BE2-9EF7-7AEFF548402D}"/>
              </a:ext>
            </a:extLst>
          </p:cNvPr>
          <p:cNvSpPr txBox="1"/>
          <p:nvPr/>
        </p:nvSpPr>
        <p:spPr>
          <a:xfrm>
            <a:off x="607595" y="6172200"/>
            <a:ext cx="7222760" cy="369332"/>
          </a:xfrm>
          <a:prstGeom prst="rect">
            <a:avLst/>
          </a:prstGeom>
          <a:noFill/>
        </p:spPr>
        <p:txBody>
          <a:bodyPr wrap="square" rtlCol="0">
            <a:spAutoFit/>
          </a:bodyPr>
          <a:lstStyle/>
          <a:p>
            <a:r>
              <a:rPr lang="en-US" dirty="0">
                <a:hlinkClick r:id="rId4"/>
              </a:rPr>
              <a:t>https://cdn-shop.adafruit.com/datasheets/FLR-100WAS-RGB.pdf</a:t>
            </a:r>
            <a:endParaRPr lang="en-US" dirty="0"/>
          </a:p>
        </p:txBody>
      </p:sp>
    </p:spTree>
    <p:extLst>
      <p:ext uri="{BB962C8B-B14F-4D97-AF65-F5344CB8AC3E}">
        <p14:creationId xmlns:p14="http://schemas.microsoft.com/office/powerpoint/2010/main" val="1820413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2513" y="1526381"/>
            <a:ext cx="10931856" cy="4000962"/>
          </a:xfrm>
        </p:spPr>
        <p:txBody>
          <a:bodyPr>
            <a:normAutofit/>
          </a:bodyPr>
          <a:lstStyle/>
          <a:p>
            <a:pPr marL="457200" lvl="1" indent="0">
              <a:spcBef>
                <a:spcPts val="6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SG" dirty="0">
              <a:solidFill>
                <a:schemeClr val="tx1"/>
              </a:solidFill>
              <a:latin typeface="+mj-lt"/>
            </a:endParaRPr>
          </a:p>
          <a:p>
            <a:pPr lvl="1">
              <a:lnSpc>
                <a:spcPct val="90000"/>
              </a:lnSpc>
              <a:spcBef>
                <a:spcPts val="6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a:t>						</a:t>
            </a:r>
            <a:endParaRPr lang="en-US" dirty="0"/>
          </a:p>
        </p:txBody>
      </p:sp>
      <p:sp>
        <p:nvSpPr>
          <p:cNvPr id="4" name="Slide Number Placeholder 3"/>
          <p:cNvSpPr>
            <a:spLocks noGrp="1"/>
          </p:cNvSpPr>
          <p:nvPr>
            <p:ph type="sldNum" sz="quarter" idx="12"/>
          </p:nvPr>
        </p:nvSpPr>
        <p:spPr/>
        <p:txBody>
          <a:bodyPr/>
          <a:lstStyle/>
          <a:p>
            <a:fld id="{5C6FAEEE-D619-4E65-A0EF-E650D0B3166A}" type="slidenum">
              <a:rPr lang="en-US" smtClean="0"/>
              <a:t>4</a:t>
            </a:fld>
            <a:endParaRPr lang="en-US"/>
          </a:p>
        </p:txBody>
      </p:sp>
      <p:sp>
        <p:nvSpPr>
          <p:cNvPr id="8" name="Title 1">
            <a:extLst>
              <a:ext uri="{FF2B5EF4-FFF2-40B4-BE49-F238E27FC236}">
                <a16:creationId xmlns:a16="http://schemas.microsoft.com/office/drawing/2014/main" id="{6418855C-288D-8EEB-05D6-33E7745E405E}"/>
              </a:ext>
            </a:extLst>
          </p:cNvPr>
          <p:cNvSpPr>
            <a:spLocks noGrp="1"/>
          </p:cNvSpPr>
          <p:nvPr>
            <p:ph type="title"/>
          </p:nvPr>
        </p:nvSpPr>
        <p:spPr>
          <a:xfrm>
            <a:off x="712358" y="200818"/>
            <a:ext cx="10767283" cy="1325563"/>
          </a:xfrm>
        </p:spPr>
        <p:txBody>
          <a:bodyPr>
            <a:normAutofit/>
          </a:bodyPr>
          <a:lstStyle/>
          <a:p>
            <a:r>
              <a:rPr lang="en-US" sz="4000" dirty="0">
                <a:latin typeface="+mn-lt"/>
              </a:rPr>
              <a:t>Course Project</a:t>
            </a:r>
          </a:p>
        </p:txBody>
      </p:sp>
      <p:graphicFrame>
        <p:nvGraphicFramePr>
          <p:cNvPr id="5" name="Table 4">
            <a:extLst>
              <a:ext uri="{FF2B5EF4-FFF2-40B4-BE49-F238E27FC236}">
                <a16:creationId xmlns:a16="http://schemas.microsoft.com/office/drawing/2014/main" id="{F1DCEF06-571B-FA3A-A2D3-D40DC60F0920}"/>
              </a:ext>
            </a:extLst>
          </p:cNvPr>
          <p:cNvGraphicFramePr>
            <a:graphicFrameLocks noGrp="1"/>
          </p:cNvGraphicFramePr>
          <p:nvPr/>
        </p:nvGraphicFramePr>
        <p:xfrm>
          <a:off x="1686823" y="3842111"/>
          <a:ext cx="8818350" cy="1854200"/>
        </p:xfrm>
        <a:graphic>
          <a:graphicData uri="http://schemas.openxmlformats.org/drawingml/2006/table">
            <a:tbl>
              <a:tblPr firstRow="1" bandRow="1">
                <a:tableStyleId>{5C22544A-7EE6-4342-B048-85BDC9FD1C3A}</a:tableStyleId>
              </a:tblPr>
              <a:tblGrid>
                <a:gridCol w="4409175">
                  <a:extLst>
                    <a:ext uri="{9D8B030D-6E8A-4147-A177-3AD203B41FA5}">
                      <a16:colId xmlns:a16="http://schemas.microsoft.com/office/drawing/2014/main" val="1281146156"/>
                    </a:ext>
                  </a:extLst>
                </a:gridCol>
                <a:gridCol w="4409175">
                  <a:extLst>
                    <a:ext uri="{9D8B030D-6E8A-4147-A177-3AD203B41FA5}">
                      <a16:colId xmlns:a16="http://schemas.microsoft.com/office/drawing/2014/main" val="958652151"/>
                    </a:ext>
                  </a:extLst>
                </a:gridCol>
              </a:tblGrid>
              <a:tr h="370840">
                <a:tc>
                  <a:txBody>
                    <a:bodyPr/>
                    <a:lstStyle/>
                    <a:p>
                      <a:pPr algn="ctr"/>
                      <a:r>
                        <a:rPr lang="en-US" dirty="0">
                          <a:solidFill>
                            <a:schemeClr val="tx1"/>
                          </a:solidFill>
                        </a:rPr>
                        <a:t>Component</a:t>
                      </a:r>
                    </a:p>
                  </a:txBody>
                  <a:tcPr/>
                </a:tc>
                <a:tc>
                  <a:txBody>
                    <a:bodyPr/>
                    <a:lstStyle/>
                    <a:p>
                      <a:pPr algn="ctr"/>
                      <a:r>
                        <a:rPr lang="en-US" dirty="0">
                          <a:solidFill>
                            <a:schemeClr val="tx1"/>
                          </a:solidFill>
                        </a:rPr>
                        <a:t>Weightage to Project</a:t>
                      </a:r>
                    </a:p>
                  </a:txBody>
                  <a:tcPr/>
                </a:tc>
                <a:extLst>
                  <a:ext uri="{0D108BD9-81ED-4DB2-BD59-A6C34878D82A}">
                    <a16:rowId xmlns:a16="http://schemas.microsoft.com/office/drawing/2014/main" val="3453014269"/>
                  </a:ext>
                </a:extLst>
              </a:tr>
              <a:tr h="370840">
                <a:tc>
                  <a:txBody>
                    <a:bodyPr/>
                    <a:lstStyle/>
                    <a:p>
                      <a:r>
                        <a:rPr lang="en-US" dirty="0"/>
                        <a:t>Problem Statement (Novelty)</a:t>
                      </a:r>
                    </a:p>
                  </a:txBody>
                  <a:tcPr/>
                </a:tc>
                <a:tc>
                  <a:txBody>
                    <a:bodyPr/>
                    <a:lstStyle/>
                    <a:p>
                      <a:r>
                        <a:rPr lang="en-US" dirty="0"/>
                        <a:t>25 %</a:t>
                      </a:r>
                    </a:p>
                  </a:txBody>
                  <a:tcPr/>
                </a:tc>
                <a:extLst>
                  <a:ext uri="{0D108BD9-81ED-4DB2-BD59-A6C34878D82A}">
                    <a16:rowId xmlns:a16="http://schemas.microsoft.com/office/drawing/2014/main" val="1001545243"/>
                  </a:ext>
                </a:extLst>
              </a:tr>
              <a:tr h="370840">
                <a:tc>
                  <a:txBody>
                    <a:bodyPr/>
                    <a:lstStyle/>
                    <a:p>
                      <a:r>
                        <a:rPr lang="en-US" dirty="0"/>
                        <a:t>Project Report</a:t>
                      </a:r>
                    </a:p>
                  </a:txBody>
                  <a:tcPr/>
                </a:tc>
                <a:tc>
                  <a:txBody>
                    <a:bodyPr/>
                    <a:lstStyle/>
                    <a:p>
                      <a:r>
                        <a:rPr lang="en-US" dirty="0"/>
                        <a:t>15 %</a:t>
                      </a:r>
                    </a:p>
                  </a:txBody>
                  <a:tcPr/>
                </a:tc>
                <a:extLst>
                  <a:ext uri="{0D108BD9-81ED-4DB2-BD59-A6C34878D82A}">
                    <a16:rowId xmlns:a16="http://schemas.microsoft.com/office/drawing/2014/main" val="2001159706"/>
                  </a:ext>
                </a:extLst>
              </a:tr>
              <a:tr h="370840">
                <a:tc>
                  <a:txBody>
                    <a:bodyPr/>
                    <a:lstStyle/>
                    <a:p>
                      <a:r>
                        <a:rPr lang="en-US" dirty="0"/>
                        <a:t>Presentation</a:t>
                      </a:r>
                    </a:p>
                  </a:txBody>
                  <a:tcPr/>
                </a:tc>
                <a:tc>
                  <a:txBody>
                    <a:bodyPr/>
                    <a:lstStyle/>
                    <a:p>
                      <a:r>
                        <a:rPr lang="en-US" dirty="0"/>
                        <a:t>25 %</a:t>
                      </a:r>
                    </a:p>
                  </a:txBody>
                  <a:tcPr/>
                </a:tc>
                <a:extLst>
                  <a:ext uri="{0D108BD9-81ED-4DB2-BD59-A6C34878D82A}">
                    <a16:rowId xmlns:a16="http://schemas.microsoft.com/office/drawing/2014/main" val="2664004893"/>
                  </a:ext>
                </a:extLst>
              </a:tr>
              <a:tr h="370840">
                <a:tc>
                  <a:txBody>
                    <a:bodyPr/>
                    <a:lstStyle/>
                    <a:p>
                      <a:r>
                        <a:rPr lang="en-US" dirty="0"/>
                        <a:t>Execution</a:t>
                      </a:r>
                    </a:p>
                  </a:txBody>
                  <a:tcPr/>
                </a:tc>
                <a:tc>
                  <a:txBody>
                    <a:bodyPr/>
                    <a:lstStyle/>
                    <a:p>
                      <a:r>
                        <a:rPr lang="en-US" dirty="0"/>
                        <a:t>35%</a:t>
                      </a:r>
                    </a:p>
                  </a:txBody>
                  <a:tcPr/>
                </a:tc>
                <a:extLst>
                  <a:ext uri="{0D108BD9-81ED-4DB2-BD59-A6C34878D82A}">
                    <a16:rowId xmlns:a16="http://schemas.microsoft.com/office/drawing/2014/main" val="139672974"/>
                  </a:ext>
                </a:extLst>
              </a:tr>
            </a:tbl>
          </a:graphicData>
        </a:graphic>
      </p:graphicFrame>
      <p:sp>
        <p:nvSpPr>
          <p:cNvPr id="6" name="Content Placeholder 2">
            <a:extLst>
              <a:ext uri="{FF2B5EF4-FFF2-40B4-BE49-F238E27FC236}">
                <a16:creationId xmlns:a16="http://schemas.microsoft.com/office/drawing/2014/main" id="{C6059C64-3D4E-CA81-9AEF-63F35084DA22}"/>
              </a:ext>
            </a:extLst>
          </p:cNvPr>
          <p:cNvSpPr txBox="1">
            <a:spLocks/>
          </p:cNvSpPr>
          <p:nvPr/>
        </p:nvSpPr>
        <p:spPr>
          <a:xfrm>
            <a:off x="556090" y="1370547"/>
            <a:ext cx="11079817" cy="24715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Enables students to learn programming embedded platforms by building an application.  The expectation is that students will develop something substantial. It does not necessarily need to have research component</a:t>
            </a:r>
          </a:p>
          <a:p>
            <a:r>
              <a:rPr lang="en-US" dirty="0">
                <a:latin typeface="+mj-lt"/>
              </a:rPr>
              <a:t>A number of platform available: ESP32, Raspberry Pi, MSP430, Backscatter, FPGAs, and many other. </a:t>
            </a:r>
            <a:r>
              <a:rPr lang="en-US" b="1" dirty="0"/>
              <a:t>Talk to us! Reach out after lecture or office hours</a:t>
            </a:r>
          </a:p>
          <a:p>
            <a:endParaRPr lang="en-US" sz="2000" dirty="0">
              <a:latin typeface="+mj-lt"/>
            </a:endParaRPr>
          </a:p>
          <a:p>
            <a:endParaRPr lang="en-US" sz="2000" dirty="0">
              <a:latin typeface="+mj-lt"/>
            </a:endParaRPr>
          </a:p>
          <a:p>
            <a:pPr marL="0" indent="0">
              <a:buFont typeface="Arial" panose="020B0604020202020204" pitchFamily="34" charset="0"/>
              <a:buNone/>
            </a:pPr>
            <a:endParaRPr lang="en-US" sz="2000" dirty="0">
              <a:latin typeface="+mj-lt"/>
            </a:endParaRPr>
          </a:p>
        </p:txBody>
      </p:sp>
    </p:spTree>
    <p:extLst>
      <p:ext uri="{BB962C8B-B14F-4D97-AF65-F5344CB8AC3E}">
        <p14:creationId xmlns:p14="http://schemas.microsoft.com/office/powerpoint/2010/main" val="1972144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E0DF8-F036-988C-9890-A832D64263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5F3AB8-B56B-9EE0-2BEC-0932B5E63321}"/>
              </a:ext>
            </a:extLst>
          </p:cNvPr>
          <p:cNvSpPr>
            <a:spLocks noGrp="1"/>
          </p:cNvSpPr>
          <p:nvPr>
            <p:ph type="title"/>
          </p:nvPr>
        </p:nvSpPr>
        <p:spPr>
          <a:xfrm>
            <a:off x="665480" y="136525"/>
            <a:ext cx="10515600" cy="1325563"/>
          </a:xfrm>
        </p:spPr>
        <p:txBody>
          <a:bodyPr/>
          <a:lstStyle/>
          <a:p>
            <a:r>
              <a:rPr lang="en-US" dirty="0">
                <a:latin typeface="+mn-lt"/>
              </a:rPr>
              <a:t>Light sensing: LEDs?</a:t>
            </a:r>
          </a:p>
        </p:txBody>
      </p:sp>
      <p:sp>
        <p:nvSpPr>
          <p:cNvPr id="3" name="Content Placeholder 2">
            <a:extLst>
              <a:ext uri="{FF2B5EF4-FFF2-40B4-BE49-F238E27FC236}">
                <a16:creationId xmlns:a16="http://schemas.microsoft.com/office/drawing/2014/main" id="{B5076E47-93C0-EC6F-A27B-604B16F441CC}"/>
              </a:ext>
            </a:extLst>
          </p:cNvPr>
          <p:cNvSpPr>
            <a:spLocks noGrp="1"/>
          </p:cNvSpPr>
          <p:nvPr>
            <p:ph idx="1"/>
          </p:nvPr>
        </p:nvSpPr>
        <p:spPr>
          <a:xfrm>
            <a:off x="665480" y="1462088"/>
            <a:ext cx="11070466" cy="5029200"/>
          </a:xfrm>
        </p:spPr>
        <p:txBody>
          <a:bodyPr>
            <a:normAutofit/>
          </a:bodyPr>
          <a:lstStyle/>
          <a:p>
            <a:r>
              <a:rPr lang="en-US" dirty="0">
                <a:latin typeface="+mj-lt"/>
              </a:rPr>
              <a:t>LEDs can be used as photodiodes as well!</a:t>
            </a:r>
          </a:p>
          <a:p>
            <a:pPr lvl="1"/>
            <a:r>
              <a:rPr lang="en-US" dirty="0">
                <a:latin typeface="+mj-lt"/>
              </a:rPr>
              <a:t>Apply reverse voltage. Read in leak current as voltage across a resistor using ADC</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451346A9-1BA1-D816-CB10-754D31C8829E}"/>
              </a:ext>
            </a:extLst>
          </p:cNvPr>
          <p:cNvSpPr>
            <a:spLocks noGrp="1"/>
          </p:cNvSpPr>
          <p:nvPr>
            <p:ph type="sldNum" sz="quarter" idx="12"/>
          </p:nvPr>
        </p:nvSpPr>
        <p:spPr/>
        <p:txBody>
          <a:bodyPr/>
          <a:lstStyle/>
          <a:p>
            <a:fld id="{0778C724-3839-4D76-A707-B4C23905D055}" type="slidenum">
              <a:rPr lang="en-US" smtClean="0"/>
              <a:t>40</a:t>
            </a:fld>
            <a:endParaRPr lang="en-US"/>
          </a:p>
        </p:txBody>
      </p:sp>
      <p:pic>
        <p:nvPicPr>
          <p:cNvPr id="5" name="Online Media 4" descr="Using LEDs as Light Sensors">
            <a:hlinkClick r:id="" action="ppaction://media"/>
            <a:extLst>
              <a:ext uri="{FF2B5EF4-FFF2-40B4-BE49-F238E27FC236}">
                <a16:creationId xmlns:a16="http://schemas.microsoft.com/office/drawing/2014/main" id="{0A6F14B7-1210-C8E7-47A2-9AC8D934D7D3}"/>
              </a:ext>
            </a:extLst>
          </p:cNvPr>
          <p:cNvPicPr>
            <a:picLocks noRot="1" noChangeAspect="1"/>
          </p:cNvPicPr>
          <p:nvPr>
            <a:videoFile r:link="rId1"/>
          </p:nvPr>
        </p:nvPicPr>
        <p:blipFill>
          <a:blip r:embed="rId3"/>
          <a:stretch>
            <a:fillRect/>
          </a:stretch>
        </p:blipFill>
        <p:spPr>
          <a:xfrm>
            <a:off x="2595051" y="2535216"/>
            <a:ext cx="7001897" cy="3956072"/>
          </a:xfrm>
          <a:prstGeom prst="rect">
            <a:avLst/>
          </a:prstGeom>
        </p:spPr>
      </p:pic>
    </p:spTree>
    <p:extLst>
      <p:ext uri="{BB962C8B-B14F-4D97-AF65-F5344CB8AC3E}">
        <p14:creationId xmlns:p14="http://schemas.microsoft.com/office/powerpoint/2010/main" val="41080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0E918-E497-B1CB-2439-989DA8B0D6C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6DEBF36-9F28-F296-6657-A3616831CBF9}"/>
              </a:ext>
            </a:extLst>
          </p:cNvPr>
          <p:cNvSpPr>
            <a:spLocks noGrp="1"/>
          </p:cNvSpPr>
          <p:nvPr>
            <p:ph type="sldNum" sz="quarter" idx="12"/>
          </p:nvPr>
        </p:nvSpPr>
        <p:spPr/>
        <p:txBody>
          <a:bodyPr/>
          <a:lstStyle/>
          <a:p>
            <a:fld id="{5C6FAEEE-D619-4E65-A0EF-E650D0B3166A}" type="slidenum">
              <a:rPr lang="en-US" smtClean="0"/>
              <a:t>41</a:t>
            </a:fld>
            <a:endParaRPr lang="en-US"/>
          </a:p>
        </p:txBody>
      </p:sp>
      <p:pic>
        <p:nvPicPr>
          <p:cNvPr id="5" name="Picture 4">
            <a:extLst>
              <a:ext uri="{FF2B5EF4-FFF2-40B4-BE49-F238E27FC236}">
                <a16:creationId xmlns:a16="http://schemas.microsoft.com/office/drawing/2014/main" id="{8A65085C-E86C-5568-7432-E4065EAE7B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273" y="2210754"/>
            <a:ext cx="10691093" cy="3965891"/>
          </a:xfrm>
          <a:prstGeom prst="rect">
            <a:avLst/>
          </a:prstGeom>
        </p:spPr>
      </p:pic>
      <p:sp>
        <p:nvSpPr>
          <p:cNvPr id="2" name="Title 1">
            <a:extLst>
              <a:ext uri="{FF2B5EF4-FFF2-40B4-BE49-F238E27FC236}">
                <a16:creationId xmlns:a16="http://schemas.microsoft.com/office/drawing/2014/main" id="{D0C51343-5338-EBD4-4688-447A4F24E641}"/>
              </a:ext>
            </a:extLst>
          </p:cNvPr>
          <p:cNvSpPr>
            <a:spLocks noGrp="1"/>
          </p:cNvSpPr>
          <p:nvPr>
            <p:ph type="title"/>
          </p:nvPr>
        </p:nvSpPr>
        <p:spPr>
          <a:xfrm>
            <a:off x="511273" y="348296"/>
            <a:ext cx="10967113" cy="1325563"/>
          </a:xfrm>
        </p:spPr>
        <p:txBody>
          <a:bodyPr>
            <a:noAutofit/>
          </a:bodyPr>
          <a:lstStyle/>
          <a:p>
            <a:r>
              <a:rPr lang="en-US" sz="4000" dirty="0">
                <a:latin typeface="+mn-lt"/>
              </a:rPr>
              <a:t>Actuators on Sensor Tags? </a:t>
            </a:r>
          </a:p>
        </p:txBody>
      </p:sp>
    </p:spTree>
    <p:extLst>
      <p:ext uri="{BB962C8B-B14F-4D97-AF65-F5344CB8AC3E}">
        <p14:creationId xmlns:p14="http://schemas.microsoft.com/office/powerpoint/2010/main" val="37010401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C6FAEEE-D619-4E65-A0EF-E650D0B3166A}" type="slidenum">
              <a:rPr lang="en-US" smtClean="0"/>
              <a:t>42</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611" y="1745674"/>
            <a:ext cx="10699110" cy="3968865"/>
          </a:xfrm>
          <a:prstGeom prst="rect">
            <a:avLst/>
          </a:prstGeom>
        </p:spPr>
      </p:pic>
      <p:sp>
        <p:nvSpPr>
          <p:cNvPr id="2" name="Title 1">
            <a:extLst>
              <a:ext uri="{FF2B5EF4-FFF2-40B4-BE49-F238E27FC236}">
                <a16:creationId xmlns:a16="http://schemas.microsoft.com/office/drawing/2014/main" id="{2E7404FD-64E3-5DC1-06D2-0AFF149DD853}"/>
              </a:ext>
            </a:extLst>
          </p:cNvPr>
          <p:cNvSpPr>
            <a:spLocks noGrp="1"/>
          </p:cNvSpPr>
          <p:nvPr>
            <p:ph type="title"/>
          </p:nvPr>
        </p:nvSpPr>
        <p:spPr>
          <a:xfrm>
            <a:off x="887506" y="443233"/>
            <a:ext cx="9767047" cy="740108"/>
          </a:xfrm>
        </p:spPr>
        <p:txBody>
          <a:bodyPr/>
          <a:lstStyle/>
          <a:p>
            <a:r>
              <a:rPr lang="en-SG" dirty="0">
                <a:latin typeface="+mn-lt"/>
              </a:rPr>
              <a:t>Sensors  on </a:t>
            </a:r>
            <a:r>
              <a:rPr lang="en-SG" dirty="0" err="1">
                <a:latin typeface="+mn-lt"/>
              </a:rPr>
              <a:t>SensorTag</a:t>
            </a:r>
            <a:r>
              <a:rPr lang="en-SG" dirty="0">
                <a:latin typeface="+mn-lt"/>
              </a:rPr>
              <a:t> (CC2650)</a:t>
            </a:r>
          </a:p>
        </p:txBody>
      </p:sp>
    </p:spTree>
    <p:extLst>
      <p:ext uri="{BB962C8B-B14F-4D97-AF65-F5344CB8AC3E}">
        <p14:creationId xmlns:p14="http://schemas.microsoft.com/office/powerpoint/2010/main" val="9872998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F1A05-509A-4C26-8B75-AF226BC0D996}"/>
              </a:ext>
            </a:extLst>
          </p:cNvPr>
          <p:cNvSpPr>
            <a:spLocks noGrp="1"/>
          </p:cNvSpPr>
          <p:nvPr>
            <p:ph type="title"/>
          </p:nvPr>
        </p:nvSpPr>
        <p:spPr>
          <a:xfrm>
            <a:off x="652182" y="441792"/>
            <a:ext cx="9767047" cy="740108"/>
          </a:xfrm>
        </p:spPr>
        <p:txBody>
          <a:bodyPr/>
          <a:lstStyle/>
          <a:p>
            <a:r>
              <a:rPr lang="en-SG" dirty="0">
                <a:latin typeface="+mn-lt"/>
              </a:rPr>
              <a:t>Other sensing platforms </a:t>
            </a:r>
          </a:p>
        </p:txBody>
      </p:sp>
      <p:sp>
        <p:nvSpPr>
          <p:cNvPr id="3" name="Content Placeholder 2">
            <a:extLst>
              <a:ext uri="{FF2B5EF4-FFF2-40B4-BE49-F238E27FC236}">
                <a16:creationId xmlns:a16="http://schemas.microsoft.com/office/drawing/2014/main" id="{34DA3F46-CE82-4EBC-933B-938D04DE769B}"/>
              </a:ext>
            </a:extLst>
          </p:cNvPr>
          <p:cNvSpPr>
            <a:spLocks noGrp="1"/>
          </p:cNvSpPr>
          <p:nvPr>
            <p:ph idx="1"/>
          </p:nvPr>
        </p:nvSpPr>
        <p:spPr>
          <a:xfrm>
            <a:off x="838200" y="1440893"/>
            <a:ext cx="10416846" cy="5065059"/>
          </a:xfrm>
        </p:spPr>
        <p:txBody>
          <a:bodyPr>
            <a:normAutofit/>
          </a:bodyPr>
          <a:lstStyle/>
          <a:p>
            <a:pPr marL="0" indent="0">
              <a:buNone/>
            </a:pPr>
            <a:r>
              <a:rPr lang="en-US" dirty="0" err="1">
                <a:latin typeface="+mj-lt"/>
              </a:rPr>
              <a:t>Earables</a:t>
            </a:r>
            <a:r>
              <a:rPr lang="en-US" dirty="0">
                <a:latin typeface="+mj-lt"/>
              </a:rPr>
              <a:t> (Earphones as sensor)</a:t>
            </a:r>
          </a:p>
          <a:p>
            <a:endParaRPr lang="en-US" dirty="0">
              <a:latin typeface="+mj-lt"/>
            </a:endParaRPr>
          </a:p>
          <a:p>
            <a:endParaRPr lang="en-US" dirty="0">
              <a:latin typeface="+mj-lt"/>
            </a:endParaRPr>
          </a:p>
          <a:p>
            <a:endParaRPr lang="en-US" dirty="0">
              <a:latin typeface="+mj-lt"/>
            </a:endParaRPr>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30FB99F8-B1CB-47FD-85EB-491A018B291E}"/>
              </a:ext>
            </a:extLst>
          </p:cNvPr>
          <p:cNvSpPr>
            <a:spLocks noGrp="1"/>
          </p:cNvSpPr>
          <p:nvPr>
            <p:ph type="sldNum" sz="quarter" idx="12"/>
          </p:nvPr>
        </p:nvSpPr>
        <p:spPr/>
        <p:txBody>
          <a:bodyPr/>
          <a:lstStyle/>
          <a:p>
            <a:fld id="{5C6FAEEE-D619-4E65-A0EF-E650D0B3166A}" type="slidenum">
              <a:rPr lang="en-US" smtClean="0"/>
              <a:t>43</a:t>
            </a:fld>
            <a:endParaRPr lang="en-US"/>
          </a:p>
        </p:txBody>
      </p:sp>
      <p:pic>
        <p:nvPicPr>
          <p:cNvPr id="12" name="Picture 11" descr="Diagram&#10;&#10;Description automatically generated with medium confidence">
            <a:extLst>
              <a:ext uri="{FF2B5EF4-FFF2-40B4-BE49-F238E27FC236}">
                <a16:creationId xmlns:a16="http://schemas.microsoft.com/office/drawing/2014/main" id="{FEF7F135-C69B-D73D-4AEB-477F4E6FE8AB}"/>
              </a:ext>
            </a:extLst>
          </p:cNvPr>
          <p:cNvPicPr>
            <a:picLocks noChangeAspect="1"/>
          </p:cNvPicPr>
          <p:nvPr/>
        </p:nvPicPr>
        <p:blipFill>
          <a:blip r:embed="rId3"/>
          <a:stretch>
            <a:fillRect/>
          </a:stretch>
        </p:blipFill>
        <p:spPr>
          <a:xfrm>
            <a:off x="3563262" y="2020006"/>
            <a:ext cx="5154852" cy="3906835"/>
          </a:xfrm>
          <a:prstGeom prst="rect">
            <a:avLst/>
          </a:prstGeom>
        </p:spPr>
      </p:pic>
    </p:spTree>
    <p:extLst>
      <p:ext uri="{BB962C8B-B14F-4D97-AF65-F5344CB8AC3E}">
        <p14:creationId xmlns:p14="http://schemas.microsoft.com/office/powerpoint/2010/main" val="103328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2368AF33-5ECA-4FD8-9F03-17818CBA3B6A}"/>
              </a:ext>
            </a:extLst>
          </p:cNvPr>
          <p:cNvSpPr>
            <a:spLocks noGrp="1"/>
          </p:cNvSpPr>
          <p:nvPr>
            <p:ph type="sldNum" sz="quarter" idx="12"/>
          </p:nvPr>
        </p:nvSpPr>
        <p:spPr/>
        <p:txBody>
          <a:bodyPr/>
          <a:lstStyle/>
          <a:p>
            <a:fld id="{687B7451-1438-CB4A-8106-82A64F1C7D7B}" type="slidenum">
              <a:rPr lang="sv-SE" smtClean="0"/>
              <a:t>44</a:t>
            </a:fld>
            <a:endParaRPr lang="sv-SE"/>
          </a:p>
        </p:txBody>
      </p:sp>
      <p:sp>
        <p:nvSpPr>
          <p:cNvPr id="8" name="Title 7">
            <a:extLst>
              <a:ext uri="{FF2B5EF4-FFF2-40B4-BE49-F238E27FC236}">
                <a16:creationId xmlns:a16="http://schemas.microsoft.com/office/drawing/2014/main" id="{97169507-A2AE-44B3-9C73-8CD7CC8B9C25}"/>
              </a:ext>
            </a:extLst>
          </p:cNvPr>
          <p:cNvSpPr>
            <a:spLocks noGrp="1"/>
          </p:cNvSpPr>
          <p:nvPr>
            <p:ph type="title"/>
          </p:nvPr>
        </p:nvSpPr>
        <p:spPr>
          <a:xfrm>
            <a:off x="838200" y="365125"/>
            <a:ext cx="10877550" cy="1325563"/>
          </a:xfrm>
        </p:spPr>
        <p:txBody>
          <a:bodyPr>
            <a:normAutofit/>
          </a:bodyPr>
          <a:lstStyle/>
          <a:p>
            <a:r>
              <a:rPr lang="en-US" sz="4000" dirty="0">
                <a:latin typeface="+mn-lt"/>
              </a:rPr>
              <a:t>Let’s look at some commonly used IoT devices</a:t>
            </a:r>
            <a:endParaRPr lang="en-SE" sz="4000" dirty="0">
              <a:latin typeface="+mn-lt"/>
            </a:endParaRPr>
          </a:p>
        </p:txBody>
      </p:sp>
      <p:pic>
        <p:nvPicPr>
          <p:cNvPr id="10" name="Picture 9">
            <a:extLst>
              <a:ext uri="{FF2B5EF4-FFF2-40B4-BE49-F238E27FC236}">
                <a16:creationId xmlns:a16="http://schemas.microsoft.com/office/drawing/2014/main" id="{465B3700-7FCC-0938-D4D3-E0D0BD3989AA}"/>
              </a:ext>
            </a:extLst>
          </p:cNvPr>
          <p:cNvPicPr>
            <a:picLocks noChangeAspect="1"/>
          </p:cNvPicPr>
          <p:nvPr/>
        </p:nvPicPr>
        <p:blipFill>
          <a:blip r:embed="rId3"/>
          <a:stretch>
            <a:fillRect/>
          </a:stretch>
        </p:blipFill>
        <p:spPr>
          <a:xfrm>
            <a:off x="2018065" y="1729681"/>
            <a:ext cx="8155870" cy="4587676"/>
          </a:xfrm>
          <a:prstGeom prst="rect">
            <a:avLst/>
          </a:prstGeom>
        </p:spPr>
      </p:pic>
    </p:spTree>
    <p:extLst>
      <p:ext uri="{BB962C8B-B14F-4D97-AF65-F5344CB8AC3E}">
        <p14:creationId xmlns:p14="http://schemas.microsoft.com/office/powerpoint/2010/main" val="24044064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2368AF33-5ECA-4FD8-9F03-17818CBA3B6A}"/>
              </a:ext>
            </a:extLst>
          </p:cNvPr>
          <p:cNvSpPr>
            <a:spLocks noGrp="1"/>
          </p:cNvSpPr>
          <p:nvPr>
            <p:ph type="sldNum" sz="quarter" idx="12"/>
          </p:nvPr>
        </p:nvSpPr>
        <p:spPr/>
        <p:txBody>
          <a:bodyPr/>
          <a:lstStyle/>
          <a:p>
            <a:fld id="{687B7451-1438-CB4A-8106-82A64F1C7D7B}" type="slidenum">
              <a:rPr lang="sv-SE" smtClean="0"/>
              <a:t>45</a:t>
            </a:fld>
            <a:endParaRPr lang="sv-SE"/>
          </a:p>
        </p:txBody>
      </p:sp>
      <p:sp>
        <p:nvSpPr>
          <p:cNvPr id="8" name="Title 7">
            <a:extLst>
              <a:ext uri="{FF2B5EF4-FFF2-40B4-BE49-F238E27FC236}">
                <a16:creationId xmlns:a16="http://schemas.microsoft.com/office/drawing/2014/main" id="{97169507-A2AE-44B3-9C73-8CD7CC8B9C25}"/>
              </a:ext>
            </a:extLst>
          </p:cNvPr>
          <p:cNvSpPr>
            <a:spLocks noGrp="1"/>
          </p:cNvSpPr>
          <p:nvPr>
            <p:ph type="title"/>
          </p:nvPr>
        </p:nvSpPr>
        <p:spPr>
          <a:xfrm>
            <a:off x="657225" y="323023"/>
            <a:ext cx="10877550" cy="1325563"/>
          </a:xfrm>
        </p:spPr>
        <p:txBody>
          <a:bodyPr>
            <a:normAutofit/>
          </a:bodyPr>
          <a:lstStyle/>
          <a:p>
            <a:r>
              <a:rPr lang="en-US" sz="4000" dirty="0">
                <a:latin typeface="+mn-lt"/>
              </a:rPr>
              <a:t>What’s inside Apple </a:t>
            </a:r>
            <a:r>
              <a:rPr lang="en-US" sz="4000" dirty="0" err="1">
                <a:latin typeface="+mn-lt"/>
              </a:rPr>
              <a:t>AirTag</a:t>
            </a:r>
            <a:endParaRPr lang="en-SE" sz="4000" dirty="0">
              <a:latin typeface="+mn-lt"/>
            </a:endParaRPr>
          </a:p>
        </p:txBody>
      </p:sp>
      <p:pic>
        <p:nvPicPr>
          <p:cNvPr id="3" name="Picture 2" descr="A close-up of a computer part&#10;&#10;Description automatically generated with low confidence">
            <a:extLst>
              <a:ext uri="{FF2B5EF4-FFF2-40B4-BE49-F238E27FC236}">
                <a16:creationId xmlns:a16="http://schemas.microsoft.com/office/drawing/2014/main" id="{7E9AD703-0D22-2A81-3E47-143D19A7ED3E}"/>
              </a:ext>
            </a:extLst>
          </p:cNvPr>
          <p:cNvPicPr>
            <a:picLocks noChangeAspect="1"/>
          </p:cNvPicPr>
          <p:nvPr/>
        </p:nvPicPr>
        <p:blipFill>
          <a:blip r:embed="rId3"/>
          <a:stretch>
            <a:fillRect/>
          </a:stretch>
        </p:blipFill>
        <p:spPr>
          <a:xfrm>
            <a:off x="7100712" y="1690688"/>
            <a:ext cx="4253088" cy="4253088"/>
          </a:xfrm>
          <a:prstGeom prst="rect">
            <a:avLst/>
          </a:prstGeom>
        </p:spPr>
      </p:pic>
      <p:pic>
        <p:nvPicPr>
          <p:cNvPr id="5" name="Picture 4" descr="A picture containing person, hand&#10;&#10;Description automatically generated">
            <a:extLst>
              <a:ext uri="{FF2B5EF4-FFF2-40B4-BE49-F238E27FC236}">
                <a16:creationId xmlns:a16="http://schemas.microsoft.com/office/drawing/2014/main" id="{77CD0A9E-66FA-4E0C-5DD0-EBA72F6D13B5}"/>
              </a:ext>
            </a:extLst>
          </p:cNvPr>
          <p:cNvPicPr>
            <a:picLocks noChangeAspect="1"/>
          </p:cNvPicPr>
          <p:nvPr/>
        </p:nvPicPr>
        <p:blipFill>
          <a:blip r:embed="rId4"/>
          <a:stretch>
            <a:fillRect/>
          </a:stretch>
        </p:blipFill>
        <p:spPr>
          <a:xfrm>
            <a:off x="838200" y="1771448"/>
            <a:ext cx="5588001" cy="4490358"/>
          </a:xfrm>
          <a:prstGeom prst="rect">
            <a:avLst/>
          </a:prstGeom>
        </p:spPr>
      </p:pic>
      <p:sp>
        <p:nvSpPr>
          <p:cNvPr id="7" name="TextBox 6">
            <a:extLst>
              <a:ext uri="{FF2B5EF4-FFF2-40B4-BE49-F238E27FC236}">
                <a16:creationId xmlns:a16="http://schemas.microsoft.com/office/drawing/2014/main" id="{6973203C-ED70-331E-39D2-05BCC6DC35CB}"/>
              </a:ext>
            </a:extLst>
          </p:cNvPr>
          <p:cNvSpPr txBox="1"/>
          <p:nvPr/>
        </p:nvSpPr>
        <p:spPr>
          <a:xfrm>
            <a:off x="2185107" y="6346009"/>
            <a:ext cx="8482188" cy="923330"/>
          </a:xfrm>
          <a:prstGeom prst="rect">
            <a:avLst/>
          </a:prstGeom>
          <a:noFill/>
        </p:spPr>
        <p:txBody>
          <a:bodyPr wrap="square">
            <a:spAutoFit/>
          </a:bodyPr>
          <a:lstStyle/>
          <a:p>
            <a:pPr algn="l"/>
            <a:r>
              <a:rPr lang="en-SG" b="0" i="0" dirty="0">
                <a:solidFill>
                  <a:srgbClr val="242C33"/>
                </a:solidFill>
                <a:effectLst/>
                <a:latin typeface="Lato" panose="020F0502020204030204" pitchFamily="34" charset="0"/>
              </a:rPr>
              <a:t>Nordic Semiconductor </a:t>
            </a:r>
            <a:r>
              <a:rPr lang="en-SG" b="0" i="0" u="none" strike="noStrike" dirty="0">
                <a:solidFill>
                  <a:srgbClr val="1975F1"/>
                </a:solidFill>
                <a:effectLst/>
                <a:latin typeface="Lato" panose="020F0502020204030204" pitchFamily="34" charset="0"/>
                <a:hlinkClick r:id="rId5"/>
              </a:rPr>
              <a:t>nRF52832</a:t>
            </a:r>
            <a:r>
              <a:rPr lang="en-SG" b="0" i="0" dirty="0">
                <a:solidFill>
                  <a:srgbClr val="242C33"/>
                </a:solidFill>
                <a:effectLst/>
                <a:latin typeface="Lato" panose="020F0502020204030204" pitchFamily="34" charset="0"/>
              </a:rPr>
              <a:t> Bluetooth low-energy SoC w/NFC controller</a:t>
            </a:r>
          </a:p>
          <a:p>
            <a:br>
              <a:rPr lang="en-SG" dirty="0"/>
            </a:br>
            <a:endParaRPr lang="en-US" dirty="0"/>
          </a:p>
        </p:txBody>
      </p:sp>
    </p:spTree>
    <p:extLst>
      <p:ext uri="{BB962C8B-B14F-4D97-AF65-F5344CB8AC3E}">
        <p14:creationId xmlns:p14="http://schemas.microsoft.com/office/powerpoint/2010/main" val="31730191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2368AF33-5ECA-4FD8-9F03-17818CBA3B6A}"/>
              </a:ext>
            </a:extLst>
          </p:cNvPr>
          <p:cNvSpPr>
            <a:spLocks noGrp="1"/>
          </p:cNvSpPr>
          <p:nvPr>
            <p:ph type="sldNum" sz="quarter" idx="12"/>
          </p:nvPr>
        </p:nvSpPr>
        <p:spPr/>
        <p:txBody>
          <a:bodyPr/>
          <a:lstStyle/>
          <a:p>
            <a:fld id="{687B7451-1438-CB4A-8106-82A64F1C7D7B}" type="slidenum">
              <a:rPr lang="sv-SE" smtClean="0"/>
              <a:t>46</a:t>
            </a:fld>
            <a:endParaRPr lang="sv-SE"/>
          </a:p>
        </p:txBody>
      </p:sp>
      <p:sp>
        <p:nvSpPr>
          <p:cNvPr id="8" name="Title 7">
            <a:extLst>
              <a:ext uri="{FF2B5EF4-FFF2-40B4-BE49-F238E27FC236}">
                <a16:creationId xmlns:a16="http://schemas.microsoft.com/office/drawing/2014/main" id="{97169507-A2AE-44B3-9C73-8CD7CC8B9C25}"/>
              </a:ext>
            </a:extLst>
          </p:cNvPr>
          <p:cNvSpPr>
            <a:spLocks noGrp="1"/>
          </p:cNvSpPr>
          <p:nvPr>
            <p:ph type="title"/>
          </p:nvPr>
        </p:nvSpPr>
        <p:spPr>
          <a:xfrm>
            <a:off x="838200" y="365125"/>
            <a:ext cx="10877550" cy="1325563"/>
          </a:xfrm>
        </p:spPr>
        <p:txBody>
          <a:bodyPr>
            <a:normAutofit/>
          </a:bodyPr>
          <a:lstStyle/>
          <a:p>
            <a:r>
              <a:rPr lang="en-US" sz="4000" dirty="0">
                <a:latin typeface="+mn-lt"/>
              </a:rPr>
              <a:t>What’s inside Apple </a:t>
            </a:r>
            <a:r>
              <a:rPr lang="en-US" sz="4000" dirty="0" err="1">
                <a:latin typeface="+mn-lt"/>
              </a:rPr>
              <a:t>AirTag</a:t>
            </a:r>
            <a:endParaRPr lang="en-SE" sz="4000" dirty="0">
              <a:latin typeface="+mn-lt"/>
            </a:endParaRPr>
          </a:p>
        </p:txBody>
      </p:sp>
      <p:sp>
        <p:nvSpPr>
          <p:cNvPr id="2" name="Content Placeholder 2">
            <a:extLst>
              <a:ext uri="{FF2B5EF4-FFF2-40B4-BE49-F238E27FC236}">
                <a16:creationId xmlns:a16="http://schemas.microsoft.com/office/drawing/2014/main" id="{0EDC7FA6-3A1E-9E10-CCD7-67911E06E33A}"/>
              </a:ext>
            </a:extLst>
          </p:cNvPr>
          <p:cNvSpPr>
            <a:spLocks noGrp="1"/>
          </p:cNvSpPr>
          <p:nvPr>
            <p:ph idx="1"/>
          </p:nvPr>
        </p:nvSpPr>
        <p:spPr>
          <a:xfrm>
            <a:off x="559675" y="1894224"/>
            <a:ext cx="11072649" cy="4692314"/>
          </a:xfrm>
        </p:spPr>
        <p:txBody>
          <a:bodyPr>
            <a:normAutofit/>
          </a:bodyPr>
          <a:lstStyle/>
          <a:p>
            <a:r>
              <a:rPr lang="en-US" dirty="0">
                <a:latin typeface="+mj-lt"/>
              </a:rPr>
              <a:t>Accelerometer: Bosch </a:t>
            </a:r>
            <a:r>
              <a:rPr lang="en-US" dirty="0" err="1">
                <a:latin typeface="+mj-lt"/>
              </a:rPr>
              <a:t>Sensortec</a:t>
            </a:r>
            <a:r>
              <a:rPr lang="en-US" dirty="0">
                <a:latin typeface="+mj-lt"/>
              </a:rPr>
              <a:t> BMA28x 3-axis accelerometer</a:t>
            </a:r>
          </a:p>
          <a:p>
            <a:r>
              <a:rPr lang="en-US" dirty="0">
                <a:latin typeface="+mj-lt"/>
              </a:rPr>
              <a:t>SoC/Microcontroller: Nordic Semiconductor nRF52832 Bluetooth low-energy SoC w/NFC controller</a:t>
            </a:r>
          </a:p>
          <a:p>
            <a:r>
              <a:rPr lang="en-US" dirty="0">
                <a:latin typeface="+mj-lt"/>
              </a:rPr>
              <a:t>Actuator: Speaker </a:t>
            </a:r>
          </a:p>
          <a:p>
            <a:r>
              <a:rPr lang="en-US" dirty="0">
                <a:latin typeface="+mj-lt"/>
              </a:rPr>
              <a:t>And many other </a:t>
            </a:r>
            <a:r>
              <a:rPr lang="en-US" dirty="0" err="1">
                <a:latin typeface="+mj-lt"/>
              </a:rPr>
              <a:t>componets</a:t>
            </a:r>
            <a:r>
              <a:rPr lang="en-US" dirty="0">
                <a:latin typeface="+mj-lt"/>
              </a:rPr>
              <a:t>….</a:t>
            </a:r>
          </a:p>
        </p:txBody>
      </p:sp>
      <p:pic>
        <p:nvPicPr>
          <p:cNvPr id="6" name="Picture 5">
            <a:extLst>
              <a:ext uri="{FF2B5EF4-FFF2-40B4-BE49-F238E27FC236}">
                <a16:creationId xmlns:a16="http://schemas.microsoft.com/office/drawing/2014/main" id="{6481DB2D-EC1C-6059-456D-2C8178A3DB3D}"/>
              </a:ext>
            </a:extLst>
          </p:cNvPr>
          <p:cNvPicPr>
            <a:picLocks noChangeAspect="1"/>
          </p:cNvPicPr>
          <p:nvPr/>
        </p:nvPicPr>
        <p:blipFill>
          <a:blip r:embed="rId3"/>
          <a:stretch>
            <a:fillRect/>
          </a:stretch>
        </p:blipFill>
        <p:spPr>
          <a:xfrm>
            <a:off x="6276975" y="3249789"/>
            <a:ext cx="4639733" cy="2609850"/>
          </a:xfrm>
          <a:prstGeom prst="rect">
            <a:avLst/>
          </a:prstGeom>
        </p:spPr>
      </p:pic>
    </p:spTree>
    <p:extLst>
      <p:ext uri="{BB962C8B-B14F-4D97-AF65-F5344CB8AC3E}">
        <p14:creationId xmlns:p14="http://schemas.microsoft.com/office/powerpoint/2010/main" val="5573070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2368AF33-5ECA-4FD8-9F03-17818CBA3B6A}"/>
              </a:ext>
            </a:extLst>
          </p:cNvPr>
          <p:cNvSpPr>
            <a:spLocks noGrp="1"/>
          </p:cNvSpPr>
          <p:nvPr>
            <p:ph type="sldNum" sz="quarter" idx="12"/>
          </p:nvPr>
        </p:nvSpPr>
        <p:spPr/>
        <p:txBody>
          <a:bodyPr/>
          <a:lstStyle/>
          <a:p>
            <a:fld id="{687B7451-1438-CB4A-8106-82A64F1C7D7B}" type="slidenum">
              <a:rPr lang="sv-SE" smtClean="0"/>
              <a:t>47</a:t>
            </a:fld>
            <a:endParaRPr lang="sv-SE"/>
          </a:p>
        </p:txBody>
      </p:sp>
      <p:sp>
        <p:nvSpPr>
          <p:cNvPr id="8" name="Title 7">
            <a:extLst>
              <a:ext uri="{FF2B5EF4-FFF2-40B4-BE49-F238E27FC236}">
                <a16:creationId xmlns:a16="http://schemas.microsoft.com/office/drawing/2014/main" id="{97169507-A2AE-44B3-9C73-8CD7CC8B9C25}"/>
              </a:ext>
            </a:extLst>
          </p:cNvPr>
          <p:cNvSpPr>
            <a:spLocks noGrp="1"/>
          </p:cNvSpPr>
          <p:nvPr>
            <p:ph type="title"/>
          </p:nvPr>
        </p:nvSpPr>
        <p:spPr>
          <a:xfrm>
            <a:off x="838200" y="365125"/>
            <a:ext cx="10877550" cy="1325563"/>
          </a:xfrm>
        </p:spPr>
        <p:txBody>
          <a:bodyPr>
            <a:normAutofit/>
          </a:bodyPr>
          <a:lstStyle/>
          <a:p>
            <a:r>
              <a:rPr lang="en-US" sz="4000" dirty="0">
                <a:latin typeface="+mn-lt"/>
              </a:rPr>
              <a:t>Let’s look at some commonly used IoT devices</a:t>
            </a:r>
            <a:endParaRPr lang="en-SE" sz="4000" dirty="0">
              <a:latin typeface="+mn-lt"/>
            </a:endParaRPr>
          </a:p>
        </p:txBody>
      </p:sp>
      <p:pic>
        <p:nvPicPr>
          <p:cNvPr id="3" name="Picture 2" descr="A picture containing company name&#10;&#10;Description automatically generated">
            <a:extLst>
              <a:ext uri="{FF2B5EF4-FFF2-40B4-BE49-F238E27FC236}">
                <a16:creationId xmlns:a16="http://schemas.microsoft.com/office/drawing/2014/main" id="{65FCB1E7-4A13-C7F9-3AE1-5B1D9B1B3D37}"/>
              </a:ext>
            </a:extLst>
          </p:cNvPr>
          <p:cNvPicPr>
            <a:picLocks noChangeAspect="1"/>
          </p:cNvPicPr>
          <p:nvPr/>
        </p:nvPicPr>
        <p:blipFill>
          <a:blip r:embed="rId3"/>
          <a:stretch>
            <a:fillRect/>
          </a:stretch>
        </p:blipFill>
        <p:spPr>
          <a:xfrm>
            <a:off x="3843628" y="2260242"/>
            <a:ext cx="5128653" cy="3846490"/>
          </a:xfrm>
          <a:prstGeom prst="rect">
            <a:avLst/>
          </a:prstGeom>
        </p:spPr>
      </p:pic>
    </p:spTree>
    <p:extLst>
      <p:ext uri="{BB962C8B-B14F-4D97-AF65-F5344CB8AC3E}">
        <p14:creationId xmlns:p14="http://schemas.microsoft.com/office/powerpoint/2010/main" val="341723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2368AF33-5ECA-4FD8-9F03-17818CBA3B6A}"/>
              </a:ext>
            </a:extLst>
          </p:cNvPr>
          <p:cNvSpPr>
            <a:spLocks noGrp="1"/>
          </p:cNvSpPr>
          <p:nvPr>
            <p:ph type="sldNum" sz="quarter" idx="12"/>
          </p:nvPr>
        </p:nvSpPr>
        <p:spPr/>
        <p:txBody>
          <a:bodyPr/>
          <a:lstStyle/>
          <a:p>
            <a:fld id="{687B7451-1438-CB4A-8106-82A64F1C7D7B}" type="slidenum">
              <a:rPr lang="sv-SE" smtClean="0"/>
              <a:t>48</a:t>
            </a:fld>
            <a:endParaRPr lang="sv-SE"/>
          </a:p>
        </p:txBody>
      </p:sp>
      <p:sp>
        <p:nvSpPr>
          <p:cNvPr id="8" name="Title 7">
            <a:extLst>
              <a:ext uri="{FF2B5EF4-FFF2-40B4-BE49-F238E27FC236}">
                <a16:creationId xmlns:a16="http://schemas.microsoft.com/office/drawing/2014/main" id="{97169507-A2AE-44B3-9C73-8CD7CC8B9C25}"/>
              </a:ext>
            </a:extLst>
          </p:cNvPr>
          <p:cNvSpPr>
            <a:spLocks noGrp="1"/>
          </p:cNvSpPr>
          <p:nvPr>
            <p:ph type="title"/>
          </p:nvPr>
        </p:nvSpPr>
        <p:spPr>
          <a:xfrm>
            <a:off x="838200" y="365125"/>
            <a:ext cx="10877550" cy="1325563"/>
          </a:xfrm>
        </p:spPr>
        <p:txBody>
          <a:bodyPr>
            <a:normAutofit/>
          </a:bodyPr>
          <a:lstStyle/>
          <a:p>
            <a:r>
              <a:rPr lang="en-US" sz="4000" dirty="0">
                <a:latin typeface="+mn-lt"/>
              </a:rPr>
              <a:t>Let’s look at some commonly used IoT devices</a:t>
            </a:r>
            <a:endParaRPr lang="en-SE" sz="4000" dirty="0">
              <a:latin typeface="+mn-lt"/>
            </a:endParaRPr>
          </a:p>
        </p:txBody>
      </p:sp>
      <p:sp>
        <p:nvSpPr>
          <p:cNvPr id="2" name="Content Placeholder 2">
            <a:extLst>
              <a:ext uri="{FF2B5EF4-FFF2-40B4-BE49-F238E27FC236}">
                <a16:creationId xmlns:a16="http://schemas.microsoft.com/office/drawing/2014/main" id="{010AA6C3-2F7C-0D51-59D1-39B235F32C10}"/>
              </a:ext>
            </a:extLst>
          </p:cNvPr>
          <p:cNvSpPr>
            <a:spLocks noGrp="1"/>
          </p:cNvSpPr>
          <p:nvPr>
            <p:ph idx="1"/>
          </p:nvPr>
        </p:nvSpPr>
        <p:spPr>
          <a:xfrm>
            <a:off x="838200" y="1690688"/>
            <a:ext cx="11072649" cy="4692314"/>
          </a:xfrm>
        </p:spPr>
        <p:txBody>
          <a:bodyPr>
            <a:normAutofit/>
          </a:bodyPr>
          <a:lstStyle/>
          <a:p>
            <a:r>
              <a:rPr lang="en-US" dirty="0">
                <a:latin typeface="+mj-lt"/>
              </a:rPr>
              <a:t>MediaTek MT3333 GPS SoC</a:t>
            </a:r>
          </a:p>
          <a:p>
            <a:r>
              <a:rPr lang="en-US" dirty="0">
                <a:latin typeface="+mj-lt"/>
              </a:rPr>
              <a:t>Bosch </a:t>
            </a:r>
            <a:r>
              <a:rPr lang="en-US" dirty="0" err="1">
                <a:latin typeface="+mj-lt"/>
              </a:rPr>
              <a:t>Sensortec</a:t>
            </a:r>
            <a:r>
              <a:rPr lang="en-US" dirty="0">
                <a:latin typeface="+mj-lt"/>
              </a:rPr>
              <a:t> BHI160 Accelerometer/Gyroscope w/ Sensor Hub</a:t>
            </a:r>
          </a:p>
          <a:p>
            <a:r>
              <a:rPr lang="en-US" dirty="0">
                <a:latin typeface="+mj-lt"/>
              </a:rPr>
              <a:t>STMicroelectronics LIS2DW12 MEMS 3-Axis Accelerometer</a:t>
            </a:r>
          </a:p>
          <a:p>
            <a:r>
              <a:rPr lang="en-US" dirty="0">
                <a:latin typeface="+mj-lt"/>
              </a:rPr>
              <a:t>Fitbit FBT18SW ARM application processor</a:t>
            </a:r>
          </a:p>
        </p:txBody>
      </p:sp>
      <p:pic>
        <p:nvPicPr>
          <p:cNvPr id="3" name="Picture 2" descr="A picture containing text, electronics, circuit&#10;&#10;Description automatically generated">
            <a:extLst>
              <a:ext uri="{FF2B5EF4-FFF2-40B4-BE49-F238E27FC236}">
                <a16:creationId xmlns:a16="http://schemas.microsoft.com/office/drawing/2014/main" id="{67044B03-40BD-BBFB-8F7E-570CCDF876AE}"/>
              </a:ext>
            </a:extLst>
          </p:cNvPr>
          <p:cNvPicPr>
            <a:picLocks noChangeAspect="1"/>
          </p:cNvPicPr>
          <p:nvPr/>
        </p:nvPicPr>
        <p:blipFill>
          <a:blip r:embed="rId3"/>
          <a:stretch>
            <a:fillRect/>
          </a:stretch>
        </p:blipFill>
        <p:spPr>
          <a:xfrm>
            <a:off x="2344275" y="3918598"/>
            <a:ext cx="3329904" cy="2497428"/>
          </a:xfrm>
          <a:prstGeom prst="rect">
            <a:avLst/>
          </a:prstGeom>
        </p:spPr>
      </p:pic>
      <p:pic>
        <p:nvPicPr>
          <p:cNvPr id="5" name="Picture 4" descr="A close-up of a circuit board&#10;&#10;Description automatically generated with medium confidence">
            <a:extLst>
              <a:ext uri="{FF2B5EF4-FFF2-40B4-BE49-F238E27FC236}">
                <a16:creationId xmlns:a16="http://schemas.microsoft.com/office/drawing/2014/main" id="{BC5B9665-4ECF-9BC9-78A6-B90B19B4FFBD}"/>
              </a:ext>
            </a:extLst>
          </p:cNvPr>
          <p:cNvPicPr>
            <a:picLocks noChangeAspect="1"/>
          </p:cNvPicPr>
          <p:nvPr/>
        </p:nvPicPr>
        <p:blipFill>
          <a:blip r:embed="rId4"/>
          <a:stretch>
            <a:fillRect/>
          </a:stretch>
        </p:blipFill>
        <p:spPr>
          <a:xfrm>
            <a:off x="5780467" y="3918598"/>
            <a:ext cx="3161645" cy="2371233"/>
          </a:xfrm>
          <a:prstGeom prst="rect">
            <a:avLst/>
          </a:prstGeom>
        </p:spPr>
      </p:pic>
    </p:spTree>
    <p:extLst>
      <p:ext uri="{BB962C8B-B14F-4D97-AF65-F5344CB8AC3E}">
        <p14:creationId xmlns:p14="http://schemas.microsoft.com/office/powerpoint/2010/main" val="12249663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2368AF33-5ECA-4FD8-9F03-17818CBA3B6A}"/>
              </a:ext>
            </a:extLst>
          </p:cNvPr>
          <p:cNvSpPr>
            <a:spLocks noGrp="1"/>
          </p:cNvSpPr>
          <p:nvPr>
            <p:ph type="sldNum" sz="quarter" idx="12"/>
          </p:nvPr>
        </p:nvSpPr>
        <p:spPr/>
        <p:txBody>
          <a:bodyPr/>
          <a:lstStyle/>
          <a:p>
            <a:fld id="{687B7451-1438-CB4A-8106-82A64F1C7D7B}" type="slidenum">
              <a:rPr lang="sv-SE" smtClean="0"/>
              <a:t>49</a:t>
            </a:fld>
            <a:endParaRPr lang="sv-SE"/>
          </a:p>
        </p:txBody>
      </p:sp>
      <p:sp>
        <p:nvSpPr>
          <p:cNvPr id="8" name="Title 7">
            <a:extLst>
              <a:ext uri="{FF2B5EF4-FFF2-40B4-BE49-F238E27FC236}">
                <a16:creationId xmlns:a16="http://schemas.microsoft.com/office/drawing/2014/main" id="{97169507-A2AE-44B3-9C73-8CD7CC8B9C25}"/>
              </a:ext>
            </a:extLst>
          </p:cNvPr>
          <p:cNvSpPr>
            <a:spLocks noGrp="1"/>
          </p:cNvSpPr>
          <p:nvPr>
            <p:ph type="title"/>
          </p:nvPr>
        </p:nvSpPr>
        <p:spPr>
          <a:xfrm>
            <a:off x="838200" y="365125"/>
            <a:ext cx="10877550" cy="1325563"/>
          </a:xfrm>
        </p:spPr>
        <p:txBody>
          <a:bodyPr>
            <a:normAutofit/>
          </a:bodyPr>
          <a:lstStyle/>
          <a:p>
            <a:r>
              <a:rPr lang="en-US" sz="4000" dirty="0">
                <a:latin typeface="+mn-lt"/>
              </a:rPr>
              <a:t>Let’s look at some commonly used IoT devices</a:t>
            </a:r>
            <a:endParaRPr lang="en-SE" sz="4000" dirty="0">
              <a:latin typeface="+mn-lt"/>
            </a:endParaRPr>
          </a:p>
        </p:txBody>
      </p:sp>
      <p:pic>
        <p:nvPicPr>
          <p:cNvPr id="4" name="Picture 3" descr="A picture containing text, electronics&#10;&#10;Description automatically generated">
            <a:extLst>
              <a:ext uri="{FF2B5EF4-FFF2-40B4-BE49-F238E27FC236}">
                <a16:creationId xmlns:a16="http://schemas.microsoft.com/office/drawing/2014/main" id="{44CE5947-E470-D21F-DC85-28ACE6EF254A}"/>
              </a:ext>
            </a:extLst>
          </p:cNvPr>
          <p:cNvPicPr>
            <a:picLocks noChangeAspect="1"/>
          </p:cNvPicPr>
          <p:nvPr/>
        </p:nvPicPr>
        <p:blipFill>
          <a:blip r:embed="rId3"/>
          <a:stretch>
            <a:fillRect/>
          </a:stretch>
        </p:blipFill>
        <p:spPr>
          <a:xfrm>
            <a:off x="3610690" y="2100865"/>
            <a:ext cx="5332569" cy="3999427"/>
          </a:xfrm>
          <a:prstGeom prst="rect">
            <a:avLst/>
          </a:prstGeom>
        </p:spPr>
      </p:pic>
    </p:spTree>
    <p:extLst>
      <p:ext uri="{BB962C8B-B14F-4D97-AF65-F5344CB8AC3E}">
        <p14:creationId xmlns:p14="http://schemas.microsoft.com/office/powerpoint/2010/main" val="2259357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3CCD0-12BF-48B4-BE28-2E461ACC6514}"/>
              </a:ext>
            </a:extLst>
          </p:cNvPr>
          <p:cNvSpPr>
            <a:spLocks noGrp="1"/>
          </p:cNvSpPr>
          <p:nvPr>
            <p:ph type="title"/>
          </p:nvPr>
        </p:nvSpPr>
        <p:spPr>
          <a:xfrm>
            <a:off x="838200" y="365125"/>
            <a:ext cx="11154508" cy="1325563"/>
          </a:xfrm>
        </p:spPr>
        <p:txBody>
          <a:bodyPr>
            <a:normAutofit/>
          </a:bodyPr>
          <a:lstStyle/>
          <a:p>
            <a:r>
              <a:rPr lang="en-US" sz="4000" dirty="0">
                <a:latin typeface="+mn-lt"/>
              </a:rPr>
              <a:t>Platforms for Project</a:t>
            </a:r>
          </a:p>
        </p:txBody>
      </p:sp>
      <p:sp>
        <p:nvSpPr>
          <p:cNvPr id="4" name="Slide Number Placeholder 3">
            <a:extLst>
              <a:ext uri="{FF2B5EF4-FFF2-40B4-BE49-F238E27FC236}">
                <a16:creationId xmlns:a16="http://schemas.microsoft.com/office/drawing/2014/main" id="{8D7B4BDC-4CE7-46B0-94F9-1D050B90AA0F}"/>
              </a:ext>
            </a:extLst>
          </p:cNvPr>
          <p:cNvSpPr>
            <a:spLocks noGrp="1"/>
          </p:cNvSpPr>
          <p:nvPr>
            <p:ph type="sldNum" sz="quarter" idx="12"/>
          </p:nvPr>
        </p:nvSpPr>
        <p:spPr/>
        <p:txBody>
          <a:bodyPr/>
          <a:lstStyle/>
          <a:p>
            <a:fld id="{0778C724-3839-4D76-A707-B4C23905D055}" type="slidenum">
              <a:rPr lang="en-US" smtClean="0"/>
              <a:t>5</a:t>
            </a:fld>
            <a:endParaRPr lang="en-US"/>
          </a:p>
        </p:txBody>
      </p:sp>
      <p:sp>
        <p:nvSpPr>
          <p:cNvPr id="3" name="Content Placeholder 2">
            <a:extLst>
              <a:ext uri="{FF2B5EF4-FFF2-40B4-BE49-F238E27FC236}">
                <a16:creationId xmlns:a16="http://schemas.microsoft.com/office/drawing/2014/main" id="{791E8A5C-5FAC-D36B-06D6-9E52F41BDDD6}"/>
              </a:ext>
            </a:extLst>
          </p:cNvPr>
          <p:cNvSpPr>
            <a:spLocks noGrp="1"/>
          </p:cNvSpPr>
          <p:nvPr>
            <p:ph idx="1"/>
          </p:nvPr>
        </p:nvSpPr>
        <p:spPr>
          <a:xfrm>
            <a:off x="838200" y="1690688"/>
            <a:ext cx="10515600" cy="4530725"/>
          </a:xfrm>
        </p:spPr>
        <p:txBody>
          <a:bodyPr>
            <a:normAutofit/>
          </a:bodyPr>
          <a:lstStyle/>
          <a:p>
            <a:endParaRPr lang="en-US" dirty="0"/>
          </a:p>
          <a:p>
            <a:pPr lvl="1"/>
            <a:endParaRPr lang="en-US" dirty="0"/>
          </a:p>
          <a:p>
            <a:pPr lvl="1"/>
            <a:endParaRPr lang="en-US" dirty="0"/>
          </a:p>
        </p:txBody>
      </p:sp>
      <p:pic>
        <p:nvPicPr>
          <p:cNvPr id="5" name="Picture 2">
            <a:extLst>
              <a:ext uri="{FF2B5EF4-FFF2-40B4-BE49-F238E27FC236}">
                <a16:creationId xmlns:a16="http://schemas.microsoft.com/office/drawing/2014/main" id="{7860C439-0813-87EA-B553-AE3D6B168D3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207513" y="1739901"/>
            <a:ext cx="5776973" cy="4616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7058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2368AF33-5ECA-4FD8-9F03-17818CBA3B6A}"/>
              </a:ext>
            </a:extLst>
          </p:cNvPr>
          <p:cNvSpPr>
            <a:spLocks noGrp="1"/>
          </p:cNvSpPr>
          <p:nvPr>
            <p:ph type="sldNum" sz="quarter" idx="12"/>
          </p:nvPr>
        </p:nvSpPr>
        <p:spPr/>
        <p:txBody>
          <a:bodyPr/>
          <a:lstStyle/>
          <a:p>
            <a:fld id="{687B7451-1438-CB4A-8106-82A64F1C7D7B}" type="slidenum">
              <a:rPr lang="sv-SE" smtClean="0"/>
              <a:t>50</a:t>
            </a:fld>
            <a:endParaRPr lang="sv-SE"/>
          </a:p>
        </p:txBody>
      </p:sp>
      <p:sp>
        <p:nvSpPr>
          <p:cNvPr id="8" name="Title 7">
            <a:extLst>
              <a:ext uri="{FF2B5EF4-FFF2-40B4-BE49-F238E27FC236}">
                <a16:creationId xmlns:a16="http://schemas.microsoft.com/office/drawing/2014/main" id="{97169507-A2AE-44B3-9C73-8CD7CC8B9C25}"/>
              </a:ext>
            </a:extLst>
          </p:cNvPr>
          <p:cNvSpPr>
            <a:spLocks noGrp="1"/>
          </p:cNvSpPr>
          <p:nvPr>
            <p:ph type="title"/>
          </p:nvPr>
        </p:nvSpPr>
        <p:spPr>
          <a:xfrm>
            <a:off x="838200" y="365125"/>
            <a:ext cx="10877550" cy="1325563"/>
          </a:xfrm>
        </p:spPr>
        <p:txBody>
          <a:bodyPr>
            <a:normAutofit/>
          </a:bodyPr>
          <a:lstStyle/>
          <a:p>
            <a:r>
              <a:rPr lang="en-US" sz="4000" dirty="0">
                <a:latin typeface="+mn-lt"/>
              </a:rPr>
              <a:t>Let’s look at some commonly used IoT devices</a:t>
            </a:r>
            <a:endParaRPr lang="en-SE" sz="4000" dirty="0">
              <a:latin typeface="+mn-lt"/>
            </a:endParaRPr>
          </a:p>
        </p:txBody>
      </p:sp>
      <p:pic>
        <p:nvPicPr>
          <p:cNvPr id="6" name="Content Placeholder 5" descr="The back of a computer&#10;&#10;Description automatically generated with low confidence">
            <a:extLst>
              <a:ext uri="{FF2B5EF4-FFF2-40B4-BE49-F238E27FC236}">
                <a16:creationId xmlns:a16="http://schemas.microsoft.com/office/drawing/2014/main" id="{A23B9513-0FAA-EDA9-64E3-DBDBD8DF36BA}"/>
              </a:ext>
            </a:extLst>
          </p:cNvPr>
          <p:cNvPicPr>
            <a:picLocks noGrp="1" noChangeAspect="1"/>
          </p:cNvPicPr>
          <p:nvPr>
            <p:ph idx="1"/>
          </p:nvPr>
        </p:nvPicPr>
        <p:blipFill>
          <a:blip r:embed="rId3"/>
          <a:stretch>
            <a:fillRect/>
          </a:stretch>
        </p:blipFill>
        <p:spPr>
          <a:xfrm>
            <a:off x="1995013" y="4190217"/>
            <a:ext cx="3557044" cy="2667783"/>
          </a:xfrm>
        </p:spPr>
      </p:pic>
      <p:pic>
        <p:nvPicPr>
          <p:cNvPr id="10" name="Picture 9" descr="A close-up of a camera&#10;&#10;Description automatically generated">
            <a:extLst>
              <a:ext uri="{FF2B5EF4-FFF2-40B4-BE49-F238E27FC236}">
                <a16:creationId xmlns:a16="http://schemas.microsoft.com/office/drawing/2014/main" id="{562830F3-8D6E-C096-3ED1-1E7788019163}"/>
              </a:ext>
            </a:extLst>
          </p:cNvPr>
          <p:cNvPicPr>
            <a:picLocks noChangeAspect="1"/>
          </p:cNvPicPr>
          <p:nvPr/>
        </p:nvPicPr>
        <p:blipFill>
          <a:blip r:embed="rId4"/>
          <a:stretch>
            <a:fillRect/>
          </a:stretch>
        </p:blipFill>
        <p:spPr>
          <a:xfrm>
            <a:off x="6639945" y="4505995"/>
            <a:ext cx="3197235" cy="2394174"/>
          </a:xfrm>
          <a:prstGeom prst="rect">
            <a:avLst/>
          </a:prstGeom>
        </p:spPr>
      </p:pic>
      <p:sp>
        <p:nvSpPr>
          <p:cNvPr id="11" name="Content Placeholder 2">
            <a:extLst>
              <a:ext uri="{FF2B5EF4-FFF2-40B4-BE49-F238E27FC236}">
                <a16:creationId xmlns:a16="http://schemas.microsoft.com/office/drawing/2014/main" id="{33698317-9DC6-F106-D891-DC828EDD9CC0}"/>
              </a:ext>
            </a:extLst>
          </p:cNvPr>
          <p:cNvSpPr txBox="1">
            <a:spLocks/>
          </p:cNvSpPr>
          <p:nvPr/>
        </p:nvSpPr>
        <p:spPr>
          <a:xfrm>
            <a:off x="838200" y="1690688"/>
            <a:ext cx="11072649" cy="46923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Actuator, very important: 85 dB horn for alarm</a:t>
            </a:r>
          </a:p>
          <a:p>
            <a:r>
              <a:rPr lang="en-US" dirty="0">
                <a:latin typeface="+mj-lt"/>
              </a:rPr>
              <a:t>Freescale SCK60DN512VLL10 custom </a:t>
            </a:r>
            <a:r>
              <a:rPr lang="en-US" dirty="0" err="1">
                <a:latin typeface="+mj-lt"/>
              </a:rPr>
              <a:t>Kinetis</a:t>
            </a:r>
            <a:r>
              <a:rPr lang="en-US" dirty="0">
                <a:latin typeface="+mj-lt"/>
              </a:rPr>
              <a:t> K60 low-power 100 MHz MCU (Cortex based)</a:t>
            </a:r>
          </a:p>
          <a:p>
            <a:r>
              <a:rPr lang="en-US" dirty="0">
                <a:latin typeface="+mj-lt"/>
              </a:rPr>
              <a:t>Silicon Labs EM357 Ember Zigbee SoC</a:t>
            </a:r>
          </a:p>
          <a:p>
            <a:r>
              <a:rPr lang="en-US" dirty="0">
                <a:latin typeface="+mj-lt"/>
              </a:rPr>
              <a:t>Murata Type ZX 2.4 GHz Wi-Fi 802.11b/g/n module (with Broadcom BCM43362 chipset)</a:t>
            </a:r>
          </a:p>
        </p:txBody>
      </p:sp>
    </p:spTree>
    <p:extLst>
      <p:ext uri="{BB962C8B-B14F-4D97-AF65-F5344CB8AC3E}">
        <p14:creationId xmlns:p14="http://schemas.microsoft.com/office/powerpoint/2010/main" val="5049090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2368AF33-5ECA-4FD8-9F03-17818CBA3B6A}"/>
              </a:ext>
            </a:extLst>
          </p:cNvPr>
          <p:cNvSpPr>
            <a:spLocks noGrp="1"/>
          </p:cNvSpPr>
          <p:nvPr>
            <p:ph type="sldNum" sz="quarter" idx="12"/>
          </p:nvPr>
        </p:nvSpPr>
        <p:spPr/>
        <p:txBody>
          <a:bodyPr/>
          <a:lstStyle/>
          <a:p>
            <a:fld id="{687B7451-1438-CB4A-8106-82A64F1C7D7B}" type="slidenum">
              <a:rPr lang="sv-SE" smtClean="0"/>
              <a:t>51</a:t>
            </a:fld>
            <a:endParaRPr lang="sv-SE"/>
          </a:p>
        </p:txBody>
      </p:sp>
      <p:sp>
        <p:nvSpPr>
          <p:cNvPr id="8" name="Title 7">
            <a:extLst>
              <a:ext uri="{FF2B5EF4-FFF2-40B4-BE49-F238E27FC236}">
                <a16:creationId xmlns:a16="http://schemas.microsoft.com/office/drawing/2014/main" id="{97169507-A2AE-44B3-9C73-8CD7CC8B9C25}"/>
              </a:ext>
            </a:extLst>
          </p:cNvPr>
          <p:cNvSpPr>
            <a:spLocks noGrp="1"/>
          </p:cNvSpPr>
          <p:nvPr>
            <p:ph type="title"/>
          </p:nvPr>
        </p:nvSpPr>
        <p:spPr>
          <a:xfrm>
            <a:off x="838200" y="365125"/>
            <a:ext cx="10877550" cy="1325563"/>
          </a:xfrm>
        </p:spPr>
        <p:txBody>
          <a:bodyPr>
            <a:normAutofit/>
          </a:bodyPr>
          <a:lstStyle/>
          <a:p>
            <a:r>
              <a:rPr lang="en-US" sz="4000" dirty="0" err="1">
                <a:latin typeface="+mn-lt"/>
              </a:rPr>
              <a:t>TraceTogether</a:t>
            </a:r>
            <a:r>
              <a:rPr lang="en-US" sz="4000" dirty="0">
                <a:latin typeface="+mn-lt"/>
              </a:rPr>
              <a:t> Token</a:t>
            </a:r>
            <a:endParaRPr lang="en-SE" sz="4000" dirty="0">
              <a:latin typeface="+mn-lt"/>
            </a:endParaRPr>
          </a:p>
        </p:txBody>
      </p:sp>
      <p:pic>
        <p:nvPicPr>
          <p:cNvPr id="3" name="Picture 2">
            <a:extLst>
              <a:ext uri="{FF2B5EF4-FFF2-40B4-BE49-F238E27FC236}">
                <a16:creationId xmlns:a16="http://schemas.microsoft.com/office/drawing/2014/main" id="{F46C99E7-70F2-6ECD-9F86-5D6AA46C1D68}"/>
              </a:ext>
            </a:extLst>
          </p:cNvPr>
          <p:cNvPicPr>
            <a:picLocks noChangeAspect="1"/>
          </p:cNvPicPr>
          <p:nvPr/>
        </p:nvPicPr>
        <p:blipFill>
          <a:blip r:embed="rId3"/>
          <a:stretch>
            <a:fillRect/>
          </a:stretch>
        </p:blipFill>
        <p:spPr>
          <a:xfrm>
            <a:off x="3982264" y="1439863"/>
            <a:ext cx="4589421" cy="5167312"/>
          </a:xfrm>
          <a:prstGeom prst="rect">
            <a:avLst/>
          </a:prstGeom>
        </p:spPr>
      </p:pic>
    </p:spTree>
    <p:extLst>
      <p:ext uri="{BB962C8B-B14F-4D97-AF65-F5344CB8AC3E}">
        <p14:creationId xmlns:p14="http://schemas.microsoft.com/office/powerpoint/2010/main" val="13940018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18892-995A-F056-50DE-997E0F8C381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B598E5-23F0-6481-AD6E-E7EF423A8DCC}"/>
              </a:ext>
            </a:extLst>
          </p:cNvPr>
          <p:cNvSpPr>
            <a:spLocks noGrp="1"/>
          </p:cNvSpPr>
          <p:nvPr>
            <p:ph idx="1"/>
          </p:nvPr>
        </p:nvSpPr>
        <p:spPr>
          <a:xfrm>
            <a:off x="838200" y="1864427"/>
            <a:ext cx="11050138" cy="3129145"/>
          </a:xfrm>
        </p:spPr>
        <p:txBody>
          <a:bodyPr>
            <a:normAutofit/>
          </a:bodyPr>
          <a:lstStyle/>
          <a:p>
            <a:r>
              <a:rPr lang="en-US" dirty="0">
                <a:latin typeface="+mj-lt"/>
                <a:sym typeface="Wingdings" pitchFamily="2" charset="2"/>
              </a:rPr>
              <a:t>Let us recall what was covered in the last lecture</a:t>
            </a:r>
          </a:p>
          <a:p>
            <a:r>
              <a:rPr lang="en-US" dirty="0">
                <a:latin typeface="+mj-lt"/>
              </a:rPr>
              <a:t>Sensors and actuators</a:t>
            </a:r>
          </a:p>
          <a:p>
            <a:r>
              <a:rPr lang="en-US" dirty="0">
                <a:latin typeface="+mj-lt"/>
              </a:rPr>
              <a:t>Teardown of common devices</a:t>
            </a:r>
          </a:p>
          <a:p>
            <a:r>
              <a:rPr lang="en-US" b="1" dirty="0"/>
              <a:t>Interfacing actuators through DAC and PWM</a:t>
            </a:r>
          </a:p>
          <a:p>
            <a:r>
              <a:rPr lang="en-US" dirty="0">
                <a:latin typeface="+mj-lt"/>
              </a:rPr>
              <a:t>Interfacing peripherals through busses, UART</a:t>
            </a:r>
          </a:p>
          <a:p>
            <a:r>
              <a:rPr lang="en-US" dirty="0">
                <a:latin typeface="+mj-lt"/>
              </a:rPr>
              <a:t>Introduction to SPI</a:t>
            </a:r>
          </a:p>
        </p:txBody>
      </p:sp>
      <p:sp>
        <p:nvSpPr>
          <p:cNvPr id="12" name="Slide Number Placeholder 11">
            <a:extLst>
              <a:ext uri="{FF2B5EF4-FFF2-40B4-BE49-F238E27FC236}">
                <a16:creationId xmlns:a16="http://schemas.microsoft.com/office/drawing/2014/main" id="{10A7E466-107A-1C5A-F3B3-985DFEE80BB2}"/>
              </a:ext>
            </a:extLst>
          </p:cNvPr>
          <p:cNvSpPr>
            <a:spLocks noGrp="1"/>
          </p:cNvSpPr>
          <p:nvPr>
            <p:ph type="sldNum" sz="quarter" idx="12"/>
          </p:nvPr>
        </p:nvSpPr>
        <p:spPr/>
        <p:txBody>
          <a:bodyPr/>
          <a:lstStyle/>
          <a:p>
            <a:fld id="{687B7451-1438-CB4A-8106-82A64F1C7D7B}" type="slidenum">
              <a:rPr lang="sv-SE" smtClean="0"/>
              <a:t>52</a:t>
            </a:fld>
            <a:endParaRPr lang="sv-SE" dirty="0"/>
          </a:p>
        </p:txBody>
      </p:sp>
      <p:sp>
        <p:nvSpPr>
          <p:cNvPr id="5" name="Title 4">
            <a:extLst>
              <a:ext uri="{FF2B5EF4-FFF2-40B4-BE49-F238E27FC236}">
                <a16:creationId xmlns:a16="http://schemas.microsoft.com/office/drawing/2014/main" id="{DC6216EF-29A9-C15B-B58B-7551D6869F8C}"/>
              </a:ext>
            </a:extLst>
          </p:cNvPr>
          <p:cNvSpPr>
            <a:spLocks noGrp="1"/>
          </p:cNvSpPr>
          <p:nvPr>
            <p:ph type="title"/>
          </p:nvPr>
        </p:nvSpPr>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1F529A00-9B6C-B084-685F-A6DD9DB0DF91}"/>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39227182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98D74-D2DE-4DF5-9EA9-F03B90842951}"/>
              </a:ext>
            </a:extLst>
          </p:cNvPr>
          <p:cNvSpPr>
            <a:spLocks noGrp="1"/>
          </p:cNvSpPr>
          <p:nvPr>
            <p:ph type="title"/>
          </p:nvPr>
        </p:nvSpPr>
        <p:spPr>
          <a:xfrm>
            <a:off x="607595" y="23018"/>
            <a:ext cx="10515600" cy="1325563"/>
          </a:xfrm>
        </p:spPr>
        <p:txBody>
          <a:bodyPr/>
          <a:lstStyle/>
          <a:p>
            <a:r>
              <a:rPr lang="en-US" dirty="0"/>
              <a:t>Digital signals</a:t>
            </a:r>
          </a:p>
        </p:txBody>
      </p:sp>
      <p:sp>
        <p:nvSpPr>
          <p:cNvPr id="3" name="Content Placeholder 2">
            <a:extLst>
              <a:ext uri="{FF2B5EF4-FFF2-40B4-BE49-F238E27FC236}">
                <a16:creationId xmlns:a16="http://schemas.microsoft.com/office/drawing/2014/main" id="{F323694C-39F9-433D-9269-61406E2B1F76}"/>
              </a:ext>
            </a:extLst>
          </p:cNvPr>
          <p:cNvSpPr>
            <a:spLocks noGrp="1"/>
          </p:cNvSpPr>
          <p:nvPr>
            <p:ph idx="1"/>
          </p:nvPr>
        </p:nvSpPr>
        <p:spPr>
          <a:xfrm>
            <a:off x="607593" y="1327150"/>
            <a:ext cx="6319678" cy="5029200"/>
          </a:xfrm>
        </p:spPr>
        <p:txBody>
          <a:bodyPr>
            <a:normAutofit/>
          </a:bodyPr>
          <a:lstStyle/>
          <a:p>
            <a:r>
              <a:rPr lang="en-US" dirty="0">
                <a:latin typeface="+mj-lt"/>
              </a:rPr>
              <a:t>Simplest form of I/O</a:t>
            </a:r>
            <a:br>
              <a:rPr lang="en-US" dirty="0">
                <a:latin typeface="+mj-lt"/>
              </a:rPr>
            </a:br>
            <a:endParaRPr lang="en-US" dirty="0">
              <a:latin typeface="+mj-lt"/>
            </a:endParaRPr>
          </a:p>
          <a:p>
            <a:r>
              <a:rPr lang="en-US" dirty="0">
                <a:latin typeface="+mj-lt"/>
              </a:rPr>
              <a:t>Exist in two states:</a:t>
            </a:r>
          </a:p>
          <a:p>
            <a:pPr lvl="1"/>
            <a:r>
              <a:rPr lang="en-US" dirty="0">
                <a:latin typeface="+mj-lt"/>
              </a:rPr>
              <a:t>High (a.k.a. Set, a.k.a. 1)</a:t>
            </a:r>
          </a:p>
          <a:p>
            <a:pPr lvl="1"/>
            <a:r>
              <a:rPr lang="en-US" dirty="0">
                <a:latin typeface="+mj-lt"/>
              </a:rPr>
              <a:t>Low (a.k.a. Clear, a.k.a. 0)</a:t>
            </a:r>
          </a:p>
          <a:p>
            <a:pPr lvl="1"/>
            <a:endParaRPr lang="en-US" dirty="0">
              <a:latin typeface="+mj-lt"/>
            </a:endParaRPr>
          </a:p>
          <a:p>
            <a:r>
              <a:rPr lang="en-US" dirty="0">
                <a:latin typeface="+mj-lt"/>
              </a:rPr>
              <a:t>Simpler to interact with</a:t>
            </a:r>
          </a:p>
          <a:p>
            <a:pPr lvl="1"/>
            <a:r>
              <a:rPr lang="en-US" dirty="0">
                <a:latin typeface="+mj-lt"/>
              </a:rPr>
              <a:t>Constrained to two voltages</a:t>
            </a:r>
          </a:p>
          <a:p>
            <a:pPr lvl="1"/>
            <a:r>
              <a:rPr lang="en-US" dirty="0">
                <a:latin typeface="+mj-lt"/>
              </a:rPr>
              <a:t>With quick transitions between the two</a:t>
            </a:r>
          </a:p>
          <a:p>
            <a:pPr lvl="1"/>
            <a:endParaRPr lang="en-US" dirty="0">
              <a:latin typeface="+mj-lt"/>
            </a:endParaRPr>
          </a:p>
          <a:p>
            <a:pPr lvl="1"/>
            <a:r>
              <a:rPr lang="en-US" dirty="0">
                <a:latin typeface="+mj-lt"/>
              </a:rPr>
              <a:t>No math for voltage level</a:t>
            </a:r>
          </a:p>
          <a:p>
            <a:pPr lvl="2"/>
            <a:r>
              <a:rPr lang="en-US" dirty="0">
                <a:latin typeface="+mj-lt"/>
              </a:rPr>
              <a:t>Either high or low</a:t>
            </a:r>
          </a:p>
        </p:txBody>
      </p:sp>
      <p:sp>
        <p:nvSpPr>
          <p:cNvPr id="4" name="Slide Number Placeholder 3">
            <a:extLst>
              <a:ext uri="{FF2B5EF4-FFF2-40B4-BE49-F238E27FC236}">
                <a16:creationId xmlns:a16="http://schemas.microsoft.com/office/drawing/2014/main" id="{BD31A900-E942-42FA-9193-B475F1079329}"/>
              </a:ext>
            </a:extLst>
          </p:cNvPr>
          <p:cNvSpPr>
            <a:spLocks noGrp="1"/>
          </p:cNvSpPr>
          <p:nvPr>
            <p:ph type="sldNum" sz="quarter" idx="12"/>
          </p:nvPr>
        </p:nvSpPr>
        <p:spPr/>
        <p:txBody>
          <a:bodyPr/>
          <a:lstStyle/>
          <a:p>
            <a:fld id="{0778C724-3839-4D76-A707-B4C23905D055}" type="slidenum">
              <a:rPr lang="en-US" smtClean="0"/>
              <a:t>53</a:t>
            </a:fld>
            <a:endParaRPr lang="en-US"/>
          </a:p>
        </p:txBody>
      </p:sp>
      <p:pic>
        <p:nvPicPr>
          <p:cNvPr id="5" name="Image" descr="Image">
            <a:extLst>
              <a:ext uri="{FF2B5EF4-FFF2-40B4-BE49-F238E27FC236}">
                <a16:creationId xmlns:a16="http://schemas.microsoft.com/office/drawing/2014/main" id="{1DDD2EFA-AF85-4108-8DF8-505D0084E303}"/>
              </a:ext>
            </a:extLst>
          </p:cNvPr>
          <p:cNvPicPr>
            <a:picLocks noChangeAspect="1"/>
          </p:cNvPicPr>
          <p:nvPr/>
        </p:nvPicPr>
        <p:blipFill>
          <a:blip r:embed="rId2"/>
          <a:stretch>
            <a:fillRect/>
          </a:stretch>
        </p:blipFill>
        <p:spPr>
          <a:xfrm>
            <a:off x="6769101" y="234486"/>
            <a:ext cx="4811294" cy="2886777"/>
          </a:xfrm>
          <a:prstGeom prst="rect">
            <a:avLst/>
          </a:prstGeom>
          <a:ln w="12700">
            <a:miter lim="400000"/>
          </a:ln>
        </p:spPr>
      </p:pic>
      <p:pic>
        <p:nvPicPr>
          <p:cNvPr id="6" name="Image" descr="Image">
            <a:extLst>
              <a:ext uri="{FF2B5EF4-FFF2-40B4-BE49-F238E27FC236}">
                <a16:creationId xmlns:a16="http://schemas.microsoft.com/office/drawing/2014/main" id="{2E6DC6F6-E67D-4549-B6A4-4A4F33DD6C3D}"/>
              </a:ext>
            </a:extLst>
          </p:cNvPr>
          <p:cNvPicPr>
            <a:picLocks noChangeAspect="1"/>
          </p:cNvPicPr>
          <p:nvPr/>
        </p:nvPicPr>
        <p:blipFill>
          <a:blip r:embed="rId3"/>
          <a:stretch>
            <a:fillRect/>
          </a:stretch>
        </p:blipFill>
        <p:spPr>
          <a:xfrm>
            <a:off x="6769100" y="3121263"/>
            <a:ext cx="4811293" cy="3025100"/>
          </a:xfrm>
          <a:prstGeom prst="rect">
            <a:avLst/>
          </a:prstGeom>
          <a:ln w="12700">
            <a:miter lim="400000"/>
          </a:ln>
        </p:spPr>
      </p:pic>
    </p:spTree>
    <p:extLst>
      <p:ext uri="{BB962C8B-B14F-4D97-AF65-F5344CB8AC3E}">
        <p14:creationId xmlns:p14="http://schemas.microsoft.com/office/powerpoint/2010/main" val="22947580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CC8AE-C498-4811-8E91-6876E4E1106B}"/>
              </a:ext>
            </a:extLst>
          </p:cNvPr>
          <p:cNvSpPr>
            <a:spLocks noGrp="1"/>
          </p:cNvSpPr>
          <p:nvPr>
            <p:ph type="title"/>
          </p:nvPr>
        </p:nvSpPr>
        <p:spPr/>
        <p:txBody>
          <a:bodyPr>
            <a:normAutofit/>
          </a:bodyPr>
          <a:lstStyle/>
          <a:p>
            <a:r>
              <a:rPr lang="en-US" sz="4000" dirty="0"/>
              <a:t>General Purpose Input/Output (GPIO)</a:t>
            </a:r>
          </a:p>
        </p:txBody>
      </p:sp>
      <p:sp>
        <p:nvSpPr>
          <p:cNvPr id="3" name="Content Placeholder 2">
            <a:extLst>
              <a:ext uri="{FF2B5EF4-FFF2-40B4-BE49-F238E27FC236}">
                <a16:creationId xmlns:a16="http://schemas.microsoft.com/office/drawing/2014/main" id="{95748590-1808-4AA5-B592-C13E71EF3804}"/>
              </a:ext>
            </a:extLst>
          </p:cNvPr>
          <p:cNvSpPr>
            <a:spLocks noGrp="1"/>
          </p:cNvSpPr>
          <p:nvPr>
            <p:ph idx="1"/>
          </p:nvPr>
        </p:nvSpPr>
        <p:spPr>
          <a:xfrm>
            <a:off x="962891" y="1690688"/>
            <a:ext cx="10515600" cy="3231284"/>
          </a:xfrm>
        </p:spPr>
        <p:txBody>
          <a:bodyPr/>
          <a:lstStyle/>
          <a:p>
            <a:r>
              <a:rPr lang="en-US" dirty="0">
                <a:latin typeface="+mj-lt"/>
              </a:rPr>
              <a:t>Read/write from/to external pins on the microcontroller</a:t>
            </a:r>
          </a:p>
          <a:p>
            <a:pPr lvl="1"/>
            <a:r>
              <a:rPr lang="en-US" dirty="0">
                <a:latin typeface="+mj-lt"/>
              </a:rPr>
              <a:t>Two possible values: high (1) or low (0)</a:t>
            </a:r>
          </a:p>
          <a:p>
            <a:endParaRPr lang="en-US" dirty="0">
              <a:latin typeface="+mj-lt"/>
            </a:endParaRPr>
          </a:p>
          <a:p>
            <a:r>
              <a:rPr lang="en-US" dirty="0">
                <a:latin typeface="+mj-lt"/>
              </a:rPr>
              <a:t>Basic unit of operation for microcontrollers</a:t>
            </a:r>
          </a:p>
          <a:p>
            <a:pPr lvl="1"/>
            <a:r>
              <a:rPr lang="en-US" dirty="0">
                <a:latin typeface="+mj-lt"/>
              </a:rPr>
              <a:t>Allows them to interact with buttons and LEDs</a:t>
            </a:r>
          </a:p>
          <a:p>
            <a:pPr lvl="1"/>
            <a:r>
              <a:rPr lang="en-US" dirty="0">
                <a:latin typeface="+mj-lt"/>
              </a:rPr>
              <a:t>Every microcontroller has GPIO</a:t>
            </a:r>
          </a:p>
        </p:txBody>
      </p:sp>
      <p:sp>
        <p:nvSpPr>
          <p:cNvPr id="4" name="Slide Number Placeholder 3">
            <a:extLst>
              <a:ext uri="{FF2B5EF4-FFF2-40B4-BE49-F238E27FC236}">
                <a16:creationId xmlns:a16="http://schemas.microsoft.com/office/drawing/2014/main" id="{0209BE0B-CB7E-4DEE-8347-C97B543754F9}"/>
              </a:ext>
            </a:extLst>
          </p:cNvPr>
          <p:cNvSpPr>
            <a:spLocks noGrp="1"/>
          </p:cNvSpPr>
          <p:nvPr>
            <p:ph type="sldNum" sz="quarter" idx="12"/>
          </p:nvPr>
        </p:nvSpPr>
        <p:spPr/>
        <p:txBody>
          <a:bodyPr/>
          <a:lstStyle/>
          <a:p>
            <a:fld id="{0778C724-3839-4D76-A707-B4C23905D055}" type="slidenum">
              <a:rPr lang="en-US" smtClean="0"/>
              <a:t>54</a:t>
            </a:fld>
            <a:endParaRPr lang="en-US"/>
          </a:p>
        </p:txBody>
      </p:sp>
    </p:spTree>
    <p:extLst>
      <p:ext uri="{BB962C8B-B14F-4D97-AF65-F5344CB8AC3E}">
        <p14:creationId xmlns:p14="http://schemas.microsoft.com/office/powerpoint/2010/main" val="6689281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26143-96B9-47A0-9027-601363D7552F}"/>
              </a:ext>
            </a:extLst>
          </p:cNvPr>
          <p:cNvSpPr>
            <a:spLocks noGrp="1"/>
          </p:cNvSpPr>
          <p:nvPr>
            <p:ph type="title"/>
          </p:nvPr>
        </p:nvSpPr>
        <p:spPr/>
        <p:txBody>
          <a:bodyPr>
            <a:normAutofit/>
          </a:bodyPr>
          <a:lstStyle/>
          <a:p>
            <a:r>
              <a:rPr lang="en-US" sz="4000" dirty="0">
                <a:latin typeface="+mn-lt"/>
              </a:rPr>
              <a:t>DAC applications</a:t>
            </a:r>
          </a:p>
        </p:txBody>
      </p:sp>
      <p:sp>
        <p:nvSpPr>
          <p:cNvPr id="3" name="Content Placeholder 2">
            <a:extLst>
              <a:ext uri="{FF2B5EF4-FFF2-40B4-BE49-F238E27FC236}">
                <a16:creationId xmlns:a16="http://schemas.microsoft.com/office/drawing/2014/main" id="{C949180B-F2E2-447B-81D3-6D4A1FD69D02}"/>
              </a:ext>
            </a:extLst>
          </p:cNvPr>
          <p:cNvSpPr>
            <a:spLocks noGrp="1"/>
          </p:cNvSpPr>
          <p:nvPr>
            <p:ph idx="1"/>
          </p:nvPr>
        </p:nvSpPr>
        <p:spPr/>
        <p:txBody>
          <a:bodyPr>
            <a:normAutofit/>
          </a:bodyPr>
          <a:lstStyle/>
          <a:p>
            <a:r>
              <a:rPr lang="en-US" dirty="0">
                <a:latin typeface="+mj-lt"/>
              </a:rPr>
              <a:t>What do you use an analog output for?</a:t>
            </a:r>
          </a:p>
          <a:p>
            <a:endParaRPr lang="en-US" sz="2400" b="1" dirty="0">
              <a:latin typeface="+mj-lt"/>
            </a:endParaRPr>
          </a:p>
          <a:p>
            <a:pPr lvl="1"/>
            <a:r>
              <a:rPr lang="en-US" dirty="0">
                <a:latin typeface="+mj-lt"/>
              </a:rPr>
              <a:t>Audio output</a:t>
            </a:r>
          </a:p>
          <a:p>
            <a:pPr lvl="2"/>
            <a:r>
              <a:rPr lang="en-US" sz="2400" dirty="0">
                <a:latin typeface="+mj-lt"/>
              </a:rPr>
              <a:t>But it needs to be high quality (resolution and speed)</a:t>
            </a:r>
          </a:p>
          <a:p>
            <a:pPr lvl="1"/>
            <a:endParaRPr lang="en-US" dirty="0">
              <a:latin typeface="+mj-lt"/>
            </a:endParaRPr>
          </a:p>
          <a:p>
            <a:pPr lvl="1"/>
            <a:r>
              <a:rPr lang="en-US" dirty="0">
                <a:latin typeface="+mj-lt"/>
              </a:rPr>
              <a:t>Motors</a:t>
            </a:r>
          </a:p>
          <a:p>
            <a:pPr lvl="2"/>
            <a:r>
              <a:rPr lang="en-US" sz="2400" dirty="0">
                <a:latin typeface="+mj-lt"/>
              </a:rPr>
              <a:t>But only with a controller that actually drives them with enough current</a:t>
            </a:r>
          </a:p>
          <a:p>
            <a:pPr lvl="2"/>
            <a:endParaRPr lang="en-US" sz="2400" dirty="0">
              <a:latin typeface="+mj-lt"/>
            </a:endParaRPr>
          </a:p>
          <a:p>
            <a:pPr lvl="1"/>
            <a:r>
              <a:rPr lang="en-US" dirty="0">
                <a:latin typeface="+mj-lt"/>
              </a:rPr>
              <a:t>LED brightness</a:t>
            </a:r>
          </a:p>
          <a:p>
            <a:pPr lvl="2"/>
            <a:endParaRPr lang="en-US" dirty="0"/>
          </a:p>
        </p:txBody>
      </p:sp>
      <p:sp>
        <p:nvSpPr>
          <p:cNvPr id="4" name="Slide Number Placeholder 3">
            <a:extLst>
              <a:ext uri="{FF2B5EF4-FFF2-40B4-BE49-F238E27FC236}">
                <a16:creationId xmlns:a16="http://schemas.microsoft.com/office/drawing/2014/main" id="{508CD3D1-8DF0-4980-A476-2463578E8AB3}"/>
              </a:ext>
            </a:extLst>
          </p:cNvPr>
          <p:cNvSpPr>
            <a:spLocks noGrp="1"/>
          </p:cNvSpPr>
          <p:nvPr>
            <p:ph type="sldNum" sz="quarter" idx="12"/>
          </p:nvPr>
        </p:nvSpPr>
        <p:spPr/>
        <p:txBody>
          <a:bodyPr/>
          <a:lstStyle/>
          <a:p>
            <a:fld id="{0778C724-3839-4D76-A707-B4C23905D055}" type="slidenum">
              <a:rPr lang="en-US" smtClean="0"/>
              <a:t>55</a:t>
            </a:fld>
            <a:endParaRPr lang="en-US"/>
          </a:p>
        </p:txBody>
      </p:sp>
    </p:spTree>
    <p:extLst>
      <p:ext uri="{BB962C8B-B14F-4D97-AF65-F5344CB8AC3E}">
        <p14:creationId xmlns:p14="http://schemas.microsoft.com/office/powerpoint/2010/main" val="9348514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6716B-91F8-4081-BA6D-1735B58B5272}"/>
              </a:ext>
            </a:extLst>
          </p:cNvPr>
          <p:cNvSpPr>
            <a:spLocks noGrp="1"/>
          </p:cNvSpPr>
          <p:nvPr>
            <p:ph type="title"/>
          </p:nvPr>
        </p:nvSpPr>
        <p:spPr/>
        <p:txBody>
          <a:bodyPr>
            <a:normAutofit/>
          </a:bodyPr>
          <a:lstStyle/>
          <a:p>
            <a:r>
              <a:rPr lang="en-US" sz="4000" dirty="0">
                <a:latin typeface="+mn-lt"/>
              </a:rPr>
              <a:t>Digital-to-Analog Converters</a:t>
            </a:r>
          </a:p>
        </p:txBody>
      </p:sp>
      <p:sp>
        <p:nvSpPr>
          <p:cNvPr id="3" name="Content Placeholder 2">
            <a:extLst>
              <a:ext uri="{FF2B5EF4-FFF2-40B4-BE49-F238E27FC236}">
                <a16:creationId xmlns:a16="http://schemas.microsoft.com/office/drawing/2014/main" id="{86BFADEC-712B-4C09-BE70-EE6E4A0BFFBD}"/>
              </a:ext>
            </a:extLst>
          </p:cNvPr>
          <p:cNvSpPr>
            <a:spLocks noGrp="1"/>
          </p:cNvSpPr>
          <p:nvPr>
            <p:ph idx="1"/>
          </p:nvPr>
        </p:nvSpPr>
        <p:spPr>
          <a:xfrm>
            <a:off x="922673" y="1984000"/>
            <a:ext cx="4800600" cy="3809567"/>
          </a:xfrm>
        </p:spPr>
        <p:txBody>
          <a:bodyPr/>
          <a:lstStyle/>
          <a:p>
            <a:r>
              <a:rPr lang="en-US" dirty="0">
                <a:latin typeface="+mj-lt"/>
              </a:rPr>
              <a:t>Generates an analog voltage</a:t>
            </a:r>
          </a:p>
          <a:p>
            <a:endParaRPr lang="en-US" dirty="0">
              <a:latin typeface="+mj-lt"/>
            </a:endParaRPr>
          </a:p>
          <a:p>
            <a:r>
              <a:rPr lang="en-US" dirty="0">
                <a:latin typeface="+mj-lt"/>
              </a:rPr>
              <a:t>DACs are conceptually the inverse of ADCs</a:t>
            </a:r>
          </a:p>
          <a:p>
            <a:pPr lvl="1"/>
            <a:r>
              <a:rPr lang="en-US" dirty="0">
                <a:latin typeface="+mj-lt"/>
              </a:rPr>
              <a:t>Number of bits of resolution choose analog step size</a:t>
            </a:r>
          </a:p>
          <a:p>
            <a:pPr lvl="1"/>
            <a:r>
              <a:rPr lang="en-US" dirty="0">
                <a:latin typeface="+mj-lt"/>
              </a:rPr>
              <a:t>Frequency determines step duration</a:t>
            </a:r>
          </a:p>
        </p:txBody>
      </p:sp>
      <p:sp>
        <p:nvSpPr>
          <p:cNvPr id="4" name="Slide Number Placeholder 3">
            <a:extLst>
              <a:ext uri="{FF2B5EF4-FFF2-40B4-BE49-F238E27FC236}">
                <a16:creationId xmlns:a16="http://schemas.microsoft.com/office/drawing/2014/main" id="{6FDA0DC7-81EC-4FF0-AAF9-7D57AFD32A11}"/>
              </a:ext>
            </a:extLst>
          </p:cNvPr>
          <p:cNvSpPr>
            <a:spLocks noGrp="1"/>
          </p:cNvSpPr>
          <p:nvPr>
            <p:ph type="sldNum" sz="quarter" idx="12"/>
          </p:nvPr>
        </p:nvSpPr>
        <p:spPr/>
        <p:txBody>
          <a:bodyPr/>
          <a:lstStyle/>
          <a:p>
            <a:fld id="{0778C724-3839-4D76-A707-B4C23905D055}" type="slidenum">
              <a:rPr lang="en-US" smtClean="0"/>
              <a:t>56</a:t>
            </a:fld>
            <a:endParaRPr lang="en-US"/>
          </a:p>
        </p:txBody>
      </p:sp>
      <p:pic>
        <p:nvPicPr>
          <p:cNvPr id="1026" name="Picture 2" descr="enter image description here">
            <a:extLst>
              <a:ext uri="{FF2B5EF4-FFF2-40B4-BE49-F238E27FC236}">
                <a16:creationId xmlns:a16="http://schemas.microsoft.com/office/drawing/2014/main" id="{E3E04094-08B6-4513-986F-92DE249783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1" y="1806261"/>
            <a:ext cx="5630526" cy="4165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4195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AC4F4-7DAE-457A-B528-74A3C1FAD152}"/>
              </a:ext>
            </a:extLst>
          </p:cNvPr>
          <p:cNvSpPr>
            <a:spLocks noGrp="1"/>
          </p:cNvSpPr>
          <p:nvPr>
            <p:ph type="title"/>
          </p:nvPr>
        </p:nvSpPr>
        <p:spPr/>
        <p:txBody>
          <a:bodyPr>
            <a:normAutofit/>
          </a:bodyPr>
          <a:lstStyle/>
          <a:p>
            <a:r>
              <a:rPr lang="en-US" sz="4000" dirty="0">
                <a:latin typeface="+mn-lt"/>
              </a:rPr>
              <a:t>High resolution versus high frequency</a:t>
            </a:r>
          </a:p>
        </p:txBody>
      </p:sp>
      <p:sp>
        <p:nvSpPr>
          <p:cNvPr id="3" name="Content Placeholder 2">
            <a:extLst>
              <a:ext uri="{FF2B5EF4-FFF2-40B4-BE49-F238E27FC236}">
                <a16:creationId xmlns:a16="http://schemas.microsoft.com/office/drawing/2014/main" id="{0607E99E-14E1-4965-AD20-13A58C74E494}"/>
              </a:ext>
            </a:extLst>
          </p:cNvPr>
          <p:cNvSpPr>
            <a:spLocks noGrp="1"/>
          </p:cNvSpPr>
          <p:nvPr>
            <p:ph idx="1"/>
          </p:nvPr>
        </p:nvSpPr>
        <p:spPr>
          <a:xfrm>
            <a:off x="838200" y="1825625"/>
            <a:ext cx="11104418" cy="3951720"/>
          </a:xfrm>
        </p:spPr>
        <p:txBody>
          <a:bodyPr/>
          <a:lstStyle/>
          <a:p>
            <a:r>
              <a:rPr lang="en-US" dirty="0">
                <a:latin typeface="+mj-lt"/>
              </a:rPr>
              <a:t>What role does each play in a DAC? Which is more important?</a:t>
            </a:r>
          </a:p>
          <a:p>
            <a:pPr lvl="1"/>
            <a:endParaRPr lang="en-US" b="1" dirty="0">
              <a:latin typeface="+mj-lt"/>
            </a:endParaRPr>
          </a:p>
          <a:p>
            <a:r>
              <a:rPr lang="en-US" dirty="0">
                <a:latin typeface="+mj-lt"/>
              </a:rPr>
              <a:t>High resolution can accurately represent a voltage</a:t>
            </a:r>
          </a:p>
          <a:p>
            <a:r>
              <a:rPr lang="en-US" dirty="0">
                <a:latin typeface="+mj-lt"/>
              </a:rPr>
              <a:t>High frequency can accurately represent a changing voltage</a:t>
            </a:r>
          </a:p>
          <a:p>
            <a:endParaRPr lang="en-US" dirty="0">
              <a:latin typeface="+mj-lt"/>
            </a:endParaRPr>
          </a:p>
          <a:p>
            <a:r>
              <a:rPr lang="en-US" dirty="0">
                <a:latin typeface="+mj-lt"/>
              </a:rPr>
              <a:t>In practice:</a:t>
            </a:r>
          </a:p>
          <a:p>
            <a:pPr lvl="1"/>
            <a:r>
              <a:rPr lang="en-US" dirty="0">
                <a:latin typeface="+mj-lt"/>
              </a:rPr>
              <a:t>Need high </a:t>
            </a:r>
            <a:r>
              <a:rPr lang="en-US" i="1" dirty="0">
                <a:latin typeface="+mj-lt"/>
              </a:rPr>
              <a:t>enough</a:t>
            </a:r>
            <a:r>
              <a:rPr lang="en-US" dirty="0">
                <a:latin typeface="+mj-lt"/>
              </a:rPr>
              <a:t> resolution, then as high of frequency as possible</a:t>
            </a:r>
          </a:p>
        </p:txBody>
      </p:sp>
      <p:sp>
        <p:nvSpPr>
          <p:cNvPr id="4" name="Slide Number Placeholder 3">
            <a:extLst>
              <a:ext uri="{FF2B5EF4-FFF2-40B4-BE49-F238E27FC236}">
                <a16:creationId xmlns:a16="http://schemas.microsoft.com/office/drawing/2014/main" id="{D4295412-5643-4691-B2C7-CA2DACFFDBF9}"/>
              </a:ext>
            </a:extLst>
          </p:cNvPr>
          <p:cNvSpPr>
            <a:spLocks noGrp="1"/>
          </p:cNvSpPr>
          <p:nvPr>
            <p:ph type="sldNum" sz="quarter" idx="12"/>
          </p:nvPr>
        </p:nvSpPr>
        <p:spPr/>
        <p:txBody>
          <a:bodyPr/>
          <a:lstStyle/>
          <a:p>
            <a:fld id="{0778C724-3839-4D76-A707-B4C23905D055}" type="slidenum">
              <a:rPr lang="en-US" smtClean="0"/>
              <a:t>57</a:t>
            </a:fld>
            <a:endParaRPr lang="en-US"/>
          </a:p>
        </p:txBody>
      </p:sp>
    </p:spTree>
    <p:extLst>
      <p:ext uri="{BB962C8B-B14F-4D97-AF65-F5344CB8AC3E}">
        <p14:creationId xmlns:p14="http://schemas.microsoft.com/office/powerpoint/2010/main" val="17395629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59382-795A-4B23-B8FC-DD5267239DFD}"/>
              </a:ext>
            </a:extLst>
          </p:cNvPr>
          <p:cNvSpPr>
            <a:spLocks noGrp="1"/>
          </p:cNvSpPr>
          <p:nvPr>
            <p:ph type="title"/>
          </p:nvPr>
        </p:nvSpPr>
        <p:spPr/>
        <p:txBody>
          <a:bodyPr>
            <a:normAutofit/>
          </a:bodyPr>
          <a:lstStyle/>
          <a:p>
            <a:r>
              <a:rPr lang="en-US" sz="4000" dirty="0">
                <a:latin typeface="+mn-lt"/>
              </a:rPr>
              <a:t>DACs are not in all microcontrollers</a:t>
            </a:r>
          </a:p>
        </p:txBody>
      </p:sp>
      <p:sp>
        <p:nvSpPr>
          <p:cNvPr id="3" name="Content Placeholder 2">
            <a:extLst>
              <a:ext uri="{FF2B5EF4-FFF2-40B4-BE49-F238E27FC236}">
                <a16:creationId xmlns:a16="http://schemas.microsoft.com/office/drawing/2014/main" id="{1DB6C97B-95AC-4280-96DF-6C56A85C8788}"/>
              </a:ext>
            </a:extLst>
          </p:cNvPr>
          <p:cNvSpPr>
            <a:spLocks noGrp="1"/>
          </p:cNvSpPr>
          <p:nvPr>
            <p:ph idx="1"/>
          </p:nvPr>
        </p:nvSpPr>
        <p:spPr/>
        <p:txBody>
          <a:bodyPr>
            <a:normAutofit/>
          </a:bodyPr>
          <a:lstStyle/>
          <a:p>
            <a:r>
              <a:rPr lang="en-US" dirty="0">
                <a:latin typeface="+mj-lt"/>
              </a:rPr>
              <a:t>Not rare, but not ubiquitous either</a:t>
            </a:r>
          </a:p>
          <a:p>
            <a:pPr lvl="1"/>
            <a:r>
              <a:rPr lang="en-US" dirty="0">
                <a:latin typeface="+mj-lt"/>
              </a:rPr>
              <a:t>Every microcontroller has GPIO</a:t>
            </a:r>
          </a:p>
          <a:p>
            <a:pPr lvl="1"/>
            <a:r>
              <a:rPr lang="en-US" dirty="0">
                <a:latin typeface="+mj-lt"/>
              </a:rPr>
              <a:t>Just about every microcontroller has an ADC</a:t>
            </a:r>
          </a:p>
          <a:p>
            <a:pPr lvl="1"/>
            <a:r>
              <a:rPr lang="en-US" dirty="0">
                <a:latin typeface="+mj-lt"/>
              </a:rPr>
              <a:t>Some microcontrollers have DACs</a:t>
            </a:r>
          </a:p>
          <a:p>
            <a:pPr lvl="1"/>
            <a:endParaRPr lang="en-US" dirty="0">
              <a:latin typeface="+mj-lt"/>
            </a:endParaRPr>
          </a:p>
          <a:p>
            <a:r>
              <a:rPr lang="en-US" dirty="0">
                <a:latin typeface="+mj-lt"/>
              </a:rPr>
              <a:t>Reasons</a:t>
            </a:r>
          </a:p>
          <a:p>
            <a:pPr lvl="1"/>
            <a:r>
              <a:rPr lang="en-US" dirty="0">
                <a:latin typeface="+mj-lt"/>
              </a:rPr>
              <a:t>Use cases are uncommon (and might need very high quality)</a:t>
            </a:r>
          </a:p>
          <a:p>
            <a:pPr lvl="2"/>
            <a:r>
              <a:rPr lang="en-US" dirty="0">
                <a:latin typeface="+mj-lt"/>
              </a:rPr>
              <a:t>Many devices can be controller digitally</a:t>
            </a:r>
          </a:p>
          <a:p>
            <a:pPr lvl="1"/>
            <a:r>
              <a:rPr lang="en-US" dirty="0">
                <a:latin typeface="+mj-lt"/>
              </a:rPr>
              <a:t>Pulse-Width Modulation (PWM) can emulate usably analog signals</a:t>
            </a:r>
          </a:p>
        </p:txBody>
      </p:sp>
      <p:sp>
        <p:nvSpPr>
          <p:cNvPr id="4" name="Slide Number Placeholder 3">
            <a:extLst>
              <a:ext uri="{FF2B5EF4-FFF2-40B4-BE49-F238E27FC236}">
                <a16:creationId xmlns:a16="http://schemas.microsoft.com/office/drawing/2014/main" id="{33C55C9B-5060-4533-A0CF-D8A4C1E5F673}"/>
              </a:ext>
            </a:extLst>
          </p:cNvPr>
          <p:cNvSpPr>
            <a:spLocks noGrp="1"/>
          </p:cNvSpPr>
          <p:nvPr>
            <p:ph type="sldNum" sz="quarter" idx="12"/>
          </p:nvPr>
        </p:nvSpPr>
        <p:spPr/>
        <p:txBody>
          <a:bodyPr/>
          <a:lstStyle/>
          <a:p>
            <a:fld id="{0778C724-3839-4D76-A707-B4C23905D055}" type="slidenum">
              <a:rPr lang="en-US" smtClean="0"/>
              <a:t>58</a:t>
            </a:fld>
            <a:endParaRPr lang="en-US"/>
          </a:p>
        </p:txBody>
      </p:sp>
    </p:spTree>
    <p:extLst>
      <p:ext uri="{BB962C8B-B14F-4D97-AF65-F5344CB8AC3E}">
        <p14:creationId xmlns:p14="http://schemas.microsoft.com/office/powerpoint/2010/main" val="39763823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CC8AE-C498-4811-8E91-6876E4E1106B}"/>
              </a:ext>
            </a:extLst>
          </p:cNvPr>
          <p:cNvSpPr>
            <a:spLocks noGrp="1"/>
          </p:cNvSpPr>
          <p:nvPr>
            <p:ph type="title"/>
          </p:nvPr>
        </p:nvSpPr>
        <p:spPr/>
        <p:txBody>
          <a:bodyPr>
            <a:normAutofit/>
          </a:bodyPr>
          <a:lstStyle/>
          <a:p>
            <a:r>
              <a:rPr lang="en-US" sz="4000" dirty="0">
                <a:latin typeface="+mn-lt"/>
              </a:rPr>
              <a:t>Pulse-Width Modulation</a:t>
            </a:r>
          </a:p>
        </p:txBody>
      </p:sp>
      <p:sp>
        <p:nvSpPr>
          <p:cNvPr id="3" name="Content Placeholder 2">
            <a:extLst>
              <a:ext uri="{FF2B5EF4-FFF2-40B4-BE49-F238E27FC236}">
                <a16:creationId xmlns:a16="http://schemas.microsoft.com/office/drawing/2014/main" id="{95748590-1808-4AA5-B592-C13E71EF3804}"/>
              </a:ext>
            </a:extLst>
          </p:cNvPr>
          <p:cNvSpPr>
            <a:spLocks noGrp="1"/>
          </p:cNvSpPr>
          <p:nvPr>
            <p:ph idx="1"/>
          </p:nvPr>
        </p:nvSpPr>
        <p:spPr>
          <a:xfrm>
            <a:off x="838200" y="1652732"/>
            <a:ext cx="6192450" cy="4703618"/>
          </a:xfrm>
        </p:spPr>
        <p:txBody>
          <a:bodyPr>
            <a:normAutofit lnSpcReduction="10000"/>
          </a:bodyPr>
          <a:lstStyle/>
          <a:p>
            <a:r>
              <a:rPr lang="en-US" dirty="0">
                <a:latin typeface="+mj-lt"/>
              </a:rPr>
              <a:t>Much easier to control high or low than an analog output</a:t>
            </a:r>
          </a:p>
          <a:p>
            <a:endParaRPr lang="en-US" dirty="0">
              <a:latin typeface="+mj-lt"/>
            </a:endParaRPr>
          </a:p>
          <a:p>
            <a:r>
              <a:rPr lang="en-US" dirty="0">
                <a:latin typeface="+mj-lt"/>
              </a:rPr>
              <a:t>Idea: modify how long a signal is high within some switching frequency, </a:t>
            </a:r>
            <a:r>
              <a:rPr lang="en-US" dirty="0" err="1">
                <a:latin typeface="+mj-lt"/>
              </a:rPr>
              <a:t>a.k.a</a:t>
            </a:r>
            <a:r>
              <a:rPr lang="en-US" dirty="0">
                <a:latin typeface="+mj-lt"/>
              </a:rPr>
              <a:t> duty cycle</a:t>
            </a:r>
          </a:p>
          <a:p>
            <a:pPr lvl="1"/>
            <a:endParaRPr lang="en-US" dirty="0">
              <a:latin typeface="+mj-lt"/>
            </a:endParaRPr>
          </a:p>
          <a:p>
            <a:pPr lvl="1"/>
            <a:r>
              <a:rPr lang="en-US" dirty="0">
                <a:latin typeface="+mj-lt"/>
              </a:rPr>
              <a:t>On 50% of the time for half voltage</a:t>
            </a:r>
          </a:p>
          <a:p>
            <a:pPr lvl="1"/>
            <a:r>
              <a:rPr lang="en-US" dirty="0">
                <a:latin typeface="+mj-lt"/>
              </a:rPr>
              <a:t>On 10% of the time for tenth voltage</a:t>
            </a:r>
          </a:p>
          <a:p>
            <a:pPr lvl="1"/>
            <a:endParaRPr lang="en-US" dirty="0">
              <a:latin typeface="+mj-lt"/>
            </a:endParaRPr>
          </a:p>
          <a:p>
            <a:r>
              <a:rPr lang="en-US" dirty="0">
                <a:latin typeface="+mj-lt"/>
              </a:rPr>
              <a:t>Duty cycle, not frequency!</a:t>
            </a:r>
          </a:p>
        </p:txBody>
      </p:sp>
      <p:sp>
        <p:nvSpPr>
          <p:cNvPr id="4" name="Slide Number Placeholder 3">
            <a:extLst>
              <a:ext uri="{FF2B5EF4-FFF2-40B4-BE49-F238E27FC236}">
                <a16:creationId xmlns:a16="http://schemas.microsoft.com/office/drawing/2014/main" id="{0209BE0B-CB7E-4DEE-8347-C97B543754F9}"/>
              </a:ext>
            </a:extLst>
          </p:cNvPr>
          <p:cNvSpPr>
            <a:spLocks noGrp="1"/>
          </p:cNvSpPr>
          <p:nvPr>
            <p:ph type="sldNum" sz="quarter" idx="12"/>
          </p:nvPr>
        </p:nvSpPr>
        <p:spPr/>
        <p:txBody>
          <a:bodyPr/>
          <a:lstStyle/>
          <a:p>
            <a:fld id="{0778C724-3839-4D76-A707-B4C23905D055}" type="slidenum">
              <a:rPr lang="en-US" smtClean="0"/>
              <a:t>59</a:t>
            </a:fld>
            <a:endParaRPr lang="en-US"/>
          </a:p>
        </p:txBody>
      </p:sp>
      <p:pic>
        <p:nvPicPr>
          <p:cNvPr id="5" name="Image" descr="Image">
            <a:extLst>
              <a:ext uri="{FF2B5EF4-FFF2-40B4-BE49-F238E27FC236}">
                <a16:creationId xmlns:a16="http://schemas.microsoft.com/office/drawing/2014/main" id="{C43DCC9E-E91A-490B-8855-09B3819F84EA}"/>
              </a:ext>
            </a:extLst>
          </p:cNvPr>
          <p:cNvPicPr>
            <a:picLocks noChangeAspect="1"/>
          </p:cNvPicPr>
          <p:nvPr/>
        </p:nvPicPr>
        <p:blipFill>
          <a:blip r:embed="rId2"/>
          <a:stretch>
            <a:fillRect/>
          </a:stretch>
        </p:blipFill>
        <p:spPr>
          <a:xfrm>
            <a:off x="7512957" y="656161"/>
            <a:ext cx="4067437" cy="2790887"/>
          </a:xfrm>
          <a:prstGeom prst="rect">
            <a:avLst/>
          </a:prstGeom>
          <a:ln w="12700">
            <a:miter lim="400000"/>
          </a:ln>
        </p:spPr>
      </p:pic>
      <p:pic>
        <p:nvPicPr>
          <p:cNvPr id="5124" name="Picture 4" descr="What is PWM?">
            <a:extLst>
              <a:ext uri="{FF2B5EF4-FFF2-40B4-BE49-F238E27FC236}">
                <a16:creationId xmlns:a16="http://schemas.microsoft.com/office/drawing/2014/main" id="{1CB91635-0700-41B5-9E13-87592F8420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7467" y="3602919"/>
            <a:ext cx="4332927" cy="2962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51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3CCD0-12BF-48B4-BE28-2E461ACC6514}"/>
              </a:ext>
            </a:extLst>
          </p:cNvPr>
          <p:cNvSpPr>
            <a:spLocks noGrp="1"/>
          </p:cNvSpPr>
          <p:nvPr>
            <p:ph type="title"/>
          </p:nvPr>
        </p:nvSpPr>
        <p:spPr>
          <a:xfrm>
            <a:off x="838200" y="365125"/>
            <a:ext cx="11154508" cy="1325563"/>
          </a:xfrm>
        </p:spPr>
        <p:txBody>
          <a:bodyPr>
            <a:normAutofit/>
          </a:bodyPr>
          <a:lstStyle/>
          <a:p>
            <a:r>
              <a:rPr lang="en-US" sz="4000" dirty="0">
                <a:latin typeface="+mn-lt"/>
              </a:rPr>
              <a:t>Platforms for project work</a:t>
            </a:r>
          </a:p>
        </p:txBody>
      </p:sp>
      <p:sp>
        <p:nvSpPr>
          <p:cNvPr id="4" name="Slide Number Placeholder 3">
            <a:extLst>
              <a:ext uri="{FF2B5EF4-FFF2-40B4-BE49-F238E27FC236}">
                <a16:creationId xmlns:a16="http://schemas.microsoft.com/office/drawing/2014/main" id="{8D7B4BDC-4CE7-46B0-94F9-1D050B90AA0F}"/>
              </a:ext>
            </a:extLst>
          </p:cNvPr>
          <p:cNvSpPr>
            <a:spLocks noGrp="1"/>
          </p:cNvSpPr>
          <p:nvPr>
            <p:ph type="sldNum" sz="quarter" idx="12"/>
          </p:nvPr>
        </p:nvSpPr>
        <p:spPr/>
        <p:txBody>
          <a:bodyPr/>
          <a:lstStyle/>
          <a:p>
            <a:fld id="{0778C724-3839-4D76-A707-B4C23905D055}" type="slidenum">
              <a:rPr lang="en-US" smtClean="0"/>
              <a:t>6</a:t>
            </a:fld>
            <a:endParaRPr lang="en-US"/>
          </a:p>
        </p:txBody>
      </p:sp>
      <p:sp>
        <p:nvSpPr>
          <p:cNvPr id="3" name="Content Placeholder 2">
            <a:extLst>
              <a:ext uri="{FF2B5EF4-FFF2-40B4-BE49-F238E27FC236}">
                <a16:creationId xmlns:a16="http://schemas.microsoft.com/office/drawing/2014/main" id="{791E8A5C-5FAC-D36B-06D6-9E52F41BDDD6}"/>
              </a:ext>
            </a:extLst>
          </p:cNvPr>
          <p:cNvSpPr>
            <a:spLocks noGrp="1"/>
          </p:cNvSpPr>
          <p:nvPr>
            <p:ph idx="1"/>
          </p:nvPr>
        </p:nvSpPr>
        <p:spPr>
          <a:xfrm>
            <a:off x="838200" y="1690688"/>
            <a:ext cx="10515600" cy="4530725"/>
          </a:xfrm>
        </p:spPr>
        <p:txBody>
          <a:bodyPr>
            <a:normAutofit/>
          </a:bodyPr>
          <a:lstStyle/>
          <a:p>
            <a:endParaRPr lang="en-US" dirty="0"/>
          </a:p>
          <a:p>
            <a:pPr lvl="1"/>
            <a:endParaRPr lang="en-US" dirty="0"/>
          </a:p>
          <a:p>
            <a:pPr lvl="1"/>
            <a:endParaRPr lang="en-US" dirty="0"/>
          </a:p>
        </p:txBody>
      </p:sp>
      <p:pic>
        <p:nvPicPr>
          <p:cNvPr id="7" name="Picture 6">
            <a:extLst>
              <a:ext uri="{FF2B5EF4-FFF2-40B4-BE49-F238E27FC236}">
                <a16:creationId xmlns:a16="http://schemas.microsoft.com/office/drawing/2014/main" id="{11831A1C-3C78-05B7-511D-85ABD5568669}"/>
              </a:ext>
            </a:extLst>
          </p:cNvPr>
          <p:cNvPicPr>
            <a:picLocks noChangeAspect="1"/>
          </p:cNvPicPr>
          <p:nvPr/>
        </p:nvPicPr>
        <p:blipFill>
          <a:blip r:embed="rId2"/>
          <a:stretch>
            <a:fillRect/>
          </a:stretch>
        </p:blipFill>
        <p:spPr>
          <a:xfrm>
            <a:off x="2529254" y="2371579"/>
            <a:ext cx="7772400" cy="3482035"/>
          </a:xfrm>
          <a:prstGeom prst="rect">
            <a:avLst/>
          </a:prstGeom>
        </p:spPr>
      </p:pic>
    </p:spTree>
    <p:extLst>
      <p:ext uri="{BB962C8B-B14F-4D97-AF65-F5344CB8AC3E}">
        <p14:creationId xmlns:p14="http://schemas.microsoft.com/office/powerpoint/2010/main" val="9312703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845B3-2D09-4AC8-92AA-F052693D7C09}"/>
              </a:ext>
            </a:extLst>
          </p:cNvPr>
          <p:cNvSpPr>
            <a:spLocks noGrp="1"/>
          </p:cNvSpPr>
          <p:nvPr>
            <p:ph type="title"/>
          </p:nvPr>
        </p:nvSpPr>
        <p:spPr/>
        <p:txBody>
          <a:bodyPr>
            <a:normAutofit/>
          </a:bodyPr>
          <a:lstStyle/>
          <a:p>
            <a:r>
              <a:rPr lang="en-US" sz="4000" dirty="0">
                <a:latin typeface="+mn-lt"/>
              </a:rPr>
              <a:t>PWM to Analog Signal example</a:t>
            </a:r>
          </a:p>
        </p:txBody>
      </p:sp>
      <p:sp>
        <p:nvSpPr>
          <p:cNvPr id="4" name="Slide Number Placeholder 3">
            <a:extLst>
              <a:ext uri="{FF2B5EF4-FFF2-40B4-BE49-F238E27FC236}">
                <a16:creationId xmlns:a16="http://schemas.microsoft.com/office/drawing/2014/main" id="{2C95FB5A-2A5E-4898-B1CD-D90C68A68535}"/>
              </a:ext>
            </a:extLst>
          </p:cNvPr>
          <p:cNvSpPr>
            <a:spLocks noGrp="1"/>
          </p:cNvSpPr>
          <p:nvPr>
            <p:ph type="sldNum" sz="quarter" idx="12"/>
          </p:nvPr>
        </p:nvSpPr>
        <p:spPr/>
        <p:txBody>
          <a:bodyPr/>
          <a:lstStyle/>
          <a:p>
            <a:fld id="{0778C724-3839-4D76-A707-B4C23905D055}" type="slidenum">
              <a:rPr lang="en-US" smtClean="0"/>
              <a:t>60</a:t>
            </a:fld>
            <a:endParaRPr lang="en-US"/>
          </a:p>
        </p:txBody>
      </p:sp>
      <p:pic>
        <p:nvPicPr>
          <p:cNvPr id="1026" name="Picture 2">
            <a:extLst>
              <a:ext uri="{FF2B5EF4-FFF2-40B4-BE49-F238E27FC236}">
                <a16:creationId xmlns:a16="http://schemas.microsoft.com/office/drawing/2014/main" id="{FE04179B-BEF1-4843-842F-63FBCFEFA2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3712" y="2247196"/>
            <a:ext cx="6604575" cy="3483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181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81A2F-35D6-4E90-9793-69CCF586708F}"/>
              </a:ext>
            </a:extLst>
          </p:cNvPr>
          <p:cNvSpPr>
            <a:spLocks noGrp="1"/>
          </p:cNvSpPr>
          <p:nvPr>
            <p:ph type="title"/>
          </p:nvPr>
        </p:nvSpPr>
        <p:spPr/>
        <p:txBody>
          <a:bodyPr>
            <a:normAutofit/>
          </a:bodyPr>
          <a:lstStyle/>
          <a:p>
            <a:r>
              <a:rPr lang="en-US" sz="4000" dirty="0">
                <a:latin typeface="+mn-lt"/>
              </a:rPr>
              <a:t>Every microcontroller can do PWM</a:t>
            </a:r>
          </a:p>
        </p:txBody>
      </p:sp>
      <p:sp>
        <p:nvSpPr>
          <p:cNvPr id="3" name="Content Placeholder 2">
            <a:extLst>
              <a:ext uri="{FF2B5EF4-FFF2-40B4-BE49-F238E27FC236}">
                <a16:creationId xmlns:a16="http://schemas.microsoft.com/office/drawing/2014/main" id="{31DCAB65-5579-47ED-8531-4CDEA8EAB92D}"/>
              </a:ext>
            </a:extLst>
          </p:cNvPr>
          <p:cNvSpPr>
            <a:spLocks noGrp="1"/>
          </p:cNvSpPr>
          <p:nvPr>
            <p:ph idx="1"/>
          </p:nvPr>
        </p:nvSpPr>
        <p:spPr>
          <a:xfrm>
            <a:off x="838200" y="1825625"/>
            <a:ext cx="10515600" cy="3383684"/>
          </a:xfrm>
        </p:spPr>
        <p:txBody>
          <a:bodyPr/>
          <a:lstStyle/>
          <a:p>
            <a:r>
              <a:rPr lang="en-US" dirty="0">
                <a:latin typeface="+mj-lt"/>
              </a:rPr>
              <a:t>Not every microcontroller has a PWM peripheral</a:t>
            </a:r>
          </a:p>
          <a:p>
            <a:r>
              <a:rPr lang="en-US" dirty="0">
                <a:latin typeface="+mj-lt"/>
              </a:rPr>
              <a:t>But every microcontroller has timers and digital outputs</a:t>
            </a:r>
          </a:p>
          <a:p>
            <a:endParaRPr lang="en-US" dirty="0">
              <a:latin typeface="+mj-lt"/>
            </a:endParaRPr>
          </a:p>
          <a:p>
            <a:r>
              <a:rPr lang="en-US" dirty="0">
                <a:latin typeface="+mj-lt"/>
              </a:rPr>
              <a:t>But all that is need is a GPIO and a Timer (or two)</a:t>
            </a:r>
          </a:p>
          <a:p>
            <a:pPr lvl="1"/>
            <a:r>
              <a:rPr lang="en-US" dirty="0">
                <a:latin typeface="+mj-lt"/>
              </a:rPr>
              <a:t>Timer determines when to turn GPIO on and off</a:t>
            </a:r>
          </a:p>
          <a:p>
            <a:pPr lvl="1"/>
            <a:r>
              <a:rPr lang="en-US" dirty="0">
                <a:latin typeface="+mj-lt"/>
              </a:rPr>
              <a:t>Often can be automated in hardware rather than use interrupt handler</a:t>
            </a:r>
          </a:p>
        </p:txBody>
      </p:sp>
      <p:sp>
        <p:nvSpPr>
          <p:cNvPr id="4" name="Slide Number Placeholder 3">
            <a:extLst>
              <a:ext uri="{FF2B5EF4-FFF2-40B4-BE49-F238E27FC236}">
                <a16:creationId xmlns:a16="http://schemas.microsoft.com/office/drawing/2014/main" id="{3A919462-5D37-43B8-A90C-82ECE5104B1A}"/>
              </a:ext>
            </a:extLst>
          </p:cNvPr>
          <p:cNvSpPr>
            <a:spLocks noGrp="1"/>
          </p:cNvSpPr>
          <p:nvPr>
            <p:ph type="sldNum" sz="quarter" idx="12"/>
          </p:nvPr>
        </p:nvSpPr>
        <p:spPr/>
        <p:txBody>
          <a:bodyPr/>
          <a:lstStyle/>
          <a:p>
            <a:fld id="{0778C724-3839-4D76-A707-B4C23905D055}" type="slidenum">
              <a:rPr lang="en-US" smtClean="0"/>
              <a:t>61</a:t>
            </a:fld>
            <a:endParaRPr lang="en-US"/>
          </a:p>
        </p:txBody>
      </p:sp>
    </p:spTree>
    <p:extLst>
      <p:ext uri="{BB962C8B-B14F-4D97-AF65-F5344CB8AC3E}">
        <p14:creationId xmlns:p14="http://schemas.microsoft.com/office/powerpoint/2010/main" val="9385180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5A2E1-9D7B-413E-9382-183F1336D34A}"/>
              </a:ext>
            </a:extLst>
          </p:cNvPr>
          <p:cNvSpPr>
            <a:spLocks noGrp="1"/>
          </p:cNvSpPr>
          <p:nvPr>
            <p:ph type="title"/>
          </p:nvPr>
        </p:nvSpPr>
        <p:spPr/>
        <p:txBody>
          <a:bodyPr/>
          <a:lstStyle/>
          <a:p>
            <a:r>
              <a:rPr lang="en-US" dirty="0"/>
              <a:t>PWM applications</a:t>
            </a:r>
          </a:p>
        </p:txBody>
      </p:sp>
      <p:sp>
        <p:nvSpPr>
          <p:cNvPr id="3" name="Content Placeholder 2">
            <a:extLst>
              <a:ext uri="{FF2B5EF4-FFF2-40B4-BE49-F238E27FC236}">
                <a16:creationId xmlns:a16="http://schemas.microsoft.com/office/drawing/2014/main" id="{6FC74728-18B9-4055-B127-BB98BA83706F}"/>
              </a:ext>
            </a:extLst>
          </p:cNvPr>
          <p:cNvSpPr>
            <a:spLocks noGrp="1"/>
          </p:cNvSpPr>
          <p:nvPr>
            <p:ph idx="1"/>
          </p:nvPr>
        </p:nvSpPr>
        <p:spPr/>
        <p:txBody>
          <a:bodyPr>
            <a:normAutofit lnSpcReduction="10000"/>
          </a:bodyPr>
          <a:lstStyle/>
          <a:p>
            <a:r>
              <a:rPr lang="en-US" dirty="0">
                <a:latin typeface="+mj-lt"/>
              </a:rPr>
              <a:t>Servos</a:t>
            </a:r>
          </a:p>
          <a:p>
            <a:pPr lvl="1"/>
            <a:r>
              <a:rPr lang="en-US" dirty="0">
                <a:latin typeface="+mj-lt"/>
              </a:rPr>
              <a:t>Duty cycle chooses angle</a:t>
            </a:r>
          </a:p>
          <a:p>
            <a:pPr lvl="1"/>
            <a:endParaRPr lang="en-US" dirty="0">
              <a:latin typeface="+mj-lt"/>
            </a:endParaRPr>
          </a:p>
          <a:p>
            <a:r>
              <a:rPr lang="en-US" dirty="0">
                <a:latin typeface="+mj-lt"/>
              </a:rPr>
              <a:t>Motor controllers</a:t>
            </a:r>
          </a:p>
          <a:p>
            <a:pPr lvl="1"/>
            <a:r>
              <a:rPr lang="en-US" dirty="0">
                <a:latin typeface="+mj-lt"/>
              </a:rPr>
              <a:t>Duty cycle chooses current and therefore speed</a:t>
            </a:r>
            <a:br>
              <a:rPr lang="en-US" dirty="0">
                <a:latin typeface="+mj-lt"/>
              </a:rPr>
            </a:br>
            <a:endParaRPr lang="en-US" dirty="0">
              <a:latin typeface="+mj-lt"/>
            </a:endParaRPr>
          </a:p>
          <a:p>
            <a:r>
              <a:rPr lang="en-US" dirty="0">
                <a:latin typeface="+mj-lt"/>
              </a:rPr>
              <a:t>LED brightness</a:t>
            </a:r>
          </a:p>
          <a:p>
            <a:pPr lvl="1"/>
            <a:r>
              <a:rPr lang="en-US" dirty="0">
                <a:latin typeface="+mj-lt"/>
              </a:rPr>
              <a:t>And “breathing” effect</a:t>
            </a:r>
          </a:p>
          <a:p>
            <a:pPr lvl="1"/>
            <a:endParaRPr lang="en-US" dirty="0">
              <a:latin typeface="+mj-lt"/>
            </a:endParaRPr>
          </a:p>
          <a:p>
            <a:r>
              <a:rPr lang="en-US" dirty="0">
                <a:latin typeface="+mj-lt"/>
              </a:rPr>
              <a:t>Audio</a:t>
            </a:r>
          </a:p>
          <a:p>
            <a:pPr lvl="1"/>
            <a:r>
              <a:rPr lang="en-US" dirty="0">
                <a:latin typeface="+mj-lt"/>
              </a:rPr>
              <a:t>Can sound okay if frequency is high enough</a:t>
            </a:r>
          </a:p>
        </p:txBody>
      </p:sp>
      <p:sp>
        <p:nvSpPr>
          <p:cNvPr id="4" name="Slide Number Placeholder 3">
            <a:extLst>
              <a:ext uri="{FF2B5EF4-FFF2-40B4-BE49-F238E27FC236}">
                <a16:creationId xmlns:a16="http://schemas.microsoft.com/office/drawing/2014/main" id="{04B16E3C-3F09-4F7C-BB32-8A06610425C7}"/>
              </a:ext>
            </a:extLst>
          </p:cNvPr>
          <p:cNvSpPr>
            <a:spLocks noGrp="1"/>
          </p:cNvSpPr>
          <p:nvPr>
            <p:ph type="sldNum" sz="quarter" idx="12"/>
          </p:nvPr>
        </p:nvSpPr>
        <p:spPr/>
        <p:txBody>
          <a:bodyPr/>
          <a:lstStyle/>
          <a:p>
            <a:fld id="{0778C724-3839-4D76-A707-B4C23905D055}" type="slidenum">
              <a:rPr lang="en-US" smtClean="0"/>
              <a:t>62</a:t>
            </a:fld>
            <a:endParaRPr lang="en-US"/>
          </a:p>
        </p:txBody>
      </p:sp>
    </p:spTree>
    <p:extLst>
      <p:ext uri="{BB962C8B-B14F-4D97-AF65-F5344CB8AC3E}">
        <p14:creationId xmlns:p14="http://schemas.microsoft.com/office/powerpoint/2010/main" val="10005478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B7E4B-2063-3B70-13C7-2B84D226C06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ACAA52-B07E-3FAC-DB22-0737698F5E42}"/>
              </a:ext>
            </a:extLst>
          </p:cNvPr>
          <p:cNvSpPr>
            <a:spLocks noGrp="1"/>
          </p:cNvSpPr>
          <p:nvPr>
            <p:ph idx="1"/>
          </p:nvPr>
        </p:nvSpPr>
        <p:spPr>
          <a:xfrm>
            <a:off x="838200" y="1864427"/>
            <a:ext cx="11050138" cy="3129145"/>
          </a:xfrm>
        </p:spPr>
        <p:txBody>
          <a:bodyPr>
            <a:normAutofit/>
          </a:bodyPr>
          <a:lstStyle/>
          <a:p>
            <a:r>
              <a:rPr lang="en-US" dirty="0">
                <a:latin typeface="+mj-lt"/>
                <a:sym typeface="Wingdings" pitchFamily="2" charset="2"/>
              </a:rPr>
              <a:t>Let us recall what was covered in the last lecture</a:t>
            </a:r>
          </a:p>
          <a:p>
            <a:r>
              <a:rPr lang="en-US" dirty="0">
                <a:latin typeface="+mj-lt"/>
              </a:rPr>
              <a:t>Sensors and actuators</a:t>
            </a:r>
          </a:p>
          <a:p>
            <a:r>
              <a:rPr lang="en-US" dirty="0">
                <a:latin typeface="+mj-lt"/>
              </a:rPr>
              <a:t>Teardown of common devices</a:t>
            </a:r>
          </a:p>
          <a:p>
            <a:r>
              <a:rPr lang="en-US" dirty="0">
                <a:latin typeface="+mj-lt"/>
              </a:rPr>
              <a:t>Interfacing actuators through DAC and PWM</a:t>
            </a:r>
          </a:p>
          <a:p>
            <a:r>
              <a:rPr lang="en-US" b="1" dirty="0"/>
              <a:t>Interfacing peripherals through busses, UART</a:t>
            </a:r>
          </a:p>
          <a:p>
            <a:r>
              <a:rPr lang="en-US" dirty="0">
                <a:latin typeface="+mj-lt"/>
              </a:rPr>
              <a:t>Introduction to SPI</a:t>
            </a:r>
          </a:p>
        </p:txBody>
      </p:sp>
      <p:sp>
        <p:nvSpPr>
          <p:cNvPr id="12" name="Slide Number Placeholder 11">
            <a:extLst>
              <a:ext uri="{FF2B5EF4-FFF2-40B4-BE49-F238E27FC236}">
                <a16:creationId xmlns:a16="http://schemas.microsoft.com/office/drawing/2014/main" id="{05509E6E-F1B6-071A-22ED-BFFEB98FB00B}"/>
              </a:ext>
            </a:extLst>
          </p:cNvPr>
          <p:cNvSpPr>
            <a:spLocks noGrp="1"/>
          </p:cNvSpPr>
          <p:nvPr>
            <p:ph type="sldNum" sz="quarter" idx="12"/>
          </p:nvPr>
        </p:nvSpPr>
        <p:spPr/>
        <p:txBody>
          <a:bodyPr/>
          <a:lstStyle/>
          <a:p>
            <a:fld id="{687B7451-1438-CB4A-8106-82A64F1C7D7B}" type="slidenum">
              <a:rPr lang="sv-SE" smtClean="0"/>
              <a:t>63</a:t>
            </a:fld>
            <a:endParaRPr lang="sv-SE" dirty="0"/>
          </a:p>
        </p:txBody>
      </p:sp>
      <p:sp>
        <p:nvSpPr>
          <p:cNvPr id="5" name="Title 4">
            <a:extLst>
              <a:ext uri="{FF2B5EF4-FFF2-40B4-BE49-F238E27FC236}">
                <a16:creationId xmlns:a16="http://schemas.microsoft.com/office/drawing/2014/main" id="{70A61C92-B1F7-0A7E-EEBD-34DF27E17AFE}"/>
              </a:ext>
            </a:extLst>
          </p:cNvPr>
          <p:cNvSpPr>
            <a:spLocks noGrp="1"/>
          </p:cNvSpPr>
          <p:nvPr>
            <p:ph type="title"/>
          </p:nvPr>
        </p:nvSpPr>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4E105535-9FC5-DDF4-81CC-63410DB6490C}"/>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29472642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D587C-FC6C-4B4F-95A0-C9297070E846}"/>
              </a:ext>
            </a:extLst>
          </p:cNvPr>
          <p:cNvSpPr>
            <a:spLocks noGrp="1"/>
          </p:cNvSpPr>
          <p:nvPr>
            <p:ph type="title"/>
          </p:nvPr>
        </p:nvSpPr>
        <p:spPr/>
        <p:txBody>
          <a:bodyPr>
            <a:normAutofit/>
          </a:bodyPr>
          <a:lstStyle/>
          <a:p>
            <a:r>
              <a:rPr lang="en-US" sz="4000" dirty="0">
                <a:latin typeface="+mn-lt"/>
              </a:rPr>
              <a:t>Connecting peripherals: wired or wireless</a:t>
            </a:r>
          </a:p>
        </p:txBody>
      </p:sp>
      <p:sp>
        <p:nvSpPr>
          <p:cNvPr id="3" name="Content Placeholder 2">
            <a:extLst>
              <a:ext uri="{FF2B5EF4-FFF2-40B4-BE49-F238E27FC236}">
                <a16:creationId xmlns:a16="http://schemas.microsoft.com/office/drawing/2014/main" id="{B5769672-47D1-4FA7-9F6F-969E6BC87B93}"/>
              </a:ext>
            </a:extLst>
          </p:cNvPr>
          <p:cNvSpPr>
            <a:spLocks noGrp="1"/>
          </p:cNvSpPr>
          <p:nvPr>
            <p:ph idx="1"/>
          </p:nvPr>
        </p:nvSpPr>
        <p:spPr>
          <a:xfrm>
            <a:off x="838200" y="1847850"/>
            <a:ext cx="10515600" cy="4351338"/>
          </a:xfrm>
        </p:spPr>
        <p:txBody>
          <a:bodyPr/>
          <a:lstStyle/>
          <a:p>
            <a:r>
              <a:rPr lang="en-US" dirty="0">
                <a:latin typeface="+mj-lt"/>
              </a:rPr>
              <a:t>Wired</a:t>
            </a:r>
          </a:p>
          <a:p>
            <a:pPr lvl="1"/>
            <a:r>
              <a:rPr lang="en-US" dirty="0">
                <a:latin typeface="+mj-lt"/>
              </a:rPr>
              <a:t>Send digital signals across one or more wires</a:t>
            </a:r>
          </a:p>
          <a:p>
            <a:pPr lvl="1"/>
            <a:r>
              <a:rPr lang="en-US" b="1" dirty="0">
                <a:latin typeface="+mj-lt"/>
              </a:rPr>
              <a:t>Advantages: </a:t>
            </a:r>
            <a:r>
              <a:rPr lang="en-US" dirty="0">
                <a:latin typeface="+mj-lt"/>
              </a:rPr>
              <a:t>Reliable, Low energy, Often simpler topology</a:t>
            </a:r>
          </a:p>
          <a:p>
            <a:pPr lvl="1"/>
            <a:r>
              <a:rPr lang="en-US" b="1" dirty="0">
                <a:latin typeface="+mj-lt"/>
              </a:rPr>
              <a:t>Disadvantages: </a:t>
            </a:r>
            <a:r>
              <a:rPr lang="en-US" dirty="0">
                <a:latin typeface="+mj-lt"/>
              </a:rPr>
              <a:t>Physically limiting</a:t>
            </a:r>
          </a:p>
          <a:p>
            <a:pPr marL="457200" lvl="1" indent="0">
              <a:buNone/>
            </a:pPr>
            <a:endParaRPr lang="en-US" dirty="0">
              <a:latin typeface="+mj-lt"/>
            </a:endParaRPr>
          </a:p>
          <a:p>
            <a:r>
              <a:rPr lang="en-US" dirty="0">
                <a:latin typeface="+mj-lt"/>
              </a:rPr>
              <a:t>Wireless</a:t>
            </a:r>
          </a:p>
          <a:p>
            <a:pPr lvl="1"/>
            <a:r>
              <a:rPr lang="en-US" dirty="0">
                <a:latin typeface="+mj-lt"/>
              </a:rPr>
              <a:t>Send digital signals across another medium (usually RF)</a:t>
            </a:r>
          </a:p>
          <a:p>
            <a:pPr lvl="1"/>
            <a:r>
              <a:rPr lang="en-US" b="1" dirty="0">
                <a:latin typeface="+mj-lt"/>
              </a:rPr>
              <a:t>Advantages: </a:t>
            </a:r>
            <a:r>
              <a:rPr lang="en-US" dirty="0">
                <a:latin typeface="+mj-lt"/>
              </a:rPr>
              <a:t>Physically flexible, </a:t>
            </a:r>
          </a:p>
          <a:p>
            <a:pPr lvl="1"/>
            <a:r>
              <a:rPr lang="en-US" b="1" dirty="0">
                <a:latin typeface="+mj-lt"/>
              </a:rPr>
              <a:t>Disadvantages: </a:t>
            </a:r>
            <a:r>
              <a:rPr lang="en-US" dirty="0">
                <a:latin typeface="+mj-lt"/>
              </a:rPr>
              <a:t>Unreliable, High energy, Usually broad</a:t>
            </a:r>
            <a:r>
              <a:rPr lang="en-US" dirty="0"/>
              <a:t>cast</a:t>
            </a:r>
          </a:p>
        </p:txBody>
      </p:sp>
      <p:sp>
        <p:nvSpPr>
          <p:cNvPr id="4" name="Slide Number Placeholder 3">
            <a:extLst>
              <a:ext uri="{FF2B5EF4-FFF2-40B4-BE49-F238E27FC236}">
                <a16:creationId xmlns:a16="http://schemas.microsoft.com/office/drawing/2014/main" id="{63A46912-8FD5-4F4E-ABA1-8A3C81A855B5}"/>
              </a:ext>
            </a:extLst>
          </p:cNvPr>
          <p:cNvSpPr>
            <a:spLocks noGrp="1"/>
          </p:cNvSpPr>
          <p:nvPr>
            <p:ph type="sldNum" sz="quarter" idx="12"/>
          </p:nvPr>
        </p:nvSpPr>
        <p:spPr/>
        <p:txBody>
          <a:bodyPr/>
          <a:lstStyle/>
          <a:p>
            <a:fld id="{0778C724-3839-4D76-A707-B4C23905D055}" type="slidenum">
              <a:rPr lang="en-US" smtClean="0"/>
              <a:t>64</a:t>
            </a:fld>
            <a:endParaRPr lang="en-US"/>
          </a:p>
        </p:txBody>
      </p:sp>
    </p:spTree>
    <p:extLst>
      <p:ext uri="{BB962C8B-B14F-4D97-AF65-F5344CB8AC3E}">
        <p14:creationId xmlns:p14="http://schemas.microsoft.com/office/powerpoint/2010/main" val="15179683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50452-F555-44AA-A8BA-08526C757EF5}"/>
              </a:ext>
            </a:extLst>
          </p:cNvPr>
          <p:cNvSpPr>
            <a:spLocks noGrp="1"/>
          </p:cNvSpPr>
          <p:nvPr>
            <p:ph type="title"/>
          </p:nvPr>
        </p:nvSpPr>
        <p:spPr>
          <a:xfrm>
            <a:off x="611607" y="359881"/>
            <a:ext cx="10515600" cy="1325563"/>
          </a:xfrm>
        </p:spPr>
        <p:txBody>
          <a:bodyPr>
            <a:normAutofit/>
          </a:bodyPr>
          <a:lstStyle/>
          <a:p>
            <a:r>
              <a:rPr lang="en-US" sz="4000" dirty="0">
                <a:latin typeface="+mn-lt"/>
              </a:rPr>
              <a:t>Number of wires to carry signal</a:t>
            </a:r>
          </a:p>
        </p:txBody>
      </p:sp>
      <p:sp>
        <p:nvSpPr>
          <p:cNvPr id="3" name="Content Placeholder 2">
            <a:extLst>
              <a:ext uri="{FF2B5EF4-FFF2-40B4-BE49-F238E27FC236}">
                <a16:creationId xmlns:a16="http://schemas.microsoft.com/office/drawing/2014/main" id="{EA692D98-719E-444D-AF02-F7F6B7182169}"/>
              </a:ext>
            </a:extLst>
          </p:cNvPr>
          <p:cNvSpPr>
            <a:spLocks noGrp="1"/>
          </p:cNvSpPr>
          <p:nvPr>
            <p:ph idx="1"/>
          </p:nvPr>
        </p:nvSpPr>
        <p:spPr>
          <a:xfrm>
            <a:off x="719455" y="1704952"/>
            <a:ext cx="5963423" cy="4793167"/>
          </a:xfrm>
        </p:spPr>
        <p:txBody>
          <a:bodyPr>
            <a:normAutofit/>
          </a:bodyPr>
          <a:lstStyle/>
          <a:p>
            <a:r>
              <a:rPr lang="en-US" dirty="0">
                <a:latin typeface="+mj-lt"/>
              </a:rPr>
              <a:t>Serial interface</a:t>
            </a:r>
          </a:p>
          <a:p>
            <a:pPr lvl="1"/>
            <a:r>
              <a:rPr lang="en-US" dirty="0">
                <a:latin typeface="+mj-lt"/>
              </a:rPr>
              <a:t>Single wire</a:t>
            </a:r>
          </a:p>
          <a:p>
            <a:pPr lvl="1"/>
            <a:r>
              <a:rPr lang="en-US" dirty="0">
                <a:latin typeface="+mj-lt"/>
              </a:rPr>
              <a:t>Transmit data as a “series” of bits separated by time</a:t>
            </a:r>
          </a:p>
          <a:p>
            <a:pPr lvl="1"/>
            <a:r>
              <a:rPr lang="en-US" dirty="0">
                <a:latin typeface="+mj-lt"/>
              </a:rPr>
              <a:t>Cheaper, but slower to transmit</a:t>
            </a:r>
          </a:p>
          <a:p>
            <a:pPr lvl="1"/>
            <a:endParaRPr lang="en-US" dirty="0">
              <a:latin typeface="+mj-lt"/>
            </a:endParaRPr>
          </a:p>
          <a:p>
            <a:r>
              <a:rPr lang="en-US" dirty="0">
                <a:latin typeface="+mj-lt"/>
              </a:rPr>
              <a:t>Parallel interface</a:t>
            </a:r>
          </a:p>
          <a:p>
            <a:pPr lvl="1"/>
            <a:r>
              <a:rPr lang="en-US" dirty="0">
                <a:latin typeface="+mj-lt"/>
              </a:rPr>
              <a:t>Multiple wires</a:t>
            </a:r>
          </a:p>
          <a:p>
            <a:pPr lvl="1"/>
            <a:r>
              <a:rPr lang="en-US" dirty="0">
                <a:latin typeface="+mj-lt"/>
              </a:rPr>
              <a:t>Transmit data across multiple “parallel” wires simultaneously</a:t>
            </a:r>
          </a:p>
          <a:p>
            <a:pPr lvl="1"/>
            <a:r>
              <a:rPr lang="en-US" dirty="0">
                <a:latin typeface="+mj-lt"/>
              </a:rPr>
              <a:t>More expensive, but faster to transmit</a:t>
            </a:r>
          </a:p>
        </p:txBody>
      </p:sp>
      <p:sp>
        <p:nvSpPr>
          <p:cNvPr id="4" name="Slide Number Placeholder 3">
            <a:extLst>
              <a:ext uri="{FF2B5EF4-FFF2-40B4-BE49-F238E27FC236}">
                <a16:creationId xmlns:a16="http://schemas.microsoft.com/office/drawing/2014/main" id="{CAAA6D3E-93D1-4FE1-BD77-D34AA8ED2FEF}"/>
              </a:ext>
            </a:extLst>
          </p:cNvPr>
          <p:cNvSpPr>
            <a:spLocks noGrp="1"/>
          </p:cNvSpPr>
          <p:nvPr>
            <p:ph type="sldNum" sz="quarter" idx="12"/>
          </p:nvPr>
        </p:nvSpPr>
        <p:spPr/>
        <p:txBody>
          <a:bodyPr/>
          <a:lstStyle/>
          <a:p>
            <a:fld id="{0778C724-3839-4D76-A707-B4C23905D055}" type="slidenum">
              <a:rPr lang="en-US" smtClean="0"/>
              <a:t>65</a:t>
            </a:fld>
            <a:endParaRPr lang="en-US"/>
          </a:p>
        </p:txBody>
      </p:sp>
      <p:grpSp>
        <p:nvGrpSpPr>
          <p:cNvPr id="9" name="Group 8">
            <a:extLst>
              <a:ext uri="{FF2B5EF4-FFF2-40B4-BE49-F238E27FC236}">
                <a16:creationId xmlns:a16="http://schemas.microsoft.com/office/drawing/2014/main" id="{126A9243-E54C-47FB-8964-44FCF1D334D9}"/>
              </a:ext>
            </a:extLst>
          </p:cNvPr>
          <p:cNvGrpSpPr/>
          <p:nvPr/>
        </p:nvGrpSpPr>
        <p:grpSpPr>
          <a:xfrm>
            <a:off x="6683859" y="3937574"/>
            <a:ext cx="4896533" cy="2418776"/>
            <a:chOff x="6649517" y="1290339"/>
            <a:chExt cx="4896533" cy="2418776"/>
          </a:xfrm>
        </p:grpSpPr>
        <p:pic>
          <p:nvPicPr>
            <p:cNvPr id="6" name="Picture 5">
              <a:extLst>
                <a:ext uri="{FF2B5EF4-FFF2-40B4-BE49-F238E27FC236}">
                  <a16:creationId xmlns:a16="http://schemas.microsoft.com/office/drawing/2014/main" id="{8CF0277D-C49A-42B9-93B9-11C7EBF62C99}"/>
                </a:ext>
              </a:extLst>
            </p:cNvPr>
            <p:cNvPicPr>
              <a:picLocks noChangeAspect="1"/>
            </p:cNvPicPr>
            <p:nvPr/>
          </p:nvPicPr>
          <p:blipFill rotWithShape="1">
            <a:blip r:embed="rId2"/>
            <a:srcRect b="43451"/>
            <a:stretch/>
          </p:blipFill>
          <p:spPr>
            <a:xfrm>
              <a:off x="6649517" y="1290339"/>
              <a:ext cx="4896533" cy="2418776"/>
            </a:xfrm>
            <a:prstGeom prst="rect">
              <a:avLst/>
            </a:prstGeom>
          </p:spPr>
        </p:pic>
        <p:sp>
          <p:nvSpPr>
            <p:cNvPr id="7" name="TextBox 6">
              <a:extLst>
                <a:ext uri="{FF2B5EF4-FFF2-40B4-BE49-F238E27FC236}">
                  <a16:creationId xmlns:a16="http://schemas.microsoft.com/office/drawing/2014/main" id="{D7975248-67C3-4F3B-9851-EDD6F75E48E7}"/>
                </a:ext>
              </a:extLst>
            </p:cNvPr>
            <p:cNvSpPr txBox="1"/>
            <p:nvPr/>
          </p:nvSpPr>
          <p:spPr>
            <a:xfrm>
              <a:off x="6778307" y="1674255"/>
              <a:ext cx="936138" cy="215444"/>
            </a:xfrm>
            <a:prstGeom prst="rect">
              <a:avLst/>
            </a:prstGeom>
            <a:solidFill>
              <a:schemeClr val="bg1"/>
            </a:solidFill>
          </p:spPr>
          <p:txBody>
            <a:bodyPr wrap="square" lIns="0" tIns="0" rIns="0" bIns="0" rtlCol="0">
              <a:spAutoFit/>
            </a:bodyPr>
            <a:lstStyle/>
            <a:p>
              <a:r>
                <a:rPr lang="en-US" sz="1400" dirty="0"/>
                <a:t>Transmitter</a:t>
              </a:r>
            </a:p>
          </p:txBody>
        </p:sp>
      </p:grpSp>
      <p:grpSp>
        <p:nvGrpSpPr>
          <p:cNvPr id="10" name="Group 9">
            <a:extLst>
              <a:ext uri="{FF2B5EF4-FFF2-40B4-BE49-F238E27FC236}">
                <a16:creationId xmlns:a16="http://schemas.microsoft.com/office/drawing/2014/main" id="{3081D974-8A43-4C3A-8E14-7092C4FDDDC9}"/>
              </a:ext>
            </a:extLst>
          </p:cNvPr>
          <p:cNvGrpSpPr/>
          <p:nvPr/>
        </p:nvGrpSpPr>
        <p:grpSpPr>
          <a:xfrm>
            <a:off x="6683859" y="1713519"/>
            <a:ext cx="4896533" cy="1858930"/>
            <a:chOff x="6649517" y="3708731"/>
            <a:chExt cx="4896533" cy="1858930"/>
          </a:xfrm>
        </p:grpSpPr>
        <p:pic>
          <p:nvPicPr>
            <p:cNvPr id="11" name="Picture 10">
              <a:extLst>
                <a:ext uri="{FF2B5EF4-FFF2-40B4-BE49-F238E27FC236}">
                  <a16:creationId xmlns:a16="http://schemas.microsoft.com/office/drawing/2014/main" id="{4B262C21-7E7F-4860-823E-839A02351E79}"/>
                </a:ext>
              </a:extLst>
            </p:cNvPr>
            <p:cNvPicPr>
              <a:picLocks noChangeAspect="1"/>
            </p:cNvPicPr>
            <p:nvPr/>
          </p:nvPicPr>
          <p:blipFill rotWithShape="1">
            <a:blip r:embed="rId2"/>
            <a:srcRect t="56540"/>
            <a:stretch/>
          </p:blipFill>
          <p:spPr>
            <a:xfrm>
              <a:off x="6649517" y="3708731"/>
              <a:ext cx="4896533" cy="1858930"/>
            </a:xfrm>
            <a:prstGeom prst="rect">
              <a:avLst/>
            </a:prstGeom>
          </p:spPr>
        </p:pic>
        <p:sp>
          <p:nvSpPr>
            <p:cNvPr id="13" name="TextBox 12">
              <a:extLst>
                <a:ext uri="{FF2B5EF4-FFF2-40B4-BE49-F238E27FC236}">
                  <a16:creationId xmlns:a16="http://schemas.microsoft.com/office/drawing/2014/main" id="{AB48D49D-DBF6-40F0-83A2-B9971F177162}"/>
                </a:ext>
              </a:extLst>
            </p:cNvPr>
            <p:cNvSpPr txBox="1"/>
            <p:nvPr/>
          </p:nvSpPr>
          <p:spPr>
            <a:xfrm>
              <a:off x="6778307" y="4016063"/>
              <a:ext cx="936138" cy="215444"/>
            </a:xfrm>
            <a:prstGeom prst="rect">
              <a:avLst/>
            </a:prstGeom>
            <a:solidFill>
              <a:schemeClr val="bg1"/>
            </a:solidFill>
          </p:spPr>
          <p:txBody>
            <a:bodyPr wrap="square" lIns="0" tIns="0" rIns="0" bIns="0" rtlCol="0">
              <a:spAutoFit/>
            </a:bodyPr>
            <a:lstStyle/>
            <a:p>
              <a:r>
                <a:rPr lang="en-US" sz="1400" dirty="0"/>
                <a:t>Transmitter</a:t>
              </a:r>
            </a:p>
          </p:txBody>
        </p:sp>
      </p:grpSp>
    </p:spTree>
    <p:extLst>
      <p:ext uri="{BB962C8B-B14F-4D97-AF65-F5344CB8AC3E}">
        <p14:creationId xmlns:p14="http://schemas.microsoft.com/office/powerpoint/2010/main" val="4666940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3F72-2856-47FE-896B-E7EC85620F01}"/>
              </a:ext>
            </a:extLst>
          </p:cNvPr>
          <p:cNvSpPr>
            <a:spLocks noGrp="1"/>
          </p:cNvSpPr>
          <p:nvPr>
            <p:ph type="title"/>
          </p:nvPr>
        </p:nvSpPr>
        <p:spPr/>
        <p:txBody>
          <a:bodyPr>
            <a:normAutofit/>
          </a:bodyPr>
          <a:lstStyle/>
          <a:p>
            <a:r>
              <a:rPr lang="en-US" sz="4000" dirty="0">
                <a:latin typeface="+mn-lt"/>
              </a:rPr>
              <a:t>Speed of communication for busses</a:t>
            </a:r>
          </a:p>
        </p:txBody>
      </p:sp>
      <p:sp>
        <p:nvSpPr>
          <p:cNvPr id="3" name="Content Placeholder 2">
            <a:extLst>
              <a:ext uri="{FF2B5EF4-FFF2-40B4-BE49-F238E27FC236}">
                <a16:creationId xmlns:a16="http://schemas.microsoft.com/office/drawing/2014/main" id="{816A0C82-3DBA-46B9-9E0A-58216C341F0B}"/>
              </a:ext>
            </a:extLst>
          </p:cNvPr>
          <p:cNvSpPr>
            <a:spLocks noGrp="1"/>
          </p:cNvSpPr>
          <p:nvPr>
            <p:ph idx="1"/>
          </p:nvPr>
        </p:nvSpPr>
        <p:spPr>
          <a:xfrm>
            <a:off x="838200" y="1847850"/>
            <a:ext cx="10515600" cy="4351338"/>
          </a:xfrm>
        </p:spPr>
        <p:txBody>
          <a:bodyPr>
            <a:normAutofit/>
          </a:bodyPr>
          <a:lstStyle/>
          <a:p>
            <a:r>
              <a:rPr lang="en-US" dirty="0">
                <a:latin typeface="+mj-lt"/>
              </a:rPr>
              <a:t>Inherently limited by the speed of light</a:t>
            </a:r>
          </a:p>
          <a:p>
            <a:pPr lvl="1"/>
            <a:r>
              <a:rPr lang="en-US" dirty="0">
                <a:latin typeface="+mj-lt"/>
              </a:rPr>
              <a:t>Speed of electricity 50-99% of that</a:t>
            </a:r>
          </a:p>
          <a:p>
            <a:pPr lvl="1"/>
            <a:r>
              <a:rPr lang="en-US" dirty="0">
                <a:latin typeface="+mj-lt"/>
              </a:rPr>
              <a:t>29 cm (11.4 in) = 1 nanosecond</a:t>
            </a:r>
          </a:p>
          <a:p>
            <a:pPr marL="914400" lvl="2" indent="0">
              <a:buNone/>
            </a:pPr>
            <a:endParaRPr lang="en-US" dirty="0">
              <a:latin typeface="+mj-lt"/>
            </a:endParaRPr>
          </a:p>
          <a:p>
            <a:r>
              <a:rPr lang="en-US" dirty="0">
                <a:latin typeface="+mj-lt"/>
              </a:rPr>
              <a:t>Speed of communication is also limited by interference</a:t>
            </a:r>
          </a:p>
          <a:p>
            <a:pPr lvl="1"/>
            <a:r>
              <a:rPr lang="en-US" dirty="0">
                <a:latin typeface="+mj-lt"/>
              </a:rPr>
              <a:t>Faster the signals, the harder they are to distinguish</a:t>
            </a:r>
          </a:p>
          <a:p>
            <a:pPr lvl="1"/>
            <a:r>
              <a:rPr lang="en-US" dirty="0">
                <a:latin typeface="+mj-lt"/>
              </a:rPr>
              <a:t>More susceptible to interference (matters less for wired communication)</a:t>
            </a:r>
          </a:p>
          <a:p>
            <a:pPr lvl="1"/>
            <a:endParaRPr lang="en-US" dirty="0">
              <a:latin typeface="+mj-lt"/>
            </a:endParaRPr>
          </a:p>
          <a:p>
            <a:r>
              <a:rPr lang="en-US" dirty="0">
                <a:latin typeface="+mj-lt"/>
              </a:rPr>
              <a:t>Limited by whether other device can keep up</a:t>
            </a:r>
          </a:p>
        </p:txBody>
      </p:sp>
      <p:sp>
        <p:nvSpPr>
          <p:cNvPr id="4" name="Slide Number Placeholder 3">
            <a:extLst>
              <a:ext uri="{FF2B5EF4-FFF2-40B4-BE49-F238E27FC236}">
                <a16:creationId xmlns:a16="http://schemas.microsoft.com/office/drawing/2014/main" id="{FA81777C-4C62-40CF-ACBA-E0E6E2C8466A}"/>
              </a:ext>
            </a:extLst>
          </p:cNvPr>
          <p:cNvSpPr>
            <a:spLocks noGrp="1"/>
          </p:cNvSpPr>
          <p:nvPr>
            <p:ph type="sldNum" sz="quarter" idx="12"/>
          </p:nvPr>
        </p:nvSpPr>
        <p:spPr/>
        <p:txBody>
          <a:bodyPr/>
          <a:lstStyle/>
          <a:p>
            <a:fld id="{0778C724-3839-4D76-A707-B4C23905D055}" type="slidenum">
              <a:rPr lang="en-US" smtClean="0"/>
              <a:t>66</a:t>
            </a:fld>
            <a:endParaRPr lang="en-US"/>
          </a:p>
        </p:txBody>
      </p:sp>
    </p:spTree>
    <p:extLst>
      <p:ext uri="{BB962C8B-B14F-4D97-AF65-F5344CB8AC3E}">
        <p14:creationId xmlns:p14="http://schemas.microsoft.com/office/powerpoint/2010/main" val="35126289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0D49B-0A81-487F-B02F-E22779CB0225}"/>
              </a:ext>
            </a:extLst>
          </p:cNvPr>
          <p:cNvSpPr>
            <a:spLocks noGrp="1"/>
          </p:cNvSpPr>
          <p:nvPr>
            <p:ph type="title"/>
          </p:nvPr>
        </p:nvSpPr>
        <p:spPr>
          <a:xfrm>
            <a:off x="838199" y="320675"/>
            <a:ext cx="10515600" cy="1325563"/>
          </a:xfrm>
        </p:spPr>
        <p:txBody>
          <a:bodyPr>
            <a:normAutofit/>
          </a:bodyPr>
          <a:lstStyle/>
          <a:p>
            <a:r>
              <a:rPr lang="en-US" sz="4000" dirty="0">
                <a:latin typeface="+mn-lt"/>
              </a:rPr>
              <a:t>Example communication speed for wired protocol</a:t>
            </a:r>
          </a:p>
        </p:txBody>
      </p:sp>
      <p:sp>
        <p:nvSpPr>
          <p:cNvPr id="3" name="Content Placeholder 2">
            <a:extLst>
              <a:ext uri="{FF2B5EF4-FFF2-40B4-BE49-F238E27FC236}">
                <a16:creationId xmlns:a16="http://schemas.microsoft.com/office/drawing/2014/main" id="{4C4CB0DA-6EBD-430E-A4D9-3FAF03353E98}"/>
              </a:ext>
            </a:extLst>
          </p:cNvPr>
          <p:cNvSpPr>
            <a:spLocks noGrp="1"/>
          </p:cNvSpPr>
          <p:nvPr>
            <p:ph idx="1"/>
          </p:nvPr>
        </p:nvSpPr>
        <p:spPr>
          <a:xfrm>
            <a:off x="838199" y="1647969"/>
            <a:ext cx="10938165" cy="4708381"/>
          </a:xfrm>
        </p:spPr>
        <p:txBody>
          <a:bodyPr>
            <a:normAutofit fontScale="92500" lnSpcReduction="10000"/>
          </a:bodyPr>
          <a:lstStyle/>
          <a:p>
            <a:r>
              <a:rPr lang="en-US" dirty="0">
                <a:latin typeface="+mj-lt"/>
              </a:rPr>
              <a:t>Internal to platform, low-energy communication</a:t>
            </a:r>
          </a:p>
          <a:p>
            <a:pPr lvl="1"/>
            <a:r>
              <a:rPr lang="en-US" dirty="0">
                <a:latin typeface="+mj-lt"/>
              </a:rPr>
              <a:t>UART, 1-1000 kbps</a:t>
            </a:r>
          </a:p>
          <a:p>
            <a:pPr lvl="1"/>
            <a:r>
              <a:rPr lang="en-US" dirty="0">
                <a:latin typeface="+mj-lt"/>
              </a:rPr>
              <a:t>I2C, 100-400 kbps</a:t>
            </a:r>
          </a:p>
          <a:p>
            <a:pPr lvl="1"/>
            <a:r>
              <a:rPr lang="en-US" dirty="0">
                <a:latin typeface="+mj-lt"/>
              </a:rPr>
              <a:t>SPI, 1-100 Mbps</a:t>
            </a:r>
          </a:p>
          <a:p>
            <a:pPr lvl="1"/>
            <a:endParaRPr lang="en-US" dirty="0">
              <a:latin typeface="+mj-lt"/>
            </a:endParaRPr>
          </a:p>
          <a:p>
            <a:r>
              <a:rPr lang="en-US" dirty="0">
                <a:latin typeface="+mj-lt"/>
              </a:rPr>
              <a:t>External (mostly serial) communication</a:t>
            </a:r>
          </a:p>
          <a:p>
            <a:pPr lvl="1"/>
            <a:r>
              <a:rPr lang="en-US" dirty="0">
                <a:latin typeface="+mj-lt"/>
              </a:rPr>
              <a:t>USB, 1-10000 Mbps</a:t>
            </a:r>
          </a:p>
          <a:p>
            <a:pPr lvl="1"/>
            <a:r>
              <a:rPr lang="en-US" dirty="0">
                <a:latin typeface="+mj-lt"/>
              </a:rPr>
              <a:t>Ethernet, 1-1000 Mbps</a:t>
            </a:r>
          </a:p>
          <a:p>
            <a:pPr lvl="1"/>
            <a:r>
              <a:rPr lang="en-US" dirty="0">
                <a:latin typeface="+mj-lt"/>
              </a:rPr>
              <a:t>HDMI, 4-48 Gbps</a:t>
            </a:r>
          </a:p>
          <a:p>
            <a:pPr lvl="1"/>
            <a:endParaRPr lang="en-US" dirty="0">
              <a:latin typeface="+mj-lt"/>
            </a:endParaRPr>
          </a:p>
          <a:p>
            <a:r>
              <a:rPr lang="en-US" dirty="0">
                <a:latin typeface="+mj-lt"/>
              </a:rPr>
              <a:t>Internal parallel communication (less applicable to IoT devices)</a:t>
            </a:r>
          </a:p>
          <a:p>
            <a:pPr lvl="1"/>
            <a:r>
              <a:rPr lang="en-US" dirty="0">
                <a:latin typeface="+mj-lt"/>
              </a:rPr>
              <a:t>PCI, 8-32 Gbps</a:t>
            </a:r>
          </a:p>
          <a:p>
            <a:pPr lvl="1"/>
            <a:r>
              <a:rPr lang="en-US" dirty="0">
                <a:latin typeface="+mj-lt"/>
              </a:rPr>
              <a:t>RAM, 12-25 Gbps</a:t>
            </a:r>
          </a:p>
          <a:p>
            <a:pPr lvl="1"/>
            <a:endParaRPr lang="en-US" dirty="0"/>
          </a:p>
        </p:txBody>
      </p:sp>
      <p:sp>
        <p:nvSpPr>
          <p:cNvPr id="4" name="Slide Number Placeholder 3">
            <a:extLst>
              <a:ext uri="{FF2B5EF4-FFF2-40B4-BE49-F238E27FC236}">
                <a16:creationId xmlns:a16="http://schemas.microsoft.com/office/drawing/2014/main" id="{8B9A033D-5D7F-4335-A151-2AA244D0D984}"/>
              </a:ext>
            </a:extLst>
          </p:cNvPr>
          <p:cNvSpPr>
            <a:spLocks noGrp="1"/>
          </p:cNvSpPr>
          <p:nvPr>
            <p:ph type="sldNum" sz="quarter" idx="12"/>
          </p:nvPr>
        </p:nvSpPr>
        <p:spPr/>
        <p:txBody>
          <a:bodyPr/>
          <a:lstStyle/>
          <a:p>
            <a:fld id="{0778C724-3839-4D76-A707-B4C23905D055}" type="slidenum">
              <a:rPr lang="en-US" smtClean="0"/>
              <a:t>67</a:t>
            </a:fld>
            <a:endParaRPr lang="en-US"/>
          </a:p>
        </p:txBody>
      </p:sp>
      <p:sp>
        <p:nvSpPr>
          <p:cNvPr id="5" name="TextBox 4">
            <a:extLst>
              <a:ext uri="{FF2B5EF4-FFF2-40B4-BE49-F238E27FC236}">
                <a16:creationId xmlns:a16="http://schemas.microsoft.com/office/drawing/2014/main" id="{FEE74159-AB4B-42AA-9B3E-381307CE74EC}"/>
              </a:ext>
            </a:extLst>
          </p:cNvPr>
          <p:cNvSpPr txBox="1"/>
          <p:nvPr/>
        </p:nvSpPr>
        <p:spPr>
          <a:xfrm>
            <a:off x="8160326" y="3429000"/>
            <a:ext cx="2812474" cy="1226127"/>
          </a:xfrm>
          <a:prstGeom prst="rect">
            <a:avLst/>
          </a:prstGeom>
          <a:noFill/>
        </p:spPr>
        <p:txBody>
          <a:bodyPr wrap="square" rtlCol="0">
            <a:spAutoFit/>
          </a:bodyPr>
          <a:lstStyle/>
          <a:p>
            <a:r>
              <a:rPr lang="en-US" sz="2400" dirty="0">
                <a:solidFill>
                  <a:srgbClr val="FF0000"/>
                </a:solidFill>
              </a:rPr>
              <a:t>Note: Speeds are measured in </a:t>
            </a:r>
            <a:r>
              <a:rPr lang="en-US" sz="2400" b="1" dirty="0">
                <a:solidFill>
                  <a:srgbClr val="FF0000"/>
                </a:solidFill>
              </a:rPr>
              <a:t>bit per second</a:t>
            </a:r>
          </a:p>
        </p:txBody>
      </p:sp>
    </p:spTree>
    <p:extLst>
      <p:ext uri="{BB962C8B-B14F-4D97-AF65-F5344CB8AC3E}">
        <p14:creationId xmlns:p14="http://schemas.microsoft.com/office/powerpoint/2010/main" val="20629644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69D33-9A6B-49B2-80A3-7E7348711BCB}"/>
              </a:ext>
            </a:extLst>
          </p:cNvPr>
          <p:cNvSpPr>
            <a:spLocks noGrp="1"/>
          </p:cNvSpPr>
          <p:nvPr>
            <p:ph type="title"/>
          </p:nvPr>
        </p:nvSpPr>
        <p:spPr>
          <a:xfrm>
            <a:off x="629560" y="118414"/>
            <a:ext cx="11936027" cy="1325563"/>
          </a:xfrm>
        </p:spPr>
        <p:txBody>
          <a:bodyPr>
            <a:normAutofit/>
          </a:bodyPr>
          <a:lstStyle/>
          <a:p>
            <a:r>
              <a:rPr lang="en-US" sz="4000" dirty="0">
                <a:latin typeface="+mn-lt"/>
              </a:rPr>
              <a:t>Controlling timing in wired communication</a:t>
            </a:r>
          </a:p>
        </p:txBody>
      </p:sp>
      <p:sp>
        <p:nvSpPr>
          <p:cNvPr id="3" name="Content Placeholder 2">
            <a:extLst>
              <a:ext uri="{FF2B5EF4-FFF2-40B4-BE49-F238E27FC236}">
                <a16:creationId xmlns:a16="http://schemas.microsoft.com/office/drawing/2014/main" id="{D75801AE-0743-4E32-8A38-92ED118935B2}"/>
              </a:ext>
            </a:extLst>
          </p:cNvPr>
          <p:cNvSpPr>
            <a:spLocks noGrp="1"/>
          </p:cNvSpPr>
          <p:nvPr>
            <p:ph idx="1"/>
          </p:nvPr>
        </p:nvSpPr>
        <p:spPr>
          <a:xfrm>
            <a:off x="716598" y="1275459"/>
            <a:ext cx="6218400" cy="5249409"/>
          </a:xfrm>
        </p:spPr>
        <p:txBody>
          <a:bodyPr>
            <a:normAutofit/>
          </a:bodyPr>
          <a:lstStyle/>
          <a:p>
            <a:r>
              <a:rPr lang="en-US" dirty="0">
                <a:latin typeface="+mj-lt"/>
              </a:rPr>
              <a:t>Synchronous communication</a:t>
            </a:r>
          </a:p>
          <a:p>
            <a:pPr lvl="1"/>
            <a:r>
              <a:rPr lang="en-US" dirty="0">
                <a:latin typeface="+mj-lt"/>
              </a:rPr>
              <a:t>Clock signal sent along with data</a:t>
            </a:r>
          </a:p>
          <a:p>
            <a:pPr lvl="1"/>
            <a:r>
              <a:rPr lang="en-US" dirty="0">
                <a:latin typeface="+mj-lt"/>
              </a:rPr>
              <a:t>Data is captured at edge of clock signal (rising or falling)</a:t>
            </a:r>
          </a:p>
          <a:p>
            <a:pPr lvl="1"/>
            <a:r>
              <a:rPr lang="en-US" b="1" dirty="0">
                <a:latin typeface="+mj-lt"/>
              </a:rPr>
              <a:t>Advantage: </a:t>
            </a:r>
            <a:r>
              <a:rPr lang="en-US" dirty="0">
                <a:latin typeface="+mj-lt"/>
              </a:rPr>
              <a:t>send signals very fast</a:t>
            </a:r>
          </a:p>
          <a:p>
            <a:pPr lvl="1"/>
            <a:r>
              <a:rPr lang="en-US" b="1" dirty="0">
                <a:latin typeface="+mj-lt"/>
              </a:rPr>
              <a:t>Disadvantage: </a:t>
            </a:r>
            <a:r>
              <a:rPr lang="en-US" dirty="0">
                <a:latin typeface="+mj-lt"/>
              </a:rPr>
              <a:t>extra pin and wire</a:t>
            </a:r>
          </a:p>
          <a:p>
            <a:pPr lvl="1"/>
            <a:endParaRPr lang="en-US" dirty="0">
              <a:latin typeface="+mj-lt"/>
            </a:endParaRPr>
          </a:p>
          <a:p>
            <a:r>
              <a:rPr lang="en-US" dirty="0">
                <a:latin typeface="+mj-lt"/>
              </a:rPr>
              <a:t>Asynchronous communication</a:t>
            </a:r>
          </a:p>
          <a:p>
            <a:pPr lvl="1"/>
            <a:r>
              <a:rPr lang="en-US" dirty="0">
                <a:latin typeface="+mj-lt"/>
              </a:rPr>
              <a:t>Agree upon timing in advance and read data at that rate</a:t>
            </a:r>
          </a:p>
          <a:p>
            <a:pPr lvl="1"/>
            <a:r>
              <a:rPr lang="en-US" dirty="0">
                <a:latin typeface="+mj-lt"/>
              </a:rPr>
              <a:t>Advantage: no need for clock signal</a:t>
            </a:r>
          </a:p>
          <a:p>
            <a:pPr lvl="1"/>
            <a:r>
              <a:rPr lang="en-US" dirty="0">
                <a:latin typeface="+mj-lt"/>
              </a:rPr>
              <a:t>Disadvantage: clock synchronization</a:t>
            </a:r>
          </a:p>
        </p:txBody>
      </p:sp>
      <p:sp>
        <p:nvSpPr>
          <p:cNvPr id="4" name="Slide Number Placeholder 3">
            <a:extLst>
              <a:ext uri="{FF2B5EF4-FFF2-40B4-BE49-F238E27FC236}">
                <a16:creationId xmlns:a16="http://schemas.microsoft.com/office/drawing/2014/main" id="{9CE6B3CD-C175-4A76-A70F-00E993246ABA}"/>
              </a:ext>
            </a:extLst>
          </p:cNvPr>
          <p:cNvSpPr>
            <a:spLocks noGrp="1"/>
          </p:cNvSpPr>
          <p:nvPr>
            <p:ph type="sldNum" sz="quarter" idx="12"/>
          </p:nvPr>
        </p:nvSpPr>
        <p:spPr/>
        <p:txBody>
          <a:bodyPr/>
          <a:lstStyle/>
          <a:p>
            <a:fld id="{0778C724-3839-4D76-A707-B4C23905D055}" type="slidenum">
              <a:rPr lang="en-US" smtClean="0"/>
              <a:t>68</a:t>
            </a:fld>
            <a:endParaRPr lang="en-US"/>
          </a:p>
        </p:txBody>
      </p:sp>
      <p:grpSp>
        <p:nvGrpSpPr>
          <p:cNvPr id="54" name="Group 53">
            <a:extLst>
              <a:ext uri="{FF2B5EF4-FFF2-40B4-BE49-F238E27FC236}">
                <a16:creationId xmlns:a16="http://schemas.microsoft.com/office/drawing/2014/main" id="{33B980F4-3A9A-4FCE-A9BD-452B2D8202DF}"/>
              </a:ext>
            </a:extLst>
          </p:cNvPr>
          <p:cNvGrpSpPr/>
          <p:nvPr/>
        </p:nvGrpSpPr>
        <p:grpSpPr>
          <a:xfrm>
            <a:off x="6597574" y="1240504"/>
            <a:ext cx="4665320" cy="1639113"/>
            <a:chOff x="2368919" y="1532418"/>
            <a:chExt cx="7537739" cy="2648309"/>
          </a:xfrm>
        </p:grpSpPr>
        <p:sp>
          <p:nvSpPr>
            <p:cNvPr id="5" name="Rectangle">
              <a:extLst>
                <a:ext uri="{FF2B5EF4-FFF2-40B4-BE49-F238E27FC236}">
                  <a16:creationId xmlns:a16="http://schemas.microsoft.com/office/drawing/2014/main" id="{0CBC9E8B-62FA-4022-A287-3B1CC75149BB}"/>
                </a:ext>
              </a:extLst>
            </p:cNvPr>
            <p:cNvSpPr/>
            <p:nvPr/>
          </p:nvSpPr>
          <p:spPr>
            <a:xfrm>
              <a:off x="2886343" y="2146130"/>
              <a:ext cx="945227" cy="2034597"/>
            </a:xfrm>
            <a:prstGeom prst="rect">
              <a:avLst/>
            </a:prstGeom>
            <a:solidFill>
              <a:srgbClr val="929292"/>
            </a:solidFill>
            <a:ln w="12700">
              <a:miter lim="400000"/>
            </a:ln>
          </p:spPr>
          <p:txBody>
            <a:bodyPr lIns="35719" tIns="35719" rIns="35719" bIns="35719" anchor="ctr"/>
            <a:lstStyle/>
            <a:p>
              <a:pPr defTabSz="410766">
                <a:defRPr b="0">
                  <a:solidFill>
                    <a:srgbClr val="FFFFFF"/>
                  </a:solidFill>
                  <a:latin typeface="+mn-lt"/>
                  <a:ea typeface="+mn-ea"/>
                  <a:cs typeface="+mn-cs"/>
                  <a:sym typeface="Helvetica Neue Medium"/>
                </a:defRPr>
              </a:pPr>
              <a:endParaRPr sz="400"/>
            </a:p>
          </p:txBody>
        </p:sp>
        <p:sp>
          <p:nvSpPr>
            <p:cNvPr id="6" name="Line">
              <a:extLst>
                <a:ext uri="{FF2B5EF4-FFF2-40B4-BE49-F238E27FC236}">
                  <a16:creationId xmlns:a16="http://schemas.microsoft.com/office/drawing/2014/main" id="{49610843-118A-472D-B53D-65813BBBBC61}"/>
                </a:ext>
              </a:extLst>
            </p:cNvPr>
            <p:cNvSpPr/>
            <p:nvPr/>
          </p:nvSpPr>
          <p:spPr>
            <a:xfrm>
              <a:off x="3825847" y="2475871"/>
              <a:ext cx="4765038" cy="1"/>
            </a:xfrm>
            <a:prstGeom prst="line">
              <a:avLst/>
            </a:prstGeom>
            <a:ln w="88900">
              <a:solidFill>
                <a:srgbClr val="000000"/>
              </a:solidFill>
              <a:miter lim="400000"/>
              <a:tailEnd type="triangle"/>
            </a:ln>
          </p:spPr>
          <p:txBody>
            <a:bodyPr lIns="35719" tIns="35719" rIns="35719" bIns="35719" anchor="ctr"/>
            <a:lstStyle/>
            <a:p>
              <a:pPr defTabSz="410766">
                <a:defRPr b="0">
                  <a:solidFill>
                    <a:srgbClr val="FFFFFF"/>
                  </a:solidFill>
                  <a:latin typeface="+mn-lt"/>
                  <a:ea typeface="+mn-ea"/>
                  <a:cs typeface="+mn-cs"/>
                  <a:sym typeface="Helvetica Neue Medium"/>
                </a:defRPr>
              </a:pPr>
              <a:endParaRPr sz="400"/>
            </a:p>
          </p:txBody>
        </p:sp>
        <p:sp>
          <p:nvSpPr>
            <p:cNvPr id="7" name="Rectangle">
              <a:extLst>
                <a:ext uri="{FF2B5EF4-FFF2-40B4-BE49-F238E27FC236}">
                  <a16:creationId xmlns:a16="http://schemas.microsoft.com/office/drawing/2014/main" id="{41E3A7B1-768E-4D5F-AF97-E1CC71040AAA}"/>
                </a:ext>
              </a:extLst>
            </p:cNvPr>
            <p:cNvSpPr/>
            <p:nvPr/>
          </p:nvSpPr>
          <p:spPr>
            <a:xfrm>
              <a:off x="8613462" y="2264856"/>
              <a:ext cx="945227" cy="1797145"/>
            </a:xfrm>
            <a:prstGeom prst="rect">
              <a:avLst/>
            </a:prstGeom>
            <a:solidFill>
              <a:srgbClr val="D6D5D5"/>
            </a:solidFill>
            <a:ln w="50800">
              <a:solidFill>
                <a:srgbClr val="000000"/>
              </a:solidFill>
              <a:miter lim="400000"/>
            </a:ln>
          </p:spPr>
          <p:txBody>
            <a:bodyPr lIns="35719" tIns="35719" rIns="35719" bIns="35719" anchor="ctr"/>
            <a:lstStyle/>
            <a:p>
              <a:pPr defTabSz="410766">
                <a:defRPr b="0">
                  <a:solidFill>
                    <a:srgbClr val="FFFFFF"/>
                  </a:solidFill>
                  <a:latin typeface="+mn-lt"/>
                  <a:ea typeface="+mn-ea"/>
                  <a:cs typeface="+mn-cs"/>
                  <a:sym typeface="Helvetica Neue Medium"/>
                </a:defRPr>
              </a:pPr>
              <a:endParaRPr sz="400"/>
            </a:p>
          </p:txBody>
        </p:sp>
        <p:sp>
          <p:nvSpPr>
            <p:cNvPr id="8" name="DATA">
              <a:extLst>
                <a:ext uri="{FF2B5EF4-FFF2-40B4-BE49-F238E27FC236}">
                  <a16:creationId xmlns:a16="http://schemas.microsoft.com/office/drawing/2014/main" id="{33F27203-AFC5-449D-8566-E6D9036B8CED}"/>
                </a:ext>
              </a:extLst>
            </p:cNvPr>
            <p:cNvSpPr txBox="1"/>
            <p:nvPr/>
          </p:nvSpPr>
          <p:spPr>
            <a:xfrm>
              <a:off x="8655998" y="2257706"/>
              <a:ext cx="847853" cy="464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l" defTabSz="821531">
                <a:defRPr sz="5300">
                  <a:latin typeface="Helvetica"/>
                  <a:ea typeface="Helvetica"/>
                  <a:cs typeface="Helvetica"/>
                  <a:sym typeface="Helvetica"/>
                </a:defRPr>
              </a:lvl1pPr>
            </a:lstStyle>
            <a:p>
              <a:r>
                <a:rPr sz="1400"/>
                <a:t>DATA</a:t>
              </a:r>
            </a:p>
          </p:txBody>
        </p:sp>
        <p:sp>
          <p:nvSpPr>
            <p:cNvPr id="9" name="CLK">
              <a:extLst>
                <a:ext uri="{FF2B5EF4-FFF2-40B4-BE49-F238E27FC236}">
                  <a16:creationId xmlns:a16="http://schemas.microsoft.com/office/drawing/2014/main" id="{83DE8F0B-164F-4D15-868D-1A5B020681E1}"/>
                </a:ext>
              </a:extLst>
            </p:cNvPr>
            <p:cNvSpPr txBox="1"/>
            <p:nvPr/>
          </p:nvSpPr>
          <p:spPr>
            <a:xfrm>
              <a:off x="8704973" y="3633184"/>
              <a:ext cx="681161" cy="464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l" defTabSz="821531">
                <a:defRPr sz="5300">
                  <a:latin typeface="Helvetica"/>
                  <a:ea typeface="Helvetica"/>
                  <a:cs typeface="Helvetica"/>
                  <a:sym typeface="Helvetica"/>
                </a:defRPr>
              </a:lvl1pPr>
            </a:lstStyle>
            <a:p>
              <a:r>
                <a:rPr sz="1400"/>
                <a:t>CLK</a:t>
              </a:r>
            </a:p>
          </p:txBody>
        </p:sp>
        <p:sp>
          <p:nvSpPr>
            <p:cNvPr id="10" name="Transmitter">
              <a:extLst>
                <a:ext uri="{FF2B5EF4-FFF2-40B4-BE49-F238E27FC236}">
                  <a16:creationId xmlns:a16="http://schemas.microsoft.com/office/drawing/2014/main" id="{A610E686-14B5-4A52-A5DA-A583931C66B9}"/>
                </a:ext>
              </a:extLst>
            </p:cNvPr>
            <p:cNvSpPr txBox="1"/>
            <p:nvPr/>
          </p:nvSpPr>
          <p:spPr>
            <a:xfrm>
              <a:off x="2368919" y="1532420"/>
              <a:ext cx="1988162" cy="5640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5500">
                  <a:latin typeface="Helvetica"/>
                  <a:ea typeface="Helvetica"/>
                  <a:cs typeface="Helvetica"/>
                  <a:sym typeface="Helvetica"/>
                </a:defRPr>
              </a:lvl1pPr>
            </a:lstStyle>
            <a:p>
              <a:r>
                <a:rPr sz="1800"/>
                <a:t>Transmitter</a:t>
              </a:r>
            </a:p>
          </p:txBody>
        </p:sp>
        <p:sp>
          <p:nvSpPr>
            <p:cNvPr id="11" name="Receiver">
              <a:extLst>
                <a:ext uri="{FF2B5EF4-FFF2-40B4-BE49-F238E27FC236}">
                  <a16:creationId xmlns:a16="http://schemas.microsoft.com/office/drawing/2014/main" id="{64F5DAF3-AB51-40D8-98FA-06AB0FF96623}"/>
                </a:ext>
              </a:extLst>
            </p:cNvPr>
            <p:cNvSpPr txBox="1"/>
            <p:nvPr/>
          </p:nvSpPr>
          <p:spPr>
            <a:xfrm>
              <a:off x="8319009" y="1532418"/>
              <a:ext cx="1587649" cy="5640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5500">
                  <a:latin typeface="Helvetica"/>
                  <a:ea typeface="Helvetica"/>
                  <a:cs typeface="Helvetica"/>
                  <a:sym typeface="Helvetica"/>
                </a:defRPr>
              </a:lvl1pPr>
            </a:lstStyle>
            <a:p>
              <a:r>
                <a:rPr sz="1800" dirty="0"/>
                <a:t>Receiver</a:t>
              </a:r>
            </a:p>
          </p:txBody>
        </p:sp>
        <p:sp>
          <p:nvSpPr>
            <p:cNvPr id="12" name="b0">
              <a:extLst>
                <a:ext uri="{FF2B5EF4-FFF2-40B4-BE49-F238E27FC236}">
                  <a16:creationId xmlns:a16="http://schemas.microsoft.com/office/drawing/2014/main" id="{D7CCB50E-0F63-4D5A-8959-B58C0715891C}"/>
                </a:ext>
              </a:extLst>
            </p:cNvPr>
            <p:cNvSpPr/>
            <p:nvPr/>
          </p:nvSpPr>
          <p:spPr>
            <a:xfrm>
              <a:off x="4066027" y="2333429"/>
              <a:ext cx="275685" cy="313194"/>
            </a:xfrm>
            <a:prstGeom prst="roundRect">
              <a:avLst>
                <a:gd name="adj" fmla="val 17041"/>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a:solidFill>
                    <a:srgbClr val="FFFFFF"/>
                  </a:solidFill>
                  <a:latin typeface="Helvetica"/>
                  <a:ea typeface="Helvetica"/>
                  <a:cs typeface="Helvetica"/>
                  <a:sym typeface="Helvetica"/>
                </a:defRPr>
              </a:lvl1pPr>
            </a:lstStyle>
            <a:p>
              <a:r>
                <a:rPr sz="1000"/>
                <a:t>b0</a:t>
              </a:r>
            </a:p>
          </p:txBody>
        </p:sp>
        <p:sp>
          <p:nvSpPr>
            <p:cNvPr id="13" name="b1">
              <a:extLst>
                <a:ext uri="{FF2B5EF4-FFF2-40B4-BE49-F238E27FC236}">
                  <a16:creationId xmlns:a16="http://schemas.microsoft.com/office/drawing/2014/main" id="{0E3CEBC8-B5E6-42F6-97C4-AB4B88690FFF}"/>
                </a:ext>
              </a:extLst>
            </p:cNvPr>
            <p:cNvSpPr/>
            <p:nvPr/>
          </p:nvSpPr>
          <p:spPr>
            <a:xfrm>
              <a:off x="4642286" y="2333429"/>
              <a:ext cx="275685" cy="313194"/>
            </a:xfrm>
            <a:prstGeom prst="roundRect">
              <a:avLst>
                <a:gd name="adj" fmla="val 17041"/>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a:solidFill>
                    <a:srgbClr val="FFFFFF"/>
                  </a:solidFill>
                  <a:latin typeface="Helvetica"/>
                  <a:ea typeface="Helvetica"/>
                  <a:cs typeface="Helvetica"/>
                  <a:sym typeface="Helvetica"/>
                </a:defRPr>
              </a:lvl1pPr>
            </a:lstStyle>
            <a:p>
              <a:r>
                <a:rPr sz="1000"/>
                <a:t>b1</a:t>
              </a:r>
            </a:p>
          </p:txBody>
        </p:sp>
        <p:sp>
          <p:nvSpPr>
            <p:cNvPr id="14" name="b2">
              <a:extLst>
                <a:ext uri="{FF2B5EF4-FFF2-40B4-BE49-F238E27FC236}">
                  <a16:creationId xmlns:a16="http://schemas.microsoft.com/office/drawing/2014/main" id="{937305D2-A725-4712-86E0-F8CB8C970956}"/>
                </a:ext>
              </a:extLst>
            </p:cNvPr>
            <p:cNvSpPr/>
            <p:nvPr/>
          </p:nvSpPr>
          <p:spPr>
            <a:xfrm>
              <a:off x="5218547" y="2333429"/>
              <a:ext cx="275685" cy="313194"/>
            </a:xfrm>
            <a:prstGeom prst="roundRect">
              <a:avLst>
                <a:gd name="adj" fmla="val 17041"/>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a:solidFill>
                    <a:srgbClr val="FFFFFF"/>
                  </a:solidFill>
                  <a:latin typeface="Helvetica"/>
                  <a:ea typeface="Helvetica"/>
                  <a:cs typeface="Helvetica"/>
                  <a:sym typeface="Helvetica"/>
                </a:defRPr>
              </a:lvl1pPr>
            </a:lstStyle>
            <a:p>
              <a:r>
                <a:rPr sz="1000"/>
                <a:t>b2</a:t>
              </a:r>
            </a:p>
          </p:txBody>
        </p:sp>
        <p:sp>
          <p:nvSpPr>
            <p:cNvPr id="15" name="b3">
              <a:extLst>
                <a:ext uri="{FF2B5EF4-FFF2-40B4-BE49-F238E27FC236}">
                  <a16:creationId xmlns:a16="http://schemas.microsoft.com/office/drawing/2014/main" id="{1507CE85-0C3B-4249-883C-B2FED6ECE687}"/>
                </a:ext>
              </a:extLst>
            </p:cNvPr>
            <p:cNvSpPr/>
            <p:nvPr/>
          </p:nvSpPr>
          <p:spPr>
            <a:xfrm>
              <a:off x="5794807" y="2333429"/>
              <a:ext cx="275685" cy="313194"/>
            </a:xfrm>
            <a:prstGeom prst="roundRect">
              <a:avLst>
                <a:gd name="adj" fmla="val 17041"/>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a:solidFill>
                    <a:srgbClr val="FFFFFF"/>
                  </a:solidFill>
                  <a:latin typeface="Helvetica"/>
                  <a:ea typeface="Helvetica"/>
                  <a:cs typeface="Helvetica"/>
                  <a:sym typeface="Helvetica"/>
                </a:defRPr>
              </a:lvl1pPr>
            </a:lstStyle>
            <a:p>
              <a:r>
                <a:rPr sz="1000"/>
                <a:t>b3</a:t>
              </a:r>
            </a:p>
          </p:txBody>
        </p:sp>
        <p:sp>
          <p:nvSpPr>
            <p:cNvPr id="16" name="b4">
              <a:extLst>
                <a:ext uri="{FF2B5EF4-FFF2-40B4-BE49-F238E27FC236}">
                  <a16:creationId xmlns:a16="http://schemas.microsoft.com/office/drawing/2014/main" id="{6F18F1E8-F90A-4315-9332-15E1B3CE6D9A}"/>
                </a:ext>
              </a:extLst>
            </p:cNvPr>
            <p:cNvSpPr/>
            <p:nvPr/>
          </p:nvSpPr>
          <p:spPr>
            <a:xfrm>
              <a:off x="6371067" y="2333429"/>
              <a:ext cx="275685" cy="313194"/>
            </a:xfrm>
            <a:prstGeom prst="roundRect">
              <a:avLst>
                <a:gd name="adj" fmla="val 17041"/>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a:solidFill>
                    <a:srgbClr val="FFFFFF"/>
                  </a:solidFill>
                  <a:latin typeface="Helvetica"/>
                  <a:ea typeface="Helvetica"/>
                  <a:cs typeface="Helvetica"/>
                  <a:sym typeface="Helvetica"/>
                </a:defRPr>
              </a:lvl1pPr>
            </a:lstStyle>
            <a:p>
              <a:r>
                <a:rPr sz="1000"/>
                <a:t>b4</a:t>
              </a:r>
            </a:p>
          </p:txBody>
        </p:sp>
        <p:sp>
          <p:nvSpPr>
            <p:cNvPr id="17" name="b5">
              <a:extLst>
                <a:ext uri="{FF2B5EF4-FFF2-40B4-BE49-F238E27FC236}">
                  <a16:creationId xmlns:a16="http://schemas.microsoft.com/office/drawing/2014/main" id="{0EF284CC-66D3-4E6F-B2FA-14A25636B65C}"/>
                </a:ext>
              </a:extLst>
            </p:cNvPr>
            <p:cNvSpPr/>
            <p:nvPr/>
          </p:nvSpPr>
          <p:spPr>
            <a:xfrm>
              <a:off x="6947327" y="2333429"/>
              <a:ext cx="275685" cy="313194"/>
            </a:xfrm>
            <a:prstGeom prst="roundRect">
              <a:avLst>
                <a:gd name="adj" fmla="val 17041"/>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a:solidFill>
                    <a:srgbClr val="FFFFFF"/>
                  </a:solidFill>
                  <a:latin typeface="Helvetica"/>
                  <a:ea typeface="Helvetica"/>
                  <a:cs typeface="Helvetica"/>
                  <a:sym typeface="Helvetica"/>
                </a:defRPr>
              </a:lvl1pPr>
            </a:lstStyle>
            <a:p>
              <a:r>
                <a:rPr sz="1000"/>
                <a:t>b5</a:t>
              </a:r>
            </a:p>
          </p:txBody>
        </p:sp>
        <p:grpSp>
          <p:nvGrpSpPr>
            <p:cNvPr id="18" name="Group">
              <a:extLst>
                <a:ext uri="{FF2B5EF4-FFF2-40B4-BE49-F238E27FC236}">
                  <a16:creationId xmlns:a16="http://schemas.microsoft.com/office/drawing/2014/main" id="{12B9EFAF-593D-43BD-9C7D-86CE57A629BC}"/>
                </a:ext>
              </a:extLst>
            </p:cNvPr>
            <p:cNvGrpSpPr/>
            <p:nvPr/>
          </p:nvGrpSpPr>
          <p:grpSpPr>
            <a:xfrm>
              <a:off x="3832253" y="3047359"/>
              <a:ext cx="4786706" cy="974186"/>
              <a:chOff x="0" y="0"/>
              <a:chExt cx="9573411" cy="1948371"/>
            </a:xfrm>
          </p:grpSpPr>
          <p:sp>
            <p:nvSpPr>
              <p:cNvPr id="19" name="Line">
                <a:extLst>
                  <a:ext uri="{FF2B5EF4-FFF2-40B4-BE49-F238E27FC236}">
                    <a16:creationId xmlns:a16="http://schemas.microsoft.com/office/drawing/2014/main" id="{BD6F5C4C-2009-4315-A2A3-A1378ACF7C53}"/>
                  </a:ext>
                </a:extLst>
              </p:cNvPr>
              <p:cNvSpPr/>
              <p:nvPr/>
            </p:nvSpPr>
            <p:spPr>
              <a:xfrm>
                <a:off x="0" y="1767795"/>
                <a:ext cx="54508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20" name="Line">
                <a:extLst>
                  <a:ext uri="{FF2B5EF4-FFF2-40B4-BE49-F238E27FC236}">
                    <a16:creationId xmlns:a16="http://schemas.microsoft.com/office/drawing/2014/main" id="{11E6E206-6E5D-4EAC-9940-CF4EB1B20AD2}"/>
                  </a:ext>
                </a:extLst>
              </p:cNvPr>
              <p:cNvSpPr/>
              <p:nvPr/>
            </p:nvSpPr>
            <p:spPr>
              <a:xfrm>
                <a:off x="527902" y="180575"/>
                <a:ext cx="54508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21" name="Line">
                <a:extLst>
                  <a:ext uri="{FF2B5EF4-FFF2-40B4-BE49-F238E27FC236}">
                    <a16:creationId xmlns:a16="http://schemas.microsoft.com/office/drawing/2014/main" id="{BB21F6F7-3D8A-4836-AEE4-2492E5E387A9}"/>
                  </a:ext>
                </a:extLst>
              </p:cNvPr>
              <p:cNvSpPr/>
              <p:nvPr/>
            </p:nvSpPr>
            <p:spPr>
              <a:xfrm flipH="1">
                <a:off x="503454" y="0"/>
                <a:ext cx="1" cy="1948372"/>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22" name="Line">
                <a:extLst>
                  <a:ext uri="{FF2B5EF4-FFF2-40B4-BE49-F238E27FC236}">
                    <a16:creationId xmlns:a16="http://schemas.microsoft.com/office/drawing/2014/main" id="{291B5772-4D30-42C2-B84E-EAB3E59C73AF}"/>
                  </a:ext>
                </a:extLst>
              </p:cNvPr>
              <p:cNvSpPr/>
              <p:nvPr/>
            </p:nvSpPr>
            <p:spPr>
              <a:xfrm flipH="1">
                <a:off x="1113826" y="-1"/>
                <a:ext cx="1" cy="1948373"/>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23" name="Line">
                <a:extLst>
                  <a:ext uri="{FF2B5EF4-FFF2-40B4-BE49-F238E27FC236}">
                    <a16:creationId xmlns:a16="http://schemas.microsoft.com/office/drawing/2014/main" id="{7702481B-9BC8-49EE-BF9A-B3F5D9D6795E}"/>
                  </a:ext>
                </a:extLst>
              </p:cNvPr>
              <p:cNvSpPr/>
              <p:nvPr/>
            </p:nvSpPr>
            <p:spPr>
              <a:xfrm>
                <a:off x="1054182" y="1767795"/>
                <a:ext cx="54508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24" name="Line">
                <a:extLst>
                  <a:ext uri="{FF2B5EF4-FFF2-40B4-BE49-F238E27FC236}">
                    <a16:creationId xmlns:a16="http://schemas.microsoft.com/office/drawing/2014/main" id="{4BA58DCD-68A3-4016-B50E-39606DB26FD7}"/>
                  </a:ext>
                </a:extLst>
              </p:cNvPr>
              <p:cNvSpPr/>
              <p:nvPr/>
            </p:nvSpPr>
            <p:spPr>
              <a:xfrm>
                <a:off x="1669736" y="180575"/>
                <a:ext cx="54508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25" name="Line">
                <a:extLst>
                  <a:ext uri="{FF2B5EF4-FFF2-40B4-BE49-F238E27FC236}">
                    <a16:creationId xmlns:a16="http://schemas.microsoft.com/office/drawing/2014/main" id="{0F38E4B6-9FA3-49D4-AED3-6EB417D18F93}"/>
                  </a:ext>
                </a:extLst>
              </p:cNvPr>
              <p:cNvSpPr/>
              <p:nvPr/>
            </p:nvSpPr>
            <p:spPr>
              <a:xfrm flipH="1">
                <a:off x="1645286" y="-1"/>
                <a:ext cx="1" cy="1948373"/>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26" name="Line">
                <a:extLst>
                  <a:ext uri="{FF2B5EF4-FFF2-40B4-BE49-F238E27FC236}">
                    <a16:creationId xmlns:a16="http://schemas.microsoft.com/office/drawing/2014/main" id="{84D16AE7-CEDC-488E-B1A6-9C0E52A99BE8}"/>
                  </a:ext>
                </a:extLst>
              </p:cNvPr>
              <p:cNvSpPr/>
              <p:nvPr/>
            </p:nvSpPr>
            <p:spPr>
              <a:xfrm>
                <a:off x="2255659" y="0"/>
                <a:ext cx="1" cy="1948372"/>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27" name="Line">
                <a:extLst>
                  <a:ext uri="{FF2B5EF4-FFF2-40B4-BE49-F238E27FC236}">
                    <a16:creationId xmlns:a16="http://schemas.microsoft.com/office/drawing/2014/main" id="{96F8FE9C-5D24-4816-8DA8-64D80511BEA8}"/>
                  </a:ext>
                </a:extLst>
              </p:cNvPr>
              <p:cNvSpPr/>
              <p:nvPr/>
            </p:nvSpPr>
            <p:spPr>
              <a:xfrm>
                <a:off x="2196015" y="1767795"/>
                <a:ext cx="54508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28" name="Line">
                <a:extLst>
                  <a:ext uri="{FF2B5EF4-FFF2-40B4-BE49-F238E27FC236}">
                    <a16:creationId xmlns:a16="http://schemas.microsoft.com/office/drawing/2014/main" id="{63E069E7-9F1B-4F57-84F2-6B37323D4AE6}"/>
                  </a:ext>
                </a:extLst>
              </p:cNvPr>
              <p:cNvSpPr/>
              <p:nvPr/>
            </p:nvSpPr>
            <p:spPr>
              <a:xfrm>
                <a:off x="2811568" y="180575"/>
                <a:ext cx="54508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29" name="Line">
                <a:extLst>
                  <a:ext uri="{FF2B5EF4-FFF2-40B4-BE49-F238E27FC236}">
                    <a16:creationId xmlns:a16="http://schemas.microsoft.com/office/drawing/2014/main" id="{165EC892-DE0C-4EA0-B938-787DF3BF08E4}"/>
                  </a:ext>
                </a:extLst>
              </p:cNvPr>
              <p:cNvSpPr/>
              <p:nvPr/>
            </p:nvSpPr>
            <p:spPr>
              <a:xfrm flipH="1">
                <a:off x="2787120" y="0"/>
                <a:ext cx="1" cy="1948372"/>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30" name="Line">
                <a:extLst>
                  <a:ext uri="{FF2B5EF4-FFF2-40B4-BE49-F238E27FC236}">
                    <a16:creationId xmlns:a16="http://schemas.microsoft.com/office/drawing/2014/main" id="{325E965D-4FEF-489B-98C7-780649ED9EBB}"/>
                  </a:ext>
                </a:extLst>
              </p:cNvPr>
              <p:cNvSpPr/>
              <p:nvPr/>
            </p:nvSpPr>
            <p:spPr>
              <a:xfrm>
                <a:off x="3397493" y="0"/>
                <a:ext cx="1" cy="1948372"/>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31" name="Line">
                <a:extLst>
                  <a:ext uri="{FF2B5EF4-FFF2-40B4-BE49-F238E27FC236}">
                    <a16:creationId xmlns:a16="http://schemas.microsoft.com/office/drawing/2014/main" id="{067E3933-2FBF-4885-9E7B-5BB3B14241FF}"/>
                  </a:ext>
                </a:extLst>
              </p:cNvPr>
              <p:cNvSpPr/>
              <p:nvPr/>
            </p:nvSpPr>
            <p:spPr>
              <a:xfrm>
                <a:off x="3337848" y="1767795"/>
                <a:ext cx="545089"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32" name="Line">
                <a:extLst>
                  <a:ext uri="{FF2B5EF4-FFF2-40B4-BE49-F238E27FC236}">
                    <a16:creationId xmlns:a16="http://schemas.microsoft.com/office/drawing/2014/main" id="{E0A6DEE4-FE69-46C6-841D-FD3D56230C7A}"/>
                  </a:ext>
                </a:extLst>
              </p:cNvPr>
              <p:cNvSpPr/>
              <p:nvPr/>
            </p:nvSpPr>
            <p:spPr>
              <a:xfrm>
                <a:off x="3953402" y="180575"/>
                <a:ext cx="54508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33" name="Line">
                <a:extLst>
                  <a:ext uri="{FF2B5EF4-FFF2-40B4-BE49-F238E27FC236}">
                    <a16:creationId xmlns:a16="http://schemas.microsoft.com/office/drawing/2014/main" id="{8D26922C-6205-46FA-83FD-9DF7F65BFCB7}"/>
                  </a:ext>
                </a:extLst>
              </p:cNvPr>
              <p:cNvSpPr/>
              <p:nvPr/>
            </p:nvSpPr>
            <p:spPr>
              <a:xfrm>
                <a:off x="3928953" y="0"/>
                <a:ext cx="1" cy="1948372"/>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34" name="Line">
                <a:extLst>
                  <a:ext uri="{FF2B5EF4-FFF2-40B4-BE49-F238E27FC236}">
                    <a16:creationId xmlns:a16="http://schemas.microsoft.com/office/drawing/2014/main" id="{6C5ABF5C-6C5C-422C-99AF-148549D5AE09}"/>
                  </a:ext>
                </a:extLst>
              </p:cNvPr>
              <p:cNvSpPr/>
              <p:nvPr/>
            </p:nvSpPr>
            <p:spPr>
              <a:xfrm>
                <a:off x="4539325" y="0"/>
                <a:ext cx="1" cy="1948372"/>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35" name="Line">
                <a:extLst>
                  <a:ext uri="{FF2B5EF4-FFF2-40B4-BE49-F238E27FC236}">
                    <a16:creationId xmlns:a16="http://schemas.microsoft.com/office/drawing/2014/main" id="{5C4C49A1-9F8F-4F15-859D-E5ADF685EC04}"/>
                  </a:ext>
                </a:extLst>
              </p:cNvPr>
              <p:cNvSpPr/>
              <p:nvPr/>
            </p:nvSpPr>
            <p:spPr>
              <a:xfrm>
                <a:off x="4479681" y="1767795"/>
                <a:ext cx="54508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36" name="Line">
                <a:extLst>
                  <a:ext uri="{FF2B5EF4-FFF2-40B4-BE49-F238E27FC236}">
                    <a16:creationId xmlns:a16="http://schemas.microsoft.com/office/drawing/2014/main" id="{DD4B07D9-BB4A-43E4-A1AA-B81C5E1E4343}"/>
                  </a:ext>
                </a:extLst>
              </p:cNvPr>
              <p:cNvSpPr/>
              <p:nvPr/>
            </p:nvSpPr>
            <p:spPr>
              <a:xfrm>
                <a:off x="5095235" y="180575"/>
                <a:ext cx="54508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37" name="Line">
                <a:extLst>
                  <a:ext uri="{FF2B5EF4-FFF2-40B4-BE49-F238E27FC236}">
                    <a16:creationId xmlns:a16="http://schemas.microsoft.com/office/drawing/2014/main" id="{C975AA29-E7E9-4C9B-A331-97CA2B7C6DAA}"/>
                  </a:ext>
                </a:extLst>
              </p:cNvPr>
              <p:cNvSpPr/>
              <p:nvPr/>
            </p:nvSpPr>
            <p:spPr>
              <a:xfrm>
                <a:off x="5070787" y="0"/>
                <a:ext cx="1" cy="1948372"/>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38" name="Line">
                <a:extLst>
                  <a:ext uri="{FF2B5EF4-FFF2-40B4-BE49-F238E27FC236}">
                    <a16:creationId xmlns:a16="http://schemas.microsoft.com/office/drawing/2014/main" id="{439831EA-1F14-42C2-8092-3E0DF20A88C8}"/>
                  </a:ext>
                </a:extLst>
              </p:cNvPr>
              <p:cNvSpPr/>
              <p:nvPr/>
            </p:nvSpPr>
            <p:spPr>
              <a:xfrm>
                <a:off x="5681159" y="0"/>
                <a:ext cx="1" cy="1948372"/>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39" name="Line">
                <a:extLst>
                  <a:ext uri="{FF2B5EF4-FFF2-40B4-BE49-F238E27FC236}">
                    <a16:creationId xmlns:a16="http://schemas.microsoft.com/office/drawing/2014/main" id="{3DFF6379-8E09-49CB-84E3-8BA6042F5B87}"/>
                  </a:ext>
                </a:extLst>
              </p:cNvPr>
              <p:cNvSpPr/>
              <p:nvPr/>
            </p:nvSpPr>
            <p:spPr>
              <a:xfrm>
                <a:off x="5621515" y="1767795"/>
                <a:ext cx="54508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40" name="Line">
                <a:extLst>
                  <a:ext uri="{FF2B5EF4-FFF2-40B4-BE49-F238E27FC236}">
                    <a16:creationId xmlns:a16="http://schemas.microsoft.com/office/drawing/2014/main" id="{47B0E58C-9644-4141-BFFC-C48F14E48B42}"/>
                  </a:ext>
                </a:extLst>
              </p:cNvPr>
              <p:cNvSpPr/>
              <p:nvPr/>
            </p:nvSpPr>
            <p:spPr>
              <a:xfrm>
                <a:off x="6237068" y="180575"/>
                <a:ext cx="54508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41" name="Line">
                <a:extLst>
                  <a:ext uri="{FF2B5EF4-FFF2-40B4-BE49-F238E27FC236}">
                    <a16:creationId xmlns:a16="http://schemas.microsoft.com/office/drawing/2014/main" id="{EC80722D-23B1-457A-A81A-48E9FE98163E}"/>
                  </a:ext>
                </a:extLst>
              </p:cNvPr>
              <p:cNvSpPr/>
              <p:nvPr/>
            </p:nvSpPr>
            <p:spPr>
              <a:xfrm>
                <a:off x="6212620" y="0"/>
                <a:ext cx="1" cy="1948372"/>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42" name="Line">
                <a:extLst>
                  <a:ext uri="{FF2B5EF4-FFF2-40B4-BE49-F238E27FC236}">
                    <a16:creationId xmlns:a16="http://schemas.microsoft.com/office/drawing/2014/main" id="{C0515CAE-13F3-47B0-BDBA-64B111CF99D6}"/>
                  </a:ext>
                </a:extLst>
              </p:cNvPr>
              <p:cNvSpPr/>
              <p:nvPr/>
            </p:nvSpPr>
            <p:spPr>
              <a:xfrm>
                <a:off x="6822992" y="0"/>
                <a:ext cx="1" cy="1948372"/>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43" name="Line">
                <a:extLst>
                  <a:ext uri="{FF2B5EF4-FFF2-40B4-BE49-F238E27FC236}">
                    <a16:creationId xmlns:a16="http://schemas.microsoft.com/office/drawing/2014/main" id="{0859C6FC-483B-4239-B61A-DE724C098D10}"/>
                  </a:ext>
                </a:extLst>
              </p:cNvPr>
              <p:cNvSpPr/>
              <p:nvPr/>
            </p:nvSpPr>
            <p:spPr>
              <a:xfrm>
                <a:off x="6763349" y="1767795"/>
                <a:ext cx="54508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44" name="Line">
                <a:extLst>
                  <a:ext uri="{FF2B5EF4-FFF2-40B4-BE49-F238E27FC236}">
                    <a16:creationId xmlns:a16="http://schemas.microsoft.com/office/drawing/2014/main" id="{5CCBD56B-70E2-4970-9F69-7F6E1E0A7338}"/>
                  </a:ext>
                </a:extLst>
              </p:cNvPr>
              <p:cNvSpPr/>
              <p:nvPr/>
            </p:nvSpPr>
            <p:spPr>
              <a:xfrm>
                <a:off x="7381779" y="180575"/>
                <a:ext cx="54508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45" name="Line">
                <a:extLst>
                  <a:ext uri="{FF2B5EF4-FFF2-40B4-BE49-F238E27FC236}">
                    <a16:creationId xmlns:a16="http://schemas.microsoft.com/office/drawing/2014/main" id="{3BC0B390-81F6-43F9-90F0-5B58167ABB4D}"/>
                  </a:ext>
                </a:extLst>
              </p:cNvPr>
              <p:cNvSpPr/>
              <p:nvPr/>
            </p:nvSpPr>
            <p:spPr>
              <a:xfrm>
                <a:off x="7357331" y="0"/>
                <a:ext cx="1" cy="1948372"/>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46" name="Line">
                <a:extLst>
                  <a:ext uri="{FF2B5EF4-FFF2-40B4-BE49-F238E27FC236}">
                    <a16:creationId xmlns:a16="http://schemas.microsoft.com/office/drawing/2014/main" id="{0DA7EC9D-C2A9-4052-B459-9F1C78DB5BD4}"/>
                  </a:ext>
                </a:extLst>
              </p:cNvPr>
              <p:cNvSpPr/>
              <p:nvPr/>
            </p:nvSpPr>
            <p:spPr>
              <a:xfrm>
                <a:off x="7967704" y="0"/>
                <a:ext cx="1" cy="1948372"/>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47" name="Line">
                <a:extLst>
                  <a:ext uri="{FF2B5EF4-FFF2-40B4-BE49-F238E27FC236}">
                    <a16:creationId xmlns:a16="http://schemas.microsoft.com/office/drawing/2014/main" id="{40BF8C62-E79F-442F-BC4B-ED4B31F80B99}"/>
                  </a:ext>
                </a:extLst>
              </p:cNvPr>
              <p:cNvSpPr/>
              <p:nvPr/>
            </p:nvSpPr>
            <p:spPr>
              <a:xfrm>
                <a:off x="7908060" y="1767795"/>
                <a:ext cx="54508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48" name="Line">
                <a:extLst>
                  <a:ext uri="{FF2B5EF4-FFF2-40B4-BE49-F238E27FC236}">
                    <a16:creationId xmlns:a16="http://schemas.microsoft.com/office/drawing/2014/main" id="{0D038E46-F648-47E1-96D4-ECB113EEE21C}"/>
                  </a:ext>
                </a:extLst>
              </p:cNvPr>
              <p:cNvSpPr/>
              <p:nvPr/>
            </p:nvSpPr>
            <p:spPr>
              <a:xfrm>
                <a:off x="8502043" y="180575"/>
                <a:ext cx="54508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49" name="Line">
                <a:extLst>
                  <a:ext uri="{FF2B5EF4-FFF2-40B4-BE49-F238E27FC236}">
                    <a16:creationId xmlns:a16="http://schemas.microsoft.com/office/drawing/2014/main" id="{6E1E76B1-F750-4D50-9D8B-AD9329EF2B9C}"/>
                  </a:ext>
                </a:extLst>
              </p:cNvPr>
              <p:cNvSpPr/>
              <p:nvPr/>
            </p:nvSpPr>
            <p:spPr>
              <a:xfrm>
                <a:off x="8477595" y="0"/>
                <a:ext cx="1" cy="1948372"/>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50" name="Line">
                <a:extLst>
                  <a:ext uri="{FF2B5EF4-FFF2-40B4-BE49-F238E27FC236}">
                    <a16:creationId xmlns:a16="http://schemas.microsoft.com/office/drawing/2014/main" id="{F6BE9D3D-010E-4654-B18D-AEBCC1951A03}"/>
                  </a:ext>
                </a:extLst>
              </p:cNvPr>
              <p:cNvSpPr/>
              <p:nvPr/>
            </p:nvSpPr>
            <p:spPr>
              <a:xfrm>
                <a:off x="9087967" y="0"/>
                <a:ext cx="1" cy="1948372"/>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sp>
            <p:nvSpPr>
              <p:cNvPr id="51" name="Line">
                <a:extLst>
                  <a:ext uri="{FF2B5EF4-FFF2-40B4-BE49-F238E27FC236}">
                    <a16:creationId xmlns:a16="http://schemas.microsoft.com/office/drawing/2014/main" id="{3D44208A-D4C0-4E8C-A20E-3717994780AF}"/>
                  </a:ext>
                </a:extLst>
              </p:cNvPr>
              <p:cNvSpPr/>
              <p:nvPr/>
            </p:nvSpPr>
            <p:spPr>
              <a:xfrm>
                <a:off x="9028324" y="1767795"/>
                <a:ext cx="54508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400"/>
              </a:p>
            </p:txBody>
          </p:sp>
        </p:grpSp>
        <p:sp>
          <p:nvSpPr>
            <p:cNvPr id="52" name="b7">
              <a:extLst>
                <a:ext uri="{FF2B5EF4-FFF2-40B4-BE49-F238E27FC236}">
                  <a16:creationId xmlns:a16="http://schemas.microsoft.com/office/drawing/2014/main" id="{8D0271F0-F224-465C-91CF-CCB0C03398AD}"/>
                </a:ext>
              </a:extLst>
            </p:cNvPr>
            <p:cNvSpPr/>
            <p:nvPr/>
          </p:nvSpPr>
          <p:spPr>
            <a:xfrm>
              <a:off x="8034631" y="2333429"/>
              <a:ext cx="275685" cy="313194"/>
            </a:xfrm>
            <a:prstGeom prst="roundRect">
              <a:avLst>
                <a:gd name="adj" fmla="val 17041"/>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a:solidFill>
                    <a:srgbClr val="FFFFFF"/>
                  </a:solidFill>
                  <a:latin typeface="Helvetica"/>
                  <a:ea typeface="Helvetica"/>
                  <a:cs typeface="Helvetica"/>
                  <a:sym typeface="Helvetica"/>
                </a:defRPr>
              </a:lvl1pPr>
            </a:lstStyle>
            <a:p>
              <a:r>
                <a:rPr sz="1000"/>
                <a:t>b7</a:t>
              </a:r>
            </a:p>
          </p:txBody>
        </p:sp>
        <p:sp>
          <p:nvSpPr>
            <p:cNvPr id="53" name="b6">
              <a:extLst>
                <a:ext uri="{FF2B5EF4-FFF2-40B4-BE49-F238E27FC236}">
                  <a16:creationId xmlns:a16="http://schemas.microsoft.com/office/drawing/2014/main" id="{2B250207-CB8B-423E-9A8A-828DFFB6857F}"/>
                </a:ext>
              </a:extLst>
            </p:cNvPr>
            <p:cNvSpPr/>
            <p:nvPr/>
          </p:nvSpPr>
          <p:spPr>
            <a:xfrm>
              <a:off x="7520736" y="2333429"/>
              <a:ext cx="275685" cy="313194"/>
            </a:xfrm>
            <a:prstGeom prst="roundRect">
              <a:avLst>
                <a:gd name="adj" fmla="val 17041"/>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a:solidFill>
                    <a:srgbClr val="FFFFFF"/>
                  </a:solidFill>
                  <a:latin typeface="Helvetica"/>
                  <a:ea typeface="Helvetica"/>
                  <a:cs typeface="Helvetica"/>
                  <a:sym typeface="Helvetica"/>
                </a:defRPr>
              </a:lvl1pPr>
            </a:lstStyle>
            <a:p>
              <a:r>
                <a:rPr sz="1000"/>
                <a:t>b6</a:t>
              </a:r>
            </a:p>
          </p:txBody>
        </p:sp>
      </p:grpSp>
      <p:grpSp>
        <p:nvGrpSpPr>
          <p:cNvPr id="115" name="Group 114">
            <a:extLst>
              <a:ext uri="{FF2B5EF4-FFF2-40B4-BE49-F238E27FC236}">
                <a16:creationId xmlns:a16="http://schemas.microsoft.com/office/drawing/2014/main" id="{0D385C35-F6CB-4BDF-88F4-EBAC6EC84B26}"/>
              </a:ext>
            </a:extLst>
          </p:cNvPr>
          <p:cNvGrpSpPr/>
          <p:nvPr/>
        </p:nvGrpSpPr>
        <p:grpSpPr>
          <a:xfrm>
            <a:off x="6717035" y="2999315"/>
            <a:ext cx="4573713" cy="3030931"/>
            <a:chOff x="3935488" y="1432599"/>
            <a:chExt cx="4184027" cy="3834129"/>
          </a:xfrm>
        </p:grpSpPr>
        <p:sp>
          <p:nvSpPr>
            <p:cNvPr id="55" name="Rectangle">
              <a:extLst>
                <a:ext uri="{FF2B5EF4-FFF2-40B4-BE49-F238E27FC236}">
                  <a16:creationId xmlns:a16="http://schemas.microsoft.com/office/drawing/2014/main" id="{737263E4-4028-4D60-B63A-F8A8E40E6A8F}"/>
                </a:ext>
              </a:extLst>
            </p:cNvPr>
            <p:cNvSpPr/>
            <p:nvPr/>
          </p:nvSpPr>
          <p:spPr>
            <a:xfrm>
              <a:off x="4187996" y="2016336"/>
              <a:ext cx="512588" cy="3250392"/>
            </a:xfrm>
            <a:prstGeom prst="rect">
              <a:avLst/>
            </a:prstGeom>
            <a:solidFill>
              <a:srgbClr val="929292"/>
            </a:solidFill>
            <a:ln w="12700">
              <a:miter lim="400000"/>
            </a:ln>
          </p:spPr>
          <p:txBody>
            <a:bodyPr lIns="35719" tIns="35719" rIns="35719" bIns="35719" anchor="ctr"/>
            <a:lstStyle/>
            <a:p>
              <a:pPr defTabSz="410766">
                <a:defRPr b="0">
                  <a:solidFill>
                    <a:srgbClr val="FFFFFF"/>
                  </a:solidFill>
                  <a:latin typeface="+mn-lt"/>
                  <a:ea typeface="+mn-ea"/>
                  <a:cs typeface="+mn-cs"/>
                  <a:sym typeface="Helvetica Neue Medium"/>
                </a:defRPr>
              </a:pPr>
              <a:endParaRPr sz="700"/>
            </a:p>
          </p:txBody>
        </p:sp>
        <p:sp>
          <p:nvSpPr>
            <p:cNvPr id="56" name="Line">
              <a:extLst>
                <a:ext uri="{FF2B5EF4-FFF2-40B4-BE49-F238E27FC236}">
                  <a16:creationId xmlns:a16="http://schemas.microsoft.com/office/drawing/2014/main" id="{FD76C455-D569-49C3-B34F-D3C434F83037}"/>
                </a:ext>
              </a:extLst>
            </p:cNvPr>
            <p:cNvSpPr/>
            <p:nvPr/>
          </p:nvSpPr>
          <p:spPr>
            <a:xfrm>
              <a:off x="4686034" y="2242803"/>
              <a:ext cx="2608278" cy="1"/>
            </a:xfrm>
            <a:prstGeom prst="line">
              <a:avLst/>
            </a:prstGeom>
            <a:ln w="88900">
              <a:solidFill>
                <a:srgbClr val="000000"/>
              </a:solidFill>
              <a:miter lim="400000"/>
              <a:tailEnd type="triangle"/>
            </a:ln>
          </p:spPr>
          <p:txBody>
            <a:bodyPr lIns="35719" tIns="35719" rIns="35719" bIns="35719" anchor="ctr"/>
            <a:lstStyle/>
            <a:p>
              <a:pPr defTabSz="410766">
                <a:defRPr b="0">
                  <a:solidFill>
                    <a:srgbClr val="FFFFFF"/>
                  </a:solidFill>
                  <a:latin typeface="+mn-lt"/>
                  <a:ea typeface="+mn-ea"/>
                  <a:cs typeface="+mn-cs"/>
                  <a:sym typeface="Helvetica Neue Medium"/>
                </a:defRPr>
              </a:pPr>
              <a:endParaRPr sz="700"/>
            </a:p>
          </p:txBody>
        </p:sp>
        <p:sp>
          <p:nvSpPr>
            <p:cNvPr id="57" name="Line">
              <a:extLst>
                <a:ext uri="{FF2B5EF4-FFF2-40B4-BE49-F238E27FC236}">
                  <a16:creationId xmlns:a16="http://schemas.microsoft.com/office/drawing/2014/main" id="{59A666B5-E938-4B66-AC61-B60882748C82}"/>
                </a:ext>
              </a:extLst>
            </p:cNvPr>
            <p:cNvSpPr/>
            <p:nvPr/>
          </p:nvSpPr>
          <p:spPr>
            <a:xfrm>
              <a:off x="4686033" y="2591512"/>
              <a:ext cx="2608279" cy="1"/>
            </a:xfrm>
            <a:prstGeom prst="line">
              <a:avLst/>
            </a:prstGeom>
            <a:ln w="88900">
              <a:solidFill>
                <a:srgbClr val="000000"/>
              </a:solidFill>
              <a:miter lim="400000"/>
              <a:tailEnd type="triangle"/>
            </a:ln>
          </p:spPr>
          <p:txBody>
            <a:bodyPr lIns="35719" tIns="35719" rIns="35719" bIns="35719" anchor="ctr"/>
            <a:lstStyle/>
            <a:p>
              <a:pPr defTabSz="410766">
                <a:defRPr b="0">
                  <a:solidFill>
                    <a:srgbClr val="FFFFFF"/>
                  </a:solidFill>
                  <a:latin typeface="+mn-lt"/>
                  <a:ea typeface="+mn-ea"/>
                  <a:cs typeface="+mn-cs"/>
                  <a:sym typeface="Helvetica Neue Medium"/>
                </a:defRPr>
              </a:pPr>
              <a:endParaRPr sz="700"/>
            </a:p>
          </p:txBody>
        </p:sp>
        <p:sp>
          <p:nvSpPr>
            <p:cNvPr id="58" name="Line">
              <a:extLst>
                <a:ext uri="{FF2B5EF4-FFF2-40B4-BE49-F238E27FC236}">
                  <a16:creationId xmlns:a16="http://schemas.microsoft.com/office/drawing/2014/main" id="{987031FF-FC0C-48D1-9248-D64DFFA4CABB}"/>
                </a:ext>
              </a:extLst>
            </p:cNvPr>
            <p:cNvSpPr/>
            <p:nvPr/>
          </p:nvSpPr>
          <p:spPr>
            <a:xfrm>
              <a:off x="4686033" y="2941519"/>
              <a:ext cx="2608279" cy="1"/>
            </a:xfrm>
            <a:prstGeom prst="line">
              <a:avLst/>
            </a:prstGeom>
            <a:ln w="88900">
              <a:solidFill>
                <a:srgbClr val="000000"/>
              </a:solidFill>
              <a:miter lim="400000"/>
              <a:tailEnd type="triangle"/>
            </a:ln>
          </p:spPr>
          <p:txBody>
            <a:bodyPr lIns="35719" tIns="35719" rIns="35719" bIns="35719" anchor="ctr"/>
            <a:lstStyle/>
            <a:p>
              <a:pPr defTabSz="410766">
                <a:defRPr b="0">
                  <a:solidFill>
                    <a:srgbClr val="FFFFFF"/>
                  </a:solidFill>
                  <a:latin typeface="+mn-lt"/>
                  <a:ea typeface="+mn-ea"/>
                  <a:cs typeface="+mn-cs"/>
                  <a:sym typeface="Helvetica Neue Medium"/>
                </a:defRPr>
              </a:pPr>
              <a:endParaRPr sz="700"/>
            </a:p>
          </p:txBody>
        </p:sp>
        <p:sp>
          <p:nvSpPr>
            <p:cNvPr id="59" name="Line">
              <a:extLst>
                <a:ext uri="{FF2B5EF4-FFF2-40B4-BE49-F238E27FC236}">
                  <a16:creationId xmlns:a16="http://schemas.microsoft.com/office/drawing/2014/main" id="{70C782DE-8D9B-435D-8DAE-4B821B407FE1}"/>
                </a:ext>
              </a:extLst>
            </p:cNvPr>
            <p:cNvSpPr/>
            <p:nvPr/>
          </p:nvSpPr>
          <p:spPr>
            <a:xfrm>
              <a:off x="4686033" y="3291525"/>
              <a:ext cx="2608279" cy="1"/>
            </a:xfrm>
            <a:prstGeom prst="line">
              <a:avLst/>
            </a:prstGeom>
            <a:ln w="88900">
              <a:solidFill>
                <a:srgbClr val="000000"/>
              </a:solidFill>
              <a:miter lim="400000"/>
              <a:tailEnd type="triangle"/>
            </a:ln>
          </p:spPr>
          <p:txBody>
            <a:bodyPr lIns="35719" tIns="35719" rIns="35719" bIns="35719" anchor="ctr"/>
            <a:lstStyle/>
            <a:p>
              <a:pPr defTabSz="410766">
                <a:defRPr b="0">
                  <a:solidFill>
                    <a:srgbClr val="FFFFFF"/>
                  </a:solidFill>
                  <a:latin typeface="+mn-lt"/>
                  <a:ea typeface="+mn-ea"/>
                  <a:cs typeface="+mn-cs"/>
                  <a:sym typeface="Helvetica Neue Medium"/>
                </a:defRPr>
              </a:pPr>
              <a:endParaRPr sz="700"/>
            </a:p>
          </p:txBody>
        </p:sp>
        <p:sp>
          <p:nvSpPr>
            <p:cNvPr id="60" name="Line">
              <a:extLst>
                <a:ext uri="{FF2B5EF4-FFF2-40B4-BE49-F238E27FC236}">
                  <a16:creationId xmlns:a16="http://schemas.microsoft.com/office/drawing/2014/main" id="{5E35BC90-7FD9-4274-B65B-17B42B54044B}"/>
                </a:ext>
              </a:extLst>
            </p:cNvPr>
            <p:cNvSpPr/>
            <p:nvPr/>
          </p:nvSpPr>
          <p:spPr>
            <a:xfrm>
              <a:off x="4686033" y="3641532"/>
              <a:ext cx="2608279" cy="1"/>
            </a:xfrm>
            <a:prstGeom prst="line">
              <a:avLst/>
            </a:prstGeom>
            <a:ln w="88900">
              <a:solidFill>
                <a:srgbClr val="000000"/>
              </a:solidFill>
              <a:miter lim="400000"/>
              <a:tailEnd type="triangle"/>
            </a:ln>
          </p:spPr>
          <p:txBody>
            <a:bodyPr lIns="35719" tIns="35719" rIns="35719" bIns="35719" anchor="ctr"/>
            <a:lstStyle/>
            <a:p>
              <a:pPr defTabSz="410766">
                <a:defRPr b="0">
                  <a:solidFill>
                    <a:srgbClr val="FFFFFF"/>
                  </a:solidFill>
                  <a:latin typeface="+mn-lt"/>
                  <a:ea typeface="+mn-ea"/>
                  <a:cs typeface="+mn-cs"/>
                  <a:sym typeface="Helvetica Neue Medium"/>
                </a:defRPr>
              </a:pPr>
              <a:endParaRPr sz="700"/>
            </a:p>
          </p:txBody>
        </p:sp>
        <p:sp>
          <p:nvSpPr>
            <p:cNvPr id="61" name="Line">
              <a:extLst>
                <a:ext uri="{FF2B5EF4-FFF2-40B4-BE49-F238E27FC236}">
                  <a16:creationId xmlns:a16="http://schemas.microsoft.com/office/drawing/2014/main" id="{3B85617D-5767-4109-BA9D-3246BAC880D5}"/>
                </a:ext>
              </a:extLst>
            </p:cNvPr>
            <p:cNvSpPr/>
            <p:nvPr/>
          </p:nvSpPr>
          <p:spPr>
            <a:xfrm>
              <a:off x="4686033" y="3991538"/>
              <a:ext cx="2608279" cy="1"/>
            </a:xfrm>
            <a:prstGeom prst="line">
              <a:avLst/>
            </a:prstGeom>
            <a:ln w="88900">
              <a:solidFill>
                <a:srgbClr val="000000"/>
              </a:solidFill>
              <a:miter lim="400000"/>
              <a:tailEnd type="triangle"/>
            </a:ln>
          </p:spPr>
          <p:txBody>
            <a:bodyPr lIns="35719" tIns="35719" rIns="35719" bIns="35719" anchor="ctr"/>
            <a:lstStyle/>
            <a:p>
              <a:pPr defTabSz="410766">
                <a:defRPr b="0">
                  <a:solidFill>
                    <a:srgbClr val="FFFFFF"/>
                  </a:solidFill>
                  <a:latin typeface="+mn-lt"/>
                  <a:ea typeface="+mn-ea"/>
                  <a:cs typeface="+mn-cs"/>
                  <a:sym typeface="Helvetica Neue Medium"/>
                </a:defRPr>
              </a:pPr>
              <a:endParaRPr sz="700"/>
            </a:p>
          </p:txBody>
        </p:sp>
        <p:sp>
          <p:nvSpPr>
            <p:cNvPr id="62" name="Line">
              <a:extLst>
                <a:ext uri="{FF2B5EF4-FFF2-40B4-BE49-F238E27FC236}">
                  <a16:creationId xmlns:a16="http://schemas.microsoft.com/office/drawing/2014/main" id="{4A0DD885-D400-4A8F-87BF-8BEF7540FC5E}"/>
                </a:ext>
              </a:extLst>
            </p:cNvPr>
            <p:cNvSpPr/>
            <p:nvPr/>
          </p:nvSpPr>
          <p:spPr>
            <a:xfrm>
              <a:off x="4686033" y="4341545"/>
              <a:ext cx="2608279" cy="1"/>
            </a:xfrm>
            <a:prstGeom prst="line">
              <a:avLst/>
            </a:prstGeom>
            <a:ln w="88900">
              <a:solidFill>
                <a:srgbClr val="000000"/>
              </a:solidFill>
              <a:miter lim="400000"/>
              <a:tailEnd type="triangle"/>
            </a:ln>
          </p:spPr>
          <p:txBody>
            <a:bodyPr lIns="35719" tIns="35719" rIns="35719" bIns="35719" anchor="ctr"/>
            <a:lstStyle/>
            <a:p>
              <a:pPr defTabSz="410766">
                <a:defRPr b="0">
                  <a:solidFill>
                    <a:srgbClr val="FFFFFF"/>
                  </a:solidFill>
                  <a:latin typeface="+mn-lt"/>
                  <a:ea typeface="+mn-ea"/>
                  <a:cs typeface="+mn-cs"/>
                  <a:sym typeface="Helvetica Neue Medium"/>
                </a:defRPr>
              </a:pPr>
              <a:endParaRPr sz="700"/>
            </a:p>
          </p:txBody>
        </p:sp>
        <p:sp>
          <p:nvSpPr>
            <p:cNvPr id="63" name="Line">
              <a:extLst>
                <a:ext uri="{FF2B5EF4-FFF2-40B4-BE49-F238E27FC236}">
                  <a16:creationId xmlns:a16="http://schemas.microsoft.com/office/drawing/2014/main" id="{1BD3D30B-CE8B-499F-92D4-0E2A9501E812}"/>
                </a:ext>
              </a:extLst>
            </p:cNvPr>
            <p:cNvSpPr/>
            <p:nvPr/>
          </p:nvSpPr>
          <p:spPr>
            <a:xfrm>
              <a:off x="4686033" y="4691551"/>
              <a:ext cx="2608279" cy="1"/>
            </a:xfrm>
            <a:prstGeom prst="line">
              <a:avLst/>
            </a:prstGeom>
            <a:ln w="88900">
              <a:solidFill>
                <a:srgbClr val="000000"/>
              </a:solidFill>
              <a:miter lim="400000"/>
              <a:tailEnd type="triangle"/>
            </a:ln>
          </p:spPr>
          <p:txBody>
            <a:bodyPr lIns="35719" tIns="35719" rIns="35719" bIns="35719" anchor="ctr"/>
            <a:lstStyle/>
            <a:p>
              <a:pPr defTabSz="410766">
                <a:defRPr b="0">
                  <a:solidFill>
                    <a:srgbClr val="FFFFFF"/>
                  </a:solidFill>
                  <a:latin typeface="+mn-lt"/>
                  <a:ea typeface="+mn-ea"/>
                  <a:cs typeface="+mn-cs"/>
                  <a:sym typeface="Helvetica Neue Medium"/>
                </a:defRPr>
              </a:pPr>
              <a:endParaRPr sz="700"/>
            </a:p>
          </p:txBody>
        </p:sp>
        <p:sp>
          <p:nvSpPr>
            <p:cNvPr id="64" name="Rectangle">
              <a:extLst>
                <a:ext uri="{FF2B5EF4-FFF2-40B4-BE49-F238E27FC236}">
                  <a16:creationId xmlns:a16="http://schemas.microsoft.com/office/drawing/2014/main" id="{32FFAD36-20E8-49FC-93BE-B62D315D2580}"/>
                </a:ext>
              </a:extLst>
            </p:cNvPr>
            <p:cNvSpPr/>
            <p:nvPr/>
          </p:nvSpPr>
          <p:spPr>
            <a:xfrm>
              <a:off x="7294023" y="2016336"/>
              <a:ext cx="574974" cy="3250392"/>
            </a:xfrm>
            <a:prstGeom prst="rect">
              <a:avLst/>
            </a:prstGeom>
            <a:solidFill>
              <a:srgbClr val="D6D5D5"/>
            </a:solidFill>
            <a:ln w="50800">
              <a:solidFill>
                <a:srgbClr val="000000"/>
              </a:solidFill>
              <a:miter lim="400000"/>
            </a:ln>
          </p:spPr>
          <p:txBody>
            <a:bodyPr lIns="35719" tIns="35719" rIns="35719" bIns="35719" anchor="ctr"/>
            <a:lstStyle/>
            <a:p>
              <a:pPr defTabSz="410766">
                <a:defRPr sz="3500">
                  <a:solidFill>
                    <a:srgbClr val="FFFFFF"/>
                  </a:solidFill>
                  <a:latin typeface="Helvetica"/>
                  <a:ea typeface="Helvetica"/>
                  <a:cs typeface="Helvetica"/>
                  <a:sym typeface="Helvetica"/>
                </a:defRPr>
              </a:pPr>
              <a:endParaRPr sz="1400"/>
            </a:p>
          </p:txBody>
        </p:sp>
        <p:sp>
          <p:nvSpPr>
            <p:cNvPr id="65" name="D0">
              <a:extLst>
                <a:ext uri="{FF2B5EF4-FFF2-40B4-BE49-F238E27FC236}">
                  <a16:creationId xmlns:a16="http://schemas.microsoft.com/office/drawing/2014/main" id="{E4282F9D-FE9E-41B7-9FF6-E29F7C3DFA0A}"/>
                </a:ext>
              </a:extLst>
            </p:cNvPr>
            <p:cNvSpPr txBox="1"/>
            <p:nvPr/>
          </p:nvSpPr>
          <p:spPr>
            <a:xfrm>
              <a:off x="7353319" y="2067976"/>
              <a:ext cx="366414" cy="349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3500">
                  <a:latin typeface="Helvetica"/>
                  <a:ea typeface="Helvetica"/>
                  <a:cs typeface="Helvetica"/>
                  <a:sym typeface="Helvetica"/>
                </a:defRPr>
              </a:lvl1pPr>
            </a:lstStyle>
            <a:p>
              <a:r>
                <a:rPr sz="1400"/>
                <a:t>D0</a:t>
              </a:r>
            </a:p>
          </p:txBody>
        </p:sp>
        <p:sp>
          <p:nvSpPr>
            <p:cNvPr id="66" name="D1">
              <a:extLst>
                <a:ext uri="{FF2B5EF4-FFF2-40B4-BE49-F238E27FC236}">
                  <a16:creationId xmlns:a16="http://schemas.microsoft.com/office/drawing/2014/main" id="{FD416AC2-E467-46FA-A3E3-CD771E15B4B7}"/>
                </a:ext>
              </a:extLst>
            </p:cNvPr>
            <p:cNvSpPr txBox="1"/>
            <p:nvPr/>
          </p:nvSpPr>
          <p:spPr>
            <a:xfrm>
              <a:off x="7353319" y="2416687"/>
              <a:ext cx="366414" cy="349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3500">
                  <a:latin typeface="Helvetica"/>
                  <a:ea typeface="Helvetica"/>
                  <a:cs typeface="Helvetica"/>
                  <a:sym typeface="Helvetica"/>
                </a:defRPr>
              </a:lvl1pPr>
            </a:lstStyle>
            <a:p>
              <a:r>
                <a:rPr sz="1400"/>
                <a:t>D1</a:t>
              </a:r>
            </a:p>
          </p:txBody>
        </p:sp>
        <p:sp>
          <p:nvSpPr>
            <p:cNvPr id="67" name="D2">
              <a:extLst>
                <a:ext uri="{FF2B5EF4-FFF2-40B4-BE49-F238E27FC236}">
                  <a16:creationId xmlns:a16="http://schemas.microsoft.com/office/drawing/2014/main" id="{532983A0-629A-4036-8884-FFF9BDC342F5}"/>
                </a:ext>
              </a:extLst>
            </p:cNvPr>
            <p:cNvSpPr txBox="1"/>
            <p:nvPr/>
          </p:nvSpPr>
          <p:spPr>
            <a:xfrm>
              <a:off x="7353319" y="2766694"/>
              <a:ext cx="366414" cy="349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3500">
                  <a:latin typeface="Helvetica"/>
                  <a:ea typeface="Helvetica"/>
                  <a:cs typeface="Helvetica"/>
                  <a:sym typeface="Helvetica"/>
                </a:defRPr>
              </a:lvl1pPr>
            </a:lstStyle>
            <a:p>
              <a:r>
                <a:rPr sz="1400"/>
                <a:t>D2</a:t>
              </a:r>
            </a:p>
          </p:txBody>
        </p:sp>
        <p:sp>
          <p:nvSpPr>
            <p:cNvPr id="68" name="D3">
              <a:extLst>
                <a:ext uri="{FF2B5EF4-FFF2-40B4-BE49-F238E27FC236}">
                  <a16:creationId xmlns:a16="http://schemas.microsoft.com/office/drawing/2014/main" id="{A7DE6B1D-185E-41A9-949F-D5D4FBE76402}"/>
                </a:ext>
              </a:extLst>
            </p:cNvPr>
            <p:cNvSpPr txBox="1"/>
            <p:nvPr/>
          </p:nvSpPr>
          <p:spPr>
            <a:xfrm>
              <a:off x="7353319" y="3116700"/>
              <a:ext cx="366414" cy="349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3500">
                  <a:latin typeface="Helvetica"/>
                  <a:ea typeface="Helvetica"/>
                  <a:cs typeface="Helvetica"/>
                  <a:sym typeface="Helvetica"/>
                </a:defRPr>
              </a:lvl1pPr>
            </a:lstStyle>
            <a:p>
              <a:r>
                <a:rPr sz="1400"/>
                <a:t>D3</a:t>
              </a:r>
            </a:p>
          </p:txBody>
        </p:sp>
        <p:sp>
          <p:nvSpPr>
            <p:cNvPr id="69" name="D4">
              <a:extLst>
                <a:ext uri="{FF2B5EF4-FFF2-40B4-BE49-F238E27FC236}">
                  <a16:creationId xmlns:a16="http://schemas.microsoft.com/office/drawing/2014/main" id="{740C00FC-4C12-4822-A74D-179F211D59BB}"/>
                </a:ext>
              </a:extLst>
            </p:cNvPr>
            <p:cNvSpPr txBox="1"/>
            <p:nvPr/>
          </p:nvSpPr>
          <p:spPr>
            <a:xfrm>
              <a:off x="7353319" y="3466706"/>
              <a:ext cx="366414" cy="349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3500">
                  <a:latin typeface="Helvetica"/>
                  <a:ea typeface="Helvetica"/>
                  <a:cs typeface="Helvetica"/>
                  <a:sym typeface="Helvetica"/>
                </a:defRPr>
              </a:lvl1pPr>
            </a:lstStyle>
            <a:p>
              <a:r>
                <a:rPr sz="1400" dirty="0"/>
                <a:t>D4</a:t>
              </a:r>
            </a:p>
          </p:txBody>
        </p:sp>
        <p:sp>
          <p:nvSpPr>
            <p:cNvPr id="70" name="D5">
              <a:extLst>
                <a:ext uri="{FF2B5EF4-FFF2-40B4-BE49-F238E27FC236}">
                  <a16:creationId xmlns:a16="http://schemas.microsoft.com/office/drawing/2014/main" id="{6148EFA7-9501-402A-80D6-542618887559}"/>
                </a:ext>
              </a:extLst>
            </p:cNvPr>
            <p:cNvSpPr txBox="1"/>
            <p:nvPr/>
          </p:nvSpPr>
          <p:spPr>
            <a:xfrm>
              <a:off x="7353319" y="3816713"/>
              <a:ext cx="366414" cy="349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3500">
                  <a:latin typeface="Helvetica"/>
                  <a:ea typeface="Helvetica"/>
                  <a:cs typeface="Helvetica"/>
                  <a:sym typeface="Helvetica"/>
                </a:defRPr>
              </a:lvl1pPr>
            </a:lstStyle>
            <a:p>
              <a:r>
                <a:rPr sz="1400"/>
                <a:t>D5</a:t>
              </a:r>
            </a:p>
          </p:txBody>
        </p:sp>
        <p:sp>
          <p:nvSpPr>
            <p:cNvPr id="71" name="D6">
              <a:extLst>
                <a:ext uri="{FF2B5EF4-FFF2-40B4-BE49-F238E27FC236}">
                  <a16:creationId xmlns:a16="http://schemas.microsoft.com/office/drawing/2014/main" id="{C73D00D8-8536-4103-8C6A-E4EB0DB431E0}"/>
                </a:ext>
              </a:extLst>
            </p:cNvPr>
            <p:cNvSpPr txBox="1"/>
            <p:nvPr/>
          </p:nvSpPr>
          <p:spPr>
            <a:xfrm>
              <a:off x="7353319" y="4166720"/>
              <a:ext cx="366414" cy="349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3500">
                  <a:latin typeface="Helvetica"/>
                  <a:ea typeface="Helvetica"/>
                  <a:cs typeface="Helvetica"/>
                  <a:sym typeface="Helvetica"/>
                </a:defRPr>
              </a:lvl1pPr>
            </a:lstStyle>
            <a:p>
              <a:r>
                <a:rPr sz="1400"/>
                <a:t>D6</a:t>
              </a:r>
            </a:p>
          </p:txBody>
        </p:sp>
        <p:sp>
          <p:nvSpPr>
            <p:cNvPr id="72" name="D7">
              <a:extLst>
                <a:ext uri="{FF2B5EF4-FFF2-40B4-BE49-F238E27FC236}">
                  <a16:creationId xmlns:a16="http://schemas.microsoft.com/office/drawing/2014/main" id="{021C39DE-923F-446E-8519-72B52A99767A}"/>
                </a:ext>
              </a:extLst>
            </p:cNvPr>
            <p:cNvSpPr txBox="1"/>
            <p:nvPr/>
          </p:nvSpPr>
          <p:spPr>
            <a:xfrm>
              <a:off x="7353319" y="4516726"/>
              <a:ext cx="366414" cy="349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3500">
                  <a:latin typeface="Helvetica"/>
                  <a:ea typeface="Helvetica"/>
                  <a:cs typeface="Helvetica"/>
                  <a:sym typeface="Helvetica"/>
                </a:defRPr>
              </a:lvl1pPr>
            </a:lstStyle>
            <a:p>
              <a:r>
                <a:rPr sz="1400"/>
                <a:t>D7</a:t>
              </a:r>
            </a:p>
          </p:txBody>
        </p:sp>
        <p:sp>
          <p:nvSpPr>
            <p:cNvPr id="73" name="CLK">
              <a:extLst>
                <a:ext uri="{FF2B5EF4-FFF2-40B4-BE49-F238E27FC236}">
                  <a16:creationId xmlns:a16="http://schemas.microsoft.com/office/drawing/2014/main" id="{1AB90FAA-77AB-4220-BA3A-747E8E2096B8}"/>
                </a:ext>
              </a:extLst>
            </p:cNvPr>
            <p:cNvSpPr txBox="1"/>
            <p:nvPr/>
          </p:nvSpPr>
          <p:spPr>
            <a:xfrm>
              <a:off x="7266992" y="4866732"/>
              <a:ext cx="512588" cy="349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3500">
                  <a:solidFill>
                    <a:schemeClr val="accent5">
                      <a:lumOff val="-29866"/>
                    </a:schemeClr>
                  </a:solidFill>
                  <a:latin typeface="Helvetica"/>
                  <a:ea typeface="Helvetica"/>
                  <a:cs typeface="Helvetica"/>
                  <a:sym typeface="Helvetica"/>
                </a:defRPr>
              </a:lvl1pPr>
            </a:lstStyle>
            <a:p>
              <a:r>
                <a:rPr sz="1400"/>
                <a:t>CLK</a:t>
              </a:r>
            </a:p>
          </p:txBody>
        </p:sp>
        <p:sp>
          <p:nvSpPr>
            <p:cNvPr id="74" name="Transmitter">
              <a:extLst>
                <a:ext uri="{FF2B5EF4-FFF2-40B4-BE49-F238E27FC236}">
                  <a16:creationId xmlns:a16="http://schemas.microsoft.com/office/drawing/2014/main" id="{7D25D160-CA58-46D4-8ED5-B83DF4FAC237}"/>
                </a:ext>
              </a:extLst>
            </p:cNvPr>
            <p:cNvSpPr txBox="1"/>
            <p:nvPr/>
          </p:nvSpPr>
          <p:spPr>
            <a:xfrm>
              <a:off x="3935488" y="1511310"/>
              <a:ext cx="1650960" cy="4619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5500">
                  <a:latin typeface="Helvetica"/>
                  <a:ea typeface="Helvetica"/>
                  <a:cs typeface="Helvetica"/>
                  <a:sym typeface="Helvetica"/>
                </a:defRPr>
              </a:lvl1pPr>
            </a:lstStyle>
            <a:p>
              <a:r>
                <a:rPr sz="2000" dirty="0"/>
                <a:t>Transmitter</a:t>
              </a:r>
            </a:p>
          </p:txBody>
        </p:sp>
        <p:sp>
          <p:nvSpPr>
            <p:cNvPr id="75" name="Receiver">
              <a:extLst>
                <a:ext uri="{FF2B5EF4-FFF2-40B4-BE49-F238E27FC236}">
                  <a16:creationId xmlns:a16="http://schemas.microsoft.com/office/drawing/2014/main" id="{90D2AEC1-5627-4C53-AEFE-6E41100D970F}"/>
                </a:ext>
              </a:extLst>
            </p:cNvPr>
            <p:cNvSpPr txBox="1"/>
            <p:nvPr/>
          </p:nvSpPr>
          <p:spPr>
            <a:xfrm>
              <a:off x="6999570" y="1432599"/>
              <a:ext cx="1119945" cy="480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lvl1pPr defTabSz="821531">
                <a:defRPr sz="5500">
                  <a:latin typeface="Helvetica"/>
                  <a:ea typeface="Helvetica"/>
                  <a:cs typeface="Helvetica"/>
                  <a:sym typeface="Helvetica"/>
                </a:defRPr>
              </a:lvl1pPr>
            </a:lstStyle>
            <a:p>
              <a:r>
                <a:rPr sz="2000" dirty="0"/>
                <a:t>Receiver</a:t>
              </a:r>
            </a:p>
          </p:txBody>
        </p:sp>
        <p:grpSp>
          <p:nvGrpSpPr>
            <p:cNvPr id="76" name="Group">
              <a:extLst>
                <a:ext uri="{FF2B5EF4-FFF2-40B4-BE49-F238E27FC236}">
                  <a16:creationId xmlns:a16="http://schemas.microsoft.com/office/drawing/2014/main" id="{467A7C67-1269-455D-8BF6-4E85DB7D1FA5}"/>
                </a:ext>
              </a:extLst>
            </p:cNvPr>
            <p:cNvGrpSpPr/>
            <p:nvPr/>
          </p:nvGrpSpPr>
          <p:grpSpPr>
            <a:xfrm>
              <a:off x="4724349" y="4858931"/>
              <a:ext cx="2531648" cy="223913"/>
              <a:chOff x="0" y="0"/>
              <a:chExt cx="5063293" cy="447824"/>
            </a:xfrm>
          </p:grpSpPr>
          <p:sp>
            <p:nvSpPr>
              <p:cNvPr id="77" name="Line">
                <a:extLst>
                  <a:ext uri="{FF2B5EF4-FFF2-40B4-BE49-F238E27FC236}">
                    <a16:creationId xmlns:a16="http://schemas.microsoft.com/office/drawing/2014/main" id="{CC8FA63A-9252-4CB2-88B2-C84EA60CA20D}"/>
                  </a:ext>
                </a:extLst>
              </p:cNvPr>
              <p:cNvSpPr/>
              <p:nvPr/>
            </p:nvSpPr>
            <p:spPr>
              <a:xfrm>
                <a:off x="0" y="406320"/>
                <a:ext cx="37763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700"/>
              </a:p>
            </p:txBody>
          </p:sp>
          <p:sp>
            <p:nvSpPr>
              <p:cNvPr id="78" name="Line">
                <a:extLst>
                  <a:ext uri="{FF2B5EF4-FFF2-40B4-BE49-F238E27FC236}">
                    <a16:creationId xmlns:a16="http://schemas.microsoft.com/office/drawing/2014/main" id="{CFAB07B1-8AC9-4FB7-A24E-9F52A330331C}"/>
                  </a:ext>
                </a:extLst>
              </p:cNvPr>
              <p:cNvSpPr/>
              <p:nvPr/>
            </p:nvSpPr>
            <p:spPr>
              <a:xfrm>
                <a:off x="365731" y="41504"/>
                <a:ext cx="37763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700"/>
              </a:p>
            </p:txBody>
          </p:sp>
          <p:sp>
            <p:nvSpPr>
              <p:cNvPr id="79" name="Line">
                <a:extLst>
                  <a:ext uri="{FF2B5EF4-FFF2-40B4-BE49-F238E27FC236}">
                    <a16:creationId xmlns:a16="http://schemas.microsoft.com/office/drawing/2014/main" id="{EF4C4FB2-8A30-4ED4-9AD9-6CF6CCEBB335}"/>
                  </a:ext>
                </a:extLst>
              </p:cNvPr>
              <p:cNvSpPr/>
              <p:nvPr/>
            </p:nvSpPr>
            <p:spPr>
              <a:xfrm flipH="1">
                <a:off x="348793" y="0"/>
                <a:ext cx="1" cy="447825"/>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700"/>
              </a:p>
            </p:txBody>
          </p:sp>
          <p:sp>
            <p:nvSpPr>
              <p:cNvPr id="80" name="Line">
                <a:extLst>
                  <a:ext uri="{FF2B5EF4-FFF2-40B4-BE49-F238E27FC236}">
                    <a16:creationId xmlns:a16="http://schemas.microsoft.com/office/drawing/2014/main" id="{9C15AEA4-CFD1-4DAD-AAAD-E0B2A198C4F9}"/>
                  </a:ext>
                </a:extLst>
              </p:cNvPr>
              <p:cNvSpPr/>
              <p:nvPr/>
            </p:nvSpPr>
            <p:spPr>
              <a:xfrm flipH="1">
                <a:off x="771660" y="0"/>
                <a:ext cx="1" cy="447825"/>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700"/>
              </a:p>
            </p:txBody>
          </p:sp>
          <p:sp>
            <p:nvSpPr>
              <p:cNvPr id="81" name="Line">
                <a:extLst>
                  <a:ext uri="{FF2B5EF4-FFF2-40B4-BE49-F238E27FC236}">
                    <a16:creationId xmlns:a16="http://schemas.microsoft.com/office/drawing/2014/main" id="{CC53BF91-2B50-42C1-9AEF-EC3AC4403B43}"/>
                  </a:ext>
                </a:extLst>
              </p:cNvPr>
              <p:cNvSpPr/>
              <p:nvPr/>
            </p:nvSpPr>
            <p:spPr>
              <a:xfrm>
                <a:off x="730339" y="406320"/>
                <a:ext cx="37763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700"/>
              </a:p>
            </p:txBody>
          </p:sp>
          <p:sp>
            <p:nvSpPr>
              <p:cNvPr id="82" name="Line">
                <a:extLst>
                  <a:ext uri="{FF2B5EF4-FFF2-40B4-BE49-F238E27FC236}">
                    <a16:creationId xmlns:a16="http://schemas.microsoft.com/office/drawing/2014/main" id="{D3AB1D2F-C0DF-453B-8EF3-258A2A990F8E}"/>
                  </a:ext>
                </a:extLst>
              </p:cNvPr>
              <p:cNvSpPr/>
              <p:nvPr/>
            </p:nvSpPr>
            <p:spPr>
              <a:xfrm>
                <a:off x="1156795" y="41504"/>
                <a:ext cx="37763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700"/>
              </a:p>
            </p:txBody>
          </p:sp>
          <p:sp>
            <p:nvSpPr>
              <p:cNvPr id="83" name="Line">
                <a:extLst>
                  <a:ext uri="{FF2B5EF4-FFF2-40B4-BE49-F238E27FC236}">
                    <a16:creationId xmlns:a16="http://schemas.microsoft.com/office/drawing/2014/main" id="{99BF2827-9C50-4988-A413-137DB541ED00}"/>
                  </a:ext>
                </a:extLst>
              </p:cNvPr>
              <p:cNvSpPr/>
              <p:nvPr/>
            </p:nvSpPr>
            <p:spPr>
              <a:xfrm>
                <a:off x="1139857" y="0"/>
                <a:ext cx="1" cy="447825"/>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700"/>
              </a:p>
            </p:txBody>
          </p:sp>
          <p:sp>
            <p:nvSpPr>
              <p:cNvPr id="84" name="Line">
                <a:extLst>
                  <a:ext uri="{FF2B5EF4-FFF2-40B4-BE49-F238E27FC236}">
                    <a16:creationId xmlns:a16="http://schemas.microsoft.com/office/drawing/2014/main" id="{C8791208-4188-4502-81F5-1E161E81B7C9}"/>
                  </a:ext>
                </a:extLst>
              </p:cNvPr>
              <p:cNvSpPr/>
              <p:nvPr/>
            </p:nvSpPr>
            <p:spPr>
              <a:xfrm>
                <a:off x="1562724" y="0"/>
                <a:ext cx="1" cy="447825"/>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700"/>
              </a:p>
            </p:txBody>
          </p:sp>
          <p:sp>
            <p:nvSpPr>
              <p:cNvPr id="85" name="Line">
                <a:extLst>
                  <a:ext uri="{FF2B5EF4-FFF2-40B4-BE49-F238E27FC236}">
                    <a16:creationId xmlns:a16="http://schemas.microsoft.com/office/drawing/2014/main" id="{305F84E9-62F3-4DEA-B1C4-0C782F57C989}"/>
                  </a:ext>
                </a:extLst>
              </p:cNvPr>
              <p:cNvSpPr/>
              <p:nvPr/>
            </p:nvSpPr>
            <p:spPr>
              <a:xfrm>
                <a:off x="1521402" y="406320"/>
                <a:ext cx="37763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700"/>
              </a:p>
            </p:txBody>
          </p:sp>
          <p:sp>
            <p:nvSpPr>
              <p:cNvPr id="86" name="Line">
                <a:extLst>
                  <a:ext uri="{FF2B5EF4-FFF2-40B4-BE49-F238E27FC236}">
                    <a16:creationId xmlns:a16="http://schemas.microsoft.com/office/drawing/2014/main" id="{412C9E6C-3291-4C26-AE42-0B1275C4221F}"/>
                  </a:ext>
                </a:extLst>
              </p:cNvPr>
              <p:cNvSpPr/>
              <p:nvPr/>
            </p:nvSpPr>
            <p:spPr>
              <a:xfrm>
                <a:off x="1947858" y="41504"/>
                <a:ext cx="37763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700"/>
              </a:p>
            </p:txBody>
          </p:sp>
          <p:sp>
            <p:nvSpPr>
              <p:cNvPr id="87" name="Line">
                <a:extLst>
                  <a:ext uri="{FF2B5EF4-FFF2-40B4-BE49-F238E27FC236}">
                    <a16:creationId xmlns:a16="http://schemas.microsoft.com/office/drawing/2014/main" id="{D1C5C16D-8A86-402A-B750-CC0AF9B61A05}"/>
                  </a:ext>
                </a:extLst>
              </p:cNvPr>
              <p:cNvSpPr/>
              <p:nvPr/>
            </p:nvSpPr>
            <p:spPr>
              <a:xfrm>
                <a:off x="1930920" y="0"/>
                <a:ext cx="1" cy="447825"/>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700"/>
              </a:p>
            </p:txBody>
          </p:sp>
          <p:sp>
            <p:nvSpPr>
              <p:cNvPr id="88" name="Line">
                <a:extLst>
                  <a:ext uri="{FF2B5EF4-FFF2-40B4-BE49-F238E27FC236}">
                    <a16:creationId xmlns:a16="http://schemas.microsoft.com/office/drawing/2014/main" id="{9C97C488-3DCC-4E0F-ABBA-A2C118B1AA51}"/>
                  </a:ext>
                </a:extLst>
              </p:cNvPr>
              <p:cNvSpPr/>
              <p:nvPr/>
            </p:nvSpPr>
            <p:spPr>
              <a:xfrm>
                <a:off x="2353787" y="0"/>
                <a:ext cx="1" cy="447825"/>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700"/>
              </a:p>
            </p:txBody>
          </p:sp>
          <p:sp>
            <p:nvSpPr>
              <p:cNvPr id="89" name="Line">
                <a:extLst>
                  <a:ext uri="{FF2B5EF4-FFF2-40B4-BE49-F238E27FC236}">
                    <a16:creationId xmlns:a16="http://schemas.microsoft.com/office/drawing/2014/main" id="{49747B74-AE88-480D-A846-0980C52B17EA}"/>
                  </a:ext>
                </a:extLst>
              </p:cNvPr>
              <p:cNvSpPr/>
              <p:nvPr/>
            </p:nvSpPr>
            <p:spPr>
              <a:xfrm>
                <a:off x="2312465" y="406320"/>
                <a:ext cx="37763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700"/>
              </a:p>
            </p:txBody>
          </p:sp>
          <p:sp>
            <p:nvSpPr>
              <p:cNvPr id="90" name="Line">
                <a:extLst>
                  <a:ext uri="{FF2B5EF4-FFF2-40B4-BE49-F238E27FC236}">
                    <a16:creationId xmlns:a16="http://schemas.microsoft.com/office/drawing/2014/main" id="{C566DAA9-60AA-4F6D-899A-E13BBDAB30BF}"/>
                  </a:ext>
                </a:extLst>
              </p:cNvPr>
              <p:cNvSpPr/>
              <p:nvPr/>
            </p:nvSpPr>
            <p:spPr>
              <a:xfrm>
                <a:off x="2738921" y="41504"/>
                <a:ext cx="37763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700"/>
              </a:p>
            </p:txBody>
          </p:sp>
          <p:sp>
            <p:nvSpPr>
              <p:cNvPr id="91" name="Line">
                <a:extLst>
                  <a:ext uri="{FF2B5EF4-FFF2-40B4-BE49-F238E27FC236}">
                    <a16:creationId xmlns:a16="http://schemas.microsoft.com/office/drawing/2014/main" id="{00EEB952-5EFA-4DC6-8FC7-7873220A7EB3}"/>
                  </a:ext>
                </a:extLst>
              </p:cNvPr>
              <p:cNvSpPr/>
              <p:nvPr/>
            </p:nvSpPr>
            <p:spPr>
              <a:xfrm>
                <a:off x="2721984" y="0"/>
                <a:ext cx="1" cy="447825"/>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700"/>
              </a:p>
            </p:txBody>
          </p:sp>
          <p:sp>
            <p:nvSpPr>
              <p:cNvPr id="92" name="Line">
                <a:extLst>
                  <a:ext uri="{FF2B5EF4-FFF2-40B4-BE49-F238E27FC236}">
                    <a16:creationId xmlns:a16="http://schemas.microsoft.com/office/drawing/2014/main" id="{B0CA6B15-A3B3-4553-B739-8EDBAD2D8172}"/>
                  </a:ext>
                </a:extLst>
              </p:cNvPr>
              <p:cNvSpPr/>
              <p:nvPr/>
            </p:nvSpPr>
            <p:spPr>
              <a:xfrm>
                <a:off x="3144851" y="0"/>
                <a:ext cx="1" cy="447825"/>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700"/>
              </a:p>
            </p:txBody>
          </p:sp>
          <p:sp>
            <p:nvSpPr>
              <p:cNvPr id="93" name="Line">
                <a:extLst>
                  <a:ext uri="{FF2B5EF4-FFF2-40B4-BE49-F238E27FC236}">
                    <a16:creationId xmlns:a16="http://schemas.microsoft.com/office/drawing/2014/main" id="{0303E7C2-1EEA-4D88-A235-3F1C3EC9ED76}"/>
                  </a:ext>
                </a:extLst>
              </p:cNvPr>
              <p:cNvSpPr/>
              <p:nvPr/>
            </p:nvSpPr>
            <p:spPr>
              <a:xfrm>
                <a:off x="3103529" y="406320"/>
                <a:ext cx="37763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700"/>
              </a:p>
            </p:txBody>
          </p:sp>
          <p:sp>
            <p:nvSpPr>
              <p:cNvPr id="94" name="Line">
                <a:extLst>
                  <a:ext uri="{FF2B5EF4-FFF2-40B4-BE49-F238E27FC236}">
                    <a16:creationId xmlns:a16="http://schemas.microsoft.com/office/drawing/2014/main" id="{18A45158-D104-4B00-BA19-6CE15E2341CA}"/>
                  </a:ext>
                </a:extLst>
              </p:cNvPr>
              <p:cNvSpPr/>
              <p:nvPr/>
            </p:nvSpPr>
            <p:spPr>
              <a:xfrm>
                <a:off x="3529985" y="41504"/>
                <a:ext cx="37763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700"/>
              </a:p>
            </p:txBody>
          </p:sp>
          <p:sp>
            <p:nvSpPr>
              <p:cNvPr id="95" name="Line">
                <a:extLst>
                  <a:ext uri="{FF2B5EF4-FFF2-40B4-BE49-F238E27FC236}">
                    <a16:creationId xmlns:a16="http://schemas.microsoft.com/office/drawing/2014/main" id="{151AE895-6A9D-4C22-8BD7-3E29D9AF0DC4}"/>
                  </a:ext>
                </a:extLst>
              </p:cNvPr>
              <p:cNvSpPr/>
              <p:nvPr/>
            </p:nvSpPr>
            <p:spPr>
              <a:xfrm>
                <a:off x="3513048" y="0"/>
                <a:ext cx="1" cy="447825"/>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700"/>
              </a:p>
            </p:txBody>
          </p:sp>
          <p:sp>
            <p:nvSpPr>
              <p:cNvPr id="96" name="Line">
                <a:extLst>
                  <a:ext uri="{FF2B5EF4-FFF2-40B4-BE49-F238E27FC236}">
                    <a16:creationId xmlns:a16="http://schemas.microsoft.com/office/drawing/2014/main" id="{351554E4-860D-47E9-AA16-ADDCE0CA1506}"/>
                  </a:ext>
                </a:extLst>
              </p:cNvPr>
              <p:cNvSpPr/>
              <p:nvPr/>
            </p:nvSpPr>
            <p:spPr>
              <a:xfrm>
                <a:off x="3935914" y="0"/>
                <a:ext cx="1" cy="447825"/>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700"/>
              </a:p>
            </p:txBody>
          </p:sp>
          <p:sp>
            <p:nvSpPr>
              <p:cNvPr id="97" name="Line">
                <a:extLst>
                  <a:ext uri="{FF2B5EF4-FFF2-40B4-BE49-F238E27FC236}">
                    <a16:creationId xmlns:a16="http://schemas.microsoft.com/office/drawing/2014/main" id="{7E125ABE-8014-45E0-A4A2-B0D9BB511599}"/>
                  </a:ext>
                </a:extLst>
              </p:cNvPr>
              <p:cNvSpPr/>
              <p:nvPr/>
            </p:nvSpPr>
            <p:spPr>
              <a:xfrm>
                <a:off x="3894593" y="406320"/>
                <a:ext cx="37763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700"/>
              </a:p>
            </p:txBody>
          </p:sp>
          <p:sp>
            <p:nvSpPr>
              <p:cNvPr id="98" name="Line">
                <a:extLst>
                  <a:ext uri="{FF2B5EF4-FFF2-40B4-BE49-F238E27FC236}">
                    <a16:creationId xmlns:a16="http://schemas.microsoft.com/office/drawing/2014/main" id="{0EB670F4-7580-4B6A-A77E-3A48932864CC}"/>
                  </a:ext>
                </a:extLst>
              </p:cNvPr>
              <p:cNvSpPr/>
              <p:nvPr/>
            </p:nvSpPr>
            <p:spPr>
              <a:xfrm>
                <a:off x="4321048" y="41504"/>
                <a:ext cx="37763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700"/>
              </a:p>
            </p:txBody>
          </p:sp>
          <p:sp>
            <p:nvSpPr>
              <p:cNvPr id="99" name="Line">
                <a:extLst>
                  <a:ext uri="{FF2B5EF4-FFF2-40B4-BE49-F238E27FC236}">
                    <a16:creationId xmlns:a16="http://schemas.microsoft.com/office/drawing/2014/main" id="{90D0EA41-7F2F-4070-930F-3C97697AE28E}"/>
                  </a:ext>
                </a:extLst>
              </p:cNvPr>
              <p:cNvSpPr/>
              <p:nvPr/>
            </p:nvSpPr>
            <p:spPr>
              <a:xfrm>
                <a:off x="4304111" y="0"/>
                <a:ext cx="1" cy="447825"/>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700"/>
              </a:p>
            </p:txBody>
          </p:sp>
          <p:sp>
            <p:nvSpPr>
              <p:cNvPr id="100" name="Line">
                <a:extLst>
                  <a:ext uri="{FF2B5EF4-FFF2-40B4-BE49-F238E27FC236}">
                    <a16:creationId xmlns:a16="http://schemas.microsoft.com/office/drawing/2014/main" id="{0C2D04B5-CB95-44D9-9655-645AFDA54BC1}"/>
                  </a:ext>
                </a:extLst>
              </p:cNvPr>
              <p:cNvSpPr/>
              <p:nvPr/>
            </p:nvSpPr>
            <p:spPr>
              <a:xfrm>
                <a:off x="4726978" y="0"/>
                <a:ext cx="1" cy="447825"/>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700"/>
              </a:p>
            </p:txBody>
          </p:sp>
          <p:sp>
            <p:nvSpPr>
              <p:cNvPr id="101" name="Line">
                <a:extLst>
                  <a:ext uri="{FF2B5EF4-FFF2-40B4-BE49-F238E27FC236}">
                    <a16:creationId xmlns:a16="http://schemas.microsoft.com/office/drawing/2014/main" id="{C9CFD98C-1FCD-46FC-9A7E-0A71FBC51B57}"/>
                  </a:ext>
                </a:extLst>
              </p:cNvPr>
              <p:cNvSpPr/>
              <p:nvPr/>
            </p:nvSpPr>
            <p:spPr>
              <a:xfrm>
                <a:off x="4685656" y="406320"/>
                <a:ext cx="377638" cy="1"/>
              </a:xfrm>
              <a:prstGeom prst="line">
                <a:avLst/>
              </a:prstGeom>
              <a:noFill/>
              <a:ln w="88900" cap="flat">
                <a:solidFill>
                  <a:schemeClr val="accent5">
                    <a:lumOff val="-29866"/>
                  </a:schemeClr>
                </a:solidFill>
                <a:prstDash val="solid"/>
                <a:miter lim="400000"/>
              </a:ln>
              <a:effectLst/>
            </p:spPr>
            <p:txBody>
              <a:bodyPr wrap="square" lIns="35719" tIns="35719" rIns="35719" bIns="35719" numCol="1" anchor="ctr">
                <a:noAutofit/>
              </a:bodyPr>
              <a:lstStyle/>
              <a:p>
                <a:pPr defTabSz="410766">
                  <a:defRPr b="0">
                    <a:solidFill>
                      <a:srgbClr val="FFFFFF"/>
                    </a:solidFill>
                    <a:latin typeface="+mn-lt"/>
                    <a:ea typeface="+mn-ea"/>
                    <a:cs typeface="+mn-cs"/>
                    <a:sym typeface="Helvetica Neue Medium"/>
                  </a:defRPr>
                </a:pPr>
                <a:endParaRPr sz="700"/>
              </a:p>
            </p:txBody>
          </p:sp>
        </p:grpSp>
        <p:sp>
          <p:nvSpPr>
            <p:cNvPr id="102" name="b0">
              <a:extLst>
                <a:ext uri="{FF2B5EF4-FFF2-40B4-BE49-F238E27FC236}">
                  <a16:creationId xmlns:a16="http://schemas.microsoft.com/office/drawing/2014/main" id="{CFD907C3-B3C7-4141-B33E-2539D817A496}"/>
                </a:ext>
              </a:extLst>
            </p:cNvPr>
            <p:cNvSpPr/>
            <p:nvPr/>
          </p:nvSpPr>
          <p:spPr>
            <a:xfrm>
              <a:off x="4841209" y="2086206"/>
              <a:ext cx="275685" cy="313194"/>
            </a:xfrm>
            <a:prstGeom prst="roundRect">
              <a:avLst>
                <a:gd name="adj" fmla="val 17041"/>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a:solidFill>
                    <a:srgbClr val="FFFFFF"/>
                  </a:solidFill>
                  <a:latin typeface="Helvetica"/>
                  <a:ea typeface="Helvetica"/>
                  <a:cs typeface="Helvetica"/>
                  <a:sym typeface="Helvetica"/>
                </a:defRPr>
              </a:lvl1pPr>
            </a:lstStyle>
            <a:p>
              <a:r>
                <a:rPr sz="1200"/>
                <a:t>b0</a:t>
              </a:r>
            </a:p>
          </p:txBody>
        </p:sp>
        <p:sp>
          <p:nvSpPr>
            <p:cNvPr id="103" name="b0">
              <a:extLst>
                <a:ext uri="{FF2B5EF4-FFF2-40B4-BE49-F238E27FC236}">
                  <a16:creationId xmlns:a16="http://schemas.microsoft.com/office/drawing/2014/main" id="{69645DF5-5784-4499-A172-5AB1539762A4}"/>
                </a:ext>
              </a:extLst>
            </p:cNvPr>
            <p:cNvSpPr/>
            <p:nvPr/>
          </p:nvSpPr>
          <p:spPr>
            <a:xfrm>
              <a:off x="5203797" y="2086206"/>
              <a:ext cx="275685" cy="313194"/>
            </a:xfrm>
            <a:prstGeom prst="roundRect">
              <a:avLst>
                <a:gd name="adj" fmla="val 17041"/>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a:solidFill>
                    <a:srgbClr val="FFFFFF"/>
                  </a:solidFill>
                  <a:latin typeface="Helvetica"/>
                  <a:ea typeface="Helvetica"/>
                  <a:cs typeface="Helvetica"/>
                  <a:sym typeface="Helvetica"/>
                </a:defRPr>
              </a:lvl1pPr>
            </a:lstStyle>
            <a:p>
              <a:r>
                <a:rPr sz="1200"/>
                <a:t>b0</a:t>
              </a:r>
            </a:p>
          </p:txBody>
        </p:sp>
        <p:sp>
          <p:nvSpPr>
            <p:cNvPr id="104" name="b0">
              <a:extLst>
                <a:ext uri="{FF2B5EF4-FFF2-40B4-BE49-F238E27FC236}">
                  <a16:creationId xmlns:a16="http://schemas.microsoft.com/office/drawing/2014/main" id="{10D957F5-4CA9-49E5-B51F-2EC898D7F3DD}"/>
                </a:ext>
              </a:extLst>
            </p:cNvPr>
            <p:cNvSpPr/>
            <p:nvPr/>
          </p:nvSpPr>
          <p:spPr>
            <a:xfrm>
              <a:off x="5566386" y="2086206"/>
              <a:ext cx="275685" cy="313194"/>
            </a:xfrm>
            <a:prstGeom prst="roundRect">
              <a:avLst>
                <a:gd name="adj" fmla="val 17041"/>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a:solidFill>
                    <a:srgbClr val="FFFFFF"/>
                  </a:solidFill>
                  <a:latin typeface="Helvetica"/>
                  <a:ea typeface="Helvetica"/>
                  <a:cs typeface="Helvetica"/>
                  <a:sym typeface="Helvetica"/>
                </a:defRPr>
              </a:lvl1pPr>
            </a:lstStyle>
            <a:p>
              <a:r>
                <a:rPr sz="1200"/>
                <a:t>b0</a:t>
              </a:r>
            </a:p>
          </p:txBody>
        </p:sp>
        <p:sp>
          <p:nvSpPr>
            <p:cNvPr id="105" name="b0">
              <a:extLst>
                <a:ext uri="{FF2B5EF4-FFF2-40B4-BE49-F238E27FC236}">
                  <a16:creationId xmlns:a16="http://schemas.microsoft.com/office/drawing/2014/main" id="{907D15A7-3DFA-4C75-B732-99CEFB7E66AD}"/>
                </a:ext>
              </a:extLst>
            </p:cNvPr>
            <p:cNvSpPr/>
            <p:nvPr/>
          </p:nvSpPr>
          <p:spPr>
            <a:xfrm>
              <a:off x="5928975" y="2086206"/>
              <a:ext cx="275685" cy="313194"/>
            </a:xfrm>
            <a:prstGeom prst="roundRect">
              <a:avLst>
                <a:gd name="adj" fmla="val 17041"/>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a:solidFill>
                    <a:srgbClr val="FFFFFF"/>
                  </a:solidFill>
                  <a:latin typeface="Helvetica"/>
                  <a:ea typeface="Helvetica"/>
                  <a:cs typeface="Helvetica"/>
                  <a:sym typeface="Helvetica"/>
                </a:defRPr>
              </a:lvl1pPr>
            </a:lstStyle>
            <a:p>
              <a:r>
                <a:rPr sz="1200"/>
                <a:t>b0</a:t>
              </a:r>
            </a:p>
          </p:txBody>
        </p:sp>
        <p:sp>
          <p:nvSpPr>
            <p:cNvPr id="106" name="b0">
              <a:extLst>
                <a:ext uri="{FF2B5EF4-FFF2-40B4-BE49-F238E27FC236}">
                  <a16:creationId xmlns:a16="http://schemas.microsoft.com/office/drawing/2014/main" id="{56AE5FD5-BB3A-4087-AFD9-A31B884FEA8A}"/>
                </a:ext>
              </a:extLst>
            </p:cNvPr>
            <p:cNvSpPr/>
            <p:nvPr/>
          </p:nvSpPr>
          <p:spPr>
            <a:xfrm>
              <a:off x="6654152" y="2086206"/>
              <a:ext cx="275685" cy="313194"/>
            </a:xfrm>
            <a:prstGeom prst="roundRect">
              <a:avLst>
                <a:gd name="adj" fmla="val 17041"/>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a:solidFill>
                    <a:srgbClr val="FFFFFF"/>
                  </a:solidFill>
                  <a:latin typeface="Helvetica"/>
                  <a:ea typeface="Helvetica"/>
                  <a:cs typeface="Helvetica"/>
                  <a:sym typeface="Helvetica"/>
                </a:defRPr>
              </a:lvl1pPr>
            </a:lstStyle>
            <a:p>
              <a:r>
                <a:rPr sz="1200"/>
                <a:t>b0</a:t>
              </a:r>
            </a:p>
          </p:txBody>
        </p:sp>
        <p:sp>
          <p:nvSpPr>
            <p:cNvPr id="107" name="b0">
              <a:extLst>
                <a:ext uri="{FF2B5EF4-FFF2-40B4-BE49-F238E27FC236}">
                  <a16:creationId xmlns:a16="http://schemas.microsoft.com/office/drawing/2014/main" id="{BE2C724A-C6EC-4498-8918-557CB64F69D3}"/>
                </a:ext>
              </a:extLst>
            </p:cNvPr>
            <p:cNvSpPr/>
            <p:nvPr/>
          </p:nvSpPr>
          <p:spPr>
            <a:xfrm>
              <a:off x="6291563" y="2086206"/>
              <a:ext cx="275685" cy="313194"/>
            </a:xfrm>
            <a:prstGeom prst="roundRect">
              <a:avLst>
                <a:gd name="adj" fmla="val 17041"/>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a:solidFill>
                    <a:srgbClr val="FFFFFF"/>
                  </a:solidFill>
                  <a:latin typeface="Helvetica"/>
                  <a:ea typeface="Helvetica"/>
                  <a:cs typeface="Helvetica"/>
                  <a:sym typeface="Helvetica"/>
                </a:defRPr>
              </a:lvl1pPr>
            </a:lstStyle>
            <a:p>
              <a:r>
                <a:rPr sz="1200"/>
                <a:t>b0</a:t>
              </a:r>
            </a:p>
          </p:txBody>
        </p:sp>
        <p:sp>
          <p:nvSpPr>
            <p:cNvPr id="108" name="b1">
              <a:extLst>
                <a:ext uri="{FF2B5EF4-FFF2-40B4-BE49-F238E27FC236}">
                  <a16:creationId xmlns:a16="http://schemas.microsoft.com/office/drawing/2014/main" id="{138A26CD-A7A8-4D47-A9AA-5E9CF31B596F}"/>
                </a:ext>
              </a:extLst>
            </p:cNvPr>
            <p:cNvSpPr/>
            <p:nvPr/>
          </p:nvSpPr>
          <p:spPr>
            <a:xfrm>
              <a:off x="4841209" y="2434916"/>
              <a:ext cx="275685" cy="313194"/>
            </a:xfrm>
            <a:prstGeom prst="roundRect">
              <a:avLst>
                <a:gd name="adj" fmla="val 17041"/>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a:solidFill>
                    <a:srgbClr val="FFFFFF"/>
                  </a:solidFill>
                  <a:latin typeface="Helvetica"/>
                  <a:ea typeface="Helvetica"/>
                  <a:cs typeface="Helvetica"/>
                  <a:sym typeface="Helvetica"/>
                </a:defRPr>
              </a:lvl1pPr>
            </a:lstStyle>
            <a:p>
              <a:r>
                <a:rPr sz="1200"/>
                <a:t>b1</a:t>
              </a:r>
            </a:p>
          </p:txBody>
        </p:sp>
        <p:sp>
          <p:nvSpPr>
            <p:cNvPr id="109" name="b2">
              <a:extLst>
                <a:ext uri="{FF2B5EF4-FFF2-40B4-BE49-F238E27FC236}">
                  <a16:creationId xmlns:a16="http://schemas.microsoft.com/office/drawing/2014/main" id="{239EDDBA-E437-4640-B23C-77F218ED4478}"/>
                </a:ext>
              </a:extLst>
            </p:cNvPr>
            <p:cNvSpPr/>
            <p:nvPr/>
          </p:nvSpPr>
          <p:spPr>
            <a:xfrm>
              <a:off x="4841209" y="2783625"/>
              <a:ext cx="275685" cy="313194"/>
            </a:xfrm>
            <a:prstGeom prst="roundRect">
              <a:avLst>
                <a:gd name="adj" fmla="val 17041"/>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a:solidFill>
                    <a:srgbClr val="FFFFFF"/>
                  </a:solidFill>
                  <a:latin typeface="Helvetica"/>
                  <a:ea typeface="Helvetica"/>
                  <a:cs typeface="Helvetica"/>
                  <a:sym typeface="Helvetica"/>
                </a:defRPr>
              </a:lvl1pPr>
            </a:lstStyle>
            <a:p>
              <a:r>
                <a:rPr sz="1200"/>
                <a:t>b2</a:t>
              </a:r>
            </a:p>
          </p:txBody>
        </p:sp>
        <p:sp>
          <p:nvSpPr>
            <p:cNvPr id="110" name="b3">
              <a:extLst>
                <a:ext uri="{FF2B5EF4-FFF2-40B4-BE49-F238E27FC236}">
                  <a16:creationId xmlns:a16="http://schemas.microsoft.com/office/drawing/2014/main" id="{143A05C8-AFBD-40F1-9C87-BC27651F4D98}"/>
                </a:ext>
              </a:extLst>
            </p:cNvPr>
            <p:cNvSpPr/>
            <p:nvPr/>
          </p:nvSpPr>
          <p:spPr>
            <a:xfrm>
              <a:off x="4841209" y="3134929"/>
              <a:ext cx="275685" cy="313194"/>
            </a:xfrm>
            <a:prstGeom prst="roundRect">
              <a:avLst>
                <a:gd name="adj" fmla="val 17041"/>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a:solidFill>
                    <a:srgbClr val="FFFFFF"/>
                  </a:solidFill>
                  <a:latin typeface="Helvetica"/>
                  <a:ea typeface="Helvetica"/>
                  <a:cs typeface="Helvetica"/>
                  <a:sym typeface="Helvetica"/>
                </a:defRPr>
              </a:lvl1pPr>
            </a:lstStyle>
            <a:p>
              <a:r>
                <a:rPr sz="1200"/>
                <a:t>b3</a:t>
              </a:r>
            </a:p>
          </p:txBody>
        </p:sp>
        <p:sp>
          <p:nvSpPr>
            <p:cNvPr id="111" name="b4">
              <a:extLst>
                <a:ext uri="{FF2B5EF4-FFF2-40B4-BE49-F238E27FC236}">
                  <a16:creationId xmlns:a16="http://schemas.microsoft.com/office/drawing/2014/main" id="{2062BC3A-24C0-40F3-93E0-FAEBA57A201A}"/>
                </a:ext>
              </a:extLst>
            </p:cNvPr>
            <p:cNvSpPr/>
            <p:nvPr/>
          </p:nvSpPr>
          <p:spPr>
            <a:xfrm>
              <a:off x="4841209" y="3484935"/>
              <a:ext cx="275685" cy="313194"/>
            </a:xfrm>
            <a:prstGeom prst="roundRect">
              <a:avLst>
                <a:gd name="adj" fmla="val 17041"/>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a:solidFill>
                    <a:srgbClr val="FFFFFF"/>
                  </a:solidFill>
                  <a:latin typeface="Helvetica"/>
                  <a:ea typeface="Helvetica"/>
                  <a:cs typeface="Helvetica"/>
                  <a:sym typeface="Helvetica"/>
                </a:defRPr>
              </a:lvl1pPr>
            </a:lstStyle>
            <a:p>
              <a:r>
                <a:rPr sz="1200"/>
                <a:t>b4</a:t>
              </a:r>
            </a:p>
          </p:txBody>
        </p:sp>
        <p:sp>
          <p:nvSpPr>
            <p:cNvPr id="112" name="b5">
              <a:extLst>
                <a:ext uri="{FF2B5EF4-FFF2-40B4-BE49-F238E27FC236}">
                  <a16:creationId xmlns:a16="http://schemas.microsoft.com/office/drawing/2014/main" id="{ADA99082-BEAA-4B43-89B2-1310B842E62E}"/>
                </a:ext>
              </a:extLst>
            </p:cNvPr>
            <p:cNvSpPr/>
            <p:nvPr/>
          </p:nvSpPr>
          <p:spPr>
            <a:xfrm>
              <a:off x="4841209" y="3834942"/>
              <a:ext cx="275685" cy="313194"/>
            </a:xfrm>
            <a:prstGeom prst="roundRect">
              <a:avLst>
                <a:gd name="adj" fmla="val 17041"/>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a:solidFill>
                    <a:srgbClr val="FFFFFF"/>
                  </a:solidFill>
                  <a:latin typeface="Helvetica"/>
                  <a:ea typeface="Helvetica"/>
                  <a:cs typeface="Helvetica"/>
                  <a:sym typeface="Helvetica"/>
                </a:defRPr>
              </a:lvl1pPr>
            </a:lstStyle>
            <a:p>
              <a:r>
                <a:rPr sz="1200"/>
                <a:t>b5</a:t>
              </a:r>
            </a:p>
          </p:txBody>
        </p:sp>
        <p:sp>
          <p:nvSpPr>
            <p:cNvPr id="113" name="b6">
              <a:extLst>
                <a:ext uri="{FF2B5EF4-FFF2-40B4-BE49-F238E27FC236}">
                  <a16:creationId xmlns:a16="http://schemas.microsoft.com/office/drawing/2014/main" id="{587A05E6-E3C0-4E14-A537-B7C872BAFB2C}"/>
                </a:ext>
              </a:extLst>
            </p:cNvPr>
            <p:cNvSpPr/>
            <p:nvPr/>
          </p:nvSpPr>
          <p:spPr>
            <a:xfrm>
              <a:off x="4841209" y="4184948"/>
              <a:ext cx="275685" cy="313194"/>
            </a:xfrm>
            <a:prstGeom prst="roundRect">
              <a:avLst>
                <a:gd name="adj" fmla="val 17041"/>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a:solidFill>
                    <a:srgbClr val="FFFFFF"/>
                  </a:solidFill>
                  <a:latin typeface="Helvetica"/>
                  <a:ea typeface="Helvetica"/>
                  <a:cs typeface="Helvetica"/>
                  <a:sym typeface="Helvetica"/>
                </a:defRPr>
              </a:lvl1pPr>
            </a:lstStyle>
            <a:p>
              <a:r>
                <a:rPr sz="1200"/>
                <a:t>b6</a:t>
              </a:r>
            </a:p>
          </p:txBody>
        </p:sp>
        <p:sp>
          <p:nvSpPr>
            <p:cNvPr id="114" name="b7">
              <a:extLst>
                <a:ext uri="{FF2B5EF4-FFF2-40B4-BE49-F238E27FC236}">
                  <a16:creationId xmlns:a16="http://schemas.microsoft.com/office/drawing/2014/main" id="{2909AE9C-C445-4A33-A27D-73344557459B}"/>
                </a:ext>
              </a:extLst>
            </p:cNvPr>
            <p:cNvSpPr/>
            <p:nvPr/>
          </p:nvSpPr>
          <p:spPr>
            <a:xfrm>
              <a:off x="4841209" y="4534955"/>
              <a:ext cx="275685" cy="313194"/>
            </a:xfrm>
            <a:prstGeom prst="roundRect">
              <a:avLst>
                <a:gd name="adj" fmla="val 17041"/>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3200">
                  <a:solidFill>
                    <a:srgbClr val="FFFFFF"/>
                  </a:solidFill>
                  <a:latin typeface="Helvetica"/>
                  <a:ea typeface="Helvetica"/>
                  <a:cs typeface="Helvetica"/>
                  <a:sym typeface="Helvetica"/>
                </a:defRPr>
              </a:lvl1pPr>
            </a:lstStyle>
            <a:p>
              <a:r>
                <a:rPr sz="1200"/>
                <a:t>b7</a:t>
              </a:r>
            </a:p>
          </p:txBody>
        </p:sp>
      </p:grpSp>
    </p:spTree>
    <p:extLst>
      <p:ext uri="{BB962C8B-B14F-4D97-AF65-F5344CB8AC3E}">
        <p14:creationId xmlns:p14="http://schemas.microsoft.com/office/powerpoint/2010/main" val="29765977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CC8AE-C498-4811-8E91-6876E4E1106B}"/>
              </a:ext>
            </a:extLst>
          </p:cNvPr>
          <p:cNvSpPr>
            <a:spLocks noGrp="1"/>
          </p:cNvSpPr>
          <p:nvPr>
            <p:ph type="title"/>
          </p:nvPr>
        </p:nvSpPr>
        <p:spPr>
          <a:xfrm>
            <a:off x="602457" y="136525"/>
            <a:ext cx="10515600" cy="1325563"/>
          </a:xfrm>
        </p:spPr>
        <p:txBody>
          <a:bodyPr>
            <a:normAutofit/>
          </a:bodyPr>
          <a:lstStyle/>
          <a:p>
            <a:r>
              <a:rPr lang="en-US" sz="4000" dirty="0">
                <a:latin typeface="+mn-lt"/>
              </a:rPr>
              <a:t>How to connect: point-to-point networks</a:t>
            </a:r>
          </a:p>
        </p:txBody>
      </p:sp>
      <p:sp>
        <p:nvSpPr>
          <p:cNvPr id="3" name="Content Placeholder 2">
            <a:extLst>
              <a:ext uri="{FF2B5EF4-FFF2-40B4-BE49-F238E27FC236}">
                <a16:creationId xmlns:a16="http://schemas.microsoft.com/office/drawing/2014/main" id="{95748590-1808-4AA5-B592-C13E71EF3804}"/>
              </a:ext>
            </a:extLst>
          </p:cNvPr>
          <p:cNvSpPr>
            <a:spLocks noGrp="1"/>
          </p:cNvSpPr>
          <p:nvPr>
            <p:ph idx="1"/>
          </p:nvPr>
        </p:nvSpPr>
        <p:spPr>
          <a:xfrm>
            <a:off x="838416" y="1497158"/>
            <a:ext cx="10972800" cy="2318912"/>
          </a:xfrm>
        </p:spPr>
        <p:txBody>
          <a:bodyPr/>
          <a:lstStyle/>
          <a:p>
            <a:r>
              <a:rPr lang="en-US" dirty="0">
                <a:latin typeface="+mj-lt"/>
              </a:rPr>
              <a:t>How do we connect computers in a network?</a:t>
            </a:r>
          </a:p>
          <a:p>
            <a:pPr lvl="1"/>
            <a:r>
              <a:rPr lang="en-US" dirty="0">
                <a:latin typeface="+mj-lt"/>
              </a:rPr>
              <a:t>This is a question of “network topology”</a:t>
            </a:r>
          </a:p>
          <a:p>
            <a:pPr lvl="1"/>
            <a:r>
              <a:rPr lang="en-US" dirty="0">
                <a:latin typeface="+mj-lt"/>
              </a:rPr>
              <a:t>Simple option: just connect them directly</a:t>
            </a:r>
          </a:p>
          <a:p>
            <a:pPr lvl="1"/>
            <a:endParaRPr lang="en-US" dirty="0">
              <a:latin typeface="+mj-lt"/>
            </a:endParaRPr>
          </a:p>
          <a:p>
            <a:r>
              <a:rPr lang="en-US" b="1" dirty="0">
                <a:latin typeface="+mj-lt"/>
              </a:rPr>
              <a:t>Problem: </a:t>
            </a:r>
            <a:r>
              <a:rPr lang="en-US" dirty="0">
                <a:latin typeface="+mj-lt"/>
              </a:rPr>
              <a:t>what if I find a third computer?</a:t>
            </a:r>
          </a:p>
        </p:txBody>
      </p:sp>
      <p:sp>
        <p:nvSpPr>
          <p:cNvPr id="4" name="Slide Number Placeholder 3">
            <a:extLst>
              <a:ext uri="{FF2B5EF4-FFF2-40B4-BE49-F238E27FC236}">
                <a16:creationId xmlns:a16="http://schemas.microsoft.com/office/drawing/2014/main" id="{0209BE0B-CB7E-4DEE-8347-C97B543754F9}"/>
              </a:ext>
            </a:extLst>
          </p:cNvPr>
          <p:cNvSpPr>
            <a:spLocks noGrp="1"/>
          </p:cNvSpPr>
          <p:nvPr>
            <p:ph type="sldNum" sz="quarter" idx="12"/>
          </p:nvPr>
        </p:nvSpPr>
        <p:spPr/>
        <p:txBody>
          <a:bodyPr/>
          <a:lstStyle/>
          <a:p>
            <a:fld id="{0778C724-3839-4D76-A707-B4C23905D055}" type="slidenum">
              <a:rPr lang="en-US" smtClean="0"/>
              <a:t>69</a:t>
            </a:fld>
            <a:endParaRPr lang="en-US"/>
          </a:p>
        </p:txBody>
      </p:sp>
      <p:pic>
        <p:nvPicPr>
          <p:cNvPr id="13" name="Graphic 12" descr="Computer">
            <a:extLst>
              <a:ext uri="{FF2B5EF4-FFF2-40B4-BE49-F238E27FC236}">
                <a16:creationId xmlns:a16="http://schemas.microsoft.com/office/drawing/2014/main" id="{AEECBB2F-F449-42DD-9368-B5C4CFF687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64770" y="4639450"/>
            <a:ext cx="1716900" cy="1716900"/>
          </a:xfrm>
          <a:prstGeom prst="rect">
            <a:avLst/>
          </a:prstGeom>
        </p:spPr>
      </p:pic>
      <p:pic>
        <p:nvPicPr>
          <p:cNvPr id="14" name="Graphic 13" descr="Computer">
            <a:extLst>
              <a:ext uri="{FF2B5EF4-FFF2-40B4-BE49-F238E27FC236}">
                <a16:creationId xmlns:a16="http://schemas.microsoft.com/office/drawing/2014/main" id="{11482EA2-BD42-48B3-A8A2-A9EE5B0B56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38845" y="4639450"/>
            <a:ext cx="1716900" cy="1716900"/>
          </a:xfrm>
          <a:prstGeom prst="rect">
            <a:avLst/>
          </a:prstGeom>
        </p:spPr>
      </p:pic>
      <p:cxnSp>
        <p:nvCxnSpPr>
          <p:cNvPr id="16" name="Straight Connector 15">
            <a:extLst>
              <a:ext uri="{FF2B5EF4-FFF2-40B4-BE49-F238E27FC236}">
                <a16:creationId xmlns:a16="http://schemas.microsoft.com/office/drawing/2014/main" id="{D94DCBDC-0AFF-4DA0-B8E0-2A869E5CC38F}"/>
              </a:ext>
            </a:extLst>
          </p:cNvPr>
          <p:cNvCxnSpPr>
            <a:stCxn id="13" idx="3"/>
            <a:endCxn id="14" idx="1"/>
          </p:cNvCxnSpPr>
          <p:nvPr/>
        </p:nvCxnSpPr>
        <p:spPr>
          <a:xfrm>
            <a:off x="4681670" y="5497900"/>
            <a:ext cx="2357175"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9304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3CCD0-12BF-48B4-BE28-2E461ACC6514}"/>
              </a:ext>
            </a:extLst>
          </p:cNvPr>
          <p:cNvSpPr>
            <a:spLocks noGrp="1"/>
          </p:cNvSpPr>
          <p:nvPr>
            <p:ph type="title"/>
          </p:nvPr>
        </p:nvSpPr>
        <p:spPr>
          <a:xfrm>
            <a:off x="838200" y="365125"/>
            <a:ext cx="11154508" cy="1325563"/>
          </a:xfrm>
        </p:spPr>
        <p:txBody>
          <a:bodyPr>
            <a:normAutofit/>
          </a:bodyPr>
          <a:lstStyle/>
          <a:p>
            <a:r>
              <a:rPr lang="en-US" sz="4000" dirty="0">
                <a:latin typeface="+mn-lt"/>
              </a:rPr>
              <a:t>Platform for project work</a:t>
            </a:r>
          </a:p>
        </p:txBody>
      </p:sp>
      <p:sp>
        <p:nvSpPr>
          <p:cNvPr id="4" name="Slide Number Placeholder 3">
            <a:extLst>
              <a:ext uri="{FF2B5EF4-FFF2-40B4-BE49-F238E27FC236}">
                <a16:creationId xmlns:a16="http://schemas.microsoft.com/office/drawing/2014/main" id="{8D7B4BDC-4CE7-46B0-94F9-1D050B90AA0F}"/>
              </a:ext>
            </a:extLst>
          </p:cNvPr>
          <p:cNvSpPr>
            <a:spLocks noGrp="1"/>
          </p:cNvSpPr>
          <p:nvPr>
            <p:ph type="sldNum" sz="quarter" idx="12"/>
          </p:nvPr>
        </p:nvSpPr>
        <p:spPr/>
        <p:txBody>
          <a:bodyPr/>
          <a:lstStyle/>
          <a:p>
            <a:fld id="{0778C724-3839-4D76-A707-B4C23905D055}" type="slidenum">
              <a:rPr lang="en-US" smtClean="0"/>
              <a:t>7</a:t>
            </a:fld>
            <a:endParaRPr lang="en-US"/>
          </a:p>
        </p:txBody>
      </p:sp>
      <p:sp>
        <p:nvSpPr>
          <p:cNvPr id="3" name="Content Placeholder 2">
            <a:extLst>
              <a:ext uri="{FF2B5EF4-FFF2-40B4-BE49-F238E27FC236}">
                <a16:creationId xmlns:a16="http://schemas.microsoft.com/office/drawing/2014/main" id="{791E8A5C-5FAC-D36B-06D6-9E52F41BDDD6}"/>
              </a:ext>
            </a:extLst>
          </p:cNvPr>
          <p:cNvSpPr>
            <a:spLocks noGrp="1"/>
          </p:cNvSpPr>
          <p:nvPr>
            <p:ph idx="1"/>
          </p:nvPr>
        </p:nvSpPr>
        <p:spPr>
          <a:xfrm>
            <a:off x="838200" y="1690688"/>
            <a:ext cx="10515600" cy="4530725"/>
          </a:xfrm>
        </p:spPr>
        <p:txBody>
          <a:bodyPr>
            <a:normAutofit/>
          </a:bodyPr>
          <a:lstStyle/>
          <a:p>
            <a:endParaRPr lang="en-US" dirty="0"/>
          </a:p>
          <a:p>
            <a:pPr lvl="1"/>
            <a:endParaRPr lang="en-US" dirty="0"/>
          </a:p>
          <a:p>
            <a:pPr lvl="1"/>
            <a:endParaRPr lang="en-US" dirty="0"/>
          </a:p>
        </p:txBody>
      </p:sp>
      <p:pic>
        <p:nvPicPr>
          <p:cNvPr id="6" name="Picture 5">
            <a:extLst>
              <a:ext uri="{FF2B5EF4-FFF2-40B4-BE49-F238E27FC236}">
                <a16:creationId xmlns:a16="http://schemas.microsoft.com/office/drawing/2014/main" id="{7FD9C6B1-B0E4-A04B-0819-140800461EFA}"/>
              </a:ext>
            </a:extLst>
          </p:cNvPr>
          <p:cNvPicPr>
            <a:picLocks noChangeAspect="1"/>
          </p:cNvPicPr>
          <p:nvPr/>
        </p:nvPicPr>
        <p:blipFill>
          <a:blip r:embed="rId2"/>
          <a:stretch>
            <a:fillRect/>
          </a:stretch>
        </p:blipFill>
        <p:spPr>
          <a:xfrm>
            <a:off x="3452081" y="1900304"/>
            <a:ext cx="5480782" cy="4592571"/>
          </a:xfrm>
          <a:prstGeom prst="rect">
            <a:avLst/>
          </a:prstGeom>
        </p:spPr>
      </p:pic>
    </p:spTree>
    <p:extLst>
      <p:ext uri="{BB962C8B-B14F-4D97-AF65-F5344CB8AC3E}">
        <p14:creationId xmlns:p14="http://schemas.microsoft.com/office/powerpoint/2010/main" val="3268024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CC8AE-C498-4811-8E91-6876E4E1106B}"/>
              </a:ext>
            </a:extLst>
          </p:cNvPr>
          <p:cNvSpPr>
            <a:spLocks noGrp="1"/>
          </p:cNvSpPr>
          <p:nvPr>
            <p:ph type="title"/>
          </p:nvPr>
        </p:nvSpPr>
        <p:spPr>
          <a:xfrm>
            <a:off x="607595" y="136525"/>
            <a:ext cx="10515600" cy="1325563"/>
          </a:xfrm>
        </p:spPr>
        <p:txBody>
          <a:bodyPr>
            <a:normAutofit/>
          </a:bodyPr>
          <a:lstStyle/>
          <a:p>
            <a:r>
              <a:rPr lang="en-US" sz="4000" dirty="0">
                <a:latin typeface="+mn-lt"/>
              </a:rPr>
              <a:t>How to connect: bus networks</a:t>
            </a:r>
          </a:p>
        </p:txBody>
      </p:sp>
      <p:sp>
        <p:nvSpPr>
          <p:cNvPr id="3" name="Content Placeholder 2">
            <a:extLst>
              <a:ext uri="{FF2B5EF4-FFF2-40B4-BE49-F238E27FC236}">
                <a16:creationId xmlns:a16="http://schemas.microsoft.com/office/drawing/2014/main" id="{95748590-1808-4AA5-B592-C13E71EF3804}"/>
              </a:ext>
            </a:extLst>
          </p:cNvPr>
          <p:cNvSpPr>
            <a:spLocks noGrp="1"/>
          </p:cNvSpPr>
          <p:nvPr>
            <p:ph idx="1"/>
          </p:nvPr>
        </p:nvSpPr>
        <p:spPr>
          <a:xfrm>
            <a:off x="623455" y="1190215"/>
            <a:ext cx="10972800" cy="2857666"/>
          </a:xfrm>
        </p:spPr>
        <p:txBody>
          <a:bodyPr/>
          <a:lstStyle/>
          <a:p>
            <a:r>
              <a:rPr lang="en-US" dirty="0">
                <a:latin typeface="+mj-lt"/>
              </a:rPr>
              <a:t>Connect everything to one wire in parallel</a:t>
            </a:r>
          </a:p>
          <a:p>
            <a:pPr lvl="1"/>
            <a:r>
              <a:rPr lang="en-US" dirty="0">
                <a:latin typeface="+mj-lt"/>
              </a:rPr>
              <a:t>Scales well to many computers</a:t>
            </a:r>
          </a:p>
          <a:p>
            <a:pPr lvl="1"/>
            <a:endParaRPr lang="en-US" dirty="0">
              <a:latin typeface="+mj-lt"/>
            </a:endParaRPr>
          </a:p>
          <a:p>
            <a:r>
              <a:rPr lang="en-US" b="1" dirty="0">
                <a:latin typeface="+mj-lt"/>
              </a:rPr>
              <a:t>Problem: </a:t>
            </a:r>
            <a:r>
              <a:rPr lang="en-US" dirty="0">
                <a:latin typeface="+mj-lt"/>
              </a:rPr>
              <a:t>which computer gets to transmit when?</a:t>
            </a:r>
          </a:p>
          <a:p>
            <a:pPr lvl="1"/>
            <a:r>
              <a:rPr lang="en-US" dirty="0">
                <a:latin typeface="+mj-lt"/>
              </a:rPr>
              <a:t>Simultaneous transmissions conflict</a:t>
            </a:r>
          </a:p>
          <a:p>
            <a:pPr lvl="1"/>
            <a:r>
              <a:rPr lang="en-US" dirty="0">
                <a:latin typeface="+mj-lt"/>
              </a:rPr>
              <a:t>Need a scheme for “arbitration”, deciding who transmits when</a:t>
            </a:r>
          </a:p>
        </p:txBody>
      </p:sp>
      <p:sp>
        <p:nvSpPr>
          <p:cNvPr id="4" name="Slide Number Placeholder 3">
            <a:extLst>
              <a:ext uri="{FF2B5EF4-FFF2-40B4-BE49-F238E27FC236}">
                <a16:creationId xmlns:a16="http://schemas.microsoft.com/office/drawing/2014/main" id="{0209BE0B-CB7E-4DEE-8347-C97B543754F9}"/>
              </a:ext>
            </a:extLst>
          </p:cNvPr>
          <p:cNvSpPr>
            <a:spLocks noGrp="1"/>
          </p:cNvSpPr>
          <p:nvPr>
            <p:ph type="sldNum" sz="quarter" idx="12"/>
          </p:nvPr>
        </p:nvSpPr>
        <p:spPr/>
        <p:txBody>
          <a:bodyPr/>
          <a:lstStyle/>
          <a:p>
            <a:fld id="{0778C724-3839-4D76-A707-B4C23905D055}" type="slidenum">
              <a:rPr lang="en-US" smtClean="0"/>
              <a:t>70</a:t>
            </a:fld>
            <a:endParaRPr lang="en-US"/>
          </a:p>
        </p:txBody>
      </p:sp>
      <p:pic>
        <p:nvPicPr>
          <p:cNvPr id="13" name="Graphic 12" descr="Computer">
            <a:extLst>
              <a:ext uri="{FF2B5EF4-FFF2-40B4-BE49-F238E27FC236}">
                <a16:creationId xmlns:a16="http://schemas.microsoft.com/office/drawing/2014/main" id="{AEECBB2F-F449-42DD-9368-B5C4CFF687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69770" y="4639450"/>
            <a:ext cx="1716900" cy="1716900"/>
          </a:xfrm>
          <a:prstGeom prst="rect">
            <a:avLst/>
          </a:prstGeom>
        </p:spPr>
      </p:pic>
      <p:pic>
        <p:nvPicPr>
          <p:cNvPr id="14" name="Graphic 13" descr="Computer">
            <a:extLst>
              <a:ext uri="{FF2B5EF4-FFF2-40B4-BE49-F238E27FC236}">
                <a16:creationId xmlns:a16="http://schemas.microsoft.com/office/drawing/2014/main" id="{11482EA2-BD42-48B3-A8A2-A9EE5B0B56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59307" y="4639450"/>
            <a:ext cx="1716900" cy="1716900"/>
          </a:xfrm>
          <a:prstGeom prst="rect">
            <a:avLst/>
          </a:prstGeom>
        </p:spPr>
      </p:pic>
      <p:cxnSp>
        <p:nvCxnSpPr>
          <p:cNvPr id="16" name="Straight Connector 15">
            <a:extLst>
              <a:ext uri="{FF2B5EF4-FFF2-40B4-BE49-F238E27FC236}">
                <a16:creationId xmlns:a16="http://schemas.microsoft.com/office/drawing/2014/main" id="{D94DCBDC-0AFF-4DA0-B8E0-2A869E5CC38F}"/>
              </a:ext>
            </a:extLst>
          </p:cNvPr>
          <p:cNvCxnSpPr>
            <a:cxnSpLocks/>
          </p:cNvCxnSpPr>
          <p:nvPr/>
        </p:nvCxnSpPr>
        <p:spPr>
          <a:xfrm>
            <a:off x="2065470" y="4367600"/>
            <a:ext cx="705313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8" name="Graphic 7" descr="Computer">
            <a:extLst>
              <a:ext uri="{FF2B5EF4-FFF2-40B4-BE49-F238E27FC236}">
                <a16:creationId xmlns:a16="http://schemas.microsoft.com/office/drawing/2014/main" id="{17DAA01F-E143-477F-948F-7128B93B65E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80233" y="4639450"/>
            <a:ext cx="1716900" cy="1716900"/>
          </a:xfrm>
          <a:prstGeom prst="rect">
            <a:avLst/>
          </a:prstGeom>
        </p:spPr>
      </p:pic>
      <p:cxnSp>
        <p:nvCxnSpPr>
          <p:cNvPr id="10" name="Straight Connector 9">
            <a:extLst>
              <a:ext uri="{FF2B5EF4-FFF2-40B4-BE49-F238E27FC236}">
                <a16:creationId xmlns:a16="http://schemas.microsoft.com/office/drawing/2014/main" id="{7410A633-A418-43D9-9CED-A72EB977A4F3}"/>
              </a:ext>
            </a:extLst>
          </p:cNvPr>
          <p:cNvCxnSpPr>
            <a:cxnSpLocks/>
          </p:cNvCxnSpPr>
          <p:nvPr/>
        </p:nvCxnSpPr>
        <p:spPr>
          <a:xfrm>
            <a:off x="2598870" y="4365791"/>
            <a:ext cx="0" cy="5473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1C74133-C3CA-4244-B701-E8821764F2B8}"/>
              </a:ext>
            </a:extLst>
          </p:cNvPr>
          <p:cNvCxnSpPr>
            <a:cxnSpLocks/>
          </p:cNvCxnSpPr>
          <p:nvPr/>
        </p:nvCxnSpPr>
        <p:spPr>
          <a:xfrm>
            <a:off x="5562005" y="4365791"/>
            <a:ext cx="0" cy="5473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FF5BB46-3443-40B9-92A8-C5A818B1F293}"/>
              </a:ext>
            </a:extLst>
          </p:cNvPr>
          <p:cNvCxnSpPr>
            <a:cxnSpLocks/>
          </p:cNvCxnSpPr>
          <p:nvPr/>
        </p:nvCxnSpPr>
        <p:spPr>
          <a:xfrm>
            <a:off x="8567870" y="4365791"/>
            <a:ext cx="0" cy="54730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0642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CC8AE-C498-4811-8E91-6876E4E1106B}"/>
              </a:ext>
            </a:extLst>
          </p:cNvPr>
          <p:cNvSpPr>
            <a:spLocks noGrp="1"/>
          </p:cNvSpPr>
          <p:nvPr>
            <p:ph type="title"/>
          </p:nvPr>
        </p:nvSpPr>
        <p:spPr>
          <a:xfrm>
            <a:off x="607595" y="173357"/>
            <a:ext cx="10515600" cy="1325563"/>
          </a:xfrm>
        </p:spPr>
        <p:txBody>
          <a:bodyPr>
            <a:normAutofit/>
          </a:bodyPr>
          <a:lstStyle/>
          <a:p>
            <a:r>
              <a:rPr lang="en-US" sz="4000" dirty="0">
                <a:latin typeface="+mn-lt"/>
              </a:rPr>
              <a:t>How to connect: ring networks</a:t>
            </a:r>
          </a:p>
        </p:txBody>
      </p:sp>
      <p:sp>
        <p:nvSpPr>
          <p:cNvPr id="3" name="Content Placeholder 2">
            <a:extLst>
              <a:ext uri="{FF2B5EF4-FFF2-40B4-BE49-F238E27FC236}">
                <a16:creationId xmlns:a16="http://schemas.microsoft.com/office/drawing/2014/main" id="{95748590-1808-4AA5-B592-C13E71EF3804}"/>
              </a:ext>
            </a:extLst>
          </p:cNvPr>
          <p:cNvSpPr>
            <a:spLocks noGrp="1"/>
          </p:cNvSpPr>
          <p:nvPr>
            <p:ph idx="1"/>
          </p:nvPr>
        </p:nvSpPr>
        <p:spPr>
          <a:xfrm>
            <a:off x="609600" y="1581176"/>
            <a:ext cx="10972800" cy="2693211"/>
          </a:xfrm>
        </p:spPr>
        <p:txBody>
          <a:bodyPr/>
          <a:lstStyle/>
          <a:p>
            <a:r>
              <a:rPr lang="en-US" dirty="0">
                <a:latin typeface="+mj-lt"/>
              </a:rPr>
              <a:t>Connect everything with point-to-point connections</a:t>
            </a:r>
          </a:p>
          <a:p>
            <a:pPr lvl="1"/>
            <a:r>
              <a:rPr lang="en-US" dirty="0">
                <a:latin typeface="+mj-lt"/>
              </a:rPr>
              <a:t>Connect the last computer back to the first computer</a:t>
            </a:r>
          </a:p>
          <a:p>
            <a:pPr lvl="1"/>
            <a:r>
              <a:rPr lang="en-US" dirty="0">
                <a:latin typeface="+mj-lt"/>
              </a:rPr>
              <a:t>Also known as Daisy-Chain (without the last connection back to the start)</a:t>
            </a:r>
          </a:p>
          <a:p>
            <a:pPr lvl="1"/>
            <a:endParaRPr lang="en-US" dirty="0">
              <a:latin typeface="+mj-lt"/>
            </a:endParaRPr>
          </a:p>
          <a:p>
            <a:r>
              <a:rPr lang="en-US" b="1" dirty="0">
                <a:latin typeface="+mj-lt"/>
              </a:rPr>
              <a:t>Problem: </a:t>
            </a:r>
            <a:r>
              <a:rPr lang="en-US" dirty="0">
                <a:latin typeface="+mj-lt"/>
              </a:rPr>
              <a:t>what if a computer stops sending?</a:t>
            </a:r>
          </a:p>
        </p:txBody>
      </p:sp>
      <p:sp>
        <p:nvSpPr>
          <p:cNvPr id="4" name="Slide Number Placeholder 3">
            <a:extLst>
              <a:ext uri="{FF2B5EF4-FFF2-40B4-BE49-F238E27FC236}">
                <a16:creationId xmlns:a16="http://schemas.microsoft.com/office/drawing/2014/main" id="{0209BE0B-CB7E-4DEE-8347-C97B543754F9}"/>
              </a:ext>
            </a:extLst>
          </p:cNvPr>
          <p:cNvSpPr>
            <a:spLocks noGrp="1"/>
          </p:cNvSpPr>
          <p:nvPr>
            <p:ph type="sldNum" sz="quarter" idx="12"/>
          </p:nvPr>
        </p:nvSpPr>
        <p:spPr/>
        <p:txBody>
          <a:bodyPr/>
          <a:lstStyle/>
          <a:p>
            <a:fld id="{0778C724-3839-4D76-A707-B4C23905D055}" type="slidenum">
              <a:rPr lang="en-US" smtClean="0"/>
              <a:t>71</a:t>
            </a:fld>
            <a:endParaRPr lang="en-US"/>
          </a:p>
        </p:txBody>
      </p:sp>
      <p:pic>
        <p:nvPicPr>
          <p:cNvPr id="13" name="Graphic 12" descr="Computer">
            <a:extLst>
              <a:ext uri="{FF2B5EF4-FFF2-40B4-BE49-F238E27FC236}">
                <a16:creationId xmlns:a16="http://schemas.microsoft.com/office/drawing/2014/main" id="{AEECBB2F-F449-42DD-9368-B5C4CFF687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69770" y="4639450"/>
            <a:ext cx="1716900" cy="1716900"/>
          </a:xfrm>
          <a:prstGeom prst="rect">
            <a:avLst/>
          </a:prstGeom>
        </p:spPr>
      </p:pic>
      <p:pic>
        <p:nvPicPr>
          <p:cNvPr id="14" name="Graphic 13" descr="Computer">
            <a:extLst>
              <a:ext uri="{FF2B5EF4-FFF2-40B4-BE49-F238E27FC236}">
                <a16:creationId xmlns:a16="http://schemas.microsoft.com/office/drawing/2014/main" id="{11482EA2-BD42-48B3-A8A2-A9EE5B0B56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59307" y="4639450"/>
            <a:ext cx="1716900" cy="1716900"/>
          </a:xfrm>
          <a:prstGeom prst="rect">
            <a:avLst/>
          </a:prstGeom>
        </p:spPr>
      </p:pic>
      <p:pic>
        <p:nvPicPr>
          <p:cNvPr id="8" name="Graphic 7" descr="Computer">
            <a:extLst>
              <a:ext uri="{FF2B5EF4-FFF2-40B4-BE49-F238E27FC236}">
                <a16:creationId xmlns:a16="http://schemas.microsoft.com/office/drawing/2014/main" id="{17DAA01F-E143-477F-948F-7128B93B65E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80233" y="4639450"/>
            <a:ext cx="1716900" cy="1716900"/>
          </a:xfrm>
          <a:prstGeom prst="rect">
            <a:avLst/>
          </a:prstGeom>
        </p:spPr>
      </p:pic>
      <p:cxnSp>
        <p:nvCxnSpPr>
          <p:cNvPr id="10" name="Straight Connector 9">
            <a:extLst>
              <a:ext uri="{FF2B5EF4-FFF2-40B4-BE49-F238E27FC236}">
                <a16:creationId xmlns:a16="http://schemas.microsoft.com/office/drawing/2014/main" id="{7410A633-A418-43D9-9CED-A72EB977A4F3}"/>
              </a:ext>
            </a:extLst>
          </p:cNvPr>
          <p:cNvCxnSpPr>
            <a:cxnSpLocks/>
            <a:stCxn id="13" idx="1"/>
            <a:endCxn id="8" idx="3"/>
          </p:cNvCxnSpPr>
          <p:nvPr/>
        </p:nvCxnSpPr>
        <p:spPr>
          <a:xfrm flipH="1">
            <a:off x="3597133" y="5497900"/>
            <a:ext cx="1272637"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1C74133-C3CA-4244-B701-E8821764F2B8}"/>
              </a:ext>
            </a:extLst>
          </p:cNvPr>
          <p:cNvCxnSpPr>
            <a:cxnSpLocks/>
            <a:stCxn id="14" idx="1"/>
            <a:endCxn id="13" idx="3"/>
          </p:cNvCxnSpPr>
          <p:nvPr/>
        </p:nvCxnSpPr>
        <p:spPr>
          <a:xfrm flipH="1">
            <a:off x="6586670" y="5497900"/>
            <a:ext cx="1272637"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9" name="Freeform: Shape 18">
            <a:extLst>
              <a:ext uri="{FF2B5EF4-FFF2-40B4-BE49-F238E27FC236}">
                <a16:creationId xmlns:a16="http://schemas.microsoft.com/office/drawing/2014/main" id="{AE0390DE-BD4B-4A2F-B0E1-6DAC82C0CB01}"/>
              </a:ext>
            </a:extLst>
          </p:cNvPr>
          <p:cNvSpPr/>
          <p:nvPr/>
        </p:nvSpPr>
        <p:spPr>
          <a:xfrm>
            <a:off x="1483868" y="5473700"/>
            <a:ext cx="8603811" cy="1015890"/>
          </a:xfrm>
          <a:custGeom>
            <a:avLst/>
            <a:gdLst>
              <a:gd name="connsiteX0" fmla="*/ 8104632 w 8603811"/>
              <a:gd name="connsiteY0" fmla="*/ 12700 h 1015890"/>
              <a:gd name="connsiteX1" fmla="*/ 8587232 w 8603811"/>
              <a:gd name="connsiteY1" fmla="*/ 342900 h 1015890"/>
              <a:gd name="connsiteX2" fmla="*/ 8333232 w 8603811"/>
              <a:gd name="connsiteY2" fmla="*/ 939800 h 1015890"/>
              <a:gd name="connsiteX3" fmla="*/ 6872732 w 8603811"/>
              <a:gd name="connsiteY3" fmla="*/ 1003300 h 1015890"/>
              <a:gd name="connsiteX4" fmla="*/ 3608832 w 8603811"/>
              <a:gd name="connsiteY4" fmla="*/ 1003300 h 1015890"/>
              <a:gd name="connsiteX5" fmla="*/ 751332 w 8603811"/>
              <a:gd name="connsiteY5" fmla="*/ 977900 h 1015890"/>
              <a:gd name="connsiteX6" fmla="*/ 40132 w 8603811"/>
              <a:gd name="connsiteY6" fmla="*/ 584200 h 1015890"/>
              <a:gd name="connsiteX7" fmla="*/ 116332 w 8603811"/>
              <a:gd name="connsiteY7" fmla="*/ 139700 h 1015890"/>
              <a:gd name="connsiteX8" fmla="*/ 344932 w 8603811"/>
              <a:gd name="connsiteY8" fmla="*/ 0 h 101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03811" h="1015890">
                <a:moveTo>
                  <a:pt x="8104632" y="12700"/>
                </a:moveTo>
                <a:cubicBezTo>
                  <a:pt x="8326882" y="100541"/>
                  <a:pt x="8549132" y="188383"/>
                  <a:pt x="8587232" y="342900"/>
                </a:cubicBezTo>
                <a:cubicBezTo>
                  <a:pt x="8625332" y="497417"/>
                  <a:pt x="8618982" y="829733"/>
                  <a:pt x="8333232" y="939800"/>
                </a:cubicBezTo>
                <a:cubicBezTo>
                  <a:pt x="8047482" y="1049867"/>
                  <a:pt x="7660132" y="992717"/>
                  <a:pt x="6872732" y="1003300"/>
                </a:cubicBezTo>
                <a:cubicBezTo>
                  <a:pt x="6085332" y="1013883"/>
                  <a:pt x="3608832" y="1003300"/>
                  <a:pt x="3608832" y="1003300"/>
                </a:cubicBezTo>
                <a:cubicBezTo>
                  <a:pt x="2588599" y="999067"/>
                  <a:pt x="1346115" y="1047750"/>
                  <a:pt x="751332" y="977900"/>
                </a:cubicBezTo>
                <a:cubicBezTo>
                  <a:pt x="156549" y="908050"/>
                  <a:pt x="145965" y="723900"/>
                  <a:pt x="40132" y="584200"/>
                </a:cubicBezTo>
                <a:cubicBezTo>
                  <a:pt x="-65701" y="444500"/>
                  <a:pt x="65532" y="237067"/>
                  <a:pt x="116332" y="139700"/>
                </a:cubicBezTo>
                <a:cubicBezTo>
                  <a:pt x="167132" y="42333"/>
                  <a:pt x="311065" y="21167"/>
                  <a:pt x="344932" y="0"/>
                </a:cubicBez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66460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CC8AE-C498-4811-8E91-6876E4E1106B}"/>
              </a:ext>
            </a:extLst>
          </p:cNvPr>
          <p:cNvSpPr>
            <a:spLocks noGrp="1"/>
          </p:cNvSpPr>
          <p:nvPr>
            <p:ph type="title"/>
          </p:nvPr>
        </p:nvSpPr>
        <p:spPr/>
        <p:txBody>
          <a:bodyPr>
            <a:normAutofit/>
          </a:bodyPr>
          <a:lstStyle/>
          <a:p>
            <a:r>
              <a:rPr lang="en-US" sz="4000" dirty="0">
                <a:latin typeface="+mn-lt"/>
              </a:rPr>
              <a:t>How to connect: star networks</a:t>
            </a:r>
          </a:p>
        </p:txBody>
      </p:sp>
      <p:sp>
        <p:nvSpPr>
          <p:cNvPr id="3" name="Content Placeholder 2">
            <a:extLst>
              <a:ext uri="{FF2B5EF4-FFF2-40B4-BE49-F238E27FC236}">
                <a16:creationId xmlns:a16="http://schemas.microsoft.com/office/drawing/2014/main" id="{95748590-1808-4AA5-B592-C13E71EF3804}"/>
              </a:ext>
            </a:extLst>
          </p:cNvPr>
          <p:cNvSpPr>
            <a:spLocks noGrp="1"/>
          </p:cNvSpPr>
          <p:nvPr>
            <p:ph idx="1"/>
          </p:nvPr>
        </p:nvSpPr>
        <p:spPr>
          <a:xfrm>
            <a:off x="838200" y="1772854"/>
            <a:ext cx="10972800" cy="3496441"/>
          </a:xfrm>
        </p:spPr>
        <p:txBody>
          <a:bodyPr/>
          <a:lstStyle/>
          <a:p>
            <a:r>
              <a:rPr lang="en-US" dirty="0">
                <a:latin typeface="+mj-lt"/>
              </a:rPr>
              <a:t>Connect to a hub with point-to-point connections</a:t>
            </a:r>
          </a:p>
          <a:p>
            <a:pPr lvl="1"/>
            <a:r>
              <a:rPr lang="en-US" dirty="0">
                <a:latin typeface="+mj-lt"/>
              </a:rPr>
              <a:t>Hub connects all computers</a:t>
            </a:r>
          </a:p>
          <a:p>
            <a:pPr lvl="1"/>
            <a:r>
              <a:rPr lang="en-US" dirty="0">
                <a:latin typeface="+mj-lt"/>
              </a:rPr>
              <a:t>Hub is a computer with one job: transfer communications between computers</a:t>
            </a:r>
          </a:p>
          <a:p>
            <a:pPr marL="457200" lvl="1" indent="0">
              <a:buNone/>
            </a:pPr>
            <a:endParaRPr lang="en-US" dirty="0"/>
          </a:p>
        </p:txBody>
      </p:sp>
      <p:sp>
        <p:nvSpPr>
          <p:cNvPr id="4" name="Slide Number Placeholder 3">
            <a:extLst>
              <a:ext uri="{FF2B5EF4-FFF2-40B4-BE49-F238E27FC236}">
                <a16:creationId xmlns:a16="http://schemas.microsoft.com/office/drawing/2014/main" id="{0209BE0B-CB7E-4DEE-8347-C97B543754F9}"/>
              </a:ext>
            </a:extLst>
          </p:cNvPr>
          <p:cNvSpPr>
            <a:spLocks noGrp="1"/>
          </p:cNvSpPr>
          <p:nvPr>
            <p:ph type="sldNum" sz="quarter" idx="12"/>
          </p:nvPr>
        </p:nvSpPr>
        <p:spPr/>
        <p:txBody>
          <a:bodyPr/>
          <a:lstStyle/>
          <a:p>
            <a:fld id="{0778C724-3839-4D76-A707-B4C23905D055}" type="slidenum">
              <a:rPr lang="en-US" smtClean="0"/>
              <a:t>72</a:t>
            </a:fld>
            <a:endParaRPr lang="en-US"/>
          </a:p>
        </p:txBody>
      </p:sp>
      <p:pic>
        <p:nvPicPr>
          <p:cNvPr id="13" name="Graphic 12" descr="Computer">
            <a:extLst>
              <a:ext uri="{FF2B5EF4-FFF2-40B4-BE49-F238E27FC236}">
                <a16:creationId xmlns:a16="http://schemas.microsoft.com/office/drawing/2014/main" id="{AEECBB2F-F449-42DD-9368-B5C4CFF687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52270" y="3151141"/>
            <a:ext cx="1716900" cy="1716900"/>
          </a:xfrm>
          <a:prstGeom prst="rect">
            <a:avLst/>
          </a:prstGeom>
        </p:spPr>
      </p:pic>
      <p:pic>
        <p:nvPicPr>
          <p:cNvPr id="14" name="Graphic 13" descr="Computer">
            <a:extLst>
              <a:ext uri="{FF2B5EF4-FFF2-40B4-BE49-F238E27FC236}">
                <a16:creationId xmlns:a16="http://schemas.microsoft.com/office/drawing/2014/main" id="{11482EA2-BD42-48B3-A8A2-A9EE5B0B56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59307" y="4639450"/>
            <a:ext cx="1716900" cy="1716900"/>
          </a:xfrm>
          <a:prstGeom prst="rect">
            <a:avLst/>
          </a:prstGeom>
        </p:spPr>
      </p:pic>
      <p:pic>
        <p:nvPicPr>
          <p:cNvPr id="8" name="Graphic 7" descr="Computer">
            <a:extLst>
              <a:ext uri="{FF2B5EF4-FFF2-40B4-BE49-F238E27FC236}">
                <a16:creationId xmlns:a16="http://schemas.microsoft.com/office/drawing/2014/main" id="{17DAA01F-E143-477F-948F-7128B93B65E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80233" y="4639450"/>
            <a:ext cx="1716900" cy="1716900"/>
          </a:xfrm>
          <a:prstGeom prst="rect">
            <a:avLst/>
          </a:prstGeom>
        </p:spPr>
      </p:pic>
      <p:cxnSp>
        <p:nvCxnSpPr>
          <p:cNvPr id="10" name="Straight Connector 9">
            <a:extLst>
              <a:ext uri="{FF2B5EF4-FFF2-40B4-BE49-F238E27FC236}">
                <a16:creationId xmlns:a16="http://schemas.microsoft.com/office/drawing/2014/main" id="{7410A633-A418-43D9-9CED-A72EB977A4F3}"/>
              </a:ext>
            </a:extLst>
          </p:cNvPr>
          <p:cNvCxnSpPr>
            <a:cxnSpLocks/>
            <a:stCxn id="9" idx="1"/>
            <a:endCxn id="8" idx="3"/>
          </p:cNvCxnSpPr>
          <p:nvPr/>
        </p:nvCxnSpPr>
        <p:spPr>
          <a:xfrm flipH="1">
            <a:off x="3597133" y="5497895"/>
            <a:ext cx="1432587" cy="5"/>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1C74133-C3CA-4244-B701-E8821764F2B8}"/>
              </a:ext>
            </a:extLst>
          </p:cNvPr>
          <p:cNvCxnSpPr>
            <a:cxnSpLocks/>
            <a:stCxn id="14" idx="1"/>
            <a:endCxn id="9" idx="3"/>
          </p:cNvCxnSpPr>
          <p:nvPr/>
        </p:nvCxnSpPr>
        <p:spPr>
          <a:xfrm flipH="1" flipV="1">
            <a:off x="5944120" y="5497895"/>
            <a:ext cx="1915187" cy="5"/>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9" name="Graphic 8" descr="Server">
            <a:extLst>
              <a:ext uri="{FF2B5EF4-FFF2-40B4-BE49-F238E27FC236}">
                <a16:creationId xmlns:a16="http://schemas.microsoft.com/office/drawing/2014/main" id="{58FFA549-C43B-463B-A3B6-BCD73AD9184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29720" y="5040695"/>
            <a:ext cx="914400" cy="914400"/>
          </a:xfrm>
          <a:prstGeom prst="rect">
            <a:avLst/>
          </a:prstGeom>
        </p:spPr>
      </p:pic>
      <p:cxnSp>
        <p:nvCxnSpPr>
          <p:cNvPr id="17" name="Straight Connector 16">
            <a:extLst>
              <a:ext uri="{FF2B5EF4-FFF2-40B4-BE49-F238E27FC236}">
                <a16:creationId xmlns:a16="http://schemas.microsoft.com/office/drawing/2014/main" id="{C5908867-1957-477E-890E-B12D5C76BC44}"/>
              </a:ext>
            </a:extLst>
          </p:cNvPr>
          <p:cNvCxnSpPr>
            <a:cxnSpLocks/>
            <a:stCxn id="9" idx="0"/>
          </p:cNvCxnSpPr>
          <p:nvPr/>
        </p:nvCxnSpPr>
        <p:spPr>
          <a:xfrm flipV="1">
            <a:off x="5486920" y="4343400"/>
            <a:ext cx="0" cy="697295"/>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50118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CC8AE-C498-4811-8E91-6876E4E1106B}"/>
              </a:ext>
            </a:extLst>
          </p:cNvPr>
          <p:cNvSpPr>
            <a:spLocks noGrp="1"/>
          </p:cNvSpPr>
          <p:nvPr>
            <p:ph type="title"/>
          </p:nvPr>
        </p:nvSpPr>
        <p:spPr/>
        <p:txBody>
          <a:bodyPr>
            <a:normAutofit/>
          </a:bodyPr>
          <a:lstStyle/>
          <a:p>
            <a:r>
              <a:rPr lang="en-US" sz="4000" dirty="0">
                <a:latin typeface="+mn-lt"/>
              </a:rPr>
              <a:t>Microcontrollers often adopt star networks</a:t>
            </a:r>
          </a:p>
        </p:txBody>
      </p:sp>
      <p:sp>
        <p:nvSpPr>
          <p:cNvPr id="4" name="Slide Number Placeholder 3">
            <a:extLst>
              <a:ext uri="{FF2B5EF4-FFF2-40B4-BE49-F238E27FC236}">
                <a16:creationId xmlns:a16="http://schemas.microsoft.com/office/drawing/2014/main" id="{0209BE0B-CB7E-4DEE-8347-C97B543754F9}"/>
              </a:ext>
            </a:extLst>
          </p:cNvPr>
          <p:cNvSpPr>
            <a:spLocks noGrp="1"/>
          </p:cNvSpPr>
          <p:nvPr>
            <p:ph type="sldNum" sz="quarter" idx="12"/>
          </p:nvPr>
        </p:nvSpPr>
        <p:spPr/>
        <p:txBody>
          <a:bodyPr/>
          <a:lstStyle/>
          <a:p>
            <a:fld id="{0778C724-3839-4D76-A707-B4C23905D055}" type="slidenum">
              <a:rPr lang="en-US" smtClean="0"/>
              <a:t>73</a:t>
            </a:fld>
            <a:endParaRPr lang="en-US"/>
          </a:p>
        </p:txBody>
      </p:sp>
      <p:cxnSp>
        <p:nvCxnSpPr>
          <p:cNvPr id="10" name="Straight Connector 9">
            <a:extLst>
              <a:ext uri="{FF2B5EF4-FFF2-40B4-BE49-F238E27FC236}">
                <a16:creationId xmlns:a16="http://schemas.microsoft.com/office/drawing/2014/main" id="{7410A633-A418-43D9-9CED-A72EB977A4F3}"/>
              </a:ext>
            </a:extLst>
          </p:cNvPr>
          <p:cNvCxnSpPr>
            <a:cxnSpLocks/>
          </p:cNvCxnSpPr>
          <p:nvPr/>
        </p:nvCxnSpPr>
        <p:spPr>
          <a:xfrm flipH="1">
            <a:off x="3423963" y="4943666"/>
            <a:ext cx="1432587" cy="5"/>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1C74133-C3CA-4244-B701-E8821764F2B8}"/>
              </a:ext>
            </a:extLst>
          </p:cNvPr>
          <p:cNvCxnSpPr>
            <a:cxnSpLocks/>
          </p:cNvCxnSpPr>
          <p:nvPr/>
        </p:nvCxnSpPr>
        <p:spPr>
          <a:xfrm flipH="1">
            <a:off x="5770951" y="4943493"/>
            <a:ext cx="1477678" cy="174"/>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5908867-1957-477E-890E-B12D5C76BC44}"/>
              </a:ext>
            </a:extLst>
          </p:cNvPr>
          <p:cNvCxnSpPr>
            <a:cxnSpLocks/>
          </p:cNvCxnSpPr>
          <p:nvPr/>
        </p:nvCxnSpPr>
        <p:spPr>
          <a:xfrm flipV="1">
            <a:off x="5313750" y="3789171"/>
            <a:ext cx="0" cy="697295"/>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2" name="Picture 4" descr="Tamagotchi Micro:Bit Project">
            <a:extLst>
              <a:ext uri="{FF2B5EF4-FFF2-40B4-BE49-F238E27FC236}">
                <a16:creationId xmlns:a16="http://schemas.microsoft.com/office/drawing/2014/main" id="{A8215512-554A-44A8-AD90-E0F79834159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80624" y="4443298"/>
            <a:ext cx="1515376" cy="123542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20mm GL20528 Light Sensitive Photoresistor LDR - Prayog India">
            <a:extLst>
              <a:ext uri="{FF2B5EF4-FFF2-40B4-BE49-F238E27FC236}">
                <a16:creationId xmlns:a16="http://schemas.microsoft.com/office/drawing/2014/main" id="{2178E8C6-415B-44A6-A764-24C45206BF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3596" y="4068143"/>
            <a:ext cx="1515376" cy="1610582"/>
          </a:xfrm>
          <a:prstGeom prst="rect">
            <a:avLst/>
          </a:prstGeom>
          <a:noFill/>
          <a:extLst>
            <a:ext uri="{909E8E84-426E-40DD-AFC4-6F175D3DCCD1}">
              <a14:hiddenFill xmlns:a14="http://schemas.microsoft.com/office/drawing/2010/main">
                <a:solidFill>
                  <a:srgbClr val="FFFFFF"/>
                </a:solidFill>
              </a14:hiddenFill>
            </a:ext>
          </a:extLst>
        </p:spPr>
      </p:pic>
      <p:pic>
        <p:nvPicPr>
          <p:cNvPr id="16" name="Graphic 15" descr="Computer">
            <a:extLst>
              <a:ext uri="{FF2B5EF4-FFF2-40B4-BE49-F238E27FC236}">
                <a16:creationId xmlns:a16="http://schemas.microsoft.com/office/drawing/2014/main" id="{6DE4B2CC-5BE4-4B0B-AD1A-5B35E0B1F1D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79100" y="2368312"/>
            <a:ext cx="1716900" cy="1716900"/>
          </a:xfrm>
          <a:prstGeom prst="rect">
            <a:avLst/>
          </a:prstGeom>
        </p:spPr>
      </p:pic>
      <p:cxnSp>
        <p:nvCxnSpPr>
          <p:cNvPr id="19" name="Straight Connector 18">
            <a:extLst>
              <a:ext uri="{FF2B5EF4-FFF2-40B4-BE49-F238E27FC236}">
                <a16:creationId xmlns:a16="http://schemas.microsoft.com/office/drawing/2014/main" id="{271A6E94-1088-4E07-945F-E34C52FE8507}"/>
              </a:ext>
            </a:extLst>
          </p:cNvPr>
          <p:cNvCxnSpPr>
            <a:cxnSpLocks/>
          </p:cNvCxnSpPr>
          <p:nvPr/>
        </p:nvCxnSpPr>
        <p:spPr>
          <a:xfrm>
            <a:off x="7248629" y="2626609"/>
            <a:ext cx="0" cy="256313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19EAA82-7B8A-4A64-89D8-7E22A437CE85}"/>
              </a:ext>
            </a:extLst>
          </p:cNvPr>
          <p:cNvCxnSpPr>
            <a:cxnSpLocks/>
          </p:cNvCxnSpPr>
          <p:nvPr/>
        </p:nvCxnSpPr>
        <p:spPr>
          <a:xfrm flipH="1">
            <a:off x="7248629" y="4414069"/>
            <a:ext cx="1477678" cy="174"/>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1BFB712-73FF-44C6-8454-A2D6C5A39D96}"/>
              </a:ext>
            </a:extLst>
          </p:cNvPr>
          <p:cNvCxnSpPr>
            <a:cxnSpLocks/>
          </p:cNvCxnSpPr>
          <p:nvPr/>
        </p:nvCxnSpPr>
        <p:spPr>
          <a:xfrm flipH="1">
            <a:off x="7248629" y="3091299"/>
            <a:ext cx="1477678" cy="174"/>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2052" name="Picture 4" descr="Maxim Integrated MAX14002AAP+, 1 Power Switch IC 20-Pin, SSOP | RS  Components">
            <a:extLst>
              <a:ext uri="{FF2B5EF4-FFF2-40B4-BE49-F238E27FC236}">
                <a16:creationId xmlns:a16="http://schemas.microsoft.com/office/drawing/2014/main" id="{EAEE037C-AAF2-43CC-8CED-E0E536576F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37162" y="3896813"/>
            <a:ext cx="1466170" cy="82349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Maxim Integrated MAX14002AAP+, 1 Power Switch IC 20-Pin, SSOP | RS  Components">
            <a:extLst>
              <a:ext uri="{FF2B5EF4-FFF2-40B4-BE49-F238E27FC236}">
                <a16:creationId xmlns:a16="http://schemas.microsoft.com/office/drawing/2014/main" id="{F79A6BB0-E183-4322-B398-01E5B46C4B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30878" y="2626609"/>
            <a:ext cx="1466170" cy="823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9888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53733-8B31-4197-B52E-C916EE69EE8B}"/>
              </a:ext>
            </a:extLst>
          </p:cNvPr>
          <p:cNvSpPr>
            <a:spLocks noGrp="1"/>
          </p:cNvSpPr>
          <p:nvPr>
            <p:ph type="title"/>
          </p:nvPr>
        </p:nvSpPr>
        <p:spPr/>
        <p:txBody>
          <a:bodyPr>
            <a:normAutofit/>
          </a:bodyPr>
          <a:lstStyle/>
          <a:p>
            <a:r>
              <a:rPr lang="en-US" sz="4000" dirty="0">
                <a:latin typeface="+mn-lt"/>
              </a:rPr>
              <a:t>Universal Asynchronous Receiver Transmitter</a:t>
            </a:r>
          </a:p>
        </p:txBody>
      </p:sp>
      <p:sp>
        <p:nvSpPr>
          <p:cNvPr id="3" name="Content Placeholder 2">
            <a:extLst>
              <a:ext uri="{FF2B5EF4-FFF2-40B4-BE49-F238E27FC236}">
                <a16:creationId xmlns:a16="http://schemas.microsoft.com/office/drawing/2014/main" id="{A2D90327-406D-4451-A8AA-C684687230C9}"/>
              </a:ext>
            </a:extLst>
          </p:cNvPr>
          <p:cNvSpPr>
            <a:spLocks noGrp="1"/>
          </p:cNvSpPr>
          <p:nvPr>
            <p:ph idx="1"/>
          </p:nvPr>
        </p:nvSpPr>
        <p:spPr>
          <a:xfrm>
            <a:off x="976745" y="1894898"/>
            <a:ext cx="10515600" cy="4007138"/>
          </a:xfrm>
        </p:spPr>
        <p:txBody>
          <a:bodyPr>
            <a:normAutofit/>
          </a:bodyPr>
          <a:lstStyle/>
          <a:p>
            <a:r>
              <a:rPr lang="en-US" dirty="0">
                <a:latin typeface="+mj-lt"/>
              </a:rPr>
              <a:t>Serial communication between two devices</a:t>
            </a:r>
          </a:p>
          <a:p>
            <a:r>
              <a:rPr lang="en-US" dirty="0">
                <a:latin typeface="+mj-lt"/>
              </a:rPr>
              <a:t>Two wires: transmit and receive</a:t>
            </a:r>
          </a:p>
          <a:p>
            <a:r>
              <a:rPr lang="en-US" dirty="0">
                <a:latin typeface="+mj-lt"/>
              </a:rPr>
              <a:t>Simple to implement and very common on microcontrollers</a:t>
            </a:r>
            <a:endParaRPr lang="en-US" dirty="0"/>
          </a:p>
          <a:p>
            <a:r>
              <a:rPr lang="en-US" dirty="0"/>
              <a:t>Tradeoff choices: Serial, Low speed, Asynchronous, Point-to-Point</a:t>
            </a:r>
          </a:p>
          <a:p>
            <a:r>
              <a:rPr lang="en-US" dirty="0">
                <a:latin typeface="+mj-lt"/>
              </a:rPr>
              <a:t>Most frequently used to send text data between devices</a:t>
            </a:r>
          </a:p>
          <a:p>
            <a:pPr lvl="1"/>
            <a:r>
              <a:rPr lang="en-US" dirty="0"/>
              <a:t>Microcontroller </a:t>
            </a:r>
            <a:r>
              <a:rPr lang="en-US" b="1" dirty="0" err="1">
                <a:latin typeface="Courier New" panose="02070309020205020404" pitchFamily="49" charset="0"/>
                <a:cs typeface="Courier New" panose="02070309020205020404" pitchFamily="49" charset="0"/>
              </a:rPr>
              <a:t>printf</a:t>
            </a:r>
            <a:r>
              <a:rPr lang="en-US" b="1" dirty="0">
                <a:latin typeface="Courier New" panose="02070309020205020404" pitchFamily="49" charset="0"/>
                <a:cs typeface="Courier New" panose="02070309020205020404" pitchFamily="49" charset="0"/>
              </a:rPr>
              <a:t>()</a:t>
            </a:r>
            <a:r>
              <a:rPr lang="en-US" b="1" dirty="0"/>
              <a:t> </a:t>
            </a:r>
            <a:r>
              <a:rPr lang="en-US" dirty="0"/>
              <a:t>output</a:t>
            </a:r>
          </a:p>
          <a:p>
            <a:pPr lvl="1"/>
            <a:r>
              <a:rPr lang="en-US" dirty="0"/>
              <a:t>Radio AT commands to/from microcontroller</a:t>
            </a:r>
          </a:p>
        </p:txBody>
      </p:sp>
      <p:sp>
        <p:nvSpPr>
          <p:cNvPr id="4" name="Slide Number Placeholder 3">
            <a:extLst>
              <a:ext uri="{FF2B5EF4-FFF2-40B4-BE49-F238E27FC236}">
                <a16:creationId xmlns:a16="http://schemas.microsoft.com/office/drawing/2014/main" id="{97C07136-26B0-4A16-8C91-243C40141561}"/>
              </a:ext>
            </a:extLst>
          </p:cNvPr>
          <p:cNvSpPr>
            <a:spLocks noGrp="1"/>
          </p:cNvSpPr>
          <p:nvPr>
            <p:ph type="sldNum" sz="quarter" idx="12"/>
          </p:nvPr>
        </p:nvSpPr>
        <p:spPr/>
        <p:txBody>
          <a:bodyPr/>
          <a:lstStyle/>
          <a:p>
            <a:fld id="{0778C724-3839-4D76-A707-B4C23905D055}" type="slidenum">
              <a:rPr lang="en-US" smtClean="0"/>
              <a:t>74</a:t>
            </a:fld>
            <a:endParaRPr lang="en-US"/>
          </a:p>
        </p:txBody>
      </p:sp>
    </p:spTree>
    <p:extLst>
      <p:ext uri="{BB962C8B-B14F-4D97-AF65-F5344CB8AC3E}">
        <p14:creationId xmlns:p14="http://schemas.microsoft.com/office/powerpoint/2010/main" val="22369667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D58F4-A982-42C9-8812-7F55ED50D6AF}"/>
              </a:ext>
            </a:extLst>
          </p:cNvPr>
          <p:cNvSpPr>
            <a:spLocks noGrp="1"/>
          </p:cNvSpPr>
          <p:nvPr>
            <p:ph type="title"/>
          </p:nvPr>
        </p:nvSpPr>
        <p:spPr/>
        <p:txBody>
          <a:bodyPr>
            <a:normAutofit/>
          </a:bodyPr>
          <a:lstStyle/>
          <a:p>
            <a:r>
              <a:rPr lang="en-US" sz="4000" dirty="0">
                <a:latin typeface="+mn-lt"/>
              </a:rPr>
              <a:t>Data frame for UART protocol</a:t>
            </a:r>
          </a:p>
        </p:txBody>
      </p:sp>
      <p:sp>
        <p:nvSpPr>
          <p:cNvPr id="3" name="Content Placeholder 2">
            <a:extLst>
              <a:ext uri="{FF2B5EF4-FFF2-40B4-BE49-F238E27FC236}">
                <a16:creationId xmlns:a16="http://schemas.microsoft.com/office/drawing/2014/main" id="{6D472D2A-D23C-476F-8C51-BDD2482C3FB3}"/>
              </a:ext>
            </a:extLst>
          </p:cNvPr>
          <p:cNvSpPr>
            <a:spLocks noGrp="1"/>
          </p:cNvSpPr>
          <p:nvPr>
            <p:ph idx="1"/>
          </p:nvPr>
        </p:nvSpPr>
        <p:spPr>
          <a:xfrm>
            <a:off x="940104" y="4040652"/>
            <a:ext cx="10972800" cy="2263515"/>
          </a:xfrm>
        </p:spPr>
        <p:txBody>
          <a:bodyPr/>
          <a:lstStyle/>
          <a:p>
            <a:r>
              <a:rPr lang="en-US" dirty="0">
                <a:latin typeface="+mj-lt"/>
              </a:rPr>
              <a:t>Signal is high by default</a:t>
            </a:r>
          </a:p>
          <a:p>
            <a:r>
              <a:rPr lang="en-US" dirty="0">
                <a:latin typeface="+mj-lt"/>
              </a:rPr>
              <a:t>Goes low to trigger Start</a:t>
            </a:r>
          </a:p>
          <a:p>
            <a:r>
              <a:rPr lang="en-US" dirty="0">
                <a:latin typeface="+mj-lt"/>
              </a:rPr>
              <a:t>Send each data bit (high=1, low=0), plus optionally parity bit</a:t>
            </a:r>
          </a:p>
          <a:p>
            <a:r>
              <a:rPr lang="en-US" dirty="0">
                <a:latin typeface="+mj-lt"/>
              </a:rPr>
              <a:t>Goes high to trigger Stop</a:t>
            </a:r>
          </a:p>
          <a:p>
            <a:endParaRPr lang="en-US" dirty="0"/>
          </a:p>
          <a:p>
            <a:endParaRPr lang="en-US" dirty="0"/>
          </a:p>
        </p:txBody>
      </p:sp>
      <p:sp>
        <p:nvSpPr>
          <p:cNvPr id="4" name="Slide Number Placeholder 3">
            <a:extLst>
              <a:ext uri="{FF2B5EF4-FFF2-40B4-BE49-F238E27FC236}">
                <a16:creationId xmlns:a16="http://schemas.microsoft.com/office/drawing/2014/main" id="{955EEBDD-0BBC-4F17-AEBB-3EB41D9BFA62}"/>
              </a:ext>
            </a:extLst>
          </p:cNvPr>
          <p:cNvSpPr>
            <a:spLocks noGrp="1"/>
          </p:cNvSpPr>
          <p:nvPr>
            <p:ph type="sldNum" sz="quarter" idx="12"/>
          </p:nvPr>
        </p:nvSpPr>
        <p:spPr/>
        <p:txBody>
          <a:bodyPr/>
          <a:lstStyle/>
          <a:p>
            <a:fld id="{0778C724-3839-4D76-A707-B4C23905D055}" type="slidenum">
              <a:rPr lang="en-US" smtClean="0"/>
              <a:t>75</a:t>
            </a:fld>
            <a:endParaRPr lang="en-US"/>
          </a:p>
        </p:txBody>
      </p:sp>
      <p:pic>
        <p:nvPicPr>
          <p:cNvPr id="6" name="Picture 5">
            <a:extLst>
              <a:ext uri="{FF2B5EF4-FFF2-40B4-BE49-F238E27FC236}">
                <a16:creationId xmlns:a16="http://schemas.microsoft.com/office/drawing/2014/main" id="{F23FAE8D-DCA8-4827-B508-57814AF22DD7}"/>
              </a:ext>
            </a:extLst>
          </p:cNvPr>
          <p:cNvPicPr>
            <a:picLocks noChangeAspect="1"/>
          </p:cNvPicPr>
          <p:nvPr/>
        </p:nvPicPr>
        <p:blipFill>
          <a:blip r:embed="rId2"/>
          <a:stretch>
            <a:fillRect/>
          </a:stretch>
        </p:blipFill>
        <p:spPr>
          <a:xfrm>
            <a:off x="1377525" y="1610904"/>
            <a:ext cx="9432940" cy="2377565"/>
          </a:xfrm>
          <a:prstGeom prst="rect">
            <a:avLst/>
          </a:prstGeom>
        </p:spPr>
      </p:pic>
    </p:spTree>
    <p:extLst>
      <p:ext uri="{BB962C8B-B14F-4D97-AF65-F5344CB8AC3E}">
        <p14:creationId xmlns:p14="http://schemas.microsoft.com/office/powerpoint/2010/main" val="21896588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EA160E-7245-47D9-8FB7-F30AC289ADF5}"/>
              </a:ext>
            </a:extLst>
          </p:cNvPr>
          <p:cNvSpPr>
            <a:spLocks noGrp="1"/>
          </p:cNvSpPr>
          <p:nvPr>
            <p:ph type="title"/>
          </p:nvPr>
        </p:nvSpPr>
        <p:spPr/>
        <p:txBody>
          <a:bodyPr>
            <a:normAutofit/>
          </a:bodyPr>
          <a:lstStyle/>
          <a:p>
            <a:r>
              <a:rPr lang="en-US" sz="4000" dirty="0">
                <a:latin typeface="+mn-lt"/>
              </a:rPr>
              <a:t>UART example, transmitting 0x32 and 0x3C</a:t>
            </a:r>
          </a:p>
        </p:txBody>
      </p:sp>
      <p:sp>
        <p:nvSpPr>
          <p:cNvPr id="4" name="Slide Number Placeholder 3">
            <a:extLst>
              <a:ext uri="{FF2B5EF4-FFF2-40B4-BE49-F238E27FC236}">
                <a16:creationId xmlns:a16="http://schemas.microsoft.com/office/drawing/2014/main" id="{891AE4D6-60C5-417B-A083-F4EDB19C0676}"/>
              </a:ext>
            </a:extLst>
          </p:cNvPr>
          <p:cNvSpPr>
            <a:spLocks noGrp="1"/>
          </p:cNvSpPr>
          <p:nvPr>
            <p:ph type="sldNum" sz="quarter" idx="12"/>
          </p:nvPr>
        </p:nvSpPr>
        <p:spPr/>
        <p:txBody>
          <a:bodyPr/>
          <a:lstStyle/>
          <a:p>
            <a:fld id="{0778C724-3839-4D76-A707-B4C23905D055}" type="slidenum">
              <a:rPr lang="en-US" smtClean="0"/>
              <a:t>76</a:t>
            </a:fld>
            <a:endParaRPr lang="en-US"/>
          </a:p>
        </p:txBody>
      </p:sp>
      <p:pic>
        <p:nvPicPr>
          <p:cNvPr id="6" name="Picture 5">
            <a:extLst>
              <a:ext uri="{FF2B5EF4-FFF2-40B4-BE49-F238E27FC236}">
                <a16:creationId xmlns:a16="http://schemas.microsoft.com/office/drawing/2014/main" id="{349122BF-56E3-40EF-9CB5-2DD9B81D4FB1}"/>
              </a:ext>
            </a:extLst>
          </p:cNvPr>
          <p:cNvPicPr>
            <a:picLocks noChangeAspect="1"/>
          </p:cNvPicPr>
          <p:nvPr/>
        </p:nvPicPr>
        <p:blipFill>
          <a:blip r:embed="rId2"/>
          <a:stretch>
            <a:fillRect/>
          </a:stretch>
        </p:blipFill>
        <p:spPr>
          <a:xfrm>
            <a:off x="2387455" y="1617752"/>
            <a:ext cx="7417090" cy="4385104"/>
          </a:xfrm>
          <a:prstGeom prst="rect">
            <a:avLst/>
          </a:prstGeom>
        </p:spPr>
      </p:pic>
    </p:spTree>
    <p:extLst>
      <p:ext uri="{BB962C8B-B14F-4D97-AF65-F5344CB8AC3E}">
        <p14:creationId xmlns:p14="http://schemas.microsoft.com/office/powerpoint/2010/main" val="15322003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819AB-4D71-4448-AA66-B8A52698E779}"/>
              </a:ext>
            </a:extLst>
          </p:cNvPr>
          <p:cNvSpPr>
            <a:spLocks noGrp="1"/>
          </p:cNvSpPr>
          <p:nvPr>
            <p:ph type="title"/>
          </p:nvPr>
        </p:nvSpPr>
        <p:spPr>
          <a:xfrm>
            <a:off x="981972" y="365125"/>
            <a:ext cx="10515600" cy="1325563"/>
          </a:xfrm>
        </p:spPr>
        <p:txBody>
          <a:bodyPr>
            <a:normAutofit/>
          </a:bodyPr>
          <a:lstStyle/>
          <a:p>
            <a:r>
              <a:rPr lang="en-US" sz="4000" dirty="0">
                <a:latin typeface="+mn-lt"/>
              </a:rPr>
              <a:t>Baud rate for UART communication</a:t>
            </a:r>
          </a:p>
        </p:txBody>
      </p:sp>
      <p:sp>
        <p:nvSpPr>
          <p:cNvPr id="3" name="Content Placeholder 2">
            <a:extLst>
              <a:ext uri="{FF2B5EF4-FFF2-40B4-BE49-F238E27FC236}">
                <a16:creationId xmlns:a16="http://schemas.microsoft.com/office/drawing/2014/main" id="{164B6961-1553-4D13-B05E-ECD8CECB398A}"/>
              </a:ext>
            </a:extLst>
          </p:cNvPr>
          <p:cNvSpPr>
            <a:spLocks noGrp="1"/>
          </p:cNvSpPr>
          <p:nvPr>
            <p:ph idx="1"/>
          </p:nvPr>
        </p:nvSpPr>
        <p:spPr>
          <a:xfrm>
            <a:off x="1048710" y="1582739"/>
            <a:ext cx="5065382" cy="4815608"/>
          </a:xfrm>
        </p:spPr>
        <p:txBody>
          <a:bodyPr>
            <a:normAutofit/>
          </a:bodyPr>
          <a:lstStyle/>
          <a:p>
            <a:r>
              <a:rPr lang="en-US" dirty="0">
                <a:latin typeface="+mj-lt"/>
              </a:rPr>
              <a:t>Baud rate is a measure of “symbols per second”</a:t>
            </a:r>
          </a:p>
          <a:p>
            <a:pPr lvl="1"/>
            <a:r>
              <a:rPr lang="en-US" dirty="0">
                <a:latin typeface="+mj-lt"/>
              </a:rPr>
              <a:t>Typically 1 bit per symbol, but not always</a:t>
            </a:r>
          </a:p>
          <a:p>
            <a:pPr lvl="1"/>
            <a:r>
              <a:rPr lang="en-US" dirty="0">
                <a:latin typeface="+mj-lt"/>
              </a:rPr>
              <a:t>UART is 1 bit per symbol,</a:t>
            </a:r>
            <a:br>
              <a:rPr lang="en-US" dirty="0">
                <a:latin typeface="+mj-lt"/>
              </a:rPr>
            </a:br>
            <a:r>
              <a:rPr lang="en-US" dirty="0">
                <a:latin typeface="+mj-lt"/>
              </a:rPr>
              <a:t>but 8 </a:t>
            </a:r>
            <a:r>
              <a:rPr lang="en-US" i="1" dirty="0">
                <a:latin typeface="+mj-lt"/>
              </a:rPr>
              <a:t>data bits </a:t>
            </a:r>
            <a:r>
              <a:rPr lang="en-US" dirty="0">
                <a:latin typeface="+mj-lt"/>
              </a:rPr>
              <a:t>per 10/11 symbols</a:t>
            </a:r>
            <a:endParaRPr lang="en-US" sz="2000" dirty="0">
              <a:latin typeface="+mj-lt"/>
            </a:endParaRPr>
          </a:p>
          <a:p>
            <a:r>
              <a:rPr lang="en-US" dirty="0">
                <a:latin typeface="+mj-lt"/>
              </a:rPr>
              <a:t>Any baud rate is possible</a:t>
            </a:r>
          </a:p>
          <a:p>
            <a:pPr lvl="1"/>
            <a:r>
              <a:rPr lang="en-US" dirty="0">
                <a:latin typeface="+mj-lt"/>
              </a:rPr>
              <a:t>But there are a handful of normal configurations</a:t>
            </a:r>
          </a:p>
          <a:p>
            <a:pPr lvl="1"/>
            <a:r>
              <a:rPr lang="en-US" dirty="0">
                <a:latin typeface="+mj-lt"/>
              </a:rPr>
              <a:t>115200 and 9600 are common</a:t>
            </a:r>
          </a:p>
          <a:p>
            <a:endParaRPr lang="en-US" sz="2400" dirty="0"/>
          </a:p>
          <a:p>
            <a:endParaRPr lang="en-US" sz="2400" dirty="0"/>
          </a:p>
        </p:txBody>
      </p:sp>
      <p:sp>
        <p:nvSpPr>
          <p:cNvPr id="4" name="Slide Number Placeholder 3">
            <a:extLst>
              <a:ext uri="{FF2B5EF4-FFF2-40B4-BE49-F238E27FC236}">
                <a16:creationId xmlns:a16="http://schemas.microsoft.com/office/drawing/2014/main" id="{8E2D57A6-02C7-49EE-B327-2FFB05ADE72C}"/>
              </a:ext>
            </a:extLst>
          </p:cNvPr>
          <p:cNvSpPr>
            <a:spLocks noGrp="1"/>
          </p:cNvSpPr>
          <p:nvPr>
            <p:ph type="sldNum" sz="quarter" idx="12"/>
          </p:nvPr>
        </p:nvSpPr>
        <p:spPr/>
        <p:txBody>
          <a:bodyPr/>
          <a:lstStyle/>
          <a:p>
            <a:fld id="{0778C724-3839-4D76-A707-B4C23905D055}" type="slidenum">
              <a:rPr lang="en-US" smtClean="0"/>
              <a:t>77</a:t>
            </a:fld>
            <a:endParaRPr lang="en-US"/>
          </a:p>
        </p:txBody>
      </p:sp>
      <p:pic>
        <p:nvPicPr>
          <p:cNvPr id="6" name="Picture 5">
            <a:extLst>
              <a:ext uri="{FF2B5EF4-FFF2-40B4-BE49-F238E27FC236}">
                <a16:creationId xmlns:a16="http://schemas.microsoft.com/office/drawing/2014/main" id="{B6185D80-91A2-4F4A-B4E3-575BCA423AA5}"/>
              </a:ext>
            </a:extLst>
          </p:cNvPr>
          <p:cNvPicPr>
            <a:picLocks noChangeAspect="1"/>
          </p:cNvPicPr>
          <p:nvPr/>
        </p:nvPicPr>
        <p:blipFill>
          <a:blip r:embed="rId2"/>
          <a:stretch>
            <a:fillRect/>
          </a:stretch>
        </p:blipFill>
        <p:spPr>
          <a:xfrm>
            <a:off x="6432189" y="1801092"/>
            <a:ext cx="5065383" cy="3550990"/>
          </a:xfrm>
          <a:prstGeom prst="rect">
            <a:avLst/>
          </a:prstGeom>
        </p:spPr>
      </p:pic>
    </p:spTree>
    <p:extLst>
      <p:ext uri="{BB962C8B-B14F-4D97-AF65-F5344CB8AC3E}">
        <p14:creationId xmlns:p14="http://schemas.microsoft.com/office/powerpoint/2010/main" val="4752449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819AB-4D71-4448-AA66-B8A52698E779}"/>
              </a:ext>
            </a:extLst>
          </p:cNvPr>
          <p:cNvSpPr>
            <a:spLocks noGrp="1"/>
          </p:cNvSpPr>
          <p:nvPr>
            <p:ph type="title"/>
          </p:nvPr>
        </p:nvSpPr>
        <p:spPr/>
        <p:txBody>
          <a:bodyPr>
            <a:normAutofit/>
          </a:bodyPr>
          <a:lstStyle/>
          <a:p>
            <a:r>
              <a:rPr lang="en-US" sz="4000" dirty="0">
                <a:latin typeface="+mn-lt"/>
              </a:rPr>
              <a:t>UART sampling rate</a:t>
            </a:r>
          </a:p>
        </p:txBody>
      </p:sp>
      <p:sp>
        <p:nvSpPr>
          <p:cNvPr id="3" name="Content Placeholder 2">
            <a:extLst>
              <a:ext uri="{FF2B5EF4-FFF2-40B4-BE49-F238E27FC236}">
                <a16:creationId xmlns:a16="http://schemas.microsoft.com/office/drawing/2014/main" id="{164B6961-1553-4D13-B05E-ECD8CECB398A}"/>
              </a:ext>
            </a:extLst>
          </p:cNvPr>
          <p:cNvSpPr>
            <a:spLocks noGrp="1"/>
          </p:cNvSpPr>
          <p:nvPr>
            <p:ph idx="1"/>
          </p:nvPr>
        </p:nvSpPr>
        <p:spPr>
          <a:xfrm>
            <a:off x="838200" y="1507367"/>
            <a:ext cx="10515600" cy="4351338"/>
          </a:xfrm>
        </p:spPr>
        <p:txBody>
          <a:bodyPr/>
          <a:lstStyle/>
          <a:p>
            <a:r>
              <a:rPr lang="en-US" dirty="0"/>
              <a:t>How do we make asynchronous communication work?</a:t>
            </a:r>
          </a:p>
          <a:p>
            <a:pPr lvl="1"/>
            <a:r>
              <a:rPr lang="en-US" dirty="0"/>
              <a:t>Both sides must agree on the baud rate</a:t>
            </a:r>
          </a:p>
          <a:p>
            <a:pPr lvl="1"/>
            <a:r>
              <a:rPr lang="en-US" dirty="0"/>
              <a:t>Listen for start bit</a:t>
            </a:r>
          </a:p>
          <a:p>
            <a:pPr lvl="1"/>
            <a:r>
              <a:rPr lang="en-US" dirty="0"/>
              <a:t>Conceptually:</a:t>
            </a:r>
          </a:p>
          <a:p>
            <a:pPr lvl="2"/>
            <a:r>
              <a:rPr lang="en-US" dirty="0"/>
              <a:t>Only need to sample 9-10 more times at baud rate spacing</a:t>
            </a:r>
          </a:p>
          <a:p>
            <a:pPr lvl="2"/>
            <a:r>
              <a:rPr lang="en-US" dirty="0"/>
              <a:t>Short enough that clocks should diverge too much</a:t>
            </a:r>
            <a:br>
              <a:rPr lang="en-US" dirty="0"/>
            </a:br>
            <a:endParaRPr lang="en-US" dirty="0"/>
          </a:p>
          <a:p>
            <a:pPr lvl="1"/>
            <a:r>
              <a:rPr lang="en-US" dirty="0"/>
              <a:t>Realistically:</a:t>
            </a:r>
          </a:p>
          <a:p>
            <a:pPr lvl="2"/>
            <a:r>
              <a:rPr lang="en-US" dirty="0"/>
              <a:t>Sample 8 or 16 times per bit</a:t>
            </a:r>
          </a:p>
          <a:p>
            <a:pPr lvl="2"/>
            <a:r>
              <a:rPr lang="en-US" dirty="0"/>
              <a:t>Determine boundaries between bits</a:t>
            </a:r>
          </a:p>
          <a:p>
            <a:pPr lvl="2"/>
            <a:r>
              <a:rPr lang="en-US" dirty="0"/>
              <a:t>Select most common value</a:t>
            </a:r>
            <a:br>
              <a:rPr lang="en-US" dirty="0"/>
            </a:br>
            <a:r>
              <a:rPr lang="en-US" dirty="0"/>
              <a:t>between boundaries</a:t>
            </a:r>
          </a:p>
          <a:p>
            <a:pPr lvl="1"/>
            <a:endParaRPr lang="en-US" dirty="0"/>
          </a:p>
        </p:txBody>
      </p:sp>
      <p:sp>
        <p:nvSpPr>
          <p:cNvPr id="4" name="Slide Number Placeholder 3">
            <a:extLst>
              <a:ext uri="{FF2B5EF4-FFF2-40B4-BE49-F238E27FC236}">
                <a16:creationId xmlns:a16="http://schemas.microsoft.com/office/drawing/2014/main" id="{8E2D57A6-02C7-49EE-B327-2FFB05ADE72C}"/>
              </a:ext>
            </a:extLst>
          </p:cNvPr>
          <p:cNvSpPr>
            <a:spLocks noGrp="1"/>
          </p:cNvSpPr>
          <p:nvPr>
            <p:ph type="sldNum" sz="quarter" idx="12"/>
          </p:nvPr>
        </p:nvSpPr>
        <p:spPr/>
        <p:txBody>
          <a:bodyPr/>
          <a:lstStyle/>
          <a:p>
            <a:fld id="{0778C724-3839-4D76-A707-B4C23905D055}" type="slidenum">
              <a:rPr lang="en-US" smtClean="0"/>
              <a:t>78</a:t>
            </a:fld>
            <a:endParaRPr lang="en-US"/>
          </a:p>
        </p:txBody>
      </p:sp>
      <p:pic>
        <p:nvPicPr>
          <p:cNvPr id="3074" name="Picture 2" descr="enter image description here">
            <a:extLst>
              <a:ext uri="{FF2B5EF4-FFF2-40B4-BE49-F238E27FC236}">
                <a16:creationId xmlns:a16="http://schemas.microsoft.com/office/drawing/2014/main" id="{3E3D18DA-7154-4737-903B-2E7170DBD3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0045" y="3867186"/>
            <a:ext cx="4780349" cy="2305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784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E91EB-225C-4171-BD94-F928F45903F7}"/>
              </a:ext>
            </a:extLst>
          </p:cNvPr>
          <p:cNvSpPr>
            <a:spLocks noGrp="1"/>
          </p:cNvSpPr>
          <p:nvPr>
            <p:ph type="title"/>
          </p:nvPr>
        </p:nvSpPr>
        <p:spPr/>
        <p:txBody>
          <a:bodyPr>
            <a:normAutofit/>
          </a:bodyPr>
          <a:lstStyle/>
          <a:p>
            <a:r>
              <a:rPr lang="en-US" sz="4000" dirty="0">
                <a:latin typeface="+mn-lt"/>
              </a:rPr>
              <a:t>UART: chip-to-chip communication</a:t>
            </a:r>
          </a:p>
        </p:txBody>
      </p:sp>
      <p:sp>
        <p:nvSpPr>
          <p:cNvPr id="3" name="Content Placeholder 2">
            <a:extLst>
              <a:ext uri="{FF2B5EF4-FFF2-40B4-BE49-F238E27FC236}">
                <a16:creationId xmlns:a16="http://schemas.microsoft.com/office/drawing/2014/main" id="{9D2CFED5-FEDD-42A5-AF5D-7A1CD8491868}"/>
              </a:ext>
            </a:extLst>
          </p:cNvPr>
          <p:cNvSpPr>
            <a:spLocks noGrp="1"/>
          </p:cNvSpPr>
          <p:nvPr>
            <p:ph idx="1"/>
          </p:nvPr>
        </p:nvSpPr>
        <p:spPr>
          <a:xfrm>
            <a:off x="838200" y="1690688"/>
            <a:ext cx="10515600" cy="4351338"/>
          </a:xfrm>
        </p:spPr>
        <p:txBody>
          <a:bodyPr/>
          <a:lstStyle/>
          <a:p>
            <a:r>
              <a:rPr lang="en-US" dirty="0">
                <a:latin typeface="+mj-lt"/>
              </a:rPr>
              <a:t>Usually implemented as a two-wire interface</a:t>
            </a:r>
          </a:p>
          <a:p>
            <a:pPr lvl="1"/>
            <a:r>
              <a:rPr lang="en-US" dirty="0">
                <a:latin typeface="+mj-lt"/>
              </a:rPr>
              <a:t>TXD: Transmits data</a:t>
            </a:r>
          </a:p>
          <a:p>
            <a:pPr lvl="1"/>
            <a:r>
              <a:rPr lang="en-US" dirty="0">
                <a:latin typeface="+mj-lt"/>
              </a:rPr>
              <a:t>RXD: Receives data</a:t>
            </a:r>
          </a:p>
          <a:p>
            <a:pPr lvl="1"/>
            <a:r>
              <a:rPr lang="en-US" dirty="0">
                <a:latin typeface="+mj-lt"/>
              </a:rPr>
              <a:t>Optionally two additional pins for flow control</a:t>
            </a:r>
          </a:p>
          <a:p>
            <a:pPr lvl="1"/>
            <a:endParaRPr lang="en-US" dirty="0">
              <a:latin typeface="+mj-lt"/>
            </a:endParaRPr>
          </a:p>
          <a:p>
            <a:pPr lvl="1"/>
            <a:r>
              <a:rPr lang="en-US" dirty="0">
                <a:latin typeface="+mj-lt"/>
              </a:rPr>
              <a:t>No clock signal! Asynchronous</a:t>
            </a:r>
          </a:p>
          <a:p>
            <a:pPr lvl="1"/>
            <a:endParaRPr lang="en-US" dirty="0">
              <a:latin typeface="+mj-lt"/>
            </a:endParaRPr>
          </a:p>
          <a:p>
            <a:r>
              <a:rPr lang="en-US" dirty="0">
                <a:latin typeface="+mj-lt"/>
              </a:rPr>
              <a:t>Note: TX connects to RX</a:t>
            </a:r>
            <a:br>
              <a:rPr lang="en-US" dirty="0"/>
            </a:br>
            <a:endParaRPr lang="en-US" dirty="0"/>
          </a:p>
        </p:txBody>
      </p:sp>
      <p:sp>
        <p:nvSpPr>
          <p:cNvPr id="4" name="Slide Number Placeholder 3">
            <a:extLst>
              <a:ext uri="{FF2B5EF4-FFF2-40B4-BE49-F238E27FC236}">
                <a16:creationId xmlns:a16="http://schemas.microsoft.com/office/drawing/2014/main" id="{93CF8B3D-3DBC-4AF5-A765-FFD3AB4B65A4}"/>
              </a:ext>
            </a:extLst>
          </p:cNvPr>
          <p:cNvSpPr>
            <a:spLocks noGrp="1"/>
          </p:cNvSpPr>
          <p:nvPr>
            <p:ph type="sldNum" sz="quarter" idx="12"/>
          </p:nvPr>
        </p:nvSpPr>
        <p:spPr/>
        <p:txBody>
          <a:bodyPr/>
          <a:lstStyle/>
          <a:p>
            <a:fld id="{0778C724-3839-4D76-A707-B4C23905D055}" type="slidenum">
              <a:rPr lang="en-US" smtClean="0"/>
              <a:t>79</a:t>
            </a:fld>
            <a:endParaRPr lang="en-US"/>
          </a:p>
        </p:txBody>
      </p:sp>
      <p:pic>
        <p:nvPicPr>
          <p:cNvPr id="6" name="Picture 5">
            <a:extLst>
              <a:ext uri="{FF2B5EF4-FFF2-40B4-BE49-F238E27FC236}">
                <a16:creationId xmlns:a16="http://schemas.microsoft.com/office/drawing/2014/main" id="{F5E1E420-62FA-4591-AEAA-89DFF56CFEA5}"/>
              </a:ext>
            </a:extLst>
          </p:cNvPr>
          <p:cNvPicPr>
            <a:picLocks noChangeAspect="1"/>
          </p:cNvPicPr>
          <p:nvPr/>
        </p:nvPicPr>
        <p:blipFill>
          <a:blip r:embed="rId2"/>
          <a:stretch>
            <a:fillRect/>
          </a:stretch>
        </p:blipFill>
        <p:spPr>
          <a:xfrm>
            <a:off x="6096000" y="4230247"/>
            <a:ext cx="4644737" cy="1874130"/>
          </a:xfrm>
          <a:prstGeom prst="rect">
            <a:avLst/>
          </a:prstGeom>
        </p:spPr>
      </p:pic>
    </p:spTree>
    <p:extLst>
      <p:ext uri="{BB962C8B-B14F-4D97-AF65-F5344CB8AC3E}">
        <p14:creationId xmlns:p14="http://schemas.microsoft.com/office/powerpoint/2010/main" val="63036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3CCD0-12BF-48B4-BE28-2E461ACC6514}"/>
              </a:ext>
            </a:extLst>
          </p:cNvPr>
          <p:cNvSpPr>
            <a:spLocks noGrp="1"/>
          </p:cNvSpPr>
          <p:nvPr>
            <p:ph type="title"/>
          </p:nvPr>
        </p:nvSpPr>
        <p:spPr>
          <a:xfrm>
            <a:off x="838200" y="365125"/>
            <a:ext cx="11154508" cy="1325563"/>
          </a:xfrm>
        </p:spPr>
        <p:txBody>
          <a:bodyPr>
            <a:normAutofit/>
          </a:bodyPr>
          <a:lstStyle/>
          <a:p>
            <a:r>
              <a:rPr lang="en-US" sz="4000" dirty="0">
                <a:latin typeface="+mn-lt"/>
              </a:rPr>
              <a:t>Platform for project work</a:t>
            </a:r>
          </a:p>
        </p:txBody>
      </p:sp>
      <p:sp>
        <p:nvSpPr>
          <p:cNvPr id="4" name="Slide Number Placeholder 3">
            <a:extLst>
              <a:ext uri="{FF2B5EF4-FFF2-40B4-BE49-F238E27FC236}">
                <a16:creationId xmlns:a16="http://schemas.microsoft.com/office/drawing/2014/main" id="{8D7B4BDC-4CE7-46B0-94F9-1D050B90AA0F}"/>
              </a:ext>
            </a:extLst>
          </p:cNvPr>
          <p:cNvSpPr>
            <a:spLocks noGrp="1"/>
          </p:cNvSpPr>
          <p:nvPr>
            <p:ph type="sldNum" sz="quarter" idx="12"/>
          </p:nvPr>
        </p:nvSpPr>
        <p:spPr/>
        <p:txBody>
          <a:bodyPr/>
          <a:lstStyle/>
          <a:p>
            <a:fld id="{0778C724-3839-4D76-A707-B4C23905D055}" type="slidenum">
              <a:rPr lang="en-US" smtClean="0"/>
              <a:t>8</a:t>
            </a:fld>
            <a:endParaRPr lang="en-US"/>
          </a:p>
        </p:txBody>
      </p:sp>
      <p:sp>
        <p:nvSpPr>
          <p:cNvPr id="3" name="Content Placeholder 2">
            <a:extLst>
              <a:ext uri="{FF2B5EF4-FFF2-40B4-BE49-F238E27FC236}">
                <a16:creationId xmlns:a16="http://schemas.microsoft.com/office/drawing/2014/main" id="{791E8A5C-5FAC-D36B-06D6-9E52F41BDDD6}"/>
              </a:ext>
            </a:extLst>
          </p:cNvPr>
          <p:cNvSpPr>
            <a:spLocks noGrp="1"/>
          </p:cNvSpPr>
          <p:nvPr>
            <p:ph idx="1"/>
          </p:nvPr>
        </p:nvSpPr>
        <p:spPr>
          <a:xfrm>
            <a:off x="838200" y="1690688"/>
            <a:ext cx="10515600" cy="4530725"/>
          </a:xfrm>
        </p:spPr>
        <p:txBody>
          <a:bodyPr>
            <a:normAutofit/>
          </a:bodyPr>
          <a:lstStyle/>
          <a:p>
            <a:endParaRPr lang="en-US" dirty="0"/>
          </a:p>
          <a:p>
            <a:pPr lvl="1"/>
            <a:endParaRPr lang="en-US" dirty="0"/>
          </a:p>
          <a:p>
            <a:pPr lvl="1"/>
            <a:endParaRPr lang="en-US" dirty="0"/>
          </a:p>
        </p:txBody>
      </p:sp>
      <p:pic>
        <p:nvPicPr>
          <p:cNvPr id="7" name="Picture 6">
            <a:extLst>
              <a:ext uri="{FF2B5EF4-FFF2-40B4-BE49-F238E27FC236}">
                <a16:creationId xmlns:a16="http://schemas.microsoft.com/office/drawing/2014/main" id="{AFB7F63B-830D-AF19-4C41-7B5777F7ED24}"/>
              </a:ext>
            </a:extLst>
          </p:cNvPr>
          <p:cNvPicPr>
            <a:picLocks noChangeAspect="1"/>
          </p:cNvPicPr>
          <p:nvPr/>
        </p:nvPicPr>
        <p:blipFill>
          <a:blip r:embed="rId2"/>
          <a:stretch>
            <a:fillRect/>
          </a:stretch>
        </p:blipFill>
        <p:spPr>
          <a:xfrm>
            <a:off x="2596750" y="2127715"/>
            <a:ext cx="1641573" cy="4093698"/>
          </a:xfrm>
          <a:prstGeom prst="rect">
            <a:avLst/>
          </a:prstGeom>
        </p:spPr>
      </p:pic>
      <p:pic>
        <p:nvPicPr>
          <p:cNvPr id="9" name="Picture 8">
            <a:extLst>
              <a:ext uri="{FF2B5EF4-FFF2-40B4-BE49-F238E27FC236}">
                <a16:creationId xmlns:a16="http://schemas.microsoft.com/office/drawing/2014/main" id="{26F21759-1ABC-E02C-2649-A98B7CB884EE}"/>
              </a:ext>
            </a:extLst>
          </p:cNvPr>
          <p:cNvPicPr>
            <a:picLocks noChangeAspect="1"/>
          </p:cNvPicPr>
          <p:nvPr/>
        </p:nvPicPr>
        <p:blipFill>
          <a:blip r:embed="rId3"/>
          <a:stretch>
            <a:fillRect/>
          </a:stretch>
        </p:blipFill>
        <p:spPr>
          <a:xfrm>
            <a:off x="5506882" y="2359589"/>
            <a:ext cx="4967599" cy="3724847"/>
          </a:xfrm>
          <a:prstGeom prst="rect">
            <a:avLst/>
          </a:prstGeom>
        </p:spPr>
      </p:pic>
    </p:spTree>
    <p:extLst>
      <p:ext uri="{BB962C8B-B14F-4D97-AF65-F5344CB8AC3E}">
        <p14:creationId xmlns:p14="http://schemas.microsoft.com/office/powerpoint/2010/main" val="3029516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819AB-4D71-4448-AA66-B8A52698E779}"/>
              </a:ext>
            </a:extLst>
          </p:cNvPr>
          <p:cNvSpPr>
            <a:spLocks noGrp="1"/>
          </p:cNvSpPr>
          <p:nvPr>
            <p:ph type="title"/>
          </p:nvPr>
        </p:nvSpPr>
        <p:spPr/>
        <p:txBody>
          <a:bodyPr>
            <a:normAutofit/>
          </a:bodyPr>
          <a:lstStyle/>
          <a:p>
            <a:r>
              <a:rPr lang="en-US" sz="4000" dirty="0">
                <a:latin typeface="+mn-lt"/>
              </a:rPr>
              <a:t>Detecting errors with parity</a:t>
            </a:r>
          </a:p>
        </p:txBody>
      </p:sp>
      <p:sp>
        <p:nvSpPr>
          <p:cNvPr id="3" name="Content Placeholder 2">
            <a:extLst>
              <a:ext uri="{FF2B5EF4-FFF2-40B4-BE49-F238E27FC236}">
                <a16:creationId xmlns:a16="http://schemas.microsoft.com/office/drawing/2014/main" id="{164B6961-1553-4D13-B05E-ECD8CECB398A}"/>
              </a:ext>
            </a:extLst>
          </p:cNvPr>
          <p:cNvSpPr>
            <a:spLocks noGrp="1"/>
          </p:cNvSpPr>
          <p:nvPr>
            <p:ph idx="1"/>
          </p:nvPr>
        </p:nvSpPr>
        <p:spPr/>
        <p:txBody>
          <a:bodyPr>
            <a:normAutofit lnSpcReduction="10000"/>
          </a:bodyPr>
          <a:lstStyle/>
          <a:p>
            <a:r>
              <a:rPr lang="en-US" dirty="0">
                <a:latin typeface="+mj-lt"/>
              </a:rPr>
              <a:t>Choose one configuration for all UART messages</a:t>
            </a:r>
          </a:p>
          <a:p>
            <a:pPr lvl="1"/>
            <a:r>
              <a:rPr lang="en-US" dirty="0">
                <a:latin typeface="+mj-lt"/>
              </a:rPr>
              <a:t>Even parity: total number of “1” bits in data is even</a:t>
            </a:r>
          </a:p>
          <a:p>
            <a:pPr lvl="1"/>
            <a:r>
              <a:rPr lang="en-US" dirty="0">
                <a:latin typeface="+mj-lt"/>
              </a:rPr>
              <a:t>Odd parity: total number of “1” bits in data is odd</a:t>
            </a:r>
          </a:p>
          <a:p>
            <a:endParaRPr lang="en-US" dirty="0">
              <a:latin typeface="+mj-lt"/>
            </a:endParaRPr>
          </a:p>
          <a:p>
            <a:r>
              <a:rPr lang="en-US" dirty="0">
                <a:latin typeface="+mj-lt"/>
              </a:rPr>
              <a:t>Parity bit: set to 1 or 0 to guarantee the parity configuration</a:t>
            </a:r>
          </a:p>
          <a:p>
            <a:pPr lvl="1"/>
            <a:r>
              <a:rPr lang="en-US" dirty="0">
                <a:latin typeface="+mj-lt"/>
              </a:rPr>
              <a:t>If message doesn’t match parity configuration at receiver,</a:t>
            </a:r>
            <a:br>
              <a:rPr lang="en-US" dirty="0">
                <a:latin typeface="+mj-lt"/>
              </a:rPr>
            </a:br>
            <a:r>
              <a:rPr lang="en-US" dirty="0">
                <a:latin typeface="+mj-lt"/>
              </a:rPr>
              <a:t>there was a bit error (single error detecting)</a:t>
            </a:r>
          </a:p>
          <a:p>
            <a:pPr lvl="1"/>
            <a:endParaRPr lang="en-US" dirty="0">
              <a:latin typeface="+mj-lt"/>
            </a:endParaRPr>
          </a:p>
          <a:p>
            <a:r>
              <a:rPr lang="en-US" dirty="0">
                <a:latin typeface="+mj-lt"/>
              </a:rPr>
              <a:t>Example: Data = 10101011  (five “1” bits)</a:t>
            </a:r>
          </a:p>
          <a:p>
            <a:pPr lvl="1"/>
            <a:r>
              <a:rPr lang="en-US" dirty="0">
                <a:latin typeface="+mj-lt"/>
              </a:rPr>
              <a:t>Odd parity: set parity bit to zero</a:t>
            </a:r>
          </a:p>
          <a:p>
            <a:pPr lvl="1"/>
            <a:r>
              <a:rPr lang="en-US" dirty="0">
                <a:latin typeface="+mj-lt"/>
              </a:rPr>
              <a:t>Even parity: set parity bit to one</a:t>
            </a:r>
          </a:p>
        </p:txBody>
      </p:sp>
      <p:sp>
        <p:nvSpPr>
          <p:cNvPr id="4" name="Slide Number Placeholder 3">
            <a:extLst>
              <a:ext uri="{FF2B5EF4-FFF2-40B4-BE49-F238E27FC236}">
                <a16:creationId xmlns:a16="http://schemas.microsoft.com/office/drawing/2014/main" id="{8E2D57A6-02C7-49EE-B327-2FFB05ADE72C}"/>
              </a:ext>
            </a:extLst>
          </p:cNvPr>
          <p:cNvSpPr>
            <a:spLocks noGrp="1"/>
          </p:cNvSpPr>
          <p:nvPr>
            <p:ph type="sldNum" sz="quarter" idx="12"/>
          </p:nvPr>
        </p:nvSpPr>
        <p:spPr/>
        <p:txBody>
          <a:bodyPr/>
          <a:lstStyle/>
          <a:p>
            <a:fld id="{0778C724-3839-4D76-A707-B4C23905D055}" type="slidenum">
              <a:rPr lang="en-US" smtClean="0"/>
              <a:t>80</a:t>
            </a:fld>
            <a:endParaRPr lang="en-US"/>
          </a:p>
        </p:txBody>
      </p:sp>
    </p:spTree>
    <p:extLst>
      <p:ext uri="{BB962C8B-B14F-4D97-AF65-F5344CB8AC3E}">
        <p14:creationId xmlns:p14="http://schemas.microsoft.com/office/powerpoint/2010/main" val="17877474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AB55C-B66F-46AA-B8E7-031B1BFACCB7}"/>
              </a:ext>
            </a:extLst>
          </p:cNvPr>
          <p:cNvSpPr>
            <a:spLocks noGrp="1"/>
          </p:cNvSpPr>
          <p:nvPr>
            <p:ph type="title"/>
          </p:nvPr>
        </p:nvSpPr>
        <p:spPr/>
        <p:txBody>
          <a:bodyPr>
            <a:normAutofit/>
          </a:bodyPr>
          <a:lstStyle/>
          <a:p>
            <a:r>
              <a:rPr lang="en-US" sz="4000" dirty="0">
                <a:latin typeface="+mn-lt"/>
              </a:rPr>
              <a:t>What are error conditions for UART?</a:t>
            </a:r>
          </a:p>
        </p:txBody>
      </p:sp>
      <p:sp>
        <p:nvSpPr>
          <p:cNvPr id="3" name="Content Placeholder 2">
            <a:extLst>
              <a:ext uri="{FF2B5EF4-FFF2-40B4-BE49-F238E27FC236}">
                <a16:creationId xmlns:a16="http://schemas.microsoft.com/office/drawing/2014/main" id="{01367E37-CEBF-4BAA-99B4-3A9118CBC688}"/>
              </a:ext>
            </a:extLst>
          </p:cNvPr>
          <p:cNvSpPr>
            <a:spLocks noGrp="1"/>
          </p:cNvSpPr>
          <p:nvPr>
            <p:ph idx="1"/>
          </p:nvPr>
        </p:nvSpPr>
        <p:spPr/>
        <p:txBody>
          <a:bodyPr>
            <a:normAutofit fontScale="92500" lnSpcReduction="20000"/>
          </a:bodyPr>
          <a:lstStyle/>
          <a:p>
            <a:r>
              <a:rPr lang="en-US" dirty="0">
                <a:latin typeface="+mj-lt"/>
              </a:rPr>
              <a:t>Parity failure</a:t>
            </a:r>
          </a:p>
          <a:p>
            <a:pPr lvl="1"/>
            <a:r>
              <a:rPr lang="en-US" dirty="0">
                <a:latin typeface="+mj-lt"/>
              </a:rPr>
              <a:t>Bit error when receiving data</a:t>
            </a:r>
          </a:p>
          <a:p>
            <a:pPr lvl="1"/>
            <a:endParaRPr lang="en-US" dirty="0">
              <a:latin typeface="+mj-lt"/>
            </a:endParaRPr>
          </a:p>
          <a:p>
            <a:r>
              <a:rPr lang="en-US" dirty="0">
                <a:latin typeface="+mj-lt"/>
              </a:rPr>
              <a:t>Overrun</a:t>
            </a:r>
          </a:p>
          <a:p>
            <a:pPr lvl="1"/>
            <a:r>
              <a:rPr lang="en-US" dirty="0">
                <a:latin typeface="+mj-lt"/>
              </a:rPr>
              <a:t>New data arrived and overwrote buffer in peripheral before it was read</a:t>
            </a:r>
          </a:p>
          <a:p>
            <a:pPr lvl="1"/>
            <a:endParaRPr lang="en-US" dirty="0">
              <a:latin typeface="+mj-lt"/>
            </a:endParaRPr>
          </a:p>
          <a:p>
            <a:r>
              <a:rPr lang="en-US" dirty="0">
                <a:latin typeface="+mj-lt"/>
              </a:rPr>
              <a:t>Framing</a:t>
            </a:r>
          </a:p>
          <a:p>
            <a:pPr lvl="1"/>
            <a:r>
              <a:rPr lang="en-US" dirty="0">
                <a:latin typeface="+mj-lt"/>
              </a:rPr>
              <a:t>Did not see Stop Bit when expected (should be guaranteed “1”)</a:t>
            </a:r>
          </a:p>
          <a:p>
            <a:pPr lvl="1"/>
            <a:endParaRPr lang="en-US" dirty="0">
              <a:latin typeface="+mj-lt"/>
            </a:endParaRPr>
          </a:p>
          <a:p>
            <a:r>
              <a:rPr lang="en-US" dirty="0">
                <a:latin typeface="+mj-lt"/>
              </a:rPr>
              <a:t>Break condition</a:t>
            </a:r>
          </a:p>
          <a:p>
            <a:pPr lvl="1"/>
            <a:r>
              <a:rPr lang="en-US" dirty="0">
                <a:latin typeface="+mj-lt"/>
              </a:rPr>
              <a:t>Signal is low for entire message (Zero data plus Framing Error)</a:t>
            </a:r>
          </a:p>
          <a:p>
            <a:pPr lvl="1"/>
            <a:r>
              <a:rPr lang="en-US" dirty="0">
                <a:latin typeface="+mj-lt"/>
              </a:rPr>
              <a:t>Often used as a signal between devices</a:t>
            </a:r>
          </a:p>
        </p:txBody>
      </p:sp>
      <p:sp>
        <p:nvSpPr>
          <p:cNvPr id="4" name="Slide Number Placeholder 3">
            <a:extLst>
              <a:ext uri="{FF2B5EF4-FFF2-40B4-BE49-F238E27FC236}">
                <a16:creationId xmlns:a16="http://schemas.microsoft.com/office/drawing/2014/main" id="{C88C4526-A30A-4A2F-B1E5-E232DF5ADA89}"/>
              </a:ext>
            </a:extLst>
          </p:cNvPr>
          <p:cNvSpPr>
            <a:spLocks noGrp="1"/>
          </p:cNvSpPr>
          <p:nvPr>
            <p:ph type="sldNum" sz="quarter" idx="12"/>
          </p:nvPr>
        </p:nvSpPr>
        <p:spPr/>
        <p:txBody>
          <a:bodyPr/>
          <a:lstStyle/>
          <a:p>
            <a:fld id="{0778C724-3839-4D76-A707-B4C23905D055}" type="slidenum">
              <a:rPr lang="en-US" smtClean="0"/>
              <a:t>81</a:t>
            </a:fld>
            <a:endParaRPr lang="en-US"/>
          </a:p>
        </p:txBody>
      </p:sp>
    </p:spTree>
    <p:extLst>
      <p:ext uri="{BB962C8B-B14F-4D97-AF65-F5344CB8AC3E}">
        <p14:creationId xmlns:p14="http://schemas.microsoft.com/office/powerpoint/2010/main" val="17033717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B3A05-ACA6-414C-92B1-E351859B1FC3}"/>
              </a:ext>
            </a:extLst>
          </p:cNvPr>
          <p:cNvSpPr>
            <a:spLocks noGrp="1"/>
          </p:cNvSpPr>
          <p:nvPr>
            <p:ph type="title"/>
          </p:nvPr>
        </p:nvSpPr>
        <p:spPr/>
        <p:txBody>
          <a:bodyPr>
            <a:normAutofit/>
          </a:bodyPr>
          <a:lstStyle/>
          <a:p>
            <a:r>
              <a:rPr lang="en-US" sz="4000" dirty="0">
                <a:latin typeface="+mn-lt"/>
              </a:rPr>
              <a:t>Flow control for </a:t>
            </a:r>
            <a:r>
              <a:rPr lang="en-US" sz="4000" dirty="0" err="1">
                <a:latin typeface="+mn-lt"/>
              </a:rPr>
              <a:t>databits</a:t>
            </a:r>
            <a:endParaRPr lang="en-US" sz="4000" dirty="0">
              <a:latin typeface="+mn-lt"/>
            </a:endParaRPr>
          </a:p>
        </p:txBody>
      </p:sp>
      <p:sp>
        <p:nvSpPr>
          <p:cNvPr id="3" name="Content Placeholder 2">
            <a:extLst>
              <a:ext uri="{FF2B5EF4-FFF2-40B4-BE49-F238E27FC236}">
                <a16:creationId xmlns:a16="http://schemas.microsoft.com/office/drawing/2014/main" id="{F959F468-E91A-4E25-A9EE-2D9A5E981729}"/>
              </a:ext>
            </a:extLst>
          </p:cNvPr>
          <p:cNvSpPr>
            <a:spLocks noGrp="1"/>
          </p:cNvSpPr>
          <p:nvPr>
            <p:ph idx="1"/>
          </p:nvPr>
        </p:nvSpPr>
        <p:spPr/>
        <p:txBody>
          <a:bodyPr>
            <a:normAutofit/>
          </a:bodyPr>
          <a:lstStyle/>
          <a:p>
            <a:r>
              <a:rPr lang="en-US" dirty="0">
                <a:latin typeface="+mj-lt"/>
              </a:rPr>
              <a:t>How do we ensure that the other device is ready for the message?</a:t>
            </a:r>
          </a:p>
          <a:p>
            <a:pPr lvl="1"/>
            <a:r>
              <a:rPr lang="en-US" dirty="0">
                <a:latin typeface="+mj-lt"/>
              </a:rPr>
              <a:t>Add two pins for “hardware flow control”</a:t>
            </a:r>
          </a:p>
          <a:p>
            <a:pPr lvl="1"/>
            <a:r>
              <a:rPr lang="en-US" dirty="0">
                <a:latin typeface="+mj-lt"/>
              </a:rPr>
              <a:t>Ready To Send (RTS) output, signals that you want to send data</a:t>
            </a:r>
          </a:p>
          <a:p>
            <a:pPr lvl="1"/>
            <a:r>
              <a:rPr lang="en-US" dirty="0">
                <a:latin typeface="+mj-lt"/>
              </a:rPr>
              <a:t>Clear to Send (CTS) input, signals that other device is ready to receive</a:t>
            </a:r>
          </a:p>
          <a:p>
            <a:pPr marL="0" indent="0">
              <a:buNone/>
            </a:pPr>
            <a:endParaRPr lang="en-US" dirty="0">
              <a:latin typeface="+mj-lt"/>
            </a:endParaRPr>
          </a:p>
          <a:p>
            <a:r>
              <a:rPr lang="en-US" dirty="0">
                <a:latin typeface="+mj-lt"/>
              </a:rPr>
              <a:t>Software flow control is possible</a:t>
            </a:r>
          </a:p>
          <a:p>
            <a:pPr lvl="1"/>
            <a:r>
              <a:rPr lang="en-US" dirty="0">
                <a:latin typeface="+mj-lt"/>
              </a:rPr>
              <a:t>Send special byte that means pause</a:t>
            </a:r>
            <a:br>
              <a:rPr lang="en-US" dirty="0">
                <a:latin typeface="+mj-lt"/>
              </a:rPr>
            </a:br>
            <a:r>
              <a:rPr lang="en-US" dirty="0">
                <a:latin typeface="+mj-lt"/>
              </a:rPr>
              <a:t>or resume transmissions</a:t>
            </a:r>
          </a:p>
        </p:txBody>
      </p:sp>
      <p:sp>
        <p:nvSpPr>
          <p:cNvPr id="4" name="Slide Number Placeholder 3">
            <a:extLst>
              <a:ext uri="{FF2B5EF4-FFF2-40B4-BE49-F238E27FC236}">
                <a16:creationId xmlns:a16="http://schemas.microsoft.com/office/drawing/2014/main" id="{DDF0E2E3-C59F-4DFE-8C77-DF8029640796}"/>
              </a:ext>
            </a:extLst>
          </p:cNvPr>
          <p:cNvSpPr>
            <a:spLocks noGrp="1"/>
          </p:cNvSpPr>
          <p:nvPr>
            <p:ph type="sldNum" sz="quarter" idx="12"/>
          </p:nvPr>
        </p:nvSpPr>
        <p:spPr/>
        <p:txBody>
          <a:bodyPr/>
          <a:lstStyle/>
          <a:p>
            <a:fld id="{0778C724-3839-4D76-A707-B4C23905D055}" type="slidenum">
              <a:rPr lang="en-US" smtClean="0"/>
              <a:t>82</a:t>
            </a:fld>
            <a:endParaRPr lang="en-US"/>
          </a:p>
        </p:txBody>
      </p:sp>
      <p:pic>
        <p:nvPicPr>
          <p:cNvPr id="4098" name="Picture 2" descr="Flow Control with UARTs - Stack Overflow">
            <a:extLst>
              <a:ext uri="{FF2B5EF4-FFF2-40B4-BE49-F238E27FC236}">
                <a16:creationId xmlns:a16="http://schemas.microsoft.com/office/drawing/2014/main" id="{0FBBA316-4CB5-462A-9562-A9006DB486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4144" y="3756701"/>
            <a:ext cx="3989767" cy="2509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35685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B8112-4713-48A3-88C1-6D550534A716}"/>
              </a:ext>
            </a:extLst>
          </p:cNvPr>
          <p:cNvSpPr>
            <a:spLocks noGrp="1"/>
          </p:cNvSpPr>
          <p:nvPr>
            <p:ph type="title"/>
          </p:nvPr>
        </p:nvSpPr>
        <p:spPr>
          <a:xfrm>
            <a:off x="607595" y="268143"/>
            <a:ext cx="11700163" cy="1325563"/>
          </a:xfrm>
        </p:spPr>
        <p:txBody>
          <a:bodyPr>
            <a:normAutofit/>
          </a:bodyPr>
          <a:lstStyle/>
          <a:p>
            <a:r>
              <a:rPr lang="en-US" sz="4000" dirty="0">
                <a:latin typeface="+mn-lt"/>
              </a:rPr>
              <a:t>How to allow UART to communicate to computer?</a:t>
            </a:r>
          </a:p>
        </p:txBody>
      </p:sp>
      <p:sp>
        <p:nvSpPr>
          <p:cNvPr id="3" name="Content Placeholder 2">
            <a:extLst>
              <a:ext uri="{FF2B5EF4-FFF2-40B4-BE49-F238E27FC236}">
                <a16:creationId xmlns:a16="http://schemas.microsoft.com/office/drawing/2014/main" id="{DFC2401D-8936-4B0D-8AF3-651A5C5276E5}"/>
              </a:ext>
            </a:extLst>
          </p:cNvPr>
          <p:cNvSpPr>
            <a:spLocks noGrp="1"/>
          </p:cNvSpPr>
          <p:nvPr>
            <p:ph idx="1"/>
          </p:nvPr>
        </p:nvSpPr>
        <p:spPr>
          <a:xfrm>
            <a:off x="607595" y="3950570"/>
            <a:ext cx="10972800" cy="2221629"/>
          </a:xfrm>
        </p:spPr>
        <p:txBody>
          <a:bodyPr>
            <a:normAutofit/>
          </a:bodyPr>
          <a:lstStyle/>
          <a:p>
            <a:r>
              <a:rPr lang="en-US" dirty="0">
                <a:latin typeface="+mj-lt"/>
              </a:rPr>
              <a:t>FTDI makes the most common chip to do this (FT232)</a:t>
            </a:r>
          </a:p>
          <a:p>
            <a:r>
              <a:rPr lang="en-US" dirty="0" err="1">
                <a:latin typeface="+mj-lt"/>
              </a:rPr>
              <a:t>Microbit</a:t>
            </a:r>
            <a:r>
              <a:rPr lang="en-US" dirty="0">
                <a:latin typeface="+mj-lt"/>
              </a:rPr>
              <a:t> uses a microcontroller to do this!</a:t>
            </a:r>
          </a:p>
          <a:p>
            <a:pPr lvl="1"/>
            <a:r>
              <a:rPr lang="en-US" dirty="0">
                <a:latin typeface="+mj-lt"/>
              </a:rPr>
              <a:t>KL27Z connects to USB</a:t>
            </a:r>
          </a:p>
          <a:p>
            <a:pPr lvl="1"/>
            <a:r>
              <a:rPr lang="en-US" dirty="0">
                <a:latin typeface="+mj-lt"/>
              </a:rPr>
              <a:t>Also connects to nRF52833 via UART and JTAG</a:t>
            </a:r>
          </a:p>
          <a:p>
            <a:pPr lvl="1"/>
            <a:r>
              <a:rPr lang="en-US" dirty="0">
                <a:latin typeface="+mj-lt"/>
              </a:rPr>
              <a:t>ttyACM0 is a “virtual serial device” on top of USB, </a:t>
            </a:r>
            <a:r>
              <a:rPr lang="en-US" dirty="0" err="1">
                <a:latin typeface="+mj-lt"/>
              </a:rPr>
              <a:t>miniterm</a:t>
            </a:r>
            <a:r>
              <a:rPr lang="en-US" dirty="0">
                <a:latin typeface="+mj-lt"/>
              </a:rPr>
              <a:t> is a serial console</a:t>
            </a:r>
          </a:p>
        </p:txBody>
      </p:sp>
      <p:sp>
        <p:nvSpPr>
          <p:cNvPr id="4" name="Slide Number Placeholder 3">
            <a:extLst>
              <a:ext uri="{FF2B5EF4-FFF2-40B4-BE49-F238E27FC236}">
                <a16:creationId xmlns:a16="http://schemas.microsoft.com/office/drawing/2014/main" id="{87B7773C-F8CC-48D6-9C5C-93685DA2D59F}"/>
              </a:ext>
            </a:extLst>
          </p:cNvPr>
          <p:cNvSpPr>
            <a:spLocks noGrp="1"/>
          </p:cNvSpPr>
          <p:nvPr>
            <p:ph type="sldNum" sz="quarter" idx="12"/>
          </p:nvPr>
        </p:nvSpPr>
        <p:spPr/>
        <p:txBody>
          <a:bodyPr/>
          <a:lstStyle/>
          <a:p>
            <a:fld id="{0778C724-3839-4D76-A707-B4C23905D055}" type="slidenum">
              <a:rPr lang="en-US" smtClean="0"/>
              <a:t>83</a:t>
            </a:fld>
            <a:endParaRPr lang="en-US"/>
          </a:p>
        </p:txBody>
      </p:sp>
      <p:pic>
        <p:nvPicPr>
          <p:cNvPr id="6" name="Picture 5">
            <a:extLst>
              <a:ext uri="{FF2B5EF4-FFF2-40B4-BE49-F238E27FC236}">
                <a16:creationId xmlns:a16="http://schemas.microsoft.com/office/drawing/2014/main" id="{5997B73E-CC1D-43CF-824B-E4774DB429CC}"/>
              </a:ext>
            </a:extLst>
          </p:cNvPr>
          <p:cNvPicPr>
            <a:picLocks noChangeAspect="1"/>
          </p:cNvPicPr>
          <p:nvPr/>
        </p:nvPicPr>
        <p:blipFill>
          <a:blip r:embed="rId2"/>
          <a:stretch>
            <a:fillRect/>
          </a:stretch>
        </p:blipFill>
        <p:spPr>
          <a:xfrm>
            <a:off x="3007818" y="1593706"/>
            <a:ext cx="6176363" cy="2172713"/>
          </a:xfrm>
          <a:prstGeom prst="rect">
            <a:avLst/>
          </a:prstGeom>
        </p:spPr>
      </p:pic>
    </p:spTree>
    <p:extLst>
      <p:ext uri="{BB962C8B-B14F-4D97-AF65-F5344CB8AC3E}">
        <p14:creationId xmlns:p14="http://schemas.microsoft.com/office/powerpoint/2010/main" val="12982472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C8A7C-513C-414A-AFCD-CE3995740AE6}"/>
              </a:ext>
            </a:extLst>
          </p:cNvPr>
          <p:cNvSpPr>
            <a:spLocks noGrp="1"/>
          </p:cNvSpPr>
          <p:nvPr>
            <p:ph type="title"/>
          </p:nvPr>
        </p:nvSpPr>
        <p:spPr/>
        <p:txBody>
          <a:bodyPr/>
          <a:lstStyle/>
          <a:p>
            <a:r>
              <a:rPr lang="en-US" dirty="0"/>
              <a:t>UART Pros and Cons</a:t>
            </a:r>
          </a:p>
        </p:txBody>
      </p:sp>
      <p:sp>
        <p:nvSpPr>
          <p:cNvPr id="3" name="Content Placeholder 2">
            <a:extLst>
              <a:ext uri="{FF2B5EF4-FFF2-40B4-BE49-F238E27FC236}">
                <a16:creationId xmlns:a16="http://schemas.microsoft.com/office/drawing/2014/main" id="{348D9B69-CC31-4B95-B86A-D9542243A981}"/>
              </a:ext>
            </a:extLst>
          </p:cNvPr>
          <p:cNvSpPr>
            <a:spLocks noGrp="1"/>
          </p:cNvSpPr>
          <p:nvPr>
            <p:ph idx="1"/>
          </p:nvPr>
        </p:nvSpPr>
        <p:spPr/>
        <p:txBody>
          <a:bodyPr/>
          <a:lstStyle/>
          <a:p>
            <a:r>
              <a:rPr lang="en-US" dirty="0">
                <a:latin typeface="+mj-lt"/>
              </a:rPr>
              <a:t>Pros</a:t>
            </a:r>
          </a:p>
          <a:p>
            <a:pPr lvl="1"/>
            <a:r>
              <a:rPr lang="en-US" dirty="0">
                <a:latin typeface="+mj-lt"/>
              </a:rPr>
              <a:t>Only uses two wires</a:t>
            </a:r>
          </a:p>
          <a:p>
            <a:pPr lvl="1"/>
            <a:r>
              <a:rPr lang="en-US" dirty="0">
                <a:latin typeface="+mj-lt"/>
              </a:rPr>
              <a:t>No clock signal is necessary</a:t>
            </a:r>
          </a:p>
          <a:p>
            <a:pPr lvl="1"/>
            <a:r>
              <a:rPr lang="en-US" dirty="0">
                <a:latin typeface="+mj-lt"/>
              </a:rPr>
              <a:t>Can do error detection with parity bit</a:t>
            </a:r>
          </a:p>
          <a:p>
            <a:pPr lvl="1"/>
            <a:endParaRPr lang="en-US" dirty="0">
              <a:latin typeface="+mj-lt"/>
            </a:endParaRPr>
          </a:p>
          <a:p>
            <a:r>
              <a:rPr lang="en-US" dirty="0">
                <a:latin typeface="+mj-lt"/>
              </a:rPr>
              <a:t>Cons</a:t>
            </a:r>
          </a:p>
          <a:p>
            <a:pPr lvl="1"/>
            <a:r>
              <a:rPr lang="en-US" dirty="0">
                <a:latin typeface="+mj-lt"/>
              </a:rPr>
              <a:t>Data frame is limited to 8 bits (20% signaling overhead)</a:t>
            </a:r>
          </a:p>
          <a:p>
            <a:pPr lvl="1"/>
            <a:r>
              <a:rPr lang="en-US" dirty="0">
                <a:latin typeface="+mj-lt"/>
              </a:rPr>
              <a:t>Doesn’t support multiple device interactions (point-to-point only)</a:t>
            </a:r>
          </a:p>
          <a:p>
            <a:pPr lvl="1"/>
            <a:r>
              <a:rPr lang="en-US" dirty="0">
                <a:latin typeface="+mj-lt"/>
              </a:rPr>
              <a:t>Relatively slow to ensure proper reception</a:t>
            </a:r>
          </a:p>
        </p:txBody>
      </p:sp>
      <p:sp>
        <p:nvSpPr>
          <p:cNvPr id="4" name="Slide Number Placeholder 3">
            <a:extLst>
              <a:ext uri="{FF2B5EF4-FFF2-40B4-BE49-F238E27FC236}">
                <a16:creationId xmlns:a16="http://schemas.microsoft.com/office/drawing/2014/main" id="{76E3D00D-29A7-4094-840A-343828A6ADE1}"/>
              </a:ext>
            </a:extLst>
          </p:cNvPr>
          <p:cNvSpPr>
            <a:spLocks noGrp="1"/>
          </p:cNvSpPr>
          <p:nvPr>
            <p:ph type="sldNum" sz="quarter" idx="12"/>
          </p:nvPr>
        </p:nvSpPr>
        <p:spPr/>
        <p:txBody>
          <a:bodyPr/>
          <a:lstStyle/>
          <a:p>
            <a:fld id="{0778C724-3839-4D76-A707-B4C23905D055}" type="slidenum">
              <a:rPr lang="en-US" smtClean="0"/>
              <a:t>84</a:t>
            </a:fld>
            <a:endParaRPr lang="en-US"/>
          </a:p>
        </p:txBody>
      </p:sp>
    </p:spTree>
    <p:extLst>
      <p:ext uri="{BB962C8B-B14F-4D97-AF65-F5344CB8AC3E}">
        <p14:creationId xmlns:p14="http://schemas.microsoft.com/office/powerpoint/2010/main" val="5228504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F0CBC-EC30-429E-8032-055E8480694C}"/>
              </a:ext>
            </a:extLst>
          </p:cNvPr>
          <p:cNvSpPr>
            <a:spLocks noGrp="1"/>
          </p:cNvSpPr>
          <p:nvPr>
            <p:ph type="title"/>
          </p:nvPr>
        </p:nvSpPr>
        <p:spPr/>
        <p:txBody>
          <a:bodyPr/>
          <a:lstStyle/>
          <a:p>
            <a:r>
              <a:rPr lang="en-US" dirty="0"/>
              <a:t>boards/microbit_v2/</a:t>
            </a:r>
            <a:r>
              <a:rPr lang="en-US" dirty="0" err="1"/>
              <a:t>microbit_retarget.c</a:t>
            </a:r>
            <a:endParaRPr lang="en-US" dirty="0"/>
          </a:p>
        </p:txBody>
      </p:sp>
      <p:sp>
        <p:nvSpPr>
          <p:cNvPr id="3" name="Content Placeholder 2">
            <a:extLst>
              <a:ext uri="{FF2B5EF4-FFF2-40B4-BE49-F238E27FC236}">
                <a16:creationId xmlns:a16="http://schemas.microsoft.com/office/drawing/2014/main" id="{C4E16BF5-D14E-4C08-B69D-3C247592430D}"/>
              </a:ext>
            </a:extLst>
          </p:cNvPr>
          <p:cNvSpPr>
            <a:spLocks noGrp="1"/>
          </p:cNvSpPr>
          <p:nvPr>
            <p:ph idx="1"/>
          </p:nvPr>
        </p:nvSpPr>
        <p:spPr>
          <a:xfrm>
            <a:off x="1101436" y="1531917"/>
            <a:ext cx="2547729" cy="4486852"/>
          </a:xfrm>
        </p:spPr>
        <p:txBody>
          <a:bodyPr>
            <a:normAutofit/>
          </a:bodyPr>
          <a:lstStyle/>
          <a:p>
            <a:r>
              <a:rPr lang="en-US" sz="2400" dirty="0" err="1">
                <a:latin typeface="Courier New" panose="02070309020205020404" pitchFamily="49" charset="0"/>
                <a:cs typeface="Courier New" panose="02070309020205020404" pitchFamily="49" charset="0"/>
              </a:rPr>
              <a:t>printf</a:t>
            </a:r>
            <a:r>
              <a:rPr lang="en-US" sz="2400" dirty="0">
                <a:latin typeface="Courier New" panose="02070309020205020404" pitchFamily="49" charset="0"/>
                <a:cs typeface="Courier New" panose="02070309020205020404" pitchFamily="49" charset="0"/>
              </a:rPr>
              <a:t>() </a:t>
            </a:r>
            <a:r>
              <a:rPr lang="en-US" sz="2400" dirty="0"/>
              <a:t>eventually calls </a:t>
            </a:r>
            <a:r>
              <a:rPr lang="en-US" sz="2400" dirty="0">
                <a:latin typeface="Courier New" panose="02070309020205020404" pitchFamily="49" charset="0"/>
                <a:cs typeface="Courier New" panose="02070309020205020404" pitchFamily="49" charset="0"/>
              </a:rPr>
              <a:t>_write()</a:t>
            </a:r>
            <a:r>
              <a:rPr lang="en-US" sz="2400" dirty="0">
                <a:cs typeface="Courier New" panose="02070309020205020404" pitchFamily="49" charset="0"/>
              </a:rPr>
              <a:t>with formatted data</a:t>
            </a:r>
          </a:p>
          <a:p>
            <a:endParaRPr lang="en-US" sz="2400" dirty="0"/>
          </a:p>
          <a:p>
            <a:r>
              <a:rPr lang="en-US" sz="2400" dirty="0"/>
              <a:t>Converts </a:t>
            </a:r>
            <a:r>
              <a:rPr lang="en-US" sz="2400" dirty="0" err="1">
                <a:latin typeface="Courier New" panose="02070309020205020404" pitchFamily="49" charset="0"/>
                <a:cs typeface="Courier New" panose="02070309020205020404" pitchFamily="49" charset="0"/>
              </a:rPr>
              <a:t>stdio</a:t>
            </a:r>
            <a:r>
              <a:rPr lang="en-US" sz="2400" dirty="0"/>
              <a:t> calls into UART TX and RX</a:t>
            </a:r>
          </a:p>
          <a:p>
            <a:r>
              <a:rPr lang="en-US" sz="2400" dirty="0"/>
              <a:t>Library just sets DMA and starts Tx</a:t>
            </a:r>
          </a:p>
          <a:p>
            <a:endParaRPr lang="en-US" sz="2400" dirty="0"/>
          </a:p>
          <a:p>
            <a:endParaRPr lang="en-US" sz="2400" dirty="0">
              <a:cs typeface="Courier New" panose="02070309020205020404" pitchFamily="49" charset="0"/>
            </a:endParaRPr>
          </a:p>
          <a:p>
            <a:endParaRPr lang="en-US" sz="2400" dirty="0">
              <a:cs typeface="Courier New" panose="02070309020205020404" pitchFamily="49" charset="0"/>
            </a:endParaRPr>
          </a:p>
        </p:txBody>
      </p:sp>
      <p:sp>
        <p:nvSpPr>
          <p:cNvPr id="4" name="Slide Number Placeholder 3">
            <a:extLst>
              <a:ext uri="{FF2B5EF4-FFF2-40B4-BE49-F238E27FC236}">
                <a16:creationId xmlns:a16="http://schemas.microsoft.com/office/drawing/2014/main" id="{F4C61FE6-3F41-45F2-876E-FA8F4C0D0CD6}"/>
              </a:ext>
            </a:extLst>
          </p:cNvPr>
          <p:cNvSpPr>
            <a:spLocks noGrp="1"/>
          </p:cNvSpPr>
          <p:nvPr>
            <p:ph type="sldNum" sz="quarter" idx="12"/>
          </p:nvPr>
        </p:nvSpPr>
        <p:spPr/>
        <p:txBody>
          <a:bodyPr/>
          <a:lstStyle/>
          <a:p>
            <a:fld id="{0778C724-3839-4D76-A707-B4C23905D055}" type="slidenum">
              <a:rPr lang="en-US" smtClean="0"/>
              <a:t>85</a:t>
            </a:fld>
            <a:endParaRPr lang="en-US"/>
          </a:p>
        </p:txBody>
      </p:sp>
      <p:pic>
        <p:nvPicPr>
          <p:cNvPr id="6" name="Picture 5">
            <a:extLst>
              <a:ext uri="{FF2B5EF4-FFF2-40B4-BE49-F238E27FC236}">
                <a16:creationId xmlns:a16="http://schemas.microsoft.com/office/drawing/2014/main" id="{BF0E3D1A-BAD9-4CCC-96CB-AC1A5B73665E}"/>
              </a:ext>
            </a:extLst>
          </p:cNvPr>
          <p:cNvPicPr>
            <a:picLocks noChangeAspect="1"/>
          </p:cNvPicPr>
          <p:nvPr/>
        </p:nvPicPr>
        <p:blipFill>
          <a:blip r:embed="rId2"/>
          <a:stretch>
            <a:fillRect/>
          </a:stretch>
        </p:blipFill>
        <p:spPr>
          <a:xfrm>
            <a:off x="4151442" y="1483779"/>
            <a:ext cx="7202358" cy="4347642"/>
          </a:xfrm>
          <a:prstGeom prst="rect">
            <a:avLst/>
          </a:prstGeom>
        </p:spPr>
      </p:pic>
    </p:spTree>
    <p:extLst>
      <p:ext uri="{BB962C8B-B14F-4D97-AF65-F5344CB8AC3E}">
        <p14:creationId xmlns:p14="http://schemas.microsoft.com/office/powerpoint/2010/main" val="39646796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5E0B8-B070-8CFB-62EB-BD35B5D5B77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687433-E8BE-03D8-C331-B0B2E3C533DB}"/>
              </a:ext>
            </a:extLst>
          </p:cNvPr>
          <p:cNvSpPr>
            <a:spLocks noGrp="1"/>
          </p:cNvSpPr>
          <p:nvPr>
            <p:ph idx="1"/>
          </p:nvPr>
        </p:nvSpPr>
        <p:spPr>
          <a:xfrm>
            <a:off x="838200" y="1864427"/>
            <a:ext cx="11050138" cy="3129145"/>
          </a:xfrm>
        </p:spPr>
        <p:txBody>
          <a:bodyPr>
            <a:normAutofit/>
          </a:bodyPr>
          <a:lstStyle/>
          <a:p>
            <a:r>
              <a:rPr lang="en-US" b="1" dirty="0">
                <a:sym typeface="Wingdings" pitchFamily="2" charset="2"/>
              </a:rPr>
              <a:t>Let us recall what was covered in the last lecture</a:t>
            </a:r>
          </a:p>
          <a:p>
            <a:r>
              <a:rPr lang="en-US" dirty="0">
                <a:latin typeface="+mj-lt"/>
              </a:rPr>
              <a:t>Sensors and actuators</a:t>
            </a:r>
          </a:p>
          <a:p>
            <a:r>
              <a:rPr lang="en-US" dirty="0">
                <a:latin typeface="+mj-lt"/>
              </a:rPr>
              <a:t>Teardown of common devices</a:t>
            </a:r>
          </a:p>
          <a:p>
            <a:r>
              <a:rPr lang="en-US" dirty="0">
                <a:latin typeface="+mj-lt"/>
              </a:rPr>
              <a:t>Interfacing actuators through DAC and PWM</a:t>
            </a:r>
          </a:p>
          <a:p>
            <a:r>
              <a:rPr lang="en-US" dirty="0">
                <a:latin typeface="+mj-lt"/>
              </a:rPr>
              <a:t>Interfacing peripherals through busses, UART</a:t>
            </a:r>
          </a:p>
          <a:p>
            <a:r>
              <a:rPr lang="en-US" b="1" dirty="0"/>
              <a:t>Introduction to SPI</a:t>
            </a:r>
          </a:p>
        </p:txBody>
      </p:sp>
      <p:sp>
        <p:nvSpPr>
          <p:cNvPr id="12" name="Slide Number Placeholder 11">
            <a:extLst>
              <a:ext uri="{FF2B5EF4-FFF2-40B4-BE49-F238E27FC236}">
                <a16:creationId xmlns:a16="http://schemas.microsoft.com/office/drawing/2014/main" id="{07119184-EF37-77C5-0BF4-DB2B1488A880}"/>
              </a:ext>
            </a:extLst>
          </p:cNvPr>
          <p:cNvSpPr>
            <a:spLocks noGrp="1"/>
          </p:cNvSpPr>
          <p:nvPr>
            <p:ph type="sldNum" sz="quarter" idx="12"/>
          </p:nvPr>
        </p:nvSpPr>
        <p:spPr/>
        <p:txBody>
          <a:bodyPr/>
          <a:lstStyle/>
          <a:p>
            <a:fld id="{687B7451-1438-CB4A-8106-82A64F1C7D7B}" type="slidenum">
              <a:rPr lang="sv-SE" smtClean="0"/>
              <a:t>86</a:t>
            </a:fld>
            <a:endParaRPr lang="sv-SE" dirty="0"/>
          </a:p>
        </p:txBody>
      </p:sp>
      <p:sp>
        <p:nvSpPr>
          <p:cNvPr id="5" name="Title 4">
            <a:extLst>
              <a:ext uri="{FF2B5EF4-FFF2-40B4-BE49-F238E27FC236}">
                <a16:creationId xmlns:a16="http://schemas.microsoft.com/office/drawing/2014/main" id="{0AA10296-2188-74B3-4B1C-85606ADBC76F}"/>
              </a:ext>
            </a:extLst>
          </p:cNvPr>
          <p:cNvSpPr>
            <a:spLocks noGrp="1"/>
          </p:cNvSpPr>
          <p:nvPr>
            <p:ph type="title"/>
          </p:nvPr>
        </p:nvSpPr>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AE265756-1202-B6E2-3840-11F2F6009ECE}"/>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35894210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1C97B-DC6F-4D40-B424-14B4836BD42A}"/>
              </a:ext>
            </a:extLst>
          </p:cNvPr>
          <p:cNvSpPr>
            <a:spLocks noGrp="1"/>
          </p:cNvSpPr>
          <p:nvPr>
            <p:ph type="title"/>
          </p:nvPr>
        </p:nvSpPr>
        <p:spPr>
          <a:xfrm>
            <a:off x="563837" y="-101317"/>
            <a:ext cx="10515600" cy="1325563"/>
          </a:xfrm>
        </p:spPr>
        <p:txBody>
          <a:bodyPr>
            <a:normAutofit/>
          </a:bodyPr>
          <a:lstStyle/>
          <a:p>
            <a:r>
              <a:rPr lang="en-US" sz="4000" dirty="0">
                <a:latin typeface="+mn-lt"/>
              </a:rPr>
              <a:t>Synchronous communication with a single device</a:t>
            </a:r>
          </a:p>
        </p:txBody>
      </p:sp>
      <p:sp>
        <p:nvSpPr>
          <p:cNvPr id="4" name="Slide Number Placeholder 3">
            <a:extLst>
              <a:ext uri="{FF2B5EF4-FFF2-40B4-BE49-F238E27FC236}">
                <a16:creationId xmlns:a16="http://schemas.microsoft.com/office/drawing/2014/main" id="{931ADF97-4CE1-47AB-86EF-20823C75CD36}"/>
              </a:ext>
            </a:extLst>
          </p:cNvPr>
          <p:cNvSpPr>
            <a:spLocks noGrp="1"/>
          </p:cNvSpPr>
          <p:nvPr>
            <p:ph type="sldNum" sz="quarter" idx="12"/>
          </p:nvPr>
        </p:nvSpPr>
        <p:spPr/>
        <p:txBody>
          <a:bodyPr/>
          <a:lstStyle/>
          <a:p>
            <a:fld id="{0778C724-3839-4D76-A707-B4C23905D055}" type="slidenum">
              <a:rPr lang="en-US" smtClean="0"/>
              <a:t>87</a:t>
            </a:fld>
            <a:endParaRPr lang="en-US"/>
          </a:p>
        </p:txBody>
      </p:sp>
      <p:sp>
        <p:nvSpPr>
          <p:cNvPr id="5" name="Rectangle 4">
            <a:extLst>
              <a:ext uri="{FF2B5EF4-FFF2-40B4-BE49-F238E27FC236}">
                <a16:creationId xmlns:a16="http://schemas.microsoft.com/office/drawing/2014/main" id="{87E1540C-E478-43D3-937A-E58010291927}"/>
              </a:ext>
            </a:extLst>
          </p:cNvPr>
          <p:cNvSpPr/>
          <p:nvPr/>
        </p:nvSpPr>
        <p:spPr>
          <a:xfrm>
            <a:off x="607595" y="2874722"/>
            <a:ext cx="2260866" cy="23361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80C5ACE4-23E5-40FC-A1FA-455EDB9DC506}"/>
              </a:ext>
            </a:extLst>
          </p:cNvPr>
          <p:cNvSpPr/>
          <p:nvPr/>
        </p:nvSpPr>
        <p:spPr>
          <a:xfrm>
            <a:off x="7144012" y="1152393"/>
            <a:ext cx="1741118" cy="125886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DB0F7E3-86C4-4D0F-A2CA-7BC11430BF1C}"/>
              </a:ext>
            </a:extLst>
          </p:cNvPr>
          <p:cNvSpPr/>
          <p:nvPr/>
        </p:nvSpPr>
        <p:spPr>
          <a:xfrm>
            <a:off x="7144012" y="3181610"/>
            <a:ext cx="1741118" cy="125886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C2A894D-4815-4D9F-B8C0-F16172424E2A}"/>
              </a:ext>
            </a:extLst>
          </p:cNvPr>
          <p:cNvSpPr/>
          <p:nvPr/>
        </p:nvSpPr>
        <p:spPr>
          <a:xfrm>
            <a:off x="7144012" y="5210827"/>
            <a:ext cx="1741118" cy="125886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7E85E921-CECB-4227-BAE1-CA5B3A23CE2E}"/>
              </a:ext>
            </a:extLst>
          </p:cNvPr>
          <p:cNvCxnSpPr/>
          <p:nvPr/>
        </p:nvCxnSpPr>
        <p:spPr>
          <a:xfrm>
            <a:off x="2868461" y="3681608"/>
            <a:ext cx="427555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2F05790-AB99-41CC-9283-DC62C9216899}"/>
              </a:ext>
            </a:extLst>
          </p:cNvPr>
          <p:cNvCxnSpPr/>
          <p:nvPr/>
        </p:nvCxnSpPr>
        <p:spPr>
          <a:xfrm>
            <a:off x="2868461" y="3934216"/>
            <a:ext cx="427555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0A358BF-00D9-44BE-8A5E-307072E5FAC9}"/>
              </a:ext>
            </a:extLst>
          </p:cNvPr>
          <p:cNvSpPr txBox="1"/>
          <p:nvPr/>
        </p:nvSpPr>
        <p:spPr>
          <a:xfrm>
            <a:off x="563837" y="2489455"/>
            <a:ext cx="2260866" cy="369332"/>
          </a:xfrm>
          <a:prstGeom prst="rect">
            <a:avLst/>
          </a:prstGeom>
          <a:noFill/>
        </p:spPr>
        <p:txBody>
          <a:bodyPr wrap="square" rtlCol="0">
            <a:spAutoFit/>
          </a:bodyPr>
          <a:lstStyle/>
          <a:p>
            <a:r>
              <a:rPr lang="en-US" dirty="0"/>
              <a:t>Microcontroller</a:t>
            </a:r>
          </a:p>
        </p:txBody>
      </p:sp>
      <p:sp>
        <p:nvSpPr>
          <p:cNvPr id="17" name="TextBox 16">
            <a:extLst>
              <a:ext uri="{FF2B5EF4-FFF2-40B4-BE49-F238E27FC236}">
                <a16:creationId xmlns:a16="http://schemas.microsoft.com/office/drawing/2014/main" id="{42BEF3FF-8766-476C-A7E7-86C79B634912}"/>
              </a:ext>
            </a:extLst>
          </p:cNvPr>
          <p:cNvSpPr txBox="1"/>
          <p:nvPr/>
        </p:nvSpPr>
        <p:spPr>
          <a:xfrm>
            <a:off x="1045840" y="3235078"/>
            <a:ext cx="1822621" cy="877163"/>
          </a:xfrm>
          <a:prstGeom prst="rect">
            <a:avLst/>
          </a:prstGeom>
          <a:noFill/>
        </p:spPr>
        <p:txBody>
          <a:bodyPr wrap="square" rtlCol="0">
            <a:spAutoFit/>
          </a:bodyPr>
          <a:lstStyle/>
          <a:p>
            <a:pPr algn="r"/>
            <a:br>
              <a:rPr lang="en-US" sz="1700" dirty="0">
                <a:solidFill>
                  <a:schemeClr val="bg1"/>
                </a:solidFill>
              </a:rPr>
            </a:br>
            <a:r>
              <a:rPr lang="en-US" sz="1700" dirty="0">
                <a:solidFill>
                  <a:schemeClr val="bg1"/>
                </a:solidFill>
              </a:rPr>
              <a:t>Data Out</a:t>
            </a:r>
            <a:br>
              <a:rPr lang="en-US" sz="1700" dirty="0">
                <a:solidFill>
                  <a:schemeClr val="bg1"/>
                </a:solidFill>
              </a:rPr>
            </a:br>
            <a:r>
              <a:rPr lang="en-US" sz="1700" dirty="0">
                <a:solidFill>
                  <a:schemeClr val="bg1"/>
                </a:solidFill>
              </a:rPr>
              <a:t>Clock</a:t>
            </a:r>
          </a:p>
        </p:txBody>
      </p:sp>
      <p:sp>
        <p:nvSpPr>
          <p:cNvPr id="18" name="TextBox 17">
            <a:extLst>
              <a:ext uri="{FF2B5EF4-FFF2-40B4-BE49-F238E27FC236}">
                <a16:creationId xmlns:a16="http://schemas.microsoft.com/office/drawing/2014/main" id="{85C164CD-F42B-45A8-9D82-A29F03EB0EA8}"/>
              </a:ext>
            </a:extLst>
          </p:cNvPr>
          <p:cNvSpPr txBox="1"/>
          <p:nvPr/>
        </p:nvSpPr>
        <p:spPr>
          <a:xfrm>
            <a:off x="7144012" y="2741391"/>
            <a:ext cx="1741111" cy="369332"/>
          </a:xfrm>
          <a:prstGeom prst="rect">
            <a:avLst/>
          </a:prstGeom>
          <a:noFill/>
        </p:spPr>
        <p:txBody>
          <a:bodyPr wrap="square" rtlCol="0">
            <a:spAutoFit/>
          </a:bodyPr>
          <a:lstStyle/>
          <a:p>
            <a:r>
              <a:rPr lang="en-US" dirty="0"/>
              <a:t>Device 2</a:t>
            </a:r>
          </a:p>
        </p:txBody>
      </p:sp>
      <p:sp>
        <p:nvSpPr>
          <p:cNvPr id="19" name="TextBox 18">
            <a:extLst>
              <a:ext uri="{FF2B5EF4-FFF2-40B4-BE49-F238E27FC236}">
                <a16:creationId xmlns:a16="http://schemas.microsoft.com/office/drawing/2014/main" id="{1329D48E-E746-45A8-8A96-C626528FBA83}"/>
              </a:ext>
            </a:extLst>
          </p:cNvPr>
          <p:cNvSpPr txBox="1"/>
          <p:nvPr/>
        </p:nvSpPr>
        <p:spPr>
          <a:xfrm>
            <a:off x="7160714" y="715027"/>
            <a:ext cx="1741111" cy="369332"/>
          </a:xfrm>
          <a:prstGeom prst="rect">
            <a:avLst/>
          </a:prstGeom>
          <a:noFill/>
        </p:spPr>
        <p:txBody>
          <a:bodyPr wrap="square" rtlCol="0">
            <a:spAutoFit/>
          </a:bodyPr>
          <a:lstStyle/>
          <a:p>
            <a:r>
              <a:rPr lang="en-US" dirty="0"/>
              <a:t>Device 1</a:t>
            </a:r>
          </a:p>
        </p:txBody>
      </p:sp>
      <p:sp>
        <p:nvSpPr>
          <p:cNvPr id="20" name="TextBox 19">
            <a:extLst>
              <a:ext uri="{FF2B5EF4-FFF2-40B4-BE49-F238E27FC236}">
                <a16:creationId xmlns:a16="http://schemas.microsoft.com/office/drawing/2014/main" id="{455E1056-4DDF-4A83-8B3A-FB39CF3D7331}"/>
              </a:ext>
            </a:extLst>
          </p:cNvPr>
          <p:cNvSpPr txBox="1"/>
          <p:nvPr/>
        </p:nvSpPr>
        <p:spPr>
          <a:xfrm>
            <a:off x="7076665" y="4759983"/>
            <a:ext cx="1741111" cy="369332"/>
          </a:xfrm>
          <a:prstGeom prst="rect">
            <a:avLst/>
          </a:prstGeom>
          <a:noFill/>
        </p:spPr>
        <p:txBody>
          <a:bodyPr wrap="square" rtlCol="0">
            <a:spAutoFit/>
          </a:bodyPr>
          <a:lstStyle/>
          <a:p>
            <a:r>
              <a:rPr lang="en-US" dirty="0"/>
              <a:t>Device 3</a:t>
            </a:r>
          </a:p>
        </p:txBody>
      </p:sp>
      <p:sp>
        <p:nvSpPr>
          <p:cNvPr id="21" name="TextBox 20">
            <a:extLst>
              <a:ext uri="{FF2B5EF4-FFF2-40B4-BE49-F238E27FC236}">
                <a16:creationId xmlns:a16="http://schemas.microsoft.com/office/drawing/2014/main" id="{B72EDC1A-EB12-439C-B5C5-7091DFF8B752}"/>
              </a:ext>
            </a:extLst>
          </p:cNvPr>
          <p:cNvSpPr txBox="1"/>
          <p:nvPr/>
        </p:nvSpPr>
        <p:spPr>
          <a:xfrm>
            <a:off x="7144012" y="3196793"/>
            <a:ext cx="1606419" cy="877163"/>
          </a:xfrm>
          <a:prstGeom prst="rect">
            <a:avLst/>
          </a:prstGeom>
          <a:noFill/>
        </p:spPr>
        <p:txBody>
          <a:bodyPr wrap="square" rtlCol="0">
            <a:spAutoFit/>
          </a:bodyPr>
          <a:lstStyle/>
          <a:p>
            <a:br>
              <a:rPr lang="en-US" sz="1700" dirty="0">
                <a:solidFill>
                  <a:schemeClr val="bg1"/>
                </a:solidFill>
              </a:rPr>
            </a:br>
            <a:r>
              <a:rPr lang="en-US" sz="1700" dirty="0">
                <a:solidFill>
                  <a:schemeClr val="bg1"/>
                </a:solidFill>
              </a:rPr>
              <a:t>Data In</a:t>
            </a:r>
            <a:br>
              <a:rPr lang="en-US" sz="1700" dirty="0">
                <a:solidFill>
                  <a:schemeClr val="bg1"/>
                </a:solidFill>
              </a:rPr>
            </a:br>
            <a:r>
              <a:rPr lang="en-US" sz="1700" dirty="0">
                <a:solidFill>
                  <a:schemeClr val="bg1"/>
                </a:solidFill>
              </a:rPr>
              <a:t>Clock</a:t>
            </a:r>
          </a:p>
        </p:txBody>
      </p:sp>
    </p:spTree>
    <p:extLst>
      <p:ext uri="{BB962C8B-B14F-4D97-AF65-F5344CB8AC3E}">
        <p14:creationId xmlns:p14="http://schemas.microsoft.com/office/powerpoint/2010/main" val="76701656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1C97B-DC6F-4D40-B424-14B4836BD42A}"/>
              </a:ext>
            </a:extLst>
          </p:cNvPr>
          <p:cNvSpPr>
            <a:spLocks noGrp="1"/>
          </p:cNvSpPr>
          <p:nvPr>
            <p:ph type="title"/>
          </p:nvPr>
        </p:nvSpPr>
        <p:spPr>
          <a:xfrm>
            <a:off x="655505" y="390427"/>
            <a:ext cx="6125714" cy="1927542"/>
          </a:xfrm>
        </p:spPr>
        <p:txBody>
          <a:bodyPr>
            <a:noAutofit/>
          </a:bodyPr>
          <a:lstStyle/>
          <a:p>
            <a:r>
              <a:rPr lang="en-US" sz="4800" dirty="0">
                <a:latin typeface="+mn-lt"/>
              </a:rPr>
              <a:t>Want bi-directional communication, so three wires</a:t>
            </a:r>
          </a:p>
        </p:txBody>
      </p:sp>
      <p:sp>
        <p:nvSpPr>
          <p:cNvPr id="4" name="Slide Number Placeholder 3">
            <a:extLst>
              <a:ext uri="{FF2B5EF4-FFF2-40B4-BE49-F238E27FC236}">
                <a16:creationId xmlns:a16="http://schemas.microsoft.com/office/drawing/2014/main" id="{931ADF97-4CE1-47AB-86EF-20823C75CD36}"/>
              </a:ext>
            </a:extLst>
          </p:cNvPr>
          <p:cNvSpPr>
            <a:spLocks noGrp="1"/>
          </p:cNvSpPr>
          <p:nvPr>
            <p:ph type="sldNum" sz="quarter" idx="12"/>
          </p:nvPr>
        </p:nvSpPr>
        <p:spPr/>
        <p:txBody>
          <a:bodyPr/>
          <a:lstStyle/>
          <a:p>
            <a:fld id="{0778C724-3839-4D76-A707-B4C23905D055}" type="slidenum">
              <a:rPr lang="en-US" smtClean="0"/>
              <a:t>88</a:t>
            </a:fld>
            <a:endParaRPr lang="en-US"/>
          </a:p>
        </p:txBody>
      </p:sp>
      <p:sp>
        <p:nvSpPr>
          <p:cNvPr id="5" name="Rectangle 4">
            <a:extLst>
              <a:ext uri="{FF2B5EF4-FFF2-40B4-BE49-F238E27FC236}">
                <a16:creationId xmlns:a16="http://schemas.microsoft.com/office/drawing/2014/main" id="{87E1540C-E478-43D3-937A-E58010291927}"/>
              </a:ext>
            </a:extLst>
          </p:cNvPr>
          <p:cNvSpPr/>
          <p:nvPr/>
        </p:nvSpPr>
        <p:spPr>
          <a:xfrm>
            <a:off x="607595" y="2874722"/>
            <a:ext cx="2260866" cy="23361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80C5ACE4-23E5-40FC-A1FA-455EDB9DC506}"/>
              </a:ext>
            </a:extLst>
          </p:cNvPr>
          <p:cNvSpPr/>
          <p:nvPr/>
        </p:nvSpPr>
        <p:spPr>
          <a:xfrm>
            <a:off x="7144012" y="1152393"/>
            <a:ext cx="1741118" cy="125886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DB0F7E3-86C4-4D0F-A2CA-7BC11430BF1C}"/>
              </a:ext>
            </a:extLst>
          </p:cNvPr>
          <p:cNvSpPr/>
          <p:nvPr/>
        </p:nvSpPr>
        <p:spPr>
          <a:xfrm>
            <a:off x="7144012" y="3181610"/>
            <a:ext cx="1741118" cy="125886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C2A894D-4815-4D9F-B8C0-F16172424E2A}"/>
              </a:ext>
            </a:extLst>
          </p:cNvPr>
          <p:cNvSpPr/>
          <p:nvPr/>
        </p:nvSpPr>
        <p:spPr>
          <a:xfrm>
            <a:off x="7144012" y="5210827"/>
            <a:ext cx="1741118" cy="125886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B79BC0C2-6D09-4525-B740-6C36F02219FA}"/>
              </a:ext>
            </a:extLst>
          </p:cNvPr>
          <p:cNvCxnSpPr/>
          <p:nvPr/>
        </p:nvCxnSpPr>
        <p:spPr>
          <a:xfrm>
            <a:off x="2868461" y="3400816"/>
            <a:ext cx="427555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85E921-CECB-4227-BAE1-CA5B3A23CE2E}"/>
              </a:ext>
            </a:extLst>
          </p:cNvPr>
          <p:cNvCxnSpPr/>
          <p:nvPr/>
        </p:nvCxnSpPr>
        <p:spPr>
          <a:xfrm>
            <a:off x="2868461" y="3681608"/>
            <a:ext cx="427555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2F05790-AB99-41CC-9283-DC62C9216899}"/>
              </a:ext>
            </a:extLst>
          </p:cNvPr>
          <p:cNvCxnSpPr/>
          <p:nvPr/>
        </p:nvCxnSpPr>
        <p:spPr>
          <a:xfrm>
            <a:off x="2868461" y="3934216"/>
            <a:ext cx="427555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0A358BF-00D9-44BE-8A5E-307072E5FAC9}"/>
              </a:ext>
            </a:extLst>
          </p:cNvPr>
          <p:cNvSpPr txBox="1"/>
          <p:nvPr/>
        </p:nvSpPr>
        <p:spPr>
          <a:xfrm>
            <a:off x="563837" y="2489455"/>
            <a:ext cx="2260866" cy="369332"/>
          </a:xfrm>
          <a:prstGeom prst="rect">
            <a:avLst/>
          </a:prstGeom>
          <a:noFill/>
        </p:spPr>
        <p:txBody>
          <a:bodyPr wrap="square" rtlCol="0">
            <a:spAutoFit/>
          </a:bodyPr>
          <a:lstStyle/>
          <a:p>
            <a:r>
              <a:rPr lang="en-US" dirty="0"/>
              <a:t>Microcontroller</a:t>
            </a:r>
          </a:p>
        </p:txBody>
      </p:sp>
      <p:sp>
        <p:nvSpPr>
          <p:cNvPr id="17" name="TextBox 16">
            <a:extLst>
              <a:ext uri="{FF2B5EF4-FFF2-40B4-BE49-F238E27FC236}">
                <a16:creationId xmlns:a16="http://schemas.microsoft.com/office/drawing/2014/main" id="{42BEF3FF-8766-476C-A7E7-86C79B634912}"/>
              </a:ext>
            </a:extLst>
          </p:cNvPr>
          <p:cNvSpPr txBox="1"/>
          <p:nvPr/>
        </p:nvSpPr>
        <p:spPr>
          <a:xfrm>
            <a:off x="1045840" y="3235078"/>
            <a:ext cx="1822621" cy="877163"/>
          </a:xfrm>
          <a:prstGeom prst="rect">
            <a:avLst/>
          </a:prstGeom>
          <a:noFill/>
        </p:spPr>
        <p:txBody>
          <a:bodyPr wrap="square" rtlCol="0">
            <a:spAutoFit/>
          </a:bodyPr>
          <a:lstStyle/>
          <a:p>
            <a:pPr algn="r"/>
            <a:r>
              <a:rPr lang="en-US" sz="1700" dirty="0">
                <a:solidFill>
                  <a:schemeClr val="bg1"/>
                </a:solidFill>
              </a:rPr>
              <a:t>Data Out</a:t>
            </a:r>
            <a:br>
              <a:rPr lang="en-US" sz="1700" dirty="0">
                <a:solidFill>
                  <a:schemeClr val="bg1"/>
                </a:solidFill>
              </a:rPr>
            </a:br>
            <a:r>
              <a:rPr lang="en-US" sz="1700" dirty="0">
                <a:solidFill>
                  <a:schemeClr val="bg1"/>
                </a:solidFill>
              </a:rPr>
              <a:t>Data In</a:t>
            </a:r>
            <a:br>
              <a:rPr lang="en-US" sz="1700" dirty="0">
                <a:solidFill>
                  <a:schemeClr val="bg1"/>
                </a:solidFill>
              </a:rPr>
            </a:br>
            <a:r>
              <a:rPr lang="en-US" sz="1700" dirty="0">
                <a:solidFill>
                  <a:schemeClr val="bg1"/>
                </a:solidFill>
              </a:rPr>
              <a:t>Clock</a:t>
            </a:r>
          </a:p>
        </p:txBody>
      </p:sp>
      <p:sp>
        <p:nvSpPr>
          <p:cNvPr id="16" name="TextBox 15">
            <a:extLst>
              <a:ext uri="{FF2B5EF4-FFF2-40B4-BE49-F238E27FC236}">
                <a16:creationId xmlns:a16="http://schemas.microsoft.com/office/drawing/2014/main" id="{AFDA1CEA-3934-4EB8-AF56-258238CB2ACC}"/>
              </a:ext>
            </a:extLst>
          </p:cNvPr>
          <p:cNvSpPr txBox="1"/>
          <p:nvPr/>
        </p:nvSpPr>
        <p:spPr>
          <a:xfrm>
            <a:off x="7144012" y="2741391"/>
            <a:ext cx="1741111" cy="369332"/>
          </a:xfrm>
          <a:prstGeom prst="rect">
            <a:avLst/>
          </a:prstGeom>
          <a:noFill/>
        </p:spPr>
        <p:txBody>
          <a:bodyPr wrap="square" rtlCol="0">
            <a:spAutoFit/>
          </a:bodyPr>
          <a:lstStyle/>
          <a:p>
            <a:r>
              <a:rPr lang="en-US" dirty="0"/>
              <a:t>Device 2</a:t>
            </a:r>
          </a:p>
        </p:txBody>
      </p:sp>
      <p:sp>
        <p:nvSpPr>
          <p:cNvPr id="18" name="TextBox 17">
            <a:extLst>
              <a:ext uri="{FF2B5EF4-FFF2-40B4-BE49-F238E27FC236}">
                <a16:creationId xmlns:a16="http://schemas.microsoft.com/office/drawing/2014/main" id="{B4BE6575-756C-46F9-B2D1-EE3D0C672700}"/>
              </a:ext>
            </a:extLst>
          </p:cNvPr>
          <p:cNvSpPr txBox="1"/>
          <p:nvPr/>
        </p:nvSpPr>
        <p:spPr>
          <a:xfrm>
            <a:off x="7160714" y="715027"/>
            <a:ext cx="1741111" cy="369332"/>
          </a:xfrm>
          <a:prstGeom prst="rect">
            <a:avLst/>
          </a:prstGeom>
          <a:noFill/>
        </p:spPr>
        <p:txBody>
          <a:bodyPr wrap="square" rtlCol="0">
            <a:spAutoFit/>
          </a:bodyPr>
          <a:lstStyle/>
          <a:p>
            <a:r>
              <a:rPr lang="en-US" dirty="0"/>
              <a:t>Device 1</a:t>
            </a:r>
          </a:p>
        </p:txBody>
      </p:sp>
      <p:sp>
        <p:nvSpPr>
          <p:cNvPr id="19" name="TextBox 18">
            <a:extLst>
              <a:ext uri="{FF2B5EF4-FFF2-40B4-BE49-F238E27FC236}">
                <a16:creationId xmlns:a16="http://schemas.microsoft.com/office/drawing/2014/main" id="{F6F954B6-DB18-426F-9BEB-BE7BAF645F06}"/>
              </a:ext>
            </a:extLst>
          </p:cNvPr>
          <p:cNvSpPr txBox="1"/>
          <p:nvPr/>
        </p:nvSpPr>
        <p:spPr>
          <a:xfrm>
            <a:off x="7076665" y="4759983"/>
            <a:ext cx="1741111" cy="369332"/>
          </a:xfrm>
          <a:prstGeom prst="rect">
            <a:avLst/>
          </a:prstGeom>
          <a:noFill/>
        </p:spPr>
        <p:txBody>
          <a:bodyPr wrap="square" rtlCol="0">
            <a:spAutoFit/>
          </a:bodyPr>
          <a:lstStyle/>
          <a:p>
            <a:r>
              <a:rPr lang="en-US" dirty="0"/>
              <a:t>Device 3</a:t>
            </a:r>
          </a:p>
        </p:txBody>
      </p:sp>
      <p:sp>
        <p:nvSpPr>
          <p:cNvPr id="20" name="TextBox 19">
            <a:extLst>
              <a:ext uri="{FF2B5EF4-FFF2-40B4-BE49-F238E27FC236}">
                <a16:creationId xmlns:a16="http://schemas.microsoft.com/office/drawing/2014/main" id="{7D8BEA8D-2298-454B-B352-84BD180DC7CA}"/>
              </a:ext>
            </a:extLst>
          </p:cNvPr>
          <p:cNvSpPr txBox="1"/>
          <p:nvPr/>
        </p:nvSpPr>
        <p:spPr>
          <a:xfrm>
            <a:off x="7144012" y="3196793"/>
            <a:ext cx="1606419" cy="877163"/>
          </a:xfrm>
          <a:prstGeom prst="rect">
            <a:avLst/>
          </a:prstGeom>
          <a:noFill/>
        </p:spPr>
        <p:txBody>
          <a:bodyPr wrap="square" rtlCol="0">
            <a:spAutoFit/>
          </a:bodyPr>
          <a:lstStyle/>
          <a:p>
            <a:r>
              <a:rPr lang="en-US" sz="1700" dirty="0">
                <a:solidFill>
                  <a:schemeClr val="bg1"/>
                </a:solidFill>
              </a:rPr>
              <a:t>Data In</a:t>
            </a:r>
            <a:br>
              <a:rPr lang="en-US" sz="1700" dirty="0">
                <a:solidFill>
                  <a:schemeClr val="bg1"/>
                </a:solidFill>
              </a:rPr>
            </a:br>
            <a:r>
              <a:rPr lang="en-US" sz="1700" dirty="0">
                <a:solidFill>
                  <a:schemeClr val="bg1"/>
                </a:solidFill>
              </a:rPr>
              <a:t>Data Out</a:t>
            </a:r>
            <a:br>
              <a:rPr lang="en-US" sz="1700" dirty="0">
                <a:solidFill>
                  <a:schemeClr val="bg1"/>
                </a:solidFill>
              </a:rPr>
            </a:br>
            <a:r>
              <a:rPr lang="en-US" sz="1700" dirty="0">
                <a:solidFill>
                  <a:schemeClr val="bg1"/>
                </a:solidFill>
              </a:rPr>
              <a:t>Clock</a:t>
            </a:r>
          </a:p>
        </p:txBody>
      </p:sp>
    </p:spTree>
    <p:extLst>
      <p:ext uri="{BB962C8B-B14F-4D97-AF65-F5344CB8AC3E}">
        <p14:creationId xmlns:p14="http://schemas.microsoft.com/office/powerpoint/2010/main" val="22693149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1C97B-DC6F-4D40-B424-14B4836BD42A}"/>
              </a:ext>
            </a:extLst>
          </p:cNvPr>
          <p:cNvSpPr>
            <a:spLocks noGrp="1"/>
          </p:cNvSpPr>
          <p:nvPr>
            <p:ph type="title"/>
          </p:nvPr>
        </p:nvSpPr>
        <p:spPr>
          <a:xfrm>
            <a:off x="629690" y="414671"/>
            <a:ext cx="4275543" cy="1842876"/>
          </a:xfrm>
        </p:spPr>
        <p:txBody>
          <a:bodyPr>
            <a:noAutofit/>
          </a:bodyPr>
          <a:lstStyle/>
          <a:p>
            <a:r>
              <a:rPr lang="en-US" sz="4800" dirty="0">
                <a:latin typeface="+mn-lt"/>
              </a:rPr>
              <a:t>Wire signals to all devices to form a bus</a:t>
            </a:r>
          </a:p>
        </p:txBody>
      </p:sp>
      <p:sp>
        <p:nvSpPr>
          <p:cNvPr id="4" name="Slide Number Placeholder 3">
            <a:extLst>
              <a:ext uri="{FF2B5EF4-FFF2-40B4-BE49-F238E27FC236}">
                <a16:creationId xmlns:a16="http://schemas.microsoft.com/office/drawing/2014/main" id="{931ADF97-4CE1-47AB-86EF-20823C75CD36}"/>
              </a:ext>
            </a:extLst>
          </p:cNvPr>
          <p:cNvSpPr>
            <a:spLocks noGrp="1"/>
          </p:cNvSpPr>
          <p:nvPr>
            <p:ph type="sldNum" sz="quarter" idx="12"/>
          </p:nvPr>
        </p:nvSpPr>
        <p:spPr/>
        <p:txBody>
          <a:bodyPr/>
          <a:lstStyle/>
          <a:p>
            <a:fld id="{0778C724-3839-4D76-A707-B4C23905D055}" type="slidenum">
              <a:rPr lang="en-US" smtClean="0"/>
              <a:t>89</a:t>
            </a:fld>
            <a:endParaRPr lang="en-US"/>
          </a:p>
        </p:txBody>
      </p:sp>
      <p:sp>
        <p:nvSpPr>
          <p:cNvPr id="5" name="Rectangle 4">
            <a:extLst>
              <a:ext uri="{FF2B5EF4-FFF2-40B4-BE49-F238E27FC236}">
                <a16:creationId xmlns:a16="http://schemas.microsoft.com/office/drawing/2014/main" id="{87E1540C-E478-43D3-937A-E58010291927}"/>
              </a:ext>
            </a:extLst>
          </p:cNvPr>
          <p:cNvSpPr/>
          <p:nvPr/>
        </p:nvSpPr>
        <p:spPr>
          <a:xfrm>
            <a:off x="607595" y="2874722"/>
            <a:ext cx="2260866" cy="23361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80C5ACE4-23E5-40FC-A1FA-455EDB9DC506}"/>
              </a:ext>
            </a:extLst>
          </p:cNvPr>
          <p:cNvSpPr/>
          <p:nvPr/>
        </p:nvSpPr>
        <p:spPr>
          <a:xfrm>
            <a:off x="7144012" y="1152393"/>
            <a:ext cx="1741118" cy="125886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DB0F7E3-86C4-4D0F-A2CA-7BC11430BF1C}"/>
              </a:ext>
            </a:extLst>
          </p:cNvPr>
          <p:cNvSpPr/>
          <p:nvPr/>
        </p:nvSpPr>
        <p:spPr>
          <a:xfrm>
            <a:off x="7144012" y="3181610"/>
            <a:ext cx="1741118" cy="125886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C2A894D-4815-4D9F-B8C0-F16172424E2A}"/>
              </a:ext>
            </a:extLst>
          </p:cNvPr>
          <p:cNvSpPr/>
          <p:nvPr/>
        </p:nvSpPr>
        <p:spPr>
          <a:xfrm>
            <a:off x="7144012" y="5210827"/>
            <a:ext cx="1741118" cy="125886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B79BC0C2-6D09-4525-B740-6C36F02219FA}"/>
              </a:ext>
            </a:extLst>
          </p:cNvPr>
          <p:cNvCxnSpPr/>
          <p:nvPr/>
        </p:nvCxnSpPr>
        <p:spPr>
          <a:xfrm>
            <a:off x="2868461" y="3400816"/>
            <a:ext cx="427555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85E921-CECB-4227-BAE1-CA5B3A23CE2E}"/>
              </a:ext>
            </a:extLst>
          </p:cNvPr>
          <p:cNvCxnSpPr/>
          <p:nvPr/>
        </p:nvCxnSpPr>
        <p:spPr>
          <a:xfrm>
            <a:off x="2868461" y="3681608"/>
            <a:ext cx="427555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2F05790-AB99-41CC-9283-DC62C9216899}"/>
              </a:ext>
            </a:extLst>
          </p:cNvPr>
          <p:cNvCxnSpPr/>
          <p:nvPr/>
        </p:nvCxnSpPr>
        <p:spPr>
          <a:xfrm>
            <a:off x="2868461" y="3934216"/>
            <a:ext cx="427555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0A358BF-00D9-44BE-8A5E-307072E5FAC9}"/>
              </a:ext>
            </a:extLst>
          </p:cNvPr>
          <p:cNvSpPr txBox="1"/>
          <p:nvPr/>
        </p:nvSpPr>
        <p:spPr>
          <a:xfrm>
            <a:off x="563837" y="2489455"/>
            <a:ext cx="2260866" cy="369332"/>
          </a:xfrm>
          <a:prstGeom prst="rect">
            <a:avLst/>
          </a:prstGeom>
          <a:noFill/>
        </p:spPr>
        <p:txBody>
          <a:bodyPr wrap="square" rtlCol="0">
            <a:spAutoFit/>
          </a:bodyPr>
          <a:lstStyle/>
          <a:p>
            <a:r>
              <a:rPr lang="en-US" dirty="0"/>
              <a:t>Microcontroller</a:t>
            </a:r>
          </a:p>
        </p:txBody>
      </p:sp>
      <p:sp>
        <p:nvSpPr>
          <p:cNvPr id="17" name="TextBox 16">
            <a:extLst>
              <a:ext uri="{FF2B5EF4-FFF2-40B4-BE49-F238E27FC236}">
                <a16:creationId xmlns:a16="http://schemas.microsoft.com/office/drawing/2014/main" id="{42BEF3FF-8766-476C-A7E7-86C79B634912}"/>
              </a:ext>
            </a:extLst>
          </p:cNvPr>
          <p:cNvSpPr txBox="1"/>
          <p:nvPr/>
        </p:nvSpPr>
        <p:spPr>
          <a:xfrm>
            <a:off x="1045840" y="3235078"/>
            <a:ext cx="1822621" cy="877163"/>
          </a:xfrm>
          <a:prstGeom prst="rect">
            <a:avLst/>
          </a:prstGeom>
          <a:noFill/>
        </p:spPr>
        <p:txBody>
          <a:bodyPr wrap="square" rtlCol="0">
            <a:spAutoFit/>
          </a:bodyPr>
          <a:lstStyle/>
          <a:p>
            <a:pPr algn="r"/>
            <a:r>
              <a:rPr lang="en-US" sz="1700" dirty="0">
                <a:solidFill>
                  <a:schemeClr val="bg1"/>
                </a:solidFill>
              </a:rPr>
              <a:t>Data Out</a:t>
            </a:r>
            <a:br>
              <a:rPr lang="en-US" sz="1700" dirty="0">
                <a:solidFill>
                  <a:schemeClr val="bg1"/>
                </a:solidFill>
              </a:rPr>
            </a:br>
            <a:r>
              <a:rPr lang="en-US" sz="1700" dirty="0">
                <a:solidFill>
                  <a:schemeClr val="bg1"/>
                </a:solidFill>
              </a:rPr>
              <a:t>Data In</a:t>
            </a:r>
            <a:br>
              <a:rPr lang="en-US" sz="1700" dirty="0">
                <a:solidFill>
                  <a:schemeClr val="bg1"/>
                </a:solidFill>
              </a:rPr>
            </a:br>
            <a:r>
              <a:rPr lang="en-US" sz="1700" dirty="0">
                <a:solidFill>
                  <a:schemeClr val="bg1"/>
                </a:solidFill>
              </a:rPr>
              <a:t>Clock</a:t>
            </a:r>
          </a:p>
        </p:txBody>
      </p:sp>
      <p:cxnSp>
        <p:nvCxnSpPr>
          <p:cNvPr id="18" name="Straight Connector 17">
            <a:extLst>
              <a:ext uri="{FF2B5EF4-FFF2-40B4-BE49-F238E27FC236}">
                <a16:creationId xmlns:a16="http://schemas.microsoft.com/office/drawing/2014/main" id="{89940CAB-6042-4FF4-88E0-E6AA417C888F}"/>
              </a:ext>
            </a:extLst>
          </p:cNvPr>
          <p:cNvCxnSpPr>
            <a:cxnSpLocks/>
          </p:cNvCxnSpPr>
          <p:nvPr/>
        </p:nvCxnSpPr>
        <p:spPr>
          <a:xfrm>
            <a:off x="5526064" y="1336109"/>
            <a:ext cx="161794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F44782D-0C85-4CC6-ADE2-F5079D766A56}"/>
              </a:ext>
            </a:extLst>
          </p:cNvPr>
          <p:cNvCxnSpPr>
            <a:cxnSpLocks/>
          </p:cNvCxnSpPr>
          <p:nvPr/>
        </p:nvCxnSpPr>
        <p:spPr>
          <a:xfrm>
            <a:off x="5876793" y="1616901"/>
            <a:ext cx="126721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0DF0F0A-A7FA-42C4-B38C-B657EDF13A9E}"/>
              </a:ext>
            </a:extLst>
          </p:cNvPr>
          <p:cNvCxnSpPr>
            <a:cxnSpLocks/>
          </p:cNvCxnSpPr>
          <p:nvPr/>
        </p:nvCxnSpPr>
        <p:spPr>
          <a:xfrm>
            <a:off x="6200382" y="1869509"/>
            <a:ext cx="94363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CB3EE70-F0A3-4627-9126-6AB1FC54D99C}"/>
              </a:ext>
            </a:extLst>
          </p:cNvPr>
          <p:cNvCxnSpPr>
            <a:cxnSpLocks/>
          </p:cNvCxnSpPr>
          <p:nvPr/>
        </p:nvCxnSpPr>
        <p:spPr>
          <a:xfrm>
            <a:off x="6200382" y="1869509"/>
            <a:ext cx="0" cy="2064707"/>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2ACBB6E-B394-4222-B5DB-60C0EE30F30F}"/>
              </a:ext>
            </a:extLst>
          </p:cNvPr>
          <p:cNvCxnSpPr>
            <a:cxnSpLocks/>
          </p:cNvCxnSpPr>
          <p:nvPr/>
        </p:nvCxnSpPr>
        <p:spPr>
          <a:xfrm>
            <a:off x="5876793" y="1616901"/>
            <a:ext cx="0" cy="2064707"/>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25E4F8C-DD4C-4CA9-8DB6-2030C4DF6DC3}"/>
              </a:ext>
            </a:extLst>
          </p:cNvPr>
          <p:cNvCxnSpPr>
            <a:cxnSpLocks/>
          </p:cNvCxnSpPr>
          <p:nvPr/>
        </p:nvCxnSpPr>
        <p:spPr>
          <a:xfrm>
            <a:off x="5526064" y="1336109"/>
            <a:ext cx="0" cy="2064707"/>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8C49C37-0EDE-41A6-BA6D-11DF71434EEA}"/>
              </a:ext>
            </a:extLst>
          </p:cNvPr>
          <p:cNvCxnSpPr>
            <a:cxnSpLocks/>
          </p:cNvCxnSpPr>
          <p:nvPr/>
        </p:nvCxnSpPr>
        <p:spPr>
          <a:xfrm>
            <a:off x="4035467" y="5421682"/>
            <a:ext cx="310854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308AECB-907A-45CA-8EAF-C148CF67341A}"/>
              </a:ext>
            </a:extLst>
          </p:cNvPr>
          <p:cNvCxnSpPr>
            <a:cxnSpLocks/>
          </p:cNvCxnSpPr>
          <p:nvPr/>
        </p:nvCxnSpPr>
        <p:spPr>
          <a:xfrm>
            <a:off x="4436300" y="5702474"/>
            <a:ext cx="27077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D56E1A1-F7E6-4FF5-AB6E-AF8F49F2CDBB}"/>
              </a:ext>
            </a:extLst>
          </p:cNvPr>
          <p:cNvCxnSpPr>
            <a:cxnSpLocks/>
          </p:cNvCxnSpPr>
          <p:nvPr/>
        </p:nvCxnSpPr>
        <p:spPr>
          <a:xfrm>
            <a:off x="4835045" y="5955082"/>
            <a:ext cx="230896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C0838B3-FEA6-4B2C-BC05-3F15B3B1549D}"/>
              </a:ext>
            </a:extLst>
          </p:cNvPr>
          <p:cNvCxnSpPr>
            <a:cxnSpLocks/>
          </p:cNvCxnSpPr>
          <p:nvPr/>
        </p:nvCxnSpPr>
        <p:spPr>
          <a:xfrm>
            <a:off x="4835045" y="3934216"/>
            <a:ext cx="0" cy="2020866"/>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3FEA87D-A52C-49BF-B80D-3CB104A83FD5}"/>
              </a:ext>
            </a:extLst>
          </p:cNvPr>
          <p:cNvCxnSpPr>
            <a:cxnSpLocks/>
          </p:cNvCxnSpPr>
          <p:nvPr/>
        </p:nvCxnSpPr>
        <p:spPr>
          <a:xfrm>
            <a:off x="4436300" y="3673659"/>
            <a:ext cx="0" cy="2028815"/>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27331D8-3372-48DB-911C-BDD0DDD92A78}"/>
              </a:ext>
            </a:extLst>
          </p:cNvPr>
          <p:cNvCxnSpPr>
            <a:cxnSpLocks/>
          </p:cNvCxnSpPr>
          <p:nvPr/>
        </p:nvCxnSpPr>
        <p:spPr>
          <a:xfrm>
            <a:off x="4035467" y="3408120"/>
            <a:ext cx="0" cy="2013562"/>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965C06C1-30B1-45F5-9D42-0A5720CAC5C5}"/>
              </a:ext>
            </a:extLst>
          </p:cNvPr>
          <p:cNvSpPr txBox="1"/>
          <p:nvPr/>
        </p:nvSpPr>
        <p:spPr>
          <a:xfrm>
            <a:off x="7144012" y="3196793"/>
            <a:ext cx="1724408" cy="877163"/>
          </a:xfrm>
          <a:prstGeom prst="rect">
            <a:avLst/>
          </a:prstGeom>
          <a:noFill/>
        </p:spPr>
        <p:txBody>
          <a:bodyPr wrap="square" rtlCol="0">
            <a:spAutoFit/>
          </a:bodyPr>
          <a:lstStyle/>
          <a:p>
            <a:r>
              <a:rPr lang="en-US" sz="1700" dirty="0">
                <a:solidFill>
                  <a:schemeClr val="bg1"/>
                </a:solidFill>
              </a:rPr>
              <a:t>Data In</a:t>
            </a:r>
            <a:br>
              <a:rPr lang="en-US" sz="1700" dirty="0">
                <a:solidFill>
                  <a:schemeClr val="bg1"/>
                </a:solidFill>
              </a:rPr>
            </a:br>
            <a:r>
              <a:rPr lang="en-US" sz="1700" dirty="0">
                <a:solidFill>
                  <a:schemeClr val="bg1"/>
                </a:solidFill>
              </a:rPr>
              <a:t>Data Out</a:t>
            </a:r>
            <a:br>
              <a:rPr lang="en-US" sz="1700" dirty="0">
                <a:solidFill>
                  <a:schemeClr val="bg1"/>
                </a:solidFill>
              </a:rPr>
            </a:br>
            <a:r>
              <a:rPr lang="en-US" sz="1700" dirty="0">
                <a:solidFill>
                  <a:schemeClr val="bg1"/>
                </a:solidFill>
              </a:rPr>
              <a:t>Clock</a:t>
            </a:r>
          </a:p>
        </p:txBody>
      </p:sp>
      <p:sp>
        <p:nvSpPr>
          <p:cNvPr id="61" name="TextBox 60">
            <a:extLst>
              <a:ext uri="{FF2B5EF4-FFF2-40B4-BE49-F238E27FC236}">
                <a16:creationId xmlns:a16="http://schemas.microsoft.com/office/drawing/2014/main" id="{8B728EA1-27FB-4CFE-B78B-5425E2BE5185}"/>
              </a:ext>
            </a:extLst>
          </p:cNvPr>
          <p:cNvSpPr txBox="1"/>
          <p:nvPr/>
        </p:nvSpPr>
        <p:spPr>
          <a:xfrm>
            <a:off x="7144012" y="2741391"/>
            <a:ext cx="1741111" cy="369332"/>
          </a:xfrm>
          <a:prstGeom prst="rect">
            <a:avLst/>
          </a:prstGeom>
          <a:noFill/>
        </p:spPr>
        <p:txBody>
          <a:bodyPr wrap="square" rtlCol="0">
            <a:spAutoFit/>
          </a:bodyPr>
          <a:lstStyle/>
          <a:p>
            <a:r>
              <a:rPr lang="en-US" dirty="0"/>
              <a:t>Device 2</a:t>
            </a:r>
          </a:p>
        </p:txBody>
      </p:sp>
      <p:sp>
        <p:nvSpPr>
          <p:cNvPr id="62" name="TextBox 61">
            <a:extLst>
              <a:ext uri="{FF2B5EF4-FFF2-40B4-BE49-F238E27FC236}">
                <a16:creationId xmlns:a16="http://schemas.microsoft.com/office/drawing/2014/main" id="{A6C63AF0-F23B-4ACE-904E-22FD4D4E8355}"/>
              </a:ext>
            </a:extLst>
          </p:cNvPr>
          <p:cNvSpPr txBox="1"/>
          <p:nvPr/>
        </p:nvSpPr>
        <p:spPr>
          <a:xfrm>
            <a:off x="7160714" y="715027"/>
            <a:ext cx="1741111" cy="369332"/>
          </a:xfrm>
          <a:prstGeom prst="rect">
            <a:avLst/>
          </a:prstGeom>
          <a:noFill/>
        </p:spPr>
        <p:txBody>
          <a:bodyPr wrap="square" rtlCol="0">
            <a:spAutoFit/>
          </a:bodyPr>
          <a:lstStyle/>
          <a:p>
            <a:r>
              <a:rPr lang="en-US" dirty="0"/>
              <a:t>Device 1</a:t>
            </a:r>
          </a:p>
        </p:txBody>
      </p:sp>
      <p:sp>
        <p:nvSpPr>
          <p:cNvPr id="63" name="TextBox 62">
            <a:extLst>
              <a:ext uri="{FF2B5EF4-FFF2-40B4-BE49-F238E27FC236}">
                <a16:creationId xmlns:a16="http://schemas.microsoft.com/office/drawing/2014/main" id="{1DDB9009-C453-49A0-8173-56BB3FAF514F}"/>
              </a:ext>
            </a:extLst>
          </p:cNvPr>
          <p:cNvSpPr txBox="1"/>
          <p:nvPr/>
        </p:nvSpPr>
        <p:spPr>
          <a:xfrm>
            <a:off x="7076665" y="4759983"/>
            <a:ext cx="1741111" cy="369332"/>
          </a:xfrm>
          <a:prstGeom prst="rect">
            <a:avLst/>
          </a:prstGeom>
          <a:noFill/>
        </p:spPr>
        <p:txBody>
          <a:bodyPr wrap="square" rtlCol="0">
            <a:spAutoFit/>
          </a:bodyPr>
          <a:lstStyle/>
          <a:p>
            <a:r>
              <a:rPr lang="en-US" dirty="0"/>
              <a:t>Device 3</a:t>
            </a:r>
          </a:p>
        </p:txBody>
      </p:sp>
      <p:sp>
        <p:nvSpPr>
          <p:cNvPr id="64" name="TextBox 63">
            <a:extLst>
              <a:ext uri="{FF2B5EF4-FFF2-40B4-BE49-F238E27FC236}">
                <a16:creationId xmlns:a16="http://schemas.microsoft.com/office/drawing/2014/main" id="{7D2D1BBA-CC4A-451A-94BC-04F646A476FD}"/>
              </a:ext>
            </a:extLst>
          </p:cNvPr>
          <p:cNvSpPr txBox="1"/>
          <p:nvPr/>
        </p:nvSpPr>
        <p:spPr>
          <a:xfrm>
            <a:off x="7144013" y="1152393"/>
            <a:ext cx="1741110" cy="877163"/>
          </a:xfrm>
          <a:prstGeom prst="rect">
            <a:avLst/>
          </a:prstGeom>
          <a:noFill/>
        </p:spPr>
        <p:txBody>
          <a:bodyPr wrap="square" rtlCol="0">
            <a:spAutoFit/>
          </a:bodyPr>
          <a:lstStyle/>
          <a:p>
            <a:r>
              <a:rPr lang="en-US" sz="1700" dirty="0">
                <a:solidFill>
                  <a:schemeClr val="bg1"/>
                </a:solidFill>
              </a:rPr>
              <a:t>Data In</a:t>
            </a:r>
            <a:br>
              <a:rPr lang="en-US" sz="1700" dirty="0">
                <a:solidFill>
                  <a:schemeClr val="bg1"/>
                </a:solidFill>
              </a:rPr>
            </a:br>
            <a:r>
              <a:rPr lang="en-US" sz="1700" dirty="0">
                <a:solidFill>
                  <a:schemeClr val="bg1"/>
                </a:solidFill>
              </a:rPr>
              <a:t>Data Out</a:t>
            </a:r>
            <a:br>
              <a:rPr lang="en-US" sz="1700" dirty="0">
                <a:solidFill>
                  <a:schemeClr val="bg1"/>
                </a:solidFill>
              </a:rPr>
            </a:br>
            <a:r>
              <a:rPr lang="en-US" sz="1700" dirty="0">
                <a:solidFill>
                  <a:schemeClr val="bg1"/>
                </a:solidFill>
              </a:rPr>
              <a:t>Clock</a:t>
            </a:r>
          </a:p>
        </p:txBody>
      </p:sp>
      <p:sp>
        <p:nvSpPr>
          <p:cNvPr id="65" name="TextBox 64">
            <a:extLst>
              <a:ext uri="{FF2B5EF4-FFF2-40B4-BE49-F238E27FC236}">
                <a16:creationId xmlns:a16="http://schemas.microsoft.com/office/drawing/2014/main" id="{F7605425-BDAE-47C3-B600-8D4127F35E71}"/>
              </a:ext>
            </a:extLst>
          </p:cNvPr>
          <p:cNvSpPr txBox="1"/>
          <p:nvPr/>
        </p:nvSpPr>
        <p:spPr>
          <a:xfrm>
            <a:off x="7160715" y="5210827"/>
            <a:ext cx="1724408" cy="877163"/>
          </a:xfrm>
          <a:prstGeom prst="rect">
            <a:avLst/>
          </a:prstGeom>
          <a:noFill/>
        </p:spPr>
        <p:txBody>
          <a:bodyPr wrap="square" rtlCol="0">
            <a:spAutoFit/>
          </a:bodyPr>
          <a:lstStyle/>
          <a:p>
            <a:r>
              <a:rPr lang="en-US" sz="1700" dirty="0">
                <a:solidFill>
                  <a:schemeClr val="bg1"/>
                </a:solidFill>
              </a:rPr>
              <a:t>Data In</a:t>
            </a:r>
            <a:br>
              <a:rPr lang="en-US" sz="1700" dirty="0">
                <a:solidFill>
                  <a:schemeClr val="bg1"/>
                </a:solidFill>
              </a:rPr>
            </a:br>
            <a:r>
              <a:rPr lang="en-US" sz="1700" dirty="0">
                <a:solidFill>
                  <a:schemeClr val="bg1"/>
                </a:solidFill>
              </a:rPr>
              <a:t>Data Out</a:t>
            </a:r>
            <a:br>
              <a:rPr lang="en-US" sz="1700" dirty="0">
                <a:solidFill>
                  <a:schemeClr val="bg1"/>
                </a:solidFill>
              </a:rPr>
            </a:br>
            <a:r>
              <a:rPr lang="en-US" sz="1700" dirty="0">
                <a:solidFill>
                  <a:schemeClr val="bg1"/>
                </a:solidFill>
              </a:rPr>
              <a:t>Clock</a:t>
            </a:r>
          </a:p>
        </p:txBody>
      </p:sp>
    </p:spTree>
    <p:extLst>
      <p:ext uri="{BB962C8B-B14F-4D97-AF65-F5344CB8AC3E}">
        <p14:creationId xmlns:p14="http://schemas.microsoft.com/office/powerpoint/2010/main" val="2982346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4123A-8DDE-4F89-AA12-8D6E14FA4405}"/>
              </a:ext>
            </a:extLst>
          </p:cNvPr>
          <p:cNvSpPr>
            <a:spLocks noGrp="1"/>
          </p:cNvSpPr>
          <p:nvPr>
            <p:ph type="title"/>
          </p:nvPr>
        </p:nvSpPr>
        <p:spPr>
          <a:xfrm>
            <a:off x="373965" y="410368"/>
            <a:ext cx="11274083" cy="1325563"/>
          </a:xfrm>
        </p:spPr>
        <p:txBody>
          <a:bodyPr>
            <a:normAutofit/>
          </a:bodyPr>
          <a:lstStyle/>
          <a:p>
            <a:r>
              <a:rPr lang="en-US" sz="4000" dirty="0">
                <a:latin typeface="+mn-lt"/>
              </a:rPr>
              <a:t>nRF52833 – Microcontroller on the </a:t>
            </a:r>
            <a:r>
              <a:rPr lang="en-US" sz="4000" dirty="0" err="1">
                <a:latin typeface="+mn-lt"/>
              </a:rPr>
              <a:t>Micro:bit</a:t>
            </a:r>
            <a:r>
              <a:rPr lang="en-US" sz="4000" dirty="0">
                <a:latin typeface="+mn-lt"/>
              </a:rPr>
              <a:t> v2</a:t>
            </a:r>
          </a:p>
        </p:txBody>
      </p:sp>
      <p:sp>
        <p:nvSpPr>
          <p:cNvPr id="3" name="Content Placeholder 2">
            <a:extLst>
              <a:ext uri="{FF2B5EF4-FFF2-40B4-BE49-F238E27FC236}">
                <a16:creationId xmlns:a16="http://schemas.microsoft.com/office/drawing/2014/main" id="{10B79067-E6DA-4EE2-A6E6-C8B2F99B6BB0}"/>
              </a:ext>
            </a:extLst>
          </p:cNvPr>
          <p:cNvSpPr>
            <a:spLocks noGrp="1"/>
          </p:cNvSpPr>
          <p:nvPr>
            <p:ph idx="1"/>
          </p:nvPr>
        </p:nvSpPr>
        <p:spPr/>
        <p:txBody>
          <a:bodyPr/>
          <a:lstStyle/>
          <a:p>
            <a:r>
              <a:rPr lang="en-US" dirty="0">
                <a:latin typeface="+mj-lt"/>
              </a:rPr>
              <a:t>32-bit ARM Cortex-M4F microcontroller</a:t>
            </a:r>
          </a:p>
          <a:p>
            <a:pPr lvl="1"/>
            <a:r>
              <a:rPr lang="en-US" dirty="0">
                <a:latin typeface="+mj-lt"/>
              </a:rPr>
              <a:t>64 MHz core, 128 KB RAM, 512 KB Flash</a:t>
            </a:r>
          </a:p>
          <a:p>
            <a:pPr lvl="1"/>
            <a:r>
              <a:rPr lang="en-US" dirty="0">
                <a:latin typeface="+mj-lt"/>
              </a:rPr>
              <a:t>Floating point support</a:t>
            </a:r>
          </a:p>
          <a:p>
            <a:pPr lvl="1"/>
            <a:r>
              <a:rPr lang="en-US" dirty="0">
                <a:latin typeface="+mj-lt"/>
              </a:rPr>
              <a:t>2.4 GHz Radio: Bluetooth Low energy / 802.15.4</a:t>
            </a:r>
          </a:p>
          <a:p>
            <a:pPr lvl="1"/>
            <a:r>
              <a:rPr lang="en-US" dirty="0">
                <a:latin typeface="+mj-lt"/>
              </a:rPr>
              <a:t>Various peripherals</a:t>
            </a:r>
          </a:p>
          <a:p>
            <a:pPr lvl="2"/>
            <a:r>
              <a:rPr lang="en-US" dirty="0">
                <a:latin typeface="+mj-lt"/>
              </a:rPr>
              <a:t>ADC, PWM</a:t>
            </a:r>
          </a:p>
          <a:p>
            <a:pPr lvl="2"/>
            <a:r>
              <a:rPr lang="en-US" dirty="0">
                <a:latin typeface="+mj-lt"/>
              </a:rPr>
              <a:t>I2C, UART, SPI, USB</a:t>
            </a:r>
          </a:p>
          <a:p>
            <a:pPr lvl="2"/>
            <a:r>
              <a:rPr lang="en-US" dirty="0">
                <a:latin typeface="+mj-lt"/>
              </a:rPr>
              <a:t>RNG, 32-bit Timers, Watchdog, Temperature</a:t>
            </a:r>
          </a:p>
          <a:p>
            <a:pPr lvl="2"/>
            <a:r>
              <a:rPr lang="en-US" dirty="0">
                <a:latin typeface="+mj-lt"/>
              </a:rPr>
              <a:t>Up to 42 I/O pins</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7E578D96-2DFC-4902-A7DD-9B7DA5F550FC}"/>
              </a:ext>
            </a:extLst>
          </p:cNvPr>
          <p:cNvSpPr>
            <a:spLocks noGrp="1"/>
          </p:cNvSpPr>
          <p:nvPr>
            <p:ph type="sldNum" sz="quarter" idx="12"/>
          </p:nvPr>
        </p:nvSpPr>
        <p:spPr/>
        <p:txBody>
          <a:bodyPr/>
          <a:lstStyle/>
          <a:p>
            <a:fld id="{0778C724-3839-4D76-A707-B4C23905D055}" type="slidenum">
              <a:rPr lang="en-US" smtClean="0"/>
              <a:t>9</a:t>
            </a:fld>
            <a:endParaRPr lang="en-US"/>
          </a:p>
        </p:txBody>
      </p:sp>
      <p:pic>
        <p:nvPicPr>
          <p:cNvPr id="5122" name="Picture 2" descr="nRF52833 - Advanced Bluetooth multiprotocol SoC - nordicsemi.com">
            <a:extLst>
              <a:ext uri="{FF2B5EF4-FFF2-40B4-BE49-F238E27FC236}">
                <a16:creationId xmlns:a16="http://schemas.microsoft.com/office/drawing/2014/main" id="{0B24C1A5-6CBC-4D7C-A896-90F51A2181D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175869" y="2281116"/>
            <a:ext cx="2989263" cy="2989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12775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ED317-E43D-47E2-B577-DA35F3618C2E}"/>
              </a:ext>
            </a:extLst>
          </p:cNvPr>
          <p:cNvSpPr>
            <a:spLocks noGrp="1"/>
          </p:cNvSpPr>
          <p:nvPr>
            <p:ph type="title"/>
          </p:nvPr>
        </p:nvSpPr>
        <p:spPr/>
        <p:txBody>
          <a:bodyPr>
            <a:normAutofit/>
          </a:bodyPr>
          <a:lstStyle/>
          <a:p>
            <a:r>
              <a:rPr lang="en-US" sz="4000" dirty="0">
                <a:latin typeface="+mn-lt"/>
              </a:rPr>
              <a:t>Communicating on a bus</a:t>
            </a:r>
          </a:p>
        </p:txBody>
      </p:sp>
      <p:sp>
        <p:nvSpPr>
          <p:cNvPr id="3" name="Content Placeholder 2">
            <a:extLst>
              <a:ext uri="{FF2B5EF4-FFF2-40B4-BE49-F238E27FC236}">
                <a16:creationId xmlns:a16="http://schemas.microsoft.com/office/drawing/2014/main" id="{531FD34E-28D5-49D4-831A-BACF74BC40E1}"/>
              </a:ext>
            </a:extLst>
          </p:cNvPr>
          <p:cNvSpPr>
            <a:spLocks noGrp="1"/>
          </p:cNvSpPr>
          <p:nvPr>
            <p:ph idx="1"/>
          </p:nvPr>
        </p:nvSpPr>
        <p:spPr/>
        <p:txBody>
          <a:bodyPr/>
          <a:lstStyle/>
          <a:p>
            <a:pPr marL="0" indent="0">
              <a:buNone/>
            </a:pPr>
            <a:r>
              <a:rPr lang="en-US" b="1" dirty="0"/>
              <a:t>How do you distinguish which device you are talking to?</a:t>
            </a:r>
          </a:p>
          <a:p>
            <a:pPr marL="0" indent="0">
              <a:buNone/>
            </a:pPr>
            <a:endParaRPr lang="en-US" b="1" dirty="0"/>
          </a:p>
          <a:p>
            <a:r>
              <a:rPr lang="en-US" dirty="0"/>
              <a:t>Address for each device</a:t>
            </a:r>
          </a:p>
          <a:p>
            <a:endParaRPr lang="en-US" dirty="0"/>
          </a:p>
          <a:p>
            <a:endParaRPr lang="en-US" dirty="0"/>
          </a:p>
          <a:p>
            <a:endParaRPr lang="en-US" dirty="0"/>
          </a:p>
          <a:p>
            <a:r>
              <a:rPr lang="en-US" dirty="0"/>
              <a:t>GPIO pin for each device</a:t>
            </a:r>
          </a:p>
        </p:txBody>
      </p:sp>
      <p:sp>
        <p:nvSpPr>
          <p:cNvPr id="4" name="Slide Number Placeholder 3">
            <a:extLst>
              <a:ext uri="{FF2B5EF4-FFF2-40B4-BE49-F238E27FC236}">
                <a16:creationId xmlns:a16="http://schemas.microsoft.com/office/drawing/2014/main" id="{44C9B3E1-DB39-426A-A0BB-9A891FECD259}"/>
              </a:ext>
            </a:extLst>
          </p:cNvPr>
          <p:cNvSpPr>
            <a:spLocks noGrp="1"/>
          </p:cNvSpPr>
          <p:nvPr>
            <p:ph type="sldNum" sz="quarter" idx="12"/>
          </p:nvPr>
        </p:nvSpPr>
        <p:spPr/>
        <p:txBody>
          <a:bodyPr/>
          <a:lstStyle/>
          <a:p>
            <a:fld id="{0778C724-3839-4D76-A707-B4C23905D055}" type="slidenum">
              <a:rPr lang="en-US" smtClean="0"/>
              <a:t>90</a:t>
            </a:fld>
            <a:endParaRPr lang="en-US"/>
          </a:p>
        </p:txBody>
      </p:sp>
    </p:spTree>
    <p:extLst>
      <p:ext uri="{BB962C8B-B14F-4D97-AF65-F5344CB8AC3E}">
        <p14:creationId xmlns:p14="http://schemas.microsoft.com/office/powerpoint/2010/main" val="290203126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ED317-E43D-47E2-B577-DA35F3618C2E}"/>
              </a:ext>
            </a:extLst>
          </p:cNvPr>
          <p:cNvSpPr>
            <a:spLocks noGrp="1"/>
          </p:cNvSpPr>
          <p:nvPr>
            <p:ph type="title"/>
          </p:nvPr>
        </p:nvSpPr>
        <p:spPr/>
        <p:txBody>
          <a:bodyPr>
            <a:normAutofit/>
          </a:bodyPr>
          <a:lstStyle/>
          <a:p>
            <a:r>
              <a:rPr lang="en-US" sz="4000" dirty="0">
                <a:latin typeface="+mn-lt"/>
              </a:rPr>
              <a:t>Communicating on a bus</a:t>
            </a:r>
          </a:p>
        </p:txBody>
      </p:sp>
      <p:sp>
        <p:nvSpPr>
          <p:cNvPr id="3" name="Content Placeholder 2">
            <a:extLst>
              <a:ext uri="{FF2B5EF4-FFF2-40B4-BE49-F238E27FC236}">
                <a16:creationId xmlns:a16="http://schemas.microsoft.com/office/drawing/2014/main" id="{531FD34E-28D5-49D4-831A-BACF74BC40E1}"/>
              </a:ext>
            </a:extLst>
          </p:cNvPr>
          <p:cNvSpPr>
            <a:spLocks noGrp="1"/>
          </p:cNvSpPr>
          <p:nvPr>
            <p:ph idx="1"/>
          </p:nvPr>
        </p:nvSpPr>
        <p:spPr/>
        <p:txBody>
          <a:bodyPr>
            <a:normAutofit lnSpcReduction="10000"/>
          </a:bodyPr>
          <a:lstStyle/>
          <a:p>
            <a:pPr marL="0" indent="0">
              <a:buNone/>
            </a:pPr>
            <a:r>
              <a:rPr lang="en-US" b="1" dirty="0"/>
              <a:t>How do you distinguish which device you are talking to?</a:t>
            </a:r>
          </a:p>
          <a:p>
            <a:pPr marL="0" indent="0">
              <a:buNone/>
            </a:pPr>
            <a:endParaRPr lang="en-US" b="1" dirty="0"/>
          </a:p>
          <a:p>
            <a:pPr marL="514350" indent="-514350">
              <a:buFont typeface="+mj-lt"/>
              <a:buAutoNum type="arabicPeriod"/>
            </a:pPr>
            <a:r>
              <a:rPr lang="en-US" dirty="0"/>
              <a:t>Address for each device</a:t>
            </a:r>
          </a:p>
          <a:p>
            <a:pPr lvl="1"/>
            <a:r>
              <a:rPr lang="en-US" dirty="0"/>
              <a:t>Devices must always listen and then discard messages that aren’t for them</a:t>
            </a:r>
          </a:p>
          <a:p>
            <a:pPr lvl="1"/>
            <a:r>
              <a:rPr lang="en-US" dirty="0"/>
              <a:t>Need to define packet format so it’s clear where the address is</a:t>
            </a:r>
          </a:p>
          <a:p>
            <a:pPr lvl="1"/>
            <a:r>
              <a:rPr lang="en-US" dirty="0"/>
              <a:t>Need a method for addressing devices</a:t>
            </a:r>
          </a:p>
          <a:p>
            <a:pPr lvl="1"/>
            <a:endParaRPr lang="en-US" dirty="0"/>
          </a:p>
          <a:p>
            <a:pPr marL="514350" indent="-514350">
              <a:buFont typeface="+mj-lt"/>
              <a:buAutoNum type="arabicPeriod"/>
            </a:pPr>
            <a:r>
              <a:rPr lang="en-US" dirty="0"/>
              <a:t>GPIO pin for each device</a:t>
            </a:r>
          </a:p>
          <a:p>
            <a:pPr lvl="1"/>
            <a:r>
              <a:rPr lang="en-US" dirty="0"/>
              <a:t>Signal which device is being communicated with</a:t>
            </a:r>
          </a:p>
          <a:p>
            <a:pPr lvl="1"/>
            <a:r>
              <a:rPr lang="en-US" dirty="0"/>
              <a:t>Only activates communication on transition of “select” line</a:t>
            </a:r>
          </a:p>
        </p:txBody>
      </p:sp>
      <p:sp>
        <p:nvSpPr>
          <p:cNvPr id="4" name="Slide Number Placeholder 3">
            <a:extLst>
              <a:ext uri="{FF2B5EF4-FFF2-40B4-BE49-F238E27FC236}">
                <a16:creationId xmlns:a16="http://schemas.microsoft.com/office/drawing/2014/main" id="{44C9B3E1-DB39-426A-A0BB-9A891FECD259}"/>
              </a:ext>
            </a:extLst>
          </p:cNvPr>
          <p:cNvSpPr>
            <a:spLocks noGrp="1"/>
          </p:cNvSpPr>
          <p:nvPr>
            <p:ph type="sldNum" sz="quarter" idx="12"/>
          </p:nvPr>
        </p:nvSpPr>
        <p:spPr/>
        <p:txBody>
          <a:bodyPr/>
          <a:lstStyle/>
          <a:p>
            <a:fld id="{0778C724-3839-4D76-A707-B4C23905D055}" type="slidenum">
              <a:rPr lang="en-US" smtClean="0"/>
              <a:t>91</a:t>
            </a:fld>
            <a:endParaRPr lang="en-US"/>
          </a:p>
        </p:txBody>
      </p:sp>
    </p:spTree>
    <p:extLst>
      <p:ext uri="{BB962C8B-B14F-4D97-AF65-F5344CB8AC3E}">
        <p14:creationId xmlns:p14="http://schemas.microsoft.com/office/powerpoint/2010/main" val="173540376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1C97B-DC6F-4D40-B424-14B4836BD42A}"/>
              </a:ext>
            </a:extLst>
          </p:cNvPr>
          <p:cNvSpPr>
            <a:spLocks noGrp="1"/>
          </p:cNvSpPr>
          <p:nvPr>
            <p:ph type="title"/>
          </p:nvPr>
        </p:nvSpPr>
        <p:spPr>
          <a:xfrm>
            <a:off x="563837" y="-63752"/>
            <a:ext cx="10515600" cy="1325563"/>
          </a:xfrm>
        </p:spPr>
        <p:txBody>
          <a:bodyPr/>
          <a:lstStyle/>
          <a:p>
            <a:r>
              <a:rPr lang="en-US" dirty="0"/>
              <a:t>Separate chip select line for each device</a:t>
            </a:r>
          </a:p>
        </p:txBody>
      </p:sp>
      <p:sp>
        <p:nvSpPr>
          <p:cNvPr id="4" name="Slide Number Placeholder 3">
            <a:extLst>
              <a:ext uri="{FF2B5EF4-FFF2-40B4-BE49-F238E27FC236}">
                <a16:creationId xmlns:a16="http://schemas.microsoft.com/office/drawing/2014/main" id="{931ADF97-4CE1-47AB-86EF-20823C75CD36}"/>
              </a:ext>
            </a:extLst>
          </p:cNvPr>
          <p:cNvSpPr>
            <a:spLocks noGrp="1"/>
          </p:cNvSpPr>
          <p:nvPr>
            <p:ph type="sldNum" sz="quarter" idx="12"/>
          </p:nvPr>
        </p:nvSpPr>
        <p:spPr/>
        <p:txBody>
          <a:bodyPr/>
          <a:lstStyle/>
          <a:p>
            <a:fld id="{0778C724-3839-4D76-A707-B4C23905D055}" type="slidenum">
              <a:rPr lang="en-US" smtClean="0"/>
              <a:t>92</a:t>
            </a:fld>
            <a:endParaRPr lang="en-US"/>
          </a:p>
        </p:txBody>
      </p:sp>
      <p:grpSp>
        <p:nvGrpSpPr>
          <p:cNvPr id="57" name="Group 56">
            <a:extLst>
              <a:ext uri="{FF2B5EF4-FFF2-40B4-BE49-F238E27FC236}">
                <a16:creationId xmlns:a16="http://schemas.microsoft.com/office/drawing/2014/main" id="{2A514702-C5F1-424B-910E-8FBAFB3DD304}"/>
              </a:ext>
            </a:extLst>
          </p:cNvPr>
          <p:cNvGrpSpPr/>
          <p:nvPr/>
        </p:nvGrpSpPr>
        <p:grpSpPr>
          <a:xfrm>
            <a:off x="563837" y="715027"/>
            <a:ext cx="8337988" cy="5754664"/>
            <a:chOff x="563837" y="715027"/>
            <a:chExt cx="8337988" cy="5754664"/>
          </a:xfrm>
        </p:grpSpPr>
        <p:sp>
          <p:nvSpPr>
            <p:cNvPr id="5" name="Rectangle 4">
              <a:extLst>
                <a:ext uri="{FF2B5EF4-FFF2-40B4-BE49-F238E27FC236}">
                  <a16:creationId xmlns:a16="http://schemas.microsoft.com/office/drawing/2014/main" id="{87E1540C-E478-43D3-937A-E58010291927}"/>
                </a:ext>
              </a:extLst>
            </p:cNvPr>
            <p:cNvSpPr/>
            <p:nvPr/>
          </p:nvSpPr>
          <p:spPr>
            <a:xfrm>
              <a:off x="607595" y="2874722"/>
              <a:ext cx="2260866" cy="23361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80C5ACE4-23E5-40FC-A1FA-455EDB9DC506}"/>
                </a:ext>
              </a:extLst>
            </p:cNvPr>
            <p:cNvSpPr/>
            <p:nvPr/>
          </p:nvSpPr>
          <p:spPr>
            <a:xfrm>
              <a:off x="7144012" y="1152393"/>
              <a:ext cx="1741118" cy="125886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DB0F7E3-86C4-4D0F-A2CA-7BC11430BF1C}"/>
                </a:ext>
              </a:extLst>
            </p:cNvPr>
            <p:cNvSpPr/>
            <p:nvPr/>
          </p:nvSpPr>
          <p:spPr>
            <a:xfrm>
              <a:off x="7144012" y="3181610"/>
              <a:ext cx="1741118" cy="125886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C2A894D-4815-4D9F-B8C0-F16172424E2A}"/>
                </a:ext>
              </a:extLst>
            </p:cNvPr>
            <p:cNvSpPr/>
            <p:nvPr/>
          </p:nvSpPr>
          <p:spPr>
            <a:xfrm>
              <a:off x="7144012" y="5210827"/>
              <a:ext cx="1741118" cy="125886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B79BC0C2-6D09-4525-B740-6C36F02219FA}"/>
                </a:ext>
              </a:extLst>
            </p:cNvPr>
            <p:cNvCxnSpPr/>
            <p:nvPr/>
          </p:nvCxnSpPr>
          <p:spPr>
            <a:xfrm>
              <a:off x="2868461" y="3400816"/>
              <a:ext cx="427555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85E921-CECB-4227-BAE1-CA5B3A23CE2E}"/>
                </a:ext>
              </a:extLst>
            </p:cNvPr>
            <p:cNvCxnSpPr/>
            <p:nvPr/>
          </p:nvCxnSpPr>
          <p:spPr>
            <a:xfrm>
              <a:off x="2868461" y="3681608"/>
              <a:ext cx="427555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2F05790-AB99-41CC-9283-DC62C9216899}"/>
                </a:ext>
              </a:extLst>
            </p:cNvPr>
            <p:cNvCxnSpPr/>
            <p:nvPr/>
          </p:nvCxnSpPr>
          <p:spPr>
            <a:xfrm>
              <a:off x="2868461" y="3934216"/>
              <a:ext cx="427555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0A358BF-00D9-44BE-8A5E-307072E5FAC9}"/>
                </a:ext>
              </a:extLst>
            </p:cNvPr>
            <p:cNvSpPr txBox="1"/>
            <p:nvPr/>
          </p:nvSpPr>
          <p:spPr>
            <a:xfrm>
              <a:off x="563837" y="2489455"/>
              <a:ext cx="2260866" cy="369332"/>
            </a:xfrm>
            <a:prstGeom prst="rect">
              <a:avLst/>
            </a:prstGeom>
            <a:noFill/>
          </p:spPr>
          <p:txBody>
            <a:bodyPr wrap="square" rtlCol="0">
              <a:spAutoFit/>
            </a:bodyPr>
            <a:lstStyle/>
            <a:p>
              <a:r>
                <a:rPr lang="en-US" dirty="0"/>
                <a:t>Microcontroller</a:t>
              </a:r>
            </a:p>
          </p:txBody>
        </p:sp>
        <p:sp>
          <p:nvSpPr>
            <p:cNvPr id="17" name="TextBox 16">
              <a:extLst>
                <a:ext uri="{FF2B5EF4-FFF2-40B4-BE49-F238E27FC236}">
                  <a16:creationId xmlns:a16="http://schemas.microsoft.com/office/drawing/2014/main" id="{42BEF3FF-8766-476C-A7E7-86C79B634912}"/>
                </a:ext>
              </a:extLst>
            </p:cNvPr>
            <p:cNvSpPr txBox="1"/>
            <p:nvPr/>
          </p:nvSpPr>
          <p:spPr>
            <a:xfrm>
              <a:off x="789142" y="3235078"/>
              <a:ext cx="2079320" cy="1661993"/>
            </a:xfrm>
            <a:prstGeom prst="rect">
              <a:avLst/>
            </a:prstGeom>
            <a:noFill/>
          </p:spPr>
          <p:txBody>
            <a:bodyPr wrap="square" rtlCol="0">
              <a:spAutoFit/>
            </a:bodyPr>
            <a:lstStyle/>
            <a:p>
              <a:pPr algn="r"/>
              <a:r>
                <a:rPr lang="en-US" sz="1700" dirty="0">
                  <a:solidFill>
                    <a:schemeClr val="bg1"/>
                  </a:solidFill>
                </a:rPr>
                <a:t>Data Out</a:t>
              </a:r>
              <a:br>
                <a:rPr lang="en-US" sz="1700" dirty="0">
                  <a:solidFill>
                    <a:schemeClr val="bg1"/>
                  </a:solidFill>
                </a:rPr>
              </a:br>
              <a:r>
                <a:rPr lang="en-US" sz="1700" dirty="0">
                  <a:solidFill>
                    <a:schemeClr val="bg1"/>
                  </a:solidFill>
                </a:rPr>
                <a:t>Data In</a:t>
              </a:r>
              <a:br>
                <a:rPr lang="en-US" sz="1700" dirty="0">
                  <a:solidFill>
                    <a:schemeClr val="bg1"/>
                  </a:solidFill>
                </a:rPr>
              </a:br>
              <a:r>
                <a:rPr lang="en-US" sz="1700" dirty="0">
                  <a:solidFill>
                    <a:schemeClr val="bg1"/>
                  </a:solidFill>
                </a:rPr>
                <a:t>Clock</a:t>
              </a:r>
            </a:p>
            <a:p>
              <a:pPr algn="r"/>
              <a:r>
                <a:rPr lang="en-US" sz="1700" dirty="0">
                  <a:solidFill>
                    <a:schemeClr val="bg1"/>
                  </a:solidFill>
                </a:rPr>
                <a:t>(2) Chip Select</a:t>
              </a:r>
            </a:p>
            <a:p>
              <a:pPr marL="342900" indent="-342900" algn="r">
                <a:buAutoNum type="arabicParenBoth"/>
              </a:pPr>
              <a:r>
                <a:rPr lang="en-US" sz="1700" dirty="0">
                  <a:solidFill>
                    <a:schemeClr val="bg1"/>
                  </a:solidFill>
                </a:rPr>
                <a:t>Chip Select</a:t>
              </a:r>
            </a:p>
            <a:p>
              <a:pPr lvl="1" algn="r"/>
              <a:r>
                <a:rPr lang="en-US" sz="1700" dirty="0">
                  <a:solidFill>
                    <a:schemeClr val="bg1"/>
                  </a:solidFill>
                </a:rPr>
                <a:t>(3) Chip Select</a:t>
              </a:r>
            </a:p>
          </p:txBody>
        </p:sp>
        <p:cxnSp>
          <p:nvCxnSpPr>
            <p:cNvPr id="18" name="Straight Connector 17">
              <a:extLst>
                <a:ext uri="{FF2B5EF4-FFF2-40B4-BE49-F238E27FC236}">
                  <a16:creationId xmlns:a16="http://schemas.microsoft.com/office/drawing/2014/main" id="{89940CAB-6042-4FF4-88E0-E6AA417C888F}"/>
                </a:ext>
              </a:extLst>
            </p:cNvPr>
            <p:cNvCxnSpPr>
              <a:cxnSpLocks/>
            </p:cNvCxnSpPr>
            <p:nvPr/>
          </p:nvCxnSpPr>
          <p:spPr>
            <a:xfrm>
              <a:off x="5526064" y="1336109"/>
              <a:ext cx="161794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F44782D-0C85-4CC6-ADE2-F5079D766A56}"/>
                </a:ext>
              </a:extLst>
            </p:cNvPr>
            <p:cNvCxnSpPr>
              <a:cxnSpLocks/>
            </p:cNvCxnSpPr>
            <p:nvPr/>
          </p:nvCxnSpPr>
          <p:spPr>
            <a:xfrm>
              <a:off x="5876793" y="1616901"/>
              <a:ext cx="126721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0DF0F0A-A7FA-42C4-B38C-B657EDF13A9E}"/>
                </a:ext>
              </a:extLst>
            </p:cNvPr>
            <p:cNvCxnSpPr>
              <a:cxnSpLocks/>
            </p:cNvCxnSpPr>
            <p:nvPr/>
          </p:nvCxnSpPr>
          <p:spPr>
            <a:xfrm>
              <a:off x="6200382" y="1869509"/>
              <a:ext cx="94363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CB3EE70-F0A3-4627-9126-6AB1FC54D99C}"/>
                </a:ext>
              </a:extLst>
            </p:cNvPr>
            <p:cNvCxnSpPr>
              <a:cxnSpLocks/>
            </p:cNvCxnSpPr>
            <p:nvPr/>
          </p:nvCxnSpPr>
          <p:spPr>
            <a:xfrm>
              <a:off x="6200382" y="1869509"/>
              <a:ext cx="0" cy="2064707"/>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2ACBB6E-B394-4222-B5DB-60C0EE30F30F}"/>
                </a:ext>
              </a:extLst>
            </p:cNvPr>
            <p:cNvCxnSpPr>
              <a:cxnSpLocks/>
            </p:cNvCxnSpPr>
            <p:nvPr/>
          </p:nvCxnSpPr>
          <p:spPr>
            <a:xfrm>
              <a:off x="5876793" y="1616901"/>
              <a:ext cx="0" cy="2064707"/>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25E4F8C-DD4C-4CA9-8DB6-2030C4DF6DC3}"/>
                </a:ext>
              </a:extLst>
            </p:cNvPr>
            <p:cNvCxnSpPr>
              <a:cxnSpLocks/>
            </p:cNvCxnSpPr>
            <p:nvPr/>
          </p:nvCxnSpPr>
          <p:spPr>
            <a:xfrm>
              <a:off x="5526064" y="1336109"/>
              <a:ext cx="0" cy="2064707"/>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8C49C37-0EDE-41A6-BA6D-11DF71434EEA}"/>
                </a:ext>
              </a:extLst>
            </p:cNvPr>
            <p:cNvCxnSpPr>
              <a:cxnSpLocks/>
            </p:cNvCxnSpPr>
            <p:nvPr/>
          </p:nvCxnSpPr>
          <p:spPr>
            <a:xfrm>
              <a:off x="4835045" y="5421682"/>
              <a:ext cx="230896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308AECB-907A-45CA-8EAF-C148CF67341A}"/>
                </a:ext>
              </a:extLst>
            </p:cNvPr>
            <p:cNvCxnSpPr>
              <a:cxnSpLocks/>
            </p:cNvCxnSpPr>
            <p:nvPr/>
          </p:nvCxnSpPr>
          <p:spPr>
            <a:xfrm>
              <a:off x="4436300" y="5702474"/>
              <a:ext cx="27077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D56E1A1-F7E6-4FF5-AB6E-AF8F49F2CDBB}"/>
                </a:ext>
              </a:extLst>
            </p:cNvPr>
            <p:cNvCxnSpPr>
              <a:cxnSpLocks/>
            </p:cNvCxnSpPr>
            <p:nvPr/>
          </p:nvCxnSpPr>
          <p:spPr>
            <a:xfrm>
              <a:off x="4018764" y="5955082"/>
              <a:ext cx="312524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C0838B3-FEA6-4B2C-BC05-3F15B3B1549D}"/>
                </a:ext>
              </a:extLst>
            </p:cNvPr>
            <p:cNvCxnSpPr>
              <a:cxnSpLocks/>
            </p:cNvCxnSpPr>
            <p:nvPr/>
          </p:nvCxnSpPr>
          <p:spPr>
            <a:xfrm>
              <a:off x="4835045" y="3934216"/>
              <a:ext cx="0" cy="1487466"/>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3FEA87D-A52C-49BF-B80D-3CB104A83FD5}"/>
                </a:ext>
              </a:extLst>
            </p:cNvPr>
            <p:cNvCxnSpPr>
              <a:cxnSpLocks/>
            </p:cNvCxnSpPr>
            <p:nvPr/>
          </p:nvCxnSpPr>
          <p:spPr>
            <a:xfrm>
              <a:off x="4436300" y="3673659"/>
              <a:ext cx="0" cy="2028815"/>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27331D8-3372-48DB-911C-BDD0DDD92A78}"/>
                </a:ext>
              </a:extLst>
            </p:cNvPr>
            <p:cNvCxnSpPr>
              <a:cxnSpLocks/>
            </p:cNvCxnSpPr>
            <p:nvPr/>
          </p:nvCxnSpPr>
          <p:spPr>
            <a:xfrm>
              <a:off x="4035467" y="3408120"/>
              <a:ext cx="0" cy="2546962"/>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09296C65-0F3C-41BF-A0EF-01AB296AD1F9}"/>
                </a:ext>
              </a:extLst>
            </p:cNvPr>
            <p:cNvSpPr txBox="1"/>
            <p:nvPr/>
          </p:nvSpPr>
          <p:spPr>
            <a:xfrm>
              <a:off x="7144012" y="2741391"/>
              <a:ext cx="1741111" cy="369332"/>
            </a:xfrm>
            <a:prstGeom prst="rect">
              <a:avLst/>
            </a:prstGeom>
            <a:noFill/>
          </p:spPr>
          <p:txBody>
            <a:bodyPr wrap="square" rtlCol="0">
              <a:spAutoFit/>
            </a:bodyPr>
            <a:lstStyle/>
            <a:p>
              <a:r>
                <a:rPr lang="en-US" dirty="0"/>
                <a:t>Device 2</a:t>
              </a:r>
            </a:p>
          </p:txBody>
        </p:sp>
        <p:sp>
          <p:nvSpPr>
            <p:cNvPr id="26" name="TextBox 25">
              <a:extLst>
                <a:ext uri="{FF2B5EF4-FFF2-40B4-BE49-F238E27FC236}">
                  <a16:creationId xmlns:a16="http://schemas.microsoft.com/office/drawing/2014/main" id="{874D3B20-B36D-4777-936D-F84D950B68C1}"/>
                </a:ext>
              </a:extLst>
            </p:cNvPr>
            <p:cNvSpPr txBox="1"/>
            <p:nvPr/>
          </p:nvSpPr>
          <p:spPr>
            <a:xfrm>
              <a:off x="7160714" y="715027"/>
              <a:ext cx="1741111" cy="369332"/>
            </a:xfrm>
            <a:prstGeom prst="rect">
              <a:avLst/>
            </a:prstGeom>
            <a:noFill/>
          </p:spPr>
          <p:txBody>
            <a:bodyPr wrap="square" rtlCol="0">
              <a:spAutoFit/>
            </a:bodyPr>
            <a:lstStyle/>
            <a:p>
              <a:r>
                <a:rPr lang="en-US" dirty="0"/>
                <a:t>Device 1</a:t>
              </a:r>
            </a:p>
          </p:txBody>
        </p:sp>
        <p:sp>
          <p:nvSpPr>
            <p:cNvPr id="27" name="TextBox 26">
              <a:extLst>
                <a:ext uri="{FF2B5EF4-FFF2-40B4-BE49-F238E27FC236}">
                  <a16:creationId xmlns:a16="http://schemas.microsoft.com/office/drawing/2014/main" id="{FA03FF85-62AD-4478-879C-F95BC384F155}"/>
                </a:ext>
              </a:extLst>
            </p:cNvPr>
            <p:cNvSpPr txBox="1"/>
            <p:nvPr/>
          </p:nvSpPr>
          <p:spPr>
            <a:xfrm>
              <a:off x="7076665" y="4759983"/>
              <a:ext cx="1741111" cy="369332"/>
            </a:xfrm>
            <a:prstGeom prst="rect">
              <a:avLst/>
            </a:prstGeom>
            <a:noFill/>
          </p:spPr>
          <p:txBody>
            <a:bodyPr wrap="square" rtlCol="0">
              <a:spAutoFit/>
            </a:bodyPr>
            <a:lstStyle/>
            <a:p>
              <a:r>
                <a:rPr lang="en-US" dirty="0"/>
                <a:t>Device 3</a:t>
              </a:r>
            </a:p>
          </p:txBody>
        </p:sp>
        <p:sp>
          <p:nvSpPr>
            <p:cNvPr id="28" name="TextBox 27">
              <a:extLst>
                <a:ext uri="{FF2B5EF4-FFF2-40B4-BE49-F238E27FC236}">
                  <a16:creationId xmlns:a16="http://schemas.microsoft.com/office/drawing/2014/main" id="{5D9E4B86-371B-485B-B3CA-8F9CECE66FDF}"/>
                </a:ext>
              </a:extLst>
            </p:cNvPr>
            <p:cNvSpPr txBox="1"/>
            <p:nvPr/>
          </p:nvSpPr>
          <p:spPr>
            <a:xfrm>
              <a:off x="7144012" y="3196793"/>
              <a:ext cx="1724408" cy="1138773"/>
            </a:xfrm>
            <a:prstGeom prst="rect">
              <a:avLst/>
            </a:prstGeom>
            <a:noFill/>
          </p:spPr>
          <p:txBody>
            <a:bodyPr wrap="square" rtlCol="0">
              <a:spAutoFit/>
            </a:bodyPr>
            <a:lstStyle/>
            <a:p>
              <a:r>
                <a:rPr lang="en-US" sz="1700" dirty="0">
                  <a:solidFill>
                    <a:schemeClr val="bg1"/>
                  </a:solidFill>
                </a:rPr>
                <a:t>Data In</a:t>
              </a:r>
              <a:br>
                <a:rPr lang="en-US" sz="1700" dirty="0">
                  <a:solidFill>
                    <a:schemeClr val="bg1"/>
                  </a:solidFill>
                </a:rPr>
              </a:br>
              <a:r>
                <a:rPr lang="en-US" sz="1700" dirty="0">
                  <a:solidFill>
                    <a:schemeClr val="bg1"/>
                  </a:solidFill>
                </a:rPr>
                <a:t>Data Out</a:t>
              </a:r>
              <a:br>
                <a:rPr lang="en-US" sz="1700" dirty="0">
                  <a:solidFill>
                    <a:schemeClr val="bg1"/>
                  </a:solidFill>
                </a:rPr>
              </a:br>
              <a:r>
                <a:rPr lang="en-US" sz="1700" dirty="0">
                  <a:solidFill>
                    <a:schemeClr val="bg1"/>
                  </a:solidFill>
                </a:rPr>
                <a:t>Clock</a:t>
              </a:r>
            </a:p>
            <a:p>
              <a:r>
                <a:rPr lang="en-US" sz="1700" dirty="0">
                  <a:solidFill>
                    <a:schemeClr val="bg1"/>
                  </a:solidFill>
                </a:rPr>
                <a:t>Chip Select</a:t>
              </a:r>
            </a:p>
          </p:txBody>
        </p:sp>
        <p:sp>
          <p:nvSpPr>
            <p:cNvPr id="29" name="TextBox 28">
              <a:extLst>
                <a:ext uri="{FF2B5EF4-FFF2-40B4-BE49-F238E27FC236}">
                  <a16:creationId xmlns:a16="http://schemas.microsoft.com/office/drawing/2014/main" id="{B8463986-62CE-413E-AD6F-8B12CC0D9ED7}"/>
                </a:ext>
              </a:extLst>
            </p:cNvPr>
            <p:cNvSpPr txBox="1"/>
            <p:nvPr/>
          </p:nvSpPr>
          <p:spPr>
            <a:xfrm>
              <a:off x="7144013" y="1152393"/>
              <a:ext cx="1741110" cy="1138773"/>
            </a:xfrm>
            <a:prstGeom prst="rect">
              <a:avLst/>
            </a:prstGeom>
            <a:noFill/>
          </p:spPr>
          <p:txBody>
            <a:bodyPr wrap="square" rtlCol="0">
              <a:spAutoFit/>
            </a:bodyPr>
            <a:lstStyle/>
            <a:p>
              <a:r>
                <a:rPr lang="en-US" sz="1700" dirty="0">
                  <a:solidFill>
                    <a:schemeClr val="bg1"/>
                  </a:solidFill>
                </a:rPr>
                <a:t>Data In</a:t>
              </a:r>
              <a:br>
                <a:rPr lang="en-US" sz="1700" dirty="0">
                  <a:solidFill>
                    <a:schemeClr val="bg1"/>
                  </a:solidFill>
                </a:rPr>
              </a:br>
              <a:r>
                <a:rPr lang="en-US" sz="1700" dirty="0">
                  <a:solidFill>
                    <a:schemeClr val="bg1"/>
                  </a:solidFill>
                </a:rPr>
                <a:t>Data Out</a:t>
              </a:r>
              <a:br>
                <a:rPr lang="en-US" sz="1700" dirty="0">
                  <a:solidFill>
                    <a:schemeClr val="bg1"/>
                  </a:solidFill>
                </a:rPr>
              </a:br>
              <a:r>
                <a:rPr lang="en-US" sz="1700" dirty="0">
                  <a:solidFill>
                    <a:schemeClr val="bg1"/>
                  </a:solidFill>
                </a:rPr>
                <a:t>Clock</a:t>
              </a:r>
            </a:p>
            <a:p>
              <a:r>
                <a:rPr lang="en-US" sz="1700" dirty="0">
                  <a:solidFill>
                    <a:schemeClr val="bg1"/>
                  </a:solidFill>
                </a:rPr>
                <a:t>Chip Select</a:t>
              </a:r>
            </a:p>
          </p:txBody>
        </p:sp>
        <p:sp>
          <p:nvSpPr>
            <p:cNvPr id="30" name="TextBox 29">
              <a:extLst>
                <a:ext uri="{FF2B5EF4-FFF2-40B4-BE49-F238E27FC236}">
                  <a16:creationId xmlns:a16="http://schemas.microsoft.com/office/drawing/2014/main" id="{D09B8AB7-FE39-4479-AE11-305B34E849D1}"/>
                </a:ext>
              </a:extLst>
            </p:cNvPr>
            <p:cNvSpPr txBox="1"/>
            <p:nvPr/>
          </p:nvSpPr>
          <p:spPr>
            <a:xfrm>
              <a:off x="7160715" y="5210827"/>
              <a:ext cx="1724408" cy="1138773"/>
            </a:xfrm>
            <a:prstGeom prst="rect">
              <a:avLst/>
            </a:prstGeom>
            <a:noFill/>
          </p:spPr>
          <p:txBody>
            <a:bodyPr wrap="square" rtlCol="0">
              <a:spAutoFit/>
            </a:bodyPr>
            <a:lstStyle/>
            <a:p>
              <a:r>
                <a:rPr lang="en-US" sz="1700" dirty="0">
                  <a:solidFill>
                    <a:schemeClr val="bg1"/>
                  </a:solidFill>
                </a:rPr>
                <a:t>Data In</a:t>
              </a:r>
              <a:br>
                <a:rPr lang="en-US" sz="1700" dirty="0">
                  <a:solidFill>
                    <a:schemeClr val="bg1"/>
                  </a:solidFill>
                </a:rPr>
              </a:br>
              <a:r>
                <a:rPr lang="en-US" sz="1700" dirty="0">
                  <a:solidFill>
                    <a:schemeClr val="bg1"/>
                  </a:solidFill>
                </a:rPr>
                <a:t>Data Out</a:t>
              </a:r>
              <a:br>
                <a:rPr lang="en-US" sz="1700" dirty="0">
                  <a:solidFill>
                    <a:schemeClr val="bg1"/>
                  </a:solidFill>
                </a:rPr>
              </a:br>
              <a:r>
                <a:rPr lang="en-US" sz="1700" dirty="0">
                  <a:solidFill>
                    <a:schemeClr val="bg1"/>
                  </a:solidFill>
                </a:rPr>
                <a:t>Clock</a:t>
              </a:r>
            </a:p>
            <a:p>
              <a:r>
                <a:rPr lang="en-US" sz="1700" dirty="0">
                  <a:solidFill>
                    <a:schemeClr val="bg1"/>
                  </a:solidFill>
                </a:rPr>
                <a:t>Chip Select</a:t>
              </a:r>
            </a:p>
          </p:txBody>
        </p:sp>
        <p:cxnSp>
          <p:nvCxnSpPr>
            <p:cNvPr id="35" name="Straight Connector 34">
              <a:extLst>
                <a:ext uri="{FF2B5EF4-FFF2-40B4-BE49-F238E27FC236}">
                  <a16:creationId xmlns:a16="http://schemas.microsoft.com/office/drawing/2014/main" id="{3B37B2AE-0239-4FE9-92B1-C252CE057FF6}"/>
                </a:ext>
              </a:extLst>
            </p:cNvPr>
            <p:cNvCxnSpPr>
              <a:cxnSpLocks/>
            </p:cNvCxnSpPr>
            <p:nvPr/>
          </p:nvCxnSpPr>
          <p:spPr>
            <a:xfrm>
              <a:off x="2885163" y="4204662"/>
              <a:ext cx="4258849" cy="0"/>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7BF2A65-D76A-474F-A1BD-40CC9B253E01}"/>
                </a:ext>
              </a:extLst>
            </p:cNvPr>
            <p:cNvCxnSpPr>
              <a:cxnSpLocks/>
            </p:cNvCxnSpPr>
            <p:nvPr/>
          </p:nvCxnSpPr>
          <p:spPr>
            <a:xfrm>
              <a:off x="2885163" y="4485454"/>
              <a:ext cx="3617931"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D802111-C7BC-47BF-B528-7E3D79666AAB}"/>
                </a:ext>
              </a:extLst>
            </p:cNvPr>
            <p:cNvCxnSpPr>
              <a:cxnSpLocks/>
            </p:cNvCxnSpPr>
            <p:nvPr/>
          </p:nvCxnSpPr>
          <p:spPr>
            <a:xfrm>
              <a:off x="2885163" y="4738062"/>
              <a:ext cx="761997"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F729BA1-2167-4E0F-BC9D-CC7092E0B87D}"/>
                </a:ext>
              </a:extLst>
            </p:cNvPr>
            <p:cNvCxnSpPr>
              <a:cxnSpLocks/>
            </p:cNvCxnSpPr>
            <p:nvPr/>
          </p:nvCxnSpPr>
          <p:spPr>
            <a:xfrm>
              <a:off x="3647160" y="4738062"/>
              <a:ext cx="0" cy="1487466"/>
            </a:xfrm>
            <a:prstGeom prst="line">
              <a:avLst/>
            </a:prstGeom>
            <a:ln w="57150">
              <a:solidFill>
                <a:schemeClr val="accent5">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F41FC04-DEB1-4104-9119-51AA16D2C05F}"/>
                </a:ext>
              </a:extLst>
            </p:cNvPr>
            <p:cNvCxnSpPr>
              <a:cxnSpLocks/>
            </p:cNvCxnSpPr>
            <p:nvPr/>
          </p:nvCxnSpPr>
          <p:spPr>
            <a:xfrm>
              <a:off x="3647160" y="6225528"/>
              <a:ext cx="3513555"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F466A91-44CE-4B4B-9566-FE3170B6E4DE}"/>
                </a:ext>
              </a:extLst>
            </p:cNvPr>
            <p:cNvCxnSpPr>
              <a:cxnSpLocks/>
            </p:cNvCxnSpPr>
            <p:nvPr/>
          </p:nvCxnSpPr>
          <p:spPr>
            <a:xfrm>
              <a:off x="6503094" y="2122118"/>
              <a:ext cx="0" cy="2363336"/>
            </a:xfrm>
            <a:prstGeom prst="line">
              <a:avLst/>
            </a:prstGeom>
            <a:ln w="57150">
              <a:solidFill>
                <a:schemeClr val="accent2">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8E92393-5C6D-43CB-915B-96BE80A0FCA6}"/>
                </a:ext>
              </a:extLst>
            </p:cNvPr>
            <p:cNvCxnSpPr>
              <a:cxnSpLocks/>
            </p:cNvCxnSpPr>
            <p:nvPr/>
          </p:nvCxnSpPr>
          <p:spPr>
            <a:xfrm>
              <a:off x="6503094" y="2122118"/>
              <a:ext cx="657620"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7228192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AF5E9-AE36-4F59-A6CA-4D4E0B1F2980}"/>
              </a:ext>
            </a:extLst>
          </p:cNvPr>
          <p:cNvSpPr>
            <a:spLocks noGrp="1"/>
          </p:cNvSpPr>
          <p:nvPr>
            <p:ph type="title"/>
          </p:nvPr>
        </p:nvSpPr>
        <p:spPr>
          <a:xfrm>
            <a:off x="940603" y="155552"/>
            <a:ext cx="10515600" cy="1325563"/>
          </a:xfrm>
        </p:spPr>
        <p:txBody>
          <a:bodyPr>
            <a:normAutofit/>
          </a:bodyPr>
          <a:lstStyle/>
          <a:p>
            <a:r>
              <a:rPr lang="en-US" sz="4000" dirty="0">
                <a:latin typeface="+mn-lt"/>
              </a:rPr>
              <a:t>Serial Peripheral Interface (SPI)</a:t>
            </a:r>
          </a:p>
        </p:txBody>
      </p:sp>
      <p:sp>
        <p:nvSpPr>
          <p:cNvPr id="3" name="Content Placeholder 2">
            <a:extLst>
              <a:ext uri="{FF2B5EF4-FFF2-40B4-BE49-F238E27FC236}">
                <a16:creationId xmlns:a16="http://schemas.microsoft.com/office/drawing/2014/main" id="{BC3D31DF-4767-4178-ADA2-93C7A0B21AEE}"/>
              </a:ext>
            </a:extLst>
          </p:cNvPr>
          <p:cNvSpPr>
            <a:spLocks noGrp="1"/>
          </p:cNvSpPr>
          <p:nvPr>
            <p:ph idx="1"/>
          </p:nvPr>
        </p:nvSpPr>
        <p:spPr>
          <a:xfrm>
            <a:off x="940603" y="1640107"/>
            <a:ext cx="4557642" cy="4502830"/>
          </a:xfrm>
        </p:spPr>
        <p:txBody>
          <a:bodyPr/>
          <a:lstStyle/>
          <a:p>
            <a:r>
              <a:rPr lang="en-US" dirty="0">
                <a:latin typeface="+mj-lt"/>
              </a:rPr>
              <a:t>Serial, synchronous, bus communication protocol</a:t>
            </a:r>
          </a:p>
          <a:p>
            <a:endParaRPr lang="en-US" dirty="0">
              <a:latin typeface="+mj-lt"/>
            </a:endParaRPr>
          </a:p>
          <a:p>
            <a:r>
              <a:rPr lang="en-US" dirty="0">
                <a:latin typeface="+mj-lt"/>
              </a:rPr>
              <a:t>Single controller with multiple peripherals</a:t>
            </a:r>
          </a:p>
          <a:p>
            <a:pPr lvl="1"/>
            <a:r>
              <a:rPr lang="en-US" dirty="0">
                <a:latin typeface="+mj-lt"/>
              </a:rPr>
              <a:t>Within a circuit board</a:t>
            </a:r>
          </a:p>
          <a:p>
            <a:endParaRPr lang="en-US" dirty="0">
              <a:latin typeface="+mj-lt"/>
            </a:endParaRPr>
          </a:p>
          <a:p>
            <a:r>
              <a:rPr lang="en-US" dirty="0">
                <a:latin typeface="+mj-lt"/>
              </a:rPr>
              <a:t>High-speed communication</a:t>
            </a:r>
          </a:p>
          <a:p>
            <a:pPr lvl="1"/>
            <a:r>
              <a:rPr lang="en-US" dirty="0">
                <a:latin typeface="+mj-lt"/>
              </a:rPr>
              <a:t>Multiple Mbps</a:t>
            </a:r>
          </a:p>
        </p:txBody>
      </p:sp>
      <p:sp>
        <p:nvSpPr>
          <p:cNvPr id="4" name="Slide Number Placeholder 3">
            <a:extLst>
              <a:ext uri="{FF2B5EF4-FFF2-40B4-BE49-F238E27FC236}">
                <a16:creationId xmlns:a16="http://schemas.microsoft.com/office/drawing/2014/main" id="{936BE188-DEBA-4557-8E23-2B87ECFAB797}"/>
              </a:ext>
            </a:extLst>
          </p:cNvPr>
          <p:cNvSpPr>
            <a:spLocks noGrp="1"/>
          </p:cNvSpPr>
          <p:nvPr>
            <p:ph type="sldNum" sz="quarter" idx="12"/>
          </p:nvPr>
        </p:nvSpPr>
        <p:spPr/>
        <p:txBody>
          <a:bodyPr/>
          <a:lstStyle/>
          <a:p>
            <a:fld id="{0778C724-3839-4D76-A707-B4C23905D055}" type="slidenum">
              <a:rPr lang="en-US" smtClean="0"/>
              <a:t>93</a:t>
            </a:fld>
            <a:endParaRPr lang="en-US"/>
          </a:p>
        </p:txBody>
      </p:sp>
      <p:grpSp>
        <p:nvGrpSpPr>
          <p:cNvPr id="75" name="Group 74">
            <a:extLst>
              <a:ext uri="{FF2B5EF4-FFF2-40B4-BE49-F238E27FC236}">
                <a16:creationId xmlns:a16="http://schemas.microsoft.com/office/drawing/2014/main" id="{94154D5A-4B33-47DA-9560-DE97C5F52E42}"/>
              </a:ext>
            </a:extLst>
          </p:cNvPr>
          <p:cNvGrpSpPr/>
          <p:nvPr/>
        </p:nvGrpSpPr>
        <p:grpSpPr>
          <a:xfrm>
            <a:off x="5019802" y="1340673"/>
            <a:ext cx="6341305" cy="4374327"/>
            <a:chOff x="559494" y="715027"/>
            <a:chExt cx="8342331" cy="5754664"/>
          </a:xfrm>
        </p:grpSpPr>
        <p:sp>
          <p:nvSpPr>
            <p:cNvPr id="76" name="Rectangle 75">
              <a:extLst>
                <a:ext uri="{FF2B5EF4-FFF2-40B4-BE49-F238E27FC236}">
                  <a16:creationId xmlns:a16="http://schemas.microsoft.com/office/drawing/2014/main" id="{6E689ECC-09E3-44EC-BD77-9B3866D0284D}"/>
                </a:ext>
              </a:extLst>
            </p:cNvPr>
            <p:cNvSpPr/>
            <p:nvPr/>
          </p:nvSpPr>
          <p:spPr>
            <a:xfrm>
              <a:off x="607595" y="2874722"/>
              <a:ext cx="2260866" cy="23361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7" name="Rectangle 76">
              <a:extLst>
                <a:ext uri="{FF2B5EF4-FFF2-40B4-BE49-F238E27FC236}">
                  <a16:creationId xmlns:a16="http://schemas.microsoft.com/office/drawing/2014/main" id="{FEF929F9-26BE-4410-8273-159275ACB1D9}"/>
                </a:ext>
              </a:extLst>
            </p:cNvPr>
            <p:cNvSpPr/>
            <p:nvPr/>
          </p:nvSpPr>
          <p:spPr>
            <a:xfrm>
              <a:off x="7144012" y="1152393"/>
              <a:ext cx="1741118" cy="125886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8" name="Rectangle 77">
              <a:extLst>
                <a:ext uri="{FF2B5EF4-FFF2-40B4-BE49-F238E27FC236}">
                  <a16:creationId xmlns:a16="http://schemas.microsoft.com/office/drawing/2014/main" id="{97D3F5C7-1702-42F8-84BF-8AFC11B7EE9C}"/>
                </a:ext>
              </a:extLst>
            </p:cNvPr>
            <p:cNvSpPr/>
            <p:nvPr/>
          </p:nvSpPr>
          <p:spPr>
            <a:xfrm>
              <a:off x="7144012" y="3181610"/>
              <a:ext cx="1741118" cy="125886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9" name="Rectangle 78">
              <a:extLst>
                <a:ext uri="{FF2B5EF4-FFF2-40B4-BE49-F238E27FC236}">
                  <a16:creationId xmlns:a16="http://schemas.microsoft.com/office/drawing/2014/main" id="{163D51FF-5F4D-482E-A895-DF8D0DB94EDB}"/>
                </a:ext>
              </a:extLst>
            </p:cNvPr>
            <p:cNvSpPr/>
            <p:nvPr/>
          </p:nvSpPr>
          <p:spPr>
            <a:xfrm>
              <a:off x="7144012" y="5210827"/>
              <a:ext cx="1741118" cy="125886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80" name="Straight Connector 79">
              <a:extLst>
                <a:ext uri="{FF2B5EF4-FFF2-40B4-BE49-F238E27FC236}">
                  <a16:creationId xmlns:a16="http://schemas.microsoft.com/office/drawing/2014/main" id="{7CDDD3E3-827E-45AE-BD5B-C7D921CDFC73}"/>
                </a:ext>
              </a:extLst>
            </p:cNvPr>
            <p:cNvCxnSpPr/>
            <p:nvPr/>
          </p:nvCxnSpPr>
          <p:spPr>
            <a:xfrm>
              <a:off x="2868461" y="3400816"/>
              <a:ext cx="427555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6053001-C8E2-4329-BA83-3F721D7A5861}"/>
                </a:ext>
              </a:extLst>
            </p:cNvPr>
            <p:cNvCxnSpPr/>
            <p:nvPr/>
          </p:nvCxnSpPr>
          <p:spPr>
            <a:xfrm>
              <a:off x="2868461" y="3681608"/>
              <a:ext cx="427555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F674ED6-CE67-4703-8E58-9415736BBB7F}"/>
                </a:ext>
              </a:extLst>
            </p:cNvPr>
            <p:cNvCxnSpPr/>
            <p:nvPr/>
          </p:nvCxnSpPr>
          <p:spPr>
            <a:xfrm>
              <a:off x="2868461" y="3934216"/>
              <a:ext cx="427555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6374D656-34CD-4C66-B1A0-CD513052B73E}"/>
                </a:ext>
              </a:extLst>
            </p:cNvPr>
            <p:cNvSpPr txBox="1"/>
            <p:nvPr/>
          </p:nvSpPr>
          <p:spPr>
            <a:xfrm>
              <a:off x="563837" y="2489456"/>
              <a:ext cx="2260865" cy="364407"/>
            </a:xfrm>
            <a:prstGeom prst="rect">
              <a:avLst/>
            </a:prstGeom>
            <a:noFill/>
          </p:spPr>
          <p:txBody>
            <a:bodyPr wrap="square" rtlCol="0">
              <a:spAutoFit/>
            </a:bodyPr>
            <a:lstStyle/>
            <a:p>
              <a:r>
                <a:rPr lang="en-US" sz="1200" dirty="0"/>
                <a:t>Microcontroller</a:t>
              </a:r>
            </a:p>
          </p:txBody>
        </p:sp>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824F7F87-511D-4CBF-8855-B98E31E40A54}"/>
                    </a:ext>
                  </a:extLst>
                </p:cNvPr>
                <p:cNvSpPr txBox="1"/>
                <p:nvPr/>
              </p:nvSpPr>
              <p:spPr>
                <a:xfrm>
                  <a:off x="559494" y="3235079"/>
                  <a:ext cx="2308967" cy="2021700"/>
                </a:xfrm>
                <a:prstGeom prst="rect">
                  <a:avLst/>
                </a:prstGeom>
                <a:noFill/>
              </p:spPr>
              <p:txBody>
                <a:bodyPr wrap="square" rtlCol="0">
                  <a:spAutoFit/>
                </a:bodyPr>
                <a:lstStyle/>
                <a:p>
                  <a:pPr algn="r"/>
                  <a:r>
                    <a:rPr lang="en-US" sz="1300" dirty="0">
                      <a:solidFill>
                        <a:schemeClr val="bg1"/>
                      </a:solidFill>
                    </a:rPr>
                    <a:t>Serial Data Out</a:t>
                  </a:r>
                  <a:br>
                    <a:rPr lang="en-US" sz="1300" dirty="0">
                      <a:solidFill>
                        <a:schemeClr val="bg1"/>
                      </a:solidFill>
                    </a:rPr>
                  </a:br>
                  <a:r>
                    <a:rPr lang="en-US" sz="1300" dirty="0">
                      <a:solidFill>
                        <a:schemeClr val="bg1"/>
                      </a:solidFill>
                    </a:rPr>
                    <a:t>Serial Data In</a:t>
                  </a:r>
                  <a:br>
                    <a:rPr lang="en-US" sz="1300" dirty="0">
                      <a:solidFill>
                        <a:schemeClr val="bg1"/>
                      </a:solidFill>
                    </a:rPr>
                  </a:br>
                  <a:r>
                    <a:rPr lang="en-US" sz="1300" dirty="0">
                      <a:solidFill>
                        <a:schemeClr val="bg1"/>
                      </a:solidFill>
                    </a:rPr>
                    <a:t>Serial Clock</a:t>
                  </a:r>
                </a:p>
                <a:p>
                  <a:pPr algn="r"/>
                  <a14:m>
                    <m:oMathPara xmlns:m="http://schemas.openxmlformats.org/officeDocument/2006/math">
                      <m:oMathParaPr>
                        <m:jc m:val="right"/>
                      </m:oMathParaPr>
                      <m:oMath xmlns:m="http://schemas.openxmlformats.org/officeDocument/2006/math">
                        <m:acc>
                          <m:accPr>
                            <m:chr m:val="̅"/>
                            <m:ctrlPr>
                              <a:rPr lang="en-US" sz="1300" i="1" dirty="0" smtClean="0">
                                <a:solidFill>
                                  <a:schemeClr val="bg1"/>
                                </a:solidFill>
                                <a:latin typeface="Cambria Math" panose="02040503050406030204" pitchFamily="18" charset="0"/>
                              </a:rPr>
                            </m:ctrlPr>
                          </m:accPr>
                          <m:e>
                            <m:r>
                              <m:rPr>
                                <m:nor/>
                              </m:rPr>
                              <a:rPr lang="en-US" sz="1300" i="0" dirty="0">
                                <a:solidFill>
                                  <a:schemeClr val="bg1"/>
                                </a:solidFill>
                              </a:rPr>
                              <m:t>Chip</m:t>
                            </m:r>
                            <m:r>
                              <m:rPr>
                                <m:nor/>
                              </m:rPr>
                              <a:rPr lang="en-US" sz="1300" i="0" dirty="0">
                                <a:solidFill>
                                  <a:schemeClr val="bg1"/>
                                </a:solidFill>
                              </a:rPr>
                              <m:t> </m:t>
                            </m:r>
                            <m:r>
                              <m:rPr>
                                <m:nor/>
                              </m:rPr>
                              <a:rPr lang="en-US" sz="1300" i="0" dirty="0">
                                <a:solidFill>
                                  <a:schemeClr val="bg1"/>
                                </a:solidFill>
                              </a:rPr>
                              <m:t>Select</m:t>
                            </m:r>
                            <m:r>
                              <m:rPr>
                                <m:nor/>
                              </m:rPr>
                              <a:rPr lang="en-US" sz="1300" dirty="0">
                                <a:solidFill>
                                  <a:schemeClr val="bg1"/>
                                </a:solidFill>
                              </a:rPr>
                              <m:t> </m:t>
                            </m:r>
                          </m:e>
                        </m:acc>
                      </m:oMath>
                    </m:oMathPara>
                  </a14:m>
                  <a:endParaRPr lang="en-US" sz="1300" dirty="0">
                    <a:solidFill>
                      <a:schemeClr val="bg1"/>
                    </a:solidFill>
                  </a:endParaRPr>
                </a:p>
                <a:p>
                  <a:pPr algn="r"/>
                  <a14:m>
                    <m:oMathPara xmlns:m="http://schemas.openxmlformats.org/officeDocument/2006/math">
                      <m:oMathParaPr>
                        <m:jc m:val="right"/>
                      </m:oMathParaPr>
                      <m:oMath xmlns:m="http://schemas.openxmlformats.org/officeDocument/2006/math">
                        <m:acc>
                          <m:accPr>
                            <m:chr m:val="̅"/>
                            <m:ctrlPr>
                              <a:rPr lang="en-US" sz="1300" i="1" dirty="0" smtClean="0">
                                <a:solidFill>
                                  <a:schemeClr val="bg1"/>
                                </a:solidFill>
                                <a:latin typeface="Cambria Math" panose="02040503050406030204" pitchFamily="18" charset="0"/>
                              </a:rPr>
                            </m:ctrlPr>
                          </m:accPr>
                          <m:e>
                            <m:r>
                              <m:rPr>
                                <m:nor/>
                              </m:rPr>
                              <a:rPr lang="en-US" sz="1300" i="0" dirty="0">
                                <a:solidFill>
                                  <a:schemeClr val="bg1"/>
                                </a:solidFill>
                              </a:rPr>
                              <m:t>Chip</m:t>
                            </m:r>
                            <m:r>
                              <m:rPr>
                                <m:nor/>
                              </m:rPr>
                              <a:rPr lang="en-US" sz="1300" i="0" dirty="0">
                                <a:solidFill>
                                  <a:schemeClr val="bg1"/>
                                </a:solidFill>
                              </a:rPr>
                              <m:t> </m:t>
                            </m:r>
                            <m:r>
                              <m:rPr>
                                <m:nor/>
                              </m:rPr>
                              <a:rPr lang="en-US" sz="1300" i="0" dirty="0">
                                <a:solidFill>
                                  <a:schemeClr val="bg1"/>
                                </a:solidFill>
                              </a:rPr>
                              <m:t>Select</m:t>
                            </m:r>
                            <m:r>
                              <m:rPr>
                                <m:nor/>
                              </m:rPr>
                              <a:rPr lang="en-US" sz="1300" dirty="0">
                                <a:solidFill>
                                  <a:schemeClr val="bg1"/>
                                </a:solidFill>
                              </a:rPr>
                              <m:t> </m:t>
                            </m:r>
                          </m:e>
                        </m:acc>
                      </m:oMath>
                    </m:oMathPara>
                  </a14:m>
                  <a:endParaRPr lang="en-US" sz="1300" dirty="0">
                    <a:solidFill>
                      <a:schemeClr val="bg1"/>
                    </a:solidFill>
                  </a:endParaRPr>
                </a:p>
                <a:p>
                  <a:pPr algn="r"/>
                  <a14:m>
                    <m:oMathPara xmlns:m="http://schemas.openxmlformats.org/officeDocument/2006/math">
                      <m:oMathParaPr>
                        <m:jc m:val="right"/>
                      </m:oMathParaPr>
                      <m:oMath xmlns:m="http://schemas.openxmlformats.org/officeDocument/2006/math">
                        <m:acc>
                          <m:accPr>
                            <m:chr m:val="̅"/>
                            <m:ctrlPr>
                              <a:rPr lang="en-US" sz="1300" i="1" dirty="0" smtClean="0">
                                <a:solidFill>
                                  <a:schemeClr val="bg1"/>
                                </a:solidFill>
                                <a:latin typeface="Cambria Math" panose="02040503050406030204" pitchFamily="18" charset="0"/>
                              </a:rPr>
                            </m:ctrlPr>
                          </m:accPr>
                          <m:e>
                            <m:r>
                              <m:rPr>
                                <m:nor/>
                              </m:rPr>
                              <a:rPr lang="en-US" sz="1300" i="0" dirty="0">
                                <a:solidFill>
                                  <a:schemeClr val="bg1"/>
                                </a:solidFill>
                              </a:rPr>
                              <m:t>Chip</m:t>
                            </m:r>
                            <m:r>
                              <m:rPr>
                                <m:nor/>
                              </m:rPr>
                              <a:rPr lang="en-US" sz="1300" i="0" dirty="0">
                                <a:solidFill>
                                  <a:schemeClr val="bg1"/>
                                </a:solidFill>
                              </a:rPr>
                              <m:t> </m:t>
                            </m:r>
                            <m:r>
                              <m:rPr>
                                <m:nor/>
                              </m:rPr>
                              <a:rPr lang="en-US" sz="1300" i="0" dirty="0">
                                <a:solidFill>
                                  <a:schemeClr val="bg1"/>
                                </a:solidFill>
                              </a:rPr>
                              <m:t>Select</m:t>
                            </m:r>
                            <m:r>
                              <m:rPr>
                                <m:nor/>
                              </m:rPr>
                              <a:rPr lang="en-US" sz="1300" dirty="0">
                                <a:solidFill>
                                  <a:schemeClr val="bg1"/>
                                </a:solidFill>
                              </a:rPr>
                              <m:t> </m:t>
                            </m:r>
                          </m:e>
                        </m:acc>
                      </m:oMath>
                    </m:oMathPara>
                  </a14:m>
                  <a:endParaRPr lang="en-US" sz="1300" dirty="0">
                    <a:solidFill>
                      <a:schemeClr val="bg1"/>
                    </a:solidFill>
                  </a:endParaRPr>
                </a:p>
                <a:p>
                  <a:pPr algn="r"/>
                  <a:endParaRPr lang="en-US" sz="1300" dirty="0">
                    <a:solidFill>
                      <a:schemeClr val="bg1"/>
                    </a:solidFill>
                  </a:endParaRPr>
                </a:p>
              </p:txBody>
            </p:sp>
          </mc:Choice>
          <mc:Fallback xmlns="">
            <p:sp>
              <p:nvSpPr>
                <p:cNvPr id="84" name="TextBox 83">
                  <a:extLst>
                    <a:ext uri="{FF2B5EF4-FFF2-40B4-BE49-F238E27FC236}">
                      <a16:creationId xmlns:a16="http://schemas.microsoft.com/office/drawing/2014/main" id="{824F7F87-511D-4CBF-8855-B98E31E40A54}"/>
                    </a:ext>
                  </a:extLst>
                </p:cNvPr>
                <p:cNvSpPr txBox="1">
                  <a:spLocks noRot="1" noChangeAspect="1" noMove="1" noResize="1" noEditPoints="1" noAdjustHandles="1" noChangeArrowheads="1" noChangeShapeType="1" noTextEdit="1"/>
                </p:cNvSpPr>
                <p:nvPr/>
              </p:nvSpPr>
              <p:spPr>
                <a:xfrm>
                  <a:off x="559494" y="3235079"/>
                  <a:ext cx="2308967" cy="2021700"/>
                </a:xfrm>
                <a:prstGeom prst="rect">
                  <a:avLst/>
                </a:prstGeom>
                <a:blipFill>
                  <a:blip r:embed="rId2"/>
                  <a:stretch>
                    <a:fillRect r="-694"/>
                  </a:stretch>
                </a:blipFill>
              </p:spPr>
              <p:txBody>
                <a:bodyPr/>
                <a:lstStyle/>
                <a:p>
                  <a:r>
                    <a:rPr lang="en-US">
                      <a:noFill/>
                    </a:rPr>
                    <a:t> </a:t>
                  </a:r>
                </a:p>
              </p:txBody>
            </p:sp>
          </mc:Fallback>
        </mc:AlternateContent>
        <p:cxnSp>
          <p:nvCxnSpPr>
            <p:cNvPr id="85" name="Straight Connector 84">
              <a:extLst>
                <a:ext uri="{FF2B5EF4-FFF2-40B4-BE49-F238E27FC236}">
                  <a16:creationId xmlns:a16="http://schemas.microsoft.com/office/drawing/2014/main" id="{999972AF-44EE-475B-817A-14D78491AD76}"/>
                </a:ext>
              </a:extLst>
            </p:cNvPr>
            <p:cNvCxnSpPr>
              <a:cxnSpLocks/>
            </p:cNvCxnSpPr>
            <p:nvPr/>
          </p:nvCxnSpPr>
          <p:spPr>
            <a:xfrm>
              <a:off x="5526064" y="1336109"/>
              <a:ext cx="161794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CCC1F65-4CED-4F1C-A6DC-6148156EF397}"/>
                </a:ext>
              </a:extLst>
            </p:cNvPr>
            <p:cNvCxnSpPr>
              <a:cxnSpLocks/>
            </p:cNvCxnSpPr>
            <p:nvPr/>
          </p:nvCxnSpPr>
          <p:spPr>
            <a:xfrm>
              <a:off x="5876793" y="1616901"/>
              <a:ext cx="126721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AFA1CD9-E199-4083-9B43-6AEFF44C17F4}"/>
                </a:ext>
              </a:extLst>
            </p:cNvPr>
            <p:cNvCxnSpPr>
              <a:cxnSpLocks/>
            </p:cNvCxnSpPr>
            <p:nvPr/>
          </p:nvCxnSpPr>
          <p:spPr>
            <a:xfrm>
              <a:off x="6200382" y="1869509"/>
              <a:ext cx="94363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6529E238-2328-47A7-84C5-F714E96D2EEC}"/>
                </a:ext>
              </a:extLst>
            </p:cNvPr>
            <p:cNvCxnSpPr>
              <a:cxnSpLocks/>
            </p:cNvCxnSpPr>
            <p:nvPr/>
          </p:nvCxnSpPr>
          <p:spPr>
            <a:xfrm>
              <a:off x="6200382" y="1869509"/>
              <a:ext cx="0" cy="2064707"/>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41D66BA-E517-4C95-BEC4-91DC6005B3AE}"/>
                </a:ext>
              </a:extLst>
            </p:cNvPr>
            <p:cNvCxnSpPr>
              <a:cxnSpLocks/>
            </p:cNvCxnSpPr>
            <p:nvPr/>
          </p:nvCxnSpPr>
          <p:spPr>
            <a:xfrm>
              <a:off x="5876793" y="1616901"/>
              <a:ext cx="0" cy="2064707"/>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4A949573-3982-4D6C-99A7-6FDA27D0FE18}"/>
                </a:ext>
              </a:extLst>
            </p:cNvPr>
            <p:cNvCxnSpPr>
              <a:cxnSpLocks/>
            </p:cNvCxnSpPr>
            <p:nvPr/>
          </p:nvCxnSpPr>
          <p:spPr>
            <a:xfrm>
              <a:off x="5526064" y="1336109"/>
              <a:ext cx="0" cy="2064707"/>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44CDB33B-E47A-4AB0-BE9A-23AF01D6F7E0}"/>
                </a:ext>
              </a:extLst>
            </p:cNvPr>
            <p:cNvCxnSpPr>
              <a:cxnSpLocks/>
            </p:cNvCxnSpPr>
            <p:nvPr/>
          </p:nvCxnSpPr>
          <p:spPr>
            <a:xfrm>
              <a:off x="4835045" y="5421682"/>
              <a:ext cx="230896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01202CB-0438-470D-89B7-37813D54D41C}"/>
                </a:ext>
              </a:extLst>
            </p:cNvPr>
            <p:cNvCxnSpPr>
              <a:cxnSpLocks/>
            </p:cNvCxnSpPr>
            <p:nvPr/>
          </p:nvCxnSpPr>
          <p:spPr>
            <a:xfrm>
              <a:off x="4436300" y="5702474"/>
              <a:ext cx="27077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BCAE1B5C-9625-4F7B-97F0-8A5553693D66}"/>
                </a:ext>
              </a:extLst>
            </p:cNvPr>
            <p:cNvCxnSpPr>
              <a:cxnSpLocks/>
            </p:cNvCxnSpPr>
            <p:nvPr/>
          </p:nvCxnSpPr>
          <p:spPr>
            <a:xfrm>
              <a:off x="4018764" y="5955082"/>
              <a:ext cx="312524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F4B2EBF6-039B-4EEB-A642-195723CCCE0C}"/>
                </a:ext>
              </a:extLst>
            </p:cNvPr>
            <p:cNvCxnSpPr>
              <a:cxnSpLocks/>
            </p:cNvCxnSpPr>
            <p:nvPr/>
          </p:nvCxnSpPr>
          <p:spPr>
            <a:xfrm>
              <a:off x="4835045" y="3934216"/>
              <a:ext cx="0" cy="1487466"/>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36625B96-A001-42D8-94A9-CF1922AD5387}"/>
                </a:ext>
              </a:extLst>
            </p:cNvPr>
            <p:cNvCxnSpPr>
              <a:cxnSpLocks/>
            </p:cNvCxnSpPr>
            <p:nvPr/>
          </p:nvCxnSpPr>
          <p:spPr>
            <a:xfrm>
              <a:off x="4436300" y="3673659"/>
              <a:ext cx="0" cy="2028815"/>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F9C9827B-AC36-448B-8CC3-BE8FDFD27558}"/>
                </a:ext>
              </a:extLst>
            </p:cNvPr>
            <p:cNvCxnSpPr>
              <a:cxnSpLocks/>
            </p:cNvCxnSpPr>
            <p:nvPr/>
          </p:nvCxnSpPr>
          <p:spPr>
            <a:xfrm>
              <a:off x="4035467" y="3408120"/>
              <a:ext cx="0" cy="2546962"/>
            </a:xfrm>
            <a:prstGeom prst="line">
              <a:avLst/>
            </a:prstGeom>
            <a:ln w="571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AFDA5C27-D0BF-4482-A9A3-AB293EB49A15}"/>
                </a:ext>
              </a:extLst>
            </p:cNvPr>
            <p:cNvSpPr txBox="1"/>
            <p:nvPr/>
          </p:nvSpPr>
          <p:spPr>
            <a:xfrm>
              <a:off x="7144012" y="2741391"/>
              <a:ext cx="1741111" cy="364407"/>
            </a:xfrm>
            <a:prstGeom prst="rect">
              <a:avLst/>
            </a:prstGeom>
            <a:noFill/>
          </p:spPr>
          <p:txBody>
            <a:bodyPr wrap="square" rtlCol="0">
              <a:spAutoFit/>
            </a:bodyPr>
            <a:lstStyle/>
            <a:p>
              <a:r>
                <a:rPr lang="en-US" sz="1200" dirty="0"/>
                <a:t>Device 2</a:t>
              </a:r>
            </a:p>
          </p:txBody>
        </p:sp>
        <p:sp>
          <p:nvSpPr>
            <p:cNvPr id="98" name="TextBox 97">
              <a:extLst>
                <a:ext uri="{FF2B5EF4-FFF2-40B4-BE49-F238E27FC236}">
                  <a16:creationId xmlns:a16="http://schemas.microsoft.com/office/drawing/2014/main" id="{379030B5-074A-402E-AE71-0F7E11C42F83}"/>
                </a:ext>
              </a:extLst>
            </p:cNvPr>
            <p:cNvSpPr txBox="1"/>
            <p:nvPr/>
          </p:nvSpPr>
          <p:spPr>
            <a:xfrm>
              <a:off x="7160714" y="715027"/>
              <a:ext cx="1741111" cy="364407"/>
            </a:xfrm>
            <a:prstGeom prst="rect">
              <a:avLst/>
            </a:prstGeom>
            <a:noFill/>
          </p:spPr>
          <p:txBody>
            <a:bodyPr wrap="square" rtlCol="0">
              <a:spAutoFit/>
            </a:bodyPr>
            <a:lstStyle/>
            <a:p>
              <a:r>
                <a:rPr lang="en-US" sz="1200" dirty="0"/>
                <a:t>Device 1</a:t>
              </a:r>
            </a:p>
          </p:txBody>
        </p:sp>
        <p:sp>
          <p:nvSpPr>
            <p:cNvPr id="99" name="TextBox 98">
              <a:extLst>
                <a:ext uri="{FF2B5EF4-FFF2-40B4-BE49-F238E27FC236}">
                  <a16:creationId xmlns:a16="http://schemas.microsoft.com/office/drawing/2014/main" id="{F33CA97D-14EC-4138-A19F-8128DAB0A86E}"/>
                </a:ext>
              </a:extLst>
            </p:cNvPr>
            <p:cNvSpPr txBox="1"/>
            <p:nvPr/>
          </p:nvSpPr>
          <p:spPr>
            <a:xfrm>
              <a:off x="7076665" y="4759982"/>
              <a:ext cx="1741111" cy="364407"/>
            </a:xfrm>
            <a:prstGeom prst="rect">
              <a:avLst/>
            </a:prstGeom>
            <a:noFill/>
          </p:spPr>
          <p:txBody>
            <a:bodyPr wrap="square" rtlCol="0">
              <a:spAutoFit/>
            </a:bodyPr>
            <a:lstStyle/>
            <a:p>
              <a:r>
                <a:rPr lang="en-US" sz="1200" dirty="0"/>
                <a:t>Device 3</a:t>
              </a:r>
            </a:p>
          </p:txBody>
        </p:sp>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B6108D9A-773A-4819-AA1E-CBA709D4B50E}"/>
                    </a:ext>
                  </a:extLst>
                </p:cNvPr>
                <p:cNvSpPr txBox="1"/>
                <p:nvPr/>
              </p:nvSpPr>
              <p:spPr>
                <a:xfrm>
                  <a:off x="7144012" y="3196795"/>
                  <a:ext cx="1724408" cy="1193518"/>
                </a:xfrm>
                <a:prstGeom prst="rect">
                  <a:avLst/>
                </a:prstGeom>
                <a:noFill/>
              </p:spPr>
              <p:txBody>
                <a:bodyPr wrap="square" rtlCol="0">
                  <a:spAutoFit/>
                </a:bodyPr>
                <a:lstStyle/>
                <a:p>
                  <a:r>
                    <a:rPr lang="en-US" sz="1300" dirty="0">
                      <a:solidFill>
                        <a:schemeClr val="bg1"/>
                      </a:solidFill>
                    </a:rPr>
                    <a:t>Serial Data In</a:t>
                  </a:r>
                  <a:br>
                    <a:rPr lang="en-US" sz="1300" dirty="0">
                      <a:solidFill>
                        <a:schemeClr val="bg1"/>
                      </a:solidFill>
                    </a:rPr>
                  </a:br>
                  <a:r>
                    <a:rPr lang="en-US" sz="1300" dirty="0">
                      <a:solidFill>
                        <a:schemeClr val="bg1"/>
                      </a:solidFill>
                    </a:rPr>
                    <a:t>Serial Data Out</a:t>
                  </a:r>
                  <a:br>
                    <a:rPr lang="en-US" sz="1300" dirty="0">
                      <a:solidFill>
                        <a:schemeClr val="bg1"/>
                      </a:solidFill>
                    </a:rPr>
                  </a:br>
                  <a:r>
                    <a:rPr lang="en-US" sz="1300" dirty="0">
                      <a:solidFill>
                        <a:schemeClr val="bg1"/>
                      </a:solidFill>
                    </a:rPr>
                    <a:t>Serial Clock</a:t>
                  </a:r>
                </a:p>
                <a:p>
                  <a:pPr/>
                  <a14:m>
                    <m:oMathPara xmlns:m="http://schemas.openxmlformats.org/officeDocument/2006/math">
                      <m:oMathParaPr>
                        <m:jc m:val="left"/>
                      </m:oMathParaPr>
                      <m:oMath xmlns:m="http://schemas.openxmlformats.org/officeDocument/2006/math">
                        <m:acc>
                          <m:accPr>
                            <m:chr m:val="̅"/>
                            <m:ctrlPr>
                              <a:rPr lang="en-US" sz="1300" i="1" dirty="0" smtClean="0">
                                <a:solidFill>
                                  <a:schemeClr val="bg1"/>
                                </a:solidFill>
                                <a:latin typeface="Cambria Math" panose="02040503050406030204" pitchFamily="18" charset="0"/>
                              </a:rPr>
                            </m:ctrlPr>
                          </m:accPr>
                          <m:e>
                            <m:r>
                              <m:rPr>
                                <m:nor/>
                              </m:rPr>
                              <a:rPr lang="en-US" sz="1300" i="0" dirty="0">
                                <a:solidFill>
                                  <a:schemeClr val="bg1"/>
                                </a:solidFill>
                              </a:rPr>
                              <m:t>Chip</m:t>
                            </m:r>
                            <m:r>
                              <m:rPr>
                                <m:nor/>
                              </m:rPr>
                              <a:rPr lang="en-US" sz="1300" i="0" dirty="0">
                                <a:solidFill>
                                  <a:schemeClr val="bg1"/>
                                </a:solidFill>
                              </a:rPr>
                              <m:t> </m:t>
                            </m:r>
                            <m:r>
                              <m:rPr>
                                <m:nor/>
                              </m:rPr>
                              <a:rPr lang="en-US" sz="1300" i="0" dirty="0">
                                <a:solidFill>
                                  <a:schemeClr val="bg1"/>
                                </a:solidFill>
                              </a:rPr>
                              <m:t>Select</m:t>
                            </m:r>
                            <m:r>
                              <m:rPr>
                                <m:nor/>
                              </m:rPr>
                              <a:rPr lang="en-US" sz="1300" dirty="0">
                                <a:solidFill>
                                  <a:schemeClr val="bg1"/>
                                </a:solidFill>
                              </a:rPr>
                              <m:t> </m:t>
                            </m:r>
                          </m:e>
                        </m:acc>
                      </m:oMath>
                    </m:oMathPara>
                  </a14:m>
                  <a:endParaRPr lang="en-US" sz="1300" dirty="0">
                    <a:solidFill>
                      <a:schemeClr val="bg1"/>
                    </a:solidFill>
                  </a:endParaRPr>
                </a:p>
              </p:txBody>
            </p:sp>
          </mc:Choice>
          <mc:Fallback xmlns="">
            <p:sp>
              <p:nvSpPr>
                <p:cNvPr id="100" name="TextBox 99">
                  <a:extLst>
                    <a:ext uri="{FF2B5EF4-FFF2-40B4-BE49-F238E27FC236}">
                      <a16:creationId xmlns:a16="http://schemas.microsoft.com/office/drawing/2014/main" id="{B6108D9A-773A-4819-AA1E-CBA709D4B50E}"/>
                    </a:ext>
                  </a:extLst>
                </p:cNvPr>
                <p:cNvSpPr txBox="1">
                  <a:spLocks noRot="1" noChangeAspect="1" noMove="1" noResize="1" noEditPoints="1" noAdjustHandles="1" noChangeArrowheads="1" noChangeShapeType="1" noTextEdit="1"/>
                </p:cNvSpPr>
                <p:nvPr/>
              </p:nvSpPr>
              <p:spPr>
                <a:xfrm>
                  <a:off x="7144012" y="3196795"/>
                  <a:ext cx="1724408" cy="1193518"/>
                </a:xfrm>
                <a:prstGeom prst="rect">
                  <a:avLst/>
                </a:prstGeom>
                <a:blipFill>
                  <a:blip r:embed="rId3"/>
                  <a:stretch>
                    <a:fillRect l="-930" b="-20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D60019E4-4613-4ECB-91EF-CD6D85E4E71F}"/>
                    </a:ext>
                  </a:extLst>
                </p:cNvPr>
                <p:cNvSpPr txBox="1"/>
                <p:nvPr/>
              </p:nvSpPr>
              <p:spPr>
                <a:xfrm>
                  <a:off x="7144013" y="1152393"/>
                  <a:ext cx="1741110" cy="1197482"/>
                </a:xfrm>
                <a:prstGeom prst="rect">
                  <a:avLst/>
                </a:prstGeom>
                <a:noFill/>
              </p:spPr>
              <p:txBody>
                <a:bodyPr wrap="square" rtlCol="0">
                  <a:spAutoFit/>
                </a:bodyPr>
                <a:lstStyle/>
                <a:p>
                  <a:r>
                    <a:rPr lang="en-US" sz="1300" dirty="0">
                      <a:solidFill>
                        <a:schemeClr val="bg1"/>
                      </a:solidFill>
                    </a:rPr>
                    <a:t>Serial Data In</a:t>
                  </a:r>
                  <a:br>
                    <a:rPr lang="en-US" sz="1300" dirty="0">
                      <a:solidFill>
                        <a:schemeClr val="bg1"/>
                      </a:solidFill>
                    </a:rPr>
                  </a:br>
                  <a:r>
                    <a:rPr lang="en-US" sz="1300" dirty="0">
                      <a:solidFill>
                        <a:schemeClr val="bg1"/>
                      </a:solidFill>
                    </a:rPr>
                    <a:t>Serial Data Out</a:t>
                  </a:r>
                  <a:br>
                    <a:rPr lang="en-US" sz="1300" dirty="0">
                      <a:solidFill>
                        <a:schemeClr val="bg1"/>
                      </a:solidFill>
                    </a:rPr>
                  </a:br>
                  <a:r>
                    <a:rPr lang="en-US" sz="1300" dirty="0">
                      <a:solidFill>
                        <a:schemeClr val="bg1"/>
                      </a:solidFill>
                    </a:rPr>
                    <a:t>Serial Clock</a:t>
                  </a:r>
                </a:p>
                <a:p>
                  <a:pPr/>
                  <a14:m>
                    <m:oMathPara xmlns:m="http://schemas.openxmlformats.org/officeDocument/2006/math">
                      <m:oMathParaPr>
                        <m:jc m:val="left"/>
                      </m:oMathParaPr>
                      <m:oMath xmlns:m="http://schemas.openxmlformats.org/officeDocument/2006/math">
                        <m:acc>
                          <m:accPr>
                            <m:chr m:val="̅"/>
                            <m:ctrlPr>
                              <a:rPr lang="en-US" sz="1300" i="1" dirty="0" smtClean="0">
                                <a:solidFill>
                                  <a:schemeClr val="bg1"/>
                                </a:solidFill>
                                <a:latin typeface="Cambria Math" panose="02040503050406030204" pitchFamily="18" charset="0"/>
                              </a:rPr>
                            </m:ctrlPr>
                          </m:accPr>
                          <m:e>
                            <m:r>
                              <m:rPr>
                                <m:nor/>
                              </m:rPr>
                              <a:rPr lang="en-US" sz="1300" i="0" dirty="0">
                                <a:solidFill>
                                  <a:schemeClr val="bg1"/>
                                </a:solidFill>
                              </a:rPr>
                              <m:t>Chip</m:t>
                            </m:r>
                            <m:r>
                              <m:rPr>
                                <m:nor/>
                              </m:rPr>
                              <a:rPr lang="en-US" sz="1300" i="0" dirty="0">
                                <a:solidFill>
                                  <a:schemeClr val="bg1"/>
                                </a:solidFill>
                              </a:rPr>
                              <m:t> </m:t>
                            </m:r>
                            <m:r>
                              <m:rPr>
                                <m:nor/>
                              </m:rPr>
                              <a:rPr lang="en-US" sz="1300" i="0" dirty="0">
                                <a:solidFill>
                                  <a:schemeClr val="bg1"/>
                                </a:solidFill>
                              </a:rPr>
                              <m:t>Select</m:t>
                            </m:r>
                            <m:r>
                              <m:rPr>
                                <m:nor/>
                              </m:rPr>
                              <a:rPr lang="en-US" sz="1300" dirty="0">
                                <a:solidFill>
                                  <a:schemeClr val="bg1"/>
                                </a:solidFill>
                              </a:rPr>
                              <m:t> </m:t>
                            </m:r>
                          </m:e>
                        </m:acc>
                      </m:oMath>
                    </m:oMathPara>
                  </a14:m>
                  <a:endParaRPr lang="en-US" sz="1300" dirty="0">
                    <a:solidFill>
                      <a:schemeClr val="bg1"/>
                    </a:solidFill>
                  </a:endParaRPr>
                </a:p>
              </p:txBody>
            </p:sp>
          </mc:Choice>
          <mc:Fallback xmlns="">
            <p:sp>
              <p:nvSpPr>
                <p:cNvPr id="101" name="TextBox 100">
                  <a:extLst>
                    <a:ext uri="{FF2B5EF4-FFF2-40B4-BE49-F238E27FC236}">
                      <a16:creationId xmlns:a16="http://schemas.microsoft.com/office/drawing/2014/main" id="{D60019E4-4613-4ECB-91EF-CD6D85E4E71F}"/>
                    </a:ext>
                  </a:extLst>
                </p:cNvPr>
                <p:cNvSpPr txBox="1">
                  <a:spLocks noRot="1" noChangeAspect="1" noMove="1" noResize="1" noEditPoints="1" noAdjustHandles="1" noChangeArrowheads="1" noChangeShapeType="1" noTextEdit="1"/>
                </p:cNvSpPr>
                <p:nvPr/>
              </p:nvSpPr>
              <p:spPr>
                <a:xfrm>
                  <a:off x="7144013" y="1152393"/>
                  <a:ext cx="1741110" cy="1197482"/>
                </a:xfrm>
                <a:prstGeom prst="rect">
                  <a:avLst/>
                </a:prstGeom>
                <a:blipFill>
                  <a:blip r:embed="rId4"/>
                  <a:stretch>
                    <a:fillRect l="-922"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A443CCD0-F82E-4144-89F6-62F4AEA76395}"/>
                    </a:ext>
                  </a:extLst>
                </p:cNvPr>
                <p:cNvSpPr txBox="1"/>
                <p:nvPr/>
              </p:nvSpPr>
              <p:spPr>
                <a:xfrm>
                  <a:off x="7160715" y="5210828"/>
                  <a:ext cx="1724408" cy="1193518"/>
                </a:xfrm>
                <a:prstGeom prst="rect">
                  <a:avLst/>
                </a:prstGeom>
                <a:noFill/>
              </p:spPr>
              <p:txBody>
                <a:bodyPr wrap="square" rtlCol="0">
                  <a:spAutoFit/>
                </a:bodyPr>
                <a:lstStyle/>
                <a:p>
                  <a:r>
                    <a:rPr lang="en-US" sz="1300" dirty="0">
                      <a:solidFill>
                        <a:schemeClr val="bg1"/>
                      </a:solidFill>
                    </a:rPr>
                    <a:t>Serial Data In</a:t>
                  </a:r>
                  <a:br>
                    <a:rPr lang="en-US" sz="1300" dirty="0">
                      <a:solidFill>
                        <a:schemeClr val="bg1"/>
                      </a:solidFill>
                    </a:rPr>
                  </a:br>
                  <a:r>
                    <a:rPr lang="en-US" sz="1300" dirty="0">
                      <a:solidFill>
                        <a:schemeClr val="bg1"/>
                      </a:solidFill>
                    </a:rPr>
                    <a:t>Serial Data Out</a:t>
                  </a:r>
                  <a:br>
                    <a:rPr lang="en-US" sz="1300" dirty="0">
                      <a:solidFill>
                        <a:schemeClr val="bg1"/>
                      </a:solidFill>
                    </a:rPr>
                  </a:br>
                  <a:r>
                    <a:rPr lang="en-US" sz="1300" dirty="0">
                      <a:solidFill>
                        <a:schemeClr val="bg1"/>
                      </a:solidFill>
                    </a:rPr>
                    <a:t>Serial Clock</a:t>
                  </a:r>
                </a:p>
                <a:p>
                  <a:pPr/>
                  <a14:m>
                    <m:oMathPara xmlns:m="http://schemas.openxmlformats.org/officeDocument/2006/math">
                      <m:oMathParaPr>
                        <m:jc m:val="left"/>
                      </m:oMathParaPr>
                      <m:oMath xmlns:m="http://schemas.openxmlformats.org/officeDocument/2006/math">
                        <m:acc>
                          <m:accPr>
                            <m:chr m:val="̅"/>
                            <m:ctrlPr>
                              <a:rPr lang="en-US" sz="1300" i="1" dirty="0" smtClean="0">
                                <a:solidFill>
                                  <a:schemeClr val="bg1"/>
                                </a:solidFill>
                                <a:latin typeface="Cambria Math" panose="02040503050406030204" pitchFamily="18" charset="0"/>
                              </a:rPr>
                            </m:ctrlPr>
                          </m:accPr>
                          <m:e>
                            <m:r>
                              <m:rPr>
                                <m:nor/>
                              </m:rPr>
                              <a:rPr lang="en-US" sz="1300" i="0" dirty="0">
                                <a:solidFill>
                                  <a:schemeClr val="bg1"/>
                                </a:solidFill>
                              </a:rPr>
                              <m:t>Chip</m:t>
                            </m:r>
                            <m:r>
                              <m:rPr>
                                <m:nor/>
                              </m:rPr>
                              <a:rPr lang="en-US" sz="1300" i="0" dirty="0">
                                <a:solidFill>
                                  <a:schemeClr val="bg1"/>
                                </a:solidFill>
                              </a:rPr>
                              <m:t> </m:t>
                            </m:r>
                            <m:r>
                              <m:rPr>
                                <m:nor/>
                              </m:rPr>
                              <a:rPr lang="en-US" sz="1300" i="0" dirty="0">
                                <a:solidFill>
                                  <a:schemeClr val="bg1"/>
                                </a:solidFill>
                              </a:rPr>
                              <m:t>Select</m:t>
                            </m:r>
                            <m:r>
                              <m:rPr>
                                <m:nor/>
                              </m:rPr>
                              <a:rPr lang="en-US" sz="1300" dirty="0">
                                <a:solidFill>
                                  <a:schemeClr val="bg1"/>
                                </a:solidFill>
                              </a:rPr>
                              <m:t> </m:t>
                            </m:r>
                          </m:e>
                        </m:acc>
                      </m:oMath>
                    </m:oMathPara>
                  </a14:m>
                  <a:endParaRPr lang="en-US" sz="1300" dirty="0">
                    <a:solidFill>
                      <a:schemeClr val="bg1"/>
                    </a:solidFill>
                  </a:endParaRPr>
                </a:p>
              </p:txBody>
            </p:sp>
          </mc:Choice>
          <mc:Fallback xmlns="">
            <p:sp>
              <p:nvSpPr>
                <p:cNvPr id="102" name="TextBox 101">
                  <a:extLst>
                    <a:ext uri="{FF2B5EF4-FFF2-40B4-BE49-F238E27FC236}">
                      <a16:creationId xmlns:a16="http://schemas.microsoft.com/office/drawing/2014/main" id="{A443CCD0-F82E-4144-89F6-62F4AEA76395}"/>
                    </a:ext>
                  </a:extLst>
                </p:cNvPr>
                <p:cNvSpPr txBox="1">
                  <a:spLocks noRot="1" noChangeAspect="1" noMove="1" noResize="1" noEditPoints="1" noAdjustHandles="1" noChangeArrowheads="1" noChangeShapeType="1" noTextEdit="1"/>
                </p:cNvSpPr>
                <p:nvPr/>
              </p:nvSpPr>
              <p:spPr>
                <a:xfrm>
                  <a:off x="7160715" y="5210828"/>
                  <a:ext cx="1724408" cy="1193518"/>
                </a:xfrm>
                <a:prstGeom prst="rect">
                  <a:avLst/>
                </a:prstGeom>
                <a:blipFill>
                  <a:blip r:embed="rId5"/>
                  <a:stretch>
                    <a:fillRect l="-930" b="-2703"/>
                  </a:stretch>
                </a:blipFill>
              </p:spPr>
              <p:txBody>
                <a:bodyPr/>
                <a:lstStyle/>
                <a:p>
                  <a:r>
                    <a:rPr lang="en-US">
                      <a:noFill/>
                    </a:rPr>
                    <a:t> </a:t>
                  </a:r>
                </a:p>
              </p:txBody>
            </p:sp>
          </mc:Fallback>
        </mc:AlternateContent>
        <p:cxnSp>
          <p:nvCxnSpPr>
            <p:cNvPr id="103" name="Straight Connector 102">
              <a:extLst>
                <a:ext uri="{FF2B5EF4-FFF2-40B4-BE49-F238E27FC236}">
                  <a16:creationId xmlns:a16="http://schemas.microsoft.com/office/drawing/2014/main" id="{1DA145A1-8CEC-4323-98C7-C435D71CF7F8}"/>
                </a:ext>
              </a:extLst>
            </p:cNvPr>
            <p:cNvCxnSpPr>
              <a:cxnSpLocks/>
            </p:cNvCxnSpPr>
            <p:nvPr/>
          </p:nvCxnSpPr>
          <p:spPr>
            <a:xfrm>
              <a:off x="2885163" y="4204662"/>
              <a:ext cx="4258849" cy="0"/>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4D22286A-1E65-4537-9BDC-678865C5DC8C}"/>
                </a:ext>
              </a:extLst>
            </p:cNvPr>
            <p:cNvCxnSpPr>
              <a:cxnSpLocks/>
            </p:cNvCxnSpPr>
            <p:nvPr/>
          </p:nvCxnSpPr>
          <p:spPr>
            <a:xfrm>
              <a:off x="2885163" y="4485454"/>
              <a:ext cx="3617931"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D911C1B-FD8E-449F-8512-3F3EED8CC2BE}"/>
                </a:ext>
              </a:extLst>
            </p:cNvPr>
            <p:cNvCxnSpPr>
              <a:cxnSpLocks/>
            </p:cNvCxnSpPr>
            <p:nvPr/>
          </p:nvCxnSpPr>
          <p:spPr>
            <a:xfrm>
              <a:off x="2885163" y="4738062"/>
              <a:ext cx="761997"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042322F-908F-4947-B369-178BBC8D9ADA}"/>
                </a:ext>
              </a:extLst>
            </p:cNvPr>
            <p:cNvCxnSpPr>
              <a:cxnSpLocks/>
            </p:cNvCxnSpPr>
            <p:nvPr/>
          </p:nvCxnSpPr>
          <p:spPr>
            <a:xfrm>
              <a:off x="3647160" y="4738062"/>
              <a:ext cx="0" cy="1487466"/>
            </a:xfrm>
            <a:prstGeom prst="line">
              <a:avLst/>
            </a:prstGeom>
            <a:ln w="57150">
              <a:solidFill>
                <a:schemeClr val="accent5">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9EACCDE8-F10C-4DBD-A64F-B9834B6139CE}"/>
                </a:ext>
              </a:extLst>
            </p:cNvPr>
            <p:cNvCxnSpPr>
              <a:cxnSpLocks/>
            </p:cNvCxnSpPr>
            <p:nvPr/>
          </p:nvCxnSpPr>
          <p:spPr>
            <a:xfrm>
              <a:off x="3647160" y="6225528"/>
              <a:ext cx="3513555"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DA153A47-4E00-4E5E-B79F-06216B7AC557}"/>
                </a:ext>
              </a:extLst>
            </p:cNvPr>
            <p:cNvCxnSpPr>
              <a:cxnSpLocks/>
            </p:cNvCxnSpPr>
            <p:nvPr/>
          </p:nvCxnSpPr>
          <p:spPr>
            <a:xfrm>
              <a:off x="6503094" y="2122118"/>
              <a:ext cx="0" cy="2363336"/>
            </a:xfrm>
            <a:prstGeom prst="line">
              <a:avLst/>
            </a:prstGeom>
            <a:ln w="57150">
              <a:solidFill>
                <a:schemeClr val="accent2">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37D63557-AA92-46FF-9FB5-75C03E4E7064}"/>
                </a:ext>
              </a:extLst>
            </p:cNvPr>
            <p:cNvCxnSpPr>
              <a:cxnSpLocks/>
            </p:cNvCxnSpPr>
            <p:nvPr/>
          </p:nvCxnSpPr>
          <p:spPr>
            <a:xfrm>
              <a:off x="6503094" y="2122118"/>
              <a:ext cx="657620"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4482817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CC783-E74E-E53D-F7E9-03791B8F49E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27CC98-3408-0C23-D26B-4A1D69515076}"/>
              </a:ext>
            </a:extLst>
          </p:cNvPr>
          <p:cNvSpPr>
            <a:spLocks noGrp="1"/>
          </p:cNvSpPr>
          <p:nvPr>
            <p:ph idx="1"/>
          </p:nvPr>
        </p:nvSpPr>
        <p:spPr>
          <a:xfrm>
            <a:off x="838200" y="1864427"/>
            <a:ext cx="11050138" cy="3129145"/>
          </a:xfrm>
        </p:spPr>
        <p:txBody>
          <a:bodyPr>
            <a:normAutofit/>
          </a:bodyPr>
          <a:lstStyle/>
          <a:p>
            <a:r>
              <a:rPr lang="en-US" dirty="0">
                <a:latin typeface="+mj-lt"/>
                <a:sym typeface="Wingdings" pitchFamily="2" charset="2"/>
              </a:rPr>
              <a:t>Let us recall what was covered in the last lecture</a:t>
            </a:r>
          </a:p>
          <a:p>
            <a:r>
              <a:rPr lang="en-US" dirty="0">
                <a:latin typeface="+mj-lt"/>
              </a:rPr>
              <a:t>Sensors and actuators</a:t>
            </a:r>
          </a:p>
          <a:p>
            <a:r>
              <a:rPr lang="en-US" dirty="0">
                <a:latin typeface="+mj-lt"/>
              </a:rPr>
              <a:t>Teardown of common devices</a:t>
            </a:r>
          </a:p>
          <a:p>
            <a:r>
              <a:rPr lang="en-US" dirty="0">
                <a:latin typeface="+mj-lt"/>
              </a:rPr>
              <a:t>Interfacing actuators through DAC and PWM</a:t>
            </a:r>
          </a:p>
          <a:p>
            <a:r>
              <a:rPr lang="en-US" dirty="0">
                <a:latin typeface="+mj-lt"/>
              </a:rPr>
              <a:t>Interfacing peripherals through busses, UART</a:t>
            </a:r>
          </a:p>
          <a:p>
            <a:r>
              <a:rPr lang="en-US" dirty="0">
                <a:latin typeface="+mj-lt"/>
              </a:rPr>
              <a:t>Introduction to SPI</a:t>
            </a:r>
          </a:p>
        </p:txBody>
      </p:sp>
      <p:sp>
        <p:nvSpPr>
          <p:cNvPr id="12" name="Slide Number Placeholder 11">
            <a:extLst>
              <a:ext uri="{FF2B5EF4-FFF2-40B4-BE49-F238E27FC236}">
                <a16:creationId xmlns:a16="http://schemas.microsoft.com/office/drawing/2014/main" id="{DD12711D-87A4-9064-DA9E-DE1243A115F5}"/>
              </a:ext>
            </a:extLst>
          </p:cNvPr>
          <p:cNvSpPr>
            <a:spLocks noGrp="1"/>
          </p:cNvSpPr>
          <p:nvPr>
            <p:ph type="sldNum" sz="quarter" idx="12"/>
          </p:nvPr>
        </p:nvSpPr>
        <p:spPr/>
        <p:txBody>
          <a:bodyPr/>
          <a:lstStyle/>
          <a:p>
            <a:fld id="{687B7451-1438-CB4A-8106-82A64F1C7D7B}" type="slidenum">
              <a:rPr lang="sv-SE" smtClean="0"/>
              <a:t>94</a:t>
            </a:fld>
            <a:endParaRPr lang="sv-SE" dirty="0"/>
          </a:p>
        </p:txBody>
      </p:sp>
      <p:sp>
        <p:nvSpPr>
          <p:cNvPr id="5" name="Title 4">
            <a:extLst>
              <a:ext uri="{FF2B5EF4-FFF2-40B4-BE49-F238E27FC236}">
                <a16:creationId xmlns:a16="http://schemas.microsoft.com/office/drawing/2014/main" id="{A6346E35-50D4-41E4-53CE-E78780F2B122}"/>
              </a:ext>
            </a:extLst>
          </p:cNvPr>
          <p:cNvSpPr>
            <a:spLocks noGrp="1"/>
          </p:cNvSpPr>
          <p:nvPr>
            <p:ph type="title"/>
          </p:nvPr>
        </p:nvSpPr>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D256DEFA-5F7E-D8F2-1A6E-105EAB99FA32}"/>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180216318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8573" y="2232965"/>
            <a:ext cx="10460484" cy="1509963"/>
          </a:xfrm>
        </p:spPr>
        <p:txBody>
          <a:bodyPr>
            <a:normAutofit fontScale="90000"/>
          </a:bodyPr>
          <a:lstStyle/>
          <a:p>
            <a:r>
              <a:rPr lang="en-GB" sz="8000" u="none" strike="noStrike" dirty="0">
                <a:effectLst/>
                <a:latin typeface="+mn-lt"/>
              </a:rPr>
              <a:t>Embedded Software Programming</a:t>
            </a:r>
            <a:endParaRPr lang="en-US" sz="62500" dirty="0">
              <a:latin typeface="+mn-lt"/>
            </a:endParaRPr>
          </a:p>
        </p:txBody>
      </p:sp>
      <p:sp>
        <p:nvSpPr>
          <p:cNvPr id="3" name="Subtitle 2"/>
          <p:cNvSpPr>
            <a:spLocks noGrp="1"/>
          </p:cNvSpPr>
          <p:nvPr>
            <p:ph type="subTitle" idx="1"/>
          </p:nvPr>
        </p:nvSpPr>
        <p:spPr>
          <a:xfrm>
            <a:off x="2994648" y="4039445"/>
            <a:ext cx="6202696" cy="2229859"/>
          </a:xfrm>
        </p:spPr>
        <p:txBody>
          <a:bodyPr>
            <a:normAutofit/>
          </a:bodyPr>
          <a:lstStyle/>
          <a:p>
            <a:r>
              <a:rPr lang="en-US" sz="4800" dirty="0">
                <a:latin typeface="+mj-lt"/>
              </a:rPr>
              <a:t>Ambuj Varshney</a:t>
            </a:r>
          </a:p>
          <a:p>
            <a:r>
              <a:rPr lang="en-US" sz="2800" dirty="0">
                <a:latin typeface="+mj-lt"/>
                <a:hlinkClick r:id="rId3"/>
              </a:rPr>
              <a:t>ambujv@nus.edu.sg</a:t>
            </a:r>
            <a:endParaRPr lang="en-US" sz="2800" dirty="0">
              <a:latin typeface="+mj-lt"/>
            </a:endParaRPr>
          </a:p>
          <a:p>
            <a:r>
              <a:rPr lang="en-US" dirty="0">
                <a:latin typeface="+mj-lt"/>
              </a:rPr>
              <a:t> </a:t>
            </a:r>
          </a:p>
        </p:txBody>
      </p:sp>
      <p:sp>
        <p:nvSpPr>
          <p:cNvPr id="8" name="Slide Number Placeholder 7">
            <a:extLst>
              <a:ext uri="{FF2B5EF4-FFF2-40B4-BE49-F238E27FC236}">
                <a16:creationId xmlns:a16="http://schemas.microsoft.com/office/drawing/2014/main" id="{5BDF4DBD-F86A-48EC-B4BE-E9B66CFF2E04}"/>
              </a:ext>
            </a:extLst>
          </p:cNvPr>
          <p:cNvSpPr>
            <a:spLocks noGrp="1"/>
          </p:cNvSpPr>
          <p:nvPr>
            <p:ph type="sldNum" sz="quarter" idx="12"/>
          </p:nvPr>
        </p:nvSpPr>
        <p:spPr/>
        <p:txBody>
          <a:bodyPr/>
          <a:lstStyle/>
          <a:p>
            <a:fld id="{687B7451-1438-CB4A-8106-82A64F1C7D7B}" type="slidenum">
              <a:rPr lang="sv-SE" smtClean="0"/>
              <a:t>95</a:t>
            </a:fld>
            <a:endParaRPr lang="sv-SE"/>
          </a:p>
        </p:txBody>
      </p:sp>
      <p:pic>
        <p:nvPicPr>
          <p:cNvPr id="7" name="Picture 6" descr="Logo, company name&#10;&#10;Description automatically generated">
            <a:extLst>
              <a:ext uri="{FF2B5EF4-FFF2-40B4-BE49-F238E27FC236}">
                <a16:creationId xmlns:a16="http://schemas.microsoft.com/office/drawing/2014/main" id="{7820BC9A-65F8-C5DC-AC87-8B4EAD88B94B}"/>
              </a:ext>
            </a:extLst>
          </p:cNvPr>
          <p:cNvPicPr>
            <a:picLocks noChangeAspect="1"/>
          </p:cNvPicPr>
          <p:nvPr/>
        </p:nvPicPr>
        <p:blipFill>
          <a:blip r:embed="rId4"/>
          <a:stretch>
            <a:fillRect/>
          </a:stretch>
        </p:blipFill>
        <p:spPr>
          <a:xfrm>
            <a:off x="10760068" y="5241576"/>
            <a:ext cx="1187463" cy="1566945"/>
          </a:xfrm>
          <a:prstGeom prst="rect">
            <a:avLst/>
          </a:prstGeom>
        </p:spPr>
      </p:pic>
      <p:sp>
        <p:nvSpPr>
          <p:cNvPr id="4" name="Title 1">
            <a:extLst>
              <a:ext uri="{FF2B5EF4-FFF2-40B4-BE49-F238E27FC236}">
                <a16:creationId xmlns:a16="http://schemas.microsoft.com/office/drawing/2014/main" id="{831862D1-FE66-F2B3-6774-3511C03148E6}"/>
              </a:ext>
            </a:extLst>
          </p:cNvPr>
          <p:cNvSpPr txBox="1">
            <a:spLocks/>
          </p:cNvSpPr>
          <p:nvPr/>
        </p:nvSpPr>
        <p:spPr>
          <a:xfrm>
            <a:off x="1374826" y="2232965"/>
            <a:ext cx="9442345" cy="1509963"/>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52100" dirty="0">
              <a:latin typeface="+mn-lt"/>
            </a:endParaRPr>
          </a:p>
        </p:txBody>
      </p:sp>
    </p:spTree>
    <p:extLst>
      <p:ext uri="{BB962C8B-B14F-4D97-AF65-F5344CB8AC3E}">
        <p14:creationId xmlns:p14="http://schemas.microsoft.com/office/powerpoint/2010/main" val="1758597200"/>
      </p:ext>
    </p:extLst>
  </p:cSld>
  <p:clrMapOvr>
    <a:masterClrMapping/>
  </p:clrMapOvr>
  <mc:AlternateContent xmlns:mc="http://schemas.openxmlformats.org/markup-compatibility/2006" xmlns:p14="http://schemas.microsoft.com/office/powerpoint/2010/main">
    <mc:Choice Requires="p14">
      <p:transition spd="slow" p14:dur="2000" advTm="32263"/>
    </mc:Choice>
    <mc:Fallback xmlns="">
      <p:transition spd="slow" advTm="32263"/>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41978</TotalTime>
  <Words>6563</Words>
  <Application>Microsoft Macintosh PowerPoint</Application>
  <PresentationFormat>Widescreen</PresentationFormat>
  <Paragraphs>902</Paragraphs>
  <Slides>95</Slides>
  <Notes>32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95</vt:i4>
      </vt:variant>
    </vt:vector>
  </HeadingPairs>
  <TitlesOfParts>
    <vt:vector size="104" baseType="lpstr">
      <vt:lpstr>Arial</vt:lpstr>
      <vt:lpstr>Calibri</vt:lpstr>
      <vt:lpstr>Calibri Light</vt:lpstr>
      <vt:lpstr>Cambria Math</vt:lpstr>
      <vt:lpstr>Courier New</vt:lpstr>
      <vt:lpstr>Lato</vt:lpstr>
      <vt:lpstr>Söhne</vt:lpstr>
      <vt:lpstr>Wingdings</vt:lpstr>
      <vt:lpstr>Office Theme</vt:lpstr>
      <vt:lpstr>Embedded Software Programming</vt:lpstr>
      <vt:lpstr>PowerPoint Presentation</vt:lpstr>
      <vt:lpstr>How would the student’s performance be graded</vt:lpstr>
      <vt:lpstr>Course Project</vt:lpstr>
      <vt:lpstr>Platforms for Project</vt:lpstr>
      <vt:lpstr>Platforms for project work</vt:lpstr>
      <vt:lpstr>Platform for project work</vt:lpstr>
      <vt:lpstr>Platform for project work</vt:lpstr>
      <vt:lpstr>nRF52833 – Microcontroller on the Micro:bit v2</vt:lpstr>
      <vt:lpstr>Course projects examples – Open AI Whisper and Embedded microphones</vt:lpstr>
      <vt:lpstr>Course projects examples – TinyML and Sensors</vt:lpstr>
      <vt:lpstr>Course projects examples – Application using IoT platforms, sensors, actuators etc</vt:lpstr>
      <vt:lpstr>Important Deadlines</vt:lpstr>
      <vt:lpstr>Roadmap of the lecture today</vt:lpstr>
      <vt:lpstr>Four main tasks performed by an embedded device</vt:lpstr>
      <vt:lpstr>Cars are all software and sensors</vt:lpstr>
      <vt:lpstr>So, what are sensors ? </vt:lpstr>
      <vt:lpstr>Different forms of sensing: Active vs Passive</vt:lpstr>
      <vt:lpstr>Sensors have become exceedingly energy-efficient</vt:lpstr>
      <vt:lpstr>Sensors transform phenomenon into electrical signals</vt:lpstr>
      <vt:lpstr>Material Resistivity and its Role in Sensing Phenomena</vt:lpstr>
      <vt:lpstr>Material Resistivity and its Role in Sensing Phenomena</vt:lpstr>
      <vt:lpstr>Temperature sensing using resistivity changes</vt:lpstr>
      <vt:lpstr>Light sensing using resistive changes</vt:lpstr>
      <vt:lpstr>Taking a step back: Microcontrollers are digital</vt:lpstr>
      <vt:lpstr>ADC: Bridging the analog and digital worlds</vt:lpstr>
      <vt:lpstr>Beyond resistive changes sensing: Potential</vt:lpstr>
      <vt:lpstr>Generating voltage via piezoelectric effect</vt:lpstr>
      <vt:lpstr>Beyond resistive changes sensing: Potential</vt:lpstr>
      <vt:lpstr>Motion sensing: accelerometers</vt:lpstr>
      <vt:lpstr>Motion sensing: Inertial measurement unit (IMU)</vt:lpstr>
      <vt:lpstr>Roadmap of the lecture today</vt:lpstr>
      <vt:lpstr>Active sensing: Ultrasound sensor</vt:lpstr>
      <vt:lpstr>Passive Infrared (PIR) sensor</vt:lpstr>
      <vt:lpstr>PIR sensors come in digital and analog forms</vt:lpstr>
      <vt:lpstr>There are even more types of sensors</vt:lpstr>
      <vt:lpstr>What are actuators?</vt:lpstr>
      <vt:lpstr>Light emitting diodes (LEDs)</vt:lpstr>
      <vt:lpstr>RGB LEDs</vt:lpstr>
      <vt:lpstr>Light sensing: LEDs?</vt:lpstr>
      <vt:lpstr>Actuators on Sensor Tags? </vt:lpstr>
      <vt:lpstr>Sensors  on SensorTag (CC2650)</vt:lpstr>
      <vt:lpstr>Other sensing platforms </vt:lpstr>
      <vt:lpstr>Let’s look at some commonly used IoT devices</vt:lpstr>
      <vt:lpstr>What’s inside Apple AirTag</vt:lpstr>
      <vt:lpstr>What’s inside Apple AirTag</vt:lpstr>
      <vt:lpstr>Let’s look at some commonly used IoT devices</vt:lpstr>
      <vt:lpstr>Let’s look at some commonly used IoT devices</vt:lpstr>
      <vt:lpstr>Let’s look at some commonly used IoT devices</vt:lpstr>
      <vt:lpstr>Let’s look at some commonly used IoT devices</vt:lpstr>
      <vt:lpstr>TraceTogether Token</vt:lpstr>
      <vt:lpstr>Roadmap of the lecture today</vt:lpstr>
      <vt:lpstr>Digital signals</vt:lpstr>
      <vt:lpstr>General Purpose Input/Output (GPIO)</vt:lpstr>
      <vt:lpstr>DAC applications</vt:lpstr>
      <vt:lpstr>Digital-to-Analog Converters</vt:lpstr>
      <vt:lpstr>High resolution versus high frequency</vt:lpstr>
      <vt:lpstr>DACs are not in all microcontrollers</vt:lpstr>
      <vt:lpstr>Pulse-Width Modulation</vt:lpstr>
      <vt:lpstr>PWM to Analog Signal example</vt:lpstr>
      <vt:lpstr>Every microcontroller can do PWM</vt:lpstr>
      <vt:lpstr>PWM applications</vt:lpstr>
      <vt:lpstr>Roadmap of the lecture today</vt:lpstr>
      <vt:lpstr>Connecting peripherals: wired or wireless</vt:lpstr>
      <vt:lpstr>Number of wires to carry signal</vt:lpstr>
      <vt:lpstr>Speed of communication for busses</vt:lpstr>
      <vt:lpstr>Example communication speed for wired protocol</vt:lpstr>
      <vt:lpstr>Controlling timing in wired communication</vt:lpstr>
      <vt:lpstr>How to connect: point-to-point networks</vt:lpstr>
      <vt:lpstr>How to connect: bus networks</vt:lpstr>
      <vt:lpstr>How to connect: ring networks</vt:lpstr>
      <vt:lpstr>How to connect: star networks</vt:lpstr>
      <vt:lpstr>Microcontrollers often adopt star networks</vt:lpstr>
      <vt:lpstr>Universal Asynchronous Receiver Transmitter</vt:lpstr>
      <vt:lpstr>Data frame for UART protocol</vt:lpstr>
      <vt:lpstr>UART example, transmitting 0x32 and 0x3C</vt:lpstr>
      <vt:lpstr>Baud rate for UART communication</vt:lpstr>
      <vt:lpstr>UART sampling rate</vt:lpstr>
      <vt:lpstr>UART: chip-to-chip communication</vt:lpstr>
      <vt:lpstr>Detecting errors with parity</vt:lpstr>
      <vt:lpstr>What are error conditions for UART?</vt:lpstr>
      <vt:lpstr>Flow control for databits</vt:lpstr>
      <vt:lpstr>How to allow UART to communicate to computer?</vt:lpstr>
      <vt:lpstr>UART Pros and Cons</vt:lpstr>
      <vt:lpstr>boards/microbit_v2/microbit_retarget.c</vt:lpstr>
      <vt:lpstr>Roadmap of the lecture today</vt:lpstr>
      <vt:lpstr>Synchronous communication with a single device</vt:lpstr>
      <vt:lpstr>Want bi-directional communication, so three wires</vt:lpstr>
      <vt:lpstr>Wire signals to all devices to form a bus</vt:lpstr>
      <vt:lpstr>Communicating on a bus</vt:lpstr>
      <vt:lpstr>Communicating on a bus</vt:lpstr>
      <vt:lpstr>Separate chip select line for each device</vt:lpstr>
      <vt:lpstr>Serial Peripheral Interface (SPI)</vt:lpstr>
      <vt:lpstr>Roadmap of the lecture today</vt:lpstr>
      <vt:lpstr>Embedded Software Programming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Enabling Sustainable Networked Embedded Systems</dc:title>
  <dc:creator>Ambuj Varshney</dc:creator>
  <cp:lastModifiedBy>Ambuj Varshney</cp:lastModifiedBy>
  <cp:revision>1211</cp:revision>
  <dcterms:created xsi:type="dcterms:W3CDTF">2020-02-17T19:00:36Z</dcterms:created>
  <dcterms:modified xsi:type="dcterms:W3CDTF">2024-01-29T10:19:59Z</dcterms:modified>
</cp:coreProperties>
</file>