
<file path=[Content_Types].xml><?xml version="1.0" encoding="utf-8"?>
<Types xmlns="http://schemas.openxmlformats.org/package/2006/content-types">
  <Default Extension="gif" ContentType="image/gif"/>
  <Default Extension="jpeg" ContentType="image/jpeg"/>
  <Default Extension="jpg" ContentType="image/jpeg"/>
  <Default Extension="medium"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5"/>
  </p:notesMasterIdLst>
  <p:sldIdLst>
    <p:sldId id="257" r:id="rId2"/>
    <p:sldId id="2391" r:id="rId3"/>
    <p:sldId id="2331" r:id="rId4"/>
    <p:sldId id="2409" r:id="rId5"/>
    <p:sldId id="730" r:id="rId6"/>
    <p:sldId id="2064" r:id="rId7"/>
    <p:sldId id="2068" r:id="rId8"/>
    <p:sldId id="2116" r:id="rId9"/>
    <p:sldId id="2407" r:id="rId10"/>
    <p:sldId id="2308" r:id="rId11"/>
    <p:sldId id="2134" r:id="rId12"/>
    <p:sldId id="2125" r:id="rId13"/>
    <p:sldId id="2408" r:id="rId14"/>
    <p:sldId id="2335" r:id="rId15"/>
    <p:sldId id="2410" r:id="rId16"/>
    <p:sldId id="2343" r:id="rId17"/>
    <p:sldId id="2351" r:id="rId18"/>
    <p:sldId id="2281" r:id="rId19"/>
    <p:sldId id="2287" r:id="rId20"/>
    <p:sldId id="383" r:id="rId21"/>
    <p:sldId id="2384" r:id="rId22"/>
    <p:sldId id="388" r:id="rId23"/>
    <p:sldId id="2383" r:id="rId24"/>
    <p:sldId id="385" r:id="rId25"/>
    <p:sldId id="2386" r:id="rId26"/>
    <p:sldId id="2387" r:id="rId27"/>
    <p:sldId id="671" r:id="rId28"/>
    <p:sldId id="676" r:id="rId29"/>
    <p:sldId id="662" r:id="rId30"/>
    <p:sldId id="681" r:id="rId31"/>
    <p:sldId id="679" r:id="rId32"/>
    <p:sldId id="685" r:id="rId33"/>
    <p:sldId id="684" r:id="rId34"/>
    <p:sldId id="686" r:id="rId35"/>
    <p:sldId id="683" r:id="rId36"/>
    <p:sldId id="687" r:id="rId37"/>
    <p:sldId id="678" r:id="rId38"/>
    <p:sldId id="688" r:id="rId39"/>
    <p:sldId id="2415" r:id="rId40"/>
    <p:sldId id="2411" r:id="rId41"/>
    <p:sldId id="734" r:id="rId42"/>
    <p:sldId id="2135" r:id="rId43"/>
    <p:sldId id="2275" r:id="rId44"/>
    <p:sldId id="2273" r:id="rId45"/>
    <p:sldId id="303" r:id="rId46"/>
    <p:sldId id="2393" r:id="rId47"/>
    <p:sldId id="2394" r:id="rId48"/>
    <p:sldId id="2395" r:id="rId49"/>
    <p:sldId id="2396" r:id="rId50"/>
    <p:sldId id="2397" r:id="rId51"/>
    <p:sldId id="2412" r:id="rId52"/>
    <p:sldId id="2304" r:id="rId53"/>
    <p:sldId id="394" r:id="rId54"/>
    <p:sldId id="2398" r:id="rId55"/>
    <p:sldId id="2399" r:id="rId56"/>
    <p:sldId id="2400" r:id="rId57"/>
    <p:sldId id="2416" r:id="rId58"/>
    <p:sldId id="2413" r:id="rId59"/>
    <p:sldId id="2401" r:id="rId60"/>
    <p:sldId id="2402" r:id="rId61"/>
    <p:sldId id="2403" r:id="rId62"/>
    <p:sldId id="2404" r:id="rId63"/>
    <p:sldId id="1084" r:id="rId64"/>
    <p:sldId id="302" r:id="rId65"/>
    <p:sldId id="2417" r:id="rId66"/>
    <p:sldId id="2414" r:id="rId67"/>
    <p:sldId id="393" r:id="rId68"/>
    <p:sldId id="2373" r:id="rId69"/>
    <p:sldId id="386" r:id="rId70"/>
    <p:sldId id="389" r:id="rId71"/>
    <p:sldId id="396" r:id="rId72"/>
    <p:sldId id="395" r:id="rId73"/>
    <p:sldId id="397" r:id="rId74"/>
    <p:sldId id="387" r:id="rId75"/>
    <p:sldId id="398" r:id="rId76"/>
    <p:sldId id="399" r:id="rId77"/>
    <p:sldId id="402" r:id="rId78"/>
    <p:sldId id="400" r:id="rId79"/>
    <p:sldId id="406" r:id="rId80"/>
    <p:sldId id="404" r:id="rId81"/>
    <p:sldId id="409" r:id="rId82"/>
    <p:sldId id="410" r:id="rId83"/>
    <p:sldId id="413" r:id="rId84"/>
    <p:sldId id="417" r:id="rId85"/>
    <p:sldId id="418" r:id="rId86"/>
    <p:sldId id="419" r:id="rId87"/>
    <p:sldId id="407" r:id="rId88"/>
    <p:sldId id="421" r:id="rId89"/>
    <p:sldId id="422" r:id="rId90"/>
    <p:sldId id="424" r:id="rId91"/>
    <p:sldId id="423" r:id="rId92"/>
    <p:sldId id="2418" r:id="rId93"/>
    <p:sldId id="2325" r:id="rId9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uj Varshney" initials="AV" lastIdx="1" clrIdx="0">
    <p:extLst>
      <p:ext uri="{19B8F6BF-5375-455C-9EA6-DF929625EA0E}">
        <p15:presenceInfo xmlns:p15="http://schemas.microsoft.com/office/powerpoint/2012/main" userId="279ee687c80bf3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94" autoAdjust="0"/>
    <p:restoredTop sz="97840" autoAdjust="0"/>
  </p:normalViewPr>
  <p:slideViewPr>
    <p:cSldViewPr snapToGrid="0" snapToObjects="1">
      <p:cViewPr varScale="1">
        <p:scale>
          <a:sx n="60" d="100"/>
          <a:sy n="60" d="100"/>
        </p:scale>
        <p:origin x="208" y="904"/>
      </p:cViewPr>
      <p:guideLst/>
    </p:cSldViewPr>
  </p:slideViewPr>
  <p:outlineViewPr>
    <p:cViewPr>
      <p:scale>
        <a:sx n="33" d="100"/>
        <a:sy n="33" d="100"/>
      </p:scale>
      <p:origin x="0" y="-1965"/>
    </p:cViewPr>
  </p:outlineViewPr>
  <p:notesTextViewPr>
    <p:cViewPr>
      <p:scale>
        <a:sx n="20" d="100"/>
        <a:sy n="2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3E7679-EA2F-4B8D-A10A-91338E1FD61D}" type="doc">
      <dgm:prSet loTypeId="urn:microsoft.com/office/officeart/2005/8/layout/pyramid1" loCatId="pyramid" qsTypeId="urn:microsoft.com/office/officeart/2005/8/quickstyle/simple1" qsCatId="simple" csTypeId="urn:microsoft.com/office/officeart/2005/8/colors/colorful1" csCatId="colorful" phldr="1"/>
      <dgm:spPr/>
    </dgm:pt>
    <dgm:pt modelId="{5006BF28-96C8-4D4D-9711-C6BB0C810E72}">
      <dgm:prSet phldrT="[Text]" custT="1"/>
      <dgm:spPr/>
      <dgm:t>
        <a:bodyPr/>
        <a:lstStyle/>
        <a:p>
          <a:r>
            <a:rPr lang="en-US" sz="2800" dirty="0"/>
            <a:t>Registers</a:t>
          </a:r>
        </a:p>
      </dgm:t>
    </dgm:pt>
    <dgm:pt modelId="{F090EBDF-3A3A-4B62-BFE2-48AF4D09D8BC}" type="parTrans" cxnId="{78A3ED01-28B4-4AA6-BCCF-43EF51848570}">
      <dgm:prSet/>
      <dgm:spPr/>
      <dgm:t>
        <a:bodyPr/>
        <a:lstStyle/>
        <a:p>
          <a:endParaRPr lang="en-US" sz="2800"/>
        </a:p>
      </dgm:t>
    </dgm:pt>
    <dgm:pt modelId="{F34F628B-3AD7-4FA1-AB09-C3232BA89035}" type="sibTrans" cxnId="{78A3ED01-28B4-4AA6-BCCF-43EF51848570}">
      <dgm:prSet/>
      <dgm:spPr/>
      <dgm:t>
        <a:bodyPr/>
        <a:lstStyle/>
        <a:p>
          <a:endParaRPr lang="en-US" sz="2800"/>
        </a:p>
      </dgm:t>
    </dgm:pt>
    <dgm:pt modelId="{D33373C4-62FB-4F41-8BB9-87C294ED69A0}">
      <dgm:prSet phldrT="[Text]" custT="1"/>
      <dgm:spPr/>
      <dgm:t>
        <a:bodyPr/>
        <a:lstStyle/>
        <a:p>
          <a:r>
            <a:rPr lang="en-US" sz="2800" dirty="0"/>
            <a:t>RAM</a:t>
          </a:r>
        </a:p>
      </dgm:t>
    </dgm:pt>
    <dgm:pt modelId="{A695BE09-B1A9-4ED4-A855-907C0B7F9945}" type="parTrans" cxnId="{A1D9148D-EEED-4A71-AF87-C84148687447}">
      <dgm:prSet/>
      <dgm:spPr/>
      <dgm:t>
        <a:bodyPr/>
        <a:lstStyle/>
        <a:p>
          <a:endParaRPr lang="en-US" sz="2800"/>
        </a:p>
      </dgm:t>
    </dgm:pt>
    <dgm:pt modelId="{903D2E35-D32F-4EE8-8F5F-7772C3263E92}" type="sibTrans" cxnId="{A1D9148D-EEED-4A71-AF87-C84148687447}">
      <dgm:prSet/>
      <dgm:spPr/>
      <dgm:t>
        <a:bodyPr/>
        <a:lstStyle/>
        <a:p>
          <a:endParaRPr lang="en-US" sz="2800"/>
        </a:p>
      </dgm:t>
    </dgm:pt>
    <dgm:pt modelId="{C1DD6A11-E2F6-4F1B-8B81-EE7996990343}">
      <dgm:prSet phldrT="[Text]" custT="1"/>
      <dgm:spPr/>
      <dgm:t>
        <a:bodyPr/>
        <a:lstStyle/>
        <a:p>
          <a:r>
            <a:rPr lang="en-US" sz="2800" dirty="0"/>
            <a:t>ROM</a:t>
          </a:r>
        </a:p>
      </dgm:t>
    </dgm:pt>
    <dgm:pt modelId="{21FB6474-CDEE-4816-BF98-3D73D0D64D9C}" type="parTrans" cxnId="{29EEB9B8-3BEA-4C32-8F8C-B3A279D32983}">
      <dgm:prSet/>
      <dgm:spPr/>
      <dgm:t>
        <a:bodyPr/>
        <a:lstStyle/>
        <a:p>
          <a:endParaRPr lang="en-US" sz="2800"/>
        </a:p>
      </dgm:t>
    </dgm:pt>
    <dgm:pt modelId="{D0992183-CD94-4BD2-9981-71CFCE6DBE83}" type="sibTrans" cxnId="{29EEB9B8-3BEA-4C32-8F8C-B3A279D32983}">
      <dgm:prSet/>
      <dgm:spPr/>
      <dgm:t>
        <a:bodyPr/>
        <a:lstStyle/>
        <a:p>
          <a:endParaRPr lang="en-US" sz="2800"/>
        </a:p>
      </dgm:t>
    </dgm:pt>
    <dgm:pt modelId="{FE7B391B-DBFF-489F-8516-5D2C6EA05E85}" type="pres">
      <dgm:prSet presAssocID="{A13E7679-EA2F-4B8D-A10A-91338E1FD61D}" presName="Name0" presStyleCnt="0">
        <dgm:presLayoutVars>
          <dgm:dir/>
          <dgm:animLvl val="lvl"/>
          <dgm:resizeHandles val="exact"/>
        </dgm:presLayoutVars>
      </dgm:prSet>
      <dgm:spPr/>
    </dgm:pt>
    <dgm:pt modelId="{E19E6A88-2E22-46A2-B840-3A6D5AD5623B}" type="pres">
      <dgm:prSet presAssocID="{5006BF28-96C8-4D4D-9711-C6BB0C810E72}" presName="Name8" presStyleCnt="0"/>
      <dgm:spPr/>
    </dgm:pt>
    <dgm:pt modelId="{06ED28A8-CC50-4399-9F70-223DB156CEA3}" type="pres">
      <dgm:prSet presAssocID="{5006BF28-96C8-4D4D-9711-C6BB0C810E72}" presName="level" presStyleLbl="node1" presStyleIdx="0" presStyleCnt="3">
        <dgm:presLayoutVars>
          <dgm:chMax val="1"/>
          <dgm:bulletEnabled val="1"/>
        </dgm:presLayoutVars>
      </dgm:prSet>
      <dgm:spPr/>
    </dgm:pt>
    <dgm:pt modelId="{C32D4DA2-C213-49E1-9800-64F2E7107B66}" type="pres">
      <dgm:prSet presAssocID="{5006BF28-96C8-4D4D-9711-C6BB0C810E72}" presName="levelTx" presStyleLbl="revTx" presStyleIdx="0" presStyleCnt="0">
        <dgm:presLayoutVars>
          <dgm:chMax val="1"/>
          <dgm:bulletEnabled val="1"/>
        </dgm:presLayoutVars>
      </dgm:prSet>
      <dgm:spPr/>
    </dgm:pt>
    <dgm:pt modelId="{F512F98A-2CFE-4ED6-BA4F-004A741453DB}" type="pres">
      <dgm:prSet presAssocID="{D33373C4-62FB-4F41-8BB9-87C294ED69A0}" presName="Name8" presStyleCnt="0"/>
      <dgm:spPr/>
    </dgm:pt>
    <dgm:pt modelId="{ADD040FD-48F9-4D8D-A87D-1625480E82A5}" type="pres">
      <dgm:prSet presAssocID="{D33373C4-62FB-4F41-8BB9-87C294ED69A0}" presName="level" presStyleLbl="node1" presStyleIdx="1" presStyleCnt="3">
        <dgm:presLayoutVars>
          <dgm:chMax val="1"/>
          <dgm:bulletEnabled val="1"/>
        </dgm:presLayoutVars>
      </dgm:prSet>
      <dgm:spPr/>
    </dgm:pt>
    <dgm:pt modelId="{899A2D3B-C5AF-43FC-B537-DE87D1485F90}" type="pres">
      <dgm:prSet presAssocID="{D33373C4-62FB-4F41-8BB9-87C294ED69A0}" presName="levelTx" presStyleLbl="revTx" presStyleIdx="0" presStyleCnt="0">
        <dgm:presLayoutVars>
          <dgm:chMax val="1"/>
          <dgm:bulletEnabled val="1"/>
        </dgm:presLayoutVars>
      </dgm:prSet>
      <dgm:spPr/>
    </dgm:pt>
    <dgm:pt modelId="{161109F8-A39E-4E56-98CD-8E66C2C215EB}" type="pres">
      <dgm:prSet presAssocID="{C1DD6A11-E2F6-4F1B-8B81-EE7996990343}" presName="Name8" presStyleCnt="0"/>
      <dgm:spPr/>
    </dgm:pt>
    <dgm:pt modelId="{7748A36E-DFDA-45D9-BAFD-0EF4164AB4D0}" type="pres">
      <dgm:prSet presAssocID="{C1DD6A11-E2F6-4F1B-8B81-EE7996990343}" presName="level" presStyleLbl="node1" presStyleIdx="2" presStyleCnt="3" custLinFactY="100000" custLinFactNeighborX="-8941" custLinFactNeighborY="106769">
        <dgm:presLayoutVars>
          <dgm:chMax val="1"/>
          <dgm:bulletEnabled val="1"/>
        </dgm:presLayoutVars>
      </dgm:prSet>
      <dgm:spPr/>
    </dgm:pt>
    <dgm:pt modelId="{259C51F3-EA81-4C56-80F4-DCAE99823B9E}" type="pres">
      <dgm:prSet presAssocID="{C1DD6A11-E2F6-4F1B-8B81-EE7996990343}" presName="levelTx" presStyleLbl="revTx" presStyleIdx="0" presStyleCnt="0">
        <dgm:presLayoutVars>
          <dgm:chMax val="1"/>
          <dgm:bulletEnabled val="1"/>
        </dgm:presLayoutVars>
      </dgm:prSet>
      <dgm:spPr/>
    </dgm:pt>
  </dgm:ptLst>
  <dgm:cxnLst>
    <dgm:cxn modelId="{78A3ED01-28B4-4AA6-BCCF-43EF51848570}" srcId="{A13E7679-EA2F-4B8D-A10A-91338E1FD61D}" destId="{5006BF28-96C8-4D4D-9711-C6BB0C810E72}" srcOrd="0" destOrd="0" parTransId="{F090EBDF-3A3A-4B62-BFE2-48AF4D09D8BC}" sibTransId="{F34F628B-3AD7-4FA1-AB09-C3232BA89035}"/>
    <dgm:cxn modelId="{9C387820-C3C6-4ED4-9E06-7B77B01708F6}" type="presOf" srcId="{5006BF28-96C8-4D4D-9711-C6BB0C810E72}" destId="{06ED28A8-CC50-4399-9F70-223DB156CEA3}" srcOrd="0" destOrd="0" presId="urn:microsoft.com/office/officeart/2005/8/layout/pyramid1"/>
    <dgm:cxn modelId="{DAA2043A-A144-44F5-A31A-670FBDC257BF}" type="presOf" srcId="{C1DD6A11-E2F6-4F1B-8B81-EE7996990343}" destId="{7748A36E-DFDA-45D9-BAFD-0EF4164AB4D0}" srcOrd="0" destOrd="0" presId="urn:microsoft.com/office/officeart/2005/8/layout/pyramid1"/>
    <dgm:cxn modelId="{2EEE1547-B0A7-4ECE-B6C6-B678A538FC20}" type="presOf" srcId="{C1DD6A11-E2F6-4F1B-8B81-EE7996990343}" destId="{259C51F3-EA81-4C56-80F4-DCAE99823B9E}" srcOrd="1" destOrd="0" presId="urn:microsoft.com/office/officeart/2005/8/layout/pyramid1"/>
    <dgm:cxn modelId="{A1D9148D-EEED-4A71-AF87-C84148687447}" srcId="{A13E7679-EA2F-4B8D-A10A-91338E1FD61D}" destId="{D33373C4-62FB-4F41-8BB9-87C294ED69A0}" srcOrd="1" destOrd="0" parTransId="{A695BE09-B1A9-4ED4-A855-907C0B7F9945}" sibTransId="{903D2E35-D32F-4EE8-8F5F-7772C3263E92}"/>
    <dgm:cxn modelId="{3AF7C3B0-3E8D-4110-970D-9674CAA53C57}" type="presOf" srcId="{5006BF28-96C8-4D4D-9711-C6BB0C810E72}" destId="{C32D4DA2-C213-49E1-9800-64F2E7107B66}" srcOrd="1" destOrd="0" presId="urn:microsoft.com/office/officeart/2005/8/layout/pyramid1"/>
    <dgm:cxn modelId="{29EEB9B8-3BEA-4C32-8F8C-B3A279D32983}" srcId="{A13E7679-EA2F-4B8D-A10A-91338E1FD61D}" destId="{C1DD6A11-E2F6-4F1B-8B81-EE7996990343}" srcOrd="2" destOrd="0" parTransId="{21FB6474-CDEE-4816-BF98-3D73D0D64D9C}" sibTransId="{D0992183-CD94-4BD2-9981-71CFCE6DBE83}"/>
    <dgm:cxn modelId="{D56DC1E0-C495-4F84-BC6B-E668A487B224}" type="presOf" srcId="{D33373C4-62FB-4F41-8BB9-87C294ED69A0}" destId="{ADD040FD-48F9-4D8D-A87D-1625480E82A5}" srcOrd="0" destOrd="0" presId="urn:microsoft.com/office/officeart/2005/8/layout/pyramid1"/>
    <dgm:cxn modelId="{3D2891E7-8707-455A-9443-42729D99C1E6}" type="presOf" srcId="{D33373C4-62FB-4F41-8BB9-87C294ED69A0}" destId="{899A2D3B-C5AF-43FC-B537-DE87D1485F90}" srcOrd="1" destOrd="0" presId="urn:microsoft.com/office/officeart/2005/8/layout/pyramid1"/>
    <dgm:cxn modelId="{563905FE-F6BF-4893-8794-D4D0EB2E6BE6}" type="presOf" srcId="{A13E7679-EA2F-4B8D-A10A-91338E1FD61D}" destId="{FE7B391B-DBFF-489F-8516-5D2C6EA05E85}" srcOrd="0" destOrd="0" presId="urn:microsoft.com/office/officeart/2005/8/layout/pyramid1"/>
    <dgm:cxn modelId="{C06F2CEE-FD17-4228-A3A9-AC0A1E93DE50}" type="presParOf" srcId="{FE7B391B-DBFF-489F-8516-5D2C6EA05E85}" destId="{E19E6A88-2E22-46A2-B840-3A6D5AD5623B}" srcOrd="0" destOrd="0" presId="urn:microsoft.com/office/officeart/2005/8/layout/pyramid1"/>
    <dgm:cxn modelId="{1059AF01-B694-4631-B51B-882A9780F41A}" type="presParOf" srcId="{E19E6A88-2E22-46A2-B840-3A6D5AD5623B}" destId="{06ED28A8-CC50-4399-9F70-223DB156CEA3}" srcOrd="0" destOrd="0" presId="urn:microsoft.com/office/officeart/2005/8/layout/pyramid1"/>
    <dgm:cxn modelId="{BF10444A-F4C1-4928-B3A1-E5C0A261EC8E}" type="presParOf" srcId="{E19E6A88-2E22-46A2-B840-3A6D5AD5623B}" destId="{C32D4DA2-C213-49E1-9800-64F2E7107B66}" srcOrd="1" destOrd="0" presId="urn:microsoft.com/office/officeart/2005/8/layout/pyramid1"/>
    <dgm:cxn modelId="{07A20D03-19CC-4DA7-9E86-A3DFDFCBBD34}" type="presParOf" srcId="{FE7B391B-DBFF-489F-8516-5D2C6EA05E85}" destId="{F512F98A-2CFE-4ED6-BA4F-004A741453DB}" srcOrd="1" destOrd="0" presId="urn:microsoft.com/office/officeart/2005/8/layout/pyramid1"/>
    <dgm:cxn modelId="{56CCE392-11DD-4B5E-A03E-E301BF6A1786}" type="presParOf" srcId="{F512F98A-2CFE-4ED6-BA4F-004A741453DB}" destId="{ADD040FD-48F9-4D8D-A87D-1625480E82A5}" srcOrd="0" destOrd="0" presId="urn:microsoft.com/office/officeart/2005/8/layout/pyramid1"/>
    <dgm:cxn modelId="{CCFA5132-0224-45AC-A278-CFC41AAD29B4}" type="presParOf" srcId="{F512F98A-2CFE-4ED6-BA4F-004A741453DB}" destId="{899A2D3B-C5AF-43FC-B537-DE87D1485F90}" srcOrd="1" destOrd="0" presId="urn:microsoft.com/office/officeart/2005/8/layout/pyramid1"/>
    <dgm:cxn modelId="{4CDC39DD-9B06-4D37-9519-FD99E4572F80}" type="presParOf" srcId="{FE7B391B-DBFF-489F-8516-5D2C6EA05E85}" destId="{161109F8-A39E-4E56-98CD-8E66C2C215EB}" srcOrd="2" destOrd="0" presId="urn:microsoft.com/office/officeart/2005/8/layout/pyramid1"/>
    <dgm:cxn modelId="{507584BC-DE9B-45CE-A317-C3E6A171ED05}" type="presParOf" srcId="{161109F8-A39E-4E56-98CD-8E66C2C215EB}" destId="{7748A36E-DFDA-45D9-BAFD-0EF4164AB4D0}" srcOrd="0" destOrd="0" presId="urn:microsoft.com/office/officeart/2005/8/layout/pyramid1"/>
    <dgm:cxn modelId="{914E7EAC-88D1-474C-9516-3EA59C193FC5}" type="presParOf" srcId="{161109F8-A39E-4E56-98CD-8E66C2C215EB}" destId="{259C51F3-EA81-4C56-80F4-DCAE99823B9E}"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D28A8-CC50-4399-9F70-223DB156CEA3}">
      <dsp:nvSpPr>
        <dsp:cNvPr id="0" name=""/>
        <dsp:cNvSpPr/>
      </dsp:nvSpPr>
      <dsp:spPr>
        <a:xfrm>
          <a:off x="2166424" y="0"/>
          <a:ext cx="2166424" cy="1475805"/>
        </a:xfrm>
        <a:prstGeom prst="trapezoid">
          <a:avLst>
            <a:gd name="adj" fmla="val 7339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Registers</a:t>
          </a:r>
        </a:p>
      </dsp:txBody>
      <dsp:txXfrm>
        <a:off x="2166424" y="0"/>
        <a:ext cx="2166424" cy="1475805"/>
      </dsp:txXfrm>
    </dsp:sp>
    <dsp:sp modelId="{ADD040FD-48F9-4D8D-A87D-1625480E82A5}">
      <dsp:nvSpPr>
        <dsp:cNvPr id="0" name=""/>
        <dsp:cNvSpPr/>
      </dsp:nvSpPr>
      <dsp:spPr>
        <a:xfrm>
          <a:off x="1083212" y="1475804"/>
          <a:ext cx="4332849" cy="1475805"/>
        </a:xfrm>
        <a:prstGeom prst="trapezoid">
          <a:avLst>
            <a:gd name="adj" fmla="val 7339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RAM</a:t>
          </a:r>
        </a:p>
      </dsp:txBody>
      <dsp:txXfrm>
        <a:off x="1841460" y="1475804"/>
        <a:ext cx="2816352" cy="1475805"/>
      </dsp:txXfrm>
    </dsp:sp>
    <dsp:sp modelId="{7748A36E-DFDA-45D9-BAFD-0EF4164AB4D0}">
      <dsp:nvSpPr>
        <dsp:cNvPr id="0" name=""/>
        <dsp:cNvSpPr/>
      </dsp:nvSpPr>
      <dsp:spPr>
        <a:xfrm>
          <a:off x="0" y="2951609"/>
          <a:ext cx="6499273" cy="1475805"/>
        </a:xfrm>
        <a:prstGeom prst="trapezoid">
          <a:avLst>
            <a:gd name="adj" fmla="val 7339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ROM</a:t>
          </a:r>
        </a:p>
      </dsp:txBody>
      <dsp:txXfrm>
        <a:off x="1137372" y="2951609"/>
        <a:ext cx="4224528" cy="147580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18D3C-5865-C248-9EEC-EC62E144E375}" type="datetimeFigureOut">
              <a:rPr lang="sv-SE" smtClean="0"/>
              <a:t>2024-02-05</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29048-48E3-CB4A-BCD4-0EFC36288878}" type="slidenum">
              <a:rPr lang="sv-SE" smtClean="0"/>
              <a:t>‹#›</a:t>
            </a:fld>
            <a:endParaRPr lang="sv-SE"/>
          </a:p>
        </p:txBody>
      </p:sp>
    </p:spTree>
    <p:extLst>
      <p:ext uri="{BB962C8B-B14F-4D97-AF65-F5344CB8AC3E}">
        <p14:creationId xmlns:p14="http://schemas.microsoft.com/office/powerpoint/2010/main" val="102873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1</a:t>
            </a:fld>
            <a:endParaRPr lang="en-US"/>
          </a:p>
        </p:txBody>
      </p:sp>
    </p:spTree>
    <p:extLst>
      <p:ext uri="{BB962C8B-B14F-4D97-AF65-F5344CB8AC3E}">
        <p14:creationId xmlns:p14="http://schemas.microsoft.com/office/powerpoint/2010/main" val="4652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b="1">
                <a:solidFill>
                  <a:srgbClr val="FFCC99"/>
                </a:solidFill>
                <a:latin typeface="Times New Roman" pitchFamily="18" charset="0"/>
              </a:defRPr>
            </a:lvl1pPr>
            <a:lvl2pPr marL="742950" indent="-285750" defTabSz="966788" eaLnBrk="0" hangingPunct="0">
              <a:defRPr sz="2800" b="1">
                <a:solidFill>
                  <a:srgbClr val="FFCC99"/>
                </a:solidFill>
                <a:latin typeface="Times New Roman" pitchFamily="18" charset="0"/>
              </a:defRPr>
            </a:lvl2pPr>
            <a:lvl3pPr marL="1143000" indent="-228600" defTabSz="966788" eaLnBrk="0" hangingPunct="0">
              <a:defRPr sz="2800" b="1">
                <a:solidFill>
                  <a:srgbClr val="FFCC99"/>
                </a:solidFill>
                <a:latin typeface="Times New Roman" pitchFamily="18" charset="0"/>
              </a:defRPr>
            </a:lvl3pPr>
            <a:lvl4pPr marL="1600200" indent="-228600" defTabSz="966788" eaLnBrk="0" hangingPunct="0">
              <a:defRPr sz="2800" b="1">
                <a:solidFill>
                  <a:srgbClr val="FFCC99"/>
                </a:solidFill>
                <a:latin typeface="Times New Roman" pitchFamily="18" charset="0"/>
              </a:defRPr>
            </a:lvl4pPr>
            <a:lvl5pPr marL="2057400" indent="-228600" defTabSz="966788" eaLnBrk="0" hangingPunct="0">
              <a:defRPr sz="2800" b="1">
                <a:solidFill>
                  <a:srgbClr val="FFCC99"/>
                </a:solidFill>
                <a:latin typeface="Times New Roman" pitchFamily="18" charset="0"/>
              </a:defRPr>
            </a:lvl5pPr>
            <a:lvl6pPr marL="2514600" indent="-228600" defTabSz="966788" eaLnBrk="0" fontAlgn="base" hangingPunct="0">
              <a:spcBef>
                <a:spcPct val="0"/>
              </a:spcBef>
              <a:spcAft>
                <a:spcPct val="0"/>
              </a:spcAft>
              <a:defRPr sz="2800" b="1">
                <a:solidFill>
                  <a:srgbClr val="FFCC99"/>
                </a:solidFill>
                <a:latin typeface="Times New Roman" pitchFamily="18" charset="0"/>
              </a:defRPr>
            </a:lvl6pPr>
            <a:lvl7pPr marL="2971800" indent="-228600" defTabSz="966788" eaLnBrk="0" fontAlgn="base" hangingPunct="0">
              <a:spcBef>
                <a:spcPct val="0"/>
              </a:spcBef>
              <a:spcAft>
                <a:spcPct val="0"/>
              </a:spcAft>
              <a:defRPr sz="2800" b="1">
                <a:solidFill>
                  <a:srgbClr val="FFCC99"/>
                </a:solidFill>
                <a:latin typeface="Times New Roman" pitchFamily="18" charset="0"/>
              </a:defRPr>
            </a:lvl7pPr>
            <a:lvl8pPr marL="3429000" indent="-228600" defTabSz="966788" eaLnBrk="0" fontAlgn="base" hangingPunct="0">
              <a:spcBef>
                <a:spcPct val="0"/>
              </a:spcBef>
              <a:spcAft>
                <a:spcPct val="0"/>
              </a:spcAft>
              <a:defRPr sz="2800" b="1">
                <a:solidFill>
                  <a:srgbClr val="FFCC99"/>
                </a:solidFill>
                <a:latin typeface="Times New Roman" pitchFamily="18" charset="0"/>
              </a:defRPr>
            </a:lvl8pPr>
            <a:lvl9pPr marL="3886200" indent="-228600" defTabSz="966788" eaLnBrk="0" fontAlgn="base" hangingPunct="0">
              <a:spcBef>
                <a:spcPct val="0"/>
              </a:spcBef>
              <a:spcAft>
                <a:spcPct val="0"/>
              </a:spcAft>
              <a:defRPr sz="2800" b="1">
                <a:solidFill>
                  <a:srgbClr val="FFCC99"/>
                </a:solidFill>
                <a:latin typeface="Times New Roman" pitchFamily="18" charset="0"/>
              </a:defRPr>
            </a:lvl9pPr>
          </a:lstStyle>
          <a:p>
            <a:pPr eaLnBrk="1" hangingPunct="1"/>
            <a:fld id="{443FEA5F-5DF7-4F5B-BF68-BC98777DE1F1}" type="slidenum">
              <a:rPr lang="en-US" sz="1400" b="0" smtClean="0">
                <a:solidFill>
                  <a:schemeClr val="tx1"/>
                </a:solidFill>
              </a:rPr>
              <a:pPr eaLnBrk="1" hangingPunct="1"/>
              <a:t>13</a:t>
            </a:fld>
            <a:endParaRPr lang="en-US" sz="1400" b="0">
              <a:solidFill>
                <a:schemeClr val="tx1"/>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142767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3C5F5-5DC5-3527-1440-90CC9009A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F9D3DA-2A8F-B9C4-212A-1E3DF7808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66B26-9B31-FD9E-ADF1-646A9412DA7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3DB6270A-95E0-BD56-E0A6-8EDD2712C359}"/>
              </a:ext>
            </a:extLst>
          </p:cNvPr>
          <p:cNvSpPr>
            <a:spLocks noGrp="1"/>
          </p:cNvSpPr>
          <p:nvPr>
            <p:ph type="sldNum" sz="quarter" idx="10"/>
          </p:nvPr>
        </p:nvSpPr>
        <p:spPr/>
        <p:txBody>
          <a:bodyPr/>
          <a:lstStyle/>
          <a:p>
            <a:fld id="{3075746C-E621-8E4B-8CC0-3BE97110A356}" type="slidenum">
              <a:rPr lang="en-US" smtClean="0"/>
              <a:t>14</a:t>
            </a:fld>
            <a:endParaRPr lang="en-US"/>
          </a:p>
        </p:txBody>
      </p:sp>
    </p:spTree>
    <p:extLst>
      <p:ext uri="{BB962C8B-B14F-4D97-AF65-F5344CB8AC3E}">
        <p14:creationId xmlns:p14="http://schemas.microsoft.com/office/powerpoint/2010/main" val="3997370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ABDDA-3B29-BA74-EB3D-FAAEE0D40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0D94C-9F07-5596-7220-186D310CC8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E184B-1F90-D8E0-E941-DB179C92F874}"/>
              </a:ext>
            </a:extLst>
          </p:cNvPr>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2A30D2E4-82E9-0B7C-5258-931CB3CBDBDC}"/>
              </a:ext>
            </a:extLst>
          </p:cNvPr>
          <p:cNvSpPr>
            <a:spLocks noGrp="1"/>
          </p:cNvSpPr>
          <p:nvPr>
            <p:ph type="sldNum" sz="quarter" idx="10"/>
          </p:nvPr>
        </p:nvSpPr>
        <p:spPr/>
        <p:txBody>
          <a:bodyPr/>
          <a:lstStyle/>
          <a:p>
            <a:fld id="{3075746C-E621-8E4B-8CC0-3BE97110A356}" type="slidenum">
              <a:rPr lang="en-US" smtClean="0"/>
              <a:t>15</a:t>
            </a:fld>
            <a:endParaRPr lang="en-US"/>
          </a:p>
        </p:txBody>
      </p:sp>
    </p:spTree>
    <p:extLst>
      <p:ext uri="{BB962C8B-B14F-4D97-AF65-F5344CB8AC3E}">
        <p14:creationId xmlns:p14="http://schemas.microsoft.com/office/powerpoint/2010/main" val="4279300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16</a:t>
            </a:fld>
            <a:endParaRPr lang="en-US"/>
          </a:p>
        </p:txBody>
      </p:sp>
    </p:spTree>
    <p:extLst>
      <p:ext uri="{BB962C8B-B14F-4D97-AF65-F5344CB8AC3E}">
        <p14:creationId xmlns:p14="http://schemas.microsoft.com/office/powerpoint/2010/main" val="2021112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SG" b="0" i="0" dirty="0">
                <a:effectLst/>
                <a:latin typeface="Söhne"/>
              </a:rPr>
              <a:t>Light Emitting Diodes (LEDs) are vital actuators for embedded and Internet of Things (IoT) devices. They provide a visual indication of the device's state and can also be used for debugging purposes. LEDs are directional components that allow current to flow in one direction only. </a:t>
            </a:r>
          </a:p>
          <a:p>
            <a:pPr algn="l"/>
            <a:endParaRPr lang="en-SG" dirty="0">
              <a:latin typeface="Söhne"/>
            </a:endParaRPr>
          </a:p>
          <a:p>
            <a:pPr algn="l"/>
            <a:r>
              <a:rPr lang="en-SG" b="0" i="0" dirty="0">
                <a:effectLst/>
                <a:latin typeface="Söhne"/>
              </a:rPr>
              <a:t>Typically, the cathode, where the current flows, is the shorter side of the LED. LEDs are an effective way to indicate the status of a device and provide feedback during the development and testing phase. </a:t>
            </a:r>
          </a:p>
          <a:p>
            <a:pPr algn="l"/>
            <a:endParaRPr lang="en-SG" dirty="0">
              <a:latin typeface="Söhne"/>
            </a:endParaRPr>
          </a:p>
          <a:p>
            <a:pPr algn="l"/>
            <a:endParaRPr lang="en-SG" b="0" i="0" dirty="0">
              <a:effectLst/>
              <a:latin typeface="Söhne"/>
            </a:endParaRPr>
          </a:p>
          <a:p>
            <a:pPr algn="l"/>
            <a:r>
              <a:rPr lang="en-SG" b="0" i="0" dirty="0">
                <a:effectLst/>
                <a:latin typeface="Söhne"/>
              </a:rPr>
              <a:t>They are also commonly used in consumer electronics and lighting applications.</a:t>
            </a:r>
          </a:p>
          <a:p>
            <a:br>
              <a:rPr lang="en-SG" dirty="0"/>
            </a:br>
            <a:endParaRPr lang="en-US" dirty="0"/>
          </a:p>
        </p:txBody>
      </p:sp>
      <p:sp>
        <p:nvSpPr>
          <p:cNvPr id="4" name="Slide Number Placeholder 3"/>
          <p:cNvSpPr>
            <a:spLocks noGrp="1"/>
          </p:cNvSpPr>
          <p:nvPr>
            <p:ph type="sldNum" sz="quarter" idx="5"/>
          </p:nvPr>
        </p:nvSpPr>
        <p:spPr/>
        <p:txBody>
          <a:bodyPr/>
          <a:lstStyle/>
          <a:p>
            <a:fld id="{87429048-48E3-CB4A-BCD4-0EFC36288878}" type="slidenum">
              <a:rPr lang="sv-SE" smtClean="0"/>
              <a:t>17</a:t>
            </a:fld>
            <a:endParaRPr lang="sv-SE"/>
          </a:p>
        </p:txBody>
      </p:sp>
    </p:spTree>
    <p:extLst>
      <p:ext uri="{BB962C8B-B14F-4D97-AF65-F5344CB8AC3E}">
        <p14:creationId xmlns:p14="http://schemas.microsoft.com/office/powerpoint/2010/main" val="3169028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18</a:t>
            </a:fld>
            <a:endParaRPr lang="en-US"/>
          </a:p>
        </p:txBody>
      </p:sp>
    </p:spTree>
    <p:extLst>
      <p:ext uri="{BB962C8B-B14F-4D97-AF65-F5344CB8AC3E}">
        <p14:creationId xmlns:p14="http://schemas.microsoft.com/office/powerpoint/2010/main" val="3870613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19</a:t>
            </a:fld>
            <a:endParaRPr lang="en-US"/>
          </a:p>
        </p:txBody>
      </p:sp>
    </p:spTree>
    <p:extLst>
      <p:ext uri="{BB962C8B-B14F-4D97-AF65-F5344CB8AC3E}">
        <p14:creationId xmlns:p14="http://schemas.microsoft.com/office/powerpoint/2010/main" val="966453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635A5-C5D5-0169-DDD4-956BB5101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D9608-F333-6F0E-73DD-A0DBC4152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A7EBE7-9D01-1876-5276-544AC6AE5151}"/>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21A863F5-24B7-FB5B-290D-5FAE071DEF4D}"/>
              </a:ext>
            </a:extLst>
          </p:cNvPr>
          <p:cNvSpPr>
            <a:spLocks noGrp="1"/>
          </p:cNvSpPr>
          <p:nvPr>
            <p:ph type="sldNum" sz="quarter" idx="10"/>
          </p:nvPr>
        </p:nvSpPr>
        <p:spPr/>
        <p:txBody>
          <a:bodyPr/>
          <a:lstStyle/>
          <a:p>
            <a:fld id="{3075746C-E621-8E4B-8CC0-3BE97110A356}" type="slidenum">
              <a:rPr lang="en-US" smtClean="0"/>
              <a:t>39</a:t>
            </a:fld>
            <a:endParaRPr lang="en-US"/>
          </a:p>
        </p:txBody>
      </p:sp>
    </p:spTree>
    <p:extLst>
      <p:ext uri="{BB962C8B-B14F-4D97-AF65-F5344CB8AC3E}">
        <p14:creationId xmlns:p14="http://schemas.microsoft.com/office/powerpoint/2010/main" val="2253842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6FFC0-918A-00E5-67FF-5D2AB756C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4B85B-429D-3BD5-37FE-29A265A02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AACAA-A0FB-F656-9EB0-B87DFDF95BEC}"/>
              </a:ext>
            </a:extLst>
          </p:cNvPr>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34A12162-272F-9435-7072-D32693A7757B}"/>
              </a:ext>
            </a:extLst>
          </p:cNvPr>
          <p:cNvSpPr>
            <a:spLocks noGrp="1"/>
          </p:cNvSpPr>
          <p:nvPr>
            <p:ph type="sldNum" sz="quarter" idx="10"/>
          </p:nvPr>
        </p:nvSpPr>
        <p:spPr/>
        <p:txBody>
          <a:bodyPr/>
          <a:lstStyle/>
          <a:p>
            <a:fld id="{3075746C-E621-8E4B-8CC0-3BE97110A356}" type="slidenum">
              <a:rPr lang="en-US" smtClean="0"/>
              <a:t>40</a:t>
            </a:fld>
            <a:endParaRPr lang="en-US"/>
          </a:p>
        </p:txBody>
      </p:sp>
    </p:spTree>
    <p:extLst>
      <p:ext uri="{BB962C8B-B14F-4D97-AF65-F5344CB8AC3E}">
        <p14:creationId xmlns:p14="http://schemas.microsoft.com/office/powerpoint/2010/main" val="720447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97031-71BF-99E5-07C3-7CC41B658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B20ED-8236-6973-2A10-C593C6B76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77A651-21CA-7DB2-A558-0A98B16DD9FF}"/>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92CDB415-E8B4-8C48-B40F-80310D2ADD43}"/>
              </a:ext>
            </a:extLst>
          </p:cNvPr>
          <p:cNvSpPr>
            <a:spLocks noGrp="1"/>
          </p:cNvSpPr>
          <p:nvPr>
            <p:ph type="sldNum" sz="quarter" idx="10"/>
          </p:nvPr>
        </p:nvSpPr>
        <p:spPr/>
        <p:txBody>
          <a:bodyPr/>
          <a:lstStyle/>
          <a:p>
            <a:fld id="{3075746C-E621-8E4B-8CC0-3BE97110A356}" type="slidenum">
              <a:rPr lang="en-US" smtClean="0"/>
              <a:t>41</a:t>
            </a:fld>
            <a:endParaRPr lang="en-US"/>
          </a:p>
        </p:txBody>
      </p:sp>
    </p:spTree>
    <p:extLst>
      <p:ext uri="{BB962C8B-B14F-4D97-AF65-F5344CB8AC3E}">
        <p14:creationId xmlns:p14="http://schemas.microsoft.com/office/powerpoint/2010/main" val="51232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a:t>
            </a:fld>
            <a:endParaRPr lang="en-US"/>
          </a:p>
        </p:txBody>
      </p:sp>
    </p:spTree>
    <p:extLst>
      <p:ext uri="{BB962C8B-B14F-4D97-AF65-F5344CB8AC3E}">
        <p14:creationId xmlns:p14="http://schemas.microsoft.com/office/powerpoint/2010/main" val="2215673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400AF-9746-D067-2E1C-5021F1736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C1CEC-C966-F87F-4331-66F90F1C9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16438-EB2C-DFF0-44AD-8727F23DEA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FE4181F5-4520-9B8A-6016-A4285F9A5B8A}"/>
              </a:ext>
            </a:extLst>
          </p:cNvPr>
          <p:cNvSpPr>
            <a:spLocks noGrp="1"/>
          </p:cNvSpPr>
          <p:nvPr>
            <p:ph type="sldNum" sz="quarter" idx="10"/>
          </p:nvPr>
        </p:nvSpPr>
        <p:spPr/>
        <p:txBody>
          <a:bodyPr/>
          <a:lstStyle/>
          <a:p>
            <a:fld id="{3075746C-E621-8E4B-8CC0-3BE97110A356}" type="slidenum">
              <a:rPr lang="en-US" smtClean="0"/>
              <a:t>42</a:t>
            </a:fld>
            <a:endParaRPr lang="en-US"/>
          </a:p>
        </p:txBody>
      </p:sp>
    </p:spTree>
    <p:extLst>
      <p:ext uri="{BB962C8B-B14F-4D97-AF65-F5344CB8AC3E}">
        <p14:creationId xmlns:p14="http://schemas.microsoft.com/office/powerpoint/2010/main" val="1710151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951CE-C396-6917-22DC-EA2C971E7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2C9C1-408E-B357-FFE2-E8FB9B8296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06916-3D88-1E18-F7B5-E1D36C1E3A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90216AD2-31DB-609A-4FA2-3C2601B4EBFD}"/>
              </a:ext>
            </a:extLst>
          </p:cNvPr>
          <p:cNvSpPr>
            <a:spLocks noGrp="1"/>
          </p:cNvSpPr>
          <p:nvPr>
            <p:ph type="sldNum" sz="quarter" idx="10"/>
          </p:nvPr>
        </p:nvSpPr>
        <p:spPr/>
        <p:txBody>
          <a:bodyPr/>
          <a:lstStyle/>
          <a:p>
            <a:fld id="{3075746C-E621-8E4B-8CC0-3BE97110A356}" type="slidenum">
              <a:rPr lang="en-US" smtClean="0"/>
              <a:t>43</a:t>
            </a:fld>
            <a:endParaRPr lang="en-US"/>
          </a:p>
        </p:txBody>
      </p:sp>
    </p:spTree>
    <p:extLst>
      <p:ext uri="{BB962C8B-B14F-4D97-AF65-F5344CB8AC3E}">
        <p14:creationId xmlns:p14="http://schemas.microsoft.com/office/powerpoint/2010/main" val="1346072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2C0C1-37E6-0E9E-5C43-B5BB61AE1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387FE-6A6B-219A-2070-88C52F541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55881-5DAE-0D7B-696E-1995B5A6C9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BA80BAE9-120E-C35A-671A-72059B00E8CA}"/>
              </a:ext>
            </a:extLst>
          </p:cNvPr>
          <p:cNvSpPr>
            <a:spLocks noGrp="1"/>
          </p:cNvSpPr>
          <p:nvPr>
            <p:ph type="sldNum" sz="quarter" idx="10"/>
          </p:nvPr>
        </p:nvSpPr>
        <p:spPr/>
        <p:txBody>
          <a:bodyPr/>
          <a:lstStyle/>
          <a:p>
            <a:fld id="{3075746C-E621-8E4B-8CC0-3BE97110A356}" type="slidenum">
              <a:rPr lang="en-US" smtClean="0"/>
              <a:t>44</a:t>
            </a:fld>
            <a:endParaRPr lang="en-US"/>
          </a:p>
        </p:txBody>
      </p:sp>
    </p:spTree>
    <p:extLst>
      <p:ext uri="{BB962C8B-B14F-4D97-AF65-F5344CB8AC3E}">
        <p14:creationId xmlns:p14="http://schemas.microsoft.com/office/powerpoint/2010/main" val="1005588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80E1B-FAC8-0CF9-C41C-7E779BCB4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F5422-2D97-DEC2-CA5D-6A1B8B19F2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69FA2-8F50-761B-EA06-ADCB642AA294}"/>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0F9B6652-C061-F478-03AB-41394EFFED75}"/>
              </a:ext>
            </a:extLst>
          </p:cNvPr>
          <p:cNvSpPr>
            <a:spLocks noGrp="1"/>
          </p:cNvSpPr>
          <p:nvPr>
            <p:ph type="sldNum" sz="quarter" idx="10"/>
          </p:nvPr>
        </p:nvSpPr>
        <p:spPr/>
        <p:txBody>
          <a:bodyPr/>
          <a:lstStyle/>
          <a:p>
            <a:fld id="{3075746C-E621-8E4B-8CC0-3BE97110A356}" type="slidenum">
              <a:rPr lang="en-US" smtClean="0"/>
              <a:t>57</a:t>
            </a:fld>
            <a:endParaRPr lang="en-US"/>
          </a:p>
        </p:txBody>
      </p:sp>
    </p:spTree>
    <p:extLst>
      <p:ext uri="{BB962C8B-B14F-4D97-AF65-F5344CB8AC3E}">
        <p14:creationId xmlns:p14="http://schemas.microsoft.com/office/powerpoint/2010/main" val="2556593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DC93A-8917-D443-8124-9C80FDD12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2654FF-1E9D-A925-4D8D-5828AAF91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D420B-6BA8-F46A-77D3-607285DAA473}"/>
              </a:ext>
            </a:extLst>
          </p:cNvPr>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C1DE030E-5BF5-CAFB-7675-E5F02C0E4FCF}"/>
              </a:ext>
            </a:extLst>
          </p:cNvPr>
          <p:cNvSpPr>
            <a:spLocks noGrp="1"/>
          </p:cNvSpPr>
          <p:nvPr>
            <p:ph type="sldNum" sz="quarter" idx="10"/>
          </p:nvPr>
        </p:nvSpPr>
        <p:spPr/>
        <p:txBody>
          <a:bodyPr/>
          <a:lstStyle/>
          <a:p>
            <a:fld id="{3075746C-E621-8E4B-8CC0-3BE97110A356}" type="slidenum">
              <a:rPr lang="en-US" smtClean="0"/>
              <a:t>58</a:t>
            </a:fld>
            <a:endParaRPr lang="en-US"/>
          </a:p>
        </p:txBody>
      </p:sp>
    </p:spTree>
    <p:extLst>
      <p:ext uri="{BB962C8B-B14F-4D97-AF65-F5344CB8AC3E}">
        <p14:creationId xmlns:p14="http://schemas.microsoft.com/office/powerpoint/2010/main" val="3785316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59A92-96C8-6CD0-B120-87E6BC5EE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1B4890-67A8-BAE1-BA94-DDE0CD0595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B356A-E47C-0E79-43EB-52C3A8FA3FF4}"/>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85EDE446-E45C-E99B-654B-0AFC41B288DE}"/>
              </a:ext>
            </a:extLst>
          </p:cNvPr>
          <p:cNvSpPr>
            <a:spLocks noGrp="1"/>
          </p:cNvSpPr>
          <p:nvPr>
            <p:ph type="sldNum" sz="quarter" idx="10"/>
          </p:nvPr>
        </p:nvSpPr>
        <p:spPr/>
        <p:txBody>
          <a:bodyPr/>
          <a:lstStyle/>
          <a:p>
            <a:fld id="{3075746C-E621-8E4B-8CC0-3BE97110A356}" type="slidenum">
              <a:rPr lang="en-US" smtClean="0"/>
              <a:t>65</a:t>
            </a:fld>
            <a:endParaRPr lang="en-US"/>
          </a:p>
        </p:txBody>
      </p:sp>
    </p:spTree>
    <p:extLst>
      <p:ext uri="{BB962C8B-B14F-4D97-AF65-F5344CB8AC3E}">
        <p14:creationId xmlns:p14="http://schemas.microsoft.com/office/powerpoint/2010/main" val="91172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7B9BA-785A-BB0E-3B16-A322EA606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BDE9F-7533-FAC9-8F43-D2401B1C9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879A79-A70E-E3E3-97C9-3F918E7A5EBC}"/>
              </a:ext>
            </a:extLst>
          </p:cNvPr>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7C139198-2A7E-ACB3-33D8-3BEAB1541DE5}"/>
              </a:ext>
            </a:extLst>
          </p:cNvPr>
          <p:cNvSpPr>
            <a:spLocks noGrp="1"/>
          </p:cNvSpPr>
          <p:nvPr>
            <p:ph type="sldNum" sz="quarter" idx="10"/>
          </p:nvPr>
        </p:nvSpPr>
        <p:spPr/>
        <p:txBody>
          <a:bodyPr/>
          <a:lstStyle/>
          <a:p>
            <a:fld id="{3075746C-E621-8E4B-8CC0-3BE97110A356}" type="slidenum">
              <a:rPr lang="en-US" smtClean="0"/>
              <a:t>66</a:t>
            </a:fld>
            <a:endParaRPr lang="en-US"/>
          </a:p>
        </p:txBody>
      </p:sp>
    </p:spTree>
    <p:extLst>
      <p:ext uri="{BB962C8B-B14F-4D97-AF65-F5344CB8AC3E}">
        <p14:creationId xmlns:p14="http://schemas.microsoft.com/office/powerpoint/2010/main" val="34146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26A94-6D7C-5D34-858C-E3988593A6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CED9B-1CC0-70A5-2385-04D34C1516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77DA7-FC8F-C31C-788F-A5367BA6CA3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5E672E3C-EF7C-E3F0-ED30-F71B20AA2782}"/>
              </a:ext>
            </a:extLst>
          </p:cNvPr>
          <p:cNvSpPr>
            <a:spLocks noGrp="1"/>
          </p:cNvSpPr>
          <p:nvPr>
            <p:ph type="sldNum" sz="quarter" idx="10"/>
          </p:nvPr>
        </p:nvSpPr>
        <p:spPr/>
        <p:txBody>
          <a:bodyPr/>
          <a:lstStyle/>
          <a:p>
            <a:fld id="{3075746C-E621-8E4B-8CC0-3BE97110A356}" type="slidenum">
              <a:rPr lang="en-US" smtClean="0"/>
              <a:t>92</a:t>
            </a:fld>
            <a:endParaRPr lang="en-US"/>
          </a:p>
        </p:txBody>
      </p:sp>
    </p:spTree>
    <p:extLst>
      <p:ext uri="{BB962C8B-B14F-4D97-AF65-F5344CB8AC3E}">
        <p14:creationId xmlns:p14="http://schemas.microsoft.com/office/powerpoint/2010/main" val="3334186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93</a:t>
            </a:fld>
            <a:endParaRPr lang="en-US"/>
          </a:p>
        </p:txBody>
      </p:sp>
    </p:spTree>
    <p:extLst>
      <p:ext uri="{BB962C8B-B14F-4D97-AF65-F5344CB8AC3E}">
        <p14:creationId xmlns:p14="http://schemas.microsoft.com/office/powerpoint/2010/main" val="1328285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a:t>
            </a:fld>
            <a:endParaRPr lang="en-US"/>
          </a:p>
        </p:txBody>
      </p:sp>
    </p:spTree>
    <p:extLst>
      <p:ext uri="{BB962C8B-B14F-4D97-AF65-F5344CB8AC3E}">
        <p14:creationId xmlns:p14="http://schemas.microsoft.com/office/powerpoint/2010/main" val="221567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429048-48E3-CB4A-BCD4-0EFC36288878}" type="slidenum">
              <a:rPr lang="sv-SE" smtClean="0"/>
              <a:t>5</a:t>
            </a:fld>
            <a:endParaRPr lang="sv-SE"/>
          </a:p>
        </p:txBody>
      </p:sp>
    </p:spTree>
    <p:extLst>
      <p:ext uri="{BB962C8B-B14F-4D97-AF65-F5344CB8AC3E}">
        <p14:creationId xmlns:p14="http://schemas.microsoft.com/office/powerpoint/2010/main" val="332270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429048-48E3-CB4A-BCD4-0EFC36288878}" type="slidenum">
              <a:rPr lang="sv-SE" smtClean="0"/>
              <a:t>6</a:t>
            </a:fld>
            <a:endParaRPr lang="sv-SE"/>
          </a:p>
        </p:txBody>
      </p:sp>
    </p:spTree>
    <p:extLst>
      <p:ext uri="{BB962C8B-B14F-4D97-AF65-F5344CB8AC3E}">
        <p14:creationId xmlns:p14="http://schemas.microsoft.com/office/powerpoint/2010/main" val="2948492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8</a:t>
            </a:fld>
            <a:endParaRPr lang="en-US"/>
          </a:p>
        </p:txBody>
      </p:sp>
    </p:spTree>
    <p:extLst>
      <p:ext uri="{BB962C8B-B14F-4D97-AF65-F5344CB8AC3E}">
        <p14:creationId xmlns:p14="http://schemas.microsoft.com/office/powerpoint/2010/main" val="1280182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10</a:t>
            </a:fld>
            <a:endParaRPr lang="en-US"/>
          </a:p>
        </p:txBody>
      </p:sp>
    </p:spTree>
    <p:extLst>
      <p:ext uri="{BB962C8B-B14F-4D97-AF65-F5344CB8AC3E}">
        <p14:creationId xmlns:p14="http://schemas.microsoft.com/office/powerpoint/2010/main" val="904190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11</a:t>
            </a:fld>
            <a:endParaRPr lang="en-US"/>
          </a:p>
        </p:txBody>
      </p:sp>
    </p:spTree>
    <p:extLst>
      <p:ext uri="{BB962C8B-B14F-4D97-AF65-F5344CB8AC3E}">
        <p14:creationId xmlns:p14="http://schemas.microsoft.com/office/powerpoint/2010/main" val="3596878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12</a:t>
            </a:fld>
            <a:endParaRPr lang="en-US"/>
          </a:p>
        </p:txBody>
      </p:sp>
    </p:spTree>
    <p:extLst>
      <p:ext uri="{BB962C8B-B14F-4D97-AF65-F5344CB8AC3E}">
        <p14:creationId xmlns:p14="http://schemas.microsoft.com/office/powerpoint/2010/main" val="1243472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1D8D-B81A-F044-A9F7-1892C8D933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871A6DB6-BA9D-FE49-85AA-7E381AC86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D0700B2-4298-A948-8860-B9E72DF32214}"/>
              </a:ext>
            </a:extLst>
          </p:cNvPr>
          <p:cNvSpPr>
            <a:spLocks noGrp="1"/>
          </p:cNvSpPr>
          <p:nvPr>
            <p:ph type="dt" sz="half" idx="10"/>
          </p:nvPr>
        </p:nvSpPr>
        <p:spPr/>
        <p:txBody>
          <a:bodyPr/>
          <a:lstStyle/>
          <a:p>
            <a:fld id="{F1FF0504-1F77-4746-9284-EB245119CF97}" type="datetime1">
              <a:rPr lang="sv-SE" smtClean="0"/>
              <a:t>2024-02-05</a:t>
            </a:fld>
            <a:endParaRPr lang="sv-SE"/>
          </a:p>
        </p:txBody>
      </p:sp>
      <p:sp>
        <p:nvSpPr>
          <p:cNvPr id="5" name="Footer Placeholder 4">
            <a:extLst>
              <a:ext uri="{FF2B5EF4-FFF2-40B4-BE49-F238E27FC236}">
                <a16:creationId xmlns:a16="http://schemas.microsoft.com/office/drawing/2014/main" id="{A7A70969-7238-7D44-BE93-76C09D8D3B78}"/>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8D222DDE-F5B8-2A43-845B-138DB4E027B4}"/>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430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754-A609-214C-B8F6-79F94B8E941B}"/>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403113D1-2C64-9C40-915D-1112C0CCB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E6F81DF-9877-AA44-A585-D6D38AC66498}"/>
              </a:ext>
            </a:extLst>
          </p:cNvPr>
          <p:cNvSpPr>
            <a:spLocks noGrp="1"/>
          </p:cNvSpPr>
          <p:nvPr>
            <p:ph type="dt" sz="half" idx="10"/>
          </p:nvPr>
        </p:nvSpPr>
        <p:spPr/>
        <p:txBody>
          <a:bodyPr/>
          <a:lstStyle/>
          <a:p>
            <a:fld id="{B8E4AAE7-4F75-47CE-8993-CA4E3E156413}" type="datetime1">
              <a:rPr lang="sv-SE" smtClean="0"/>
              <a:t>2024-02-05</a:t>
            </a:fld>
            <a:endParaRPr lang="sv-SE"/>
          </a:p>
        </p:txBody>
      </p:sp>
      <p:sp>
        <p:nvSpPr>
          <p:cNvPr id="5" name="Footer Placeholder 4">
            <a:extLst>
              <a:ext uri="{FF2B5EF4-FFF2-40B4-BE49-F238E27FC236}">
                <a16:creationId xmlns:a16="http://schemas.microsoft.com/office/drawing/2014/main" id="{B6D8C8BD-A508-C649-8DE5-41F6254C3EFF}"/>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1DC9FB52-64AB-5245-B2DE-A1CDDF57821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74436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CAE43-1C87-9E43-9A35-0A8EC51F09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42C51FE-3B80-694F-A68D-B19C4EFB2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ADF93014-238E-7248-B59D-6E6FF6A2BFA4}"/>
              </a:ext>
            </a:extLst>
          </p:cNvPr>
          <p:cNvSpPr>
            <a:spLocks noGrp="1"/>
          </p:cNvSpPr>
          <p:nvPr>
            <p:ph type="dt" sz="half" idx="10"/>
          </p:nvPr>
        </p:nvSpPr>
        <p:spPr/>
        <p:txBody>
          <a:bodyPr/>
          <a:lstStyle/>
          <a:p>
            <a:fld id="{76E78D2F-C449-4C7C-9333-84C01FB7568D}" type="datetime1">
              <a:rPr lang="sv-SE" smtClean="0"/>
              <a:t>2024-02-05</a:t>
            </a:fld>
            <a:endParaRPr lang="sv-SE"/>
          </a:p>
        </p:txBody>
      </p:sp>
      <p:sp>
        <p:nvSpPr>
          <p:cNvPr id="5" name="Footer Placeholder 4">
            <a:extLst>
              <a:ext uri="{FF2B5EF4-FFF2-40B4-BE49-F238E27FC236}">
                <a16:creationId xmlns:a16="http://schemas.microsoft.com/office/drawing/2014/main" id="{445803A0-7636-FC4C-8EB3-AFF383645D7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CB32DA3C-801A-864F-B858-64B6551D4E1E}"/>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29352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675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131D-C728-F34A-850F-C494964B68F8}"/>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0E915FAE-C498-5F42-9013-24499AFB02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93C5D13D-3C8A-424D-845B-6D6E717FD2BD}"/>
              </a:ext>
            </a:extLst>
          </p:cNvPr>
          <p:cNvSpPr>
            <a:spLocks noGrp="1"/>
          </p:cNvSpPr>
          <p:nvPr>
            <p:ph type="dt" sz="half" idx="10"/>
          </p:nvPr>
        </p:nvSpPr>
        <p:spPr/>
        <p:txBody>
          <a:bodyPr/>
          <a:lstStyle/>
          <a:p>
            <a:fld id="{35890D81-9E74-4920-91BA-8BD47836CBB8}" type="datetime1">
              <a:rPr lang="sv-SE" smtClean="0"/>
              <a:t>2024-02-05</a:t>
            </a:fld>
            <a:endParaRPr lang="sv-SE"/>
          </a:p>
        </p:txBody>
      </p:sp>
      <p:sp>
        <p:nvSpPr>
          <p:cNvPr id="5" name="Footer Placeholder 4">
            <a:extLst>
              <a:ext uri="{FF2B5EF4-FFF2-40B4-BE49-F238E27FC236}">
                <a16:creationId xmlns:a16="http://schemas.microsoft.com/office/drawing/2014/main" id="{A0BB9688-D3F3-8F45-AB3B-13ACE359C05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B4D55ADB-00AD-CE49-ADA6-DCF8CE0A3A1D}"/>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08830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C4B-A05F-F44D-A483-822DE0137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FFB0F4B5-0E8D-8246-9997-A447009C2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FB69D5-C498-9F4A-B2E5-EB75E7BA4F63}"/>
              </a:ext>
            </a:extLst>
          </p:cNvPr>
          <p:cNvSpPr>
            <a:spLocks noGrp="1"/>
          </p:cNvSpPr>
          <p:nvPr>
            <p:ph type="dt" sz="half" idx="10"/>
          </p:nvPr>
        </p:nvSpPr>
        <p:spPr/>
        <p:txBody>
          <a:bodyPr/>
          <a:lstStyle/>
          <a:p>
            <a:fld id="{629CF59E-F9A8-45AD-BF04-FFC34345DD7A}" type="datetime1">
              <a:rPr lang="sv-SE" smtClean="0"/>
              <a:t>2024-02-05</a:t>
            </a:fld>
            <a:endParaRPr lang="sv-SE"/>
          </a:p>
        </p:txBody>
      </p:sp>
      <p:sp>
        <p:nvSpPr>
          <p:cNvPr id="5" name="Footer Placeholder 4">
            <a:extLst>
              <a:ext uri="{FF2B5EF4-FFF2-40B4-BE49-F238E27FC236}">
                <a16:creationId xmlns:a16="http://schemas.microsoft.com/office/drawing/2014/main" id="{CEE5D3C3-B626-F842-8394-8B677FF30CC4}"/>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3964FC98-6B46-4044-AF14-C47A6E69DCD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6557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BE2-8816-4744-9456-935CCB79AFE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C85968FA-E42F-C44F-A843-AD42ECC70F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2C4456BA-9694-7640-BE5C-B9BD678E0E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ED705163-785E-584E-944F-0A288E88E367}"/>
              </a:ext>
            </a:extLst>
          </p:cNvPr>
          <p:cNvSpPr>
            <a:spLocks noGrp="1"/>
          </p:cNvSpPr>
          <p:nvPr>
            <p:ph type="dt" sz="half" idx="10"/>
          </p:nvPr>
        </p:nvSpPr>
        <p:spPr/>
        <p:txBody>
          <a:bodyPr/>
          <a:lstStyle/>
          <a:p>
            <a:fld id="{AB3E296F-6E2F-4943-941A-67423902EE89}" type="datetime1">
              <a:rPr lang="sv-SE" smtClean="0"/>
              <a:t>2024-02-05</a:t>
            </a:fld>
            <a:endParaRPr lang="sv-SE"/>
          </a:p>
        </p:txBody>
      </p:sp>
      <p:sp>
        <p:nvSpPr>
          <p:cNvPr id="6" name="Footer Placeholder 5">
            <a:extLst>
              <a:ext uri="{FF2B5EF4-FFF2-40B4-BE49-F238E27FC236}">
                <a16:creationId xmlns:a16="http://schemas.microsoft.com/office/drawing/2014/main" id="{80964741-0439-A941-A719-A48735C6E13E}"/>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4912FAA6-4735-A24C-AF1A-38B354B2A1E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3968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A5FE-9F5E-104C-89BA-0561481E3B92}"/>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A6EED72-1836-2E4E-96AB-8FDA78311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D67EC4-55CE-934C-84DE-59B6C5B73F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763BCE47-188E-8D43-B543-01E8A77EA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B47F51-7CB8-A547-89FA-06E9FCA085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72CE7DC6-6F15-5746-8717-FB6F9F1480ED}"/>
              </a:ext>
            </a:extLst>
          </p:cNvPr>
          <p:cNvSpPr>
            <a:spLocks noGrp="1"/>
          </p:cNvSpPr>
          <p:nvPr>
            <p:ph type="dt" sz="half" idx="10"/>
          </p:nvPr>
        </p:nvSpPr>
        <p:spPr/>
        <p:txBody>
          <a:bodyPr/>
          <a:lstStyle/>
          <a:p>
            <a:fld id="{D65B0AFC-9D35-47DE-8D04-7562DE15629D}" type="datetime1">
              <a:rPr lang="sv-SE" smtClean="0"/>
              <a:t>2024-02-05</a:t>
            </a:fld>
            <a:endParaRPr lang="sv-SE"/>
          </a:p>
        </p:txBody>
      </p:sp>
      <p:sp>
        <p:nvSpPr>
          <p:cNvPr id="8" name="Footer Placeholder 7">
            <a:extLst>
              <a:ext uri="{FF2B5EF4-FFF2-40B4-BE49-F238E27FC236}">
                <a16:creationId xmlns:a16="http://schemas.microsoft.com/office/drawing/2014/main" id="{FD9ED5B4-35EB-8944-A1D9-9569F6BF3FB4}"/>
              </a:ext>
            </a:extLst>
          </p:cNvPr>
          <p:cNvSpPr>
            <a:spLocks noGrp="1"/>
          </p:cNvSpPr>
          <p:nvPr>
            <p:ph type="ftr" sz="quarter" idx="11"/>
          </p:nvPr>
        </p:nvSpPr>
        <p:spPr/>
        <p:txBody>
          <a:bodyPr/>
          <a:lstStyle>
            <a:lvl1pPr>
              <a:defRPr sz="1600"/>
            </a:lvl1pPr>
          </a:lstStyle>
          <a:p>
            <a:r>
              <a:rPr lang="sv-SE" dirty="0"/>
              <a:t>ambujv@berkeley.edu</a:t>
            </a:r>
          </a:p>
        </p:txBody>
      </p:sp>
      <p:sp>
        <p:nvSpPr>
          <p:cNvPr id="9" name="Slide Number Placeholder 8">
            <a:extLst>
              <a:ext uri="{FF2B5EF4-FFF2-40B4-BE49-F238E27FC236}">
                <a16:creationId xmlns:a16="http://schemas.microsoft.com/office/drawing/2014/main" id="{E7E6F6E6-7F81-3A49-8B5A-C75A2A275845}"/>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15994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0CCC-58A6-7B43-A715-5465C79948D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35BCD7BE-FAFC-2746-A853-EDD1B4C8A8CC}"/>
              </a:ext>
            </a:extLst>
          </p:cNvPr>
          <p:cNvSpPr>
            <a:spLocks noGrp="1"/>
          </p:cNvSpPr>
          <p:nvPr>
            <p:ph type="dt" sz="half" idx="10"/>
          </p:nvPr>
        </p:nvSpPr>
        <p:spPr/>
        <p:txBody>
          <a:bodyPr/>
          <a:lstStyle/>
          <a:p>
            <a:fld id="{CDC05281-08AA-4C72-B250-2DE743C64599}" type="datetime1">
              <a:rPr lang="sv-SE" smtClean="0"/>
              <a:t>2024-02-05</a:t>
            </a:fld>
            <a:endParaRPr lang="sv-SE"/>
          </a:p>
        </p:txBody>
      </p:sp>
      <p:sp>
        <p:nvSpPr>
          <p:cNvPr id="4" name="Footer Placeholder 3">
            <a:extLst>
              <a:ext uri="{FF2B5EF4-FFF2-40B4-BE49-F238E27FC236}">
                <a16:creationId xmlns:a16="http://schemas.microsoft.com/office/drawing/2014/main" id="{57B7BFD8-C2EB-2642-93E8-3741A1387966}"/>
              </a:ext>
            </a:extLst>
          </p:cNvPr>
          <p:cNvSpPr>
            <a:spLocks noGrp="1"/>
          </p:cNvSpPr>
          <p:nvPr>
            <p:ph type="ftr" sz="quarter" idx="11"/>
          </p:nvPr>
        </p:nvSpPr>
        <p:spPr/>
        <p:txBody>
          <a:bodyPr/>
          <a:lstStyle>
            <a:lvl1pPr>
              <a:defRPr sz="1600"/>
            </a:lvl1pPr>
          </a:lstStyle>
          <a:p>
            <a:r>
              <a:rPr lang="sv-SE" dirty="0"/>
              <a:t>ambujv@berkeley.edu</a:t>
            </a:r>
          </a:p>
        </p:txBody>
      </p:sp>
      <p:sp>
        <p:nvSpPr>
          <p:cNvPr id="5" name="Slide Number Placeholder 4">
            <a:extLst>
              <a:ext uri="{FF2B5EF4-FFF2-40B4-BE49-F238E27FC236}">
                <a16:creationId xmlns:a16="http://schemas.microsoft.com/office/drawing/2014/main" id="{CECF28AB-124E-5841-96BD-21ECECF42B8A}"/>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20047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8AD6F-F80D-3D4D-BFD8-3412B4207368}"/>
              </a:ext>
            </a:extLst>
          </p:cNvPr>
          <p:cNvSpPr>
            <a:spLocks noGrp="1"/>
          </p:cNvSpPr>
          <p:nvPr>
            <p:ph type="dt" sz="half" idx="10"/>
          </p:nvPr>
        </p:nvSpPr>
        <p:spPr/>
        <p:txBody>
          <a:bodyPr/>
          <a:lstStyle/>
          <a:p>
            <a:fld id="{00B2CF90-6E92-44FD-8245-32D6D58EEF14}" type="datetime1">
              <a:rPr lang="sv-SE" smtClean="0"/>
              <a:t>2024-02-05</a:t>
            </a:fld>
            <a:endParaRPr lang="sv-SE"/>
          </a:p>
        </p:txBody>
      </p:sp>
      <p:sp>
        <p:nvSpPr>
          <p:cNvPr id="3" name="Footer Placeholder 2">
            <a:extLst>
              <a:ext uri="{FF2B5EF4-FFF2-40B4-BE49-F238E27FC236}">
                <a16:creationId xmlns:a16="http://schemas.microsoft.com/office/drawing/2014/main" id="{941D8A43-65E2-1749-9F02-724EEF333E28}"/>
              </a:ext>
            </a:extLst>
          </p:cNvPr>
          <p:cNvSpPr>
            <a:spLocks noGrp="1"/>
          </p:cNvSpPr>
          <p:nvPr>
            <p:ph type="ftr" sz="quarter" idx="11"/>
          </p:nvPr>
        </p:nvSpPr>
        <p:spPr/>
        <p:txBody>
          <a:bodyPr/>
          <a:lstStyle>
            <a:lvl1pPr>
              <a:defRPr sz="1600"/>
            </a:lvl1pPr>
          </a:lstStyle>
          <a:p>
            <a:r>
              <a:rPr lang="sv-SE" dirty="0"/>
              <a:t>ambujv@berkeley.edu</a:t>
            </a:r>
          </a:p>
        </p:txBody>
      </p:sp>
      <p:sp>
        <p:nvSpPr>
          <p:cNvPr id="4" name="Slide Number Placeholder 3">
            <a:extLst>
              <a:ext uri="{FF2B5EF4-FFF2-40B4-BE49-F238E27FC236}">
                <a16:creationId xmlns:a16="http://schemas.microsoft.com/office/drawing/2014/main" id="{12C24CC1-AAA7-7647-8B5F-F38F6845720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0954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874B-B46B-F746-BC0F-C565DDBA7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03E06BD-75F9-B446-A018-EDF49AE98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57529EEB-CB90-334E-B637-AAAC392F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87789-4183-4544-96C0-BF53F174ADA8}"/>
              </a:ext>
            </a:extLst>
          </p:cNvPr>
          <p:cNvSpPr>
            <a:spLocks noGrp="1"/>
          </p:cNvSpPr>
          <p:nvPr>
            <p:ph type="dt" sz="half" idx="10"/>
          </p:nvPr>
        </p:nvSpPr>
        <p:spPr/>
        <p:txBody>
          <a:bodyPr/>
          <a:lstStyle/>
          <a:p>
            <a:fld id="{D2E5A4AD-6130-4B7E-9316-59D70B71516C}" type="datetime1">
              <a:rPr lang="sv-SE" smtClean="0"/>
              <a:t>2024-02-05</a:t>
            </a:fld>
            <a:endParaRPr lang="sv-SE"/>
          </a:p>
        </p:txBody>
      </p:sp>
      <p:sp>
        <p:nvSpPr>
          <p:cNvPr id="6" name="Footer Placeholder 5">
            <a:extLst>
              <a:ext uri="{FF2B5EF4-FFF2-40B4-BE49-F238E27FC236}">
                <a16:creationId xmlns:a16="http://schemas.microsoft.com/office/drawing/2014/main" id="{65311638-F5F0-254C-AEAD-5FDF68AC9013}"/>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5D861172-38D6-0C42-BF5A-D1F5C4CDD31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37996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6143-8AD1-384B-9E09-E36CAF09D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A2117B9A-58EB-774C-8E3E-34CB79E97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1B3BC705-2E77-CD4A-896C-DA3D48460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0D0FF-2EDB-DF46-9060-404438C06D76}"/>
              </a:ext>
            </a:extLst>
          </p:cNvPr>
          <p:cNvSpPr>
            <a:spLocks noGrp="1"/>
          </p:cNvSpPr>
          <p:nvPr>
            <p:ph type="dt" sz="half" idx="10"/>
          </p:nvPr>
        </p:nvSpPr>
        <p:spPr/>
        <p:txBody>
          <a:bodyPr/>
          <a:lstStyle/>
          <a:p>
            <a:fld id="{3050D939-7D75-4473-85E9-EAA55A48004C}" type="datetime1">
              <a:rPr lang="sv-SE" smtClean="0"/>
              <a:t>2024-02-05</a:t>
            </a:fld>
            <a:endParaRPr lang="sv-SE"/>
          </a:p>
        </p:txBody>
      </p:sp>
      <p:sp>
        <p:nvSpPr>
          <p:cNvPr id="6" name="Footer Placeholder 5">
            <a:extLst>
              <a:ext uri="{FF2B5EF4-FFF2-40B4-BE49-F238E27FC236}">
                <a16:creationId xmlns:a16="http://schemas.microsoft.com/office/drawing/2014/main" id="{5CF7FCC4-D106-1A42-9D2E-36CC6E582D4B}"/>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7DB6790D-9981-F24F-85F6-5132D276418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4145556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60990-C9C0-2946-817E-7880E9A44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F6BDD58-72AB-A845-91D3-7083F407F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DEEDAA8-551F-D14B-95E3-2C4655D88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7477F-BAC6-416F-AEAF-A2B58818030B}" type="datetime1">
              <a:rPr lang="sv-SE" smtClean="0"/>
              <a:t>2024-02-05</a:t>
            </a:fld>
            <a:endParaRPr lang="sv-SE"/>
          </a:p>
        </p:txBody>
      </p:sp>
      <p:sp>
        <p:nvSpPr>
          <p:cNvPr id="5" name="Footer Placeholder 4">
            <a:extLst>
              <a:ext uri="{FF2B5EF4-FFF2-40B4-BE49-F238E27FC236}">
                <a16:creationId xmlns:a16="http://schemas.microsoft.com/office/drawing/2014/main" id="{DCBE7EE4-8B77-8048-AD76-092D4F0EC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ambujv@berkeley.edu</a:t>
            </a:r>
          </a:p>
        </p:txBody>
      </p:sp>
      <p:sp>
        <p:nvSpPr>
          <p:cNvPr id="6" name="Slide Number Placeholder 5">
            <a:extLst>
              <a:ext uri="{FF2B5EF4-FFF2-40B4-BE49-F238E27FC236}">
                <a16:creationId xmlns:a16="http://schemas.microsoft.com/office/drawing/2014/main" id="{21332DB7-1245-884F-A8A8-E8E778EC6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B7451-1438-CB4A-8106-82A64F1C7D7B}" type="slidenum">
              <a:rPr lang="sv-SE" smtClean="0"/>
              <a:t>‹#›</a:t>
            </a:fld>
            <a:endParaRPr lang="sv-SE"/>
          </a:p>
        </p:txBody>
      </p:sp>
    </p:spTree>
    <p:extLst>
      <p:ext uri="{BB962C8B-B14F-4D97-AF65-F5344CB8AC3E}">
        <p14:creationId xmlns:p14="http://schemas.microsoft.com/office/powerpoint/2010/main" val="2006737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cV2wT1gSMD4?feature=oembed"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video" Target="https://www.youtube.com/embed/HSNY0XVXM1w?feature=oembed" TargetMode="Externa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medium"/><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medium"/></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sv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Aj056yXtq7g?feature=oembed" TargetMode="Externa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gX9cbxLSOkE?feature=oembed" TargetMode="Externa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5f5JJTmbO4U?feature=oembed"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210.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10.png"/></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sparkfun.com/qwiic" TargetMode="External"/><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yHocu_n2udI?feature=oembed"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573" y="2232965"/>
            <a:ext cx="10460484" cy="1509963"/>
          </a:xfrm>
        </p:spPr>
        <p:txBody>
          <a:bodyPr>
            <a:normAutofit fontScale="90000"/>
          </a:bodyPr>
          <a:lstStyle/>
          <a:p>
            <a:r>
              <a:rPr lang="en-GB" sz="8000" u="none" strike="noStrike" dirty="0">
                <a:effectLst/>
                <a:latin typeface="+mn-lt"/>
              </a:rPr>
              <a:t>Embedded Software Programming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1</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926413466"/>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948" y="211566"/>
            <a:ext cx="10967113" cy="1325563"/>
          </a:xfrm>
        </p:spPr>
        <p:txBody>
          <a:bodyPr>
            <a:noAutofit/>
          </a:bodyPr>
          <a:lstStyle/>
          <a:p>
            <a:r>
              <a:rPr lang="en-US" b="1" dirty="0">
                <a:latin typeface="+mj-lt"/>
              </a:rPr>
              <a:t>Actuation is energy expensive (</a:t>
            </a:r>
            <a:r>
              <a:rPr lang="en-US" b="1" dirty="0" err="1">
                <a:latin typeface="+mj-lt"/>
              </a:rPr>
              <a:t>wrt</a:t>
            </a:r>
            <a:r>
              <a:rPr lang="en-US" b="1" dirty="0">
                <a:latin typeface="+mj-lt"/>
              </a:rPr>
              <a:t> sensing)</a:t>
            </a:r>
          </a:p>
        </p:txBody>
      </p:sp>
      <p:sp>
        <p:nvSpPr>
          <p:cNvPr id="3" name="Content Placeholder 2"/>
          <p:cNvSpPr>
            <a:spLocks noGrp="1"/>
          </p:cNvSpPr>
          <p:nvPr>
            <p:ph idx="1"/>
          </p:nvPr>
        </p:nvSpPr>
        <p:spPr>
          <a:xfrm>
            <a:off x="928815" y="3585390"/>
            <a:ext cx="11187023" cy="4407605"/>
          </a:xfrm>
        </p:spPr>
        <p:txBody>
          <a:bodyPr>
            <a:noAutofit/>
          </a:bodyPr>
          <a:lstStyle/>
          <a:p>
            <a:pPr marL="457200" lvl="1" indent="0">
              <a:buNone/>
            </a:pPr>
            <a:endParaRPr lang="en-US" b="1" dirty="0">
              <a:latin typeface="+mj-lt"/>
            </a:endParaRPr>
          </a:p>
          <a:p>
            <a:endParaRPr lang="en-US" b="1" dirty="0">
              <a:latin typeface="+mj-lt"/>
            </a:endParaRPr>
          </a:p>
          <a:p>
            <a:endParaRPr lang="en-US" b="1" dirty="0">
              <a:latin typeface="+mj-lt"/>
            </a:endParaRP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10</a:t>
            </a:fld>
            <a:endParaRPr lang="sv-SE" dirty="0"/>
          </a:p>
        </p:txBody>
      </p:sp>
      <p:pic>
        <p:nvPicPr>
          <p:cNvPr id="5" name="Online Media 4" descr="Wind Dispersal of Battery-free Wireless Devices">
            <a:hlinkClick r:id="" action="ppaction://media"/>
            <a:extLst>
              <a:ext uri="{FF2B5EF4-FFF2-40B4-BE49-F238E27FC236}">
                <a16:creationId xmlns:a16="http://schemas.microsoft.com/office/drawing/2014/main" id="{5C9541E3-7B36-ADA8-CE83-56E3DF0EA0F2}"/>
              </a:ext>
            </a:extLst>
          </p:cNvPr>
          <p:cNvPicPr>
            <a:picLocks noRot="1" noChangeAspect="1"/>
          </p:cNvPicPr>
          <p:nvPr>
            <a:videoFile r:link="rId1"/>
          </p:nvPr>
        </p:nvPicPr>
        <p:blipFill>
          <a:blip r:embed="rId4"/>
          <a:stretch>
            <a:fillRect/>
          </a:stretch>
        </p:blipFill>
        <p:spPr>
          <a:xfrm>
            <a:off x="2226211" y="1620058"/>
            <a:ext cx="7739577" cy="4250744"/>
          </a:xfrm>
          <a:prstGeom prst="rect">
            <a:avLst/>
          </a:prstGeom>
        </p:spPr>
      </p:pic>
      <p:sp>
        <p:nvSpPr>
          <p:cNvPr id="4" name="TextBox 3">
            <a:extLst>
              <a:ext uri="{FF2B5EF4-FFF2-40B4-BE49-F238E27FC236}">
                <a16:creationId xmlns:a16="http://schemas.microsoft.com/office/drawing/2014/main" id="{313E4744-73EA-8AC9-CAF1-9745E705D4B2}"/>
              </a:ext>
            </a:extLst>
          </p:cNvPr>
          <p:cNvSpPr txBox="1"/>
          <p:nvPr/>
        </p:nvSpPr>
        <p:spPr>
          <a:xfrm>
            <a:off x="2807742" y="6277102"/>
            <a:ext cx="6576514" cy="369332"/>
          </a:xfrm>
          <a:prstGeom prst="rect">
            <a:avLst/>
          </a:prstGeom>
          <a:noFill/>
        </p:spPr>
        <p:txBody>
          <a:bodyPr wrap="square">
            <a:spAutoFit/>
          </a:bodyPr>
          <a:lstStyle/>
          <a:p>
            <a:r>
              <a:rPr lang="en-US" dirty="0">
                <a:latin typeface="+mj-lt"/>
              </a:rPr>
              <a:t>Wind dispersal of battery-free wireless devices, Nature March 2022</a:t>
            </a:r>
          </a:p>
        </p:txBody>
      </p:sp>
    </p:spTree>
    <p:extLst>
      <p:ext uri="{BB962C8B-B14F-4D97-AF65-F5344CB8AC3E}">
        <p14:creationId xmlns:p14="http://schemas.microsoft.com/office/powerpoint/2010/main" val="1190019647"/>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11</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1118754" y="365125"/>
            <a:ext cx="9954492" cy="1325563"/>
          </a:xfrm>
        </p:spPr>
        <p:txBody>
          <a:bodyPr>
            <a:normAutofit/>
          </a:bodyPr>
          <a:lstStyle/>
          <a:p>
            <a:r>
              <a:rPr lang="en-US" sz="4000" dirty="0">
                <a:latin typeface="+mn-lt"/>
              </a:rPr>
              <a:t>Generating </a:t>
            </a:r>
            <a:r>
              <a:rPr lang="en-US" sz="4000" dirty="0" err="1">
                <a:latin typeface="+mn-lt"/>
              </a:rPr>
              <a:t>WiFi</a:t>
            </a:r>
            <a:r>
              <a:rPr lang="en-US" sz="4000" dirty="0">
                <a:latin typeface="+mn-lt"/>
              </a:rPr>
              <a:t> transmissions via backscatter</a:t>
            </a:r>
            <a:endParaRPr lang="en-SE" sz="4000" dirty="0">
              <a:latin typeface="+mn-lt"/>
            </a:endParaRPr>
          </a:p>
        </p:txBody>
      </p:sp>
      <p:pic>
        <p:nvPicPr>
          <p:cNvPr id="11" name="videoplayback.mp4" descr="videoplayback.mp4">
            <a:hlinkClick r:id="" action="ppaction://media"/>
            <a:extLst>
              <a:ext uri="{FF2B5EF4-FFF2-40B4-BE49-F238E27FC236}">
                <a16:creationId xmlns:a16="http://schemas.microsoft.com/office/drawing/2014/main" id="{AC8183C4-8A9C-BF25-1348-9E8E591C1A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399742"/>
            <a:ext cx="8128000" cy="4572000"/>
          </a:xfrm>
          <a:prstGeom prst="rect">
            <a:avLst/>
          </a:prstGeom>
        </p:spPr>
      </p:pic>
      <p:sp>
        <p:nvSpPr>
          <p:cNvPr id="2" name="TextBox 1">
            <a:extLst>
              <a:ext uri="{FF2B5EF4-FFF2-40B4-BE49-F238E27FC236}">
                <a16:creationId xmlns:a16="http://schemas.microsoft.com/office/drawing/2014/main" id="{4A8335EB-203E-BBBF-F010-96009462013E}"/>
              </a:ext>
            </a:extLst>
          </p:cNvPr>
          <p:cNvSpPr txBox="1"/>
          <p:nvPr/>
        </p:nvSpPr>
        <p:spPr>
          <a:xfrm>
            <a:off x="2807742" y="6277102"/>
            <a:ext cx="6576514" cy="369332"/>
          </a:xfrm>
          <a:prstGeom prst="rect">
            <a:avLst/>
          </a:prstGeom>
          <a:noFill/>
        </p:spPr>
        <p:txBody>
          <a:bodyPr wrap="square">
            <a:spAutoFit/>
          </a:bodyPr>
          <a:lstStyle/>
          <a:p>
            <a:r>
              <a:rPr lang="en-US" dirty="0">
                <a:latin typeface="+mj-lt"/>
              </a:rPr>
              <a:t>Wind dispersal of battery-free wireless devices, Nature March 2022</a:t>
            </a:r>
          </a:p>
        </p:txBody>
      </p:sp>
    </p:spTree>
    <p:extLst>
      <p:ext uri="{BB962C8B-B14F-4D97-AF65-F5344CB8AC3E}">
        <p14:creationId xmlns:p14="http://schemas.microsoft.com/office/powerpoint/2010/main" val="406728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1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265" y="347308"/>
            <a:ext cx="5079468" cy="1325563"/>
          </a:xfrm>
        </p:spPr>
        <p:txBody>
          <a:bodyPr>
            <a:noAutofit/>
          </a:bodyPr>
          <a:lstStyle/>
          <a:p>
            <a:r>
              <a:rPr lang="en-US" sz="4000" dirty="0">
                <a:latin typeface="+mn-lt"/>
              </a:rPr>
              <a:t>Battery-free Gameboy</a:t>
            </a: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12</a:t>
            </a:fld>
            <a:endParaRPr lang="sv-SE"/>
          </a:p>
        </p:txBody>
      </p:sp>
      <p:pic>
        <p:nvPicPr>
          <p:cNvPr id="4" name="Battery-free GameBoy.mp4" descr="Battery-free GameBoy.mp4">
            <a:hlinkClick r:id="" action="ppaction://media"/>
            <a:extLst>
              <a:ext uri="{FF2B5EF4-FFF2-40B4-BE49-F238E27FC236}">
                <a16:creationId xmlns:a16="http://schemas.microsoft.com/office/drawing/2014/main" id="{356FCC4C-8C49-C87B-AD4C-9862E13F22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57619" y="1672871"/>
            <a:ext cx="7276762" cy="4093179"/>
          </a:xfrm>
          <a:prstGeom prst="rect">
            <a:avLst/>
          </a:prstGeom>
        </p:spPr>
      </p:pic>
      <p:sp>
        <p:nvSpPr>
          <p:cNvPr id="3" name="TextBox 2">
            <a:extLst>
              <a:ext uri="{FF2B5EF4-FFF2-40B4-BE49-F238E27FC236}">
                <a16:creationId xmlns:a16="http://schemas.microsoft.com/office/drawing/2014/main" id="{1266095C-15B3-1DE6-2844-A3E6A3894DE9}"/>
              </a:ext>
            </a:extLst>
          </p:cNvPr>
          <p:cNvSpPr txBox="1"/>
          <p:nvPr/>
        </p:nvSpPr>
        <p:spPr>
          <a:xfrm>
            <a:off x="3925397" y="6326026"/>
            <a:ext cx="4341203" cy="369332"/>
          </a:xfrm>
          <a:prstGeom prst="rect">
            <a:avLst/>
          </a:prstGeom>
          <a:noFill/>
        </p:spPr>
        <p:txBody>
          <a:bodyPr wrap="square">
            <a:spAutoFit/>
          </a:bodyPr>
          <a:lstStyle/>
          <a:p>
            <a:r>
              <a:rPr lang="en-US" dirty="0">
                <a:latin typeface="+mj-lt"/>
              </a:rPr>
              <a:t>Battery-Free Game Boy, ACM IMWUT 2020</a:t>
            </a:r>
          </a:p>
        </p:txBody>
      </p:sp>
    </p:spTree>
    <p:extLst>
      <p:ext uri="{BB962C8B-B14F-4D97-AF65-F5344CB8AC3E}">
        <p14:creationId xmlns:p14="http://schemas.microsoft.com/office/powerpoint/2010/main" val="2234830345"/>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idx="4294967295"/>
          </p:nvPr>
        </p:nvSpPr>
        <p:spPr>
          <a:xfrm>
            <a:off x="849821" y="253583"/>
            <a:ext cx="10846645" cy="852487"/>
          </a:xfrm>
        </p:spPr>
        <p:txBody>
          <a:bodyPr>
            <a:normAutofit/>
          </a:bodyPr>
          <a:lstStyle/>
          <a:p>
            <a:pPr eaLnBrk="1" hangingPunct="1"/>
            <a:r>
              <a:rPr lang="en-US" sz="4000" dirty="0">
                <a:latin typeface="+mn-lt"/>
              </a:rPr>
              <a:t>Trilateration using beacons sent using light</a:t>
            </a:r>
          </a:p>
        </p:txBody>
      </p:sp>
      <p:pic>
        <p:nvPicPr>
          <p:cNvPr id="2" name="Online Media 1" descr="Luxapose: Indoor Positioning with Mobile Phones and Visible Light">
            <a:hlinkClick r:id="" action="ppaction://media"/>
            <a:extLst>
              <a:ext uri="{FF2B5EF4-FFF2-40B4-BE49-F238E27FC236}">
                <a16:creationId xmlns:a16="http://schemas.microsoft.com/office/drawing/2014/main" id="{01B05760-E362-2D59-2218-6ED53327C31C}"/>
              </a:ext>
            </a:extLst>
          </p:cNvPr>
          <p:cNvPicPr>
            <a:picLocks noRot="1" noChangeAspect="1"/>
          </p:cNvPicPr>
          <p:nvPr>
            <a:videoFile r:link="rId1"/>
          </p:nvPr>
        </p:nvPicPr>
        <p:blipFill>
          <a:blip r:embed="rId4"/>
          <a:stretch>
            <a:fillRect/>
          </a:stretch>
        </p:blipFill>
        <p:spPr>
          <a:xfrm>
            <a:off x="1540829" y="1106070"/>
            <a:ext cx="9110341" cy="5147342"/>
          </a:xfrm>
          <a:prstGeom prst="rect">
            <a:avLst/>
          </a:prstGeom>
        </p:spPr>
      </p:pic>
      <p:sp>
        <p:nvSpPr>
          <p:cNvPr id="4" name="TextBox 3">
            <a:extLst>
              <a:ext uri="{FF2B5EF4-FFF2-40B4-BE49-F238E27FC236}">
                <a16:creationId xmlns:a16="http://schemas.microsoft.com/office/drawing/2014/main" id="{065C676E-6338-8308-6155-A78913148115}"/>
              </a:ext>
            </a:extLst>
          </p:cNvPr>
          <p:cNvSpPr txBox="1"/>
          <p:nvPr/>
        </p:nvSpPr>
        <p:spPr>
          <a:xfrm>
            <a:off x="342199" y="6373584"/>
            <a:ext cx="11281340" cy="461665"/>
          </a:xfrm>
          <a:prstGeom prst="rect">
            <a:avLst/>
          </a:prstGeom>
          <a:noFill/>
        </p:spPr>
        <p:txBody>
          <a:bodyPr wrap="square">
            <a:spAutoFit/>
          </a:bodyPr>
          <a:lstStyle/>
          <a:p>
            <a:r>
              <a:rPr lang="en-SG" sz="1200" b="0" dirty="0">
                <a:solidFill>
                  <a:srgbClr val="333333"/>
                </a:solidFill>
                <a:effectLst/>
                <a:latin typeface="+mj-lt"/>
              </a:rPr>
              <a:t>Ye-Sheng </a:t>
            </a:r>
            <a:r>
              <a:rPr lang="en-SG" sz="1200" b="0" dirty="0" err="1">
                <a:solidFill>
                  <a:srgbClr val="333333"/>
                </a:solidFill>
                <a:effectLst/>
                <a:latin typeface="+mj-lt"/>
              </a:rPr>
              <a:t>Kuo</a:t>
            </a:r>
            <a:r>
              <a:rPr lang="en-SG" sz="1200" b="0" dirty="0">
                <a:solidFill>
                  <a:srgbClr val="333333"/>
                </a:solidFill>
                <a:effectLst/>
                <a:latin typeface="+mj-lt"/>
              </a:rPr>
              <a:t>, Pat </a:t>
            </a:r>
            <a:r>
              <a:rPr lang="en-SG" sz="1200" b="0" dirty="0" err="1">
                <a:solidFill>
                  <a:srgbClr val="333333"/>
                </a:solidFill>
                <a:effectLst/>
                <a:latin typeface="+mj-lt"/>
              </a:rPr>
              <a:t>Pannuto</a:t>
            </a:r>
            <a:r>
              <a:rPr lang="en-SG" sz="1200" b="0" dirty="0">
                <a:solidFill>
                  <a:srgbClr val="333333"/>
                </a:solidFill>
                <a:effectLst/>
                <a:latin typeface="+mj-lt"/>
              </a:rPr>
              <a:t>, Ko-Jen Hsiao, and Prabal Dutta. 2014. </a:t>
            </a:r>
            <a:r>
              <a:rPr lang="en-SG" sz="1200" b="0" dirty="0" err="1">
                <a:solidFill>
                  <a:srgbClr val="333333"/>
                </a:solidFill>
                <a:effectLst/>
                <a:latin typeface="+mj-lt"/>
              </a:rPr>
              <a:t>Luxapose</a:t>
            </a:r>
            <a:r>
              <a:rPr lang="en-SG" sz="1200" b="0" dirty="0">
                <a:solidFill>
                  <a:srgbClr val="333333"/>
                </a:solidFill>
                <a:effectLst/>
                <a:latin typeface="+mj-lt"/>
              </a:rPr>
              <a:t>: indoor positioning with mobile phones and visible light. In Proceedings of the 20th annual international conference on Mobile computing and networking (</a:t>
            </a:r>
            <a:r>
              <a:rPr lang="en-SG" sz="1200" b="0" dirty="0" err="1">
                <a:solidFill>
                  <a:srgbClr val="333333"/>
                </a:solidFill>
                <a:effectLst/>
                <a:latin typeface="+mj-lt"/>
              </a:rPr>
              <a:t>MobiCom</a:t>
            </a:r>
            <a:r>
              <a:rPr lang="en-SG" sz="1200" b="0" dirty="0">
                <a:solidFill>
                  <a:srgbClr val="333333"/>
                </a:solidFill>
                <a:effectLst/>
                <a:latin typeface="+mj-lt"/>
              </a:rPr>
              <a:t> '14)</a:t>
            </a:r>
            <a:endParaRPr lang="en-US" sz="1200" dirty="0">
              <a:latin typeface="+mj-lt"/>
            </a:endParaRPr>
          </a:p>
        </p:txBody>
      </p:sp>
    </p:spTree>
    <p:extLst>
      <p:ext uri="{BB962C8B-B14F-4D97-AF65-F5344CB8AC3E}">
        <p14:creationId xmlns:p14="http://schemas.microsoft.com/office/powerpoint/2010/main" val="153980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1A6E8-4564-6109-B7D0-2CF65324944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33A79F-7ABC-1D4F-EA3A-8B7EB2F5669A}"/>
              </a:ext>
            </a:extLst>
          </p:cNvPr>
          <p:cNvSpPr>
            <a:spLocks noGrp="1"/>
          </p:cNvSpPr>
          <p:nvPr>
            <p:ph idx="1"/>
          </p:nvPr>
        </p:nvSpPr>
        <p:spPr>
          <a:xfrm>
            <a:off x="838200" y="1864427"/>
            <a:ext cx="11050138" cy="3129145"/>
          </a:xfrm>
        </p:spPr>
        <p:txBody>
          <a:bodyPr>
            <a:normAutofit/>
          </a:bodyPr>
          <a:lstStyle/>
          <a:p>
            <a:r>
              <a:rPr lang="en-US" b="1" dirty="0">
                <a:sym typeface="Wingdings" pitchFamily="2" charset="2"/>
              </a:rPr>
              <a:t>Let us recall what was covered in the last lecture</a:t>
            </a:r>
          </a:p>
          <a:p>
            <a:r>
              <a:rPr lang="en-US" dirty="0">
                <a:latin typeface="+mj-lt"/>
              </a:rPr>
              <a:t>Microcontrollers</a:t>
            </a:r>
          </a:p>
          <a:p>
            <a:r>
              <a:rPr lang="en-US" dirty="0">
                <a:latin typeface="+mj-lt"/>
              </a:rPr>
              <a:t>Storage</a:t>
            </a:r>
          </a:p>
          <a:p>
            <a:r>
              <a:rPr lang="en-US" dirty="0">
                <a:latin typeface="+mj-lt"/>
              </a:rPr>
              <a:t>Bus: SPI and  I2C</a:t>
            </a:r>
          </a:p>
          <a:p>
            <a:r>
              <a:rPr lang="en-US" dirty="0">
                <a:latin typeface="+mj-lt"/>
              </a:rPr>
              <a:t>Example of library support in Arduino</a:t>
            </a:r>
          </a:p>
        </p:txBody>
      </p:sp>
      <p:sp>
        <p:nvSpPr>
          <p:cNvPr id="12" name="Slide Number Placeholder 11">
            <a:extLst>
              <a:ext uri="{FF2B5EF4-FFF2-40B4-BE49-F238E27FC236}">
                <a16:creationId xmlns:a16="http://schemas.microsoft.com/office/drawing/2014/main" id="{17BC8D16-A928-C9B7-06A3-D5A2D076A73B}"/>
              </a:ext>
            </a:extLst>
          </p:cNvPr>
          <p:cNvSpPr>
            <a:spLocks noGrp="1"/>
          </p:cNvSpPr>
          <p:nvPr>
            <p:ph type="sldNum" sz="quarter" idx="12"/>
          </p:nvPr>
        </p:nvSpPr>
        <p:spPr/>
        <p:txBody>
          <a:bodyPr/>
          <a:lstStyle/>
          <a:p>
            <a:fld id="{687B7451-1438-CB4A-8106-82A64F1C7D7B}" type="slidenum">
              <a:rPr lang="sv-SE" smtClean="0"/>
              <a:t>14</a:t>
            </a:fld>
            <a:endParaRPr lang="sv-SE" dirty="0"/>
          </a:p>
        </p:txBody>
      </p:sp>
      <p:sp>
        <p:nvSpPr>
          <p:cNvPr id="5" name="Title 4">
            <a:extLst>
              <a:ext uri="{FF2B5EF4-FFF2-40B4-BE49-F238E27FC236}">
                <a16:creationId xmlns:a16="http://schemas.microsoft.com/office/drawing/2014/main" id="{02A579F8-A0DA-D1B7-B05B-E51B8B5CD821}"/>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97552604-9DBA-2E19-8B61-85D8CFAFECC3}"/>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4090110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BB965-E9A1-3F9D-7334-D838CAD5D0F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525F14-2328-29F9-7230-1AAB5CA4EE00}"/>
              </a:ext>
            </a:extLst>
          </p:cNvPr>
          <p:cNvSpPr>
            <a:spLocks noGrp="1"/>
          </p:cNvSpPr>
          <p:nvPr>
            <p:ph idx="1"/>
          </p:nvPr>
        </p:nvSpPr>
        <p:spPr>
          <a:xfrm>
            <a:off x="2516614" y="3131066"/>
            <a:ext cx="7158771" cy="1258094"/>
          </a:xfrm>
        </p:spPr>
        <p:txBody>
          <a:bodyPr>
            <a:normAutofit fontScale="92500" lnSpcReduction="10000"/>
          </a:bodyPr>
          <a:lstStyle/>
          <a:p>
            <a:pPr marL="0" indent="0" algn="ctr">
              <a:buNone/>
            </a:pPr>
            <a:r>
              <a:rPr lang="en-US" sz="4800" dirty="0"/>
              <a:t>Let us recall what we covered in the last lecture</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84C8159A-F5F7-E6ED-D3FC-70D1F7410F3F}"/>
              </a:ext>
            </a:extLst>
          </p:cNvPr>
          <p:cNvSpPr>
            <a:spLocks noGrp="1"/>
          </p:cNvSpPr>
          <p:nvPr>
            <p:ph type="sldNum" sz="quarter" idx="12"/>
          </p:nvPr>
        </p:nvSpPr>
        <p:spPr/>
        <p:txBody>
          <a:bodyPr/>
          <a:lstStyle/>
          <a:p>
            <a:fld id="{687B7451-1438-CB4A-8106-82A64F1C7D7B}" type="slidenum">
              <a:rPr lang="sv-SE" smtClean="0"/>
              <a:t>15</a:t>
            </a:fld>
            <a:endParaRPr lang="sv-SE"/>
          </a:p>
        </p:txBody>
      </p:sp>
      <p:sp>
        <p:nvSpPr>
          <p:cNvPr id="2" name="Footer Placeholder 1">
            <a:extLst>
              <a:ext uri="{FF2B5EF4-FFF2-40B4-BE49-F238E27FC236}">
                <a16:creationId xmlns:a16="http://schemas.microsoft.com/office/drawing/2014/main" id="{04C057D6-5296-2AEE-825D-2E2AB148B29E}"/>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684683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817" y="160681"/>
            <a:ext cx="11886256" cy="1325563"/>
          </a:xfrm>
        </p:spPr>
        <p:txBody>
          <a:bodyPr>
            <a:noAutofit/>
          </a:bodyPr>
          <a:lstStyle/>
          <a:p>
            <a:r>
              <a:rPr lang="en-US" sz="4000" dirty="0">
                <a:latin typeface="+mn-lt"/>
              </a:rPr>
              <a:t>Four main tasks performed by an embedded device</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16</a:t>
            </a:fld>
            <a:endParaRPr lang="sv-SE" dirty="0"/>
          </a:p>
        </p:txBody>
      </p:sp>
      <p:sp>
        <p:nvSpPr>
          <p:cNvPr id="10" name="TextBox 9">
            <a:extLst>
              <a:ext uri="{FF2B5EF4-FFF2-40B4-BE49-F238E27FC236}">
                <a16:creationId xmlns:a16="http://schemas.microsoft.com/office/drawing/2014/main" id="{C8E74493-6365-EC74-6235-B87C9682111B}"/>
              </a:ext>
            </a:extLst>
          </p:cNvPr>
          <p:cNvSpPr txBox="1"/>
          <p:nvPr/>
        </p:nvSpPr>
        <p:spPr>
          <a:xfrm>
            <a:off x="5276485" y="1978619"/>
            <a:ext cx="1718734" cy="707886"/>
          </a:xfrm>
          <a:prstGeom prst="rect">
            <a:avLst/>
          </a:prstGeom>
          <a:noFill/>
        </p:spPr>
        <p:txBody>
          <a:bodyPr wrap="square">
            <a:spAutoFit/>
          </a:bodyPr>
          <a:lstStyle/>
          <a:p>
            <a:pPr algn="ctr"/>
            <a:r>
              <a:rPr lang="en-US" sz="2000" dirty="0">
                <a:latin typeface="+mj-lt"/>
              </a:rPr>
              <a:t>Computation and Storage</a:t>
            </a:r>
          </a:p>
        </p:txBody>
      </p:sp>
      <p:sp>
        <p:nvSpPr>
          <p:cNvPr id="11" name="TextBox 10">
            <a:extLst>
              <a:ext uri="{FF2B5EF4-FFF2-40B4-BE49-F238E27FC236}">
                <a16:creationId xmlns:a16="http://schemas.microsoft.com/office/drawing/2014/main" id="{17ABC33E-E20F-5F47-178D-17EAA4FBB6AE}"/>
              </a:ext>
            </a:extLst>
          </p:cNvPr>
          <p:cNvSpPr txBox="1"/>
          <p:nvPr/>
        </p:nvSpPr>
        <p:spPr>
          <a:xfrm>
            <a:off x="2695589" y="3705279"/>
            <a:ext cx="1718734" cy="707886"/>
          </a:xfrm>
          <a:prstGeom prst="rect">
            <a:avLst/>
          </a:prstGeom>
          <a:noFill/>
        </p:spPr>
        <p:txBody>
          <a:bodyPr wrap="square">
            <a:spAutoFit/>
          </a:bodyPr>
          <a:lstStyle/>
          <a:p>
            <a:pPr algn="ctr"/>
            <a:r>
              <a:rPr lang="en-US" sz="2000" b="1" dirty="0">
                <a:solidFill>
                  <a:srgbClr val="FF0000"/>
                </a:solidFill>
                <a:latin typeface="+mj-lt"/>
              </a:rPr>
              <a:t>Sensing and Actuation</a:t>
            </a:r>
          </a:p>
        </p:txBody>
      </p:sp>
      <p:sp>
        <p:nvSpPr>
          <p:cNvPr id="12" name="TextBox 11">
            <a:extLst>
              <a:ext uri="{FF2B5EF4-FFF2-40B4-BE49-F238E27FC236}">
                <a16:creationId xmlns:a16="http://schemas.microsoft.com/office/drawing/2014/main" id="{7CECAA71-1A0B-2775-CE13-31E5C584580C}"/>
              </a:ext>
            </a:extLst>
          </p:cNvPr>
          <p:cNvSpPr txBox="1"/>
          <p:nvPr/>
        </p:nvSpPr>
        <p:spPr>
          <a:xfrm>
            <a:off x="7533304" y="3755621"/>
            <a:ext cx="1704208" cy="707886"/>
          </a:xfrm>
          <a:prstGeom prst="rect">
            <a:avLst/>
          </a:prstGeom>
          <a:noFill/>
        </p:spPr>
        <p:txBody>
          <a:bodyPr wrap="square">
            <a:spAutoFit/>
          </a:bodyPr>
          <a:lstStyle/>
          <a:p>
            <a:pPr algn="ctr"/>
            <a:r>
              <a:rPr lang="en-US" sz="2000" dirty="0">
                <a:latin typeface="+mj-lt"/>
              </a:rPr>
              <a:t>Power</a:t>
            </a:r>
          </a:p>
          <a:p>
            <a:pPr algn="ctr"/>
            <a:r>
              <a:rPr lang="en-US" sz="2000" dirty="0">
                <a:latin typeface="+mj-lt"/>
              </a:rPr>
              <a:t>Management</a:t>
            </a:r>
          </a:p>
        </p:txBody>
      </p:sp>
      <p:sp>
        <p:nvSpPr>
          <p:cNvPr id="13" name="TextBox 12">
            <a:extLst>
              <a:ext uri="{FF2B5EF4-FFF2-40B4-BE49-F238E27FC236}">
                <a16:creationId xmlns:a16="http://schemas.microsoft.com/office/drawing/2014/main" id="{4B76745E-D283-A6F4-6640-5F1B9A85F8DA}"/>
              </a:ext>
            </a:extLst>
          </p:cNvPr>
          <p:cNvSpPr txBox="1"/>
          <p:nvPr/>
        </p:nvSpPr>
        <p:spPr>
          <a:xfrm>
            <a:off x="5137946" y="5532622"/>
            <a:ext cx="1718734" cy="707886"/>
          </a:xfrm>
          <a:prstGeom prst="rect">
            <a:avLst/>
          </a:prstGeom>
          <a:noFill/>
        </p:spPr>
        <p:txBody>
          <a:bodyPr wrap="square">
            <a:spAutoFit/>
          </a:bodyPr>
          <a:lstStyle/>
          <a:p>
            <a:pPr algn="ctr"/>
            <a:r>
              <a:rPr lang="en-US" sz="2000" dirty="0">
                <a:latin typeface="+mj-lt"/>
              </a:rPr>
              <a:t>Wireless Networking</a:t>
            </a:r>
          </a:p>
        </p:txBody>
      </p:sp>
      <p:sp>
        <p:nvSpPr>
          <p:cNvPr id="3" name="Footer Placeholder 1">
            <a:extLst>
              <a:ext uri="{FF2B5EF4-FFF2-40B4-BE49-F238E27FC236}">
                <a16:creationId xmlns:a16="http://schemas.microsoft.com/office/drawing/2014/main" id="{E812743B-DD51-050C-AB58-A30A559249A2}"/>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5" name="Picture 4" descr="A computer chip with many small chips&#10;&#10;Description automatically generated">
            <a:extLst>
              <a:ext uri="{FF2B5EF4-FFF2-40B4-BE49-F238E27FC236}">
                <a16:creationId xmlns:a16="http://schemas.microsoft.com/office/drawing/2014/main" id="{49706D5C-B03A-59EB-4D03-2E3D50B96429}"/>
              </a:ext>
            </a:extLst>
          </p:cNvPr>
          <p:cNvPicPr>
            <a:picLocks noChangeAspect="1"/>
          </p:cNvPicPr>
          <p:nvPr/>
        </p:nvPicPr>
        <p:blipFill>
          <a:blip r:embed="rId3"/>
          <a:stretch>
            <a:fillRect/>
          </a:stretch>
        </p:blipFill>
        <p:spPr>
          <a:xfrm>
            <a:off x="7321319" y="1602086"/>
            <a:ext cx="1452941" cy="1452941"/>
          </a:xfrm>
          <a:prstGeom prst="rect">
            <a:avLst/>
          </a:prstGeom>
        </p:spPr>
      </p:pic>
      <p:pic>
        <p:nvPicPr>
          <p:cNvPr id="9" name="Picture 8" descr="A close-up of a circuit board&#10;&#10;Description automatically generated">
            <a:extLst>
              <a:ext uri="{FF2B5EF4-FFF2-40B4-BE49-F238E27FC236}">
                <a16:creationId xmlns:a16="http://schemas.microsoft.com/office/drawing/2014/main" id="{B0C4D2D0-B007-D769-53C6-066027422721}"/>
              </a:ext>
            </a:extLst>
          </p:cNvPr>
          <p:cNvPicPr>
            <a:picLocks noChangeAspect="1"/>
          </p:cNvPicPr>
          <p:nvPr/>
        </p:nvPicPr>
        <p:blipFill>
          <a:blip r:embed="rId4"/>
          <a:stretch>
            <a:fillRect/>
          </a:stretch>
        </p:blipFill>
        <p:spPr>
          <a:xfrm>
            <a:off x="3679529" y="1693103"/>
            <a:ext cx="1270906" cy="1270906"/>
          </a:xfrm>
          <a:prstGeom prst="rect">
            <a:avLst/>
          </a:prstGeom>
        </p:spPr>
      </p:pic>
      <p:pic>
        <p:nvPicPr>
          <p:cNvPr id="16" name="Picture 15" descr="A black battery with a silver button&#10;&#10;Description automatically generated">
            <a:extLst>
              <a:ext uri="{FF2B5EF4-FFF2-40B4-BE49-F238E27FC236}">
                <a16:creationId xmlns:a16="http://schemas.microsoft.com/office/drawing/2014/main" id="{3323A938-4852-133B-CCEF-F0154BF4D8FE}"/>
              </a:ext>
            </a:extLst>
          </p:cNvPr>
          <p:cNvPicPr>
            <a:picLocks noChangeAspect="1"/>
          </p:cNvPicPr>
          <p:nvPr/>
        </p:nvPicPr>
        <p:blipFill>
          <a:blip r:embed="rId5"/>
          <a:stretch>
            <a:fillRect/>
          </a:stretch>
        </p:blipFill>
        <p:spPr>
          <a:xfrm>
            <a:off x="9183886" y="3503678"/>
            <a:ext cx="1111088" cy="1111088"/>
          </a:xfrm>
          <a:prstGeom prst="rect">
            <a:avLst/>
          </a:prstGeom>
        </p:spPr>
      </p:pic>
      <p:pic>
        <p:nvPicPr>
          <p:cNvPr id="18" name="Picture 17" descr="A circuit board with several black tubes&#10;&#10;Description automatically generated">
            <a:extLst>
              <a:ext uri="{FF2B5EF4-FFF2-40B4-BE49-F238E27FC236}">
                <a16:creationId xmlns:a16="http://schemas.microsoft.com/office/drawing/2014/main" id="{4EDC9736-CF35-D4ED-85EF-0398D509ED8C}"/>
              </a:ext>
            </a:extLst>
          </p:cNvPr>
          <p:cNvPicPr>
            <a:picLocks noChangeAspect="1"/>
          </p:cNvPicPr>
          <p:nvPr/>
        </p:nvPicPr>
        <p:blipFill>
          <a:blip r:embed="rId6"/>
          <a:stretch>
            <a:fillRect/>
          </a:stretch>
        </p:blipFill>
        <p:spPr>
          <a:xfrm>
            <a:off x="10469218" y="3467247"/>
            <a:ext cx="1183949" cy="1183949"/>
          </a:xfrm>
          <a:prstGeom prst="rect">
            <a:avLst/>
          </a:prstGeom>
        </p:spPr>
      </p:pic>
      <p:pic>
        <p:nvPicPr>
          <p:cNvPr id="21" name="Picture 20" descr="A wifi symbol in a square orange square&#10;&#10;Description automatically generated">
            <a:extLst>
              <a:ext uri="{FF2B5EF4-FFF2-40B4-BE49-F238E27FC236}">
                <a16:creationId xmlns:a16="http://schemas.microsoft.com/office/drawing/2014/main" id="{70F25CF9-1A62-6085-F864-A89F115504D6}"/>
              </a:ext>
            </a:extLst>
          </p:cNvPr>
          <p:cNvPicPr>
            <a:picLocks noChangeAspect="1"/>
          </p:cNvPicPr>
          <p:nvPr/>
        </p:nvPicPr>
        <p:blipFill>
          <a:blip r:embed="rId7"/>
          <a:stretch>
            <a:fillRect/>
          </a:stretch>
        </p:blipFill>
        <p:spPr>
          <a:xfrm>
            <a:off x="7191001" y="5398102"/>
            <a:ext cx="856788" cy="856788"/>
          </a:xfrm>
          <a:prstGeom prst="rect">
            <a:avLst/>
          </a:prstGeom>
        </p:spPr>
      </p:pic>
      <p:pic>
        <p:nvPicPr>
          <p:cNvPr id="27" name="Picture 26" descr="A black arrows pointing to different directions&#10;&#10;Description automatically generated">
            <a:extLst>
              <a:ext uri="{FF2B5EF4-FFF2-40B4-BE49-F238E27FC236}">
                <a16:creationId xmlns:a16="http://schemas.microsoft.com/office/drawing/2014/main" id="{96B982D3-D7FF-2BB1-EF5B-781BE5039F10}"/>
              </a:ext>
            </a:extLst>
          </p:cNvPr>
          <p:cNvPicPr>
            <a:picLocks noChangeAspect="1"/>
          </p:cNvPicPr>
          <p:nvPr/>
        </p:nvPicPr>
        <p:blipFill>
          <a:blip r:embed="rId8"/>
          <a:stretch>
            <a:fillRect/>
          </a:stretch>
        </p:blipFill>
        <p:spPr>
          <a:xfrm>
            <a:off x="4748644" y="2866924"/>
            <a:ext cx="2650485" cy="2650485"/>
          </a:xfrm>
          <a:prstGeom prst="rect">
            <a:avLst/>
          </a:prstGeom>
        </p:spPr>
      </p:pic>
      <p:pic>
        <p:nvPicPr>
          <p:cNvPr id="29" name="Picture 28" descr="A computer chip with a square with a square in the middle&#10;&#10;Description automatically generated with medium confidence">
            <a:extLst>
              <a:ext uri="{FF2B5EF4-FFF2-40B4-BE49-F238E27FC236}">
                <a16:creationId xmlns:a16="http://schemas.microsoft.com/office/drawing/2014/main" id="{4AD75A94-E9D0-FC8F-5E32-23DB0B974299}"/>
              </a:ext>
            </a:extLst>
          </p:cNvPr>
          <p:cNvPicPr>
            <a:picLocks noChangeAspect="1"/>
          </p:cNvPicPr>
          <p:nvPr/>
        </p:nvPicPr>
        <p:blipFill>
          <a:blip r:embed="rId9"/>
          <a:stretch>
            <a:fillRect/>
          </a:stretch>
        </p:blipFill>
        <p:spPr>
          <a:xfrm>
            <a:off x="682606" y="3563154"/>
            <a:ext cx="995949" cy="995949"/>
          </a:xfrm>
          <a:prstGeom prst="rect">
            <a:avLst/>
          </a:prstGeom>
        </p:spPr>
      </p:pic>
      <p:pic>
        <p:nvPicPr>
          <p:cNvPr id="31" name="Picture 30" descr="A black and yellow router&#10;&#10;Description automatically generated">
            <a:extLst>
              <a:ext uri="{FF2B5EF4-FFF2-40B4-BE49-F238E27FC236}">
                <a16:creationId xmlns:a16="http://schemas.microsoft.com/office/drawing/2014/main" id="{958E7DD2-122A-A029-6728-311A7405E245}"/>
              </a:ext>
            </a:extLst>
          </p:cNvPr>
          <p:cNvPicPr>
            <a:picLocks noChangeAspect="1"/>
          </p:cNvPicPr>
          <p:nvPr/>
        </p:nvPicPr>
        <p:blipFill>
          <a:blip r:embed="rId10"/>
          <a:stretch>
            <a:fillRect/>
          </a:stretch>
        </p:blipFill>
        <p:spPr>
          <a:xfrm>
            <a:off x="3679865" y="5148410"/>
            <a:ext cx="1340591" cy="1340591"/>
          </a:xfrm>
          <a:prstGeom prst="rect">
            <a:avLst/>
          </a:prstGeom>
        </p:spPr>
      </p:pic>
      <p:pic>
        <p:nvPicPr>
          <p:cNvPr id="6" name="Picture 5" descr="A light bulb with green light&#10;&#10;Description automatically generated">
            <a:extLst>
              <a:ext uri="{FF2B5EF4-FFF2-40B4-BE49-F238E27FC236}">
                <a16:creationId xmlns:a16="http://schemas.microsoft.com/office/drawing/2014/main" id="{5DA76D81-0621-0993-1F77-CFF5F332B7D1}"/>
              </a:ext>
            </a:extLst>
          </p:cNvPr>
          <p:cNvPicPr>
            <a:picLocks noChangeAspect="1"/>
          </p:cNvPicPr>
          <p:nvPr/>
        </p:nvPicPr>
        <p:blipFill>
          <a:blip r:embed="rId11"/>
          <a:stretch>
            <a:fillRect/>
          </a:stretch>
        </p:blipFill>
        <p:spPr>
          <a:xfrm>
            <a:off x="1763364" y="3563154"/>
            <a:ext cx="995949" cy="995949"/>
          </a:xfrm>
          <a:prstGeom prst="rect">
            <a:avLst/>
          </a:prstGeom>
        </p:spPr>
      </p:pic>
    </p:spTree>
    <p:extLst>
      <p:ext uri="{BB962C8B-B14F-4D97-AF65-F5344CB8AC3E}">
        <p14:creationId xmlns:p14="http://schemas.microsoft.com/office/powerpoint/2010/main" val="490482245"/>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5636-09FA-4FE4-A4AF-D677046618A6}"/>
              </a:ext>
            </a:extLst>
          </p:cNvPr>
          <p:cNvSpPr>
            <a:spLocks noGrp="1"/>
          </p:cNvSpPr>
          <p:nvPr>
            <p:ph type="title"/>
          </p:nvPr>
        </p:nvSpPr>
        <p:spPr/>
        <p:txBody>
          <a:bodyPr>
            <a:normAutofit/>
          </a:bodyPr>
          <a:lstStyle/>
          <a:p>
            <a:r>
              <a:rPr lang="en-US" sz="4000" dirty="0">
                <a:latin typeface="+mn-lt"/>
              </a:rPr>
              <a:t>Light emitting diodes (LEDs)</a:t>
            </a:r>
          </a:p>
        </p:txBody>
      </p:sp>
      <p:sp>
        <p:nvSpPr>
          <p:cNvPr id="3" name="Content Placeholder 2">
            <a:extLst>
              <a:ext uri="{FF2B5EF4-FFF2-40B4-BE49-F238E27FC236}">
                <a16:creationId xmlns:a16="http://schemas.microsoft.com/office/drawing/2014/main" id="{988D27F7-F088-4A6F-879A-0B90795A3F62}"/>
              </a:ext>
            </a:extLst>
          </p:cNvPr>
          <p:cNvSpPr>
            <a:spLocks noGrp="1"/>
          </p:cNvSpPr>
          <p:nvPr>
            <p:ph idx="1"/>
          </p:nvPr>
        </p:nvSpPr>
        <p:spPr/>
        <p:txBody>
          <a:bodyPr/>
          <a:lstStyle/>
          <a:p>
            <a:r>
              <a:rPr lang="en-US" dirty="0">
                <a:latin typeface="+mj-lt"/>
              </a:rPr>
              <a:t>Directional component: only allows current to flow one way</a:t>
            </a:r>
          </a:p>
          <a:p>
            <a:endParaRPr lang="en-US" dirty="0">
              <a:latin typeface="+mj-lt"/>
            </a:endParaRPr>
          </a:p>
          <a:p>
            <a:r>
              <a:rPr lang="en-US" dirty="0">
                <a:latin typeface="+mj-lt"/>
              </a:rPr>
              <a:t>Shorter side is the negative one</a:t>
            </a:r>
          </a:p>
          <a:p>
            <a:pPr lvl="1"/>
            <a:r>
              <a:rPr lang="en-US" dirty="0">
                <a:latin typeface="+mj-lt"/>
              </a:rPr>
              <a:t>i.e. where current flows to</a:t>
            </a:r>
          </a:p>
        </p:txBody>
      </p:sp>
      <p:sp>
        <p:nvSpPr>
          <p:cNvPr id="4" name="Slide Number Placeholder 3">
            <a:extLst>
              <a:ext uri="{FF2B5EF4-FFF2-40B4-BE49-F238E27FC236}">
                <a16:creationId xmlns:a16="http://schemas.microsoft.com/office/drawing/2014/main" id="{481086BB-61E9-4A82-86E6-87489946756E}"/>
              </a:ext>
            </a:extLst>
          </p:cNvPr>
          <p:cNvSpPr>
            <a:spLocks noGrp="1"/>
          </p:cNvSpPr>
          <p:nvPr>
            <p:ph type="sldNum" sz="quarter" idx="12"/>
          </p:nvPr>
        </p:nvSpPr>
        <p:spPr/>
        <p:txBody>
          <a:bodyPr/>
          <a:lstStyle/>
          <a:p>
            <a:fld id="{0778C724-3839-4D76-A707-B4C23905D055}" type="slidenum">
              <a:rPr lang="en-US" smtClean="0"/>
              <a:t>17</a:t>
            </a:fld>
            <a:endParaRPr lang="en-US"/>
          </a:p>
        </p:txBody>
      </p:sp>
      <p:pic>
        <p:nvPicPr>
          <p:cNvPr id="5" name="Picture 2" descr="Z:\2010_0416_My Pics from PLTW laptop\2011_0204_POE_Electrical Circuits_Physical\IMG_2641.JPG">
            <a:extLst>
              <a:ext uri="{FF2B5EF4-FFF2-40B4-BE49-F238E27FC236}">
                <a16:creationId xmlns:a16="http://schemas.microsoft.com/office/drawing/2014/main" id="{FD5F174B-57FB-44C3-A361-81A958E1E05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249360" y="2331918"/>
            <a:ext cx="1111170" cy="374923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2A98B21-357E-497A-A8B8-E41921F41455}"/>
              </a:ext>
            </a:extLst>
          </p:cNvPr>
          <p:cNvCxnSpPr/>
          <p:nvPr/>
        </p:nvCxnSpPr>
        <p:spPr>
          <a:xfrm flipH="1" flipV="1">
            <a:off x="8989306" y="2906001"/>
            <a:ext cx="1563338" cy="175071"/>
          </a:xfrm>
          <a:prstGeom prst="line">
            <a:avLst/>
          </a:prstGeom>
          <a:ln w="25400">
            <a:solidFill>
              <a:srgbClr val="AF1E2D"/>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00847C3-C043-496A-B8E8-B56F698C3ED2}"/>
              </a:ext>
            </a:extLst>
          </p:cNvPr>
          <p:cNvSpPr txBox="1"/>
          <p:nvPr/>
        </p:nvSpPr>
        <p:spPr>
          <a:xfrm>
            <a:off x="7171183" y="2440535"/>
            <a:ext cx="2400851" cy="1631216"/>
          </a:xfrm>
          <a:prstGeom prst="rect">
            <a:avLst/>
          </a:prstGeom>
          <a:noFill/>
        </p:spPr>
        <p:txBody>
          <a:bodyPr wrap="square" rtlCol="0">
            <a:spAutoFit/>
          </a:bodyPr>
          <a:lstStyle/>
          <a:p>
            <a:r>
              <a:rPr lang="en-US" sz="2000" dirty="0">
                <a:latin typeface="+mj-lt"/>
              </a:rPr>
              <a:t>Larger metal component</a:t>
            </a:r>
          </a:p>
          <a:p>
            <a:r>
              <a:rPr lang="en-US" sz="2000" dirty="0">
                <a:latin typeface="+mj-lt"/>
              </a:rPr>
              <a:t>inside of case or case flat spot is cathode or </a:t>
            </a:r>
          </a:p>
          <a:p>
            <a:r>
              <a:rPr lang="en-US" sz="2000" dirty="0">
                <a:latin typeface="+mj-lt"/>
              </a:rPr>
              <a:t>negative (-) lead</a:t>
            </a:r>
          </a:p>
        </p:txBody>
      </p:sp>
      <p:sp>
        <p:nvSpPr>
          <p:cNvPr id="8" name="TextBox 7">
            <a:extLst>
              <a:ext uri="{FF2B5EF4-FFF2-40B4-BE49-F238E27FC236}">
                <a16:creationId xmlns:a16="http://schemas.microsoft.com/office/drawing/2014/main" id="{3F968D59-7166-4F37-B795-B3A451885CB4}"/>
              </a:ext>
            </a:extLst>
          </p:cNvPr>
          <p:cNvSpPr txBox="1"/>
          <p:nvPr/>
        </p:nvSpPr>
        <p:spPr>
          <a:xfrm>
            <a:off x="7171184" y="4800932"/>
            <a:ext cx="2268638" cy="1015663"/>
          </a:xfrm>
          <a:prstGeom prst="rect">
            <a:avLst/>
          </a:prstGeom>
          <a:noFill/>
        </p:spPr>
        <p:txBody>
          <a:bodyPr wrap="square" rtlCol="0">
            <a:spAutoFit/>
          </a:bodyPr>
          <a:lstStyle/>
          <a:p>
            <a:r>
              <a:rPr lang="en-US" sz="2000" dirty="0">
                <a:latin typeface="+mj-lt"/>
              </a:rPr>
              <a:t>Shorter wire is cathode or </a:t>
            </a:r>
          </a:p>
          <a:p>
            <a:r>
              <a:rPr lang="en-US" sz="2000" dirty="0">
                <a:latin typeface="+mj-lt"/>
              </a:rPr>
              <a:t>negative (-) lead</a:t>
            </a:r>
          </a:p>
        </p:txBody>
      </p:sp>
      <p:cxnSp>
        <p:nvCxnSpPr>
          <p:cNvPr id="9" name="Straight Connector 8">
            <a:extLst>
              <a:ext uri="{FF2B5EF4-FFF2-40B4-BE49-F238E27FC236}">
                <a16:creationId xmlns:a16="http://schemas.microsoft.com/office/drawing/2014/main" id="{829A8104-31FB-48EA-BC50-A0461054101E}"/>
              </a:ext>
            </a:extLst>
          </p:cNvPr>
          <p:cNvCxnSpPr/>
          <p:nvPr/>
        </p:nvCxnSpPr>
        <p:spPr>
          <a:xfrm flipH="1">
            <a:off x="8956441" y="5054408"/>
            <a:ext cx="1596203" cy="174745"/>
          </a:xfrm>
          <a:prstGeom prst="line">
            <a:avLst/>
          </a:prstGeom>
          <a:ln w="25400">
            <a:solidFill>
              <a:srgbClr val="AF1E2D"/>
            </a:solidFill>
          </a:ln>
        </p:spPr>
        <p:style>
          <a:lnRef idx="1">
            <a:schemeClr val="accent1"/>
          </a:lnRef>
          <a:fillRef idx="0">
            <a:schemeClr val="accent1"/>
          </a:fillRef>
          <a:effectRef idx="0">
            <a:schemeClr val="accent1"/>
          </a:effectRef>
          <a:fontRef idx="minor">
            <a:schemeClr val="tx1"/>
          </a:fontRef>
        </p:style>
      </p:cxnSp>
      <p:pic>
        <p:nvPicPr>
          <p:cNvPr id="8194" name="Picture 2" descr="led schematic symbol - Clip Art Library">
            <a:extLst>
              <a:ext uri="{FF2B5EF4-FFF2-40B4-BE49-F238E27FC236}">
                <a16:creationId xmlns:a16="http://schemas.microsoft.com/office/drawing/2014/main" id="{5B6F2AA6-9308-424D-9368-76E34418308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239" y="4159245"/>
            <a:ext cx="2762250" cy="16573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28CB2E5-F994-4CA1-A827-93CB9DA5F248}"/>
              </a:ext>
            </a:extLst>
          </p:cNvPr>
          <p:cNvSpPr txBox="1"/>
          <p:nvPr/>
        </p:nvSpPr>
        <p:spPr>
          <a:xfrm>
            <a:off x="3806577" y="5395955"/>
            <a:ext cx="2287417" cy="400110"/>
          </a:xfrm>
          <a:prstGeom prst="rect">
            <a:avLst/>
          </a:prstGeom>
          <a:noFill/>
        </p:spPr>
        <p:txBody>
          <a:bodyPr wrap="square" rtlCol="0">
            <a:spAutoFit/>
          </a:bodyPr>
          <a:lstStyle/>
          <a:p>
            <a:r>
              <a:rPr lang="en-US" sz="2000" dirty="0"/>
              <a:t>Negative ( - ) lead</a:t>
            </a:r>
          </a:p>
        </p:txBody>
      </p:sp>
      <p:sp>
        <p:nvSpPr>
          <p:cNvPr id="14" name="TextBox 13">
            <a:extLst>
              <a:ext uri="{FF2B5EF4-FFF2-40B4-BE49-F238E27FC236}">
                <a16:creationId xmlns:a16="http://schemas.microsoft.com/office/drawing/2014/main" id="{334CC5AE-CD69-469B-AB97-AE5B08225A3C}"/>
              </a:ext>
            </a:extLst>
          </p:cNvPr>
          <p:cNvSpPr txBox="1"/>
          <p:nvPr/>
        </p:nvSpPr>
        <p:spPr>
          <a:xfrm>
            <a:off x="1064070" y="5596010"/>
            <a:ext cx="2441271" cy="400110"/>
          </a:xfrm>
          <a:prstGeom prst="rect">
            <a:avLst/>
          </a:prstGeom>
          <a:noFill/>
        </p:spPr>
        <p:txBody>
          <a:bodyPr wrap="square" rtlCol="0">
            <a:spAutoFit/>
          </a:bodyPr>
          <a:lstStyle/>
          <a:p>
            <a:r>
              <a:rPr lang="en-US" sz="2000" dirty="0"/>
              <a:t>Schematic Symbol</a:t>
            </a:r>
          </a:p>
        </p:txBody>
      </p:sp>
      <p:cxnSp>
        <p:nvCxnSpPr>
          <p:cNvPr id="16" name="Straight Connector 15">
            <a:extLst>
              <a:ext uri="{FF2B5EF4-FFF2-40B4-BE49-F238E27FC236}">
                <a16:creationId xmlns:a16="http://schemas.microsoft.com/office/drawing/2014/main" id="{724127DC-D20D-45C1-98F0-4190765FFAD2}"/>
              </a:ext>
            </a:extLst>
          </p:cNvPr>
          <p:cNvCxnSpPr>
            <a:cxnSpLocks/>
            <a:stCxn id="15" idx="1"/>
          </p:cNvCxnSpPr>
          <p:nvPr/>
        </p:nvCxnSpPr>
        <p:spPr>
          <a:xfrm flipH="1" flipV="1">
            <a:off x="3152996" y="5211805"/>
            <a:ext cx="653581" cy="384205"/>
          </a:xfrm>
          <a:prstGeom prst="line">
            <a:avLst/>
          </a:prstGeom>
          <a:ln w="25400">
            <a:solidFill>
              <a:srgbClr val="AF1E2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370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18</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657224" y="355945"/>
            <a:ext cx="10877550" cy="1325563"/>
          </a:xfrm>
        </p:spPr>
        <p:txBody>
          <a:bodyPr>
            <a:normAutofit/>
          </a:bodyPr>
          <a:lstStyle/>
          <a:p>
            <a:r>
              <a:rPr lang="en-US" sz="4000" dirty="0">
                <a:latin typeface="+mn-lt"/>
              </a:rPr>
              <a:t>What’s inside Apple </a:t>
            </a:r>
            <a:r>
              <a:rPr lang="en-US" sz="4000" dirty="0" err="1">
                <a:latin typeface="+mn-lt"/>
              </a:rPr>
              <a:t>AirTag</a:t>
            </a:r>
            <a:endParaRPr lang="en-SE" sz="4000" dirty="0">
              <a:latin typeface="+mn-lt"/>
            </a:endParaRPr>
          </a:p>
        </p:txBody>
      </p:sp>
      <p:sp>
        <p:nvSpPr>
          <p:cNvPr id="2" name="Content Placeholder 2">
            <a:extLst>
              <a:ext uri="{FF2B5EF4-FFF2-40B4-BE49-F238E27FC236}">
                <a16:creationId xmlns:a16="http://schemas.microsoft.com/office/drawing/2014/main" id="{0EDC7FA6-3A1E-9E10-CCD7-67911E06E33A}"/>
              </a:ext>
            </a:extLst>
          </p:cNvPr>
          <p:cNvSpPr>
            <a:spLocks noGrp="1"/>
          </p:cNvSpPr>
          <p:nvPr>
            <p:ph idx="1"/>
          </p:nvPr>
        </p:nvSpPr>
        <p:spPr>
          <a:xfrm>
            <a:off x="559675" y="1894224"/>
            <a:ext cx="11072649" cy="4692314"/>
          </a:xfrm>
        </p:spPr>
        <p:txBody>
          <a:bodyPr>
            <a:normAutofit/>
          </a:bodyPr>
          <a:lstStyle/>
          <a:p>
            <a:r>
              <a:rPr lang="en-US" dirty="0">
                <a:latin typeface="+mj-lt"/>
              </a:rPr>
              <a:t>Accelerometer: Bosch </a:t>
            </a:r>
            <a:r>
              <a:rPr lang="en-US" dirty="0" err="1">
                <a:latin typeface="+mj-lt"/>
              </a:rPr>
              <a:t>Sensortec</a:t>
            </a:r>
            <a:r>
              <a:rPr lang="en-US" dirty="0">
                <a:latin typeface="+mj-lt"/>
              </a:rPr>
              <a:t> BMA28x 3-axis accelerometer</a:t>
            </a:r>
          </a:p>
          <a:p>
            <a:r>
              <a:rPr lang="en-US" dirty="0">
                <a:latin typeface="+mj-lt"/>
              </a:rPr>
              <a:t>SoC/Microcontroller: Nordic Semiconductor nRF52832 Bluetooth low-energy SoC w/NFC controller</a:t>
            </a:r>
          </a:p>
          <a:p>
            <a:r>
              <a:rPr lang="en-US" dirty="0">
                <a:latin typeface="+mj-lt"/>
              </a:rPr>
              <a:t>Actuator: Speaker </a:t>
            </a:r>
          </a:p>
          <a:p>
            <a:r>
              <a:rPr lang="en-US" dirty="0">
                <a:latin typeface="+mj-lt"/>
              </a:rPr>
              <a:t>And many other </a:t>
            </a:r>
            <a:r>
              <a:rPr lang="en-US" dirty="0" err="1">
                <a:latin typeface="+mj-lt"/>
              </a:rPr>
              <a:t>componets</a:t>
            </a:r>
            <a:r>
              <a:rPr lang="en-US" dirty="0">
                <a:latin typeface="+mj-lt"/>
              </a:rPr>
              <a:t>….</a:t>
            </a:r>
          </a:p>
        </p:txBody>
      </p:sp>
      <p:pic>
        <p:nvPicPr>
          <p:cNvPr id="6" name="Picture 5">
            <a:extLst>
              <a:ext uri="{FF2B5EF4-FFF2-40B4-BE49-F238E27FC236}">
                <a16:creationId xmlns:a16="http://schemas.microsoft.com/office/drawing/2014/main" id="{6481DB2D-EC1C-6059-456D-2C8178A3DB3D}"/>
              </a:ext>
            </a:extLst>
          </p:cNvPr>
          <p:cNvPicPr>
            <a:picLocks noChangeAspect="1"/>
          </p:cNvPicPr>
          <p:nvPr/>
        </p:nvPicPr>
        <p:blipFill>
          <a:blip r:embed="rId3"/>
          <a:stretch>
            <a:fillRect/>
          </a:stretch>
        </p:blipFill>
        <p:spPr>
          <a:xfrm>
            <a:off x="6276975" y="3249789"/>
            <a:ext cx="4639733" cy="2609850"/>
          </a:xfrm>
          <a:prstGeom prst="rect">
            <a:avLst/>
          </a:prstGeom>
        </p:spPr>
      </p:pic>
    </p:spTree>
    <p:extLst>
      <p:ext uri="{BB962C8B-B14F-4D97-AF65-F5344CB8AC3E}">
        <p14:creationId xmlns:p14="http://schemas.microsoft.com/office/powerpoint/2010/main" val="557307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19</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0877550" cy="1325563"/>
          </a:xfrm>
        </p:spPr>
        <p:txBody>
          <a:bodyPr>
            <a:normAutofit/>
          </a:bodyPr>
          <a:lstStyle/>
          <a:p>
            <a:r>
              <a:rPr lang="en-US" sz="4000" dirty="0">
                <a:latin typeface="+mn-lt"/>
              </a:rPr>
              <a:t>Let’s look at some commonly used IoT devices</a:t>
            </a:r>
            <a:endParaRPr lang="en-SE" sz="4000" dirty="0">
              <a:latin typeface="+mn-lt"/>
            </a:endParaRPr>
          </a:p>
        </p:txBody>
      </p:sp>
      <p:sp>
        <p:nvSpPr>
          <p:cNvPr id="2" name="Content Placeholder 2">
            <a:extLst>
              <a:ext uri="{FF2B5EF4-FFF2-40B4-BE49-F238E27FC236}">
                <a16:creationId xmlns:a16="http://schemas.microsoft.com/office/drawing/2014/main" id="{010AA6C3-2F7C-0D51-59D1-39B235F32C10}"/>
              </a:ext>
            </a:extLst>
          </p:cNvPr>
          <p:cNvSpPr>
            <a:spLocks noGrp="1"/>
          </p:cNvSpPr>
          <p:nvPr>
            <p:ph idx="1"/>
          </p:nvPr>
        </p:nvSpPr>
        <p:spPr>
          <a:xfrm>
            <a:off x="838200" y="1690688"/>
            <a:ext cx="11072649" cy="4692314"/>
          </a:xfrm>
        </p:spPr>
        <p:txBody>
          <a:bodyPr>
            <a:normAutofit/>
          </a:bodyPr>
          <a:lstStyle/>
          <a:p>
            <a:r>
              <a:rPr lang="en-US" dirty="0">
                <a:latin typeface="+mj-lt"/>
              </a:rPr>
              <a:t>MediaTek MT3333 GPS SoC</a:t>
            </a:r>
          </a:p>
          <a:p>
            <a:r>
              <a:rPr lang="en-US" dirty="0">
                <a:latin typeface="+mj-lt"/>
              </a:rPr>
              <a:t>Bosch </a:t>
            </a:r>
            <a:r>
              <a:rPr lang="en-US" dirty="0" err="1">
                <a:latin typeface="+mj-lt"/>
              </a:rPr>
              <a:t>Sensortec</a:t>
            </a:r>
            <a:r>
              <a:rPr lang="en-US" dirty="0">
                <a:latin typeface="+mj-lt"/>
              </a:rPr>
              <a:t> BHI160 Accelerometer/Gyroscope w/ Sensor Hub</a:t>
            </a:r>
          </a:p>
          <a:p>
            <a:r>
              <a:rPr lang="en-US" dirty="0">
                <a:latin typeface="+mj-lt"/>
              </a:rPr>
              <a:t>STMicroelectronics LIS2DW12 MEMS 3-Axis Accelerometer</a:t>
            </a:r>
          </a:p>
          <a:p>
            <a:r>
              <a:rPr lang="en-US" dirty="0">
                <a:latin typeface="+mj-lt"/>
              </a:rPr>
              <a:t>Fitbit FBT18SW ARM application processor</a:t>
            </a:r>
          </a:p>
        </p:txBody>
      </p:sp>
      <p:pic>
        <p:nvPicPr>
          <p:cNvPr id="3" name="Picture 2" descr="A picture containing text, electronics, circuit&#10;&#10;Description automatically generated">
            <a:extLst>
              <a:ext uri="{FF2B5EF4-FFF2-40B4-BE49-F238E27FC236}">
                <a16:creationId xmlns:a16="http://schemas.microsoft.com/office/drawing/2014/main" id="{67044B03-40BD-BBFB-8F7E-570CCDF876AE}"/>
              </a:ext>
            </a:extLst>
          </p:cNvPr>
          <p:cNvPicPr>
            <a:picLocks noChangeAspect="1"/>
          </p:cNvPicPr>
          <p:nvPr/>
        </p:nvPicPr>
        <p:blipFill>
          <a:blip r:embed="rId3"/>
          <a:stretch>
            <a:fillRect/>
          </a:stretch>
        </p:blipFill>
        <p:spPr>
          <a:xfrm>
            <a:off x="2344275" y="3918598"/>
            <a:ext cx="3329904" cy="2497428"/>
          </a:xfrm>
          <a:prstGeom prst="rect">
            <a:avLst/>
          </a:prstGeom>
        </p:spPr>
      </p:pic>
      <p:pic>
        <p:nvPicPr>
          <p:cNvPr id="5" name="Picture 4" descr="A close-up of a circuit board&#10;&#10;Description automatically generated with medium confidence">
            <a:extLst>
              <a:ext uri="{FF2B5EF4-FFF2-40B4-BE49-F238E27FC236}">
                <a16:creationId xmlns:a16="http://schemas.microsoft.com/office/drawing/2014/main" id="{BC5B9665-4ECF-9BC9-78A6-B90B19B4FFBD}"/>
              </a:ext>
            </a:extLst>
          </p:cNvPr>
          <p:cNvPicPr>
            <a:picLocks noChangeAspect="1"/>
          </p:cNvPicPr>
          <p:nvPr/>
        </p:nvPicPr>
        <p:blipFill>
          <a:blip r:embed="rId4"/>
          <a:stretch>
            <a:fillRect/>
          </a:stretch>
        </p:blipFill>
        <p:spPr>
          <a:xfrm>
            <a:off x="5780467" y="3918598"/>
            <a:ext cx="3161645" cy="2371233"/>
          </a:xfrm>
          <a:prstGeom prst="rect">
            <a:avLst/>
          </a:prstGeom>
        </p:spPr>
      </p:pic>
    </p:spTree>
    <p:extLst>
      <p:ext uri="{BB962C8B-B14F-4D97-AF65-F5344CB8AC3E}">
        <p14:creationId xmlns:p14="http://schemas.microsoft.com/office/powerpoint/2010/main" val="1224966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31" y="3131066"/>
            <a:ext cx="12037337" cy="1258094"/>
          </a:xfrm>
        </p:spPr>
        <p:txBody>
          <a:bodyPr>
            <a:normAutofit/>
          </a:bodyPr>
          <a:lstStyle/>
          <a:p>
            <a:pPr marL="0" indent="0" algn="ctr">
              <a:buNone/>
            </a:pPr>
            <a:r>
              <a:rPr lang="en-US" sz="4800" dirty="0"/>
              <a:t>Course Information</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2</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8892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normAutofit/>
          </a:bodyPr>
          <a:lstStyle/>
          <a:p>
            <a:r>
              <a:rPr lang="en-US" sz="4000" dirty="0">
                <a:latin typeface="+mn-lt"/>
              </a:rPr>
              <a:t>General Purpose Input/Output (GPIO)</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838200" y="1953924"/>
            <a:ext cx="10515600" cy="3231284"/>
          </a:xfrm>
        </p:spPr>
        <p:txBody>
          <a:bodyPr/>
          <a:lstStyle/>
          <a:p>
            <a:r>
              <a:rPr lang="en-US" dirty="0">
                <a:latin typeface="+mj-lt"/>
              </a:rPr>
              <a:t>Read/write from/to external pins on the microcontroller</a:t>
            </a:r>
          </a:p>
          <a:p>
            <a:pPr lvl="1"/>
            <a:r>
              <a:rPr lang="en-US" dirty="0">
                <a:latin typeface="+mj-lt"/>
              </a:rPr>
              <a:t>Two possible values: high (1) or low (0)</a:t>
            </a:r>
          </a:p>
          <a:p>
            <a:endParaRPr lang="en-US" dirty="0">
              <a:latin typeface="+mj-lt"/>
            </a:endParaRPr>
          </a:p>
          <a:p>
            <a:r>
              <a:rPr lang="en-US" dirty="0">
                <a:latin typeface="+mj-lt"/>
              </a:rPr>
              <a:t>Basic unit of operation for microcontrollers</a:t>
            </a:r>
          </a:p>
          <a:p>
            <a:pPr lvl="1"/>
            <a:r>
              <a:rPr lang="en-US" dirty="0">
                <a:latin typeface="+mj-lt"/>
              </a:rPr>
              <a:t>Allows them to interact with buttons and LEDs</a:t>
            </a:r>
          </a:p>
          <a:p>
            <a:pPr lvl="1"/>
            <a:r>
              <a:rPr lang="en-US" dirty="0">
                <a:latin typeface="+mj-lt"/>
              </a:rPr>
              <a:t>Every microcontroller has GPIO</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20</a:t>
            </a:fld>
            <a:endParaRPr lang="en-US"/>
          </a:p>
        </p:txBody>
      </p:sp>
    </p:spTree>
    <p:extLst>
      <p:ext uri="{BB962C8B-B14F-4D97-AF65-F5344CB8AC3E}">
        <p14:creationId xmlns:p14="http://schemas.microsoft.com/office/powerpoint/2010/main" val="668928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26143-96B9-47A0-9027-601363D7552F}"/>
              </a:ext>
            </a:extLst>
          </p:cNvPr>
          <p:cNvSpPr>
            <a:spLocks noGrp="1"/>
          </p:cNvSpPr>
          <p:nvPr>
            <p:ph type="title"/>
          </p:nvPr>
        </p:nvSpPr>
        <p:spPr/>
        <p:txBody>
          <a:bodyPr>
            <a:normAutofit/>
          </a:bodyPr>
          <a:lstStyle/>
          <a:p>
            <a:r>
              <a:rPr lang="en-US" sz="4000" dirty="0">
                <a:latin typeface="+mn-lt"/>
              </a:rPr>
              <a:t>DAC applications</a:t>
            </a:r>
          </a:p>
        </p:txBody>
      </p:sp>
      <p:sp>
        <p:nvSpPr>
          <p:cNvPr id="3" name="Content Placeholder 2">
            <a:extLst>
              <a:ext uri="{FF2B5EF4-FFF2-40B4-BE49-F238E27FC236}">
                <a16:creationId xmlns:a16="http://schemas.microsoft.com/office/drawing/2014/main" id="{C949180B-F2E2-447B-81D3-6D4A1FD69D02}"/>
              </a:ext>
            </a:extLst>
          </p:cNvPr>
          <p:cNvSpPr>
            <a:spLocks noGrp="1"/>
          </p:cNvSpPr>
          <p:nvPr>
            <p:ph idx="1"/>
          </p:nvPr>
        </p:nvSpPr>
        <p:spPr/>
        <p:txBody>
          <a:bodyPr>
            <a:normAutofit/>
          </a:bodyPr>
          <a:lstStyle/>
          <a:p>
            <a:r>
              <a:rPr lang="en-US" dirty="0">
                <a:latin typeface="+mj-lt"/>
              </a:rPr>
              <a:t>What do you use an analog output for?</a:t>
            </a:r>
          </a:p>
          <a:p>
            <a:endParaRPr lang="en-US" sz="2400" b="1" dirty="0">
              <a:latin typeface="+mj-lt"/>
            </a:endParaRPr>
          </a:p>
          <a:p>
            <a:pPr lvl="1"/>
            <a:r>
              <a:rPr lang="en-US" dirty="0">
                <a:latin typeface="+mj-lt"/>
              </a:rPr>
              <a:t>Audio output</a:t>
            </a:r>
          </a:p>
          <a:p>
            <a:pPr lvl="2"/>
            <a:r>
              <a:rPr lang="en-US" sz="2400" dirty="0">
                <a:latin typeface="+mj-lt"/>
              </a:rPr>
              <a:t>But it needs to be high quality (resolution and speed)</a:t>
            </a:r>
          </a:p>
          <a:p>
            <a:pPr lvl="1"/>
            <a:endParaRPr lang="en-US" dirty="0">
              <a:latin typeface="+mj-lt"/>
            </a:endParaRPr>
          </a:p>
          <a:p>
            <a:pPr lvl="1"/>
            <a:r>
              <a:rPr lang="en-US" dirty="0">
                <a:latin typeface="+mj-lt"/>
              </a:rPr>
              <a:t>Motors</a:t>
            </a:r>
          </a:p>
          <a:p>
            <a:pPr lvl="2"/>
            <a:r>
              <a:rPr lang="en-US" sz="2400" dirty="0">
                <a:latin typeface="+mj-lt"/>
              </a:rPr>
              <a:t>But only with a controller that actually drives them with enough current</a:t>
            </a:r>
          </a:p>
          <a:p>
            <a:pPr lvl="2"/>
            <a:endParaRPr lang="en-US" sz="2400" dirty="0">
              <a:latin typeface="+mj-lt"/>
            </a:endParaRPr>
          </a:p>
          <a:p>
            <a:pPr lvl="1"/>
            <a:r>
              <a:rPr lang="en-US" dirty="0">
                <a:latin typeface="+mj-lt"/>
              </a:rPr>
              <a:t>LED brightness</a:t>
            </a:r>
          </a:p>
          <a:p>
            <a:pPr lvl="2"/>
            <a:endParaRPr lang="en-US" dirty="0"/>
          </a:p>
        </p:txBody>
      </p:sp>
      <p:sp>
        <p:nvSpPr>
          <p:cNvPr id="4" name="Slide Number Placeholder 3">
            <a:extLst>
              <a:ext uri="{FF2B5EF4-FFF2-40B4-BE49-F238E27FC236}">
                <a16:creationId xmlns:a16="http://schemas.microsoft.com/office/drawing/2014/main" id="{508CD3D1-8DF0-4980-A476-2463578E8AB3}"/>
              </a:ext>
            </a:extLst>
          </p:cNvPr>
          <p:cNvSpPr>
            <a:spLocks noGrp="1"/>
          </p:cNvSpPr>
          <p:nvPr>
            <p:ph type="sldNum" sz="quarter" idx="12"/>
          </p:nvPr>
        </p:nvSpPr>
        <p:spPr/>
        <p:txBody>
          <a:bodyPr/>
          <a:lstStyle/>
          <a:p>
            <a:fld id="{0778C724-3839-4D76-A707-B4C23905D055}" type="slidenum">
              <a:rPr lang="en-US" smtClean="0"/>
              <a:t>21</a:t>
            </a:fld>
            <a:endParaRPr lang="en-US"/>
          </a:p>
        </p:txBody>
      </p:sp>
    </p:spTree>
    <p:extLst>
      <p:ext uri="{BB962C8B-B14F-4D97-AF65-F5344CB8AC3E}">
        <p14:creationId xmlns:p14="http://schemas.microsoft.com/office/powerpoint/2010/main" val="934851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6716B-91F8-4081-BA6D-1735B58B5272}"/>
              </a:ext>
            </a:extLst>
          </p:cNvPr>
          <p:cNvSpPr>
            <a:spLocks noGrp="1"/>
          </p:cNvSpPr>
          <p:nvPr>
            <p:ph type="title"/>
          </p:nvPr>
        </p:nvSpPr>
        <p:spPr/>
        <p:txBody>
          <a:bodyPr>
            <a:normAutofit/>
          </a:bodyPr>
          <a:lstStyle/>
          <a:p>
            <a:r>
              <a:rPr lang="en-US" sz="4000" dirty="0">
                <a:latin typeface="+mn-lt"/>
              </a:rPr>
              <a:t>Digital-to-Analog Converters</a:t>
            </a:r>
          </a:p>
        </p:txBody>
      </p:sp>
      <p:sp>
        <p:nvSpPr>
          <p:cNvPr id="3" name="Content Placeholder 2">
            <a:extLst>
              <a:ext uri="{FF2B5EF4-FFF2-40B4-BE49-F238E27FC236}">
                <a16:creationId xmlns:a16="http://schemas.microsoft.com/office/drawing/2014/main" id="{86BFADEC-712B-4C09-BE70-EE6E4A0BFFBD}"/>
              </a:ext>
            </a:extLst>
          </p:cNvPr>
          <p:cNvSpPr>
            <a:spLocks noGrp="1"/>
          </p:cNvSpPr>
          <p:nvPr>
            <p:ph idx="1"/>
          </p:nvPr>
        </p:nvSpPr>
        <p:spPr>
          <a:xfrm>
            <a:off x="922673" y="1984000"/>
            <a:ext cx="4800600" cy="3809567"/>
          </a:xfrm>
        </p:spPr>
        <p:txBody>
          <a:bodyPr/>
          <a:lstStyle/>
          <a:p>
            <a:r>
              <a:rPr lang="en-US" dirty="0">
                <a:latin typeface="+mj-lt"/>
              </a:rPr>
              <a:t>Generates an analog voltage</a:t>
            </a:r>
          </a:p>
          <a:p>
            <a:endParaRPr lang="en-US" dirty="0">
              <a:latin typeface="+mj-lt"/>
            </a:endParaRPr>
          </a:p>
          <a:p>
            <a:r>
              <a:rPr lang="en-US" dirty="0">
                <a:latin typeface="+mj-lt"/>
              </a:rPr>
              <a:t>DACs are conceptually the inverse of ADCs</a:t>
            </a:r>
          </a:p>
          <a:p>
            <a:pPr lvl="1"/>
            <a:r>
              <a:rPr lang="en-US" dirty="0">
                <a:latin typeface="+mj-lt"/>
              </a:rPr>
              <a:t>Number of bits of resolution choose analog step size</a:t>
            </a:r>
          </a:p>
          <a:p>
            <a:pPr lvl="1"/>
            <a:r>
              <a:rPr lang="en-US" dirty="0">
                <a:latin typeface="+mj-lt"/>
              </a:rPr>
              <a:t>Frequency determines step duration</a:t>
            </a:r>
          </a:p>
        </p:txBody>
      </p:sp>
      <p:sp>
        <p:nvSpPr>
          <p:cNvPr id="4" name="Slide Number Placeholder 3">
            <a:extLst>
              <a:ext uri="{FF2B5EF4-FFF2-40B4-BE49-F238E27FC236}">
                <a16:creationId xmlns:a16="http://schemas.microsoft.com/office/drawing/2014/main" id="{6FDA0DC7-81EC-4FF0-AAF9-7D57AFD32A11}"/>
              </a:ext>
            </a:extLst>
          </p:cNvPr>
          <p:cNvSpPr>
            <a:spLocks noGrp="1"/>
          </p:cNvSpPr>
          <p:nvPr>
            <p:ph type="sldNum" sz="quarter" idx="12"/>
          </p:nvPr>
        </p:nvSpPr>
        <p:spPr/>
        <p:txBody>
          <a:bodyPr/>
          <a:lstStyle/>
          <a:p>
            <a:fld id="{0778C724-3839-4D76-A707-B4C23905D055}" type="slidenum">
              <a:rPr lang="en-US" smtClean="0"/>
              <a:t>22</a:t>
            </a:fld>
            <a:endParaRPr lang="en-US"/>
          </a:p>
        </p:txBody>
      </p:sp>
      <p:pic>
        <p:nvPicPr>
          <p:cNvPr id="1026" name="Picture 2" descr="enter image description here">
            <a:extLst>
              <a:ext uri="{FF2B5EF4-FFF2-40B4-BE49-F238E27FC236}">
                <a16:creationId xmlns:a16="http://schemas.microsoft.com/office/drawing/2014/main" id="{E3E04094-08B6-4513-986F-92DE24978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1" y="1806261"/>
            <a:ext cx="5630526" cy="4165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419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AC4F4-7DAE-457A-B528-74A3C1FAD152}"/>
              </a:ext>
            </a:extLst>
          </p:cNvPr>
          <p:cNvSpPr>
            <a:spLocks noGrp="1"/>
          </p:cNvSpPr>
          <p:nvPr>
            <p:ph type="title"/>
          </p:nvPr>
        </p:nvSpPr>
        <p:spPr/>
        <p:txBody>
          <a:bodyPr>
            <a:normAutofit/>
          </a:bodyPr>
          <a:lstStyle/>
          <a:p>
            <a:r>
              <a:rPr lang="en-US" sz="4000" dirty="0">
                <a:latin typeface="+mn-lt"/>
              </a:rPr>
              <a:t>High resolution versus high frequency</a:t>
            </a:r>
          </a:p>
        </p:txBody>
      </p:sp>
      <p:sp>
        <p:nvSpPr>
          <p:cNvPr id="3" name="Content Placeholder 2">
            <a:extLst>
              <a:ext uri="{FF2B5EF4-FFF2-40B4-BE49-F238E27FC236}">
                <a16:creationId xmlns:a16="http://schemas.microsoft.com/office/drawing/2014/main" id="{0607E99E-14E1-4965-AD20-13A58C74E494}"/>
              </a:ext>
            </a:extLst>
          </p:cNvPr>
          <p:cNvSpPr>
            <a:spLocks noGrp="1"/>
          </p:cNvSpPr>
          <p:nvPr>
            <p:ph idx="1"/>
          </p:nvPr>
        </p:nvSpPr>
        <p:spPr>
          <a:xfrm>
            <a:off x="838200" y="1825625"/>
            <a:ext cx="11104418" cy="3951720"/>
          </a:xfrm>
        </p:spPr>
        <p:txBody>
          <a:bodyPr/>
          <a:lstStyle/>
          <a:p>
            <a:r>
              <a:rPr lang="en-US" dirty="0">
                <a:latin typeface="+mj-lt"/>
              </a:rPr>
              <a:t>What role does each play in a DAC? Which is more important?</a:t>
            </a:r>
          </a:p>
          <a:p>
            <a:pPr lvl="1"/>
            <a:endParaRPr lang="en-US" b="1" dirty="0">
              <a:latin typeface="+mj-lt"/>
            </a:endParaRPr>
          </a:p>
          <a:p>
            <a:r>
              <a:rPr lang="en-US" dirty="0">
                <a:latin typeface="+mj-lt"/>
              </a:rPr>
              <a:t>High resolution can accurately represent a voltage</a:t>
            </a:r>
          </a:p>
          <a:p>
            <a:r>
              <a:rPr lang="en-US" dirty="0">
                <a:latin typeface="+mj-lt"/>
              </a:rPr>
              <a:t>High frequency can accurately represent a changing voltage</a:t>
            </a:r>
          </a:p>
          <a:p>
            <a:endParaRPr lang="en-US" dirty="0">
              <a:latin typeface="+mj-lt"/>
            </a:endParaRPr>
          </a:p>
          <a:p>
            <a:r>
              <a:rPr lang="en-US" dirty="0">
                <a:latin typeface="+mj-lt"/>
              </a:rPr>
              <a:t>In practice:</a:t>
            </a:r>
          </a:p>
          <a:p>
            <a:pPr lvl="1"/>
            <a:r>
              <a:rPr lang="en-US" dirty="0">
                <a:latin typeface="+mj-lt"/>
              </a:rPr>
              <a:t>Need high </a:t>
            </a:r>
            <a:r>
              <a:rPr lang="en-US" i="1" dirty="0">
                <a:latin typeface="+mj-lt"/>
              </a:rPr>
              <a:t>enough</a:t>
            </a:r>
            <a:r>
              <a:rPr lang="en-US" dirty="0">
                <a:latin typeface="+mj-lt"/>
              </a:rPr>
              <a:t> resolution, then as high of frequency as possible</a:t>
            </a:r>
          </a:p>
        </p:txBody>
      </p:sp>
      <p:sp>
        <p:nvSpPr>
          <p:cNvPr id="4" name="Slide Number Placeholder 3">
            <a:extLst>
              <a:ext uri="{FF2B5EF4-FFF2-40B4-BE49-F238E27FC236}">
                <a16:creationId xmlns:a16="http://schemas.microsoft.com/office/drawing/2014/main" id="{D4295412-5643-4691-B2C7-CA2DACFFDBF9}"/>
              </a:ext>
            </a:extLst>
          </p:cNvPr>
          <p:cNvSpPr>
            <a:spLocks noGrp="1"/>
          </p:cNvSpPr>
          <p:nvPr>
            <p:ph type="sldNum" sz="quarter" idx="12"/>
          </p:nvPr>
        </p:nvSpPr>
        <p:spPr/>
        <p:txBody>
          <a:bodyPr/>
          <a:lstStyle/>
          <a:p>
            <a:fld id="{0778C724-3839-4D76-A707-B4C23905D055}" type="slidenum">
              <a:rPr lang="en-US" smtClean="0"/>
              <a:t>23</a:t>
            </a:fld>
            <a:endParaRPr lang="en-US"/>
          </a:p>
        </p:txBody>
      </p:sp>
    </p:spTree>
    <p:extLst>
      <p:ext uri="{BB962C8B-B14F-4D97-AF65-F5344CB8AC3E}">
        <p14:creationId xmlns:p14="http://schemas.microsoft.com/office/powerpoint/2010/main" val="1739562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normAutofit/>
          </a:bodyPr>
          <a:lstStyle/>
          <a:p>
            <a:r>
              <a:rPr lang="en-US" sz="4000" dirty="0">
                <a:latin typeface="+mn-lt"/>
              </a:rPr>
              <a:t>Pulse-Width Modulation</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838200" y="1652732"/>
            <a:ext cx="6192450" cy="4703618"/>
          </a:xfrm>
        </p:spPr>
        <p:txBody>
          <a:bodyPr>
            <a:normAutofit lnSpcReduction="10000"/>
          </a:bodyPr>
          <a:lstStyle/>
          <a:p>
            <a:r>
              <a:rPr lang="en-US" dirty="0">
                <a:latin typeface="+mj-lt"/>
              </a:rPr>
              <a:t>Much easier to control high or low than an analog output</a:t>
            </a:r>
          </a:p>
          <a:p>
            <a:endParaRPr lang="en-US" dirty="0">
              <a:latin typeface="+mj-lt"/>
            </a:endParaRPr>
          </a:p>
          <a:p>
            <a:r>
              <a:rPr lang="en-US" dirty="0">
                <a:latin typeface="+mj-lt"/>
              </a:rPr>
              <a:t>Idea: modify how long a signal is high within some switching frequency, </a:t>
            </a:r>
            <a:r>
              <a:rPr lang="en-US" dirty="0" err="1">
                <a:latin typeface="+mj-lt"/>
              </a:rPr>
              <a:t>a.k.a</a:t>
            </a:r>
            <a:r>
              <a:rPr lang="en-US" dirty="0">
                <a:latin typeface="+mj-lt"/>
              </a:rPr>
              <a:t> duty cycle</a:t>
            </a:r>
          </a:p>
          <a:p>
            <a:pPr lvl="1"/>
            <a:endParaRPr lang="en-US" dirty="0">
              <a:latin typeface="+mj-lt"/>
            </a:endParaRPr>
          </a:p>
          <a:p>
            <a:pPr lvl="1"/>
            <a:r>
              <a:rPr lang="en-US" dirty="0">
                <a:latin typeface="+mj-lt"/>
              </a:rPr>
              <a:t>On 50% of the time for half voltage</a:t>
            </a:r>
          </a:p>
          <a:p>
            <a:pPr lvl="1"/>
            <a:r>
              <a:rPr lang="en-US" dirty="0">
                <a:latin typeface="+mj-lt"/>
              </a:rPr>
              <a:t>On 10% of the time for tenth voltage</a:t>
            </a:r>
          </a:p>
          <a:p>
            <a:pPr lvl="1"/>
            <a:endParaRPr lang="en-US" dirty="0">
              <a:latin typeface="+mj-lt"/>
            </a:endParaRPr>
          </a:p>
          <a:p>
            <a:r>
              <a:rPr lang="en-US" dirty="0">
                <a:latin typeface="+mj-lt"/>
              </a:rPr>
              <a:t>Duty cycle, not frequency!</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24</a:t>
            </a:fld>
            <a:endParaRPr lang="en-US"/>
          </a:p>
        </p:txBody>
      </p:sp>
      <p:pic>
        <p:nvPicPr>
          <p:cNvPr id="5" name="Image" descr="Image">
            <a:extLst>
              <a:ext uri="{FF2B5EF4-FFF2-40B4-BE49-F238E27FC236}">
                <a16:creationId xmlns:a16="http://schemas.microsoft.com/office/drawing/2014/main" id="{C43DCC9E-E91A-490B-8855-09B3819F84EA}"/>
              </a:ext>
            </a:extLst>
          </p:cNvPr>
          <p:cNvPicPr>
            <a:picLocks noChangeAspect="1"/>
          </p:cNvPicPr>
          <p:nvPr/>
        </p:nvPicPr>
        <p:blipFill>
          <a:blip r:embed="rId2"/>
          <a:stretch>
            <a:fillRect/>
          </a:stretch>
        </p:blipFill>
        <p:spPr>
          <a:xfrm>
            <a:off x="7512957" y="656161"/>
            <a:ext cx="4067437" cy="2790887"/>
          </a:xfrm>
          <a:prstGeom prst="rect">
            <a:avLst/>
          </a:prstGeom>
          <a:ln w="12700">
            <a:miter lim="400000"/>
          </a:ln>
        </p:spPr>
      </p:pic>
      <p:pic>
        <p:nvPicPr>
          <p:cNvPr id="5124" name="Picture 4" descr="What is PWM?">
            <a:extLst>
              <a:ext uri="{FF2B5EF4-FFF2-40B4-BE49-F238E27FC236}">
                <a16:creationId xmlns:a16="http://schemas.microsoft.com/office/drawing/2014/main" id="{1CB91635-0700-41B5-9E13-87592F842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7467" y="3602919"/>
            <a:ext cx="4332927" cy="296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51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1A2F-35D6-4E90-9793-69CCF586708F}"/>
              </a:ext>
            </a:extLst>
          </p:cNvPr>
          <p:cNvSpPr>
            <a:spLocks noGrp="1"/>
          </p:cNvSpPr>
          <p:nvPr>
            <p:ph type="title"/>
          </p:nvPr>
        </p:nvSpPr>
        <p:spPr/>
        <p:txBody>
          <a:bodyPr>
            <a:normAutofit/>
          </a:bodyPr>
          <a:lstStyle/>
          <a:p>
            <a:r>
              <a:rPr lang="en-US" sz="4000" dirty="0">
                <a:latin typeface="+mn-lt"/>
              </a:rPr>
              <a:t>Every microcontroller can do PWM</a:t>
            </a:r>
          </a:p>
        </p:txBody>
      </p:sp>
      <p:sp>
        <p:nvSpPr>
          <p:cNvPr id="3" name="Content Placeholder 2">
            <a:extLst>
              <a:ext uri="{FF2B5EF4-FFF2-40B4-BE49-F238E27FC236}">
                <a16:creationId xmlns:a16="http://schemas.microsoft.com/office/drawing/2014/main" id="{31DCAB65-5579-47ED-8531-4CDEA8EAB92D}"/>
              </a:ext>
            </a:extLst>
          </p:cNvPr>
          <p:cNvSpPr>
            <a:spLocks noGrp="1"/>
          </p:cNvSpPr>
          <p:nvPr>
            <p:ph idx="1"/>
          </p:nvPr>
        </p:nvSpPr>
        <p:spPr>
          <a:xfrm>
            <a:off x="838200" y="1825625"/>
            <a:ext cx="10515600" cy="3383684"/>
          </a:xfrm>
        </p:spPr>
        <p:txBody>
          <a:bodyPr/>
          <a:lstStyle/>
          <a:p>
            <a:r>
              <a:rPr lang="en-US" dirty="0">
                <a:latin typeface="+mj-lt"/>
              </a:rPr>
              <a:t>Not every microcontroller has a PWM peripheral</a:t>
            </a:r>
          </a:p>
          <a:p>
            <a:r>
              <a:rPr lang="en-US" dirty="0">
                <a:latin typeface="+mj-lt"/>
              </a:rPr>
              <a:t>But every microcontroller has timers and digital outputs</a:t>
            </a:r>
          </a:p>
          <a:p>
            <a:endParaRPr lang="en-US" dirty="0">
              <a:latin typeface="+mj-lt"/>
            </a:endParaRPr>
          </a:p>
          <a:p>
            <a:r>
              <a:rPr lang="en-US" dirty="0">
                <a:latin typeface="+mj-lt"/>
              </a:rPr>
              <a:t>But all that is need is a GPIO and a Timer (or two)</a:t>
            </a:r>
          </a:p>
          <a:p>
            <a:pPr lvl="1"/>
            <a:r>
              <a:rPr lang="en-US" dirty="0">
                <a:latin typeface="+mj-lt"/>
              </a:rPr>
              <a:t>Timer determines when to turn GPIO on and off</a:t>
            </a:r>
          </a:p>
          <a:p>
            <a:pPr lvl="1"/>
            <a:r>
              <a:rPr lang="en-US" dirty="0">
                <a:latin typeface="+mj-lt"/>
              </a:rPr>
              <a:t>Often can be automated in hardware rather than use interrupt handler</a:t>
            </a:r>
          </a:p>
        </p:txBody>
      </p:sp>
      <p:sp>
        <p:nvSpPr>
          <p:cNvPr id="4" name="Slide Number Placeholder 3">
            <a:extLst>
              <a:ext uri="{FF2B5EF4-FFF2-40B4-BE49-F238E27FC236}">
                <a16:creationId xmlns:a16="http://schemas.microsoft.com/office/drawing/2014/main" id="{3A919462-5D37-43B8-A90C-82ECE5104B1A}"/>
              </a:ext>
            </a:extLst>
          </p:cNvPr>
          <p:cNvSpPr>
            <a:spLocks noGrp="1"/>
          </p:cNvSpPr>
          <p:nvPr>
            <p:ph type="sldNum" sz="quarter" idx="12"/>
          </p:nvPr>
        </p:nvSpPr>
        <p:spPr/>
        <p:txBody>
          <a:bodyPr/>
          <a:lstStyle/>
          <a:p>
            <a:fld id="{0778C724-3839-4D76-A707-B4C23905D055}" type="slidenum">
              <a:rPr lang="en-US" smtClean="0"/>
              <a:t>25</a:t>
            </a:fld>
            <a:endParaRPr lang="en-US"/>
          </a:p>
        </p:txBody>
      </p:sp>
    </p:spTree>
    <p:extLst>
      <p:ext uri="{BB962C8B-B14F-4D97-AF65-F5344CB8AC3E}">
        <p14:creationId xmlns:p14="http://schemas.microsoft.com/office/powerpoint/2010/main" val="938518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A2E1-9D7B-413E-9382-183F1336D34A}"/>
              </a:ext>
            </a:extLst>
          </p:cNvPr>
          <p:cNvSpPr>
            <a:spLocks noGrp="1"/>
          </p:cNvSpPr>
          <p:nvPr>
            <p:ph type="title"/>
          </p:nvPr>
        </p:nvSpPr>
        <p:spPr/>
        <p:txBody>
          <a:bodyPr/>
          <a:lstStyle/>
          <a:p>
            <a:r>
              <a:rPr lang="en-US" dirty="0"/>
              <a:t>PWM applications</a:t>
            </a:r>
          </a:p>
        </p:txBody>
      </p:sp>
      <p:sp>
        <p:nvSpPr>
          <p:cNvPr id="3" name="Content Placeholder 2">
            <a:extLst>
              <a:ext uri="{FF2B5EF4-FFF2-40B4-BE49-F238E27FC236}">
                <a16:creationId xmlns:a16="http://schemas.microsoft.com/office/drawing/2014/main" id="{6FC74728-18B9-4055-B127-BB98BA83706F}"/>
              </a:ext>
            </a:extLst>
          </p:cNvPr>
          <p:cNvSpPr>
            <a:spLocks noGrp="1"/>
          </p:cNvSpPr>
          <p:nvPr>
            <p:ph idx="1"/>
          </p:nvPr>
        </p:nvSpPr>
        <p:spPr>
          <a:xfrm>
            <a:off x="838200" y="1690688"/>
            <a:ext cx="10515600" cy="4351338"/>
          </a:xfrm>
        </p:spPr>
        <p:txBody>
          <a:bodyPr>
            <a:normAutofit lnSpcReduction="10000"/>
          </a:bodyPr>
          <a:lstStyle/>
          <a:p>
            <a:r>
              <a:rPr lang="en-US" dirty="0">
                <a:latin typeface="+mj-lt"/>
              </a:rPr>
              <a:t>Servos</a:t>
            </a:r>
          </a:p>
          <a:p>
            <a:pPr lvl="1"/>
            <a:r>
              <a:rPr lang="en-US" dirty="0">
                <a:latin typeface="+mj-lt"/>
              </a:rPr>
              <a:t>Duty cycle chooses angle</a:t>
            </a:r>
          </a:p>
          <a:p>
            <a:pPr lvl="1"/>
            <a:endParaRPr lang="en-US" dirty="0">
              <a:latin typeface="+mj-lt"/>
            </a:endParaRPr>
          </a:p>
          <a:p>
            <a:r>
              <a:rPr lang="en-US" dirty="0">
                <a:latin typeface="+mj-lt"/>
              </a:rPr>
              <a:t>Motor controllers</a:t>
            </a:r>
          </a:p>
          <a:p>
            <a:pPr lvl="1"/>
            <a:r>
              <a:rPr lang="en-US" dirty="0">
                <a:latin typeface="+mj-lt"/>
              </a:rPr>
              <a:t>Duty cycle chooses current and therefore speed</a:t>
            </a:r>
            <a:br>
              <a:rPr lang="en-US" dirty="0">
                <a:latin typeface="+mj-lt"/>
              </a:rPr>
            </a:br>
            <a:endParaRPr lang="en-US" dirty="0">
              <a:latin typeface="+mj-lt"/>
            </a:endParaRPr>
          </a:p>
          <a:p>
            <a:r>
              <a:rPr lang="en-US" dirty="0">
                <a:latin typeface="+mj-lt"/>
              </a:rPr>
              <a:t>LED brightness</a:t>
            </a:r>
          </a:p>
          <a:p>
            <a:pPr lvl="1"/>
            <a:r>
              <a:rPr lang="en-US" dirty="0">
                <a:latin typeface="+mj-lt"/>
              </a:rPr>
              <a:t>And “breathing” effect</a:t>
            </a:r>
          </a:p>
          <a:p>
            <a:pPr lvl="1"/>
            <a:endParaRPr lang="en-US" dirty="0">
              <a:latin typeface="+mj-lt"/>
            </a:endParaRPr>
          </a:p>
          <a:p>
            <a:r>
              <a:rPr lang="en-US" dirty="0">
                <a:latin typeface="+mj-lt"/>
              </a:rPr>
              <a:t>Audio</a:t>
            </a:r>
          </a:p>
          <a:p>
            <a:pPr lvl="1"/>
            <a:r>
              <a:rPr lang="en-US" dirty="0">
                <a:latin typeface="+mj-lt"/>
              </a:rPr>
              <a:t>Can sound okay if frequency is high enough</a:t>
            </a:r>
          </a:p>
        </p:txBody>
      </p:sp>
      <p:sp>
        <p:nvSpPr>
          <p:cNvPr id="4" name="Slide Number Placeholder 3">
            <a:extLst>
              <a:ext uri="{FF2B5EF4-FFF2-40B4-BE49-F238E27FC236}">
                <a16:creationId xmlns:a16="http://schemas.microsoft.com/office/drawing/2014/main" id="{04B16E3C-3F09-4F7C-BB32-8A06610425C7}"/>
              </a:ext>
            </a:extLst>
          </p:cNvPr>
          <p:cNvSpPr>
            <a:spLocks noGrp="1"/>
          </p:cNvSpPr>
          <p:nvPr>
            <p:ph type="sldNum" sz="quarter" idx="12"/>
          </p:nvPr>
        </p:nvSpPr>
        <p:spPr/>
        <p:txBody>
          <a:bodyPr/>
          <a:lstStyle/>
          <a:p>
            <a:fld id="{0778C724-3839-4D76-A707-B4C23905D055}" type="slidenum">
              <a:rPr lang="en-US" smtClean="0"/>
              <a:t>26</a:t>
            </a:fld>
            <a:endParaRPr lang="en-US"/>
          </a:p>
        </p:txBody>
      </p:sp>
    </p:spTree>
    <p:extLst>
      <p:ext uri="{BB962C8B-B14F-4D97-AF65-F5344CB8AC3E}">
        <p14:creationId xmlns:p14="http://schemas.microsoft.com/office/powerpoint/2010/main" val="1000547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9D33-9A6B-49B2-80A3-7E7348711BCB}"/>
              </a:ext>
            </a:extLst>
          </p:cNvPr>
          <p:cNvSpPr>
            <a:spLocks noGrp="1"/>
          </p:cNvSpPr>
          <p:nvPr>
            <p:ph type="title"/>
          </p:nvPr>
        </p:nvSpPr>
        <p:spPr>
          <a:xfrm>
            <a:off x="629560" y="118414"/>
            <a:ext cx="11936027" cy="1325563"/>
          </a:xfrm>
        </p:spPr>
        <p:txBody>
          <a:bodyPr>
            <a:normAutofit/>
          </a:bodyPr>
          <a:lstStyle/>
          <a:p>
            <a:r>
              <a:rPr lang="en-US" sz="4000" dirty="0">
                <a:latin typeface="+mn-lt"/>
              </a:rPr>
              <a:t>Controlling timing in wired communication</a:t>
            </a:r>
          </a:p>
        </p:txBody>
      </p:sp>
      <p:sp>
        <p:nvSpPr>
          <p:cNvPr id="3" name="Content Placeholder 2">
            <a:extLst>
              <a:ext uri="{FF2B5EF4-FFF2-40B4-BE49-F238E27FC236}">
                <a16:creationId xmlns:a16="http://schemas.microsoft.com/office/drawing/2014/main" id="{D75801AE-0743-4E32-8A38-92ED118935B2}"/>
              </a:ext>
            </a:extLst>
          </p:cNvPr>
          <p:cNvSpPr>
            <a:spLocks noGrp="1"/>
          </p:cNvSpPr>
          <p:nvPr>
            <p:ph idx="1"/>
          </p:nvPr>
        </p:nvSpPr>
        <p:spPr>
          <a:xfrm>
            <a:off x="716598" y="1275459"/>
            <a:ext cx="6218400" cy="5249409"/>
          </a:xfrm>
        </p:spPr>
        <p:txBody>
          <a:bodyPr>
            <a:normAutofit/>
          </a:bodyPr>
          <a:lstStyle/>
          <a:p>
            <a:r>
              <a:rPr lang="en-US" dirty="0">
                <a:latin typeface="+mj-lt"/>
              </a:rPr>
              <a:t>Synchronous communication</a:t>
            </a:r>
          </a:p>
          <a:p>
            <a:pPr lvl="1"/>
            <a:r>
              <a:rPr lang="en-US" dirty="0">
                <a:latin typeface="+mj-lt"/>
              </a:rPr>
              <a:t>Clock signal sent along with data</a:t>
            </a:r>
          </a:p>
          <a:p>
            <a:pPr lvl="1"/>
            <a:r>
              <a:rPr lang="en-US" dirty="0">
                <a:latin typeface="+mj-lt"/>
              </a:rPr>
              <a:t>Data is captured at edge of clock signal (rising or falling)</a:t>
            </a:r>
          </a:p>
          <a:p>
            <a:pPr lvl="1"/>
            <a:r>
              <a:rPr lang="en-US" b="1" dirty="0">
                <a:latin typeface="+mj-lt"/>
              </a:rPr>
              <a:t>Advantage: </a:t>
            </a:r>
            <a:r>
              <a:rPr lang="en-US" dirty="0">
                <a:latin typeface="+mj-lt"/>
              </a:rPr>
              <a:t>send signals very fast</a:t>
            </a:r>
          </a:p>
          <a:p>
            <a:pPr lvl="1"/>
            <a:r>
              <a:rPr lang="en-US" b="1" dirty="0">
                <a:latin typeface="+mj-lt"/>
              </a:rPr>
              <a:t>Disadvantage: </a:t>
            </a:r>
            <a:r>
              <a:rPr lang="en-US" dirty="0">
                <a:latin typeface="+mj-lt"/>
              </a:rPr>
              <a:t>extra pin and wire</a:t>
            </a:r>
          </a:p>
          <a:p>
            <a:pPr lvl="1"/>
            <a:endParaRPr lang="en-US" dirty="0">
              <a:latin typeface="+mj-lt"/>
            </a:endParaRPr>
          </a:p>
          <a:p>
            <a:r>
              <a:rPr lang="en-US" dirty="0">
                <a:latin typeface="+mj-lt"/>
              </a:rPr>
              <a:t>Asynchronous communication</a:t>
            </a:r>
          </a:p>
          <a:p>
            <a:pPr lvl="1"/>
            <a:r>
              <a:rPr lang="en-US" dirty="0">
                <a:latin typeface="+mj-lt"/>
              </a:rPr>
              <a:t>Agree upon timing in advance and read data at that rate</a:t>
            </a:r>
          </a:p>
          <a:p>
            <a:pPr lvl="1"/>
            <a:r>
              <a:rPr lang="en-US" dirty="0">
                <a:latin typeface="+mj-lt"/>
              </a:rPr>
              <a:t>Advantage: no need for clock signal</a:t>
            </a:r>
          </a:p>
          <a:p>
            <a:pPr lvl="1"/>
            <a:r>
              <a:rPr lang="en-US" dirty="0">
                <a:latin typeface="+mj-lt"/>
              </a:rPr>
              <a:t>Disadvantage: clock synchronization</a:t>
            </a:r>
          </a:p>
        </p:txBody>
      </p:sp>
      <p:sp>
        <p:nvSpPr>
          <p:cNvPr id="4" name="Slide Number Placeholder 3">
            <a:extLst>
              <a:ext uri="{FF2B5EF4-FFF2-40B4-BE49-F238E27FC236}">
                <a16:creationId xmlns:a16="http://schemas.microsoft.com/office/drawing/2014/main" id="{9CE6B3CD-C175-4A76-A70F-00E993246ABA}"/>
              </a:ext>
            </a:extLst>
          </p:cNvPr>
          <p:cNvSpPr>
            <a:spLocks noGrp="1"/>
          </p:cNvSpPr>
          <p:nvPr>
            <p:ph type="sldNum" sz="quarter" idx="12"/>
          </p:nvPr>
        </p:nvSpPr>
        <p:spPr/>
        <p:txBody>
          <a:bodyPr/>
          <a:lstStyle/>
          <a:p>
            <a:fld id="{0778C724-3839-4D76-A707-B4C23905D055}" type="slidenum">
              <a:rPr lang="en-US" smtClean="0"/>
              <a:t>27</a:t>
            </a:fld>
            <a:endParaRPr lang="en-US"/>
          </a:p>
        </p:txBody>
      </p:sp>
      <p:grpSp>
        <p:nvGrpSpPr>
          <p:cNvPr id="54" name="Group 53">
            <a:extLst>
              <a:ext uri="{FF2B5EF4-FFF2-40B4-BE49-F238E27FC236}">
                <a16:creationId xmlns:a16="http://schemas.microsoft.com/office/drawing/2014/main" id="{33B980F4-3A9A-4FCE-A9BD-452B2D8202DF}"/>
              </a:ext>
            </a:extLst>
          </p:cNvPr>
          <p:cNvGrpSpPr/>
          <p:nvPr/>
        </p:nvGrpSpPr>
        <p:grpSpPr>
          <a:xfrm>
            <a:off x="6597574" y="1240504"/>
            <a:ext cx="4665320" cy="1639113"/>
            <a:chOff x="2368919" y="1532418"/>
            <a:chExt cx="7537739" cy="2648309"/>
          </a:xfrm>
        </p:grpSpPr>
        <p:sp>
          <p:nvSpPr>
            <p:cNvPr id="5" name="Rectangle">
              <a:extLst>
                <a:ext uri="{FF2B5EF4-FFF2-40B4-BE49-F238E27FC236}">
                  <a16:creationId xmlns:a16="http://schemas.microsoft.com/office/drawing/2014/main" id="{0CBC9E8B-62FA-4022-A287-3B1CC75149BB}"/>
                </a:ext>
              </a:extLst>
            </p:cNvPr>
            <p:cNvSpPr/>
            <p:nvPr/>
          </p:nvSpPr>
          <p:spPr>
            <a:xfrm>
              <a:off x="2886343" y="2146130"/>
              <a:ext cx="945227" cy="2034597"/>
            </a:xfrm>
            <a:prstGeom prst="rect">
              <a:avLst/>
            </a:prstGeom>
            <a:solidFill>
              <a:srgbClr val="929292"/>
            </a:solidFill>
            <a:ln w="12700">
              <a:miter lim="400000"/>
            </a:ln>
          </p:spPr>
          <p:txBody>
            <a:bodyPr lIns="35719" tIns="35719" rIns="35719" bIns="35719" anchor="ctr"/>
            <a:lstStyle/>
            <a:p>
              <a:pPr defTabSz="410766">
                <a:defRPr b="0">
                  <a:solidFill>
                    <a:srgbClr val="FFFFFF"/>
                  </a:solidFill>
                  <a:latin typeface="+mn-lt"/>
                  <a:ea typeface="+mn-ea"/>
                  <a:cs typeface="+mn-cs"/>
                  <a:sym typeface="Helvetica Neue Medium"/>
                </a:defRPr>
              </a:pPr>
              <a:endParaRPr sz="400"/>
            </a:p>
          </p:txBody>
        </p:sp>
        <p:sp>
          <p:nvSpPr>
            <p:cNvPr id="6" name="Line">
              <a:extLst>
                <a:ext uri="{FF2B5EF4-FFF2-40B4-BE49-F238E27FC236}">
                  <a16:creationId xmlns:a16="http://schemas.microsoft.com/office/drawing/2014/main" id="{49610843-118A-472D-B53D-65813BBBBC61}"/>
                </a:ext>
              </a:extLst>
            </p:cNvPr>
            <p:cNvSpPr/>
            <p:nvPr/>
          </p:nvSpPr>
          <p:spPr>
            <a:xfrm>
              <a:off x="3825847" y="2475871"/>
              <a:ext cx="4765038"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400"/>
            </a:p>
          </p:txBody>
        </p:sp>
        <p:sp>
          <p:nvSpPr>
            <p:cNvPr id="7" name="Rectangle">
              <a:extLst>
                <a:ext uri="{FF2B5EF4-FFF2-40B4-BE49-F238E27FC236}">
                  <a16:creationId xmlns:a16="http://schemas.microsoft.com/office/drawing/2014/main" id="{41E3A7B1-768E-4D5F-AF97-E1CC71040AAA}"/>
                </a:ext>
              </a:extLst>
            </p:cNvPr>
            <p:cNvSpPr/>
            <p:nvPr/>
          </p:nvSpPr>
          <p:spPr>
            <a:xfrm>
              <a:off x="8613462" y="2264856"/>
              <a:ext cx="945227" cy="1797145"/>
            </a:xfrm>
            <a:prstGeom prst="rect">
              <a:avLst/>
            </a:prstGeom>
            <a:solidFill>
              <a:srgbClr val="D6D5D5"/>
            </a:solidFill>
            <a:ln w="50800">
              <a:solidFill>
                <a:srgbClr val="000000"/>
              </a:solidFill>
              <a:miter lim="400000"/>
            </a:ln>
          </p:spPr>
          <p:txBody>
            <a:bodyPr lIns="35719" tIns="35719" rIns="35719" bIns="35719" anchor="ctr"/>
            <a:lstStyle/>
            <a:p>
              <a:pPr defTabSz="410766">
                <a:defRPr b="0">
                  <a:solidFill>
                    <a:srgbClr val="FFFFFF"/>
                  </a:solidFill>
                  <a:latin typeface="+mn-lt"/>
                  <a:ea typeface="+mn-ea"/>
                  <a:cs typeface="+mn-cs"/>
                  <a:sym typeface="Helvetica Neue Medium"/>
                </a:defRPr>
              </a:pPr>
              <a:endParaRPr sz="400"/>
            </a:p>
          </p:txBody>
        </p:sp>
        <p:sp>
          <p:nvSpPr>
            <p:cNvPr id="8" name="DATA">
              <a:extLst>
                <a:ext uri="{FF2B5EF4-FFF2-40B4-BE49-F238E27FC236}">
                  <a16:creationId xmlns:a16="http://schemas.microsoft.com/office/drawing/2014/main" id="{33F27203-AFC5-449D-8566-E6D9036B8CED}"/>
                </a:ext>
              </a:extLst>
            </p:cNvPr>
            <p:cNvSpPr txBox="1"/>
            <p:nvPr/>
          </p:nvSpPr>
          <p:spPr>
            <a:xfrm>
              <a:off x="8655998" y="2257706"/>
              <a:ext cx="847853" cy="464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821531">
                <a:defRPr sz="5300">
                  <a:latin typeface="Helvetica"/>
                  <a:ea typeface="Helvetica"/>
                  <a:cs typeface="Helvetica"/>
                  <a:sym typeface="Helvetica"/>
                </a:defRPr>
              </a:lvl1pPr>
            </a:lstStyle>
            <a:p>
              <a:r>
                <a:rPr sz="1400"/>
                <a:t>DATA</a:t>
              </a:r>
            </a:p>
          </p:txBody>
        </p:sp>
        <p:sp>
          <p:nvSpPr>
            <p:cNvPr id="9" name="CLK">
              <a:extLst>
                <a:ext uri="{FF2B5EF4-FFF2-40B4-BE49-F238E27FC236}">
                  <a16:creationId xmlns:a16="http://schemas.microsoft.com/office/drawing/2014/main" id="{83DE8F0B-164F-4D15-868D-1A5B020681E1}"/>
                </a:ext>
              </a:extLst>
            </p:cNvPr>
            <p:cNvSpPr txBox="1"/>
            <p:nvPr/>
          </p:nvSpPr>
          <p:spPr>
            <a:xfrm>
              <a:off x="8704973" y="3633184"/>
              <a:ext cx="681161" cy="464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821531">
                <a:defRPr sz="5300">
                  <a:latin typeface="Helvetica"/>
                  <a:ea typeface="Helvetica"/>
                  <a:cs typeface="Helvetica"/>
                  <a:sym typeface="Helvetica"/>
                </a:defRPr>
              </a:lvl1pPr>
            </a:lstStyle>
            <a:p>
              <a:r>
                <a:rPr sz="1400"/>
                <a:t>CLK</a:t>
              </a:r>
            </a:p>
          </p:txBody>
        </p:sp>
        <p:sp>
          <p:nvSpPr>
            <p:cNvPr id="10" name="Transmitter">
              <a:extLst>
                <a:ext uri="{FF2B5EF4-FFF2-40B4-BE49-F238E27FC236}">
                  <a16:creationId xmlns:a16="http://schemas.microsoft.com/office/drawing/2014/main" id="{A610E686-14B5-4A52-A5DA-A583931C66B9}"/>
                </a:ext>
              </a:extLst>
            </p:cNvPr>
            <p:cNvSpPr txBox="1"/>
            <p:nvPr/>
          </p:nvSpPr>
          <p:spPr>
            <a:xfrm>
              <a:off x="2368919" y="1532420"/>
              <a:ext cx="1988162" cy="564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5500">
                  <a:latin typeface="Helvetica"/>
                  <a:ea typeface="Helvetica"/>
                  <a:cs typeface="Helvetica"/>
                  <a:sym typeface="Helvetica"/>
                </a:defRPr>
              </a:lvl1pPr>
            </a:lstStyle>
            <a:p>
              <a:r>
                <a:rPr sz="1800"/>
                <a:t>Transmitter</a:t>
              </a:r>
            </a:p>
          </p:txBody>
        </p:sp>
        <p:sp>
          <p:nvSpPr>
            <p:cNvPr id="11" name="Receiver">
              <a:extLst>
                <a:ext uri="{FF2B5EF4-FFF2-40B4-BE49-F238E27FC236}">
                  <a16:creationId xmlns:a16="http://schemas.microsoft.com/office/drawing/2014/main" id="{64F5DAF3-AB51-40D8-98FA-06AB0FF96623}"/>
                </a:ext>
              </a:extLst>
            </p:cNvPr>
            <p:cNvSpPr txBox="1"/>
            <p:nvPr/>
          </p:nvSpPr>
          <p:spPr>
            <a:xfrm>
              <a:off x="8319009" y="1532418"/>
              <a:ext cx="1587649" cy="564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5500">
                  <a:latin typeface="Helvetica"/>
                  <a:ea typeface="Helvetica"/>
                  <a:cs typeface="Helvetica"/>
                  <a:sym typeface="Helvetica"/>
                </a:defRPr>
              </a:lvl1pPr>
            </a:lstStyle>
            <a:p>
              <a:r>
                <a:rPr sz="1800" dirty="0"/>
                <a:t>Receiver</a:t>
              </a:r>
            </a:p>
          </p:txBody>
        </p:sp>
        <p:sp>
          <p:nvSpPr>
            <p:cNvPr id="12" name="b0">
              <a:extLst>
                <a:ext uri="{FF2B5EF4-FFF2-40B4-BE49-F238E27FC236}">
                  <a16:creationId xmlns:a16="http://schemas.microsoft.com/office/drawing/2014/main" id="{D7CCB50E-0F63-4D5A-8959-B58C0715891C}"/>
                </a:ext>
              </a:extLst>
            </p:cNvPr>
            <p:cNvSpPr/>
            <p:nvPr/>
          </p:nvSpPr>
          <p:spPr>
            <a:xfrm>
              <a:off x="4066027" y="23334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000"/>
                <a:t>b0</a:t>
              </a:r>
            </a:p>
          </p:txBody>
        </p:sp>
        <p:sp>
          <p:nvSpPr>
            <p:cNvPr id="13" name="b1">
              <a:extLst>
                <a:ext uri="{FF2B5EF4-FFF2-40B4-BE49-F238E27FC236}">
                  <a16:creationId xmlns:a16="http://schemas.microsoft.com/office/drawing/2014/main" id="{0E3CEBC8-B5E6-42F6-97C4-AB4B88690FFF}"/>
                </a:ext>
              </a:extLst>
            </p:cNvPr>
            <p:cNvSpPr/>
            <p:nvPr/>
          </p:nvSpPr>
          <p:spPr>
            <a:xfrm>
              <a:off x="4642286" y="23334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000"/>
                <a:t>b1</a:t>
              </a:r>
            </a:p>
          </p:txBody>
        </p:sp>
        <p:sp>
          <p:nvSpPr>
            <p:cNvPr id="14" name="b2">
              <a:extLst>
                <a:ext uri="{FF2B5EF4-FFF2-40B4-BE49-F238E27FC236}">
                  <a16:creationId xmlns:a16="http://schemas.microsoft.com/office/drawing/2014/main" id="{937305D2-A725-4712-86E0-F8CB8C970956}"/>
                </a:ext>
              </a:extLst>
            </p:cNvPr>
            <p:cNvSpPr/>
            <p:nvPr/>
          </p:nvSpPr>
          <p:spPr>
            <a:xfrm>
              <a:off x="5218547" y="23334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000"/>
                <a:t>b2</a:t>
              </a:r>
            </a:p>
          </p:txBody>
        </p:sp>
        <p:sp>
          <p:nvSpPr>
            <p:cNvPr id="15" name="b3">
              <a:extLst>
                <a:ext uri="{FF2B5EF4-FFF2-40B4-BE49-F238E27FC236}">
                  <a16:creationId xmlns:a16="http://schemas.microsoft.com/office/drawing/2014/main" id="{1507CE85-0C3B-4249-883C-B2FED6ECE687}"/>
                </a:ext>
              </a:extLst>
            </p:cNvPr>
            <p:cNvSpPr/>
            <p:nvPr/>
          </p:nvSpPr>
          <p:spPr>
            <a:xfrm>
              <a:off x="5794807" y="23334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000"/>
                <a:t>b3</a:t>
              </a:r>
            </a:p>
          </p:txBody>
        </p:sp>
        <p:sp>
          <p:nvSpPr>
            <p:cNvPr id="16" name="b4">
              <a:extLst>
                <a:ext uri="{FF2B5EF4-FFF2-40B4-BE49-F238E27FC236}">
                  <a16:creationId xmlns:a16="http://schemas.microsoft.com/office/drawing/2014/main" id="{6F18F1E8-F90A-4315-9332-15E1B3CE6D9A}"/>
                </a:ext>
              </a:extLst>
            </p:cNvPr>
            <p:cNvSpPr/>
            <p:nvPr/>
          </p:nvSpPr>
          <p:spPr>
            <a:xfrm>
              <a:off x="6371067" y="23334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000"/>
                <a:t>b4</a:t>
              </a:r>
            </a:p>
          </p:txBody>
        </p:sp>
        <p:sp>
          <p:nvSpPr>
            <p:cNvPr id="17" name="b5">
              <a:extLst>
                <a:ext uri="{FF2B5EF4-FFF2-40B4-BE49-F238E27FC236}">
                  <a16:creationId xmlns:a16="http://schemas.microsoft.com/office/drawing/2014/main" id="{0EF284CC-66D3-4E6F-B2FA-14A25636B65C}"/>
                </a:ext>
              </a:extLst>
            </p:cNvPr>
            <p:cNvSpPr/>
            <p:nvPr/>
          </p:nvSpPr>
          <p:spPr>
            <a:xfrm>
              <a:off x="6947327" y="23334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000"/>
                <a:t>b5</a:t>
              </a:r>
            </a:p>
          </p:txBody>
        </p:sp>
        <p:grpSp>
          <p:nvGrpSpPr>
            <p:cNvPr id="18" name="Group">
              <a:extLst>
                <a:ext uri="{FF2B5EF4-FFF2-40B4-BE49-F238E27FC236}">
                  <a16:creationId xmlns:a16="http://schemas.microsoft.com/office/drawing/2014/main" id="{12B9EFAF-593D-43BD-9C7D-86CE57A629BC}"/>
                </a:ext>
              </a:extLst>
            </p:cNvPr>
            <p:cNvGrpSpPr/>
            <p:nvPr/>
          </p:nvGrpSpPr>
          <p:grpSpPr>
            <a:xfrm>
              <a:off x="3832253" y="3047359"/>
              <a:ext cx="4786706" cy="974186"/>
              <a:chOff x="0" y="0"/>
              <a:chExt cx="9573411" cy="1948371"/>
            </a:xfrm>
          </p:grpSpPr>
          <p:sp>
            <p:nvSpPr>
              <p:cNvPr id="19" name="Line">
                <a:extLst>
                  <a:ext uri="{FF2B5EF4-FFF2-40B4-BE49-F238E27FC236}">
                    <a16:creationId xmlns:a16="http://schemas.microsoft.com/office/drawing/2014/main" id="{BD6F5C4C-2009-4315-A2A3-A1378ACF7C53}"/>
                  </a:ext>
                </a:extLst>
              </p:cNvPr>
              <p:cNvSpPr/>
              <p:nvPr/>
            </p:nvSpPr>
            <p:spPr>
              <a:xfrm>
                <a:off x="0" y="176779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0" name="Line">
                <a:extLst>
                  <a:ext uri="{FF2B5EF4-FFF2-40B4-BE49-F238E27FC236}">
                    <a16:creationId xmlns:a16="http://schemas.microsoft.com/office/drawing/2014/main" id="{11E6E206-6E5D-4EAC-9940-CF4EB1B20AD2}"/>
                  </a:ext>
                </a:extLst>
              </p:cNvPr>
              <p:cNvSpPr/>
              <p:nvPr/>
            </p:nvSpPr>
            <p:spPr>
              <a:xfrm>
                <a:off x="527902" y="18057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1" name="Line">
                <a:extLst>
                  <a:ext uri="{FF2B5EF4-FFF2-40B4-BE49-F238E27FC236}">
                    <a16:creationId xmlns:a16="http://schemas.microsoft.com/office/drawing/2014/main" id="{BB21F6F7-3D8A-4836-AEE4-2492E5E387A9}"/>
                  </a:ext>
                </a:extLst>
              </p:cNvPr>
              <p:cNvSpPr/>
              <p:nvPr/>
            </p:nvSpPr>
            <p:spPr>
              <a:xfrm flipH="1">
                <a:off x="503454"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2" name="Line">
                <a:extLst>
                  <a:ext uri="{FF2B5EF4-FFF2-40B4-BE49-F238E27FC236}">
                    <a16:creationId xmlns:a16="http://schemas.microsoft.com/office/drawing/2014/main" id="{291B5772-4D30-42C2-B84E-EAB3E59C73AF}"/>
                  </a:ext>
                </a:extLst>
              </p:cNvPr>
              <p:cNvSpPr/>
              <p:nvPr/>
            </p:nvSpPr>
            <p:spPr>
              <a:xfrm flipH="1">
                <a:off x="1113826" y="-1"/>
                <a:ext cx="1" cy="1948373"/>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3" name="Line">
                <a:extLst>
                  <a:ext uri="{FF2B5EF4-FFF2-40B4-BE49-F238E27FC236}">
                    <a16:creationId xmlns:a16="http://schemas.microsoft.com/office/drawing/2014/main" id="{7702481B-9BC8-49EE-BF9A-B3F5D9D6795E}"/>
                  </a:ext>
                </a:extLst>
              </p:cNvPr>
              <p:cNvSpPr/>
              <p:nvPr/>
            </p:nvSpPr>
            <p:spPr>
              <a:xfrm>
                <a:off x="1054182" y="176779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4" name="Line">
                <a:extLst>
                  <a:ext uri="{FF2B5EF4-FFF2-40B4-BE49-F238E27FC236}">
                    <a16:creationId xmlns:a16="http://schemas.microsoft.com/office/drawing/2014/main" id="{4BA58DCD-68A3-4016-B50E-39606DB26FD7}"/>
                  </a:ext>
                </a:extLst>
              </p:cNvPr>
              <p:cNvSpPr/>
              <p:nvPr/>
            </p:nvSpPr>
            <p:spPr>
              <a:xfrm>
                <a:off x="1669736" y="18057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5" name="Line">
                <a:extLst>
                  <a:ext uri="{FF2B5EF4-FFF2-40B4-BE49-F238E27FC236}">
                    <a16:creationId xmlns:a16="http://schemas.microsoft.com/office/drawing/2014/main" id="{0F38E4B6-9FA3-49D4-AED3-6EB417D18F93}"/>
                  </a:ext>
                </a:extLst>
              </p:cNvPr>
              <p:cNvSpPr/>
              <p:nvPr/>
            </p:nvSpPr>
            <p:spPr>
              <a:xfrm flipH="1">
                <a:off x="1645286" y="-1"/>
                <a:ext cx="1" cy="1948373"/>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6" name="Line">
                <a:extLst>
                  <a:ext uri="{FF2B5EF4-FFF2-40B4-BE49-F238E27FC236}">
                    <a16:creationId xmlns:a16="http://schemas.microsoft.com/office/drawing/2014/main" id="{84D16AE7-CEDC-488E-B1A6-9C0E52A99BE8}"/>
                  </a:ext>
                </a:extLst>
              </p:cNvPr>
              <p:cNvSpPr/>
              <p:nvPr/>
            </p:nvSpPr>
            <p:spPr>
              <a:xfrm>
                <a:off x="2255659"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7" name="Line">
                <a:extLst>
                  <a:ext uri="{FF2B5EF4-FFF2-40B4-BE49-F238E27FC236}">
                    <a16:creationId xmlns:a16="http://schemas.microsoft.com/office/drawing/2014/main" id="{96F8FE9C-5D24-4816-8DA8-64D80511BEA8}"/>
                  </a:ext>
                </a:extLst>
              </p:cNvPr>
              <p:cNvSpPr/>
              <p:nvPr/>
            </p:nvSpPr>
            <p:spPr>
              <a:xfrm>
                <a:off x="2196015" y="176779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8" name="Line">
                <a:extLst>
                  <a:ext uri="{FF2B5EF4-FFF2-40B4-BE49-F238E27FC236}">
                    <a16:creationId xmlns:a16="http://schemas.microsoft.com/office/drawing/2014/main" id="{63E069E7-9F1B-4F57-84F2-6B37323D4AE6}"/>
                  </a:ext>
                </a:extLst>
              </p:cNvPr>
              <p:cNvSpPr/>
              <p:nvPr/>
            </p:nvSpPr>
            <p:spPr>
              <a:xfrm>
                <a:off x="2811568" y="18057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9" name="Line">
                <a:extLst>
                  <a:ext uri="{FF2B5EF4-FFF2-40B4-BE49-F238E27FC236}">
                    <a16:creationId xmlns:a16="http://schemas.microsoft.com/office/drawing/2014/main" id="{165EC892-DE0C-4EA0-B938-787DF3BF08E4}"/>
                  </a:ext>
                </a:extLst>
              </p:cNvPr>
              <p:cNvSpPr/>
              <p:nvPr/>
            </p:nvSpPr>
            <p:spPr>
              <a:xfrm flipH="1">
                <a:off x="2787120"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0" name="Line">
                <a:extLst>
                  <a:ext uri="{FF2B5EF4-FFF2-40B4-BE49-F238E27FC236}">
                    <a16:creationId xmlns:a16="http://schemas.microsoft.com/office/drawing/2014/main" id="{325E965D-4FEF-489B-98C7-780649ED9EBB}"/>
                  </a:ext>
                </a:extLst>
              </p:cNvPr>
              <p:cNvSpPr/>
              <p:nvPr/>
            </p:nvSpPr>
            <p:spPr>
              <a:xfrm>
                <a:off x="3397493"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1" name="Line">
                <a:extLst>
                  <a:ext uri="{FF2B5EF4-FFF2-40B4-BE49-F238E27FC236}">
                    <a16:creationId xmlns:a16="http://schemas.microsoft.com/office/drawing/2014/main" id="{067E3933-2FBF-4885-9E7B-5BB3B14241FF}"/>
                  </a:ext>
                </a:extLst>
              </p:cNvPr>
              <p:cNvSpPr/>
              <p:nvPr/>
            </p:nvSpPr>
            <p:spPr>
              <a:xfrm>
                <a:off x="3337848" y="1767795"/>
                <a:ext cx="545089"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2" name="Line">
                <a:extLst>
                  <a:ext uri="{FF2B5EF4-FFF2-40B4-BE49-F238E27FC236}">
                    <a16:creationId xmlns:a16="http://schemas.microsoft.com/office/drawing/2014/main" id="{E0A6DEE4-FE69-46C6-841D-FD3D56230C7A}"/>
                  </a:ext>
                </a:extLst>
              </p:cNvPr>
              <p:cNvSpPr/>
              <p:nvPr/>
            </p:nvSpPr>
            <p:spPr>
              <a:xfrm>
                <a:off x="3953402" y="18057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3" name="Line">
                <a:extLst>
                  <a:ext uri="{FF2B5EF4-FFF2-40B4-BE49-F238E27FC236}">
                    <a16:creationId xmlns:a16="http://schemas.microsoft.com/office/drawing/2014/main" id="{8D26922C-6205-46FA-83FD-9DF7F65BFCB7}"/>
                  </a:ext>
                </a:extLst>
              </p:cNvPr>
              <p:cNvSpPr/>
              <p:nvPr/>
            </p:nvSpPr>
            <p:spPr>
              <a:xfrm>
                <a:off x="3928953"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4" name="Line">
                <a:extLst>
                  <a:ext uri="{FF2B5EF4-FFF2-40B4-BE49-F238E27FC236}">
                    <a16:creationId xmlns:a16="http://schemas.microsoft.com/office/drawing/2014/main" id="{6C5ABF5C-6C5C-422C-99AF-148549D5AE09}"/>
                  </a:ext>
                </a:extLst>
              </p:cNvPr>
              <p:cNvSpPr/>
              <p:nvPr/>
            </p:nvSpPr>
            <p:spPr>
              <a:xfrm>
                <a:off x="4539325"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5" name="Line">
                <a:extLst>
                  <a:ext uri="{FF2B5EF4-FFF2-40B4-BE49-F238E27FC236}">
                    <a16:creationId xmlns:a16="http://schemas.microsoft.com/office/drawing/2014/main" id="{5C4C49A1-9F8F-4F15-859D-E5ADF685EC04}"/>
                  </a:ext>
                </a:extLst>
              </p:cNvPr>
              <p:cNvSpPr/>
              <p:nvPr/>
            </p:nvSpPr>
            <p:spPr>
              <a:xfrm>
                <a:off x="4479681" y="176779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6" name="Line">
                <a:extLst>
                  <a:ext uri="{FF2B5EF4-FFF2-40B4-BE49-F238E27FC236}">
                    <a16:creationId xmlns:a16="http://schemas.microsoft.com/office/drawing/2014/main" id="{DD4B07D9-BB4A-43E4-A1AA-B81C5E1E4343}"/>
                  </a:ext>
                </a:extLst>
              </p:cNvPr>
              <p:cNvSpPr/>
              <p:nvPr/>
            </p:nvSpPr>
            <p:spPr>
              <a:xfrm>
                <a:off x="5095235" y="18057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7" name="Line">
                <a:extLst>
                  <a:ext uri="{FF2B5EF4-FFF2-40B4-BE49-F238E27FC236}">
                    <a16:creationId xmlns:a16="http://schemas.microsoft.com/office/drawing/2014/main" id="{C975AA29-E7E9-4C9B-A331-97CA2B7C6DAA}"/>
                  </a:ext>
                </a:extLst>
              </p:cNvPr>
              <p:cNvSpPr/>
              <p:nvPr/>
            </p:nvSpPr>
            <p:spPr>
              <a:xfrm>
                <a:off x="5070787"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8" name="Line">
                <a:extLst>
                  <a:ext uri="{FF2B5EF4-FFF2-40B4-BE49-F238E27FC236}">
                    <a16:creationId xmlns:a16="http://schemas.microsoft.com/office/drawing/2014/main" id="{439831EA-1F14-42C2-8092-3E0DF20A88C8}"/>
                  </a:ext>
                </a:extLst>
              </p:cNvPr>
              <p:cNvSpPr/>
              <p:nvPr/>
            </p:nvSpPr>
            <p:spPr>
              <a:xfrm>
                <a:off x="5681159"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9" name="Line">
                <a:extLst>
                  <a:ext uri="{FF2B5EF4-FFF2-40B4-BE49-F238E27FC236}">
                    <a16:creationId xmlns:a16="http://schemas.microsoft.com/office/drawing/2014/main" id="{3DFF6379-8E09-49CB-84E3-8BA6042F5B87}"/>
                  </a:ext>
                </a:extLst>
              </p:cNvPr>
              <p:cNvSpPr/>
              <p:nvPr/>
            </p:nvSpPr>
            <p:spPr>
              <a:xfrm>
                <a:off x="5621515" y="176779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0" name="Line">
                <a:extLst>
                  <a:ext uri="{FF2B5EF4-FFF2-40B4-BE49-F238E27FC236}">
                    <a16:creationId xmlns:a16="http://schemas.microsoft.com/office/drawing/2014/main" id="{47B0E58C-9644-4141-BFFC-C48F14E48B42}"/>
                  </a:ext>
                </a:extLst>
              </p:cNvPr>
              <p:cNvSpPr/>
              <p:nvPr/>
            </p:nvSpPr>
            <p:spPr>
              <a:xfrm>
                <a:off x="6237068" y="18057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1" name="Line">
                <a:extLst>
                  <a:ext uri="{FF2B5EF4-FFF2-40B4-BE49-F238E27FC236}">
                    <a16:creationId xmlns:a16="http://schemas.microsoft.com/office/drawing/2014/main" id="{EC80722D-23B1-457A-A81A-48E9FE98163E}"/>
                  </a:ext>
                </a:extLst>
              </p:cNvPr>
              <p:cNvSpPr/>
              <p:nvPr/>
            </p:nvSpPr>
            <p:spPr>
              <a:xfrm>
                <a:off x="6212620"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2" name="Line">
                <a:extLst>
                  <a:ext uri="{FF2B5EF4-FFF2-40B4-BE49-F238E27FC236}">
                    <a16:creationId xmlns:a16="http://schemas.microsoft.com/office/drawing/2014/main" id="{C0515CAE-13F3-47B0-BDBA-64B111CF99D6}"/>
                  </a:ext>
                </a:extLst>
              </p:cNvPr>
              <p:cNvSpPr/>
              <p:nvPr/>
            </p:nvSpPr>
            <p:spPr>
              <a:xfrm>
                <a:off x="6822992"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3" name="Line">
                <a:extLst>
                  <a:ext uri="{FF2B5EF4-FFF2-40B4-BE49-F238E27FC236}">
                    <a16:creationId xmlns:a16="http://schemas.microsoft.com/office/drawing/2014/main" id="{0859C6FC-483B-4239-B61A-DE724C098D10}"/>
                  </a:ext>
                </a:extLst>
              </p:cNvPr>
              <p:cNvSpPr/>
              <p:nvPr/>
            </p:nvSpPr>
            <p:spPr>
              <a:xfrm>
                <a:off x="6763349" y="176779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4" name="Line">
                <a:extLst>
                  <a:ext uri="{FF2B5EF4-FFF2-40B4-BE49-F238E27FC236}">
                    <a16:creationId xmlns:a16="http://schemas.microsoft.com/office/drawing/2014/main" id="{5CCBD56B-70E2-4970-9F69-7F6E1E0A7338}"/>
                  </a:ext>
                </a:extLst>
              </p:cNvPr>
              <p:cNvSpPr/>
              <p:nvPr/>
            </p:nvSpPr>
            <p:spPr>
              <a:xfrm>
                <a:off x="7381779" y="18057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5" name="Line">
                <a:extLst>
                  <a:ext uri="{FF2B5EF4-FFF2-40B4-BE49-F238E27FC236}">
                    <a16:creationId xmlns:a16="http://schemas.microsoft.com/office/drawing/2014/main" id="{3BC0B390-81F6-43F9-90F0-5B58167ABB4D}"/>
                  </a:ext>
                </a:extLst>
              </p:cNvPr>
              <p:cNvSpPr/>
              <p:nvPr/>
            </p:nvSpPr>
            <p:spPr>
              <a:xfrm>
                <a:off x="7357331"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6" name="Line">
                <a:extLst>
                  <a:ext uri="{FF2B5EF4-FFF2-40B4-BE49-F238E27FC236}">
                    <a16:creationId xmlns:a16="http://schemas.microsoft.com/office/drawing/2014/main" id="{0DA7EC9D-C2A9-4052-B459-9F1C78DB5BD4}"/>
                  </a:ext>
                </a:extLst>
              </p:cNvPr>
              <p:cNvSpPr/>
              <p:nvPr/>
            </p:nvSpPr>
            <p:spPr>
              <a:xfrm>
                <a:off x="7967704"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7" name="Line">
                <a:extLst>
                  <a:ext uri="{FF2B5EF4-FFF2-40B4-BE49-F238E27FC236}">
                    <a16:creationId xmlns:a16="http://schemas.microsoft.com/office/drawing/2014/main" id="{40BF8C62-E79F-442F-BC4B-ED4B31F80B99}"/>
                  </a:ext>
                </a:extLst>
              </p:cNvPr>
              <p:cNvSpPr/>
              <p:nvPr/>
            </p:nvSpPr>
            <p:spPr>
              <a:xfrm>
                <a:off x="7908060" y="176779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8" name="Line">
                <a:extLst>
                  <a:ext uri="{FF2B5EF4-FFF2-40B4-BE49-F238E27FC236}">
                    <a16:creationId xmlns:a16="http://schemas.microsoft.com/office/drawing/2014/main" id="{0D038E46-F648-47E1-96D4-ECB113EEE21C}"/>
                  </a:ext>
                </a:extLst>
              </p:cNvPr>
              <p:cNvSpPr/>
              <p:nvPr/>
            </p:nvSpPr>
            <p:spPr>
              <a:xfrm>
                <a:off x="8502043" y="18057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9" name="Line">
                <a:extLst>
                  <a:ext uri="{FF2B5EF4-FFF2-40B4-BE49-F238E27FC236}">
                    <a16:creationId xmlns:a16="http://schemas.microsoft.com/office/drawing/2014/main" id="{6E1E76B1-F750-4D50-9D8B-AD9329EF2B9C}"/>
                  </a:ext>
                </a:extLst>
              </p:cNvPr>
              <p:cNvSpPr/>
              <p:nvPr/>
            </p:nvSpPr>
            <p:spPr>
              <a:xfrm>
                <a:off x="8477595"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50" name="Line">
                <a:extLst>
                  <a:ext uri="{FF2B5EF4-FFF2-40B4-BE49-F238E27FC236}">
                    <a16:creationId xmlns:a16="http://schemas.microsoft.com/office/drawing/2014/main" id="{F6BE9D3D-010E-4654-B18D-AEBCC1951A03}"/>
                  </a:ext>
                </a:extLst>
              </p:cNvPr>
              <p:cNvSpPr/>
              <p:nvPr/>
            </p:nvSpPr>
            <p:spPr>
              <a:xfrm>
                <a:off x="9087967"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51" name="Line">
                <a:extLst>
                  <a:ext uri="{FF2B5EF4-FFF2-40B4-BE49-F238E27FC236}">
                    <a16:creationId xmlns:a16="http://schemas.microsoft.com/office/drawing/2014/main" id="{3D44208A-D4C0-4E8C-A20E-3717994780AF}"/>
                  </a:ext>
                </a:extLst>
              </p:cNvPr>
              <p:cNvSpPr/>
              <p:nvPr/>
            </p:nvSpPr>
            <p:spPr>
              <a:xfrm>
                <a:off x="9028324" y="176779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grpSp>
        <p:sp>
          <p:nvSpPr>
            <p:cNvPr id="52" name="b7">
              <a:extLst>
                <a:ext uri="{FF2B5EF4-FFF2-40B4-BE49-F238E27FC236}">
                  <a16:creationId xmlns:a16="http://schemas.microsoft.com/office/drawing/2014/main" id="{8D0271F0-F224-465C-91CF-CCB0C03398AD}"/>
                </a:ext>
              </a:extLst>
            </p:cNvPr>
            <p:cNvSpPr/>
            <p:nvPr/>
          </p:nvSpPr>
          <p:spPr>
            <a:xfrm>
              <a:off x="8034631" y="23334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000"/>
                <a:t>b7</a:t>
              </a:r>
            </a:p>
          </p:txBody>
        </p:sp>
        <p:sp>
          <p:nvSpPr>
            <p:cNvPr id="53" name="b6">
              <a:extLst>
                <a:ext uri="{FF2B5EF4-FFF2-40B4-BE49-F238E27FC236}">
                  <a16:creationId xmlns:a16="http://schemas.microsoft.com/office/drawing/2014/main" id="{2B250207-CB8B-423E-9A8A-828DFFB6857F}"/>
                </a:ext>
              </a:extLst>
            </p:cNvPr>
            <p:cNvSpPr/>
            <p:nvPr/>
          </p:nvSpPr>
          <p:spPr>
            <a:xfrm>
              <a:off x="7520736" y="23334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000"/>
                <a:t>b6</a:t>
              </a:r>
            </a:p>
          </p:txBody>
        </p:sp>
      </p:grpSp>
      <p:grpSp>
        <p:nvGrpSpPr>
          <p:cNvPr id="115" name="Group 114">
            <a:extLst>
              <a:ext uri="{FF2B5EF4-FFF2-40B4-BE49-F238E27FC236}">
                <a16:creationId xmlns:a16="http://schemas.microsoft.com/office/drawing/2014/main" id="{0D385C35-F6CB-4BDF-88F4-EBAC6EC84B26}"/>
              </a:ext>
            </a:extLst>
          </p:cNvPr>
          <p:cNvGrpSpPr/>
          <p:nvPr/>
        </p:nvGrpSpPr>
        <p:grpSpPr>
          <a:xfrm>
            <a:off x="6717035" y="2999315"/>
            <a:ext cx="4573713" cy="3030931"/>
            <a:chOff x="3935488" y="1432599"/>
            <a:chExt cx="4184027" cy="3834129"/>
          </a:xfrm>
        </p:grpSpPr>
        <p:sp>
          <p:nvSpPr>
            <p:cNvPr id="55" name="Rectangle">
              <a:extLst>
                <a:ext uri="{FF2B5EF4-FFF2-40B4-BE49-F238E27FC236}">
                  <a16:creationId xmlns:a16="http://schemas.microsoft.com/office/drawing/2014/main" id="{737263E4-4028-4D60-B63A-F8A8E40E6A8F}"/>
                </a:ext>
              </a:extLst>
            </p:cNvPr>
            <p:cNvSpPr/>
            <p:nvPr/>
          </p:nvSpPr>
          <p:spPr>
            <a:xfrm>
              <a:off x="4187996" y="2016336"/>
              <a:ext cx="512588" cy="3250392"/>
            </a:xfrm>
            <a:prstGeom prst="rect">
              <a:avLst/>
            </a:prstGeom>
            <a:solidFill>
              <a:srgbClr val="929292"/>
            </a:solidFill>
            <a:ln w="12700">
              <a:miter lim="400000"/>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56" name="Line">
              <a:extLst>
                <a:ext uri="{FF2B5EF4-FFF2-40B4-BE49-F238E27FC236}">
                  <a16:creationId xmlns:a16="http://schemas.microsoft.com/office/drawing/2014/main" id="{FD76C455-D569-49C3-B34F-D3C434F83037}"/>
                </a:ext>
              </a:extLst>
            </p:cNvPr>
            <p:cNvSpPr/>
            <p:nvPr/>
          </p:nvSpPr>
          <p:spPr>
            <a:xfrm>
              <a:off x="4686034" y="2242803"/>
              <a:ext cx="2608278"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57" name="Line">
              <a:extLst>
                <a:ext uri="{FF2B5EF4-FFF2-40B4-BE49-F238E27FC236}">
                  <a16:creationId xmlns:a16="http://schemas.microsoft.com/office/drawing/2014/main" id="{59A666B5-E938-4B66-AC61-B60882748C82}"/>
                </a:ext>
              </a:extLst>
            </p:cNvPr>
            <p:cNvSpPr/>
            <p:nvPr/>
          </p:nvSpPr>
          <p:spPr>
            <a:xfrm>
              <a:off x="4686033" y="2591512"/>
              <a:ext cx="2608279"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58" name="Line">
              <a:extLst>
                <a:ext uri="{FF2B5EF4-FFF2-40B4-BE49-F238E27FC236}">
                  <a16:creationId xmlns:a16="http://schemas.microsoft.com/office/drawing/2014/main" id="{987031FF-FC0C-48D1-9248-D64DFFA4CABB}"/>
                </a:ext>
              </a:extLst>
            </p:cNvPr>
            <p:cNvSpPr/>
            <p:nvPr/>
          </p:nvSpPr>
          <p:spPr>
            <a:xfrm>
              <a:off x="4686033" y="2941519"/>
              <a:ext cx="2608279"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59" name="Line">
              <a:extLst>
                <a:ext uri="{FF2B5EF4-FFF2-40B4-BE49-F238E27FC236}">
                  <a16:creationId xmlns:a16="http://schemas.microsoft.com/office/drawing/2014/main" id="{70C782DE-8D9B-435D-8DAE-4B821B407FE1}"/>
                </a:ext>
              </a:extLst>
            </p:cNvPr>
            <p:cNvSpPr/>
            <p:nvPr/>
          </p:nvSpPr>
          <p:spPr>
            <a:xfrm>
              <a:off x="4686033" y="3291525"/>
              <a:ext cx="2608279"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60" name="Line">
              <a:extLst>
                <a:ext uri="{FF2B5EF4-FFF2-40B4-BE49-F238E27FC236}">
                  <a16:creationId xmlns:a16="http://schemas.microsoft.com/office/drawing/2014/main" id="{5E35BC90-7FD9-4274-B65B-17B42B54044B}"/>
                </a:ext>
              </a:extLst>
            </p:cNvPr>
            <p:cNvSpPr/>
            <p:nvPr/>
          </p:nvSpPr>
          <p:spPr>
            <a:xfrm>
              <a:off x="4686033" y="3641532"/>
              <a:ext cx="2608279"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61" name="Line">
              <a:extLst>
                <a:ext uri="{FF2B5EF4-FFF2-40B4-BE49-F238E27FC236}">
                  <a16:creationId xmlns:a16="http://schemas.microsoft.com/office/drawing/2014/main" id="{3B85617D-5767-4109-BA9D-3246BAC880D5}"/>
                </a:ext>
              </a:extLst>
            </p:cNvPr>
            <p:cNvSpPr/>
            <p:nvPr/>
          </p:nvSpPr>
          <p:spPr>
            <a:xfrm>
              <a:off x="4686033" y="3991538"/>
              <a:ext cx="2608279"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62" name="Line">
              <a:extLst>
                <a:ext uri="{FF2B5EF4-FFF2-40B4-BE49-F238E27FC236}">
                  <a16:creationId xmlns:a16="http://schemas.microsoft.com/office/drawing/2014/main" id="{4A0DD885-D400-4A8F-87BF-8BEF7540FC5E}"/>
                </a:ext>
              </a:extLst>
            </p:cNvPr>
            <p:cNvSpPr/>
            <p:nvPr/>
          </p:nvSpPr>
          <p:spPr>
            <a:xfrm>
              <a:off x="4686033" y="4341545"/>
              <a:ext cx="2608279"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63" name="Line">
              <a:extLst>
                <a:ext uri="{FF2B5EF4-FFF2-40B4-BE49-F238E27FC236}">
                  <a16:creationId xmlns:a16="http://schemas.microsoft.com/office/drawing/2014/main" id="{1BD3D30B-CE8B-499F-92D4-0E2A9501E812}"/>
                </a:ext>
              </a:extLst>
            </p:cNvPr>
            <p:cNvSpPr/>
            <p:nvPr/>
          </p:nvSpPr>
          <p:spPr>
            <a:xfrm>
              <a:off x="4686033" y="4691551"/>
              <a:ext cx="2608279"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64" name="Rectangle">
              <a:extLst>
                <a:ext uri="{FF2B5EF4-FFF2-40B4-BE49-F238E27FC236}">
                  <a16:creationId xmlns:a16="http://schemas.microsoft.com/office/drawing/2014/main" id="{32FFAD36-20E8-49FC-93BE-B62D315D2580}"/>
                </a:ext>
              </a:extLst>
            </p:cNvPr>
            <p:cNvSpPr/>
            <p:nvPr/>
          </p:nvSpPr>
          <p:spPr>
            <a:xfrm>
              <a:off x="7294023" y="2016336"/>
              <a:ext cx="574974" cy="3250392"/>
            </a:xfrm>
            <a:prstGeom prst="rect">
              <a:avLst/>
            </a:prstGeom>
            <a:solidFill>
              <a:srgbClr val="D6D5D5"/>
            </a:solidFill>
            <a:ln w="50800">
              <a:solidFill>
                <a:srgbClr val="000000"/>
              </a:solidFill>
              <a:miter lim="400000"/>
            </a:ln>
          </p:spPr>
          <p:txBody>
            <a:bodyPr lIns="35719" tIns="35719" rIns="35719" bIns="35719" anchor="ctr"/>
            <a:lstStyle/>
            <a:p>
              <a:pPr defTabSz="410766">
                <a:defRPr sz="3500">
                  <a:solidFill>
                    <a:srgbClr val="FFFFFF"/>
                  </a:solidFill>
                  <a:latin typeface="Helvetica"/>
                  <a:ea typeface="Helvetica"/>
                  <a:cs typeface="Helvetica"/>
                  <a:sym typeface="Helvetica"/>
                </a:defRPr>
              </a:pPr>
              <a:endParaRPr sz="1400"/>
            </a:p>
          </p:txBody>
        </p:sp>
        <p:sp>
          <p:nvSpPr>
            <p:cNvPr id="65" name="D0">
              <a:extLst>
                <a:ext uri="{FF2B5EF4-FFF2-40B4-BE49-F238E27FC236}">
                  <a16:creationId xmlns:a16="http://schemas.microsoft.com/office/drawing/2014/main" id="{E4282F9D-FE9E-41B7-9FF6-E29F7C3DFA0A}"/>
                </a:ext>
              </a:extLst>
            </p:cNvPr>
            <p:cNvSpPr txBox="1"/>
            <p:nvPr/>
          </p:nvSpPr>
          <p:spPr>
            <a:xfrm>
              <a:off x="7353319" y="2067976"/>
              <a:ext cx="366414"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latin typeface="Helvetica"/>
                  <a:ea typeface="Helvetica"/>
                  <a:cs typeface="Helvetica"/>
                  <a:sym typeface="Helvetica"/>
                </a:defRPr>
              </a:lvl1pPr>
            </a:lstStyle>
            <a:p>
              <a:r>
                <a:rPr sz="1400"/>
                <a:t>D0</a:t>
              </a:r>
            </a:p>
          </p:txBody>
        </p:sp>
        <p:sp>
          <p:nvSpPr>
            <p:cNvPr id="66" name="D1">
              <a:extLst>
                <a:ext uri="{FF2B5EF4-FFF2-40B4-BE49-F238E27FC236}">
                  <a16:creationId xmlns:a16="http://schemas.microsoft.com/office/drawing/2014/main" id="{FD416AC2-E467-46FA-A3E3-CD771E15B4B7}"/>
                </a:ext>
              </a:extLst>
            </p:cNvPr>
            <p:cNvSpPr txBox="1"/>
            <p:nvPr/>
          </p:nvSpPr>
          <p:spPr>
            <a:xfrm>
              <a:off x="7353319" y="2416687"/>
              <a:ext cx="366414"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latin typeface="Helvetica"/>
                  <a:ea typeface="Helvetica"/>
                  <a:cs typeface="Helvetica"/>
                  <a:sym typeface="Helvetica"/>
                </a:defRPr>
              </a:lvl1pPr>
            </a:lstStyle>
            <a:p>
              <a:r>
                <a:rPr sz="1400"/>
                <a:t>D1</a:t>
              </a:r>
            </a:p>
          </p:txBody>
        </p:sp>
        <p:sp>
          <p:nvSpPr>
            <p:cNvPr id="67" name="D2">
              <a:extLst>
                <a:ext uri="{FF2B5EF4-FFF2-40B4-BE49-F238E27FC236}">
                  <a16:creationId xmlns:a16="http://schemas.microsoft.com/office/drawing/2014/main" id="{532983A0-629A-4036-8884-FFF9BDC342F5}"/>
                </a:ext>
              </a:extLst>
            </p:cNvPr>
            <p:cNvSpPr txBox="1"/>
            <p:nvPr/>
          </p:nvSpPr>
          <p:spPr>
            <a:xfrm>
              <a:off x="7353319" y="2766694"/>
              <a:ext cx="366414"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latin typeface="Helvetica"/>
                  <a:ea typeface="Helvetica"/>
                  <a:cs typeface="Helvetica"/>
                  <a:sym typeface="Helvetica"/>
                </a:defRPr>
              </a:lvl1pPr>
            </a:lstStyle>
            <a:p>
              <a:r>
                <a:rPr sz="1400"/>
                <a:t>D2</a:t>
              </a:r>
            </a:p>
          </p:txBody>
        </p:sp>
        <p:sp>
          <p:nvSpPr>
            <p:cNvPr id="68" name="D3">
              <a:extLst>
                <a:ext uri="{FF2B5EF4-FFF2-40B4-BE49-F238E27FC236}">
                  <a16:creationId xmlns:a16="http://schemas.microsoft.com/office/drawing/2014/main" id="{A7DE6B1D-185E-41A9-949F-D5D4FBE76402}"/>
                </a:ext>
              </a:extLst>
            </p:cNvPr>
            <p:cNvSpPr txBox="1"/>
            <p:nvPr/>
          </p:nvSpPr>
          <p:spPr>
            <a:xfrm>
              <a:off x="7353319" y="3116700"/>
              <a:ext cx="366414"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latin typeface="Helvetica"/>
                  <a:ea typeface="Helvetica"/>
                  <a:cs typeface="Helvetica"/>
                  <a:sym typeface="Helvetica"/>
                </a:defRPr>
              </a:lvl1pPr>
            </a:lstStyle>
            <a:p>
              <a:r>
                <a:rPr sz="1400"/>
                <a:t>D3</a:t>
              </a:r>
            </a:p>
          </p:txBody>
        </p:sp>
        <p:sp>
          <p:nvSpPr>
            <p:cNvPr id="69" name="D4">
              <a:extLst>
                <a:ext uri="{FF2B5EF4-FFF2-40B4-BE49-F238E27FC236}">
                  <a16:creationId xmlns:a16="http://schemas.microsoft.com/office/drawing/2014/main" id="{740C00FC-4C12-4822-A74D-179F211D59BB}"/>
                </a:ext>
              </a:extLst>
            </p:cNvPr>
            <p:cNvSpPr txBox="1"/>
            <p:nvPr/>
          </p:nvSpPr>
          <p:spPr>
            <a:xfrm>
              <a:off x="7353319" y="3466706"/>
              <a:ext cx="366414"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latin typeface="Helvetica"/>
                  <a:ea typeface="Helvetica"/>
                  <a:cs typeface="Helvetica"/>
                  <a:sym typeface="Helvetica"/>
                </a:defRPr>
              </a:lvl1pPr>
            </a:lstStyle>
            <a:p>
              <a:r>
                <a:rPr sz="1400" dirty="0"/>
                <a:t>D4</a:t>
              </a:r>
            </a:p>
          </p:txBody>
        </p:sp>
        <p:sp>
          <p:nvSpPr>
            <p:cNvPr id="70" name="D5">
              <a:extLst>
                <a:ext uri="{FF2B5EF4-FFF2-40B4-BE49-F238E27FC236}">
                  <a16:creationId xmlns:a16="http://schemas.microsoft.com/office/drawing/2014/main" id="{6148EFA7-9501-402A-80D6-542618887559}"/>
                </a:ext>
              </a:extLst>
            </p:cNvPr>
            <p:cNvSpPr txBox="1"/>
            <p:nvPr/>
          </p:nvSpPr>
          <p:spPr>
            <a:xfrm>
              <a:off x="7353319" y="3816713"/>
              <a:ext cx="366414"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latin typeface="Helvetica"/>
                  <a:ea typeface="Helvetica"/>
                  <a:cs typeface="Helvetica"/>
                  <a:sym typeface="Helvetica"/>
                </a:defRPr>
              </a:lvl1pPr>
            </a:lstStyle>
            <a:p>
              <a:r>
                <a:rPr sz="1400"/>
                <a:t>D5</a:t>
              </a:r>
            </a:p>
          </p:txBody>
        </p:sp>
        <p:sp>
          <p:nvSpPr>
            <p:cNvPr id="71" name="D6">
              <a:extLst>
                <a:ext uri="{FF2B5EF4-FFF2-40B4-BE49-F238E27FC236}">
                  <a16:creationId xmlns:a16="http://schemas.microsoft.com/office/drawing/2014/main" id="{C73D00D8-8536-4103-8C6A-E4EB0DB431E0}"/>
                </a:ext>
              </a:extLst>
            </p:cNvPr>
            <p:cNvSpPr txBox="1"/>
            <p:nvPr/>
          </p:nvSpPr>
          <p:spPr>
            <a:xfrm>
              <a:off x="7353319" y="4166720"/>
              <a:ext cx="366414"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latin typeface="Helvetica"/>
                  <a:ea typeface="Helvetica"/>
                  <a:cs typeface="Helvetica"/>
                  <a:sym typeface="Helvetica"/>
                </a:defRPr>
              </a:lvl1pPr>
            </a:lstStyle>
            <a:p>
              <a:r>
                <a:rPr sz="1400"/>
                <a:t>D6</a:t>
              </a:r>
            </a:p>
          </p:txBody>
        </p:sp>
        <p:sp>
          <p:nvSpPr>
            <p:cNvPr id="72" name="D7">
              <a:extLst>
                <a:ext uri="{FF2B5EF4-FFF2-40B4-BE49-F238E27FC236}">
                  <a16:creationId xmlns:a16="http://schemas.microsoft.com/office/drawing/2014/main" id="{021C39DE-923F-446E-8519-72B52A99767A}"/>
                </a:ext>
              </a:extLst>
            </p:cNvPr>
            <p:cNvSpPr txBox="1"/>
            <p:nvPr/>
          </p:nvSpPr>
          <p:spPr>
            <a:xfrm>
              <a:off x="7353319" y="4516726"/>
              <a:ext cx="366414"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latin typeface="Helvetica"/>
                  <a:ea typeface="Helvetica"/>
                  <a:cs typeface="Helvetica"/>
                  <a:sym typeface="Helvetica"/>
                </a:defRPr>
              </a:lvl1pPr>
            </a:lstStyle>
            <a:p>
              <a:r>
                <a:rPr sz="1400"/>
                <a:t>D7</a:t>
              </a:r>
            </a:p>
          </p:txBody>
        </p:sp>
        <p:sp>
          <p:nvSpPr>
            <p:cNvPr id="73" name="CLK">
              <a:extLst>
                <a:ext uri="{FF2B5EF4-FFF2-40B4-BE49-F238E27FC236}">
                  <a16:creationId xmlns:a16="http://schemas.microsoft.com/office/drawing/2014/main" id="{1AB90FAA-77AB-4220-BA3A-747E8E2096B8}"/>
                </a:ext>
              </a:extLst>
            </p:cNvPr>
            <p:cNvSpPr txBox="1"/>
            <p:nvPr/>
          </p:nvSpPr>
          <p:spPr>
            <a:xfrm>
              <a:off x="7266992" y="4866732"/>
              <a:ext cx="512588"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solidFill>
                    <a:schemeClr val="accent5">
                      <a:lumOff val="-29866"/>
                    </a:schemeClr>
                  </a:solidFill>
                  <a:latin typeface="Helvetica"/>
                  <a:ea typeface="Helvetica"/>
                  <a:cs typeface="Helvetica"/>
                  <a:sym typeface="Helvetica"/>
                </a:defRPr>
              </a:lvl1pPr>
            </a:lstStyle>
            <a:p>
              <a:r>
                <a:rPr sz="1400"/>
                <a:t>CLK</a:t>
              </a:r>
            </a:p>
          </p:txBody>
        </p:sp>
        <p:sp>
          <p:nvSpPr>
            <p:cNvPr id="74" name="Transmitter">
              <a:extLst>
                <a:ext uri="{FF2B5EF4-FFF2-40B4-BE49-F238E27FC236}">
                  <a16:creationId xmlns:a16="http://schemas.microsoft.com/office/drawing/2014/main" id="{7D25D160-CA58-46D4-8ED5-B83DF4FAC237}"/>
                </a:ext>
              </a:extLst>
            </p:cNvPr>
            <p:cNvSpPr txBox="1"/>
            <p:nvPr/>
          </p:nvSpPr>
          <p:spPr>
            <a:xfrm>
              <a:off x="3935488" y="1511310"/>
              <a:ext cx="1650960" cy="461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5500">
                  <a:latin typeface="Helvetica"/>
                  <a:ea typeface="Helvetica"/>
                  <a:cs typeface="Helvetica"/>
                  <a:sym typeface="Helvetica"/>
                </a:defRPr>
              </a:lvl1pPr>
            </a:lstStyle>
            <a:p>
              <a:r>
                <a:rPr sz="2000" dirty="0"/>
                <a:t>Transmitter</a:t>
              </a:r>
            </a:p>
          </p:txBody>
        </p:sp>
        <p:sp>
          <p:nvSpPr>
            <p:cNvPr id="75" name="Receiver">
              <a:extLst>
                <a:ext uri="{FF2B5EF4-FFF2-40B4-BE49-F238E27FC236}">
                  <a16:creationId xmlns:a16="http://schemas.microsoft.com/office/drawing/2014/main" id="{90D2AEC1-5627-4C53-AEFE-6E41100D970F}"/>
                </a:ext>
              </a:extLst>
            </p:cNvPr>
            <p:cNvSpPr txBox="1"/>
            <p:nvPr/>
          </p:nvSpPr>
          <p:spPr>
            <a:xfrm>
              <a:off x="6999570" y="1432599"/>
              <a:ext cx="1119945" cy="480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defTabSz="821531">
                <a:defRPr sz="5500">
                  <a:latin typeface="Helvetica"/>
                  <a:ea typeface="Helvetica"/>
                  <a:cs typeface="Helvetica"/>
                  <a:sym typeface="Helvetica"/>
                </a:defRPr>
              </a:lvl1pPr>
            </a:lstStyle>
            <a:p>
              <a:r>
                <a:rPr sz="2000" dirty="0"/>
                <a:t>Receiver</a:t>
              </a:r>
            </a:p>
          </p:txBody>
        </p:sp>
        <p:grpSp>
          <p:nvGrpSpPr>
            <p:cNvPr id="76" name="Group">
              <a:extLst>
                <a:ext uri="{FF2B5EF4-FFF2-40B4-BE49-F238E27FC236}">
                  <a16:creationId xmlns:a16="http://schemas.microsoft.com/office/drawing/2014/main" id="{467A7C67-1269-455D-8BF6-4E85DB7D1FA5}"/>
                </a:ext>
              </a:extLst>
            </p:cNvPr>
            <p:cNvGrpSpPr/>
            <p:nvPr/>
          </p:nvGrpSpPr>
          <p:grpSpPr>
            <a:xfrm>
              <a:off x="4724349" y="4858931"/>
              <a:ext cx="2531648" cy="223913"/>
              <a:chOff x="0" y="0"/>
              <a:chExt cx="5063293" cy="447824"/>
            </a:xfrm>
          </p:grpSpPr>
          <p:sp>
            <p:nvSpPr>
              <p:cNvPr id="77" name="Line">
                <a:extLst>
                  <a:ext uri="{FF2B5EF4-FFF2-40B4-BE49-F238E27FC236}">
                    <a16:creationId xmlns:a16="http://schemas.microsoft.com/office/drawing/2014/main" id="{CC8FA63A-9252-4CB2-88B2-C84EA60CA20D}"/>
                  </a:ext>
                </a:extLst>
              </p:cNvPr>
              <p:cNvSpPr/>
              <p:nvPr/>
            </p:nvSpPr>
            <p:spPr>
              <a:xfrm>
                <a:off x="0" y="406320"/>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78" name="Line">
                <a:extLst>
                  <a:ext uri="{FF2B5EF4-FFF2-40B4-BE49-F238E27FC236}">
                    <a16:creationId xmlns:a16="http://schemas.microsoft.com/office/drawing/2014/main" id="{CFAB07B1-8AC9-4FB7-A24E-9F52A330331C}"/>
                  </a:ext>
                </a:extLst>
              </p:cNvPr>
              <p:cNvSpPr/>
              <p:nvPr/>
            </p:nvSpPr>
            <p:spPr>
              <a:xfrm>
                <a:off x="365731" y="41504"/>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79" name="Line">
                <a:extLst>
                  <a:ext uri="{FF2B5EF4-FFF2-40B4-BE49-F238E27FC236}">
                    <a16:creationId xmlns:a16="http://schemas.microsoft.com/office/drawing/2014/main" id="{EF4C4FB2-8A30-4ED4-9AD9-6CF6CCEBB335}"/>
                  </a:ext>
                </a:extLst>
              </p:cNvPr>
              <p:cNvSpPr/>
              <p:nvPr/>
            </p:nvSpPr>
            <p:spPr>
              <a:xfrm flipH="1">
                <a:off x="348793"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0" name="Line">
                <a:extLst>
                  <a:ext uri="{FF2B5EF4-FFF2-40B4-BE49-F238E27FC236}">
                    <a16:creationId xmlns:a16="http://schemas.microsoft.com/office/drawing/2014/main" id="{9C15AEA4-CFD1-4DAD-AAAD-E0B2A198C4F9}"/>
                  </a:ext>
                </a:extLst>
              </p:cNvPr>
              <p:cNvSpPr/>
              <p:nvPr/>
            </p:nvSpPr>
            <p:spPr>
              <a:xfrm flipH="1">
                <a:off x="771660"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1" name="Line">
                <a:extLst>
                  <a:ext uri="{FF2B5EF4-FFF2-40B4-BE49-F238E27FC236}">
                    <a16:creationId xmlns:a16="http://schemas.microsoft.com/office/drawing/2014/main" id="{CC53BF91-2B50-42C1-9AEF-EC3AC4403B43}"/>
                  </a:ext>
                </a:extLst>
              </p:cNvPr>
              <p:cNvSpPr/>
              <p:nvPr/>
            </p:nvSpPr>
            <p:spPr>
              <a:xfrm>
                <a:off x="730339" y="406320"/>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2" name="Line">
                <a:extLst>
                  <a:ext uri="{FF2B5EF4-FFF2-40B4-BE49-F238E27FC236}">
                    <a16:creationId xmlns:a16="http://schemas.microsoft.com/office/drawing/2014/main" id="{D3AB1D2F-C0DF-453B-8EF3-258A2A990F8E}"/>
                  </a:ext>
                </a:extLst>
              </p:cNvPr>
              <p:cNvSpPr/>
              <p:nvPr/>
            </p:nvSpPr>
            <p:spPr>
              <a:xfrm>
                <a:off x="1156795" y="41504"/>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3" name="Line">
                <a:extLst>
                  <a:ext uri="{FF2B5EF4-FFF2-40B4-BE49-F238E27FC236}">
                    <a16:creationId xmlns:a16="http://schemas.microsoft.com/office/drawing/2014/main" id="{99BF2827-9C50-4988-A413-137DB541ED00}"/>
                  </a:ext>
                </a:extLst>
              </p:cNvPr>
              <p:cNvSpPr/>
              <p:nvPr/>
            </p:nvSpPr>
            <p:spPr>
              <a:xfrm>
                <a:off x="1139857"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4" name="Line">
                <a:extLst>
                  <a:ext uri="{FF2B5EF4-FFF2-40B4-BE49-F238E27FC236}">
                    <a16:creationId xmlns:a16="http://schemas.microsoft.com/office/drawing/2014/main" id="{C8791208-4188-4502-81F5-1E161E81B7C9}"/>
                  </a:ext>
                </a:extLst>
              </p:cNvPr>
              <p:cNvSpPr/>
              <p:nvPr/>
            </p:nvSpPr>
            <p:spPr>
              <a:xfrm>
                <a:off x="1562724"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5" name="Line">
                <a:extLst>
                  <a:ext uri="{FF2B5EF4-FFF2-40B4-BE49-F238E27FC236}">
                    <a16:creationId xmlns:a16="http://schemas.microsoft.com/office/drawing/2014/main" id="{305F84E9-62F3-4DEA-B1C4-0C782F57C989}"/>
                  </a:ext>
                </a:extLst>
              </p:cNvPr>
              <p:cNvSpPr/>
              <p:nvPr/>
            </p:nvSpPr>
            <p:spPr>
              <a:xfrm>
                <a:off x="1521402" y="406320"/>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6" name="Line">
                <a:extLst>
                  <a:ext uri="{FF2B5EF4-FFF2-40B4-BE49-F238E27FC236}">
                    <a16:creationId xmlns:a16="http://schemas.microsoft.com/office/drawing/2014/main" id="{412C9E6C-3291-4C26-AE42-0B1275C4221F}"/>
                  </a:ext>
                </a:extLst>
              </p:cNvPr>
              <p:cNvSpPr/>
              <p:nvPr/>
            </p:nvSpPr>
            <p:spPr>
              <a:xfrm>
                <a:off x="1947858" y="41504"/>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7" name="Line">
                <a:extLst>
                  <a:ext uri="{FF2B5EF4-FFF2-40B4-BE49-F238E27FC236}">
                    <a16:creationId xmlns:a16="http://schemas.microsoft.com/office/drawing/2014/main" id="{D1C5C16D-8A86-402A-B750-CC0AF9B61A05}"/>
                  </a:ext>
                </a:extLst>
              </p:cNvPr>
              <p:cNvSpPr/>
              <p:nvPr/>
            </p:nvSpPr>
            <p:spPr>
              <a:xfrm>
                <a:off x="1930920"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8" name="Line">
                <a:extLst>
                  <a:ext uri="{FF2B5EF4-FFF2-40B4-BE49-F238E27FC236}">
                    <a16:creationId xmlns:a16="http://schemas.microsoft.com/office/drawing/2014/main" id="{9C97C488-3DCC-4E0F-ABBA-A2C118B1AA51}"/>
                  </a:ext>
                </a:extLst>
              </p:cNvPr>
              <p:cNvSpPr/>
              <p:nvPr/>
            </p:nvSpPr>
            <p:spPr>
              <a:xfrm>
                <a:off x="2353787"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9" name="Line">
                <a:extLst>
                  <a:ext uri="{FF2B5EF4-FFF2-40B4-BE49-F238E27FC236}">
                    <a16:creationId xmlns:a16="http://schemas.microsoft.com/office/drawing/2014/main" id="{49747B74-AE88-480D-A846-0980C52B17EA}"/>
                  </a:ext>
                </a:extLst>
              </p:cNvPr>
              <p:cNvSpPr/>
              <p:nvPr/>
            </p:nvSpPr>
            <p:spPr>
              <a:xfrm>
                <a:off x="2312465" y="406320"/>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0" name="Line">
                <a:extLst>
                  <a:ext uri="{FF2B5EF4-FFF2-40B4-BE49-F238E27FC236}">
                    <a16:creationId xmlns:a16="http://schemas.microsoft.com/office/drawing/2014/main" id="{C566DAA9-60AA-4F6D-899A-E13BBDAB30BF}"/>
                  </a:ext>
                </a:extLst>
              </p:cNvPr>
              <p:cNvSpPr/>
              <p:nvPr/>
            </p:nvSpPr>
            <p:spPr>
              <a:xfrm>
                <a:off x="2738921" y="41504"/>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1" name="Line">
                <a:extLst>
                  <a:ext uri="{FF2B5EF4-FFF2-40B4-BE49-F238E27FC236}">
                    <a16:creationId xmlns:a16="http://schemas.microsoft.com/office/drawing/2014/main" id="{00EEB952-5EFA-4DC6-8FC7-7873220A7EB3}"/>
                  </a:ext>
                </a:extLst>
              </p:cNvPr>
              <p:cNvSpPr/>
              <p:nvPr/>
            </p:nvSpPr>
            <p:spPr>
              <a:xfrm>
                <a:off x="2721984"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2" name="Line">
                <a:extLst>
                  <a:ext uri="{FF2B5EF4-FFF2-40B4-BE49-F238E27FC236}">
                    <a16:creationId xmlns:a16="http://schemas.microsoft.com/office/drawing/2014/main" id="{B0CA6B15-A3B3-4553-B739-8EDBAD2D8172}"/>
                  </a:ext>
                </a:extLst>
              </p:cNvPr>
              <p:cNvSpPr/>
              <p:nvPr/>
            </p:nvSpPr>
            <p:spPr>
              <a:xfrm>
                <a:off x="3144851"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3" name="Line">
                <a:extLst>
                  <a:ext uri="{FF2B5EF4-FFF2-40B4-BE49-F238E27FC236}">
                    <a16:creationId xmlns:a16="http://schemas.microsoft.com/office/drawing/2014/main" id="{0303E7C2-1EEA-4D88-A235-3F1C3EC9ED76}"/>
                  </a:ext>
                </a:extLst>
              </p:cNvPr>
              <p:cNvSpPr/>
              <p:nvPr/>
            </p:nvSpPr>
            <p:spPr>
              <a:xfrm>
                <a:off x="3103529" y="406320"/>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4" name="Line">
                <a:extLst>
                  <a:ext uri="{FF2B5EF4-FFF2-40B4-BE49-F238E27FC236}">
                    <a16:creationId xmlns:a16="http://schemas.microsoft.com/office/drawing/2014/main" id="{18A45158-D104-4B00-BA19-6CE15E2341CA}"/>
                  </a:ext>
                </a:extLst>
              </p:cNvPr>
              <p:cNvSpPr/>
              <p:nvPr/>
            </p:nvSpPr>
            <p:spPr>
              <a:xfrm>
                <a:off x="3529985" y="41504"/>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5" name="Line">
                <a:extLst>
                  <a:ext uri="{FF2B5EF4-FFF2-40B4-BE49-F238E27FC236}">
                    <a16:creationId xmlns:a16="http://schemas.microsoft.com/office/drawing/2014/main" id="{151AE895-6A9D-4C22-8BD7-3E29D9AF0DC4}"/>
                  </a:ext>
                </a:extLst>
              </p:cNvPr>
              <p:cNvSpPr/>
              <p:nvPr/>
            </p:nvSpPr>
            <p:spPr>
              <a:xfrm>
                <a:off x="3513048"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6" name="Line">
                <a:extLst>
                  <a:ext uri="{FF2B5EF4-FFF2-40B4-BE49-F238E27FC236}">
                    <a16:creationId xmlns:a16="http://schemas.microsoft.com/office/drawing/2014/main" id="{351554E4-860D-47E9-AA16-ADDCE0CA1506}"/>
                  </a:ext>
                </a:extLst>
              </p:cNvPr>
              <p:cNvSpPr/>
              <p:nvPr/>
            </p:nvSpPr>
            <p:spPr>
              <a:xfrm>
                <a:off x="3935914"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7" name="Line">
                <a:extLst>
                  <a:ext uri="{FF2B5EF4-FFF2-40B4-BE49-F238E27FC236}">
                    <a16:creationId xmlns:a16="http://schemas.microsoft.com/office/drawing/2014/main" id="{7E125ABE-8014-45E0-A4A2-B0D9BB511599}"/>
                  </a:ext>
                </a:extLst>
              </p:cNvPr>
              <p:cNvSpPr/>
              <p:nvPr/>
            </p:nvSpPr>
            <p:spPr>
              <a:xfrm>
                <a:off x="3894593" y="406320"/>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8" name="Line">
                <a:extLst>
                  <a:ext uri="{FF2B5EF4-FFF2-40B4-BE49-F238E27FC236}">
                    <a16:creationId xmlns:a16="http://schemas.microsoft.com/office/drawing/2014/main" id="{0EB670F4-7580-4B6A-A77E-3A48932864CC}"/>
                  </a:ext>
                </a:extLst>
              </p:cNvPr>
              <p:cNvSpPr/>
              <p:nvPr/>
            </p:nvSpPr>
            <p:spPr>
              <a:xfrm>
                <a:off x="4321048" y="41504"/>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9" name="Line">
                <a:extLst>
                  <a:ext uri="{FF2B5EF4-FFF2-40B4-BE49-F238E27FC236}">
                    <a16:creationId xmlns:a16="http://schemas.microsoft.com/office/drawing/2014/main" id="{90D0EA41-7F2F-4070-930F-3C97697AE28E}"/>
                  </a:ext>
                </a:extLst>
              </p:cNvPr>
              <p:cNvSpPr/>
              <p:nvPr/>
            </p:nvSpPr>
            <p:spPr>
              <a:xfrm>
                <a:off x="4304111"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100" name="Line">
                <a:extLst>
                  <a:ext uri="{FF2B5EF4-FFF2-40B4-BE49-F238E27FC236}">
                    <a16:creationId xmlns:a16="http://schemas.microsoft.com/office/drawing/2014/main" id="{0C2D04B5-CB95-44D9-9655-645AFDA54BC1}"/>
                  </a:ext>
                </a:extLst>
              </p:cNvPr>
              <p:cNvSpPr/>
              <p:nvPr/>
            </p:nvSpPr>
            <p:spPr>
              <a:xfrm>
                <a:off x="4726978"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101" name="Line">
                <a:extLst>
                  <a:ext uri="{FF2B5EF4-FFF2-40B4-BE49-F238E27FC236}">
                    <a16:creationId xmlns:a16="http://schemas.microsoft.com/office/drawing/2014/main" id="{C9CFD98C-1FCD-46FC-9A7E-0A71FBC51B57}"/>
                  </a:ext>
                </a:extLst>
              </p:cNvPr>
              <p:cNvSpPr/>
              <p:nvPr/>
            </p:nvSpPr>
            <p:spPr>
              <a:xfrm>
                <a:off x="4685656" y="406320"/>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grpSp>
        <p:sp>
          <p:nvSpPr>
            <p:cNvPr id="102" name="b0">
              <a:extLst>
                <a:ext uri="{FF2B5EF4-FFF2-40B4-BE49-F238E27FC236}">
                  <a16:creationId xmlns:a16="http://schemas.microsoft.com/office/drawing/2014/main" id="{CFD907C3-B3C7-4141-B33E-2539D817A496}"/>
                </a:ext>
              </a:extLst>
            </p:cNvPr>
            <p:cNvSpPr/>
            <p:nvPr/>
          </p:nvSpPr>
          <p:spPr>
            <a:xfrm>
              <a:off x="4841209" y="2086206"/>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b0</a:t>
              </a:r>
            </a:p>
          </p:txBody>
        </p:sp>
        <p:sp>
          <p:nvSpPr>
            <p:cNvPr id="103" name="b0">
              <a:extLst>
                <a:ext uri="{FF2B5EF4-FFF2-40B4-BE49-F238E27FC236}">
                  <a16:creationId xmlns:a16="http://schemas.microsoft.com/office/drawing/2014/main" id="{69645DF5-5784-4499-A172-5AB1539762A4}"/>
                </a:ext>
              </a:extLst>
            </p:cNvPr>
            <p:cNvSpPr/>
            <p:nvPr/>
          </p:nvSpPr>
          <p:spPr>
            <a:xfrm>
              <a:off x="5203797" y="2086206"/>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b0</a:t>
              </a:r>
            </a:p>
          </p:txBody>
        </p:sp>
        <p:sp>
          <p:nvSpPr>
            <p:cNvPr id="104" name="b0">
              <a:extLst>
                <a:ext uri="{FF2B5EF4-FFF2-40B4-BE49-F238E27FC236}">
                  <a16:creationId xmlns:a16="http://schemas.microsoft.com/office/drawing/2014/main" id="{10D957F5-4CA9-49E5-B51F-2EC898D7F3DD}"/>
                </a:ext>
              </a:extLst>
            </p:cNvPr>
            <p:cNvSpPr/>
            <p:nvPr/>
          </p:nvSpPr>
          <p:spPr>
            <a:xfrm>
              <a:off x="5566386" y="2086206"/>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b0</a:t>
              </a:r>
            </a:p>
          </p:txBody>
        </p:sp>
        <p:sp>
          <p:nvSpPr>
            <p:cNvPr id="105" name="b0">
              <a:extLst>
                <a:ext uri="{FF2B5EF4-FFF2-40B4-BE49-F238E27FC236}">
                  <a16:creationId xmlns:a16="http://schemas.microsoft.com/office/drawing/2014/main" id="{907D15A7-3DFA-4C75-B732-99CEFB7E66AD}"/>
                </a:ext>
              </a:extLst>
            </p:cNvPr>
            <p:cNvSpPr/>
            <p:nvPr/>
          </p:nvSpPr>
          <p:spPr>
            <a:xfrm>
              <a:off x="5928975" y="2086206"/>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b0</a:t>
              </a:r>
            </a:p>
          </p:txBody>
        </p:sp>
        <p:sp>
          <p:nvSpPr>
            <p:cNvPr id="106" name="b0">
              <a:extLst>
                <a:ext uri="{FF2B5EF4-FFF2-40B4-BE49-F238E27FC236}">
                  <a16:creationId xmlns:a16="http://schemas.microsoft.com/office/drawing/2014/main" id="{56AE5FD5-BB3A-4087-AFD9-A31B884FEA8A}"/>
                </a:ext>
              </a:extLst>
            </p:cNvPr>
            <p:cNvSpPr/>
            <p:nvPr/>
          </p:nvSpPr>
          <p:spPr>
            <a:xfrm>
              <a:off x="6654152" y="2086206"/>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b0</a:t>
              </a:r>
            </a:p>
          </p:txBody>
        </p:sp>
        <p:sp>
          <p:nvSpPr>
            <p:cNvPr id="107" name="b0">
              <a:extLst>
                <a:ext uri="{FF2B5EF4-FFF2-40B4-BE49-F238E27FC236}">
                  <a16:creationId xmlns:a16="http://schemas.microsoft.com/office/drawing/2014/main" id="{BE2C724A-C6EC-4498-8918-557CB64F69D3}"/>
                </a:ext>
              </a:extLst>
            </p:cNvPr>
            <p:cNvSpPr/>
            <p:nvPr/>
          </p:nvSpPr>
          <p:spPr>
            <a:xfrm>
              <a:off x="6291563" y="2086206"/>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b0</a:t>
              </a:r>
            </a:p>
          </p:txBody>
        </p:sp>
        <p:sp>
          <p:nvSpPr>
            <p:cNvPr id="108" name="b1">
              <a:extLst>
                <a:ext uri="{FF2B5EF4-FFF2-40B4-BE49-F238E27FC236}">
                  <a16:creationId xmlns:a16="http://schemas.microsoft.com/office/drawing/2014/main" id="{138A26CD-A7A8-4D47-A9AA-5E9CF31B596F}"/>
                </a:ext>
              </a:extLst>
            </p:cNvPr>
            <p:cNvSpPr/>
            <p:nvPr/>
          </p:nvSpPr>
          <p:spPr>
            <a:xfrm>
              <a:off x="4841209" y="2434916"/>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b1</a:t>
              </a:r>
            </a:p>
          </p:txBody>
        </p:sp>
        <p:sp>
          <p:nvSpPr>
            <p:cNvPr id="109" name="b2">
              <a:extLst>
                <a:ext uri="{FF2B5EF4-FFF2-40B4-BE49-F238E27FC236}">
                  <a16:creationId xmlns:a16="http://schemas.microsoft.com/office/drawing/2014/main" id="{239EDDBA-E437-4640-B23C-77F218ED4478}"/>
                </a:ext>
              </a:extLst>
            </p:cNvPr>
            <p:cNvSpPr/>
            <p:nvPr/>
          </p:nvSpPr>
          <p:spPr>
            <a:xfrm>
              <a:off x="4841209" y="2783625"/>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b2</a:t>
              </a:r>
            </a:p>
          </p:txBody>
        </p:sp>
        <p:sp>
          <p:nvSpPr>
            <p:cNvPr id="110" name="b3">
              <a:extLst>
                <a:ext uri="{FF2B5EF4-FFF2-40B4-BE49-F238E27FC236}">
                  <a16:creationId xmlns:a16="http://schemas.microsoft.com/office/drawing/2014/main" id="{143A05C8-AFBD-40F1-9C87-BC27651F4D98}"/>
                </a:ext>
              </a:extLst>
            </p:cNvPr>
            <p:cNvSpPr/>
            <p:nvPr/>
          </p:nvSpPr>
          <p:spPr>
            <a:xfrm>
              <a:off x="4841209" y="31349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b3</a:t>
              </a:r>
            </a:p>
          </p:txBody>
        </p:sp>
        <p:sp>
          <p:nvSpPr>
            <p:cNvPr id="111" name="b4">
              <a:extLst>
                <a:ext uri="{FF2B5EF4-FFF2-40B4-BE49-F238E27FC236}">
                  <a16:creationId xmlns:a16="http://schemas.microsoft.com/office/drawing/2014/main" id="{2062BC3A-24C0-40F3-93E0-FAEBA57A201A}"/>
                </a:ext>
              </a:extLst>
            </p:cNvPr>
            <p:cNvSpPr/>
            <p:nvPr/>
          </p:nvSpPr>
          <p:spPr>
            <a:xfrm>
              <a:off x="4841209" y="3484935"/>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b4</a:t>
              </a:r>
            </a:p>
          </p:txBody>
        </p:sp>
        <p:sp>
          <p:nvSpPr>
            <p:cNvPr id="112" name="b5">
              <a:extLst>
                <a:ext uri="{FF2B5EF4-FFF2-40B4-BE49-F238E27FC236}">
                  <a16:creationId xmlns:a16="http://schemas.microsoft.com/office/drawing/2014/main" id="{ADA99082-BEAA-4B43-89B2-1310B842E62E}"/>
                </a:ext>
              </a:extLst>
            </p:cNvPr>
            <p:cNvSpPr/>
            <p:nvPr/>
          </p:nvSpPr>
          <p:spPr>
            <a:xfrm>
              <a:off x="4841209" y="3834942"/>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b5</a:t>
              </a:r>
            </a:p>
          </p:txBody>
        </p:sp>
        <p:sp>
          <p:nvSpPr>
            <p:cNvPr id="113" name="b6">
              <a:extLst>
                <a:ext uri="{FF2B5EF4-FFF2-40B4-BE49-F238E27FC236}">
                  <a16:creationId xmlns:a16="http://schemas.microsoft.com/office/drawing/2014/main" id="{587A05E6-E3C0-4E14-A537-B7C872BAFB2C}"/>
                </a:ext>
              </a:extLst>
            </p:cNvPr>
            <p:cNvSpPr/>
            <p:nvPr/>
          </p:nvSpPr>
          <p:spPr>
            <a:xfrm>
              <a:off x="4841209" y="4184948"/>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b6</a:t>
              </a:r>
            </a:p>
          </p:txBody>
        </p:sp>
        <p:sp>
          <p:nvSpPr>
            <p:cNvPr id="114" name="b7">
              <a:extLst>
                <a:ext uri="{FF2B5EF4-FFF2-40B4-BE49-F238E27FC236}">
                  <a16:creationId xmlns:a16="http://schemas.microsoft.com/office/drawing/2014/main" id="{2909AE9C-C445-4A33-A27D-73344557459B}"/>
                </a:ext>
              </a:extLst>
            </p:cNvPr>
            <p:cNvSpPr/>
            <p:nvPr/>
          </p:nvSpPr>
          <p:spPr>
            <a:xfrm>
              <a:off x="4841209" y="4534955"/>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b7</a:t>
              </a:r>
            </a:p>
          </p:txBody>
        </p:sp>
      </p:grpSp>
    </p:spTree>
    <p:extLst>
      <p:ext uri="{BB962C8B-B14F-4D97-AF65-F5344CB8AC3E}">
        <p14:creationId xmlns:p14="http://schemas.microsoft.com/office/powerpoint/2010/main" val="2976597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normAutofit/>
          </a:bodyPr>
          <a:lstStyle/>
          <a:p>
            <a:r>
              <a:rPr lang="en-US" sz="4000" dirty="0">
                <a:latin typeface="+mn-lt"/>
              </a:rPr>
              <a:t>Microcontrollers often adopt star networks</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28</a:t>
            </a:fld>
            <a:endParaRPr lang="en-US"/>
          </a:p>
        </p:txBody>
      </p:sp>
      <p:cxnSp>
        <p:nvCxnSpPr>
          <p:cNvPr id="10" name="Straight Connector 9">
            <a:extLst>
              <a:ext uri="{FF2B5EF4-FFF2-40B4-BE49-F238E27FC236}">
                <a16:creationId xmlns:a16="http://schemas.microsoft.com/office/drawing/2014/main" id="{7410A633-A418-43D9-9CED-A72EB977A4F3}"/>
              </a:ext>
            </a:extLst>
          </p:cNvPr>
          <p:cNvCxnSpPr>
            <a:cxnSpLocks/>
          </p:cNvCxnSpPr>
          <p:nvPr/>
        </p:nvCxnSpPr>
        <p:spPr>
          <a:xfrm flipH="1">
            <a:off x="3423963" y="4943666"/>
            <a:ext cx="1432587" cy="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1C74133-C3CA-4244-B701-E8821764F2B8}"/>
              </a:ext>
            </a:extLst>
          </p:cNvPr>
          <p:cNvCxnSpPr>
            <a:cxnSpLocks/>
          </p:cNvCxnSpPr>
          <p:nvPr/>
        </p:nvCxnSpPr>
        <p:spPr>
          <a:xfrm flipH="1">
            <a:off x="5770951" y="4943493"/>
            <a:ext cx="1477678" cy="17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908867-1957-477E-890E-B12D5C76BC44}"/>
              </a:ext>
            </a:extLst>
          </p:cNvPr>
          <p:cNvCxnSpPr>
            <a:cxnSpLocks/>
          </p:cNvCxnSpPr>
          <p:nvPr/>
        </p:nvCxnSpPr>
        <p:spPr>
          <a:xfrm flipV="1">
            <a:off x="5313750" y="3789171"/>
            <a:ext cx="0" cy="697295"/>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2" name="Picture 4" descr="Tamagotchi Micro:Bit Project">
            <a:extLst>
              <a:ext uri="{FF2B5EF4-FFF2-40B4-BE49-F238E27FC236}">
                <a16:creationId xmlns:a16="http://schemas.microsoft.com/office/drawing/2014/main" id="{A8215512-554A-44A8-AD90-E0F79834159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80624" y="4443298"/>
            <a:ext cx="1515376" cy="1235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20mm GL20528 Light Sensitive Photoresistor LDR - Prayog India">
            <a:extLst>
              <a:ext uri="{FF2B5EF4-FFF2-40B4-BE49-F238E27FC236}">
                <a16:creationId xmlns:a16="http://schemas.microsoft.com/office/drawing/2014/main" id="{2178E8C6-415B-44A6-A764-24C45206B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96" y="4068143"/>
            <a:ext cx="1515376" cy="1610582"/>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descr="Computer">
            <a:extLst>
              <a:ext uri="{FF2B5EF4-FFF2-40B4-BE49-F238E27FC236}">
                <a16:creationId xmlns:a16="http://schemas.microsoft.com/office/drawing/2014/main" id="{6DE4B2CC-5BE4-4B0B-AD1A-5B35E0B1F1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9100" y="2368312"/>
            <a:ext cx="1716900" cy="1716900"/>
          </a:xfrm>
          <a:prstGeom prst="rect">
            <a:avLst/>
          </a:prstGeom>
        </p:spPr>
      </p:pic>
      <p:cxnSp>
        <p:nvCxnSpPr>
          <p:cNvPr id="19" name="Straight Connector 18">
            <a:extLst>
              <a:ext uri="{FF2B5EF4-FFF2-40B4-BE49-F238E27FC236}">
                <a16:creationId xmlns:a16="http://schemas.microsoft.com/office/drawing/2014/main" id="{271A6E94-1088-4E07-945F-E34C52FE8507}"/>
              </a:ext>
            </a:extLst>
          </p:cNvPr>
          <p:cNvCxnSpPr>
            <a:cxnSpLocks/>
          </p:cNvCxnSpPr>
          <p:nvPr/>
        </p:nvCxnSpPr>
        <p:spPr>
          <a:xfrm>
            <a:off x="7248629" y="2626609"/>
            <a:ext cx="0" cy="256313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19EAA82-7B8A-4A64-89D8-7E22A437CE85}"/>
              </a:ext>
            </a:extLst>
          </p:cNvPr>
          <p:cNvCxnSpPr>
            <a:cxnSpLocks/>
          </p:cNvCxnSpPr>
          <p:nvPr/>
        </p:nvCxnSpPr>
        <p:spPr>
          <a:xfrm flipH="1">
            <a:off x="7248629" y="4414069"/>
            <a:ext cx="1477678" cy="17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1BFB712-73FF-44C6-8454-A2D6C5A39D96}"/>
              </a:ext>
            </a:extLst>
          </p:cNvPr>
          <p:cNvCxnSpPr>
            <a:cxnSpLocks/>
          </p:cNvCxnSpPr>
          <p:nvPr/>
        </p:nvCxnSpPr>
        <p:spPr>
          <a:xfrm flipH="1">
            <a:off x="7248629" y="3091299"/>
            <a:ext cx="1477678" cy="174"/>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052" name="Picture 4" descr="Maxim Integrated MAX14002AAP+, 1 Power Switch IC 20-Pin, SSOP | RS  Components">
            <a:extLst>
              <a:ext uri="{FF2B5EF4-FFF2-40B4-BE49-F238E27FC236}">
                <a16:creationId xmlns:a16="http://schemas.microsoft.com/office/drawing/2014/main" id="{EAEE037C-AAF2-43CC-8CED-E0E536576F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7162" y="3896813"/>
            <a:ext cx="1466170" cy="8234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axim Integrated MAX14002AAP+, 1 Power Switch IC 20-Pin, SSOP | RS  Components">
            <a:extLst>
              <a:ext uri="{FF2B5EF4-FFF2-40B4-BE49-F238E27FC236}">
                <a16:creationId xmlns:a16="http://schemas.microsoft.com/office/drawing/2014/main" id="{F79A6BB0-E183-4322-B398-01E5B46C4B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0878" y="2626609"/>
            <a:ext cx="1466170" cy="82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988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53733-8B31-4197-B52E-C916EE69EE8B}"/>
              </a:ext>
            </a:extLst>
          </p:cNvPr>
          <p:cNvSpPr>
            <a:spLocks noGrp="1"/>
          </p:cNvSpPr>
          <p:nvPr>
            <p:ph type="title"/>
          </p:nvPr>
        </p:nvSpPr>
        <p:spPr/>
        <p:txBody>
          <a:bodyPr>
            <a:normAutofit/>
          </a:bodyPr>
          <a:lstStyle/>
          <a:p>
            <a:r>
              <a:rPr lang="en-US" sz="4000" dirty="0">
                <a:latin typeface="+mn-lt"/>
              </a:rPr>
              <a:t>Universal Asynchronous Receiver Transmitter</a:t>
            </a:r>
          </a:p>
        </p:txBody>
      </p:sp>
      <p:sp>
        <p:nvSpPr>
          <p:cNvPr id="3" name="Content Placeholder 2">
            <a:extLst>
              <a:ext uri="{FF2B5EF4-FFF2-40B4-BE49-F238E27FC236}">
                <a16:creationId xmlns:a16="http://schemas.microsoft.com/office/drawing/2014/main" id="{A2D90327-406D-4451-A8AA-C684687230C9}"/>
              </a:ext>
            </a:extLst>
          </p:cNvPr>
          <p:cNvSpPr>
            <a:spLocks noGrp="1"/>
          </p:cNvSpPr>
          <p:nvPr>
            <p:ph idx="1"/>
          </p:nvPr>
        </p:nvSpPr>
        <p:spPr>
          <a:xfrm>
            <a:off x="976745" y="1894898"/>
            <a:ext cx="10515600" cy="4007138"/>
          </a:xfrm>
        </p:spPr>
        <p:txBody>
          <a:bodyPr>
            <a:normAutofit/>
          </a:bodyPr>
          <a:lstStyle/>
          <a:p>
            <a:r>
              <a:rPr lang="en-US" dirty="0">
                <a:latin typeface="+mj-lt"/>
              </a:rPr>
              <a:t>Serial communication between two devices</a:t>
            </a:r>
          </a:p>
          <a:p>
            <a:r>
              <a:rPr lang="en-US" dirty="0">
                <a:latin typeface="+mj-lt"/>
              </a:rPr>
              <a:t>Two wires: transmit and receive</a:t>
            </a:r>
          </a:p>
          <a:p>
            <a:r>
              <a:rPr lang="en-US" dirty="0">
                <a:latin typeface="+mj-lt"/>
              </a:rPr>
              <a:t>Simple to implement and very common on microcontrollers</a:t>
            </a:r>
            <a:endParaRPr lang="en-US" dirty="0"/>
          </a:p>
          <a:p>
            <a:r>
              <a:rPr lang="en-US" dirty="0"/>
              <a:t>Tradeoff choices: Serial, Low speed, Asynchronous, Point-to-Point</a:t>
            </a:r>
          </a:p>
          <a:p>
            <a:r>
              <a:rPr lang="en-US" dirty="0">
                <a:latin typeface="+mj-lt"/>
              </a:rPr>
              <a:t>Most frequently used to send text data between devices</a:t>
            </a:r>
          </a:p>
          <a:p>
            <a:pPr lvl="1"/>
            <a:r>
              <a:rPr lang="en-US" dirty="0"/>
              <a:t>Microcontroller </a:t>
            </a:r>
            <a:r>
              <a:rPr lang="en-US" b="1" dirty="0" err="1">
                <a:latin typeface="Courier New" panose="02070309020205020404" pitchFamily="49" charset="0"/>
                <a:cs typeface="Courier New" panose="02070309020205020404" pitchFamily="49" charset="0"/>
              </a:rPr>
              <a:t>printf</a:t>
            </a:r>
            <a:r>
              <a:rPr lang="en-US" b="1" dirty="0">
                <a:latin typeface="Courier New" panose="02070309020205020404" pitchFamily="49" charset="0"/>
                <a:cs typeface="Courier New" panose="02070309020205020404" pitchFamily="49" charset="0"/>
              </a:rPr>
              <a:t>()</a:t>
            </a:r>
            <a:r>
              <a:rPr lang="en-US" b="1" dirty="0"/>
              <a:t> </a:t>
            </a:r>
            <a:r>
              <a:rPr lang="en-US" dirty="0"/>
              <a:t>output</a:t>
            </a:r>
          </a:p>
          <a:p>
            <a:pPr lvl="1"/>
            <a:r>
              <a:rPr lang="en-US" dirty="0"/>
              <a:t>Radio AT commands to/from microcontroller</a:t>
            </a:r>
          </a:p>
        </p:txBody>
      </p:sp>
      <p:sp>
        <p:nvSpPr>
          <p:cNvPr id="4" name="Slide Number Placeholder 3">
            <a:extLst>
              <a:ext uri="{FF2B5EF4-FFF2-40B4-BE49-F238E27FC236}">
                <a16:creationId xmlns:a16="http://schemas.microsoft.com/office/drawing/2014/main" id="{97C07136-26B0-4A16-8C91-243C40141561}"/>
              </a:ext>
            </a:extLst>
          </p:cNvPr>
          <p:cNvSpPr>
            <a:spLocks noGrp="1"/>
          </p:cNvSpPr>
          <p:nvPr>
            <p:ph type="sldNum" sz="quarter" idx="12"/>
          </p:nvPr>
        </p:nvSpPr>
        <p:spPr/>
        <p:txBody>
          <a:bodyPr/>
          <a:lstStyle/>
          <a:p>
            <a:fld id="{0778C724-3839-4D76-A707-B4C23905D055}" type="slidenum">
              <a:rPr lang="en-US" smtClean="0"/>
              <a:t>29</a:t>
            </a:fld>
            <a:endParaRPr lang="en-US"/>
          </a:p>
        </p:txBody>
      </p:sp>
    </p:spTree>
    <p:extLst>
      <p:ext uri="{BB962C8B-B14F-4D97-AF65-F5344CB8AC3E}">
        <p14:creationId xmlns:p14="http://schemas.microsoft.com/office/powerpoint/2010/main" val="2236966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513" y="1526381"/>
            <a:ext cx="10931856" cy="4000962"/>
          </a:xfrm>
        </p:spPr>
        <p:txBody>
          <a:bodyPr>
            <a:normAutofit/>
          </a:bodyPr>
          <a:lstStyle/>
          <a:p>
            <a:pPr marL="457200" lvl="1" indent="0">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3</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712358" y="200818"/>
            <a:ext cx="10767283" cy="1325563"/>
          </a:xfrm>
        </p:spPr>
        <p:txBody>
          <a:bodyPr>
            <a:normAutofit/>
          </a:bodyPr>
          <a:lstStyle/>
          <a:p>
            <a:r>
              <a:rPr lang="en-US" sz="4000" dirty="0">
                <a:latin typeface="+mn-lt"/>
              </a:rPr>
              <a:t>Important Deadlines</a:t>
            </a:r>
          </a:p>
        </p:txBody>
      </p:sp>
      <p:graphicFrame>
        <p:nvGraphicFramePr>
          <p:cNvPr id="5" name="Table 4">
            <a:extLst>
              <a:ext uri="{FF2B5EF4-FFF2-40B4-BE49-F238E27FC236}">
                <a16:creationId xmlns:a16="http://schemas.microsoft.com/office/drawing/2014/main" id="{F1DCEF06-571B-FA3A-A2D3-D40DC60F0920}"/>
              </a:ext>
            </a:extLst>
          </p:cNvPr>
          <p:cNvGraphicFramePr>
            <a:graphicFrameLocks noGrp="1"/>
          </p:cNvGraphicFramePr>
          <p:nvPr/>
        </p:nvGraphicFramePr>
        <p:xfrm>
          <a:off x="1889266" y="2544807"/>
          <a:ext cx="8818350" cy="2966720"/>
        </p:xfrm>
        <a:graphic>
          <a:graphicData uri="http://schemas.openxmlformats.org/drawingml/2006/table">
            <a:tbl>
              <a:tblPr firstRow="1" bandRow="1">
                <a:tableStyleId>{5C22544A-7EE6-4342-B048-85BDC9FD1C3A}</a:tableStyleId>
              </a:tblPr>
              <a:tblGrid>
                <a:gridCol w="4409175">
                  <a:extLst>
                    <a:ext uri="{9D8B030D-6E8A-4147-A177-3AD203B41FA5}">
                      <a16:colId xmlns:a16="http://schemas.microsoft.com/office/drawing/2014/main" val="1281146156"/>
                    </a:ext>
                  </a:extLst>
                </a:gridCol>
                <a:gridCol w="4409175">
                  <a:extLst>
                    <a:ext uri="{9D8B030D-6E8A-4147-A177-3AD203B41FA5}">
                      <a16:colId xmlns:a16="http://schemas.microsoft.com/office/drawing/2014/main" val="958652151"/>
                    </a:ext>
                  </a:extLst>
                </a:gridCol>
              </a:tblGrid>
              <a:tr h="370840">
                <a:tc>
                  <a:txBody>
                    <a:bodyPr/>
                    <a:lstStyle/>
                    <a:p>
                      <a:pPr algn="ctr"/>
                      <a:r>
                        <a:rPr lang="en-US" dirty="0">
                          <a:solidFill>
                            <a:schemeClr val="tx1"/>
                          </a:solidFill>
                        </a:rPr>
                        <a:t>Event</a:t>
                      </a:r>
                    </a:p>
                  </a:txBody>
                  <a:tcPr/>
                </a:tc>
                <a:tc>
                  <a:txBody>
                    <a:bodyPr/>
                    <a:lstStyle/>
                    <a:p>
                      <a:pPr algn="ctr"/>
                      <a:r>
                        <a:rPr lang="en-US" dirty="0">
                          <a:solidFill>
                            <a:schemeClr val="tx1"/>
                          </a:solidFill>
                        </a:rPr>
                        <a:t>Date</a:t>
                      </a:r>
                    </a:p>
                  </a:txBody>
                  <a:tcPr/>
                </a:tc>
                <a:extLst>
                  <a:ext uri="{0D108BD9-81ED-4DB2-BD59-A6C34878D82A}">
                    <a16:rowId xmlns:a16="http://schemas.microsoft.com/office/drawing/2014/main" val="3453014269"/>
                  </a:ext>
                </a:extLst>
              </a:tr>
              <a:tr h="370840">
                <a:tc>
                  <a:txBody>
                    <a:bodyPr/>
                    <a:lstStyle/>
                    <a:p>
                      <a:r>
                        <a:rPr lang="en-US" dirty="0"/>
                        <a:t>Lectures</a:t>
                      </a:r>
                    </a:p>
                  </a:txBody>
                  <a:tcPr/>
                </a:tc>
                <a:tc>
                  <a:txBody>
                    <a:bodyPr/>
                    <a:lstStyle/>
                    <a:p>
                      <a:r>
                        <a:rPr lang="en-US" dirty="0"/>
                        <a:t>Starting Week 1 (15</a:t>
                      </a:r>
                      <a:r>
                        <a:rPr lang="en-US" baseline="30000" dirty="0"/>
                        <a:t>th</a:t>
                      </a:r>
                      <a:r>
                        <a:rPr lang="en-US" dirty="0"/>
                        <a:t> January)</a:t>
                      </a:r>
                    </a:p>
                  </a:txBody>
                  <a:tcPr/>
                </a:tc>
                <a:extLst>
                  <a:ext uri="{0D108BD9-81ED-4DB2-BD59-A6C34878D82A}">
                    <a16:rowId xmlns:a16="http://schemas.microsoft.com/office/drawing/2014/main" val="1001545243"/>
                  </a:ext>
                </a:extLst>
              </a:tr>
              <a:tr h="370840">
                <a:tc>
                  <a:txBody>
                    <a:bodyPr/>
                    <a:lstStyle/>
                    <a:p>
                      <a:r>
                        <a:rPr lang="en-US" dirty="0"/>
                        <a:t>Student seminar paper selection </a:t>
                      </a:r>
                    </a:p>
                  </a:txBody>
                  <a:tcPr/>
                </a:tc>
                <a:tc>
                  <a:txBody>
                    <a:bodyPr/>
                    <a:lstStyle/>
                    <a:p>
                      <a:r>
                        <a:rPr lang="en-US" dirty="0"/>
                        <a:t>End of recess week (10</a:t>
                      </a:r>
                      <a:r>
                        <a:rPr lang="en-US" baseline="30000" dirty="0"/>
                        <a:t>th</a:t>
                      </a:r>
                      <a:r>
                        <a:rPr lang="en-US" dirty="0"/>
                        <a:t> March)</a:t>
                      </a:r>
                    </a:p>
                  </a:txBody>
                  <a:tcPr/>
                </a:tc>
                <a:extLst>
                  <a:ext uri="{0D108BD9-81ED-4DB2-BD59-A6C34878D82A}">
                    <a16:rowId xmlns:a16="http://schemas.microsoft.com/office/drawing/2014/main" val="2001159706"/>
                  </a:ext>
                </a:extLst>
              </a:tr>
              <a:tr h="370840">
                <a:tc>
                  <a:txBody>
                    <a:bodyPr/>
                    <a:lstStyle/>
                    <a:p>
                      <a:r>
                        <a:rPr lang="en-US" dirty="0" err="1"/>
                        <a:t>Finalising</a:t>
                      </a:r>
                      <a:r>
                        <a:rPr lang="en-US" dirty="0"/>
                        <a:t> project statement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End of recess week (10</a:t>
                      </a:r>
                      <a:r>
                        <a:rPr lang="en-US" baseline="30000" dirty="0"/>
                        <a:t>th</a:t>
                      </a:r>
                      <a:r>
                        <a:rPr lang="en-US" dirty="0"/>
                        <a:t> March)</a:t>
                      </a:r>
                    </a:p>
                  </a:txBody>
                  <a:tcPr/>
                </a:tc>
                <a:extLst>
                  <a:ext uri="{0D108BD9-81ED-4DB2-BD59-A6C34878D82A}">
                    <a16:rowId xmlns:a16="http://schemas.microsoft.com/office/drawing/2014/main" val="2366008836"/>
                  </a:ext>
                </a:extLst>
              </a:tr>
              <a:tr h="370840">
                <a:tc>
                  <a:txBody>
                    <a:bodyPr/>
                    <a:lstStyle/>
                    <a:p>
                      <a:r>
                        <a:rPr lang="en-US" dirty="0"/>
                        <a:t>Student seminars</a:t>
                      </a:r>
                    </a:p>
                  </a:txBody>
                  <a:tcPr/>
                </a:tc>
                <a:tc>
                  <a:txBody>
                    <a:bodyPr/>
                    <a:lstStyle/>
                    <a:p>
                      <a:r>
                        <a:rPr lang="en-US" dirty="0"/>
                        <a:t>Lectures from 18</a:t>
                      </a:r>
                      <a:r>
                        <a:rPr lang="en-US" baseline="30000" dirty="0"/>
                        <a:t>th</a:t>
                      </a:r>
                      <a:r>
                        <a:rPr lang="en-US" dirty="0"/>
                        <a:t> March </a:t>
                      </a:r>
                    </a:p>
                  </a:txBody>
                  <a:tcPr/>
                </a:tc>
                <a:extLst>
                  <a:ext uri="{0D108BD9-81ED-4DB2-BD59-A6C34878D82A}">
                    <a16:rowId xmlns:a16="http://schemas.microsoft.com/office/drawing/2014/main" val="3173873863"/>
                  </a:ext>
                </a:extLst>
              </a:tr>
              <a:tr h="370840">
                <a:tc>
                  <a:txBody>
                    <a:bodyPr/>
                    <a:lstStyle/>
                    <a:p>
                      <a:r>
                        <a:rPr lang="en-US" dirty="0"/>
                        <a:t>Project presentation</a:t>
                      </a:r>
                    </a:p>
                  </a:txBody>
                  <a:tcPr/>
                </a:tc>
                <a:tc>
                  <a:txBody>
                    <a:bodyPr/>
                    <a:lstStyle/>
                    <a:p>
                      <a:r>
                        <a:rPr lang="en-US" dirty="0"/>
                        <a:t>15</a:t>
                      </a:r>
                      <a:r>
                        <a:rPr lang="en-US" baseline="30000" dirty="0"/>
                        <a:t>th</a:t>
                      </a:r>
                      <a:r>
                        <a:rPr lang="en-US" dirty="0"/>
                        <a:t> April 2024</a:t>
                      </a:r>
                    </a:p>
                  </a:txBody>
                  <a:tcPr/>
                </a:tc>
                <a:extLst>
                  <a:ext uri="{0D108BD9-81ED-4DB2-BD59-A6C34878D82A}">
                    <a16:rowId xmlns:a16="http://schemas.microsoft.com/office/drawing/2014/main" val="246570927"/>
                  </a:ext>
                </a:extLst>
              </a:tr>
              <a:tr h="370840">
                <a:tc>
                  <a:txBody>
                    <a:bodyPr/>
                    <a:lstStyle/>
                    <a:p>
                      <a:r>
                        <a:rPr lang="en-US" dirty="0"/>
                        <a:t>Term paper submission</a:t>
                      </a:r>
                    </a:p>
                  </a:txBody>
                  <a:tcPr/>
                </a:tc>
                <a:tc>
                  <a:txBody>
                    <a:bodyPr/>
                    <a:lstStyle/>
                    <a:p>
                      <a:r>
                        <a:rPr lang="en-US" dirty="0"/>
                        <a:t>19</a:t>
                      </a:r>
                      <a:r>
                        <a:rPr lang="en-US" baseline="30000" dirty="0"/>
                        <a:t>th</a:t>
                      </a:r>
                      <a:r>
                        <a:rPr lang="en-US" dirty="0"/>
                        <a:t> April 2024</a:t>
                      </a:r>
                    </a:p>
                  </a:txBody>
                  <a:tcPr/>
                </a:tc>
                <a:extLst>
                  <a:ext uri="{0D108BD9-81ED-4DB2-BD59-A6C34878D82A}">
                    <a16:rowId xmlns:a16="http://schemas.microsoft.com/office/drawing/2014/main" val="2310561089"/>
                  </a:ext>
                </a:extLst>
              </a:tr>
              <a:tr h="370840">
                <a:tc>
                  <a:txBody>
                    <a:bodyPr/>
                    <a:lstStyle/>
                    <a:p>
                      <a:r>
                        <a:rPr lang="en-US" dirty="0"/>
                        <a:t>Project submission</a:t>
                      </a:r>
                    </a:p>
                  </a:txBody>
                  <a:tcPr/>
                </a:tc>
                <a:tc>
                  <a:txBody>
                    <a:bodyPr/>
                    <a:lstStyle/>
                    <a:p>
                      <a:r>
                        <a:rPr lang="en-US" dirty="0"/>
                        <a:t>19</a:t>
                      </a:r>
                      <a:r>
                        <a:rPr lang="en-US" baseline="30000" dirty="0"/>
                        <a:t>th</a:t>
                      </a:r>
                      <a:r>
                        <a:rPr lang="en-US" dirty="0"/>
                        <a:t> April 2024</a:t>
                      </a:r>
                    </a:p>
                  </a:txBody>
                  <a:tcPr/>
                </a:tc>
                <a:extLst>
                  <a:ext uri="{0D108BD9-81ED-4DB2-BD59-A6C34878D82A}">
                    <a16:rowId xmlns:a16="http://schemas.microsoft.com/office/drawing/2014/main" val="3805954397"/>
                  </a:ext>
                </a:extLst>
              </a:tr>
            </a:tbl>
          </a:graphicData>
        </a:graphic>
      </p:graphicFrame>
    </p:spTree>
    <p:extLst>
      <p:ext uri="{BB962C8B-B14F-4D97-AF65-F5344CB8AC3E}">
        <p14:creationId xmlns:p14="http://schemas.microsoft.com/office/powerpoint/2010/main" val="722519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D58F4-A982-42C9-8812-7F55ED50D6AF}"/>
              </a:ext>
            </a:extLst>
          </p:cNvPr>
          <p:cNvSpPr>
            <a:spLocks noGrp="1"/>
          </p:cNvSpPr>
          <p:nvPr>
            <p:ph type="title"/>
          </p:nvPr>
        </p:nvSpPr>
        <p:spPr/>
        <p:txBody>
          <a:bodyPr>
            <a:normAutofit/>
          </a:bodyPr>
          <a:lstStyle/>
          <a:p>
            <a:r>
              <a:rPr lang="en-US" sz="4000" dirty="0">
                <a:latin typeface="+mn-lt"/>
              </a:rPr>
              <a:t>Data frame for UART protocol</a:t>
            </a:r>
          </a:p>
        </p:txBody>
      </p:sp>
      <p:sp>
        <p:nvSpPr>
          <p:cNvPr id="3" name="Content Placeholder 2">
            <a:extLst>
              <a:ext uri="{FF2B5EF4-FFF2-40B4-BE49-F238E27FC236}">
                <a16:creationId xmlns:a16="http://schemas.microsoft.com/office/drawing/2014/main" id="{6D472D2A-D23C-476F-8C51-BDD2482C3FB3}"/>
              </a:ext>
            </a:extLst>
          </p:cNvPr>
          <p:cNvSpPr>
            <a:spLocks noGrp="1"/>
          </p:cNvSpPr>
          <p:nvPr>
            <p:ph idx="1"/>
          </p:nvPr>
        </p:nvSpPr>
        <p:spPr>
          <a:xfrm>
            <a:off x="940104" y="4040652"/>
            <a:ext cx="10972800" cy="2263515"/>
          </a:xfrm>
        </p:spPr>
        <p:txBody>
          <a:bodyPr/>
          <a:lstStyle/>
          <a:p>
            <a:r>
              <a:rPr lang="en-US" dirty="0">
                <a:latin typeface="+mj-lt"/>
              </a:rPr>
              <a:t>Signal is high by default</a:t>
            </a:r>
          </a:p>
          <a:p>
            <a:r>
              <a:rPr lang="en-US" dirty="0">
                <a:latin typeface="+mj-lt"/>
              </a:rPr>
              <a:t>Goes low to trigger Start</a:t>
            </a:r>
          </a:p>
          <a:p>
            <a:r>
              <a:rPr lang="en-US" dirty="0">
                <a:latin typeface="+mj-lt"/>
              </a:rPr>
              <a:t>Send each data bit (high=1, low=0), plus optionally parity bit</a:t>
            </a:r>
          </a:p>
          <a:p>
            <a:r>
              <a:rPr lang="en-US" dirty="0">
                <a:latin typeface="+mj-lt"/>
              </a:rPr>
              <a:t>Goes high to trigger Stop</a:t>
            </a:r>
          </a:p>
          <a:p>
            <a:endParaRPr lang="en-US" dirty="0"/>
          </a:p>
          <a:p>
            <a:endParaRPr lang="en-US" dirty="0"/>
          </a:p>
        </p:txBody>
      </p:sp>
      <p:sp>
        <p:nvSpPr>
          <p:cNvPr id="4" name="Slide Number Placeholder 3">
            <a:extLst>
              <a:ext uri="{FF2B5EF4-FFF2-40B4-BE49-F238E27FC236}">
                <a16:creationId xmlns:a16="http://schemas.microsoft.com/office/drawing/2014/main" id="{955EEBDD-0BBC-4F17-AEBB-3EB41D9BFA62}"/>
              </a:ext>
            </a:extLst>
          </p:cNvPr>
          <p:cNvSpPr>
            <a:spLocks noGrp="1"/>
          </p:cNvSpPr>
          <p:nvPr>
            <p:ph type="sldNum" sz="quarter" idx="12"/>
          </p:nvPr>
        </p:nvSpPr>
        <p:spPr/>
        <p:txBody>
          <a:bodyPr/>
          <a:lstStyle/>
          <a:p>
            <a:fld id="{0778C724-3839-4D76-A707-B4C23905D055}" type="slidenum">
              <a:rPr lang="en-US" smtClean="0"/>
              <a:t>30</a:t>
            </a:fld>
            <a:endParaRPr lang="en-US"/>
          </a:p>
        </p:txBody>
      </p:sp>
      <p:pic>
        <p:nvPicPr>
          <p:cNvPr id="6" name="Picture 5">
            <a:extLst>
              <a:ext uri="{FF2B5EF4-FFF2-40B4-BE49-F238E27FC236}">
                <a16:creationId xmlns:a16="http://schemas.microsoft.com/office/drawing/2014/main" id="{F23FAE8D-DCA8-4827-B508-57814AF22DD7}"/>
              </a:ext>
            </a:extLst>
          </p:cNvPr>
          <p:cNvPicPr>
            <a:picLocks noChangeAspect="1"/>
          </p:cNvPicPr>
          <p:nvPr/>
        </p:nvPicPr>
        <p:blipFill>
          <a:blip r:embed="rId2"/>
          <a:stretch>
            <a:fillRect/>
          </a:stretch>
        </p:blipFill>
        <p:spPr>
          <a:xfrm>
            <a:off x="1377525" y="1610904"/>
            <a:ext cx="9432940" cy="2377565"/>
          </a:xfrm>
          <a:prstGeom prst="rect">
            <a:avLst/>
          </a:prstGeom>
        </p:spPr>
      </p:pic>
    </p:spTree>
    <p:extLst>
      <p:ext uri="{BB962C8B-B14F-4D97-AF65-F5344CB8AC3E}">
        <p14:creationId xmlns:p14="http://schemas.microsoft.com/office/powerpoint/2010/main" val="2189658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19AB-4D71-4448-AA66-B8A52698E779}"/>
              </a:ext>
            </a:extLst>
          </p:cNvPr>
          <p:cNvSpPr>
            <a:spLocks noGrp="1"/>
          </p:cNvSpPr>
          <p:nvPr>
            <p:ph type="title"/>
          </p:nvPr>
        </p:nvSpPr>
        <p:spPr>
          <a:xfrm>
            <a:off x="981972" y="365125"/>
            <a:ext cx="10515600" cy="1325563"/>
          </a:xfrm>
        </p:spPr>
        <p:txBody>
          <a:bodyPr>
            <a:normAutofit/>
          </a:bodyPr>
          <a:lstStyle/>
          <a:p>
            <a:r>
              <a:rPr lang="en-US" sz="4000" dirty="0">
                <a:latin typeface="+mn-lt"/>
              </a:rPr>
              <a:t>Baud rate for UART communication</a:t>
            </a:r>
          </a:p>
        </p:txBody>
      </p:sp>
      <p:sp>
        <p:nvSpPr>
          <p:cNvPr id="3" name="Content Placeholder 2">
            <a:extLst>
              <a:ext uri="{FF2B5EF4-FFF2-40B4-BE49-F238E27FC236}">
                <a16:creationId xmlns:a16="http://schemas.microsoft.com/office/drawing/2014/main" id="{164B6961-1553-4D13-B05E-ECD8CECB398A}"/>
              </a:ext>
            </a:extLst>
          </p:cNvPr>
          <p:cNvSpPr>
            <a:spLocks noGrp="1"/>
          </p:cNvSpPr>
          <p:nvPr>
            <p:ph idx="1"/>
          </p:nvPr>
        </p:nvSpPr>
        <p:spPr>
          <a:xfrm>
            <a:off x="1035919" y="1677267"/>
            <a:ext cx="5090963" cy="4815608"/>
          </a:xfrm>
        </p:spPr>
        <p:txBody>
          <a:bodyPr>
            <a:normAutofit/>
          </a:bodyPr>
          <a:lstStyle/>
          <a:p>
            <a:r>
              <a:rPr lang="en-US" dirty="0">
                <a:latin typeface="+mj-lt"/>
              </a:rPr>
              <a:t>Baud rate is a measure of “symbols per second”</a:t>
            </a:r>
          </a:p>
          <a:p>
            <a:pPr lvl="1"/>
            <a:r>
              <a:rPr lang="en-US" dirty="0">
                <a:latin typeface="+mj-lt"/>
              </a:rPr>
              <a:t>Typically 1 bit per symbol, but not always</a:t>
            </a:r>
          </a:p>
          <a:p>
            <a:pPr lvl="1"/>
            <a:r>
              <a:rPr lang="en-US" dirty="0">
                <a:latin typeface="+mj-lt"/>
              </a:rPr>
              <a:t>UART is 1 bit per symbol,</a:t>
            </a:r>
            <a:br>
              <a:rPr lang="en-US" dirty="0">
                <a:latin typeface="+mj-lt"/>
              </a:rPr>
            </a:br>
            <a:r>
              <a:rPr lang="en-US" dirty="0">
                <a:latin typeface="+mj-lt"/>
              </a:rPr>
              <a:t>but 8 </a:t>
            </a:r>
            <a:r>
              <a:rPr lang="en-US" i="1" dirty="0">
                <a:latin typeface="+mj-lt"/>
              </a:rPr>
              <a:t>data bits </a:t>
            </a:r>
            <a:r>
              <a:rPr lang="en-US" dirty="0">
                <a:latin typeface="+mj-lt"/>
              </a:rPr>
              <a:t>per 10/11 symbols</a:t>
            </a:r>
            <a:endParaRPr lang="en-US" sz="2000" dirty="0">
              <a:latin typeface="+mj-lt"/>
            </a:endParaRPr>
          </a:p>
          <a:p>
            <a:r>
              <a:rPr lang="en-US" dirty="0">
                <a:latin typeface="+mj-lt"/>
              </a:rPr>
              <a:t>Any baud rate is possible</a:t>
            </a:r>
          </a:p>
          <a:p>
            <a:pPr lvl="1"/>
            <a:r>
              <a:rPr lang="en-US" dirty="0">
                <a:latin typeface="+mj-lt"/>
              </a:rPr>
              <a:t>But there are a handful of normal configurations</a:t>
            </a:r>
          </a:p>
          <a:p>
            <a:pPr lvl="1"/>
            <a:r>
              <a:rPr lang="en-US" dirty="0">
                <a:latin typeface="+mj-lt"/>
              </a:rPr>
              <a:t>115200 and 9600 are common</a:t>
            </a:r>
          </a:p>
          <a:p>
            <a:endParaRPr lang="en-US" sz="2400" dirty="0"/>
          </a:p>
          <a:p>
            <a:endParaRPr lang="en-US" sz="2400" dirty="0"/>
          </a:p>
        </p:txBody>
      </p:sp>
      <p:sp>
        <p:nvSpPr>
          <p:cNvPr id="4" name="Slide Number Placeholder 3">
            <a:extLst>
              <a:ext uri="{FF2B5EF4-FFF2-40B4-BE49-F238E27FC236}">
                <a16:creationId xmlns:a16="http://schemas.microsoft.com/office/drawing/2014/main" id="{8E2D57A6-02C7-49EE-B327-2FFB05ADE72C}"/>
              </a:ext>
            </a:extLst>
          </p:cNvPr>
          <p:cNvSpPr>
            <a:spLocks noGrp="1"/>
          </p:cNvSpPr>
          <p:nvPr>
            <p:ph type="sldNum" sz="quarter" idx="12"/>
          </p:nvPr>
        </p:nvSpPr>
        <p:spPr/>
        <p:txBody>
          <a:bodyPr/>
          <a:lstStyle/>
          <a:p>
            <a:fld id="{0778C724-3839-4D76-A707-B4C23905D055}" type="slidenum">
              <a:rPr lang="en-US" smtClean="0"/>
              <a:t>31</a:t>
            </a:fld>
            <a:endParaRPr lang="en-US"/>
          </a:p>
        </p:txBody>
      </p:sp>
      <p:pic>
        <p:nvPicPr>
          <p:cNvPr id="6" name="Picture 5">
            <a:extLst>
              <a:ext uri="{FF2B5EF4-FFF2-40B4-BE49-F238E27FC236}">
                <a16:creationId xmlns:a16="http://schemas.microsoft.com/office/drawing/2014/main" id="{B6185D80-91A2-4F4A-B4E3-575BCA423AA5}"/>
              </a:ext>
            </a:extLst>
          </p:cNvPr>
          <p:cNvPicPr>
            <a:picLocks noChangeAspect="1"/>
          </p:cNvPicPr>
          <p:nvPr/>
        </p:nvPicPr>
        <p:blipFill>
          <a:blip r:embed="rId2"/>
          <a:stretch>
            <a:fillRect/>
          </a:stretch>
        </p:blipFill>
        <p:spPr>
          <a:xfrm>
            <a:off x="6403909" y="1690688"/>
            <a:ext cx="5375991" cy="3768736"/>
          </a:xfrm>
          <a:prstGeom prst="rect">
            <a:avLst/>
          </a:prstGeom>
        </p:spPr>
      </p:pic>
    </p:spTree>
    <p:extLst>
      <p:ext uri="{BB962C8B-B14F-4D97-AF65-F5344CB8AC3E}">
        <p14:creationId xmlns:p14="http://schemas.microsoft.com/office/powerpoint/2010/main" val="475244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19AB-4D71-4448-AA66-B8A52698E779}"/>
              </a:ext>
            </a:extLst>
          </p:cNvPr>
          <p:cNvSpPr>
            <a:spLocks noGrp="1"/>
          </p:cNvSpPr>
          <p:nvPr>
            <p:ph type="title"/>
          </p:nvPr>
        </p:nvSpPr>
        <p:spPr/>
        <p:txBody>
          <a:bodyPr>
            <a:normAutofit/>
          </a:bodyPr>
          <a:lstStyle/>
          <a:p>
            <a:r>
              <a:rPr lang="en-US" sz="4000" dirty="0">
                <a:latin typeface="+mn-lt"/>
              </a:rPr>
              <a:t>UART sampling rate</a:t>
            </a:r>
          </a:p>
        </p:txBody>
      </p:sp>
      <p:sp>
        <p:nvSpPr>
          <p:cNvPr id="3" name="Content Placeholder 2">
            <a:extLst>
              <a:ext uri="{FF2B5EF4-FFF2-40B4-BE49-F238E27FC236}">
                <a16:creationId xmlns:a16="http://schemas.microsoft.com/office/drawing/2014/main" id="{164B6961-1553-4D13-B05E-ECD8CECB398A}"/>
              </a:ext>
            </a:extLst>
          </p:cNvPr>
          <p:cNvSpPr>
            <a:spLocks noGrp="1"/>
          </p:cNvSpPr>
          <p:nvPr>
            <p:ph idx="1"/>
          </p:nvPr>
        </p:nvSpPr>
        <p:spPr>
          <a:xfrm>
            <a:off x="838200" y="1507367"/>
            <a:ext cx="10515600" cy="4351338"/>
          </a:xfrm>
        </p:spPr>
        <p:txBody>
          <a:bodyPr/>
          <a:lstStyle/>
          <a:p>
            <a:r>
              <a:rPr lang="en-US" dirty="0">
                <a:latin typeface="+mj-lt"/>
              </a:rPr>
              <a:t>How do we make asynchronous communication work?</a:t>
            </a:r>
          </a:p>
          <a:p>
            <a:pPr lvl="1"/>
            <a:r>
              <a:rPr lang="en-US" dirty="0">
                <a:latin typeface="+mj-lt"/>
              </a:rPr>
              <a:t>Both sides must agree on the baud rate</a:t>
            </a:r>
          </a:p>
          <a:p>
            <a:pPr lvl="1"/>
            <a:r>
              <a:rPr lang="en-US" dirty="0">
                <a:latin typeface="+mj-lt"/>
              </a:rPr>
              <a:t>Listen for start bit</a:t>
            </a:r>
          </a:p>
          <a:p>
            <a:pPr lvl="1"/>
            <a:r>
              <a:rPr lang="en-US" dirty="0">
                <a:latin typeface="+mj-lt"/>
              </a:rPr>
              <a:t>Conceptually:</a:t>
            </a:r>
          </a:p>
          <a:p>
            <a:pPr lvl="2"/>
            <a:r>
              <a:rPr lang="en-US" dirty="0">
                <a:latin typeface="+mj-lt"/>
              </a:rPr>
              <a:t>Only need to sample 9-10 more times at baud rate spacing</a:t>
            </a:r>
          </a:p>
          <a:p>
            <a:pPr lvl="2"/>
            <a:r>
              <a:rPr lang="en-US" dirty="0">
                <a:latin typeface="+mj-lt"/>
              </a:rPr>
              <a:t>Short enough that clocks should diverge too much</a:t>
            </a:r>
            <a:br>
              <a:rPr lang="en-US" dirty="0">
                <a:latin typeface="+mj-lt"/>
              </a:rPr>
            </a:br>
            <a:endParaRPr lang="en-US" dirty="0">
              <a:latin typeface="+mj-lt"/>
            </a:endParaRPr>
          </a:p>
          <a:p>
            <a:pPr lvl="1"/>
            <a:r>
              <a:rPr lang="en-US" dirty="0">
                <a:latin typeface="+mj-lt"/>
              </a:rPr>
              <a:t>Realistically:</a:t>
            </a:r>
          </a:p>
          <a:p>
            <a:pPr lvl="2"/>
            <a:r>
              <a:rPr lang="en-US" dirty="0">
                <a:latin typeface="+mj-lt"/>
              </a:rPr>
              <a:t>Sample 8 or 16 times per bit</a:t>
            </a:r>
          </a:p>
          <a:p>
            <a:pPr lvl="2"/>
            <a:r>
              <a:rPr lang="en-US" dirty="0">
                <a:latin typeface="+mj-lt"/>
              </a:rPr>
              <a:t>Determine boundaries between bits</a:t>
            </a:r>
          </a:p>
          <a:p>
            <a:pPr lvl="2"/>
            <a:r>
              <a:rPr lang="en-US" dirty="0">
                <a:latin typeface="+mj-lt"/>
              </a:rPr>
              <a:t>Select most common value</a:t>
            </a:r>
            <a:br>
              <a:rPr lang="en-US" dirty="0">
                <a:latin typeface="+mj-lt"/>
              </a:rPr>
            </a:br>
            <a:r>
              <a:rPr lang="en-US" dirty="0">
                <a:latin typeface="+mj-lt"/>
              </a:rPr>
              <a:t>between boundaries</a:t>
            </a:r>
          </a:p>
          <a:p>
            <a:pPr lvl="1"/>
            <a:endParaRPr lang="en-US" dirty="0"/>
          </a:p>
        </p:txBody>
      </p:sp>
      <p:sp>
        <p:nvSpPr>
          <p:cNvPr id="4" name="Slide Number Placeholder 3">
            <a:extLst>
              <a:ext uri="{FF2B5EF4-FFF2-40B4-BE49-F238E27FC236}">
                <a16:creationId xmlns:a16="http://schemas.microsoft.com/office/drawing/2014/main" id="{8E2D57A6-02C7-49EE-B327-2FFB05ADE72C}"/>
              </a:ext>
            </a:extLst>
          </p:cNvPr>
          <p:cNvSpPr>
            <a:spLocks noGrp="1"/>
          </p:cNvSpPr>
          <p:nvPr>
            <p:ph type="sldNum" sz="quarter" idx="12"/>
          </p:nvPr>
        </p:nvSpPr>
        <p:spPr/>
        <p:txBody>
          <a:bodyPr/>
          <a:lstStyle/>
          <a:p>
            <a:fld id="{0778C724-3839-4D76-A707-B4C23905D055}" type="slidenum">
              <a:rPr lang="en-US" smtClean="0"/>
              <a:t>32</a:t>
            </a:fld>
            <a:endParaRPr lang="en-US"/>
          </a:p>
        </p:txBody>
      </p:sp>
      <p:pic>
        <p:nvPicPr>
          <p:cNvPr id="3074" name="Picture 2" descr="enter image description here">
            <a:extLst>
              <a:ext uri="{FF2B5EF4-FFF2-40B4-BE49-F238E27FC236}">
                <a16:creationId xmlns:a16="http://schemas.microsoft.com/office/drawing/2014/main" id="{3E3D18DA-7154-4737-903B-2E7170DBD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304" y="4160964"/>
            <a:ext cx="4036963" cy="1946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78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91EB-225C-4171-BD94-F928F45903F7}"/>
              </a:ext>
            </a:extLst>
          </p:cNvPr>
          <p:cNvSpPr>
            <a:spLocks noGrp="1"/>
          </p:cNvSpPr>
          <p:nvPr>
            <p:ph type="title"/>
          </p:nvPr>
        </p:nvSpPr>
        <p:spPr/>
        <p:txBody>
          <a:bodyPr>
            <a:normAutofit/>
          </a:bodyPr>
          <a:lstStyle/>
          <a:p>
            <a:r>
              <a:rPr lang="en-US" sz="4000" dirty="0">
                <a:latin typeface="+mn-lt"/>
              </a:rPr>
              <a:t>UART: chip-to-chip communication</a:t>
            </a:r>
          </a:p>
        </p:txBody>
      </p:sp>
      <p:sp>
        <p:nvSpPr>
          <p:cNvPr id="3" name="Content Placeholder 2">
            <a:extLst>
              <a:ext uri="{FF2B5EF4-FFF2-40B4-BE49-F238E27FC236}">
                <a16:creationId xmlns:a16="http://schemas.microsoft.com/office/drawing/2014/main" id="{9D2CFED5-FEDD-42A5-AF5D-7A1CD8491868}"/>
              </a:ext>
            </a:extLst>
          </p:cNvPr>
          <p:cNvSpPr>
            <a:spLocks noGrp="1"/>
          </p:cNvSpPr>
          <p:nvPr>
            <p:ph idx="1"/>
          </p:nvPr>
        </p:nvSpPr>
        <p:spPr>
          <a:xfrm>
            <a:off x="838200" y="1690688"/>
            <a:ext cx="10515600" cy="4351338"/>
          </a:xfrm>
        </p:spPr>
        <p:txBody>
          <a:bodyPr/>
          <a:lstStyle/>
          <a:p>
            <a:r>
              <a:rPr lang="en-US" dirty="0">
                <a:latin typeface="+mj-lt"/>
              </a:rPr>
              <a:t>Usually implemented as a two-wire interface</a:t>
            </a:r>
          </a:p>
          <a:p>
            <a:pPr lvl="1"/>
            <a:r>
              <a:rPr lang="en-US" dirty="0">
                <a:latin typeface="+mj-lt"/>
              </a:rPr>
              <a:t>TXD: Transmits data</a:t>
            </a:r>
          </a:p>
          <a:p>
            <a:pPr lvl="1"/>
            <a:r>
              <a:rPr lang="en-US" dirty="0">
                <a:latin typeface="+mj-lt"/>
              </a:rPr>
              <a:t>RXD: Receives data</a:t>
            </a:r>
          </a:p>
          <a:p>
            <a:pPr lvl="1"/>
            <a:r>
              <a:rPr lang="en-US" dirty="0">
                <a:latin typeface="+mj-lt"/>
              </a:rPr>
              <a:t>Optionally two additional pins for flow control</a:t>
            </a:r>
          </a:p>
          <a:p>
            <a:pPr lvl="1"/>
            <a:endParaRPr lang="en-US" dirty="0">
              <a:latin typeface="+mj-lt"/>
            </a:endParaRPr>
          </a:p>
          <a:p>
            <a:pPr lvl="1"/>
            <a:r>
              <a:rPr lang="en-US" dirty="0">
                <a:latin typeface="+mj-lt"/>
              </a:rPr>
              <a:t>No clock signal! Asynchronous</a:t>
            </a:r>
          </a:p>
          <a:p>
            <a:pPr lvl="1"/>
            <a:endParaRPr lang="en-US" dirty="0">
              <a:latin typeface="+mj-lt"/>
            </a:endParaRPr>
          </a:p>
          <a:p>
            <a:r>
              <a:rPr lang="en-US" dirty="0">
                <a:latin typeface="+mj-lt"/>
              </a:rPr>
              <a:t>Note: TX connects to RX</a:t>
            </a:r>
            <a:br>
              <a:rPr lang="en-US" dirty="0"/>
            </a:br>
            <a:endParaRPr lang="en-US" dirty="0"/>
          </a:p>
        </p:txBody>
      </p:sp>
      <p:sp>
        <p:nvSpPr>
          <p:cNvPr id="4" name="Slide Number Placeholder 3">
            <a:extLst>
              <a:ext uri="{FF2B5EF4-FFF2-40B4-BE49-F238E27FC236}">
                <a16:creationId xmlns:a16="http://schemas.microsoft.com/office/drawing/2014/main" id="{93CF8B3D-3DBC-4AF5-A765-FFD3AB4B65A4}"/>
              </a:ext>
            </a:extLst>
          </p:cNvPr>
          <p:cNvSpPr>
            <a:spLocks noGrp="1"/>
          </p:cNvSpPr>
          <p:nvPr>
            <p:ph type="sldNum" sz="quarter" idx="12"/>
          </p:nvPr>
        </p:nvSpPr>
        <p:spPr/>
        <p:txBody>
          <a:bodyPr/>
          <a:lstStyle/>
          <a:p>
            <a:fld id="{0778C724-3839-4D76-A707-B4C23905D055}" type="slidenum">
              <a:rPr lang="en-US" smtClean="0"/>
              <a:t>33</a:t>
            </a:fld>
            <a:endParaRPr lang="en-US"/>
          </a:p>
        </p:txBody>
      </p:sp>
      <p:pic>
        <p:nvPicPr>
          <p:cNvPr id="6" name="Picture 5">
            <a:extLst>
              <a:ext uri="{FF2B5EF4-FFF2-40B4-BE49-F238E27FC236}">
                <a16:creationId xmlns:a16="http://schemas.microsoft.com/office/drawing/2014/main" id="{F5E1E420-62FA-4591-AEAA-89DFF56CFEA5}"/>
              </a:ext>
            </a:extLst>
          </p:cNvPr>
          <p:cNvPicPr>
            <a:picLocks noChangeAspect="1"/>
          </p:cNvPicPr>
          <p:nvPr/>
        </p:nvPicPr>
        <p:blipFill>
          <a:blip r:embed="rId2"/>
          <a:stretch>
            <a:fillRect/>
          </a:stretch>
        </p:blipFill>
        <p:spPr>
          <a:xfrm>
            <a:off x="6096000" y="4230247"/>
            <a:ext cx="4644737" cy="1874130"/>
          </a:xfrm>
          <a:prstGeom prst="rect">
            <a:avLst/>
          </a:prstGeom>
        </p:spPr>
      </p:pic>
    </p:spTree>
    <p:extLst>
      <p:ext uri="{BB962C8B-B14F-4D97-AF65-F5344CB8AC3E}">
        <p14:creationId xmlns:p14="http://schemas.microsoft.com/office/powerpoint/2010/main" val="63036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19AB-4D71-4448-AA66-B8A52698E779}"/>
              </a:ext>
            </a:extLst>
          </p:cNvPr>
          <p:cNvSpPr>
            <a:spLocks noGrp="1"/>
          </p:cNvSpPr>
          <p:nvPr>
            <p:ph type="title"/>
          </p:nvPr>
        </p:nvSpPr>
        <p:spPr/>
        <p:txBody>
          <a:bodyPr>
            <a:normAutofit/>
          </a:bodyPr>
          <a:lstStyle/>
          <a:p>
            <a:r>
              <a:rPr lang="en-US" sz="4000" dirty="0">
                <a:latin typeface="+mn-lt"/>
              </a:rPr>
              <a:t>Detecting errors with parity</a:t>
            </a:r>
          </a:p>
        </p:txBody>
      </p:sp>
      <p:sp>
        <p:nvSpPr>
          <p:cNvPr id="3" name="Content Placeholder 2">
            <a:extLst>
              <a:ext uri="{FF2B5EF4-FFF2-40B4-BE49-F238E27FC236}">
                <a16:creationId xmlns:a16="http://schemas.microsoft.com/office/drawing/2014/main" id="{164B6961-1553-4D13-B05E-ECD8CECB398A}"/>
              </a:ext>
            </a:extLst>
          </p:cNvPr>
          <p:cNvSpPr>
            <a:spLocks noGrp="1"/>
          </p:cNvSpPr>
          <p:nvPr>
            <p:ph idx="1"/>
          </p:nvPr>
        </p:nvSpPr>
        <p:spPr/>
        <p:txBody>
          <a:bodyPr>
            <a:normAutofit lnSpcReduction="10000"/>
          </a:bodyPr>
          <a:lstStyle/>
          <a:p>
            <a:r>
              <a:rPr lang="en-US" dirty="0">
                <a:latin typeface="+mj-lt"/>
              </a:rPr>
              <a:t>Choose one configuration for all UART messages</a:t>
            </a:r>
          </a:p>
          <a:p>
            <a:pPr lvl="1"/>
            <a:r>
              <a:rPr lang="en-US" dirty="0">
                <a:latin typeface="+mj-lt"/>
              </a:rPr>
              <a:t>Even parity: total number of “1” bits in data is even</a:t>
            </a:r>
          </a:p>
          <a:p>
            <a:pPr lvl="1"/>
            <a:r>
              <a:rPr lang="en-US" dirty="0">
                <a:latin typeface="+mj-lt"/>
              </a:rPr>
              <a:t>Odd parity: total number of “1” bits in data is odd</a:t>
            </a:r>
          </a:p>
          <a:p>
            <a:endParaRPr lang="en-US" dirty="0">
              <a:latin typeface="+mj-lt"/>
            </a:endParaRPr>
          </a:p>
          <a:p>
            <a:r>
              <a:rPr lang="en-US" dirty="0">
                <a:latin typeface="+mj-lt"/>
              </a:rPr>
              <a:t>Parity bit: set to 1 or 0 to guarantee the parity configuration</a:t>
            </a:r>
          </a:p>
          <a:p>
            <a:pPr lvl="1"/>
            <a:r>
              <a:rPr lang="en-US" dirty="0">
                <a:latin typeface="+mj-lt"/>
              </a:rPr>
              <a:t>If message doesn’t match parity configuration at receiver,</a:t>
            </a:r>
            <a:br>
              <a:rPr lang="en-US" dirty="0">
                <a:latin typeface="+mj-lt"/>
              </a:rPr>
            </a:br>
            <a:r>
              <a:rPr lang="en-US" dirty="0">
                <a:latin typeface="+mj-lt"/>
              </a:rPr>
              <a:t>there was a bit error (single error detecting)</a:t>
            </a:r>
          </a:p>
          <a:p>
            <a:pPr lvl="1"/>
            <a:endParaRPr lang="en-US" dirty="0">
              <a:latin typeface="+mj-lt"/>
            </a:endParaRPr>
          </a:p>
          <a:p>
            <a:r>
              <a:rPr lang="en-US" dirty="0">
                <a:latin typeface="+mj-lt"/>
              </a:rPr>
              <a:t>Example: Data = 10101011  (five “1” bits)</a:t>
            </a:r>
          </a:p>
          <a:p>
            <a:pPr lvl="1"/>
            <a:r>
              <a:rPr lang="en-US" dirty="0">
                <a:latin typeface="+mj-lt"/>
              </a:rPr>
              <a:t>Odd parity: set parity bit to zero</a:t>
            </a:r>
          </a:p>
          <a:p>
            <a:pPr lvl="1"/>
            <a:r>
              <a:rPr lang="en-US" dirty="0">
                <a:latin typeface="+mj-lt"/>
              </a:rPr>
              <a:t>Even parity: set parity bit to one</a:t>
            </a:r>
          </a:p>
        </p:txBody>
      </p:sp>
      <p:sp>
        <p:nvSpPr>
          <p:cNvPr id="4" name="Slide Number Placeholder 3">
            <a:extLst>
              <a:ext uri="{FF2B5EF4-FFF2-40B4-BE49-F238E27FC236}">
                <a16:creationId xmlns:a16="http://schemas.microsoft.com/office/drawing/2014/main" id="{8E2D57A6-02C7-49EE-B327-2FFB05ADE72C}"/>
              </a:ext>
            </a:extLst>
          </p:cNvPr>
          <p:cNvSpPr>
            <a:spLocks noGrp="1"/>
          </p:cNvSpPr>
          <p:nvPr>
            <p:ph type="sldNum" sz="quarter" idx="12"/>
          </p:nvPr>
        </p:nvSpPr>
        <p:spPr/>
        <p:txBody>
          <a:bodyPr/>
          <a:lstStyle/>
          <a:p>
            <a:fld id="{0778C724-3839-4D76-A707-B4C23905D055}" type="slidenum">
              <a:rPr lang="en-US" smtClean="0"/>
              <a:t>34</a:t>
            </a:fld>
            <a:endParaRPr lang="en-US"/>
          </a:p>
        </p:txBody>
      </p:sp>
    </p:spTree>
    <p:extLst>
      <p:ext uri="{BB962C8B-B14F-4D97-AF65-F5344CB8AC3E}">
        <p14:creationId xmlns:p14="http://schemas.microsoft.com/office/powerpoint/2010/main" val="1787747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55C-B66F-46AA-B8E7-031B1BFACCB7}"/>
              </a:ext>
            </a:extLst>
          </p:cNvPr>
          <p:cNvSpPr>
            <a:spLocks noGrp="1"/>
          </p:cNvSpPr>
          <p:nvPr>
            <p:ph type="title"/>
          </p:nvPr>
        </p:nvSpPr>
        <p:spPr/>
        <p:txBody>
          <a:bodyPr>
            <a:normAutofit/>
          </a:bodyPr>
          <a:lstStyle/>
          <a:p>
            <a:r>
              <a:rPr lang="en-US" sz="4000" dirty="0">
                <a:latin typeface="+mn-lt"/>
              </a:rPr>
              <a:t>What are error conditions for UART?</a:t>
            </a:r>
          </a:p>
        </p:txBody>
      </p:sp>
      <p:sp>
        <p:nvSpPr>
          <p:cNvPr id="3" name="Content Placeholder 2">
            <a:extLst>
              <a:ext uri="{FF2B5EF4-FFF2-40B4-BE49-F238E27FC236}">
                <a16:creationId xmlns:a16="http://schemas.microsoft.com/office/drawing/2014/main" id="{01367E37-CEBF-4BAA-99B4-3A9118CBC688}"/>
              </a:ext>
            </a:extLst>
          </p:cNvPr>
          <p:cNvSpPr>
            <a:spLocks noGrp="1"/>
          </p:cNvSpPr>
          <p:nvPr>
            <p:ph idx="1"/>
          </p:nvPr>
        </p:nvSpPr>
        <p:spPr/>
        <p:txBody>
          <a:bodyPr>
            <a:normAutofit fontScale="92500" lnSpcReduction="20000"/>
          </a:bodyPr>
          <a:lstStyle/>
          <a:p>
            <a:r>
              <a:rPr lang="en-US" dirty="0">
                <a:latin typeface="+mj-lt"/>
              </a:rPr>
              <a:t>Parity failure</a:t>
            </a:r>
          </a:p>
          <a:p>
            <a:pPr lvl="1"/>
            <a:r>
              <a:rPr lang="en-US" dirty="0">
                <a:latin typeface="+mj-lt"/>
              </a:rPr>
              <a:t>Bit error when receiving data</a:t>
            </a:r>
          </a:p>
          <a:p>
            <a:pPr lvl="1"/>
            <a:endParaRPr lang="en-US" dirty="0">
              <a:latin typeface="+mj-lt"/>
            </a:endParaRPr>
          </a:p>
          <a:p>
            <a:r>
              <a:rPr lang="en-US" dirty="0">
                <a:latin typeface="+mj-lt"/>
              </a:rPr>
              <a:t>Overrun</a:t>
            </a:r>
          </a:p>
          <a:p>
            <a:pPr lvl="1"/>
            <a:r>
              <a:rPr lang="en-US" dirty="0">
                <a:latin typeface="+mj-lt"/>
              </a:rPr>
              <a:t>New data arrived and overwrote buffer in peripheral before it was read</a:t>
            </a:r>
          </a:p>
          <a:p>
            <a:pPr lvl="1"/>
            <a:endParaRPr lang="en-US" dirty="0">
              <a:latin typeface="+mj-lt"/>
            </a:endParaRPr>
          </a:p>
          <a:p>
            <a:r>
              <a:rPr lang="en-US" dirty="0">
                <a:latin typeface="+mj-lt"/>
              </a:rPr>
              <a:t>Framing</a:t>
            </a:r>
          </a:p>
          <a:p>
            <a:pPr lvl="1"/>
            <a:r>
              <a:rPr lang="en-US" dirty="0">
                <a:latin typeface="+mj-lt"/>
              </a:rPr>
              <a:t>Did not see Stop Bit when expected (should be guaranteed “1”)</a:t>
            </a:r>
          </a:p>
          <a:p>
            <a:pPr lvl="1"/>
            <a:endParaRPr lang="en-US" dirty="0">
              <a:latin typeface="+mj-lt"/>
            </a:endParaRPr>
          </a:p>
          <a:p>
            <a:r>
              <a:rPr lang="en-US" dirty="0">
                <a:latin typeface="+mj-lt"/>
              </a:rPr>
              <a:t>Break condition</a:t>
            </a:r>
          </a:p>
          <a:p>
            <a:pPr lvl="1"/>
            <a:r>
              <a:rPr lang="en-US" dirty="0">
                <a:latin typeface="+mj-lt"/>
              </a:rPr>
              <a:t>Signal is low for entire message (Zero data plus Framing Error)</a:t>
            </a:r>
          </a:p>
          <a:p>
            <a:pPr lvl="1"/>
            <a:r>
              <a:rPr lang="en-US" dirty="0">
                <a:latin typeface="+mj-lt"/>
              </a:rPr>
              <a:t>Often used as a signal between devices</a:t>
            </a:r>
          </a:p>
        </p:txBody>
      </p:sp>
      <p:sp>
        <p:nvSpPr>
          <p:cNvPr id="4" name="Slide Number Placeholder 3">
            <a:extLst>
              <a:ext uri="{FF2B5EF4-FFF2-40B4-BE49-F238E27FC236}">
                <a16:creationId xmlns:a16="http://schemas.microsoft.com/office/drawing/2014/main" id="{C88C4526-A30A-4A2F-B1E5-E232DF5ADA89}"/>
              </a:ext>
            </a:extLst>
          </p:cNvPr>
          <p:cNvSpPr>
            <a:spLocks noGrp="1"/>
          </p:cNvSpPr>
          <p:nvPr>
            <p:ph type="sldNum" sz="quarter" idx="12"/>
          </p:nvPr>
        </p:nvSpPr>
        <p:spPr/>
        <p:txBody>
          <a:bodyPr/>
          <a:lstStyle/>
          <a:p>
            <a:fld id="{0778C724-3839-4D76-A707-B4C23905D055}" type="slidenum">
              <a:rPr lang="en-US" smtClean="0"/>
              <a:t>35</a:t>
            </a:fld>
            <a:endParaRPr lang="en-US"/>
          </a:p>
        </p:txBody>
      </p:sp>
    </p:spTree>
    <p:extLst>
      <p:ext uri="{BB962C8B-B14F-4D97-AF65-F5344CB8AC3E}">
        <p14:creationId xmlns:p14="http://schemas.microsoft.com/office/powerpoint/2010/main" val="1703371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3A05-ACA6-414C-92B1-E351859B1FC3}"/>
              </a:ext>
            </a:extLst>
          </p:cNvPr>
          <p:cNvSpPr>
            <a:spLocks noGrp="1"/>
          </p:cNvSpPr>
          <p:nvPr>
            <p:ph type="title"/>
          </p:nvPr>
        </p:nvSpPr>
        <p:spPr/>
        <p:txBody>
          <a:bodyPr>
            <a:normAutofit/>
          </a:bodyPr>
          <a:lstStyle/>
          <a:p>
            <a:r>
              <a:rPr lang="en-US" sz="4000" dirty="0">
                <a:latin typeface="+mn-lt"/>
              </a:rPr>
              <a:t>Flow control for </a:t>
            </a:r>
            <a:r>
              <a:rPr lang="en-US" sz="4000" dirty="0" err="1">
                <a:latin typeface="+mn-lt"/>
              </a:rPr>
              <a:t>databits</a:t>
            </a:r>
            <a:endParaRPr lang="en-US" sz="4000" dirty="0">
              <a:latin typeface="+mn-lt"/>
            </a:endParaRPr>
          </a:p>
        </p:txBody>
      </p:sp>
      <p:sp>
        <p:nvSpPr>
          <p:cNvPr id="3" name="Content Placeholder 2">
            <a:extLst>
              <a:ext uri="{FF2B5EF4-FFF2-40B4-BE49-F238E27FC236}">
                <a16:creationId xmlns:a16="http://schemas.microsoft.com/office/drawing/2014/main" id="{F959F468-E91A-4E25-A9EE-2D9A5E981729}"/>
              </a:ext>
            </a:extLst>
          </p:cNvPr>
          <p:cNvSpPr>
            <a:spLocks noGrp="1"/>
          </p:cNvSpPr>
          <p:nvPr>
            <p:ph idx="1"/>
          </p:nvPr>
        </p:nvSpPr>
        <p:spPr/>
        <p:txBody>
          <a:bodyPr>
            <a:normAutofit/>
          </a:bodyPr>
          <a:lstStyle/>
          <a:p>
            <a:r>
              <a:rPr lang="en-US" dirty="0">
                <a:latin typeface="+mj-lt"/>
              </a:rPr>
              <a:t>How do we ensure that the other device is ready for the message?</a:t>
            </a:r>
          </a:p>
          <a:p>
            <a:pPr lvl="1"/>
            <a:r>
              <a:rPr lang="en-US" dirty="0">
                <a:latin typeface="+mj-lt"/>
              </a:rPr>
              <a:t>Add two pins for “hardware flow control”</a:t>
            </a:r>
          </a:p>
          <a:p>
            <a:pPr lvl="1"/>
            <a:r>
              <a:rPr lang="en-US" dirty="0">
                <a:latin typeface="+mj-lt"/>
              </a:rPr>
              <a:t>Ready To Send (RTS) output, signals that you want to send data</a:t>
            </a:r>
          </a:p>
          <a:p>
            <a:pPr lvl="1"/>
            <a:r>
              <a:rPr lang="en-US" dirty="0">
                <a:latin typeface="+mj-lt"/>
              </a:rPr>
              <a:t>Clear to Send (CTS) input, signals that other device is ready to receive</a:t>
            </a:r>
          </a:p>
          <a:p>
            <a:pPr marL="0" indent="0">
              <a:buNone/>
            </a:pPr>
            <a:endParaRPr lang="en-US" dirty="0">
              <a:latin typeface="+mj-lt"/>
            </a:endParaRPr>
          </a:p>
          <a:p>
            <a:r>
              <a:rPr lang="en-US" dirty="0">
                <a:latin typeface="+mj-lt"/>
              </a:rPr>
              <a:t>Software flow control is possible</a:t>
            </a:r>
          </a:p>
          <a:p>
            <a:pPr lvl="1"/>
            <a:r>
              <a:rPr lang="en-US" dirty="0">
                <a:latin typeface="+mj-lt"/>
              </a:rPr>
              <a:t>Send special byte that means pause</a:t>
            </a:r>
            <a:br>
              <a:rPr lang="en-US" dirty="0">
                <a:latin typeface="+mj-lt"/>
              </a:rPr>
            </a:br>
            <a:r>
              <a:rPr lang="en-US" dirty="0">
                <a:latin typeface="+mj-lt"/>
              </a:rPr>
              <a:t>or resume transmissions</a:t>
            </a:r>
          </a:p>
        </p:txBody>
      </p:sp>
      <p:sp>
        <p:nvSpPr>
          <p:cNvPr id="4" name="Slide Number Placeholder 3">
            <a:extLst>
              <a:ext uri="{FF2B5EF4-FFF2-40B4-BE49-F238E27FC236}">
                <a16:creationId xmlns:a16="http://schemas.microsoft.com/office/drawing/2014/main" id="{DDF0E2E3-C59F-4DFE-8C77-DF8029640796}"/>
              </a:ext>
            </a:extLst>
          </p:cNvPr>
          <p:cNvSpPr>
            <a:spLocks noGrp="1"/>
          </p:cNvSpPr>
          <p:nvPr>
            <p:ph type="sldNum" sz="quarter" idx="12"/>
          </p:nvPr>
        </p:nvSpPr>
        <p:spPr/>
        <p:txBody>
          <a:bodyPr/>
          <a:lstStyle/>
          <a:p>
            <a:fld id="{0778C724-3839-4D76-A707-B4C23905D055}" type="slidenum">
              <a:rPr lang="en-US" smtClean="0"/>
              <a:t>36</a:t>
            </a:fld>
            <a:endParaRPr lang="en-US"/>
          </a:p>
        </p:txBody>
      </p:sp>
      <p:pic>
        <p:nvPicPr>
          <p:cNvPr id="4098" name="Picture 2" descr="Flow Control with UARTs - Stack Overflow">
            <a:extLst>
              <a:ext uri="{FF2B5EF4-FFF2-40B4-BE49-F238E27FC236}">
                <a16:creationId xmlns:a16="http://schemas.microsoft.com/office/drawing/2014/main" id="{0FBBA316-4CB5-462A-9562-A9006DB48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4144" y="3756701"/>
            <a:ext cx="3989767" cy="250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568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B8112-4713-48A3-88C1-6D550534A716}"/>
              </a:ext>
            </a:extLst>
          </p:cNvPr>
          <p:cNvSpPr>
            <a:spLocks noGrp="1"/>
          </p:cNvSpPr>
          <p:nvPr>
            <p:ph type="title"/>
          </p:nvPr>
        </p:nvSpPr>
        <p:spPr>
          <a:xfrm>
            <a:off x="607595" y="268143"/>
            <a:ext cx="11700163" cy="1325563"/>
          </a:xfrm>
        </p:spPr>
        <p:txBody>
          <a:bodyPr>
            <a:normAutofit/>
          </a:bodyPr>
          <a:lstStyle/>
          <a:p>
            <a:r>
              <a:rPr lang="en-US" sz="4000" dirty="0">
                <a:latin typeface="+mn-lt"/>
              </a:rPr>
              <a:t>How to allow UART to communicate to computer?</a:t>
            </a:r>
          </a:p>
        </p:txBody>
      </p:sp>
      <p:sp>
        <p:nvSpPr>
          <p:cNvPr id="3" name="Content Placeholder 2">
            <a:extLst>
              <a:ext uri="{FF2B5EF4-FFF2-40B4-BE49-F238E27FC236}">
                <a16:creationId xmlns:a16="http://schemas.microsoft.com/office/drawing/2014/main" id="{DFC2401D-8936-4B0D-8AF3-651A5C5276E5}"/>
              </a:ext>
            </a:extLst>
          </p:cNvPr>
          <p:cNvSpPr>
            <a:spLocks noGrp="1"/>
          </p:cNvSpPr>
          <p:nvPr>
            <p:ph idx="1"/>
          </p:nvPr>
        </p:nvSpPr>
        <p:spPr>
          <a:xfrm>
            <a:off x="607595" y="3950570"/>
            <a:ext cx="10972800" cy="2221629"/>
          </a:xfrm>
        </p:spPr>
        <p:txBody>
          <a:bodyPr>
            <a:normAutofit/>
          </a:bodyPr>
          <a:lstStyle/>
          <a:p>
            <a:r>
              <a:rPr lang="en-US" dirty="0">
                <a:latin typeface="+mj-lt"/>
              </a:rPr>
              <a:t>FTDI makes the most common chip to do this (FT232)</a:t>
            </a:r>
          </a:p>
          <a:p>
            <a:r>
              <a:rPr lang="en-US" dirty="0" err="1">
                <a:latin typeface="+mj-lt"/>
              </a:rPr>
              <a:t>Microbit</a:t>
            </a:r>
            <a:r>
              <a:rPr lang="en-US" dirty="0">
                <a:latin typeface="+mj-lt"/>
              </a:rPr>
              <a:t> uses a microcontroller to do this!</a:t>
            </a:r>
          </a:p>
          <a:p>
            <a:pPr lvl="1"/>
            <a:r>
              <a:rPr lang="en-US" dirty="0">
                <a:latin typeface="+mj-lt"/>
              </a:rPr>
              <a:t>KL27Z connects to USB</a:t>
            </a:r>
          </a:p>
          <a:p>
            <a:pPr lvl="1"/>
            <a:r>
              <a:rPr lang="en-US" dirty="0">
                <a:latin typeface="+mj-lt"/>
              </a:rPr>
              <a:t>Also connects to nRF52833 via UART and JTAG</a:t>
            </a:r>
          </a:p>
          <a:p>
            <a:pPr lvl="1"/>
            <a:r>
              <a:rPr lang="en-US" dirty="0">
                <a:latin typeface="+mj-lt"/>
              </a:rPr>
              <a:t>ttyACM0 is a “virtual serial device” on top of USB, </a:t>
            </a:r>
            <a:r>
              <a:rPr lang="en-US" dirty="0" err="1">
                <a:latin typeface="+mj-lt"/>
              </a:rPr>
              <a:t>miniterm</a:t>
            </a:r>
            <a:r>
              <a:rPr lang="en-US" dirty="0">
                <a:latin typeface="+mj-lt"/>
              </a:rPr>
              <a:t> is a serial console</a:t>
            </a:r>
          </a:p>
        </p:txBody>
      </p:sp>
      <p:sp>
        <p:nvSpPr>
          <p:cNvPr id="4" name="Slide Number Placeholder 3">
            <a:extLst>
              <a:ext uri="{FF2B5EF4-FFF2-40B4-BE49-F238E27FC236}">
                <a16:creationId xmlns:a16="http://schemas.microsoft.com/office/drawing/2014/main" id="{87B7773C-F8CC-48D6-9C5C-93685DA2D59F}"/>
              </a:ext>
            </a:extLst>
          </p:cNvPr>
          <p:cNvSpPr>
            <a:spLocks noGrp="1"/>
          </p:cNvSpPr>
          <p:nvPr>
            <p:ph type="sldNum" sz="quarter" idx="12"/>
          </p:nvPr>
        </p:nvSpPr>
        <p:spPr/>
        <p:txBody>
          <a:bodyPr/>
          <a:lstStyle/>
          <a:p>
            <a:fld id="{0778C724-3839-4D76-A707-B4C23905D055}" type="slidenum">
              <a:rPr lang="en-US" smtClean="0"/>
              <a:t>37</a:t>
            </a:fld>
            <a:endParaRPr lang="en-US"/>
          </a:p>
        </p:txBody>
      </p:sp>
      <p:pic>
        <p:nvPicPr>
          <p:cNvPr id="6" name="Picture 5">
            <a:extLst>
              <a:ext uri="{FF2B5EF4-FFF2-40B4-BE49-F238E27FC236}">
                <a16:creationId xmlns:a16="http://schemas.microsoft.com/office/drawing/2014/main" id="{5997B73E-CC1D-43CF-824B-E4774DB429CC}"/>
              </a:ext>
            </a:extLst>
          </p:cNvPr>
          <p:cNvPicPr>
            <a:picLocks noChangeAspect="1"/>
          </p:cNvPicPr>
          <p:nvPr/>
        </p:nvPicPr>
        <p:blipFill>
          <a:blip r:embed="rId2"/>
          <a:stretch>
            <a:fillRect/>
          </a:stretch>
        </p:blipFill>
        <p:spPr>
          <a:xfrm>
            <a:off x="3007818" y="1593706"/>
            <a:ext cx="6176363" cy="2172713"/>
          </a:xfrm>
          <a:prstGeom prst="rect">
            <a:avLst/>
          </a:prstGeom>
        </p:spPr>
      </p:pic>
    </p:spTree>
    <p:extLst>
      <p:ext uri="{BB962C8B-B14F-4D97-AF65-F5344CB8AC3E}">
        <p14:creationId xmlns:p14="http://schemas.microsoft.com/office/powerpoint/2010/main" val="1298247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C8A7C-513C-414A-AFCD-CE3995740AE6}"/>
              </a:ext>
            </a:extLst>
          </p:cNvPr>
          <p:cNvSpPr>
            <a:spLocks noGrp="1"/>
          </p:cNvSpPr>
          <p:nvPr>
            <p:ph type="title"/>
          </p:nvPr>
        </p:nvSpPr>
        <p:spPr/>
        <p:txBody>
          <a:bodyPr/>
          <a:lstStyle/>
          <a:p>
            <a:r>
              <a:rPr lang="en-US" dirty="0"/>
              <a:t>UART Pros and Cons</a:t>
            </a:r>
          </a:p>
        </p:txBody>
      </p:sp>
      <p:sp>
        <p:nvSpPr>
          <p:cNvPr id="3" name="Content Placeholder 2">
            <a:extLst>
              <a:ext uri="{FF2B5EF4-FFF2-40B4-BE49-F238E27FC236}">
                <a16:creationId xmlns:a16="http://schemas.microsoft.com/office/drawing/2014/main" id="{348D9B69-CC31-4B95-B86A-D9542243A981}"/>
              </a:ext>
            </a:extLst>
          </p:cNvPr>
          <p:cNvSpPr>
            <a:spLocks noGrp="1"/>
          </p:cNvSpPr>
          <p:nvPr>
            <p:ph idx="1"/>
          </p:nvPr>
        </p:nvSpPr>
        <p:spPr/>
        <p:txBody>
          <a:bodyPr/>
          <a:lstStyle/>
          <a:p>
            <a:r>
              <a:rPr lang="en-US" dirty="0">
                <a:latin typeface="+mj-lt"/>
              </a:rPr>
              <a:t>Pros</a:t>
            </a:r>
          </a:p>
          <a:p>
            <a:pPr lvl="1"/>
            <a:r>
              <a:rPr lang="en-US" dirty="0">
                <a:latin typeface="+mj-lt"/>
              </a:rPr>
              <a:t>Only uses two wires</a:t>
            </a:r>
          </a:p>
          <a:p>
            <a:pPr lvl="1"/>
            <a:r>
              <a:rPr lang="en-US" dirty="0">
                <a:latin typeface="+mj-lt"/>
              </a:rPr>
              <a:t>No clock signal is necessary</a:t>
            </a:r>
          </a:p>
          <a:p>
            <a:pPr lvl="1"/>
            <a:r>
              <a:rPr lang="en-US" dirty="0">
                <a:latin typeface="+mj-lt"/>
              </a:rPr>
              <a:t>Can do error detection with parity bit</a:t>
            </a:r>
          </a:p>
          <a:p>
            <a:pPr lvl="1"/>
            <a:endParaRPr lang="en-US" dirty="0">
              <a:latin typeface="+mj-lt"/>
            </a:endParaRPr>
          </a:p>
          <a:p>
            <a:r>
              <a:rPr lang="en-US" dirty="0">
                <a:latin typeface="+mj-lt"/>
              </a:rPr>
              <a:t>Cons</a:t>
            </a:r>
          </a:p>
          <a:p>
            <a:pPr lvl="1"/>
            <a:r>
              <a:rPr lang="en-US" dirty="0">
                <a:latin typeface="+mj-lt"/>
              </a:rPr>
              <a:t>Data frame is limited to 8 bits (20% signaling overhead)</a:t>
            </a:r>
          </a:p>
          <a:p>
            <a:pPr lvl="1"/>
            <a:r>
              <a:rPr lang="en-US" dirty="0">
                <a:latin typeface="+mj-lt"/>
              </a:rPr>
              <a:t>Doesn’t support multiple device interactions (point-to-point only)</a:t>
            </a:r>
          </a:p>
          <a:p>
            <a:pPr lvl="1"/>
            <a:r>
              <a:rPr lang="en-US" dirty="0">
                <a:latin typeface="+mj-lt"/>
              </a:rPr>
              <a:t>Relatively slow to ensure proper reception</a:t>
            </a:r>
          </a:p>
        </p:txBody>
      </p:sp>
      <p:sp>
        <p:nvSpPr>
          <p:cNvPr id="4" name="Slide Number Placeholder 3">
            <a:extLst>
              <a:ext uri="{FF2B5EF4-FFF2-40B4-BE49-F238E27FC236}">
                <a16:creationId xmlns:a16="http://schemas.microsoft.com/office/drawing/2014/main" id="{76E3D00D-29A7-4094-840A-343828A6ADE1}"/>
              </a:ext>
            </a:extLst>
          </p:cNvPr>
          <p:cNvSpPr>
            <a:spLocks noGrp="1"/>
          </p:cNvSpPr>
          <p:nvPr>
            <p:ph type="sldNum" sz="quarter" idx="12"/>
          </p:nvPr>
        </p:nvSpPr>
        <p:spPr/>
        <p:txBody>
          <a:bodyPr/>
          <a:lstStyle/>
          <a:p>
            <a:fld id="{0778C724-3839-4D76-A707-B4C23905D055}" type="slidenum">
              <a:rPr lang="en-US" smtClean="0"/>
              <a:t>38</a:t>
            </a:fld>
            <a:endParaRPr lang="en-US"/>
          </a:p>
        </p:txBody>
      </p:sp>
    </p:spTree>
    <p:extLst>
      <p:ext uri="{BB962C8B-B14F-4D97-AF65-F5344CB8AC3E}">
        <p14:creationId xmlns:p14="http://schemas.microsoft.com/office/powerpoint/2010/main" val="522850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45CFC-6261-3D0A-1454-689051F2DC8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0F902D-6098-797A-2B15-6852AD65FDE3}"/>
              </a:ext>
            </a:extLst>
          </p:cNvPr>
          <p:cNvSpPr>
            <a:spLocks noGrp="1"/>
          </p:cNvSpPr>
          <p:nvPr>
            <p:ph idx="1"/>
          </p:nvPr>
        </p:nvSpPr>
        <p:spPr>
          <a:xfrm>
            <a:off x="838200" y="1864427"/>
            <a:ext cx="11050138" cy="3129145"/>
          </a:xfrm>
        </p:spPr>
        <p:txBody>
          <a:bodyPr>
            <a:normAutofit/>
          </a:bodyPr>
          <a:lstStyle/>
          <a:p>
            <a:r>
              <a:rPr lang="en-US" dirty="0">
                <a:latin typeface="+mj-lt"/>
                <a:sym typeface="Wingdings" pitchFamily="2" charset="2"/>
              </a:rPr>
              <a:t>Let us recall what was covered in the last lecture</a:t>
            </a:r>
          </a:p>
          <a:p>
            <a:r>
              <a:rPr lang="en-US" b="1" dirty="0"/>
              <a:t>Microcontrollers</a:t>
            </a:r>
          </a:p>
          <a:p>
            <a:r>
              <a:rPr lang="en-US" dirty="0">
                <a:latin typeface="+mj-lt"/>
              </a:rPr>
              <a:t>Storage</a:t>
            </a:r>
          </a:p>
          <a:p>
            <a:r>
              <a:rPr lang="en-US" dirty="0">
                <a:latin typeface="+mj-lt"/>
              </a:rPr>
              <a:t>Bus: SPI and  I2C</a:t>
            </a:r>
          </a:p>
          <a:p>
            <a:r>
              <a:rPr lang="en-US" dirty="0">
                <a:latin typeface="+mj-lt"/>
              </a:rPr>
              <a:t>Example of library support in Arduino</a:t>
            </a:r>
          </a:p>
        </p:txBody>
      </p:sp>
      <p:sp>
        <p:nvSpPr>
          <p:cNvPr id="12" name="Slide Number Placeholder 11">
            <a:extLst>
              <a:ext uri="{FF2B5EF4-FFF2-40B4-BE49-F238E27FC236}">
                <a16:creationId xmlns:a16="http://schemas.microsoft.com/office/drawing/2014/main" id="{7D81CBC4-C914-5777-BCD2-940C74A22CA9}"/>
              </a:ext>
            </a:extLst>
          </p:cNvPr>
          <p:cNvSpPr>
            <a:spLocks noGrp="1"/>
          </p:cNvSpPr>
          <p:nvPr>
            <p:ph type="sldNum" sz="quarter" idx="12"/>
          </p:nvPr>
        </p:nvSpPr>
        <p:spPr/>
        <p:txBody>
          <a:bodyPr/>
          <a:lstStyle/>
          <a:p>
            <a:fld id="{687B7451-1438-CB4A-8106-82A64F1C7D7B}" type="slidenum">
              <a:rPr lang="sv-SE" smtClean="0"/>
              <a:t>39</a:t>
            </a:fld>
            <a:endParaRPr lang="sv-SE" dirty="0"/>
          </a:p>
        </p:txBody>
      </p:sp>
      <p:sp>
        <p:nvSpPr>
          <p:cNvPr id="5" name="Title 4">
            <a:extLst>
              <a:ext uri="{FF2B5EF4-FFF2-40B4-BE49-F238E27FC236}">
                <a16:creationId xmlns:a16="http://schemas.microsoft.com/office/drawing/2014/main" id="{0C136882-33B5-5B45-464D-AC1560D2F04C}"/>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5FF8774A-0AB9-4503-C93A-EE82FB521CED}"/>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632402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0876" y="3131066"/>
            <a:ext cx="7861324" cy="1258094"/>
          </a:xfrm>
        </p:spPr>
        <p:txBody>
          <a:bodyPr>
            <a:normAutofit fontScale="92500" lnSpcReduction="10000"/>
          </a:bodyPr>
          <a:lstStyle/>
          <a:p>
            <a:pPr marL="0" indent="0" algn="ctr">
              <a:buNone/>
            </a:pPr>
            <a:r>
              <a:rPr lang="en-US" sz="4800" dirty="0"/>
              <a:t>Potential Systems for Discussion and Student run Seminar</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4</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237521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F9ABA-FE8F-900D-D3E5-93DED87AAB3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91AC60-93A9-F019-FE8D-AE763EF2ED08}"/>
              </a:ext>
            </a:extLst>
          </p:cNvPr>
          <p:cNvSpPr>
            <a:spLocks noGrp="1"/>
          </p:cNvSpPr>
          <p:nvPr>
            <p:ph idx="1"/>
          </p:nvPr>
        </p:nvSpPr>
        <p:spPr>
          <a:xfrm>
            <a:off x="2165338" y="3103357"/>
            <a:ext cx="7861324" cy="1258094"/>
          </a:xfrm>
        </p:spPr>
        <p:txBody>
          <a:bodyPr>
            <a:normAutofit/>
          </a:bodyPr>
          <a:lstStyle/>
          <a:p>
            <a:pPr marL="0" indent="0" algn="ctr">
              <a:buNone/>
            </a:pPr>
            <a:r>
              <a:rPr lang="en-US" sz="4800" dirty="0"/>
              <a:t>Computation and Storage</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4C49B297-5413-FA9F-4B55-81AFE2F94EAB}"/>
              </a:ext>
            </a:extLst>
          </p:cNvPr>
          <p:cNvSpPr>
            <a:spLocks noGrp="1"/>
          </p:cNvSpPr>
          <p:nvPr>
            <p:ph type="sldNum" sz="quarter" idx="12"/>
          </p:nvPr>
        </p:nvSpPr>
        <p:spPr/>
        <p:txBody>
          <a:bodyPr/>
          <a:lstStyle/>
          <a:p>
            <a:fld id="{687B7451-1438-CB4A-8106-82A64F1C7D7B}" type="slidenum">
              <a:rPr lang="sv-SE" smtClean="0"/>
              <a:t>40</a:t>
            </a:fld>
            <a:endParaRPr lang="sv-SE"/>
          </a:p>
        </p:txBody>
      </p:sp>
      <p:sp>
        <p:nvSpPr>
          <p:cNvPr id="2" name="Footer Placeholder 1">
            <a:extLst>
              <a:ext uri="{FF2B5EF4-FFF2-40B4-BE49-F238E27FC236}">
                <a16:creationId xmlns:a16="http://schemas.microsoft.com/office/drawing/2014/main" id="{6BB53130-80EF-0167-98D2-91719762AF7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8861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9B7DB-D59E-4C29-CB98-C243203642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55A713-3868-FF4B-6837-17B21755D178}"/>
              </a:ext>
            </a:extLst>
          </p:cNvPr>
          <p:cNvSpPr>
            <a:spLocks noGrp="1"/>
          </p:cNvSpPr>
          <p:nvPr>
            <p:ph type="title"/>
          </p:nvPr>
        </p:nvSpPr>
        <p:spPr>
          <a:xfrm>
            <a:off x="838199" y="365125"/>
            <a:ext cx="9778140" cy="1325563"/>
          </a:xfrm>
        </p:spPr>
        <p:txBody>
          <a:bodyPr>
            <a:noAutofit/>
          </a:bodyPr>
          <a:lstStyle/>
          <a:p>
            <a:r>
              <a:rPr lang="en-US" sz="4000" dirty="0">
                <a:latin typeface="+mn-lt"/>
              </a:rPr>
              <a:t>What are components of internet of things</a:t>
            </a:r>
          </a:p>
        </p:txBody>
      </p:sp>
      <p:sp>
        <p:nvSpPr>
          <p:cNvPr id="8" name="Slide Number Placeholder 7">
            <a:extLst>
              <a:ext uri="{FF2B5EF4-FFF2-40B4-BE49-F238E27FC236}">
                <a16:creationId xmlns:a16="http://schemas.microsoft.com/office/drawing/2014/main" id="{D601F5F8-BADC-C3DE-E9AD-B3F6E49AF5AF}"/>
              </a:ext>
            </a:extLst>
          </p:cNvPr>
          <p:cNvSpPr>
            <a:spLocks noGrp="1"/>
          </p:cNvSpPr>
          <p:nvPr>
            <p:ph type="sldNum" sz="quarter" idx="12"/>
          </p:nvPr>
        </p:nvSpPr>
        <p:spPr/>
        <p:txBody>
          <a:bodyPr/>
          <a:lstStyle/>
          <a:p>
            <a:fld id="{687B7451-1438-CB4A-8106-82A64F1C7D7B}" type="slidenum">
              <a:rPr lang="sv-SE" smtClean="0"/>
              <a:t>41</a:t>
            </a:fld>
            <a:endParaRPr lang="sv-SE" dirty="0"/>
          </a:p>
        </p:txBody>
      </p:sp>
      <p:sp>
        <p:nvSpPr>
          <p:cNvPr id="6" name="Quad Arrow 5">
            <a:extLst>
              <a:ext uri="{FF2B5EF4-FFF2-40B4-BE49-F238E27FC236}">
                <a16:creationId xmlns:a16="http://schemas.microsoft.com/office/drawing/2014/main" id="{2EA7C568-7F8D-E00A-D0A5-205AE56B0D97}"/>
              </a:ext>
            </a:extLst>
          </p:cNvPr>
          <p:cNvSpPr/>
          <p:nvPr/>
        </p:nvSpPr>
        <p:spPr>
          <a:xfrm>
            <a:off x="4199685" y="2743251"/>
            <a:ext cx="3179233" cy="2577077"/>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2E85C4E-0C50-AE74-9949-2BC590EAC08F}"/>
              </a:ext>
            </a:extLst>
          </p:cNvPr>
          <p:cNvSpPr txBox="1"/>
          <p:nvPr/>
        </p:nvSpPr>
        <p:spPr>
          <a:xfrm>
            <a:off x="4929934" y="1820612"/>
            <a:ext cx="1718734" cy="707886"/>
          </a:xfrm>
          <a:prstGeom prst="rect">
            <a:avLst/>
          </a:prstGeom>
          <a:noFill/>
        </p:spPr>
        <p:txBody>
          <a:bodyPr wrap="square">
            <a:spAutoFit/>
          </a:bodyPr>
          <a:lstStyle/>
          <a:p>
            <a:pPr algn="ctr"/>
            <a:r>
              <a:rPr lang="en-US" sz="2000" b="1" dirty="0">
                <a:solidFill>
                  <a:srgbClr val="FF0000"/>
                </a:solidFill>
                <a:latin typeface="+mj-lt"/>
              </a:rPr>
              <a:t>Computation and Storage</a:t>
            </a:r>
          </a:p>
        </p:txBody>
      </p:sp>
      <p:sp>
        <p:nvSpPr>
          <p:cNvPr id="11" name="TextBox 10">
            <a:extLst>
              <a:ext uri="{FF2B5EF4-FFF2-40B4-BE49-F238E27FC236}">
                <a16:creationId xmlns:a16="http://schemas.microsoft.com/office/drawing/2014/main" id="{D41E947A-7761-FB40-D1E9-7C267B4B789C}"/>
              </a:ext>
            </a:extLst>
          </p:cNvPr>
          <p:cNvSpPr txBox="1"/>
          <p:nvPr/>
        </p:nvSpPr>
        <p:spPr>
          <a:xfrm>
            <a:off x="2397296" y="3731923"/>
            <a:ext cx="1718734" cy="707886"/>
          </a:xfrm>
          <a:prstGeom prst="rect">
            <a:avLst/>
          </a:prstGeom>
          <a:noFill/>
        </p:spPr>
        <p:txBody>
          <a:bodyPr wrap="square">
            <a:spAutoFit/>
          </a:bodyPr>
          <a:lstStyle/>
          <a:p>
            <a:pPr algn="ctr"/>
            <a:r>
              <a:rPr lang="en-US" sz="2000" dirty="0">
                <a:latin typeface="+mj-lt"/>
              </a:rPr>
              <a:t>Sensing and Actuation</a:t>
            </a:r>
          </a:p>
        </p:txBody>
      </p:sp>
      <p:sp>
        <p:nvSpPr>
          <p:cNvPr id="12" name="TextBox 11">
            <a:extLst>
              <a:ext uri="{FF2B5EF4-FFF2-40B4-BE49-F238E27FC236}">
                <a16:creationId xmlns:a16="http://schemas.microsoft.com/office/drawing/2014/main" id="{01BB6386-121D-C25E-5F5A-F54E8B82AFCF}"/>
              </a:ext>
            </a:extLst>
          </p:cNvPr>
          <p:cNvSpPr txBox="1"/>
          <p:nvPr/>
        </p:nvSpPr>
        <p:spPr>
          <a:xfrm>
            <a:off x="7299489" y="3885811"/>
            <a:ext cx="1718734" cy="400110"/>
          </a:xfrm>
          <a:prstGeom prst="rect">
            <a:avLst/>
          </a:prstGeom>
          <a:noFill/>
        </p:spPr>
        <p:txBody>
          <a:bodyPr wrap="square">
            <a:spAutoFit/>
          </a:bodyPr>
          <a:lstStyle/>
          <a:p>
            <a:pPr algn="ctr"/>
            <a:r>
              <a:rPr lang="en-US" sz="2000" dirty="0">
                <a:latin typeface="+mj-lt"/>
              </a:rPr>
              <a:t>Power</a:t>
            </a:r>
          </a:p>
        </p:txBody>
      </p:sp>
      <p:sp>
        <p:nvSpPr>
          <p:cNvPr id="13" name="TextBox 12">
            <a:extLst>
              <a:ext uri="{FF2B5EF4-FFF2-40B4-BE49-F238E27FC236}">
                <a16:creationId xmlns:a16="http://schemas.microsoft.com/office/drawing/2014/main" id="{5490ED25-C96C-E7E3-80FE-0DD3B77A37F0}"/>
              </a:ext>
            </a:extLst>
          </p:cNvPr>
          <p:cNvSpPr txBox="1"/>
          <p:nvPr/>
        </p:nvSpPr>
        <p:spPr>
          <a:xfrm>
            <a:off x="4941223" y="5648464"/>
            <a:ext cx="1718734" cy="707886"/>
          </a:xfrm>
          <a:prstGeom prst="rect">
            <a:avLst/>
          </a:prstGeom>
          <a:noFill/>
        </p:spPr>
        <p:txBody>
          <a:bodyPr wrap="square">
            <a:spAutoFit/>
          </a:bodyPr>
          <a:lstStyle/>
          <a:p>
            <a:pPr algn="ctr"/>
            <a:r>
              <a:rPr lang="en-US" sz="2000" dirty="0">
                <a:latin typeface="+mj-lt"/>
              </a:rPr>
              <a:t>Wireless Connectivity</a:t>
            </a:r>
          </a:p>
        </p:txBody>
      </p:sp>
      <p:pic>
        <p:nvPicPr>
          <p:cNvPr id="15" name="Picture 14" descr="Icon&#10;&#10;Description automatically generated">
            <a:extLst>
              <a:ext uri="{FF2B5EF4-FFF2-40B4-BE49-F238E27FC236}">
                <a16:creationId xmlns:a16="http://schemas.microsoft.com/office/drawing/2014/main" id="{2A7127E0-A746-B095-4112-82239B69C0A2}"/>
              </a:ext>
            </a:extLst>
          </p:cNvPr>
          <p:cNvPicPr>
            <a:picLocks noChangeAspect="1"/>
          </p:cNvPicPr>
          <p:nvPr/>
        </p:nvPicPr>
        <p:blipFill>
          <a:blip r:embed="rId3"/>
          <a:stretch>
            <a:fillRect/>
          </a:stretch>
        </p:blipFill>
        <p:spPr>
          <a:xfrm>
            <a:off x="8610600" y="3366309"/>
            <a:ext cx="1349078" cy="1349078"/>
          </a:xfrm>
          <a:prstGeom prst="rect">
            <a:avLst/>
          </a:prstGeom>
        </p:spPr>
      </p:pic>
      <p:pic>
        <p:nvPicPr>
          <p:cNvPr id="19" name="Picture 18">
            <a:extLst>
              <a:ext uri="{FF2B5EF4-FFF2-40B4-BE49-F238E27FC236}">
                <a16:creationId xmlns:a16="http://schemas.microsoft.com/office/drawing/2014/main" id="{B6649414-E927-7CF6-68FC-BD3C47A5BBA5}"/>
              </a:ext>
            </a:extLst>
          </p:cNvPr>
          <p:cNvPicPr>
            <a:picLocks noChangeAspect="1"/>
          </p:cNvPicPr>
          <p:nvPr/>
        </p:nvPicPr>
        <p:blipFill>
          <a:blip r:embed="rId4"/>
          <a:stretch>
            <a:fillRect/>
          </a:stretch>
        </p:blipFill>
        <p:spPr>
          <a:xfrm>
            <a:off x="6648668" y="1654749"/>
            <a:ext cx="1510188" cy="1006792"/>
          </a:xfrm>
          <a:prstGeom prst="rect">
            <a:avLst/>
          </a:prstGeom>
        </p:spPr>
      </p:pic>
      <p:pic>
        <p:nvPicPr>
          <p:cNvPr id="23" name="Picture 22" descr="Icon&#10;&#10;Description automatically generated">
            <a:extLst>
              <a:ext uri="{FF2B5EF4-FFF2-40B4-BE49-F238E27FC236}">
                <a16:creationId xmlns:a16="http://schemas.microsoft.com/office/drawing/2014/main" id="{0107A8EA-B3D2-864E-F5AC-CD9B1E038707}"/>
              </a:ext>
            </a:extLst>
          </p:cNvPr>
          <p:cNvPicPr>
            <a:picLocks noChangeAspect="1"/>
          </p:cNvPicPr>
          <p:nvPr/>
        </p:nvPicPr>
        <p:blipFill>
          <a:blip r:embed="rId5"/>
          <a:stretch>
            <a:fillRect/>
          </a:stretch>
        </p:blipFill>
        <p:spPr>
          <a:xfrm>
            <a:off x="1475934" y="3669575"/>
            <a:ext cx="921362" cy="921362"/>
          </a:xfrm>
          <a:prstGeom prst="rect">
            <a:avLst/>
          </a:prstGeom>
        </p:spPr>
      </p:pic>
      <p:pic>
        <p:nvPicPr>
          <p:cNvPr id="25" name="Picture 24" descr="Icon&#10;&#10;Description automatically generated">
            <a:extLst>
              <a:ext uri="{FF2B5EF4-FFF2-40B4-BE49-F238E27FC236}">
                <a16:creationId xmlns:a16="http://schemas.microsoft.com/office/drawing/2014/main" id="{7DF03F31-1D74-3CDA-8A62-10B10A632B59}"/>
              </a:ext>
            </a:extLst>
          </p:cNvPr>
          <p:cNvPicPr>
            <a:picLocks noChangeAspect="1"/>
          </p:cNvPicPr>
          <p:nvPr/>
        </p:nvPicPr>
        <p:blipFill>
          <a:blip r:embed="rId6"/>
          <a:stretch>
            <a:fillRect/>
          </a:stretch>
        </p:blipFill>
        <p:spPr>
          <a:xfrm>
            <a:off x="6834301" y="5343330"/>
            <a:ext cx="1138921" cy="1138921"/>
          </a:xfrm>
          <a:prstGeom prst="rect">
            <a:avLst/>
          </a:prstGeom>
        </p:spPr>
      </p:pic>
    </p:spTree>
    <p:extLst>
      <p:ext uri="{BB962C8B-B14F-4D97-AF65-F5344CB8AC3E}">
        <p14:creationId xmlns:p14="http://schemas.microsoft.com/office/powerpoint/2010/main" val="199857072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4D891-E9FA-74D2-5663-E1EBF6254434}"/>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A5FB912-B798-CD8C-8D65-7A97C14A19BF}"/>
              </a:ext>
            </a:extLst>
          </p:cNvPr>
          <p:cNvSpPr>
            <a:spLocks noGrp="1"/>
          </p:cNvSpPr>
          <p:nvPr>
            <p:ph type="sldNum" sz="quarter" idx="12"/>
          </p:nvPr>
        </p:nvSpPr>
        <p:spPr/>
        <p:txBody>
          <a:bodyPr/>
          <a:lstStyle/>
          <a:p>
            <a:fld id="{687B7451-1438-CB4A-8106-82A64F1C7D7B}" type="slidenum">
              <a:rPr lang="sv-SE" smtClean="0"/>
              <a:t>42</a:t>
            </a:fld>
            <a:endParaRPr lang="sv-SE"/>
          </a:p>
        </p:txBody>
      </p:sp>
      <p:sp>
        <p:nvSpPr>
          <p:cNvPr id="8" name="Title 7">
            <a:extLst>
              <a:ext uri="{FF2B5EF4-FFF2-40B4-BE49-F238E27FC236}">
                <a16:creationId xmlns:a16="http://schemas.microsoft.com/office/drawing/2014/main" id="{0392F11B-4B17-C495-8019-0704C3A21008}"/>
              </a:ext>
            </a:extLst>
          </p:cNvPr>
          <p:cNvSpPr>
            <a:spLocks noGrp="1"/>
          </p:cNvSpPr>
          <p:nvPr>
            <p:ph type="title"/>
          </p:nvPr>
        </p:nvSpPr>
        <p:spPr>
          <a:xfrm>
            <a:off x="559674" y="433724"/>
            <a:ext cx="11072649" cy="1325563"/>
          </a:xfrm>
        </p:spPr>
        <p:txBody>
          <a:bodyPr>
            <a:normAutofit/>
          </a:bodyPr>
          <a:lstStyle/>
          <a:p>
            <a:r>
              <a:rPr lang="en-US" sz="4000" dirty="0">
                <a:latin typeface="+mn-lt"/>
              </a:rPr>
              <a:t>What is heart of computers and internet of things</a:t>
            </a:r>
            <a:endParaRPr lang="en-SE" sz="4000" dirty="0">
              <a:latin typeface="+mn-lt"/>
            </a:endParaRPr>
          </a:p>
        </p:txBody>
      </p:sp>
      <p:sp>
        <p:nvSpPr>
          <p:cNvPr id="2" name="Content Placeholder 2">
            <a:extLst>
              <a:ext uri="{FF2B5EF4-FFF2-40B4-BE49-F238E27FC236}">
                <a16:creationId xmlns:a16="http://schemas.microsoft.com/office/drawing/2014/main" id="{107C8A2F-A65F-F134-7414-5880687CC4B0}"/>
              </a:ext>
            </a:extLst>
          </p:cNvPr>
          <p:cNvSpPr>
            <a:spLocks noGrp="1"/>
          </p:cNvSpPr>
          <p:nvPr>
            <p:ph idx="1"/>
          </p:nvPr>
        </p:nvSpPr>
        <p:spPr>
          <a:xfrm>
            <a:off x="699159" y="1897526"/>
            <a:ext cx="8568828" cy="3651883"/>
          </a:xfrm>
        </p:spPr>
        <p:txBody>
          <a:bodyPr>
            <a:normAutofit/>
          </a:bodyPr>
          <a:lstStyle/>
          <a:p>
            <a:r>
              <a:rPr lang="en-US" dirty="0">
                <a:latin typeface="+mj-lt"/>
              </a:rPr>
              <a:t>Microprocessor (Computers)</a:t>
            </a:r>
          </a:p>
          <a:p>
            <a:pPr lvl="1"/>
            <a:r>
              <a:rPr lang="en-US" dirty="0">
                <a:latin typeface="+mj-lt"/>
              </a:rPr>
              <a:t>They usually don’t have peripherals or memory</a:t>
            </a:r>
          </a:p>
          <a:p>
            <a:pPr lvl="1"/>
            <a:r>
              <a:rPr lang="en-US" dirty="0">
                <a:latin typeface="+mj-lt"/>
              </a:rPr>
              <a:t>CPU + Pins (No memory, peripherals)</a:t>
            </a:r>
          </a:p>
          <a:p>
            <a:pPr lvl="1"/>
            <a:r>
              <a:rPr lang="en-US" dirty="0">
                <a:latin typeface="+mj-lt"/>
              </a:rPr>
              <a:t>Your computer typically has a microprocessor</a:t>
            </a:r>
          </a:p>
          <a:p>
            <a:pPr marL="457200" lvl="1" indent="0">
              <a:buNone/>
            </a:pPr>
            <a:endParaRPr lang="en-US" dirty="0">
              <a:latin typeface="+mj-lt"/>
            </a:endParaRPr>
          </a:p>
          <a:p>
            <a:r>
              <a:rPr lang="en-US" dirty="0">
                <a:latin typeface="+mj-lt"/>
              </a:rPr>
              <a:t>Microcontrollers (Internet of Things)</a:t>
            </a:r>
          </a:p>
          <a:p>
            <a:pPr lvl="1"/>
            <a:r>
              <a:rPr lang="en-US" dirty="0">
                <a:latin typeface="+mj-lt"/>
              </a:rPr>
              <a:t>Memory + Peripherals + CPU + Pins</a:t>
            </a:r>
          </a:p>
          <a:p>
            <a:pPr lvl="1"/>
            <a:r>
              <a:rPr lang="en-US" dirty="0">
                <a:latin typeface="+mj-lt"/>
              </a:rPr>
              <a:t>Peripherals: Specialized hardware units within the chip</a:t>
            </a:r>
          </a:p>
          <a:p>
            <a:endParaRPr lang="en-US" dirty="0">
              <a:latin typeface="+mj-lt"/>
            </a:endParaRPr>
          </a:p>
        </p:txBody>
      </p:sp>
      <p:pic>
        <p:nvPicPr>
          <p:cNvPr id="4" name="Picture 3" descr="A close-up of a computer chip&#10;&#10;Description automatically generated">
            <a:extLst>
              <a:ext uri="{FF2B5EF4-FFF2-40B4-BE49-F238E27FC236}">
                <a16:creationId xmlns:a16="http://schemas.microsoft.com/office/drawing/2014/main" id="{59485B4F-EF08-5318-EA0C-81DDC3AF468B}"/>
              </a:ext>
            </a:extLst>
          </p:cNvPr>
          <p:cNvPicPr>
            <a:picLocks noChangeAspect="1"/>
          </p:cNvPicPr>
          <p:nvPr/>
        </p:nvPicPr>
        <p:blipFill>
          <a:blip r:embed="rId3"/>
          <a:stretch>
            <a:fillRect/>
          </a:stretch>
        </p:blipFill>
        <p:spPr>
          <a:xfrm>
            <a:off x="7434739" y="1513831"/>
            <a:ext cx="2264102" cy="2247289"/>
          </a:xfrm>
          <a:prstGeom prst="rect">
            <a:avLst/>
          </a:prstGeom>
        </p:spPr>
      </p:pic>
      <p:pic>
        <p:nvPicPr>
          <p:cNvPr id="6" name="Picture 5" descr="A close up of a computer chip&#10;&#10;Description automatically generated">
            <a:extLst>
              <a:ext uri="{FF2B5EF4-FFF2-40B4-BE49-F238E27FC236}">
                <a16:creationId xmlns:a16="http://schemas.microsoft.com/office/drawing/2014/main" id="{029BBCD9-E22D-E26B-0289-53C9DA5950B9}"/>
              </a:ext>
            </a:extLst>
          </p:cNvPr>
          <p:cNvPicPr>
            <a:picLocks noChangeAspect="1"/>
          </p:cNvPicPr>
          <p:nvPr/>
        </p:nvPicPr>
        <p:blipFill>
          <a:blip r:embed="rId4"/>
          <a:stretch>
            <a:fillRect/>
          </a:stretch>
        </p:blipFill>
        <p:spPr>
          <a:xfrm>
            <a:off x="9698841" y="1759287"/>
            <a:ext cx="1889672" cy="1853652"/>
          </a:xfrm>
          <a:prstGeom prst="rect">
            <a:avLst/>
          </a:prstGeom>
        </p:spPr>
      </p:pic>
      <p:pic>
        <p:nvPicPr>
          <p:cNvPr id="10" name="Picture 9" descr="A close-up of a computer chip&#10;&#10;Description automatically generated">
            <a:extLst>
              <a:ext uri="{FF2B5EF4-FFF2-40B4-BE49-F238E27FC236}">
                <a16:creationId xmlns:a16="http://schemas.microsoft.com/office/drawing/2014/main" id="{C65DD5A5-BEC9-DC82-7EE0-DBEDCB033F8A}"/>
              </a:ext>
            </a:extLst>
          </p:cNvPr>
          <p:cNvPicPr>
            <a:picLocks noChangeAspect="1"/>
          </p:cNvPicPr>
          <p:nvPr/>
        </p:nvPicPr>
        <p:blipFill>
          <a:blip r:embed="rId5"/>
          <a:stretch>
            <a:fillRect/>
          </a:stretch>
        </p:blipFill>
        <p:spPr>
          <a:xfrm>
            <a:off x="8566790" y="3976255"/>
            <a:ext cx="1924493" cy="1924493"/>
          </a:xfrm>
          <a:prstGeom prst="rect">
            <a:avLst/>
          </a:prstGeom>
        </p:spPr>
      </p:pic>
    </p:spTree>
    <p:extLst>
      <p:ext uri="{BB962C8B-B14F-4D97-AF65-F5344CB8AC3E}">
        <p14:creationId xmlns:p14="http://schemas.microsoft.com/office/powerpoint/2010/main" val="309204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CA8D1-A9A5-48A8-8ECC-DC6A6C38272D}"/>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AD9FD4E-52B6-F475-D21B-127DFAD96B97}"/>
              </a:ext>
            </a:extLst>
          </p:cNvPr>
          <p:cNvSpPr>
            <a:spLocks noGrp="1"/>
          </p:cNvSpPr>
          <p:nvPr>
            <p:ph type="sldNum" sz="quarter" idx="12"/>
          </p:nvPr>
        </p:nvSpPr>
        <p:spPr/>
        <p:txBody>
          <a:bodyPr/>
          <a:lstStyle/>
          <a:p>
            <a:fld id="{687B7451-1438-CB4A-8106-82A64F1C7D7B}" type="slidenum">
              <a:rPr lang="sv-SE" smtClean="0"/>
              <a:t>43</a:t>
            </a:fld>
            <a:endParaRPr lang="sv-SE"/>
          </a:p>
        </p:txBody>
      </p:sp>
      <p:sp>
        <p:nvSpPr>
          <p:cNvPr id="2" name="Content Placeholder 2">
            <a:extLst>
              <a:ext uri="{FF2B5EF4-FFF2-40B4-BE49-F238E27FC236}">
                <a16:creationId xmlns:a16="http://schemas.microsoft.com/office/drawing/2014/main" id="{C4C7BA73-BC5B-9A45-409D-176BC39C30EC}"/>
              </a:ext>
            </a:extLst>
          </p:cNvPr>
          <p:cNvSpPr>
            <a:spLocks noGrp="1"/>
          </p:cNvSpPr>
          <p:nvPr>
            <p:ph idx="1"/>
          </p:nvPr>
        </p:nvSpPr>
        <p:spPr>
          <a:xfrm>
            <a:off x="683661" y="1663908"/>
            <a:ext cx="11072649" cy="4512913"/>
          </a:xfrm>
        </p:spPr>
        <p:txBody>
          <a:bodyPr>
            <a:normAutofit/>
          </a:bodyPr>
          <a:lstStyle/>
          <a:p>
            <a:r>
              <a:rPr lang="en-US" dirty="0">
                <a:latin typeface="+mj-lt"/>
              </a:rPr>
              <a:t>System on chips (SoC)</a:t>
            </a:r>
          </a:p>
          <a:p>
            <a:pPr lvl="1"/>
            <a:r>
              <a:rPr lang="en-US" dirty="0">
                <a:latin typeface="+mj-lt"/>
              </a:rPr>
              <a:t>Microcontroller + Extensive Peripherals</a:t>
            </a:r>
          </a:p>
          <a:p>
            <a:pPr lvl="1"/>
            <a:r>
              <a:rPr lang="en-US" dirty="0">
                <a:latin typeface="+mj-lt"/>
              </a:rPr>
              <a:t>Essentially multiple chips combined</a:t>
            </a:r>
          </a:p>
          <a:p>
            <a:pPr lvl="1"/>
            <a:r>
              <a:rPr lang="en-US" dirty="0">
                <a:latin typeface="+mj-lt"/>
              </a:rPr>
              <a:t>Example: Radios, ML accelerators in a single chip</a:t>
            </a: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r>
              <a:rPr lang="en-US" dirty="0">
                <a:latin typeface="+mj-lt"/>
              </a:rPr>
              <a:t>Dedicated accelerator chips</a:t>
            </a:r>
          </a:p>
          <a:p>
            <a:pPr lvl="1"/>
            <a:r>
              <a:rPr lang="en-US" dirty="0">
                <a:latin typeface="+mj-lt"/>
              </a:rPr>
              <a:t>Designed for a  specific purpose like for speech detection</a:t>
            </a:r>
          </a:p>
          <a:p>
            <a:endParaRPr lang="en-US" dirty="0">
              <a:latin typeface="+mj-lt"/>
            </a:endParaRPr>
          </a:p>
          <a:p>
            <a:endParaRPr lang="en-US" dirty="0">
              <a:latin typeface="+mj-lt"/>
            </a:endParaRPr>
          </a:p>
        </p:txBody>
      </p:sp>
      <p:pic>
        <p:nvPicPr>
          <p:cNvPr id="4" name="Picture 3">
            <a:extLst>
              <a:ext uri="{FF2B5EF4-FFF2-40B4-BE49-F238E27FC236}">
                <a16:creationId xmlns:a16="http://schemas.microsoft.com/office/drawing/2014/main" id="{950B2B91-2CF3-E5C6-D02D-41B8F25E8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190" y="4174311"/>
            <a:ext cx="2101015" cy="1432510"/>
          </a:xfrm>
          <a:prstGeom prst="rect">
            <a:avLst/>
          </a:prstGeom>
        </p:spPr>
      </p:pic>
      <p:sp>
        <p:nvSpPr>
          <p:cNvPr id="6" name="Title 7">
            <a:extLst>
              <a:ext uri="{FF2B5EF4-FFF2-40B4-BE49-F238E27FC236}">
                <a16:creationId xmlns:a16="http://schemas.microsoft.com/office/drawing/2014/main" id="{7EFD4B89-8535-3BC8-89A4-2BEEDB6617CA}"/>
              </a:ext>
            </a:extLst>
          </p:cNvPr>
          <p:cNvSpPr>
            <a:spLocks noGrp="1"/>
          </p:cNvSpPr>
          <p:nvPr>
            <p:ph type="title"/>
          </p:nvPr>
        </p:nvSpPr>
        <p:spPr>
          <a:xfrm>
            <a:off x="559674" y="433724"/>
            <a:ext cx="11072649" cy="1325563"/>
          </a:xfrm>
        </p:spPr>
        <p:txBody>
          <a:bodyPr>
            <a:normAutofit/>
          </a:bodyPr>
          <a:lstStyle/>
          <a:p>
            <a:r>
              <a:rPr lang="en-US" sz="4000" dirty="0">
                <a:latin typeface="+mn-lt"/>
              </a:rPr>
              <a:t>What is heart of computers and internet of things</a:t>
            </a:r>
            <a:endParaRPr lang="en-SE" sz="4000" dirty="0">
              <a:latin typeface="+mn-lt"/>
            </a:endParaRPr>
          </a:p>
        </p:txBody>
      </p:sp>
      <p:pic>
        <p:nvPicPr>
          <p:cNvPr id="5" name="Picture 4" descr="A close-up of a phone&#10;&#10;Description automatically generated">
            <a:extLst>
              <a:ext uri="{FF2B5EF4-FFF2-40B4-BE49-F238E27FC236}">
                <a16:creationId xmlns:a16="http://schemas.microsoft.com/office/drawing/2014/main" id="{637261CE-8510-1D5E-8A42-748DF0F13864}"/>
              </a:ext>
            </a:extLst>
          </p:cNvPr>
          <p:cNvPicPr>
            <a:picLocks noChangeAspect="1"/>
          </p:cNvPicPr>
          <p:nvPr/>
        </p:nvPicPr>
        <p:blipFill>
          <a:blip r:embed="rId4"/>
          <a:stretch>
            <a:fillRect/>
          </a:stretch>
        </p:blipFill>
        <p:spPr>
          <a:xfrm>
            <a:off x="7778782" y="1789731"/>
            <a:ext cx="1351939" cy="1814580"/>
          </a:xfrm>
          <a:prstGeom prst="rect">
            <a:avLst/>
          </a:prstGeom>
        </p:spPr>
      </p:pic>
      <p:pic>
        <p:nvPicPr>
          <p:cNvPr id="8" name="Picture 7" descr="A close-up of a green circuit board&#10;&#10;Description automatically generated">
            <a:extLst>
              <a:ext uri="{FF2B5EF4-FFF2-40B4-BE49-F238E27FC236}">
                <a16:creationId xmlns:a16="http://schemas.microsoft.com/office/drawing/2014/main" id="{216CA8C8-CBC3-4DB8-0A25-6F28B2D41F42}"/>
              </a:ext>
            </a:extLst>
          </p:cNvPr>
          <p:cNvPicPr>
            <a:picLocks noChangeAspect="1"/>
          </p:cNvPicPr>
          <p:nvPr/>
        </p:nvPicPr>
        <p:blipFill>
          <a:blip r:embed="rId5"/>
          <a:stretch>
            <a:fillRect/>
          </a:stretch>
        </p:blipFill>
        <p:spPr>
          <a:xfrm>
            <a:off x="9566411" y="1503840"/>
            <a:ext cx="2625589" cy="2100471"/>
          </a:xfrm>
          <a:prstGeom prst="rect">
            <a:avLst/>
          </a:prstGeom>
        </p:spPr>
      </p:pic>
    </p:spTree>
    <p:extLst>
      <p:ext uri="{BB962C8B-B14F-4D97-AF65-F5344CB8AC3E}">
        <p14:creationId xmlns:p14="http://schemas.microsoft.com/office/powerpoint/2010/main" val="2490055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42194-E4E5-F606-4D5D-0FA284B8214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E116C1F-B4A7-FEC7-EFBC-28FFF686203C}"/>
              </a:ext>
            </a:extLst>
          </p:cNvPr>
          <p:cNvSpPr>
            <a:spLocks noGrp="1"/>
          </p:cNvSpPr>
          <p:nvPr>
            <p:ph type="title"/>
          </p:nvPr>
        </p:nvSpPr>
        <p:spPr>
          <a:xfrm>
            <a:off x="229949" y="351756"/>
            <a:ext cx="11463287" cy="1317163"/>
          </a:xfrm>
        </p:spPr>
        <p:txBody>
          <a:bodyPr>
            <a:normAutofit/>
          </a:bodyPr>
          <a:lstStyle/>
          <a:p>
            <a:r>
              <a:rPr lang="en-US" sz="4000" dirty="0">
                <a:latin typeface="+mn-lt"/>
              </a:rPr>
              <a:t>What is a microcontroller? Microprocessor + Peripherals + Memory + Pins + ? </a:t>
            </a:r>
            <a:endParaRPr lang="en-SE" sz="4000" dirty="0">
              <a:latin typeface="+mn-lt"/>
            </a:endParaRPr>
          </a:p>
        </p:txBody>
      </p:sp>
      <p:sp>
        <p:nvSpPr>
          <p:cNvPr id="5" name="Rectangle 4">
            <a:extLst>
              <a:ext uri="{FF2B5EF4-FFF2-40B4-BE49-F238E27FC236}">
                <a16:creationId xmlns:a16="http://schemas.microsoft.com/office/drawing/2014/main" id="{1F8DC1D9-7C0B-D75A-E9AE-601235E9691B}"/>
              </a:ext>
            </a:extLst>
          </p:cNvPr>
          <p:cNvSpPr/>
          <p:nvPr/>
        </p:nvSpPr>
        <p:spPr>
          <a:xfrm>
            <a:off x="229949" y="2015235"/>
            <a:ext cx="6173180" cy="3949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dirty="0"/>
              <a:t>Microcontroller</a:t>
            </a:r>
          </a:p>
        </p:txBody>
      </p:sp>
      <p:sp>
        <p:nvSpPr>
          <p:cNvPr id="6" name="Rectangle: Rounded Corners 5">
            <a:extLst>
              <a:ext uri="{FF2B5EF4-FFF2-40B4-BE49-F238E27FC236}">
                <a16:creationId xmlns:a16="http://schemas.microsoft.com/office/drawing/2014/main" id="{EB7AF2D7-98A7-DEE5-E3AA-7BE229F935A4}"/>
              </a:ext>
            </a:extLst>
          </p:cNvPr>
          <p:cNvSpPr/>
          <p:nvPr/>
        </p:nvSpPr>
        <p:spPr>
          <a:xfrm>
            <a:off x="584546" y="2571914"/>
            <a:ext cx="2665925" cy="130979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Processor</a:t>
            </a:r>
          </a:p>
        </p:txBody>
      </p:sp>
      <p:sp>
        <p:nvSpPr>
          <p:cNvPr id="7" name="Rectangle: Rounded Corners 6">
            <a:extLst>
              <a:ext uri="{FF2B5EF4-FFF2-40B4-BE49-F238E27FC236}">
                <a16:creationId xmlns:a16="http://schemas.microsoft.com/office/drawing/2014/main" id="{99F28200-CE37-BAEB-C430-C84E1E0EC315}"/>
              </a:ext>
            </a:extLst>
          </p:cNvPr>
          <p:cNvSpPr/>
          <p:nvPr/>
        </p:nvSpPr>
        <p:spPr>
          <a:xfrm>
            <a:off x="557140" y="5039159"/>
            <a:ext cx="2665925" cy="72215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Memory</a:t>
            </a:r>
          </a:p>
        </p:txBody>
      </p:sp>
      <p:sp>
        <p:nvSpPr>
          <p:cNvPr id="10" name="Rectangle: Rounded Corners 7">
            <a:extLst>
              <a:ext uri="{FF2B5EF4-FFF2-40B4-BE49-F238E27FC236}">
                <a16:creationId xmlns:a16="http://schemas.microsoft.com/office/drawing/2014/main" id="{4F6F9D9C-2E01-949B-B61C-5F30AF4B20F9}"/>
              </a:ext>
            </a:extLst>
          </p:cNvPr>
          <p:cNvSpPr/>
          <p:nvPr/>
        </p:nvSpPr>
        <p:spPr>
          <a:xfrm rot="16200000">
            <a:off x="3907791" y="3099867"/>
            <a:ext cx="2777558" cy="69312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Peripherals</a:t>
            </a:r>
          </a:p>
        </p:txBody>
      </p:sp>
      <p:sp>
        <p:nvSpPr>
          <p:cNvPr id="11" name="Rectangle: Rounded Corners 8">
            <a:extLst>
              <a:ext uri="{FF2B5EF4-FFF2-40B4-BE49-F238E27FC236}">
                <a16:creationId xmlns:a16="http://schemas.microsoft.com/office/drawing/2014/main" id="{CC77F7F5-A4F1-B498-AACA-C8117482716E}"/>
              </a:ext>
            </a:extLst>
          </p:cNvPr>
          <p:cNvSpPr/>
          <p:nvPr/>
        </p:nvSpPr>
        <p:spPr>
          <a:xfrm rot="16200000">
            <a:off x="5968532" y="3099867"/>
            <a:ext cx="2777558" cy="69312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Pins</a:t>
            </a:r>
          </a:p>
        </p:txBody>
      </p:sp>
      <p:sp>
        <p:nvSpPr>
          <p:cNvPr id="12" name="Arrow: Left-Right 9">
            <a:extLst>
              <a:ext uri="{FF2B5EF4-FFF2-40B4-BE49-F238E27FC236}">
                <a16:creationId xmlns:a16="http://schemas.microsoft.com/office/drawing/2014/main" id="{4C835EB7-2465-A617-9B22-4A3547982DCB}"/>
              </a:ext>
            </a:extLst>
          </p:cNvPr>
          <p:cNvSpPr/>
          <p:nvPr/>
        </p:nvSpPr>
        <p:spPr>
          <a:xfrm>
            <a:off x="3745843" y="2878188"/>
            <a:ext cx="1013473" cy="609317"/>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Right 10">
            <a:extLst>
              <a:ext uri="{FF2B5EF4-FFF2-40B4-BE49-F238E27FC236}">
                <a16:creationId xmlns:a16="http://schemas.microsoft.com/office/drawing/2014/main" id="{2E000E22-1B8D-8310-AD36-A4CA7F9005EC}"/>
              </a:ext>
            </a:extLst>
          </p:cNvPr>
          <p:cNvSpPr/>
          <p:nvPr/>
        </p:nvSpPr>
        <p:spPr>
          <a:xfrm>
            <a:off x="5778515" y="2878188"/>
            <a:ext cx="1056794" cy="609317"/>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Right 13">
            <a:extLst>
              <a:ext uri="{FF2B5EF4-FFF2-40B4-BE49-F238E27FC236}">
                <a16:creationId xmlns:a16="http://schemas.microsoft.com/office/drawing/2014/main" id="{DA007D01-522E-4A76-ED72-31C8F4E327C7}"/>
              </a:ext>
            </a:extLst>
          </p:cNvPr>
          <p:cNvSpPr/>
          <p:nvPr/>
        </p:nvSpPr>
        <p:spPr>
          <a:xfrm rot="5400000">
            <a:off x="1623248" y="4182185"/>
            <a:ext cx="947829" cy="584828"/>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6">
            <a:extLst>
              <a:ext uri="{FF2B5EF4-FFF2-40B4-BE49-F238E27FC236}">
                <a16:creationId xmlns:a16="http://schemas.microsoft.com/office/drawing/2014/main" id="{F0EEC6F6-34E9-6B39-F131-43A425FDB681}"/>
              </a:ext>
            </a:extLst>
          </p:cNvPr>
          <p:cNvPicPr>
            <a:picLocks noGrp="1" noChangeAspect="1"/>
          </p:cNvPicPr>
          <p:nvPr>
            <p:ph idx="1"/>
          </p:nvPr>
        </p:nvPicPr>
        <p:blipFill>
          <a:blip r:embed="rId3"/>
          <a:srcRect l="-19292" r="-19292"/>
          <a:stretch>
            <a:fillRect/>
          </a:stretch>
        </p:blipFill>
        <p:spPr>
          <a:xfrm>
            <a:off x="7572107" y="2746231"/>
            <a:ext cx="4862415" cy="2012059"/>
          </a:xfrm>
        </p:spPr>
      </p:pic>
    </p:spTree>
    <p:extLst>
      <p:ext uri="{BB962C8B-B14F-4D97-AF65-F5344CB8AC3E}">
        <p14:creationId xmlns:p14="http://schemas.microsoft.com/office/powerpoint/2010/main" val="3753832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9CF26-6256-78BD-FD30-EDA6EA0C28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302BC5-EB6C-D1FD-5545-610CE6022EFC}"/>
              </a:ext>
            </a:extLst>
          </p:cNvPr>
          <p:cNvSpPr>
            <a:spLocks noGrp="1"/>
          </p:cNvSpPr>
          <p:nvPr>
            <p:ph type="title"/>
          </p:nvPr>
        </p:nvSpPr>
        <p:spPr/>
        <p:txBody>
          <a:bodyPr>
            <a:normAutofit/>
          </a:bodyPr>
          <a:lstStyle/>
          <a:p>
            <a:r>
              <a:rPr lang="en-US" sz="4000" dirty="0">
                <a:latin typeface="+mn-lt"/>
              </a:rPr>
              <a:t>An image of the die of a microcontroller</a:t>
            </a:r>
          </a:p>
        </p:txBody>
      </p:sp>
      <p:pic>
        <p:nvPicPr>
          <p:cNvPr id="3" name="Picture 2">
            <a:extLst>
              <a:ext uri="{FF2B5EF4-FFF2-40B4-BE49-F238E27FC236}">
                <a16:creationId xmlns:a16="http://schemas.microsoft.com/office/drawing/2014/main" id="{0F1C840A-6C5A-2503-06FF-AC62802C2226}"/>
              </a:ext>
            </a:extLst>
          </p:cNvPr>
          <p:cNvPicPr>
            <a:picLocks noChangeAspect="1"/>
          </p:cNvPicPr>
          <p:nvPr/>
        </p:nvPicPr>
        <p:blipFill>
          <a:blip r:embed="rId2"/>
          <a:stretch>
            <a:fillRect/>
          </a:stretch>
        </p:blipFill>
        <p:spPr>
          <a:xfrm>
            <a:off x="3804658" y="1589651"/>
            <a:ext cx="4582684" cy="4657810"/>
          </a:xfrm>
          <a:prstGeom prst="rect">
            <a:avLst/>
          </a:prstGeom>
        </p:spPr>
      </p:pic>
    </p:spTree>
    <p:extLst>
      <p:ext uri="{BB962C8B-B14F-4D97-AF65-F5344CB8AC3E}">
        <p14:creationId xmlns:p14="http://schemas.microsoft.com/office/powerpoint/2010/main" val="2637411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B205E-E3BA-81C6-E0FC-0224DF958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DE431D-73C6-4417-CEBB-95452B7C0EA3}"/>
              </a:ext>
            </a:extLst>
          </p:cNvPr>
          <p:cNvSpPr>
            <a:spLocks noGrp="1"/>
          </p:cNvSpPr>
          <p:nvPr>
            <p:ph type="title"/>
          </p:nvPr>
        </p:nvSpPr>
        <p:spPr/>
        <p:txBody>
          <a:bodyPr>
            <a:normAutofit/>
          </a:bodyPr>
          <a:lstStyle/>
          <a:p>
            <a:r>
              <a:rPr lang="en-US" sz="4000" dirty="0">
                <a:latin typeface="+mn-lt"/>
              </a:rPr>
              <a:t>Some example of older microcontrollers</a:t>
            </a:r>
          </a:p>
        </p:txBody>
      </p:sp>
      <p:sp>
        <p:nvSpPr>
          <p:cNvPr id="3" name="Content Placeholder 2">
            <a:extLst>
              <a:ext uri="{FF2B5EF4-FFF2-40B4-BE49-F238E27FC236}">
                <a16:creationId xmlns:a16="http://schemas.microsoft.com/office/drawing/2014/main" id="{22CA1F29-8B5B-7CED-78DD-C5A8959F7BC4}"/>
              </a:ext>
            </a:extLst>
          </p:cNvPr>
          <p:cNvSpPr>
            <a:spLocks noGrp="1"/>
          </p:cNvSpPr>
          <p:nvPr>
            <p:ph idx="1"/>
          </p:nvPr>
        </p:nvSpPr>
        <p:spPr/>
        <p:txBody>
          <a:bodyPr>
            <a:normAutofit/>
          </a:bodyPr>
          <a:lstStyle/>
          <a:p>
            <a:r>
              <a:rPr lang="en-US" dirty="0">
                <a:latin typeface="+mj-lt"/>
              </a:rPr>
              <a:t>Cheap , small computer systems</a:t>
            </a:r>
          </a:p>
          <a:p>
            <a:r>
              <a:rPr lang="en-US" dirty="0">
                <a:latin typeface="+mj-lt"/>
              </a:rPr>
              <a:t>PIC</a:t>
            </a:r>
          </a:p>
          <a:p>
            <a:pPr lvl="1"/>
            <a:r>
              <a:rPr lang="en-US" dirty="0">
                <a:latin typeface="+mj-lt"/>
              </a:rPr>
              <a:t>8, 16, and 24-bit MIPs architecture</a:t>
            </a:r>
          </a:p>
          <a:p>
            <a:pPr lvl="1"/>
            <a:r>
              <a:rPr lang="en-US" dirty="0">
                <a:latin typeface="+mj-lt"/>
              </a:rPr>
              <a:t>PICAXE available with Basic interpreter</a:t>
            </a:r>
          </a:p>
          <a:p>
            <a:r>
              <a:rPr lang="en-US" dirty="0">
                <a:latin typeface="+mj-lt"/>
              </a:rPr>
              <a:t>AVR</a:t>
            </a:r>
          </a:p>
          <a:p>
            <a:pPr lvl="1"/>
            <a:r>
              <a:rPr lang="en-US" dirty="0">
                <a:latin typeface="+mj-lt"/>
              </a:rPr>
              <a:t>8-bit custom architecture (AVR architecture)</a:t>
            </a:r>
          </a:p>
          <a:p>
            <a:pPr lvl="1"/>
            <a:r>
              <a:rPr lang="en-US" dirty="0">
                <a:latin typeface="+mj-lt"/>
              </a:rPr>
              <a:t>Used in Arduinos</a:t>
            </a:r>
          </a:p>
          <a:p>
            <a:pPr lvl="1"/>
            <a:r>
              <a:rPr lang="en-US" dirty="0">
                <a:latin typeface="+mj-lt"/>
              </a:rPr>
              <a:t>AT Tiny 4: $0.30 per unit</a:t>
            </a:r>
          </a:p>
          <a:p>
            <a:pPr lvl="2"/>
            <a:r>
              <a:rPr lang="en-US" dirty="0">
                <a:latin typeface="+mj-lt"/>
              </a:rPr>
              <a:t>4 I/O pins, 32 Bytes RAM, 512 Bytes ROM</a:t>
            </a:r>
          </a:p>
        </p:txBody>
      </p:sp>
      <p:sp>
        <p:nvSpPr>
          <p:cNvPr id="4" name="Slide Number Placeholder 3">
            <a:extLst>
              <a:ext uri="{FF2B5EF4-FFF2-40B4-BE49-F238E27FC236}">
                <a16:creationId xmlns:a16="http://schemas.microsoft.com/office/drawing/2014/main" id="{36D90D91-3587-9F07-66C2-62868A9DFAFB}"/>
              </a:ext>
            </a:extLst>
          </p:cNvPr>
          <p:cNvSpPr>
            <a:spLocks noGrp="1"/>
          </p:cNvSpPr>
          <p:nvPr>
            <p:ph type="sldNum" sz="quarter" idx="12"/>
          </p:nvPr>
        </p:nvSpPr>
        <p:spPr/>
        <p:txBody>
          <a:bodyPr/>
          <a:lstStyle/>
          <a:p>
            <a:fld id="{0778C724-3839-4D76-A707-B4C23905D055}" type="slidenum">
              <a:rPr lang="en-US" smtClean="0"/>
              <a:t>46</a:t>
            </a:fld>
            <a:endParaRPr lang="en-US"/>
          </a:p>
        </p:txBody>
      </p:sp>
      <p:pic>
        <p:nvPicPr>
          <p:cNvPr id="6" name="Picture 5">
            <a:extLst>
              <a:ext uri="{FF2B5EF4-FFF2-40B4-BE49-F238E27FC236}">
                <a16:creationId xmlns:a16="http://schemas.microsoft.com/office/drawing/2014/main" id="{FD493C62-EF26-C603-C228-D4BC9F45ADFA}"/>
              </a:ext>
            </a:extLst>
          </p:cNvPr>
          <p:cNvPicPr>
            <a:picLocks noChangeAspect="1"/>
          </p:cNvPicPr>
          <p:nvPr/>
        </p:nvPicPr>
        <p:blipFill>
          <a:blip r:embed="rId2"/>
          <a:stretch>
            <a:fillRect/>
          </a:stretch>
        </p:blipFill>
        <p:spPr>
          <a:xfrm>
            <a:off x="7303913" y="1825625"/>
            <a:ext cx="4399844" cy="3677647"/>
          </a:xfrm>
          <a:prstGeom prst="rect">
            <a:avLst/>
          </a:prstGeom>
        </p:spPr>
      </p:pic>
    </p:spTree>
    <p:extLst>
      <p:ext uri="{BB962C8B-B14F-4D97-AF65-F5344CB8AC3E}">
        <p14:creationId xmlns:p14="http://schemas.microsoft.com/office/powerpoint/2010/main" val="356396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4ADA2-EEC8-78AD-6E0B-0476C933CB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412B6C-96D5-FD0C-965E-70F5125E5A7F}"/>
              </a:ext>
            </a:extLst>
          </p:cNvPr>
          <p:cNvSpPr>
            <a:spLocks noGrp="1"/>
          </p:cNvSpPr>
          <p:nvPr>
            <p:ph type="title"/>
          </p:nvPr>
        </p:nvSpPr>
        <p:spPr/>
        <p:txBody>
          <a:bodyPr>
            <a:normAutofit/>
          </a:bodyPr>
          <a:lstStyle/>
          <a:p>
            <a:r>
              <a:rPr lang="en-US" sz="4000" dirty="0">
                <a:latin typeface="+mn-lt"/>
              </a:rPr>
              <a:t>More capable microcontrollers (00s-10s)</a:t>
            </a:r>
          </a:p>
        </p:txBody>
      </p:sp>
      <p:sp>
        <p:nvSpPr>
          <p:cNvPr id="3" name="Content Placeholder 2">
            <a:extLst>
              <a:ext uri="{FF2B5EF4-FFF2-40B4-BE49-F238E27FC236}">
                <a16:creationId xmlns:a16="http://schemas.microsoft.com/office/drawing/2014/main" id="{BA9C378F-3FE1-59A0-D7AE-1F05DC2F111D}"/>
              </a:ext>
            </a:extLst>
          </p:cNvPr>
          <p:cNvSpPr>
            <a:spLocks noGrp="1"/>
          </p:cNvSpPr>
          <p:nvPr>
            <p:ph idx="1"/>
          </p:nvPr>
        </p:nvSpPr>
        <p:spPr>
          <a:xfrm>
            <a:off x="838200" y="1690688"/>
            <a:ext cx="10515600" cy="4351338"/>
          </a:xfrm>
        </p:spPr>
        <p:txBody>
          <a:bodyPr>
            <a:normAutofit lnSpcReduction="10000"/>
          </a:bodyPr>
          <a:lstStyle/>
          <a:p>
            <a:r>
              <a:rPr lang="en-US" dirty="0">
                <a:latin typeface="+mj-lt"/>
              </a:rPr>
              <a:t>Diversify into extreme low power and more capable systems</a:t>
            </a:r>
          </a:p>
          <a:p>
            <a:pPr marL="0" indent="0">
              <a:buNone/>
            </a:pPr>
            <a:endParaRPr lang="en-US" dirty="0">
              <a:latin typeface="+mj-lt"/>
            </a:endParaRPr>
          </a:p>
          <a:p>
            <a:r>
              <a:rPr lang="en-US" dirty="0">
                <a:latin typeface="+mj-lt"/>
              </a:rPr>
              <a:t>MSP430</a:t>
            </a:r>
          </a:p>
          <a:p>
            <a:pPr lvl="1"/>
            <a:r>
              <a:rPr lang="en-US" dirty="0">
                <a:latin typeface="+mj-lt"/>
              </a:rPr>
              <a:t>16-bit custom architecture (MSP430 architecture)</a:t>
            </a:r>
          </a:p>
          <a:p>
            <a:pPr lvl="1"/>
            <a:r>
              <a:rPr lang="en-US" dirty="0">
                <a:latin typeface="+mj-lt"/>
              </a:rPr>
              <a:t>Capable, but also extremely low power</a:t>
            </a:r>
          </a:p>
          <a:p>
            <a:pPr lvl="2"/>
            <a:r>
              <a:rPr lang="en-US" dirty="0">
                <a:latin typeface="+mj-lt"/>
              </a:rPr>
              <a:t>&lt;1 </a:t>
            </a:r>
            <a:r>
              <a:rPr lang="en-US" dirty="0" err="1">
                <a:latin typeface="+mj-lt"/>
              </a:rPr>
              <a:t>μA</a:t>
            </a:r>
            <a:r>
              <a:rPr lang="en-US" dirty="0">
                <a:latin typeface="+mj-lt"/>
              </a:rPr>
              <a:t> sleep current</a:t>
            </a:r>
          </a:p>
          <a:p>
            <a:pPr lvl="1"/>
            <a:endParaRPr lang="en-US" dirty="0">
              <a:latin typeface="+mj-lt"/>
            </a:endParaRPr>
          </a:p>
          <a:p>
            <a:r>
              <a:rPr lang="en-US" dirty="0">
                <a:latin typeface="+mj-lt"/>
              </a:rPr>
              <a:t>STM32, Atmel SAM series (Cortex-M0, M3, M4, M4F)</a:t>
            </a:r>
          </a:p>
          <a:p>
            <a:pPr lvl="1"/>
            <a:r>
              <a:rPr lang="en-US" dirty="0">
                <a:latin typeface="+mj-lt"/>
              </a:rPr>
              <a:t>32-bit ARM architecture (ARMv7)</a:t>
            </a:r>
          </a:p>
          <a:p>
            <a:pPr lvl="2"/>
            <a:r>
              <a:rPr lang="en-US" dirty="0">
                <a:latin typeface="+mj-lt"/>
              </a:rPr>
              <a:t>Leverage success of ARM on smartphones</a:t>
            </a:r>
          </a:p>
          <a:p>
            <a:pPr lvl="1"/>
            <a:r>
              <a:rPr lang="en-US" dirty="0">
                <a:latin typeface="+mj-lt"/>
              </a:rPr>
              <a:t>Every peripheral under the sun. Plus a variety of memory choices</a:t>
            </a:r>
          </a:p>
        </p:txBody>
      </p:sp>
      <p:sp>
        <p:nvSpPr>
          <p:cNvPr id="4" name="Slide Number Placeholder 3">
            <a:extLst>
              <a:ext uri="{FF2B5EF4-FFF2-40B4-BE49-F238E27FC236}">
                <a16:creationId xmlns:a16="http://schemas.microsoft.com/office/drawing/2014/main" id="{85776150-845D-207D-6062-50CBF96B8399}"/>
              </a:ext>
            </a:extLst>
          </p:cNvPr>
          <p:cNvSpPr>
            <a:spLocks noGrp="1"/>
          </p:cNvSpPr>
          <p:nvPr>
            <p:ph type="sldNum" sz="quarter" idx="12"/>
          </p:nvPr>
        </p:nvSpPr>
        <p:spPr/>
        <p:txBody>
          <a:bodyPr/>
          <a:lstStyle/>
          <a:p>
            <a:fld id="{0778C724-3839-4D76-A707-B4C23905D055}" type="slidenum">
              <a:rPr lang="en-US" smtClean="0"/>
              <a:t>47</a:t>
            </a:fld>
            <a:endParaRPr lang="en-US"/>
          </a:p>
        </p:txBody>
      </p:sp>
      <p:pic>
        <p:nvPicPr>
          <p:cNvPr id="6" name="Picture 5" descr="A close-up of a computer chip&#10;&#10;Description automatically generated with low confidence">
            <a:extLst>
              <a:ext uri="{FF2B5EF4-FFF2-40B4-BE49-F238E27FC236}">
                <a16:creationId xmlns:a16="http://schemas.microsoft.com/office/drawing/2014/main" id="{6A7998F8-ABB4-1BFE-D4F1-EF90142E6D36}"/>
              </a:ext>
            </a:extLst>
          </p:cNvPr>
          <p:cNvPicPr>
            <a:picLocks noChangeAspect="1"/>
          </p:cNvPicPr>
          <p:nvPr/>
        </p:nvPicPr>
        <p:blipFill>
          <a:blip r:embed="rId2"/>
          <a:stretch>
            <a:fillRect/>
          </a:stretch>
        </p:blipFill>
        <p:spPr>
          <a:xfrm>
            <a:off x="9276705" y="2262996"/>
            <a:ext cx="2077095" cy="1944079"/>
          </a:xfrm>
          <a:prstGeom prst="rect">
            <a:avLst/>
          </a:prstGeom>
        </p:spPr>
      </p:pic>
    </p:spTree>
    <p:extLst>
      <p:ext uri="{BB962C8B-B14F-4D97-AF65-F5344CB8AC3E}">
        <p14:creationId xmlns:p14="http://schemas.microsoft.com/office/powerpoint/2010/main" val="3243869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944B5-B99E-DB82-388A-526BD59F380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94A5F1-BBA1-2DD0-4939-40A51ED37822}"/>
              </a:ext>
            </a:extLst>
          </p:cNvPr>
          <p:cNvSpPr>
            <a:spLocks noGrp="1"/>
          </p:cNvSpPr>
          <p:nvPr>
            <p:ph type="title"/>
          </p:nvPr>
        </p:nvSpPr>
        <p:spPr>
          <a:xfrm>
            <a:off x="607595" y="23018"/>
            <a:ext cx="10515600" cy="1325563"/>
          </a:xfrm>
        </p:spPr>
        <p:txBody>
          <a:bodyPr>
            <a:normAutofit/>
          </a:bodyPr>
          <a:lstStyle/>
          <a:p>
            <a:r>
              <a:rPr lang="en-US" sz="4000" dirty="0">
                <a:latin typeface="+mn-lt"/>
              </a:rPr>
              <a:t>ARM Cortex M Series</a:t>
            </a:r>
          </a:p>
        </p:txBody>
      </p:sp>
      <p:sp>
        <p:nvSpPr>
          <p:cNvPr id="8" name="Content Placeholder 7">
            <a:extLst>
              <a:ext uri="{FF2B5EF4-FFF2-40B4-BE49-F238E27FC236}">
                <a16:creationId xmlns:a16="http://schemas.microsoft.com/office/drawing/2014/main" id="{3719C19A-33C7-2CD3-216F-F2E0446C8F55}"/>
              </a:ext>
            </a:extLst>
          </p:cNvPr>
          <p:cNvSpPr>
            <a:spLocks noGrp="1"/>
          </p:cNvSpPr>
          <p:nvPr>
            <p:ph idx="1"/>
          </p:nvPr>
        </p:nvSpPr>
        <p:spPr>
          <a:xfrm>
            <a:off x="607595" y="1276692"/>
            <a:ext cx="4612712" cy="5029359"/>
          </a:xfrm>
        </p:spPr>
        <p:txBody>
          <a:bodyPr/>
          <a:lstStyle/>
          <a:p>
            <a:r>
              <a:rPr lang="en-US" dirty="0">
                <a:latin typeface="+mj-lt"/>
              </a:rPr>
              <a:t>A number of options for increasing capabilities</a:t>
            </a:r>
          </a:p>
          <a:p>
            <a:endParaRPr lang="en-US" dirty="0">
              <a:latin typeface="+mj-lt"/>
            </a:endParaRPr>
          </a:p>
          <a:p>
            <a:r>
              <a:rPr lang="en-US" dirty="0">
                <a:latin typeface="+mj-lt"/>
              </a:rPr>
              <a:t>In practice:</a:t>
            </a:r>
          </a:p>
          <a:p>
            <a:pPr lvl="1"/>
            <a:r>
              <a:rPr lang="en-US" dirty="0">
                <a:latin typeface="+mj-lt"/>
              </a:rPr>
              <a:t>Cortex-M0+ for low-end systems</a:t>
            </a:r>
          </a:p>
          <a:p>
            <a:pPr lvl="1"/>
            <a:r>
              <a:rPr lang="en-US" dirty="0">
                <a:latin typeface="+mj-lt"/>
              </a:rPr>
              <a:t>Coretx-M4 for high capability systems</a:t>
            </a:r>
          </a:p>
        </p:txBody>
      </p:sp>
      <p:sp>
        <p:nvSpPr>
          <p:cNvPr id="4" name="Slide Number Placeholder 3">
            <a:extLst>
              <a:ext uri="{FF2B5EF4-FFF2-40B4-BE49-F238E27FC236}">
                <a16:creationId xmlns:a16="http://schemas.microsoft.com/office/drawing/2014/main" id="{A6A8DA0D-EC4C-DFBD-CE9C-A64A2EDE0685}"/>
              </a:ext>
            </a:extLst>
          </p:cNvPr>
          <p:cNvSpPr>
            <a:spLocks noGrp="1"/>
          </p:cNvSpPr>
          <p:nvPr>
            <p:ph type="sldNum" sz="quarter" idx="12"/>
          </p:nvPr>
        </p:nvSpPr>
        <p:spPr/>
        <p:txBody>
          <a:bodyPr/>
          <a:lstStyle/>
          <a:p>
            <a:fld id="{0778C724-3839-4D76-A707-B4C23905D055}" type="slidenum">
              <a:rPr lang="en-US" smtClean="0"/>
              <a:t>48</a:t>
            </a:fld>
            <a:endParaRPr lang="en-US"/>
          </a:p>
        </p:txBody>
      </p:sp>
      <p:pic>
        <p:nvPicPr>
          <p:cNvPr id="7" name="Picture 6">
            <a:extLst>
              <a:ext uri="{FF2B5EF4-FFF2-40B4-BE49-F238E27FC236}">
                <a16:creationId xmlns:a16="http://schemas.microsoft.com/office/drawing/2014/main" id="{18AD4440-7DB4-22C7-A0BE-7D0F01E507E7}"/>
              </a:ext>
            </a:extLst>
          </p:cNvPr>
          <p:cNvPicPr>
            <a:picLocks noChangeAspect="1"/>
          </p:cNvPicPr>
          <p:nvPr/>
        </p:nvPicPr>
        <p:blipFill>
          <a:blip r:embed="rId2"/>
          <a:stretch>
            <a:fillRect/>
          </a:stretch>
        </p:blipFill>
        <p:spPr>
          <a:xfrm>
            <a:off x="6096000" y="933605"/>
            <a:ext cx="4865905" cy="4718666"/>
          </a:xfrm>
          <a:prstGeom prst="rect">
            <a:avLst/>
          </a:prstGeom>
        </p:spPr>
      </p:pic>
    </p:spTree>
    <p:extLst>
      <p:ext uri="{BB962C8B-B14F-4D97-AF65-F5344CB8AC3E}">
        <p14:creationId xmlns:p14="http://schemas.microsoft.com/office/powerpoint/2010/main" val="11331196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16636-AA90-2615-3C15-381448839F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754A0-9E85-D05D-C5B6-9377302F2ADE}"/>
              </a:ext>
            </a:extLst>
          </p:cNvPr>
          <p:cNvSpPr>
            <a:spLocks noGrp="1"/>
          </p:cNvSpPr>
          <p:nvPr>
            <p:ph type="title"/>
          </p:nvPr>
        </p:nvSpPr>
        <p:spPr/>
        <p:txBody>
          <a:bodyPr>
            <a:normAutofit/>
          </a:bodyPr>
          <a:lstStyle/>
          <a:p>
            <a:r>
              <a:rPr lang="en-US" sz="4000" dirty="0">
                <a:latin typeface="+mn-lt"/>
              </a:rPr>
              <a:t>Modern system-on-chips (10s-?)</a:t>
            </a:r>
          </a:p>
        </p:txBody>
      </p:sp>
      <p:sp>
        <p:nvSpPr>
          <p:cNvPr id="3" name="Content Placeholder 2">
            <a:extLst>
              <a:ext uri="{FF2B5EF4-FFF2-40B4-BE49-F238E27FC236}">
                <a16:creationId xmlns:a16="http://schemas.microsoft.com/office/drawing/2014/main" id="{5574E94F-C6BE-9925-492F-303BA759F448}"/>
              </a:ext>
            </a:extLst>
          </p:cNvPr>
          <p:cNvSpPr>
            <a:spLocks noGrp="1"/>
          </p:cNvSpPr>
          <p:nvPr>
            <p:ph idx="1"/>
          </p:nvPr>
        </p:nvSpPr>
        <p:spPr>
          <a:xfrm>
            <a:off x="838200" y="1825624"/>
            <a:ext cx="10515600" cy="4530725"/>
          </a:xfrm>
        </p:spPr>
        <p:txBody>
          <a:bodyPr>
            <a:normAutofit fontScale="92500" lnSpcReduction="10000"/>
          </a:bodyPr>
          <a:lstStyle/>
          <a:p>
            <a:r>
              <a:rPr lang="en-US" dirty="0">
                <a:latin typeface="+mj-lt"/>
              </a:rPr>
              <a:t>Focus: increase memory and capability</a:t>
            </a:r>
          </a:p>
          <a:p>
            <a:pPr lvl="1"/>
            <a:r>
              <a:rPr lang="en-US" dirty="0">
                <a:latin typeface="+mj-lt"/>
              </a:rPr>
              <a:t>Include radios in the same chip</a:t>
            </a:r>
          </a:p>
          <a:p>
            <a:pPr lvl="1"/>
            <a:r>
              <a:rPr lang="en-US" dirty="0">
                <a:latin typeface="+mj-lt"/>
              </a:rPr>
              <a:t>Machine learning accelerators and other dedicated functionality</a:t>
            </a:r>
          </a:p>
          <a:p>
            <a:pPr lvl="1"/>
            <a:endParaRPr lang="en-US" dirty="0">
              <a:latin typeface="+mj-lt"/>
            </a:endParaRPr>
          </a:p>
          <a:p>
            <a:r>
              <a:rPr lang="en-US" dirty="0">
                <a:latin typeface="+mj-lt"/>
              </a:rPr>
              <a:t>nRF51 and nRF52 series</a:t>
            </a:r>
          </a:p>
          <a:p>
            <a:pPr lvl="1"/>
            <a:r>
              <a:rPr lang="en-US" dirty="0">
                <a:latin typeface="+mj-lt"/>
              </a:rPr>
              <a:t>32-bit ARM microcontrollers (Cortex M)</a:t>
            </a:r>
          </a:p>
          <a:p>
            <a:pPr lvl="1"/>
            <a:r>
              <a:rPr lang="en-US" dirty="0">
                <a:latin typeface="+mj-lt"/>
              </a:rPr>
              <a:t>Include 2.4 GHz radio: Bluetooth Low Energy and 802.15.4/Thread</a:t>
            </a:r>
          </a:p>
          <a:p>
            <a:pPr lvl="1"/>
            <a:endParaRPr lang="en-US" dirty="0">
              <a:latin typeface="+mj-lt"/>
            </a:endParaRPr>
          </a:p>
          <a:p>
            <a:r>
              <a:rPr lang="en-US" dirty="0">
                <a:latin typeface="+mj-lt"/>
              </a:rPr>
              <a:t>Others have followed this same path</a:t>
            </a:r>
          </a:p>
          <a:p>
            <a:pPr lvl="1"/>
            <a:r>
              <a:rPr lang="en-US" dirty="0">
                <a:latin typeface="+mj-lt"/>
              </a:rPr>
              <a:t>TI CC26XX</a:t>
            </a:r>
          </a:p>
          <a:p>
            <a:pPr lvl="1"/>
            <a:r>
              <a:rPr lang="en-US" dirty="0">
                <a:latin typeface="+mj-lt"/>
              </a:rPr>
              <a:t>Apollo3</a:t>
            </a:r>
          </a:p>
          <a:p>
            <a:pPr lvl="1"/>
            <a:r>
              <a:rPr lang="en-US" dirty="0">
                <a:latin typeface="+mj-lt"/>
              </a:rPr>
              <a:t>STM32WL</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F1967C8C-4981-6F92-316C-07864FF9457A}"/>
              </a:ext>
            </a:extLst>
          </p:cNvPr>
          <p:cNvSpPr>
            <a:spLocks noGrp="1"/>
          </p:cNvSpPr>
          <p:nvPr>
            <p:ph type="sldNum" sz="quarter" idx="12"/>
          </p:nvPr>
        </p:nvSpPr>
        <p:spPr/>
        <p:txBody>
          <a:bodyPr/>
          <a:lstStyle/>
          <a:p>
            <a:fld id="{0778C724-3839-4D76-A707-B4C23905D055}" type="slidenum">
              <a:rPr lang="en-US" smtClean="0"/>
              <a:t>49</a:t>
            </a:fld>
            <a:endParaRPr lang="en-US"/>
          </a:p>
        </p:txBody>
      </p:sp>
    </p:spTree>
    <p:extLst>
      <p:ext uri="{BB962C8B-B14F-4D97-AF65-F5344CB8AC3E}">
        <p14:creationId xmlns:p14="http://schemas.microsoft.com/office/powerpoint/2010/main" val="4009159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477" y="163096"/>
            <a:ext cx="8479310" cy="1325563"/>
          </a:xfrm>
        </p:spPr>
        <p:txBody>
          <a:bodyPr>
            <a:normAutofit/>
          </a:bodyPr>
          <a:lstStyle/>
          <a:p>
            <a:r>
              <a:rPr lang="en-US" sz="4000" dirty="0">
                <a:latin typeface="+mn-lt"/>
              </a:rPr>
              <a:t>Reflecting FM Signals for Transmissions</a:t>
            </a:r>
            <a:endParaRPr lang="en-US" sz="4000" dirty="0">
              <a:solidFill>
                <a:srgbClr val="7030A0"/>
              </a:solidFill>
              <a:latin typeface="+mn-lt"/>
            </a:endParaRPr>
          </a:p>
        </p:txBody>
      </p:sp>
      <p:sp>
        <p:nvSpPr>
          <p:cNvPr id="4" name="Slide Number Placeholder 3"/>
          <p:cNvSpPr>
            <a:spLocks noGrp="1"/>
          </p:cNvSpPr>
          <p:nvPr>
            <p:ph type="sldNum" sz="quarter" idx="12"/>
          </p:nvPr>
        </p:nvSpPr>
        <p:spPr/>
        <p:txBody>
          <a:bodyPr/>
          <a:lstStyle/>
          <a:p>
            <a:fld id="{B404913F-DF0B-FF42-954B-082342E2B409}" type="slidenum">
              <a:rPr lang="en-US" smtClean="0"/>
              <a:t>5</a:t>
            </a:fld>
            <a:endParaRPr lang="en-US"/>
          </a:p>
        </p:txBody>
      </p:sp>
      <p:sp>
        <p:nvSpPr>
          <p:cNvPr id="7" name="TextBox 6">
            <a:extLst>
              <a:ext uri="{FF2B5EF4-FFF2-40B4-BE49-F238E27FC236}">
                <a16:creationId xmlns:a16="http://schemas.microsoft.com/office/drawing/2014/main" id="{17560914-5027-A742-A50C-25AC880026E2}"/>
              </a:ext>
            </a:extLst>
          </p:cNvPr>
          <p:cNvSpPr txBox="1"/>
          <p:nvPr/>
        </p:nvSpPr>
        <p:spPr>
          <a:xfrm>
            <a:off x="1857981" y="6356350"/>
            <a:ext cx="8257809" cy="338554"/>
          </a:xfrm>
          <a:prstGeom prst="rect">
            <a:avLst/>
          </a:prstGeom>
          <a:noFill/>
        </p:spPr>
        <p:txBody>
          <a:bodyPr wrap="square" rtlCol="0">
            <a:spAutoFit/>
          </a:bodyPr>
          <a:lstStyle/>
          <a:p>
            <a:pPr algn="ctr"/>
            <a:r>
              <a:rPr lang="en-US" sz="1600" dirty="0">
                <a:latin typeface="+mj-lt"/>
                <a:ea typeface="Calibri" charset="0"/>
                <a:cs typeface="Calibri" charset="0"/>
              </a:rPr>
              <a:t>FM Backscatter: Enabling Connected Cities and Smart Fabrics, USENIX NSDI 2017</a:t>
            </a:r>
            <a:endParaRPr lang="en-US" sz="1600" b="1" dirty="0">
              <a:latin typeface="+mj-lt"/>
              <a:ea typeface="Calibri" charset="0"/>
              <a:cs typeface="Calibri" charset="0"/>
            </a:endParaRPr>
          </a:p>
        </p:txBody>
      </p:sp>
      <p:sp>
        <p:nvSpPr>
          <p:cNvPr id="6" name="TextBox 5">
            <a:extLst>
              <a:ext uri="{FF2B5EF4-FFF2-40B4-BE49-F238E27FC236}">
                <a16:creationId xmlns:a16="http://schemas.microsoft.com/office/drawing/2014/main" id="{38458C2B-02D4-7EF1-B3A2-C56E9738E2AB}"/>
              </a:ext>
            </a:extLst>
          </p:cNvPr>
          <p:cNvSpPr txBox="1"/>
          <p:nvPr/>
        </p:nvSpPr>
        <p:spPr>
          <a:xfrm>
            <a:off x="6259132" y="5633179"/>
            <a:ext cx="2949262" cy="276999"/>
          </a:xfrm>
          <a:prstGeom prst="rect">
            <a:avLst/>
          </a:prstGeom>
          <a:noFill/>
        </p:spPr>
        <p:txBody>
          <a:bodyPr wrap="square" rtlCol="0">
            <a:spAutoFit/>
          </a:bodyPr>
          <a:lstStyle/>
          <a:p>
            <a:pPr algn="ctr"/>
            <a:r>
              <a:rPr lang="en-US" sz="1200" dirty="0">
                <a:latin typeface="+mj-lt"/>
              </a:rPr>
              <a:t>Courtesy: University of Washington, Seattle</a:t>
            </a:r>
          </a:p>
        </p:txBody>
      </p:sp>
      <p:pic>
        <p:nvPicPr>
          <p:cNvPr id="3" name="Online Media 2" descr="FM Backscatter">
            <a:hlinkClick r:id="" action="ppaction://media"/>
            <a:extLst>
              <a:ext uri="{FF2B5EF4-FFF2-40B4-BE49-F238E27FC236}">
                <a16:creationId xmlns:a16="http://schemas.microsoft.com/office/drawing/2014/main" id="{88606DE8-6880-A5F7-78B9-ECB324D807B9}"/>
              </a:ext>
            </a:extLst>
          </p:cNvPr>
          <p:cNvPicPr>
            <a:picLocks noRot="1" noChangeAspect="1"/>
          </p:cNvPicPr>
          <p:nvPr>
            <a:videoFile r:link="rId1"/>
          </p:nvPr>
        </p:nvPicPr>
        <p:blipFill>
          <a:blip r:embed="rId4"/>
          <a:stretch>
            <a:fillRect/>
          </a:stretch>
        </p:blipFill>
        <p:spPr>
          <a:xfrm>
            <a:off x="2273161" y="1410100"/>
            <a:ext cx="7427447" cy="4196508"/>
          </a:xfrm>
          <a:prstGeom prst="rect">
            <a:avLst/>
          </a:prstGeom>
        </p:spPr>
      </p:pic>
    </p:spTree>
    <p:extLst>
      <p:ext uri="{BB962C8B-B14F-4D97-AF65-F5344CB8AC3E}">
        <p14:creationId xmlns:p14="http://schemas.microsoft.com/office/powerpoint/2010/main" val="729354913"/>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Lst>
  </p:timing>
  <p:extLst>
    <p:ext uri="{E180D4A7-C9FB-4DFB-919C-405C955672EB}">
      <p14:showEvtLst xmlns:p14="http://schemas.microsoft.com/office/powerpoint/2010/main">
        <p14:playEvt time="37824" objId="5"/>
        <p14:stopEvt time="66940" objId="5"/>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069CB-E497-0BB6-3502-78547D1036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E1474D-F6CC-9A11-296C-1E8D21431318}"/>
              </a:ext>
            </a:extLst>
          </p:cNvPr>
          <p:cNvSpPr>
            <a:spLocks noGrp="1"/>
          </p:cNvSpPr>
          <p:nvPr>
            <p:ph type="title"/>
          </p:nvPr>
        </p:nvSpPr>
        <p:spPr/>
        <p:txBody>
          <a:bodyPr>
            <a:normAutofit/>
          </a:bodyPr>
          <a:lstStyle/>
          <a:p>
            <a:r>
              <a:rPr lang="en-US" sz="4000" dirty="0">
                <a:latin typeface="+mn-lt"/>
              </a:rPr>
              <a:t>What are trends for future microcontrollers</a:t>
            </a:r>
          </a:p>
        </p:txBody>
      </p:sp>
      <p:sp>
        <p:nvSpPr>
          <p:cNvPr id="3" name="Content Placeholder 2">
            <a:extLst>
              <a:ext uri="{FF2B5EF4-FFF2-40B4-BE49-F238E27FC236}">
                <a16:creationId xmlns:a16="http://schemas.microsoft.com/office/drawing/2014/main" id="{79F7D368-C221-976C-CFB3-5B35FD143C65}"/>
              </a:ext>
            </a:extLst>
          </p:cNvPr>
          <p:cNvSpPr>
            <a:spLocks noGrp="1"/>
          </p:cNvSpPr>
          <p:nvPr>
            <p:ph idx="1"/>
          </p:nvPr>
        </p:nvSpPr>
        <p:spPr/>
        <p:txBody>
          <a:bodyPr/>
          <a:lstStyle/>
          <a:p>
            <a:r>
              <a:rPr lang="en-US" dirty="0">
                <a:latin typeface="+mj-lt"/>
              </a:rPr>
              <a:t>Multi-core systems</a:t>
            </a:r>
          </a:p>
          <a:p>
            <a:pPr lvl="1"/>
            <a:r>
              <a:rPr lang="en-US" dirty="0">
                <a:latin typeface="+mj-lt"/>
              </a:rPr>
              <a:t>Not for performance, but for separation of concerns</a:t>
            </a:r>
          </a:p>
          <a:p>
            <a:pPr lvl="2"/>
            <a:r>
              <a:rPr lang="en-US" dirty="0">
                <a:latin typeface="+mj-lt"/>
              </a:rPr>
              <a:t>Run radio code on one core</a:t>
            </a:r>
          </a:p>
          <a:p>
            <a:pPr lvl="2"/>
            <a:r>
              <a:rPr lang="en-US" dirty="0">
                <a:latin typeface="+mj-lt"/>
              </a:rPr>
              <a:t>Application code goes on the other core</a:t>
            </a:r>
          </a:p>
          <a:p>
            <a:pPr lvl="2"/>
            <a:endParaRPr lang="en-US" dirty="0">
              <a:latin typeface="+mj-lt"/>
            </a:endParaRPr>
          </a:p>
          <a:p>
            <a:pPr lvl="1"/>
            <a:r>
              <a:rPr lang="en-US" dirty="0">
                <a:latin typeface="+mj-lt"/>
              </a:rPr>
              <a:t>Also allows </a:t>
            </a:r>
            <a:r>
              <a:rPr lang="en-US" dirty="0" err="1">
                <a:latin typeface="+mj-lt"/>
              </a:rPr>
              <a:t>BIG.little</a:t>
            </a:r>
            <a:r>
              <a:rPr lang="en-US" dirty="0">
                <a:latin typeface="+mj-lt"/>
              </a:rPr>
              <a:t> architecture</a:t>
            </a:r>
          </a:p>
          <a:p>
            <a:pPr lvl="2"/>
            <a:r>
              <a:rPr lang="en-US" dirty="0">
                <a:latin typeface="+mj-lt"/>
              </a:rPr>
              <a:t>Higher performance core when interpreting data</a:t>
            </a:r>
          </a:p>
          <a:p>
            <a:pPr lvl="2"/>
            <a:r>
              <a:rPr lang="en-US" dirty="0">
                <a:latin typeface="+mj-lt"/>
              </a:rPr>
              <a:t>Lower performance core for sampling sensors</a:t>
            </a:r>
          </a:p>
          <a:p>
            <a:pPr lvl="2"/>
            <a:endParaRPr lang="en-US" dirty="0">
              <a:latin typeface="+mj-lt"/>
            </a:endParaRPr>
          </a:p>
          <a:p>
            <a:pPr lvl="1"/>
            <a:r>
              <a:rPr lang="en-US" dirty="0">
                <a:latin typeface="+mj-lt"/>
              </a:rPr>
              <a:t>nRF53 series is already doing this</a:t>
            </a:r>
          </a:p>
          <a:p>
            <a:pPr lvl="2"/>
            <a:r>
              <a:rPr lang="en-US" dirty="0">
                <a:latin typeface="+mj-lt"/>
              </a:rPr>
              <a:t>But support is still nascent</a:t>
            </a:r>
          </a:p>
        </p:txBody>
      </p:sp>
      <p:sp>
        <p:nvSpPr>
          <p:cNvPr id="4" name="Slide Number Placeholder 3">
            <a:extLst>
              <a:ext uri="{FF2B5EF4-FFF2-40B4-BE49-F238E27FC236}">
                <a16:creationId xmlns:a16="http://schemas.microsoft.com/office/drawing/2014/main" id="{069D76E6-3853-27E9-DDC5-5135FEAA9E07}"/>
              </a:ext>
            </a:extLst>
          </p:cNvPr>
          <p:cNvSpPr>
            <a:spLocks noGrp="1"/>
          </p:cNvSpPr>
          <p:nvPr>
            <p:ph type="sldNum" sz="quarter" idx="12"/>
          </p:nvPr>
        </p:nvSpPr>
        <p:spPr/>
        <p:txBody>
          <a:bodyPr/>
          <a:lstStyle/>
          <a:p>
            <a:fld id="{0778C724-3839-4D76-A707-B4C23905D055}" type="slidenum">
              <a:rPr lang="en-US" smtClean="0"/>
              <a:t>50</a:t>
            </a:fld>
            <a:endParaRPr lang="en-US"/>
          </a:p>
        </p:txBody>
      </p:sp>
      <p:pic>
        <p:nvPicPr>
          <p:cNvPr id="6" name="Picture 5">
            <a:extLst>
              <a:ext uri="{FF2B5EF4-FFF2-40B4-BE49-F238E27FC236}">
                <a16:creationId xmlns:a16="http://schemas.microsoft.com/office/drawing/2014/main" id="{8C89F01B-AAB2-E857-DE9A-151705DF00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59801" y="2308019"/>
            <a:ext cx="3289300" cy="3835606"/>
          </a:xfrm>
          <a:prstGeom prst="rect">
            <a:avLst/>
          </a:prstGeom>
        </p:spPr>
      </p:pic>
    </p:spTree>
    <p:extLst>
      <p:ext uri="{BB962C8B-B14F-4D97-AF65-F5344CB8AC3E}">
        <p14:creationId xmlns:p14="http://schemas.microsoft.com/office/powerpoint/2010/main" val="8101676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CA6F2-84DF-D0A8-4783-058722701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D6183-5C7A-AB95-B8E4-9E60F67D5CCF}"/>
              </a:ext>
            </a:extLst>
          </p:cNvPr>
          <p:cNvSpPr>
            <a:spLocks noGrp="1"/>
          </p:cNvSpPr>
          <p:nvPr>
            <p:ph type="title"/>
          </p:nvPr>
        </p:nvSpPr>
        <p:spPr/>
        <p:txBody>
          <a:bodyPr>
            <a:normAutofit/>
          </a:bodyPr>
          <a:lstStyle/>
          <a:p>
            <a:r>
              <a:rPr lang="en-US" sz="4000" dirty="0">
                <a:latin typeface="+mn-lt"/>
              </a:rPr>
              <a:t>Raspberry Pi Pico: Multiple cores, Low-power</a:t>
            </a:r>
          </a:p>
        </p:txBody>
      </p:sp>
      <p:sp>
        <p:nvSpPr>
          <p:cNvPr id="4" name="Slide Number Placeholder 3">
            <a:extLst>
              <a:ext uri="{FF2B5EF4-FFF2-40B4-BE49-F238E27FC236}">
                <a16:creationId xmlns:a16="http://schemas.microsoft.com/office/drawing/2014/main" id="{5D995659-EF31-458D-4882-BA3A6EEA7BA8}"/>
              </a:ext>
            </a:extLst>
          </p:cNvPr>
          <p:cNvSpPr>
            <a:spLocks noGrp="1"/>
          </p:cNvSpPr>
          <p:nvPr>
            <p:ph type="sldNum" sz="quarter" idx="12"/>
          </p:nvPr>
        </p:nvSpPr>
        <p:spPr/>
        <p:txBody>
          <a:bodyPr/>
          <a:lstStyle/>
          <a:p>
            <a:fld id="{0778C724-3839-4D76-A707-B4C23905D055}" type="slidenum">
              <a:rPr lang="en-US" smtClean="0"/>
              <a:t>51</a:t>
            </a:fld>
            <a:endParaRPr lang="en-US"/>
          </a:p>
        </p:txBody>
      </p:sp>
      <p:pic>
        <p:nvPicPr>
          <p:cNvPr id="9" name="Picture 8" descr="A close up of a chip&#10;&#10;Description automatically generated">
            <a:extLst>
              <a:ext uri="{FF2B5EF4-FFF2-40B4-BE49-F238E27FC236}">
                <a16:creationId xmlns:a16="http://schemas.microsoft.com/office/drawing/2014/main" id="{3E7702F5-E88E-CB92-AA4B-73EDC149C3FD}"/>
              </a:ext>
            </a:extLst>
          </p:cNvPr>
          <p:cNvPicPr>
            <a:picLocks noChangeAspect="1"/>
          </p:cNvPicPr>
          <p:nvPr/>
        </p:nvPicPr>
        <p:blipFill>
          <a:blip r:embed="rId2"/>
          <a:stretch>
            <a:fillRect/>
          </a:stretch>
        </p:blipFill>
        <p:spPr>
          <a:xfrm>
            <a:off x="1178442" y="2423686"/>
            <a:ext cx="2817629" cy="2817629"/>
          </a:xfrm>
          <a:prstGeom prst="rect">
            <a:avLst/>
          </a:prstGeom>
        </p:spPr>
      </p:pic>
      <p:pic>
        <p:nvPicPr>
          <p:cNvPr id="11" name="Picture 10" descr="A close-up of a circuit board&#10;&#10;Description automatically generated">
            <a:extLst>
              <a:ext uri="{FF2B5EF4-FFF2-40B4-BE49-F238E27FC236}">
                <a16:creationId xmlns:a16="http://schemas.microsoft.com/office/drawing/2014/main" id="{114429EB-206C-F393-8F09-BD7295402A59}"/>
              </a:ext>
            </a:extLst>
          </p:cNvPr>
          <p:cNvPicPr>
            <a:picLocks noChangeAspect="1"/>
          </p:cNvPicPr>
          <p:nvPr/>
        </p:nvPicPr>
        <p:blipFill>
          <a:blip r:embed="rId3"/>
          <a:stretch>
            <a:fillRect/>
          </a:stretch>
        </p:blipFill>
        <p:spPr>
          <a:xfrm>
            <a:off x="4647968" y="2423687"/>
            <a:ext cx="2896063" cy="2817628"/>
          </a:xfrm>
          <a:prstGeom prst="rect">
            <a:avLst/>
          </a:prstGeom>
        </p:spPr>
      </p:pic>
      <p:pic>
        <p:nvPicPr>
          <p:cNvPr id="13" name="Picture 12" descr="A green circuit board with yellow edges&#10;&#10;Description automatically generated">
            <a:extLst>
              <a:ext uri="{FF2B5EF4-FFF2-40B4-BE49-F238E27FC236}">
                <a16:creationId xmlns:a16="http://schemas.microsoft.com/office/drawing/2014/main" id="{59DA0F37-E105-60EC-F2B7-0B5A469420F5}"/>
              </a:ext>
            </a:extLst>
          </p:cNvPr>
          <p:cNvPicPr>
            <a:picLocks noChangeAspect="1"/>
          </p:cNvPicPr>
          <p:nvPr/>
        </p:nvPicPr>
        <p:blipFill>
          <a:blip r:embed="rId4"/>
          <a:stretch>
            <a:fillRect/>
          </a:stretch>
        </p:blipFill>
        <p:spPr>
          <a:xfrm>
            <a:off x="8195928" y="3069190"/>
            <a:ext cx="3677097" cy="1641561"/>
          </a:xfrm>
          <a:prstGeom prst="rect">
            <a:avLst/>
          </a:prstGeom>
        </p:spPr>
      </p:pic>
    </p:spTree>
    <p:extLst>
      <p:ext uri="{BB962C8B-B14F-4D97-AF65-F5344CB8AC3E}">
        <p14:creationId xmlns:p14="http://schemas.microsoft.com/office/powerpoint/2010/main" val="4223793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4643F-9C7A-D123-F68E-E7AC5F82CF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8F9F77-78E1-0D2D-3E39-39EAF54FF0A8}"/>
              </a:ext>
            </a:extLst>
          </p:cNvPr>
          <p:cNvSpPr>
            <a:spLocks noGrp="1"/>
          </p:cNvSpPr>
          <p:nvPr>
            <p:ph type="title"/>
          </p:nvPr>
        </p:nvSpPr>
        <p:spPr>
          <a:xfrm>
            <a:off x="731556" y="288776"/>
            <a:ext cx="10789884" cy="1143000"/>
          </a:xfrm>
        </p:spPr>
        <p:txBody>
          <a:bodyPr>
            <a:noAutofit/>
          </a:bodyPr>
          <a:lstStyle/>
          <a:p>
            <a:r>
              <a:rPr lang="en-US" b="1" dirty="0"/>
              <a:t>Microcontrollers with neural networks</a:t>
            </a:r>
          </a:p>
        </p:txBody>
      </p:sp>
      <p:sp>
        <p:nvSpPr>
          <p:cNvPr id="4" name="Content Placeholder 3">
            <a:extLst>
              <a:ext uri="{FF2B5EF4-FFF2-40B4-BE49-F238E27FC236}">
                <a16:creationId xmlns:a16="http://schemas.microsoft.com/office/drawing/2014/main" id="{865DF6B3-7F14-0812-2D83-496A96779918}"/>
              </a:ext>
            </a:extLst>
          </p:cNvPr>
          <p:cNvSpPr>
            <a:spLocks noGrp="1"/>
          </p:cNvSpPr>
          <p:nvPr>
            <p:ph idx="1"/>
          </p:nvPr>
        </p:nvSpPr>
        <p:spPr>
          <a:xfrm>
            <a:off x="731556" y="1478531"/>
            <a:ext cx="10388955" cy="4772891"/>
          </a:xfrm>
        </p:spPr>
        <p:txBody>
          <a:bodyPr>
            <a:normAutofit/>
          </a:bodyPr>
          <a:lstStyle/>
          <a:p>
            <a:pPr>
              <a:lnSpc>
                <a:spcPct val="140000"/>
              </a:lnSpc>
            </a:pPr>
            <a:r>
              <a:rPr lang="en-US" dirty="0">
                <a:latin typeface="+mj-lt"/>
              </a:rPr>
              <a:t>Very low-power for specific tasks. Voice detection at hundreds of microwatts of power consumption</a:t>
            </a:r>
          </a:p>
          <a:p>
            <a:pPr>
              <a:lnSpc>
                <a:spcPct val="140000"/>
              </a:lnSpc>
            </a:pPr>
            <a:endParaRPr lang="en-US" dirty="0"/>
          </a:p>
          <a:p>
            <a:pPr>
              <a:lnSpc>
                <a:spcPct val="140000"/>
              </a:lnSpc>
            </a:pPr>
            <a:endParaRPr lang="en-US" dirty="0"/>
          </a:p>
          <a:p>
            <a:pPr lvl="1">
              <a:lnSpc>
                <a:spcPct val="140000"/>
              </a:lnSpc>
            </a:pPr>
            <a:endParaRPr lang="en-US" dirty="0"/>
          </a:p>
        </p:txBody>
      </p:sp>
      <p:pic>
        <p:nvPicPr>
          <p:cNvPr id="5" name="Picture 4">
            <a:extLst>
              <a:ext uri="{FF2B5EF4-FFF2-40B4-BE49-F238E27FC236}">
                <a16:creationId xmlns:a16="http://schemas.microsoft.com/office/drawing/2014/main" id="{E366E24C-F74E-7563-DC3A-80E3111BC853}"/>
              </a:ext>
            </a:extLst>
          </p:cNvPr>
          <p:cNvPicPr>
            <a:picLocks noChangeAspect="1"/>
          </p:cNvPicPr>
          <p:nvPr/>
        </p:nvPicPr>
        <p:blipFill>
          <a:blip r:embed="rId2"/>
          <a:stretch>
            <a:fillRect/>
          </a:stretch>
        </p:blipFill>
        <p:spPr>
          <a:xfrm>
            <a:off x="7383008" y="3280450"/>
            <a:ext cx="3291839" cy="2244436"/>
          </a:xfrm>
          <a:prstGeom prst="rect">
            <a:avLst/>
          </a:prstGeom>
        </p:spPr>
      </p:pic>
      <p:pic>
        <p:nvPicPr>
          <p:cNvPr id="1030" name="Picture 6" descr="The new NDP120 is claimed to offer a 25x performance boost over the company's current parts. (📷: Syntiant)">
            <a:extLst>
              <a:ext uri="{FF2B5EF4-FFF2-40B4-BE49-F238E27FC236}">
                <a16:creationId xmlns:a16="http://schemas.microsoft.com/office/drawing/2014/main" id="{258C5617-C8B4-2614-FA8B-83D8FF79C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195" y="2935178"/>
            <a:ext cx="5677466" cy="3191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1343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A96E4-2575-90EE-2CF7-2370447227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A085DA-FE10-278C-50B3-8FD637AD8404}"/>
              </a:ext>
            </a:extLst>
          </p:cNvPr>
          <p:cNvSpPr>
            <a:spLocks noGrp="1"/>
          </p:cNvSpPr>
          <p:nvPr>
            <p:ph type="title"/>
          </p:nvPr>
        </p:nvSpPr>
        <p:spPr>
          <a:xfrm>
            <a:off x="838200" y="167552"/>
            <a:ext cx="10515600" cy="1325563"/>
          </a:xfrm>
        </p:spPr>
        <p:txBody>
          <a:bodyPr>
            <a:normAutofit/>
          </a:bodyPr>
          <a:lstStyle/>
          <a:p>
            <a:r>
              <a:rPr lang="en-US" sz="4000" dirty="0">
                <a:latin typeface="+mn-lt"/>
              </a:rPr>
              <a:t>What are examples of microcontroller peripherals</a:t>
            </a:r>
          </a:p>
        </p:txBody>
      </p:sp>
      <p:sp>
        <p:nvSpPr>
          <p:cNvPr id="3" name="Content Placeholder 2">
            <a:extLst>
              <a:ext uri="{FF2B5EF4-FFF2-40B4-BE49-F238E27FC236}">
                <a16:creationId xmlns:a16="http://schemas.microsoft.com/office/drawing/2014/main" id="{25630D13-AC62-7478-3549-B8107726329F}"/>
              </a:ext>
            </a:extLst>
          </p:cNvPr>
          <p:cNvSpPr>
            <a:spLocks noGrp="1"/>
          </p:cNvSpPr>
          <p:nvPr>
            <p:ph idx="1"/>
          </p:nvPr>
        </p:nvSpPr>
        <p:spPr>
          <a:xfrm>
            <a:off x="838200" y="1493115"/>
            <a:ext cx="7890164" cy="4686012"/>
          </a:xfrm>
        </p:spPr>
        <p:txBody>
          <a:bodyPr>
            <a:normAutofit/>
          </a:bodyPr>
          <a:lstStyle/>
          <a:p>
            <a:r>
              <a:rPr lang="en-US" dirty="0">
                <a:latin typeface="+mj-lt"/>
              </a:rPr>
              <a:t>Hardware modules that perform some action</a:t>
            </a:r>
          </a:p>
          <a:p>
            <a:r>
              <a:rPr lang="en-US" dirty="0">
                <a:latin typeface="+mj-lt"/>
              </a:rPr>
              <a:t>Common examples</a:t>
            </a:r>
          </a:p>
          <a:p>
            <a:pPr lvl="1"/>
            <a:r>
              <a:rPr lang="en-US" dirty="0">
                <a:latin typeface="+mj-lt"/>
              </a:rPr>
              <a:t>Control digital input and output pins</a:t>
            </a:r>
          </a:p>
          <a:p>
            <a:pPr lvl="1"/>
            <a:r>
              <a:rPr lang="en-US" dirty="0">
                <a:latin typeface="+mj-lt"/>
              </a:rPr>
              <a:t>Read analog inputs</a:t>
            </a:r>
          </a:p>
          <a:p>
            <a:pPr lvl="1"/>
            <a:r>
              <a:rPr lang="en-US" dirty="0">
                <a:latin typeface="+mj-lt"/>
              </a:rPr>
              <a:t>Send messages in a given wire protocol (UART, SPI, I2C)</a:t>
            </a:r>
          </a:p>
          <a:p>
            <a:pPr lvl="1"/>
            <a:r>
              <a:rPr lang="en-US" dirty="0">
                <a:latin typeface="+mj-lt"/>
              </a:rPr>
              <a:t>Set and check timers</a:t>
            </a:r>
          </a:p>
          <a:p>
            <a:r>
              <a:rPr lang="en-US" dirty="0">
                <a:latin typeface="+mj-lt"/>
              </a:rPr>
              <a:t>Less common examples</a:t>
            </a:r>
          </a:p>
          <a:p>
            <a:pPr lvl="1"/>
            <a:r>
              <a:rPr lang="en-US" dirty="0">
                <a:latin typeface="+mj-lt"/>
              </a:rPr>
              <a:t>Cryptography accelerators</a:t>
            </a:r>
          </a:p>
          <a:p>
            <a:pPr lvl="1"/>
            <a:r>
              <a:rPr lang="en-US" dirty="0">
                <a:latin typeface="+mj-lt"/>
              </a:rPr>
              <a:t>Complicated wire protocols (USB, CAN)</a:t>
            </a:r>
          </a:p>
          <a:p>
            <a:pPr lvl="1"/>
            <a:r>
              <a:rPr lang="en-US" dirty="0">
                <a:latin typeface="+mj-lt"/>
              </a:rPr>
              <a:t>Wireless radios (BLE, 802.15.4, </a:t>
            </a:r>
            <a:r>
              <a:rPr lang="en-US" dirty="0" err="1">
                <a:latin typeface="+mj-lt"/>
              </a:rPr>
              <a:t>WiFi</a:t>
            </a:r>
            <a:r>
              <a:rPr lang="en-US" dirty="0">
                <a:latin typeface="+mj-lt"/>
              </a:rPr>
              <a:t>)</a:t>
            </a:r>
          </a:p>
          <a:p>
            <a:pPr lvl="1"/>
            <a:endParaRPr lang="en-US" dirty="0"/>
          </a:p>
        </p:txBody>
      </p:sp>
      <p:sp>
        <p:nvSpPr>
          <p:cNvPr id="4" name="Slide Number Placeholder 3">
            <a:extLst>
              <a:ext uri="{FF2B5EF4-FFF2-40B4-BE49-F238E27FC236}">
                <a16:creationId xmlns:a16="http://schemas.microsoft.com/office/drawing/2014/main" id="{C7E04FA8-43E4-C478-B99B-2717D0184213}"/>
              </a:ext>
            </a:extLst>
          </p:cNvPr>
          <p:cNvSpPr>
            <a:spLocks noGrp="1"/>
          </p:cNvSpPr>
          <p:nvPr>
            <p:ph type="sldNum" sz="quarter" idx="12"/>
          </p:nvPr>
        </p:nvSpPr>
        <p:spPr/>
        <p:txBody>
          <a:bodyPr/>
          <a:lstStyle/>
          <a:p>
            <a:fld id="{0778C724-3839-4D76-A707-B4C23905D055}" type="slidenum">
              <a:rPr lang="en-US" smtClean="0"/>
              <a:t>53</a:t>
            </a:fld>
            <a:endParaRPr lang="en-US"/>
          </a:p>
        </p:txBody>
      </p:sp>
    </p:spTree>
    <p:extLst>
      <p:ext uri="{BB962C8B-B14F-4D97-AF65-F5344CB8AC3E}">
        <p14:creationId xmlns:p14="http://schemas.microsoft.com/office/powerpoint/2010/main" val="4075376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3DB6A-8AC0-FE69-3524-AEA997B88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8C3F78-2A8A-013F-009E-67985320B639}"/>
              </a:ext>
            </a:extLst>
          </p:cNvPr>
          <p:cNvSpPr>
            <a:spLocks noGrp="1"/>
          </p:cNvSpPr>
          <p:nvPr>
            <p:ph type="title"/>
          </p:nvPr>
        </p:nvSpPr>
        <p:spPr>
          <a:xfrm>
            <a:off x="838199" y="365125"/>
            <a:ext cx="11027735" cy="1325563"/>
          </a:xfrm>
        </p:spPr>
        <p:txBody>
          <a:bodyPr>
            <a:normAutofit/>
          </a:bodyPr>
          <a:lstStyle/>
          <a:p>
            <a:r>
              <a:rPr lang="en-US" sz="4000" dirty="0">
                <a:latin typeface="+mn-lt"/>
              </a:rPr>
              <a:t>Processor design choices for embedded application</a:t>
            </a:r>
          </a:p>
        </p:txBody>
      </p:sp>
      <p:sp>
        <p:nvSpPr>
          <p:cNvPr id="3" name="Content Placeholder 2">
            <a:extLst>
              <a:ext uri="{FF2B5EF4-FFF2-40B4-BE49-F238E27FC236}">
                <a16:creationId xmlns:a16="http://schemas.microsoft.com/office/drawing/2014/main" id="{61F4C0C3-0336-21C6-68FC-BECDEAAECE38}"/>
              </a:ext>
            </a:extLst>
          </p:cNvPr>
          <p:cNvSpPr>
            <a:spLocks noGrp="1"/>
          </p:cNvSpPr>
          <p:nvPr>
            <p:ph idx="1"/>
          </p:nvPr>
        </p:nvSpPr>
        <p:spPr/>
        <p:txBody>
          <a:bodyPr>
            <a:normAutofit fontScale="92500" lnSpcReduction="20000"/>
          </a:bodyPr>
          <a:lstStyle/>
          <a:p>
            <a:r>
              <a:rPr lang="en-US" dirty="0">
                <a:latin typeface="+mj-lt"/>
              </a:rPr>
              <a:t>How many bits is the architecture?</a:t>
            </a:r>
          </a:p>
          <a:p>
            <a:pPr lvl="1"/>
            <a:r>
              <a:rPr lang="en-US" dirty="0">
                <a:latin typeface="+mj-lt"/>
              </a:rPr>
              <a:t>8-bit and 16-bit not uncommon</a:t>
            </a:r>
          </a:p>
          <a:p>
            <a:pPr lvl="1"/>
            <a:r>
              <a:rPr lang="en-US" dirty="0">
                <a:latin typeface="+mj-lt"/>
              </a:rPr>
              <a:t>64-bit is very rare (who has that much memory?)</a:t>
            </a:r>
          </a:p>
          <a:p>
            <a:pPr lvl="2"/>
            <a:endParaRPr lang="en-US" dirty="0">
              <a:latin typeface="+mj-lt"/>
            </a:endParaRPr>
          </a:p>
          <a:p>
            <a:r>
              <a:rPr lang="en-US" dirty="0">
                <a:latin typeface="+mj-lt"/>
              </a:rPr>
              <a:t>What instructions are supported?</a:t>
            </a:r>
          </a:p>
          <a:p>
            <a:pPr lvl="1"/>
            <a:r>
              <a:rPr lang="en-US" dirty="0">
                <a:latin typeface="+mj-lt"/>
              </a:rPr>
              <a:t>Normal stuff yes</a:t>
            </a:r>
          </a:p>
          <a:p>
            <a:pPr lvl="1"/>
            <a:r>
              <a:rPr lang="en-US" dirty="0">
                <a:latin typeface="+mj-lt"/>
              </a:rPr>
              <a:t>What about single-cycle multiply?</a:t>
            </a:r>
          </a:p>
          <a:p>
            <a:pPr lvl="1"/>
            <a:r>
              <a:rPr lang="en-US" dirty="0">
                <a:latin typeface="+mj-lt"/>
              </a:rPr>
              <a:t>What about floating-point operations?</a:t>
            </a:r>
          </a:p>
          <a:p>
            <a:pPr lvl="1"/>
            <a:r>
              <a:rPr lang="en-US" dirty="0">
                <a:latin typeface="+mj-lt"/>
              </a:rPr>
              <a:t>Vector instructions?</a:t>
            </a:r>
          </a:p>
          <a:p>
            <a:endParaRPr lang="en-US" dirty="0">
              <a:latin typeface="+mj-lt"/>
            </a:endParaRPr>
          </a:p>
          <a:p>
            <a:r>
              <a:rPr lang="en-US" dirty="0">
                <a:latin typeface="+mj-lt"/>
              </a:rPr>
              <a:t>How fast does it run?</a:t>
            </a:r>
          </a:p>
          <a:p>
            <a:pPr lvl="1"/>
            <a:r>
              <a:rPr lang="en-US" dirty="0">
                <a:latin typeface="+mj-lt"/>
              </a:rPr>
              <a:t>1-100 MHz is common on modern systems (faster is more energy cost)</a:t>
            </a:r>
          </a:p>
          <a:p>
            <a:pPr lvl="1"/>
            <a:r>
              <a:rPr lang="en-US" dirty="0">
                <a:latin typeface="+mj-lt"/>
              </a:rPr>
              <a:t>Occasionally MUCH slower (think 32 </a:t>
            </a:r>
            <a:r>
              <a:rPr lang="en-US" dirty="0" err="1">
                <a:latin typeface="+mj-lt"/>
              </a:rPr>
              <a:t>KHz</a:t>
            </a:r>
            <a:r>
              <a:rPr lang="en-US" dirty="0">
                <a:latin typeface="+mj-lt"/>
              </a:rPr>
              <a:t>)</a:t>
            </a:r>
          </a:p>
        </p:txBody>
      </p:sp>
      <p:sp>
        <p:nvSpPr>
          <p:cNvPr id="4" name="Slide Number Placeholder 3">
            <a:extLst>
              <a:ext uri="{FF2B5EF4-FFF2-40B4-BE49-F238E27FC236}">
                <a16:creationId xmlns:a16="http://schemas.microsoft.com/office/drawing/2014/main" id="{D89E1838-FDC2-2715-7088-D3E1D227673A}"/>
              </a:ext>
            </a:extLst>
          </p:cNvPr>
          <p:cNvSpPr>
            <a:spLocks noGrp="1"/>
          </p:cNvSpPr>
          <p:nvPr>
            <p:ph type="sldNum" sz="quarter" idx="12"/>
          </p:nvPr>
        </p:nvSpPr>
        <p:spPr/>
        <p:txBody>
          <a:bodyPr/>
          <a:lstStyle/>
          <a:p>
            <a:fld id="{0778C724-3839-4D76-A707-B4C23905D055}" type="slidenum">
              <a:rPr lang="en-US" smtClean="0"/>
              <a:t>54</a:t>
            </a:fld>
            <a:endParaRPr lang="en-US"/>
          </a:p>
        </p:txBody>
      </p:sp>
    </p:spTree>
    <p:extLst>
      <p:ext uri="{BB962C8B-B14F-4D97-AF65-F5344CB8AC3E}">
        <p14:creationId xmlns:p14="http://schemas.microsoft.com/office/powerpoint/2010/main" val="777934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10E12-7201-53EC-A9D2-20A366CDD4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AD0C23-C2E4-B21F-D0E1-3D473637B44C}"/>
              </a:ext>
            </a:extLst>
          </p:cNvPr>
          <p:cNvSpPr>
            <a:spLocks noGrp="1"/>
          </p:cNvSpPr>
          <p:nvPr>
            <p:ph type="title"/>
          </p:nvPr>
        </p:nvSpPr>
        <p:spPr>
          <a:xfrm>
            <a:off x="762338" y="72256"/>
            <a:ext cx="10515600" cy="1325563"/>
          </a:xfrm>
        </p:spPr>
        <p:txBody>
          <a:bodyPr>
            <a:normAutofit/>
          </a:bodyPr>
          <a:lstStyle/>
          <a:p>
            <a:r>
              <a:rPr lang="en-US" sz="4000" dirty="0">
                <a:latin typeface="+mn-lt"/>
              </a:rPr>
              <a:t>What are design choices for peripherals</a:t>
            </a:r>
          </a:p>
        </p:txBody>
      </p:sp>
      <p:sp>
        <p:nvSpPr>
          <p:cNvPr id="3" name="Content Placeholder 2">
            <a:extLst>
              <a:ext uri="{FF2B5EF4-FFF2-40B4-BE49-F238E27FC236}">
                <a16:creationId xmlns:a16="http://schemas.microsoft.com/office/drawing/2014/main" id="{9FB39AA5-5548-825E-B009-D0FD56EC4446}"/>
              </a:ext>
            </a:extLst>
          </p:cNvPr>
          <p:cNvSpPr>
            <a:spLocks noGrp="1"/>
          </p:cNvSpPr>
          <p:nvPr>
            <p:ph idx="1"/>
          </p:nvPr>
        </p:nvSpPr>
        <p:spPr>
          <a:xfrm>
            <a:off x="611607" y="1486022"/>
            <a:ext cx="6555883" cy="5029200"/>
          </a:xfrm>
        </p:spPr>
        <p:txBody>
          <a:bodyPr/>
          <a:lstStyle/>
          <a:p>
            <a:r>
              <a:rPr lang="en-US" dirty="0">
                <a:latin typeface="+mj-lt"/>
              </a:rPr>
              <a:t>More peripherals mean more use cases</a:t>
            </a:r>
          </a:p>
          <a:p>
            <a:pPr lvl="1"/>
            <a:r>
              <a:rPr lang="en-US" dirty="0">
                <a:latin typeface="+mj-lt"/>
              </a:rPr>
              <a:t>But also means more cost for the chip</a:t>
            </a:r>
          </a:p>
          <a:p>
            <a:pPr lvl="1"/>
            <a:r>
              <a:rPr lang="en-US" dirty="0">
                <a:latin typeface="+mj-lt"/>
              </a:rPr>
              <a:t>Peripherals occupy silicon</a:t>
            </a:r>
          </a:p>
          <a:p>
            <a:pPr lvl="1"/>
            <a:r>
              <a:rPr lang="en-US" dirty="0">
                <a:latin typeface="+mj-lt"/>
              </a:rPr>
              <a:t>Most peripherals will go unused for a given application…</a:t>
            </a:r>
          </a:p>
          <a:p>
            <a:pPr lvl="1"/>
            <a:endParaRPr lang="en-US" dirty="0">
              <a:latin typeface="+mj-lt"/>
            </a:endParaRPr>
          </a:p>
          <a:p>
            <a:r>
              <a:rPr lang="en-US" dirty="0">
                <a:latin typeface="+mj-lt"/>
              </a:rPr>
              <a:t>Flexibility within a given peripheral</a:t>
            </a:r>
          </a:p>
          <a:p>
            <a:pPr lvl="1"/>
            <a:r>
              <a:rPr lang="en-US" dirty="0">
                <a:latin typeface="+mj-lt"/>
              </a:rPr>
              <a:t>One capability is easier to use</a:t>
            </a:r>
          </a:p>
          <a:p>
            <a:pPr lvl="1"/>
            <a:r>
              <a:rPr lang="en-US" dirty="0">
                <a:latin typeface="+mj-lt"/>
              </a:rPr>
              <a:t>Many capabilities are more useful</a:t>
            </a:r>
          </a:p>
        </p:txBody>
      </p:sp>
      <p:sp>
        <p:nvSpPr>
          <p:cNvPr id="4" name="Slide Number Placeholder 3">
            <a:extLst>
              <a:ext uri="{FF2B5EF4-FFF2-40B4-BE49-F238E27FC236}">
                <a16:creationId xmlns:a16="http://schemas.microsoft.com/office/drawing/2014/main" id="{DD6F19FE-84CA-64B9-4921-B118EBB0F74A}"/>
              </a:ext>
            </a:extLst>
          </p:cNvPr>
          <p:cNvSpPr>
            <a:spLocks noGrp="1"/>
          </p:cNvSpPr>
          <p:nvPr>
            <p:ph type="sldNum" sz="quarter" idx="12"/>
          </p:nvPr>
        </p:nvSpPr>
        <p:spPr/>
        <p:txBody>
          <a:bodyPr/>
          <a:lstStyle/>
          <a:p>
            <a:fld id="{0778C724-3839-4D76-A707-B4C23905D055}" type="slidenum">
              <a:rPr lang="en-US" smtClean="0"/>
              <a:t>55</a:t>
            </a:fld>
            <a:endParaRPr lang="en-US"/>
          </a:p>
        </p:txBody>
      </p:sp>
      <p:pic>
        <p:nvPicPr>
          <p:cNvPr id="5" name="Image" descr="Image">
            <a:extLst>
              <a:ext uri="{FF2B5EF4-FFF2-40B4-BE49-F238E27FC236}">
                <a16:creationId xmlns:a16="http://schemas.microsoft.com/office/drawing/2014/main" id="{A65F47D6-6468-D0E0-E785-6B5C3F1D67AF}"/>
              </a:ext>
            </a:extLst>
          </p:cNvPr>
          <p:cNvPicPr>
            <a:picLocks noChangeAspect="1"/>
          </p:cNvPicPr>
          <p:nvPr/>
        </p:nvPicPr>
        <p:blipFill>
          <a:blip r:embed="rId2"/>
          <a:stretch>
            <a:fillRect/>
          </a:stretch>
        </p:blipFill>
        <p:spPr>
          <a:xfrm>
            <a:off x="7462219" y="1486022"/>
            <a:ext cx="3422538" cy="4043948"/>
          </a:xfrm>
          <a:prstGeom prst="rect">
            <a:avLst/>
          </a:prstGeom>
          <a:ln w="25400">
            <a:solidFill>
              <a:srgbClr val="F3F7F5"/>
            </a:solidFill>
            <a:miter lim="400000"/>
          </a:ln>
          <a:effectLst>
            <a:outerShdw blurRad="63500" dist="25400" dir="3600000" rotWithShape="0">
              <a:srgbClr val="000000">
                <a:alpha val="70000"/>
              </a:srgbClr>
            </a:outerShdw>
          </a:effectLst>
        </p:spPr>
      </p:pic>
      <p:sp>
        <p:nvSpPr>
          <p:cNvPr id="6" name="Apple A8 SoC">
            <a:extLst>
              <a:ext uri="{FF2B5EF4-FFF2-40B4-BE49-F238E27FC236}">
                <a16:creationId xmlns:a16="http://schemas.microsoft.com/office/drawing/2014/main" id="{3461D253-8B55-2E5F-906B-78A427B362B0}"/>
              </a:ext>
            </a:extLst>
          </p:cNvPr>
          <p:cNvSpPr txBox="1"/>
          <p:nvPr/>
        </p:nvSpPr>
        <p:spPr>
          <a:xfrm>
            <a:off x="7545507" y="5634036"/>
            <a:ext cx="4330825" cy="904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5000">
                <a:latin typeface="+mj-lt"/>
                <a:ea typeface="+mj-ea"/>
                <a:cs typeface="+mj-cs"/>
                <a:sym typeface="Helvetica"/>
              </a:defRPr>
            </a:lvl1pPr>
          </a:lstStyle>
          <a:p>
            <a:r>
              <a:rPr dirty="0"/>
              <a:t>Apple A8 SoC</a:t>
            </a:r>
          </a:p>
        </p:txBody>
      </p:sp>
    </p:spTree>
    <p:extLst>
      <p:ext uri="{BB962C8B-B14F-4D97-AF65-F5344CB8AC3E}">
        <p14:creationId xmlns:p14="http://schemas.microsoft.com/office/powerpoint/2010/main" val="3103776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B5D9C-379B-C810-032E-38E405052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A7BBB-4D25-E8AB-7BC0-6B1676B8D5BF}"/>
              </a:ext>
            </a:extLst>
          </p:cNvPr>
          <p:cNvSpPr>
            <a:spLocks noGrp="1"/>
          </p:cNvSpPr>
          <p:nvPr>
            <p:ph type="title"/>
          </p:nvPr>
        </p:nvSpPr>
        <p:spPr/>
        <p:txBody>
          <a:bodyPr/>
          <a:lstStyle/>
          <a:p>
            <a:r>
              <a:rPr lang="en-US" dirty="0">
                <a:latin typeface="+mn-lt"/>
              </a:rPr>
              <a:t>Connecting peripherals on microcontrollers</a:t>
            </a:r>
          </a:p>
        </p:txBody>
      </p:sp>
      <p:sp>
        <p:nvSpPr>
          <p:cNvPr id="3" name="Content Placeholder 2">
            <a:extLst>
              <a:ext uri="{FF2B5EF4-FFF2-40B4-BE49-F238E27FC236}">
                <a16:creationId xmlns:a16="http://schemas.microsoft.com/office/drawing/2014/main" id="{9C1703D7-4D52-A864-C248-FD25B412C38A}"/>
              </a:ext>
            </a:extLst>
          </p:cNvPr>
          <p:cNvSpPr>
            <a:spLocks noGrp="1"/>
          </p:cNvSpPr>
          <p:nvPr>
            <p:ph idx="1"/>
          </p:nvPr>
        </p:nvSpPr>
        <p:spPr>
          <a:xfrm>
            <a:off x="914741" y="1597025"/>
            <a:ext cx="10515600" cy="4895850"/>
          </a:xfrm>
        </p:spPr>
        <p:txBody>
          <a:bodyPr/>
          <a:lstStyle/>
          <a:p>
            <a:r>
              <a:rPr lang="en-US" dirty="0">
                <a:latin typeface="+mj-lt"/>
              </a:rPr>
              <a:t>Peripherals need to electrically connect to outside world</a:t>
            </a:r>
          </a:p>
          <a:p>
            <a:pPr lvl="1"/>
            <a:r>
              <a:rPr lang="en-US" dirty="0">
                <a:latin typeface="+mj-lt"/>
              </a:rPr>
              <a:t>Attach to pins on the exterior of the chip</a:t>
            </a:r>
          </a:p>
          <a:p>
            <a:pPr lvl="1"/>
            <a:endParaRPr lang="en-US" dirty="0">
              <a:latin typeface="+mj-lt"/>
            </a:endParaRPr>
          </a:p>
          <a:p>
            <a:r>
              <a:rPr lang="en-US" dirty="0">
                <a:latin typeface="+mj-lt"/>
              </a:rPr>
              <a:t>More pins allow for more connections</a:t>
            </a:r>
          </a:p>
          <a:p>
            <a:pPr lvl="1"/>
            <a:r>
              <a:rPr lang="en-US" dirty="0">
                <a:latin typeface="+mj-lt"/>
              </a:rPr>
              <a:t>At increased cost and size</a:t>
            </a:r>
          </a:p>
          <a:p>
            <a:pPr lvl="1"/>
            <a:endParaRPr lang="en-US" dirty="0">
              <a:latin typeface="+mj-lt"/>
            </a:endParaRPr>
          </a:p>
          <a:p>
            <a:r>
              <a:rPr lang="en-US" dirty="0">
                <a:latin typeface="+mj-lt"/>
              </a:rPr>
              <a:t>Pin layouts can add more pins for cheaper</a:t>
            </a:r>
          </a:p>
          <a:p>
            <a:pPr lvl="1"/>
            <a:r>
              <a:rPr lang="en-US" dirty="0">
                <a:latin typeface="+mj-lt"/>
              </a:rPr>
              <a:t>But make soldering and debugging difficult</a:t>
            </a:r>
          </a:p>
          <a:p>
            <a:endParaRPr lang="en-US" dirty="0">
              <a:latin typeface="+mj-lt"/>
            </a:endParaRPr>
          </a:p>
          <a:p>
            <a:r>
              <a:rPr lang="en-US" dirty="0">
                <a:latin typeface="+mj-lt"/>
              </a:rPr>
              <a:t>Peripherals need to connect to external pins</a:t>
            </a:r>
          </a:p>
          <a:p>
            <a:pPr lvl="1"/>
            <a:r>
              <a:rPr lang="en-US" dirty="0">
                <a:latin typeface="+mj-lt"/>
              </a:rPr>
              <a:t>Modern microcontrollers allow any-to-any connections</a:t>
            </a:r>
          </a:p>
          <a:p>
            <a:endParaRPr lang="en-US" dirty="0"/>
          </a:p>
          <a:p>
            <a:endParaRPr lang="en-US" dirty="0"/>
          </a:p>
        </p:txBody>
      </p:sp>
      <p:sp>
        <p:nvSpPr>
          <p:cNvPr id="4" name="Slide Number Placeholder 3">
            <a:extLst>
              <a:ext uri="{FF2B5EF4-FFF2-40B4-BE49-F238E27FC236}">
                <a16:creationId xmlns:a16="http://schemas.microsoft.com/office/drawing/2014/main" id="{AEB419ED-50DE-A226-4081-A21A201EB6F9}"/>
              </a:ext>
            </a:extLst>
          </p:cNvPr>
          <p:cNvSpPr>
            <a:spLocks noGrp="1"/>
          </p:cNvSpPr>
          <p:nvPr>
            <p:ph type="sldNum" sz="quarter" idx="12"/>
          </p:nvPr>
        </p:nvSpPr>
        <p:spPr/>
        <p:txBody>
          <a:bodyPr/>
          <a:lstStyle/>
          <a:p>
            <a:fld id="{0778C724-3839-4D76-A707-B4C23905D055}" type="slidenum">
              <a:rPr lang="en-US" smtClean="0"/>
              <a:t>56</a:t>
            </a:fld>
            <a:endParaRPr lang="en-US"/>
          </a:p>
        </p:txBody>
      </p:sp>
      <p:pic>
        <p:nvPicPr>
          <p:cNvPr id="3074" name="Picture 2">
            <a:extLst>
              <a:ext uri="{FF2B5EF4-FFF2-40B4-BE49-F238E27FC236}">
                <a16:creationId xmlns:a16="http://schemas.microsoft.com/office/drawing/2014/main" id="{341DDDED-59AF-EF91-4CB5-E3CF1FF33F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1329" y="2159962"/>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is a BGA: SMD Ball Grid Array » Electronics Notes">
            <a:extLst>
              <a:ext uri="{FF2B5EF4-FFF2-40B4-BE49-F238E27FC236}">
                <a16:creationId xmlns:a16="http://schemas.microsoft.com/office/drawing/2014/main" id="{601A839B-E9C2-8321-2E87-AB4C59C69DE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154781" y="5130037"/>
            <a:ext cx="1803400" cy="15274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w to Build a PCB: QFN footprints">
            <a:extLst>
              <a:ext uri="{FF2B5EF4-FFF2-40B4-BE49-F238E27FC236}">
                <a16:creationId xmlns:a16="http://schemas.microsoft.com/office/drawing/2014/main" id="{3E96D064-8D80-514C-3C9E-D18B56477EA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682622" y="4026862"/>
            <a:ext cx="2747719" cy="9830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F77D382-CBF0-5918-6379-29581DC0FAB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99954" y="2523898"/>
            <a:ext cx="1568450" cy="156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149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BFB9A-064F-AF77-A91E-CA23B54A7C8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B6150-C5DE-B08D-D077-07EBBF91769B}"/>
              </a:ext>
            </a:extLst>
          </p:cNvPr>
          <p:cNvSpPr>
            <a:spLocks noGrp="1"/>
          </p:cNvSpPr>
          <p:nvPr>
            <p:ph idx="1"/>
          </p:nvPr>
        </p:nvSpPr>
        <p:spPr>
          <a:xfrm>
            <a:off x="838200" y="1864427"/>
            <a:ext cx="11050138" cy="3129145"/>
          </a:xfrm>
        </p:spPr>
        <p:txBody>
          <a:bodyPr>
            <a:normAutofit/>
          </a:bodyPr>
          <a:lstStyle/>
          <a:p>
            <a:r>
              <a:rPr lang="en-US" dirty="0">
                <a:latin typeface="+mj-lt"/>
                <a:sym typeface="Wingdings" pitchFamily="2" charset="2"/>
              </a:rPr>
              <a:t>Let us recall what was covered in the last lecture</a:t>
            </a:r>
          </a:p>
          <a:p>
            <a:r>
              <a:rPr lang="en-US" dirty="0">
                <a:latin typeface="+mj-lt"/>
              </a:rPr>
              <a:t>Microcontrollers</a:t>
            </a:r>
          </a:p>
          <a:p>
            <a:r>
              <a:rPr lang="en-US" b="1" dirty="0"/>
              <a:t>Storage</a:t>
            </a:r>
          </a:p>
          <a:p>
            <a:r>
              <a:rPr lang="en-US" dirty="0">
                <a:latin typeface="+mj-lt"/>
              </a:rPr>
              <a:t>Bus: SPI and  I2C</a:t>
            </a:r>
          </a:p>
          <a:p>
            <a:r>
              <a:rPr lang="en-US" dirty="0">
                <a:latin typeface="+mj-lt"/>
              </a:rPr>
              <a:t>Example of library support in Arduino</a:t>
            </a:r>
          </a:p>
        </p:txBody>
      </p:sp>
      <p:sp>
        <p:nvSpPr>
          <p:cNvPr id="12" name="Slide Number Placeholder 11">
            <a:extLst>
              <a:ext uri="{FF2B5EF4-FFF2-40B4-BE49-F238E27FC236}">
                <a16:creationId xmlns:a16="http://schemas.microsoft.com/office/drawing/2014/main" id="{1AFE4E14-CD27-B9A4-987B-ADD14D7D1E1A}"/>
              </a:ext>
            </a:extLst>
          </p:cNvPr>
          <p:cNvSpPr>
            <a:spLocks noGrp="1"/>
          </p:cNvSpPr>
          <p:nvPr>
            <p:ph type="sldNum" sz="quarter" idx="12"/>
          </p:nvPr>
        </p:nvSpPr>
        <p:spPr/>
        <p:txBody>
          <a:bodyPr/>
          <a:lstStyle/>
          <a:p>
            <a:fld id="{687B7451-1438-CB4A-8106-82A64F1C7D7B}" type="slidenum">
              <a:rPr lang="sv-SE" smtClean="0"/>
              <a:t>57</a:t>
            </a:fld>
            <a:endParaRPr lang="sv-SE" dirty="0"/>
          </a:p>
        </p:txBody>
      </p:sp>
      <p:sp>
        <p:nvSpPr>
          <p:cNvPr id="5" name="Title 4">
            <a:extLst>
              <a:ext uri="{FF2B5EF4-FFF2-40B4-BE49-F238E27FC236}">
                <a16:creationId xmlns:a16="http://schemas.microsoft.com/office/drawing/2014/main" id="{20A7F419-30D8-FE11-DA0A-450563C501D6}"/>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098F060E-3C69-D711-D04F-9E31AA239DFF}"/>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677276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8286E-5C1C-71A3-3954-D734D86A4E2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1A5A51-6375-3C27-2848-F0820D3CED4C}"/>
              </a:ext>
            </a:extLst>
          </p:cNvPr>
          <p:cNvSpPr>
            <a:spLocks noGrp="1"/>
          </p:cNvSpPr>
          <p:nvPr>
            <p:ph idx="1"/>
          </p:nvPr>
        </p:nvSpPr>
        <p:spPr>
          <a:xfrm>
            <a:off x="2165338" y="3103357"/>
            <a:ext cx="7861324" cy="1258094"/>
          </a:xfrm>
        </p:spPr>
        <p:txBody>
          <a:bodyPr>
            <a:normAutofit/>
          </a:bodyPr>
          <a:lstStyle/>
          <a:p>
            <a:pPr marL="0" indent="0" algn="ctr">
              <a:buNone/>
            </a:pPr>
            <a:r>
              <a:rPr lang="en-US" sz="4800" dirty="0"/>
              <a:t>Storage</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B96297C-43C2-2C63-ADA5-C9609CD47FAB}"/>
              </a:ext>
            </a:extLst>
          </p:cNvPr>
          <p:cNvSpPr>
            <a:spLocks noGrp="1"/>
          </p:cNvSpPr>
          <p:nvPr>
            <p:ph type="sldNum" sz="quarter" idx="12"/>
          </p:nvPr>
        </p:nvSpPr>
        <p:spPr/>
        <p:txBody>
          <a:bodyPr/>
          <a:lstStyle/>
          <a:p>
            <a:fld id="{687B7451-1438-CB4A-8106-82A64F1C7D7B}" type="slidenum">
              <a:rPr lang="sv-SE" smtClean="0"/>
              <a:t>58</a:t>
            </a:fld>
            <a:endParaRPr lang="sv-SE"/>
          </a:p>
        </p:txBody>
      </p:sp>
      <p:sp>
        <p:nvSpPr>
          <p:cNvPr id="2" name="Footer Placeholder 1">
            <a:extLst>
              <a:ext uri="{FF2B5EF4-FFF2-40B4-BE49-F238E27FC236}">
                <a16:creationId xmlns:a16="http://schemas.microsoft.com/office/drawing/2014/main" id="{B426D57D-BB40-0F6F-3004-72A1300ED806}"/>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4946038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8BDCD-7245-DC32-A9E7-0234F99E4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5E2A5B-B86D-C969-FF97-52CF1DDB56C1}"/>
              </a:ext>
            </a:extLst>
          </p:cNvPr>
          <p:cNvSpPr>
            <a:spLocks noGrp="1"/>
          </p:cNvSpPr>
          <p:nvPr>
            <p:ph type="title"/>
          </p:nvPr>
        </p:nvSpPr>
        <p:spPr/>
        <p:txBody>
          <a:bodyPr>
            <a:normAutofit/>
          </a:bodyPr>
          <a:lstStyle/>
          <a:p>
            <a:r>
              <a:rPr lang="en-US" sz="4000" dirty="0">
                <a:latin typeface="+mn-lt"/>
              </a:rPr>
              <a:t>Memory on microcontroller (hierarchy)</a:t>
            </a:r>
          </a:p>
        </p:txBody>
      </p:sp>
      <p:sp>
        <p:nvSpPr>
          <p:cNvPr id="4" name="Slide Number Placeholder 3">
            <a:extLst>
              <a:ext uri="{FF2B5EF4-FFF2-40B4-BE49-F238E27FC236}">
                <a16:creationId xmlns:a16="http://schemas.microsoft.com/office/drawing/2014/main" id="{2F50EE87-0780-0003-6753-E7A62A85D88F}"/>
              </a:ext>
            </a:extLst>
          </p:cNvPr>
          <p:cNvSpPr>
            <a:spLocks noGrp="1"/>
          </p:cNvSpPr>
          <p:nvPr>
            <p:ph type="sldNum" sz="quarter" idx="12"/>
          </p:nvPr>
        </p:nvSpPr>
        <p:spPr/>
        <p:txBody>
          <a:bodyPr/>
          <a:lstStyle/>
          <a:p>
            <a:fld id="{0778C724-3839-4D76-A707-B4C23905D055}" type="slidenum">
              <a:rPr lang="en-US" smtClean="0"/>
              <a:t>59</a:t>
            </a:fld>
            <a:endParaRPr lang="en-US"/>
          </a:p>
        </p:txBody>
      </p:sp>
      <p:graphicFrame>
        <p:nvGraphicFramePr>
          <p:cNvPr id="5" name="Content Placeholder 4">
            <a:extLst>
              <a:ext uri="{FF2B5EF4-FFF2-40B4-BE49-F238E27FC236}">
                <a16:creationId xmlns:a16="http://schemas.microsoft.com/office/drawing/2014/main" id="{200D6B85-C6E1-769F-CE58-7D2C57329F63}"/>
              </a:ext>
            </a:extLst>
          </p:cNvPr>
          <p:cNvGraphicFramePr>
            <a:graphicFrameLocks/>
          </p:cNvGraphicFramePr>
          <p:nvPr/>
        </p:nvGraphicFramePr>
        <p:xfrm>
          <a:off x="2708031" y="1727199"/>
          <a:ext cx="6499274" cy="4427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1413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78537"/>
            <a:ext cx="10515600" cy="1325563"/>
          </a:xfrm>
        </p:spPr>
        <p:txBody>
          <a:bodyPr>
            <a:normAutofit/>
          </a:bodyPr>
          <a:lstStyle/>
          <a:p>
            <a:r>
              <a:rPr lang="en-US" sz="4000" dirty="0">
                <a:latin typeface="+mn-lt"/>
              </a:rPr>
              <a:t>Reflecting TV Signals for Transmissions</a:t>
            </a:r>
            <a:endParaRPr lang="en-US" sz="4000" dirty="0">
              <a:solidFill>
                <a:srgbClr val="7030A0"/>
              </a:solidFill>
              <a:latin typeface="+mn-lt"/>
            </a:endParaRPr>
          </a:p>
        </p:txBody>
      </p:sp>
      <p:sp>
        <p:nvSpPr>
          <p:cNvPr id="4" name="Slide Number Placeholder 3"/>
          <p:cNvSpPr>
            <a:spLocks noGrp="1"/>
          </p:cNvSpPr>
          <p:nvPr>
            <p:ph type="sldNum" sz="quarter" idx="12"/>
          </p:nvPr>
        </p:nvSpPr>
        <p:spPr/>
        <p:txBody>
          <a:bodyPr/>
          <a:lstStyle/>
          <a:p>
            <a:fld id="{B404913F-DF0B-FF42-954B-082342E2B409}" type="slidenum">
              <a:rPr lang="en-US" smtClean="0"/>
              <a:t>6</a:t>
            </a:fld>
            <a:endParaRPr lang="en-US"/>
          </a:p>
        </p:txBody>
      </p:sp>
      <p:sp>
        <p:nvSpPr>
          <p:cNvPr id="6" name="TextBox 5">
            <a:extLst>
              <a:ext uri="{FF2B5EF4-FFF2-40B4-BE49-F238E27FC236}">
                <a16:creationId xmlns:a16="http://schemas.microsoft.com/office/drawing/2014/main" id="{38458C2B-02D4-7EF1-B3A2-C56E9738E2AB}"/>
              </a:ext>
            </a:extLst>
          </p:cNvPr>
          <p:cNvSpPr txBox="1"/>
          <p:nvPr/>
        </p:nvSpPr>
        <p:spPr>
          <a:xfrm>
            <a:off x="6259132" y="5633179"/>
            <a:ext cx="2949262" cy="276999"/>
          </a:xfrm>
          <a:prstGeom prst="rect">
            <a:avLst/>
          </a:prstGeom>
          <a:noFill/>
        </p:spPr>
        <p:txBody>
          <a:bodyPr wrap="square" rtlCol="0">
            <a:spAutoFit/>
          </a:bodyPr>
          <a:lstStyle/>
          <a:p>
            <a:pPr algn="ctr"/>
            <a:r>
              <a:rPr lang="en-US" sz="1200" dirty="0">
                <a:latin typeface="+mj-lt"/>
              </a:rPr>
              <a:t>Courtesy: University of Washington, Seattle</a:t>
            </a:r>
          </a:p>
        </p:txBody>
      </p:sp>
      <p:sp>
        <p:nvSpPr>
          <p:cNvPr id="10" name="TextBox 9">
            <a:extLst>
              <a:ext uri="{FF2B5EF4-FFF2-40B4-BE49-F238E27FC236}">
                <a16:creationId xmlns:a16="http://schemas.microsoft.com/office/drawing/2014/main" id="{809158DC-0544-AC36-BF77-FBEAE3F68C9A}"/>
              </a:ext>
            </a:extLst>
          </p:cNvPr>
          <p:cNvSpPr txBox="1"/>
          <p:nvPr/>
        </p:nvSpPr>
        <p:spPr>
          <a:xfrm>
            <a:off x="2160635" y="6364229"/>
            <a:ext cx="7421247" cy="338554"/>
          </a:xfrm>
          <a:prstGeom prst="rect">
            <a:avLst/>
          </a:prstGeom>
          <a:noFill/>
        </p:spPr>
        <p:txBody>
          <a:bodyPr wrap="square" rtlCol="0">
            <a:spAutoFit/>
          </a:bodyPr>
          <a:lstStyle/>
          <a:p>
            <a:pPr algn="ctr"/>
            <a:r>
              <a:rPr lang="en-US" sz="1600" dirty="0">
                <a:latin typeface="+mj-lt"/>
                <a:ea typeface="Calibri" charset="0"/>
                <a:cs typeface="Calibri" charset="0"/>
              </a:rPr>
              <a:t>Ambient Backscatter: Wireless Communication Out of Thin Air, ACM SIGCOMM 2013</a:t>
            </a:r>
            <a:endParaRPr lang="en-US" sz="1600" b="1" dirty="0">
              <a:latin typeface="+mj-lt"/>
              <a:ea typeface="Calibri" charset="0"/>
              <a:cs typeface="Calibri" charset="0"/>
            </a:endParaRPr>
          </a:p>
        </p:txBody>
      </p:sp>
      <p:pic>
        <p:nvPicPr>
          <p:cNvPr id="3" name="Online Media 2" descr="Ambient Backscatter">
            <a:hlinkClick r:id="" action="ppaction://media"/>
            <a:extLst>
              <a:ext uri="{FF2B5EF4-FFF2-40B4-BE49-F238E27FC236}">
                <a16:creationId xmlns:a16="http://schemas.microsoft.com/office/drawing/2014/main" id="{DD9CC411-9C2D-E668-2B07-B011B499952B}"/>
              </a:ext>
            </a:extLst>
          </p:cNvPr>
          <p:cNvPicPr>
            <a:picLocks noRot="1" noChangeAspect="1"/>
          </p:cNvPicPr>
          <p:nvPr>
            <a:videoFile r:link="rId1"/>
          </p:nvPr>
        </p:nvPicPr>
        <p:blipFill>
          <a:blip r:embed="rId4"/>
          <a:stretch>
            <a:fillRect/>
          </a:stretch>
        </p:blipFill>
        <p:spPr>
          <a:xfrm>
            <a:off x="2251495" y="1542847"/>
            <a:ext cx="7239526" cy="4090332"/>
          </a:xfrm>
          <a:prstGeom prst="rect">
            <a:avLst/>
          </a:prstGeom>
        </p:spPr>
      </p:pic>
    </p:spTree>
    <p:extLst>
      <p:ext uri="{BB962C8B-B14F-4D97-AF65-F5344CB8AC3E}">
        <p14:creationId xmlns:p14="http://schemas.microsoft.com/office/powerpoint/2010/main" val="2155549757"/>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10" grpId="0"/>
    </p:bldLst>
  </p:timing>
  <p:extLst>
    <p:ext uri="{E180D4A7-C9FB-4DFB-919C-405C955672EB}">
      <p14:showEvtLst xmlns:p14="http://schemas.microsoft.com/office/powerpoint/2010/main">
        <p14:playEvt time="37824" objId="5"/>
        <p14:stopEvt time="66940" objId="5"/>
      </p14:showEvtLst>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DBB2D-02F2-FEF3-E63D-A80064394D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9A83F2-F0D5-215E-D47A-0D6875E70BE4}"/>
              </a:ext>
            </a:extLst>
          </p:cNvPr>
          <p:cNvSpPr>
            <a:spLocks noGrp="1"/>
          </p:cNvSpPr>
          <p:nvPr>
            <p:ph type="title"/>
          </p:nvPr>
        </p:nvSpPr>
        <p:spPr/>
        <p:txBody>
          <a:bodyPr>
            <a:normAutofit/>
          </a:bodyPr>
          <a:lstStyle/>
          <a:p>
            <a:r>
              <a:rPr lang="en-US" sz="4000" dirty="0">
                <a:latin typeface="+mn-lt"/>
              </a:rPr>
              <a:t>Example of volatile memory: SRAM</a:t>
            </a:r>
          </a:p>
        </p:txBody>
      </p:sp>
      <p:sp>
        <p:nvSpPr>
          <p:cNvPr id="3" name="Content Placeholder 2">
            <a:extLst>
              <a:ext uri="{FF2B5EF4-FFF2-40B4-BE49-F238E27FC236}">
                <a16:creationId xmlns:a16="http://schemas.microsoft.com/office/drawing/2014/main" id="{17EF2979-C47A-EC47-7941-D652F9C6B9FC}"/>
              </a:ext>
            </a:extLst>
          </p:cNvPr>
          <p:cNvSpPr>
            <a:spLocks noGrp="1"/>
          </p:cNvSpPr>
          <p:nvPr>
            <p:ph idx="1"/>
          </p:nvPr>
        </p:nvSpPr>
        <p:spPr/>
        <p:txBody>
          <a:bodyPr/>
          <a:lstStyle/>
          <a:p>
            <a:r>
              <a:rPr lang="en-US" dirty="0">
                <a:latin typeface="+mj-lt"/>
              </a:rPr>
              <a:t>Same design as registers in traditional computer systems</a:t>
            </a:r>
          </a:p>
          <a:p>
            <a:pPr lvl="1"/>
            <a:r>
              <a:rPr lang="en-US" dirty="0">
                <a:latin typeface="+mj-lt"/>
              </a:rPr>
              <a:t>No need to refresh it -&gt; lower energy costs</a:t>
            </a:r>
          </a:p>
          <a:p>
            <a:pPr lvl="1"/>
            <a:endParaRPr lang="en-US" dirty="0">
              <a:latin typeface="+mj-lt"/>
            </a:endParaRPr>
          </a:p>
          <a:p>
            <a:r>
              <a:rPr lang="en-US" dirty="0">
                <a:latin typeface="+mj-lt"/>
              </a:rPr>
              <a:t>Tradeoff:</a:t>
            </a:r>
          </a:p>
          <a:p>
            <a:pPr lvl="1"/>
            <a:r>
              <a:rPr lang="en-US" dirty="0">
                <a:latin typeface="+mj-lt"/>
              </a:rPr>
              <a:t>More expensive</a:t>
            </a:r>
          </a:p>
          <a:p>
            <a:pPr lvl="1"/>
            <a:r>
              <a:rPr lang="en-US" dirty="0">
                <a:latin typeface="+mj-lt"/>
              </a:rPr>
              <a:t>Physically larger</a:t>
            </a:r>
          </a:p>
        </p:txBody>
      </p:sp>
      <p:sp>
        <p:nvSpPr>
          <p:cNvPr id="4" name="Slide Number Placeholder 3">
            <a:extLst>
              <a:ext uri="{FF2B5EF4-FFF2-40B4-BE49-F238E27FC236}">
                <a16:creationId xmlns:a16="http://schemas.microsoft.com/office/drawing/2014/main" id="{73C224AD-C543-9388-EF88-3C51FE519AB2}"/>
              </a:ext>
            </a:extLst>
          </p:cNvPr>
          <p:cNvSpPr>
            <a:spLocks noGrp="1"/>
          </p:cNvSpPr>
          <p:nvPr>
            <p:ph type="sldNum" sz="quarter" idx="12"/>
          </p:nvPr>
        </p:nvSpPr>
        <p:spPr/>
        <p:txBody>
          <a:bodyPr/>
          <a:lstStyle/>
          <a:p>
            <a:fld id="{0778C724-3839-4D76-A707-B4C23905D055}" type="slidenum">
              <a:rPr lang="en-US" smtClean="0"/>
              <a:t>60</a:t>
            </a:fld>
            <a:endParaRPr lang="en-US"/>
          </a:p>
        </p:txBody>
      </p:sp>
      <p:pic>
        <p:nvPicPr>
          <p:cNvPr id="2052" name="Picture 4" descr="SRAM memory cell - what kind of flip-flop - Electrical Engineering Stack  Exchange">
            <a:extLst>
              <a:ext uri="{FF2B5EF4-FFF2-40B4-BE49-F238E27FC236}">
                <a16:creationId xmlns:a16="http://schemas.microsoft.com/office/drawing/2014/main" id="{A9E336F2-2247-BB6C-8C18-7E1564577B9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59564" y="2913321"/>
            <a:ext cx="3702072" cy="278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405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4E143-07D9-A8C1-32B9-0DB9B977EA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7CBF0B-21F8-7B6A-A3A5-81FAC9FE5B8D}"/>
              </a:ext>
            </a:extLst>
          </p:cNvPr>
          <p:cNvSpPr>
            <a:spLocks noGrp="1"/>
          </p:cNvSpPr>
          <p:nvPr>
            <p:ph type="title"/>
          </p:nvPr>
        </p:nvSpPr>
        <p:spPr/>
        <p:txBody>
          <a:bodyPr>
            <a:normAutofit/>
          </a:bodyPr>
          <a:lstStyle/>
          <a:p>
            <a:r>
              <a:rPr lang="en-US" sz="4000" dirty="0">
                <a:latin typeface="+mn-lt"/>
              </a:rPr>
              <a:t>Example of non-volatile memory: Flash</a:t>
            </a:r>
          </a:p>
        </p:txBody>
      </p:sp>
      <p:sp>
        <p:nvSpPr>
          <p:cNvPr id="3" name="Content Placeholder 2">
            <a:extLst>
              <a:ext uri="{FF2B5EF4-FFF2-40B4-BE49-F238E27FC236}">
                <a16:creationId xmlns:a16="http://schemas.microsoft.com/office/drawing/2014/main" id="{E6B6DD32-C097-1C1E-72DE-8FDC683E39F2}"/>
              </a:ext>
            </a:extLst>
          </p:cNvPr>
          <p:cNvSpPr>
            <a:spLocks noGrp="1"/>
          </p:cNvSpPr>
          <p:nvPr>
            <p:ph idx="1"/>
          </p:nvPr>
        </p:nvSpPr>
        <p:spPr>
          <a:xfrm>
            <a:off x="838200" y="1690688"/>
            <a:ext cx="10515600" cy="4351338"/>
          </a:xfrm>
        </p:spPr>
        <p:txBody>
          <a:bodyPr/>
          <a:lstStyle/>
          <a:p>
            <a:r>
              <a:rPr lang="en-US" dirty="0">
                <a:latin typeface="+mj-lt"/>
              </a:rPr>
              <a:t>Same design as SSDs and Flash drives</a:t>
            </a:r>
          </a:p>
          <a:p>
            <a:endParaRPr lang="en-US" dirty="0">
              <a:latin typeface="+mj-lt"/>
            </a:endParaRPr>
          </a:p>
          <a:p>
            <a:r>
              <a:rPr lang="en-US" dirty="0">
                <a:latin typeface="+mj-lt"/>
              </a:rPr>
              <a:t>Memory is stored with no energy costs</a:t>
            </a:r>
          </a:p>
          <a:p>
            <a:pPr lvl="1"/>
            <a:r>
              <a:rPr lang="en-US" dirty="0">
                <a:latin typeface="+mj-lt"/>
              </a:rPr>
              <a:t>Reading is lowish energy and quick</a:t>
            </a:r>
          </a:p>
          <a:p>
            <a:pPr lvl="1"/>
            <a:r>
              <a:rPr lang="en-US" dirty="0">
                <a:latin typeface="+mj-lt"/>
              </a:rPr>
              <a:t>Writing is high energy and very slow</a:t>
            </a:r>
          </a:p>
          <a:p>
            <a:pPr lvl="2"/>
            <a:r>
              <a:rPr lang="en-US" dirty="0">
                <a:latin typeface="+mj-lt"/>
              </a:rPr>
              <a:t>Writing also has to occur in blocks (e.g. 512 bytes)</a:t>
            </a:r>
          </a:p>
          <a:p>
            <a:pPr lvl="2"/>
            <a:endParaRPr lang="en-US" dirty="0">
              <a:latin typeface="+mj-lt"/>
            </a:endParaRPr>
          </a:p>
          <a:p>
            <a:r>
              <a:rPr lang="en-US" dirty="0">
                <a:latin typeface="+mj-lt"/>
              </a:rPr>
              <a:t>Concern: Flash has a limited lifetime ~10,000 writes</a:t>
            </a:r>
          </a:p>
          <a:p>
            <a:pPr lvl="1"/>
            <a:r>
              <a:rPr lang="en-US" dirty="0">
                <a:latin typeface="+mj-lt"/>
              </a:rPr>
              <a:t>Only writing to Flash when you load code? Essentially forever</a:t>
            </a:r>
          </a:p>
          <a:p>
            <a:pPr lvl="1"/>
            <a:r>
              <a:rPr lang="en-US" dirty="0">
                <a:latin typeface="+mj-lt"/>
              </a:rPr>
              <a:t>Recording data to Flash every second? 2.8 hours</a:t>
            </a:r>
          </a:p>
        </p:txBody>
      </p:sp>
      <p:sp>
        <p:nvSpPr>
          <p:cNvPr id="4" name="Slide Number Placeholder 3">
            <a:extLst>
              <a:ext uri="{FF2B5EF4-FFF2-40B4-BE49-F238E27FC236}">
                <a16:creationId xmlns:a16="http://schemas.microsoft.com/office/drawing/2014/main" id="{9DB4EF39-7474-050D-8C4A-23E2CB57B132}"/>
              </a:ext>
            </a:extLst>
          </p:cNvPr>
          <p:cNvSpPr>
            <a:spLocks noGrp="1"/>
          </p:cNvSpPr>
          <p:nvPr>
            <p:ph type="sldNum" sz="quarter" idx="12"/>
          </p:nvPr>
        </p:nvSpPr>
        <p:spPr/>
        <p:txBody>
          <a:bodyPr/>
          <a:lstStyle/>
          <a:p>
            <a:fld id="{0778C724-3839-4D76-A707-B4C23905D055}" type="slidenum">
              <a:rPr lang="en-US" smtClean="0"/>
              <a:t>61</a:t>
            </a:fld>
            <a:endParaRPr lang="en-US"/>
          </a:p>
        </p:txBody>
      </p:sp>
    </p:spTree>
    <p:extLst>
      <p:ext uri="{BB962C8B-B14F-4D97-AF65-F5344CB8AC3E}">
        <p14:creationId xmlns:p14="http://schemas.microsoft.com/office/powerpoint/2010/main" val="10368133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2097A-D7F6-289C-C867-A873C34E17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0C791-79EC-A4D6-09C2-E409F373F268}"/>
              </a:ext>
            </a:extLst>
          </p:cNvPr>
          <p:cNvSpPr>
            <a:spLocks noGrp="1"/>
          </p:cNvSpPr>
          <p:nvPr>
            <p:ph type="title"/>
          </p:nvPr>
        </p:nvSpPr>
        <p:spPr/>
        <p:txBody>
          <a:bodyPr>
            <a:normAutofit/>
          </a:bodyPr>
          <a:lstStyle/>
          <a:p>
            <a:r>
              <a:rPr lang="en-US" sz="4000" dirty="0">
                <a:latin typeface="+mn-lt"/>
              </a:rPr>
              <a:t>SRAM (RAM) versus Flash (ROM)</a:t>
            </a:r>
          </a:p>
        </p:txBody>
      </p:sp>
      <p:sp>
        <p:nvSpPr>
          <p:cNvPr id="3" name="Content Placeholder 2">
            <a:extLst>
              <a:ext uri="{FF2B5EF4-FFF2-40B4-BE49-F238E27FC236}">
                <a16:creationId xmlns:a16="http://schemas.microsoft.com/office/drawing/2014/main" id="{492C1FB9-5362-651F-AD08-F150E4F66E42}"/>
              </a:ext>
            </a:extLst>
          </p:cNvPr>
          <p:cNvSpPr>
            <a:spLocks noGrp="1"/>
          </p:cNvSpPr>
          <p:nvPr>
            <p:ph idx="1"/>
          </p:nvPr>
        </p:nvSpPr>
        <p:spPr/>
        <p:txBody>
          <a:bodyPr>
            <a:normAutofit fontScale="92500" lnSpcReduction="20000"/>
          </a:bodyPr>
          <a:lstStyle/>
          <a:p>
            <a:r>
              <a:rPr lang="en-US" dirty="0">
                <a:latin typeface="+mj-lt"/>
              </a:rPr>
              <a:t>Size and time difference between non-volatile and volatile memory is </a:t>
            </a:r>
            <a:r>
              <a:rPr lang="en-US" i="1" dirty="0">
                <a:latin typeface="+mj-lt"/>
              </a:rPr>
              <a:t>significantly</a:t>
            </a:r>
            <a:r>
              <a:rPr lang="en-US" dirty="0">
                <a:latin typeface="+mj-lt"/>
              </a:rPr>
              <a:t> reduced from traditional computing</a:t>
            </a:r>
          </a:p>
          <a:p>
            <a:pPr lvl="1"/>
            <a:r>
              <a:rPr lang="en-US" dirty="0">
                <a:latin typeface="+mj-lt"/>
              </a:rPr>
              <a:t>Non-volatile store 2-10x larger than volatile</a:t>
            </a:r>
          </a:p>
          <a:p>
            <a:pPr lvl="1"/>
            <a:r>
              <a:rPr lang="en-US" dirty="0">
                <a:latin typeface="+mj-lt"/>
              </a:rPr>
              <a:t>Single-cycle RAM. Maybe two-cycles to Flash (to read)</a:t>
            </a:r>
          </a:p>
          <a:p>
            <a:pPr lvl="1"/>
            <a:endParaRPr lang="en-US" dirty="0">
              <a:latin typeface="+mj-lt"/>
            </a:endParaRPr>
          </a:p>
          <a:p>
            <a:r>
              <a:rPr lang="en-US" dirty="0">
                <a:latin typeface="+mj-lt"/>
              </a:rPr>
              <a:t>Major difference: energy and writability</a:t>
            </a:r>
          </a:p>
          <a:p>
            <a:pPr lvl="1"/>
            <a:r>
              <a:rPr lang="en-US" dirty="0">
                <a:latin typeface="+mj-lt"/>
              </a:rPr>
              <a:t>SRAM is low-energy to read and write (no refresh needed)</a:t>
            </a:r>
          </a:p>
          <a:p>
            <a:pPr lvl="1"/>
            <a:r>
              <a:rPr lang="en-US" dirty="0">
                <a:latin typeface="+mj-lt"/>
              </a:rPr>
              <a:t>Flash is lowish-energy to read, but very high energy to write</a:t>
            </a:r>
          </a:p>
          <a:p>
            <a:pPr lvl="1"/>
            <a:endParaRPr lang="en-US" dirty="0">
              <a:latin typeface="+mj-lt"/>
            </a:endParaRPr>
          </a:p>
          <a:p>
            <a:r>
              <a:rPr lang="en-US" dirty="0">
                <a:latin typeface="+mj-lt"/>
              </a:rPr>
              <a:t>Hierarchical structure is not enforced</a:t>
            </a:r>
          </a:p>
          <a:p>
            <a:pPr lvl="1"/>
            <a:r>
              <a:rPr lang="en-US" dirty="0">
                <a:latin typeface="+mj-lt"/>
              </a:rPr>
              <a:t>Same address space for RAM and Flash (very different from traditional)</a:t>
            </a:r>
          </a:p>
          <a:p>
            <a:pPr lvl="1"/>
            <a:r>
              <a:rPr lang="en-US" dirty="0">
                <a:latin typeface="+mj-lt"/>
              </a:rPr>
              <a:t>Run instructions right inside of Flash</a:t>
            </a:r>
          </a:p>
          <a:p>
            <a:pPr lvl="1"/>
            <a:r>
              <a:rPr lang="en-US" dirty="0">
                <a:latin typeface="+mj-lt"/>
              </a:rPr>
              <a:t>Keep variables in RAM (or const variables in Flash)</a:t>
            </a:r>
          </a:p>
        </p:txBody>
      </p:sp>
      <p:sp>
        <p:nvSpPr>
          <p:cNvPr id="4" name="Slide Number Placeholder 3">
            <a:extLst>
              <a:ext uri="{FF2B5EF4-FFF2-40B4-BE49-F238E27FC236}">
                <a16:creationId xmlns:a16="http://schemas.microsoft.com/office/drawing/2014/main" id="{D43273D0-F787-9511-8606-3127FADA8D73}"/>
              </a:ext>
            </a:extLst>
          </p:cNvPr>
          <p:cNvSpPr>
            <a:spLocks noGrp="1"/>
          </p:cNvSpPr>
          <p:nvPr>
            <p:ph type="sldNum" sz="quarter" idx="12"/>
          </p:nvPr>
        </p:nvSpPr>
        <p:spPr/>
        <p:txBody>
          <a:bodyPr/>
          <a:lstStyle/>
          <a:p>
            <a:fld id="{0778C724-3839-4D76-A707-B4C23905D055}" type="slidenum">
              <a:rPr lang="en-US" smtClean="0"/>
              <a:t>62</a:t>
            </a:fld>
            <a:endParaRPr lang="en-US"/>
          </a:p>
        </p:txBody>
      </p:sp>
    </p:spTree>
    <p:extLst>
      <p:ext uri="{BB962C8B-B14F-4D97-AF65-F5344CB8AC3E}">
        <p14:creationId xmlns:p14="http://schemas.microsoft.com/office/powerpoint/2010/main" val="351037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79FED-42A5-6271-7465-6E2F97BB7F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6EF34-7B17-FB2E-5F03-851897EB69D6}"/>
              </a:ext>
            </a:extLst>
          </p:cNvPr>
          <p:cNvSpPr>
            <a:spLocks noGrp="1"/>
          </p:cNvSpPr>
          <p:nvPr>
            <p:ph type="title"/>
          </p:nvPr>
        </p:nvSpPr>
        <p:spPr>
          <a:xfrm>
            <a:off x="519223" y="296286"/>
            <a:ext cx="10515600" cy="1325563"/>
          </a:xfrm>
        </p:spPr>
        <p:txBody>
          <a:bodyPr>
            <a:normAutofit/>
          </a:bodyPr>
          <a:lstStyle/>
          <a:p>
            <a:r>
              <a:rPr lang="en-US" sz="4000" dirty="0">
                <a:latin typeface="+mn-lt"/>
              </a:rPr>
              <a:t>Emerging non-volatile memories FRAM , MRAM</a:t>
            </a:r>
          </a:p>
        </p:txBody>
      </p:sp>
      <p:sp>
        <p:nvSpPr>
          <p:cNvPr id="3" name="Content Placeholder 2">
            <a:extLst>
              <a:ext uri="{FF2B5EF4-FFF2-40B4-BE49-F238E27FC236}">
                <a16:creationId xmlns:a16="http://schemas.microsoft.com/office/drawing/2014/main" id="{52FBE0AB-ACB5-24C4-A7D1-ABD1B49BCF96}"/>
              </a:ext>
            </a:extLst>
          </p:cNvPr>
          <p:cNvSpPr>
            <a:spLocks noGrp="1"/>
          </p:cNvSpPr>
          <p:nvPr>
            <p:ph idx="1"/>
          </p:nvPr>
        </p:nvSpPr>
        <p:spPr>
          <a:xfrm>
            <a:off x="838200" y="1621849"/>
            <a:ext cx="10515600" cy="4351338"/>
          </a:xfrm>
        </p:spPr>
        <p:txBody>
          <a:bodyPr>
            <a:normAutofit lnSpcReduction="10000"/>
          </a:bodyPr>
          <a:lstStyle/>
          <a:p>
            <a:r>
              <a:rPr lang="en-US" dirty="0">
                <a:latin typeface="+mj-lt"/>
              </a:rPr>
              <a:t>FRAM and MRAM are both rising protentional Flash replacements</a:t>
            </a:r>
          </a:p>
          <a:p>
            <a:pPr lvl="1"/>
            <a:r>
              <a:rPr lang="en-US" dirty="0">
                <a:latin typeface="+mj-lt"/>
              </a:rPr>
              <a:t>Non-volatile</a:t>
            </a:r>
          </a:p>
          <a:p>
            <a:pPr lvl="1"/>
            <a:r>
              <a:rPr lang="en-US" dirty="0">
                <a:latin typeface="+mj-lt"/>
              </a:rPr>
              <a:t>Writable at the byte level</a:t>
            </a:r>
          </a:p>
          <a:p>
            <a:pPr lvl="1"/>
            <a:r>
              <a:rPr lang="en-US" dirty="0">
                <a:latin typeface="+mj-lt"/>
              </a:rPr>
              <a:t>Very high to infinite write/erase cycles</a:t>
            </a:r>
          </a:p>
          <a:p>
            <a:pPr lvl="1"/>
            <a:r>
              <a:rPr lang="en-US" dirty="0">
                <a:latin typeface="+mj-lt"/>
              </a:rPr>
              <a:t>Lower energy costs for writing and reading</a:t>
            </a:r>
          </a:p>
          <a:p>
            <a:pPr lvl="1"/>
            <a:endParaRPr lang="en-US" dirty="0">
              <a:latin typeface="+mj-lt"/>
            </a:endParaRPr>
          </a:p>
          <a:p>
            <a:r>
              <a:rPr lang="en-US" dirty="0">
                <a:latin typeface="+mj-lt"/>
              </a:rPr>
              <a:t>The two-use unrelated magnetic techniques for data storage</a:t>
            </a:r>
          </a:p>
          <a:p>
            <a:pPr lvl="1"/>
            <a:endParaRPr lang="en-US" dirty="0">
              <a:latin typeface="+mj-lt"/>
            </a:endParaRPr>
          </a:p>
          <a:p>
            <a:r>
              <a:rPr lang="en-US" dirty="0">
                <a:latin typeface="+mj-lt"/>
              </a:rPr>
              <a:t>Starting to appear in microcontrollers</a:t>
            </a:r>
          </a:p>
          <a:p>
            <a:pPr lvl="1"/>
            <a:r>
              <a:rPr lang="en-US" dirty="0">
                <a:latin typeface="+mj-lt"/>
              </a:rPr>
              <a:t>TI MSP430s have used 16 kB FRAM</a:t>
            </a:r>
          </a:p>
          <a:p>
            <a:pPr lvl="1"/>
            <a:r>
              <a:rPr lang="en-US" dirty="0">
                <a:latin typeface="+mj-lt"/>
              </a:rPr>
              <a:t>Apollo4 (ARM Cortex-M4F) has 2 MB of MRAM</a:t>
            </a:r>
          </a:p>
        </p:txBody>
      </p:sp>
      <p:sp>
        <p:nvSpPr>
          <p:cNvPr id="4" name="Slide Number Placeholder 3">
            <a:extLst>
              <a:ext uri="{FF2B5EF4-FFF2-40B4-BE49-F238E27FC236}">
                <a16:creationId xmlns:a16="http://schemas.microsoft.com/office/drawing/2014/main" id="{AC42B564-26BB-0B33-DBB7-3C4CDBAD5B3E}"/>
              </a:ext>
            </a:extLst>
          </p:cNvPr>
          <p:cNvSpPr>
            <a:spLocks noGrp="1"/>
          </p:cNvSpPr>
          <p:nvPr>
            <p:ph type="sldNum" sz="quarter" idx="12"/>
          </p:nvPr>
        </p:nvSpPr>
        <p:spPr/>
        <p:txBody>
          <a:bodyPr/>
          <a:lstStyle/>
          <a:p>
            <a:fld id="{0778C724-3839-4D76-A707-B4C23905D055}" type="slidenum">
              <a:rPr lang="en-US" smtClean="0"/>
              <a:t>63</a:t>
            </a:fld>
            <a:endParaRPr lang="en-US"/>
          </a:p>
        </p:txBody>
      </p:sp>
    </p:spTree>
    <p:extLst>
      <p:ext uri="{BB962C8B-B14F-4D97-AF65-F5344CB8AC3E}">
        <p14:creationId xmlns:p14="http://schemas.microsoft.com/office/powerpoint/2010/main" val="1295274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BACA9-7EA8-B2AC-A6D6-B769C29392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BF2D3D-83FC-B281-0BB0-649D3F948550}"/>
              </a:ext>
            </a:extLst>
          </p:cNvPr>
          <p:cNvSpPr>
            <a:spLocks noGrp="1"/>
          </p:cNvSpPr>
          <p:nvPr>
            <p:ph type="title"/>
          </p:nvPr>
        </p:nvSpPr>
        <p:spPr>
          <a:xfrm>
            <a:off x="731556" y="288776"/>
            <a:ext cx="10789884" cy="1143000"/>
          </a:xfrm>
        </p:spPr>
        <p:txBody>
          <a:bodyPr>
            <a:noAutofit/>
          </a:bodyPr>
          <a:lstStyle/>
          <a:p>
            <a:r>
              <a:rPr lang="en-US" dirty="0">
                <a:latin typeface="+mn-lt"/>
              </a:rPr>
              <a:t>How do you select microcontrollers?</a:t>
            </a:r>
          </a:p>
        </p:txBody>
      </p:sp>
      <p:sp>
        <p:nvSpPr>
          <p:cNvPr id="4" name="Content Placeholder 3">
            <a:extLst>
              <a:ext uri="{FF2B5EF4-FFF2-40B4-BE49-F238E27FC236}">
                <a16:creationId xmlns:a16="http://schemas.microsoft.com/office/drawing/2014/main" id="{C606E7C3-662D-3C73-9B3B-2A83BACF8A23}"/>
              </a:ext>
            </a:extLst>
          </p:cNvPr>
          <p:cNvSpPr>
            <a:spLocks noGrp="1"/>
          </p:cNvSpPr>
          <p:nvPr>
            <p:ph idx="1"/>
          </p:nvPr>
        </p:nvSpPr>
        <p:spPr>
          <a:xfrm>
            <a:off x="792552" y="1570322"/>
            <a:ext cx="10728888" cy="4400988"/>
          </a:xfrm>
        </p:spPr>
        <p:txBody>
          <a:bodyPr>
            <a:normAutofit/>
          </a:bodyPr>
          <a:lstStyle/>
          <a:p>
            <a:pPr>
              <a:lnSpc>
                <a:spcPct val="140000"/>
              </a:lnSpc>
            </a:pPr>
            <a:r>
              <a:rPr lang="en-US" dirty="0">
                <a:latin typeface="+mj-lt"/>
              </a:rPr>
              <a:t>Some of the metrics to be considered in making a selection:</a:t>
            </a:r>
          </a:p>
          <a:p>
            <a:pPr lvl="1">
              <a:lnSpc>
                <a:spcPct val="140000"/>
              </a:lnSpc>
            </a:pPr>
            <a:r>
              <a:rPr lang="en-US" dirty="0">
                <a:latin typeface="+mj-lt"/>
              </a:rPr>
              <a:t>Power consumption</a:t>
            </a:r>
          </a:p>
          <a:p>
            <a:pPr lvl="1">
              <a:lnSpc>
                <a:spcPct val="140000"/>
              </a:lnSpc>
            </a:pPr>
            <a:r>
              <a:rPr lang="en-US" dirty="0">
                <a:latin typeface="+mj-lt"/>
              </a:rPr>
              <a:t>Clock frequency</a:t>
            </a:r>
          </a:p>
          <a:p>
            <a:pPr lvl="1">
              <a:lnSpc>
                <a:spcPct val="140000"/>
              </a:lnSpc>
            </a:pPr>
            <a:r>
              <a:rPr lang="en-US" dirty="0">
                <a:latin typeface="+mj-lt"/>
              </a:rPr>
              <a:t>IO pins</a:t>
            </a:r>
          </a:p>
          <a:p>
            <a:pPr lvl="1">
              <a:lnSpc>
                <a:spcPct val="140000"/>
              </a:lnSpc>
            </a:pPr>
            <a:r>
              <a:rPr lang="en-US" dirty="0">
                <a:latin typeface="+mj-lt"/>
              </a:rPr>
              <a:t>Memory</a:t>
            </a:r>
          </a:p>
          <a:p>
            <a:pPr lvl="1">
              <a:lnSpc>
                <a:spcPct val="140000"/>
              </a:lnSpc>
            </a:pPr>
            <a:r>
              <a:rPr lang="en-US" dirty="0">
                <a:latin typeface="+mj-lt"/>
              </a:rPr>
              <a:t>Internal functions</a:t>
            </a:r>
          </a:p>
          <a:p>
            <a:pPr lvl="1">
              <a:lnSpc>
                <a:spcPct val="140000"/>
              </a:lnSpc>
            </a:pPr>
            <a:r>
              <a:rPr lang="en-US" dirty="0">
                <a:latin typeface="+mj-lt"/>
              </a:rPr>
              <a:t>Others? What else?</a:t>
            </a:r>
          </a:p>
          <a:p>
            <a:pPr>
              <a:lnSpc>
                <a:spcPct val="140000"/>
              </a:lnSpc>
            </a:pPr>
            <a:endParaRPr lang="en-US" dirty="0"/>
          </a:p>
          <a:p>
            <a:pPr>
              <a:lnSpc>
                <a:spcPct val="140000"/>
              </a:lnSpc>
            </a:pPr>
            <a:endParaRPr lang="en-US" dirty="0"/>
          </a:p>
          <a:p>
            <a:pPr lvl="1">
              <a:lnSpc>
                <a:spcPct val="140000"/>
              </a:lnSpc>
            </a:pPr>
            <a:endParaRPr lang="en-US" dirty="0"/>
          </a:p>
        </p:txBody>
      </p:sp>
    </p:spTree>
    <p:extLst>
      <p:ext uri="{BB962C8B-B14F-4D97-AF65-F5344CB8AC3E}">
        <p14:creationId xmlns:p14="http://schemas.microsoft.com/office/powerpoint/2010/main" val="1394093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F74AB-6FCD-2380-758D-7A007315BBA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9ED66B-A0B9-CC41-B4B5-092037060DCB}"/>
              </a:ext>
            </a:extLst>
          </p:cNvPr>
          <p:cNvSpPr>
            <a:spLocks noGrp="1"/>
          </p:cNvSpPr>
          <p:nvPr>
            <p:ph idx="1"/>
          </p:nvPr>
        </p:nvSpPr>
        <p:spPr>
          <a:xfrm>
            <a:off x="838200" y="1864427"/>
            <a:ext cx="11050138" cy="3129145"/>
          </a:xfrm>
        </p:spPr>
        <p:txBody>
          <a:bodyPr>
            <a:normAutofit/>
          </a:bodyPr>
          <a:lstStyle/>
          <a:p>
            <a:r>
              <a:rPr lang="en-US" dirty="0">
                <a:latin typeface="+mj-lt"/>
                <a:sym typeface="Wingdings" pitchFamily="2" charset="2"/>
              </a:rPr>
              <a:t>Let us recall what was covered in the last lecture</a:t>
            </a:r>
          </a:p>
          <a:p>
            <a:r>
              <a:rPr lang="en-US" dirty="0">
                <a:latin typeface="+mj-lt"/>
              </a:rPr>
              <a:t>Microcontrollers</a:t>
            </a:r>
          </a:p>
          <a:p>
            <a:r>
              <a:rPr lang="en-US" dirty="0">
                <a:latin typeface="+mj-lt"/>
              </a:rPr>
              <a:t>Storage</a:t>
            </a:r>
          </a:p>
          <a:p>
            <a:r>
              <a:rPr lang="en-US" b="1" dirty="0"/>
              <a:t>Bus: SPI and  I2C</a:t>
            </a:r>
          </a:p>
          <a:p>
            <a:r>
              <a:rPr lang="en-US" dirty="0">
                <a:latin typeface="+mj-lt"/>
              </a:rPr>
              <a:t>Example of library support in Arduino</a:t>
            </a:r>
          </a:p>
        </p:txBody>
      </p:sp>
      <p:sp>
        <p:nvSpPr>
          <p:cNvPr id="12" name="Slide Number Placeholder 11">
            <a:extLst>
              <a:ext uri="{FF2B5EF4-FFF2-40B4-BE49-F238E27FC236}">
                <a16:creationId xmlns:a16="http://schemas.microsoft.com/office/drawing/2014/main" id="{676530FE-5F2C-9919-654B-EC510B9E6F53}"/>
              </a:ext>
            </a:extLst>
          </p:cNvPr>
          <p:cNvSpPr>
            <a:spLocks noGrp="1"/>
          </p:cNvSpPr>
          <p:nvPr>
            <p:ph type="sldNum" sz="quarter" idx="12"/>
          </p:nvPr>
        </p:nvSpPr>
        <p:spPr/>
        <p:txBody>
          <a:bodyPr/>
          <a:lstStyle/>
          <a:p>
            <a:fld id="{687B7451-1438-CB4A-8106-82A64F1C7D7B}" type="slidenum">
              <a:rPr lang="sv-SE" smtClean="0"/>
              <a:t>65</a:t>
            </a:fld>
            <a:endParaRPr lang="sv-SE" dirty="0"/>
          </a:p>
        </p:txBody>
      </p:sp>
      <p:sp>
        <p:nvSpPr>
          <p:cNvPr id="5" name="Title 4">
            <a:extLst>
              <a:ext uri="{FF2B5EF4-FFF2-40B4-BE49-F238E27FC236}">
                <a16:creationId xmlns:a16="http://schemas.microsoft.com/office/drawing/2014/main" id="{2E59AAA0-B932-2252-EEE2-20809D1FF906}"/>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B29C28DB-DCA2-B254-ABD7-692D6D657001}"/>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4398548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9B823-D457-FD95-CF49-4FE1F269889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F54C2D-8691-803E-12ED-0EBAD7530E0F}"/>
              </a:ext>
            </a:extLst>
          </p:cNvPr>
          <p:cNvSpPr>
            <a:spLocks noGrp="1"/>
          </p:cNvSpPr>
          <p:nvPr>
            <p:ph idx="1"/>
          </p:nvPr>
        </p:nvSpPr>
        <p:spPr>
          <a:xfrm>
            <a:off x="2165338" y="3103357"/>
            <a:ext cx="7861324" cy="1258094"/>
          </a:xfrm>
        </p:spPr>
        <p:txBody>
          <a:bodyPr>
            <a:normAutofit/>
          </a:bodyPr>
          <a:lstStyle/>
          <a:p>
            <a:pPr marL="0" indent="0" algn="ctr">
              <a:buNone/>
            </a:pPr>
            <a:r>
              <a:rPr lang="en-US" sz="4800" dirty="0"/>
              <a:t>Let us go back to Bus</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CD2D7150-AC2F-E9B4-FEDF-4F08B45C1688}"/>
              </a:ext>
            </a:extLst>
          </p:cNvPr>
          <p:cNvSpPr>
            <a:spLocks noGrp="1"/>
          </p:cNvSpPr>
          <p:nvPr>
            <p:ph type="sldNum" sz="quarter" idx="12"/>
          </p:nvPr>
        </p:nvSpPr>
        <p:spPr/>
        <p:txBody>
          <a:bodyPr/>
          <a:lstStyle/>
          <a:p>
            <a:fld id="{687B7451-1438-CB4A-8106-82A64F1C7D7B}" type="slidenum">
              <a:rPr lang="sv-SE" smtClean="0"/>
              <a:t>66</a:t>
            </a:fld>
            <a:endParaRPr lang="sv-SE"/>
          </a:p>
        </p:txBody>
      </p:sp>
      <p:sp>
        <p:nvSpPr>
          <p:cNvPr id="2" name="Footer Placeholder 1">
            <a:extLst>
              <a:ext uri="{FF2B5EF4-FFF2-40B4-BE49-F238E27FC236}">
                <a16:creationId xmlns:a16="http://schemas.microsoft.com/office/drawing/2014/main" id="{ADF48B4B-9998-921D-55C2-F2A4C37B297D}"/>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5078456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C97B-DC6F-4D40-B424-14B4836BD42A}"/>
              </a:ext>
            </a:extLst>
          </p:cNvPr>
          <p:cNvSpPr>
            <a:spLocks noGrp="1"/>
          </p:cNvSpPr>
          <p:nvPr>
            <p:ph type="title"/>
          </p:nvPr>
        </p:nvSpPr>
        <p:spPr>
          <a:xfrm>
            <a:off x="563837" y="-101317"/>
            <a:ext cx="10515600" cy="1325563"/>
          </a:xfrm>
        </p:spPr>
        <p:txBody>
          <a:bodyPr>
            <a:normAutofit/>
          </a:bodyPr>
          <a:lstStyle/>
          <a:p>
            <a:r>
              <a:rPr lang="en-US" sz="4000" dirty="0">
                <a:latin typeface="+mn-lt"/>
              </a:rPr>
              <a:t>Synchronous communication with a single device</a:t>
            </a:r>
          </a:p>
        </p:txBody>
      </p:sp>
      <p:sp>
        <p:nvSpPr>
          <p:cNvPr id="4" name="Slide Number Placeholder 3">
            <a:extLst>
              <a:ext uri="{FF2B5EF4-FFF2-40B4-BE49-F238E27FC236}">
                <a16:creationId xmlns:a16="http://schemas.microsoft.com/office/drawing/2014/main" id="{931ADF97-4CE1-47AB-86EF-20823C75CD36}"/>
              </a:ext>
            </a:extLst>
          </p:cNvPr>
          <p:cNvSpPr>
            <a:spLocks noGrp="1"/>
          </p:cNvSpPr>
          <p:nvPr>
            <p:ph type="sldNum" sz="quarter" idx="12"/>
          </p:nvPr>
        </p:nvSpPr>
        <p:spPr/>
        <p:txBody>
          <a:bodyPr/>
          <a:lstStyle/>
          <a:p>
            <a:fld id="{0778C724-3839-4D76-A707-B4C23905D055}" type="slidenum">
              <a:rPr lang="en-US" smtClean="0"/>
              <a:t>67</a:t>
            </a:fld>
            <a:endParaRPr lang="en-US"/>
          </a:p>
        </p:txBody>
      </p:sp>
      <p:sp>
        <p:nvSpPr>
          <p:cNvPr id="5" name="Rectangle 4">
            <a:extLst>
              <a:ext uri="{FF2B5EF4-FFF2-40B4-BE49-F238E27FC236}">
                <a16:creationId xmlns:a16="http://schemas.microsoft.com/office/drawing/2014/main" id="{87E1540C-E478-43D3-937A-E58010291927}"/>
              </a:ext>
            </a:extLst>
          </p:cNvPr>
          <p:cNvSpPr/>
          <p:nvPr/>
        </p:nvSpPr>
        <p:spPr>
          <a:xfrm>
            <a:off x="607595" y="2874722"/>
            <a:ext cx="2260866" cy="233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0C5ACE4-23E5-40FC-A1FA-455EDB9DC506}"/>
              </a:ext>
            </a:extLst>
          </p:cNvPr>
          <p:cNvSpPr/>
          <p:nvPr/>
        </p:nvSpPr>
        <p:spPr>
          <a:xfrm>
            <a:off x="7144012" y="1152393"/>
            <a:ext cx="1741118" cy="12588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DB0F7E3-86C4-4D0F-A2CA-7BC11430BF1C}"/>
              </a:ext>
            </a:extLst>
          </p:cNvPr>
          <p:cNvSpPr/>
          <p:nvPr/>
        </p:nvSpPr>
        <p:spPr>
          <a:xfrm>
            <a:off x="7144012" y="3181610"/>
            <a:ext cx="1741118" cy="125886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C2A894D-4815-4D9F-B8C0-F16172424E2A}"/>
              </a:ext>
            </a:extLst>
          </p:cNvPr>
          <p:cNvSpPr/>
          <p:nvPr/>
        </p:nvSpPr>
        <p:spPr>
          <a:xfrm>
            <a:off x="7144012" y="5210827"/>
            <a:ext cx="1741118" cy="12588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E85E921-CECB-4227-BAE1-CA5B3A23CE2E}"/>
              </a:ext>
            </a:extLst>
          </p:cNvPr>
          <p:cNvCxnSpPr/>
          <p:nvPr/>
        </p:nvCxnSpPr>
        <p:spPr>
          <a:xfrm>
            <a:off x="2868461" y="3681608"/>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F05790-AB99-41CC-9283-DC62C9216899}"/>
              </a:ext>
            </a:extLst>
          </p:cNvPr>
          <p:cNvCxnSpPr/>
          <p:nvPr/>
        </p:nvCxnSpPr>
        <p:spPr>
          <a:xfrm>
            <a:off x="2868461" y="39342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0A358BF-00D9-44BE-8A5E-307072E5FAC9}"/>
              </a:ext>
            </a:extLst>
          </p:cNvPr>
          <p:cNvSpPr txBox="1"/>
          <p:nvPr/>
        </p:nvSpPr>
        <p:spPr>
          <a:xfrm>
            <a:off x="563837" y="2489455"/>
            <a:ext cx="2260866" cy="369332"/>
          </a:xfrm>
          <a:prstGeom prst="rect">
            <a:avLst/>
          </a:prstGeom>
          <a:noFill/>
        </p:spPr>
        <p:txBody>
          <a:bodyPr wrap="square" rtlCol="0">
            <a:spAutoFit/>
          </a:bodyPr>
          <a:lstStyle/>
          <a:p>
            <a:r>
              <a:rPr lang="en-US" dirty="0"/>
              <a:t>Microcontroller</a:t>
            </a:r>
          </a:p>
        </p:txBody>
      </p:sp>
      <p:sp>
        <p:nvSpPr>
          <p:cNvPr id="17" name="TextBox 16">
            <a:extLst>
              <a:ext uri="{FF2B5EF4-FFF2-40B4-BE49-F238E27FC236}">
                <a16:creationId xmlns:a16="http://schemas.microsoft.com/office/drawing/2014/main" id="{42BEF3FF-8766-476C-A7E7-86C79B634912}"/>
              </a:ext>
            </a:extLst>
          </p:cNvPr>
          <p:cNvSpPr txBox="1"/>
          <p:nvPr/>
        </p:nvSpPr>
        <p:spPr>
          <a:xfrm>
            <a:off x="1045840" y="3235078"/>
            <a:ext cx="1822621" cy="877163"/>
          </a:xfrm>
          <a:prstGeom prst="rect">
            <a:avLst/>
          </a:prstGeom>
          <a:noFill/>
        </p:spPr>
        <p:txBody>
          <a:bodyPr wrap="square" rtlCol="0">
            <a:spAutoFit/>
          </a:bodyPr>
          <a:lstStyle/>
          <a:p>
            <a:pPr algn="r"/>
            <a:br>
              <a:rPr lang="en-US" sz="1700" dirty="0">
                <a:solidFill>
                  <a:schemeClr val="bg1"/>
                </a:solidFill>
              </a:rPr>
            </a:br>
            <a:r>
              <a:rPr lang="en-US" sz="1700" dirty="0">
                <a:solidFill>
                  <a:schemeClr val="bg1"/>
                </a:solidFill>
              </a:rPr>
              <a:t>Data Out</a:t>
            </a:r>
            <a:br>
              <a:rPr lang="en-US" sz="1700" dirty="0">
                <a:solidFill>
                  <a:schemeClr val="bg1"/>
                </a:solidFill>
              </a:rPr>
            </a:br>
            <a:r>
              <a:rPr lang="en-US" sz="1700" dirty="0">
                <a:solidFill>
                  <a:schemeClr val="bg1"/>
                </a:solidFill>
              </a:rPr>
              <a:t>Clock</a:t>
            </a:r>
          </a:p>
        </p:txBody>
      </p:sp>
      <p:sp>
        <p:nvSpPr>
          <p:cNvPr id="18" name="TextBox 17">
            <a:extLst>
              <a:ext uri="{FF2B5EF4-FFF2-40B4-BE49-F238E27FC236}">
                <a16:creationId xmlns:a16="http://schemas.microsoft.com/office/drawing/2014/main" id="{85C164CD-F42B-45A8-9D82-A29F03EB0EA8}"/>
              </a:ext>
            </a:extLst>
          </p:cNvPr>
          <p:cNvSpPr txBox="1"/>
          <p:nvPr/>
        </p:nvSpPr>
        <p:spPr>
          <a:xfrm>
            <a:off x="7144012" y="2741391"/>
            <a:ext cx="1741111" cy="369332"/>
          </a:xfrm>
          <a:prstGeom prst="rect">
            <a:avLst/>
          </a:prstGeom>
          <a:noFill/>
        </p:spPr>
        <p:txBody>
          <a:bodyPr wrap="square" rtlCol="0">
            <a:spAutoFit/>
          </a:bodyPr>
          <a:lstStyle/>
          <a:p>
            <a:r>
              <a:rPr lang="en-US" dirty="0"/>
              <a:t>Device 2</a:t>
            </a:r>
          </a:p>
        </p:txBody>
      </p:sp>
      <p:sp>
        <p:nvSpPr>
          <p:cNvPr id="19" name="TextBox 18">
            <a:extLst>
              <a:ext uri="{FF2B5EF4-FFF2-40B4-BE49-F238E27FC236}">
                <a16:creationId xmlns:a16="http://schemas.microsoft.com/office/drawing/2014/main" id="{1329D48E-E746-45A8-8A96-C626528FBA83}"/>
              </a:ext>
            </a:extLst>
          </p:cNvPr>
          <p:cNvSpPr txBox="1"/>
          <p:nvPr/>
        </p:nvSpPr>
        <p:spPr>
          <a:xfrm>
            <a:off x="7160714" y="715027"/>
            <a:ext cx="1741111" cy="369332"/>
          </a:xfrm>
          <a:prstGeom prst="rect">
            <a:avLst/>
          </a:prstGeom>
          <a:noFill/>
        </p:spPr>
        <p:txBody>
          <a:bodyPr wrap="square" rtlCol="0">
            <a:spAutoFit/>
          </a:bodyPr>
          <a:lstStyle/>
          <a:p>
            <a:r>
              <a:rPr lang="en-US" dirty="0"/>
              <a:t>Device 1</a:t>
            </a:r>
          </a:p>
        </p:txBody>
      </p:sp>
      <p:sp>
        <p:nvSpPr>
          <p:cNvPr id="20" name="TextBox 19">
            <a:extLst>
              <a:ext uri="{FF2B5EF4-FFF2-40B4-BE49-F238E27FC236}">
                <a16:creationId xmlns:a16="http://schemas.microsoft.com/office/drawing/2014/main" id="{455E1056-4DDF-4A83-8B3A-FB39CF3D7331}"/>
              </a:ext>
            </a:extLst>
          </p:cNvPr>
          <p:cNvSpPr txBox="1"/>
          <p:nvPr/>
        </p:nvSpPr>
        <p:spPr>
          <a:xfrm>
            <a:off x="7076665" y="4759983"/>
            <a:ext cx="1741111" cy="369332"/>
          </a:xfrm>
          <a:prstGeom prst="rect">
            <a:avLst/>
          </a:prstGeom>
          <a:noFill/>
        </p:spPr>
        <p:txBody>
          <a:bodyPr wrap="square" rtlCol="0">
            <a:spAutoFit/>
          </a:bodyPr>
          <a:lstStyle/>
          <a:p>
            <a:r>
              <a:rPr lang="en-US" dirty="0"/>
              <a:t>Device 3</a:t>
            </a:r>
          </a:p>
        </p:txBody>
      </p:sp>
      <p:sp>
        <p:nvSpPr>
          <p:cNvPr id="21" name="TextBox 20">
            <a:extLst>
              <a:ext uri="{FF2B5EF4-FFF2-40B4-BE49-F238E27FC236}">
                <a16:creationId xmlns:a16="http://schemas.microsoft.com/office/drawing/2014/main" id="{B72EDC1A-EB12-439C-B5C5-7091DFF8B752}"/>
              </a:ext>
            </a:extLst>
          </p:cNvPr>
          <p:cNvSpPr txBox="1"/>
          <p:nvPr/>
        </p:nvSpPr>
        <p:spPr>
          <a:xfrm>
            <a:off x="7144012" y="3196793"/>
            <a:ext cx="1606419" cy="877163"/>
          </a:xfrm>
          <a:prstGeom prst="rect">
            <a:avLst/>
          </a:prstGeom>
          <a:noFill/>
        </p:spPr>
        <p:txBody>
          <a:bodyPr wrap="square" rtlCol="0">
            <a:spAutoFit/>
          </a:bodyPr>
          <a:lstStyle/>
          <a:p>
            <a:br>
              <a:rPr lang="en-US" sz="1700" dirty="0">
                <a:solidFill>
                  <a:schemeClr val="bg1"/>
                </a:solidFill>
              </a:rPr>
            </a:br>
            <a:r>
              <a:rPr lang="en-US" sz="1700" dirty="0">
                <a:solidFill>
                  <a:schemeClr val="bg1"/>
                </a:solidFill>
              </a:rPr>
              <a:t>Data In</a:t>
            </a:r>
            <a:br>
              <a:rPr lang="en-US" sz="1700" dirty="0">
                <a:solidFill>
                  <a:schemeClr val="bg1"/>
                </a:solidFill>
              </a:rPr>
            </a:br>
            <a:r>
              <a:rPr lang="en-US" sz="1700" dirty="0">
                <a:solidFill>
                  <a:schemeClr val="bg1"/>
                </a:solidFill>
              </a:rPr>
              <a:t>Clock</a:t>
            </a:r>
          </a:p>
        </p:txBody>
      </p:sp>
    </p:spTree>
    <p:extLst>
      <p:ext uri="{BB962C8B-B14F-4D97-AF65-F5344CB8AC3E}">
        <p14:creationId xmlns:p14="http://schemas.microsoft.com/office/powerpoint/2010/main" val="7670165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C97B-DC6F-4D40-B424-14B4836BD42A}"/>
              </a:ext>
            </a:extLst>
          </p:cNvPr>
          <p:cNvSpPr>
            <a:spLocks noGrp="1"/>
          </p:cNvSpPr>
          <p:nvPr>
            <p:ph type="title"/>
          </p:nvPr>
        </p:nvSpPr>
        <p:spPr>
          <a:xfrm>
            <a:off x="655505" y="390427"/>
            <a:ext cx="6125714" cy="1927542"/>
          </a:xfrm>
        </p:spPr>
        <p:txBody>
          <a:bodyPr>
            <a:noAutofit/>
          </a:bodyPr>
          <a:lstStyle/>
          <a:p>
            <a:r>
              <a:rPr lang="en-US" sz="4800" dirty="0">
                <a:latin typeface="+mn-lt"/>
              </a:rPr>
              <a:t>Want bi-directional communication, so three wires</a:t>
            </a:r>
          </a:p>
        </p:txBody>
      </p:sp>
      <p:sp>
        <p:nvSpPr>
          <p:cNvPr id="4" name="Slide Number Placeholder 3">
            <a:extLst>
              <a:ext uri="{FF2B5EF4-FFF2-40B4-BE49-F238E27FC236}">
                <a16:creationId xmlns:a16="http://schemas.microsoft.com/office/drawing/2014/main" id="{931ADF97-4CE1-47AB-86EF-20823C75CD36}"/>
              </a:ext>
            </a:extLst>
          </p:cNvPr>
          <p:cNvSpPr>
            <a:spLocks noGrp="1"/>
          </p:cNvSpPr>
          <p:nvPr>
            <p:ph type="sldNum" sz="quarter" idx="12"/>
          </p:nvPr>
        </p:nvSpPr>
        <p:spPr/>
        <p:txBody>
          <a:bodyPr/>
          <a:lstStyle/>
          <a:p>
            <a:fld id="{0778C724-3839-4D76-A707-B4C23905D055}" type="slidenum">
              <a:rPr lang="en-US" smtClean="0"/>
              <a:t>68</a:t>
            </a:fld>
            <a:endParaRPr lang="en-US"/>
          </a:p>
        </p:txBody>
      </p:sp>
      <p:sp>
        <p:nvSpPr>
          <p:cNvPr id="5" name="Rectangle 4">
            <a:extLst>
              <a:ext uri="{FF2B5EF4-FFF2-40B4-BE49-F238E27FC236}">
                <a16:creationId xmlns:a16="http://schemas.microsoft.com/office/drawing/2014/main" id="{87E1540C-E478-43D3-937A-E58010291927}"/>
              </a:ext>
            </a:extLst>
          </p:cNvPr>
          <p:cNvSpPr/>
          <p:nvPr/>
        </p:nvSpPr>
        <p:spPr>
          <a:xfrm>
            <a:off x="607595" y="2874722"/>
            <a:ext cx="2260866" cy="233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0C5ACE4-23E5-40FC-A1FA-455EDB9DC506}"/>
              </a:ext>
            </a:extLst>
          </p:cNvPr>
          <p:cNvSpPr/>
          <p:nvPr/>
        </p:nvSpPr>
        <p:spPr>
          <a:xfrm>
            <a:off x="7144012" y="1152393"/>
            <a:ext cx="1741118" cy="12588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DB0F7E3-86C4-4D0F-A2CA-7BC11430BF1C}"/>
              </a:ext>
            </a:extLst>
          </p:cNvPr>
          <p:cNvSpPr/>
          <p:nvPr/>
        </p:nvSpPr>
        <p:spPr>
          <a:xfrm>
            <a:off x="7144012" y="3181610"/>
            <a:ext cx="1741118" cy="125886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C2A894D-4815-4D9F-B8C0-F16172424E2A}"/>
              </a:ext>
            </a:extLst>
          </p:cNvPr>
          <p:cNvSpPr/>
          <p:nvPr/>
        </p:nvSpPr>
        <p:spPr>
          <a:xfrm>
            <a:off x="7144012" y="5210827"/>
            <a:ext cx="1741118" cy="12588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B79BC0C2-6D09-4525-B740-6C36F02219FA}"/>
              </a:ext>
            </a:extLst>
          </p:cNvPr>
          <p:cNvCxnSpPr/>
          <p:nvPr/>
        </p:nvCxnSpPr>
        <p:spPr>
          <a:xfrm>
            <a:off x="2868461" y="34008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85E921-CECB-4227-BAE1-CA5B3A23CE2E}"/>
              </a:ext>
            </a:extLst>
          </p:cNvPr>
          <p:cNvCxnSpPr/>
          <p:nvPr/>
        </p:nvCxnSpPr>
        <p:spPr>
          <a:xfrm>
            <a:off x="2868461" y="3681608"/>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F05790-AB99-41CC-9283-DC62C9216899}"/>
              </a:ext>
            </a:extLst>
          </p:cNvPr>
          <p:cNvCxnSpPr/>
          <p:nvPr/>
        </p:nvCxnSpPr>
        <p:spPr>
          <a:xfrm>
            <a:off x="2868461" y="39342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0A358BF-00D9-44BE-8A5E-307072E5FAC9}"/>
              </a:ext>
            </a:extLst>
          </p:cNvPr>
          <p:cNvSpPr txBox="1"/>
          <p:nvPr/>
        </p:nvSpPr>
        <p:spPr>
          <a:xfrm>
            <a:off x="563837" y="2489455"/>
            <a:ext cx="2260866" cy="369332"/>
          </a:xfrm>
          <a:prstGeom prst="rect">
            <a:avLst/>
          </a:prstGeom>
          <a:noFill/>
        </p:spPr>
        <p:txBody>
          <a:bodyPr wrap="square" rtlCol="0">
            <a:spAutoFit/>
          </a:bodyPr>
          <a:lstStyle/>
          <a:p>
            <a:r>
              <a:rPr lang="en-US" dirty="0"/>
              <a:t>Microcontroller</a:t>
            </a:r>
          </a:p>
        </p:txBody>
      </p:sp>
      <p:sp>
        <p:nvSpPr>
          <p:cNvPr id="17" name="TextBox 16">
            <a:extLst>
              <a:ext uri="{FF2B5EF4-FFF2-40B4-BE49-F238E27FC236}">
                <a16:creationId xmlns:a16="http://schemas.microsoft.com/office/drawing/2014/main" id="{42BEF3FF-8766-476C-A7E7-86C79B634912}"/>
              </a:ext>
            </a:extLst>
          </p:cNvPr>
          <p:cNvSpPr txBox="1"/>
          <p:nvPr/>
        </p:nvSpPr>
        <p:spPr>
          <a:xfrm>
            <a:off x="1045840" y="3235078"/>
            <a:ext cx="1822621" cy="877163"/>
          </a:xfrm>
          <a:prstGeom prst="rect">
            <a:avLst/>
          </a:prstGeom>
          <a:noFill/>
        </p:spPr>
        <p:txBody>
          <a:bodyPr wrap="square" rtlCol="0">
            <a:spAutoFit/>
          </a:bodyPr>
          <a:lstStyle/>
          <a:p>
            <a:pPr algn="r"/>
            <a:r>
              <a:rPr lang="en-US" sz="1700" dirty="0">
                <a:solidFill>
                  <a:schemeClr val="bg1"/>
                </a:solidFill>
              </a:rPr>
              <a:t>Data Out</a:t>
            </a:r>
            <a:br>
              <a:rPr lang="en-US" sz="1700" dirty="0">
                <a:solidFill>
                  <a:schemeClr val="bg1"/>
                </a:solidFill>
              </a:rPr>
            </a:br>
            <a:r>
              <a:rPr lang="en-US" sz="1700" dirty="0">
                <a:solidFill>
                  <a:schemeClr val="bg1"/>
                </a:solidFill>
              </a:rPr>
              <a:t>Data In</a:t>
            </a:r>
            <a:br>
              <a:rPr lang="en-US" sz="1700" dirty="0">
                <a:solidFill>
                  <a:schemeClr val="bg1"/>
                </a:solidFill>
              </a:rPr>
            </a:br>
            <a:r>
              <a:rPr lang="en-US" sz="1700" dirty="0">
                <a:solidFill>
                  <a:schemeClr val="bg1"/>
                </a:solidFill>
              </a:rPr>
              <a:t>Clock</a:t>
            </a:r>
          </a:p>
        </p:txBody>
      </p:sp>
      <p:sp>
        <p:nvSpPr>
          <p:cNvPr id="16" name="TextBox 15">
            <a:extLst>
              <a:ext uri="{FF2B5EF4-FFF2-40B4-BE49-F238E27FC236}">
                <a16:creationId xmlns:a16="http://schemas.microsoft.com/office/drawing/2014/main" id="{AFDA1CEA-3934-4EB8-AF56-258238CB2ACC}"/>
              </a:ext>
            </a:extLst>
          </p:cNvPr>
          <p:cNvSpPr txBox="1"/>
          <p:nvPr/>
        </p:nvSpPr>
        <p:spPr>
          <a:xfrm>
            <a:off x="7144012" y="2741391"/>
            <a:ext cx="1741111" cy="369332"/>
          </a:xfrm>
          <a:prstGeom prst="rect">
            <a:avLst/>
          </a:prstGeom>
          <a:noFill/>
        </p:spPr>
        <p:txBody>
          <a:bodyPr wrap="square" rtlCol="0">
            <a:spAutoFit/>
          </a:bodyPr>
          <a:lstStyle/>
          <a:p>
            <a:r>
              <a:rPr lang="en-US" dirty="0"/>
              <a:t>Device 2</a:t>
            </a:r>
          </a:p>
        </p:txBody>
      </p:sp>
      <p:sp>
        <p:nvSpPr>
          <p:cNvPr id="18" name="TextBox 17">
            <a:extLst>
              <a:ext uri="{FF2B5EF4-FFF2-40B4-BE49-F238E27FC236}">
                <a16:creationId xmlns:a16="http://schemas.microsoft.com/office/drawing/2014/main" id="{B4BE6575-756C-46F9-B2D1-EE3D0C672700}"/>
              </a:ext>
            </a:extLst>
          </p:cNvPr>
          <p:cNvSpPr txBox="1"/>
          <p:nvPr/>
        </p:nvSpPr>
        <p:spPr>
          <a:xfrm>
            <a:off x="7160714" y="715027"/>
            <a:ext cx="1741111" cy="369332"/>
          </a:xfrm>
          <a:prstGeom prst="rect">
            <a:avLst/>
          </a:prstGeom>
          <a:noFill/>
        </p:spPr>
        <p:txBody>
          <a:bodyPr wrap="square" rtlCol="0">
            <a:spAutoFit/>
          </a:bodyPr>
          <a:lstStyle/>
          <a:p>
            <a:r>
              <a:rPr lang="en-US" dirty="0"/>
              <a:t>Device 1</a:t>
            </a:r>
          </a:p>
        </p:txBody>
      </p:sp>
      <p:sp>
        <p:nvSpPr>
          <p:cNvPr id="19" name="TextBox 18">
            <a:extLst>
              <a:ext uri="{FF2B5EF4-FFF2-40B4-BE49-F238E27FC236}">
                <a16:creationId xmlns:a16="http://schemas.microsoft.com/office/drawing/2014/main" id="{F6F954B6-DB18-426F-9BEB-BE7BAF645F06}"/>
              </a:ext>
            </a:extLst>
          </p:cNvPr>
          <p:cNvSpPr txBox="1"/>
          <p:nvPr/>
        </p:nvSpPr>
        <p:spPr>
          <a:xfrm>
            <a:off x="7076665" y="4759983"/>
            <a:ext cx="1741111" cy="369332"/>
          </a:xfrm>
          <a:prstGeom prst="rect">
            <a:avLst/>
          </a:prstGeom>
          <a:noFill/>
        </p:spPr>
        <p:txBody>
          <a:bodyPr wrap="square" rtlCol="0">
            <a:spAutoFit/>
          </a:bodyPr>
          <a:lstStyle/>
          <a:p>
            <a:r>
              <a:rPr lang="en-US" dirty="0"/>
              <a:t>Device 3</a:t>
            </a:r>
          </a:p>
        </p:txBody>
      </p:sp>
      <p:sp>
        <p:nvSpPr>
          <p:cNvPr id="20" name="TextBox 19">
            <a:extLst>
              <a:ext uri="{FF2B5EF4-FFF2-40B4-BE49-F238E27FC236}">
                <a16:creationId xmlns:a16="http://schemas.microsoft.com/office/drawing/2014/main" id="{7D8BEA8D-2298-454B-B352-84BD180DC7CA}"/>
              </a:ext>
            </a:extLst>
          </p:cNvPr>
          <p:cNvSpPr txBox="1"/>
          <p:nvPr/>
        </p:nvSpPr>
        <p:spPr>
          <a:xfrm>
            <a:off x="7144012" y="3196793"/>
            <a:ext cx="1606419" cy="877163"/>
          </a:xfrm>
          <a:prstGeom prst="rect">
            <a:avLst/>
          </a:prstGeom>
          <a:noFill/>
        </p:spPr>
        <p:txBody>
          <a:bodyPr wrap="square" rtlCol="0">
            <a:spAutoFit/>
          </a:bodyPr>
          <a:lstStyle/>
          <a:p>
            <a:r>
              <a:rPr lang="en-US" sz="1700" dirty="0">
                <a:solidFill>
                  <a:schemeClr val="bg1"/>
                </a:solidFill>
              </a:rPr>
              <a:t>Data In</a:t>
            </a:r>
            <a:br>
              <a:rPr lang="en-US" sz="1700" dirty="0">
                <a:solidFill>
                  <a:schemeClr val="bg1"/>
                </a:solidFill>
              </a:rPr>
            </a:br>
            <a:r>
              <a:rPr lang="en-US" sz="1700" dirty="0">
                <a:solidFill>
                  <a:schemeClr val="bg1"/>
                </a:solidFill>
              </a:rPr>
              <a:t>Data Out</a:t>
            </a:r>
            <a:br>
              <a:rPr lang="en-US" sz="1700" dirty="0">
                <a:solidFill>
                  <a:schemeClr val="bg1"/>
                </a:solidFill>
              </a:rPr>
            </a:br>
            <a:r>
              <a:rPr lang="en-US" sz="1700" dirty="0">
                <a:solidFill>
                  <a:schemeClr val="bg1"/>
                </a:solidFill>
              </a:rPr>
              <a:t>Clock</a:t>
            </a:r>
          </a:p>
        </p:txBody>
      </p:sp>
    </p:spTree>
    <p:extLst>
      <p:ext uri="{BB962C8B-B14F-4D97-AF65-F5344CB8AC3E}">
        <p14:creationId xmlns:p14="http://schemas.microsoft.com/office/powerpoint/2010/main" val="22693149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C97B-DC6F-4D40-B424-14B4836BD42A}"/>
              </a:ext>
            </a:extLst>
          </p:cNvPr>
          <p:cNvSpPr>
            <a:spLocks noGrp="1"/>
          </p:cNvSpPr>
          <p:nvPr>
            <p:ph type="title"/>
          </p:nvPr>
        </p:nvSpPr>
        <p:spPr>
          <a:xfrm>
            <a:off x="629690" y="414671"/>
            <a:ext cx="4275543" cy="1842876"/>
          </a:xfrm>
        </p:spPr>
        <p:txBody>
          <a:bodyPr>
            <a:noAutofit/>
          </a:bodyPr>
          <a:lstStyle/>
          <a:p>
            <a:r>
              <a:rPr lang="en-US" sz="4800" dirty="0">
                <a:latin typeface="+mn-lt"/>
              </a:rPr>
              <a:t>Wire signals to all devices to form a bus</a:t>
            </a:r>
          </a:p>
        </p:txBody>
      </p:sp>
      <p:sp>
        <p:nvSpPr>
          <p:cNvPr id="4" name="Slide Number Placeholder 3">
            <a:extLst>
              <a:ext uri="{FF2B5EF4-FFF2-40B4-BE49-F238E27FC236}">
                <a16:creationId xmlns:a16="http://schemas.microsoft.com/office/drawing/2014/main" id="{931ADF97-4CE1-47AB-86EF-20823C75CD36}"/>
              </a:ext>
            </a:extLst>
          </p:cNvPr>
          <p:cNvSpPr>
            <a:spLocks noGrp="1"/>
          </p:cNvSpPr>
          <p:nvPr>
            <p:ph type="sldNum" sz="quarter" idx="12"/>
          </p:nvPr>
        </p:nvSpPr>
        <p:spPr/>
        <p:txBody>
          <a:bodyPr/>
          <a:lstStyle/>
          <a:p>
            <a:fld id="{0778C724-3839-4D76-A707-B4C23905D055}" type="slidenum">
              <a:rPr lang="en-US" smtClean="0"/>
              <a:t>69</a:t>
            </a:fld>
            <a:endParaRPr lang="en-US"/>
          </a:p>
        </p:txBody>
      </p:sp>
      <p:sp>
        <p:nvSpPr>
          <p:cNvPr id="5" name="Rectangle 4">
            <a:extLst>
              <a:ext uri="{FF2B5EF4-FFF2-40B4-BE49-F238E27FC236}">
                <a16:creationId xmlns:a16="http://schemas.microsoft.com/office/drawing/2014/main" id="{87E1540C-E478-43D3-937A-E58010291927}"/>
              </a:ext>
            </a:extLst>
          </p:cNvPr>
          <p:cNvSpPr/>
          <p:nvPr/>
        </p:nvSpPr>
        <p:spPr>
          <a:xfrm>
            <a:off x="607595" y="2874722"/>
            <a:ext cx="2260866" cy="233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0C5ACE4-23E5-40FC-A1FA-455EDB9DC506}"/>
              </a:ext>
            </a:extLst>
          </p:cNvPr>
          <p:cNvSpPr/>
          <p:nvPr/>
        </p:nvSpPr>
        <p:spPr>
          <a:xfrm>
            <a:off x="7144012" y="1152393"/>
            <a:ext cx="1741118" cy="12588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DB0F7E3-86C4-4D0F-A2CA-7BC11430BF1C}"/>
              </a:ext>
            </a:extLst>
          </p:cNvPr>
          <p:cNvSpPr/>
          <p:nvPr/>
        </p:nvSpPr>
        <p:spPr>
          <a:xfrm>
            <a:off x="7144012" y="3181610"/>
            <a:ext cx="1741118" cy="125886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C2A894D-4815-4D9F-B8C0-F16172424E2A}"/>
              </a:ext>
            </a:extLst>
          </p:cNvPr>
          <p:cNvSpPr/>
          <p:nvPr/>
        </p:nvSpPr>
        <p:spPr>
          <a:xfrm>
            <a:off x="7144012" y="5210827"/>
            <a:ext cx="1741118" cy="12588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B79BC0C2-6D09-4525-B740-6C36F02219FA}"/>
              </a:ext>
            </a:extLst>
          </p:cNvPr>
          <p:cNvCxnSpPr/>
          <p:nvPr/>
        </p:nvCxnSpPr>
        <p:spPr>
          <a:xfrm>
            <a:off x="2868461" y="34008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85E921-CECB-4227-BAE1-CA5B3A23CE2E}"/>
              </a:ext>
            </a:extLst>
          </p:cNvPr>
          <p:cNvCxnSpPr/>
          <p:nvPr/>
        </p:nvCxnSpPr>
        <p:spPr>
          <a:xfrm>
            <a:off x="2868461" y="3681608"/>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F05790-AB99-41CC-9283-DC62C9216899}"/>
              </a:ext>
            </a:extLst>
          </p:cNvPr>
          <p:cNvCxnSpPr/>
          <p:nvPr/>
        </p:nvCxnSpPr>
        <p:spPr>
          <a:xfrm>
            <a:off x="2868461" y="39342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0A358BF-00D9-44BE-8A5E-307072E5FAC9}"/>
              </a:ext>
            </a:extLst>
          </p:cNvPr>
          <p:cNvSpPr txBox="1"/>
          <p:nvPr/>
        </p:nvSpPr>
        <p:spPr>
          <a:xfrm>
            <a:off x="563837" y="2489455"/>
            <a:ext cx="2260866" cy="369332"/>
          </a:xfrm>
          <a:prstGeom prst="rect">
            <a:avLst/>
          </a:prstGeom>
          <a:noFill/>
        </p:spPr>
        <p:txBody>
          <a:bodyPr wrap="square" rtlCol="0">
            <a:spAutoFit/>
          </a:bodyPr>
          <a:lstStyle/>
          <a:p>
            <a:r>
              <a:rPr lang="en-US" dirty="0"/>
              <a:t>Microcontroller</a:t>
            </a:r>
          </a:p>
        </p:txBody>
      </p:sp>
      <p:sp>
        <p:nvSpPr>
          <p:cNvPr id="17" name="TextBox 16">
            <a:extLst>
              <a:ext uri="{FF2B5EF4-FFF2-40B4-BE49-F238E27FC236}">
                <a16:creationId xmlns:a16="http://schemas.microsoft.com/office/drawing/2014/main" id="{42BEF3FF-8766-476C-A7E7-86C79B634912}"/>
              </a:ext>
            </a:extLst>
          </p:cNvPr>
          <p:cNvSpPr txBox="1"/>
          <p:nvPr/>
        </p:nvSpPr>
        <p:spPr>
          <a:xfrm>
            <a:off x="1045840" y="3235078"/>
            <a:ext cx="1822621" cy="877163"/>
          </a:xfrm>
          <a:prstGeom prst="rect">
            <a:avLst/>
          </a:prstGeom>
          <a:noFill/>
        </p:spPr>
        <p:txBody>
          <a:bodyPr wrap="square" rtlCol="0">
            <a:spAutoFit/>
          </a:bodyPr>
          <a:lstStyle/>
          <a:p>
            <a:pPr algn="r"/>
            <a:r>
              <a:rPr lang="en-US" sz="1700" dirty="0">
                <a:solidFill>
                  <a:schemeClr val="bg1"/>
                </a:solidFill>
              </a:rPr>
              <a:t>Data Out</a:t>
            </a:r>
            <a:br>
              <a:rPr lang="en-US" sz="1700" dirty="0">
                <a:solidFill>
                  <a:schemeClr val="bg1"/>
                </a:solidFill>
              </a:rPr>
            </a:br>
            <a:r>
              <a:rPr lang="en-US" sz="1700" dirty="0">
                <a:solidFill>
                  <a:schemeClr val="bg1"/>
                </a:solidFill>
              </a:rPr>
              <a:t>Data In</a:t>
            </a:r>
            <a:br>
              <a:rPr lang="en-US" sz="1700" dirty="0">
                <a:solidFill>
                  <a:schemeClr val="bg1"/>
                </a:solidFill>
              </a:rPr>
            </a:br>
            <a:r>
              <a:rPr lang="en-US" sz="1700" dirty="0">
                <a:solidFill>
                  <a:schemeClr val="bg1"/>
                </a:solidFill>
              </a:rPr>
              <a:t>Clock</a:t>
            </a:r>
          </a:p>
        </p:txBody>
      </p:sp>
      <p:cxnSp>
        <p:nvCxnSpPr>
          <p:cNvPr id="18" name="Straight Connector 17">
            <a:extLst>
              <a:ext uri="{FF2B5EF4-FFF2-40B4-BE49-F238E27FC236}">
                <a16:creationId xmlns:a16="http://schemas.microsoft.com/office/drawing/2014/main" id="{89940CAB-6042-4FF4-88E0-E6AA417C888F}"/>
              </a:ext>
            </a:extLst>
          </p:cNvPr>
          <p:cNvCxnSpPr>
            <a:cxnSpLocks/>
          </p:cNvCxnSpPr>
          <p:nvPr/>
        </p:nvCxnSpPr>
        <p:spPr>
          <a:xfrm>
            <a:off x="5526064" y="1336109"/>
            <a:ext cx="16179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F44782D-0C85-4CC6-ADE2-F5079D766A56}"/>
              </a:ext>
            </a:extLst>
          </p:cNvPr>
          <p:cNvCxnSpPr>
            <a:cxnSpLocks/>
          </p:cNvCxnSpPr>
          <p:nvPr/>
        </p:nvCxnSpPr>
        <p:spPr>
          <a:xfrm>
            <a:off x="5876793" y="1616901"/>
            <a:ext cx="12672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0DF0F0A-A7FA-42C4-B38C-B657EDF13A9E}"/>
              </a:ext>
            </a:extLst>
          </p:cNvPr>
          <p:cNvCxnSpPr>
            <a:cxnSpLocks/>
          </p:cNvCxnSpPr>
          <p:nvPr/>
        </p:nvCxnSpPr>
        <p:spPr>
          <a:xfrm>
            <a:off x="6200382" y="1869509"/>
            <a:ext cx="94363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CB3EE70-F0A3-4627-9126-6AB1FC54D99C}"/>
              </a:ext>
            </a:extLst>
          </p:cNvPr>
          <p:cNvCxnSpPr>
            <a:cxnSpLocks/>
          </p:cNvCxnSpPr>
          <p:nvPr/>
        </p:nvCxnSpPr>
        <p:spPr>
          <a:xfrm>
            <a:off x="6200382" y="1869509"/>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ACBB6E-B394-4222-B5DB-60C0EE30F30F}"/>
              </a:ext>
            </a:extLst>
          </p:cNvPr>
          <p:cNvCxnSpPr>
            <a:cxnSpLocks/>
          </p:cNvCxnSpPr>
          <p:nvPr/>
        </p:nvCxnSpPr>
        <p:spPr>
          <a:xfrm>
            <a:off x="5876793" y="1616901"/>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25E4F8C-DD4C-4CA9-8DB6-2030C4DF6DC3}"/>
              </a:ext>
            </a:extLst>
          </p:cNvPr>
          <p:cNvCxnSpPr>
            <a:cxnSpLocks/>
          </p:cNvCxnSpPr>
          <p:nvPr/>
        </p:nvCxnSpPr>
        <p:spPr>
          <a:xfrm>
            <a:off x="5526064" y="1336109"/>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8C49C37-0EDE-41A6-BA6D-11DF71434EEA}"/>
              </a:ext>
            </a:extLst>
          </p:cNvPr>
          <p:cNvCxnSpPr>
            <a:cxnSpLocks/>
          </p:cNvCxnSpPr>
          <p:nvPr/>
        </p:nvCxnSpPr>
        <p:spPr>
          <a:xfrm>
            <a:off x="4035467" y="5421682"/>
            <a:ext cx="310854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308AECB-907A-45CA-8EAF-C148CF67341A}"/>
              </a:ext>
            </a:extLst>
          </p:cNvPr>
          <p:cNvCxnSpPr>
            <a:cxnSpLocks/>
          </p:cNvCxnSpPr>
          <p:nvPr/>
        </p:nvCxnSpPr>
        <p:spPr>
          <a:xfrm>
            <a:off x="4436300" y="5702474"/>
            <a:ext cx="270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D56E1A1-F7E6-4FF5-AB6E-AF8F49F2CDBB}"/>
              </a:ext>
            </a:extLst>
          </p:cNvPr>
          <p:cNvCxnSpPr>
            <a:cxnSpLocks/>
          </p:cNvCxnSpPr>
          <p:nvPr/>
        </p:nvCxnSpPr>
        <p:spPr>
          <a:xfrm>
            <a:off x="4835045" y="5955082"/>
            <a:ext cx="230896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C0838B3-FEA6-4B2C-BC05-3F15B3B1549D}"/>
              </a:ext>
            </a:extLst>
          </p:cNvPr>
          <p:cNvCxnSpPr>
            <a:cxnSpLocks/>
          </p:cNvCxnSpPr>
          <p:nvPr/>
        </p:nvCxnSpPr>
        <p:spPr>
          <a:xfrm>
            <a:off x="4835045" y="3934216"/>
            <a:ext cx="0" cy="2020866"/>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3FEA87D-A52C-49BF-B80D-3CB104A83FD5}"/>
              </a:ext>
            </a:extLst>
          </p:cNvPr>
          <p:cNvCxnSpPr>
            <a:cxnSpLocks/>
          </p:cNvCxnSpPr>
          <p:nvPr/>
        </p:nvCxnSpPr>
        <p:spPr>
          <a:xfrm>
            <a:off x="4436300" y="3673659"/>
            <a:ext cx="0" cy="202881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27331D8-3372-48DB-911C-BDD0DDD92A78}"/>
              </a:ext>
            </a:extLst>
          </p:cNvPr>
          <p:cNvCxnSpPr>
            <a:cxnSpLocks/>
          </p:cNvCxnSpPr>
          <p:nvPr/>
        </p:nvCxnSpPr>
        <p:spPr>
          <a:xfrm>
            <a:off x="4035467" y="3408120"/>
            <a:ext cx="0" cy="2013562"/>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965C06C1-30B1-45F5-9D42-0A5720CAC5C5}"/>
              </a:ext>
            </a:extLst>
          </p:cNvPr>
          <p:cNvSpPr txBox="1"/>
          <p:nvPr/>
        </p:nvSpPr>
        <p:spPr>
          <a:xfrm>
            <a:off x="7144012" y="3196793"/>
            <a:ext cx="1724408" cy="877163"/>
          </a:xfrm>
          <a:prstGeom prst="rect">
            <a:avLst/>
          </a:prstGeom>
          <a:noFill/>
        </p:spPr>
        <p:txBody>
          <a:bodyPr wrap="square" rtlCol="0">
            <a:spAutoFit/>
          </a:bodyPr>
          <a:lstStyle/>
          <a:p>
            <a:r>
              <a:rPr lang="en-US" sz="1700" dirty="0">
                <a:solidFill>
                  <a:schemeClr val="bg1"/>
                </a:solidFill>
              </a:rPr>
              <a:t>Data In</a:t>
            </a:r>
            <a:br>
              <a:rPr lang="en-US" sz="1700" dirty="0">
                <a:solidFill>
                  <a:schemeClr val="bg1"/>
                </a:solidFill>
              </a:rPr>
            </a:br>
            <a:r>
              <a:rPr lang="en-US" sz="1700" dirty="0">
                <a:solidFill>
                  <a:schemeClr val="bg1"/>
                </a:solidFill>
              </a:rPr>
              <a:t>Data Out</a:t>
            </a:r>
            <a:br>
              <a:rPr lang="en-US" sz="1700" dirty="0">
                <a:solidFill>
                  <a:schemeClr val="bg1"/>
                </a:solidFill>
              </a:rPr>
            </a:br>
            <a:r>
              <a:rPr lang="en-US" sz="1700" dirty="0">
                <a:solidFill>
                  <a:schemeClr val="bg1"/>
                </a:solidFill>
              </a:rPr>
              <a:t>Clock</a:t>
            </a:r>
          </a:p>
        </p:txBody>
      </p:sp>
      <p:sp>
        <p:nvSpPr>
          <p:cNvPr id="61" name="TextBox 60">
            <a:extLst>
              <a:ext uri="{FF2B5EF4-FFF2-40B4-BE49-F238E27FC236}">
                <a16:creationId xmlns:a16="http://schemas.microsoft.com/office/drawing/2014/main" id="{8B728EA1-27FB-4CFE-B78B-5425E2BE5185}"/>
              </a:ext>
            </a:extLst>
          </p:cNvPr>
          <p:cNvSpPr txBox="1"/>
          <p:nvPr/>
        </p:nvSpPr>
        <p:spPr>
          <a:xfrm>
            <a:off x="7144012" y="2741391"/>
            <a:ext cx="1741111" cy="369332"/>
          </a:xfrm>
          <a:prstGeom prst="rect">
            <a:avLst/>
          </a:prstGeom>
          <a:noFill/>
        </p:spPr>
        <p:txBody>
          <a:bodyPr wrap="square" rtlCol="0">
            <a:spAutoFit/>
          </a:bodyPr>
          <a:lstStyle/>
          <a:p>
            <a:r>
              <a:rPr lang="en-US" dirty="0"/>
              <a:t>Device 2</a:t>
            </a:r>
          </a:p>
        </p:txBody>
      </p:sp>
      <p:sp>
        <p:nvSpPr>
          <p:cNvPr id="62" name="TextBox 61">
            <a:extLst>
              <a:ext uri="{FF2B5EF4-FFF2-40B4-BE49-F238E27FC236}">
                <a16:creationId xmlns:a16="http://schemas.microsoft.com/office/drawing/2014/main" id="{A6C63AF0-F23B-4ACE-904E-22FD4D4E8355}"/>
              </a:ext>
            </a:extLst>
          </p:cNvPr>
          <p:cNvSpPr txBox="1"/>
          <p:nvPr/>
        </p:nvSpPr>
        <p:spPr>
          <a:xfrm>
            <a:off x="7160714" y="715027"/>
            <a:ext cx="1741111" cy="369332"/>
          </a:xfrm>
          <a:prstGeom prst="rect">
            <a:avLst/>
          </a:prstGeom>
          <a:noFill/>
        </p:spPr>
        <p:txBody>
          <a:bodyPr wrap="square" rtlCol="0">
            <a:spAutoFit/>
          </a:bodyPr>
          <a:lstStyle/>
          <a:p>
            <a:r>
              <a:rPr lang="en-US" dirty="0"/>
              <a:t>Device 1</a:t>
            </a:r>
          </a:p>
        </p:txBody>
      </p:sp>
      <p:sp>
        <p:nvSpPr>
          <p:cNvPr id="63" name="TextBox 62">
            <a:extLst>
              <a:ext uri="{FF2B5EF4-FFF2-40B4-BE49-F238E27FC236}">
                <a16:creationId xmlns:a16="http://schemas.microsoft.com/office/drawing/2014/main" id="{1DDB9009-C453-49A0-8173-56BB3FAF514F}"/>
              </a:ext>
            </a:extLst>
          </p:cNvPr>
          <p:cNvSpPr txBox="1"/>
          <p:nvPr/>
        </p:nvSpPr>
        <p:spPr>
          <a:xfrm>
            <a:off x="7076665" y="4759983"/>
            <a:ext cx="1741111" cy="369332"/>
          </a:xfrm>
          <a:prstGeom prst="rect">
            <a:avLst/>
          </a:prstGeom>
          <a:noFill/>
        </p:spPr>
        <p:txBody>
          <a:bodyPr wrap="square" rtlCol="0">
            <a:spAutoFit/>
          </a:bodyPr>
          <a:lstStyle/>
          <a:p>
            <a:r>
              <a:rPr lang="en-US" dirty="0"/>
              <a:t>Device 3</a:t>
            </a:r>
          </a:p>
        </p:txBody>
      </p:sp>
      <p:sp>
        <p:nvSpPr>
          <p:cNvPr id="64" name="TextBox 63">
            <a:extLst>
              <a:ext uri="{FF2B5EF4-FFF2-40B4-BE49-F238E27FC236}">
                <a16:creationId xmlns:a16="http://schemas.microsoft.com/office/drawing/2014/main" id="{7D2D1BBA-CC4A-451A-94BC-04F646A476FD}"/>
              </a:ext>
            </a:extLst>
          </p:cNvPr>
          <p:cNvSpPr txBox="1"/>
          <p:nvPr/>
        </p:nvSpPr>
        <p:spPr>
          <a:xfrm>
            <a:off x="7144013" y="1152393"/>
            <a:ext cx="1741110" cy="877163"/>
          </a:xfrm>
          <a:prstGeom prst="rect">
            <a:avLst/>
          </a:prstGeom>
          <a:noFill/>
        </p:spPr>
        <p:txBody>
          <a:bodyPr wrap="square" rtlCol="0">
            <a:spAutoFit/>
          </a:bodyPr>
          <a:lstStyle/>
          <a:p>
            <a:r>
              <a:rPr lang="en-US" sz="1700" dirty="0">
                <a:solidFill>
                  <a:schemeClr val="bg1"/>
                </a:solidFill>
              </a:rPr>
              <a:t>Data In</a:t>
            </a:r>
            <a:br>
              <a:rPr lang="en-US" sz="1700" dirty="0">
                <a:solidFill>
                  <a:schemeClr val="bg1"/>
                </a:solidFill>
              </a:rPr>
            </a:br>
            <a:r>
              <a:rPr lang="en-US" sz="1700" dirty="0">
                <a:solidFill>
                  <a:schemeClr val="bg1"/>
                </a:solidFill>
              </a:rPr>
              <a:t>Data Out</a:t>
            </a:r>
            <a:br>
              <a:rPr lang="en-US" sz="1700" dirty="0">
                <a:solidFill>
                  <a:schemeClr val="bg1"/>
                </a:solidFill>
              </a:rPr>
            </a:br>
            <a:r>
              <a:rPr lang="en-US" sz="1700" dirty="0">
                <a:solidFill>
                  <a:schemeClr val="bg1"/>
                </a:solidFill>
              </a:rPr>
              <a:t>Clock</a:t>
            </a:r>
          </a:p>
        </p:txBody>
      </p:sp>
      <p:sp>
        <p:nvSpPr>
          <p:cNvPr id="65" name="TextBox 64">
            <a:extLst>
              <a:ext uri="{FF2B5EF4-FFF2-40B4-BE49-F238E27FC236}">
                <a16:creationId xmlns:a16="http://schemas.microsoft.com/office/drawing/2014/main" id="{F7605425-BDAE-47C3-B600-8D4127F35E71}"/>
              </a:ext>
            </a:extLst>
          </p:cNvPr>
          <p:cNvSpPr txBox="1"/>
          <p:nvPr/>
        </p:nvSpPr>
        <p:spPr>
          <a:xfrm>
            <a:off x="7160715" y="5210827"/>
            <a:ext cx="1724408" cy="877163"/>
          </a:xfrm>
          <a:prstGeom prst="rect">
            <a:avLst/>
          </a:prstGeom>
          <a:noFill/>
        </p:spPr>
        <p:txBody>
          <a:bodyPr wrap="square" rtlCol="0">
            <a:spAutoFit/>
          </a:bodyPr>
          <a:lstStyle/>
          <a:p>
            <a:r>
              <a:rPr lang="en-US" sz="1700" dirty="0">
                <a:solidFill>
                  <a:schemeClr val="bg1"/>
                </a:solidFill>
              </a:rPr>
              <a:t>Data In</a:t>
            </a:r>
            <a:br>
              <a:rPr lang="en-US" sz="1700" dirty="0">
                <a:solidFill>
                  <a:schemeClr val="bg1"/>
                </a:solidFill>
              </a:rPr>
            </a:br>
            <a:r>
              <a:rPr lang="en-US" sz="1700" dirty="0">
                <a:solidFill>
                  <a:schemeClr val="bg1"/>
                </a:solidFill>
              </a:rPr>
              <a:t>Data Out</a:t>
            </a:r>
            <a:br>
              <a:rPr lang="en-US" sz="1700" dirty="0">
                <a:solidFill>
                  <a:schemeClr val="bg1"/>
                </a:solidFill>
              </a:rPr>
            </a:br>
            <a:r>
              <a:rPr lang="en-US" sz="1700" dirty="0">
                <a:solidFill>
                  <a:schemeClr val="bg1"/>
                </a:solidFill>
              </a:rPr>
              <a:t>Clock</a:t>
            </a:r>
          </a:p>
        </p:txBody>
      </p:sp>
    </p:spTree>
    <p:extLst>
      <p:ext uri="{BB962C8B-B14F-4D97-AF65-F5344CB8AC3E}">
        <p14:creationId xmlns:p14="http://schemas.microsoft.com/office/powerpoint/2010/main" val="2982346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140640"/>
            <a:ext cx="10515600" cy="1325563"/>
          </a:xfrm>
        </p:spPr>
        <p:txBody>
          <a:bodyPr>
            <a:normAutofit/>
          </a:bodyPr>
          <a:lstStyle/>
          <a:p>
            <a:r>
              <a:rPr lang="en-US" sz="4000" dirty="0">
                <a:latin typeface="+mn-lt"/>
              </a:rPr>
              <a:t>Battery-free Cellphone</a:t>
            </a:r>
          </a:p>
        </p:txBody>
      </p:sp>
      <p:sp>
        <p:nvSpPr>
          <p:cNvPr id="4" name="Slide Number Placeholder 3"/>
          <p:cNvSpPr>
            <a:spLocks noGrp="1"/>
          </p:cNvSpPr>
          <p:nvPr>
            <p:ph type="sldNum" sz="quarter" idx="12"/>
          </p:nvPr>
        </p:nvSpPr>
        <p:spPr/>
        <p:txBody>
          <a:bodyPr/>
          <a:lstStyle/>
          <a:p>
            <a:fld id="{B404913F-DF0B-FF42-954B-082342E2B409}" type="slidenum">
              <a:rPr lang="en-US" smtClean="0"/>
              <a:t>7</a:t>
            </a:fld>
            <a:endParaRPr lang="en-US"/>
          </a:p>
        </p:txBody>
      </p:sp>
      <p:sp>
        <p:nvSpPr>
          <p:cNvPr id="10" name="TextBox 9">
            <a:extLst>
              <a:ext uri="{FF2B5EF4-FFF2-40B4-BE49-F238E27FC236}">
                <a16:creationId xmlns:a16="http://schemas.microsoft.com/office/drawing/2014/main" id="{F090A3C8-542E-7E14-6DDE-1F09A766FF45}"/>
              </a:ext>
            </a:extLst>
          </p:cNvPr>
          <p:cNvSpPr txBox="1"/>
          <p:nvPr/>
        </p:nvSpPr>
        <p:spPr>
          <a:xfrm>
            <a:off x="6774287" y="5988937"/>
            <a:ext cx="2949262" cy="276999"/>
          </a:xfrm>
          <a:prstGeom prst="rect">
            <a:avLst/>
          </a:prstGeom>
          <a:noFill/>
        </p:spPr>
        <p:txBody>
          <a:bodyPr wrap="square" rtlCol="0">
            <a:spAutoFit/>
          </a:bodyPr>
          <a:lstStyle/>
          <a:p>
            <a:pPr algn="ctr"/>
            <a:r>
              <a:rPr lang="en-US" sz="1200" dirty="0">
                <a:latin typeface="+mj-lt"/>
              </a:rPr>
              <a:t>Courtesy: University of Washington, Seattle</a:t>
            </a:r>
          </a:p>
        </p:txBody>
      </p:sp>
      <p:sp>
        <p:nvSpPr>
          <p:cNvPr id="13" name="TextBox 12">
            <a:extLst>
              <a:ext uri="{FF2B5EF4-FFF2-40B4-BE49-F238E27FC236}">
                <a16:creationId xmlns:a16="http://schemas.microsoft.com/office/drawing/2014/main" id="{24745E26-F943-FB94-09CC-9C82060D8F7E}"/>
              </a:ext>
            </a:extLst>
          </p:cNvPr>
          <p:cNvSpPr txBox="1"/>
          <p:nvPr/>
        </p:nvSpPr>
        <p:spPr>
          <a:xfrm>
            <a:off x="3644453" y="6401426"/>
            <a:ext cx="4714204" cy="369332"/>
          </a:xfrm>
          <a:prstGeom prst="rect">
            <a:avLst/>
          </a:prstGeom>
          <a:noFill/>
        </p:spPr>
        <p:txBody>
          <a:bodyPr wrap="square">
            <a:spAutoFit/>
          </a:bodyPr>
          <a:lstStyle/>
          <a:p>
            <a:r>
              <a:rPr lang="en-US" dirty="0">
                <a:latin typeface="+mj-lt"/>
              </a:rPr>
              <a:t>Battery-free Cellphone, IMWUT/UBICOMP 2018</a:t>
            </a:r>
          </a:p>
        </p:txBody>
      </p:sp>
      <p:pic>
        <p:nvPicPr>
          <p:cNvPr id="5" name="Online Media 4" descr="Battery-free Cellphone">
            <a:hlinkClick r:id="" action="ppaction://media"/>
            <a:extLst>
              <a:ext uri="{FF2B5EF4-FFF2-40B4-BE49-F238E27FC236}">
                <a16:creationId xmlns:a16="http://schemas.microsoft.com/office/drawing/2014/main" id="{B8A467F3-D47C-3CCE-A8DA-774A5AA96DDB}"/>
              </a:ext>
            </a:extLst>
          </p:cNvPr>
          <p:cNvPicPr>
            <a:picLocks noRot="1" noChangeAspect="1"/>
          </p:cNvPicPr>
          <p:nvPr>
            <a:videoFile r:link="rId1"/>
          </p:nvPr>
        </p:nvPicPr>
        <p:blipFill>
          <a:blip r:embed="rId3"/>
          <a:stretch>
            <a:fillRect/>
          </a:stretch>
        </p:blipFill>
        <p:spPr>
          <a:xfrm>
            <a:off x="1943363" y="1296457"/>
            <a:ext cx="8305274" cy="4692480"/>
          </a:xfrm>
          <a:prstGeom prst="rect">
            <a:avLst/>
          </a:prstGeom>
        </p:spPr>
      </p:pic>
    </p:spTree>
    <p:extLst>
      <p:ext uri="{BB962C8B-B14F-4D97-AF65-F5344CB8AC3E}">
        <p14:creationId xmlns:p14="http://schemas.microsoft.com/office/powerpoint/2010/main" val="2150465661"/>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37824" objId="5"/>
        <p14:stopEvt time="66940" objId="5"/>
      </p14:showEvtLst>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D317-E43D-47E2-B577-DA35F3618C2E}"/>
              </a:ext>
            </a:extLst>
          </p:cNvPr>
          <p:cNvSpPr>
            <a:spLocks noGrp="1"/>
          </p:cNvSpPr>
          <p:nvPr>
            <p:ph type="title"/>
          </p:nvPr>
        </p:nvSpPr>
        <p:spPr/>
        <p:txBody>
          <a:bodyPr>
            <a:normAutofit/>
          </a:bodyPr>
          <a:lstStyle/>
          <a:p>
            <a:r>
              <a:rPr lang="en-US" sz="4000" dirty="0">
                <a:latin typeface="+mn-lt"/>
              </a:rPr>
              <a:t>Communicating on a bus</a:t>
            </a:r>
          </a:p>
        </p:txBody>
      </p:sp>
      <p:sp>
        <p:nvSpPr>
          <p:cNvPr id="3" name="Content Placeholder 2">
            <a:extLst>
              <a:ext uri="{FF2B5EF4-FFF2-40B4-BE49-F238E27FC236}">
                <a16:creationId xmlns:a16="http://schemas.microsoft.com/office/drawing/2014/main" id="{531FD34E-28D5-49D4-831A-BACF74BC40E1}"/>
              </a:ext>
            </a:extLst>
          </p:cNvPr>
          <p:cNvSpPr>
            <a:spLocks noGrp="1"/>
          </p:cNvSpPr>
          <p:nvPr>
            <p:ph idx="1"/>
          </p:nvPr>
        </p:nvSpPr>
        <p:spPr/>
        <p:txBody>
          <a:bodyPr/>
          <a:lstStyle/>
          <a:p>
            <a:pPr marL="0" indent="0">
              <a:buNone/>
            </a:pPr>
            <a:r>
              <a:rPr lang="en-US" b="1" dirty="0"/>
              <a:t>How do you distinguish which device you are talking to?</a:t>
            </a:r>
          </a:p>
          <a:p>
            <a:pPr marL="0" indent="0">
              <a:buNone/>
            </a:pPr>
            <a:endParaRPr lang="en-US" b="1" dirty="0"/>
          </a:p>
          <a:p>
            <a:r>
              <a:rPr lang="en-US" dirty="0"/>
              <a:t>Address for each device</a:t>
            </a:r>
          </a:p>
          <a:p>
            <a:endParaRPr lang="en-US" dirty="0"/>
          </a:p>
          <a:p>
            <a:endParaRPr lang="en-US" dirty="0"/>
          </a:p>
          <a:p>
            <a:endParaRPr lang="en-US" dirty="0"/>
          </a:p>
          <a:p>
            <a:r>
              <a:rPr lang="en-US" dirty="0"/>
              <a:t>GPIO pin for each device</a:t>
            </a:r>
          </a:p>
        </p:txBody>
      </p:sp>
      <p:sp>
        <p:nvSpPr>
          <p:cNvPr id="4" name="Slide Number Placeholder 3">
            <a:extLst>
              <a:ext uri="{FF2B5EF4-FFF2-40B4-BE49-F238E27FC236}">
                <a16:creationId xmlns:a16="http://schemas.microsoft.com/office/drawing/2014/main" id="{44C9B3E1-DB39-426A-A0BB-9A891FECD259}"/>
              </a:ext>
            </a:extLst>
          </p:cNvPr>
          <p:cNvSpPr>
            <a:spLocks noGrp="1"/>
          </p:cNvSpPr>
          <p:nvPr>
            <p:ph type="sldNum" sz="quarter" idx="12"/>
          </p:nvPr>
        </p:nvSpPr>
        <p:spPr/>
        <p:txBody>
          <a:bodyPr/>
          <a:lstStyle/>
          <a:p>
            <a:fld id="{0778C724-3839-4D76-A707-B4C23905D055}" type="slidenum">
              <a:rPr lang="en-US" smtClean="0"/>
              <a:t>70</a:t>
            </a:fld>
            <a:endParaRPr lang="en-US"/>
          </a:p>
        </p:txBody>
      </p:sp>
    </p:spTree>
    <p:extLst>
      <p:ext uri="{BB962C8B-B14F-4D97-AF65-F5344CB8AC3E}">
        <p14:creationId xmlns:p14="http://schemas.microsoft.com/office/powerpoint/2010/main" val="29020312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D317-E43D-47E2-B577-DA35F3618C2E}"/>
              </a:ext>
            </a:extLst>
          </p:cNvPr>
          <p:cNvSpPr>
            <a:spLocks noGrp="1"/>
          </p:cNvSpPr>
          <p:nvPr>
            <p:ph type="title"/>
          </p:nvPr>
        </p:nvSpPr>
        <p:spPr/>
        <p:txBody>
          <a:bodyPr>
            <a:normAutofit/>
          </a:bodyPr>
          <a:lstStyle/>
          <a:p>
            <a:r>
              <a:rPr lang="en-US" sz="4000" dirty="0">
                <a:latin typeface="+mn-lt"/>
              </a:rPr>
              <a:t>Communicating on a bus</a:t>
            </a:r>
          </a:p>
        </p:txBody>
      </p:sp>
      <p:sp>
        <p:nvSpPr>
          <p:cNvPr id="3" name="Content Placeholder 2">
            <a:extLst>
              <a:ext uri="{FF2B5EF4-FFF2-40B4-BE49-F238E27FC236}">
                <a16:creationId xmlns:a16="http://schemas.microsoft.com/office/drawing/2014/main" id="{531FD34E-28D5-49D4-831A-BACF74BC40E1}"/>
              </a:ext>
            </a:extLst>
          </p:cNvPr>
          <p:cNvSpPr>
            <a:spLocks noGrp="1"/>
          </p:cNvSpPr>
          <p:nvPr>
            <p:ph idx="1"/>
          </p:nvPr>
        </p:nvSpPr>
        <p:spPr/>
        <p:txBody>
          <a:bodyPr>
            <a:normAutofit lnSpcReduction="10000"/>
          </a:bodyPr>
          <a:lstStyle/>
          <a:p>
            <a:pPr marL="0" indent="0">
              <a:buNone/>
            </a:pPr>
            <a:r>
              <a:rPr lang="en-US" b="1" dirty="0"/>
              <a:t>How do you distinguish which device you are talking to?</a:t>
            </a:r>
          </a:p>
          <a:p>
            <a:pPr marL="0" indent="0">
              <a:buNone/>
            </a:pPr>
            <a:endParaRPr lang="en-US" b="1" dirty="0">
              <a:latin typeface="+mj-lt"/>
            </a:endParaRPr>
          </a:p>
          <a:p>
            <a:pPr marL="514350" indent="-514350">
              <a:buFont typeface="+mj-lt"/>
              <a:buAutoNum type="arabicPeriod"/>
            </a:pPr>
            <a:r>
              <a:rPr lang="en-US" dirty="0">
                <a:latin typeface="+mj-lt"/>
              </a:rPr>
              <a:t>Address for each device</a:t>
            </a:r>
          </a:p>
          <a:p>
            <a:pPr lvl="1"/>
            <a:r>
              <a:rPr lang="en-US" dirty="0">
                <a:latin typeface="+mj-lt"/>
              </a:rPr>
              <a:t>Devices must always listen and then discard messages that aren’t for them</a:t>
            </a:r>
          </a:p>
          <a:p>
            <a:pPr lvl="1"/>
            <a:r>
              <a:rPr lang="en-US" dirty="0">
                <a:latin typeface="+mj-lt"/>
              </a:rPr>
              <a:t>Need to define packet format so it’s clear where the address is</a:t>
            </a:r>
          </a:p>
          <a:p>
            <a:pPr lvl="1"/>
            <a:r>
              <a:rPr lang="en-US" dirty="0">
                <a:latin typeface="+mj-lt"/>
              </a:rPr>
              <a:t>Need a method for addressing devices</a:t>
            </a:r>
          </a:p>
          <a:p>
            <a:pPr lvl="1"/>
            <a:endParaRPr lang="en-US" dirty="0">
              <a:latin typeface="+mj-lt"/>
            </a:endParaRPr>
          </a:p>
          <a:p>
            <a:pPr marL="514350" indent="-514350">
              <a:buFont typeface="+mj-lt"/>
              <a:buAutoNum type="arabicPeriod"/>
            </a:pPr>
            <a:r>
              <a:rPr lang="en-US" dirty="0">
                <a:latin typeface="+mj-lt"/>
              </a:rPr>
              <a:t>GPIO pin for each device</a:t>
            </a:r>
          </a:p>
          <a:p>
            <a:pPr lvl="1"/>
            <a:r>
              <a:rPr lang="en-US" dirty="0">
                <a:latin typeface="+mj-lt"/>
              </a:rPr>
              <a:t>Signal which device is being communicated with</a:t>
            </a:r>
          </a:p>
          <a:p>
            <a:pPr lvl="1"/>
            <a:r>
              <a:rPr lang="en-US" dirty="0">
                <a:latin typeface="+mj-lt"/>
              </a:rPr>
              <a:t>Only activates communication on transition of “select” line</a:t>
            </a:r>
          </a:p>
        </p:txBody>
      </p:sp>
      <p:sp>
        <p:nvSpPr>
          <p:cNvPr id="4" name="Slide Number Placeholder 3">
            <a:extLst>
              <a:ext uri="{FF2B5EF4-FFF2-40B4-BE49-F238E27FC236}">
                <a16:creationId xmlns:a16="http://schemas.microsoft.com/office/drawing/2014/main" id="{44C9B3E1-DB39-426A-A0BB-9A891FECD259}"/>
              </a:ext>
            </a:extLst>
          </p:cNvPr>
          <p:cNvSpPr>
            <a:spLocks noGrp="1"/>
          </p:cNvSpPr>
          <p:nvPr>
            <p:ph type="sldNum" sz="quarter" idx="12"/>
          </p:nvPr>
        </p:nvSpPr>
        <p:spPr/>
        <p:txBody>
          <a:bodyPr/>
          <a:lstStyle/>
          <a:p>
            <a:fld id="{0778C724-3839-4D76-A707-B4C23905D055}" type="slidenum">
              <a:rPr lang="en-US" smtClean="0"/>
              <a:t>71</a:t>
            </a:fld>
            <a:endParaRPr lang="en-US"/>
          </a:p>
        </p:txBody>
      </p:sp>
    </p:spTree>
    <p:extLst>
      <p:ext uri="{BB962C8B-B14F-4D97-AF65-F5344CB8AC3E}">
        <p14:creationId xmlns:p14="http://schemas.microsoft.com/office/powerpoint/2010/main" val="17354037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C97B-DC6F-4D40-B424-14B4836BD42A}"/>
              </a:ext>
            </a:extLst>
          </p:cNvPr>
          <p:cNvSpPr>
            <a:spLocks noGrp="1"/>
          </p:cNvSpPr>
          <p:nvPr>
            <p:ph type="title"/>
          </p:nvPr>
        </p:nvSpPr>
        <p:spPr>
          <a:xfrm>
            <a:off x="563837" y="-63752"/>
            <a:ext cx="10515600" cy="1325563"/>
          </a:xfrm>
        </p:spPr>
        <p:txBody>
          <a:bodyPr/>
          <a:lstStyle/>
          <a:p>
            <a:r>
              <a:rPr lang="en-US" dirty="0"/>
              <a:t>Separate chip select line for each device</a:t>
            </a:r>
          </a:p>
        </p:txBody>
      </p:sp>
      <p:sp>
        <p:nvSpPr>
          <p:cNvPr id="4" name="Slide Number Placeholder 3">
            <a:extLst>
              <a:ext uri="{FF2B5EF4-FFF2-40B4-BE49-F238E27FC236}">
                <a16:creationId xmlns:a16="http://schemas.microsoft.com/office/drawing/2014/main" id="{931ADF97-4CE1-47AB-86EF-20823C75CD36}"/>
              </a:ext>
            </a:extLst>
          </p:cNvPr>
          <p:cNvSpPr>
            <a:spLocks noGrp="1"/>
          </p:cNvSpPr>
          <p:nvPr>
            <p:ph type="sldNum" sz="quarter" idx="12"/>
          </p:nvPr>
        </p:nvSpPr>
        <p:spPr/>
        <p:txBody>
          <a:bodyPr/>
          <a:lstStyle/>
          <a:p>
            <a:fld id="{0778C724-3839-4D76-A707-B4C23905D055}" type="slidenum">
              <a:rPr lang="en-US" smtClean="0"/>
              <a:t>72</a:t>
            </a:fld>
            <a:endParaRPr lang="en-US"/>
          </a:p>
        </p:txBody>
      </p:sp>
      <p:grpSp>
        <p:nvGrpSpPr>
          <p:cNvPr id="57" name="Group 56">
            <a:extLst>
              <a:ext uri="{FF2B5EF4-FFF2-40B4-BE49-F238E27FC236}">
                <a16:creationId xmlns:a16="http://schemas.microsoft.com/office/drawing/2014/main" id="{2A514702-C5F1-424B-910E-8FBAFB3DD304}"/>
              </a:ext>
            </a:extLst>
          </p:cNvPr>
          <p:cNvGrpSpPr/>
          <p:nvPr/>
        </p:nvGrpSpPr>
        <p:grpSpPr>
          <a:xfrm>
            <a:off x="563837" y="715027"/>
            <a:ext cx="8337988" cy="5754664"/>
            <a:chOff x="563837" y="715027"/>
            <a:chExt cx="8337988" cy="5754664"/>
          </a:xfrm>
        </p:grpSpPr>
        <p:sp>
          <p:nvSpPr>
            <p:cNvPr id="5" name="Rectangle 4">
              <a:extLst>
                <a:ext uri="{FF2B5EF4-FFF2-40B4-BE49-F238E27FC236}">
                  <a16:creationId xmlns:a16="http://schemas.microsoft.com/office/drawing/2014/main" id="{87E1540C-E478-43D3-937A-E58010291927}"/>
                </a:ext>
              </a:extLst>
            </p:cNvPr>
            <p:cNvSpPr/>
            <p:nvPr/>
          </p:nvSpPr>
          <p:spPr>
            <a:xfrm>
              <a:off x="607595" y="2874722"/>
              <a:ext cx="2260866" cy="233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0C5ACE4-23E5-40FC-A1FA-455EDB9DC506}"/>
                </a:ext>
              </a:extLst>
            </p:cNvPr>
            <p:cNvSpPr/>
            <p:nvPr/>
          </p:nvSpPr>
          <p:spPr>
            <a:xfrm>
              <a:off x="7144012" y="1152393"/>
              <a:ext cx="1741118" cy="12588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DB0F7E3-86C4-4D0F-A2CA-7BC11430BF1C}"/>
                </a:ext>
              </a:extLst>
            </p:cNvPr>
            <p:cNvSpPr/>
            <p:nvPr/>
          </p:nvSpPr>
          <p:spPr>
            <a:xfrm>
              <a:off x="7144012" y="3181610"/>
              <a:ext cx="1741118" cy="125886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C2A894D-4815-4D9F-B8C0-F16172424E2A}"/>
                </a:ext>
              </a:extLst>
            </p:cNvPr>
            <p:cNvSpPr/>
            <p:nvPr/>
          </p:nvSpPr>
          <p:spPr>
            <a:xfrm>
              <a:off x="7144012" y="5210827"/>
              <a:ext cx="1741118" cy="12588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B79BC0C2-6D09-4525-B740-6C36F02219FA}"/>
                </a:ext>
              </a:extLst>
            </p:cNvPr>
            <p:cNvCxnSpPr/>
            <p:nvPr/>
          </p:nvCxnSpPr>
          <p:spPr>
            <a:xfrm>
              <a:off x="2868461" y="34008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85E921-CECB-4227-BAE1-CA5B3A23CE2E}"/>
                </a:ext>
              </a:extLst>
            </p:cNvPr>
            <p:cNvCxnSpPr/>
            <p:nvPr/>
          </p:nvCxnSpPr>
          <p:spPr>
            <a:xfrm>
              <a:off x="2868461" y="3681608"/>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F05790-AB99-41CC-9283-DC62C9216899}"/>
                </a:ext>
              </a:extLst>
            </p:cNvPr>
            <p:cNvCxnSpPr/>
            <p:nvPr/>
          </p:nvCxnSpPr>
          <p:spPr>
            <a:xfrm>
              <a:off x="2868461" y="39342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0A358BF-00D9-44BE-8A5E-307072E5FAC9}"/>
                </a:ext>
              </a:extLst>
            </p:cNvPr>
            <p:cNvSpPr txBox="1"/>
            <p:nvPr/>
          </p:nvSpPr>
          <p:spPr>
            <a:xfrm>
              <a:off x="563837" y="2489455"/>
              <a:ext cx="2260866" cy="369332"/>
            </a:xfrm>
            <a:prstGeom prst="rect">
              <a:avLst/>
            </a:prstGeom>
            <a:noFill/>
          </p:spPr>
          <p:txBody>
            <a:bodyPr wrap="square" rtlCol="0">
              <a:spAutoFit/>
            </a:bodyPr>
            <a:lstStyle/>
            <a:p>
              <a:r>
                <a:rPr lang="en-US" dirty="0"/>
                <a:t>Microcontroller</a:t>
              </a:r>
            </a:p>
          </p:txBody>
        </p:sp>
        <p:sp>
          <p:nvSpPr>
            <p:cNvPr id="17" name="TextBox 16">
              <a:extLst>
                <a:ext uri="{FF2B5EF4-FFF2-40B4-BE49-F238E27FC236}">
                  <a16:creationId xmlns:a16="http://schemas.microsoft.com/office/drawing/2014/main" id="{42BEF3FF-8766-476C-A7E7-86C79B634912}"/>
                </a:ext>
              </a:extLst>
            </p:cNvPr>
            <p:cNvSpPr txBox="1"/>
            <p:nvPr/>
          </p:nvSpPr>
          <p:spPr>
            <a:xfrm>
              <a:off x="789142" y="3235078"/>
              <a:ext cx="2079320" cy="1661993"/>
            </a:xfrm>
            <a:prstGeom prst="rect">
              <a:avLst/>
            </a:prstGeom>
            <a:noFill/>
          </p:spPr>
          <p:txBody>
            <a:bodyPr wrap="square" rtlCol="0">
              <a:spAutoFit/>
            </a:bodyPr>
            <a:lstStyle/>
            <a:p>
              <a:pPr algn="r"/>
              <a:r>
                <a:rPr lang="en-US" sz="1700" dirty="0">
                  <a:solidFill>
                    <a:schemeClr val="bg1"/>
                  </a:solidFill>
                </a:rPr>
                <a:t>Data Out</a:t>
              </a:r>
              <a:br>
                <a:rPr lang="en-US" sz="1700" dirty="0">
                  <a:solidFill>
                    <a:schemeClr val="bg1"/>
                  </a:solidFill>
                </a:rPr>
              </a:br>
              <a:r>
                <a:rPr lang="en-US" sz="1700" dirty="0">
                  <a:solidFill>
                    <a:schemeClr val="bg1"/>
                  </a:solidFill>
                </a:rPr>
                <a:t>Data In</a:t>
              </a:r>
              <a:br>
                <a:rPr lang="en-US" sz="1700" dirty="0">
                  <a:solidFill>
                    <a:schemeClr val="bg1"/>
                  </a:solidFill>
                </a:rPr>
              </a:br>
              <a:r>
                <a:rPr lang="en-US" sz="1700" dirty="0">
                  <a:solidFill>
                    <a:schemeClr val="bg1"/>
                  </a:solidFill>
                </a:rPr>
                <a:t>Clock</a:t>
              </a:r>
            </a:p>
            <a:p>
              <a:pPr algn="r"/>
              <a:r>
                <a:rPr lang="en-US" sz="1700" dirty="0">
                  <a:solidFill>
                    <a:schemeClr val="bg1"/>
                  </a:solidFill>
                </a:rPr>
                <a:t>(2) Chip Select</a:t>
              </a:r>
            </a:p>
            <a:p>
              <a:pPr marL="342900" indent="-342900" algn="r">
                <a:buAutoNum type="arabicParenBoth"/>
              </a:pPr>
              <a:r>
                <a:rPr lang="en-US" sz="1700" dirty="0">
                  <a:solidFill>
                    <a:schemeClr val="bg1"/>
                  </a:solidFill>
                </a:rPr>
                <a:t>Chip Select</a:t>
              </a:r>
            </a:p>
            <a:p>
              <a:pPr lvl="1" algn="r"/>
              <a:r>
                <a:rPr lang="en-US" sz="1700" dirty="0">
                  <a:solidFill>
                    <a:schemeClr val="bg1"/>
                  </a:solidFill>
                </a:rPr>
                <a:t>(3) Chip Select</a:t>
              </a:r>
            </a:p>
          </p:txBody>
        </p:sp>
        <p:cxnSp>
          <p:nvCxnSpPr>
            <p:cNvPr id="18" name="Straight Connector 17">
              <a:extLst>
                <a:ext uri="{FF2B5EF4-FFF2-40B4-BE49-F238E27FC236}">
                  <a16:creationId xmlns:a16="http://schemas.microsoft.com/office/drawing/2014/main" id="{89940CAB-6042-4FF4-88E0-E6AA417C888F}"/>
                </a:ext>
              </a:extLst>
            </p:cNvPr>
            <p:cNvCxnSpPr>
              <a:cxnSpLocks/>
            </p:cNvCxnSpPr>
            <p:nvPr/>
          </p:nvCxnSpPr>
          <p:spPr>
            <a:xfrm>
              <a:off x="5526064" y="1336109"/>
              <a:ext cx="16179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F44782D-0C85-4CC6-ADE2-F5079D766A56}"/>
                </a:ext>
              </a:extLst>
            </p:cNvPr>
            <p:cNvCxnSpPr>
              <a:cxnSpLocks/>
            </p:cNvCxnSpPr>
            <p:nvPr/>
          </p:nvCxnSpPr>
          <p:spPr>
            <a:xfrm>
              <a:off x="5876793" y="1616901"/>
              <a:ext cx="12672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0DF0F0A-A7FA-42C4-B38C-B657EDF13A9E}"/>
                </a:ext>
              </a:extLst>
            </p:cNvPr>
            <p:cNvCxnSpPr>
              <a:cxnSpLocks/>
            </p:cNvCxnSpPr>
            <p:nvPr/>
          </p:nvCxnSpPr>
          <p:spPr>
            <a:xfrm>
              <a:off x="6200382" y="1869509"/>
              <a:ext cx="94363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CB3EE70-F0A3-4627-9126-6AB1FC54D99C}"/>
                </a:ext>
              </a:extLst>
            </p:cNvPr>
            <p:cNvCxnSpPr>
              <a:cxnSpLocks/>
            </p:cNvCxnSpPr>
            <p:nvPr/>
          </p:nvCxnSpPr>
          <p:spPr>
            <a:xfrm>
              <a:off x="6200382" y="1869509"/>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ACBB6E-B394-4222-B5DB-60C0EE30F30F}"/>
                </a:ext>
              </a:extLst>
            </p:cNvPr>
            <p:cNvCxnSpPr>
              <a:cxnSpLocks/>
            </p:cNvCxnSpPr>
            <p:nvPr/>
          </p:nvCxnSpPr>
          <p:spPr>
            <a:xfrm>
              <a:off x="5876793" y="1616901"/>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25E4F8C-DD4C-4CA9-8DB6-2030C4DF6DC3}"/>
                </a:ext>
              </a:extLst>
            </p:cNvPr>
            <p:cNvCxnSpPr>
              <a:cxnSpLocks/>
            </p:cNvCxnSpPr>
            <p:nvPr/>
          </p:nvCxnSpPr>
          <p:spPr>
            <a:xfrm>
              <a:off x="5526064" y="1336109"/>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8C49C37-0EDE-41A6-BA6D-11DF71434EEA}"/>
                </a:ext>
              </a:extLst>
            </p:cNvPr>
            <p:cNvCxnSpPr>
              <a:cxnSpLocks/>
            </p:cNvCxnSpPr>
            <p:nvPr/>
          </p:nvCxnSpPr>
          <p:spPr>
            <a:xfrm>
              <a:off x="4835045" y="5421682"/>
              <a:ext cx="230896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308AECB-907A-45CA-8EAF-C148CF67341A}"/>
                </a:ext>
              </a:extLst>
            </p:cNvPr>
            <p:cNvCxnSpPr>
              <a:cxnSpLocks/>
            </p:cNvCxnSpPr>
            <p:nvPr/>
          </p:nvCxnSpPr>
          <p:spPr>
            <a:xfrm>
              <a:off x="4436300" y="5702474"/>
              <a:ext cx="270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D56E1A1-F7E6-4FF5-AB6E-AF8F49F2CDBB}"/>
                </a:ext>
              </a:extLst>
            </p:cNvPr>
            <p:cNvCxnSpPr>
              <a:cxnSpLocks/>
            </p:cNvCxnSpPr>
            <p:nvPr/>
          </p:nvCxnSpPr>
          <p:spPr>
            <a:xfrm>
              <a:off x="4018764" y="5955082"/>
              <a:ext cx="31252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C0838B3-FEA6-4B2C-BC05-3F15B3B1549D}"/>
                </a:ext>
              </a:extLst>
            </p:cNvPr>
            <p:cNvCxnSpPr>
              <a:cxnSpLocks/>
            </p:cNvCxnSpPr>
            <p:nvPr/>
          </p:nvCxnSpPr>
          <p:spPr>
            <a:xfrm>
              <a:off x="4835045" y="3934216"/>
              <a:ext cx="0" cy="1487466"/>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3FEA87D-A52C-49BF-B80D-3CB104A83FD5}"/>
                </a:ext>
              </a:extLst>
            </p:cNvPr>
            <p:cNvCxnSpPr>
              <a:cxnSpLocks/>
            </p:cNvCxnSpPr>
            <p:nvPr/>
          </p:nvCxnSpPr>
          <p:spPr>
            <a:xfrm>
              <a:off x="4436300" y="3673659"/>
              <a:ext cx="0" cy="202881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27331D8-3372-48DB-911C-BDD0DDD92A78}"/>
                </a:ext>
              </a:extLst>
            </p:cNvPr>
            <p:cNvCxnSpPr>
              <a:cxnSpLocks/>
            </p:cNvCxnSpPr>
            <p:nvPr/>
          </p:nvCxnSpPr>
          <p:spPr>
            <a:xfrm>
              <a:off x="4035467" y="3408120"/>
              <a:ext cx="0" cy="2546962"/>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9296C65-0F3C-41BF-A0EF-01AB296AD1F9}"/>
                </a:ext>
              </a:extLst>
            </p:cNvPr>
            <p:cNvSpPr txBox="1"/>
            <p:nvPr/>
          </p:nvSpPr>
          <p:spPr>
            <a:xfrm>
              <a:off x="7144012" y="2741391"/>
              <a:ext cx="1741111" cy="369332"/>
            </a:xfrm>
            <a:prstGeom prst="rect">
              <a:avLst/>
            </a:prstGeom>
            <a:noFill/>
          </p:spPr>
          <p:txBody>
            <a:bodyPr wrap="square" rtlCol="0">
              <a:spAutoFit/>
            </a:bodyPr>
            <a:lstStyle/>
            <a:p>
              <a:r>
                <a:rPr lang="en-US" dirty="0"/>
                <a:t>Device 2</a:t>
              </a:r>
            </a:p>
          </p:txBody>
        </p:sp>
        <p:sp>
          <p:nvSpPr>
            <p:cNvPr id="26" name="TextBox 25">
              <a:extLst>
                <a:ext uri="{FF2B5EF4-FFF2-40B4-BE49-F238E27FC236}">
                  <a16:creationId xmlns:a16="http://schemas.microsoft.com/office/drawing/2014/main" id="{874D3B20-B36D-4777-936D-F84D950B68C1}"/>
                </a:ext>
              </a:extLst>
            </p:cNvPr>
            <p:cNvSpPr txBox="1"/>
            <p:nvPr/>
          </p:nvSpPr>
          <p:spPr>
            <a:xfrm>
              <a:off x="7160714" y="715027"/>
              <a:ext cx="1741111" cy="369332"/>
            </a:xfrm>
            <a:prstGeom prst="rect">
              <a:avLst/>
            </a:prstGeom>
            <a:noFill/>
          </p:spPr>
          <p:txBody>
            <a:bodyPr wrap="square" rtlCol="0">
              <a:spAutoFit/>
            </a:bodyPr>
            <a:lstStyle/>
            <a:p>
              <a:r>
                <a:rPr lang="en-US" dirty="0"/>
                <a:t>Device 1</a:t>
              </a:r>
            </a:p>
          </p:txBody>
        </p:sp>
        <p:sp>
          <p:nvSpPr>
            <p:cNvPr id="27" name="TextBox 26">
              <a:extLst>
                <a:ext uri="{FF2B5EF4-FFF2-40B4-BE49-F238E27FC236}">
                  <a16:creationId xmlns:a16="http://schemas.microsoft.com/office/drawing/2014/main" id="{FA03FF85-62AD-4478-879C-F95BC384F155}"/>
                </a:ext>
              </a:extLst>
            </p:cNvPr>
            <p:cNvSpPr txBox="1"/>
            <p:nvPr/>
          </p:nvSpPr>
          <p:spPr>
            <a:xfrm>
              <a:off x="7076665" y="4759983"/>
              <a:ext cx="1741111" cy="369332"/>
            </a:xfrm>
            <a:prstGeom prst="rect">
              <a:avLst/>
            </a:prstGeom>
            <a:noFill/>
          </p:spPr>
          <p:txBody>
            <a:bodyPr wrap="square" rtlCol="0">
              <a:spAutoFit/>
            </a:bodyPr>
            <a:lstStyle/>
            <a:p>
              <a:r>
                <a:rPr lang="en-US" dirty="0"/>
                <a:t>Device 3</a:t>
              </a:r>
            </a:p>
          </p:txBody>
        </p:sp>
        <p:sp>
          <p:nvSpPr>
            <p:cNvPr id="28" name="TextBox 27">
              <a:extLst>
                <a:ext uri="{FF2B5EF4-FFF2-40B4-BE49-F238E27FC236}">
                  <a16:creationId xmlns:a16="http://schemas.microsoft.com/office/drawing/2014/main" id="{5D9E4B86-371B-485B-B3CA-8F9CECE66FDF}"/>
                </a:ext>
              </a:extLst>
            </p:cNvPr>
            <p:cNvSpPr txBox="1"/>
            <p:nvPr/>
          </p:nvSpPr>
          <p:spPr>
            <a:xfrm>
              <a:off x="7144012" y="3196793"/>
              <a:ext cx="1724408" cy="1138773"/>
            </a:xfrm>
            <a:prstGeom prst="rect">
              <a:avLst/>
            </a:prstGeom>
            <a:noFill/>
          </p:spPr>
          <p:txBody>
            <a:bodyPr wrap="square" rtlCol="0">
              <a:spAutoFit/>
            </a:bodyPr>
            <a:lstStyle/>
            <a:p>
              <a:r>
                <a:rPr lang="en-US" sz="1700" dirty="0">
                  <a:solidFill>
                    <a:schemeClr val="bg1"/>
                  </a:solidFill>
                </a:rPr>
                <a:t>Data In</a:t>
              </a:r>
              <a:br>
                <a:rPr lang="en-US" sz="1700" dirty="0">
                  <a:solidFill>
                    <a:schemeClr val="bg1"/>
                  </a:solidFill>
                </a:rPr>
              </a:br>
              <a:r>
                <a:rPr lang="en-US" sz="1700" dirty="0">
                  <a:solidFill>
                    <a:schemeClr val="bg1"/>
                  </a:solidFill>
                </a:rPr>
                <a:t>Data Out</a:t>
              </a:r>
              <a:br>
                <a:rPr lang="en-US" sz="1700" dirty="0">
                  <a:solidFill>
                    <a:schemeClr val="bg1"/>
                  </a:solidFill>
                </a:rPr>
              </a:br>
              <a:r>
                <a:rPr lang="en-US" sz="1700" dirty="0">
                  <a:solidFill>
                    <a:schemeClr val="bg1"/>
                  </a:solidFill>
                </a:rPr>
                <a:t>Clock</a:t>
              </a:r>
            </a:p>
            <a:p>
              <a:r>
                <a:rPr lang="en-US" sz="1700" dirty="0">
                  <a:solidFill>
                    <a:schemeClr val="bg1"/>
                  </a:solidFill>
                </a:rPr>
                <a:t>Chip Select</a:t>
              </a:r>
            </a:p>
          </p:txBody>
        </p:sp>
        <p:sp>
          <p:nvSpPr>
            <p:cNvPr id="29" name="TextBox 28">
              <a:extLst>
                <a:ext uri="{FF2B5EF4-FFF2-40B4-BE49-F238E27FC236}">
                  <a16:creationId xmlns:a16="http://schemas.microsoft.com/office/drawing/2014/main" id="{B8463986-62CE-413E-AD6F-8B12CC0D9ED7}"/>
                </a:ext>
              </a:extLst>
            </p:cNvPr>
            <p:cNvSpPr txBox="1"/>
            <p:nvPr/>
          </p:nvSpPr>
          <p:spPr>
            <a:xfrm>
              <a:off x="7144013" y="1152393"/>
              <a:ext cx="1741110" cy="1138773"/>
            </a:xfrm>
            <a:prstGeom prst="rect">
              <a:avLst/>
            </a:prstGeom>
            <a:noFill/>
          </p:spPr>
          <p:txBody>
            <a:bodyPr wrap="square" rtlCol="0">
              <a:spAutoFit/>
            </a:bodyPr>
            <a:lstStyle/>
            <a:p>
              <a:r>
                <a:rPr lang="en-US" sz="1700" dirty="0">
                  <a:solidFill>
                    <a:schemeClr val="bg1"/>
                  </a:solidFill>
                </a:rPr>
                <a:t>Data In</a:t>
              </a:r>
              <a:br>
                <a:rPr lang="en-US" sz="1700" dirty="0">
                  <a:solidFill>
                    <a:schemeClr val="bg1"/>
                  </a:solidFill>
                </a:rPr>
              </a:br>
              <a:r>
                <a:rPr lang="en-US" sz="1700" dirty="0">
                  <a:solidFill>
                    <a:schemeClr val="bg1"/>
                  </a:solidFill>
                </a:rPr>
                <a:t>Data Out</a:t>
              </a:r>
              <a:br>
                <a:rPr lang="en-US" sz="1700" dirty="0">
                  <a:solidFill>
                    <a:schemeClr val="bg1"/>
                  </a:solidFill>
                </a:rPr>
              </a:br>
              <a:r>
                <a:rPr lang="en-US" sz="1700" dirty="0">
                  <a:solidFill>
                    <a:schemeClr val="bg1"/>
                  </a:solidFill>
                </a:rPr>
                <a:t>Clock</a:t>
              </a:r>
            </a:p>
            <a:p>
              <a:r>
                <a:rPr lang="en-US" sz="1700" dirty="0">
                  <a:solidFill>
                    <a:schemeClr val="bg1"/>
                  </a:solidFill>
                </a:rPr>
                <a:t>Chip Select</a:t>
              </a:r>
            </a:p>
          </p:txBody>
        </p:sp>
        <p:sp>
          <p:nvSpPr>
            <p:cNvPr id="30" name="TextBox 29">
              <a:extLst>
                <a:ext uri="{FF2B5EF4-FFF2-40B4-BE49-F238E27FC236}">
                  <a16:creationId xmlns:a16="http://schemas.microsoft.com/office/drawing/2014/main" id="{D09B8AB7-FE39-4479-AE11-305B34E849D1}"/>
                </a:ext>
              </a:extLst>
            </p:cNvPr>
            <p:cNvSpPr txBox="1"/>
            <p:nvPr/>
          </p:nvSpPr>
          <p:spPr>
            <a:xfrm>
              <a:off x="7160715" y="5210827"/>
              <a:ext cx="1724408" cy="1138773"/>
            </a:xfrm>
            <a:prstGeom prst="rect">
              <a:avLst/>
            </a:prstGeom>
            <a:noFill/>
          </p:spPr>
          <p:txBody>
            <a:bodyPr wrap="square" rtlCol="0">
              <a:spAutoFit/>
            </a:bodyPr>
            <a:lstStyle/>
            <a:p>
              <a:r>
                <a:rPr lang="en-US" sz="1700" dirty="0">
                  <a:solidFill>
                    <a:schemeClr val="bg1"/>
                  </a:solidFill>
                </a:rPr>
                <a:t>Data In</a:t>
              </a:r>
              <a:br>
                <a:rPr lang="en-US" sz="1700" dirty="0">
                  <a:solidFill>
                    <a:schemeClr val="bg1"/>
                  </a:solidFill>
                </a:rPr>
              </a:br>
              <a:r>
                <a:rPr lang="en-US" sz="1700" dirty="0">
                  <a:solidFill>
                    <a:schemeClr val="bg1"/>
                  </a:solidFill>
                </a:rPr>
                <a:t>Data Out</a:t>
              </a:r>
              <a:br>
                <a:rPr lang="en-US" sz="1700" dirty="0">
                  <a:solidFill>
                    <a:schemeClr val="bg1"/>
                  </a:solidFill>
                </a:rPr>
              </a:br>
              <a:r>
                <a:rPr lang="en-US" sz="1700" dirty="0">
                  <a:solidFill>
                    <a:schemeClr val="bg1"/>
                  </a:solidFill>
                </a:rPr>
                <a:t>Clock</a:t>
              </a:r>
            </a:p>
            <a:p>
              <a:r>
                <a:rPr lang="en-US" sz="1700" dirty="0">
                  <a:solidFill>
                    <a:schemeClr val="bg1"/>
                  </a:solidFill>
                </a:rPr>
                <a:t>Chip Select</a:t>
              </a:r>
            </a:p>
          </p:txBody>
        </p:sp>
        <p:cxnSp>
          <p:nvCxnSpPr>
            <p:cNvPr id="35" name="Straight Connector 34">
              <a:extLst>
                <a:ext uri="{FF2B5EF4-FFF2-40B4-BE49-F238E27FC236}">
                  <a16:creationId xmlns:a16="http://schemas.microsoft.com/office/drawing/2014/main" id="{3B37B2AE-0239-4FE9-92B1-C252CE057FF6}"/>
                </a:ext>
              </a:extLst>
            </p:cNvPr>
            <p:cNvCxnSpPr>
              <a:cxnSpLocks/>
            </p:cNvCxnSpPr>
            <p:nvPr/>
          </p:nvCxnSpPr>
          <p:spPr>
            <a:xfrm>
              <a:off x="2885163" y="4204662"/>
              <a:ext cx="4258849"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7BF2A65-D76A-474F-A1BD-40CC9B253E01}"/>
                </a:ext>
              </a:extLst>
            </p:cNvPr>
            <p:cNvCxnSpPr>
              <a:cxnSpLocks/>
            </p:cNvCxnSpPr>
            <p:nvPr/>
          </p:nvCxnSpPr>
          <p:spPr>
            <a:xfrm>
              <a:off x="2885163" y="4485454"/>
              <a:ext cx="3617931"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D802111-C7BC-47BF-B528-7E3D79666AAB}"/>
                </a:ext>
              </a:extLst>
            </p:cNvPr>
            <p:cNvCxnSpPr>
              <a:cxnSpLocks/>
            </p:cNvCxnSpPr>
            <p:nvPr/>
          </p:nvCxnSpPr>
          <p:spPr>
            <a:xfrm>
              <a:off x="2885163" y="4738062"/>
              <a:ext cx="761997"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F729BA1-2167-4E0F-BC9D-CC7092E0B87D}"/>
                </a:ext>
              </a:extLst>
            </p:cNvPr>
            <p:cNvCxnSpPr>
              <a:cxnSpLocks/>
            </p:cNvCxnSpPr>
            <p:nvPr/>
          </p:nvCxnSpPr>
          <p:spPr>
            <a:xfrm>
              <a:off x="3647160" y="4738062"/>
              <a:ext cx="0" cy="1487466"/>
            </a:xfrm>
            <a:prstGeom prst="line">
              <a:avLst/>
            </a:prstGeom>
            <a:ln w="57150">
              <a:solidFill>
                <a:schemeClr val="accent5">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F41FC04-DEB1-4104-9119-51AA16D2C05F}"/>
                </a:ext>
              </a:extLst>
            </p:cNvPr>
            <p:cNvCxnSpPr>
              <a:cxnSpLocks/>
            </p:cNvCxnSpPr>
            <p:nvPr/>
          </p:nvCxnSpPr>
          <p:spPr>
            <a:xfrm>
              <a:off x="3647160" y="6225528"/>
              <a:ext cx="3513555"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F466A91-44CE-4B4B-9566-FE3170B6E4DE}"/>
                </a:ext>
              </a:extLst>
            </p:cNvPr>
            <p:cNvCxnSpPr>
              <a:cxnSpLocks/>
            </p:cNvCxnSpPr>
            <p:nvPr/>
          </p:nvCxnSpPr>
          <p:spPr>
            <a:xfrm>
              <a:off x="6503094" y="2122118"/>
              <a:ext cx="0" cy="2363336"/>
            </a:xfrm>
            <a:prstGeom prst="line">
              <a:avLst/>
            </a:prstGeom>
            <a:ln w="57150">
              <a:solidFill>
                <a:schemeClr val="accent2">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E92393-5C6D-43CB-915B-96BE80A0FCA6}"/>
                </a:ext>
              </a:extLst>
            </p:cNvPr>
            <p:cNvCxnSpPr>
              <a:cxnSpLocks/>
            </p:cNvCxnSpPr>
            <p:nvPr/>
          </p:nvCxnSpPr>
          <p:spPr>
            <a:xfrm>
              <a:off x="6503094" y="2122118"/>
              <a:ext cx="65762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22819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F5E9-AE36-4F59-A6CA-4D4E0B1F2980}"/>
              </a:ext>
            </a:extLst>
          </p:cNvPr>
          <p:cNvSpPr>
            <a:spLocks noGrp="1"/>
          </p:cNvSpPr>
          <p:nvPr>
            <p:ph type="title"/>
          </p:nvPr>
        </p:nvSpPr>
        <p:spPr>
          <a:xfrm>
            <a:off x="940603" y="155552"/>
            <a:ext cx="10515600" cy="1325563"/>
          </a:xfrm>
        </p:spPr>
        <p:txBody>
          <a:bodyPr>
            <a:normAutofit/>
          </a:bodyPr>
          <a:lstStyle/>
          <a:p>
            <a:r>
              <a:rPr lang="en-US" sz="4000" dirty="0">
                <a:latin typeface="+mn-lt"/>
              </a:rPr>
              <a:t>Serial Peripheral Interface (SPI)</a:t>
            </a:r>
          </a:p>
        </p:txBody>
      </p:sp>
      <p:sp>
        <p:nvSpPr>
          <p:cNvPr id="3" name="Content Placeholder 2">
            <a:extLst>
              <a:ext uri="{FF2B5EF4-FFF2-40B4-BE49-F238E27FC236}">
                <a16:creationId xmlns:a16="http://schemas.microsoft.com/office/drawing/2014/main" id="{BC3D31DF-4767-4178-ADA2-93C7A0B21AEE}"/>
              </a:ext>
            </a:extLst>
          </p:cNvPr>
          <p:cNvSpPr>
            <a:spLocks noGrp="1"/>
          </p:cNvSpPr>
          <p:nvPr>
            <p:ph idx="1"/>
          </p:nvPr>
        </p:nvSpPr>
        <p:spPr>
          <a:xfrm>
            <a:off x="940603" y="1640107"/>
            <a:ext cx="4557642" cy="4502830"/>
          </a:xfrm>
        </p:spPr>
        <p:txBody>
          <a:bodyPr/>
          <a:lstStyle/>
          <a:p>
            <a:r>
              <a:rPr lang="en-US" dirty="0">
                <a:latin typeface="+mj-lt"/>
              </a:rPr>
              <a:t>Serial, synchronous, bus communication protocol</a:t>
            </a:r>
          </a:p>
          <a:p>
            <a:endParaRPr lang="en-US" dirty="0">
              <a:latin typeface="+mj-lt"/>
            </a:endParaRPr>
          </a:p>
          <a:p>
            <a:r>
              <a:rPr lang="en-US" dirty="0">
                <a:latin typeface="+mj-lt"/>
              </a:rPr>
              <a:t>Single controller with multiple peripherals</a:t>
            </a:r>
          </a:p>
          <a:p>
            <a:pPr lvl="1"/>
            <a:r>
              <a:rPr lang="en-US" dirty="0">
                <a:latin typeface="+mj-lt"/>
              </a:rPr>
              <a:t>Within a circuit board</a:t>
            </a:r>
          </a:p>
          <a:p>
            <a:endParaRPr lang="en-US" dirty="0">
              <a:latin typeface="+mj-lt"/>
            </a:endParaRPr>
          </a:p>
          <a:p>
            <a:r>
              <a:rPr lang="en-US" dirty="0">
                <a:latin typeface="+mj-lt"/>
              </a:rPr>
              <a:t>High-speed communication</a:t>
            </a:r>
          </a:p>
          <a:p>
            <a:pPr lvl="1"/>
            <a:r>
              <a:rPr lang="en-US" dirty="0">
                <a:latin typeface="+mj-lt"/>
              </a:rPr>
              <a:t>Multiple Mbps</a:t>
            </a:r>
          </a:p>
        </p:txBody>
      </p:sp>
      <p:sp>
        <p:nvSpPr>
          <p:cNvPr id="4" name="Slide Number Placeholder 3">
            <a:extLst>
              <a:ext uri="{FF2B5EF4-FFF2-40B4-BE49-F238E27FC236}">
                <a16:creationId xmlns:a16="http://schemas.microsoft.com/office/drawing/2014/main" id="{936BE188-DEBA-4557-8E23-2B87ECFAB797}"/>
              </a:ext>
            </a:extLst>
          </p:cNvPr>
          <p:cNvSpPr>
            <a:spLocks noGrp="1"/>
          </p:cNvSpPr>
          <p:nvPr>
            <p:ph type="sldNum" sz="quarter" idx="12"/>
          </p:nvPr>
        </p:nvSpPr>
        <p:spPr/>
        <p:txBody>
          <a:bodyPr/>
          <a:lstStyle/>
          <a:p>
            <a:fld id="{0778C724-3839-4D76-A707-B4C23905D055}" type="slidenum">
              <a:rPr lang="en-US" smtClean="0"/>
              <a:t>73</a:t>
            </a:fld>
            <a:endParaRPr lang="en-US"/>
          </a:p>
        </p:txBody>
      </p:sp>
      <p:grpSp>
        <p:nvGrpSpPr>
          <p:cNvPr id="75" name="Group 74">
            <a:extLst>
              <a:ext uri="{FF2B5EF4-FFF2-40B4-BE49-F238E27FC236}">
                <a16:creationId xmlns:a16="http://schemas.microsoft.com/office/drawing/2014/main" id="{94154D5A-4B33-47DA-9560-DE97C5F52E42}"/>
              </a:ext>
            </a:extLst>
          </p:cNvPr>
          <p:cNvGrpSpPr/>
          <p:nvPr/>
        </p:nvGrpSpPr>
        <p:grpSpPr>
          <a:xfrm>
            <a:off x="5019802" y="1340673"/>
            <a:ext cx="6341305" cy="4374327"/>
            <a:chOff x="559494" y="715027"/>
            <a:chExt cx="8342331" cy="5754664"/>
          </a:xfrm>
        </p:grpSpPr>
        <p:sp>
          <p:nvSpPr>
            <p:cNvPr id="76" name="Rectangle 75">
              <a:extLst>
                <a:ext uri="{FF2B5EF4-FFF2-40B4-BE49-F238E27FC236}">
                  <a16:creationId xmlns:a16="http://schemas.microsoft.com/office/drawing/2014/main" id="{6E689ECC-09E3-44EC-BD77-9B3866D0284D}"/>
                </a:ext>
              </a:extLst>
            </p:cNvPr>
            <p:cNvSpPr/>
            <p:nvPr/>
          </p:nvSpPr>
          <p:spPr>
            <a:xfrm>
              <a:off x="607595" y="2874722"/>
              <a:ext cx="2260866" cy="233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7" name="Rectangle 76">
              <a:extLst>
                <a:ext uri="{FF2B5EF4-FFF2-40B4-BE49-F238E27FC236}">
                  <a16:creationId xmlns:a16="http://schemas.microsoft.com/office/drawing/2014/main" id="{FEF929F9-26BE-4410-8273-159275ACB1D9}"/>
                </a:ext>
              </a:extLst>
            </p:cNvPr>
            <p:cNvSpPr/>
            <p:nvPr/>
          </p:nvSpPr>
          <p:spPr>
            <a:xfrm>
              <a:off x="7144012" y="1152393"/>
              <a:ext cx="1741118" cy="12588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8" name="Rectangle 77">
              <a:extLst>
                <a:ext uri="{FF2B5EF4-FFF2-40B4-BE49-F238E27FC236}">
                  <a16:creationId xmlns:a16="http://schemas.microsoft.com/office/drawing/2014/main" id="{97D3F5C7-1702-42F8-84BF-8AFC11B7EE9C}"/>
                </a:ext>
              </a:extLst>
            </p:cNvPr>
            <p:cNvSpPr/>
            <p:nvPr/>
          </p:nvSpPr>
          <p:spPr>
            <a:xfrm>
              <a:off x="7144012" y="3181610"/>
              <a:ext cx="1741118" cy="125886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9" name="Rectangle 78">
              <a:extLst>
                <a:ext uri="{FF2B5EF4-FFF2-40B4-BE49-F238E27FC236}">
                  <a16:creationId xmlns:a16="http://schemas.microsoft.com/office/drawing/2014/main" id="{163D51FF-5F4D-482E-A895-DF8D0DB94EDB}"/>
                </a:ext>
              </a:extLst>
            </p:cNvPr>
            <p:cNvSpPr/>
            <p:nvPr/>
          </p:nvSpPr>
          <p:spPr>
            <a:xfrm>
              <a:off x="7144012" y="5210827"/>
              <a:ext cx="1741118" cy="12588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80" name="Straight Connector 79">
              <a:extLst>
                <a:ext uri="{FF2B5EF4-FFF2-40B4-BE49-F238E27FC236}">
                  <a16:creationId xmlns:a16="http://schemas.microsoft.com/office/drawing/2014/main" id="{7CDDD3E3-827E-45AE-BD5B-C7D921CDFC73}"/>
                </a:ext>
              </a:extLst>
            </p:cNvPr>
            <p:cNvCxnSpPr/>
            <p:nvPr/>
          </p:nvCxnSpPr>
          <p:spPr>
            <a:xfrm>
              <a:off x="2868461" y="34008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053001-C8E2-4329-BA83-3F721D7A5861}"/>
                </a:ext>
              </a:extLst>
            </p:cNvPr>
            <p:cNvCxnSpPr/>
            <p:nvPr/>
          </p:nvCxnSpPr>
          <p:spPr>
            <a:xfrm>
              <a:off x="2868461" y="3681608"/>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F674ED6-CE67-4703-8E58-9415736BBB7F}"/>
                </a:ext>
              </a:extLst>
            </p:cNvPr>
            <p:cNvCxnSpPr/>
            <p:nvPr/>
          </p:nvCxnSpPr>
          <p:spPr>
            <a:xfrm>
              <a:off x="2868461" y="39342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374D656-34CD-4C66-B1A0-CD513052B73E}"/>
                </a:ext>
              </a:extLst>
            </p:cNvPr>
            <p:cNvSpPr txBox="1"/>
            <p:nvPr/>
          </p:nvSpPr>
          <p:spPr>
            <a:xfrm>
              <a:off x="563837" y="2489456"/>
              <a:ext cx="2260865" cy="364407"/>
            </a:xfrm>
            <a:prstGeom prst="rect">
              <a:avLst/>
            </a:prstGeom>
            <a:noFill/>
          </p:spPr>
          <p:txBody>
            <a:bodyPr wrap="square" rtlCol="0">
              <a:spAutoFit/>
            </a:bodyPr>
            <a:lstStyle/>
            <a:p>
              <a:r>
                <a:rPr lang="en-US" sz="1200" dirty="0"/>
                <a:t>Microcontroller</a:t>
              </a:r>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824F7F87-511D-4CBF-8855-B98E31E40A54}"/>
                    </a:ext>
                  </a:extLst>
                </p:cNvPr>
                <p:cNvSpPr txBox="1"/>
                <p:nvPr/>
              </p:nvSpPr>
              <p:spPr>
                <a:xfrm>
                  <a:off x="559494" y="3235079"/>
                  <a:ext cx="2308967" cy="2021700"/>
                </a:xfrm>
                <a:prstGeom prst="rect">
                  <a:avLst/>
                </a:prstGeom>
                <a:noFill/>
              </p:spPr>
              <p:txBody>
                <a:bodyPr wrap="square" rtlCol="0">
                  <a:spAutoFit/>
                </a:bodyPr>
                <a:lstStyle/>
                <a:p>
                  <a:pPr algn="r"/>
                  <a:r>
                    <a:rPr lang="en-US" sz="1300" dirty="0">
                      <a:solidFill>
                        <a:schemeClr val="bg1"/>
                      </a:solidFill>
                    </a:rPr>
                    <a:t>Serial Data Out</a:t>
                  </a:r>
                  <a:br>
                    <a:rPr lang="en-US" sz="1300" dirty="0">
                      <a:solidFill>
                        <a:schemeClr val="bg1"/>
                      </a:solidFill>
                    </a:rPr>
                  </a:br>
                  <a:r>
                    <a:rPr lang="en-US" sz="1300" dirty="0">
                      <a:solidFill>
                        <a:schemeClr val="bg1"/>
                      </a:solidFill>
                    </a:rPr>
                    <a:t>Serial Data In</a:t>
                  </a:r>
                  <a:br>
                    <a:rPr lang="en-US" sz="1300" dirty="0">
                      <a:solidFill>
                        <a:schemeClr val="bg1"/>
                      </a:solidFill>
                    </a:rPr>
                  </a:br>
                  <a:r>
                    <a:rPr lang="en-US" sz="1300" dirty="0">
                      <a:solidFill>
                        <a:schemeClr val="bg1"/>
                      </a:solidFill>
                    </a:rPr>
                    <a:t>Serial Clock</a:t>
                  </a:r>
                </a:p>
                <a:p>
                  <a:pPr algn="r"/>
                  <a14:m>
                    <m:oMathPara xmlns:m="http://schemas.openxmlformats.org/officeDocument/2006/math">
                      <m:oMathParaPr>
                        <m:jc m:val="righ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a:p>
                  <a:pPr algn="r"/>
                  <a14:m>
                    <m:oMathPara xmlns:m="http://schemas.openxmlformats.org/officeDocument/2006/math">
                      <m:oMathParaPr>
                        <m:jc m:val="righ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a:p>
                  <a:pPr algn="r"/>
                  <a14:m>
                    <m:oMathPara xmlns:m="http://schemas.openxmlformats.org/officeDocument/2006/math">
                      <m:oMathParaPr>
                        <m:jc m:val="righ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a:p>
                  <a:pPr algn="r"/>
                  <a:endParaRPr lang="en-US" sz="1300" dirty="0">
                    <a:solidFill>
                      <a:schemeClr val="bg1"/>
                    </a:solidFill>
                  </a:endParaRPr>
                </a:p>
              </p:txBody>
            </p:sp>
          </mc:Choice>
          <mc:Fallback xmlns="">
            <p:sp>
              <p:nvSpPr>
                <p:cNvPr id="84" name="TextBox 83">
                  <a:extLst>
                    <a:ext uri="{FF2B5EF4-FFF2-40B4-BE49-F238E27FC236}">
                      <a16:creationId xmlns:a16="http://schemas.microsoft.com/office/drawing/2014/main" id="{824F7F87-511D-4CBF-8855-B98E31E40A54}"/>
                    </a:ext>
                  </a:extLst>
                </p:cNvPr>
                <p:cNvSpPr txBox="1">
                  <a:spLocks noRot="1" noChangeAspect="1" noMove="1" noResize="1" noEditPoints="1" noAdjustHandles="1" noChangeArrowheads="1" noChangeShapeType="1" noTextEdit="1"/>
                </p:cNvSpPr>
                <p:nvPr/>
              </p:nvSpPr>
              <p:spPr>
                <a:xfrm>
                  <a:off x="559494" y="3235079"/>
                  <a:ext cx="2308967" cy="2021700"/>
                </a:xfrm>
                <a:prstGeom prst="rect">
                  <a:avLst/>
                </a:prstGeom>
                <a:blipFill>
                  <a:blip r:embed="rId2"/>
                  <a:stretch>
                    <a:fillRect r="-694"/>
                  </a:stretch>
                </a:blipFill>
              </p:spPr>
              <p:txBody>
                <a:bodyPr/>
                <a:lstStyle/>
                <a:p>
                  <a:r>
                    <a:rPr lang="en-US">
                      <a:noFill/>
                    </a:rPr>
                    <a:t> </a:t>
                  </a:r>
                </a:p>
              </p:txBody>
            </p:sp>
          </mc:Fallback>
        </mc:AlternateContent>
        <p:cxnSp>
          <p:nvCxnSpPr>
            <p:cNvPr id="85" name="Straight Connector 84">
              <a:extLst>
                <a:ext uri="{FF2B5EF4-FFF2-40B4-BE49-F238E27FC236}">
                  <a16:creationId xmlns:a16="http://schemas.microsoft.com/office/drawing/2014/main" id="{999972AF-44EE-475B-817A-14D78491AD76}"/>
                </a:ext>
              </a:extLst>
            </p:cNvPr>
            <p:cNvCxnSpPr>
              <a:cxnSpLocks/>
            </p:cNvCxnSpPr>
            <p:nvPr/>
          </p:nvCxnSpPr>
          <p:spPr>
            <a:xfrm>
              <a:off x="5526064" y="1336109"/>
              <a:ext cx="16179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CCC1F65-4CED-4F1C-A6DC-6148156EF397}"/>
                </a:ext>
              </a:extLst>
            </p:cNvPr>
            <p:cNvCxnSpPr>
              <a:cxnSpLocks/>
            </p:cNvCxnSpPr>
            <p:nvPr/>
          </p:nvCxnSpPr>
          <p:spPr>
            <a:xfrm>
              <a:off x="5876793" y="1616901"/>
              <a:ext cx="12672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AFA1CD9-E199-4083-9B43-6AEFF44C17F4}"/>
                </a:ext>
              </a:extLst>
            </p:cNvPr>
            <p:cNvCxnSpPr>
              <a:cxnSpLocks/>
            </p:cNvCxnSpPr>
            <p:nvPr/>
          </p:nvCxnSpPr>
          <p:spPr>
            <a:xfrm>
              <a:off x="6200382" y="1869509"/>
              <a:ext cx="94363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529E238-2328-47A7-84C5-F714E96D2EEC}"/>
                </a:ext>
              </a:extLst>
            </p:cNvPr>
            <p:cNvCxnSpPr>
              <a:cxnSpLocks/>
            </p:cNvCxnSpPr>
            <p:nvPr/>
          </p:nvCxnSpPr>
          <p:spPr>
            <a:xfrm>
              <a:off x="6200382" y="1869509"/>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41D66BA-E517-4C95-BEC4-91DC6005B3AE}"/>
                </a:ext>
              </a:extLst>
            </p:cNvPr>
            <p:cNvCxnSpPr>
              <a:cxnSpLocks/>
            </p:cNvCxnSpPr>
            <p:nvPr/>
          </p:nvCxnSpPr>
          <p:spPr>
            <a:xfrm>
              <a:off x="5876793" y="1616901"/>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A949573-3982-4D6C-99A7-6FDA27D0FE18}"/>
                </a:ext>
              </a:extLst>
            </p:cNvPr>
            <p:cNvCxnSpPr>
              <a:cxnSpLocks/>
            </p:cNvCxnSpPr>
            <p:nvPr/>
          </p:nvCxnSpPr>
          <p:spPr>
            <a:xfrm>
              <a:off x="5526064" y="1336109"/>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4CDB33B-E47A-4AB0-BE9A-23AF01D6F7E0}"/>
                </a:ext>
              </a:extLst>
            </p:cNvPr>
            <p:cNvCxnSpPr>
              <a:cxnSpLocks/>
            </p:cNvCxnSpPr>
            <p:nvPr/>
          </p:nvCxnSpPr>
          <p:spPr>
            <a:xfrm>
              <a:off x="4835045" y="5421682"/>
              <a:ext cx="230896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01202CB-0438-470D-89B7-37813D54D41C}"/>
                </a:ext>
              </a:extLst>
            </p:cNvPr>
            <p:cNvCxnSpPr>
              <a:cxnSpLocks/>
            </p:cNvCxnSpPr>
            <p:nvPr/>
          </p:nvCxnSpPr>
          <p:spPr>
            <a:xfrm>
              <a:off x="4436300" y="5702474"/>
              <a:ext cx="270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CAE1B5C-9625-4F7B-97F0-8A5553693D66}"/>
                </a:ext>
              </a:extLst>
            </p:cNvPr>
            <p:cNvCxnSpPr>
              <a:cxnSpLocks/>
            </p:cNvCxnSpPr>
            <p:nvPr/>
          </p:nvCxnSpPr>
          <p:spPr>
            <a:xfrm>
              <a:off x="4018764" y="5955082"/>
              <a:ext cx="31252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4B2EBF6-039B-4EEB-A642-195723CCCE0C}"/>
                </a:ext>
              </a:extLst>
            </p:cNvPr>
            <p:cNvCxnSpPr>
              <a:cxnSpLocks/>
            </p:cNvCxnSpPr>
            <p:nvPr/>
          </p:nvCxnSpPr>
          <p:spPr>
            <a:xfrm>
              <a:off x="4835045" y="3934216"/>
              <a:ext cx="0" cy="1487466"/>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6625B96-A001-42D8-94A9-CF1922AD5387}"/>
                </a:ext>
              </a:extLst>
            </p:cNvPr>
            <p:cNvCxnSpPr>
              <a:cxnSpLocks/>
            </p:cNvCxnSpPr>
            <p:nvPr/>
          </p:nvCxnSpPr>
          <p:spPr>
            <a:xfrm>
              <a:off x="4436300" y="3673659"/>
              <a:ext cx="0" cy="202881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9C9827B-AC36-448B-8CC3-BE8FDFD27558}"/>
                </a:ext>
              </a:extLst>
            </p:cNvPr>
            <p:cNvCxnSpPr>
              <a:cxnSpLocks/>
            </p:cNvCxnSpPr>
            <p:nvPr/>
          </p:nvCxnSpPr>
          <p:spPr>
            <a:xfrm>
              <a:off x="4035467" y="3408120"/>
              <a:ext cx="0" cy="2546962"/>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AFDA5C27-D0BF-4482-A9A3-AB293EB49A15}"/>
                </a:ext>
              </a:extLst>
            </p:cNvPr>
            <p:cNvSpPr txBox="1"/>
            <p:nvPr/>
          </p:nvSpPr>
          <p:spPr>
            <a:xfrm>
              <a:off x="7144012" y="2741391"/>
              <a:ext cx="1741111" cy="364407"/>
            </a:xfrm>
            <a:prstGeom prst="rect">
              <a:avLst/>
            </a:prstGeom>
            <a:noFill/>
          </p:spPr>
          <p:txBody>
            <a:bodyPr wrap="square" rtlCol="0">
              <a:spAutoFit/>
            </a:bodyPr>
            <a:lstStyle/>
            <a:p>
              <a:r>
                <a:rPr lang="en-US" sz="1200" dirty="0"/>
                <a:t>Device 2</a:t>
              </a:r>
            </a:p>
          </p:txBody>
        </p:sp>
        <p:sp>
          <p:nvSpPr>
            <p:cNvPr id="98" name="TextBox 97">
              <a:extLst>
                <a:ext uri="{FF2B5EF4-FFF2-40B4-BE49-F238E27FC236}">
                  <a16:creationId xmlns:a16="http://schemas.microsoft.com/office/drawing/2014/main" id="{379030B5-074A-402E-AE71-0F7E11C42F83}"/>
                </a:ext>
              </a:extLst>
            </p:cNvPr>
            <p:cNvSpPr txBox="1"/>
            <p:nvPr/>
          </p:nvSpPr>
          <p:spPr>
            <a:xfrm>
              <a:off x="7160714" y="715027"/>
              <a:ext cx="1741111" cy="364407"/>
            </a:xfrm>
            <a:prstGeom prst="rect">
              <a:avLst/>
            </a:prstGeom>
            <a:noFill/>
          </p:spPr>
          <p:txBody>
            <a:bodyPr wrap="square" rtlCol="0">
              <a:spAutoFit/>
            </a:bodyPr>
            <a:lstStyle/>
            <a:p>
              <a:r>
                <a:rPr lang="en-US" sz="1200" dirty="0"/>
                <a:t>Device 1</a:t>
              </a:r>
            </a:p>
          </p:txBody>
        </p:sp>
        <p:sp>
          <p:nvSpPr>
            <p:cNvPr id="99" name="TextBox 98">
              <a:extLst>
                <a:ext uri="{FF2B5EF4-FFF2-40B4-BE49-F238E27FC236}">
                  <a16:creationId xmlns:a16="http://schemas.microsoft.com/office/drawing/2014/main" id="{F33CA97D-14EC-4138-A19F-8128DAB0A86E}"/>
                </a:ext>
              </a:extLst>
            </p:cNvPr>
            <p:cNvSpPr txBox="1"/>
            <p:nvPr/>
          </p:nvSpPr>
          <p:spPr>
            <a:xfrm>
              <a:off x="7076665" y="4759982"/>
              <a:ext cx="1741111" cy="364407"/>
            </a:xfrm>
            <a:prstGeom prst="rect">
              <a:avLst/>
            </a:prstGeom>
            <a:noFill/>
          </p:spPr>
          <p:txBody>
            <a:bodyPr wrap="square" rtlCol="0">
              <a:spAutoFit/>
            </a:bodyPr>
            <a:lstStyle/>
            <a:p>
              <a:r>
                <a:rPr lang="en-US" sz="1200" dirty="0"/>
                <a:t>Device 3</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B6108D9A-773A-4819-AA1E-CBA709D4B50E}"/>
                    </a:ext>
                  </a:extLst>
                </p:cNvPr>
                <p:cNvSpPr txBox="1"/>
                <p:nvPr/>
              </p:nvSpPr>
              <p:spPr>
                <a:xfrm>
                  <a:off x="7144012" y="3196795"/>
                  <a:ext cx="1724408" cy="1193518"/>
                </a:xfrm>
                <a:prstGeom prst="rect">
                  <a:avLst/>
                </a:prstGeom>
                <a:noFill/>
              </p:spPr>
              <p:txBody>
                <a:bodyPr wrap="square" rtlCol="0">
                  <a:spAutoFit/>
                </a:bodyPr>
                <a:lstStyle/>
                <a:p>
                  <a:r>
                    <a:rPr lang="en-US" sz="1300" dirty="0">
                      <a:solidFill>
                        <a:schemeClr val="bg1"/>
                      </a:solidFill>
                    </a:rPr>
                    <a:t>Serial Data In</a:t>
                  </a:r>
                  <a:br>
                    <a:rPr lang="en-US" sz="1300" dirty="0">
                      <a:solidFill>
                        <a:schemeClr val="bg1"/>
                      </a:solidFill>
                    </a:rPr>
                  </a:br>
                  <a:r>
                    <a:rPr lang="en-US" sz="1300" dirty="0">
                      <a:solidFill>
                        <a:schemeClr val="bg1"/>
                      </a:solidFill>
                    </a:rPr>
                    <a:t>Serial Data Out</a:t>
                  </a:r>
                  <a:br>
                    <a:rPr lang="en-US" sz="1300" dirty="0">
                      <a:solidFill>
                        <a:schemeClr val="bg1"/>
                      </a:solidFill>
                    </a:rPr>
                  </a:br>
                  <a:r>
                    <a:rPr lang="en-US" sz="1300" dirty="0">
                      <a:solidFill>
                        <a:schemeClr val="bg1"/>
                      </a:solidFill>
                    </a:rPr>
                    <a:t>Serial Clock</a:t>
                  </a:r>
                </a:p>
                <a:p>
                  <a:pPr/>
                  <a14:m>
                    <m:oMathPara xmlns:m="http://schemas.openxmlformats.org/officeDocument/2006/math">
                      <m:oMathParaPr>
                        <m:jc m:val="lef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p:txBody>
            </p:sp>
          </mc:Choice>
          <mc:Fallback xmlns="">
            <p:sp>
              <p:nvSpPr>
                <p:cNvPr id="100" name="TextBox 99">
                  <a:extLst>
                    <a:ext uri="{FF2B5EF4-FFF2-40B4-BE49-F238E27FC236}">
                      <a16:creationId xmlns:a16="http://schemas.microsoft.com/office/drawing/2014/main" id="{B6108D9A-773A-4819-AA1E-CBA709D4B50E}"/>
                    </a:ext>
                  </a:extLst>
                </p:cNvPr>
                <p:cNvSpPr txBox="1">
                  <a:spLocks noRot="1" noChangeAspect="1" noMove="1" noResize="1" noEditPoints="1" noAdjustHandles="1" noChangeArrowheads="1" noChangeShapeType="1" noTextEdit="1"/>
                </p:cNvSpPr>
                <p:nvPr/>
              </p:nvSpPr>
              <p:spPr>
                <a:xfrm>
                  <a:off x="7144012" y="3196795"/>
                  <a:ext cx="1724408" cy="1193518"/>
                </a:xfrm>
                <a:prstGeom prst="rect">
                  <a:avLst/>
                </a:prstGeom>
                <a:blipFill>
                  <a:blip r:embed="rId3"/>
                  <a:stretch>
                    <a:fillRect l="-930" b="-20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D60019E4-4613-4ECB-91EF-CD6D85E4E71F}"/>
                    </a:ext>
                  </a:extLst>
                </p:cNvPr>
                <p:cNvSpPr txBox="1"/>
                <p:nvPr/>
              </p:nvSpPr>
              <p:spPr>
                <a:xfrm>
                  <a:off x="7144013" y="1152393"/>
                  <a:ext cx="1741110" cy="1197482"/>
                </a:xfrm>
                <a:prstGeom prst="rect">
                  <a:avLst/>
                </a:prstGeom>
                <a:noFill/>
              </p:spPr>
              <p:txBody>
                <a:bodyPr wrap="square" rtlCol="0">
                  <a:spAutoFit/>
                </a:bodyPr>
                <a:lstStyle/>
                <a:p>
                  <a:r>
                    <a:rPr lang="en-US" sz="1300" dirty="0">
                      <a:solidFill>
                        <a:schemeClr val="bg1"/>
                      </a:solidFill>
                    </a:rPr>
                    <a:t>Serial Data In</a:t>
                  </a:r>
                  <a:br>
                    <a:rPr lang="en-US" sz="1300" dirty="0">
                      <a:solidFill>
                        <a:schemeClr val="bg1"/>
                      </a:solidFill>
                    </a:rPr>
                  </a:br>
                  <a:r>
                    <a:rPr lang="en-US" sz="1300" dirty="0">
                      <a:solidFill>
                        <a:schemeClr val="bg1"/>
                      </a:solidFill>
                    </a:rPr>
                    <a:t>Serial Data Out</a:t>
                  </a:r>
                  <a:br>
                    <a:rPr lang="en-US" sz="1300" dirty="0">
                      <a:solidFill>
                        <a:schemeClr val="bg1"/>
                      </a:solidFill>
                    </a:rPr>
                  </a:br>
                  <a:r>
                    <a:rPr lang="en-US" sz="1300" dirty="0">
                      <a:solidFill>
                        <a:schemeClr val="bg1"/>
                      </a:solidFill>
                    </a:rPr>
                    <a:t>Serial Clock</a:t>
                  </a:r>
                </a:p>
                <a:p>
                  <a:pPr/>
                  <a14:m>
                    <m:oMathPara xmlns:m="http://schemas.openxmlformats.org/officeDocument/2006/math">
                      <m:oMathParaPr>
                        <m:jc m:val="lef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p:txBody>
            </p:sp>
          </mc:Choice>
          <mc:Fallback xmlns="">
            <p:sp>
              <p:nvSpPr>
                <p:cNvPr id="101" name="TextBox 100">
                  <a:extLst>
                    <a:ext uri="{FF2B5EF4-FFF2-40B4-BE49-F238E27FC236}">
                      <a16:creationId xmlns:a16="http://schemas.microsoft.com/office/drawing/2014/main" id="{D60019E4-4613-4ECB-91EF-CD6D85E4E71F}"/>
                    </a:ext>
                  </a:extLst>
                </p:cNvPr>
                <p:cNvSpPr txBox="1">
                  <a:spLocks noRot="1" noChangeAspect="1" noMove="1" noResize="1" noEditPoints="1" noAdjustHandles="1" noChangeArrowheads="1" noChangeShapeType="1" noTextEdit="1"/>
                </p:cNvSpPr>
                <p:nvPr/>
              </p:nvSpPr>
              <p:spPr>
                <a:xfrm>
                  <a:off x="7144013" y="1152393"/>
                  <a:ext cx="1741110" cy="1197482"/>
                </a:xfrm>
                <a:prstGeom prst="rect">
                  <a:avLst/>
                </a:prstGeom>
                <a:blipFill>
                  <a:blip r:embed="rId4"/>
                  <a:stretch>
                    <a:fillRect l="-922"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A443CCD0-F82E-4144-89F6-62F4AEA76395}"/>
                    </a:ext>
                  </a:extLst>
                </p:cNvPr>
                <p:cNvSpPr txBox="1"/>
                <p:nvPr/>
              </p:nvSpPr>
              <p:spPr>
                <a:xfrm>
                  <a:off x="7160715" y="5210828"/>
                  <a:ext cx="1724408" cy="1193518"/>
                </a:xfrm>
                <a:prstGeom prst="rect">
                  <a:avLst/>
                </a:prstGeom>
                <a:noFill/>
              </p:spPr>
              <p:txBody>
                <a:bodyPr wrap="square" rtlCol="0">
                  <a:spAutoFit/>
                </a:bodyPr>
                <a:lstStyle/>
                <a:p>
                  <a:r>
                    <a:rPr lang="en-US" sz="1300" dirty="0">
                      <a:solidFill>
                        <a:schemeClr val="bg1"/>
                      </a:solidFill>
                    </a:rPr>
                    <a:t>Serial Data In</a:t>
                  </a:r>
                  <a:br>
                    <a:rPr lang="en-US" sz="1300" dirty="0">
                      <a:solidFill>
                        <a:schemeClr val="bg1"/>
                      </a:solidFill>
                    </a:rPr>
                  </a:br>
                  <a:r>
                    <a:rPr lang="en-US" sz="1300" dirty="0">
                      <a:solidFill>
                        <a:schemeClr val="bg1"/>
                      </a:solidFill>
                    </a:rPr>
                    <a:t>Serial Data Out</a:t>
                  </a:r>
                  <a:br>
                    <a:rPr lang="en-US" sz="1300" dirty="0">
                      <a:solidFill>
                        <a:schemeClr val="bg1"/>
                      </a:solidFill>
                    </a:rPr>
                  </a:br>
                  <a:r>
                    <a:rPr lang="en-US" sz="1300" dirty="0">
                      <a:solidFill>
                        <a:schemeClr val="bg1"/>
                      </a:solidFill>
                    </a:rPr>
                    <a:t>Serial Clock</a:t>
                  </a:r>
                </a:p>
                <a:p>
                  <a:pPr/>
                  <a14:m>
                    <m:oMathPara xmlns:m="http://schemas.openxmlformats.org/officeDocument/2006/math">
                      <m:oMathParaPr>
                        <m:jc m:val="lef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p:txBody>
            </p:sp>
          </mc:Choice>
          <mc:Fallback xmlns="">
            <p:sp>
              <p:nvSpPr>
                <p:cNvPr id="102" name="TextBox 101">
                  <a:extLst>
                    <a:ext uri="{FF2B5EF4-FFF2-40B4-BE49-F238E27FC236}">
                      <a16:creationId xmlns:a16="http://schemas.microsoft.com/office/drawing/2014/main" id="{A443CCD0-F82E-4144-89F6-62F4AEA76395}"/>
                    </a:ext>
                  </a:extLst>
                </p:cNvPr>
                <p:cNvSpPr txBox="1">
                  <a:spLocks noRot="1" noChangeAspect="1" noMove="1" noResize="1" noEditPoints="1" noAdjustHandles="1" noChangeArrowheads="1" noChangeShapeType="1" noTextEdit="1"/>
                </p:cNvSpPr>
                <p:nvPr/>
              </p:nvSpPr>
              <p:spPr>
                <a:xfrm>
                  <a:off x="7160715" y="5210828"/>
                  <a:ext cx="1724408" cy="1193518"/>
                </a:xfrm>
                <a:prstGeom prst="rect">
                  <a:avLst/>
                </a:prstGeom>
                <a:blipFill>
                  <a:blip r:embed="rId5"/>
                  <a:stretch>
                    <a:fillRect l="-930" b="-2703"/>
                  </a:stretch>
                </a:blipFill>
              </p:spPr>
              <p:txBody>
                <a:bodyPr/>
                <a:lstStyle/>
                <a:p>
                  <a:r>
                    <a:rPr lang="en-US">
                      <a:noFill/>
                    </a:rPr>
                    <a:t> </a:t>
                  </a:r>
                </a:p>
              </p:txBody>
            </p:sp>
          </mc:Fallback>
        </mc:AlternateContent>
        <p:cxnSp>
          <p:nvCxnSpPr>
            <p:cNvPr id="103" name="Straight Connector 102">
              <a:extLst>
                <a:ext uri="{FF2B5EF4-FFF2-40B4-BE49-F238E27FC236}">
                  <a16:creationId xmlns:a16="http://schemas.microsoft.com/office/drawing/2014/main" id="{1DA145A1-8CEC-4323-98C7-C435D71CF7F8}"/>
                </a:ext>
              </a:extLst>
            </p:cNvPr>
            <p:cNvCxnSpPr>
              <a:cxnSpLocks/>
            </p:cNvCxnSpPr>
            <p:nvPr/>
          </p:nvCxnSpPr>
          <p:spPr>
            <a:xfrm>
              <a:off x="2885163" y="4204662"/>
              <a:ext cx="4258849"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D22286A-1E65-4537-9BDC-678865C5DC8C}"/>
                </a:ext>
              </a:extLst>
            </p:cNvPr>
            <p:cNvCxnSpPr>
              <a:cxnSpLocks/>
            </p:cNvCxnSpPr>
            <p:nvPr/>
          </p:nvCxnSpPr>
          <p:spPr>
            <a:xfrm>
              <a:off x="2885163" y="4485454"/>
              <a:ext cx="3617931"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D911C1B-FD8E-449F-8512-3F3EED8CC2BE}"/>
                </a:ext>
              </a:extLst>
            </p:cNvPr>
            <p:cNvCxnSpPr>
              <a:cxnSpLocks/>
            </p:cNvCxnSpPr>
            <p:nvPr/>
          </p:nvCxnSpPr>
          <p:spPr>
            <a:xfrm>
              <a:off x="2885163" y="4738062"/>
              <a:ext cx="761997"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042322F-908F-4947-B369-178BBC8D9ADA}"/>
                </a:ext>
              </a:extLst>
            </p:cNvPr>
            <p:cNvCxnSpPr>
              <a:cxnSpLocks/>
            </p:cNvCxnSpPr>
            <p:nvPr/>
          </p:nvCxnSpPr>
          <p:spPr>
            <a:xfrm>
              <a:off x="3647160" y="4738062"/>
              <a:ext cx="0" cy="1487466"/>
            </a:xfrm>
            <a:prstGeom prst="line">
              <a:avLst/>
            </a:prstGeom>
            <a:ln w="57150">
              <a:solidFill>
                <a:schemeClr val="accent5">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EACCDE8-F10C-4DBD-A64F-B9834B6139CE}"/>
                </a:ext>
              </a:extLst>
            </p:cNvPr>
            <p:cNvCxnSpPr>
              <a:cxnSpLocks/>
            </p:cNvCxnSpPr>
            <p:nvPr/>
          </p:nvCxnSpPr>
          <p:spPr>
            <a:xfrm>
              <a:off x="3647160" y="6225528"/>
              <a:ext cx="3513555"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A153A47-4E00-4E5E-B79F-06216B7AC557}"/>
                </a:ext>
              </a:extLst>
            </p:cNvPr>
            <p:cNvCxnSpPr>
              <a:cxnSpLocks/>
            </p:cNvCxnSpPr>
            <p:nvPr/>
          </p:nvCxnSpPr>
          <p:spPr>
            <a:xfrm>
              <a:off x="6503094" y="2122118"/>
              <a:ext cx="0" cy="2363336"/>
            </a:xfrm>
            <a:prstGeom prst="line">
              <a:avLst/>
            </a:prstGeom>
            <a:ln w="57150">
              <a:solidFill>
                <a:schemeClr val="accent2">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7D63557-AA92-46FF-9FB5-75C03E4E7064}"/>
                </a:ext>
              </a:extLst>
            </p:cNvPr>
            <p:cNvCxnSpPr>
              <a:cxnSpLocks/>
            </p:cNvCxnSpPr>
            <p:nvPr/>
          </p:nvCxnSpPr>
          <p:spPr>
            <a:xfrm>
              <a:off x="6503094" y="2122118"/>
              <a:ext cx="65762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48281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97F9-1A28-4AD9-AF9E-1216B0F166AA}"/>
              </a:ext>
            </a:extLst>
          </p:cNvPr>
          <p:cNvSpPr>
            <a:spLocks noGrp="1"/>
          </p:cNvSpPr>
          <p:nvPr>
            <p:ph type="title"/>
          </p:nvPr>
        </p:nvSpPr>
        <p:spPr>
          <a:xfrm>
            <a:off x="607595" y="79099"/>
            <a:ext cx="10515600" cy="1325563"/>
          </a:xfrm>
        </p:spPr>
        <p:txBody>
          <a:bodyPr>
            <a:normAutofit/>
          </a:bodyPr>
          <a:lstStyle/>
          <a:p>
            <a:r>
              <a:rPr lang="en-US" sz="4000" dirty="0">
                <a:latin typeface="+mn-lt"/>
              </a:rPr>
              <a:t>Timing and control information for the SPI bus</a:t>
            </a:r>
          </a:p>
        </p:txBody>
      </p:sp>
      <p:sp>
        <p:nvSpPr>
          <p:cNvPr id="3" name="Content Placeholder 2">
            <a:extLst>
              <a:ext uri="{FF2B5EF4-FFF2-40B4-BE49-F238E27FC236}">
                <a16:creationId xmlns:a16="http://schemas.microsoft.com/office/drawing/2014/main" id="{19FD26D5-60A9-4E0A-A9FA-D1B8BE0ED3FA}"/>
              </a:ext>
            </a:extLst>
          </p:cNvPr>
          <p:cNvSpPr>
            <a:spLocks noGrp="1"/>
          </p:cNvSpPr>
          <p:nvPr>
            <p:ph idx="1"/>
          </p:nvPr>
        </p:nvSpPr>
        <p:spPr>
          <a:xfrm>
            <a:off x="607595" y="1388335"/>
            <a:ext cx="3588624" cy="5029200"/>
          </a:xfrm>
        </p:spPr>
        <p:txBody>
          <a:bodyPr>
            <a:normAutofit/>
          </a:bodyPr>
          <a:lstStyle/>
          <a:p>
            <a:r>
              <a:rPr lang="en-US" dirty="0">
                <a:latin typeface="+mj-lt"/>
              </a:rPr>
              <a:t>CS goes low to start transaction and high to end</a:t>
            </a:r>
          </a:p>
          <a:p>
            <a:pPr lvl="1"/>
            <a:endParaRPr lang="en-US" dirty="0">
              <a:latin typeface="+mj-lt"/>
            </a:endParaRPr>
          </a:p>
          <a:p>
            <a:r>
              <a:rPr lang="en-US" dirty="0">
                <a:latin typeface="+mj-lt"/>
              </a:rPr>
              <a:t>Data is sent synchronously with clock signals</a:t>
            </a:r>
          </a:p>
          <a:p>
            <a:pPr lvl="1"/>
            <a:endParaRPr lang="en-US" dirty="0">
              <a:latin typeface="+mj-lt"/>
            </a:endParaRPr>
          </a:p>
          <a:p>
            <a:r>
              <a:rPr lang="en-US" dirty="0">
                <a:latin typeface="+mj-lt"/>
              </a:rPr>
              <a:t>Capable of full-duplex transfers</a:t>
            </a:r>
          </a:p>
          <a:p>
            <a:pPr lvl="1"/>
            <a:r>
              <a:rPr lang="en-US" dirty="0">
                <a:latin typeface="+mj-lt"/>
              </a:rPr>
              <a:t>Both directions at the same time</a:t>
            </a:r>
          </a:p>
          <a:p>
            <a:endParaRPr lang="en-US" dirty="0"/>
          </a:p>
        </p:txBody>
      </p:sp>
      <p:sp>
        <p:nvSpPr>
          <p:cNvPr id="4" name="Slide Number Placeholder 3">
            <a:extLst>
              <a:ext uri="{FF2B5EF4-FFF2-40B4-BE49-F238E27FC236}">
                <a16:creationId xmlns:a16="http://schemas.microsoft.com/office/drawing/2014/main" id="{03389DB1-4FE5-43C7-A7B7-D547C4C3A4F7}"/>
              </a:ext>
            </a:extLst>
          </p:cNvPr>
          <p:cNvSpPr>
            <a:spLocks noGrp="1"/>
          </p:cNvSpPr>
          <p:nvPr>
            <p:ph type="sldNum" sz="quarter" idx="12"/>
          </p:nvPr>
        </p:nvSpPr>
        <p:spPr/>
        <p:txBody>
          <a:bodyPr/>
          <a:lstStyle/>
          <a:p>
            <a:fld id="{0778C724-3839-4D76-A707-B4C23905D055}" type="slidenum">
              <a:rPr lang="en-US" smtClean="0"/>
              <a:t>74</a:t>
            </a:fld>
            <a:endParaRPr lang="en-US"/>
          </a:p>
        </p:txBody>
      </p:sp>
      <p:grpSp>
        <p:nvGrpSpPr>
          <p:cNvPr id="8" name="Group 7">
            <a:extLst>
              <a:ext uri="{FF2B5EF4-FFF2-40B4-BE49-F238E27FC236}">
                <a16:creationId xmlns:a16="http://schemas.microsoft.com/office/drawing/2014/main" id="{F9179BA9-B629-48CF-A79C-022342E8A339}"/>
              </a:ext>
            </a:extLst>
          </p:cNvPr>
          <p:cNvGrpSpPr/>
          <p:nvPr/>
        </p:nvGrpSpPr>
        <p:grpSpPr>
          <a:xfrm>
            <a:off x="4890083" y="2052544"/>
            <a:ext cx="6155986" cy="3123889"/>
            <a:chOff x="3380132" y="1208846"/>
            <a:chExt cx="8200262" cy="3613675"/>
          </a:xfrm>
        </p:grpSpPr>
        <p:pic>
          <p:nvPicPr>
            <p:cNvPr id="2050" name="Picture 2" descr="SPI vs I2C Protocol Differences and Things to Consider - Saleae Articles">
              <a:extLst>
                <a:ext uri="{FF2B5EF4-FFF2-40B4-BE49-F238E27FC236}">
                  <a16:creationId xmlns:a16="http://schemas.microsoft.com/office/drawing/2014/main" id="{DD04A5FB-7FE3-4E2A-9972-7C7B38BAA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132" y="1208846"/>
              <a:ext cx="8200262" cy="36136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9242873-A8D8-470A-A44A-C879B0D4C9C3}"/>
                    </a:ext>
                  </a:extLst>
                </p:cNvPr>
                <p:cNvSpPr txBox="1"/>
                <p:nvPr/>
              </p:nvSpPr>
              <p:spPr>
                <a:xfrm>
                  <a:off x="3380132" y="1576635"/>
                  <a:ext cx="919519" cy="2970775"/>
                </a:xfrm>
                <a:prstGeom prst="rect">
                  <a:avLst/>
                </a:prstGeom>
                <a:solidFill>
                  <a:schemeClr val="bg1"/>
                </a:solidFill>
              </p:spPr>
              <p:txBody>
                <a:bodyPr wrap="square" rtlCol="0">
                  <a:spAutoFit/>
                </a:bodyPr>
                <a:lstStyle/>
                <a:p>
                  <a:pPr algn="r"/>
                  <a:r>
                    <a:rPr lang="en-US" dirty="0"/>
                    <a:t>SCK</a:t>
                  </a:r>
                </a:p>
                <a:p>
                  <a:pPr algn="r"/>
                  <a:endParaRPr lang="en-US" dirty="0"/>
                </a:p>
                <a:p>
                  <a:pPr algn="r"/>
                  <a:endParaRPr lang="en-US" dirty="0"/>
                </a:p>
                <a:p>
                  <a:pPr algn="r"/>
                  <a:r>
                    <a:rPr lang="en-US" dirty="0"/>
                    <a:t>COPI</a:t>
                  </a:r>
                </a:p>
                <a:p>
                  <a:pPr algn="r"/>
                  <a:endParaRPr lang="en-US" dirty="0"/>
                </a:p>
                <a:p>
                  <a:pPr algn="r"/>
                  <a:endParaRPr lang="en-US" dirty="0"/>
                </a:p>
                <a:p>
                  <a:pPr algn="r"/>
                  <a:r>
                    <a:rPr lang="en-US" dirty="0"/>
                    <a:t>CIPO</a:t>
                  </a:r>
                </a:p>
                <a:p>
                  <a:pPr algn="r"/>
                  <a:endParaRPr lang="en-US" dirty="0"/>
                </a:p>
                <a:p>
                  <a:pPr algn="r"/>
                  <a:endParaRPr lang="en-US" dirty="0"/>
                </a:p>
                <a:p>
                  <a:pPr algn="r"/>
                  <a14:m>
                    <m:oMathPara xmlns:m="http://schemas.openxmlformats.org/officeDocument/2006/math">
                      <m:oMathParaPr>
                        <m:jc m:val="right"/>
                      </m:oMathParaPr>
                      <m:oMath xmlns:m="http://schemas.openxmlformats.org/officeDocument/2006/math">
                        <m:acc>
                          <m:accPr>
                            <m:chr m:val="̅"/>
                            <m:ctrlPr>
                              <a:rPr lang="en-US" i="1" smtClean="0">
                                <a:latin typeface="Cambria Math" panose="02040503050406030204" pitchFamily="18" charset="0"/>
                              </a:rPr>
                            </m:ctrlPr>
                          </m:accPr>
                          <m:e>
                            <m:r>
                              <m:rPr>
                                <m:nor/>
                              </m:rPr>
                              <a:rPr lang="en-US" b="0" i="0" smtClean="0"/>
                              <m:t>CS</m:t>
                            </m:r>
                          </m:e>
                        </m:acc>
                      </m:oMath>
                    </m:oMathPara>
                  </a14:m>
                  <a:endParaRPr lang="en-US" dirty="0"/>
                </a:p>
              </p:txBody>
            </p:sp>
          </mc:Choice>
          <mc:Fallback xmlns="">
            <p:sp>
              <p:nvSpPr>
                <p:cNvPr id="7" name="TextBox 6">
                  <a:extLst>
                    <a:ext uri="{FF2B5EF4-FFF2-40B4-BE49-F238E27FC236}">
                      <a16:creationId xmlns:a16="http://schemas.microsoft.com/office/drawing/2014/main" id="{39242873-A8D8-470A-A44A-C879B0D4C9C3}"/>
                    </a:ext>
                  </a:extLst>
                </p:cNvPr>
                <p:cNvSpPr txBox="1">
                  <a:spLocks noRot="1" noChangeAspect="1" noMove="1" noResize="1" noEditPoints="1" noAdjustHandles="1" noChangeArrowheads="1" noChangeShapeType="1" noTextEdit="1"/>
                </p:cNvSpPr>
                <p:nvPr/>
              </p:nvSpPr>
              <p:spPr>
                <a:xfrm>
                  <a:off x="3380132" y="1576635"/>
                  <a:ext cx="919519" cy="2970775"/>
                </a:xfrm>
                <a:prstGeom prst="rect">
                  <a:avLst/>
                </a:prstGeom>
                <a:blipFill>
                  <a:blip r:embed="rId3"/>
                  <a:stretch>
                    <a:fillRect t="-1271" r="-5797"/>
                  </a:stretch>
                </a:blipFill>
              </p:spPr>
              <p:txBody>
                <a:bodyPr/>
                <a:lstStyle/>
                <a:p>
                  <a:r>
                    <a:rPr lang="en-US">
                      <a:noFill/>
                    </a:rPr>
                    <a:t> </a:t>
                  </a:r>
                </a:p>
              </p:txBody>
            </p:sp>
          </mc:Fallback>
        </mc:AlternateContent>
      </p:grpSp>
    </p:spTree>
    <p:extLst>
      <p:ext uri="{BB962C8B-B14F-4D97-AF65-F5344CB8AC3E}">
        <p14:creationId xmlns:p14="http://schemas.microsoft.com/office/powerpoint/2010/main" val="18631687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220BE-686C-4AD2-868D-16EDC04D7618}"/>
              </a:ext>
            </a:extLst>
          </p:cNvPr>
          <p:cNvSpPr>
            <a:spLocks noGrp="1"/>
          </p:cNvSpPr>
          <p:nvPr>
            <p:ph type="title"/>
          </p:nvPr>
        </p:nvSpPr>
        <p:spPr>
          <a:xfrm>
            <a:off x="608583" y="72730"/>
            <a:ext cx="10515600" cy="1325563"/>
          </a:xfrm>
        </p:spPr>
        <p:txBody>
          <a:bodyPr/>
          <a:lstStyle/>
          <a:p>
            <a:r>
              <a:rPr lang="en-US" dirty="0"/>
              <a:t>Example of SPI communication </a:t>
            </a:r>
          </a:p>
        </p:txBody>
      </p:sp>
      <p:sp>
        <p:nvSpPr>
          <p:cNvPr id="3" name="Content Placeholder 2">
            <a:extLst>
              <a:ext uri="{FF2B5EF4-FFF2-40B4-BE49-F238E27FC236}">
                <a16:creationId xmlns:a16="http://schemas.microsoft.com/office/drawing/2014/main" id="{727FDC44-C4B2-4E70-B7DA-A9B6DFA8BBD4}"/>
              </a:ext>
            </a:extLst>
          </p:cNvPr>
          <p:cNvSpPr>
            <a:spLocks noGrp="1"/>
          </p:cNvSpPr>
          <p:nvPr>
            <p:ph idx="1"/>
          </p:nvPr>
        </p:nvSpPr>
        <p:spPr>
          <a:xfrm>
            <a:off x="607594" y="1509712"/>
            <a:ext cx="4135515" cy="5029200"/>
          </a:xfrm>
        </p:spPr>
        <p:txBody>
          <a:bodyPr>
            <a:normAutofit/>
          </a:bodyPr>
          <a:lstStyle/>
          <a:p>
            <a:r>
              <a:rPr lang="en-US" dirty="0">
                <a:latin typeface="+mj-lt"/>
              </a:rPr>
              <a:t>Transactions usually in multiples of bytes (as many as needed)</a:t>
            </a:r>
          </a:p>
          <a:p>
            <a:pPr lvl="1"/>
            <a:endParaRPr lang="en-US" dirty="0">
              <a:latin typeface="+mj-lt"/>
            </a:endParaRPr>
          </a:p>
          <a:p>
            <a:r>
              <a:rPr lang="en-US" dirty="0">
                <a:latin typeface="+mj-lt"/>
              </a:rPr>
              <a:t>Bytes are sent LSB first</a:t>
            </a:r>
          </a:p>
          <a:p>
            <a:pPr lvl="1"/>
            <a:endParaRPr lang="en-US" dirty="0">
              <a:latin typeface="+mj-lt"/>
            </a:endParaRPr>
          </a:p>
          <a:p>
            <a:r>
              <a:rPr lang="en-US" dirty="0">
                <a:latin typeface="+mj-lt"/>
              </a:rPr>
              <a:t>No need for framing bits (start/stop)</a:t>
            </a:r>
          </a:p>
          <a:p>
            <a:pPr lvl="1"/>
            <a:r>
              <a:rPr lang="en-US" dirty="0">
                <a:latin typeface="+mj-lt"/>
              </a:rPr>
              <a:t>CS handles that</a:t>
            </a:r>
          </a:p>
        </p:txBody>
      </p:sp>
      <p:sp>
        <p:nvSpPr>
          <p:cNvPr id="4" name="Slide Number Placeholder 3">
            <a:extLst>
              <a:ext uri="{FF2B5EF4-FFF2-40B4-BE49-F238E27FC236}">
                <a16:creationId xmlns:a16="http://schemas.microsoft.com/office/drawing/2014/main" id="{204C47C9-CFEA-41AE-9AB0-B5D123E53685}"/>
              </a:ext>
            </a:extLst>
          </p:cNvPr>
          <p:cNvSpPr>
            <a:spLocks noGrp="1"/>
          </p:cNvSpPr>
          <p:nvPr>
            <p:ph type="sldNum" sz="quarter" idx="12"/>
          </p:nvPr>
        </p:nvSpPr>
        <p:spPr/>
        <p:txBody>
          <a:bodyPr/>
          <a:lstStyle/>
          <a:p>
            <a:fld id="{0778C724-3839-4D76-A707-B4C23905D055}" type="slidenum">
              <a:rPr lang="en-US" smtClean="0"/>
              <a:t>75</a:t>
            </a:fld>
            <a:endParaRPr lang="en-US"/>
          </a:p>
        </p:txBody>
      </p:sp>
      <p:pic>
        <p:nvPicPr>
          <p:cNvPr id="1026" name="Picture 2" descr="Chip Select with SPI">
            <a:extLst>
              <a:ext uri="{FF2B5EF4-FFF2-40B4-BE49-F238E27FC236}">
                <a16:creationId xmlns:a16="http://schemas.microsoft.com/office/drawing/2014/main" id="{0C291CCF-71A8-4C27-8019-BBBA2AA21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5526" y="1367127"/>
            <a:ext cx="5537669" cy="4707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4020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0C37-F3C4-41D2-84D8-1FBB3F7A9C31}"/>
              </a:ext>
            </a:extLst>
          </p:cNvPr>
          <p:cNvSpPr>
            <a:spLocks noGrp="1"/>
          </p:cNvSpPr>
          <p:nvPr>
            <p:ph type="title"/>
          </p:nvPr>
        </p:nvSpPr>
        <p:spPr>
          <a:xfrm>
            <a:off x="838200" y="257837"/>
            <a:ext cx="10515600" cy="1325563"/>
          </a:xfrm>
        </p:spPr>
        <p:txBody>
          <a:bodyPr>
            <a:normAutofit/>
          </a:bodyPr>
          <a:lstStyle/>
          <a:p>
            <a:r>
              <a:rPr lang="en-US" sz="4000" dirty="0">
                <a:latin typeface="+mn-lt"/>
              </a:rPr>
              <a:t>Different clock configurations for SPI</a:t>
            </a:r>
          </a:p>
        </p:txBody>
      </p:sp>
      <p:sp>
        <p:nvSpPr>
          <p:cNvPr id="3" name="Content Placeholder 2">
            <a:extLst>
              <a:ext uri="{FF2B5EF4-FFF2-40B4-BE49-F238E27FC236}">
                <a16:creationId xmlns:a16="http://schemas.microsoft.com/office/drawing/2014/main" id="{C9627EE3-1492-46AD-BC19-51A99662B79D}"/>
              </a:ext>
            </a:extLst>
          </p:cNvPr>
          <p:cNvSpPr>
            <a:spLocks noGrp="1"/>
          </p:cNvSpPr>
          <p:nvPr>
            <p:ph idx="1"/>
          </p:nvPr>
        </p:nvSpPr>
        <p:spPr>
          <a:xfrm>
            <a:off x="1219200" y="5024221"/>
            <a:ext cx="10972800" cy="1332129"/>
          </a:xfrm>
        </p:spPr>
        <p:txBody>
          <a:bodyPr>
            <a:normAutofit fontScale="92500" lnSpcReduction="10000"/>
          </a:bodyPr>
          <a:lstStyle/>
          <a:p>
            <a:r>
              <a:rPr lang="en-US" dirty="0"/>
              <a:t>CPOL – is the clock default low or default high</a:t>
            </a:r>
          </a:p>
          <a:p>
            <a:r>
              <a:rPr lang="en-US" dirty="0"/>
              <a:t>CPHA – is data read on first edge or second edge</a:t>
            </a:r>
          </a:p>
          <a:p>
            <a:r>
              <a:rPr lang="en-US" dirty="0"/>
              <a:t>Peripherals tell you what their configuration is</a:t>
            </a:r>
          </a:p>
        </p:txBody>
      </p:sp>
      <p:sp>
        <p:nvSpPr>
          <p:cNvPr id="4" name="Slide Number Placeholder 3">
            <a:extLst>
              <a:ext uri="{FF2B5EF4-FFF2-40B4-BE49-F238E27FC236}">
                <a16:creationId xmlns:a16="http://schemas.microsoft.com/office/drawing/2014/main" id="{F6F2A9D2-3E93-4178-88F9-7A1A98B274F7}"/>
              </a:ext>
            </a:extLst>
          </p:cNvPr>
          <p:cNvSpPr>
            <a:spLocks noGrp="1"/>
          </p:cNvSpPr>
          <p:nvPr>
            <p:ph type="sldNum" sz="quarter" idx="12"/>
          </p:nvPr>
        </p:nvSpPr>
        <p:spPr/>
        <p:txBody>
          <a:bodyPr/>
          <a:lstStyle/>
          <a:p>
            <a:fld id="{0778C724-3839-4D76-A707-B4C23905D055}" type="slidenum">
              <a:rPr lang="en-US" smtClean="0"/>
              <a:t>76</a:t>
            </a:fld>
            <a:endParaRPr lang="en-US"/>
          </a:p>
        </p:txBody>
      </p:sp>
      <p:pic>
        <p:nvPicPr>
          <p:cNvPr id="6" name="Picture 5">
            <a:extLst>
              <a:ext uri="{FF2B5EF4-FFF2-40B4-BE49-F238E27FC236}">
                <a16:creationId xmlns:a16="http://schemas.microsoft.com/office/drawing/2014/main" id="{08A2F83F-10D6-4FA0-BA27-B449A44BDBB4}"/>
              </a:ext>
            </a:extLst>
          </p:cNvPr>
          <p:cNvPicPr>
            <a:picLocks noChangeAspect="1"/>
          </p:cNvPicPr>
          <p:nvPr/>
        </p:nvPicPr>
        <p:blipFill>
          <a:blip r:embed="rId2"/>
          <a:stretch>
            <a:fillRect/>
          </a:stretch>
        </p:blipFill>
        <p:spPr>
          <a:xfrm>
            <a:off x="2692156" y="1446540"/>
            <a:ext cx="6807688" cy="3152553"/>
          </a:xfrm>
          <a:prstGeom prst="rect">
            <a:avLst/>
          </a:prstGeom>
        </p:spPr>
      </p:pic>
    </p:spTree>
    <p:extLst>
      <p:ext uri="{BB962C8B-B14F-4D97-AF65-F5344CB8AC3E}">
        <p14:creationId xmlns:p14="http://schemas.microsoft.com/office/powerpoint/2010/main" val="24882386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323-F0E8-4A0D-AC84-A5CD38A5D86B}"/>
              </a:ext>
            </a:extLst>
          </p:cNvPr>
          <p:cNvSpPr>
            <a:spLocks noGrp="1"/>
          </p:cNvSpPr>
          <p:nvPr>
            <p:ph type="title"/>
          </p:nvPr>
        </p:nvSpPr>
        <p:spPr/>
        <p:txBody>
          <a:bodyPr/>
          <a:lstStyle/>
          <a:p>
            <a:r>
              <a:rPr lang="en-US" dirty="0"/>
              <a:t>What is the maximum data rate on SPI?</a:t>
            </a:r>
          </a:p>
        </p:txBody>
      </p:sp>
      <p:sp>
        <p:nvSpPr>
          <p:cNvPr id="3" name="Content Placeholder 2">
            <a:extLst>
              <a:ext uri="{FF2B5EF4-FFF2-40B4-BE49-F238E27FC236}">
                <a16:creationId xmlns:a16="http://schemas.microsoft.com/office/drawing/2014/main" id="{A15045FC-0EAC-419E-9666-61817DB0D4D2}"/>
              </a:ext>
            </a:extLst>
          </p:cNvPr>
          <p:cNvSpPr>
            <a:spLocks noGrp="1"/>
          </p:cNvSpPr>
          <p:nvPr>
            <p:ph idx="1"/>
          </p:nvPr>
        </p:nvSpPr>
        <p:spPr>
          <a:xfrm>
            <a:off x="838200" y="1825625"/>
            <a:ext cx="11006470" cy="4667250"/>
          </a:xfrm>
        </p:spPr>
        <p:txBody>
          <a:bodyPr/>
          <a:lstStyle/>
          <a:p>
            <a:r>
              <a:rPr lang="en-US" dirty="0">
                <a:latin typeface="+mj-lt"/>
              </a:rPr>
              <a:t>No particular requirements</a:t>
            </a:r>
          </a:p>
          <a:p>
            <a:pPr lvl="1"/>
            <a:r>
              <a:rPr lang="en-US" dirty="0">
                <a:latin typeface="+mj-lt"/>
              </a:rPr>
              <a:t>Speed can go as fast as your clock and line capacitance can handle</a:t>
            </a:r>
          </a:p>
          <a:p>
            <a:pPr lvl="1"/>
            <a:endParaRPr lang="en-US" dirty="0">
              <a:latin typeface="+mj-lt"/>
            </a:endParaRPr>
          </a:p>
          <a:p>
            <a:r>
              <a:rPr lang="en-US" dirty="0">
                <a:latin typeface="+mj-lt"/>
              </a:rPr>
              <a:t>Datasheet for devices will specify their speeds</a:t>
            </a:r>
          </a:p>
          <a:p>
            <a:pPr lvl="1"/>
            <a:r>
              <a:rPr lang="en-US" dirty="0">
                <a:latin typeface="+mj-lt"/>
              </a:rPr>
              <a:t>Sort of standards (less so than UART, for example)</a:t>
            </a:r>
          </a:p>
          <a:p>
            <a:pPr lvl="2"/>
            <a:r>
              <a:rPr lang="en-US" dirty="0">
                <a:latin typeface="+mj-lt"/>
              </a:rPr>
              <a:t>700 kbps</a:t>
            </a:r>
          </a:p>
          <a:p>
            <a:pPr lvl="2"/>
            <a:r>
              <a:rPr lang="en-US" dirty="0">
                <a:latin typeface="+mj-lt"/>
              </a:rPr>
              <a:t>3.4 Mbps</a:t>
            </a:r>
          </a:p>
          <a:p>
            <a:pPr lvl="2"/>
            <a:r>
              <a:rPr lang="en-US" dirty="0">
                <a:latin typeface="+mj-lt"/>
              </a:rPr>
              <a:t>10 Mbps</a:t>
            </a:r>
          </a:p>
        </p:txBody>
      </p:sp>
      <p:sp>
        <p:nvSpPr>
          <p:cNvPr id="4" name="Slide Number Placeholder 3">
            <a:extLst>
              <a:ext uri="{FF2B5EF4-FFF2-40B4-BE49-F238E27FC236}">
                <a16:creationId xmlns:a16="http://schemas.microsoft.com/office/drawing/2014/main" id="{EB4B3F8C-61F0-4B2F-99E9-3F84823A9551}"/>
              </a:ext>
            </a:extLst>
          </p:cNvPr>
          <p:cNvSpPr>
            <a:spLocks noGrp="1"/>
          </p:cNvSpPr>
          <p:nvPr>
            <p:ph type="sldNum" sz="quarter" idx="12"/>
          </p:nvPr>
        </p:nvSpPr>
        <p:spPr/>
        <p:txBody>
          <a:bodyPr/>
          <a:lstStyle/>
          <a:p>
            <a:fld id="{0778C724-3839-4D76-A707-B4C23905D055}" type="slidenum">
              <a:rPr lang="en-US" smtClean="0"/>
              <a:t>77</a:t>
            </a:fld>
            <a:endParaRPr lang="en-US"/>
          </a:p>
        </p:txBody>
      </p:sp>
    </p:spTree>
    <p:extLst>
      <p:ext uri="{BB962C8B-B14F-4D97-AF65-F5344CB8AC3E}">
        <p14:creationId xmlns:p14="http://schemas.microsoft.com/office/powerpoint/2010/main" val="29836614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100D5-CCD0-4585-A76F-D2FBEAF7E987}"/>
              </a:ext>
            </a:extLst>
          </p:cNvPr>
          <p:cNvSpPr>
            <a:spLocks noGrp="1"/>
          </p:cNvSpPr>
          <p:nvPr>
            <p:ph type="title"/>
          </p:nvPr>
        </p:nvSpPr>
        <p:spPr/>
        <p:txBody>
          <a:bodyPr>
            <a:normAutofit/>
          </a:bodyPr>
          <a:lstStyle/>
          <a:p>
            <a:r>
              <a:rPr lang="en-US" sz="4000" dirty="0">
                <a:latin typeface="+mn-lt"/>
              </a:rPr>
              <a:t>How do we determine when peripheral has information?</a:t>
            </a:r>
          </a:p>
        </p:txBody>
      </p:sp>
      <p:sp>
        <p:nvSpPr>
          <p:cNvPr id="3" name="Content Placeholder 2">
            <a:extLst>
              <a:ext uri="{FF2B5EF4-FFF2-40B4-BE49-F238E27FC236}">
                <a16:creationId xmlns:a16="http://schemas.microsoft.com/office/drawing/2014/main" id="{EEC15841-138C-4422-9FC8-6B74722CE80A}"/>
              </a:ext>
            </a:extLst>
          </p:cNvPr>
          <p:cNvSpPr>
            <a:spLocks noGrp="1"/>
          </p:cNvSpPr>
          <p:nvPr>
            <p:ph idx="1"/>
          </p:nvPr>
        </p:nvSpPr>
        <p:spPr>
          <a:xfrm>
            <a:off x="816878" y="2268132"/>
            <a:ext cx="5091747" cy="4088218"/>
          </a:xfrm>
        </p:spPr>
        <p:txBody>
          <a:bodyPr/>
          <a:lstStyle/>
          <a:p>
            <a:r>
              <a:rPr lang="en-US" dirty="0">
                <a:latin typeface="+mj-lt"/>
              </a:rPr>
              <a:t>Controller starts/stops SPI transfers</a:t>
            </a:r>
          </a:p>
          <a:p>
            <a:endParaRPr lang="en-US" dirty="0">
              <a:latin typeface="+mj-lt"/>
            </a:endParaRPr>
          </a:p>
          <a:p>
            <a:r>
              <a:rPr lang="en-US" dirty="0">
                <a:latin typeface="+mj-lt"/>
              </a:rPr>
              <a:t>Peripherals often add interrupt outputs to signal controller that an event has occurred</a:t>
            </a:r>
          </a:p>
        </p:txBody>
      </p:sp>
      <p:sp>
        <p:nvSpPr>
          <p:cNvPr id="4" name="Slide Number Placeholder 3">
            <a:extLst>
              <a:ext uri="{FF2B5EF4-FFF2-40B4-BE49-F238E27FC236}">
                <a16:creationId xmlns:a16="http://schemas.microsoft.com/office/drawing/2014/main" id="{D71C9073-D614-414B-8A0A-1BC57B5BC511}"/>
              </a:ext>
            </a:extLst>
          </p:cNvPr>
          <p:cNvSpPr>
            <a:spLocks noGrp="1"/>
          </p:cNvSpPr>
          <p:nvPr>
            <p:ph type="sldNum" sz="quarter" idx="12"/>
          </p:nvPr>
        </p:nvSpPr>
        <p:spPr/>
        <p:txBody>
          <a:bodyPr/>
          <a:lstStyle/>
          <a:p>
            <a:fld id="{0778C724-3839-4D76-A707-B4C23905D055}" type="slidenum">
              <a:rPr lang="en-US" smtClean="0"/>
              <a:t>78</a:t>
            </a:fld>
            <a:endParaRPr lang="en-US"/>
          </a:p>
        </p:txBody>
      </p:sp>
      <p:grpSp>
        <p:nvGrpSpPr>
          <p:cNvPr id="8" name="Group 7">
            <a:extLst>
              <a:ext uri="{FF2B5EF4-FFF2-40B4-BE49-F238E27FC236}">
                <a16:creationId xmlns:a16="http://schemas.microsoft.com/office/drawing/2014/main" id="{B4967BFE-6376-4111-BC6A-BC993D086BAE}"/>
              </a:ext>
            </a:extLst>
          </p:cNvPr>
          <p:cNvGrpSpPr/>
          <p:nvPr/>
        </p:nvGrpSpPr>
        <p:grpSpPr>
          <a:xfrm>
            <a:off x="6283376" y="1992904"/>
            <a:ext cx="5589602" cy="3551975"/>
            <a:chOff x="5193071" y="1985870"/>
            <a:chExt cx="5589602" cy="3551975"/>
          </a:xfrm>
        </p:grpSpPr>
        <p:pic>
          <p:nvPicPr>
            <p:cNvPr id="6" name="Picture 5">
              <a:extLst>
                <a:ext uri="{FF2B5EF4-FFF2-40B4-BE49-F238E27FC236}">
                  <a16:creationId xmlns:a16="http://schemas.microsoft.com/office/drawing/2014/main" id="{F4D465FF-4B7C-493E-93D3-21730BC58550}"/>
                </a:ext>
              </a:extLst>
            </p:cNvPr>
            <p:cNvPicPr>
              <a:picLocks noChangeAspect="1"/>
            </p:cNvPicPr>
            <p:nvPr/>
          </p:nvPicPr>
          <p:blipFill>
            <a:blip r:embed="rId2"/>
            <a:stretch>
              <a:fillRect/>
            </a:stretch>
          </p:blipFill>
          <p:spPr>
            <a:xfrm>
              <a:off x="5193071" y="1985870"/>
              <a:ext cx="5589602" cy="3551975"/>
            </a:xfrm>
            <a:prstGeom prst="rect">
              <a:avLst/>
            </a:prstGeom>
          </p:spPr>
        </p:pic>
        <p:sp>
          <p:nvSpPr>
            <p:cNvPr id="7" name="Rectangle 6">
              <a:extLst>
                <a:ext uri="{FF2B5EF4-FFF2-40B4-BE49-F238E27FC236}">
                  <a16:creationId xmlns:a16="http://schemas.microsoft.com/office/drawing/2014/main" id="{2957AD28-D1A1-4E63-A25E-3662E74965AA}"/>
                </a:ext>
              </a:extLst>
            </p:cNvPr>
            <p:cNvSpPr/>
            <p:nvPr/>
          </p:nvSpPr>
          <p:spPr>
            <a:xfrm>
              <a:off x="10597019" y="5035463"/>
              <a:ext cx="185654" cy="502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81113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4AD19-0DC4-4FD5-991A-8E085E19AB42}"/>
              </a:ext>
            </a:extLst>
          </p:cNvPr>
          <p:cNvSpPr>
            <a:spLocks noGrp="1"/>
          </p:cNvSpPr>
          <p:nvPr>
            <p:ph type="title"/>
          </p:nvPr>
        </p:nvSpPr>
        <p:spPr/>
        <p:txBody>
          <a:bodyPr>
            <a:normAutofit/>
          </a:bodyPr>
          <a:lstStyle/>
          <a:p>
            <a:r>
              <a:rPr lang="en-US" sz="4000" dirty="0">
                <a:latin typeface="+mn-lt"/>
              </a:rPr>
              <a:t>What are common use cases for SPI?</a:t>
            </a:r>
          </a:p>
        </p:txBody>
      </p:sp>
      <p:sp>
        <p:nvSpPr>
          <p:cNvPr id="3" name="Content Placeholder 2">
            <a:extLst>
              <a:ext uri="{FF2B5EF4-FFF2-40B4-BE49-F238E27FC236}">
                <a16:creationId xmlns:a16="http://schemas.microsoft.com/office/drawing/2014/main" id="{6A73AC02-9BFA-4E1F-8B0D-74EB3A952864}"/>
              </a:ext>
            </a:extLst>
          </p:cNvPr>
          <p:cNvSpPr>
            <a:spLocks noGrp="1"/>
          </p:cNvSpPr>
          <p:nvPr>
            <p:ph idx="1"/>
          </p:nvPr>
        </p:nvSpPr>
        <p:spPr/>
        <p:txBody>
          <a:bodyPr/>
          <a:lstStyle/>
          <a:p>
            <a:r>
              <a:rPr lang="en-US" dirty="0">
                <a:latin typeface="+mj-lt"/>
              </a:rPr>
              <a:t>High-speed peripherals</a:t>
            </a:r>
          </a:p>
          <a:p>
            <a:pPr lvl="1"/>
            <a:r>
              <a:rPr lang="en-US" dirty="0">
                <a:latin typeface="+mj-lt"/>
              </a:rPr>
              <a:t>Microphone, Accelerometer, External ADC</a:t>
            </a:r>
          </a:p>
          <a:p>
            <a:pPr lvl="1"/>
            <a:endParaRPr lang="en-US" dirty="0">
              <a:latin typeface="+mj-lt"/>
            </a:endParaRPr>
          </a:p>
          <a:p>
            <a:r>
              <a:rPr lang="en-US" dirty="0">
                <a:latin typeface="+mj-lt"/>
              </a:rPr>
              <a:t>External memory</a:t>
            </a:r>
          </a:p>
          <a:p>
            <a:pPr lvl="1"/>
            <a:r>
              <a:rPr lang="en-US" dirty="0">
                <a:latin typeface="+mj-lt"/>
              </a:rPr>
              <a:t>Memory chips</a:t>
            </a:r>
          </a:p>
          <a:p>
            <a:pPr lvl="1"/>
            <a:r>
              <a:rPr lang="en-US" dirty="0">
                <a:latin typeface="+mj-lt"/>
              </a:rPr>
              <a:t>SD cards</a:t>
            </a:r>
          </a:p>
          <a:p>
            <a:pPr lvl="2"/>
            <a:r>
              <a:rPr lang="en-US" dirty="0">
                <a:latin typeface="+mj-lt"/>
              </a:rPr>
              <a:t>All SD cards support a SPI communication mode</a:t>
            </a:r>
          </a:p>
          <a:p>
            <a:pPr lvl="2"/>
            <a:endParaRPr lang="en-US" dirty="0">
              <a:latin typeface="+mj-lt"/>
            </a:endParaRPr>
          </a:p>
          <a:p>
            <a:pPr lvl="1"/>
            <a:r>
              <a:rPr lang="en-US" dirty="0">
                <a:latin typeface="+mj-lt"/>
              </a:rPr>
              <a:t>QSPI – Quad SPI (four COPI lines for more throughput)</a:t>
            </a:r>
          </a:p>
          <a:p>
            <a:pPr lvl="2"/>
            <a:r>
              <a:rPr lang="en-US" dirty="0">
                <a:latin typeface="+mj-lt"/>
              </a:rPr>
              <a:t>Often used for communication with external memory</a:t>
            </a:r>
          </a:p>
        </p:txBody>
      </p:sp>
      <p:sp>
        <p:nvSpPr>
          <p:cNvPr id="4" name="Slide Number Placeholder 3">
            <a:extLst>
              <a:ext uri="{FF2B5EF4-FFF2-40B4-BE49-F238E27FC236}">
                <a16:creationId xmlns:a16="http://schemas.microsoft.com/office/drawing/2014/main" id="{FF5925D3-AB57-48A2-BE2B-50D3123DB919}"/>
              </a:ext>
            </a:extLst>
          </p:cNvPr>
          <p:cNvSpPr>
            <a:spLocks noGrp="1"/>
          </p:cNvSpPr>
          <p:nvPr>
            <p:ph type="sldNum" sz="quarter" idx="12"/>
          </p:nvPr>
        </p:nvSpPr>
        <p:spPr/>
        <p:txBody>
          <a:bodyPr/>
          <a:lstStyle/>
          <a:p>
            <a:fld id="{0778C724-3839-4D76-A707-B4C23905D055}" type="slidenum">
              <a:rPr lang="en-US" smtClean="0"/>
              <a:t>79</a:t>
            </a:fld>
            <a:endParaRPr lang="en-US"/>
          </a:p>
        </p:txBody>
      </p:sp>
    </p:spTree>
    <p:extLst>
      <p:ext uri="{BB962C8B-B14F-4D97-AF65-F5344CB8AC3E}">
        <p14:creationId xmlns:p14="http://schemas.microsoft.com/office/powerpoint/2010/main" val="768077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492" y="295853"/>
            <a:ext cx="9891527" cy="1325563"/>
          </a:xfrm>
        </p:spPr>
        <p:txBody>
          <a:bodyPr>
            <a:noAutofit/>
          </a:bodyPr>
          <a:lstStyle/>
          <a:p>
            <a:r>
              <a:rPr lang="en-US" sz="4000" dirty="0" err="1">
                <a:latin typeface="+mn-lt"/>
              </a:rPr>
              <a:t>Farmbeats</a:t>
            </a:r>
            <a:r>
              <a:rPr lang="en-US" sz="4000" dirty="0">
                <a:latin typeface="+mn-lt"/>
              </a:rPr>
              <a:t>: Sensors and IoT for Agriculture</a:t>
            </a: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8</a:t>
            </a:fld>
            <a:endParaRPr lang="sv-SE"/>
          </a:p>
        </p:txBody>
      </p:sp>
      <p:pic>
        <p:nvPicPr>
          <p:cNvPr id="7" name="FarmBeats tracks soil, moisture data 24_7.mp4" descr="FarmBeats tracks soil, moisture data 24_7.mp4">
            <a:hlinkClick r:id="" action="ppaction://media"/>
            <a:extLst>
              <a:ext uri="{FF2B5EF4-FFF2-40B4-BE49-F238E27FC236}">
                <a16:creationId xmlns:a16="http://schemas.microsoft.com/office/drawing/2014/main" id="{1DD10E49-D119-F0D7-6229-FB99C6ED5C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7375" y="1308427"/>
            <a:ext cx="8537249" cy="4802203"/>
          </a:xfrm>
          <a:prstGeom prst="rect">
            <a:avLst/>
          </a:prstGeom>
        </p:spPr>
      </p:pic>
      <p:sp>
        <p:nvSpPr>
          <p:cNvPr id="3" name="TextBox 2">
            <a:extLst>
              <a:ext uri="{FF2B5EF4-FFF2-40B4-BE49-F238E27FC236}">
                <a16:creationId xmlns:a16="http://schemas.microsoft.com/office/drawing/2014/main" id="{C5EBAA95-054E-07A7-6DC5-0BE210D8CE8B}"/>
              </a:ext>
            </a:extLst>
          </p:cNvPr>
          <p:cNvSpPr txBox="1"/>
          <p:nvPr/>
        </p:nvSpPr>
        <p:spPr>
          <a:xfrm>
            <a:off x="2507672" y="6375786"/>
            <a:ext cx="7176654" cy="369332"/>
          </a:xfrm>
          <a:prstGeom prst="rect">
            <a:avLst/>
          </a:prstGeom>
          <a:noFill/>
        </p:spPr>
        <p:txBody>
          <a:bodyPr wrap="square">
            <a:spAutoFit/>
          </a:bodyPr>
          <a:lstStyle/>
          <a:p>
            <a:r>
              <a:rPr lang="en-US" dirty="0" err="1">
                <a:latin typeface="+mj-lt"/>
              </a:rPr>
              <a:t>FarmBeats</a:t>
            </a:r>
            <a:r>
              <a:rPr lang="en-US" dirty="0">
                <a:latin typeface="+mj-lt"/>
              </a:rPr>
              <a:t>: An IoT Platform for Data-Driven Agriculture, USENIX NSDI 2017</a:t>
            </a:r>
          </a:p>
        </p:txBody>
      </p:sp>
    </p:spTree>
    <p:extLst>
      <p:ext uri="{BB962C8B-B14F-4D97-AF65-F5344CB8AC3E}">
        <p14:creationId xmlns:p14="http://schemas.microsoft.com/office/powerpoint/2010/main" val="47053727"/>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7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9D6E3-3078-42FF-A43F-A82CDCB2C757}"/>
              </a:ext>
            </a:extLst>
          </p:cNvPr>
          <p:cNvSpPr>
            <a:spLocks noGrp="1"/>
          </p:cNvSpPr>
          <p:nvPr>
            <p:ph type="title"/>
          </p:nvPr>
        </p:nvSpPr>
        <p:spPr/>
        <p:txBody>
          <a:bodyPr/>
          <a:lstStyle/>
          <a:p>
            <a:r>
              <a:rPr lang="en-US" dirty="0"/>
              <a:t>What are Pros and Cons for SPI?</a:t>
            </a:r>
          </a:p>
        </p:txBody>
      </p:sp>
      <p:sp>
        <p:nvSpPr>
          <p:cNvPr id="3" name="Content Placeholder 2">
            <a:extLst>
              <a:ext uri="{FF2B5EF4-FFF2-40B4-BE49-F238E27FC236}">
                <a16:creationId xmlns:a16="http://schemas.microsoft.com/office/drawing/2014/main" id="{2CF51D1B-3C81-4EAE-AA22-FF35296AB427}"/>
              </a:ext>
            </a:extLst>
          </p:cNvPr>
          <p:cNvSpPr>
            <a:spLocks noGrp="1"/>
          </p:cNvSpPr>
          <p:nvPr>
            <p:ph idx="1"/>
          </p:nvPr>
        </p:nvSpPr>
        <p:spPr>
          <a:xfrm>
            <a:off x="1114646" y="1690688"/>
            <a:ext cx="10515600" cy="4351338"/>
          </a:xfrm>
        </p:spPr>
        <p:txBody>
          <a:bodyPr>
            <a:normAutofit lnSpcReduction="10000"/>
          </a:bodyPr>
          <a:lstStyle/>
          <a:p>
            <a:r>
              <a:rPr lang="en-US" dirty="0">
                <a:latin typeface="+mj-lt"/>
              </a:rPr>
              <a:t>Pros</a:t>
            </a:r>
          </a:p>
          <a:p>
            <a:pPr lvl="1"/>
            <a:r>
              <a:rPr lang="en-US" dirty="0">
                <a:latin typeface="+mj-lt"/>
              </a:rPr>
              <a:t>Faster throughput (and no overhead)</a:t>
            </a:r>
          </a:p>
          <a:p>
            <a:pPr lvl="1"/>
            <a:r>
              <a:rPr lang="en-US" dirty="0">
                <a:latin typeface="+mj-lt"/>
              </a:rPr>
              <a:t>No restrictions on data frame</a:t>
            </a:r>
          </a:p>
          <a:p>
            <a:pPr lvl="2"/>
            <a:r>
              <a:rPr lang="en-US" dirty="0">
                <a:latin typeface="+mj-lt"/>
              </a:rPr>
              <a:t>No addressing requirements or word size assumptions</a:t>
            </a:r>
          </a:p>
          <a:p>
            <a:pPr lvl="1"/>
            <a:r>
              <a:rPr lang="en-US" dirty="0">
                <a:latin typeface="+mj-lt"/>
              </a:rPr>
              <a:t>Full duplex transfers</a:t>
            </a:r>
          </a:p>
          <a:p>
            <a:pPr lvl="1"/>
            <a:endParaRPr lang="en-US" dirty="0">
              <a:latin typeface="+mj-lt"/>
            </a:endParaRPr>
          </a:p>
          <a:p>
            <a:r>
              <a:rPr lang="en-US" dirty="0">
                <a:latin typeface="+mj-lt"/>
              </a:rPr>
              <a:t>Cons</a:t>
            </a:r>
          </a:p>
          <a:p>
            <a:pPr lvl="1"/>
            <a:r>
              <a:rPr lang="en-US" dirty="0">
                <a:latin typeface="+mj-lt"/>
              </a:rPr>
              <a:t>Many pins: 3+</a:t>
            </a:r>
            <a:r>
              <a:rPr lang="en-US" i="1" dirty="0">
                <a:latin typeface="+mj-lt"/>
              </a:rPr>
              <a:t>N  </a:t>
            </a:r>
            <a:r>
              <a:rPr lang="en-US" dirty="0">
                <a:latin typeface="+mj-lt"/>
              </a:rPr>
              <a:t>(for </a:t>
            </a:r>
            <a:r>
              <a:rPr lang="en-US" i="1" dirty="0">
                <a:latin typeface="+mj-lt"/>
              </a:rPr>
              <a:t>N</a:t>
            </a:r>
            <a:r>
              <a:rPr lang="en-US" dirty="0">
                <a:latin typeface="+mj-lt"/>
              </a:rPr>
              <a:t> peripherals)</a:t>
            </a:r>
          </a:p>
          <a:p>
            <a:pPr lvl="2"/>
            <a:r>
              <a:rPr lang="en-US" dirty="0">
                <a:latin typeface="+mj-lt"/>
              </a:rPr>
              <a:t>CS line scales linearly (other signals are a bus)</a:t>
            </a:r>
          </a:p>
          <a:p>
            <a:pPr lvl="1"/>
            <a:r>
              <a:rPr lang="en-US" dirty="0">
                <a:latin typeface="+mj-lt"/>
              </a:rPr>
              <a:t>Controller must initiate all transfers</a:t>
            </a:r>
          </a:p>
          <a:p>
            <a:pPr lvl="2"/>
            <a:r>
              <a:rPr lang="en-US" dirty="0">
                <a:latin typeface="+mj-lt"/>
              </a:rPr>
              <a:t>Not designed for multi-controller scenarios</a:t>
            </a:r>
          </a:p>
        </p:txBody>
      </p:sp>
      <p:sp>
        <p:nvSpPr>
          <p:cNvPr id="4" name="Slide Number Placeholder 3">
            <a:extLst>
              <a:ext uri="{FF2B5EF4-FFF2-40B4-BE49-F238E27FC236}">
                <a16:creationId xmlns:a16="http://schemas.microsoft.com/office/drawing/2014/main" id="{7D2C1ED7-9837-4C56-A5D8-C82FCDC56504}"/>
              </a:ext>
            </a:extLst>
          </p:cNvPr>
          <p:cNvSpPr>
            <a:spLocks noGrp="1"/>
          </p:cNvSpPr>
          <p:nvPr>
            <p:ph type="sldNum" sz="quarter" idx="12"/>
          </p:nvPr>
        </p:nvSpPr>
        <p:spPr/>
        <p:txBody>
          <a:bodyPr/>
          <a:lstStyle/>
          <a:p>
            <a:fld id="{0778C724-3839-4D76-A707-B4C23905D055}" type="slidenum">
              <a:rPr lang="en-US" smtClean="0"/>
              <a:t>80</a:t>
            </a:fld>
            <a:endParaRPr lang="en-US"/>
          </a:p>
        </p:txBody>
      </p:sp>
    </p:spTree>
    <p:extLst>
      <p:ext uri="{BB962C8B-B14F-4D97-AF65-F5344CB8AC3E}">
        <p14:creationId xmlns:p14="http://schemas.microsoft.com/office/powerpoint/2010/main" val="3341028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02E6D-FBC3-4A7D-BC06-7EADDF250CC1}"/>
              </a:ext>
            </a:extLst>
          </p:cNvPr>
          <p:cNvSpPr>
            <a:spLocks noGrp="1"/>
          </p:cNvSpPr>
          <p:nvPr>
            <p:ph type="title"/>
          </p:nvPr>
        </p:nvSpPr>
        <p:spPr/>
        <p:txBody>
          <a:bodyPr>
            <a:normAutofit/>
          </a:bodyPr>
          <a:lstStyle/>
          <a:p>
            <a:r>
              <a:rPr lang="en-US" sz="4000" dirty="0">
                <a:latin typeface="+mn-lt"/>
              </a:rPr>
              <a:t>Inter-Integrated Circuit (I</a:t>
            </a:r>
            <a:r>
              <a:rPr lang="en-US" sz="4000" baseline="30000" dirty="0">
                <a:latin typeface="+mn-lt"/>
              </a:rPr>
              <a:t>2</a:t>
            </a:r>
            <a:r>
              <a:rPr lang="en-US" sz="4000" dirty="0">
                <a:latin typeface="+mn-lt"/>
              </a:rPr>
              <a:t>C)</a:t>
            </a:r>
          </a:p>
        </p:txBody>
      </p:sp>
      <p:sp>
        <p:nvSpPr>
          <p:cNvPr id="3" name="Content Placeholder 2">
            <a:extLst>
              <a:ext uri="{FF2B5EF4-FFF2-40B4-BE49-F238E27FC236}">
                <a16:creationId xmlns:a16="http://schemas.microsoft.com/office/drawing/2014/main" id="{8F08E6C1-8BC2-408A-89CF-5A799D0BEF49}"/>
              </a:ext>
            </a:extLst>
          </p:cNvPr>
          <p:cNvSpPr>
            <a:spLocks noGrp="1"/>
          </p:cNvSpPr>
          <p:nvPr>
            <p:ph idx="1"/>
          </p:nvPr>
        </p:nvSpPr>
        <p:spPr>
          <a:xfrm>
            <a:off x="838200" y="1658428"/>
            <a:ext cx="10515600" cy="4351338"/>
          </a:xfrm>
        </p:spPr>
        <p:txBody>
          <a:bodyPr/>
          <a:lstStyle/>
          <a:p>
            <a:r>
              <a:rPr lang="en-US" dirty="0">
                <a:latin typeface="+mj-lt"/>
              </a:rPr>
              <a:t>Two-wire, synchronous, bus communication</a:t>
            </a:r>
          </a:p>
          <a:p>
            <a:pPr lvl="1"/>
            <a:r>
              <a:rPr lang="en-US" dirty="0">
                <a:latin typeface="+mj-lt"/>
              </a:rPr>
              <a:t>Ubiquitous in the embedded world</a:t>
            </a:r>
          </a:p>
          <a:p>
            <a:pPr lvl="1"/>
            <a:r>
              <a:rPr lang="en-US" dirty="0">
                <a:latin typeface="+mj-lt"/>
              </a:rPr>
              <a:t>De-facto standard for sensors</a:t>
            </a:r>
          </a:p>
          <a:p>
            <a:pPr lvl="1"/>
            <a:endParaRPr lang="en-US" dirty="0">
              <a:latin typeface="+mj-lt"/>
            </a:endParaRPr>
          </a:p>
          <a:p>
            <a:r>
              <a:rPr lang="en-US" dirty="0">
                <a:latin typeface="+mj-lt"/>
              </a:rPr>
              <a:t>Invented and patented by Phillips (now NXP)</a:t>
            </a:r>
          </a:p>
          <a:p>
            <a:pPr lvl="1"/>
            <a:r>
              <a:rPr lang="en-US" dirty="0">
                <a:latin typeface="+mj-lt"/>
              </a:rPr>
              <a:t>Patent expired in 2004</a:t>
            </a:r>
          </a:p>
          <a:p>
            <a:pPr lvl="1"/>
            <a:endParaRPr lang="en-US" dirty="0">
              <a:latin typeface="+mj-lt"/>
            </a:endParaRPr>
          </a:p>
          <a:p>
            <a:r>
              <a:rPr lang="en-US" dirty="0">
                <a:latin typeface="+mj-lt"/>
              </a:rPr>
              <a:t>Also known as Two-Wire Interface (TWI)</a:t>
            </a:r>
          </a:p>
          <a:p>
            <a:pPr lvl="1"/>
            <a:endParaRPr lang="en-US" dirty="0"/>
          </a:p>
          <a:p>
            <a:endParaRPr lang="en-US" dirty="0"/>
          </a:p>
        </p:txBody>
      </p:sp>
      <p:sp>
        <p:nvSpPr>
          <p:cNvPr id="4" name="Slide Number Placeholder 3">
            <a:extLst>
              <a:ext uri="{FF2B5EF4-FFF2-40B4-BE49-F238E27FC236}">
                <a16:creationId xmlns:a16="http://schemas.microsoft.com/office/drawing/2014/main" id="{3E123DE7-869A-4145-ADE7-2CF238F3D9E4}"/>
              </a:ext>
            </a:extLst>
          </p:cNvPr>
          <p:cNvSpPr>
            <a:spLocks noGrp="1"/>
          </p:cNvSpPr>
          <p:nvPr>
            <p:ph type="sldNum" sz="quarter" idx="12"/>
          </p:nvPr>
        </p:nvSpPr>
        <p:spPr/>
        <p:txBody>
          <a:bodyPr/>
          <a:lstStyle/>
          <a:p>
            <a:fld id="{0778C724-3839-4D76-A707-B4C23905D055}" type="slidenum">
              <a:rPr lang="en-US" smtClean="0"/>
              <a:t>81</a:t>
            </a:fld>
            <a:endParaRPr lang="en-US"/>
          </a:p>
        </p:txBody>
      </p:sp>
      <p:pic>
        <p:nvPicPr>
          <p:cNvPr id="4098" name="Picture 2" descr="Block diagram of an I2C system">
            <a:extLst>
              <a:ext uri="{FF2B5EF4-FFF2-40B4-BE49-F238E27FC236}">
                <a16:creationId xmlns:a16="http://schemas.microsoft.com/office/drawing/2014/main" id="{FD3CD70C-ED49-44E5-90B1-8501DFC3C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8438" y="2331852"/>
            <a:ext cx="3657159" cy="219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8375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FDC45-995F-4DB7-A62C-414E6558F976}"/>
              </a:ext>
            </a:extLst>
          </p:cNvPr>
          <p:cNvSpPr>
            <a:spLocks noGrp="1"/>
          </p:cNvSpPr>
          <p:nvPr>
            <p:ph type="title"/>
          </p:nvPr>
        </p:nvSpPr>
        <p:spPr/>
        <p:txBody>
          <a:bodyPr>
            <a:normAutofit/>
          </a:bodyPr>
          <a:lstStyle/>
          <a:p>
            <a:r>
              <a:rPr lang="en-US" sz="4000" dirty="0">
                <a:latin typeface="+mn-lt"/>
              </a:rPr>
              <a:t>An overview of Inter-Integrated Circuit (I</a:t>
            </a:r>
            <a:r>
              <a:rPr lang="en-US" sz="4000" baseline="30000" dirty="0">
                <a:latin typeface="+mn-lt"/>
              </a:rPr>
              <a:t>2</a:t>
            </a:r>
            <a:r>
              <a:rPr lang="en-US" sz="4000" dirty="0">
                <a:latin typeface="+mn-lt"/>
              </a:rPr>
              <a:t>C)</a:t>
            </a:r>
          </a:p>
        </p:txBody>
      </p:sp>
      <p:sp>
        <p:nvSpPr>
          <p:cNvPr id="3" name="Content Placeholder 2">
            <a:extLst>
              <a:ext uri="{FF2B5EF4-FFF2-40B4-BE49-F238E27FC236}">
                <a16:creationId xmlns:a16="http://schemas.microsoft.com/office/drawing/2014/main" id="{D75DBF49-C03D-4572-A6CB-CA471940AF3E}"/>
              </a:ext>
            </a:extLst>
          </p:cNvPr>
          <p:cNvSpPr>
            <a:spLocks noGrp="1"/>
          </p:cNvSpPr>
          <p:nvPr>
            <p:ph idx="1"/>
          </p:nvPr>
        </p:nvSpPr>
        <p:spPr>
          <a:xfrm>
            <a:off x="1009377" y="1690688"/>
            <a:ext cx="4347850" cy="5029200"/>
          </a:xfrm>
        </p:spPr>
        <p:txBody>
          <a:bodyPr>
            <a:normAutofit/>
          </a:bodyPr>
          <a:lstStyle/>
          <a:p>
            <a:r>
              <a:rPr lang="en-US" dirty="0">
                <a:latin typeface="+mj-lt"/>
              </a:rPr>
              <a:t>SDA – Serial Data</a:t>
            </a:r>
          </a:p>
          <a:p>
            <a:r>
              <a:rPr lang="en-US" dirty="0">
                <a:latin typeface="+mj-lt"/>
              </a:rPr>
              <a:t>SCL – Serial Clock</a:t>
            </a:r>
          </a:p>
          <a:p>
            <a:pPr lvl="1"/>
            <a:r>
              <a:rPr lang="en-US" dirty="0">
                <a:latin typeface="+mj-lt"/>
              </a:rPr>
              <a:t>Usually 100 kHz or 400 kHz</a:t>
            </a:r>
          </a:p>
          <a:p>
            <a:endParaRPr lang="en-US" dirty="0">
              <a:latin typeface="+mj-lt"/>
            </a:endParaRPr>
          </a:p>
          <a:p>
            <a:r>
              <a:rPr lang="en-US" dirty="0">
                <a:latin typeface="+mj-lt"/>
              </a:rPr>
              <a:t>Communication is a shared bus between all controller(s) and peripheral(s)</a:t>
            </a:r>
          </a:p>
          <a:p>
            <a:endParaRPr lang="en-US" dirty="0"/>
          </a:p>
        </p:txBody>
      </p:sp>
      <p:sp>
        <p:nvSpPr>
          <p:cNvPr id="4" name="Slide Number Placeholder 3">
            <a:extLst>
              <a:ext uri="{FF2B5EF4-FFF2-40B4-BE49-F238E27FC236}">
                <a16:creationId xmlns:a16="http://schemas.microsoft.com/office/drawing/2014/main" id="{BAB3F4C2-ADA7-4E1D-9E2C-37A27B36CB6B}"/>
              </a:ext>
            </a:extLst>
          </p:cNvPr>
          <p:cNvSpPr>
            <a:spLocks noGrp="1"/>
          </p:cNvSpPr>
          <p:nvPr>
            <p:ph type="sldNum" sz="quarter" idx="12"/>
          </p:nvPr>
        </p:nvSpPr>
        <p:spPr/>
        <p:txBody>
          <a:bodyPr/>
          <a:lstStyle/>
          <a:p>
            <a:fld id="{0778C724-3839-4D76-A707-B4C23905D055}" type="slidenum">
              <a:rPr lang="en-US" smtClean="0"/>
              <a:t>82</a:t>
            </a:fld>
            <a:endParaRPr lang="en-US"/>
          </a:p>
        </p:txBody>
      </p:sp>
      <p:pic>
        <p:nvPicPr>
          <p:cNvPr id="6" name="Picture 5">
            <a:extLst>
              <a:ext uri="{FF2B5EF4-FFF2-40B4-BE49-F238E27FC236}">
                <a16:creationId xmlns:a16="http://schemas.microsoft.com/office/drawing/2014/main" id="{8691ECEF-75D8-4340-9609-4C9441E6A820}"/>
              </a:ext>
            </a:extLst>
          </p:cNvPr>
          <p:cNvPicPr>
            <a:picLocks noChangeAspect="1"/>
          </p:cNvPicPr>
          <p:nvPr/>
        </p:nvPicPr>
        <p:blipFill>
          <a:blip r:embed="rId2"/>
          <a:stretch>
            <a:fillRect/>
          </a:stretch>
        </p:blipFill>
        <p:spPr>
          <a:xfrm>
            <a:off x="6096000" y="2515961"/>
            <a:ext cx="5697448" cy="2070104"/>
          </a:xfrm>
          <a:prstGeom prst="rect">
            <a:avLst/>
          </a:prstGeom>
        </p:spPr>
      </p:pic>
    </p:spTree>
    <p:extLst>
      <p:ext uri="{BB962C8B-B14F-4D97-AF65-F5344CB8AC3E}">
        <p14:creationId xmlns:p14="http://schemas.microsoft.com/office/powerpoint/2010/main" val="22690536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81E58-307A-4082-BFEF-FA1DFC6470B3}"/>
              </a:ext>
            </a:extLst>
          </p:cNvPr>
          <p:cNvSpPr>
            <a:spLocks noGrp="1"/>
          </p:cNvSpPr>
          <p:nvPr>
            <p:ph type="title"/>
          </p:nvPr>
        </p:nvSpPr>
        <p:spPr/>
        <p:txBody>
          <a:bodyPr/>
          <a:lstStyle/>
          <a:p>
            <a:r>
              <a:rPr lang="en-US" dirty="0"/>
              <a:t>I2C transactions</a:t>
            </a:r>
          </a:p>
        </p:txBody>
      </p:sp>
      <p:sp>
        <p:nvSpPr>
          <p:cNvPr id="3" name="Content Placeholder 2">
            <a:extLst>
              <a:ext uri="{FF2B5EF4-FFF2-40B4-BE49-F238E27FC236}">
                <a16:creationId xmlns:a16="http://schemas.microsoft.com/office/drawing/2014/main" id="{B26E5F65-6461-4C55-BCF7-C1A01F186C8E}"/>
              </a:ext>
            </a:extLst>
          </p:cNvPr>
          <p:cNvSpPr>
            <a:spLocks noGrp="1"/>
          </p:cNvSpPr>
          <p:nvPr>
            <p:ph idx="1"/>
          </p:nvPr>
        </p:nvSpPr>
        <p:spPr>
          <a:xfrm>
            <a:off x="838200" y="3951268"/>
            <a:ext cx="10972800" cy="2350008"/>
          </a:xfrm>
        </p:spPr>
        <p:txBody>
          <a:bodyPr/>
          <a:lstStyle/>
          <a:p>
            <a:r>
              <a:rPr lang="en-US" dirty="0"/>
              <a:t>Default</a:t>
            </a:r>
          </a:p>
          <a:p>
            <a:pPr lvl="1"/>
            <a:r>
              <a:rPr lang="en-US" dirty="0"/>
              <a:t>Both lines float high (pull-up resistor)</a:t>
            </a:r>
          </a:p>
          <a:p>
            <a:pPr lvl="1"/>
            <a:endParaRPr lang="en-US" dirty="0"/>
          </a:p>
          <a:p>
            <a:r>
              <a:rPr lang="en-US" dirty="0"/>
              <a:t>Start condition</a:t>
            </a:r>
          </a:p>
          <a:p>
            <a:pPr lvl="1"/>
            <a:r>
              <a:rPr lang="en-US" dirty="0"/>
              <a:t>Drive SDA low while SCL is still high</a:t>
            </a:r>
          </a:p>
          <a:p>
            <a:pPr lvl="1"/>
            <a:endParaRPr lang="en-US" dirty="0"/>
          </a:p>
        </p:txBody>
      </p:sp>
      <p:sp>
        <p:nvSpPr>
          <p:cNvPr id="4" name="Slide Number Placeholder 3">
            <a:extLst>
              <a:ext uri="{FF2B5EF4-FFF2-40B4-BE49-F238E27FC236}">
                <a16:creationId xmlns:a16="http://schemas.microsoft.com/office/drawing/2014/main" id="{5D88C852-4998-47C1-98DC-535915CC004F}"/>
              </a:ext>
            </a:extLst>
          </p:cNvPr>
          <p:cNvSpPr>
            <a:spLocks noGrp="1"/>
          </p:cNvSpPr>
          <p:nvPr>
            <p:ph type="sldNum" sz="quarter" idx="12"/>
          </p:nvPr>
        </p:nvSpPr>
        <p:spPr/>
        <p:txBody>
          <a:bodyPr/>
          <a:lstStyle/>
          <a:p>
            <a:fld id="{0778C724-3839-4D76-A707-B4C23905D055}" type="slidenum">
              <a:rPr lang="en-US" smtClean="0"/>
              <a:t>83</a:t>
            </a:fld>
            <a:endParaRPr lang="en-US"/>
          </a:p>
        </p:txBody>
      </p:sp>
      <p:pic>
        <p:nvPicPr>
          <p:cNvPr id="7170" name="Picture 2" descr="Standard 7-bit address transfer message.">
            <a:extLst>
              <a:ext uri="{FF2B5EF4-FFF2-40B4-BE49-F238E27FC236}">
                <a16:creationId xmlns:a16="http://schemas.microsoft.com/office/drawing/2014/main" id="{B212AFA3-4282-4E20-9097-D92851AD1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81963"/>
            <a:ext cx="10972799" cy="2450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4613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81E58-307A-4082-BFEF-FA1DFC6470B3}"/>
              </a:ext>
            </a:extLst>
          </p:cNvPr>
          <p:cNvSpPr>
            <a:spLocks noGrp="1"/>
          </p:cNvSpPr>
          <p:nvPr>
            <p:ph type="title"/>
          </p:nvPr>
        </p:nvSpPr>
        <p:spPr/>
        <p:txBody>
          <a:bodyPr/>
          <a:lstStyle/>
          <a:p>
            <a:r>
              <a:rPr lang="en-US" dirty="0"/>
              <a:t>I2C transactions</a:t>
            </a:r>
          </a:p>
        </p:txBody>
      </p:sp>
      <p:sp>
        <p:nvSpPr>
          <p:cNvPr id="3" name="Content Placeholder 2">
            <a:extLst>
              <a:ext uri="{FF2B5EF4-FFF2-40B4-BE49-F238E27FC236}">
                <a16:creationId xmlns:a16="http://schemas.microsoft.com/office/drawing/2014/main" id="{B26E5F65-6461-4C55-BCF7-C1A01F186C8E}"/>
              </a:ext>
            </a:extLst>
          </p:cNvPr>
          <p:cNvSpPr>
            <a:spLocks noGrp="1"/>
          </p:cNvSpPr>
          <p:nvPr>
            <p:ph idx="1"/>
          </p:nvPr>
        </p:nvSpPr>
        <p:spPr>
          <a:xfrm>
            <a:off x="607595" y="3822192"/>
            <a:ext cx="10972800" cy="2350008"/>
          </a:xfrm>
        </p:spPr>
        <p:txBody>
          <a:bodyPr/>
          <a:lstStyle/>
          <a:p>
            <a:r>
              <a:rPr lang="en-US" dirty="0">
                <a:latin typeface="+mj-lt"/>
              </a:rPr>
              <a:t>First byte is chip address + R/W indication</a:t>
            </a:r>
          </a:p>
          <a:p>
            <a:pPr lvl="1"/>
            <a:r>
              <a:rPr lang="en-US" dirty="0">
                <a:latin typeface="+mj-lt"/>
              </a:rPr>
              <a:t>Address: 7-bit value that needs to be different for each participant</a:t>
            </a:r>
          </a:p>
          <a:p>
            <a:pPr lvl="1"/>
            <a:r>
              <a:rPr lang="en-US" dirty="0">
                <a:latin typeface="+mj-lt"/>
              </a:rPr>
              <a:t>R/W: 1 for read, 0 for write</a:t>
            </a:r>
          </a:p>
          <a:p>
            <a:pPr lvl="1"/>
            <a:endParaRPr lang="en-US" dirty="0">
              <a:latin typeface="+mj-lt"/>
            </a:endParaRPr>
          </a:p>
          <a:p>
            <a:r>
              <a:rPr lang="en-US" dirty="0">
                <a:latin typeface="+mj-lt"/>
              </a:rPr>
              <a:t>Values are sent </a:t>
            </a:r>
            <a:r>
              <a:rPr lang="en-US" dirty="0" err="1">
                <a:latin typeface="+mj-lt"/>
              </a:rPr>
              <a:t>MSb</a:t>
            </a:r>
            <a:r>
              <a:rPr lang="en-US" dirty="0">
                <a:latin typeface="+mj-lt"/>
              </a:rPr>
              <a:t> first (reverse of other protocols )</a:t>
            </a:r>
          </a:p>
          <a:p>
            <a:pPr lvl="1"/>
            <a:endParaRPr lang="en-US" dirty="0"/>
          </a:p>
        </p:txBody>
      </p:sp>
      <p:sp>
        <p:nvSpPr>
          <p:cNvPr id="4" name="Slide Number Placeholder 3">
            <a:extLst>
              <a:ext uri="{FF2B5EF4-FFF2-40B4-BE49-F238E27FC236}">
                <a16:creationId xmlns:a16="http://schemas.microsoft.com/office/drawing/2014/main" id="{5D88C852-4998-47C1-98DC-535915CC004F}"/>
              </a:ext>
            </a:extLst>
          </p:cNvPr>
          <p:cNvSpPr>
            <a:spLocks noGrp="1"/>
          </p:cNvSpPr>
          <p:nvPr>
            <p:ph type="sldNum" sz="quarter" idx="12"/>
          </p:nvPr>
        </p:nvSpPr>
        <p:spPr/>
        <p:txBody>
          <a:bodyPr/>
          <a:lstStyle/>
          <a:p>
            <a:fld id="{0778C724-3839-4D76-A707-B4C23905D055}" type="slidenum">
              <a:rPr lang="en-US" smtClean="0"/>
              <a:t>84</a:t>
            </a:fld>
            <a:endParaRPr lang="en-US"/>
          </a:p>
        </p:txBody>
      </p:sp>
      <p:pic>
        <p:nvPicPr>
          <p:cNvPr id="7170" name="Picture 2" descr="Standard 7-bit address transfer message.">
            <a:extLst>
              <a:ext uri="{FF2B5EF4-FFF2-40B4-BE49-F238E27FC236}">
                <a16:creationId xmlns:a16="http://schemas.microsoft.com/office/drawing/2014/main" id="{B212AFA3-4282-4E20-9097-D92851AD1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31" y="1371600"/>
            <a:ext cx="10972799" cy="2450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3605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81E58-307A-4082-BFEF-FA1DFC6470B3}"/>
              </a:ext>
            </a:extLst>
          </p:cNvPr>
          <p:cNvSpPr>
            <a:spLocks noGrp="1"/>
          </p:cNvSpPr>
          <p:nvPr>
            <p:ph type="title"/>
          </p:nvPr>
        </p:nvSpPr>
        <p:spPr/>
        <p:txBody>
          <a:bodyPr/>
          <a:lstStyle/>
          <a:p>
            <a:r>
              <a:rPr lang="en-US" dirty="0"/>
              <a:t>I2C transactions</a:t>
            </a:r>
          </a:p>
        </p:txBody>
      </p:sp>
      <p:sp>
        <p:nvSpPr>
          <p:cNvPr id="3" name="Content Placeholder 2">
            <a:extLst>
              <a:ext uri="{FF2B5EF4-FFF2-40B4-BE49-F238E27FC236}">
                <a16:creationId xmlns:a16="http://schemas.microsoft.com/office/drawing/2014/main" id="{B26E5F65-6461-4C55-BCF7-C1A01F186C8E}"/>
              </a:ext>
            </a:extLst>
          </p:cNvPr>
          <p:cNvSpPr>
            <a:spLocks noGrp="1"/>
          </p:cNvSpPr>
          <p:nvPr>
            <p:ph idx="1"/>
          </p:nvPr>
        </p:nvSpPr>
        <p:spPr>
          <a:xfrm>
            <a:off x="1219200" y="4371467"/>
            <a:ext cx="10972800" cy="2350008"/>
          </a:xfrm>
        </p:spPr>
        <p:txBody>
          <a:bodyPr/>
          <a:lstStyle/>
          <a:p>
            <a:r>
              <a:rPr lang="en-US" dirty="0">
                <a:latin typeface="+mj-lt"/>
              </a:rPr>
              <a:t>Acknowledgement from peripheral follows each byte</a:t>
            </a:r>
          </a:p>
          <a:p>
            <a:pPr lvl="1"/>
            <a:r>
              <a:rPr lang="en-US" dirty="0">
                <a:latin typeface="+mj-lt"/>
              </a:rPr>
              <a:t>Controller lets line float high</a:t>
            </a:r>
          </a:p>
          <a:p>
            <a:pPr lvl="1"/>
            <a:r>
              <a:rPr lang="en-US" dirty="0">
                <a:latin typeface="+mj-lt"/>
              </a:rPr>
              <a:t>Peripheral drives line low to signal receipt of message</a:t>
            </a:r>
          </a:p>
        </p:txBody>
      </p:sp>
      <p:sp>
        <p:nvSpPr>
          <p:cNvPr id="4" name="Slide Number Placeholder 3">
            <a:extLst>
              <a:ext uri="{FF2B5EF4-FFF2-40B4-BE49-F238E27FC236}">
                <a16:creationId xmlns:a16="http://schemas.microsoft.com/office/drawing/2014/main" id="{5D88C852-4998-47C1-98DC-535915CC004F}"/>
              </a:ext>
            </a:extLst>
          </p:cNvPr>
          <p:cNvSpPr>
            <a:spLocks noGrp="1"/>
          </p:cNvSpPr>
          <p:nvPr>
            <p:ph type="sldNum" sz="quarter" idx="12"/>
          </p:nvPr>
        </p:nvSpPr>
        <p:spPr/>
        <p:txBody>
          <a:bodyPr/>
          <a:lstStyle/>
          <a:p>
            <a:fld id="{0778C724-3839-4D76-A707-B4C23905D055}" type="slidenum">
              <a:rPr lang="en-US" smtClean="0"/>
              <a:t>85</a:t>
            </a:fld>
            <a:endParaRPr lang="en-US"/>
          </a:p>
        </p:txBody>
      </p:sp>
      <p:pic>
        <p:nvPicPr>
          <p:cNvPr id="7170" name="Picture 2" descr="Standard 7-bit address transfer message.">
            <a:extLst>
              <a:ext uri="{FF2B5EF4-FFF2-40B4-BE49-F238E27FC236}">
                <a16:creationId xmlns:a16="http://schemas.microsoft.com/office/drawing/2014/main" id="{B212AFA3-4282-4E20-9097-D92851AD1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661" y="1690688"/>
            <a:ext cx="9544047" cy="2131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2810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81E58-307A-4082-BFEF-FA1DFC6470B3}"/>
              </a:ext>
            </a:extLst>
          </p:cNvPr>
          <p:cNvSpPr>
            <a:spLocks noGrp="1"/>
          </p:cNvSpPr>
          <p:nvPr>
            <p:ph type="title"/>
          </p:nvPr>
        </p:nvSpPr>
        <p:spPr/>
        <p:txBody>
          <a:bodyPr/>
          <a:lstStyle/>
          <a:p>
            <a:r>
              <a:rPr lang="en-US" dirty="0"/>
              <a:t>I2C transactions</a:t>
            </a:r>
          </a:p>
        </p:txBody>
      </p:sp>
      <p:sp>
        <p:nvSpPr>
          <p:cNvPr id="3" name="Content Placeholder 2">
            <a:extLst>
              <a:ext uri="{FF2B5EF4-FFF2-40B4-BE49-F238E27FC236}">
                <a16:creationId xmlns:a16="http://schemas.microsoft.com/office/drawing/2014/main" id="{B26E5F65-6461-4C55-BCF7-C1A01F186C8E}"/>
              </a:ext>
            </a:extLst>
          </p:cNvPr>
          <p:cNvSpPr>
            <a:spLocks noGrp="1"/>
          </p:cNvSpPr>
          <p:nvPr>
            <p:ph idx="1"/>
          </p:nvPr>
        </p:nvSpPr>
        <p:spPr>
          <a:xfrm>
            <a:off x="607596" y="4142867"/>
            <a:ext cx="10972800" cy="2350008"/>
          </a:xfrm>
        </p:spPr>
        <p:txBody>
          <a:bodyPr>
            <a:normAutofit fontScale="92500" lnSpcReduction="10000"/>
          </a:bodyPr>
          <a:lstStyle/>
          <a:p>
            <a:r>
              <a:rPr lang="en-US" dirty="0">
                <a:latin typeface="+mj-lt"/>
              </a:rPr>
              <a:t>Data frame(s) follow</a:t>
            </a:r>
          </a:p>
          <a:p>
            <a:pPr lvl="1"/>
            <a:r>
              <a:rPr lang="en-US" dirty="0">
                <a:latin typeface="+mj-lt"/>
              </a:rPr>
              <a:t>Sent as entire bytes, plus and ACK</a:t>
            </a:r>
          </a:p>
          <a:p>
            <a:pPr lvl="1"/>
            <a:r>
              <a:rPr lang="en-US" dirty="0">
                <a:latin typeface="+mj-lt"/>
              </a:rPr>
              <a:t>As many as needed before Stop condition</a:t>
            </a:r>
          </a:p>
          <a:p>
            <a:pPr lvl="1"/>
            <a:endParaRPr lang="en-US" dirty="0">
              <a:latin typeface="+mj-lt"/>
            </a:endParaRPr>
          </a:p>
          <a:p>
            <a:r>
              <a:rPr lang="en-US" dirty="0">
                <a:latin typeface="+mj-lt"/>
              </a:rPr>
              <a:t>Stop condition</a:t>
            </a:r>
          </a:p>
          <a:p>
            <a:pPr lvl="1"/>
            <a:r>
              <a:rPr lang="en-US" dirty="0">
                <a:latin typeface="+mj-lt"/>
              </a:rPr>
              <a:t>SDA goes high while SCL is high (normally data only changes when clock is low)</a:t>
            </a:r>
          </a:p>
        </p:txBody>
      </p:sp>
      <p:sp>
        <p:nvSpPr>
          <p:cNvPr id="4" name="Slide Number Placeholder 3">
            <a:extLst>
              <a:ext uri="{FF2B5EF4-FFF2-40B4-BE49-F238E27FC236}">
                <a16:creationId xmlns:a16="http://schemas.microsoft.com/office/drawing/2014/main" id="{5D88C852-4998-47C1-98DC-535915CC004F}"/>
              </a:ext>
            </a:extLst>
          </p:cNvPr>
          <p:cNvSpPr>
            <a:spLocks noGrp="1"/>
          </p:cNvSpPr>
          <p:nvPr>
            <p:ph type="sldNum" sz="quarter" idx="12"/>
          </p:nvPr>
        </p:nvSpPr>
        <p:spPr/>
        <p:txBody>
          <a:bodyPr/>
          <a:lstStyle/>
          <a:p>
            <a:fld id="{0778C724-3839-4D76-A707-B4C23905D055}" type="slidenum">
              <a:rPr lang="en-US" smtClean="0"/>
              <a:t>86</a:t>
            </a:fld>
            <a:endParaRPr lang="en-US"/>
          </a:p>
        </p:txBody>
      </p:sp>
      <p:pic>
        <p:nvPicPr>
          <p:cNvPr id="7170" name="Picture 2" descr="Standard 7-bit address transfer message.">
            <a:extLst>
              <a:ext uri="{FF2B5EF4-FFF2-40B4-BE49-F238E27FC236}">
                <a16:creationId xmlns:a16="http://schemas.microsoft.com/office/drawing/2014/main" id="{B212AFA3-4282-4E20-9097-D92851AD1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89837"/>
            <a:ext cx="10972799" cy="2450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1126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074F9-A1E5-4FFA-A7B7-7A0242DA94CD}"/>
              </a:ext>
            </a:extLst>
          </p:cNvPr>
          <p:cNvSpPr>
            <a:spLocks noGrp="1"/>
          </p:cNvSpPr>
          <p:nvPr>
            <p:ph type="title"/>
          </p:nvPr>
        </p:nvSpPr>
        <p:spPr/>
        <p:txBody>
          <a:bodyPr/>
          <a:lstStyle/>
          <a:p>
            <a:r>
              <a:rPr lang="en-US" dirty="0"/>
              <a:t>Real-world I2C transactions</a:t>
            </a:r>
          </a:p>
        </p:txBody>
      </p:sp>
      <p:sp>
        <p:nvSpPr>
          <p:cNvPr id="4" name="Slide Number Placeholder 3">
            <a:extLst>
              <a:ext uri="{FF2B5EF4-FFF2-40B4-BE49-F238E27FC236}">
                <a16:creationId xmlns:a16="http://schemas.microsoft.com/office/drawing/2014/main" id="{7DA15109-42AA-41F6-B9D6-EDCCF630E260}"/>
              </a:ext>
            </a:extLst>
          </p:cNvPr>
          <p:cNvSpPr>
            <a:spLocks noGrp="1"/>
          </p:cNvSpPr>
          <p:nvPr>
            <p:ph type="sldNum" sz="quarter" idx="12"/>
          </p:nvPr>
        </p:nvSpPr>
        <p:spPr/>
        <p:txBody>
          <a:bodyPr/>
          <a:lstStyle/>
          <a:p>
            <a:fld id="{0778C724-3839-4D76-A707-B4C23905D055}" type="slidenum">
              <a:rPr lang="en-US" smtClean="0"/>
              <a:t>87</a:t>
            </a:fld>
            <a:endParaRPr lang="en-US"/>
          </a:p>
        </p:txBody>
      </p:sp>
      <p:pic>
        <p:nvPicPr>
          <p:cNvPr id="6" name="Picture 5">
            <a:extLst>
              <a:ext uri="{FF2B5EF4-FFF2-40B4-BE49-F238E27FC236}">
                <a16:creationId xmlns:a16="http://schemas.microsoft.com/office/drawing/2014/main" id="{A6B4BA3C-C13F-4364-9BAF-658DE2FB2B1A}"/>
              </a:ext>
            </a:extLst>
          </p:cNvPr>
          <p:cNvPicPr>
            <a:picLocks noChangeAspect="1"/>
          </p:cNvPicPr>
          <p:nvPr/>
        </p:nvPicPr>
        <p:blipFill>
          <a:blip r:embed="rId2"/>
          <a:stretch>
            <a:fillRect/>
          </a:stretch>
        </p:blipFill>
        <p:spPr>
          <a:xfrm>
            <a:off x="2646262" y="1690688"/>
            <a:ext cx="6899476" cy="4412673"/>
          </a:xfrm>
          <a:prstGeom prst="rect">
            <a:avLst/>
          </a:prstGeom>
        </p:spPr>
      </p:pic>
    </p:spTree>
    <p:extLst>
      <p:ext uri="{BB962C8B-B14F-4D97-AF65-F5344CB8AC3E}">
        <p14:creationId xmlns:p14="http://schemas.microsoft.com/office/powerpoint/2010/main" val="28757811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AE23A-AF87-4C7A-89C7-77B1812DA257}"/>
              </a:ext>
            </a:extLst>
          </p:cNvPr>
          <p:cNvSpPr>
            <a:spLocks noGrp="1"/>
          </p:cNvSpPr>
          <p:nvPr>
            <p:ph type="title"/>
          </p:nvPr>
        </p:nvSpPr>
        <p:spPr/>
        <p:txBody>
          <a:bodyPr/>
          <a:lstStyle/>
          <a:p>
            <a:r>
              <a:rPr lang="en-US" dirty="0"/>
              <a:t>Each I2C device on a bus must have a different address</a:t>
            </a:r>
          </a:p>
        </p:txBody>
      </p:sp>
      <p:sp>
        <p:nvSpPr>
          <p:cNvPr id="3" name="Content Placeholder 2">
            <a:extLst>
              <a:ext uri="{FF2B5EF4-FFF2-40B4-BE49-F238E27FC236}">
                <a16:creationId xmlns:a16="http://schemas.microsoft.com/office/drawing/2014/main" id="{6B2EF75B-C9B4-45CE-B6BB-AE873A4770CB}"/>
              </a:ext>
            </a:extLst>
          </p:cNvPr>
          <p:cNvSpPr>
            <a:spLocks noGrp="1"/>
          </p:cNvSpPr>
          <p:nvPr>
            <p:ph idx="1"/>
          </p:nvPr>
        </p:nvSpPr>
        <p:spPr>
          <a:xfrm>
            <a:off x="1102385" y="1904430"/>
            <a:ext cx="5354782" cy="4377603"/>
          </a:xfrm>
        </p:spPr>
        <p:txBody>
          <a:bodyPr>
            <a:normAutofit fontScale="92500"/>
          </a:bodyPr>
          <a:lstStyle/>
          <a:p>
            <a:r>
              <a:rPr lang="en-US" dirty="0">
                <a:latin typeface="+mj-lt"/>
              </a:rPr>
              <a:t>Shared addresses would cause both to respond</a:t>
            </a:r>
          </a:p>
          <a:p>
            <a:pPr lvl="1"/>
            <a:endParaRPr lang="en-US" dirty="0">
              <a:latin typeface="+mj-lt"/>
            </a:endParaRPr>
          </a:p>
          <a:p>
            <a:r>
              <a:rPr lang="en-US" dirty="0">
                <a:latin typeface="+mj-lt"/>
              </a:rPr>
              <a:t>ICs often have one or more address pin(s) used to select bit(s) of address</a:t>
            </a:r>
          </a:p>
          <a:p>
            <a:pPr lvl="1"/>
            <a:r>
              <a:rPr lang="en-US" dirty="0">
                <a:latin typeface="+mj-lt"/>
              </a:rPr>
              <a:t>0 pins: only one may be on bus</a:t>
            </a:r>
          </a:p>
          <a:p>
            <a:pPr lvl="1"/>
            <a:r>
              <a:rPr lang="en-US" dirty="0">
                <a:latin typeface="+mj-lt"/>
              </a:rPr>
              <a:t>1 pin: two may be on bus</a:t>
            </a:r>
          </a:p>
          <a:p>
            <a:pPr lvl="1"/>
            <a:r>
              <a:rPr lang="en-US" dirty="0">
                <a:latin typeface="+mj-lt"/>
              </a:rPr>
              <a:t>2 pins: four may be on bus</a:t>
            </a:r>
          </a:p>
          <a:p>
            <a:pPr lvl="1"/>
            <a:endParaRPr lang="en-US" dirty="0">
              <a:latin typeface="+mj-lt"/>
            </a:endParaRPr>
          </a:p>
          <a:p>
            <a:r>
              <a:rPr lang="en-US" dirty="0">
                <a:latin typeface="+mj-lt"/>
              </a:rPr>
              <a:t>If no address pins (or not enough), need an I2C address translator chip</a:t>
            </a:r>
          </a:p>
        </p:txBody>
      </p:sp>
      <p:sp>
        <p:nvSpPr>
          <p:cNvPr id="4" name="Slide Number Placeholder 3">
            <a:extLst>
              <a:ext uri="{FF2B5EF4-FFF2-40B4-BE49-F238E27FC236}">
                <a16:creationId xmlns:a16="http://schemas.microsoft.com/office/drawing/2014/main" id="{173D3513-38B0-40AB-AB19-66D83BCF81C1}"/>
              </a:ext>
            </a:extLst>
          </p:cNvPr>
          <p:cNvSpPr>
            <a:spLocks noGrp="1"/>
          </p:cNvSpPr>
          <p:nvPr>
            <p:ph type="sldNum" sz="quarter" idx="12"/>
          </p:nvPr>
        </p:nvSpPr>
        <p:spPr/>
        <p:txBody>
          <a:bodyPr/>
          <a:lstStyle/>
          <a:p>
            <a:fld id="{0778C724-3839-4D76-A707-B4C23905D055}" type="slidenum">
              <a:rPr lang="en-US" smtClean="0"/>
              <a:t>88</a:t>
            </a:fld>
            <a:endParaRPr lang="en-US"/>
          </a:p>
        </p:txBody>
      </p:sp>
      <p:sp>
        <p:nvSpPr>
          <p:cNvPr id="7" name="TextBox 6">
            <a:extLst>
              <a:ext uri="{FF2B5EF4-FFF2-40B4-BE49-F238E27FC236}">
                <a16:creationId xmlns:a16="http://schemas.microsoft.com/office/drawing/2014/main" id="{9925A20F-0C18-499B-AA5B-7EC76D06820D}"/>
              </a:ext>
            </a:extLst>
          </p:cNvPr>
          <p:cNvSpPr txBox="1"/>
          <p:nvPr/>
        </p:nvSpPr>
        <p:spPr>
          <a:xfrm>
            <a:off x="7741085" y="5403520"/>
            <a:ext cx="3839309" cy="646331"/>
          </a:xfrm>
          <a:prstGeom prst="rect">
            <a:avLst/>
          </a:prstGeom>
          <a:noFill/>
        </p:spPr>
        <p:txBody>
          <a:bodyPr wrap="square" rtlCol="0">
            <a:spAutoFit/>
          </a:bodyPr>
          <a:lstStyle/>
          <a:p>
            <a:r>
              <a:rPr lang="en-US" dirty="0"/>
              <a:t>A0 is low: address  1001010x</a:t>
            </a:r>
          </a:p>
          <a:p>
            <a:r>
              <a:rPr lang="en-US" dirty="0"/>
              <a:t>A0 is high: address 1001011x</a:t>
            </a:r>
          </a:p>
        </p:txBody>
      </p:sp>
      <p:grpSp>
        <p:nvGrpSpPr>
          <p:cNvPr id="9" name="Group 8">
            <a:extLst>
              <a:ext uri="{FF2B5EF4-FFF2-40B4-BE49-F238E27FC236}">
                <a16:creationId xmlns:a16="http://schemas.microsoft.com/office/drawing/2014/main" id="{ECD2A142-4615-4733-87B2-E40914F54809}"/>
              </a:ext>
            </a:extLst>
          </p:cNvPr>
          <p:cNvGrpSpPr/>
          <p:nvPr/>
        </p:nvGrpSpPr>
        <p:grpSpPr>
          <a:xfrm>
            <a:off x="7552069" y="1375446"/>
            <a:ext cx="3801731" cy="3721575"/>
            <a:chOff x="7778663" y="1142999"/>
            <a:chExt cx="3801731" cy="3721575"/>
          </a:xfrm>
        </p:grpSpPr>
        <p:pic>
          <p:nvPicPr>
            <p:cNvPr id="6" name="Picture 5">
              <a:extLst>
                <a:ext uri="{FF2B5EF4-FFF2-40B4-BE49-F238E27FC236}">
                  <a16:creationId xmlns:a16="http://schemas.microsoft.com/office/drawing/2014/main" id="{6EC2AFC8-3543-471A-9E9F-9ECBD0A74A41}"/>
                </a:ext>
              </a:extLst>
            </p:cNvPr>
            <p:cNvPicPr>
              <a:picLocks noChangeAspect="1"/>
            </p:cNvPicPr>
            <p:nvPr/>
          </p:nvPicPr>
          <p:blipFill>
            <a:blip r:embed="rId2"/>
            <a:stretch>
              <a:fillRect/>
            </a:stretch>
          </p:blipFill>
          <p:spPr>
            <a:xfrm>
              <a:off x="7778663" y="1142999"/>
              <a:ext cx="3801731" cy="3721575"/>
            </a:xfrm>
            <a:prstGeom prst="rect">
              <a:avLst/>
            </a:prstGeom>
          </p:spPr>
        </p:pic>
        <p:sp>
          <p:nvSpPr>
            <p:cNvPr id="8" name="Rectangle 7">
              <a:extLst>
                <a:ext uri="{FF2B5EF4-FFF2-40B4-BE49-F238E27FC236}">
                  <a16:creationId xmlns:a16="http://schemas.microsoft.com/office/drawing/2014/main" id="{D0AABB26-6C43-4BBB-A8FF-047674475540}"/>
                </a:ext>
              </a:extLst>
            </p:cNvPr>
            <p:cNvSpPr/>
            <p:nvPr/>
          </p:nvSpPr>
          <p:spPr>
            <a:xfrm>
              <a:off x="10421655" y="4246323"/>
              <a:ext cx="1158739" cy="618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62052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D7B9CD5F-682D-4DFC-8BDD-95F962B31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845" y="1817839"/>
            <a:ext cx="6794697" cy="36795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A9C4E6E-19F2-4E4F-83DD-D41D32A75BED}"/>
              </a:ext>
            </a:extLst>
          </p:cNvPr>
          <p:cNvSpPr>
            <a:spLocks noGrp="1"/>
          </p:cNvSpPr>
          <p:nvPr>
            <p:ph type="title"/>
          </p:nvPr>
        </p:nvSpPr>
        <p:spPr>
          <a:xfrm>
            <a:off x="607595" y="35077"/>
            <a:ext cx="10515600" cy="1325563"/>
          </a:xfrm>
        </p:spPr>
        <p:txBody>
          <a:bodyPr/>
          <a:lstStyle/>
          <a:p>
            <a:r>
              <a:rPr lang="en-US" dirty="0" err="1"/>
              <a:t>Sparkfun</a:t>
            </a:r>
            <a:r>
              <a:rPr lang="en-US" dirty="0"/>
              <a:t> </a:t>
            </a:r>
            <a:r>
              <a:rPr lang="en-US" dirty="0" err="1"/>
              <a:t>Qwiic</a:t>
            </a:r>
            <a:r>
              <a:rPr lang="en-US" dirty="0"/>
              <a:t> connect system</a:t>
            </a:r>
          </a:p>
        </p:txBody>
      </p:sp>
      <p:sp>
        <p:nvSpPr>
          <p:cNvPr id="3" name="Content Placeholder 2">
            <a:extLst>
              <a:ext uri="{FF2B5EF4-FFF2-40B4-BE49-F238E27FC236}">
                <a16:creationId xmlns:a16="http://schemas.microsoft.com/office/drawing/2014/main" id="{EC4AE23E-156E-4EAD-9B84-66F7F5E0517E}"/>
              </a:ext>
            </a:extLst>
          </p:cNvPr>
          <p:cNvSpPr>
            <a:spLocks noGrp="1"/>
          </p:cNvSpPr>
          <p:nvPr>
            <p:ph idx="1"/>
          </p:nvPr>
        </p:nvSpPr>
        <p:spPr>
          <a:xfrm>
            <a:off x="607595" y="1143000"/>
            <a:ext cx="10972799" cy="5029200"/>
          </a:xfrm>
        </p:spPr>
        <p:txBody>
          <a:bodyPr/>
          <a:lstStyle/>
          <a:p>
            <a:r>
              <a:rPr lang="en-US" dirty="0">
                <a:latin typeface="+mj-lt"/>
              </a:rPr>
              <a:t>System for wiring multiple prototyping boards together</a:t>
            </a:r>
            <a:br>
              <a:rPr lang="en-US" dirty="0">
                <a:latin typeface="+mj-lt"/>
              </a:rPr>
            </a:br>
            <a:endParaRPr lang="en-US" dirty="0">
              <a:latin typeface="+mj-lt"/>
            </a:endParaRPr>
          </a:p>
          <a:p>
            <a:r>
              <a:rPr lang="en-US" dirty="0">
                <a:latin typeface="+mj-lt"/>
              </a:rPr>
              <a:t>Four-pin connector</a:t>
            </a:r>
          </a:p>
          <a:p>
            <a:pPr lvl="1"/>
            <a:r>
              <a:rPr lang="en-US" dirty="0">
                <a:latin typeface="+mj-lt"/>
              </a:rPr>
              <a:t>VCC (3.3 volts)</a:t>
            </a:r>
          </a:p>
          <a:p>
            <a:pPr lvl="1"/>
            <a:r>
              <a:rPr lang="en-US" dirty="0">
                <a:latin typeface="+mj-lt"/>
              </a:rPr>
              <a:t>Ground</a:t>
            </a:r>
          </a:p>
          <a:p>
            <a:pPr lvl="1"/>
            <a:r>
              <a:rPr lang="en-US" dirty="0">
                <a:latin typeface="+mj-lt"/>
              </a:rPr>
              <a:t>SDA</a:t>
            </a:r>
          </a:p>
          <a:p>
            <a:pPr lvl="1"/>
            <a:r>
              <a:rPr lang="en-US" dirty="0">
                <a:latin typeface="+mj-lt"/>
              </a:rPr>
              <a:t>SCL</a:t>
            </a:r>
          </a:p>
          <a:p>
            <a:pPr lvl="1"/>
            <a:endParaRPr lang="en-US" dirty="0">
              <a:latin typeface="+mj-lt"/>
            </a:endParaRPr>
          </a:p>
          <a:p>
            <a:pPr lvl="1"/>
            <a:endParaRPr lang="en-US" dirty="0">
              <a:latin typeface="+mj-lt"/>
            </a:endParaRPr>
          </a:p>
          <a:p>
            <a:r>
              <a:rPr lang="en-US" dirty="0">
                <a:latin typeface="+mj-lt"/>
              </a:rPr>
              <a:t>Daisy-chains through boards</a:t>
            </a:r>
          </a:p>
          <a:p>
            <a:pPr lvl="1"/>
            <a:r>
              <a:rPr lang="en-US" dirty="0">
                <a:latin typeface="+mj-lt"/>
              </a:rPr>
              <a:t>Actually connects to chips in parallel as a bus</a:t>
            </a:r>
          </a:p>
          <a:p>
            <a:pPr lvl="1"/>
            <a:endParaRPr lang="en-US" dirty="0"/>
          </a:p>
        </p:txBody>
      </p:sp>
      <p:sp>
        <p:nvSpPr>
          <p:cNvPr id="4" name="Slide Number Placeholder 3">
            <a:extLst>
              <a:ext uri="{FF2B5EF4-FFF2-40B4-BE49-F238E27FC236}">
                <a16:creationId xmlns:a16="http://schemas.microsoft.com/office/drawing/2014/main" id="{236209EB-C070-4D16-9862-84FD7B799543}"/>
              </a:ext>
            </a:extLst>
          </p:cNvPr>
          <p:cNvSpPr>
            <a:spLocks noGrp="1"/>
          </p:cNvSpPr>
          <p:nvPr>
            <p:ph type="sldNum" sz="quarter" idx="12"/>
          </p:nvPr>
        </p:nvSpPr>
        <p:spPr/>
        <p:txBody>
          <a:bodyPr/>
          <a:lstStyle/>
          <a:p>
            <a:fld id="{0778C724-3839-4D76-A707-B4C23905D055}" type="slidenum">
              <a:rPr lang="en-US" smtClean="0"/>
              <a:t>89</a:t>
            </a:fld>
            <a:endParaRPr lang="en-US"/>
          </a:p>
        </p:txBody>
      </p:sp>
      <p:sp>
        <p:nvSpPr>
          <p:cNvPr id="5" name="TextBox 4">
            <a:extLst>
              <a:ext uri="{FF2B5EF4-FFF2-40B4-BE49-F238E27FC236}">
                <a16:creationId xmlns:a16="http://schemas.microsoft.com/office/drawing/2014/main" id="{FC99A168-5BA3-4829-8111-2E246A56E74B}"/>
              </a:ext>
            </a:extLst>
          </p:cNvPr>
          <p:cNvSpPr txBox="1"/>
          <p:nvPr/>
        </p:nvSpPr>
        <p:spPr>
          <a:xfrm>
            <a:off x="607595" y="6094353"/>
            <a:ext cx="5342268" cy="369332"/>
          </a:xfrm>
          <a:prstGeom prst="rect">
            <a:avLst/>
          </a:prstGeom>
          <a:noFill/>
        </p:spPr>
        <p:txBody>
          <a:bodyPr wrap="square" rtlCol="0">
            <a:spAutoFit/>
          </a:bodyPr>
          <a:lstStyle/>
          <a:p>
            <a:r>
              <a:rPr lang="en-US" dirty="0">
                <a:hlinkClick r:id="rId3"/>
              </a:rPr>
              <a:t>https://www.sparkfun.com/qwiic</a:t>
            </a:r>
            <a:endParaRPr lang="en-US" dirty="0"/>
          </a:p>
        </p:txBody>
      </p:sp>
    </p:spTree>
    <p:extLst>
      <p:ext uri="{BB962C8B-B14F-4D97-AF65-F5344CB8AC3E}">
        <p14:creationId xmlns:p14="http://schemas.microsoft.com/office/powerpoint/2010/main" val="592550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1DAAC-0198-4EA2-83FF-4162D69B1B50}"/>
              </a:ext>
            </a:extLst>
          </p:cNvPr>
          <p:cNvSpPr>
            <a:spLocks noGrp="1"/>
          </p:cNvSpPr>
          <p:nvPr>
            <p:ph type="title"/>
          </p:nvPr>
        </p:nvSpPr>
        <p:spPr>
          <a:xfrm>
            <a:off x="838200" y="136525"/>
            <a:ext cx="10515600" cy="1325563"/>
          </a:xfrm>
        </p:spPr>
        <p:txBody>
          <a:bodyPr>
            <a:normAutofit/>
          </a:bodyPr>
          <a:lstStyle/>
          <a:p>
            <a:r>
              <a:rPr lang="en-US" sz="4000" dirty="0">
                <a:latin typeface="+mn-lt"/>
              </a:rPr>
              <a:t>Low-Power, Long-Range, Battery-free LoRa</a:t>
            </a:r>
          </a:p>
        </p:txBody>
      </p:sp>
      <p:sp>
        <p:nvSpPr>
          <p:cNvPr id="4" name="Slide Number Placeholder 3">
            <a:extLst>
              <a:ext uri="{FF2B5EF4-FFF2-40B4-BE49-F238E27FC236}">
                <a16:creationId xmlns:a16="http://schemas.microsoft.com/office/drawing/2014/main" id="{9E34EB22-8DD5-4EAE-B581-842B3FF5A881}"/>
              </a:ext>
            </a:extLst>
          </p:cNvPr>
          <p:cNvSpPr>
            <a:spLocks noGrp="1"/>
          </p:cNvSpPr>
          <p:nvPr>
            <p:ph type="sldNum" sz="quarter" idx="12"/>
          </p:nvPr>
        </p:nvSpPr>
        <p:spPr/>
        <p:txBody>
          <a:bodyPr/>
          <a:lstStyle/>
          <a:p>
            <a:fld id="{0778C724-3839-4D76-A707-B4C23905D055}" type="slidenum">
              <a:rPr lang="en-US" smtClean="0"/>
              <a:t>9</a:t>
            </a:fld>
            <a:endParaRPr lang="en-US"/>
          </a:p>
        </p:txBody>
      </p:sp>
      <p:pic>
        <p:nvPicPr>
          <p:cNvPr id="8" name="Online Media 7" descr="PLoRa: A long-range data network from ambient LoRa transmissions (Sigcomm'18)">
            <a:hlinkClick r:id="" action="ppaction://media"/>
            <a:extLst>
              <a:ext uri="{FF2B5EF4-FFF2-40B4-BE49-F238E27FC236}">
                <a16:creationId xmlns:a16="http://schemas.microsoft.com/office/drawing/2014/main" id="{6FDE026D-AAE3-26D3-0F90-3C70E52C93B6}"/>
              </a:ext>
            </a:extLst>
          </p:cNvPr>
          <p:cNvPicPr>
            <a:picLocks noRot="1" noChangeAspect="1"/>
          </p:cNvPicPr>
          <p:nvPr>
            <a:videoFile r:link="rId1"/>
          </p:nvPr>
        </p:nvPicPr>
        <p:blipFill>
          <a:blip r:embed="rId3"/>
          <a:stretch>
            <a:fillRect/>
          </a:stretch>
        </p:blipFill>
        <p:spPr>
          <a:xfrm>
            <a:off x="2315378" y="1657642"/>
            <a:ext cx="7561243" cy="4272103"/>
          </a:xfrm>
          <a:prstGeom prst="rect">
            <a:avLst/>
          </a:prstGeom>
        </p:spPr>
      </p:pic>
      <p:sp>
        <p:nvSpPr>
          <p:cNvPr id="6" name="TextBox 5">
            <a:extLst>
              <a:ext uri="{FF2B5EF4-FFF2-40B4-BE49-F238E27FC236}">
                <a16:creationId xmlns:a16="http://schemas.microsoft.com/office/drawing/2014/main" id="{26AC12C6-E8A0-D452-DE25-04995F26E607}"/>
              </a:ext>
            </a:extLst>
          </p:cNvPr>
          <p:cNvSpPr txBox="1"/>
          <p:nvPr/>
        </p:nvSpPr>
        <p:spPr>
          <a:xfrm>
            <a:off x="1600200" y="6171684"/>
            <a:ext cx="9753600" cy="369332"/>
          </a:xfrm>
          <a:prstGeom prst="rect">
            <a:avLst/>
          </a:prstGeom>
          <a:noFill/>
        </p:spPr>
        <p:txBody>
          <a:bodyPr wrap="square">
            <a:spAutoFit/>
          </a:bodyPr>
          <a:lstStyle/>
          <a:p>
            <a:r>
              <a:rPr lang="en-US" dirty="0" err="1">
                <a:latin typeface="+mj-lt"/>
              </a:rPr>
              <a:t>PLoRa</a:t>
            </a:r>
            <a:r>
              <a:rPr lang="en-US" dirty="0">
                <a:latin typeface="+mj-lt"/>
              </a:rPr>
              <a:t>: A Passive Long-Range Data Network from Ambient LoRa Transmissions, ACM SIGCOMM 2018</a:t>
            </a:r>
          </a:p>
        </p:txBody>
      </p:sp>
    </p:spTree>
    <p:extLst>
      <p:ext uri="{BB962C8B-B14F-4D97-AF65-F5344CB8AC3E}">
        <p14:creationId xmlns:p14="http://schemas.microsoft.com/office/powerpoint/2010/main" val="190987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ED0C-694F-4204-B968-2998E0D63E32}"/>
              </a:ext>
            </a:extLst>
          </p:cNvPr>
          <p:cNvSpPr>
            <a:spLocks noGrp="1"/>
          </p:cNvSpPr>
          <p:nvPr>
            <p:ph type="title"/>
          </p:nvPr>
        </p:nvSpPr>
        <p:spPr/>
        <p:txBody>
          <a:bodyPr/>
          <a:lstStyle/>
          <a:p>
            <a:r>
              <a:rPr lang="en-US" dirty="0"/>
              <a:t>I2C use cases</a:t>
            </a:r>
          </a:p>
        </p:txBody>
      </p:sp>
      <p:sp>
        <p:nvSpPr>
          <p:cNvPr id="3" name="Content Placeholder 2">
            <a:extLst>
              <a:ext uri="{FF2B5EF4-FFF2-40B4-BE49-F238E27FC236}">
                <a16:creationId xmlns:a16="http://schemas.microsoft.com/office/drawing/2014/main" id="{0ACADF16-FC08-41C8-89FE-B65A45A0EC35}"/>
              </a:ext>
            </a:extLst>
          </p:cNvPr>
          <p:cNvSpPr>
            <a:spLocks noGrp="1"/>
          </p:cNvSpPr>
          <p:nvPr>
            <p:ph idx="1"/>
          </p:nvPr>
        </p:nvSpPr>
        <p:spPr/>
        <p:txBody>
          <a:bodyPr>
            <a:normAutofit lnSpcReduction="10000"/>
          </a:bodyPr>
          <a:lstStyle/>
          <a:p>
            <a:r>
              <a:rPr lang="en-US" dirty="0">
                <a:latin typeface="+mj-lt"/>
              </a:rPr>
              <a:t>Various sensors</a:t>
            </a:r>
          </a:p>
          <a:p>
            <a:pPr lvl="1"/>
            <a:r>
              <a:rPr lang="en-US" dirty="0">
                <a:latin typeface="+mj-lt"/>
              </a:rPr>
              <a:t>Usually low to medium speed</a:t>
            </a:r>
          </a:p>
          <a:p>
            <a:pPr lvl="1"/>
            <a:r>
              <a:rPr lang="en-US" dirty="0">
                <a:latin typeface="+mj-lt"/>
              </a:rPr>
              <a:t>Even relatively high speed stuff often has I2C for convenience</a:t>
            </a:r>
          </a:p>
          <a:p>
            <a:pPr lvl="2"/>
            <a:r>
              <a:rPr lang="en-US" dirty="0">
                <a:latin typeface="+mj-lt"/>
              </a:rPr>
              <a:t>Accelerometers and microphones</a:t>
            </a:r>
          </a:p>
          <a:p>
            <a:pPr lvl="2"/>
            <a:r>
              <a:rPr lang="en-US" dirty="0">
                <a:latin typeface="+mj-lt"/>
              </a:rPr>
              <a:t>Often with intelligent filtering built in</a:t>
            </a:r>
          </a:p>
          <a:p>
            <a:pPr lvl="1"/>
            <a:endParaRPr lang="en-US" dirty="0">
              <a:latin typeface="+mj-lt"/>
            </a:endParaRPr>
          </a:p>
          <a:p>
            <a:r>
              <a:rPr lang="en-US" dirty="0">
                <a:latin typeface="+mj-lt"/>
              </a:rPr>
              <a:t>Communication between microcontrollers</a:t>
            </a:r>
          </a:p>
          <a:p>
            <a:pPr lvl="1"/>
            <a:r>
              <a:rPr lang="en-US" dirty="0">
                <a:latin typeface="+mj-lt"/>
              </a:rPr>
              <a:t>Either can act as the Controller when necessary</a:t>
            </a:r>
          </a:p>
          <a:p>
            <a:pPr lvl="1"/>
            <a:endParaRPr lang="en-US" dirty="0">
              <a:latin typeface="+mj-lt"/>
            </a:endParaRPr>
          </a:p>
          <a:p>
            <a:r>
              <a:rPr lang="en-US" dirty="0">
                <a:latin typeface="+mj-lt"/>
              </a:rPr>
              <a:t>Commonly exists internally within smartphones and laptops too</a:t>
            </a:r>
          </a:p>
          <a:p>
            <a:pPr lvl="1"/>
            <a:r>
              <a:rPr lang="en-US" dirty="0">
                <a:latin typeface="+mj-lt"/>
              </a:rPr>
              <a:t>Light sensors, Temperature sensors, etc.</a:t>
            </a:r>
          </a:p>
        </p:txBody>
      </p:sp>
      <p:sp>
        <p:nvSpPr>
          <p:cNvPr id="4" name="Slide Number Placeholder 3">
            <a:extLst>
              <a:ext uri="{FF2B5EF4-FFF2-40B4-BE49-F238E27FC236}">
                <a16:creationId xmlns:a16="http://schemas.microsoft.com/office/drawing/2014/main" id="{1BB6E177-D64C-4E43-BE1A-B32BC3FF0174}"/>
              </a:ext>
            </a:extLst>
          </p:cNvPr>
          <p:cNvSpPr>
            <a:spLocks noGrp="1"/>
          </p:cNvSpPr>
          <p:nvPr>
            <p:ph type="sldNum" sz="quarter" idx="12"/>
          </p:nvPr>
        </p:nvSpPr>
        <p:spPr/>
        <p:txBody>
          <a:bodyPr/>
          <a:lstStyle/>
          <a:p>
            <a:fld id="{0778C724-3839-4D76-A707-B4C23905D055}" type="slidenum">
              <a:rPr lang="en-US" smtClean="0"/>
              <a:t>90</a:t>
            </a:fld>
            <a:endParaRPr lang="en-US"/>
          </a:p>
        </p:txBody>
      </p:sp>
    </p:spTree>
    <p:extLst>
      <p:ext uri="{BB962C8B-B14F-4D97-AF65-F5344CB8AC3E}">
        <p14:creationId xmlns:p14="http://schemas.microsoft.com/office/powerpoint/2010/main" val="20613297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0069-A726-4F5B-BCF9-1FC53D2E2D12}"/>
              </a:ext>
            </a:extLst>
          </p:cNvPr>
          <p:cNvSpPr>
            <a:spLocks noGrp="1"/>
          </p:cNvSpPr>
          <p:nvPr>
            <p:ph type="title"/>
          </p:nvPr>
        </p:nvSpPr>
        <p:spPr/>
        <p:txBody>
          <a:bodyPr/>
          <a:lstStyle/>
          <a:p>
            <a:r>
              <a:rPr lang="en-US" dirty="0"/>
              <a:t>I2C Pros and Cons</a:t>
            </a:r>
          </a:p>
        </p:txBody>
      </p:sp>
      <p:sp>
        <p:nvSpPr>
          <p:cNvPr id="3" name="Content Placeholder 2">
            <a:extLst>
              <a:ext uri="{FF2B5EF4-FFF2-40B4-BE49-F238E27FC236}">
                <a16:creationId xmlns:a16="http://schemas.microsoft.com/office/drawing/2014/main" id="{73AEBCD5-35AB-4B23-98C8-AF4243690186}"/>
              </a:ext>
            </a:extLst>
          </p:cNvPr>
          <p:cNvSpPr>
            <a:spLocks noGrp="1"/>
          </p:cNvSpPr>
          <p:nvPr>
            <p:ph idx="1"/>
          </p:nvPr>
        </p:nvSpPr>
        <p:spPr/>
        <p:txBody>
          <a:bodyPr/>
          <a:lstStyle/>
          <a:p>
            <a:r>
              <a:rPr lang="en-US" dirty="0">
                <a:latin typeface="+mj-lt"/>
              </a:rPr>
              <a:t>Pros</a:t>
            </a:r>
          </a:p>
          <a:p>
            <a:pPr lvl="1"/>
            <a:r>
              <a:rPr lang="en-US" dirty="0">
                <a:latin typeface="+mj-lt"/>
              </a:rPr>
              <a:t>Wiring is simple</a:t>
            </a:r>
          </a:p>
          <a:p>
            <a:pPr lvl="1"/>
            <a:r>
              <a:rPr lang="en-US" dirty="0">
                <a:latin typeface="+mj-lt"/>
              </a:rPr>
              <a:t>Only uses two pins</a:t>
            </a:r>
          </a:p>
          <a:p>
            <a:pPr lvl="1"/>
            <a:r>
              <a:rPr lang="en-US" dirty="0">
                <a:latin typeface="+mj-lt"/>
              </a:rPr>
              <a:t>Very widely supported</a:t>
            </a:r>
          </a:p>
          <a:p>
            <a:pPr lvl="1"/>
            <a:endParaRPr lang="en-US" dirty="0">
              <a:latin typeface="+mj-lt"/>
            </a:endParaRPr>
          </a:p>
          <a:p>
            <a:r>
              <a:rPr lang="en-US" dirty="0">
                <a:latin typeface="+mj-lt"/>
              </a:rPr>
              <a:t>Cons</a:t>
            </a:r>
          </a:p>
          <a:p>
            <a:pPr lvl="1"/>
            <a:r>
              <a:rPr lang="en-US" dirty="0">
                <a:latin typeface="+mj-lt"/>
              </a:rPr>
              <a:t>Relatively slow communication rate</a:t>
            </a:r>
          </a:p>
          <a:p>
            <a:pPr lvl="1"/>
            <a:r>
              <a:rPr lang="en-US" dirty="0">
                <a:latin typeface="+mj-lt"/>
              </a:rPr>
              <a:t>Speed versus power use tradeoff (due to pull-down resistor)</a:t>
            </a:r>
          </a:p>
          <a:p>
            <a:pPr lvl="1"/>
            <a:r>
              <a:rPr lang="en-US" dirty="0">
                <a:latin typeface="+mj-lt"/>
              </a:rPr>
              <a:t>Open collector makes debugging difficult</a:t>
            </a:r>
          </a:p>
        </p:txBody>
      </p:sp>
      <p:sp>
        <p:nvSpPr>
          <p:cNvPr id="4" name="Slide Number Placeholder 3">
            <a:extLst>
              <a:ext uri="{FF2B5EF4-FFF2-40B4-BE49-F238E27FC236}">
                <a16:creationId xmlns:a16="http://schemas.microsoft.com/office/drawing/2014/main" id="{A3C913D6-0DE7-49DD-B3B4-847BD7BE52D8}"/>
              </a:ext>
            </a:extLst>
          </p:cNvPr>
          <p:cNvSpPr>
            <a:spLocks noGrp="1"/>
          </p:cNvSpPr>
          <p:nvPr>
            <p:ph type="sldNum" sz="quarter" idx="12"/>
          </p:nvPr>
        </p:nvSpPr>
        <p:spPr/>
        <p:txBody>
          <a:bodyPr/>
          <a:lstStyle/>
          <a:p>
            <a:fld id="{0778C724-3839-4D76-A707-B4C23905D055}" type="slidenum">
              <a:rPr lang="en-US" smtClean="0"/>
              <a:t>91</a:t>
            </a:fld>
            <a:endParaRPr lang="en-US"/>
          </a:p>
        </p:txBody>
      </p:sp>
    </p:spTree>
    <p:extLst>
      <p:ext uri="{BB962C8B-B14F-4D97-AF65-F5344CB8AC3E}">
        <p14:creationId xmlns:p14="http://schemas.microsoft.com/office/powerpoint/2010/main" val="21959885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64EAC-91DE-FFD5-F409-0FCFAD93578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F61A91-E2DF-A37C-CCAB-6DFC08C38E20}"/>
              </a:ext>
            </a:extLst>
          </p:cNvPr>
          <p:cNvSpPr>
            <a:spLocks noGrp="1"/>
          </p:cNvSpPr>
          <p:nvPr>
            <p:ph idx="1"/>
          </p:nvPr>
        </p:nvSpPr>
        <p:spPr>
          <a:xfrm>
            <a:off x="838200" y="1864427"/>
            <a:ext cx="11050138" cy="3129145"/>
          </a:xfrm>
        </p:spPr>
        <p:txBody>
          <a:bodyPr>
            <a:normAutofit/>
          </a:bodyPr>
          <a:lstStyle/>
          <a:p>
            <a:r>
              <a:rPr lang="en-US" dirty="0">
                <a:latin typeface="+mj-lt"/>
                <a:sym typeface="Wingdings" pitchFamily="2" charset="2"/>
              </a:rPr>
              <a:t>Let us recall what was covered in the last lecture</a:t>
            </a:r>
          </a:p>
          <a:p>
            <a:r>
              <a:rPr lang="en-US" dirty="0">
                <a:latin typeface="+mj-lt"/>
              </a:rPr>
              <a:t>Microcontrollers</a:t>
            </a:r>
          </a:p>
          <a:p>
            <a:r>
              <a:rPr lang="en-US" dirty="0">
                <a:latin typeface="+mj-lt"/>
              </a:rPr>
              <a:t>Storage</a:t>
            </a:r>
          </a:p>
          <a:p>
            <a:r>
              <a:rPr lang="en-US" dirty="0">
                <a:latin typeface="+mj-lt"/>
              </a:rPr>
              <a:t>Bus: SPI and  I2C</a:t>
            </a:r>
          </a:p>
          <a:p>
            <a:r>
              <a:rPr lang="en-US" b="1" dirty="0"/>
              <a:t>Example of library support in Arduino</a:t>
            </a:r>
          </a:p>
        </p:txBody>
      </p:sp>
      <p:sp>
        <p:nvSpPr>
          <p:cNvPr id="12" name="Slide Number Placeholder 11">
            <a:extLst>
              <a:ext uri="{FF2B5EF4-FFF2-40B4-BE49-F238E27FC236}">
                <a16:creationId xmlns:a16="http://schemas.microsoft.com/office/drawing/2014/main" id="{F16DCDD0-3B03-570B-228B-C565CDD206FE}"/>
              </a:ext>
            </a:extLst>
          </p:cNvPr>
          <p:cNvSpPr>
            <a:spLocks noGrp="1"/>
          </p:cNvSpPr>
          <p:nvPr>
            <p:ph type="sldNum" sz="quarter" idx="12"/>
          </p:nvPr>
        </p:nvSpPr>
        <p:spPr/>
        <p:txBody>
          <a:bodyPr/>
          <a:lstStyle/>
          <a:p>
            <a:fld id="{687B7451-1438-CB4A-8106-82A64F1C7D7B}" type="slidenum">
              <a:rPr lang="sv-SE" smtClean="0"/>
              <a:t>92</a:t>
            </a:fld>
            <a:endParaRPr lang="sv-SE" dirty="0"/>
          </a:p>
        </p:txBody>
      </p:sp>
      <p:sp>
        <p:nvSpPr>
          <p:cNvPr id="5" name="Title 4">
            <a:extLst>
              <a:ext uri="{FF2B5EF4-FFF2-40B4-BE49-F238E27FC236}">
                <a16:creationId xmlns:a16="http://schemas.microsoft.com/office/drawing/2014/main" id="{0FC94426-6B63-6AD2-4407-881390178C4D}"/>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A5BD463B-F22E-D363-1EE2-AE11DD66469A}"/>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567381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573" y="2232965"/>
            <a:ext cx="10460484" cy="1509963"/>
          </a:xfrm>
        </p:spPr>
        <p:txBody>
          <a:bodyPr>
            <a:normAutofit fontScale="90000"/>
          </a:bodyPr>
          <a:lstStyle/>
          <a:p>
            <a:r>
              <a:rPr lang="en-GB" sz="8000" u="none" strike="noStrike" dirty="0">
                <a:effectLst/>
                <a:latin typeface="+mn-lt"/>
              </a:rPr>
              <a:t>Embedded Software Programming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93</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758597200"/>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42253</TotalTime>
  <Words>5998</Words>
  <Application>Microsoft Macintosh PowerPoint</Application>
  <PresentationFormat>Widescreen</PresentationFormat>
  <Paragraphs>920</Paragraphs>
  <Slides>93</Slides>
  <Notes>28</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93</vt:i4>
      </vt:variant>
    </vt:vector>
  </HeadingPairs>
  <TitlesOfParts>
    <vt:vector size="102" baseType="lpstr">
      <vt:lpstr>Arial</vt:lpstr>
      <vt:lpstr>Calibri</vt:lpstr>
      <vt:lpstr>Calibri Light</vt:lpstr>
      <vt:lpstr>Cambria Math</vt:lpstr>
      <vt:lpstr>Courier New</vt:lpstr>
      <vt:lpstr>Söhne</vt:lpstr>
      <vt:lpstr>Times New Roman</vt:lpstr>
      <vt:lpstr>Wingdings</vt:lpstr>
      <vt:lpstr>Office Theme</vt:lpstr>
      <vt:lpstr>Embedded Software Programming</vt:lpstr>
      <vt:lpstr>PowerPoint Presentation</vt:lpstr>
      <vt:lpstr>Important Deadlines</vt:lpstr>
      <vt:lpstr>PowerPoint Presentation</vt:lpstr>
      <vt:lpstr>Reflecting FM Signals for Transmissions</vt:lpstr>
      <vt:lpstr>Reflecting TV Signals for Transmissions</vt:lpstr>
      <vt:lpstr>Battery-free Cellphone</vt:lpstr>
      <vt:lpstr>Farmbeats: Sensors and IoT for Agriculture</vt:lpstr>
      <vt:lpstr>Low-Power, Long-Range, Battery-free LoRa</vt:lpstr>
      <vt:lpstr>Actuation is energy expensive (wrt sensing)</vt:lpstr>
      <vt:lpstr>Generating WiFi transmissions via backscatter</vt:lpstr>
      <vt:lpstr>Battery-free Gameboy</vt:lpstr>
      <vt:lpstr>Trilateration using beacons sent using light</vt:lpstr>
      <vt:lpstr>Roadmap of the lecture today</vt:lpstr>
      <vt:lpstr>PowerPoint Presentation</vt:lpstr>
      <vt:lpstr>Four main tasks performed by an embedded device</vt:lpstr>
      <vt:lpstr>Light emitting diodes (LEDs)</vt:lpstr>
      <vt:lpstr>What’s inside Apple AirTag</vt:lpstr>
      <vt:lpstr>Let’s look at some commonly used IoT devices</vt:lpstr>
      <vt:lpstr>General Purpose Input/Output (GPIO)</vt:lpstr>
      <vt:lpstr>DAC applications</vt:lpstr>
      <vt:lpstr>Digital-to-Analog Converters</vt:lpstr>
      <vt:lpstr>High resolution versus high frequency</vt:lpstr>
      <vt:lpstr>Pulse-Width Modulation</vt:lpstr>
      <vt:lpstr>Every microcontroller can do PWM</vt:lpstr>
      <vt:lpstr>PWM applications</vt:lpstr>
      <vt:lpstr>Controlling timing in wired communication</vt:lpstr>
      <vt:lpstr>Microcontrollers often adopt star networks</vt:lpstr>
      <vt:lpstr>Universal Asynchronous Receiver Transmitter</vt:lpstr>
      <vt:lpstr>Data frame for UART protocol</vt:lpstr>
      <vt:lpstr>Baud rate for UART communication</vt:lpstr>
      <vt:lpstr>UART sampling rate</vt:lpstr>
      <vt:lpstr>UART: chip-to-chip communication</vt:lpstr>
      <vt:lpstr>Detecting errors with parity</vt:lpstr>
      <vt:lpstr>What are error conditions for UART?</vt:lpstr>
      <vt:lpstr>Flow control for databits</vt:lpstr>
      <vt:lpstr>How to allow UART to communicate to computer?</vt:lpstr>
      <vt:lpstr>UART Pros and Cons</vt:lpstr>
      <vt:lpstr>Roadmap of the lecture today</vt:lpstr>
      <vt:lpstr>PowerPoint Presentation</vt:lpstr>
      <vt:lpstr>What are components of internet of things</vt:lpstr>
      <vt:lpstr>What is heart of computers and internet of things</vt:lpstr>
      <vt:lpstr>What is heart of computers and internet of things</vt:lpstr>
      <vt:lpstr>What is a microcontroller? Microprocessor + Peripherals + Memory + Pins + ? </vt:lpstr>
      <vt:lpstr>An image of the die of a microcontroller</vt:lpstr>
      <vt:lpstr>Some example of older microcontrollers</vt:lpstr>
      <vt:lpstr>More capable microcontrollers (00s-10s)</vt:lpstr>
      <vt:lpstr>ARM Cortex M Series</vt:lpstr>
      <vt:lpstr>Modern system-on-chips (10s-?)</vt:lpstr>
      <vt:lpstr>What are trends for future microcontrollers</vt:lpstr>
      <vt:lpstr>Raspberry Pi Pico: Multiple cores, Low-power</vt:lpstr>
      <vt:lpstr>Microcontrollers with neural networks</vt:lpstr>
      <vt:lpstr>What are examples of microcontroller peripherals</vt:lpstr>
      <vt:lpstr>Processor design choices for embedded application</vt:lpstr>
      <vt:lpstr>What are design choices for peripherals</vt:lpstr>
      <vt:lpstr>Connecting peripherals on microcontrollers</vt:lpstr>
      <vt:lpstr>Roadmap of the lecture today</vt:lpstr>
      <vt:lpstr>PowerPoint Presentation</vt:lpstr>
      <vt:lpstr>Memory on microcontroller (hierarchy)</vt:lpstr>
      <vt:lpstr>Example of volatile memory: SRAM</vt:lpstr>
      <vt:lpstr>Example of non-volatile memory: Flash</vt:lpstr>
      <vt:lpstr>SRAM (RAM) versus Flash (ROM)</vt:lpstr>
      <vt:lpstr>Emerging non-volatile memories FRAM , MRAM</vt:lpstr>
      <vt:lpstr>How do you select microcontrollers?</vt:lpstr>
      <vt:lpstr>Roadmap of the lecture today</vt:lpstr>
      <vt:lpstr>PowerPoint Presentation</vt:lpstr>
      <vt:lpstr>Synchronous communication with a single device</vt:lpstr>
      <vt:lpstr>Want bi-directional communication, so three wires</vt:lpstr>
      <vt:lpstr>Wire signals to all devices to form a bus</vt:lpstr>
      <vt:lpstr>Communicating on a bus</vt:lpstr>
      <vt:lpstr>Communicating on a bus</vt:lpstr>
      <vt:lpstr>Separate chip select line for each device</vt:lpstr>
      <vt:lpstr>Serial Peripheral Interface (SPI)</vt:lpstr>
      <vt:lpstr>Timing and control information for the SPI bus</vt:lpstr>
      <vt:lpstr>Example of SPI communication </vt:lpstr>
      <vt:lpstr>Different clock configurations for SPI</vt:lpstr>
      <vt:lpstr>What is the maximum data rate on SPI?</vt:lpstr>
      <vt:lpstr>How do we determine when peripheral has information?</vt:lpstr>
      <vt:lpstr>What are common use cases for SPI?</vt:lpstr>
      <vt:lpstr>What are Pros and Cons for SPI?</vt:lpstr>
      <vt:lpstr>Inter-Integrated Circuit (I2C)</vt:lpstr>
      <vt:lpstr>An overview of Inter-Integrated Circuit (I2C)</vt:lpstr>
      <vt:lpstr>I2C transactions</vt:lpstr>
      <vt:lpstr>I2C transactions</vt:lpstr>
      <vt:lpstr>I2C transactions</vt:lpstr>
      <vt:lpstr>I2C transactions</vt:lpstr>
      <vt:lpstr>Real-world I2C transactions</vt:lpstr>
      <vt:lpstr>Each I2C device on a bus must have a different address</vt:lpstr>
      <vt:lpstr>Sparkfun Qwiic connect system</vt:lpstr>
      <vt:lpstr>I2C use cases</vt:lpstr>
      <vt:lpstr>I2C Pros and Cons</vt:lpstr>
      <vt:lpstr>Roadmap of the lecture today</vt:lpstr>
      <vt:lpstr>Embedded Software Programming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Enabling Sustainable Networked Embedded Systems</dc:title>
  <dc:creator>Ambuj Varshney</dc:creator>
  <cp:lastModifiedBy>Ambuj Varshney</cp:lastModifiedBy>
  <cp:revision>1238</cp:revision>
  <dcterms:created xsi:type="dcterms:W3CDTF">2020-02-17T19:00:36Z</dcterms:created>
  <dcterms:modified xsi:type="dcterms:W3CDTF">2024-02-05T10:11:22Z</dcterms:modified>
</cp:coreProperties>
</file>