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sldIdLst>
    <p:sldId id="257" r:id="rId2"/>
    <p:sldId id="2392" r:id="rId3"/>
    <p:sldId id="2391" r:id="rId4"/>
    <p:sldId id="2419" r:id="rId5"/>
    <p:sldId id="2331" r:id="rId6"/>
    <p:sldId id="2429" r:id="rId7"/>
    <p:sldId id="2410" r:id="rId8"/>
    <p:sldId id="734" r:id="rId9"/>
    <p:sldId id="2135" r:id="rId10"/>
    <p:sldId id="2273" r:id="rId11"/>
    <p:sldId id="2395" r:id="rId12"/>
    <p:sldId id="2396" r:id="rId13"/>
    <p:sldId id="394" r:id="rId14"/>
    <p:sldId id="2400" r:id="rId15"/>
    <p:sldId id="2401" r:id="rId16"/>
    <p:sldId id="2402" r:id="rId17"/>
    <p:sldId id="2403" r:id="rId18"/>
    <p:sldId id="1084" r:id="rId19"/>
    <p:sldId id="302" r:id="rId20"/>
    <p:sldId id="397" r:id="rId21"/>
    <p:sldId id="398" r:id="rId22"/>
    <p:sldId id="402" r:id="rId23"/>
    <p:sldId id="404" r:id="rId24"/>
    <p:sldId id="409" r:id="rId25"/>
    <p:sldId id="410" r:id="rId26"/>
    <p:sldId id="421" r:id="rId27"/>
    <p:sldId id="424" r:id="rId28"/>
    <p:sldId id="423" r:id="rId29"/>
    <p:sldId id="2430" r:id="rId30"/>
    <p:sldId id="2411" r:id="rId31"/>
    <p:sldId id="2412" r:id="rId32"/>
    <p:sldId id="2413" r:id="rId33"/>
    <p:sldId id="2414" r:id="rId34"/>
    <p:sldId id="2415" r:id="rId35"/>
    <p:sldId id="2425" r:id="rId36"/>
    <p:sldId id="2416" r:id="rId37"/>
    <p:sldId id="2423" r:id="rId38"/>
    <p:sldId id="2424" r:id="rId39"/>
    <p:sldId id="2431" r:id="rId40"/>
    <p:sldId id="2417" r:id="rId41"/>
    <p:sldId id="393" r:id="rId42"/>
    <p:sldId id="416" r:id="rId43"/>
    <p:sldId id="390" r:id="rId44"/>
    <p:sldId id="392" r:id="rId45"/>
    <p:sldId id="2418" r:id="rId46"/>
    <p:sldId id="395" r:id="rId47"/>
    <p:sldId id="396" r:id="rId48"/>
    <p:sldId id="399" r:id="rId49"/>
    <p:sldId id="400" r:id="rId50"/>
    <p:sldId id="401" r:id="rId51"/>
    <p:sldId id="2420" r:id="rId52"/>
    <p:sldId id="387" r:id="rId53"/>
    <p:sldId id="2421" r:id="rId54"/>
    <p:sldId id="2422" r:id="rId55"/>
    <p:sldId id="406" r:id="rId56"/>
    <p:sldId id="2432" r:id="rId57"/>
    <p:sldId id="725" r:id="rId58"/>
    <p:sldId id="310" r:id="rId59"/>
    <p:sldId id="309" r:id="rId60"/>
    <p:sldId id="708" r:id="rId61"/>
    <p:sldId id="710" r:id="rId62"/>
    <p:sldId id="711" r:id="rId63"/>
    <p:sldId id="312" r:id="rId64"/>
    <p:sldId id="326" r:id="rId65"/>
    <p:sldId id="2377" r:id="rId66"/>
    <p:sldId id="2426" r:id="rId67"/>
    <p:sldId id="2427" r:id="rId68"/>
    <p:sldId id="2428" r:id="rId69"/>
    <p:sldId id="314" r:id="rId70"/>
    <p:sldId id="318" r:id="rId71"/>
    <p:sldId id="325" r:id="rId72"/>
    <p:sldId id="316" r:id="rId73"/>
    <p:sldId id="315" r:id="rId74"/>
    <p:sldId id="331" r:id="rId75"/>
    <p:sldId id="2433" r:id="rId76"/>
    <p:sldId id="2370" r:id="rId77"/>
    <p:sldId id="742" r:id="rId78"/>
    <p:sldId id="2303" r:id="rId79"/>
    <p:sldId id="2304" r:id="rId80"/>
    <p:sldId id="2263" r:id="rId81"/>
    <p:sldId id="2071" r:id="rId82"/>
    <p:sldId id="377" r:id="rId83"/>
    <p:sldId id="662" r:id="rId84"/>
    <p:sldId id="2285" r:id="rId85"/>
    <p:sldId id="2288" r:id="rId86"/>
    <p:sldId id="2260" r:id="rId87"/>
    <p:sldId id="2371" r:id="rId88"/>
    <p:sldId id="2373" r:id="rId89"/>
    <p:sldId id="432" r:id="rId90"/>
    <p:sldId id="654" r:id="rId91"/>
    <p:sldId id="675" r:id="rId92"/>
    <p:sldId id="728" r:id="rId93"/>
    <p:sldId id="713" r:id="rId94"/>
    <p:sldId id="425" r:id="rId95"/>
    <p:sldId id="306" r:id="rId96"/>
    <p:sldId id="2366" r:id="rId97"/>
    <p:sldId id="629" r:id="rId98"/>
    <p:sldId id="626" r:id="rId99"/>
    <p:sldId id="625" r:id="rId100"/>
    <p:sldId id="2434" r:id="rId101"/>
    <p:sldId id="2325" r:id="rId10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551" autoAdjust="0"/>
    <p:restoredTop sz="97840" autoAdjust="0"/>
  </p:normalViewPr>
  <p:slideViewPr>
    <p:cSldViewPr snapToGrid="0" snapToObjects="1">
      <p:cViewPr varScale="1">
        <p:scale>
          <a:sx n="92" d="100"/>
          <a:sy n="92" d="100"/>
        </p:scale>
        <p:origin x="176" y="216"/>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E7679-EA2F-4B8D-A10A-91338E1FD61D}" type="doc">
      <dgm:prSet loTypeId="urn:microsoft.com/office/officeart/2005/8/layout/pyramid1" loCatId="pyramid" qsTypeId="urn:microsoft.com/office/officeart/2005/8/quickstyle/simple1" qsCatId="simple" csTypeId="urn:microsoft.com/office/officeart/2005/8/colors/colorful1" csCatId="colorful" phldr="1"/>
      <dgm:spPr/>
    </dgm:pt>
    <dgm:pt modelId="{5006BF28-96C8-4D4D-9711-C6BB0C810E72}">
      <dgm:prSet phldrT="[Text]" custT="1"/>
      <dgm:spPr/>
      <dgm:t>
        <a:bodyPr/>
        <a:lstStyle/>
        <a:p>
          <a:r>
            <a:rPr lang="en-US" sz="2800" dirty="0"/>
            <a:t>Registers</a:t>
          </a:r>
        </a:p>
      </dgm:t>
    </dgm:pt>
    <dgm:pt modelId="{F090EBDF-3A3A-4B62-BFE2-48AF4D09D8BC}" type="parTrans" cxnId="{78A3ED01-28B4-4AA6-BCCF-43EF51848570}">
      <dgm:prSet/>
      <dgm:spPr/>
      <dgm:t>
        <a:bodyPr/>
        <a:lstStyle/>
        <a:p>
          <a:endParaRPr lang="en-US" sz="2800"/>
        </a:p>
      </dgm:t>
    </dgm:pt>
    <dgm:pt modelId="{F34F628B-3AD7-4FA1-AB09-C3232BA89035}" type="sibTrans" cxnId="{78A3ED01-28B4-4AA6-BCCF-43EF51848570}">
      <dgm:prSet/>
      <dgm:spPr/>
      <dgm:t>
        <a:bodyPr/>
        <a:lstStyle/>
        <a:p>
          <a:endParaRPr lang="en-US" sz="2800"/>
        </a:p>
      </dgm:t>
    </dgm:pt>
    <dgm:pt modelId="{D33373C4-62FB-4F41-8BB9-87C294ED69A0}">
      <dgm:prSet phldrT="[Text]" custT="1"/>
      <dgm:spPr/>
      <dgm:t>
        <a:bodyPr/>
        <a:lstStyle/>
        <a:p>
          <a:r>
            <a:rPr lang="en-US" sz="2800" dirty="0"/>
            <a:t>RAM</a:t>
          </a:r>
        </a:p>
      </dgm:t>
    </dgm:pt>
    <dgm:pt modelId="{A695BE09-B1A9-4ED4-A855-907C0B7F9945}" type="parTrans" cxnId="{A1D9148D-EEED-4A71-AF87-C84148687447}">
      <dgm:prSet/>
      <dgm:spPr/>
      <dgm:t>
        <a:bodyPr/>
        <a:lstStyle/>
        <a:p>
          <a:endParaRPr lang="en-US" sz="2800"/>
        </a:p>
      </dgm:t>
    </dgm:pt>
    <dgm:pt modelId="{903D2E35-D32F-4EE8-8F5F-7772C3263E92}" type="sibTrans" cxnId="{A1D9148D-EEED-4A71-AF87-C84148687447}">
      <dgm:prSet/>
      <dgm:spPr/>
      <dgm:t>
        <a:bodyPr/>
        <a:lstStyle/>
        <a:p>
          <a:endParaRPr lang="en-US" sz="2800"/>
        </a:p>
      </dgm:t>
    </dgm:pt>
    <dgm:pt modelId="{C1DD6A11-E2F6-4F1B-8B81-EE7996990343}">
      <dgm:prSet phldrT="[Text]" custT="1"/>
      <dgm:spPr/>
      <dgm:t>
        <a:bodyPr/>
        <a:lstStyle/>
        <a:p>
          <a:r>
            <a:rPr lang="en-US" sz="2800" dirty="0"/>
            <a:t>ROM</a:t>
          </a:r>
        </a:p>
      </dgm:t>
    </dgm:pt>
    <dgm:pt modelId="{21FB6474-CDEE-4816-BF98-3D73D0D64D9C}" type="parTrans" cxnId="{29EEB9B8-3BEA-4C32-8F8C-B3A279D32983}">
      <dgm:prSet/>
      <dgm:spPr/>
      <dgm:t>
        <a:bodyPr/>
        <a:lstStyle/>
        <a:p>
          <a:endParaRPr lang="en-US" sz="2800"/>
        </a:p>
      </dgm:t>
    </dgm:pt>
    <dgm:pt modelId="{D0992183-CD94-4BD2-9981-71CFCE6DBE83}" type="sibTrans" cxnId="{29EEB9B8-3BEA-4C32-8F8C-B3A279D32983}">
      <dgm:prSet/>
      <dgm:spPr/>
      <dgm:t>
        <a:bodyPr/>
        <a:lstStyle/>
        <a:p>
          <a:endParaRPr lang="en-US" sz="2800"/>
        </a:p>
      </dgm:t>
    </dgm:pt>
    <dgm:pt modelId="{FE7B391B-DBFF-489F-8516-5D2C6EA05E85}" type="pres">
      <dgm:prSet presAssocID="{A13E7679-EA2F-4B8D-A10A-91338E1FD61D}" presName="Name0" presStyleCnt="0">
        <dgm:presLayoutVars>
          <dgm:dir/>
          <dgm:animLvl val="lvl"/>
          <dgm:resizeHandles val="exact"/>
        </dgm:presLayoutVars>
      </dgm:prSet>
      <dgm:spPr/>
    </dgm:pt>
    <dgm:pt modelId="{E19E6A88-2E22-46A2-B840-3A6D5AD5623B}" type="pres">
      <dgm:prSet presAssocID="{5006BF28-96C8-4D4D-9711-C6BB0C810E72}" presName="Name8" presStyleCnt="0"/>
      <dgm:spPr/>
    </dgm:pt>
    <dgm:pt modelId="{06ED28A8-CC50-4399-9F70-223DB156CEA3}" type="pres">
      <dgm:prSet presAssocID="{5006BF28-96C8-4D4D-9711-C6BB0C810E72}" presName="level" presStyleLbl="node1" presStyleIdx="0" presStyleCnt="3">
        <dgm:presLayoutVars>
          <dgm:chMax val="1"/>
          <dgm:bulletEnabled val="1"/>
        </dgm:presLayoutVars>
      </dgm:prSet>
      <dgm:spPr/>
    </dgm:pt>
    <dgm:pt modelId="{C32D4DA2-C213-49E1-9800-64F2E7107B66}" type="pres">
      <dgm:prSet presAssocID="{5006BF28-96C8-4D4D-9711-C6BB0C810E72}" presName="levelTx" presStyleLbl="revTx" presStyleIdx="0" presStyleCnt="0">
        <dgm:presLayoutVars>
          <dgm:chMax val="1"/>
          <dgm:bulletEnabled val="1"/>
        </dgm:presLayoutVars>
      </dgm:prSet>
      <dgm:spPr/>
    </dgm:pt>
    <dgm:pt modelId="{F512F98A-2CFE-4ED6-BA4F-004A741453DB}" type="pres">
      <dgm:prSet presAssocID="{D33373C4-62FB-4F41-8BB9-87C294ED69A0}" presName="Name8" presStyleCnt="0"/>
      <dgm:spPr/>
    </dgm:pt>
    <dgm:pt modelId="{ADD040FD-48F9-4D8D-A87D-1625480E82A5}" type="pres">
      <dgm:prSet presAssocID="{D33373C4-62FB-4F41-8BB9-87C294ED69A0}" presName="level" presStyleLbl="node1" presStyleIdx="1" presStyleCnt="3">
        <dgm:presLayoutVars>
          <dgm:chMax val="1"/>
          <dgm:bulletEnabled val="1"/>
        </dgm:presLayoutVars>
      </dgm:prSet>
      <dgm:spPr/>
    </dgm:pt>
    <dgm:pt modelId="{899A2D3B-C5AF-43FC-B537-DE87D1485F90}" type="pres">
      <dgm:prSet presAssocID="{D33373C4-62FB-4F41-8BB9-87C294ED69A0}" presName="levelTx" presStyleLbl="revTx" presStyleIdx="0" presStyleCnt="0">
        <dgm:presLayoutVars>
          <dgm:chMax val="1"/>
          <dgm:bulletEnabled val="1"/>
        </dgm:presLayoutVars>
      </dgm:prSet>
      <dgm:spPr/>
    </dgm:pt>
    <dgm:pt modelId="{161109F8-A39E-4E56-98CD-8E66C2C215EB}" type="pres">
      <dgm:prSet presAssocID="{C1DD6A11-E2F6-4F1B-8B81-EE7996990343}" presName="Name8" presStyleCnt="0"/>
      <dgm:spPr/>
    </dgm:pt>
    <dgm:pt modelId="{7748A36E-DFDA-45D9-BAFD-0EF4164AB4D0}" type="pres">
      <dgm:prSet presAssocID="{C1DD6A11-E2F6-4F1B-8B81-EE7996990343}" presName="level" presStyleLbl="node1" presStyleIdx="2" presStyleCnt="3" custLinFactY="100000" custLinFactNeighborX="-8941" custLinFactNeighborY="106769">
        <dgm:presLayoutVars>
          <dgm:chMax val="1"/>
          <dgm:bulletEnabled val="1"/>
        </dgm:presLayoutVars>
      </dgm:prSet>
      <dgm:spPr/>
    </dgm:pt>
    <dgm:pt modelId="{259C51F3-EA81-4C56-80F4-DCAE99823B9E}" type="pres">
      <dgm:prSet presAssocID="{C1DD6A11-E2F6-4F1B-8B81-EE7996990343}" presName="levelTx" presStyleLbl="revTx" presStyleIdx="0" presStyleCnt="0">
        <dgm:presLayoutVars>
          <dgm:chMax val="1"/>
          <dgm:bulletEnabled val="1"/>
        </dgm:presLayoutVars>
      </dgm:prSet>
      <dgm:spPr/>
    </dgm:pt>
  </dgm:ptLst>
  <dgm:cxnLst>
    <dgm:cxn modelId="{78A3ED01-28B4-4AA6-BCCF-43EF51848570}" srcId="{A13E7679-EA2F-4B8D-A10A-91338E1FD61D}" destId="{5006BF28-96C8-4D4D-9711-C6BB0C810E72}" srcOrd="0" destOrd="0" parTransId="{F090EBDF-3A3A-4B62-BFE2-48AF4D09D8BC}" sibTransId="{F34F628B-3AD7-4FA1-AB09-C3232BA89035}"/>
    <dgm:cxn modelId="{9C387820-C3C6-4ED4-9E06-7B77B01708F6}" type="presOf" srcId="{5006BF28-96C8-4D4D-9711-C6BB0C810E72}" destId="{06ED28A8-CC50-4399-9F70-223DB156CEA3}" srcOrd="0" destOrd="0" presId="urn:microsoft.com/office/officeart/2005/8/layout/pyramid1"/>
    <dgm:cxn modelId="{DAA2043A-A144-44F5-A31A-670FBDC257BF}" type="presOf" srcId="{C1DD6A11-E2F6-4F1B-8B81-EE7996990343}" destId="{7748A36E-DFDA-45D9-BAFD-0EF4164AB4D0}" srcOrd="0" destOrd="0" presId="urn:microsoft.com/office/officeart/2005/8/layout/pyramid1"/>
    <dgm:cxn modelId="{2EEE1547-B0A7-4ECE-B6C6-B678A538FC20}" type="presOf" srcId="{C1DD6A11-E2F6-4F1B-8B81-EE7996990343}" destId="{259C51F3-EA81-4C56-80F4-DCAE99823B9E}" srcOrd="1" destOrd="0" presId="urn:microsoft.com/office/officeart/2005/8/layout/pyramid1"/>
    <dgm:cxn modelId="{A1D9148D-EEED-4A71-AF87-C84148687447}" srcId="{A13E7679-EA2F-4B8D-A10A-91338E1FD61D}" destId="{D33373C4-62FB-4F41-8BB9-87C294ED69A0}" srcOrd="1" destOrd="0" parTransId="{A695BE09-B1A9-4ED4-A855-907C0B7F9945}" sibTransId="{903D2E35-D32F-4EE8-8F5F-7772C3263E92}"/>
    <dgm:cxn modelId="{3AF7C3B0-3E8D-4110-970D-9674CAA53C57}" type="presOf" srcId="{5006BF28-96C8-4D4D-9711-C6BB0C810E72}" destId="{C32D4DA2-C213-49E1-9800-64F2E7107B66}" srcOrd="1" destOrd="0" presId="urn:microsoft.com/office/officeart/2005/8/layout/pyramid1"/>
    <dgm:cxn modelId="{29EEB9B8-3BEA-4C32-8F8C-B3A279D32983}" srcId="{A13E7679-EA2F-4B8D-A10A-91338E1FD61D}" destId="{C1DD6A11-E2F6-4F1B-8B81-EE7996990343}" srcOrd="2" destOrd="0" parTransId="{21FB6474-CDEE-4816-BF98-3D73D0D64D9C}" sibTransId="{D0992183-CD94-4BD2-9981-71CFCE6DBE83}"/>
    <dgm:cxn modelId="{D56DC1E0-C495-4F84-BC6B-E668A487B224}" type="presOf" srcId="{D33373C4-62FB-4F41-8BB9-87C294ED69A0}" destId="{ADD040FD-48F9-4D8D-A87D-1625480E82A5}" srcOrd="0" destOrd="0" presId="urn:microsoft.com/office/officeart/2005/8/layout/pyramid1"/>
    <dgm:cxn modelId="{3D2891E7-8707-455A-9443-42729D99C1E6}" type="presOf" srcId="{D33373C4-62FB-4F41-8BB9-87C294ED69A0}" destId="{899A2D3B-C5AF-43FC-B537-DE87D1485F90}" srcOrd="1" destOrd="0" presId="urn:microsoft.com/office/officeart/2005/8/layout/pyramid1"/>
    <dgm:cxn modelId="{563905FE-F6BF-4893-8794-D4D0EB2E6BE6}" type="presOf" srcId="{A13E7679-EA2F-4B8D-A10A-91338E1FD61D}" destId="{FE7B391B-DBFF-489F-8516-5D2C6EA05E85}" srcOrd="0" destOrd="0" presId="urn:microsoft.com/office/officeart/2005/8/layout/pyramid1"/>
    <dgm:cxn modelId="{C06F2CEE-FD17-4228-A3A9-AC0A1E93DE50}" type="presParOf" srcId="{FE7B391B-DBFF-489F-8516-5D2C6EA05E85}" destId="{E19E6A88-2E22-46A2-B840-3A6D5AD5623B}" srcOrd="0" destOrd="0" presId="urn:microsoft.com/office/officeart/2005/8/layout/pyramid1"/>
    <dgm:cxn modelId="{1059AF01-B694-4631-B51B-882A9780F41A}" type="presParOf" srcId="{E19E6A88-2E22-46A2-B840-3A6D5AD5623B}" destId="{06ED28A8-CC50-4399-9F70-223DB156CEA3}" srcOrd="0" destOrd="0" presId="urn:microsoft.com/office/officeart/2005/8/layout/pyramid1"/>
    <dgm:cxn modelId="{BF10444A-F4C1-4928-B3A1-E5C0A261EC8E}" type="presParOf" srcId="{E19E6A88-2E22-46A2-B840-3A6D5AD5623B}" destId="{C32D4DA2-C213-49E1-9800-64F2E7107B66}" srcOrd="1" destOrd="0" presId="urn:microsoft.com/office/officeart/2005/8/layout/pyramid1"/>
    <dgm:cxn modelId="{07A20D03-19CC-4DA7-9E86-A3DFDFCBBD34}" type="presParOf" srcId="{FE7B391B-DBFF-489F-8516-5D2C6EA05E85}" destId="{F512F98A-2CFE-4ED6-BA4F-004A741453DB}" srcOrd="1" destOrd="0" presId="urn:microsoft.com/office/officeart/2005/8/layout/pyramid1"/>
    <dgm:cxn modelId="{56CCE392-11DD-4B5E-A03E-E301BF6A1786}" type="presParOf" srcId="{F512F98A-2CFE-4ED6-BA4F-004A741453DB}" destId="{ADD040FD-48F9-4D8D-A87D-1625480E82A5}" srcOrd="0" destOrd="0" presId="urn:microsoft.com/office/officeart/2005/8/layout/pyramid1"/>
    <dgm:cxn modelId="{CCFA5132-0224-45AC-A278-CFC41AAD29B4}" type="presParOf" srcId="{F512F98A-2CFE-4ED6-BA4F-004A741453DB}" destId="{899A2D3B-C5AF-43FC-B537-DE87D1485F90}" srcOrd="1" destOrd="0" presId="urn:microsoft.com/office/officeart/2005/8/layout/pyramid1"/>
    <dgm:cxn modelId="{4CDC39DD-9B06-4D37-9519-FD99E4572F80}" type="presParOf" srcId="{FE7B391B-DBFF-489F-8516-5D2C6EA05E85}" destId="{161109F8-A39E-4E56-98CD-8E66C2C215EB}" srcOrd="2" destOrd="0" presId="urn:microsoft.com/office/officeart/2005/8/layout/pyramid1"/>
    <dgm:cxn modelId="{507584BC-DE9B-45CE-A317-C3E6A171ED05}" type="presParOf" srcId="{161109F8-A39E-4E56-98CD-8E66C2C215EB}" destId="{7748A36E-DFDA-45D9-BAFD-0EF4164AB4D0}" srcOrd="0" destOrd="0" presId="urn:microsoft.com/office/officeart/2005/8/layout/pyramid1"/>
    <dgm:cxn modelId="{914E7EAC-88D1-474C-9516-3EA59C193FC5}" type="presParOf" srcId="{161109F8-A39E-4E56-98CD-8E66C2C215EB}" destId="{259C51F3-EA81-4C56-80F4-DCAE99823B9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D28A8-CC50-4399-9F70-223DB156CEA3}">
      <dsp:nvSpPr>
        <dsp:cNvPr id="0" name=""/>
        <dsp:cNvSpPr/>
      </dsp:nvSpPr>
      <dsp:spPr>
        <a:xfrm>
          <a:off x="2166424" y="0"/>
          <a:ext cx="2166424" cy="1475805"/>
        </a:xfrm>
        <a:prstGeom prst="trapezoid">
          <a:avLst>
            <a:gd name="adj" fmla="val 7339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Registers</a:t>
          </a:r>
        </a:p>
      </dsp:txBody>
      <dsp:txXfrm>
        <a:off x="2166424" y="0"/>
        <a:ext cx="2166424" cy="1475805"/>
      </dsp:txXfrm>
    </dsp:sp>
    <dsp:sp modelId="{ADD040FD-48F9-4D8D-A87D-1625480E82A5}">
      <dsp:nvSpPr>
        <dsp:cNvPr id="0" name=""/>
        <dsp:cNvSpPr/>
      </dsp:nvSpPr>
      <dsp:spPr>
        <a:xfrm>
          <a:off x="1083212" y="1475804"/>
          <a:ext cx="4332849" cy="1475805"/>
        </a:xfrm>
        <a:prstGeom prst="trapezoid">
          <a:avLst>
            <a:gd name="adj" fmla="val 7339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RAM</a:t>
          </a:r>
        </a:p>
      </dsp:txBody>
      <dsp:txXfrm>
        <a:off x="1841460" y="1475804"/>
        <a:ext cx="2816352" cy="1475805"/>
      </dsp:txXfrm>
    </dsp:sp>
    <dsp:sp modelId="{7748A36E-DFDA-45D9-BAFD-0EF4164AB4D0}">
      <dsp:nvSpPr>
        <dsp:cNvPr id="0" name=""/>
        <dsp:cNvSpPr/>
      </dsp:nvSpPr>
      <dsp:spPr>
        <a:xfrm>
          <a:off x="0" y="2951609"/>
          <a:ext cx="6499273" cy="1475805"/>
        </a:xfrm>
        <a:prstGeom prst="trapezoid">
          <a:avLst>
            <a:gd name="adj" fmla="val 7339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ROM</a:t>
          </a:r>
        </a:p>
      </dsp:txBody>
      <dsp:txXfrm>
        <a:off x="1137372" y="2951609"/>
        <a:ext cx="4224528" cy="14758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2024-02-19</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5E240-D10F-0D30-DB33-4AB86D565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BAFE4-DBB0-9E36-CB8C-81070720F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9D487-3420-3A95-ABBD-E938B3D05DE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4E177C58-AF6B-C5A3-6EA0-C6C898DDF9F5}"/>
              </a:ext>
            </a:extLst>
          </p:cNvPr>
          <p:cNvSpPr>
            <a:spLocks noGrp="1"/>
          </p:cNvSpPr>
          <p:nvPr>
            <p:ph type="sldNum" sz="quarter" idx="10"/>
          </p:nvPr>
        </p:nvSpPr>
        <p:spPr/>
        <p:txBody>
          <a:bodyPr/>
          <a:lstStyle/>
          <a:p>
            <a:fld id="{3075746C-E621-8E4B-8CC0-3BE97110A356}" type="slidenum">
              <a:rPr lang="en-US" smtClean="0"/>
              <a:t>29</a:t>
            </a:fld>
            <a:endParaRPr lang="en-US"/>
          </a:p>
        </p:txBody>
      </p:sp>
    </p:spTree>
    <p:extLst>
      <p:ext uri="{BB962C8B-B14F-4D97-AF65-F5344CB8AC3E}">
        <p14:creationId xmlns:p14="http://schemas.microsoft.com/office/powerpoint/2010/main" val="347834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5EA2-8214-DE5B-C8D3-D4AD5F771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B090F-482F-C060-38DD-BB397055A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621FE-620C-105C-168E-BB510CBF90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65007054-5730-64A5-7446-931193563512}"/>
              </a:ext>
            </a:extLst>
          </p:cNvPr>
          <p:cNvSpPr>
            <a:spLocks noGrp="1"/>
          </p:cNvSpPr>
          <p:nvPr>
            <p:ph type="sldNum" sz="quarter" idx="10"/>
          </p:nvPr>
        </p:nvSpPr>
        <p:spPr/>
        <p:txBody>
          <a:bodyPr/>
          <a:lstStyle/>
          <a:p>
            <a:fld id="{3075746C-E621-8E4B-8CC0-3BE97110A356}" type="slidenum">
              <a:rPr lang="en-US" smtClean="0"/>
              <a:t>30</a:t>
            </a:fld>
            <a:endParaRPr lang="en-US"/>
          </a:p>
        </p:txBody>
      </p:sp>
    </p:spTree>
    <p:extLst>
      <p:ext uri="{BB962C8B-B14F-4D97-AF65-F5344CB8AC3E}">
        <p14:creationId xmlns:p14="http://schemas.microsoft.com/office/powerpoint/2010/main" val="387767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EE0EA-020A-5A77-C59D-7F9C1727A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59AD1-795F-5120-1BFC-CFC4511BF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4F8DA-0020-FADE-7C33-0B81B7F5E7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8AD7D072-4419-6357-6857-5B7DBFE80F0B}"/>
              </a:ext>
            </a:extLst>
          </p:cNvPr>
          <p:cNvSpPr>
            <a:spLocks noGrp="1"/>
          </p:cNvSpPr>
          <p:nvPr>
            <p:ph type="sldNum" sz="quarter" idx="10"/>
          </p:nvPr>
        </p:nvSpPr>
        <p:spPr/>
        <p:txBody>
          <a:bodyPr/>
          <a:lstStyle/>
          <a:p>
            <a:fld id="{3075746C-E621-8E4B-8CC0-3BE97110A356}" type="slidenum">
              <a:rPr lang="en-US" smtClean="0"/>
              <a:t>31</a:t>
            </a:fld>
            <a:endParaRPr lang="en-US"/>
          </a:p>
        </p:txBody>
      </p:sp>
    </p:spTree>
    <p:extLst>
      <p:ext uri="{BB962C8B-B14F-4D97-AF65-F5344CB8AC3E}">
        <p14:creationId xmlns:p14="http://schemas.microsoft.com/office/powerpoint/2010/main" val="38684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C6A8-61FB-5CA2-A40D-D2371F94A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77B25-27EF-3D9A-9668-2538BDBB7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09B20-B78F-11A3-4CDC-D74EAA858E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8CDED6F9-B9D1-A79D-A823-D5CADF93C4C1}"/>
              </a:ext>
            </a:extLst>
          </p:cNvPr>
          <p:cNvSpPr>
            <a:spLocks noGrp="1"/>
          </p:cNvSpPr>
          <p:nvPr>
            <p:ph type="sldNum" sz="quarter" idx="10"/>
          </p:nvPr>
        </p:nvSpPr>
        <p:spPr/>
        <p:txBody>
          <a:bodyPr/>
          <a:lstStyle/>
          <a:p>
            <a:fld id="{3075746C-E621-8E4B-8CC0-3BE97110A356}" type="slidenum">
              <a:rPr lang="en-US" smtClean="0"/>
              <a:t>32</a:t>
            </a:fld>
            <a:endParaRPr lang="en-US"/>
          </a:p>
        </p:txBody>
      </p:sp>
    </p:spTree>
    <p:extLst>
      <p:ext uri="{BB962C8B-B14F-4D97-AF65-F5344CB8AC3E}">
        <p14:creationId xmlns:p14="http://schemas.microsoft.com/office/powerpoint/2010/main" val="796014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64870-34D3-3162-E57E-AF0ECA125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C2E60-7609-3CF9-3CAA-3BAC20BE7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27277-EC84-0EB6-8281-40D99DE255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7984EC53-1D55-7EF9-1F45-AB55700E0221}"/>
              </a:ext>
            </a:extLst>
          </p:cNvPr>
          <p:cNvSpPr>
            <a:spLocks noGrp="1"/>
          </p:cNvSpPr>
          <p:nvPr>
            <p:ph type="sldNum" sz="quarter" idx="10"/>
          </p:nvPr>
        </p:nvSpPr>
        <p:spPr/>
        <p:txBody>
          <a:bodyPr/>
          <a:lstStyle/>
          <a:p>
            <a:fld id="{3075746C-E621-8E4B-8CC0-3BE97110A356}" type="slidenum">
              <a:rPr lang="en-US" smtClean="0"/>
              <a:t>33</a:t>
            </a:fld>
            <a:endParaRPr lang="en-US"/>
          </a:p>
        </p:txBody>
      </p:sp>
    </p:spTree>
    <p:extLst>
      <p:ext uri="{BB962C8B-B14F-4D97-AF65-F5344CB8AC3E}">
        <p14:creationId xmlns:p14="http://schemas.microsoft.com/office/powerpoint/2010/main" val="1220036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65DD-F4B1-F3A2-C558-8CCF3B379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3F8A9-2DEC-0121-E9CA-37AD82A2F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A786F-8F35-BB76-8EFA-997E82995E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B81EECCB-B574-C088-4A7C-16B5CC191E8F}"/>
              </a:ext>
            </a:extLst>
          </p:cNvPr>
          <p:cNvSpPr>
            <a:spLocks noGrp="1"/>
          </p:cNvSpPr>
          <p:nvPr>
            <p:ph type="sldNum" sz="quarter" idx="10"/>
          </p:nvPr>
        </p:nvSpPr>
        <p:spPr/>
        <p:txBody>
          <a:bodyPr/>
          <a:lstStyle/>
          <a:p>
            <a:fld id="{3075746C-E621-8E4B-8CC0-3BE97110A356}" type="slidenum">
              <a:rPr lang="en-US" smtClean="0"/>
              <a:t>34</a:t>
            </a:fld>
            <a:endParaRPr lang="en-US"/>
          </a:p>
        </p:txBody>
      </p:sp>
    </p:spTree>
    <p:extLst>
      <p:ext uri="{BB962C8B-B14F-4D97-AF65-F5344CB8AC3E}">
        <p14:creationId xmlns:p14="http://schemas.microsoft.com/office/powerpoint/2010/main" val="338272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C5635-991E-3ECC-8070-E6777532D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7CAD7-D6BD-9DA9-1E14-21A5677FA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AE42E-27CC-7B78-B39F-1029245E67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B833F9BE-B2B8-F59B-1A07-0846554971D4}"/>
              </a:ext>
            </a:extLst>
          </p:cNvPr>
          <p:cNvSpPr>
            <a:spLocks noGrp="1"/>
          </p:cNvSpPr>
          <p:nvPr>
            <p:ph type="sldNum" sz="quarter" idx="10"/>
          </p:nvPr>
        </p:nvSpPr>
        <p:spPr/>
        <p:txBody>
          <a:bodyPr/>
          <a:lstStyle/>
          <a:p>
            <a:fld id="{3075746C-E621-8E4B-8CC0-3BE97110A356}" type="slidenum">
              <a:rPr lang="en-US" smtClean="0"/>
              <a:t>35</a:t>
            </a:fld>
            <a:endParaRPr lang="en-US"/>
          </a:p>
        </p:txBody>
      </p:sp>
    </p:spTree>
    <p:extLst>
      <p:ext uri="{BB962C8B-B14F-4D97-AF65-F5344CB8AC3E}">
        <p14:creationId xmlns:p14="http://schemas.microsoft.com/office/powerpoint/2010/main" val="314703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6AC5F-DDE9-3370-3BF5-C6CBCE4C5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85200-3C27-BF8B-C38C-3D117C3FC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84A5C-91BE-8169-C13B-D46F80F135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F5D2968B-9594-7CDC-1CB3-13C338C69818}"/>
              </a:ext>
            </a:extLst>
          </p:cNvPr>
          <p:cNvSpPr>
            <a:spLocks noGrp="1"/>
          </p:cNvSpPr>
          <p:nvPr>
            <p:ph type="sldNum" sz="quarter" idx="10"/>
          </p:nvPr>
        </p:nvSpPr>
        <p:spPr/>
        <p:txBody>
          <a:bodyPr/>
          <a:lstStyle/>
          <a:p>
            <a:fld id="{3075746C-E621-8E4B-8CC0-3BE97110A356}" type="slidenum">
              <a:rPr lang="en-US" smtClean="0"/>
              <a:t>36</a:t>
            </a:fld>
            <a:endParaRPr lang="en-US"/>
          </a:p>
        </p:txBody>
      </p:sp>
    </p:spTree>
    <p:extLst>
      <p:ext uri="{BB962C8B-B14F-4D97-AF65-F5344CB8AC3E}">
        <p14:creationId xmlns:p14="http://schemas.microsoft.com/office/powerpoint/2010/main" val="2859234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6A9D8-EEEA-5DFE-0E2A-1D6A0021A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682B7-FDD4-7490-6564-DB1A7F248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96618-90C7-38E8-8D17-455B3DFCF5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1E0A055B-46D3-DCB4-F928-C0EFCC9E8E09}"/>
              </a:ext>
            </a:extLst>
          </p:cNvPr>
          <p:cNvSpPr>
            <a:spLocks noGrp="1"/>
          </p:cNvSpPr>
          <p:nvPr>
            <p:ph type="sldNum" sz="quarter" idx="10"/>
          </p:nvPr>
        </p:nvSpPr>
        <p:spPr/>
        <p:txBody>
          <a:bodyPr/>
          <a:lstStyle/>
          <a:p>
            <a:fld id="{3075746C-E621-8E4B-8CC0-3BE97110A356}" type="slidenum">
              <a:rPr lang="en-US" smtClean="0"/>
              <a:t>37</a:t>
            </a:fld>
            <a:endParaRPr lang="en-US"/>
          </a:p>
        </p:txBody>
      </p:sp>
    </p:spTree>
    <p:extLst>
      <p:ext uri="{BB962C8B-B14F-4D97-AF65-F5344CB8AC3E}">
        <p14:creationId xmlns:p14="http://schemas.microsoft.com/office/powerpoint/2010/main" val="237137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5E6CE-C9D6-0EFE-CFC5-F5CC8B8D3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19337-D7E3-5B0F-2BE1-338F18D51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B0E82-9D10-B9F3-7D84-F3161E0D99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C2DF2456-4448-6D93-0E61-76FB309982C4}"/>
              </a:ext>
            </a:extLst>
          </p:cNvPr>
          <p:cNvSpPr>
            <a:spLocks noGrp="1"/>
          </p:cNvSpPr>
          <p:nvPr>
            <p:ph type="sldNum" sz="quarter" idx="10"/>
          </p:nvPr>
        </p:nvSpPr>
        <p:spPr/>
        <p:txBody>
          <a:bodyPr/>
          <a:lstStyle/>
          <a:p>
            <a:fld id="{3075746C-E621-8E4B-8CC0-3BE97110A356}" type="slidenum">
              <a:rPr lang="en-US" smtClean="0"/>
              <a:t>38</a:t>
            </a:fld>
            <a:endParaRPr lang="en-US"/>
          </a:p>
        </p:txBody>
      </p:sp>
    </p:spTree>
    <p:extLst>
      <p:ext uri="{BB962C8B-B14F-4D97-AF65-F5344CB8AC3E}">
        <p14:creationId xmlns:p14="http://schemas.microsoft.com/office/powerpoint/2010/main" val="146896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7F66A-92FD-D6F2-3536-FA90DD2BC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DBF65-433B-6532-D435-464C3DAA5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34FAB-A9EB-559A-FD26-B4634D1F891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F07EA4E0-B34B-6A5A-2A23-EE8A4914B7C8}"/>
              </a:ext>
            </a:extLst>
          </p:cNvPr>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3692708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E2022-6EDC-D16F-DE52-AFA3A2CCB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E1FC0-7EC8-7856-EA60-B8DB632DE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690F0-473A-34CE-B498-55B81EA2366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2ADCFE91-1A0D-F22D-2D2D-21FFDF205AAC}"/>
              </a:ext>
            </a:extLst>
          </p:cNvPr>
          <p:cNvSpPr>
            <a:spLocks noGrp="1"/>
          </p:cNvSpPr>
          <p:nvPr>
            <p:ph type="sldNum" sz="quarter" idx="10"/>
          </p:nvPr>
        </p:nvSpPr>
        <p:spPr/>
        <p:txBody>
          <a:bodyPr/>
          <a:lstStyle/>
          <a:p>
            <a:fld id="{3075746C-E621-8E4B-8CC0-3BE97110A356}" type="slidenum">
              <a:rPr lang="en-US" smtClean="0"/>
              <a:t>39</a:t>
            </a:fld>
            <a:endParaRPr lang="en-US"/>
          </a:p>
        </p:txBody>
      </p:sp>
    </p:spTree>
    <p:extLst>
      <p:ext uri="{BB962C8B-B14F-4D97-AF65-F5344CB8AC3E}">
        <p14:creationId xmlns:p14="http://schemas.microsoft.com/office/powerpoint/2010/main" val="3459002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24C2C-A7DD-985A-73BD-C9C3FD38F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6BBBC-9BCC-BEFE-F743-30A229249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93861-BE8A-5C04-9972-1E637514B62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0FCEB28E-267C-5F2F-B349-F4D28C8DC52D}"/>
              </a:ext>
            </a:extLst>
          </p:cNvPr>
          <p:cNvSpPr>
            <a:spLocks noGrp="1"/>
          </p:cNvSpPr>
          <p:nvPr>
            <p:ph type="sldNum" sz="quarter" idx="10"/>
          </p:nvPr>
        </p:nvSpPr>
        <p:spPr/>
        <p:txBody>
          <a:bodyPr/>
          <a:lstStyle/>
          <a:p>
            <a:fld id="{3075746C-E621-8E4B-8CC0-3BE97110A356}" type="slidenum">
              <a:rPr lang="en-US" smtClean="0"/>
              <a:t>56</a:t>
            </a:fld>
            <a:endParaRPr lang="en-US"/>
          </a:p>
        </p:txBody>
      </p:sp>
    </p:spTree>
    <p:extLst>
      <p:ext uri="{BB962C8B-B14F-4D97-AF65-F5344CB8AC3E}">
        <p14:creationId xmlns:p14="http://schemas.microsoft.com/office/powerpoint/2010/main" val="1385533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57</a:t>
            </a:fld>
            <a:endParaRPr lang="en-US"/>
          </a:p>
        </p:txBody>
      </p:sp>
    </p:spTree>
    <p:extLst>
      <p:ext uri="{BB962C8B-B14F-4D97-AF65-F5344CB8AC3E}">
        <p14:creationId xmlns:p14="http://schemas.microsoft.com/office/powerpoint/2010/main" val="147383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60</a:t>
            </a:fld>
            <a:endParaRPr lang="sv-SE"/>
          </a:p>
        </p:txBody>
      </p:sp>
    </p:spTree>
    <p:extLst>
      <p:ext uri="{BB962C8B-B14F-4D97-AF65-F5344CB8AC3E}">
        <p14:creationId xmlns:p14="http://schemas.microsoft.com/office/powerpoint/2010/main" val="2752101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61</a:t>
            </a:fld>
            <a:endParaRPr lang="sv-SE"/>
          </a:p>
        </p:txBody>
      </p:sp>
    </p:spTree>
    <p:extLst>
      <p:ext uri="{BB962C8B-B14F-4D97-AF65-F5344CB8AC3E}">
        <p14:creationId xmlns:p14="http://schemas.microsoft.com/office/powerpoint/2010/main" val="1007075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62</a:t>
            </a:fld>
            <a:endParaRPr lang="sv-SE"/>
          </a:p>
        </p:txBody>
      </p:sp>
    </p:spTree>
    <p:extLst>
      <p:ext uri="{BB962C8B-B14F-4D97-AF65-F5344CB8AC3E}">
        <p14:creationId xmlns:p14="http://schemas.microsoft.com/office/powerpoint/2010/main" val="2354471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5392-E815-4B46-A9DC-95DD9AEE3EE4}" type="slidenum">
              <a:rPr lang="en-US" smtClean="0"/>
              <a:t>70</a:t>
            </a:fld>
            <a:endParaRPr lang="en-US"/>
          </a:p>
        </p:txBody>
      </p:sp>
    </p:spTree>
    <p:extLst>
      <p:ext uri="{BB962C8B-B14F-4D97-AF65-F5344CB8AC3E}">
        <p14:creationId xmlns:p14="http://schemas.microsoft.com/office/powerpoint/2010/main" val="96578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BC436-ECCB-44AA-A210-C5D5B7C23875}" type="slidenum">
              <a:rPr lang="en-US"/>
              <a:pPr/>
              <a:t>72</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6456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3545392-E815-4B46-A9DC-95DD9AEE3EE4}" type="slidenum">
              <a:rPr lang="en-US" smtClean="0"/>
              <a:t>74</a:t>
            </a:fld>
            <a:endParaRPr lang="en-US"/>
          </a:p>
        </p:txBody>
      </p:sp>
    </p:spTree>
    <p:extLst>
      <p:ext uri="{BB962C8B-B14F-4D97-AF65-F5344CB8AC3E}">
        <p14:creationId xmlns:p14="http://schemas.microsoft.com/office/powerpoint/2010/main" val="1474084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17E4D-4177-01F5-AAC1-734141C10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52A81-8C8A-ED94-8A4F-36A6086F6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D4E0C-78FA-FCF4-6D38-85FAA7473C1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FE0AA93F-F6E6-0C62-ECD9-940D22FBD75D}"/>
              </a:ext>
            </a:extLst>
          </p:cNvPr>
          <p:cNvSpPr>
            <a:spLocks noGrp="1"/>
          </p:cNvSpPr>
          <p:nvPr>
            <p:ph type="sldNum" sz="quarter" idx="10"/>
          </p:nvPr>
        </p:nvSpPr>
        <p:spPr/>
        <p:txBody>
          <a:bodyPr/>
          <a:lstStyle/>
          <a:p>
            <a:fld id="{3075746C-E621-8E4B-8CC0-3BE97110A356}" type="slidenum">
              <a:rPr lang="en-US" smtClean="0"/>
              <a:t>75</a:t>
            </a:fld>
            <a:endParaRPr lang="en-US"/>
          </a:p>
        </p:txBody>
      </p:sp>
    </p:spTree>
    <p:extLst>
      <p:ext uri="{BB962C8B-B14F-4D97-AF65-F5344CB8AC3E}">
        <p14:creationId xmlns:p14="http://schemas.microsoft.com/office/powerpoint/2010/main" val="148780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2215673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76</a:t>
            </a:fld>
            <a:endParaRPr lang="en-US"/>
          </a:p>
        </p:txBody>
      </p:sp>
    </p:spTree>
    <p:extLst>
      <p:ext uri="{BB962C8B-B14F-4D97-AF65-F5344CB8AC3E}">
        <p14:creationId xmlns:p14="http://schemas.microsoft.com/office/powerpoint/2010/main" val="2988009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77</a:t>
            </a:fld>
            <a:endParaRPr lang="en-US"/>
          </a:p>
        </p:txBody>
      </p:sp>
    </p:spTree>
    <p:extLst>
      <p:ext uri="{BB962C8B-B14F-4D97-AF65-F5344CB8AC3E}">
        <p14:creationId xmlns:p14="http://schemas.microsoft.com/office/powerpoint/2010/main" val="1981150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While we are deploying an enormously large number of IoT devices, I claim that very little attention is being paid to their energy challenge.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Today, most IoT devices are very energy expensive, and consequently, they rely on bulky batteries such as AA/AAA sized batteries for their operation. Even when operating on these batteries, they require frequent replacement of the exhausted batteries. This can be challenging when performed at a massive scale, especially considering that we may have a trillion embedded device deployed in the world.</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Further, it can also harm the environment. These batteries use toxic chemicals, which means now we can have billions of toxic chemicals laden batteries that would be disposed of in landfills. This is especially important as sustainability has become an essential aspect across the world; in fact, imperial college was celebrating sustainability week.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81</a:t>
            </a:fld>
            <a:endParaRPr lang="en-US"/>
          </a:p>
        </p:txBody>
      </p:sp>
    </p:spTree>
    <p:extLst>
      <p:ext uri="{BB962C8B-B14F-4D97-AF65-F5344CB8AC3E}">
        <p14:creationId xmlns:p14="http://schemas.microsoft.com/office/powerpoint/2010/main" val="1237693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82</a:t>
            </a:fld>
            <a:endParaRPr lang="en-US"/>
          </a:p>
        </p:txBody>
      </p:sp>
    </p:spTree>
    <p:extLst>
      <p:ext uri="{BB962C8B-B14F-4D97-AF65-F5344CB8AC3E}">
        <p14:creationId xmlns:p14="http://schemas.microsoft.com/office/powerpoint/2010/main" val="3495530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83</a:t>
            </a:fld>
            <a:endParaRPr lang="en-US"/>
          </a:p>
        </p:txBody>
      </p:sp>
    </p:spTree>
    <p:extLst>
      <p:ext uri="{BB962C8B-B14F-4D97-AF65-F5344CB8AC3E}">
        <p14:creationId xmlns:p14="http://schemas.microsoft.com/office/powerpoint/2010/main" val="3216086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84</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several years, I have designed systems that overcome these critical limitations that have hindered the backscatter systems and have the prevented widespread adoption of the backscatter mechanisms on the Internet of Things devices.  One of these systems 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presented at ACM SENSYS, which is a flagship conference in the area of embedded sensor systems. I show the architecture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on the left-hand figure on the slide. It consists of one or more commodity devices such as a smartphone or Wi-Fi router that provides the necessary carrier signal to support backscatter transmissions, a low-power backscatter tag that I had designed and transmit at a peak power of 70uw, and one or more receiver of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key highlight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that it could achieve a significantly larger communication range than existing systems, was designed using off the shelf components and cost (few tens of USDs). Further, the backscatter tag could achieve this capability at orders of magnitude lower energy than commercially available radio transceivers.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How did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achieve this capability? We would describe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87</a:t>
            </a:fld>
            <a:endParaRPr lang="en-US"/>
          </a:p>
        </p:txBody>
      </p:sp>
    </p:spTree>
    <p:extLst>
      <p:ext uri="{BB962C8B-B14F-4D97-AF65-F5344CB8AC3E}">
        <p14:creationId xmlns:p14="http://schemas.microsoft.com/office/powerpoint/2010/main" val="1398010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08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Hence, to find the maximum range we could achieve with our system, we took the entire setup outside Uppsala to an open space. We kept the backscatter setup on top of a small hill, and investigated the maximum communication range that we could support.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Performing these experiments was significantly challenging, as we would setup experiment in the daytime, and by the time we would finish collecting the link metrics, it would be dawn. We also had to walk significant distances with equipment.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found that we could communicate up to a distance of 3.4 km while consuming tens of microwatts of power for wireless transmissions at the backscatter tag.  Achieving such high communication range was considered challenging or even infeasible with backscatter mechanism,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helped overturn notion that backscatter is a low range transmission mechanism.</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90</a:t>
            </a:fld>
            <a:endParaRPr lang="en-US"/>
          </a:p>
        </p:txBody>
      </p:sp>
    </p:spTree>
    <p:extLst>
      <p:ext uri="{BB962C8B-B14F-4D97-AF65-F5344CB8AC3E}">
        <p14:creationId xmlns:p14="http://schemas.microsoft.com/office/powerpoint/2010/main" val="1686594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Thus, with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were able to design a backscatter system that was able to overcome the range and cost limitations that had limited all the existing backscatter system, and had hindered the widespread usage of the mechanism on the IoT devices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fact, the backscatter tag even though it was designed using off-the-shelf components is orders of magnitude more efficient than commercial transceivers while supporting orders of magnitude lower power consumption.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entire backscatter setup costs just few tens of USDs, which dramatically lowers the cost of infrastructure required to support the backscatter tags and carrier emitter device.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91</a:t>
            </a:fld>
            <a:endParaRPr lang="en-US"/>
          </a:p>
        </p:txBody>
      </p:sp>
    </p:spTree>
    <p:extLst>
      <p:ext uri="{BB962C8B-B14F-4D97-AF65-F5344CB8AC3E}">
        <p14:creationId xmlns:p14="http://schemas.microsoft.com/office/powerpoint/2010/main" val="125836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55C51-DBF7-CE20-CA1F-77DC83004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FB418-165C-C006-C972-41BEED634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8C3EA-2F5C-8EFC-30AF-B7915A9652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848E6D93-C1A1-4174-08C5-28200A38EAE8}"/>
              </a:ext>
            </a:extLst>
          </p:cNvPr>
          <p:cNvSpPr>
            <a:spLocks noGrp="1"/>
          </p:cNvSpPr>
          <p:nvPr>
            <p:ph type="sldNum" sz="quarter" idx="10"/>
          </p:nvPr>
        </p:nvSpPr>
        <p:spPr/>
        <p:txBody>
          <a:bodyPr/>
          <a:lstStyle/>
          <a:p>
            <a:fld id="{3075746C-E621-8E4B-8CC0-3BE97110A356}" type="slidenum">
              <a:rPr lang="en-US" smtClean="0"/>
              <a:t>4</a:t>
            </a:fld>
            <a:endParaRPr lang="en-US"/>
          </a:p>
        </p:txBody>
      </p:sp>
    </p:spTree>
    <p:extLst>
      <p:ext uri="{BB962C8B-B14F-4D97-AF65-F5344CB8AC3E}">
        <p14:creationId xmlns:p14="http://schemas.microsoft.com/office/powerpoint/2010/main" val="3128562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92</a:t>
            </a:fld>
            <a:endParaRPr lang="en-US"/>
          </a:p>
        </p:txBody>
      </p:sp>
    </p:spTree>
    <p:extLst>
      <p:ext uri="{BB962C8B-B14F-4D97-AF65-F5344CB8AC3E}">
        <p14:creationId xmlns:p14="http://schemas.microsoft.com/office/powerpoint/2010/main" val="1996527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solidFill>
                  <a:srgbClr val="0E101A"/>
                </a:solidFill>
                <a:effectLst/>
                <a:latin typeface="Calibri" panose="020F0502020204030204" pitchFamily="34" charset="0"/>
                <a:ea typeface="Times New Roman" panose="02020603050405020304" pitchFamily="18" charset="0"/>
              </a:rPr>
              <a:t>++ </a:t>
            </a:r>
            <a:r>
              <a:rPr lang="en-SE" sz="1800" b="0" dirty="0">
                <a:solidFill>
                  <a:srgbClr val="0E101A"/>
                </a:solidFill>
                <a:effectLst/>
                <a:latin typeface="Calibri" panose="020F0502020204030204" pitchFamily="34" charset="0"/>
                <a:ea typeface="Times New Roman" panose="02020603050405020304" pitchFamily="18" charset="0"/>
              </a:rPr>
              <a:t>The high-power consumption for the IoT platforms also blocks an important and promising direction to enable the sustainable deployment of large-scale embedded devices. This is to eliminate batteries from these platforms altogether. If we eliminate batteries, how do we power these devices?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GB" sz="1800" b="0" dirty="0">
                <a:solidFill>
                  <a:srgbClr val="0E101A"/>
                </a:solidFill>
                <a:effectLst/>
                <a:latin typeface="Calibri" panose="020F0502020204030204" pitchFamily="34" charset="0"/>
                <a:ea typeface="Times New Roman" panose="02020603050405020304" pitchFamily="18" charset="0"/>
              </a:rPr>
              <a:t>++</a:t>
            </a:r>
            <a:r>
              <a:rPr lang="en-SE" sz="1800" b="0" dirty="0">
                <a:solidFill>
                  <a:srgbClr val="0E101A"/>
                </a:solidFill>
                <a:effectLst/>
                <a:latin typeface="Calibri" panose="020F0502020204030204" pitchFamily="34" charset="0"/>
                <a:ea typeface="Times New Roman" panose="02020603050405020304" pitchFamily="18" charset="0"/>
              </a:rPr>
              <a:t>We use the fact that ambient energy sources surround us. We are constantly bombarded with radio frequency transmissions such as television, </a:t>
            </a:r>
            <a:r>
              <a:rPr lang="en-SE" sz="1800" b="0" dirty="0" err="1">
                <a:solidFill>
                  <a:srgbClr val="0E101A"/>
                </a:solidFill>
                <a:effectLst/>
                <a:latin typeface="Calibri" panose="020F0502020204030204" pitchFamily="34" charset="0"/>
                <a:ea typeface="Times New Roman" panose="02020603050405020304" pitchFamily="18" charset="0"/>
              </a:rPr>
              <a:t>wifi</a:t>
            </a:r>
            <a:r>
              <a:rPr lang="en-SE" sz="1800" b="0" dirty="0">
                <a:solidFill>
                  <a:srgbClr val="0E101A"/>
                </a:solidFill>
                <a:effectLst/>
                <a:latin typeface="Calibri" panose="020F0502020204030204" pitchFamily="34" charset="0"/>
                <a:ea typeface="Times New Roman" panose="02020603050405020304" pitchFamily="18" charset="0"/>
              </a:rPr>
              <a:t>, radio signals, or we have waste heat energy sources, or the indoor light is ubiquitous. All these sources could be harvested to derive energy to power the IoT devices and platforms and eliminate the overhead associated with batteries on these platforms. However, the challenge that we encounter is that we could only derive microwatts of power from these ambient sources, which is sufficient to power the sensors and microcontrollers. However, we need orders of magnitude higher power for operating radio transceivers such as </a:t>
            </a:r>
            <a:r>
              <a:rPr lang="en-SE" sz="1800" b="0" dirty="0" err="1">
                <a:solidFill>
                  <a:srgbClr val="0E101A"/>
                </a:solidFill>
                <a:effectLst/>
                <a:latin typeface="Calibri" panose="020F0502020204030204" pitchFamily="34" charset="0"/>
                <a:ea typeface="Times New Roman" panose="02020603050405020304" pitchFamily="18" charset="0"/>
              </a:rPr>
              <a:t>LoRa</a:t>
            </a:r>
            <a:r>
              <a:rPr lang="en-SE" sz="1800" b="0" dirty="0">
                <a:solidFill>
                  <a:srgbClr val="0E101A"/>
                </a:solidFill>
                <a:effectLst/>
                <a:latin typeface="Calibri" panose="020F0502020204030204" pitchFamily="34" charset="0"/>
                <a:ea typeface="Times New Roman" panose="02020603050405020304" pitchFamily="18" charset="0"/>
              </a:rPr>
              <a:t>. This makes it challenging, if not impossible, to power sensors through energy derived from the environment.</a:t>
            </a:r>
            <a:r>
              <a:rPr lang="en-SE" sz="1800" b="1" dirty="0">
                <a:effectLst/>
                <a:latin typeface="Times New Roman" panose="02020603050405020304" pitchFamily="18" charset="0"/>
                <a:ea typeface="Times New Roman" panose="02020603050405020304" pitchFamily="18" charset="0"/>
              </a:rPr>
              <a:t> </a:t>
            </a:r>
            <a:endParaRPr lang="en-SE" dirty="0"/>
          </a:p>
        </p:txBody>
      </p:sp>
      <p:sp>
        <p:nvSpPr>
          <p:cNvPr id="4" name="Slide Number Placeholder 3"/>
          <p:cNvSpPr>
            <a:spLocks noGrp="1"/>
          </p:cNvSpPr>
          <p:nvPr>
            <p:ph type="sldNum" sz="quarter" idx="5"/>
          </p:nvPr>
        </p:nvSpPr>
        <p:spPr/>
        <p:txBody>
          <a:bodyPr/>
          <a:lstStyle/>
          <a:p>
            <a:fld id="{87429048-48E3-CB4A-BCD4-0EFC36288878}" type="slidenum">
              <a:rPr lang="sv-SE" smtClean="0"/>
              <a:t>94</a:t>
            </a:fld>
            <a:endParaRPr lang="sv-SE"/>
          </a:p>
        </p:txBody>
      </p:sp>
    </p:spTree>
    <p:extLst>
      <p:ext uri="{BB962C8B-B14F-4D97-AF65-F5344CB8AC3E}">
        <p14:creationId xmlns:p14="http://schemas.microsoft.com/office/powerpoint/2010/main" val="4186140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77788" y="733425"/>
            <a:ext cx="6513512" cy="3665538"/>
          </a:xfrm>
        </p:spPr>
      </p:sp>
      <p:sp>
        <p:nvSpPr>
          <p:cNvPr id="3" name="Text Placeholder 2"/>
          <p:cNvSpPr>
            <a:spLocks noGrp="1"/>
          </p:cNvSpPr>
          <p:nvPr>
            <p:ph type="body" idx="3"/>
          </p:nvPr>
        </p:nvSpPr>
        <p:spPr/>
        <p:txBody>
          <a:bodyPr/>
          <a:lstStyle/>
          <a:p>
            <a:r>
              <a:rPr lang="es-ES_tradnl" altLang="en-US"/>
              <a:t>External power management for convenience</a:t>
            </a:r>
          </a:p>
        </p:txBody>
      </p:sp>
    </p:spTree>
    <p:extLst>
      <p:ext uri="{BB962C8B-B14F-4D97-AF65-F5344CB8AC3E}">
        <p14:creationId xmlns:p14="http://schemas.microsoft.com/office/powerpoint/2010/main" val="4209970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77788" y="733425"/>
            <a:ext cx="6513512" cy="3665538"/>
          </a:xfrm>
        </p:spPr>
      </p:sp>
      <p:sp>
        <p:nvSpPr>
          <p:cNvPr id="3" name="Text Placeholder 2"/>
          <p:cNvSpPr>
            <a:spLocks noGrp="1"/>
          </p:cNvSpPr>
          <p:nvPr>
            <p:ph type="body" idx="3"/>
          </p:nvPr>
        </p:nvSpPr>
        <p:spPr/>
        <p:txBody>
          <a:bodyPr/>
          <a:lstStyle/>
          <a:p>
            <a:r>
              <a:rPr lang="es-ES_tradnl" altLang="en-US"/>
              <a:t>Only power management</a:t>
            </a:r>
          </a:p>
        </p:txBody>
      </p:sp>
    </p:spTree>
    <p:extLst>
      <p:ext uri="{BB962C8B-B14F-4D97-AF65-F5344CB8AC3E}">
        <p14:creationId xmlns:p14="http://schemas.microsoft.com/office/powerpoint/2010/main" val="3747629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77788" y="733425"/>
            <a:ext cx="6513512" cy="3665538"/>
          </a:xfrm>
        </p:spPr>
      </p:sp>
      <p:sp>
        <p:nvSpPr>
          <p:cNvPr id="3" name="Text Placeholder 2"/>
          <p:cNvSpPr>
            <a:spLocks noGrp="1"/>
          </p:cNvSpPr>
          <p:nvPr>
            <p:ph type="body" idx="3"/>
          </p:nvPr>
        </p:nvSpPr>
        <p:spPr/>
        <p:txBody>
          <a:bodyPr/>
          <a:lstStyle/>
          <a:p>
            <a:r>
              <a:rPr lang="es-ES_tradnl" altLang="en-US" dirty="0" err="1"/>
              <a:t>obvious</a:t>
            </a:r>
            <a:endParaRPr lang="es-ES_tradnl" altLang="en-US" dirty="0"/>
          </a:p>
        </p:txBody>
      </p:sp>
    </p:spTree>
    <p:extLst>
      <p:ext uri="{BB962C8B-B14F-4D97-AF65-F5344CB8AC3E}">
        <p14:creationId xmlns:p14="http://schemas.microsoft.com/office/powerpoint/2010/main" val="3160714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8E7F-D5C5-CD43-5A13-B6D64F071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58BC1-C9DE-B1AA-486D-84B707B3A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B7845-8D82-3BF6-C2B2-EF2CE5C7495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D441CE33-633C-4FAB-8FE0-AB4CA3844308}"/>
              </a:ext>
            </a:extLst>
          </p:cNvPr>
          <p:cNvSpPr>
            <a:spLocks noGrp="1"/>
          </p:cNvSpPr>
          <p:nvPr>
            <p:ph type="sldNum" sz="quarter" idx="10"/>
          </p:nvPr>
        </p:nvSpPr>
        <p:spPr/>
        <p:txBody>
          <a:bodyPr/>
          <a:lstStyle/>
          <a:p>
            <a:fld id="{3075746C-E621-8E4B-8CC0-3BE97110A356}" type="slidenum">
              <a:rPr lang="en-US" smtClean="0"/>
              <a:t>100</a:t>
            </a:fld>
            <a:endParaRPr lang="en-US"/>
          </a:p>
        </p:txBody>
      </p:sp>
    </p:spTree>
    <p:extLst>
      <p:ext uri="{BB962C8B-B14F-4D97-AF65-F5344CB8AC3E}">
        <p14:creationId xmlns:p14="http://schemas.microsoft.com/office/powerpoint/2010/main" val="1254877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101</a:t>
            </a:fld>
            <a:endParaRPr lang="en-US"/>
          </a:p>
        </p:txBody>
      </p:sp>
    </p:spTree>
    <p:extLst>
      <p:ext uri="{BB962C8B-B14F-4D97-AF65-F5344CB8AC3E}">
        <p14:creationId xmlns:p14="http://schemas.microsoft.com/office/powerpoint/2010/main" val="1328285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F46A0-F976-F7F7-8B79-5557FD636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F9F3A-EC31-0515-6CC4-C4F55457E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BF051-1563-640D-11B1-7177F4F5F75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92C2DA3F-3C9B-A005-4326-1452766E5FE8}"/>
              </a:ext>
            </a:extLst>
          </p:cNvPr>
          <p:cNvSpPr>
            <a:spLocks noGrp="1"/>
          </p:cNvSpPr>
          <p:nvPr>
            <p:ph type="sldNum" sz="quarter" idx="10"/>
          </p:nvPr>
        </p:nvSpPr>
        <p:spPr/>
        <p:txBody>
          <a:bodyPr/>
          <a:lstStyle/>
          <a:p>
            <a:fld id="{3075746C-E621-8E4B-8CC0-3BE97110A356}" type="slidenum">
              <a:rPr lang="en-US" smtClean="0"/>
              <a:t>6</a:t>
            </a:fld>
            <a:endParaRPr lang="en-US"/>
          </a:p>
        </p:txBody>
      </p:sp>
    </p:spTree>
    <p:extLst>
      <p:ext uri="{BB962C8B-B14F-4D97-AF65-F5344CB8AC3E}">
        <p14:creationId xmlns:p14="http://schemas.microsoft.com/office/powerpoint/2010/main" val="403595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BDDA-3B29-BA74-EB3D-FAAEE0D4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0D94C-9F07-5596-7220-186D310CC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E184B-1F90-D8E0-E941-DB179C92F874}"/>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2A30D2E4-82E9-0B7C-5258-931CB3CBDBDC}"/>
              </a:ext>
            </a:extLst>
          </p:cNvPr>
          <p:cNvSpPr>
            <a:spLocks noGrp="1"/>
          </p:cNvSpPr>
          <p:nvPr>
            <p:ph type="sldNum" sz="quarter" idx="10"/>
          </p:nvPr>
        </p:nvSpPr>
        <p:spPr/>
        <p:txBody>
          <a:bodyPr/>
          <a:lstStyle/>
          <a:p>
            <a:fld id="{3075746C-E621-8E4B-8CC0-3BE97110A356}" type="slidenum">
              <a:rPr lang="en-US" smtClean="0"/>
              <a:t>7</a:t>
            </a:fld>
            <a:endParaRPr lang="en-US"/>
          </a:p>
        </p:txBody>
      </p:sp>
    </p:spTree>
    <p:extLst>
      <p:ext uri="{BB962C8B-B14F-4D97-AF65-F5344CB8AC3E}">
        <p14:creationId xmlns:p14="http://schemas.microsoft.com/office/powerpoint/2010/main" val="427930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97031-71BF-99E5-07C3-7CC41B658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B20ED-8236-6973-2A10-C593C6B76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7A651-21CA-7DB2-A558-0A98B16DD9FF}"/>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2CDB415-E8B4-8C48-B40F-80310D2ADD43}"/>
              </a:ext>
            </a:extLst>
          </p:cNvPr>
          <p:cNvSpPr>
            <a:spLocks noGrp="1"/>
          </p:cNvSpPr>
          <p:nvPr>
            <p:ph type="sldNum" sz="quarter" idx="10"/>
          </p:nvPr>
        </p:nvSpPr>
        <p:spPr/>
        <p:txBody>
          <a:bodyPr/>
          <a:lstStyle/>
          <a:p>
            <a:fld id="{3075746C-E621-8E4B-8CC0-3BE97110A356}" type="slidenum">
              <a:rPr lang="en-US" smtClean="0"/>
              <a:t>8</a:t>
            </a:fld>
            <a:endParaRPr lang="en-US"/>
          </a:p>
        </p:txBody>
      </p:sp>
    </p:spTree>
    <p:extLst>
      <p:ext uri="{BB962C8B-B14F-4D97-AF65-F5344CB8AC3E}">
        <p14:creationId xmlns:p14="http://schemas.microsoft.com/office/powerpoint/2010/main" val="51232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00AF-9746-D067-2E1C-5021F1736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C1CEC-C966-F87F-4331-66F90F1C9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16438-EB2C-DFF0-44AD-8727F23DEA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FE4181F5-4520-9B8A-6016-A4285F9A5B8A}"/>
              </a:ext>
            </a:extLst>
          </p:cNvPr>
          <p:cNvSpPr>
            <a:spLocks noGrp="1"/>
          </p:cNvSpPr>
          <p:nvPr>
            <p:ph type="sldNum" sz="quarter" idx="10"/>
          </p:nvPr>
        </p:nvSpPr>
        <p:spPr/>
        <p:txBody>
          <a:bodyPr/>
          <a:lstStyle/>
          <a:p>
            <a:fld id="{3075746C-E621-8E4B-8CC0-3BE97110A356}" type="slidenum">
              <a:rPr lang="en-US" smtClean="0"/>
              <a:t>9</a:t>
            </a:fld>
            <a:endParaRPr lang="en-US"/>
          </a:p>
        </p:txBody>
      </p:sp>
    </p:spTree>
    <p:extLst>
      <p:ext uri="{BB962C8B-B14F-4D97-AF65-F5344CB8AC3E}">
        <p14:creationId xmlns:p14="http://schemas.microsoft.com/office/powerpoint/2010/main" val="171015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C0C1-37E6-0E9E-5C43-B5BB61AE1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387FE-6A6B-219A-2070-88C52F541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55881-5DAE-0D7B-696E-1995B5A6C9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BA80BAE9-120E-C35A-671A-72059B00E8CA}"/>
              </a:ext>
            </a:extLst>
          </p:cNvPr>
          <p:cNvSpPr>
            <a:spLocks noGrp="1"/>
          </p:cNvSpPr>
          <p:nvPr>
            <p:ph type="sldNum" sz="quarter" idx="10"/>
          </p:nvPr>
        </p:nvSpPr>
        <p:spPr/>
        <p:txBody>
          <a:bodyPr/>
          <a:lstStyle/>
          <a:p>
            <a:fld id="{3075746C-E621-8E4B-8CC0-3BE97110A356}" type="slidenum">
              <a:rPr lang="en-US" smtClean="0"/>
              <a:t>10</a:t>
            </a:fld>
            <a:endParaRPr lang="en-US"/>
          </a:p>
        </p:txBody>
      </p:sp>
    </p:spTree>
    <p:extLst>
      <p:ext uri="{BB962C8B-B14F-4D97-AF65-F5344CB8AC3E}">
        <p14:creationId xmlns:p14="http://schemas.microsoft.com/office/powerpoint/2010/main" val="1005588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2024-02-19</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2024-02-19</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2024-02-19</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8394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2024-02-19</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2024-02-19</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2024-02-19</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2024-02-19</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2024-02-19</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2024-02-19</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2024-02-19</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2024-02-19</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2024-02-19</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10.pn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43.xml.rels><?xml version="1.0" encoding="UTF-8" standalone="yes"?>
<Relationships xmlns="http://schemas.openxmlformats.org/package/2006/relationships"><Relationship Id="rId3" Type="http://schemas.openxmlformats.org/officeDocument/2006/relationships/hyperlink" Target="https://www.amitlevy.com/papers/2021-ewsn-chiang.pdf"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YVdQx6ZjGuo?feature=oembed"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slide" Target="slide73.xml"/></Relationships>
</file>

<file path=ppt/slides/_rels/slide7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mailto:I7-7700@3.6GHz" TargetMode="External"/><Relationship Id="rId4" Type="http://schemas.openxmlformats.org/officeDocument/2006/relationships/hyperlink" Target="mailto:I7-7600U@2.8GHz"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flippingphysics.com/standing-waves.html" TargetMode="External"/><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bThJP6Q1l1o?feature=oembed" TargetMode="Externa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g"/></Relationships>
</file>

<file path=ppt/slides/_rels/slide9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tif"/><Relationship Id="rId4" Type="http://schemas.openxmlformats.org/officeDocument/2006/relationships/image" Target="../media/image73.tif"/></Relationships>
</file>

<file path=ppt/slides/_rels/slide95.xml.rels><?xml version="1.0" encoding="UTF-8" standalone="yes"?>
<Relationships xmlns="http://schemas.openxmlformats.org/package/2006/relationships"><Relationship Id="rId2" Type="http://schemas.openxmlformats.org/officeDocument/2006/relationships/hyperlink" Target="https://www.youtube.com/watch?v=jo6uW_lXxCg"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ideo" Target="https://www.youtube.com/embed/AiJwhE0pV18?feature=oembed"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png"/><Relationship Id="rId2" Type="http://schemas.openxmlformats.org/officeDocument/2006/relationships/notesSlide" Target="../notesSlides/notesSlide44.xml"/><Relationship Id="rId16" Type="http://schemas.openxmlformats.org/officeDocument/2006/relationships/image" Target="../media/image93.svg"/><Relationship Id="rId1" Type="http://schemas.openxmlformats.org/officeDocument/2006/relationships/slideLayout" Target="../slideLayouts/slideLayout2.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2194-E4E5-F606-4D5D-0FA284B8214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E116C1F-B4A7-FEC7-EFBC-28FFF686203C}"/>
              </a:ext>
            </a:extLst>
          </p:cNvPr>
          <p:cNvSpPr>
            <a:spLocks noGrp="1"/>
          </p:cNvSpPr>
          <p:nvPr>
            <p:ph type="title"/>
          </p:nvPr>
        </p:nvSpPr>
        <p:spPr>
          <a:xfrm>
            <a:off x="229949" y="351756"/>
            <a:ext cx="11463287" cy="1317163"/>
          </a:xfrm>
        </p:spPr>
        <p:txBody>
          <a:bodyPr>
            <a:normAutofit/>
          </a:bodyPr>
          <a:lstStyle/>
          <a:p>
            <a:r>
              <a:rPr lang="en-US" sz="4000" dirty="0">
                <a:latin typeface="+mn-lt"/>
              </a:rPr>
              <a:t>What is a microcontroller? Microprocessor + Peripherals + Memory + Pins + ? </a:t>
            </a:r>
            <a:endParaRPr lang="en-SE" sz="4000" dirty="0">
              <a:latin typeface="+mn-lt"/>
            </a:endParaRPr>
          </a:p>
        </p:txBody>
      </p:sp>
      <p:sp>
        <p:nvSpPr>
          <p:cNvPr id="5" name="Rectangle 4">
            <a:extLst>
              <a:ext uri="{FF2B5EF4-FFF2-40B4-BE49-F238E27FC236}">
                <a16:creationId xmlns:a16="http://schemas.microsoft.com/office/drawing/2014/main" id="{1F8DC1D9-7C0B-D75A-E9AE-601235E9691B}"/>
              </a:ext>
            </a:extLst>
          </p:cNvPr>
          <p:cNvSpPr/>
          <p:nvPr/>
        </p:nvSpPr>
        <p:spPr>
          <a:xfrm>
            <a:off x="229949" y="2015235"/>
            <a:ext cx="6173180" cy="3949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t>Microcontroller</a:t>
            </a:r>
          </a:p>
        </p:txBody>
      </p:sp>
      <p:sp>
        <p:nvSpPr>
          <p:cNvPr id="6" name="Rectangle: Rounded Corners 5">
            <a:extLst>
              <a:ext uri="{FF2B5EF4-FFF2-40B4-BE49-F238E27FC236}">
                <a16:creationId xmlns:a16="http://schemas.microsoft.com/office/drawing/2014/main" id="{EB7AF2D7-98A7-DEE5-E3AA-7BE229F935A4}"/>
              </a:ext>
            </a:extLst>
          </p:cNvPr>
          <p:cNvSpPr/>
          <p:nvPr/>
        </p:nvSpPr>
        <p:spPr>
          <a:xfrm>
            <a:off x="584546" y="2571914"/>
            <a:ext cx="2665925" cy="130979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Processor</a:t>
            </a:r>
          </a:p>
        </p:txBody>
      </p:sp>
      <p:sp>
        <p:nvSpPr>
          <p:cNvPr id="7" name="Rectangle: Rounded Corners 6">
            <a:extLst>
              <a:ext uri="{FF2B5EF4-FFF2-40B4-BE49-F238E27FC236}">
                <a16:creationId xmlns:a16="http://schemas.microsoft.com/office/drawing/2014/main" id="{99F28200-CE37-BAEB-C430-C84E1E0EC315}"/>
              </a:ext>
            </a:extLst>
          </p:cNvPr>
          <p:cNvSpPr/>
          <p:nvPr/>
        </p:nvSpPr>
        <p:spPr>
          <a:xfrm>
            <a:off x="557140" y="5039159"/>
            <a:ext cx="2665925" cy="72215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Memory</a:t>
            </a:r>
          </a:p>
        </p:txBody>
      </p:sp>
      <p:sp>
        <p:nvSpPr>
          <p:cNvPr id="10" name="Rectangle: Rounded Corners 7">
            <a:extLst>
              <a:ext uri="{FF2B5EF4-FFF2-40B4-BE49-F238E27FC236}">
                <a16:creationId xmlns:a16="http://schemas.microsoft.com/office/drawing/2014/main" id="{4F6F9D9C-2E01-949B-B61C-5F30AF4B20F9}"/>
              </a:ext>
            </a:extLst>
          </p:cNvPr>
          <p:cNvSpPr/>
          <p:nvPr/>
        </p:nvSpPr>
        <p:spPr>
          <a:xfrm rot="16200000">
            <a:off x="3907791" y="3099867"/>
            <a:ext cx="2777558" cy="6931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Peripherals</a:t>
            </a:r>
          </a:p>
        </p:txBody>
      </p:sp>
      <p:sp>
        <p:nvSpPr>
          <p:cNvPr id="11" name="Rectangle: Rounded Corners 8">
            <a:extLst>
              <a:ext uri="{FF2B5EF4-FFF2-40B4-BE49-F238E27FC236}">
                <a16:creationId xmlns:a16="http://schemas.microsoft.com/office/drawing/2014/main" id="{CC77F7F5-A4F1-B498-AACA-C8117482716E}"/>
              </a:ext>
            </a:extLst>
          </p:cNvPr>
          <p:cNvSpPr/>
          <p:nvPr/>
        </p:nvSpPr>
        <p:spPr>
          <a:xfrm rot="16200000">
            <a:off x="5968532" y="3099867"/>
            <a:ext cx="2777558" cy="6931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Pins</a:t>
            </a:r>
          </a:p>
        </p:txBody>
      </p:sp>
      <p:sp>
        <p:nvSpPr>
          <p:cNvPr id="12" name="Arrow: Left-Right 9">
            <a:extLst>
              <a:ext uri="{FF2B5EF4-FFF2-40B4-BE49-F238E27FC236}">
                <a16:creationId xmlns:a16="http://schemas.microsoft.com/office/drawing/2014/main" id="{4C835EB7-2465-A617-9B22-4A3547982DCB}"/>
              </a:ext>
            </a:extLst>
          </p:cNvPr>
          <p:cNvSpPr/>
          <p:nvPr/>
        </p:nvSpPr>
        <p:spPr>
          <a:xfrm>
            <a:off x="3745843" y="2878188"/>
            <a:ext cx="1013473"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Right 10">
            <a:extLst>
              <a:ext uri="{FF2B5EF4-FFF2-40B4-BE49-F238E27FC236}">
                <a16:creationId xmlns:a16="http://schemas.microsoft.com/office/drawing/2014/main" id="{2E000E22-1B8D-8310-AD36-A4CA7F9005EC}"/>
              </a:ext>
            </a:extLst>
          </p:cNvPr>
          <p:cNvSpPr/>
          <p:nvPr/>
        </p:nvSpPr>
        <p:spPr>
          <a:xfrm>
            <a:off x="5778515" y="2878188"/>
            <a:ext cx="1056794"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DA007D01-522E-4A76-ED72-31C8F4E327C7}"/>
              </a:ext>
            </a:extLst>
          </p:cNvPr>
          <p:cNvSpPr/>
          <p:nvPr/>
        </p:nvSpPr>
        <p:spPr>
          <a:xfrm rot="5400000">
            <a:off x="1623248" y="4182185"/>
            <a:ext cx="947829" cy="584828"/>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6">
            <a:extLst>
              <a:ext uri="{FF2B5EF4-FFF2-40B4-BE49-F238E27FC236}">
                <a16:creationId xmlns:a16="http://schemas.microsoft.com/office/drawing/2014/main" id="{F0EEC6F6-34E9-6B39-F131-43A425FDB681}"/>
              </a:ext>
            </a:extLst>
          </p:cNvPr>
          <p:cNvPicPr>
            <a:picLocks noGrp="1" noChangeAspect="1"/>
          </p:cNvPicPr>
          <p:nvPr>
            <p:ph idx="1"/>
          </p:nvPr>
        </p:nvPicPr>
        <p:blipFill>
          <a:blip r:embed="rId3"/>
          <a:srcRect l="-19292" r="-19292"/>
          <a:stretch>
            <a:fillRect/>
          </a:stretch>
        </p:blipFill>
        <p:spPr>
          <a:xfrm>
            <a:off x="7572107" y="2746231"/>
            <a:ext cx="4862415" cy="2012059"/>
          </a:xfrm>
        </p:spPr>
      </p:pic>
    </p:spTree>
    <p:extLst>
      <p:ext uri="{BB962C8B-B14F-4D97-AF65-F5344CB8AC3E}">
        <p14:creationId xmlns:p14="http://schemas.microsoft.com/office/powerpoint/2010/main" val="37538322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61873-7915-B886-9190-EF4ACE8FA4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22AD40-6B7F-B899-B042-30585C20C343}"/>
              </a:ext>
            </a:extLst>
          </p:cNvPr>
          <p:cNvSpPr>
            <a:spLocks noGrp="1"/>
          </p:cNvSpPr>
          <p:nvPr>
            <p:ph idx="1"/>
          </p:nvPr>
        </p:nvSpPr>
        <p:spPr>
          <a:xfrm>
            <a:off x="1032164" y="1941141"/>
            <a:ext cx="11050138" cy="2804555"/>
          </a:xfrm>
        </p:spPr>
        <p:txBody>
          <a:bodyPr>
            <a:normAutofit/>
          </a:bodyPr>
          <a:lstStyle/>
          <a:p>
            <a:r>
              <a:rPr lang="en-US" dirty="0">
                <a:latin typeface="+mj-lt"/>
                <a:sym typeface="Wingdings" pitchFamily="2" charset="2"/>
              </a:rPr>
              <a:t>Let us recall what was covered in the last lecture</a:t>
            </a:r>
          </a:p>
          <a:p>
            <a:r>
              <a:rPr lang="en-US" dirty="0">
                <a:latin typeface="+mj-lt"/>
              </a:rPr>
              <a:t>Interfacing I2C sensors on Arduino using library</a:t>
            </a:r>
          </a:p>
          <a:p>
            <a:r>
              <a:rPr lang="en-US" dirty="0">
                <a:latin typeface="+mj-lt"/>
              </a:rPr>
              <a:t>Clock and Timers</a:t>
            </a:r>
          </a:p>
          <a:p>
            <a:r>
              <a:rPr lang="en-US" dirty="0">
                <a:latin typeface="+mj-lt"/>
              </a:rPr>
              <a:t>Battery Capacity </a:t>
            </a:r>
          </a:p>
          <a:p>
            <a:r>
              <a:rPr lang="en-US" dirty="0">
                <a:latin typeface="+mj-lt"/>
              </a:rPr>
              <a:t>Low-Power communication and backscatter </a:t>
            </a:r>
          </a:p>
        </p:txBody>
      </p:sp>
      <p:sp>
        <p:nvSpPr>
          <p:cNvPr id="12" name="Slide Number Placeholder 11">
            <a:extLst>
              <a:ext uri="{FF2B5EF4-FFF2-40B4-BE49-F238E27FC236}">
                <a16:creationId xmlns:a16="http://schemas.microsoft.com/office/drawing/2014/main" id="{D408F2A5-15FA-D4AF-CD36-40AF120FF51E}"/>
              </a:ext>
            </a:extLst>
          </p:cNvPr>
          <p:cNvSpPr>
            <a:spLocks noGrp="1"/>
          </p:cNvSpPr>
          <p:nvPr>
            <p:ph type="sldNum" sz="quarter" idx="12"/>
          </p:nvPr>
        </p:nvSpPr>
        <p:spPr/>
        <p:txBody>
          <a:bodyPr/>
          <a:lstStyle/>
          <a:p>
            <a:fld id="{687B7451-1438-CB4A-8106-82A64F1C7D7B}" type="slidenum">
              <a:rPr lang="sv-SE" smtClean="0"/>
              <a:t>100</a:t>
            </a:fld>
            <a:endParaRPr lang="sv-SE" dirty="0"/>
          </a:p>
        </p:txBody>
      </p:sp>
      <p:sp>
        <p:nvSpPr>
          <p:cNvPr id="5" name="Title 4">
            <a:extLst>
              <a:ext uri="{FF2B5EF4-FFF2-40B4-BE49-F238E27FC236}">
                <a16:creationId xmlns:a16="http://schemas.microsoft.com/office/drawing/2014/main" id="{5414525D-C7FB-B1CF-D284-25CCEE9FE736}"/>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BD134AC8-565C-6736-41A3-8FAE53390D43}"/>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541734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101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75859720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44B5-B99E-DB82-388A-526BD59F38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94A5F1-BBA1-2DD0-4939-40A51ED37822}"/>
              </a:ext>
            </a:extLst>
          </p:cNvPr>
          <p:cNvSpPr>
            <a:spLocks noGrp="1"/>
          </p:cNvSpPr>
          <p:nvPr>
            <p:ph type="title"/>
          </p:nvPr>
        </p:nvSpPr>
        <p:spPr>
          <a:xfrm>
            <a:off x="607595" y="23018"/>
            <a:ext cx="10515600" cy="1325563"/>
          </a:xfrm>
        </p:spPr>
        <p:txBody>
          <a:bodyPr>
            <a:normAutofit/>
          </a:bodyPr>
          <a:lstStyle/>
          <a:p>
            <a:r>
              <a:rPr lang="en-US" sz="4000" dirty="0">
                <a:latin typeface="+mn-lt"/>
              </a:rPr>
              <a:t>ARM Cortex M Series</a:t>
            </a:r>
          </a:p>
        </p:txBody>
      </p:sp>
      <p:sp>
        <p:nvSpPr>
          <p:cNvPr id="8" name="Content Placeholder 7">
            <a:extLst>
              <a:ext uri="{FF2B5EF4-FFF2-40B4-BE49-F238E27FC236}">
                <a16:creationId xmlns:a16="http://schemas.microsoft.com/office/drawing/2014/main" id="{3719C19A-33C7-2CD3-216F-F2E0446C8F55}"/>
              </a:ext>
            </a:extLst>
          </p:cNvPr>
          <p:cNvSpPr>
            <a:spLocks noGrp="1"/>
          </p:cNvSpPr>
          <p:nvPr>
            <p:ph idx="1"/>
          </p:nvPr>
        </p:nvSpPr>
        <p:spPr>
          <a:xfrm>
            <a:off x="607595" y="1276692"/>
            <a:ext cx="4612712" cy="5029359"/>
          </a:xfrm>
        </p:spPr>
        <p:txBody>
          <a:bodyPr/>
          <a:lstStyle/>
          <a:p>
            <a:r>
              <a:rPr lang="en-US" dirty="0">
                <a:latin typeface="+mj-lt"/>
              </a:rPr>
              <a:t>A number of options for increasing capabilities</a:t>
            </a:r>
          </a:p>
          <a:p>
            <a:endParaRPr lang="en-US" dirty="0">
              <a:latin typeface="+mj-lt"/>
            </a:endParaRPr>
          </a:p>
          <a:p>
            <a:r>
              <a:rPr lang="en-US" dirty="0">
                <a:latin typeface="+mj-lt"/>
              </a:rPr>
              <a:t>In practice:</a:t>
            </a:r>
          </a:p>
          <a:p>
            <a:pPr lvl="1"/>
            <a:r>
              <a:rPr lang="en-US" dirty="0">
                <a:latin typeface="+mj-lt"/>
              </a:rPr>
              <a:t>Cortex-M0+ for low-end systems</a:t>
            </a:r>
          </a:p>
          <a:p>
            <a:pPr lvl="1"/>
            <a:r>
              <a:rPr lang="en-US" dirty="0">
                <a:latin typeface="+mj-lt"/>
              </a:rPr>
              <a:t>Coretx-M4 for high capability systems</a:t>
            </a:r>
          </a:p>
        </p:txBody>
      </p:sp>
      <p:sp>
        <p:nvSpPr>
          <p:cNvPr id="4" name="Slide Number Placeholder 3">
            <a:extLst>
              <a:ext uri="{FF2B5EF4-FFF2-40B4-BE49-F238E27FC236}">
                <a16:creationId xmlns:a16="http://schemas.microsoft.com/office/drawing/2014/main" id="{A6A8DA0D-EC4C-DFBD-CE9C-A64A2EDE0685}"/>
              </a:ext>
            </a:extLst>
          </p:cNvPr>
          <p:cNvSpPr>
            <a:spLocks noGrp="1"/>
          </p:cNvSpPr>
          <p:nvPr>
            <p:ph type="sldNum" sz="quarter" idx="12"/>
          </p:nvPr>
        </p:nvSpPr>
        <p:spPr/>
        <p:txBody>
          <a:bodyPr/>
          <a:lstStyle/>
          <a:p>
            <a:fld id="{0778C724-3839-4D76-A707-B4C23905D055}" type="slidenum">
              <a:rPr lang="en-US" smtClean="0"/>
              <a:t>11</a:t>
            </a:fld>
            <a:endParaRPr lang="en-US"/>
          </a:p>
        </p:txBody>
      </p:sp>
      <p:pic>
        <p:nvPicPr>
          <p:cNvPr id="7" name="Picture 6">
            <a:extLst>
              <a:ext uri="{FF2B5EF4-FFF2-40B4-BE49-F238E27FC236}">
                <a16:creationId xmlns:a16="http://schemas.microsoft.com/office/drawing/2014/main" id="{18AD4440-7DB4-22C7-A0BE-7D0F01E507E7}"/>
              </a:ext>
            </a:extLst>
          </p:cNvPr>
          <p:cNvPicPr>
            <a:picLocks noChangeAspect="1"/>
          </p:cNvPicPr>
          <p:nvPr/>
        </p:nvPicPr>
        <p:blipFill>
          <a:blip r:embed="rId2"/>
          <a:stretch>
            <a:fillRect/>
          </a:stretch>
        </p:blipFill>
        <p:spPr>
          <a:xfrm>
            <a:off x="6096000" y="933605"/>
            <a:ext cx="4865905" cy="4718666"/>
          </a:xfrm>
          <a:prstGeom prst="rect">
            <a:avLst/>
          </a:prstGeom>
        </p:spPr>
      </p:pic>
    </p:spTree>
    <p:extLst>
      <p:ext uri="{BB962C8B-B14F-4D97-AF65-F5344CB8AC3E}">
        <p14:creationId xmlns:p14="http://schemas.microsoft.com/office/powerpoint/2010/main" val="1133119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16636-AA90-2615-3C15-381448839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754A0-9E85-D05D-C5B6-9377302F2ADE}"/>
              </a:ext>
            </a:extLst>
          </p:cNvPr>
          <p:cNvSpPr>
            <a:spLocks noGrp="1"/>
          </p:cNvSpPr>
          <p:nvPr>
            <p:ph type="title"/>
          </p:nvPr>
        </p:nvSpPr>
        <p:spPr/>
        <p:txBody>
          <a:bodyPr>
            <a:normAutofit/>
          </a:bodyPr>
          <a:lstStyle/>
          <a:p>
            <a:r>
              <a:rPr lang="en-US" sz="4000" dirty="0">
                <a:latin typeface="+mn-lt"/>
              </a:rPr>
              <a:t>Modern system-on-chips (10s-?)</a:t>
            </a:r>
          </a:p>
        </p:txBody>
      </p:sp>
      <p:sp>
        <p:nvSpPr>
          <p:cNvPr id="3" name="Content Placeholder 2">
            <a:extLst>
              <a:ext uri="{FF2B5EF4-FFF2-40B4-BE49-F238E27FC236}">
                <a16:creationId xmlns:a16="http://schemas.microsoft.com/office/drawing/2014/main" id="{5574E94F-C6BE-9925-492F-303BA759F448}"/>
              </a:ext>
            </a:extLst>
          </p:cNvPr>
          <p:cNvSpPr>
            <a:spLocks noGrp="1"/>
          </p:cNvSpPr>
          <p:nvPr>
            <p:ph idx="1"/>
          </p:nvPr>
        </p:nvSpPr>
        <p:spPr>
          <a:xfrm>
            <a:off x="838200" y="1825624"/>
            <a:ext cx="10515600" cy="4530725"/>
          </a:xfrm>
        </p:spPr>
        <p:txBody>
          <a:bodyPr>
            <a:normAutofit fontScale="92500" lnSpcReduction="10000"/>
          </a:bodyPr>
          <a:lstStyle/>
          <a:p>
            <a:r>
              <a:rPr lang="en-US" dirty="0">
                <a:latin typeface="+mj-lt"/>
              </a:rPr>
              <a:t>Focus: increase memory and capability</a:t>
            </a:r>
          </a:p>
          <a:p>
            <a:pPr lvl="1"/>
            <a:r>
              <a:rPr lang="en-US" dirty="0">
                <a:latin typeface="+mj-lt"/>
              </a:rPr>
              <a:t>Include radios in the same chip</a:t>
            </a:r>
          </a:p>
          <a:p>
            <a:pPr lvl="1"/>
            <a:r>
              <a:rPr lang="en-US" dirty="0">
                <a:latin typeface="+mj-lt"/>
              </a:rPr>
              <a:t>Machine learning accelerators and other dedicated functionality</a:t>
            </a:r>
          </a:p>
          <a:p>
            <a:pPr lvl="1"/>
            <a:endParaRPr lang="en-US" dirty="0">
              <a:latin typeface="+mj-lt"/>
            </a:endParaRPr>
          </a:p>
          <a:p>
            <a:r>
              <a:rPr lang="en-US" dirty="0">
                <a:latin typeface="+mj-lt"/>
              </a:rPr>
              <a:t>nRF51 and nRF52 series</a:t>
            </a:r>
          </a:p>
          <a:p>
            <a:pPr lvl="1"/>
            <a:r>
              <a:rPr lang="en-US" dirty="0">
                <a:latin typeface="+mj-lt"/>
              </a:rPr>
              <a:t>32-bit ARM microcontrollers (Cortex M)</a:t>
            </a:r>
          </a:p>
          <a:p>
            <a:pPr lvl="1"/>
            <a:r>
              <a:rPr lang="en-US" dirty="0">
                <a:latin typeface="+mj-lt"/>
              </a:rPr>
              <a:t>Include 2.4 GHz radio: Bluetooth Low Energy and 802.15.4/Thread</a:t>
            </a:r>
          </a:p>
          <a:p>
            <a:pPr lvl="1"/>
            <a:endParaRPr lang="en-US" dirty="0">
              <a:latin typeface="+mj-lt"/>
            </a:endParaRPr>
          </a:p>
          <a:p>
            <a:r>
              <a:rPr lang="en-US" dirty="0">
                <a:latin typeface="+mj-lt"/>
              </a:rPr>
              <a:t>Others have followed this same path</a:t>
            </a:r>
          </a:p>
          <a:p>
            <a:pPr lvl="1"/>
            <a:r>
              <a:rPr lang="en-US" dirty="0">
                <a:latin typeface="+mj-lt"/>
              </a:rPr>
              <a:t>TI CC26XX</a:t>
            </a:r>
          </a:p>
          <a:p>
            <a:pPr lvl="1"/>
            <a:r>
              <a:rPr lang="en-US" dirty="0">
                <a:latin typeface="+mj-lt"/>
              </a:rPr>
              <a:t>Apollo3</a:t>
            </a:r>
          </a:p>
          <a:p>
            <a:pPr lvl="1"/>
            <a:r>
              <a:rPr lang="en-US" dirty="0">
                <a:latin typeface="+mj-lt"/>
              </a:rPr>
              <a:t>STM32WL</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1967C8C-4981-6F92-316C-07864FF9457A}"/>
              </a:ext>
            </a:extLst>
          </p:cNvPr>
          <p:cNvSpPr>
            <a:spLocks noGrp="1"/>
          </p:cNvSpPr>
          <p:nvPr>
            <p:ph type="sldNum" sz="quarter" idx="12"/>
          </p:nvPr>
        </p:nvSpPr>
        <p:spPr/>
        <p:txBody>
          <a:bodyPr/>
          <a:lstStyle/>
          <a:p>
            <a:fld id="{0778C724-3839-4D76-A707-B4C23905D055}" type="slidenum">
              <a:rPr lang="en-US" smtClean="0"/>
              <a:t>12</a:t>
            </a:fld>
            <a:endParaRPr lang="en-US"/>
          </a:p>
        </p:txBody>
      </p:sp>
    </p:spTree>
    <p:extLst>
      <p:ext uri="{BB962C8B-B14F-4D97-AF65-F5344CB8AC3E}">
        <p14:creationId xmlns:p14="http://schemas.microsoft.com/office/powerpoint/2010/main" val="400915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96E4-2575-90EE-2CF7-237044722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085DA-FE10-278C-50B3-8FD637AD8404}"/>
              </a:ext>
            </a:extLst>
          </p:cNvPr>
          <p:cNvSpPr>
            <a:spLocks noGrp="1"/>
          </p:cNvSpPr>
          <p:nvPr>
            <p:ph type="title"/>
          </p:nvPr>
        </p:nvSpPr>
        <p:spPr>
          <a:xfrm>
            <a:off x="838200" y="167552"/>
            <a:ext cx="10515600" cy="1325563"/>
          </a:xfrm>
        </p:spPr>
        <p:txBody>
          <a:bodyPr>
            <a:normAutofit/>
          </a:bodyPr>
          <a:lstStyle/>
          <a:p>
            <a:r>
              <a:rPr lang="en-US" sz="4000" dirty="0">
                <a:latin typeface="+mn-lt"/>
              </a:rPr>
              <a:t>What are examples of microcontroller peripherals</a:t>
            </a:r>
          </a:p>
        </p:txBody>
      </p:sp>
      <p:sp>
        <p:nvSpPr>
          <p:cNvPr id="3" name="Content Placeholder 2">
            <a:extLst>
              <a:ext uri="{FF2B5EF4-FFF2-40B4-BE49-F238E27FC236}">
                <a16:creationId xmlns:a16="http://schemas.microsoft.com/office/drawing/2014/main" id="{25630D13-AC62-7478-3549-B8107726329F}"/>
              </a:ext>
            </a:extLst>
          </p:cNvPr>
          <p:cNvSpPr>
            <a:spLocks noGrp="1"/>
          </p:cNvSpPr>
          <p:nvPr>
            <p:ph idx="1"/>
          </p:nvPr>
        </p:nvSpPr>
        <p:spPr>
          <a:xfrm>
            <a:off x="838200" y="1493115"/>
            <a:ext cx="7890164" cy="4686012"/>
          </a:xfrm>
        </p:spPr>
        <p:txBody>
          <a:bodyPr>
            <a:normAutofit/>
          </a:bodyPr>
          <a:lstStyle/>
          <a:p>
            <a:r>
              <a:rPr lang="en-US" dirty="0">
                <a:latin typeface="+mj-lt"/>
              </a:rPr>
              <a:t>Hardware modules that perform some action</a:t>
            </a:r>
          </a:p>
          <a:p>
            <a:r>
              <a:rPr lang="en-US" dirty="0">
                <a:latin typeface="+mj-lt"/>
              </a:rPr>
              <a:t>Common examples</a:t>
            </a:r>
          </a:p>
          <a:p>
            <a:pPr lvl="1"/>
            <a:r>
              <a:rPr lang="en-US" dirty="0">
                <a:latin typeface="+mj-lt"/>
              </a:rPr>
              <a:t>Control digital input and output pins</a:t>
            </a:r>
          </a:p>
          <a:p>
            <a:pPr lvl="1"/>
            <a:r>
              <a:rPr lang="en-US" dirty="0">
                <a:latin typeface="+mj-lt"/>
              </a:rPr>
              <a:t>Read analog inputs</a:t>
            </a:r>
          </a:p>
          <a:p>
            <a:pPr lvl="1"/>
            <a:r>
              <a:rPr lang="en-US" dirty="0">
                <a:latin typeface="+mj-lt"/>
              </a:rPr>
              <a:t>Send messages in a given wire protocol (UART, SPI, I2C)</a:t>
            </a:r>
          </a:p>
          <a:p>
            <a:pPr lvl="1"/>
            <a:r>
              <a:rPr lang="en-US" dirty="0">
                <a:latin typeface="+mj-lt"/>
              </a:rPr>
              <a:t>Set and check timers</a:t>
            </a:r>
          </a:p>
          <a:p>
            <a:r>
              <a:rPr lang="en-US" dirty="0">
                <a:latin typeface="+mj-lt"/>
              </a:rPr>
              <a:t>Less common examples</a:t>
            </a:r>
          </a:p>
          <a:p>
            <a:pPr lvl="1"/>
            <a:r>
              <a:rPr lang="en-US" dirty="0">
                <a:latin typeface="+mj-lt"/>
              </a:rPr>
              <a:t>Cryptography accelerators</a:t>
            </a:r>
          </a:p>
          <a:p>
            <a:pPr lvl="1"/>
            <a:r>
              <a:rPr lang="en-US" dirty="0">
                <a:latin typeface="+mj-lt"/>
              </a:rPr>
              <a:t>Complicated wire protocols (USB, CAN)</a:t>
            </a:r>
          </a:p>
          <a:p>
            <a:pPr lvl="1"/>
            <a:r>
              <a:rPr lang="en-US" dirty="0">
                <a:latin typeface="+mj-lt"/>
              </a:rPr>
              <a:t>Wireless radios (BLE, 802.15.4, </a:t>
            </a:r>
            <a:r>
              <a:rPr lang="en-US" dirty="0" err="1">
                <a:latin typeface="+mj-lt"/>
              </a:rPr>
              <a:t>WiFi</a:t>
            </a:r>
            <a:r>
              <a:rPr lang="en-US" dirty="0">
                <a:latin typeface="+mj-lt"/>
              </a:rPr>
              <a:t>)</a:t>
            </a:r>
          </a:p>
          <a:p>
            <a:pPr lvl="1"/>
            <a:endParaRPr lang="en-US" dirty="0"/>
          </a:p>
        </p:txBody>
      </p:sp>
      <p:sp>
        <p:nvSpPr>
          <p:cNvPr id="4" name="Slide Number Placeholder 3">
            <a:extLst>
              <a:ext uri="{FF2B5EF4-FFF2-40B4-BE49-F238E27FC236}">
                <a16:creationId xmlns:a16="http://schemas.microsoft.com/office/drawing/2014/main" id="{C7E04FA8-43E4-C478-B99B-2717D0184213}"/>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4075376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5D9C-379B-C810-032E-38E405052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A7BBB-4D25-E8AB-7BC0-6B1676B8D5BF}"/>
              </a:ext>
            </a:extLst>
          </p:cNvPr>
          <p:cNvSpPr>
            <a:spLocks noGrp="1"/>
          </p:cNvSpPr>
          <p:nvPr>
            <p:ph type="title"/>
          </p:nvPr>
        </p:nvSpPr>
        <p:spPr/>
        <p:txBody>
          <a:bodyPr/>
          <a:lstStyle/>
          <a:p>
            <a:r>
              <a:rPr lang="en-US" dirty="0">
                <a:latin typeface="+mn-lt"/>
              </a:rPr>
              <a:t>Connecting peripherals on microcontrollers</a:t>
            </a:r>
          </a:p>
        </p:txBody>
      </p:sp>
      <p:sp>
        <p:nvSpPr>
          <p:cNvPr id="3" name="Content Placeholder 2">
            <a:extLst>
              <a:ext uri="{FF2B5EF4-FFF2-40B4-BE49-F238E27FC236}">
                <a16:creationId xmlns:a16="http://schemas.microsoft.com/office/drawing/2014/main" id="{9C1703D7-4D52-A864-C248-FD25B412C38A}"/>
              </a:ext>
            </a:extLst>
          </p:cNvPr>
          <p:cNvSpPr>
            <a:spLocks noGrp="1"/>
          </p:cNvSpPr>
          <p:nvPr>
            <p:ph idx="1"/>
          </p:nvPr>
        </p:nvSpPr>
        <p:spPr>
          <a:xfrm>
            <a:off x="914741" y="1597025"/>
            <a:ext cx="10515600" cy="4895850"/>
          </a:xfrm>
        </p:spPr>
        <p:txBody>
          <a:bodyPr/>
          <a:lstStyle/>
          <a:p>
            <a:r>
              <a:rPr lang="en-US" dirty="0">
                <a:latin typeface="+mj-lt"/>
              </a:rPr>
              <a:t>Peripherals need to electrically connect to outside world</a:t>
            </a:r>
          </a:p>
          <a:p>
            <a:pPr lvl="1"/>
            <a:r>
              <a:rPr lang="en-US" dirty="0">
                <a:latin typeface="+mj-lt"/>
              </a:rPr>
              <a:t>Attach to pins on the exterior of the chip</a:t>
            </a:r>
          </a:p>
          <a:p>
            <a:pPr lvl="1"/>
            <a:endParaRPr lang="en-US" dirty="0">
              <a:latin typeface="+mj-lt"/>
            </a:endParaRPr>
          </a:p>
          <a:p>
            <a:r>
              <a:rPr lang="en-US" dirty="0">
                <a:latin typeface="+mj-lt"/>
              </a:rPr>
              <a:t>More pins allow for more connections</a:t>
            </a:r>
          </a:p>
          <a:p>
            <a:pPr lvl="1"/>
            <a:r>
              <a:rPr lang="en-US" dirty="0">
                <a:latin typeface="+mj-lt"/>
              </a:rPr>
              <a:t>At increased cost and size</a:t>
            </a:r>
          </a:p>
          <a:p>
            <a:pPr lvl="1"/>
            <a:endParaRPr lang="en-US" dirty="0">
              <a:latin typeface="+mj-lt"/>
            </a:endParaRPr>
          </a:p>
          <a:p>
            <a:r>
              <a:rPr lang="en-US" dirty="0">
                <a:latin typeface="+mj-lt"/>
              </a:rPr>
              <a:t>Pin layouts can add more pins for cheaper</a:t>
            </a:r>
          </a:p>
          <a:p>
            <a:pPr lvl="1"/>
            <a:r>
              <a:rPr lang="en-US" dirty="0">
                <a:latin typeface="+mj-lt"/>
              </a:rPr>
              <a:t>But make soldering and debugging difficult</a:t>
            </a:r>
          </a:p>
          <a:p>
            <a:endParaRPr lang="en-US" dirty="0">
              <a:latin typeface="+mj-lt"/>
            </a:endParaRPr>
          </a:p>
          <a:p>
            <a:r>
              <a:rPr lang="en-US" dirty="0">
                <a:latin typeface="+mj-lt"/>
              </a:rPr>
              <a:t>Peripherals need to connect to external pins</a:t>
            </a:r>
          </a:p>
          <a:p>
            <a:pPr lvl="1"/>
            <a:r>
              <a:rPr lang="en-US" dirty="0">
                <a:latin typeface="+mj-lt"/>
              </a:rPr>
              <a:t>Modern microcontrollers allow any-to-any connections</a:t>
            </a:r>
          </a:p>
          <a:p>
            <a:endParaRPr lang="en-US" dirty="0"/>
          </a:p>
          <a:p>
            <a:endParaRPr lang="en-US" dirty="0"/>
          </a:p>
        </p:txBody>
      </p:sp>
      <p:sp>
        <p:nvSpPr>
          <p:cNvPr id="4" name="Slide Number Placeholder 3">
            <a:extLst>
              <a:ext uri="{FF2B5EF4-FFF2-40B4-BE49-F238E27FC236}">
                <a16:creationId xmlns:a16="http://schemas.microsoft.com/office/drawing/2014/main" id="{AEB419ED-50DE-A226-4081-A21A201EB6F9}"/>
              </a:ext>
            </a:extLst>
          </p:cNvPr>
          <p:cNvSpPr>
            <a:spLocks noGrp="1"/>
          </p:cNvSpPr>
          <p:nvPr>
            <p:ph type="sldNum" sz="quarter" idx="12"/>
          </p:nvPr>
        </p:nvSpPr>
        <p:spPr/>
        <p:txBody>
          <a:bodyPr/>
          <a:lstStyle/>
          <a:p>
            <a:fld id="{0778C724-3839-4D76-A707-B4C23905D055}" type="slidenum">
              <a:rPr lang="en-US" smtClean="0"/>
              <a:t>14</a:t>
            </a:fld>
            <a:endParaRPr lang="en-US"/>
          </a:p>
        </p:txBody>
      </p:sp>
      <p:pic>
        <p:nvPicPr>
          <p:cNvPr id="3074" name="Picture 2">
            <a:extLst>
              <a:ext uri="{FF2B5EF4-FFF2-40B4-BE49-F238E27FC236}">
                <a16:creationId xmlns:a16="http://schemas.microsoft.com/office/drawing/2014/main" id="{341DDDED-59AF-EF91-4CB5-E3CF1FF33F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1329" y="2159962"/>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a BGA: SMD Ball Grid Array » Electronics Notes">
            <a:extLst>
              <a:ext uri="{FF2B5EF4-FFF2-40B4-BE49-F238E27FC236}">
                <a16:creationId xmlns:a16="http://schemas.microsoft.com/office/drawing/2014/main" id="{601A839B-E9C2-8321-2E87-AB4C59C69DE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154781" y="5130037"/>
            <a:ext cx="1803400" cy="15274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to Build a PCB: QFN footprints">
            <a:extLst>
              <a:ext uri="{FF2B5EF4-FFF2-40B4-BE49-F238E27FC236}">
                <a16:creationId xmlns:a16="http://schemas.microsoft.com/office/drawing/2014/main" id="{3E96D064-8D80-514C-3C9E-D18B56477EA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682622" y="4026862"/>
            <a:ext cx="2747719" cy="9830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F77D382-CBF0-5918-6379-29581DC0FA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99954" y="2523898"/>
            <a:ext cx="1568450" cy="156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49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BDCD-7245-DC32-A9E7-0234F99E4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E2A5B-B86D-C969-FF97-52CF1DDB56C1}"/>
              </a:ext>
            </a:extLst>
          </p:cNvPr>
          <p:cNvSpPr>
            <a:spLocks noGrp="1"/>
          </p:cNvSpPr>
          <p:nvPr>
            <p:ph type="title"/>
          </p:nvPr>
        </p:nvSpPr>
        <p:spPr/>
        <p:txBody>
          <a:bodyPr>
            <a:normAutofit/>
          </a:bodyPr>
          <a:lstStyle/>
          <a:p>
            <a:r>
              <a:rPr lang="en-US" sz="4000" dirty="0">
                <a:latin typeface="+mn-lt"/>
              </a:rPr>
              <a:t>Memory on microcontroller (hierarchy)</a:t>
            </a:r>
          </a:p>
        </p:txBody>
      </p:sp>
      <p:sp>
        <p:nvSpPr>
          <p:cNvPr id="4" name="Slide Number Placeholder 3">
            <a:extLst>
              <a:ext uri="{FF2B5EF4-FFF2-40B4-BE49-F238E27FC236}">
                <a16:creationId xmlns:a16="http://schemas.microsoft.com/office/drawing/2014/main" id="{2F50EE87-0780-0003-6753-E7A62A85D88F}"/>
              </a:ext>
            </a:extLst>
          </p:cNvPr>
          <p:cNvSpPr>
            <a:spLocks noGrp="1"/>
          </p:cNvSpPr>
          <p:nvPr>
            <p:ph type="sldNum" sz="quarter" idx="12"/>
          </p:nvPr>
        </p:nvSpPr>
        <p:spPr/>
        <p:txBody>
          <a:bodyPr/>
          <a:lstStyle/>
          <a:p>
            <a:fld id="{0778C724-3839-4D76-A707-B4C23905D055}" type="slidenum">
              <a:rPr lang="en-US" smtClean="0"/>
              <a:t>15</a:t>
            </a:fld>
            <a:endParaRPr lang="en-US"/>
          </a:p>
        </p:txBody>
      </p:sp>
      <p:graphicFrame>
        <p:nvGraphicFramePr>
          <p:cNvPr id="5" name="Content Placeholder 4">
            <a:extLst>
              <a:ext uri="{FF2B5EF4-FFF2-40B4-BE49-F238E27FC236}">
                <a16:creationId xmlns:a16="http://schemas.microsoft.com/office/drawing/2014/main" id="{200D6B85-C6E1-769F-CE58-7D2C57329F63}"/>
              </a:ext>
            </a:extLst>
          </p:cNvPr>
          <p:cNvGraphicFramePr>
            <a:graphicFrameLocks/>
          </p:cNvGraphicFramePr>
          <p:nvPr/>
        </p:nvGraphicFramePr>
        <p:xfrm>
          <a:off x="2708031" y="1727199"/>
          <a:ext cx="6499274" cy="4427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1413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BB2D-02F2-FEF3-E63D-A80064394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A83F2-F0D5-215E-D47A-0D6875E70BE4}"/>
              </a:ext>
            </a:extLst>
          </p:cNvPr>
          <p:cNvSpPr>
            <a:spLocks noGrp="1"/>
          </p:cNvSpPr>
          <p:nvPr>
            <p:ph type="title"/>
          </p:nvPr>
        </p:nvSpPr>
        <p:spPr/>
        <p:txBody>
          <a:bodyPr>
            <a:normAutofit/>
          </a:bodyPr>
          <a:lstStyle/>
          <a:p>
            <a:r>
              <a:rPr lang="en-US" sz="4000" dirty="0">
                <a:latin typeface="+mn-lt"/>
              </a:rPr>
              <a:t>Example of volatile memory: SRAM</a:t>
            </a:r>
          </a:p>
        </p:txBody>
      </p:sp>
      <p:sp>
        <p:nvSpPr>
          <p:cNvPr id="3" name="Content Placeholder 2">
            <a:extLst>
              <a:ext uri="{FF2B5EF4-FFF2-40B4-BE49-F238E27FC236}">
                <a16:creationId xmlns:a16="http://schemas.microsoft.com/office/drawing/2014/main" id="{17EF2979-C47A-EC47-7941-D652F9C6B9FC}"/>
              </a:ext>
            </a:extLst>
          </p:cNvPr>
          <p:cNvSpPr>
            <a:spLocks noGrp="1"/>
          </p:cNvSpPr>
          <p:nvPr>
            <p:ph idx="1"/>
          </p:nvPr>
        </p:nvSpPr>
        <p:spPr/>
        <p:txBody>
          <a:bodyPr/>
          <a:lstStyle/>
          <a:p>
            <a:r>
              <a:rPr lang="en-US" dirty="0">
                <a:latin typeface="+mj-lt"/>
              </a:rPr>
              <a:t>Same design as registers in traditional computer systems</a:t>
            </a:r>
          </a:p>
          <a:p>
            <a:pPr lvl="1"/>
            <a:r>
              <a:rPr lang="en-US" dirty="0">
                <a:latin typeface="+mj-lt"/>
              </a:rPr>
              <a:t>No need to refresh it -&gt; lower energy costs</a:t>
            </a:r>
          </a:p>
          <a:p>
            <a:pPr lvl="1"/>
            <a:endParaRPr lang="en-US" dirty="0">
              <a:latin typeface="+mj-lt"/>
            </a:endParaRPr>
          </a:p>
          <a:p>
            <a:r>
              <a:rPr lang="en-US" dirty="0">
                <a:latin typeface="+mj-lt"/>
              </a:rPr>
              <a:t>Tradeoff:</a:t>
            </a:r>
          </a:p>
          <a:p>
            <a:pPr lvl="1"/>
            <a:r>
              <a:rPr lang="en-US" dirty="0">
                <a:latin typeface="+mj-lt"/>
              </a:rPr>
              <a:t>More expensive</a:t>
            </a:r>
          </a:p>
          <a:p>
            <a:pPr lvl="1"/>
            <a:r>
              <a:rPr lang="en-US" dirty="0">
                <a:latin typeface="+mj-lt"/>
              </a:rPr>
              <a:t>Physically larger</a:t>
            </a:r>
          </a:p>
        </p:txBody>
      </p:sp>
      <p:sp>
        <p:nvSpPr>
          <p:cNvPr id="4" name="Slide Number Placeholder 3">
            <a:extLst>
              <a:ext uri="{FF2B5EF4-FFF2-40B4-BE49-F238E27FC236}">
                <a16:creationId xmlns:a16="http://schemas.microsoft.com/office/drawing/2014/main" id="{73C224AD-C543-9388-EF88-3C51FE519AB2}"/>
              </a:ext>
            </a:extLst>
          </p:cNvPr>
          <p:cNvSpPr>
            <a:spLocks noGrp="1"/>
          </p:cNvSpPr>
          <p:nvPr>
            <p:ph type="sldNum" sz="quarter" idx="12"/>
          </p:nvPr>
        </p:nvSpPr>
        <p:spPr/>
        <p:txBody>
          <a:bodyPr/>
          <a:lstStyle/>
          <a:p>
            <a:fld id="{0778C724-3839-4D76-A707-B4C23905D055}" type="slidenum">
              <a:rPr lang="en-US" smtClean="0"/>
              <a:t>16</a:t>
            </a:fld>
            <a:endParaRPr lang="en-US"/>
          </a:p>
        </p:txBody>
      </p:sp>
      <p:pic>
        <p:nvPicPr>
          <p:cNvPr id="2052" name="Picture 4" descr="SRAM memory cell - what kind of flip-flop - Electrical Engineering Stack  Exchange">
            <a:extLst>
              <a:ext uri="{FF2B5EF4-FFF2-40B4-BE49-F238E27FC236}">
                <a16:creationId xmlns:a16="http://schemas.microsoft.com/office/drawing/2014/main" id="{A9E336F2-2247-BB6C-8C18-7E1564577B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9564" y="2913321"/>
            <a:ext cx="3702072" cy="278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40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4E143-07D9-A8C1-32B9-0DB9B977E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CBF0B-21F8-7B6A-A3A5-81FAC9FE5B8D}"/>
              </a:ext>
            </a:extLst>
          </p:cNvPr>
          <p:cNvSpPr>
            <a:spLocks noGrp="1"/>
          </p:cNvSpPr>
          <p:nvPr>
            <p:ph type="title"/>
          </p:nvPr>
        </p:nvSpPr>
        <p:spPr/>
        <p:txBody>
          <a:bodyPr>
            <a:normAutofit/>
          </a:bodyPr>
          <a:lstStyle/>
          <a:p>
            <a:r>
              <a:rPr lang="en-US" sz="4000" dirty="0">
                <a:latin typeface="+mn-lt"/>
              </a:rPr>
              <a:t>Example of non-volatile memory: Flash</a:t>
            </a:r>
          </a:p>
        </p:txBody>
      </p:sp>
      <p:sp>
        <p:nvSpPr>
          <p:cNvPr id="3" name="Content Placeholder 2">
            <a:extLst>
              <a:ext uri="{FF2B5EF4-FFF2-40B4-BE49-F238E27FC236}">
                <a16:creationId xmlns:a16="http://schemas.microsoft.com/office/drawing/2014/main" id="{E6B6DD32-C097-1C1E-72DE-8FDC683E39F2}"/>
              </a:ext>
            </a:extLst>
          </p:cNvPr>
          <p:cNvSpPr>
            <a:spLocks noGrp="1"/>
          </p:cNvSpPr>
          <p:nvPr>
            <p:ph idx="1"/>
          </p:nvPr>
        </p:nvSpPr>
        <p:spPr>
          <a:xfrm>
            <a:off x="838200" y="1690688"/>
            <a:ext cx="10515600" cy="4351338"/>
          </a:xfrm>
        </p:spPr>
        <p:txBody>
          <a:bodyPr/>
          <a:lstStyle/>
          <a:p>
            <a:r>
              <a:rPr lang="en-US" dirty="0">
                <a:latin typeface="+mj-lt"/>
              </a:rPr>
              <a:t>Same design as SSDs and Flash drives</a:t>
            </a:r>
          </a:p>
          <a:p>
            <a:endParaRPr lang="en-US" dirty="0">
              <a:latin typeface="+mj-lt"/>
            </a:endParaRPr>
          </a:p>
          <a:p>
            <a:r>
              <a:rPr lang="en-US" dirty="0">
                <a:latin typeface="+mj-lt"/>
              </a:rPr>
              <a:t>Memory is stored with no energy costs</a:t>
            </a:r>
          </a:p>
          <a:p>
            <a:pPr lvl="1"/>
            <a:r>
              <a:rPr lang="en-US" dirty="0">
                <a:latin typeface="+mj-lt"/>
              </a:rPr>
              <a:t>Reading is lowish energy and quick</a:t>
            </a:r>
          </a:p>
          <a:p>
            <a:pPr lvl="1"/>
            <a:r>
              <a:rPr lang="en-US" dirty="0">
                <a:latin typeface="+mj-lt"/>
              </a:rPr>
              <a:t>Writing is high energy and very slow</a:t>
            </a:r>
          </a:p>
          <a:p>
            <a:pPr lvl="2"/>
            <a:r>
              <a:rPr lang="en-US" dirty="0">
                <a:latin typeface="+mj-lt"/>
              </a:rPr>
              <a:t>Writing also has to occur in blocks (e.g. 512 bytes)</a:t>
            </a:r>
          </a:p>
          <a:p>
            <a:pPr lvl="2"/>
            <a:endParaRPr lang="en-US" dirty="0">
              <a:latin typeface="+mj-lt"/>
            </a:endParaRPr>
          </a:p>
          <a:p>
            <a:r>
              <a:rPr lang="en-US" dirty="0">
                <a:latin typeface="+mj-lt"/>
              </a:rPr>
              <a:t>Concern: Flash has a limited lifetime ~10,000 writes</a:t>
            </a:r>
          </a:p>
          <a:p>
            <a:pPr lvl="1"/>
            <a:r>
              <a:rPr lang="en-US" dirty="0">
                <a:latin typeface="+mj-lt"/>
              </a:rPr>
              <a:t>Only writing to Flash when you load code? Essentially forever</a:t>
            </a:r>
          </a:p>
          <a:p>
            <a:pPr lvl="1"/>
            <a:r>
              <a:rPr lang="en-US" dirty="0">
                <a:latin typeface="+mj-lt"/>
              </a:rPr>
              <a:t>Recording data to Flash every second? 2.8 hours</a:t>
            </a:r>
          </a:p>
        </p:txBody>
      </p:sp>
      <p:sp>
        <p:nvSpPr>
          <p:cNvPr id="4" name="Slide Number Placeholder 3">
            <a:extLst>
              <a:ext uri="{FF2B5EF4-FFF2-40B4-BE49-F238E27FC236}">
                <a16:creationId xmlns:a16="http://schemas.microsoft.com/office/drawing/2014/main" id="{9DB4EF39-7474-050D-8C4A-23E2CB57B132}"/>
              </a:ext>
            </a:extLst>
          </p:cNvPr>
          <p:cNvSpPr>
            <a:spLocks noGrp="1"/>
          </p:cNvSpPr>
          <p:nvPr>
            <p:ph type="sldNum" sz="quarter" idx="12"/>
          </p:nvPr>
        </p:nvSpPr>
        <p:spPr/>
        <p:txBody>
          <a:bodyPr/>
          <a:lstStyle/>
          <a:p>
            <a:fld id="{0778C724-3839-4D76-A707-B4C23905D055}" type="slidenum">
              <a:rPr lang="en-US" smtClean="0"/>
              <a:t>17</a:t>
            </a:fld>
            <a:endParaRPr lang="en-US"/>
          </a:p>
        </p:txBody>
      </p:sp>
    </p:spTree>
    <p:extLst>
      <p:ext uri="{BB962C8B-B14F-4D97-AF65-F5344CB8AC3E}">
        <p14:creationId xmlns:p14="http://schemas.microsoft.com/office/powerpoint/2010/main" val="103681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79FED-42A5-6271-7465-6E2F97BB7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6EF34-7B17-FB2E-5F03-851897EB69D6}"/>
              </a:ext>
            </a:extLst>
          </p:cNvPr>
          <p:cNvSpPr>
            <a:spLocks noGrp="1"/>
          </p:cNvSpPr>
          <p:nvPr>
            <p:ph type="title"/>
          </p:nvPr>
        </p:nvSpPr>
        <p:spPr>
          <a:xfrm>
            <a:off x="519223" y="296286"/>
            <a:ext cx="10515600" cy="1325563"/>
          </a:xfrm>
        </p:spPr>
        <p:txBody>
          <a:bodyPr>
            <a:normAutofit/>
          </a:bodyPr>
          <a:lstStyle/>
          <a:p>
            <a:r>
              <a:rPr lang="en-US" sz="4000" dirty="0">
                <a:latin typeface="+mn-lt"/>
              </a:rPr>
              <a:t>Emerging non-volatile memories FRAM , MRAM</a:t>
            </a:r>
          </a:p>
        </p:txBody>
      </p:sp>
      <p:sp>
        <p:nvSpPr>
          <p:cNvPr id="3" name="Content Placeholder 2">
            <a:extLst>
              <a:ext uri="{FF2B5EF4-FFF2-40B4-BE49-F238E27FC236}">
                <a16:creationId xmlns:a16="http://schemas.microsoft.com/office/drawing/2014/main" id="{52FBE0AB-ACB5-24C4-A7D1-ABD1B49BCF96}"/>
              </a:ext>
            </a:extLst>
          </p:cNvPr>
          <p:cNvSpPr>
            <a:spLocks noGrp="1"/>
          </p:cNvSpPr>
          <p:nvPr>
            <p:ph idx="1"/>
          </p:nvPr>
        </p:nvSpPr>
        <p:spPr>
          <a:xfrm>
            <a:off x="616527" y="1621849"/>
            <a:ext cx="9871364" cy="4351338"/>
          </a:xfrm>
        </p:spPr>
        <p:txBody>
          <a:bodyPr>
            <a:normAutofit/>
          </a:bodyPr>
          <a:lstStyle/>
          <a:p>
            <a:r>
              <a:rPr lang="en-US" dirty="0">
                <a:latin typeface="+mj-lt"/>
              </a:rPr>
              <a:t>FRAM and MRAM are both potential flash memory replacements</a:t>
            </a:r>
          </a:p>
          <a:p>
            <a:pPr lvl="1"/>
            <a:r>
              <a:rPr lang="en-US" dirty="0">
                <a:latin typeface="+mj-lt"/>
              </a:rPr>
              <a:t>Non-volatile in nature</a:t>
            </a:r>
          </a:p>
          <a:p>
            <a:pPr lvl="1"/>
            <a:r>
              <a:rPr lang="en-US" dirty="0">
                <a:latin typeface="+mj-lt"/>
              </a:rPr>
              <a:t>High to infinite write/erase cycles</a:t>
            </a:r>
          </a:p>
          <a:p>
            <a:pPr lvl="1"/>
            <a:r>
              <a:rPr lang="en-US" dirty="0">
                <a:latin typeface="+mj-lt"/>
              </a:rPr>
              <a:t>Lower energy costs for writing and reading</a:t>
            </a:r>
          </a:p>
          <a:p>
            <a:pPr lvl="1"/>
            <a:endParaRPr lang="en-US" dirty="0">
              <a:latin typeface="+mj-lt"/>
            </a:endParaRPr>
          </a:p>
          <a:p>
            <a:r>
              <a:rPr lang="en-US" dirty="0">
                <a:latin typeface="+mj-lt"/>
              </a:rPr>
              <a:t>The two-use unrelated magnetic techniques for data storage</a:t>
            </a:r>
          </a:p>
          <a:p>
            <a:pPr lvl="1"/>
            <a:endParaRPr lang="en-US" dirty="0">
              <a:latin typeface="+mj-lt"/>
            </a:endParaRPr>
          </a:p>
          <a:p>
            <a:r>
              <a:rPr lang="en-US" dirty="0">
                <a:latin typeface="+mj-lt"/>
              </a:rPr>
              <a:t>Starting to appear in microcontrollers</a:t>
            </a:r>
          </a:p>
          <a:p>
            <a:pPr lvl="1"/>
            <a:r>
              <a:rPr lang="en-US" dirty="0">
                <a:latin typeface="+mj-lt"/>
              </a:rPr>
              <a:t>TI MSP430s have used 16 kB FRAM</a:t>
            </a:r>
          </a:p>
          <a:p>
            <a:pPr lvl="1"/>
            <a:r>
              <a:rPr lang="en-US" dirty="0">
                <a:latin typeface="+mj-lt"/>
              </a:rPr>
              <a:t>Apollo4 (ARM Cortex-M4F) has 2 MB of MRAM</a:t>
            </a:r>
          </a:p>
        </p:txBody>
      </p:sp>
      <p:sp>
        <p:nvSpPr>
          <p:cNvPr id="4" name="Slide Number Placeholder 3">
            <a:extLst>
              <a:ext uri="{FF2B5EF4-FFF2-40B4-BE49-F238E27FC236}">
                <a16:creationId xmlns:a16="http://schemas.microsoft.com/office/drawing/2014/main" id="{AC42B564-26BB-0B33-DBB7-3C4CDBAD5B3E}"/>
              </a:ext>
            </a:extLst>
          </p:cNvPr>
          <p:cNvSpPr>
            <a:spLocks noGrp="1"/>
          </p:cNvSpPr>
          <p:nvPr>
            <p:ph type="sldNum" sz="quarter" idx="12"/>
          </p:nvPr>
        </p:nvSpPr>
        <p:spPr/>
        <p:txBody>
          <a:bodyPr/>
          <a:lstStyle/>
          <a:p>
            <a:fld id="{0778C724-3839-4D76-A707-B4C23905D055}" type="slidenum">
              <a:rPr lang="en-US" smtClean="0"/>
              <a:t>18</a:t>
            </a:fld>
            <a:endParaRPr lang="en-US"/>
          </a:p>
        </p:txBody>
      </p:sp>
    </p:spTree>
    <p:extLst>
      <p:ext uri="{BB962C8B-B14F-4D97-AF65-F5344CB8AC3E}">
        <p14:creationId xmlns:p14="http://schemas.microsoft.com/office/powerpoint/2010/main" val="129527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ACA9-7EA8-B2AC-A6D6-B769C29392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F2D3D-83FC-B281-0BB0-649D3F948550}"/>
              </a:ext>
            </a:extLst>
          </p:cNvPr>
          <p:cNvSpPr>
            <a:spLocks noGrp="1"/>
          </p:cNvSpPr>
          <p:nvPr>
            <p:ph type="title"/>
          </p:nvPr>
        </p:nvSpPr>
        <p:spPr>
          <a:xfrm>
            <a:off x="731556" y="288776"/>
            <a:ext cx="10789884" cy="1143000"/>
          </a:xfrm>
        </p:spPr>
        <p:txBody>
          <a:bodyPr>
            <a:noAutofit/>
          </a:bodyPr>
          <a:lstStyle/>
          <a:p>
            <a:r>
              <a:rPr lang="en-US" dirty="0">
                <a:latin typeface="+mn-lt"/>
              </a:rPr>
              <a:t>How do you select microcontrollers?</a:t>
            </a:r>
          </a:p>
        </p:txBody>
      </p:sp>
      <p:sp>
        <p:nvSpPr>
          <p:cNvPr id="4" name="Content Placeholder 3">
            <a:extLst>
              <a:ext uri="{FF2B5EF4-FFF2-40B4-BE49-F238E27FC236}">
                <a16:creationId xmlns:a16="http://schemas.microsoft.com/office/drawing/2014/main" id="{C606E7C3-662D-3C73-9B3B-2A83BACF8A23}"/>
              </a:ext>
            </a:extLst>
          </p:cNvPr>
          <p:cNvSpPr>
            <a:spLocks noGrp="1"/>
          </p:cNvSpPr>
          <p:nvPr>
            <p:ph idx="1"/>
          </p:nvPr>
        </p:nvSpPr>
        <p:spPr>
          <a:xfrm>
            <a:off x="792552" y="1570322"/>
            <a:ext cx="10728888" cy="4400988"/>
          </a:xfrm>
        </p:spPr>
        <p:txBody>
          <a:bodyPr>
            <a:normAutofit/>
          </a:bodyPr>
          <a:lstStyle/>
          <a:p>
            <a:pPr>
              <a:lnSpc>
                <a:spcPct val="140000"/>
              </a:lnSpc>
            </a:pPr>
            <a:r>
              <a:rPr lang="en-US" dirty="0">
                <a:latin typeface="+mj-lt"/>
              </a:rPr>
              <a:t>Some of the metrics to be considered in making a selection:</a:t>
            </a:r>
          </a:p>
          <a:p>
            <a:pPr lvl="1">
              <a:lnSpc>
                <a:spcPct val="140000"/>
              </a:lnSpc>
            </a:pPr>
            <a:r>
              <a:rPr lang="en-US" dirty="0">
                <a:latin typeface="+mj-lt"/>
              </a:rPr>
              <a:t>Power consumption</a:t>
            </a:r>
          </a:p>
          <a:p>
            <a:pPr lvl="1">
              <a:lnSpc>
                <a:spcPct val="140000"/>
              </a:lnSpc>
            </a:pPr>
            <a:r>
              <a:rPr lang="en-US" dirty="0">
                <a:latin typeface="+mj-lt"/>
              </a:rPr>
              <a:t>Clock frequency</a:t>
            </a:r>
          </a:p>
          <a:p>
            <a:pPr lvl="1">
              <a:lnSpc>
                <a:spcPct val="140000"/>
              </a:lnSpc>
            </a:pPr>
            <a:r>
              <a:rPr lang="en-US" dirty="0">
                <a:latin typeface="+mj-lt"/>
              </a:rPr>
              <a:t>IO pins</a:t>
            </a:r>
          </a:p>
          <a:p>
            <a:pPr lvl="1">
              <a:lnSpc>
                <a:spcPct val="140000"/>
              </a:lnSpc>
            </a:pPr>
            <a:r>
              <a:rPr lang="en-US" dirty="0">
                <a:latin typeface="+mj-lt"/>
              </a:rPr>
              <a:t>Memory</a:t>
            </a:r>
          </a:p>
          <a:p>
            <a:pPr lvl="1">
              <a:lnSpc>
                <a:spcPct val="140000"/>
              </a:lnSpc>
            </a:pPr>
            <a:r>
              <a:rPr lang="en-US" dirty="0">
                <a:latin typeface="+mj-lt"/>
              </a:rPr>
              <a:t>Internal functions</a:t>
            </a:r>
          </a:p>
          <a:p>
            <a:pPr lvl="1">
              <a:lnSpc>
                <a:spcPct val="140000"/>
              </a:lnSpc>
            </a:pPr>
            <a:r>
              <a:rPr lang="en-US" dirty="0">
                <a:latin typeface="+mj-lt"/>
              </a:rPr>
              <a:t>Others? What else?</a:t>
            </a:r>
          </a:p>
          <a:p>
            <a:pPr>
              <a:lnSpc>
                <a:spcPct val="140000"/>
              </a:lnSpc>
            </a:pPr>
            <a:endParaRPr lang="en-US" dirty="0"/>
          </a:p>
          <a:p>
            <a:pPr>
              <a:lnSpc>
                <a:spcPct val="140000"/>
              </a:lnSpc>
            </a:pPr>
            <a:endParaRPr lang="en-US" dirty="0"/>
          </a:p>
          <a:p>
            <a:pPr lvl="1">
              <a:lnSpc>
                <a:spcPct val="140000"/>
              </a:lnSpc>
            </a:pPr>
            <a:endParaRPr lang="en-US" dirty="0"/>
          </a:p>
        </p:txBody>
      </p:sp>
    </p:spTree>
    <p:extLst>
      <p:ext uri="{BB962C8B-B14F-4D97-AF65-F5344CB8AC3E}">
        <p14:creationId xmlns:p14="http://schemas.microsoft.com/office/powerpoint/2010/main" val="139409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F1B08-2079-6C27-207E-4D4113B479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E3C2B-4267-0457-8CC6-C3363B2CBC9B}"/>
              </a:ext>
            </a:extLst>
          </p:cNvPr>
          <p:cNvSpPr>
            <a:spLocks noGrp="1"/>
          </p:cNvSpPr>
          <p:nvPr>
            <p:ph idx="1"/>
          </p:nvPr>
        </p:nvSpPr>
        <p:spPr>
          <a:xfrm>
            <a:off x="1032164" y="1941141"/>
            <a:ext cx="11050138" cy="2804555"/>
          </a:xfrm>
        </p:spPr>
        <p:txBody>
          <a:bodyPr>
            <a:normAutofit/>
          </a:bodyPr>
          <a:lstStyle/>
          <a:p>
            <a:r>
              <a:rPr lang="en-US" dirty="0">
                <a:latin typeface="+mj-lt"/>
                <a:sym typeface="Wingdings" pitchFamily="2" charset="2"/>
              </a:rPr>
              <a:t>Let us recall what was covered in the last lecture</a:t>
            </a:r>
          </a:p>
          <a:p>
            <a:r>
              <a:rPr lang="en-US" dirty="0">
                <a:latin typeface="+mj-lt"/>
              </a:rPr>
              <a:t>Interfacing I2C sensors on Arduino using library</a:t>
            </a:r>
          </a:p>
          <a:p>
            <a:r>
              <a:rPr lang="en-US" dirty="0">
                <a:latin typeface="+mj-lt"/>
              </a:rPr>
              <a:t>Clock and Timers</a:t>
            </a:r>
          </a:p>
          <a:p>
            <a:r>
              <a:rPr lang="en-US" dirty="0">
                <a:latin typeface="+mj-lt"/>
              </a:rPr>
              <a:t>Battery Capacity </a:t>
            </a:r>
          </a:p>
          <a:p>
            <a:r>
              <a:rPr lang="en-US" dirty="0">
                <a:latin typeface="+mj-lt"/>
              </a:rPr>
              <a:t>Low-Power communication and backscatter </a:t>
            </a:r>
          </a:p>
        </p:txBody>
      </p:sp>
      <p:sp>
        <p:nvSpPr>
          <p:cNvPr id="12" name="Slide Number Placeholder 11">
            <a:extLst>
              <a:ext uri="{FF2B5EF4-FFF2-40B4-BE49-F238E27FC236}">
                <a16:creationId xmlns:a16="http://schemas.microsoft.com/office/drawing/2014/main" id="{57550CE5-DBE1-6EF6-E34A-75B62851E9F3}"/>
              </a:ext>
            </a:extLst>
          </p:cNvPr>
          <p:cNvSpPr>
            <a:spLocks noGrp="1"/>
          </p:cNvSpPr>
          <p:nvPr>
            <p:ph type="sldNum" sz="quarter" idx="12"/>
          </p:nvPr>
        </p:nvSpPr>
        <p:spPr/>
        <p:txBody>
          <a:bodyPr/>
          <a:lstStyle/>
          <a:p>
            <a:fld id="{687B7451-1438-CB4A-8106-82A64F1C7D7B}" type="slidenum">
              <a:rPr lang="sv-SE" smtClean="0"/>
              <a:t>2</a:t>
            </a:fld>
            <a:endParaRPr lang="sv-SE" dirty="0"/>
          </a:p>
        </p:txBody>
      </p:sp>
      <p:sp>
        <p:nvSpPr>
          <p:cNvPr id="5" name="Title 4">
            <a:extLst>
              <a:ext uri="{FF2B5EF4-FFF2-40B4-BE49-F238E27FC236}">
                <a16:creationId xmlns:a16="http://schemas.microsoft.com/office/drawing/2014/main" id="{C80ADD7E-6FD4-C976-8E01-B9B7F2FAA80E}"/>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77AB7724-DCCD-E366-DE07-7C1D3038AB9D}"/>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723202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F5E9-AE36-4F59-A6CA-4D4E0B1F2980}"/>
              </a:ext>
            </a:extLst>
          </p:cNvPr>
          <p:cNvSpPr>
            <a:spLocks noGrp="1"/>
          </p:cNvSpPr>
          <p:nvPr>
            <p:ph type="title"/>
          </p:nvPr>
        </p:nvSpPr>
        <p:spPr>
          <a:xfrm>
            <a:off x="940603" y="155552"/>
            <a:ext cx="10515600" cy="1325563"/>
          </a:xfrm>
        </p:spPr>
        <p:txBody>
          <a:bodyPr>
            <a:normAutofit/>
          </a:bodyPr>
          <a:lstStyle/>
          <a:p>
            <a:r>
              <a:rPr lang="en-US" sz="4000" dirty="0">
                <a:latin typeface="+mn-lt"/>
              </a:rPr>
              <a:t>Serial Peripheral Interface (SPI)</a:t>
            </a:r>
          </a:p>
        </p:txBody>
      </p:sp>
      <p:sp>
        <p:nvSpPr>
          <p:cNvPr id="3" name="Content Placeholder 2">
            <a:extLst>
              <a:ext uri="{FF2B5EF4-FFF2-40B4-BE49-F238E27FC236}">
                <a16:creationId xmlns:a16="http://schemas.microsoft.com/office/drawing/2014/main" id="{BC3D31DF-4767-4178-ADA2-93C7A0B21AEE}"/>
              </a:ext>
            </a:extLst>
          </p:cNvPr>
          <p:cNvSpPr>
            <a:spLocks noGrp="1"/>
          </p:cNvSpPr>
          <p:nvPr>
            <p:ph idx="1"/>
          </p:nvPr>
        </p:nvSpPr>
        <p:spPr>
          <a:xfrm>
            <a:off x="940603" y="1640107"/>
            <a:ext cx="4557642" cy="4502830"/>
          </a:xfrm>
        </p:spPr>
        <p:txBody>
          <a:bodyPr/>
          <a:lstStyle/>
          <a:p>
            <a:r>
              <a:rPr lang="en-US" dirty="0">
                <a:latin typeface="+mj-lt"/>
              </a:rPr>
              <a:t>Serial, synchronous, bus communication protocol</a:t>
            </a:r>
          </a:p>
          <a:p>
            <a:endParaRPr lang="en-US" dirty="0">
              <a:latin typeface="+mj-lt"/>
            </a:endParaRPr>
          </a:p>
          <a:p>
            <a:r>
              <a:rPr lang="en-US" dirty="0">
                <a:latin typeface="+mj-lt"/>
              </a:rPr>
              <a:t>Single controller with multiple peripherals</a:t>
            </a:r>
          </a:p>
          <a:p>
            <a:pPr lvl="1"/>
            <a:r>
              <a:rPr lang="en-US" dirty="0">
                <a:latin typeface="+mj-lt"/>
              </a:rPr>
              <a:t>Within a circuit board</a:t>
            </a:r>
          </a:p>
          <a:p>
            <a:endParaRPr lang="en-US" dirty="0">
              <a:latin typeface="+mj-lt"/>
            </a:endParaRPr>
          </a:p>
          <a:p>
            <a:r>
              <a:rPr lang="en-US" dirty="0">
                <a:latin typeface="+mj-lt"/>
              </a:rPr>
              <a:t>High-speed communication</a:t>
            </a:r>
          </a:p>
          <a:p>
            <a:pPr lvl="1"/>
            <a:r>
              <a:rPr lang="en-US" dirty="0">
                <a:latin typeface="+mj-lt"/>
              </a:rPr>
              <a:t>Multiple Mbps</a:t>
            </a:r>
          </a:p>
        </p:txBody>
      </p:sp>
      <p:sp>
        <p:nvSpPr>
          <p:cNvPr id="4" name="Slide Number Placeholder 3">
            <a:extLst>
              <a:ext uri="{FF2B5EF4-FFF2-40B4-BE49-F238E27FC236}">
                <a16:creationId xmlns:a16="http://schemas.microsoft.com/office/drawing/2014/main" id="{936BE188-DEBA-4557-8E23-2B87ECFAB797}"/>
              </a:ext>
            </a:extLst>
          </p:cNvPr>
          <p:cNvSpPr>
            <a:spLocks noGrp="1"/>
          </p:cNvSpPr>
          <p:nvPr>
            <p:ph type="sldNum" sz="quarter" idx="12"/>
          </p:nvPr>
        </p:nvSpPr>
        <p:spPr/>
        <p:txBody>
          <a:bodyPr/>
          <a:lstStyle/>
          <a:p>
            <a:fld id="{0778C724-3839-4D76-A707-B4C23905D055}" type="slidenum">
              <a:rPr lang="en-US" smtClean="0"/>
              <a:t>20</a:t>
            </a:fld>
            <a:endParaRPr lang="en-US"/>
          </a:p>
        </p:txBody>
      </p:sp>
      <p:grpSp>
        <p:nvGrpSpPr>
          <p:cNvPr id="75" name="Group 74">
            <a:extLst>
              <a:ext uri="{FF2B5EF4-FFF2-40B4-BE49-F238E27FC236}">
                <a16:creationId xmlns:a16="http://schemas.microsoft.com/office/drawing/2014/main" id="{94154D5A-4B33-47DA-9560-DE97C5F52E42}"/>
              </a:ext>
            </a:extLst>
          </p:cNvPr>
          <p:cNvGrpSpPr/>
          <p:nvPr/>
        </p:nvGrpSpPr>
        <p:grpSpPr>
          <a:xfrm>
            <a:off x="5019802" y="1340673"/>
            <a:ext cx="6341305" cy="4374327"/>
            <a:chOff x="559494" y="715027"/>
            <a:chExt cx="8342331" cy="5754664"/>
          </a:xfrm>
        </p:grpSpPr>
        <p:sp>
          <p:nvSpPr>
            <p:cNvPr id="76" name="Rectangle 75">
              <a:extLst>
                <a:ext uri="{FF2B5EF4-FFF2-40B4-BE49-F238E27FC236}">
                  <a16:creationId xmlns:a16="http://schemas.microsoft.com/office/drawing/2014/main" id="{6E689ECC-09E3-44EC-BD77-9B3866D0284D}"/>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7" name="Rectangle 76">
              <a:extLst>
                <a:ext uri="{FF2B5EF4-FFF2-40B4-BE49-F238E27FC236}">
                  <a16:creationId xmlns:a16="http://schemas.microsoft.com/office/drawing/2014/main" id="{FEF929F9-26BE-4410-8273-159275ACB1D9}"/>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8" name="Rectangle 77">
              <a:extLst>
                <a:ext uri="{FF2B5EF4-FFF2-40B4-BE49-F238E27FC236}">
                  <a16:creationId xmlns:a16="http://schemas.microsoft.com/office/drawing/2014/main" id="{97D3F5C7-1702-42F8-84BF-8AFC11B7EE9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9" name="Rectangle 78">
              <a:extLst>
                <a:ext uri="{FF2B5EF4-FFF2-40B4-BE49-F238E27FC236}">
                  <a16:creationId xmlns:a16="http://schemas.microsoft.com/office/drawing/2014/main" id="{163D51FF-5F4D-482E-A895-DF8D0DB94EDB}"/>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80" name="Straight Connector 79">
              <a:extLst>
                <a:ext uri="{FF2B5EF4-FFF2-40B4-BE49-F238E27FC236}">
                  <a16:creationId xmlns:a16="http://schemas.microsoft.com/office/drawing/2014/main" id="{7CDDD3E3-827E-45AE-BD5B-C7D921CDFC73}"/>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053001-C8E2-4329-BA83-3F721D7A5861}"/>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674ED6-CE67-4703-8E58-9415736BBB7F}"/>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374D656-34CD-4C66-B1A0-CD513052B73E}"/>
                </a:ext>
              </a:extLst>
            </p:cNvPr>
            <p:cNvSpPr txBox="1"/>
            <p:nvPr/>
          </p:nvSpPr>
          <p:spPr>
            <a:xfrm>
              <a:off x="563837" y="2489456"/>
              <a:ext cx="2260865" cy="364407"/>
            </a:xfrm>
            <a:prstGeom prst="rect">
              <a:avLst/>
            </a:prstGeom>
            <a:noFill/>
          </p:spPr>
          <p:txBody>
            <a:bodyPr wrap="square" rtlCol="0">
              <a:spAutoFit/>
            </a:bodyPr>
            <a:lstStyle/>
            <a:p>
              <a:r>
                <a:rPr lang="en-US" sz="1200" dirty="0"/>
                <a:t>Microcontroller</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824F7F87-511D-4CBF-8855-B98E31E40A54}"/>
                    </a:ext>
                  </a:extLst>
                </p:cNvPr>
                <p:cNvSpPr txBox="1"/>
                <p:nvPr/>
              </p:nvSpPr>
              <p:spPr>
                <a:xfrm>
                  <a:off x="559494" y="3235079"/>
                  <a:ext cx="2308967" cy="2021700"/>
                </a:xfrm>
                <a:prstGeom prst="rect">
                  <a:avLst/>
                </a:prstGeom>
                <a:noFill/>
              </p:spPr>
              <p:txBody>
                <a:bodyPr wrap="square" rtlCol="0">
                  <a:spAutoFit/>
                </a:bodyPr>
                <a:lstStyle/>
                <a:p>
                  <a:pPr algn="r"/>
                  <a:r>
                    <a:rPr lang="en-US" sz="1300" dirty="0">
                      <a:solidFill>
                        <a:schemeClr val="bg1"/>
                      </a:solidFill>
                    </a:rPr>
                    <a:t>Serial Data Out</a:t>
                  </a:r>
                  <a:br>
                    <a:rPr lang="en-US" sz="1300" dirty="0">
                      <a:solidFill>
                        <a:schemeClr val="bg1"/>
                      </a:solidFill>
                    </a:rPr>
                  </a:br>
                  <a:r>
                    <a:rPr lang="en-US" sz="1300" dirty="0">
                      <a:solidFill>
                        <a:schemeClr val="bg1"/>
                      </a:solidFill>
                    </a:rPr>
                    <a:t>Serial Data In</a:t>
                  </a:r>
                  <a:br>
                    <a:rPr lang="en-US" sz="1300" dirty="0">
                      <a:solidFill>
                        <a:schemeClr val="bg1"/>
                      </a:solidFill>
                    </a:rPr>
                  </a:br>
                  <a:r>
                    <a:rPr lang="en-US" sz="1300" dirty="0">
                      <a:solidFill>
                        <a:schemeClr val="bg1"/>
                      </a:solidFill>
                    </a:rPr>
                    <a:t>Serial Clock</a:t>
                  </a: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endParaRPr lang="en-US" sz="1300" dirty="0">
                    <a:solidFill>
                      <a:schemeClr val="bg1"/>
                    </a:solidFill>
                  </a:endParaRPr>
                </a:p>
              </p:txBody>
            </p:sp>
          </mc:Choice>
          <mc:Fallback xmlns="">
            <p:sp>
              <p:nvSpPr>
                <p:cNvPr id="84" name="TextBox 83">
                  <a:extLst>
                    <a:ext uri="{FF2B5EF4-FFF2-40B4-BE49-F238E27FC236}">
                      <a16:creationId xmlns:a16="http://schemas.microsoft.com/office/drawing/2014/main" id="{824F7F87-511D-4CBF-8855-B98E31E40A54}"/>
                    </a:ext>
                  </a:extLst>
                </p:cNvPr>
                <p:cNvSpPr txBox="1">
                  <a:spLocks noRot="1" noChangeAspect="1" noMove="1" noResize="1" noEditPoints="1" noAdjustHandles="1" noChangeArrowheads="1" noChangeShapeType="1" noTextEdit="1"/>
                </p:cNvSpPr>
                <p:nvPr/>
              </p:nvSpPr>
              <p:spPr>
                <a:xfrm>
                  <a:off x="559494" y="3235079"/>
                  <a:ext cx="2308967" cy="2021700"/>
                </a:xfrm>
                <a:prstGeom prst="rect">
                  <a:avLst/>
                </a:prstGeom>
                <a:blipFill>
                  <a:blip r:embed="rId2"/>
                  <a:stretch>
                    <a:fillRect r="-694"/>
                  </a:stretch>
                </a:blipFill>
              </p:spPr>
              <p:txBody>
                <a:bodyPr/>
                <a:lstStyle/>
                <a:p>
                  <a:r>
                    <a:rPr lang="en-US">
                      <a:noFill/>
                    </a:rPr>
                    <a:t> </a:t>
                  </a:r>
                </a:p>
              </p:txBody>
            </p:sp>
          </mc:Fallback>
        </mc:AlternateContent>
        <p:cxnSp>
          <p:nvCxnSpPr>
            <p:cNvPr id="85" name="Straight Connector 84">
              <a:extLst>
                <a:ext uri="{FF2B5EF4-FFF2-40B4-BE49-F238E27FC236}">
                  <a16:creationId xmlns:a16="http://schemas.microsoft.com/office/drawing/2014/main" id="{999972AF-44EE-475B-817A-14D78491AD76}"/>
                </a:ext>
              </a:extLst>
            </p:cNvPr>
            <p:cNvCxnSpPr>
              <a:cxnSpLocks/>
            </p:cNvCxnSpPr>
            <p:nvPr/>
          </p:nvCxnSpPr>
          <p:spPr>
            <a:xfrm>
              <a:off x="5526064" y="1336109"/>
              <a:ext cx="1617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CCC1F65-4CED-4F1C-A6DC-6148156EF397}"/>
                </a:ext>
              </a:extLst>
            </p:cNvPr>
            <p:cNvCxnSpPr>
              <a:cxnSpLocks/>
            </p:cNvCxnSpPr>
            <p:nvPr/>
          </p:nvCxnSpPr>
          <p:spPr>
            <a:xfrm>
              <a:off x="5876793" y="1616901"/>
              <a:ext cx="1267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AFA1CD9-E199-4083-9B43-6AEFF44C17F4}"/>
                </a:ext>
              </a:extLst>
            </p:cNvPr>
            <p:cNvCxnSpPr>
              <a:cxnSpLocks/>
            </p:cNvCxnSpPr>
            <p:nvPr/>
          </p:nvCxnSpPr>
          <p:spPr>
            <a:xfrm>
              <a:off x="6200382" y="1869509"/>
              <a:ext cx="94363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529E238-2328-47A7-84C5-F714E96D2EEC}"/>
                </a:ext>
              </a:extLst>
            </p:cNvPr>
            <p:cNvCxnSpPr>
              <a:cxnSpLocks/>
            </p:cNvCxnSpPr>
            <p:nvPr/>
          </p:nvCxnSpPr>
          <p:spPr>
            <a:xfrm>
              <a:off x="6200382" y="18695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41D66BA-E517-4C95-BEC4-91DC6005B3AE}"/>
                </a:ext>
              </a:extLst>
            </p:cNvPr>
            <p:cNvCxnSpPr>
              <a:cxnSpLocks/>
            </p:cNvCxnSpPr>
            <p:nvPr/>
          </p:nvCxnSpPr>
          <p:spPr>
            <a:xfrm>
              <a:off x="5876793" y="1616901"/>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A949573-3982-4D6C-99A7-6FDA27D0FE18}"/>
                </a:ext>
              </a:extLst>
            </p:cNvPr>
            <p:cNvCxnSpPr>
              <a:cxnSpLocks/>
            </p:cNvCxnSpPr>
            <p:nvPr/>
          </p:nvCxnSpPr>
          <p:spPr>
            <a:xfrm>
              <a:off x="5526064" y="13361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4CDB33B-E47A-4AB0-BE9A-23AF01D6F7E0}"/>
                </a:ext>
              </a:extLst>
            </p:cNvPr>
            <p:cNvCxnSpPr>
              <a:cxnSpLocks/>
            </p:cNvCxnSpPr>
            <p:nvPr/>
          </p:nvCxnSpPr>
          <p:spPr>
            <a:xfrm>
              <a:off x="4835045" y="5421682"/>
              <a:ext cx="23089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1202CB-0438-470D-89B7-37813D54D41C}"/>
                </a:ext>
              </a:extLst>
            </p:cNvPr>
            <p:cNvCxnSpPr>
              <a:cxnSpLocks/>
            </p:cNvCxnSpPr>
            <p:nvPr/>
          </p:nvCxnSpPr>
          <p:spPr>
            <a:xfrm>
              <a:off x="4436300" y="5702474"/>
              <a:ext cx="270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CAE1B5C-9625-4F7B-97F0-8A5553693D66}"/>
                </a:ext>
              </a:extLst>
            </p:cNvPr>
            <p:cNvCxnSpPr>
              <a:cxnSpLocks/>
            </p:cNvCxnSpPr>
            <p:nvPr/>
          </p:nvCxnSpPr>
          <p:spPr>
            <a:xfrm>
              <a:off x="4018764" y="5955082"/>
              <a:ext cx="31252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4B2EBF6-039B-4EEB-A642-195723CCCE0C}"/>
                </a:ext>
              </a:extLst>
            </p:cNvPr>
            <p:cNvCxnSpPr>
              <a:cxnSpLocks/>
            </p:cNvCxnSpPr>
            <p:nvPr/>
          </p:nvCxnSpPr>
          <p:spPr>
            <a:xfrm>
              <a:off x="4835045" y="3934216"/>
              <a:ext cx="0" cy="1487466"/>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6625B96-A001-42D8-94A9-CF1922AD5387}"/>
                </a:ext>
              </a:extLst>
            </p:cNvPr>
            <p:cNvCxnSpPr>
              <a:cxnSpLocks/>
            </p:cNvCxnSpPr>
            <p:nvPr/>
          </p:nvCxnSpPr>
          <p:spPr>
            <a:xfrm>
              <a:off x="4436300" y="3673659"/>
              <a:ext cx="0" cy="202881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9C9827B-AC36-448B-8CC3-BE8FDFD27558}"/>
                </a:ext>
              </a:extLst>
            </p:cNvPr>
            <p:cNvCxnSpPr>
              <a:cxnSpLocks/>
            </p:cNvCxnSpPr>
            <p:nvPr/>
          </p:nvCxnSpPr>
          <p:spPr>
            <a:xfrm>
              <a:off x="4035467" y="3408120"/>
              <a:ext cx="0" cy="2546962"/>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AFDA5C27-D0BF-4482-A9A3-AB293EB49A15}"/>
                </a:ext>
              </a:extLst>
            </p:cNvPr>
            <p:cNvSpPr txBox="1"/>
            <p:nvPr/>
          </p:nvSpPr>
          <p:spPr>
            <a:xfrm>
              <a:off x="7144012" y="2741391"/>
              <a:ext cx="1741111" cy="364407"/>
            </a:xfrm>
            <a:prstGeom prst="rect">
              <a:avLst/>
            </a:prstGeom>
            <a:noFill/>
          </p:spPr>
          <p:txBody>
            <a:bodyPr wrap="square" rtlCol="0">
              <a:spAutoFit/>
            </a:bodyPr>
            <a:lstStyle/>
            <a:p>
              <a:r>
                <a:rPr lang="en-US" sz="1200" dirty="0"/>
                <a:t>Device 2</a:t>
              </a:r>
            </a:p>
          </p:txBody>
        </p:sp>
        <p:sp>
          <p:nvSpPr>
            <p:cNvPr id="98" name="TextBox 97">
              <a:extLst>
                <a:ext uri="{FF2B5EF4-FFF2-40B4-BE49-F238E27FC236}">
                  <a16:creationId xmlns:a16="http://schemas.microsoft.com/office/drawing/2014/main" id="{379030B5-074A-402E-AE71-0F7E11C42F83}"/>
                </a:ext>
              </a:extLst>
            </p:cNvPr>
            <p:cNvSpPr txBox="1"/>
            <p:nvPr/>
          </p:nvSpPr>
          <p:spPr>
            <a:xfrm>
              <a:off x="7160714" y="715027"/>
              <a:ext cx="1741111" cy="364407"/>
            </a:xfrm>
            <a:prstGeom prst="rect">
              <a:avLst/>
            </a:prstGeom>
            <a:noFill/>
          </p:spPr>
          <p:txBody>
            <a:bodyPr wrap="square" rtlCol="0">
              <a:spAutoFit/>
            </a:bodyPr>
            <a:lstStyle/>
            <a:p>
              <a:r>
                <a:rPr lang="en-US" sz="1200" dirty="0"/>
                <a:t>Device 1</a:t>
              </a:r>
            </a:p>
          </p:txBody>
        </p:sp>
        <p:sp>
          <p:nvSpPr>
            <p:cNvPr id="99" name="TextBox 98">
              <a:extLst>
                <a:ext uri="{FF2B5EF4-FFF2-40B4-BE49-F238E27FC236}">
                  <a16:creationId xmlns:a16="http://schemas.microsoft.com/office/drawing/2014/main" id="{F33CA97D-14EC-4138-A19F-8128DAB0A86E}"/>
                </a:ext>
              </a:extLst>
            </p:cNvPr>
            <p:cNvSpPr txBox="1"/>
            <p:nvPr/>
          </p:nvSpPr>
          <p:spPr>
            <a:xfrm>
              <a:off x="7076665" y="4759982"/>
              <a:ext cx="1741111" cy="364407"/>
            </a:xfrm>
            <a:prstGeom prst="rect">
              <a:avLst/>
            </a:prstGeom>
            <a:noFill/>
          </p:spPr>
          <p:txBody>
            <a:bodyPr wrap="square" rtlCol="0">
              <a:spAutoFit/>
            </a:bodyPr>
            <a:lstStyle/>
            <a:p>
              <a:r>
                <a:rPr lang="en-US" sz="1200" dirty="0"/>
                <a:t>Device 3</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B6108D9A-773A-4819-AA1E-CBA709D4B50E}"/>
                    </a:ext>
                  </a:extLst>
                </p:cNvPr>
                <p:cNvSpPr txBox="1"/>
                <p:nvPr/>
              </p:nvSpPr>
              <p:spPr>
                <a:xfrm>
                  <a:off x="7144012" y="3196795"/>
                  <a:ext cx="1724408" cy="1193518"/>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0" name="TextBox 99">
                  <a:extLst>
                    <a:ext uri="{FF2B5EF4-FFF2-40B4-BE49-F238E27FC236}">
                      <a16:creationId xmlns:a16="http://schemas.microsoft.com/office/drawing/2014/main" id="{B6108D9A-773A-4819-AA1E-CBA709D4B50E}"/>
                    </a:ext>
                  </a:extLst>
                </p:cNvPr>
                <p:cNvSpPr txBox="1">
                  <a:spLocks noRot="1" noChangeAspect="1" noMove="1" noResize="1" noEditPoints="1" noAdjustHandles="1" noChangeArrowheads="1" noChangeShapeType="1" noTextEdit="1"/>
                </p:cNvSpPr>
                <p:nvPr/>
              </p:nvSpPr>
              <p:spPr>
                <a:xfrm>
                  <a:off x="7144012" y="3196795"/>
                  <a:ext cx="1724408" cy="1193518"/>
                </a:xfrm>
                <a:prstGeom prst="rect">
                  <a:avLst/>
                </a:prstGeom>
                <a:blipFill>
                  <a:blip r:embed="rId3"/>
                  <a:stretch>
                    <a:fillRect l="-930" b="-2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D60019E4-4613-4ECB-91EF-CD6D85E4E71F}"/>
                    </a:ext>
                  </a:extLst>
                </p:cNvPr>
                <p:cNvSpPr txBox="1"/>
                <p:nvPr/>
              </p:nvSpPr>
              <p:spPr>
                <a:xfrm>
                  <a:off x="7144013" y="1152393"/>
                  <a:ext cx="1741110" cy="1197482"/>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1" name="TextBox 100">
                  <a:extLst>
                    <a:ext uri="{FF2B5EF4-FFF2-40B4-BE49-F238E27FC236}">
                      <a16:creationId xmlns:a16="http://schemas.microsoft.com/office/drawing/2014/main" id="{D60019E4-4613-4ECB-91EF-CD6D85E4E71F}"/>
                    </a:ext>
                  </a:extLst>
                </p:cNvPr>
                <p:cNvSpPr txBox="1">
                  <a:spLocks noRot="1" noChangeAspect="1" noMove="1" noResize="1" noEditPoints="1" noAdjustHandles="1" noChangeArrowheads="1" noChangeShapeType="1" noTextEdit="1"/>
                </p:cNvSpPr>
                <p:nvPr/>
              </p:nvSpPr>
              <p:spPr>
                <a:xfrm>
                  <a:off x="7144013" y="1152393"/>
                  <a:ext cx="1741110" cy="1197482"/>
                </a:xfrm>
                <a:prstGeom prst="rect">
                  <a:avLst/>
                </a:prstGeom>
                <a:blipFill>
                  <a:blip r:embed="rId4"/>
                  <a:stretch>
                    <a:fillRect l="-922"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443CCD0-F82E-4144-89F6-62F4AEA76395}"/>
                    </a:ext>
                  </a:extLst>
                </p:cNvPr>
                <p:cNvSpPr txBox="1"/>
                <p:nvPr/>
              </p:nvSpPr>
              <p:spPr>
                <a:xfrm>
                  <a:off x="7160715" y="5210828"/>
                  <a:ext cx="1724408" cy="1193518"/>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2" name="TextBox 101">
                  <a:extLst>
                    <a:ext uri="{FF2B5EF4-FFF2-40B4-BE49-F238E27FC236}">
                      <a16:creationId xmlns:a16="http://schemas.microsoft.com/office/drawing/2014/main" id="{A443CCD0-F82E-4144-89F6-62F4AEA76395}"/>
                    </a:ext>
                  </a:extLst>
                </p:cNvPr>
                <p:cNvSpPr txBox="1">
                  <a:spLocks noRot="1" noChangeAspect="1" noMove="1" noResize="1" noEditPoints="1" noAdjustHandles="1" noChangeArrowheads="1" noChangeShapeType="1" noTextEdit="1"/>
                </p:cNvSpPr>
                <p:nvPr/>
              </p:nvSpPr>
              <p:spPr>
                <a:xfrm>
                  <a:off x="7160715" y="5210828"/>
                  <a:ext cx="1724408" cy="1193518"/>
                </a:xfrm>
                <a:prstGeom prst="rect">
                  <a:avLst/>
                </a:prstGeom>
                <a:blipFill>
                  <a:blip r:embed="rId5"/>
                  <a:stretch>
                    <a:fillRect l="-930" b="-2703"/>
                  </a:stretch>
                </a:blipFill>
              </p:spPr>
              <p:txBody>
                <a:bodyPr/>
                <a:lstStyle/>
                <a:p>
                  <a:r>
                    <a:rPr lang="en-US">
                      <a:noFill/>
                    </a:rPr>
                    <a:t> </a:t>
                  </a:r>
                </a:p>
              </p:txBody>
            </p:sp>
          </mc:Fallback>
        </mc:AlternateContent>
        <p:cxnSp>
          <p:nvCxnSpPr>
            <p:cNvPr id="103" name="Straight Connector 102">
              <a:extLst>
                <a:ext uri="{FF2B5EF4-FFF2-40B4-BE49-F238E27FC236}">
                  <a16:creationId xmlns:a16="http://schemas.microsoft.com/office/drawing/2014/main" id="{1DA145A1-8CEC-4323-98C7-C435D71CF7F8}"/>
                </a:ext>
              </a:extLst>
            </p:cNvPr>
            <p:cNvCxnSpPr>
              <a:cxnSpLocks/>
            </p:cNvCxnSpPr>
            <p:nvPr/>
          </p:nvCxnSpPr>
          <p:spPr>
            <a:xfrm>
              <a:off x="2885163" y="4204662"/>
              <a:ext cx="425884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D22286A-1E65-4537-9BDC-678865C5DC8C}"/>
                </a:ext>
              </a:extLst>
            </p:cNvPr>
            <p:cNvCxnSpPr>
              <a:cxnSpLocks/>
            </p:cNvCxnSpPr>
            <p:nvPr/>
          </p:nvCxnSpPr>
          <p:spPr>
            <a:xfrm>
              <a:off x="2885163" y="4485454"/>
              <a:ext cx="361793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911C1B-FD8E-449F-8512-3F3EED8CC2BE}"/>
                </a:ext>
              </a:extLst>
            </p:cNvPr>
            <p:cNvCxnSpPr>
              <a:cxnSpLocks/>
            </p:cNvCxnSpPr>
            <p:nvPr/>
          </p:nvCxnSpPr>
          <p:spPr>
            <a:xfrm>
              <a:off x="2885163" y="4738062"/>
              <a:ext cx="761997"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42322F-908F-4947-B369-178BBC8D9ADA}"/>
                </a:ext>
              </a:extLst>
            </p:cNvPr>
            <p:cNvCxnSpPr>
              <a:cxnSpLocks/>
            </p:cNvCxnSpPr>
            <p:nvPr/>
          </p:nvCxnSpPr>
          <p:spPr>
            <a:xfrm>
              <a:off x="3647160" y="4738062"/>
              <a:ext cx="0" cy="1487466"/>
            </a:xfrm>
            <a:prstGeom prst="line">
              <a:avLst/>
            </a:prstGeom>
            <a:ln w="571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EACCDE8-F10C-4DBD-A64F-B9834B6139CE}"/>
                </a:ext>
              </a:extLst>
            </p:cNvPr>
            <p:cNvCxnSpPr>
              <a:cxnSpLocks/>
            </p:cNvCxnSpPr>
            <p:nvPr/>
          </p:nvCxnSpPr>
          <p:spPr>
            <a:xfrm>
              <a:off x="3647160" y="6225528"/>
              <a:ext cx="3513555"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A153A47-4E00-4E5E-B79F-06216B7AC557}"/>
                </a:ext>
              </a:extLst>
            </p:cNvPr>
            <p:cNvCxnSpPr>
              <a:cxnSpLocks/>
            </p:cNvCxnSpPr>
            <p:nvPr/>
          </p:nvCxnSpPr>
          <p:spPr>
            <a:xfrm>
              <a:off x="6503094" y="2122118"/>
              <a:ext cx="0" cy="2363336"/>
            </a:xfrm>
            <a:prstGeom prst="line">
              <a:avLst/>
            </a:prstGeom>
            <a:ln w="57150">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D63557-AA92-46FF-9FB5-75C03E4E7064}"/>
                </a:ext>
              </a:extLst>
            </p:cNvPr>
            <p:cNvCxnSpPr>
              <a:cxnSpLocks/>
            </p:cNvCxnSpPr>
            <p:nvPr/>
          </p:nvCxnSpPr>
          <p:spPr>
            <a:xfrm>
              <a:off x="6503094" y="2122118"/>
              <a:ext cx="65762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482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20BE-686C-4AD2-868D-16EDC04D7618}"/>
              </a:ext>
            </a:extLst>
          </p:cNvPr>
          <p:cNvSpPr>
            <a:spLocks noGrp="1"/>
          </p:cNvSpPr>
          <p:nvPr>
            <p:ph type="title"/>
          </p:nvPr>
        </p:nvSpPr>
        <p:spPr>
          <a:xfrm>
            <a:off x="608583" y="72730"/>
            <a:ext cx="10515600" cy="1325563"/>
          </a:xfrm>
        </p:spPr>
        <p:txBody>
          <a:bodyPr>
            <a:normAutofit/>
          </a:bodyPr>
          <a:lstStyle/>
          <a:p>
            <a:r>
              <a:rPr lang="en-US" sz="4000" dirty="0">
                <a:latin typeface="+mn-lt"/>
              </a:rPr>
              <a:t>Example of SPI communication </a:t>
            </a:r>
          </a:p>
        </p:txBody>
      </p:sp>
      <p:sp>
        <p:nvSpPr>
          <p:cNvPr id="3" name="Content Placeholder 2">
            <a:extLst>
              <a:ext uri="{FF2B5EF4-FFF2-40B4-BE49-F238E27FC236}">
                <a16:creationId xmlns:a16="http://schemas.microsoft.com/office/drawing/2014/main" id="{727FDC44-C4B2-4E70-B7DA-A9B6DFA8BBD4}"/>
              </a:ext>
            </a:extLst>
          </p:cNvPr>
          <p:cNvSpPr>
            <a:spLocks noGrp="1"/>
          </p:cNvSpPr>
          <p:nvPr>
            <p:ph idx="1"/>
          </p:nvPr>
        </p:nvSpPr>
        <p:spPr>
          <a:xfrm>
            <a:off x="607594" y="1509712"/>
            <a:ext cx="4135515" cy="5029200"/>
          </a:xfrm>
        </p:spPr>
        <p:txBody>
          <a:bodyPr>
            <a:normAutofit/>
          </a:bodyPr>
          <a:lstStyle/>
          <a:p>
            <a:r>
              <a:rPr lang="en-US" dirty="0">
                <a:latin typeface="+mj-lt"/>
              </a:rPr>
              <a:t>Transactions usually in multiples of bytes (as many as needed)</a:t>
            </a:r>
          </a:p>
          <a:p>
            <a:pPr lvl="1"/>
            <a:endParaRPr lang="en-US" dirty="0">
              <a:latin typeface="+mj-lt"/>
            </a:endParaRPr>
          </a:p>
          <a:p>
            <a:r>
              <a:rPr lang="en-US" dirty="0">
                <a:latin typeface="+mj-lt"/>
              </a:rPr>
              <a:t>Bytes are sent LSB first</a:t>
            </a:r>
          </a:p>
          <a:p>
            <a:pPr lvl="1"/>
            <a:endParaRPr lang="en-US" dirty="0">
              <a:latin typeface="+mj-lt"/>
            </a:endParaRPr>
          </a:p>
          <a:p>
            <a:r>
              <a:rPr lang="en-US" dirty="0">
                <a:latin typeface="+mj-lt"/>
              </a:rPr>
              <a:t>No need for framing bits (start/stop)</a:t>
            </a:r>
          </a:p>
          <a:p>
            <a:pPr lvl="1"/>
            <a:r>
              <a:rPr lang="en-US" dirty="0">
                <a:latin typeface="+mj-lt"/>
              </a:rPr>
              <a:t>CS handles that</a:t>
            </a:r>
          </a:p>
        </p:txBody>
      </p:sp>
      <p:sp>
        <p:nvSpPr>
          <p:cNvPr id="4" name="Slide Number Placeholder 3">
            <a:extLst>
              <a:ext uri="{FF2B5EF4-FFF2-40B4-BE49-F238E27FC236}">
                <a16:creationId xmlns:a16="http://schemas.microsoft.com/office/drawing/2014/main" id="{204C47C9-CFEA-41AE-9AB0-B5D123E53685}"/>
              </a:ext>
            </a:extLst>
          </p:cNvPr>
          <p:cNvSpPr>
            <a:spLocks noGrp="1"/>
          </p:cNvSpPr>
          <p:nvPr>
            <p:ph type="sldNum" sz="quarter" idx="12"/>
          </p:nvPr>
        </p:nvSpPr>
        <p:spPr/>
        <p:txBody>
          <a:bodyPr/>
          <a:lstStyle/>
          <a:p>
            <a:fld id="{0778C724-3839-4D76-A707-B4C23905D055}" type="slidenum">
              <a:rPr lang="en-US" smtClean="0"/>
              <a:t>21</a:t>
            </a:fld>
            <a:endParaRPr lang="en-US"/>
          </a:p>
        </p:txBody>
      </p:sp>
      <p:pic>
        <p:nvPicPr>
          <p:cNvPr id="1026" name="Picture 2" descr="Chip Select with SPI">
            <a:extLst>
              <a:ext uri="{FF2B5EF4-FFF2-40B4-BE49-F238E27FC236}">
                <a16:creationId xmlns:a16="http://schemas.microsoft.com/office/drawing/2014/main" id="{0C291CCF-71A8-4C27-8019-BBBA2AA21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526" y="1367127"/>
            <a:ext cx="5537669" cy="470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02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323-F0E8-4A0D-AC84-A5CD38A5D86B}"/>
              </a:ext>
            </a:extLst>
          </p:cNvPr>
          <p:cNvSpPr>
            <a:spLocks noGrp="1"/>
          </p:cNvSpPr>
          <p:nvPr>
            <p:ph type="title"/>
          </p:nvPr>
        </p:nvSpPr>
        <p:spPr/>
        <p:txBody>
          <a:bodyPr>
            <a:normAutofit/>
          </a:bodyPr>
          <a:lstStyle/>
          <a:p>
            <a:r>
              <a:rPr lang="en-US" sz="4000" dirty="0">
                <a:latin typeface="+mn-lt"/>
              </a:rPr>
              <a:t>What is the maximum data rate on SPI?</a:t>
            </a:r>
          </a:p>
        </p:txBody>
      </p:sp>
      <p:sp>
        <p:nvSpPr>
          <p:cNvPr id="3" name="Content Placeholder 2">
            <a:extLst>
              <a:ext uri="{FF2B5EF4-FFF2-40B4-BE49-F238E27FC236}">
                <a16:creationId xmlns:a16="http://schemas.microsoft.com/office/drawing/2014/main" id="{A15045FC-0EAC-419E-9666-61817DB0D4D2}"/>
              </a:ext>
            </a:extLst>
          </p:cNvPr>
          <p:cNvSpPr>
            <a:spLocks noGrp="1"/>
          </p:cNvSpPr>
          <p:nvPr>
            <p:ph idx="1"/>
          </p:nvPr>
        </p:nvSpPr>
        <p:spPr>
          <a:xfrm>
            <a:off x="838200" y="1825625"/>
            <a:ext cx="11006470" cy="4667250"/>
          </a:xfrm>
        </p:spPr>
        <p:txBody>
          <a:bodyPr/>
          <a:lstStyle/>
          <a:p>
            <a:r>
              <a:rPr lang="en-US" dirty="0">
                <a:latin typeface="+mj-lt"/>
              </a:rPr>
              <a:t>No particular requirements</a:t>
            </a:r>
          </a:p>
          <a:p>
            <a:pPr lvl="1"/>
            <a:r>
              <a:rPr lang="en-US" dirty="0">
                <a:latin typeface="+mj-lt"/>
              </a:rPr>
              <a:t>Speed can go as fast as your clock and line capacitance can handle</a:t>
            </a:r>
          </a:p>
          <a:p>
            <a:pPr lvl="1"/>
            <a:endParaRPr lang="en-US" dirty="0">
              <a:latin typeface="+mj-lt"/>
            </a:endParaRPr>
          </a:p>
          <a:p>
            <a:r>
              <a:rPr lang="en-US" dirty="0">
                <a:latin typeface="+mj-lt"/>
              </a:rPr>
              <a:t>Datasheet for devices will specify their speeds</a:t>
            </a:r>
          </a:p>
          <a:p>
            <a:pPr lvl="1"/>
            <a:r>
              <a:rPr lang="en-US" dirty="0">
                <a:latin typeface="+mj-lt"/>
              </a:rPr>
              <a:t>Sort of standards (less so than UART, for example)</a:t>
            </a:r>
          </a:p>
          <a:p>
            <a:pPr lvl="2"/>
            <a:r>
              <a:rPr lang="en-US" dirty="0">
                <a:latin typeface="+mj-lt"/>
              </a:rPr>
              <a:t>700 kbps</a:t>
            </a:r>
          </a:p>
          <a:p>
            <a:pPr lvl="2"/>
            <a:r>
              <a:rPr lang="en-US" dirty="0">
                <a:latin typeface="+mj-lt"/>
              </a:rPr>
              <a:t>3.4 Mbps</a:t>
            </a:r>
          </a:p>
          <a:p>
            <a:pPr lvl="2"/>
            <a:r>
              <a:rPr lang="en-US" dirty="0">
                <a:latin typeface="+mj-lt"/>
              </a:rPr>
              <a:t>10 Mbps</a:t>
            </a:r>
          </a:p>
        </p:txBody>
      </p:sp>
      <p:sp>
        <p:nvSpPr>
          <p:cNvPr id="4" name="Slide Number Placeholder 3">
            <a:extLst>
              <a:ext uri="{FF2B5EF4-FFF2-40B4-BE49-F238E27FC236}">
                <a16:creationId xmlns:a16="http://schemas.microsoft.com/office/drawing/2014/main" id="{EB4B3F8C-61F0-4B2F-99E9-3F84823A9551}"/>
              </a:ext>
            </a:extLst>
          </p:cNvPr>
          <p:cNvSpPr>
            <a:spLocks noGrp="1"/>
          </p:cNvSpPr>
          <p:nvPr>
            <p:ph type="sldNum" sz="quarter" idx="12"/>
          </p:nvPr>
        </p:nvSpPr>
        <p:spPr/>
        <p:txBody>
          <a:bodyPr/>
          <a:lstStyle/>
          <a:p>
            <a:fld id="{0778C724-3839-4D76-A707-B4C23905D055}" type="slidenum">
              <a:rPr lang="en-US" smtClean="0"/>
              <a:t>22</a:t>
            </a:fld>
            <a:endParaRPr lang="en-US"/>
          </a:p>
        </p:txBody>
      </p:sp>
    </p:spTree>
    <p:extLst>
      <p:ext uri="{BB962C8B-B14F-4D97-AF65-F5344CB8AC3E}">
        <p14:creationId xmlns:p14="http://schemas.microsoft.com/office/powerpoint/2010/main" val="2983661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D6E3-3078-42FF-A43F-A82CDCB2C757}"/>
              </a:ext>
            </a:extLst>
          </p:cNvPr>
          <p:cNvSpPr>
            <a:spLocks noGrp="1"/>
          </p:cNvSpPr>
          <p:nvPr>
            <p:ph type="title"/>
          </p:nvPr>
        </p:nvSpPr>
        <p:spPr/>
        <p:txBody>
          <a:bodyPr>
            <a:normAutofit/>
          </a:bodyPr>
          <a:lstStyle/>
          <a:p>
            <a:r>
              <a:rPr lang="en-US" sz="4000" dirty="0">
                <a:latin typeface="+mn-lt"/>
              </a:rPr>
              <a:t>What are Pros and Cons for SPI?</a:t>
            </a:r>
          </a:p>
        </p:txBody>
      </p:sp>
      <p:sp>
        <p:nvSpPr>
          <p:cNvPr id="3" name="Content Placeholder 2">
            <a:extLst>
              <a:ext uri="{FF2B5EF4-FFF2-40B4-BE49-F238E27FC236}">
                <a16:creationId xmlns:a16="http://schemas.microsoft.com/office/drawing/2014/main" id="{2CF51D1B-3C81-4EAE-AA22-FF35296AB427}"/>
              </a:ext>
            </a:extLst>
          </p:cNvPr>
          <p:cNvSpPr>
            <a:spLocks noGrp="1"/>
          </p:cNvSpPr>
          <p:nvPr>
            <p:ph idx="1"/>
          </p:nvPr>
        </p:nvSpPr>
        <p:spPr>
          <a:xfrm>
            <a:off x="1114646" y="1690688"/>
            <a:ext cx="10515600" cy="4351338"/>
          </a:xfrm>
        </p:spPr>
        <p:txBody>
          <a:bodyPr>
            <a:normAutofit lnSpcReduction="10000"/>
          </a:bodyPr>
          <a:lstStyle/>
          <a:p>
            <a:r>
              <a:rPr lang="en-US" dirty="0">
                <a:latin typeface="+mj-lt"/>
              </a:rPr>
              <a:t>Pros</a:t>
            </a:r>
          </a:p>
          <a:p>
            <a:pPr lvl="1"/>
            <a:r>
              <a:rPr lang="en-US" dirty="0">
                <a:latin typeface="+mj-lt"/>
              </a:rPr>
              <a:t>Faster throughput (and no overhead)</a:t>
            </a:r>
          </a:p>
          <a:p>
            <a:pPr lvl="1"/>
            <a:r>
              <a:rPr lang="en-US" dirty="0">
                <a:latin typeface="+mj-lt"/>
              </a:rPr>
              <a:t>No restrictions on data frame</a:t>
            </a:r>
          </a:p>
          <a:p>
            <a:pPr lvl="2"/>
            <a:r>
              <a:rPr lang="en-US" dirty="0">
                <a:latin typeface="+mj-lt"/>
              </a:rPr>
              <a:t>No addressing requirements or word size assumptions</a:t>
            </a:r>
          </a:p>
          <a:p>
            <a:pPr lvl="1"/>
            <a:r>
              <a:rPr lang="en-US" dirty="0">
                <a:latin typeface="+mj-lt"/>
              </a:rPr>
              <a:t>Full duplex transfers</a:t>
            </a:r>
          </a:p>
          <a:p>
            <a:pPr lvl="1"/>
            <a:endParaRPr lang="en-US" dirty="0">
              <a:latin typeface="+mj-lt"/>
            </a:endParaRPr>
          </a:p>
          <a:p>
            <a:r>
              <a:rPr lang="en-US" dirty="0">
                <a:latin typeface="+mj-lt"/>
              </a:rPr>
              <a:t>Cons</a:t>
            </a:r>
          </a:p>
          <a:p>
            <a:pPr lvl="1"/>
            <a:r>
              <a:rPr lang="en-US" dirty="0">
                <a:latin typeface="+mj-lt"/>
              </a:rPr>
              <a:t>Many pins: 3+</a:t>
            </a:r>
            <a:r>
              <a:rPr lang="en-US" i="1" dirty="0">
                <a:latin typeface="+mj-lt"/>
              </a:rPr>
              <a:t>N  </a:t>
            </a:r>
            <a:r>
              <a:rPr lang="en-US" dirty="0">
                <a:latin typeface="+mj-lt"/>
              </a:rPr>
              <a:t>(for </a:t>
            </a:r>
            <a:r>
              <a:rPr lang="en-US" i="1" dirty="0">
                <a:latin typeface="+mj-lt"/>
              </a:rPr>
              <a:t>N</a:t>
            </a:r>
            <a:r>
              <a:rPr lang="en-US" dirty="0">
                <a:latin typeface="+mj-lt"/>
              </a:rPr>
              <a:t> peripherals)</a:t>
            </a:r>
          </a:p>
          <a:p>
            <a:pPr lvl="2"/>
            <a:r>
              <a:rPr lang="en-US" dirty="0">
                <a:latin typeface="+mj-lt"/>
              </a:rPr>
              <a:t>CS line scales linearly (other signals are a bus)</a:t>
            </a:r>
          </a:p>
          <a:p>
            <a:pPr lvl="1"/>
            <a:r>
              <a:rPr lang="en-US" dirty="0">
                <a:latin typeface="+mj-lt"/>
              </a:rPr>
              <a:t>Controller must initiate all transfers</a:t>
            </a:r>
          </a:p>
          <a:p>
            <a:pPr lvl="2"/>
            <a:r>
              <a:rPr lang="en-US" dirty="0">
                <a:latin typeface="+mj-lt"/>
              </a:rPr>
              <a:t>Not designed for multi-controller scenarios</a:t>
            </a:r>
          </a:p>
        </p:txBody>
      </p:sp>
      <p:sp>
        <p:nvSpPr>
          <p:cNvPr id="4" name="Slide Number Placeholder 3">
            <a:extLst>
              <a:ext uri="{FF2B5EF4-FFF2-40B4-BE49-F238E27FC236}">
                <a16:creationId xmlns:a16="http://schemas.microsoft.com/office/drawing/2014/main" id="{7D2C1ED7-9837-4C56-A5D8-C82FCDC56504}"/>
              </a:ext>
            </a:extLst>
          </p:cNvPr>
          <p:cNvSpPr>
            <a:spLocks noGrp="1"/>
          </p:cNvSpPr>
          <p:nvPr>
            <p:ph type="sldNum" sz="quarter" idx="12"/>
          </p:nvPr>
        </p:nvSpPr>
        <p:spPr/>
        <p:txBody>
          <a:bodyPr/>
          <a:lstStyle/>
          <a:p>
            <a:fld id="{0778C724-3839-4D76-A707-B4C23905D055}" type="slidenum">
              <a:rPr lang="en-US" smtClean="0"/>
              <a:t>23</a:t>
            </a:fld>
            <a:endParaRPr lang="en-US"/>
          </a:p>
        </p:txBody>
      </p:sp>
    </p:spTree>
    <p:extLst>
      <p:ext uri="{BB962C8B-B14F-4D97-AF65-F5344CB8AC3E}">
        <p14:creationId xmlns:p14="http://schemas.microsoft.com/office/powerpoint/2010/main" val="3341028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2E6D-FBC3-4A7D-BC06-7EADDF250CC1}"/>
              </a:ext>
            </a:extLst>
          </p:cNvPr>
          <p:cNvSpPr>
            <a:spLocks noGrp="1"/>
          </p:cNvSpPr>
          <p:nvPr>
            <p:ph type="title"/>
          </p:nvPr>
        </p:nvSpPr>
        <p:spPr/>
        <p:txBody>
          <a:bodyPr>
            <a:normAutofit/>
          </a:bodyPr>
          <a:lstStyle/>
          <a:p>
            <a:r>
              <a:rPr lang="en-US" sz="4000" dirty="0">
                <a:latin typeface="+mn-lt"/>
              </a:rPr>
              <a:t>Inter-Integrated Circuit (I</a:t>
            </a:r>
            <a:r>
              <a:rPr lang="en-US" sz="4000" baseline="30000" dirty="0">
                <a:latin typeface="+mn-lt"/>
              </a:rPr>
              <a:t>2</a:t>
            </a:r>
            <a:r>
              <a:rPr lang="en-US" sz="4000" dirty="0">
                <a:latin typeface="+mn-lt"/>
              </a:rPr>
              <a:t>C)</a:t>
            </a:r>
          </a:p>
        </p:txBody>
      </p:sp>
      <p:sp>
        <p:nvSpPr>
          <p:cNvPr id="3" name="Content Placeholder 2">
            <a:extLst>
              <a:ext uri="{FF2B5EF4-FFF2-40B4-BE49-F238E27FC236}">
                <a16:creationId xmlns:a16="http://schemas.microsoft.com/office/drawing/2014/main" id="{8F08E6C1-8BC2-408A-89CF-5A799D0BEF49}"/>
              </a:ext>
            </a:extLst>
          </p:cNvPr>
          <p:cNvSpPr>
            <a:spLocks noGrp="1"/>
          </p:cNvSpPr>
          <p:nvPr>
            <p:ph idx="1"/>
          </p:nvPr>
        </p:nvSpPr>
        <p:spPr>
          <a:xfrm>
            <a:off x="838200" y="1658428"/>
            <a:ext cx="10515600" cy="4351338"/>
          </a:xfrm>
        </p:spPr>
        <p:txBody>
          <a:bodyPr/>
          <a:lstStyle/>
          <a:p>
            <a:r>
              <a:rPr lang="en-US" dirty="0">
                <a:latin typeface="+mj-lt"/>
              </a:rPr>
              <a:t>Two-wire, synchronous, bus communication</a:t>
            </a:r>
          </a:p>
          <a:p>
            <a:pPr lvl="1"/>
            <a:r>
              <a:rPr lang="en-US" dirty="0">
                <a:latin typeface="+mj-lt"/>
              </a:rPr>
              <a:t>Ubiquitous in the embedded world</a:t>
            </a:r>
          </a:p>
          <a:p>
            <a:pPr lvl="1"/>
            <a:r>
              <a:rPr lang="en-US" dirty="0">
                <a:latin typeface="+mj-lt"/>
              </a:rPr>
              <a:t>De-facto standard for sensors</a:t>
            </a:r>
          </a:p>
          <a:p>
            <a:pPr lvl="1"/>
            <a:endParaRPr lang="en-US" dirty="0">
              <a:latin typeface="+mj-lt"/>
            </a:endParaRPr>
          </a:p>
          <a:p>
            <a:r>
              <a:rPr lang="en-US" dirty="0">
                <a:latin typeface="+mj-lt"/>
              </a:rPr>
              <a:t>Invented and patented by Phillips (now NXP)</a:t>
            </a:r>
          </a:p>
          <a:p>
            <a:pPr lvl="1"/>
            <a:r>
              <a:rPr lang="en-US" dirty="0">
                <a:latin typeface="+mj-lt"/>
              </a:rPr>
              <a:t>Patent expired in 2004</a:t>
            </a:r>
          </a:p>
          <a:p>
            <a:pPr lvl="1"/>
            <a:endParaRPr lang="en-US" dirty="0">
              <a:latin typeface="+mj-lt"/>
            </a:endParaRPr>
          </a:p>
          <a:p>
            <a:r>
              <a:rPr lang="en-US" dirty="0">
                <a:latin typeface="+mj-lt"/>
              </a:rPr>
              <a:t>Also known as Two-Wire Interface (TWI)</a:t>
            </a:r>
          </a:p>
          <a:p>
            <a:pPr lvl="1"/>
            <a:endParaRPr lang="en-US" dirty="0"/>
          </a:p>
          <a:p>
            <a:endParaRPr lang="en-US" dirty="0"/>
          </a:p>
        </p:txBody>
      </p:sp>
      <p:sp>
        <p:nvSpPr>
          <p:cNvPr id="4" name="Slide Number Placeholder 3">
            <a:extLst>
              <a:ext uri="{FF2B5EF4-FFF2-40B4-BE49-F238E27FC236}">
                <a16:creationId xmlns:a16="http://schemas.microsoft.com/office/drawing/2014/main" id="{3E123DE7-869A-4145-ADE7-2CF238F3D9E4}"/>
              </a:ext>
            </a:extLst>
          </p:cNvPr>
          <p:cNvSpPr>
            <a:spLocks noGrp="1"/>
          </p:cNvSpPr>
          <p:nvPr>
            <p:ph type="sldNum" sz="quarter" idx="12"/>
          </p:nvPr>
        </p:nvSpPr>
        <p:spPr/>
        <p:txBody>
          <a:bodyPr/>
          <a:lstStyle/>
          <a:p>
            <a:fld id="{0778C724-3839-4D76-A707-B4C23905D055}" type="slidenum">
              <a:rPr lang="en-US" smtClean="0"/>
              <a:t>24</a:t>
            </a:fld>
            <a:endParaRPr lang="en-US"/>
          </a:p>
        </p:txBody>
      </p:sp>
      <p:pic>
        <p:nvPicPr>
          <p:cNvPr id="4098" name="Picture 2" descr="Block diagram of an I2C system">
            <a:extLst>
              <a:ext uri="{FF2B5EF4-FFF2-40B4-BE49-F238E27FC236}">
                <a16:creationId xmlns:a16="http://schemas.microsoft.com/office/drawing/2014/main" id="{FD3CD70C-ED49-44E5-90B1-8501DFC3C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438" y="2331852"/>
            <a:ext cx="3657159" cy="219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837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DC45-995F-4DB7-A62C-414E6558F976}"/>
              </a:ext>
            </a:extLst>
          </p:cNvPr>
          <p:cNvSpPr>
            <a:spLocks noGrp="1"/>
          </p:cNvSpPr>
          <p:nvPr>
            <p:ph type="title"/>
          </p:nvPr>
        </p:nvSpPr>
        <p:spPr/>
        <p:txBody>
          <a:bodyPr>
            <a:normAutofit/>
          </a:bodyPr>
          <a:lstStyle/>
          <a:p>
            <a:r>
              <a:rPr lang="en-US" sz="4000" dirty="0">
                <a:latin typeface="+mn-lt"/>
              </a:rPr>
              <a:t>An overview of Inter-Integrated Circuit (I</a:t>
            </a:r>
            <a:r>
              <a:rPr lang="en-US" sz="4000" baseline="30000" dirty="0">
                <a:latin typeface="+mn-lt"/>
              </a:rPr>
              <a:t>2</a:t>
            </a:r>
            <a:r>
              <a:rPr lang="en-US" sz="4000" dirty="0">
                <a:latin typeface="+mn-lt"/>
              </a:rPr>
              <a:t>C)</a:t>
            </a:r>
          </a:p>
        </p:txBody>
      </p:sp>
      <p:sp>
        <p:nvSpPr>
          <p:cNvPr id="3" name="Content Placeholder 2">
            <a:extLst>
              <a:ext uri="{FF2B5EF4-FFF2-40B4-BE49-F238E27FC236}">
                <a16:creationId xmlns:a16="http://schemas.microsoft.com/office/drawing/2014/main" id="{D75DBF49-C03D-4572-A6CB-CA471940AF3E}"/>
              </a:ext>
            </a:extLst>
          </p:cNvPr>
          <p:cNvSpPr>
            <a:spLocks noGrp="1"/>
          </p:cNvSpPr>
          <p:nvPr>
            <p:ph idx="1"/>
          </p:nvPr>
        </p:nvSpPr>
        <p:spPr>
          <a:xfrm>
            <a:off x="1009377" y="1690688"/>
            <a:ext cx="4347850" cy="5029200"/>
          </a:xfrm>
        </p:spPr>
        <p:txBody>
          <a:bodyPr>
            <a:normAutofit/>
          </a:bodyPr>
          <a:lstStyle/>
          <a:p>
            <a:r>
              <a:rPr lang="en-US" dirty="0">
                <a:latin typeface="+mj-lt"/>
              </a:rPr>
              <a:t>SDA – Serial Data</a:t>
            </a:r>
          </a:p>
          <a:p>
            <a:r>
              <a:rPr lang="en-US" dirty="0">
                <a:latin typeface="+mj-lt"/>
              </a:rPr>
              <a:t>SCL – Serial Clock</a:t>
            </a:r>
          </a:p>
          <a:p>
            <a:pPr lvl="1"/>
            <a:r>
              <a:rPr lang="en-US" dirty="0">
                <a:latin typeface="+mj-lt"/>
              </a:rPr>
              <a:t>Usually 100 kHz or 400 kHz</a:t>
            </a:r>
          </a:p>
          <a:p>
            <a:endParaRPr lang="en-US" dirty="0">
              <a:latin typeface="+mj-lt"/>
            </a:endParaRPr>
          </a:p>
          <a:p>
            <a:r>
              <a:rPr lang="en-US" dirty="0">
                <a:latin typeface="+mj-lt"/>
              </a:rPr>
              <a:t>Communication is a shared bus between all controller(s) and peripheral(s)</a:t>
            </a:r>
          </a:p>
          <a:p>
            <a:endParaRPr lang="en-US" dirty="0"/>
          </a:p>
        </p:txBody>
      </p:sp>
      <p:sp>
        <p:nvSpPr>
          <p:cNvPr id="4" name="Slide Number Placeholder 3">
            <a:extLst>
              <a:ext uri="{FF2B5EF4-FFF2-40B4-BE49-F238E27FC236}">
                <a16:creationId xmlns:a16="http://schemas.microsoft.com/office/drawing/2014/main" id="{BAB3F4C2-ADA7-4E1D-9E2C-37A27B36CB6B}"/>
              </a:ext>
            </a:extLst>
          </p:cNvPr>
          <p:cNvSpPr>
            <a:spLocks noGrp="1"/>
          </p:cNvSpPr>
          <p:nvPr>
            <p:ph type="sldNum" sz="quarter" idx="12"/>
          </p:nvPr>
        </p:nvSpPr>
        <p:spPr/>
        <p:txBody>
          <a:bodyPr/>
          <a:lstStyle/>
          <a:p>
            <a:fld id="{0778C724-3839-4D76-A707-B4C23905D055}" type="slidenum">
              <a:rPr lang="en-US" smtClean="0"/>
              <a:t>25</a:t>
            </a:fld>
            <a:endParaRPr lang="en-US"/>
          </a:p>
        </p:txBody>
      </p:sp>
      <p:pic>
        <p:nvPicPr>
          <p:cNvPr id="6" name="Picture 5">
            <a:extLst>
              <a:ext uri="{FF2B5EF4-FFF2-40B4-BE49-F238E27FC236}">
                <a16:creationId xmlns:a16="http://schemas.microsoft.com/office/drawing/2014/main" id="{8691ECEF-75D8-4340-9609-4C9441E6A820}"/>
              </a:ext>
            </a:extLst>
          </p:cNvPr>
          <p:cNvPicPr>
            <a:picLocks noChangeAspect="1"/>
          </p:cNvPicPr>
          <p:nvPr/>
        </p:nvPicPr>
        <p:blipFill>
          <a:blip r:embed="rId2"/>
          <a:stretch>
            <a:fillRect/>
          </a:stretch>
        </p:blipFill>
        <p:spPr>
          <a:xfrm>
            <a:off x="6096000" y="2515961"/>
            <a:ext cx="5697448" cy="2070104"/>
          </a:xfrm>
          <a:prstGeom prst="rect">
            <a:avLst/>
          </a:prstGeom>
        </p:spPr>
      </p:pic>
    </p:spTree>
    <p:extLst>
      <p:ext uri="{BB962C8B-B14F-4D97-AF65-F5344CB8AC3E}">
        <p14:creationId xmlns:p14="http://schemas.microsoft.com/office/powerpoint/2010/main" val="2269053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E23A-AF87-4C7A-89C7-77B1812DA257}"/>
              </a:ext>
            </a:extLst>
          </p:cNvPr>
          <p:cNvSpPr>
            <a:spLocks noGrp="1"/>
          </p:cNvSpPr>
          <p:nvPr>
            <p:ph type="title"/>
          </p:nvPr>
        </p:nvSpPr>
        <p:spPr/>
        <p:txBody>
          <a:bodyPr/>
          <a:lstStyle/>
          <a:p>
            <a:r>
              <a:rPr lang="en-US" dirty="0"/>
              <a:t>Each I2C device on a bus must have a different address</a:t>
            </a:r>
          </a:p>
        </p:txBody>
      </p:sp>
      <p:sp>
        <p:nvSpPr>
          <p:cNvPr id="3" name="Content Placeholder 2">
            <a:extLst>
              <a:ext uri="{FF2B5EF4-FFF2-40B4-BE49-F238E27FC236}">
                <a16:creationId xmlns:a16="http://schemas.microsoft.com/office/drawing/2014/main" id="{6B2EF75B-C9B4-45CE-B6BB-AE873A4770CB}"/>
              </a:ext>
            </a:extLst>
          </p:cNvPr>
          <p:cNvSpPr>
            <a:spLocks noGrp="1"/>
          </p:cNvSpPr>
          <p:nvPr>
            <p:ph idx="1"/>
          </p:nvPr>
        </p:nvSpPr>
        <p:spPr>
          <a:xfrm>
            <a:off x="1102385" y="1904430"/>
            <a:ext cx="5354782" cy="4377603"/>
          </a:xfrm>
        </p:spPr>
        <p:txBody>
          <a:bodyPr>
            <a:normAutofit fontScale="92500"/>
          </a:bodyPr>
          <a:lstStyle/>
          <a:p>
            <a:r>
              <a:rPr lang="en-US" dirty="0">
                <a:latin typeface="+mj-lt"/>
              </a:rPr>
              <a:t>Shared addresses would cause both to respond</a:t>
            </a:r>
          </a:p>
          <a:p>
            <a:pPr lvl="1"/>
            <a:endParaRPr lang="en-US" dirty="0">
              <a:latin typeface="+mj-lt"/>
            </a:endParaRPr>
          </a:p>
          <a:p>
            <a:r>
              <a:rPr lang="en-US" dirty="0">
                <a:latin typeface="+mj-lt"/>
              </a:rPr>
              <a:t>ICs often have one or more address pin(s) used to select bit(s) of address</a:t>
            </a:r>
          </a:p>
          <a:p>
            <a:pPr lvl="1"/>
            <a:r>
              <a:rPr lang="en-US" dirty="0">
                <a:latin typeface="+mj-lt"/>
              </a:rPr>
              <a:t>0 pins: only one may be on bus</a:t>
            </a:r>
          </a:p>
          <a:p>
            <a:pPr lvl="1"/>
            <a:r>
              <a:rPr lang="en-US" dirty="0">
                <a:latin typeface="+mj-lt"/>
              </a:rPr>
              <a:t>1 pin: two may be on bus</a:t>
            </a:r>
          </a:p>
          <a:p>
            <a:pPr lvl="1"/>
            <a:r>
              <a:rPr lang="en-US" dirty="0">
                <a:latin typeface="+mj-lt"/>
              </a:rPr>
              <a:t>2 pins: four may be on bus</a:t>
            </a:r>
          </a:p>
          <a:p>
            <a:pPr lvl="1"/>
            <a:endParaRPr lang="en-US" dirty="0">
              <a:latin typeface="+mj-lt"/>
            </a:endParaRPr>
          </a:p>
          <a:p>
            <a:r>
              <a:rPr lang="en-US" dirty="0">
                <a:latin typeface="+mj-lt"/>
              </a:rPr>
              <a:t>If no address pins (or not enough), need an I2C address translator chip</a:t>
            </a:r>
          </a:p>
        </p:txBody>
      </p:sp>
      <p:sp>
        <p:nvSpPr>
          <p:cNvPr id="4" name="Slide Number Placeholder 3">
            <a:extLst>
              <a:ext uri="{FF2B5EF4-FFF2-40B4-BE49-F238E27FC236}">
                <a16:creationId xmlns:a16="http://schemas.microsoft.com/office/drawing/2014/main" id="{173D3513-38B0-40AB-AB19-66D83BCF81C1}"/>
              </a:ext>
            </a:extLst>
          </p:cNvPr>
          <p:cNvSpPr>
            <a:spLocks noGrp="1"/>
          </p:cNvSpPr>
          <p:nvPr>
            <p:ph type="sldNum" sz="quarter" idx="12"/>
          </p:nvPr>
        </p:nvSpPr>
        <p:spPr/>
        <p:txBody>
          <a:bodyPr/>
          <a:lstStyle/>
          <a:p>
            <a:fld id="{0778C724-3839-4D76-A707-B4C23905D055}" type="slidenum">
              <a:rPr lang="en-US" smtClean="0"/>
              <a:t>26</a:t>
            </a:fld>
            <a:endParaRPr lang="en-US"/>
          </a:p>
        </p:txBody>
      </p:sp>
      <p:sp>
        <p:nvSpPr>
          <p:cNvPr id="7" name="TextBox 6">
            <a:extLst>
              <a:ext uri="{FF2B5EF4-FFF2-40B4-BE49-F238E27FC236}">
                <a16:creationId xmlns:a16="http://schemas.microsoft.com/office/drawing/2014/main" id="{9925A20F-0C18-499B-AA5B-7EC76D06820D}"/>
              </a:ext>
            </a:extLst>
          </p:cNvPr>
          <p:cNvSpPr txBox="1"/>
          <p:nvPr/>
        </p:nvSpPr>
        <p:spPr>
          <a:xfrm>
            <a:off x="7741085" y="5403520"/>
            <a:ext cx="3839309" cy="646331"/>
          </a:xfrm>
          <a:prstGeom prst="rect">
            <a:avLst/>
          </a:prstGeom>
          <a:noFill/>
        </p:spPr>
        <p:txBody>
          <a:bodyPr wrap="square" rtlCol="0">
            <a:spAutoFit/>
          </a:bodyPr>
          <a:lstStyle/>
          <a:p>
            <a:r>
              <a:rPr lang="en-US" dirty="0"/>
              <a:t>A0 is low: address  1001010x</a:t>
            </a:r>
          </a:p>
          <a:p>
            <a:r>
              <a:rPr lang="en-US" dirty="0"/>
              <a:t>A0 is high: address 1001011x</a:t>
            </a:r>
          </a:p>
        </p:txBody>
      </p:sp>
      <p:grpSp>
        <p:nvGrpSpPr>
          <p:cNvPr id="9" name="Group 8">
            <a:extLst>
              <a:ext uri="{FF2B5EF4-FFF2-40B4-BE49-F238E27FC236}">
                <a16:creationId xmlns:a16="http://schemas.microsoft.com/office/drawing/2014/main" id="{ECD2A142-4615-4733-87B2-E40914F54809}"/>
              </a:ext>
            </a:extLst>
          </p:cNvPr>
          <p:cNvGrpSpPr/>
          <p:nvPr/>
        </p:nvGrpSpPr>
        <p:grpSpPr>
          <a:xfrm>
            <a:off x="7552069" y="1375446"/>
            <a:ext cx="3801731" cy="3721575"/>
            <a:chOff x="7778663" y="1142999"/>
            <a:chExt cx="3801731" cy="3721575"/>
          </a:xfrm>
        </p:grpSpPr>
        <p:pic>
          <p:nvPicPr>
            <p:cNvPr id="6" name="Picture 5">
              <a:extLst>
                <a:ext uri="{FF2B5EF4-FFF2-40B4-BE49-F238E27FC236}">
                  <a16:creationId xmlns:a16="http://schemas.microsoft.com/office/drawing/2014/main" id="{6EC2AFC8-3543-471A-9E9F-9ECBD0A74A41}"/>
                </a:ext>
              </a:extLst>
            </p:cNvPr>
            <p:cNvPicPr>
              <a:picLocks noChangeAspect="1"/>
            </p:cNvPicPr>
            <p:nvPr/>
          </p:nvPicPr>
          <p:blipFill>
            <a:blip r:embed="rId2"/>
            <a:stretch>
              <a:fillRect/>
            </a:stretch>
          </p:blipFill>
          <p:spPr>
            <a:xfrm>
              <a:off x="7778663" y="1142999"/>
              <a:ext cx="3801731" cy="3721575"/>
            </a:xfrm>
            <a:prstGeom prst="rect">
              <a:avLst/>
            </a:prstGeom>
          </p:spPr>
        </p:pic>
        <p:sp>
          <p:nvSpPr>
            <p:cNvPr id="8" name="Rectangle 7">
              <a:extLst>
                <a:ext uri="{FF2B5EF4-FFF2-40B4-BE49-F238E27FC236}">
                  <a16:creationId xmlns:a16="http://schemas.microsoft.com/office/drawing/2014/main" id="{D0AABB26-6C43-4BBB-A8FF-047674475540}"/>
                </a:ext>
              </a:extLst>
            </p:cNvPr>
            <p:cNvSpPr/>
            <p:nvPr/>
          </p:nvSpPr>
          <p:spPr>
            <a:xfrm>
              <a:off x="10421655" y="4246323"/>
              <a:ext cx="1158739" cy="618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6205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ED0C-694F-4204-B968-2998E0D63E32}"/>
              </a:ext>
            </a:extLst>
          </p:cNvPr>
          <p:cNvSpPr>
            <a:spLocks noGrp="1"/>
          </p:cNvSpPr>
          <p:nvPr>
            <p:ph type="title"/>
          </p:nvPr>
        </p:nvSpPr>
        <p:spPr/>
        <p:txBody>
          <a:bodyPr/>
          <a:lstStyle/>
          <a:p>
            <a:r>
              <a:rPr lang="en-US" dirty="0"/>
              <a:t>I2C use cases</a:t>
            </a:r>
          </a:p>
        </p:txBody>
      </p:sp>
      <p:sp>
        <p:nvSpPr>
          <p:cNvPr id="3" name="Content Placeholder 2">
            <a:extLst>
              <a:ext uri="{FF2B5EF4-FFF2-40B4-BE49-F238E27FC236}">
                <a16:creationId xmlns:a16="http://schemas.microsoft.com/office/drawing/2014/main" id="{0ACADF16-FC08-41C8-89FE-B65A45A0EC35}"/>
              </a:ext>
            </a:extLst>
          </p:cNvPr>
          <p:cNvSpPr>
            <a:spLocks noGrp="1"/>
          </p:cNvSpPr>
          <p:nvPr>
            <p:ph idx="1"/>
          </p:nvPr>
        </p:nvSpPr>
        <p:spPr/>
        <p:txBody>
          <a:bodyPr>
            <a:normAutofit lnSpcReduction="10000"/>
          </a:bodyPr>
          <a:lstStyle/>
          <a:p>
            <a:r>
              <a:rPr lang="en-US" dirty="0">
                <a:latin typeface="+mj-lt"/>
              </a:rPr>
              <a:t>Various sensors</a:t>
            </a:r>
          </a:p>
          <a:p>
            <a:pPr lvl="1"/>
            <a:r>
              <a:rPr lang="en-US" dirty="0">
                <a:latin typeface="+mj-lt"/>
              </a:rPr>
              <a:t>Usually low to medium speed</a:t>
            </a:r>
          </a:p>
          <a:p>
            <a:pPr lvl="1"/>
            <a:r>
              <a:rPr lang="en-US" dirty="0">
                <a:latin typeface="+mj-lt"/>
              </a:rPr>
              <a:t>Even relatively high speed stuff often has I2C for convenience</a:t>
            </a:r>
          </a:p>
          <a:p>
            <a:pPr lvl="2"/>
            <a:r>
              <a:rPr lang="en-US" dirty="0">
                <a:latin typeface="+mj-lt"/>
              </a:rPr>
              <a:t>Accelerometers and microphones</a:t>
            </a:r>
          </a:p>
          <a:p>
            <a:pPr lvl="2"/>
            <a:r>
              <a:rPr lang="en-US" dirty="0">
                <a:latin typeface="+mj-lt"/>
              </a:rPr>
              <a:t>Often with intelligent filtering built in</a:t>
            </a:r>
          </a:p>
          <a:p>
            <a:pPr lvl="1"/>
            <a:endParaRPr lang="en-US" dirty="0">
              <a:latin typeface="+mj-lt"/>
            </a:endParaRPr>
          </a:p>
          <a:p>
            <a:r>
              <a:rPr lang="en-US" dirty="0">
                <a:latin typeface="+mj-lt"/>
              </a:rPr>
              <a:t>Communication between microcontrollers</a:t>
            </a:r>
          </a:p>
          <a:p>
            <a:pPr lvl="1"/>
            <a:r>
              <a:rPr lang="en-US" dirty="0">
                <a:latin typeface="+mj-lt"/>
              </a:rPr>
              <a:t>Either can act as the Controller when necessary</a:t>
            </a:r>
          </a:p>
          <a:p>
            <a:pPr lvl="1"/>
            <a:endParaRPr lang="en-US" dirty="0">
              <a:latin typeface="+mj-lt"/>
            </a:endParaRPr>
          </a:p>
          <a:p>
            <a:r>
              <a:rPr lang="en-US" dirty="0">
                <a:latin typeface="+mj-lt"/>
              </a:rPr>
              <a:t>Commonly exists internally within smartphones and laptops too</a:t>
            </a:r>
          </a:p>
          <a:p>
            <a:pPr lvl="1"/>
            <a:r>
              <a:rPr lang="en-US" dirty="0">
                <a:latin typeface="+mj-lt"/>
              </a:rPr>
              <a:t>Light sensors, Temperature sensors, etc.</a:t>
            </a:r>
          </a:p>
        </p:txBody>
      </p:sp>
      <p:sp>
        <p:nvSpPr>
          <p:cNvPr id="4" name="Slide Number Placeholder 3">
            <a:extLst>
              <a:ext uri="{FF2B5EF4-FFF2-40B4-BE49-F238E27FC236}">
                <a16:creationId xmlns:a16="http://schemas.microsoft.com/office/drawing/2014/main" id="{1BB6E177-D64C-4E43-BE1A-B32BC3FF0174}"/>
              </a:ext>
            </a:extLst>
          </p:cNvPr>
          <p:cNvSpPr>
            <a:spLocks noGrp="1"/>
          </p:cNvSpPr>
          <p:nvPr>
            <p:ph type="sldNum" sz="quarter" idx="12"/>
          </p:nvPr>
        </p:nvSpPr>
        <p:spPr/>
        <p:txBody>
          <a:bodyPr/>
          <a:lstStyle/>
          <a:p>
            <a:fld id="{0778C724-3839-4D76-A707-B4C23905D055}" type="slidenum">
              <a:rPr lang="en-US" smtClean="0"/>
              <a:t>27</a:t>
            </a:fld>
            <a:endParaRPr lang="en-US"/>
          </a:p>
        </p:txBody>
      </p:sp>
    </p:spTree>
    <p:extLst>
      <p:ext uri="{BB962C8B-B14F-4D97-AF65-F5344CB8AC3E}">
        <p14:creationId xmlns:p14="http://schemas.microsoft.com/office/powerpoint/2010/main" val="206132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0069-A726-4F5B-BCF9-1FC53D2E2D12}"/>
              </a:ext>
            </a:extLst>
          </p:cNvPr>
          <p:cNvSpPr>
            <a:spLocks noGrp="1"/>
          </p:cNvSpPr>
          <p:nvPr>
            <p:ph type="title"/>
          </p:nvPr>
        </p:nvSpPr>
        <p:spPr/>
        <p:txBody>
          <a:bodyPr/>
          <a:lstStyle/>
          <a:p>
            <a:r>
              <a:rPr lang="en-US" dirty="0"/>
              <a:t>I2C Pros and Cons</a:t>
            </a:r>
          </a:p>
        </p:txBody>
      </p:sp>
      <p:sp>
        <p:nvSpPr>
          <p:cNvPr id="3" name="Content Placeholder 2">
            <a:extLst>
              <a:ext uri="{FF2B5EF4-FFF2-40B4-BE49-F238E27FC236}">
                <a16:creationId xmlns:a16="http://schemas.microsoft.com/office/drawing/2014/main" id="{73AEBCD5-35AB-4B23-98C8-AF4243690186}"/>
              </a:ext>
            </a:extLst>
          </p:cNvPr>
          <p:cNvSpPr>
            <a:spLocks noGrp="1"/>
          </p:cNvSpPr>
          <p:nvPr>
            <p:ph idx="1"/>
          </p:nvPr>
        </p:nvSpPr>
        <p:spPr/>
        <p:txBody>
          <a:bodyPr/>
          <a:lstStyle/>
          <a:p>
            <a:r>
              <a:rPr lang="en-US" dirty="0">
                <a:latin typeface="+mj-lt"/>
              </a:rPr>
              <a:t>Pros</a:t>
            </a:r>
          </a:p>
          <a:p>
            <a:pPr lvl="1"/>
            <a:r>
              <a:rPr lang="en-US" dirty="0">
                <a:latin typeface="+mj-lt"/>
              </a:rPr>
              <a:t>Wiring is simple</a:t>
            </a:r>
          </a:p>
          <a:p>
            <a:pPr lvl="1"/>
            <a:r>
              <a:rPr lang="en-US" dirty="0">
                <a:latin typeface="+mj-lt"/>
              </a:rPr>
              <a:t>Only uses two pins</a:t>
            </a:r>
          </a:p>
          <a:p>
            <a:pPr lvl="1"/>
            <a:r>
              <a:rPr lang="en-US" dirty="0">
                <a:latin typeface="+mj-lt"/>
              </a:rPr>
              <a:t>Very widely supported</a:t>
            </a:r>
          </a:p>
          <a:p>
            <a:pPr lvl="1"/>
            <a:endParaRPr lang="en-US" dirty="0">
              <a:latin typeface="+mj-lt"/>
            </a:endParaRPr>
          </a:p>
          <a:p>
            <a:r>
              <a:rPr lang="en-US" dirty="0">
                <a:latin typeface="+mj-lt"/>
              </a:rPr>
              <a:t>Cons</a:t>
            </a:r>
          </a:p>
          <a:p>
            <a:pPr lvl="1"/>
            <a:r>
              <a:rPr lang="en-US" dirty="0">
                <a:latin typeface="+mj-lt"/>
              </a:rPr>
              <a:t>Relatively slow communication rate</a:t>
            </a:r>
          </a:p>
          <a:p>
            <a:pPr lvl="1"/>
            <a:r>
              <a:rPr lang="en-US" dirty="0">
                <a:latin typeface="+mj-lt"/>
              </a:rPr>
              <a:t>Speed versus power use tradeoff (due to pull-down resistor)</a:t>
            </a:r>
          </a:p>
          <a:p>
            <a:pPr lvl="1"/>
            <a:r>
              <a:rPr lang="en-US" dirty="0">
                <a:latin typeface="+mj-lt"/>
              </a:rPr>
              <a:t>Open collector makes debugging difficult</a:t>
            </a:r>
          </a:p>
        </p:txBody>
      </p:sp>
      <p:sp>
        <p:nvSpPr>
          <p:cNvPr id="4" name="Slide Number Placeholder 3">
            <a:extLst>
              <a:ext uri="{FF2B5EF4-FFF2-40B4-BE49-F238E27FC236}">
                <a16:creationId xmlns:a16="http://schemas.microsoft.com/office/drawing/2014/main" id="{A3C913D6-0DE7-49DD-B3B4-847BD7BE52D8}"/>
              </a:ext>
            </a:extLst>
          </p:cNvPr>
          <p:cNvSpPr>
            <a:spLocks noGrp="1"/>
          </p:cNvSpPr>
          <p:nvPr>
            <p:ph type="sldNum" sz="quarter" idx="12"/>
          </p:nvPr>
        </p:nvSpPr>
        <p:spPr/>
        <p:txBody>
          <a:bodyPr/>
          <a:lstStyle/>
          <a:p>
            <a:fld id="{0778C724-3839-4D76-A707-B4C23905D055}" type="slidenum">
              <a:rPr lang="en-US" smtClean="0"/>
              <a:t>28</a:t>
            </a:fld>
            <a:endParaRPr lang="en-US"/>
          </a:p>
        </p:txBody>
      </p:sp>
    </p:spTree>
    <p:extLst>
      <p:ext uri="{BB962C8B-B14F-4D97-AF65-F5344CB8AC3E}">
        <p14:creationId xmlns:p14="http://schemas.microsoft.com/office/powerpoint/2010/main" val="219598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A5A9-4F5A-B3C6-AFFA-9B7CF30624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3839-1E00-551A-D633-1CA30F70174D}"/>
              </a:ext>
            </a:extLst>
          </p:cNvPr>
          <p:cNvSpPr>
            <a:spLocks noGrp="1"/>
          </p:cNvSpPr>
          <p:nvPr>
            <p:ph idx="1"/>
          </p:nvPr>
        </p:nvSpPr>
        <p:spPr>
          <a:xfrm>
            <a:off x="1032164" y="1941141"/>
            <a:ext cx="11050138" cy="2804555"/>
          </a:xfrm>
        </p:spPr>
        <p:txBody>
          <a:bodyPr>
            <a:normAutofit/>
          </a:bodyPr>
          <a:lstStyle/>
          <a:p>
            <a:r>
              <a:rPr lang="en-US" dirty="0">
                <a:latin typeface="+mj-lt"/>
                <a:sym typeface="Wingdings" pitchFamily="2" charset="2"/>
              </a:rPr>
              <a:t>Let us recall what was covered in the last lecture</a:t>
            </a:r>
          </a:p>
          <a:p>
            <a:r>
              <a:rPr lang="en-US" b="1" dirty="0">
                <a:latin typeface="+mj-lt"/>
              </a:rPr>
              <a:t>Interfacing I2C sensors on Arduino using library</a:t>
            </a:r>
          </a:p>
          <a:p>
            <a:r>
              <a:rPr lang="en-US" dirty="0">
                <a:latin typeface="+mj-lt"/>
              </a:rPr>
              <a:t>Clock and Timers</a:t>
            </a:r>
          </a:p>
          <a:p>
            <a:r>
              <a:rPr lang="en-US" dirty="0">
                <a:latin typeface="+mj-lt"/>
              </a:rPr>
              <a:t>Battery Capacity </a:t>
            </a:r>
          </a:p>
          <a:p>
            <a:r>
              <a:rPr lang="en-US" dirty="0">
                <a:latin typeface="+mj-lt"/>
              </a:rPr>
              <a:t>Low-Power communication and backscatter </a:t>
            </a:r>
          </a:p>
        </p:txBody>
      </p:sp>
      <p:sp>
        <p:nvSpPr>
          <p:cNvPr id="12" name="Slide Number Placeholder 11">
            <a:extLst>
              <a:ext uri="{FF2B5EF4-FFF2-40B4-BE49-F238E27FC236}">
                <a16:creationId xmlns:a16="http://schemas.microsoft.com/office/drawing/2014/main" id="{B9BBF86D-72AD-F748-DF16-36A76359B4D3}"/>
              </a:ext>
            </a:extLst>
          </p:cNvPr>
          <p:cNvSpPr>
            <a:spLocks noGrp="1"/>
          </p:cNvSpPr>
          <p:nvPr>
            <p:ph type="sldNum" sz="quarter" idx="12"/>
          </p:nvPr>
        </p:nvSpPr>
        <p:spPr/>
        <p:txBody>
          <a:bodyPr/>
          <a:lstStyle/>
          <a:p>
            <a:fld id="{687B7451-1438-CB4A-8106-82A64F1C7D7B}" type="slidenum">
              <a:rPr lang="sv-SE" smtClean="0"/>
              <a:t>29</a:t>
            </a:fld>
            <a:endParaRPr lang="sv-SE" dirty="0"/>
          </a:p>
        </p:txBody>
      </p:sp>
      <p:sp>
        <p:nvSpPr>
          <p:cNvPr id="5" name="Title 4">
            <a:extLst>
              <a:ext uri="{FF2B5EF4-FFF2-40B4-BE49-F238E27FC236}">
                <a16:creationId xmlns:a16="http://schemas.microsoft.com/office/drawing/2014/main" id="{DB982CC9-FF84-6B21-A3CA-4E01967F2E6D}"/>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3466F32-E07B-7331-5593-611DDB203D73}"/>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8931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Course Information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892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D89D-7A61-1609-46D5-70BDB6B9AEE9}"/>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323DD75-63FB-B54E-67D5-DC9B7A448921}"/>
              </a:ext>
            </a:extLst>
          </p:cNvPr>
          <p:cNvSpPr>
            <a:spLocks noGrp="1"/>
          </p:cNvSpPr>
          <p:nvPr>
            <p:ph type="sldNum" sz="quarter" idx="12"/>
          </p:nvPr>
        </p:nvSpPr>
        <p:spPr/>
        <p:txBody>
          <a:bodyPr/>
          <a:lstStyle/>
          <a:p>
            <a:fld id="{687B7451-1438-CB4A-8106-82A64F1C7D7B}" type="slidenum">
              <a:rPr lang="sv-SE" smtClean="0"/>
              <a:t>30</a:t>
            </a:fld>
            <a:endParaRPr lang="sv-SE"/>
          </a:p>
        </p:txBody>
      </p:sp>
      <p:sp>
        <p:nvSpPr>
          <p:cNvPr id="8" name="Title 7">
            <a:extLst>
              <a:ext uri="{FF2B5EF4-FFF2-40B4-BE49-F238E27FC236}">
                <a16:creationId xmlns:a16="http://schemas.microsoft.com/office/drawing/2014/main" id="{2E79114E-5FB3-8FC3-74B6-F274D5C94757}"/>
              </a:ext>
            </a:extLst>
          </p:cNvPr>
          <p:cNvSpPr>
            <a:spLocks noGrp="1"/>
          </p:cNvSpPr>
          <p:nvPr>
            <p:ph type="title"/>
          </p:nvPr>
        </p:nvSpPr>
        <p:spPr>
          <a:xfrm>
            <a:off x="559674" y="4337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FF7219EA-0FB6-BC01-816A-D2E1D47F7781}"/>
              </a:ext>
            </a:extLst>
          </p:cNvPr>
          <p:cNvSpPr>
            <a:spLocks noGrp="1"/>
          </p:cNvSpPr>
          <p:nvPr>
            <p:ph idx="1"/>
          </p:nvPr>
        </p:nvSpPr>
        <p:spPr>
          <a:xfrm>
            <a:off x="559674" y="1759287"/>
            <a:ext cx="11438362" cy="3651883"/>
          </a:xfrm>
        </p:spPr>
        <p:txBody>
          <a:bodyPr>
            <a:normAutofit/>
          </a:bodyPr>
          <a:lstStyle/>
          <a:p>
            <a:r>
              <a:rPr lang="en-US" dirty="0">
                <a:latin typeface="+mj-lt"/>
              </a:rPr>
              <a:t>ADXL345 is an example of an accelerometer supporting I2C Protocol</a:t>
            </a:r>
          </a:p>
          <a:p>
            <a:r>
              <a:rPr lang="en-US" dirty="0">
                <a:latin typeface="+mj-lt"/>
              </a:rPr>
              <a:t>Current consumption: 23 microampere, 0.1 microampere in standby mode</a:t>
            </a:r>
          </a:p>
          <a:p>
            <a:r>
              <a:rPr lang="en-US" dirty="0">
                <a:latin typeface="+mj-lt"/>
              </a:rPr>
              <a:t>Resolution of the accelerometer sensor: 10 to 13 bits</a:t>
            </a:r>
          </a:p>
          <a:p>
            <a:r>
              <a:rPr lang="en-US" dirty="0">
                <a:latin typeface="+mj-lt"/>
              </a:rPr>
              <a:t>Interfacing with embedded systems: Through busses I2C and SPI</a:t>
            </a:r>
          </a:p>
        </p:txBody>
      </p:sp>
      <p:pic>
        <p:nvPicPr>
          <p:cNvPr id="3" name="Picture 2">
            <a:extLst>
              <a:ext uri="{FF2B5EF4-FFF2-40B4-BE49-F238E27FC236}">
                <a16:creationId xmlns:a16="http://schemas.microsoft.com/office/drawing/2014/main" id="{FF8EABD6-AF8F-0489-B1A5-A931750F9A87}"/>
              </a:ext>
            </a:extLst>
          </p:cNvPr>
          <p:cNvPicPr>
            <a:picLocks noChangeAspect="1"/>
          </p:cNvPicPr>
          <p:nvPr/>
        </p:nvPicPr>
        <p:blipFill>
          <a:blip r:embed="rId3"/>
          <a:stretch>
            <a:fillRect/>
          </a:stretch>
        </p:blipFill>
        <p:spPr>
          <a:xfrm>
            <a:off x="6622442" y="4068817"/>
            <a:ext cx="3976315" cy="2287533"/>
          </a:xfrm>
          <a:prstGeom prst="rect">
            <a:avLst/>
          </a:prstGeom>
        </p:spPr>
      </p:pic>
      <p:pic>
        <p:nvPicPr>
          <p:cNvPr id="7" name="Picture 6" descr="A close-up of a blue circuit board&#10;&#10;Description automatically generated">
            <a:extLst>
              <a:ext uri="{FF2B5EF4-FFF2-40B4-BE49-F238E27FC236}">
                <a16:creationId xmlns:a16="http://schemas.microsoft.com/office/drawing/2014/main" id="{3586386B-9E55-1377-E834-078D39000099}"/>
              </a:ext>
            </a:extLst>
          </p:cNvPr>
          <p:cNvPicPr>
            <a:picLocks noChangeAspect="1"/>
          </p:cNvPicPr>
          <p:nvPr/>
        </p:nvPicPr>
        <p:blipFill>
          <a:blip r:embed="rId4"/>
          <a:stretch>
            <a:fillRect/>
          </a:stretch>
        </p:blipFill>
        <p:spPr>
          <a:xfrm>
            <a:off x="1964993" y="4013114"/>
            <a:ext cx="3252131" cy="2398937"/>
          </a:xfrm>
          <a:prstGeom prst="rect">
            <a:avLst/>
          </a:prstGeom>
        </p:spPr>
      </p:pic>
    </p:spTree>
    <p:extLst>
      <p:ext uri="{BB962C8B-B14F-4D97-AF65-F5344CB8AC3E}">
        <p14:creationId xmlns:p14="http://schemas.microsoft.com/office/powerpoint/2010/main" val="1128206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5E890-BF08-6806-98B0-4F4F25E97185}"/>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2F4BCF6-F51C-ABD9-CAC4-02D0F05BA9EA}"/>
              </a:ext>
            </a:extLst>
          </p:cNvPr>
          <p:cNvSpPr>
            <a:spLocks noGrp="1"/>
          </p:cNvSpPr>
          <p:nvPr>
            <p:ph type="sldNum" sz="quarter" idx="12"/>
          </p:nvPr>
        </p:nvSpPr>
        <p:spPr/>
        <p:txBody>
          <a:bodyPr/>
          <a:lstStyle/>
          <a:p>
            <a:fld id="{687B7451-1438-CB4A-8106-82A64F1C7D7B}" type="slidenum">
              <a:rPr lang="sv-SE" smtClean="0"/>
              <a:t>31</a:t>
            </a:fld>
            <a:endParaRPr lang="sv-SE"/>
          </a:p>
        </p:txBody>
      </p:sp>
      <p:sp>
        <p:nvSpPr>
          <p:cNvPr id="8" name="Title 7">
            <a:extLst>
              <a:ext uri="{FF2B5EF4-FFF2-40B4-BE49-F238E27FC236}">
                <a16:creationId xmlns:a16="http://schemas.microsoft.com/office/drawing/2014/main" id="{59AA2BBD-0B8F-C958-2C0A-D0795B148A9A}"/>
              </a:ext>
            </a:extLst>
          </p:cNvPr>
          <p:cNvSpPr>
            <a:spLocks noGrp="1"/>
          </p:cNvSpPr>
          <p:nvPr>
            <p:ph type="title"/>
          </p:nvPr>
        </p:nvSpPr>
        <p:spPr>
          <a:xfrm>
            <a:off x="559674" y="4337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F573C8C3-9E01-C6B2-90DD-87F64BC35ED3}"/>
              </a:ext>
            </a:extLst>
          </p:cNvPr>
          <p:cNvSpPr>
            <a:spLocks noGrp="1"/>
          </p:cNvSpPr>
          <p:nvPr>
            <p:ph idx="1"/>
          </p:nvPr>
        </p:nvSpPr>
        <p:spPr>
          <a:xfrm>
            <a:off x="559674" y="1759287"/>
            <a:ext cx="11438362" cy="3651883"/>
          </a:xfrm>
        </p:spPr>
        <p:txBody>
          <a:bodyPr>
            <a:normAutofit/>
          </a:bodyPr>
          <a:lstStyle/>
          <a:p>
            <a:r>
              <a:rPr lang="en-US" dirty="0">
                <a:latin typeface="+mj-lt"/>
              </a:rPr>
              <a:t>Arduino provides library support for I2C Protocol</a:t>
            </a:r>
          </a:p>
          <a:p>
            <a:pPr lvl="1"/>
            <a:r>
              <a:rPr lang="en-US" dirty="0">
                <a:latin typeface="+mj-lt"/>
              </a:rPr>
              <a:t>Do not need to know all the intrinsic details of the I2C protocol and implementation</a:t>
            </a:r>
          </a:p>
          <a:p>
            <a:r>
              <a:rPr lang="en-US" dirty="0">
                <a:latin typeface="+mj-lt"/>
              </a:rPr>
              <a:t>Include: &lt;</a:t>
            </a:r>
            <a:r>
              <a:rPr lang="en-US" dirty="0" err="1">
                <a:latin typeface="+mj-lt"/>
              </a:rPr>
              <a:t>Wire.h</a:t>
            </a:r>
            <a:r>
              <a:rPr lang="en-US" dirty="0">
                <a:latin typeface="+mj-lt"/>
              </a:rPr>
              <a:t>&gt; to use the I2C library</a:t>
            </a:r>
          </a:p>
          <a:p>
            <a:endParaRPr lang="en-US" dirty="0">
              <a:latin typeface="+mj-lt"/>
            </a:endParaRPr>
          </a:p>
        </p:txBody>
      </p:sp>
      <p:pic>
        <p:nvPicPr>
          <p:cNvPr id="5" name="Picture 4">
            <a:extLst>
              <a:ext uri="{FF2B5EF4-FFF2-40B4-BE49-F238E27FC236}">
                <a16:creationId xmlns:a16="http://schemas.microsoft.com/office/drawing/2014/main" id="{BABE4D53-68DB-B3D1-165C-502F768F8315}"/>
              </a:ext>
            </a:extLst>
          </p:cNvPr>
          <p:cNvPicPr>
            <a:picLocks noChangeAspect="1"/>
          </p:cNvPicPr>
          <p:nvPr/>
        </p:nvPicPr>
        <p:blipFill>
          <a:blip r:embed="rId3"/>
          <a:stretch>
            <a:fillRect/>
          </a:stretch>
        </p:blipFill>
        <p:spPr>
          <a:xfrm>
            <a:off x="2721384" y="3765337"/>
            <a:ext cx="2221979" cy="2464377"/>
          </a:xfrm>
          <a:prstGeom prst="rect">
            <a:avLst/>
          </a:prstGeom>
        </p:spPr>
      </p:pic>
      <p:pic>
        <p:nvPicPr>
          <p:cNvPr id="10" name="Picture 9" descr="A diagram of a device&#10;&#10;Description automatically generated">
            <a:extLst>
              <a:ext uri="{FF2B5EF4-FFF2-40B4-BE49-F238E27FC236}">
                <a16:creationId xmlns:a16="http://schemas.microsoft.com/office/drawing/2014/main" id="{34E9C93E-30E4-1FDC-1429-343B7DC77F4F}"/>
              </a:ext>
            </a:extLst>
          </p:cNvPr>
          <p:cNvPicPr>
            <a:picLocks noChangeAspect="1"/>
          </p:cNvPicPr>
          <p:nvPr/>
        </p:nvPicPr>
        <p:blipFill>
          <a:blip r:embed="rId4"/>
          <a:stretch>
            <a:fillRect/>
          </a:stretch>
        </p:blipFill>
        <p:spPr>
          <a:xfrm>
            <a:off x="7105072" y="4045026"/>
            <a:ext cx="2692400" cy="1905000"/>
          </a:xfrm>
          <a:prstGeom prst="rect">
            <a:avLst/>
          </a:prstGeom>
        </p:spPr>
      </p:pic>
    </p:spTree>
    <p:extLst>
      <p:ext uri="{BB962C8B-B14F-4D97-AF65-F5344CB8AC3E}">
        <p14:creationId xmlns:p14="http://schemas.microsoft.com/office/powerpoint/2010/main" val="695587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F40DC-0310-D533-A559-AA41EC937C2E}"/>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D40725C-35BB-6740-46D6-DD6FB53CED63}"/>
              </a:ext>
            </a:extLst>
          </p:cNvPr>
          <p:cNvSpPr>
            <a:spLocks noGrp="1"/>
          </p:cNvSpPr>
          <p:nvPr>
            <p:ph type="sldNum" sz="quarter" idx="12"/>
          </p:nvPr>
        </p:nvSpPr>
        <p:spPr/>
        <p:txBody>
          <a:bodyPr/>
          <a:lstStyle/>
          <a:p>
            <a:fld id="{687B7451-1438-CB4A-8106-82A64F1C7D7B}" type="slidenum">
              <a:rPr lang="sv-SE" smtClean="0"/>
              <a:t>32</a:t>
            </a:fld>
            <a:endParaRPr lang="sv-SE"/>
          </a:p>
        </p:txBody>
      </p:sp>
      <p:sp>
        <p:nvSpPr>
          <p:cNvPr id="8" name="Title 7">
            <a:extLst>
              <a:ext uri="{FF2B5EF4-FFF2-40B4-BE49-F238E27FC236}">
                <a16:creationId xmlns:a16="http://schemas.microsoft.com/office/drawing/2014/main" id="{910FA02B-1FB8-E2CE-32C4-78A9203212C7}"/>
              </a:ext>
            </a:extLst>
          </p:cNvPr>
          <p:cNvSpPr>
            <a:spLocks noGrp="1"/>
          </p:cNvSpPr>
          <p:nvPr>
            <p:ph type="title"/>
          </p:nvPr>
        </p:nvSpPr>
        <p:spPr>
          <a:xfrm>
            <a:off x="559674" y="4337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BC525065-D1B2-D9B8-E8E8-E19AB4FF6021}"/>
              </a:ext>
            </a:extLst>
          </p:cNvPr>
          <p:cNvSpPr>
            <a:spLocks noGrp="1"/>
          </p:cNvSpPr>
          <p:nvPr>
            <p:ph idx="1"/>
          </p:nvPr>
        </p:nvSpPr>
        <p:spPr>
          <a:xfrm>
            <a:off x="559674" y="1759287"/>
            <a:ext cx="11438362" cy="3651883"/>
          </a:xfrm>
        </p:spPr>
        <p:txBody>
          <a:bodyPr>
            <a:normAutofit/>
          </a:bodyPr>
          <a:lstStyle/>
          <a:p>
            <a:r>
              <a:rPr lang="en-US" dirty="0">
                <a:latin typeface="+mj-lt"/>
              </a:rPr>
              <a:t>Arduino provides library support for I2C Protocol</a:t>
            </a:r>
          </a:p>
          <a:p>
            <a:pPr lvl="1"/>
            <a:r>
              <a:rPr lang="en-US" dirty="0">
                <a:latin typeface="+mj-lt"/>
              </a:rPr>
              <a:t>Do not need to know all the intrinsic details of the I2C protocol and implementation</a:t>
            </a:r>
          </a:p>
          <a:p>
            <a:r>
              <a:rPr lang="en-US" dirty="0">
                <a:latin typeface="+mj-lt"/>
              </a:rPr>
              <a:t>Include: &lt;</a:t>
            </a:r>
            <a:r>
              <a:rPr lang="en-US" dirty="0" err="1">
                <a:latin typeface="+mj-lt"/>
              </a:rPr>
              <a:t>Wire.h</a:t>
            </a:r>
            <a:r>
              <a:rPr lang="en-US" dirty="0">
                <a:latin typeface="+mj-lt"/>
              </a:rPr>
              <a:t>&gt; to use the I2C library</a:t>
            </a:r>
          </a:p>
          <a:p>
            <a:endParaRPr lang="en-US" dirty="0">
              <a:latin typeface="+mj-lt"/>
            </a:endParaRPr>
          </a:p>
        </p:txBody>
      </p:sp>
      <p:pic>
        <p:nvPicPr>
          <p:cNvPr id="5" name="Picture 4">
            <a:extLst>
              <a:ext uri="{FF2B5EF4-FFF2-40B4-BE49-F238E27FC236}">
                <a16:creationId xmlns:a16="http://schemas.microsoft.com/office/drawing/2014/main" id="{CC44D312-81BE-4E8E-2833-7FC04C3D7302}"/>
              </a:ext>
            </a:extLst>
          </p:cNvPr>
          <p:cNvPicPr>
            <a:picLocks noChangeAspect="1"/>
          </p:cNvPicPr>
          <p:nvPr/>
        </p:nvPicPr>
        <p:blipFill>
          <a:blip r:embed="rId3"/>
          <a:stretch>
            <a:fillRect/>
          </a:stretch>
        </p:blipFill>
        <p:spPr>
          <a:xfrm>
            <a:off x="2721384" y="3765337"/>
            <a:ext cx="2221979" cy="2464377"/>
          </a:xfrm>
          <a:prstGeom prst="rect">
            <a:avLst/>
          </a:prstGeom>
        </p:spPr>
      </p:pic>
      <p:pic>
        <p:nvPicPr>
          <p:cNvPr id="10" name="Picture 9" descr="A diagram of a device&#10;&#10;Description automatically generated">
            <a:extLst>
              <a:ext uri="{FF2B5EF4-FFF2-40B4-BE49-F238E27FC236}">
                <a16:creationId xmlns:a16="http://schemas.microsoft.com/office/drawing/2014/main" id="{357B5539-E472-2034-DB04-3024D1122024}"/>
              </a:ext>
            </a:extLst>
          </p:cNvPr>
          <p:cNvPicPr>
            <a:picLocks noChangeAspect="1"/>
          </p:cNvPicPr>
          <p:nvPr/>
        </p:nvPicPr>
        <p:blipFill>
          <a:blip r:embed="rId4"/>
          <a:stretch>
            <a:fillRect/>
          </a:stretch>
        </p:blipFill>
        <p:spPr>
          <a:xfrm>
            <a:off x="7105072" y="4045026"/>
            <a:ext cx="2692400" cy="1905000"/>
          </a:xfrm>
          <a:prstGeom prst="rect">
            <a:avLst/>
          </a:prstGeom>
        </p:spPr>
      </p:pic>
    </p:spTree>
    <p:extLst>
      <p:ext uri="{BB962C8B-B14F-4D97-AF65-F5344CB8AC3E}">
        <p14:creationId xmlns:p14="http://schemas.microsoft.com/office/powerpoint/2010/main" val="4241133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6E94-8A3C-0AA6-4E7F-8DED73DF4F92}"/>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5B7CC63-C56C-A98E-9AEA-6D1E555B6F46}"/>
              </a:ext>
            </a:extLst>
          </p:cNvPr>
          <p:cNvSpPr>
            <a:spLocks noGrp="1"/>
          </p:cNvSpPr>
          <p:nvPr>
            <p:ph type="sldNum" sz="quarter" idx="12"/>
          </p:nvPr>
        </p:nvSpPr>
        <p:spPr/>
        <p:txBody>
          <a:bodyPr/>
          <a:lstStyle/>
          <a:p>
            <a:fld id="{687B7451-1438-CB4A-8106-82A64F1C7D7B}" type="slidenum">
              <a:rPr lang="sv-SE" smtClean="0"/>
              <a:t>33</a:t>
            </a:fld>
            <a:endParaRPr lang="sv-SE"/>
          </a:p>
        </p:txBody>
      </p:sp>
      <p:sp>
        <p:nvSpPr>
          <p:cNvPr id="8" name="Title 7">
            <a:extLst>
              <a:ext uri="{FF2B5EF4-FFF2-40B4-BE49-F238E27FC236}">
                <a16:creationId xmlns:a16="http://schemas.microsoft.com/office/drawing/2014/main" id="{099AB9AC-0B80-EEB3-AA5A-30D7145BFCF8}"/>
              </a:ext>
            </a:extLst>
          </p:cNvPr>
          <p:cNvSpPr>
            <a:spLocks noGrp="1"/>
          </p:cNvSpPr>
          <p:nvPr>
            <p:ph type="title"/>
          </p:nvPr>
        </p:nvSpPr>
        <p:spPr>
          <a:xfrm>
            <a:off x="559674" y="4337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05AA7582-6C9E-AD31-32F0-9DA19EA82CDD}"/>
              </a:ext>
            </a:extLst>
          </p:cNvPr>
          <p:cNvSpPr>
            <a:spLocks noGrp="1"/>
          </p:cNvSpPr>
          <p:nvPr>
            <p:ph idx="1"/>
          </p:nvPr>
        </p:nvSpPr>
        <p:spPr>
          <a:xfrm>
            <a:off x="559674" y="1759287"/>
            <a:ext cx="11438362" cy="3651883"/>
          </a:xfrm>
        </p:spPr>
        <p:txBody>
          <a:bodyPr>
            <a:normAutofit/>
          </a:bodyPr>
          <a:lstStyle/>
          <a:p>
            <a:r>
              <a:rPr lang="en-US" dirty="0">
                <a:latin typeface="+mj-lt"/>
              </a:rPr>
              <a:t>Arduino provides library support for I2C Protocol</a:t>
            </a:r>
          </a:p>
          <a:p>
            <a:pPr lvl="1"/>
            <a:r>
              <a:rPr lang="en-US" dirty="0">
                <a:latin typeface="+mj-lt"/>
              </a:rPr>
              <a:t>Do not need to know all the intrinsic details of the I2C protocol and implementation</a:t>
            </a:r>
          </a:p>
          <a:p>
            <a:r>
              <a:rPr lang="en-US" dirty="0">
                <a:latin typeface="+mj-lt"/>
              </a:rPr>
              <a:t>Include: &lt;</a:t>
            </a:r>
            <a:r>
              <a:rPr lang="en-US" dirty="0" err="1">
                <a:latin typeface="+mj-lt"/>
              </a:rPr>
              <a:t>Wire.h</a:t>
            </a:r>
            <a:r>
              <a:rPr lang="en-US" dirty="0">
                <a:latin typeface="+mj-lt"/>
              </a:rPr>
              <a:t>&gt; to use the I2C library</a:t>
            </a:r>
          </a:p>
          <a:p>
            <a:endParaRPr lang="en-US" dirty="0">
              <a:latin typeface="+mj-lt"/>
            </a:endParaRPr>
          </a:p>
        </p:txBody>
      </p:sp>
      <p:pic>
        <p:nvPicPr>
          <p:cNvPr id="5" name="Picture 4">
            <a:extLst>
              <a:ext uri="{FF2B5EF4-FFF2-40B4-BE49-F238E27FC236}">
                <a16:creationId xmlns:a16="http://schemas.microsoft.com/office/drawing/2014/main" id="{BA64D530-D815-864B-63C5-11C846DDB62B}"/>
              </a:ext>
            </a:extLst>
          </p:cNvPr>
          <p:cNvPicPr>
            <a:picLocks noChangeAspect="1"/>
          </p:cNvPicPr>
          <p:nvPr/>
        </p:nvPicPr>
        <p:blipFill>
          <a:blip r:embed="rId3"/>
          <a:stretch>
            <a:fillRect/>
          </a:stretch>
        </p:blipFill>
        <p:spPr>
          <a:xfrm>
            <a:off x="2721384" y="3765337"/>
            <a:ext cx="2221979" cy="2464377"/>
          </a:xfrm>
          <a:prstGeom prst="rect">
            <a:avLst/>
          </a:prstGeom>
        </p:spPr>
      </p:pic>
      <p:pic>
        <p:nvPicPr>
          <p:cNvPr id="10" name="Picture 9" descr="A diagram of a device&#10;&#10;Description automatically generated">
            <a:extLst>
              <a:ext uri="{FF2B5EF4-FFF2-40B4-BE49-F238E27FC236}">
                <a16:creationId xmlns:a16="http://schemas.microsoft.com/office/drawing/2014/main" id="{A6695409-ABC2-E9CF-ED23-F40A4B8DAC6F}"/>
              </a:ext>
            </a:extLst>
          </p:cNvPr>
          <p:cNvPicPr>
            <a:picLocks noChangeAspect="1"/>
          </p:cNvPicPr>
          <p:nvPr/>
        </p:nvPicPr>
        <p:blipFill>
          <a:blip r:embed="rId4"/>
          <a:stretch>
            <a:fillRect/>
          </a:stretch>
        </p:blipFill>
        <p:spPr>
          <a:xfrm>
            <a:off x="7105072" y="4045026"/>
            <a:ext cx="2692400" cy="1905000"/>
          </a:xfrm>
          <a:prstGeom prst="rect">
            <a:avLst/>
          </a:prstGeom>
        </p:spPr>
      </p:pic>
    </p:spTree>
    <p:extLst>
      <p:ext uri="{BB962C8B-B14F-4D97-AF65-F5344CB8AC3E}">
        <p14:creationId xmlns:p14="http://schemas.microsoft.com/office/powerpoint/2010/main" val="2721124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A394-59CE-AF94-6BC2-F35E26EEF278}"/>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79431A2-C46B-FA26-F0B7-0CE7273651AF}"/>
              </a:ext>
            </a:extLst>
          </p:cNvPr>
          <p:cNvSpPr>
            <a:spLocks noGrp="1"/>
          </p:cNvSpPr>
          <p:nvPr>
            <p:ph type="sldNum" sz="quarter" idx="12"/>
          </p:nvPr>
        </p:nvSpPr>
        <p:spPr/>
        <p:txBody>
          <a:bodyPr/>
          <a:lstStyle/>
          <a:p>
            <a:fld id="{687B7451-1438-CB4A-8106-82A64F1C7D7B}" type="slidenum">
              <a:rPr lang="sv-SE" smtClean="0"/>
              <a:t>34</a:t>
            </a:fld>
            <a:endParaRPr lang="sv-SE"/>
          </a:p>
        </p:txBody>
      </p:sp>
      <p:sp>
        <p:nvSpPr>
          <p:cNvPr id="8" name="Title 7">
            <a:extLst>
              <a:ext uri="{FF2B5EF4-FFF2-40B4-BE49-F238E27FC236}">
                <a16:creationId xmlns:a16="http://schemas.microsoft.com/office/drawing/2014/main" id="{E0DF39CD-36BE-22B0-3499-204A744D06B7}"/>
              </a:ext>
            </a:extLst>
          </p:cNvPr>
          <p:cNvSpPr>
            <a:spLocks noGrp="1"/>
          </p:cNvSpPr>
          <p:nvPr>
            <p:ph type="title"/>
          </p:nvPr>
        </p:nvSpPr>
        <p:spPr>
          <a:xfrm>
            <a:off x="559674" y="4337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E18D8471-B0AD-EB91-DC15-B5B4E9086CF5}"/>
              </a:ext>
            </a:extLst>
          </p:cNvPr>
          <p:cNvSpPr>
            <a:spLocks noGrp="1"/>
          </p:cNvSpPr>
          <p:nvPr>
            <p:ph idx="1"/>
          </p:nvPr>
        </p:nvSpPr>
        <p:spPr>
          <a:xfrm>
            <a:off x="559674" y="1759287"/>
            <a:ext cx="11438362" cy="3651883"/>
          </a:xfrm>
        </p:spPr>
        <p:txBody>
          <a:bodyPr>
            <a:normAutofit/>
          </a:bodyPr>
          <a:lstStyle/>
          <a:p>
            <a:r>
              <a:rPr lang="en-US" dirty="0">
                <a:latin typeface="+mj-lt"/>
              </a:rPr>
              <a:t>Arduino provides library support for I2C Protocol</a:t>
            </a:r>
          </a:p>
          <a:p>
            <a:pPr lvl="1"/>
            <a:r>
              <a:rPr lang="en-US" dirty="0">
                <a:latin typeface="+mj-lt"/>
              </a:rPr>
              <a:t>Do not need to know all the intrinsic details of the I2C protocol and implementation</a:t>
            </a:r>
          </a:p>
          <a:p>
            <a:r>
              <a:rPr lang="en-US" dirty="0">
                <a:latin typeface="+mj-lt"/>
              </a:rPr>
              <a:t>Include: &lt;</a:t>
            </a:r>
            <a:r>
              <a:rPr lang="en-US" dirty="0" err="1">
                <a:latin typeface="+mj-lt"/>
              </a:rPr>
              <a:t>Wire.h</a:t>
            </a:r>
            <a:r>
              <a:rPr lang="en-US" dirty="0">
                <a:latin typeface="+mj-lt"/>
              </a:rPr>
              <a:t>&gt; to use the I2C library</a:t>
            </a:r>
          </a:p>
          <a:p>
            <a:endParaRPr lang="en-US" dirty="0">
              <a:latin typeface="+mj-lt"/>
            </a:endParaRPr>
          </a:p>
        </p:txBody>
      </p:sp>
      <p:pic>
        <p:nvPicPr>
          <p:cNvPr id="5" name="Picture 4">
            <a:extLst>
              <a:ext uri="{FF2B5EF4-FFF2-40B4-BE49-F238E27FC236}">
                <a16:creationId xmlns:a16="http://schemas.microsoft.com/office/drawing/2014/main" id="{AB2B44DD-325D-45CB-45B1-4E256F31F4EF}"/>
              </a:ext>
            </a:extLst>
          </p:cNvPr>
          <p:cNvPicPr>
            <a:picLocks noChangeAspect="1"/>
          </p:cNvPicPr>
          <p:nvPr/>
        </p:nvPicPr>
        <p:blipFill>
          <a:blip r:embed="rId3"/>
          <a:stretch>
            <a:fillRect/>
          </a:stretch>
        </p:blipFill>
        <p:spPr>
          <a:xfrm>
            <a:off x="2721384" y="3765337"/>
            <a:ext cx="2221979" cy="2464377"/>
          </a:xfrm>
          <a:prstGeom prst="rect">
            <a:avLst/>
          </a:prstGeom>
        </p:spPr>
      </p:pic>
      <p:pic>
        <p:nvPicPr>
          <p:cNvPr id="10" name="Picture 9" descr="A diagram of a device&#10;&#10;Description automatically generated">
            <a:extLst>
              <a:ext uri="{FF2B5EF4-FFF2-40B4-BE49-F238E27FC236}">
                <a16:creationId xmlns:a16="http://schemas.microsoft.com/office/drawing/2014/main" id="{C3B4E71D-79C1-2A31-1492-DDF7C41AABC6}"/>
              </a:ext>
            </a:extLst>
          </p:cNvPr>
          <p:cNvPicPr>
            <a:picLocks noChangeAspect="1"/>
          </p:cNvPicPr>
          <p:nvPr/>
        </p:nvPicPr>
        <p:blipFill>
          <a:blip r:embed="rId4"/>
          <a:stretch>
            <a:fillRect/>
          </a:stretch>
        </p:blipFill>
        <p:spPr>
          <a:xfrm>
            <a:off x="7105072" y="4045026"/>
            <a:ext cx="2692400" cy="1905000"/>
          </a:xfrm>
          <a:prstGeom prst="rect">
            <a:avLst/>
          </a:prstGeom>
        </p:spPr>
      </p:pic>
    </p:spTree>
    <p:extLst>
      <p:ext uri="{BB962C8B-B14F-4D97-AF65-F5344CB8AC3E}">
        <p14:creationId xmlns:p14="http://schemas.microsoft.com/office/powerpoint/2010/main" val="2226260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DA0D-EB9E-CF8A-46A2-FBE9F6F2DF40}"/>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13198191-07B2-C1FE-805A-68B48197AD64}"/>
              </a:ext>
            </a:extLst>
          </p:cNvPr>
          <p:cNvSpPr>
            <a:spLocks noGrp="1"/>
          </p:cNvSpPr>
          <p:nvPr>
            <p:ph type="sldNum" sz="quarter" idx="12"/>
          </p:nvPr>
        </p:nvSpPr>
        <p:spPr/>
        <p:txBody>
          <a:bodyPr/>
          <a:lstStyle/>
          <a:p>
            <a:fld id="{687B7451-1438-CB4A-8106-82A64F1C7D7B}" type="slidenum">
              <a:rPr lang="sv-SE" smtClean="0"/>
              <a:t>35</a:t>
            </a:fld>
            <a:endParaRPr lang="sv-SE"/>
          </a:p>
        </p:txBody>
      </p:sp>
      <p:sp>
        <p:nvSpPr>
          <p:cNvPr id="8" name="Title 7">
            <a:extLst>
              <a:ext uri="{FF2B5EF4-FFF2-40B4-BE49-F238E27FC236}">
                <a16:creationId xmlns:a16="http://schemas.microsoft.com/office/drawing/2014/main" id="{38AC3A18-A0C3-8C88-684B-1AB7228C1B81}"/>
              </a:ext>
            </a:extLst>
          </p:cNvPr>
          <p:cNvSpPr>
            <a:spLocks noGrp="1"/>
          </p:cNvSpPr>
          <p:nvPr>
            <p:ph type="title"/>
          </p:nvPr>
        </p:nvSpPr>
        <p:spPr>
          <a:xfrm>
            <a:off x="434983" y="2813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61350AAF-B73A-80CA-D0B2-3524527C5FFC}"/>
              </a:ext>
            </a:extLst>
          </p:cNvPr>
          <p:cNvSpPr>
            <a:spLocks noGrp="1"/>
          </p:cNvSpPr>
          <p:nvPr>
            <p:ph idx="1"/>
          </p:nvPr>
        </p:nvSpPr>
        <p:spPr>
          <a:xfrm>
            <a:off x="573529" y="1707549"/>
            <a:ext cx="5148398" cy="4499287"/>
          </a:xfrm>
        </p:spPr>
        <p:txBody>
          <a:bodyPr>
            <a:normAutofit/>
          </a:bodyPr>
          <a:lstStyle/>
          <a:p>
            <a:pPr marL="0" indent="0">
              <a:buNone/>
            </a:pPr>
            <a:r>
              <a:rPr lang="en-US" sz="2000" b="1" dirty="0">
                <a:latin typeface="+mj-lt"/>
              </a:rPr>
              <a:t>void </a:t>
            </a:r>
            <a:r>
              <a:rPr lang="en-US" sz="2000" b="1" dirty="0" err="1">
                <a:latin typeface="+mj-lt"/>
              </a:rPr>
              <a:t>writeTo</a:t>
            </a:r>
            <a:r>
              <a:rPr lang="en-US" sz="2000" b="1" dirty="0">
                <a:latin typeface="+mj-lt"/>
              </a:rPr>
              <a:t>(int device, byte address, byte </a:t>
            </a:r>
            <a:r>
              <a:rPr lang="en-US" sz="2000" b="1" dirty="0" err="1">
                <a:latin typeface="+mj-lt"/>
              </a:rPr>
              <a:t>val</a:t>
            </a:r>
            <a:r>
              <a:rPr lang="en-US" sz="2000" b="1" dirty="0">
                <a:latin typeface="+mj-lt"/>
              </a:rPr>
              <a:t>) {</a:t>
            </a:r>
          </a:p>
          <a:p>
            <a:pPr marL="0" indent="0">
              <a:buNone/>
            </a:pPr>
            <a:endParaRPr lang="en-US" sz="2000" dirty="0">
              <a:latin typeface="+mj-lt"/>
            </a:endParaRPr>
          </a:p>
          <a:p>
            <a:pPr marL="0" indent="0">
              <a:buNone/>
            </a:pPr>
            <a:r>
              <a:rPr lang="en-US" sz="2000" dirty="0" err="1">
                <a:latin typeface="+mj-lt"/>
              </a:rPr>
              <a:t>Wire.beginTransmission</a:t>
            </a:r>
            <a:r>
              <a:rPr lang="en-US" sz="2000" dirty="0">
                <a:latin typeface="+mj-lt"/>
              </a:rPr>
              <a:t>(device); //start transmission to device</a:t>
            </a:r>
          </a:p>
          <a:p>
            <a:pPr marL="0" indent="0">
              <a:buNone/>
            </a:pPr>
            <a:r>
              <a:rPr lang="en-US" sz="2000" dirty="0" err="1">
                <a:latin typeface="+mj-lt"/>
              </a:rPr>
              <a:t>Wire.write</a:t>
            </a:r>
            <a:r>
              <a:rPr lang="en-US" sz="2000" dirty="0">
                <a:latin typeface="+mj-lt"/>
              </a:rPr>
              <a:t>(address); // send register address</a:t>
            </a:r>
          </a:p>
          <a:p>
            <a:pPr marL="0" indent="0">
              <a:buNone/>
            </a:pPr>
            <a:r>
              <a:rPr lang="en-US" sz="2000" dirty="0" err="1">
                <a:latin typeface="+mj-lt"/>
              </a:rPr>
              <a:t>Wire.write</a:t>
            </a:r>
            <a:r>
              <a:rPr lang="en-US" sz="2000" dirty="0">
                <a:latin typeface="+mj-lt"/>
              </a:rPr>
              <a:t>(</a:t>
            </a:r>
            <a:r>
              <a:rPr lang="en-US" sz="2000" dirty="0" err="1">
                <a:latin typeface="+mj-lt"/>
              </a:rPr>
              <a:t>val</a:t>
            </a:r>
            <a:r>
              <a:rPr lang="en-US" sz="2000" dirty="0">
                <a:latin typeface="+mj-lt"/>
              </a:rPr>
              <a:t>); // send value to write</a:t>
            </a:r>
          </a:p>
          <a:p>
            <a:pPr marL="0" indent="0">
              <a:buNone/>
            </a:pPr>
            <a:r>
              <a:rPr lang="en-US" sz="2000" dirty="0" err="1">
                <a:latin typeface="+mj-lt"/>
              </a:rPr>
              <a:t>Wire.endTransmission</a:t>
            </a:r>
            <a:r>
              <a:rPr lang="en-US" sz="2000" dirty="0">
                <a:latin typeface="+mj-lt"/>
              </a:rPr>
              <a:t>(); //end transmission</a:t>
            </a:r>
          </a:p>
          <a:p>
            <a:pPr marL="0" indent="0">
              <a:buNone/>
            </a:pPr>
            <a:endParaRPr lang="en-US" sz="2000" dirty="0">
              <a:latin typeface="+mj-lt"/>
            </a:endParaRPr>
          </a:p>
          <a:p>
            <a:pPr marL="0" indent="0">
              <a:buNone/>
            </a:pPr>
            <a:r>
              <a:rPr lang="en-US" sz="2000" dirty="0">
                <a:latin typeface="+mj-lt"/>
              </a:rPr>
              <a:t>}</a:t>
            </a:r>
          </a:p>
          <a:p>
            <a:pPr marL="0" indent="0">
              <a:buNone/>
            </a:pPr>
            <a:r>
              <a:rPr lang="en-US" sz="1600" dirty="0">
                <a:latin typeface="+mj-lt"/>
              </a:rPr>
              <a:t> </a:t>
            </a:r>
          </a:p>
          <a:p>
            <a:pPr marL="0" indent="0">
              <a:buNone/>
            </a:pPr>
            <a:endParaRPr lang="en-US" sz="1600" dirty="0">
              <a:latin typeface="+mj-lt"/>
            </a:endParaRPr>
          </a:p>
        </p:txBody>
      </p:sp>
      <p:sp>
        <p:nvSpPr>
          <p:cNvPr id="4" name="TextBox 3">
            <a:extLst>
              <a:ext uri="{FF2B5EF4-FFF2-40B4-BE49-F238E27FC236}">
                <a16:creationId xmlns:a16="http://schemas.microsoft.com/office/drawing/2014/main" id="{B47592B0-3B47-158A-94AA-2C1EB7962A46}"/>
              </a:ext>
            </a:extLst>
          </p:cNvPr>
          <p:cNvSpPr txBox="1"/>
          <p:nvPr/>
        </p:nvSpPr>
        <p:spPr>
          <a:xfrm>
            <a:off x="5971307" y="1707549"/>
            <a:ext cx="6096000" cy="5078313"/>
          </a:xfrm>
          <a:prstGeom prst="rect">
            <a:avLst/>
          </a:prstGeom>
          <a:noFill/>
        </p:spPr>
        <p:txBody>
          <a:bodyPr wrap="square">
            <a:spAutoFit/>
          </a:bodyPr>
          <a:lstStyle/>
          <a:p>
            <a:pPr marL="0" indent="0">
              <a:buNone/>
            </a:pPr>
            <a:r>
              <a:rPr lang="en-US" sz="1800" b="1" dirty="0">
                <a:latin typeface="+mj-lt"/>
              </a:rPr>
              <a:t>void </a:t>
            </a:r>
            <a:r>
              <a:rPr lang="en-US" sz="1800" b="1" dirty="0" err="1">
                <a:latin typeface="+mj-lt"/>
              </a:rPr>
              <a:t>readFrom</a:t>
            </a:r>
            <a:r>
              <a:rPr lang="en-US" sz="1800" b="1" dirty="0">
                <a:latin typeface="+mj-lt"/>
              </a:rPr>
              <a:t>(int device, byte address, int num, byte buff[]) {</a:t>
            </a:r>
          </a:p>
          <a:p>
            <a:pPr marL="0" indent="0">
              <a:buNone/>
            </a:pPr>
            <a:endParaRPr lang="en-US" sz="1800" dirty="0">
              <a:latin typeface="+mj-lt"/>
            </a:endParaRPr>
          </a:p>
          <a:p>
            <a:pPr marL="0" indent="0">
              <a:buNone/>
            </a:pPr>
            <a:r>
              <a:rPr lang="en-US" sz="1800" dirty="0" err="1">
                <a:latin typeface="+mj-lt"/>
              </a:rPr>
              <a:t>Wire.beginTransmission</a:t>
            </a:r>
            <a:r>
              <a:rPr lang="en-US" sz="1800" dirty="0">
                <a:latin typeface="+mj-lt"/>
              </a:rPr>
              <a:t>(device); //start transmission to device</a:t>
            </a:r>
          </a:p>
          <a:p>
            <a:pPr marL="0" indent="0">
              <a:buNone/>
            </a:pPr>
            <a:r>
              <a:rPr lang="en-US" sz="1800" dirty="0" err="1">
                <a:latin typeface="+mj-lt"/>
              </a:rPr>
              <a:t>Wire.write</a:t>
            </a:r>
            <a:r>
              <a:rPr lang="en-US" sz="1800" dirty="0">
                <a:latin typeface="+mj-lt"/>
              </a:rPr>
              <a:t>(address); //sends address to read from</a:t>
            </a:r>
          </a:p>
          <a:p>
            <a:pPr marL="0" indent="0">
              <a:buNone/>
            </a:pPr>
            <a:r>
              <a:rPr lang="en-US" sz="1800" dirty="0" err="1">
                <a:latin typeface="+mj-lt"/>
              </a:rPr>
              <a:t>Wire.endTransmission</a:t>
            </a:r>
            <a:r>
              <a:rPr lang="en-US" sz="1800" dirty="0">
                <a:latin typeface="+mj-lt"/>
              </a:rPr>
              <a:t>(); //end transmission</a:t>
            </a:r>
          </a:p>
          <a:p>
            <a:pPr marL="0" indent="0">
              <a:buNone/>
            </a:pPr>
            <a:r>
              <a:rPr lang="en-US" sz="1800" dirty="0">
                <a:latin typeface="+mj-lt"/>
              </a:rPr>
              <a:t> </a:t>
            </a:r>
          </a:p>
          <a:p>
            <a:pPr marL="0" indent="0">
              <a:buNone/>
            </a:pPr>
            <a:r>
              <a:rPr lang="en-US" sz="1800" dirty="0" err="1">
                <a:latin typeface="+mj-lt"/>
              </a:rPr>
              <a:t>Wire.beginTransmission</a:t>
            </a:r>
            <a:r>
              <a:rPr lang="en-US" sz="1800" dirty="0">
                <a:latin typeface="+mj-lt"/>
              </a:rPr>
              <a:t>(device); //start transmission to device</a:t>
            </a:r>
          </a:p>
          <a:p>
            <a:pPr marL="0" indent="0">
              <a:buNone/>
            </a:pPr>
            <a:r>
              <a:rPr lang="en-US" sz="1800" dirty="0" err="1">
                <a:latin typeface="+mj-lt"/>
              </a:rPr>
              <a:t>Wire.requestFrom</a:t>
            </a:r>
            <a:r>
              <a:rPr lang="en-US" sz="1800" dirty="0">
                <a:latin typeface="+mj-lt"/>
              </a:rPr>
              <a:t>(device, num); // request 6 bytes from device</a:t>
            </a:r>
          </a:p>
          <a:p>
            <a:pPr marL="0" indent="0">
              <a:buNone/>
            </a:pPr>
            <a:r>
              <a:rPr lang="en-US" sz="1800" dirty="0">
                <a:latin typeface="+mj-lt"/>
              </a:rPr>
              <a:t> </a:t>
            </a:r>
          </a:p>
          <a:p>
            <a:pPr marL="0" indent="0">
              <a:buNone/>
            </a:pPr>
            <a:r>
              <a:rPr lang="en-US" sz="1800" dirty="0">
                <a:latin typeface="+mj-lt"/>
              </a:rPr>
              <a:t>int </a:t>
            </a:r>
            <a:r>
              <a:rPr lang="en-US" sz="1800" dirty="0" err="1">
                <a:latin typeface="+mj-lt"/>
              </a:rPr>
              <a:t>i</a:t>
            </a:r>
            <a:r>
              <a:rPr lang="en-US" sz="1800" dirty="0">
                <a:latin typeface="+mj-lt"/>
              </a:rPr>
              <a:t> = 0;</a:t>
            </a:r>
          </a:p>
          <a:p>
            <a:pPr marL="0" indent="0">
              <a:buNone/>
            </a:pPr>
            <a:r>
              <a:rPr lang="en-US" sz="1800" dirty="0">
                <a:latin typeface="+mj-lt"/>
              </a:rPr>
              <a:t>while(</a:t>
            </a:r>
            <a:r>
              <a:rPr lang="en-US" sz="1800" dirty="0" err="1">
                <a:latin typeface="+mj-lt"/>
              </a:rPr>
              <a:t>Wire.available</a:t>
            </a:r>
            <a:r>
              <a:rPr lang="en-US" sz="1800" dirty="0">
                <a:latin typeface="+mj-lt"/>
              </a:rPr>
              <a:t>()) //device may send less than requested (abnormal)</a:t>
            </a:r>
          </a:p>
          <a:p>
            <a:pPr marL="0" indent="0">
              <a:buNone/>
            </a:pPr>
            <a:r>
              <a:rPr lang="en-US" sz="1800" dirty="0">
                <a:latin typeface="+mj-lt"/>
              </a:rPr>
              <a:t>{</a:t>
            </a:r>
          </a:p>
          <a:p>
            <a:pPr marL="0" indent="0">
              <a:buNone/>
            </a:pPr>
            <a:r>
              <a:rPr lang="en-US" sz="1800" dirty="0">
                <a:latin typeface="+mj-lt"/>
              </a:rPr>
              <a:t>buff[</a:t>
            </a:r>
            <a:r>
              <a:rPr lang="en-US" sz="1800" dirty="0" err="1">
                <a:latin typeface="+mj-lt"/>
              </a:rPr>
              <a:t>i</a:t>
            </a:r>
            <a:r>
              <a:rPr lang="en-US" sz="1800" dirty="0">
                <a:latin typeface="+mj-lt"/>
              </a:rPr>
              <a:t>] = </a:t>
            </a:r>
            <a:r>
              <a:rPr lang="en-US" sz="1800" dirty="0" err="1">
                <a:latin typeface="+mj-lt"/>
              </a:rPr>
              <a:t>Wire.read</a:t>
            </a:r>
            <a:r>
              <a:rPr lang="en-US" sz="1800" dirty="0">
                <a:latin typeface="+mj-lt"/>
              </a:rPr>
              <a:t>(); // receive a byte</a:t>
            </a:r>
          </a:p>
          <a:p>
            <a:pPr marL="0" indent="0">
              <a:buNone/>
            </a:pPr>
            <a:r>
              <a:rPr lang="en-US" sz="1800" dirty="0" err="1">
                <a:latin typeface="+mj-lt"/>
              </a:rPr>
              <a:t>i</a:t>
            </a:r>
            <a:r>
              <a:rPr lang="en-US" sz="1800" dirty="0">
                <a:latin typeface="+mj-lt"/>
              </a:rPr>
              <a:t>++;</a:t>
            </a:r>
          </a:p>
          <a:p>
            <a:pPr marL="0" indent="0">
              <a:buNone/>
            </a:pPr>
            <a:r>
              <a:rPr lang="en-US" sz="1800" dirty="0">
                <a:latin typeface="+mj-lt"/>
              </a:rPr>
              <a:t>}</a:t>
            </a:r>
          </a:p>
          <a:p>
            <a:pPr marL="0" indent="0">
              <a:buNone/>
            </a:pPr>
            <a:r>
              <a:rPr lang="en-US" sz="1800" dirty="0" err="1">
                <a:latin typeface="+mj-lt"/>
              </a:rPr>
              <a:t>Wire.endTransmission</a:t>
            </a:r>
            <a:r>
              <a:rPr lang="en-US" sz="1800" dirty="0">
                <a:latin typeface="+mj-lt"/>
              </a:rPr>
              <a:t>(); //end transmission</a:t>
            </a:r>
          </a:p>
          <a:p>
            <a:pPr marL="0" indent="0">
              <a:buNone/>
            </a:pPr>
            <a:r>
              <a:rPr lang="en-US" sz="1800" dirty="0">
                <a:latin typeface="+mj-lt"/>
              </a:rPr>
              <a:t>}</a:t>
            </a:r>
            <a:endParaRPr lang="en-US" dirty="0"/>
          </a:p>
        </p:txBody>
      </p:sp>
    </p:spTree>
    <p:extLst>
      <p:ext uri="{BB962C8B-B14F-4D97-AF65-F5344CB8AC3E}">
        <p14:creationId xmlns:p14="http://schemas.microsoft.com/office/powerpoint/2010/main" val="4025239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07ED-619C-2453-40F7-D82C0022E03F}"/>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E0CD838-8390-4DFF-9550-E6294054C929}"/>
              </a:ext>
            </a:extLst>
          </p:cNvPr>
          <p:cNvSpPr>
            <a:spLocks noGrp="1"/>
          </p:cNvSpPr>
          <p:nvPr>
            <p:ph type="sldNum" sz="quarter" idx="12"/>
          </p:nvPr>
        </p:nvSpPr>
        <p:spPr/>
        <p:txBody>
          <a:bodyPr/>
          <a:lstStyle/>
          <a:p>
            <a:fld id="{687B7451-1438-CB4A-8106-82A64F1C7D7B}" type="slidenum">
              <a:rPr lang="sv-SE" smtClean="0"/>
              <a:t>36</a:t>
            </a:fld>
            <a:endParaRPr lang="sv-SE"/>
          </a:p>
        </p:txBody>
      </p:sp>
      <p:sp>
        <p:nvSpPr>
          <p:cNvPr id="8" name="Title 7">
            <a:extLst>
              <a:ext uri="{FF2B5EF4-FFF2-40B4-BE49-F238E27FC236}">
                <a16:creationId xmlns:a16="http://schemas.microsoft.com/office/drawing/2014/main" id="{4954DF64-1D7B-E019-5663-41BC255B6DF6}"/>
              </a:ext>
            </a:extLst>
          </p:cNvPr>
          <p:cNvSpPr>
            <a:spLocks noGrp="1"/>
          </p:cNvSpPr>
          <p:nvPr>
            <p:ph type="title"/>
          </p:nvPr>
        </p:nvSpPr>
        <p:spPr>
          <a:xfrm>
            <a:off x="434983" y="2813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8B140A8B-DE90-AE9E-E407-DACB9E7250EA}"/>
              </a:ext>
            </a:extLst>
          </p:cNvPr>
          <p:cNvSpPr>
            <a:spLocks noGrp="1"/>
          </p:cNvSpPr>
          <p:nvPr>
            <p:ph idx="1"/>
          </p:nvPr>
        </p:nvSpPr>
        <p:spPr>
          <a:xfrm>
            <a:off x="684368" y="1357505"/>
            <a:ext cx="7739199" cy="5363970"/>
          </a:xfrm>
        </p:spPr>
        <p:txBody>
          <a:bodyPr>
            <a:noAutofit/>
          </a:bodyPr>
          <a:lstStyle/>
          <a:p>
            <a:pPr marL="0" indent="0">
              <a:buNone/>
            </a:pPr>
            <a:r>
              <a:rPr lang="en-US" sz="1800" b="1" dirty="0">
                <a:latin typeface="+mj-lt"/>
              </a:rPr>
              <a:t>#include &lt;</a:t>
            </a:r>
            <a:r>
              <a:rPr lang="en-US" sz="1800" b="1" dirty="0" err="1">
                <a:latin typeface="+mj-lt"/>
              </a:rPr>
              <a:t>Wire.h</a:t>
            </a:r>
            <a:r>
              <a:rPr lang="en-US" sz="1800" b="1" dirty="0">
                <a:latin typeface="+mj-lt"/>
              </a:rPr>
              <a:t>&gt; </a:t>
            </a:r>
          </a:p>
          <a:p>
            <a:pPr marL="0" indent="0">
              <a:buNone/>
            </a:pPr>
            <a:r>
              <a:rPr lang="en-US" sz="1800" dirty="0">
                <a:latin typeface="+mj-lt"/>
              </a:rPr>
              <a:t>#define DEVICE (0x53) //ADXL345 device address</a:t>
            </a:r>
          </a:p>
          <a:p>
            <a:pPr marL="0" indent="0">
              <a:buNone/>
            </a:pPr>
            <a:r>
              <a:rPr lang="en-US" sz="1800" dirty="0">
                <a:latin typeface="+mj-lt"/>
              </a:rPr>
              <a:t>#define TO_READ (6) //num of bytes we are going to read each time (two bytes for each axis)</a:t>
            </a:r>
          </a:p>
          <a:p>
            <a:pPr marL="0" indent="0">
              <a:buNone/>
            </a:pPr>
            <a:endParaRPr lang="en-US" sz="1800" dirty="0">
              <a:latin typeface="+mj-lt"/>
            </a:endParaRPr>
          </a:p>
          <a:p>
            <a:pPr marL="0" indent="0">
              <a:buNone/>
            </a:pPr>
            <a:r>
              <a:rPr lang="en-US" sz="1800" dirty="0">
                <a:latin typeface="+mj-lt"/>
              </a:rPr>
              <a:t>void setup()</a:t>
            </a:r>
          </a:p>
          <a:p>
            <a:pPr marL="0" indent="0">
              <a:buNone/>
            </a:pPr>
            <a:r>
              <a:rPr lang="en-US" sz="1800" dirty="0">
                <a:latin typeface="+mj-lt"/>
              </a:rPr>
              <a:t>{</a:t>
            </a:r>
          </a:p>
          <a:p>
            <a:pPr marL="0" indent="0">
              <a:buNone/>
            </a:pPr>
            <a:r>
              <a:rPr lang="en-US" sz="1800" b="1" dirty="0" err="1">
                <a:latin typeface="+mj-lt"/>
              </a:rPr>
              <a:t>Wire.begin</a:t>
            </a:r>
            <a:r>
              <a:rPr lang="en-US" sz="1800" b="1" dirty="0">
                <a:latin typeface="+mj-lt"/>
              </a:rPr>
              <a:t>(); // join i2c bus (address optional for master)</a:t>
            </a:r>
          </a:p>
          <a:p>
            <a:pPr marL="0" indent="0">
              <a:buNone/>
            </a:pPr>
            <a:r>
              <a:rPr lang="en-US" sz="1800" dirty="0" err="1">
                <a:latin typeface="+mj-lt"/>
              </a:rPr>
              <a:t>Serial.begin</a:t>
            </a:r>
            <a:r>
              <a:rPr lang="en-US" sz="1800" dirty="0">
                <a:latin typeface="+mj-lt"/>
              </a:rPr>
              <a:t>(9600); // start serial for output</a:t>
            </a:r>
          </a:p>
          <a:p>
            <a:pPr marL="0" indent="0">
              <a:buNone/>
            </a:pPr>
            <a:r>
              <a:rPr lang="en-US" sz="1800" dirty="0">
                <a:latin typeface="+mj-lt"/>
              </a:rPr>
              <a:t> </a:t>
            </a:r>
          </a:p>
          <a:p>
            <a:pPr marL="0" indent="0">
              <a:buNone/>
            </a:pPr>
            <a:r>
              <a:rPr lang="en-US" sz="1800" dirty="0">
                <a:latin typeface="+mj-lt"/>
              </a:rPr>
              <a:t>//Turning on the ADXL345</a:t>
            </a:r>
          </a:p>
          <a:p>
            <a:pPr marL="0" indent="0">
              <a:buNone/>
            </a:pPr>
            <a:r>
              <a:rPr lang="en-US" sz="1800" dirty="0" err="1">
                <a:latin typeface="+mj-lt"/>
              </a:rPr>
              <a:t>writeTo</a:t>
            </a:r>
            <a:r>
              <a:rPr lang="en-US" sz="1800" dirty="0">
                <a:latin typeface="+mj-lt"/>
              </a:rPr>
              <a:t>(DEVICE, 0x2D, 0);</a:t>
            </a:r>
          </a:p>
          <a:p>
            <a:pPr marL="0" indent="0">
              <a:buNone/>
            </a:pPr>
            <a:r>
              <a:rPr lang="en-US" sz="1800" dirty="0" err="1">
                <a:latin typeface="+mj-lt"/>
              </a:rPr>
              <a:t>writeTo</a:t>
            </a:r>
            <a:r>
              <a:rPr lang="en-US" sz="1800" dirty="0">
                <a:latin typeface="+mj-lt"/>
              </a:rPr>
              <a:t>(DEVICE, 0x2D, 16);</a:t>
            </a:r>
          </a:p>
          <a:p>
            <a:pPr marL="0" indent="0">
              <a:buNone/>
            </a:pPr>
            <a:r>
              <a:rPr lang="en-US" sz="1800" dirty="0" err="1">
                <a:latin typeface="+mj-lt"/>
              </a:rPr>
              <a:t>writeTo</a:t>
            </a:r>
            <a:r>
              <a:rPr lang="en-US" sz="1800" dirty="0">
                <a:latin typeface="+mj-lt"/>
              </a:rPr>
              <a:t>(DEVICE, 0x2D, 8);</a:t>
            </a:r>
          </a:p>
          <a:p>
            <a:pPr marL="0" indent="0">
              <a:buNone/>
            </a:pPr>
            <a:r>
              <a:rPr lang="en-US" sz="1800" dirty="0">
                <a:latin typeface="+mj-lt"/>
              </a:rPr>
              <a:t>}</a:t>
            </a:r>
          </a:p>
        </p:txBody>
      </p:sp>
    </p:spTree>
    <p:extLst>
      <p:ext uri="{BB962C8B-B14F-4D97-AF65-F5344CB8AC3E}">
        <p14:creationId xmlns:p14="http://schemas.microsoft.com/office/powerpoint/2010/main" val="4008468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534A5-24F3-5766-501A-084421D1BED5}"/>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2783921-66B4-8927-ACA5-7616B11FCE9C}"/>
              </a:ext>
            </a:extLst>
          </p:cNvPr>
          <p:cNvSpPr>
            <a:spLocks noGrp="1"/>
          </p:cNvSpPr>
          <p:nvPr>
            <p:ph type="sldNum" sz="quarter" idx="12"/>
          </p:nvPr>
        </p:nvSpPr>
        <p:spPr/>
        <p:txBody>
          <a:bodyPr/>
          <a:lstStyle/>
          <a:p>
            <a:fld id="{687B7451-1438-CB4A-8106-82A64F1C7D7B}" type="slidenum">
              <a:rPr lang="sv-SE" smtClean="0"/>
              <a:t>37</a:t>
            </a:fld>
            <a:endParaRPr lang="sv-SE"/>
          </a:p>
        </p:txBody>
      </p:sp>
      <p:sp>
        <p:nvSpPr>
          <p:cNvPr id="8" name="Title 7">
            <a:extLst>
              <a:ext uri="{FF2B5EF4-FFF2-40B4-BE49-F238E27FC236}">
                <a16:creationId xmlns:a16="http://schemas.microsoft.com/office/drawing/2014/main" id="{8020EB87-D5F6-8DC1-021E-2248ACB82BB3}"/>
              </a:ext>
            </a:extLst>
          </p:cNvPr>
          <p:cNvSpPr>
            <a:spLocks noGrp="1"/>
          </p:cNvSpPr>
          <p:nvPr>
            <p:ph type="title"/>
          </p:nvPr>
        </p:nvSpPr>
        <p:spPr>
          <a:xfrm>
            <a:off x="434983" y="2813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D664F519-BA33-FFE2-C150-C17B0EDDBD80}"/>
              </a:ext>
            </a:extLst>
          </p:cNvPr>
          <p:cNvSpPr>
            <a:spLocks noGrp="1"/>
          </p:cNvSpPr>
          <p:nvPr>
            <p:ph idx="1"/>
          </p:nvPr>
        </p:nvSpPr>
        <p:spPr>
          <a:xfrm>
            <a:off x="531965" y="1424758"/>
            <a:ext cx="10233014" cy="5151918"/>
          </a:xfrm>
        </p:spPr>
        <p:txBody>
          <a:bodyPr>
            <a:noAutofit/>
          </a:bodyPr>
          <a:lstStyle/>
          <a:p>
            <a:pPr marL="0" indent="0">
              <a:buNone/>
            </a:pPr>
            <a:r>
              <a:rPr lang="en-US" sz="1800" dirty="0">
                <a:latin typeface="+mj-lt"/>
              </a:rPr>
              <a:t>void loop()</a:t>
            </a:r>
          </a:p>
          <a:p>
            <a:pPr marL="0" indent="0">
              <a:buNone/>
            </a:pPr>
            <a:r>
              <a:rPr lang="en-US" sz="1800" dirty="0">
                <a:latin typeface="+mj-lt"/>
              </a:rPr>
              <a:t>{</a:t>
            </a:r>
          </a:p>
          <a:p>
            <a:pPr marL="0" indent="0">
              <a:buNone/>
            </a:pPr>
            <a:r>
              <a:rPr lang="en-US" sz="1800" dirty="0">
                <a:latin typeface="+mj-lt"/>
              </a:rPr>
              <a:t>int </a:t>
            </a:r>
            <a:r>
              <a:rPr lang="en-US" sz="1800" dirty="0" err="1">
                <a:latin typeface="+mj-lt"/>
              </a:rPr>
              <a:t>regAddress</a:t>
            </a:r>
            <a:r>
              <a:rPr lang="en-US" sz="1800" dirty="0">
                <a:latin typeface="+mj-lt"/>
              </a:rPr>
              <a:t> = 0x32; //first axis-acceleration-data register on the ADXL345</a:t>
            </a:r>
          </a:p>
          <a:p>
            <a:pPr marL="0" indent="0">
              <a:buNone/>
            </a:pPr>
            <a:r>
              <a:rPr lang="en-US" sz="1800" dirty="0">
                <a:latin typeface="+mj-lt"/>
              </a:rPr>
              <a:t>int x, y, z;</a:t>
            </a:r>
          </a:p>
          <a:p>
            <a:pPr marL="0" indent="0">
              <a:buNone/>
            </a:pPr>
            <a:r>
              <a:rPr lang="en-US" sz="1800" b="1" dirty="0" err="1">
                <a:latin typeface="+mj-lt"/>
              </a:rPr>
              <a:t>readFrom</a:t>
            </a:r>
            <a:r>
              <a:rPr lang="en-US" sz="1800" b="1" dirty="0">
                <a:latin typeface="+mj-lt"/>
              </a:rPr>
              <a:t>(DEVICE, </a:t>
            </a:r>
            <a:r>
              <a:rPr lang="en-US" sz="1800" b="1" dirty="0" err="1">
                <a:latin typeface="+mj-lt"/>
              </a:rPr>
              <a:t>regAddress</a:t>
            </a:r>
            <a:r>
              <a:rPr lang="en-US" sz="1800" b="1" dirty="0">
                <a:latin typeface="+mj-lt"/>
              </a:rPr>
              <a:t>, TO_READ, buff); //read the acceleration data from the ADXL345</a:t>
            </a:r>
          </a:p>
          <a:p>
            <a:pPr marL="0" indent="0">
              <a:buNone/>
            </a:pPr>
            <a:r>
              <a:rPr lang="en-US" sz="1800" dirty="0">
                <a:latin typeface="+mj-lt"/>
              </a:rPr>
              <a:t>//each axis reading comes in 10 bit resolution, </a:t>
            </a:r>
            <a:r>
              <a:rPr lang="en-US" sz="1800" dirty="0" err="1">
                <a:latin typeface="+mj-lt"/>
              </a:rPr>
              <a:t>ie</a:t>
            </a:r>
            <a:r>
              <a:rPr lang="en-US" sz="1800" dirty="0">
                <a:latin typeface="+mj-lt"/>
              </a:rPr>
              <a:t> 2 bytes. Least </a:t>
            </a:r>
            <a:r>
              <a:rPr lang="en-US" sz="1800" dirty="0" err="1">
                <a:latin typeface="+mj-lt"/>
              </a:rPr>
              <a:t>Significat</a:t>
            </a:r>
            <a:r>
              <a:rPr lang="en-US" sz="1800" dirty="0">
                <a:latin typeface="+mj-lt"/>
              </a:rPr>
              <a:t> Byte first!!</a:t>
            </a:r>
          </a:p>
          <a:p>
            <a:pPr marL="0" indent="0">
              <a:buNone/>
            </a:pPr>
            <a:r>
              <a:rPr lang="en-US" sz="1800" dirty="0">
                <a:latin typeface="+mj-lt"/>
              </a:rPr>
              <a:t>//thus we are converting both bytes in to one int</a:t>
            </a:r>
          </a:p>
          <a:p>
            <a:pPr marL="0" indent="0">
              <a:buNone/>
            </a:pPr>
            <a:r>
              <a:rPr lang="en-US" sz="1800" b="1" dirty="0">
                <a:latin typeface="+mj-lt"/>
              </a:rPr>
              <a:t>x = (((int)buff[1]) &lt;&lt; 8) | buff[0];</a:t>
            </a:r>
          </a:p>
          <a:p>
            <a:pPr marL="0" indent="0">
              <a:buNone/>
            </a:pPr>
            <a:r>
              <a:rPr lang="en-US" sz="1800" b="1" dirty="0">
                <a:latin typeface="+mj-lt"/>
              </a:rPr>
              <a:t>y = (((int)buff[3])&lt;&lt; 8) | buff[2];</a:t>
            </a:r>
          </a:p>
          <a:p>
            <a:pPr marL="0" indent="0">
              <a:buNone/>
            </a:pPr>
            <a:r>
              <a:rPr lang="en-US" sz="1800" b="1" dirty="0">
                <a:latin typeface="+mj-lt"/>
              </a:rPr>
              <a:t>z = (((int)buff[5]) &lt;&lt; 8) | buff[4];</a:t>
            </a:r>
          </a:p>
          <a:p>
            <a:pPr marL="0" indent="0">
              <a:buNone/>
            </a:pPr>
            <a:r>
              <a:rPr lang="en-US" sz="1800" dirty="0">
                <a:latin typeface="+mj-lt"/>
              </a:rPr>
              <a:t> </a:t>
            </a:r>
          </a:p>
          <a:p>
            <a:pPr marL="0" indent="0">
              <a:buNone/>
            </a:pPr>
            <a:r>
              <a:rPr lang="en-US" sz="1800" dirty="0">
                <a:latin typeface="+mj-lt"/>
              </a:rPr>
              <a:t>delay(100);</a:t>
            </a:r>
          </a:p>
          <a:p>
            <a:pPr marL="0" indent="0">
              <a:buNone/>
            </a:pPr>
            <a:r>
              <a:rPr lang="en-US" sz="1800" dirty="0">
                <a:latin typeface="+mj-lt"/>
              </a:rPr>
              <a:t>}</a:t>
            </a:r>
          </a:p>
        </p:txBody>
      </p:sp>
    </p:spTree>
    <p:extLst>
      <p:ext uri="{BB962C8B-B14F-4D97-AF65-F5344CB8AC3E}">
        <p14:creationId xmlns:p14="http://schemas.microsoft.com/office/powerpoint/2010/main" val="156273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3282A-C00A-11F5-03DC-3BB5DD6CFB08}"/>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EC4F228-B534-661A-6408-BC23B9AF2D98}"/>
              </a:ext>
            </a:extLst>
          </p:cNvPr>
          <p:cNvSpPr>
            <a:spLocks noGrp="1"/>
          </p:cNvSpPr>
          <p:nvPr>
            <p:ph type="sldNum" sz="quarter" idx="12"/>
          </p:nvPr>
        </p:nvSpPr>
        <p:spPr/>
        <p:txBody>
          <a:bodyPr/>
          <a:lstStyle/>
          <a:p>
            <a:fld id="{687B7451-1438-CB4A-8106-82A64F1C7D7B}" type="slidenum">
              <a:rPr lang="sv-SE" smtClean="0"/>
              <a:t>38</a:t>
            </a:fld>
            <a:endParaRPr lang="sv-SE"/>
          </a:p>
        </p:txBody>
      </p:sp>
      <p:sp>
        <p:nvSpPr>
          <p:cNvPr id="8" name="Title 7">
            <a:extLst>
              <a:ext uri="{FF2B5EF4-FFF2-40B4-BE49-F238E27FC236}">
                <a16:creationId xmlns:a16="http://schemas.microsoft.com/office/drawing/2014/main" id="{BCB61931-6F85-13F5-1306-FBE157C644B2}"/>
              </a:ext>
            </a:extLst>
          </p:cNvPr>
          <p:cNvSpPr>
            <a:spLocks noGrp="1"/>
          </p:cNvSpPr>
          <p:nvPr>
            <p:ph type="title"/>
          </p:nvPr>
        </p:nvSpPr>
        <p:spPr>
          <a:xfrm>
            <a:off x="434983" y="281324"/>
            <a:ext cx="11072649" cy="1325563"/>
          </a:xfrm>
        </p:spPr>
        <p:txBody>
          <a:bodyPr>
            <a:normAutofit/>
          </a:bodyPr>
          <a:lstStyle/>
          <a:p>
            <a:r>
              <a:rPr lang="en-US" sz="4000" dirty="0">
                <a:latin typeface="+mn-lt"/>
              </a:rPr>
              <a:t>Example of interfacing sensor through I2C: ADXL345</a:t>
            </a:r>
            <a:endParaRPr lang="en-SE" sz="4000" dirty="0">
              <a:latin typeface="+mn-lt"/>
            </a:endParaRPr>
          </a:p>
        </p:txBody>
      </p:sp>
      <p:sp>
        <p:nvSpPr>
          <p:cNvPr id="2" name="Content Placeholder 2">
            <a:extLst>
              <a:ext uri="{FF2B5EF4-FFF2-40B4-BE49-F238E27FC236}">
                <a16:creationId xmlns:a16="http://schemas.microsoft.com/office/drawing/2014/main" id="{781EED28-C0F0-3A8D-AAB2-0795CB816800}"/>
              </a:ext>
            </a:extLst>
          </p:cNvPr>
          <p:cNvSpPr>
            <a:spLocks noGrp="1"/>
          </p:cNvSpPr>
          <p:nvPr>
            <p:ph idx="1"/>
          </p:nvPr>
        </p:nvSpPr>
        <p:spPr>
          <a:xfrm>
            <a:off x="531968" y="1424324"/>
            <a:ext cx="10233014" cy="5114588"/>
          </a:xfrm>
        </p:spPr>
        <p:txBody>
          <a:bodyPr>
            <a:normAutofit lnSpcReduction="10000"/>
          </a:bodyPr>
          <a:lstStyle/>
          <a:p>
            <a:pPr marL="0" indent="0">
              <a:buNone/>
            </a:pPr>
            <a:r>
              <a:rPr lang="en-US" sz="1600" dirty="0">
                <a:latin typeface="+mj-lt"/>
              </a:rPr>
              <a:t>void loop()</a:t>
            </a:r>
          </a:p>
          <a:p>
            <a:pPr marL="0" indent="0">
              <a:buNone/>
            </a:pPr>
            <a:r>
              <a:rPr lang="en-US" sz="1600" dirty="0">
                <a:latin typeface="+mj-lt"/>
              </a:rPr>
              <a:t>{</a:t>
            </a:r>
          </a:p>
          <a:p>
            <a:pPr marL="0" indent="0">
              <a:buNone/>
            </a:pPr>
            <a:r>
              <a:rPr lang="en-US" sz="1600" dirty="0">
                <a:latin typeface="+mj-lt"/>
              </a:rPr>
              <a:t>int </a:t>
            </a:r>
            <a:r>
              <a:rPr lang="en-US" sz="1600" dirty="0" err="1">
                <a:latin typeface="+mj-lt"/>
              </a:rPr>
              <a:t>regAddress</a:t>
            </a:r>
            <a:r>
              <a:rPr lang="en-US" sz="1600" dirty="0">
                <a:latin typeface="+mj-lt"/>
              </a:rPr>
              <a:t> = 0x32; //first axis-acceleration-data register on the ADXL345</a:t>
            </a:r>
          </a:p>
          <a:p>
            <a:pPr marL="0" indent="0">
              <a:buNone/>
            </a:pPr>
            <a:r>
              <a:rPr lang="en-US" sz="1600" dirty="0">
                <a:latin typeface="+mj-lt"/>
              </a:rPr>
              <a:t>int x, y, z;</a:t>
            </a:r>
          </a:p>
          <a:p>
            <a:pPr marL="0" indent="0">
              <a:buNone/>
            </a:pPr>
            <a:r>
              <a:rPr lang="en-US" sz="1600" dirty="0">
                <a:latin typeface="+mj-lt"/>
              </a:rPr>
              <a:t> </a:t>
            </a:r>
          </a:p>
          <a:p>
            <a:pPr marL="0" indent="0">
              <a:buNone/>
            </a:pPr>
            <a:r>
              <a:rPr lang="en-US" sz="1600" dirty="0" err="1">
                <a:latin typeface="+mj-lt"/>
              </a:rPr>
              <a:t>readFrom</a:t>
            </a:r>
            <a:r>
              <a:rPr lang="en-US" sz="1600" dirty="0">
                <a:latin typeface="+mj-lt"/>
              </a:rPr>
              <a:t>(DEVICE, </a:t>
            </a:r>
            <a:r>
              <a:rPr lang="en-US" sz="1600" dirty="0" err="1">
                <a:latin typeface="+mj-lt"/>
              </a:rPr>
              <a:t>regAddress</a:t>
            </a:r>
            <a:r>
              <a:rPr lang="en-US" sz="1600" dirty="0">
                <a:latin typeface="+mj-lt"/>
              </a:rPr>
              <a:t>, TO_READ, buff); //read the acceleration data from the ADXL345</a:t>
            </a:r>
          </a:p>
          <a:p>
            <a:pPr marL="0" indent="0">
              <a:buNone/>
            </a:pPr>
            <a:r>
              <a:rPr lang="en-US" sz="1600" dirty="0">
                <a:latin typeface="+mj-lt"/>
              </a:rPr>
              <a:t> </a:t>
            </a:r>
          </a:p>
          <a:p>
            <a:pPr marL="0" indent="0">
              <a:buNone/>
            </a:pPr>
            <a:r>
              <a:rPr lang="en-US" sz="1600" dirty="0">
                <a:latin typeface="+mj-lt"/>
              </a:rPr>
              <a:t>//each axis reading comes in 10 bit resolution, </a:t>
            </a:r>
            <a:r>
              <a:rPr lang="en-US" sz="1600" dirty="0" err="1">
                <a:latin typeface="+mj-lt"/>
              </a:rPr>
              <a:t>ie</a:t>
            </a:r>
            <a:r>
              <a:rPr lang="en-US" sz="1600" dirty="0">
                <a:latin typeface="+mj-lt"/>
              </a:rPr>
              <a:t> 2 bytes. Least </a:t>
            </a:r>
            <a:r>
              <a:rPr lang="en-US" sz="1600" dirty="0" err="1">
                <a:latin typeface="+mj-lt"/>
              </a:rPr>
              <a:t>Significat</a:t>
            </a:r>
            <a:r>
              <a:rPr lang="en-US" sz="1600" dirty="0">
                <a:latin typeface="+mj-lt"/>
              </a:rPr>
              <a:t> Byte first!!</a:t>
            </a:r>
          </a:p>
          <a:p>
            <a:pPr marL="0" indent="0">
              <a:buNone/>
            </a:pPr>
            <a:r>
              <a:rPr lang="en-US" sz="1600" dirty="0">
                <a:latin typeface="+mj-lt"/>
              </a:rPr>
              <a:t>//thus we are converting both bytes in to one int</a:t>
            </a:r>
          </a:p>
          <a:p>
            <a:pPr marL="0" indent="0">
              <a:buNone/>
            </a:pPr>
            <a:r>
              <a:rPr lang="en-US" sz="1600" dirty="0">
                <a:latin typeface="+mj-lt"/>
              </a:rPr>
              <a:t>x = (((int)buff[1]) &lt;&lt; 8) | buff[0];</a:t>
            </a:r>
          </a:p>
          <a:p>
            <a:pPr marL="0" indent="0">
              <a:buNone/>
            </a:pPr>
            <a:r>
              <a:rPr lang="en-US" sz="1600" dirty="0">
                <a:latin typeface="+mj-lt"/>
              </a:rPr>
              <a:t>y = (((int)buff[3])&lt;&lt; 8) | buff[2];</a:t>
            </a:r>
          </a:p>
          <a:p>
            <a:pPr marL="0" indent="0">
              <a:buNone/>
            </a:pPr>
            <a:r>
              <a:rPr lang="en-US" sz="1600" dirty="0">
                <a:latin typeface="+mj-lt"/>
              </a:rPr>
              <a:t>z = (((int)buff[5]) &lt;&lt; 8) | buff[4];</a:t>
            </a:r>
          </a:p>
          <a:p>
            <a:pPr marL="0" indent="0">
              <a:buNone/>
            </a:pPr>
            <a:r>
              <a:rPr lang="en-US" sz="1600" dirty="0">
                <a:latin typeface="+mj-lt"/>
              </a:rPr>
              <a:t> </a:t>
            </a:r>
          </a:p>
          <a:p>
            <a:pPr marL="0" indent="0">
              <a:buNone/>
            </a:pPr>
            <a:r>
              <a:rPr lang="en-US" sz="1600" dirty="0">
                <a:latin typeface="+mj-lt"/>
              </a:rPr>
              <a:t>delay(100);</a:t>
            </a:r>
          </a:p>
          <a:p>
            <a:pPr marL="0" indent="0">
              <a:buNone/>
            </a:pPr>
            <a:r>
              <a:rPr lang="en-US" sz="1600" dirty="0">
                <a:latin typeface="+mj-lt"/>
              </a:rPr>
              <a:t>}</a:t>
            </a:r>
          </a:p>
        </p:txBody>
      </p:sp>
    </p:spTree>
    <p:extLst>
      <p:ext uri="{BB962C8B-B14F-4D97-AF65-F5344CB8AC3E}">
        <p14:creationId xmlns:p14="http://schemas.microsoft.com/office/powerpoint/2010/main" val="2657319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2056F-6475-9852-1F84-34255B989F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F31D7F-0800-CE8E-B219-A8D2ED1F3587}"/>
              </a:ext>
            </a:extLst>
          </p:cNvPr>
          <p:cNvSpPr>
            <a:spLocks noGrp="1"/>
          </p:cNvSpPr>
          <p:nvPr>
            <p:ph idx="1"/>
          </p:nvPr>
        </p:nvSpPr>
        <p:spPr>
          <a:xfrm>
            <a:off x="1032164" y="1941141"/>
            <a:ext cx="11050138" cy="2804555"/>
          </a:xfrm>
        </p:spPr>
        <p:txBody>
          <a:bodyPr>
            <a:normAutofit/>
          </a:bodyPr>
          <a:lstStyle/>
          <a:p>
            <a:r>
              <a:rPr lang="en-US" dirty="0">
                <a:latin typeface="+mj-lt"/>
                <a:sym typeface="Wingdings" pitchFamily="2" charset="2"/>
              </a:rPr>
              <a:t>Let us recall what was covered in the last lecture</a:t>
            </a:r>
          </a:p>
          <a:p>
            <a:r>
              <a:rPr lang="en-US" dirty="0">
                <a:latin typeface="+mj-lt"/>
              </a:rPr>
              <a:t>Interfacing I2C sensors on Arduino using library</a:t>
            </a:r>
          </a:p>
          <a:p>
            <a:r>
              <a:rPr lang="en-US" b="1" dirty="0">
                <a:latin typeface="+mj-lt"/>
              </a:rPr>
              <a:t>Clock and Timers</a:t>
            </a:r>
          </a:p>
          <a:p>
            <a:r>
              <a:rPr lang="en-US" dirty="0">
                <a:latin typeface="+mj-lt"/>
              </a:rPr>
              <a:t>Battery Capacity </a:t>
            </a:r>
          </a:p>
          <a:p>
            <a:r>
              <a:rPr lang="en-US" dirty="0">
                <a:latin typeface="+mj-lt"/>
              </a:rPr>
              <a:t>Low-Power communication and backscatter </a:t>
            </a:r>
          </a:p>
        </p:txBody>
      </p:sp>
      <p:sp>
        <p:nvSpPr>
          <p:cNvPr id="12" name="Slide Number Placeholder 11">
            <a:extLst>
              <a:ext uri="{FF2B5EF4-FFF2-40B4-BE49-F238E27FC236}">
                <a16:creationId xmlns:a16="http://schemas.microsoft.com/office/drawing/2014/main" id="{6B358529-26F1-258F-F7A3-5DACA629C4D2}"/>
              </a:ext>
            </a:extLst>
          </p:cNvPr>
          <p:cNvSpPr>
            <a:spLocks noGrp="1"/>
          </p:cNvSpPr>
          <p:nvPr>
            <p:ph type="sldNum" sz="quarter" idx="12"/>
          </p:nvPr>
        </p:nvSpPr>
        <p:spPr/>
        <p:txBody>
          <a:bodyPr/>
          <a:lstStyle/>
          <a:p>
            <a:fld id="{687B7451-1438-CB4A-8106-82A64F1C7D7B}" type="slidenum">
              <a:rPr lang="sv-SE" smtClean="0"/>
              <a:t>39</a:t>
            </a:fld>
            <a:endParaRPr lang="sv-SE" dirty="0"/>
          </a:p>
        </p:txBody>
      </p:sp>
      <p:sp>
        <p:nvSpPr>
          <p:cNvPr id="5" name="Title 4">
            <a:extLst>
              <a:ext uri="{FF2B5EF4-FFF2-40B4-BE49-F238E27FC236}">
                <a16:creationId xmlns:a16="http://schemas.microsoft.com/office/drawing/2014/main" id="{62611975-8A21-807D-DC95-116901CD892B}"/>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3F538774-F862-86AD-F635-287AFF000D6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35701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3F3D0-D833-28B7-433D-B801E8E66EA3}"/>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8C4EB9-BD7F-E210-443E-4BDBA64B8759}"/>
              </a:ext>
            </a:extLst>
          </p:cNvPr>
          <p:cNvSpPr>
            <a:spLocks noGrp="1"/>
          </p:cNvSpPr>
          <p:nvPr>
            <p:ph type="sldNum" sz="quarter" idx="12"/>
          </p:nvPr>
        </p:nvSpPr>
        <p:spPr/>
        <p:txBody>
          <a:bodyPr/>
          <a:lstStyle/>
          <a:p>
            <a:fld id="{687B7451-1438-CB4A-8106-82A64F1C7D7B}" type="slidenum">
              <a:rPr lang="sv-SE" smtClean="0"/>
              <a:t>4</a:t>
            </a:fld>
            <a:endParaRPr lang="sv-SE"/>
          </a:p>
        </p:txBody>
      </p:sp>
      <p:sp>
        <p:nvSpPr>
          <p:cNvPr id="8" name="Title 7">
            <a:extLst>
              <a:ext uri="{FF2B5EF4-FFF2-40B4-BE49-F238E27FC236}">
                <a16:creationId xmlns:a16="http://schemas.microsoft.com/office/drawing/2014/main" id="{32898D5F-B4E5-587D-C531-508E7DF42927}"/>
              </a:ext>
            </a:extLst>
          </p:cNvPr>
          <p:cNvSpPr>
            <a:spLocks noGrp="1"/>
          </p:cNvSpPr>
          <p:nvPr>
            <p:ph type="title"/>
          </p:nvPr>
        </p:nvSpPr>
        <p:spPr>
          <a:xfrm>
            <a:off x="699159" y="427803"/>
            <a:ext cx="11072649" cy="1325563"/>
          </a:xfrm>
        </p:spPr>
        <p:txBody>
          <a:bodyPr>
            <a:normAutofit/>
          </a:bodyPr>
          <a:lstStyle/>
          <a:p>
            <a:r>
              <a:rPr lang="en-US" sz="4000" dirty="0">
                <a:latin typeface="+mn-lt"/>
              </a:rPr>
              <a:t>Administrative Stuff</a:t>
            </a:r>
            <a:endParaRPr lang="en-SE" sz="4000" dirty="0">
              <a:latin typeface="+mn-lt"/>
            </a:endParaRPr>
          </a:p>
        </p:txBody>
      </p:sp>
      <p:sp>
        <p:nvSpPr>
          <p:cNvPr id="2" name="Content Placeholder 2">
            <a:extLst>
              <a:ext uri="{FF2B5EF4-FFF2-40B4-BE49-F238E27FC236}">
                <a16:creationId xmlns:a16="http://schemas.microsoft.com/office/drawing/2014/main" id="{CAAED326-788B-209E-338F-12572EA603F8}"/>
              </a:ext>
            </a:extLst>
          </p:cNvPr>
          <p:cNvSpPr>
            <a:spLocks noGrp="1"/>
          </p:cNvSpPr>
          <p:nvPr>
            <p:ph idx="1"/>
          </p:nvPr>
        </p:nvSpPr>
        <p:spPr>
          <a:xfrm>
            <a:off x="699159" y="1897526"/>
            <a:ext cx="10933164" cy="3651883"/>
          </a:xfrm>
        </p:spPr>
        <p:txBody>
          <a:bodyPr>
            <a:normAutofit/>
          </a:bodyPr>
          <a:lstStyle/>
          <a:p>
            <a:r>
              <a:rPr lang="en-US" dirty="0">
                <a:latin typeface="+mj-lt"/>
              </a:rPr>
              <a:t>Deadline for project problem, seminar paper selection: 10</a:t>
            </a:r>
            <a:r>
              <a:rPr lang="en-US" baseline="30000" dirty="0">
                <a:latin typeface="+mj-lt"/>
              </a:rPr>
              <a:t>th</a:t>
            </a:r>
            <a:r>
              <a:rPr lang="en-US" dirty="0">
                <a:latin typeface="+mj-lt"/>
              </a:rPr>
              <a:t> March 2024</a:t>
            </a:r>
          </a:p>
          <a:p>
            <a:r>
              <a:rPr lang="en-US" dirty="0">
                <a:latin typeface="+mj-lt"/>
              </a:rPr>
              <a:t>Equipment for Project: End of recess week (Before 4</a:t>
            </a:r>
            <a:r>
              <a:rPr lang="en-US" baseline="30000" dirty="0">
                <a:latin typeface="+mj-lt"/>
              </a:rPr>
              <a:t>th</a:t>
            </a:r>
            <a:r>
              <a:rPr lang="en-US" dirty="0">
                <a:latin typeface="+mj-lt"/>
              </a:rPr>
              <a:t> March 2024)</a:t>
            </a:r>
          </a:p>
          <a:p>
            <a:r>
              <a:rPr lang="en-US" dirty="0">
                <a:latin typeface="+mj-lt"/>
              </a:rPr>
              <a:t>List of papers for seminar (Partially updated on webpage)</a:t>
            </a:r>
          </a:p>
          <a:p>
            <a:r>
              <a:rPr lang="en-US" dirty="0">
                <a:latin typeface="+mj-lt"/>
              </a:rPr>
              <a:t>Theme for term paper (Will be updated by end of this week)</a:t>
            </a:r>
          </a:p>
          <a:p>
            <a:r>
              <a:rPr lang="en-US" dirty="0">
                <a:latin typeface="+mj-lt"/>
              </a:rPr>
              <a:t>Project can be done in a group of two. We would need statement of work</a:t>
            </a:r>
          </a:p>
          <a:p>
            <a:r>
              <a:rPr lang="en-US" dirty="0">
                <a:latin typeface="+mj-lt"/>
              </a:rPr>
              <a:t>Term paper, Student Seminar are INDIVIDUAL tasks</a:t>
            </a:r>
          </a:p>
          <a:p>
            <a:endParaRPr lang="en-US" dirty="0">
              <a:latin typeface="+mj-lt"/>
            </a:endParaRPr>
          </a:p>
        </p:txBody>
      </p:sp>
    </p:spTree>
    <p:extLst>
      <p:ext uri="{BB962C8B-B14F-4D97-AF65-F5344CB8AC3E}">
        <p14:creationId xmlns:p14="http://schemas.microsoft.com/office/powerpoint/2010/main" val="332050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431800" y="320675"/>
            <a:ext cx="10515600" cy="1325563"/>
          </a:xfrm>
        </p:spPr>
        <p:txBody>
          <a:bodyPr>
            <a:normAutofit/>
          </a:bodyPr>
          <a:lstStyle/>
          <a:p>
            <a:r>
              <a:rPr lang="en-US" sz="4000" dirty="0">
                <a:latin typeface="+mn-lt"/>
              </a:rPr>
              <a:t>Clocks are heartbeat of the embedded systems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431800" y="1864014"/>
            <a:ext cx="10922000" cy="4351338"/>
          </a:xfrm>
        </p:spPr>
        <p:txBody>
          <a:bodyPr>
            <a:normAutofit/>
          </a:bodyPr>
          <a:lstStyle/>
          <a:p>
            <a:r>
              <a:rPr lang="en-US" dirty="0">
                <a:latin typeface="+mj-lt"/>
              </a:rPr>
              <a:t>Clock signals are heartbeats of embedded systems. They are digital signals with varied frequency</a:t>
            </a:r>
          </a:p>
          <a:p>
            <a:endParaRPr lang="en-US" dirty="0"/>
          </a:p>
          <a:p>
            <a:endParaRPr lang="en-US" dirty="0"/>
          </a:p>
          <a:p>
            <a:endParaRPr lang="en-US" dirty="0"/>
          </a:p>
          <a:p>
            <a:endParaRPr lang="en-US" dirty="0"/>
          </a:p>
          <a:p>
            <a:r>
              <a:rPr lang="en-US" dirty="0">
                <a:latin typeface="+mj-lt"/>
              </a:rPr>
              <a:t>A clock is required for running any peripheral or core of microcontroller</a:t>
            </a:r>
          </a:p>
          <a:p>
            <a:pPr lvl="1"/>
            <a:r>
              <a:rPr lang="en-US" dirty="0"/>
              <a:t>Exceptions: </a:t>
            </a:r>
            <a:r>
              <a:rPr lang="en-US" sz="2400" dirty="0"/>
              <a:t>Low-power input interrupts, Reset signal</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40</a:t>
            </a:fld>
            <a:endParaRPr lang="en-US"/>
          </a:p>
        </p:txBody>
      </p:sp>
      <p:pic>
        <p:nvPicPr>
          <p:cNvPr id="1026" name="Picture 2" descr="1.4 System Timing">
            <a:extLst>
              <a:ext uri="{FF2B5EF4-FFF2-40B4-BE49-F238E27FC236}">
                <a16:creationId xmlns:a16="http://schemas.microsoft.com/office/drawing/2014/main" id="{6416E82A-00FD-4674-BE01-54C82F0A0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769" y="2553945"/>
            <a:ext cx="5545661" cy="175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8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704F-A4F4-4711-8818-1CFA78A03C4B}"/>
              </a:ext>
            </a:extLst>
          </p:cNvPr>
          <p:cNvSpPr>
            <a:spLocks noGrp="1"/>
          </p:cNvSpPr>
          <p:nvPr>
            <p:ph type="title"/>
          </p:nvPr>
        </p:nvSpPr>
        <p:spPr>
          <a:xfrm>
            <a:off x="838200" y="184149"/>
            <a:ext cx="10515600" cy="1325563"/>
          </a:xfrm>
        </p:spPr>
        <p:txBody>
          <a:bodyPr>
            <a:normAutofit/>
          </a:bodyPr>
          <a:lstStyle/>
          <a:p>
            <a:r>
              <a:rPr lang="en-US" sz="4000" dirty="0">
                <a:latin typeface="+mn-lt"/>
              </a:rPr>
              <a:t>Generating clocks</a:t>
            </a:r>
          </a:p>
        </p:txBody>
      </p:sp>
      <p:sp>
        <p:nvSpPr>
          <p:cNvPr id="3" name="Content Placeholder 2">
            <a:extLst>
              <a:ext uri="{FF2B5EF4-FFF2-40B4-BE49-F238E27FC236}">
                <a16:creationId xmlns:a16="http://schemas.microsoft.com/office/drawing/2014/main" id="{5FBA2640-F301-4BBE-BA83-E281CBDD0B0A}"/>
              </a:ext>
            </a:extLst>
          </p:cNvPr>
          <p:cNvSpPr>
            <a:spLocks noGrp="1"/>
          </p:cNvSpPr>
          <p:nvPr>
            <p:ph idx="1"/>
          </p:nvPr>
        </p:nvSpPr>
        <p:spPr>
          <a:xfrm>
            <a:off x="949036" y="1354426"/>
            <a:ext cx="4739105" cy="5029200"/>
          </a:xfrm>
        </p:spPr>
        <p:txBody>
          <a:bodyPr>
            <a:normAutofit lnSpcReduction="10000"/>
          </a:bodyPr>
          <a:lstStyle/>
          <a:p>
            <a:r>
              <a:rPr lang="en-US" dirty="0">
                <a:latin typeface="+mj-lt"/>
              </a:rPr>
              <a:t>External crystal oscillator</a:t>
            </a:r>
          </a:p>
          <a:p>
            <a:pPr lvl="1"/>
            <a:r>
              <a:rPr lang="en-US" dirty="0">
                <a:latin typeface="+mj-lt"/>
              </a:rPr>
              <a:t>Creates clock signal</a:t>
            </a:r>
          </a:p>
          <a:p>
            <a:pPr lvl="1"/>
            <a:r>
              <a:rPr lang="en-US" dirty="0">
                <a:latin typeface="+mj-lt"/>
              </a:rPr>
              <a:t>Chunk of quartz</a:t>
            </a:r>
          </a:p>
          <a:p>
            <a:pPr lvl="1"/>
            <a:r>
              <a:rPr lang="en-US" dirty="0">
                <a:latin typeface="+mj-lt"/>
              </a:rPr>
              <a:t>Behaves like RLC circuit but uses less energy</a:t>
            </a:r>
          </a:p>
          <a:p>
            <a:pPr lvl="1"/>
            <a:endParaRPr lang="en-US" dirty="0">
              <a:latin typeface="+mj-lt"/>
            </a:endParaRPr>
          </a:p>
          <a:p>
            <a:r>
              <a:rPr lang="en-US" dirty="0">
                <a:latin typeface="+mj-lt"/>
              </a:rPr>
              <a:t>Internal mechanisms</a:t>
            </a:r>
          </a:p>
          <a:p>
            <a:pPr lvl="1"/>
            <a:r>
              <a:rPr lang="en-US" dirty="0">
                <a:latin typeface="+mj-lt"/>
              </a:rPr>
              <a:t>RC oscillator</a:t>
            </a:r>
          </a:p>
          <a:p>
            <a:pPr lvl="2"/>
            <a:r>
              <a:rPr lang="en-US" dirty="0">
                <a:latin typeface="+mj-lt"/>
              </a:rPr>
              <a:t>Creates clock signal</a:t>
            </a:r>
          </a:p>
          <a:p>
            <a:pPr lvl="2"/>
            <a:r>
              <a:rPr lang="en-US" dirty="0">
                <a:latin typeface="+mj-lt"/>
              </a:rPr>
              <a:t>Less accurate and higher energy than crystal</a:t>
            </a:r>
          </a:p>
          <a:p>
            <a:pPr lvl="1"/>
            <a:r>
              <a:rPr lang="en-US" dirty="0">
                <a:latin typeface="+mj-lt"/>
              </a:rPr>
              <a:t>Phase-Locked Loop (PLL)</a:t>
            </a:r>
          </a:p>
          <a:p>
            <a:pPr lvl="2"/>
            <a:r>
              <a:rPr lang="en-US" dirty="0">
                <a:latin typeface="+mj-lt"/>
              </a:rPr>
              <a:t>Multiply input to create new higher frequency clocks</a:t>
            </a:r>
          </a:p>
        </p:txBody>
      </p:sp>
      <p:sp>
        <p:nvSpPr>
          <p:cNvPr id="4" name="Slide Number Placeholder 3">
            <a:extLst>
              <a:ext uri="{FF2B5EF4-FFF2-40B4-BE49-F238E27FC236}">
                <a16:creationId xmlns:a16="http://schemas.microsoft.com/office/drawing/2014/main" id="{EAE5A070-529D-4C9B-819B-21C58E983B1A}"/>
              </a:ext>
            </a:extLst>
          </p:cNvPr>
          <p:cNvSpPr>
            <a:spLocks noGrp="1"/>
          </p:cNvSpPr>
          <p:nvPr>
            <p:ph type="sldNum" sz="quarter" idx="12"/>
          </p:nvPr>
        </p:nvSpPr>
        <p:spPr/>
        <p:txBody>
          <a:bodyPr/>
          <a:lstStyle/>
          <a:p>
            <a:fld id="{0778C724-3839-4D76-A707-B4C23905D055}" type="slidenum">
              <a:rPr lang="en-US" smtClean="0"/>
              <a:t>41</a:t>
            </a:fld>
            <a:endParaRPr lang="en-US"/>
          </a:p>
        </p:txBody>
      </p:sp>
      <p:pic>
        <p:nvPicPr>
          <p:cNvPr id="2050" name="Picture 2" descr="Quartz Crystal Oscillator and Quartz Crystals">
            <a:extLst>
              <a:ext uri="{FF2B5EF4-FFF2-40B4-BE49-F238E27FC236}">
                <a16:creationId xmlns:a16="http://schemas.microsoft.com/office/drawing/2014/main" id="{12BF3F80-8D7E-4244-8559-229909F9E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568" y="4496972"/>
            <a:ext cx="2359032" cy="15392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A118B11-039E-4960-941C-A1C29D457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68" y="976745"/>
            <a:ext cx="4718064" cy="27276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rystal Oscillators - Tutorialspoint">
            <a:extLst>
              <a:ext uri="{FF2B5EF4-FFF2-40B4-BE49-F238E27FC236}">
                <a16:creationId xmlns:a16="http://schemas.microsoft.com/office/drawing/2014/main" id="{A329B93B-231E-4EAB-9186-FF29FC4CA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171" y="4438653"/>
            <a:ext cx="1995793" cy="148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537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5F47-B973-47BE-9DA5-68BF189CDC06}"/>
              </a:ext>
            </a:extLst>
          </p:cNvPr>
          <p:cNvSpPr>
            <a:spLocks noGrp="1"/>
          </p:cNvSpPr>
          <p:nvPr>
            <p:ph type="title"/>
          </p:nvPr>
        </p:nvSpPr>
        <p:spPr/>
        <p:txBody>
          <a:bodyPr>
            <a:normAutofit/>
          </a:bodyPr>
          <a:lstStyle/>
          <a:p>
            <a:r>
              <a:rPr lang="en-US" sz="4000" dirty="0">
                <a:latin typeface="+mn-lt"/>
              </a:rPr>
              <a:t>Commodity embedded platforms and crystal</a:t>
            </a:r>
          </a:p>
        </p:txBody>
      </p:sp>
      <p:sp>
        <p:nvSpPr>
          <p:cNvPr id="4" name="Slide Number Placeholder 3">
            <a:extLst>
              <a:ext uri="{FF2B5EF4-FFF2-40B4-BE49-F238E27FC236}">
                <a16:creationId xmlns:a16="http://schemas.microsoft.com/office/drawing/2014/main" id="{215786AA-5D1D-4D95-9CA3-2956CFCD94A8}"/>
              </a:ext>
            </a:extLst>
          </p:cNvPr>
          <p:cNvSpPr>
            <a:spLocks noGrp="1"/>
          </p:cNvSpPr>
          <p:nvPr>
            <p:ph type="sldNum" sz="quarter" idx="12"/>
          </p:nvPr>
        </p:nvSpPr>
        <p:spPr/>
        <p:txBody>
          <a:bodyPr/>
          <a:lstStyle/>
          <a:p>
            <a:fld id="{0778C724-3839-4D76-A707-B4C23905D055}" type="slidenum">
              <a:rPr lang="en-US" smtClean="0"/>
              <a:t>42</a:t>
            </a:fld>
            <a:endParaRPr lang="en-US"/>
          </a:p>
        </p:txBody>
      </p:sp>
      <p:pic>
        <p:nvPicPr>
          <p:cNvPr id="3074" name="Picture 2" descr="BBC micro:bit v2 board Unveiled with Nordic nRF52833 SoC, Microphone and  Speaker">
            <a:extLst>
              <a:ext uri="{FF2B5EF4-FFF2-40B4-BE49-F238E27FC236}">
                <a16:creationId xmlns:a16="http://schemas.microsoft.com/office/drawing/2014/main" id="{C2232748-808C-4846-967D-64293E243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98" y="2913320"/>
            <a:ext cx="3133648" cy="23871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electronic board with black and silver wires&#10;&#10;Description automatically generated with medium confidence">
            <a:extLst>
              <a:ext uri="{FF2B5EF4-FFF2-40B4-BE49-F238E27FC236}">
                <a16:creationId xmlns:a16="http://schemas.microsoft.com/office/drawing/2014/main" id="{6D124EF1-D861-09CB-AD84-45BC03AC03A0}"/>
              </a:ext>
            </a:extLst>
          </p:cNvPr>
          <p:cNvPicPr>
            <a:picLocks noChangeAspect="1"/>
          </p:cNvPicPr>
          <p:nvPr/>
        </p:nvPicPr>
        <p:blipFill>
          <a:blip r:embed="rId3"/>
          <a:stretch>
            <a:fillRect/>
          </a:stretch>
        </p:blipFill>
        <p:spPr>
          <a:xfrm>
            <a:off x="4095918" y="2723633"/>
            <a:ext cx="2766496" cy="2766496"/>
          </a:xfrm>
          <a:prstGeom prst="rect">
            <a:avLst/>
          </a:prstGeom>
        </p:spPr>
      </p:pic>
      <p:pic>
        <p:nvPicPr>
          <p:cNvPr id="10" name="Picture 9" descr="A black circuit board with many small chips&#10;&#10;Description automatically generated">
            <a:extLst>
              <a:ext uri="{FF2B5EF4-FFF2-40B4-BE49-F238E27FC236}">
                <a16:creationId xmlns:a16="http://schemas.microsoft.com/office/drawing/2014/main" id="{5475D820-DECD-24F6-9F1C-6D166B3A17AD}"/>
              </a:ext>
            </a:extLst>
          </p:cNvPr>
          <p:cNvPicPr>
            <a:picLocks noChangeAspect="1"/>
          </p:cNvPicPr>
          <p:nvPr/>
        </p:nvPicPr>
        <p:blipFill>
          <a:blip r:embed="rId4"/>
          <a:stretch>
            <a:fillRect/>
          </a:stretch>
        </p:blipFill>
        <p:spPr>
          <a:xfrm>
            <a:off x="7318486" y="3040912"/>
            <a:ext cx="4035314" cy="2131938"/>
          </a:xfrm>
          <a:prstGeom prst="rect">
            <a:avLst/>
          </a:prstGeom>
        </p:spPr>
      </p:pic>
    </p:spTree>
    <p:extLst>
      <p:ext uri="{BB962C8B-B14F-4D97-AF65-F5344CB8AC3E}">
        <p14:creationId xmlns:p14="http://schemas.microsoft.com/office/powerpoint/2010/main" val="4185797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7D52-C505-4D0E-9A81-0339A2F8778D}"/>
              </a:ext>
            </a:extLst>
          </p:cNvPr>
          <p:cNvSpPr>
            <a:spLocks noGrp="1"/>
          </p:cNvSpPr>
          <p:nvPr>
            <p:ph type="title"/>
          </p:nvPr>
        </p:nvSpPr>
        <p:spPr/>
        <p:txBody>
          <a:bodyPr>
            <a:normAutofit/>
          </a:bodyPr>
          <a:lstStyle/>
          <a:p>
            <a:r>
              <a:rPr lang="en-US" sz="4000" dirty="0">
                <a:latin typeface="+mn-lt"/>
              </a:rPr>
              <a:t>Energy consumption and clock frequency</a:t>
            </a:r>
          </a:p>
        </p:txBody>
      </p:sp>
      <p:sp>
        <p:nvSpPr>
          <p:cNvPr id="3" name="Content Placeholder 2">
            <a:extLst>
              <a:ext uri="{FF2B5EF4-FFF2-40B4-BE49-F238E27FC236}">
                <a16:creationId xmlns:a16="http://schemas.microsoft.com/office/drawing/2014/main" id="{CAACE5FE-91EE-4373-A1BF-7D9B39DB0FA7}"/>
              </a:ext>
            </a:extLst>
          </p:cNvPr>
          <p:cNvSpPr>
            <a:spLocks noGrp="1"/>
          </p:cNvSpPr>
          <p:nvPr>
            <p:ph idx="1"/>
          </p:nvPr>
        </p:nvSpPr>
        <p:spPr>
          <a:xfrm>
            <a:off x="937441" y="1688574"/>
            <a:ext cx="11528290" cy="4351338"/>
          </a:xfrm>
        </p:spPr>
        <p:txBody>
          <a:bodyPr/>
          <a:lstStyle/>
          <a:p>
            <a:r>
              <a:rPr lang="en-US" dirty="0">
                <a:latin typeface="+mj-lt"/>
              </a:rPr>
              <a:t>Fundamental tradeoff between energy consumption and clock frequency</a:t>
            </a:r>
          </a:p>
          <a:p>
            <a:pPr lvl="1"/>
            <a:r>
              <a:rPr lang="en-US" dirty="0">
                <a:latin typeface="+mj-lt"/>
              </a:rPr>
              <a:t>Faster clock gets things done faster but uses more energy</a:t>
            </a:r>
          </a:p>
          <a:p>
            <a:pPr lvl="1"/>
            <a:r>
              <a:rPr lang="en-US" dirty="0">
                <a:latin typeface="+mj-lt"/>
              </a:rPr>
              <a:t>Slower clock uses less energy but gets things done slower</a:t>
            </a:r>
          </a:p>
          <a:p>
            <a:pPr lvl="1"/>
            <a:r>
              <a:rPr lang="en-US" dirty="0">
                <a:latin typeface="+mj-lt"/>
              </a:rPr>
              <a:t>Which to use depends on the situation</a:t>
            </a:r>
          </a:p>
        </p:txBody>
      </p:sp>
      <p:sp>
        <p:nvSpPr>
          <p:cNvPr id="4" name="Slide Number Placeholder 3">
            <a:extLst>
              <a:ext uri="{FF2B5EF4-FFF2-40B4-BE49-F238E27FC236}">
                <a16:creationId xmlns:a16="http://schemas.microsoft.com/office/drawing/2014/main" id="{56CA3946-22D7-4B2C-AAFF-9167CA547C7F}"/>
              </a:ext>
            </a:extLst>
          </p:cNvPr>
          <p:cNvSpPr>
            <a:spLocks noGrp="1"/>
          </p:cNvSpPr>
          <p:nvPr>
            <p:ph type="sldNum" sz="quarter" idx="12"/>
          </p:nvPr>
        </p:nvSpPr>
        <p:spPr/>
        <p:txBody>
          <a:bodyPr/>
          <a:lstStyle/>
          <a:p>
            <a:fld id="{0778C724-3839-4D76-A707-B4C23905D055}" type="slidenum">
              <a:rPr lang="en-US" smtClean="0"/>
              <a:t>43</a:t>
            </a:fld>
            <a:endParaRPr lang="en-US"/>
          </a:p>
        </p:txBody>
      </p:sp>
      <p:pic>
        <p:nvPicPr>
          <p:cNvPr id="6" name="Picture 5">
            <a:extLst>
              <a:ext uri="{FF2B5EF4-FFF2-40B4-BE49-F238E27FC236}">
                <a16:creationId xmlns:a16="http://schemas.microsoft.com/office/drawing/2014/main" id="{8BDEDE4F-750E-44B4-AE39-DE16AA192E12}"/>
              </a:ext>
            </a:extLst>
          </p:cNvPr>
          <p:cNvPicPr>
            <a:picLocks noChangeAspect="1"/>
          </p:cNvPicPr>
          <p:nvPr/>
        </p:nvPicPr>
        <p:blipFill>
          <a:blip r:embed="rId2"/>
          <a:stretch>
            <a:fillRect/>
          </a:stretch>
        </p:blipFill>
        <p:spPr>
          <a:xfrm>
            <a:off x="2043849" y="3796527"/>
            <a:ext cx="4657737" cy="2057724"/>
          </a:xfrm>
          <a:prstGeom prst="rect">
            <a:avLst/>
          </a:prstGeom>
        </p:spPr>
      </p:pic>
      <p:sp>
        <p:nvSpPr>
          <p:cNvPr id="7" name="TextBox 6">
            <a:extLst>
              <a:ext uri="{FF2B5EF4-FFF2-40B4-BE49-F238E27FC236}">
                <a16:creationId xmlns:a16="http://schemas.microsoft.com/office/drawing/2014/main" id="{C5E1A6DE-B939-4B3F-8FEB-3C818283A594}"/>
              </a:ext>
            </a:extLst>
          </p:cNvPr>
          <p:cNvSpPr txBox="1"/>
          <p:nvPr/>
        </p:nvSpPr>
        <p:spPr>
          <a:xfrm>
            <a:off x="2473340" y="6444476"/>
            <a:ext cx="9323805" cy="276999"/>
          </a:xfrm>
          <a:prstGeom prst="rect">
            <a:avLst/>
          </a:prstGeom>
          <a:noFill/>
        </p:spPr>
        <p:txBody>
          <a:bodyPr wrap="square" rtlCol="0">
            <a:spAutoFit/>
          </a:bodyPr>
          <a:lstStyle/>
          <a:p>
            <a:r>
              <a:rPr lang="en-US" sz="1200" dirty="0"/>
              <a:t>Chiang et al. “</a:t>
            </a:r>
            <a:r>
              <a:rPr lang="en-US" sz="1200" dirty="0">
                <a:hlinkClick r:id="rId3"/>
              </a:rPr>
              <a:t>Power Clocks: Dynamic Multi-Clock Management for Embedded Systems</a:t>
            </a:r>
            <a:r>
              <a:rPr lang="en-US" sz="1200" dirty="0"/>
              <a:t>” EWSN 2021</a:t>
            </a:r>
          </a:p>
        </p:txBody>
      </p:sp>
      <p:sp>
        <p:nvSpPr>
          <p:cNvPr id="8" name="Oval 7">
            <a:extLst>
              <a:ext uri="{FF2B5EF4-FFF2-40B4-BE49-F238E27FC236}">
                <a16:creationId xmlns:a16="http://schemas.microsoft.com/office/drawing/2014/main" id="{54253AFE-C8E1-431B-BA9F-1C9C30CA0B53}"/>
              </a:ext>
            </a:extLst>
          </p:cNvPr>
          <p:cNvSpPr/>
          <p:nvPr/>
        </p:nvSpPr>
        <p:spPr>
          <a:xfrm>
            <a:off x="3479800" y="3568701"/>
            <a:ext cx="116455" cy="101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EBBD334-B687-4B2F-96C9-464EB62D1C04}"/>
              </a:ext>
            </a:extLst>
          </p:cNvPr>
          <p:cNvSpPr/>
          <p:nvPr/>
        </p:nvSpPr>
        <p:spPr>
          <a:xfrm>
            <a:off x="5829300" y="3606801"/>
            <a:ext cx="116455" cy="101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EA4619-F298-4686-BDCA-E5D3B8116937}"/>
              </a:ext>
            </a:extLst>
          </p:cNvPr>
          <p:cNvSpPr/>
          <p:nvPr/>
        </p:nvSpPr>
        <p:spPr>
          <a:xfrm>
            <a:off x="3695700" y="4140201"/>
            <a:ext cx="116455" cy="101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71CFD3-4FB6-456E-A9BB-D8896A235320}"/>
              </a:ext>
            </a:extLst>
          </p:cNvPr>
          <p:cNvSpPr txBox="1"/>
          <p:nvPr/>
        </p:nvSpPr>
        <p:spPr>
          <a:xfrm>
            <a:off x="7419159" y="3768924"/>
            <a:ext cx="3759200" cy="1754326"/>
          </a:xfrm>
          <a:prstGeom prst="rect">
            <a:avLst/>
          </a:prstGeom>
          <a:noFill/>
        </p:spPr>
        <p:txBody>
          <a:bodyPr wrap="square" rtlCol="0">
            <a:spAutoFit/>
          </a:bodyPr>
          <a:lstStyle/>
          <a:p>
            <a:r>
              <a:rPr lang="en-US" dirty="0"/>
              <a:t>Example of clock selection for a mixed load (part IO, part CPU)</a:t>
            </a:r>
          </a:p>
          <a:p>
            <a:endParaRPr lang="en-US" dirty="0"/>
          </a:p>
          <a:p>
            <a:r>
              <a:rPr lang="en-US" dirty="0"/>
              <a:t>Energy consumed becomes a horizontal line when the task is completed</a:t>
            </a:r>
          </a:p>
        </p:txBody>
      </p:sp>
    </p:spTree>
    <p:extLst>
      <p:ext uri="{BB962C8B-B14F-4D97-AF65-F5344CB8AC3E}">
        <p14:creationId xmlns:p14="http://schemas.microsoft.com/office/powerpoint/2010/main" val="3337823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8ECD-AB83-443A-AD7D-097516C3CA14}"/>
              </a:ext>
            </a:extLst>
          </p:cNvPr>
          <p:cNvSpPr>
            <a:spLocks noGrp="1"/>
          </p:cNvSpPr>
          <p:nvPr>
            <p:ph type="title"/>
          </p:nvPr>
        </p:nvSpPr>
        <p:spPr>
          <a:xfrm>
            <a:off x="474518" y="410368"/>
            <a:ext cx="11242964" cy="1325563"/>
          </a:xfrm>
        </p:spPr>
        <p:txBody>
          <a:bodyPr>
            <a:normAutofit/>
          </a:bodyPr>
          <a:lstStyle/>
          <a:p>
            <a:r>
              <a:rPr lang="en-US" sz="4000" dirty="0">
                <a:latin typeface="+mn-lt"/>
              </a:rPr>
              <a:t>Controlling clock frequency and power consumption </a:t>
            </a:r>
          </a:p>
        </p:txBody>
      </p:sp>
      <p:sp>
        <p:nvSpPr>
          <p:cNvPr id="3" name="Content Placeholder 2">
            <a:extLst>
              <a:ext uri="{FF2B5EF4-FFF2-40B4-BE49-F238E27FC236}">
                <a16:creationId xmlns:a16="http://schemas.microsoft.com/office/drawing/2014/main" id="{00EE5010-F9E2-48C7-BABA-5278C557B1CC}"/>
              </a:ext>
            </a:extLst>
          </p:cNvPr>
          <p:cNvSpPr>
            <a:spLocks noGrp="1"/>
          </p:cNvSpPr>
          <p:nvPr>
            <p:ph idx="1"/>
          </p:nvPr>
        </p:nvSpPr>
        <p:spPr/>
        <p:txBody>
          <a:bodyPr>
            <a:normAutofit/>
          </a:bodyPr>
          <a:lstStyle/>
          <a:p>
            <a:r>
              <a:rPr lang="en-US" dirty="0">
                <a:latin typeface="+mj-lt"/>
              </a:rPr>
              <a:t>Microcontrollers provide extremely fine-grained control over clocks</a:t>
            </a:r>
          </a:p>
          <a:p>
            <a:pPr lvl="1"/>
            <a:r>
              <a:rPr lang="en-US" dirty="0">
                <a:latin typeface="+mj-lt"/>
              </a:rPr>
              <a:t>Manually enable/disable clocks as needed</a:t>
            </a:r>
          </a:p>
          <a:p>
            <a:pPr lvl="1"/>
            <a:endParaRPr lang="en-US" dirty="0">
              <a:latin typeface="+mj-lt"/>
            </a:endParaRPr>
          </a:p>
          <a:p>
            <a:r>
              <a:rPr lang="en-US" dirty="0">
                <a:latin typeface="+mj-lt"/>
              </a:rPr>
              <a:t>nRF52 instead gives almost no control but is easier to use</a:t>
            </a:r>
          </a:p>
          <a:p>
            <a:pPr lvl="1"/>
            <a:r>
              <a:rPr lang="en-US" dirty="0">
                <a:latin typeface="+mj-lt"/>
              </a:rPr>
              <a:t>One 64-MHz clock for processor</a:t>
            </a:r>
          </a:p>
          <a:p>
            <a:pPr lvl="1"/>
            <a:r>
              <a:rPr lang="en-US" dirty="0">
                <a:latin typeface="+mj-lt"/>
              </a:rPr>
              <a:t>Multiple peripheral clocks, but (most) peripherals are hardwired to one</a:t>
            </a:r>
          </a:p>
          <a:p>
            <a:pPr lvl="2"/>
            <a:r>
              <a:rPr lang="en-US" dirty="0">
                <a:latin typeface="+mj-lt"/>
              </a:rPr>
              <a:t>16 MHz for almost all peripherals (PDM and I2S are 32 MHz)</a:t>
            </a:r>
          </a:p>
          <a:p>
            <a:pPr lvl="1"/>
            <a:r>
              <a:rPr lang="en-US" dirty="0">
                <a:latin typeface="+mj-lt"/>
              </a:rPr>
              <a:t>Low-frequency 32 kHz clock for low-power peripherals</a:t>
            </a:r>
          </a:p>
          <a:p>
            <a:pPr lvl="1"/>
            <a:r>
              <a:rPr lang="en-US" dirty="0">
                <a:latin typeface="+mj-lt"/>
              </a:rPr>
              <a:t>Automatically enables/disables clocks</a:t>
            </a:r>
          </a:p>
        </p:txBody>
      </p:sp>
      <p:sp>
        <p:nvSpPr>
          <p:cNvPr id="4" name="Slide Number Placeholder 3">
            <a:extLst>
              <a:ext uri="{FF2B5EF4-FFF2-40B4-BE49-F238E27FC236}">
                <a16:creationId xmlns:a16="http://schemas.microsoft.com/office/drawing/2014/main" id="{0CE2C226-2851-49D4-8388-2947ABB2E5E7}"/>
              </a:ext>
            </a:extLst>
          </p:cNvPr>
          <p:cNvSpPr>
            <a:spLocks noGrp="1"/>
          </p:cNvSpPr>
          <p:nvPr>
            <p:ph type="sldNum" sz="quarter" idx="12"/>
          </p:nvPr>
        </p:nvSpPr>
        <p:spPr/>
        <p:txBody>
          <a:bodyPr/>
          <a:lstStyle/>
          <a:p>
            <a:fld id="{0778C724-3839-4D76-A707-B4C23905D055}" type="slidenum">
              <a:rPr lang="en-US" smtClean="0"/>
              <a:t>44</a:t>
            </a:fld>
            <a:endParaRPr lang="en-US"/>
          </a:p>
        </p:txBody>
      </p:sp>
    </p:spTree>
    <p:extLst>
      <p:ext uri="{BB962C8B-B14F-4D97-AF65-F5344CB8AC3E}">
        <p14:creationId xmlns:p14="http://schemas.microsoft.com/office/powerpoint/2010/main" val="1156587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91B2D-D5C3-4BC6-9DF5-E01683452177}"/>
              </a:ext>
            </a:extLst>
          </p:cNvPr>
          <p:cNvSpPr>
            <a:spLocks noGrp="1"/>
          </p:cNvSpPr>
          <p:nvPr>
            <p:ph type="title"/>
          </p:nvPr>
        </p:nvSpPr>
        <p:spPr/>
        <p:txBody>
          <a:bodyPr>
            <a:normAutofit/>
          </a:bodyPr>
          <a:lstStyle/>
          <a:p>
            <a:r>
              <a:rPr lang="en-US" sz="4000" dirty="0">
                <a:latin typeface="+mn-lt"/>
              </a:rPr>
              <a:t>nRF52833 clocks</a:t>
            </a:r>
          </a:p>
        </p:txBody>
      </p:sp>
      <p:sp>
        <p:nvSpPr>
          <p:cNvPr id="4" name="Slide Number Placeholder 3">
            <a:extLst>
              <a:ext uri="{FF2B5EF4-FFF2-40B4-BE49-F238E27FC236}">
                <a16:creationId xmlns:a16="http://schemas.microsoft.com/office/drawing/2014/main" id="{222CE1D5-A236-4481-811A-75FA593B14DA}"/>
              </a:ext>
            </a:extLst>
          </p:cNvPr>
          <p:cNvSpPr>
            <a:spLocks noGrp="1"/>
          </p:cNvSpPr>
          <p:nvPr>
            <p:ph type="sldNum" sz="quarter" idx="12"/>
          </p:nvPr>
        </p:nvSpPr>
        <p:spPr/>
        <p:txBody>
          <a:bodyPr/>
          <a:lstStyle/>
          <a:p>
            <a:fld id="{0778C724-3839-4D76-A707-B4C23905D055}" type="slidenum">
              <a:rPr lang="en-US" smtClean="0"/>
              <a:t>45</a:t>
            </a:fld>
            <a:endParaRPr lang="en-US"/>
          </a:p>
        </p:txBody>
      </p:sp>
      <p:pic>
        <p:nvPicPr>
          <p:cNvPr id="6" name="Picture 5">
            <a:extLst>
              <a:ext uri="{FF2B5EF4-FFF2-40B4-BE49-F238E27FC236}">
                <a16:creationId xmlns:a16="http://schemas.microsoft.com/office/drawing/2014/main" id="{C6810550-5CA0-4038-88B3-4B5F7A40FCF7}"/>
              </a:ext>
            </a:extLst>
          </p:cNvPr>
          <p:cNvPicPr>
            <a:picLocks noChangeAspect="1"/>
          </p:cNvPicPr>
          <p:nvPr/>
        </p:nvPicPr>
        <p:blipFill>
          <a:blip r:embed="rId2"/>
          <a:stretch>
            <a:fillRect/>
          </a:stretch>
        </p:blipFill>
        <p:spPr>
          <a:xfrm>
            <a:off x="2048877" y="1428347"/>
            <a:ext cx="8094245" cy="4832608"/>
          </a:xfrm>
          <a:prstGeom prst="rect">
            <a:avLst/>
          </a:prstGeom>
        </p:spPr>
      </p:pic>
    </p:spTree>
    <p:extLst>
      <p:ext uri="{BB962C8B-B14F-4D97-AF65-F5344CB8AC3E}">
        <p14:creationId xmlns:p14="http://schemas.microsoft.com/office/powerpoint/2010/main" val="82734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47D4-BDBD-4068-9AA8-F29E6903A2F4}"/>
              </a:ext>
            </a:extLst>
          </p:cNvPr>
          <p:cNvSpPr>
            <a:spLocks noGrp="1"/>
          </p:cNvSpPr>
          <p:nvPr>
            <p:ph type="title"/>
          </p:nvPr>
        </p:nvSpPr>
        <p:spPr/>
        <p:txBody>
          <a:bodyPr>
            <a:normAutofit/>
          </a:bodyPr>
          <a:lstStyle/>
          <a:p>
            <a:r>
              <a:rPr lang="en-US" sz="4000" dirty="0">
                <a:latin typeface="+mn-lt"/>
              </a:rPr>
              <a:t>Electrical characteristics</a:t>
            </a:r>
          </a:p>
        </p:txBody>
      </p:sp>
      <p:sp>
        <p:nvSpPr>
          <p:cNvPr id="3" name="Content Placeholder 2">
            <a:extLst>
              <a:ext uri="{FF2B5EF4-FFF2-40B4-BE49-F238E27FC236}">
                <a16:creationId xmlns:a16="http://schemas.microsoft.com/office/drawing/2014/main" id="{0D240BCD-6F71-4DB5-89A1-4DAD80B88959}"/>
              </a:ext>
            </a:extLst>
          </p:cNvPr>
          <p:cNvSpPr>
            <a:spLocks noGrp="1"/>
          </p:cNvSpPr>
          <p:nvPr>
            <p:ph idx="1"/>
          </p:nvPr>
        </p:nvSpPr>
        <p:spPr/>
        <p:txBody>
          <a:bodyPr>
            <a:normAutofit lnSpcReduction="10000"/>
          </a:bodyPr>
          <a:lstStyle/>
          <a:p>
            <a:r>
              <a:rPr lang="en-US" dirty="0">
                <a:latin typeface="+mj-lt"/>
              </a:rPr>
              <a:t>Active power of clocks</a:t>
            </a:r>
          </a:p>
          <a:p>
            <a:pPr lvl="1"/>
            <a:r>
              <a:rPr lang="en-US" dirty="0">
                <a:latin typeface="+mj-lt"/>
              </a:rPr>
              <a:t>32 kHz crystal run current: 			  0.23 </a:t>
            </a:r>
            <a:r>
              <a:rPr lang="en-US" dirty="0" err="1">
                <a:latin typeface="+mj-lt"/>
              </a:rPr>
              <a:t>μA</a:t>
            </a:r>
            <a:endParaRPr lang="en-US" dirty="0">
              <a:latin typeface="+mj-lt"/>
            </a:endParaRPr>
          </a:p>
          <a:p>
            <a:pPr lvl="1"/>
            <a:r>
              <a:rPr lang="en-US" dirty="0">
                <a:latin typeface="+mj-lt"/>
              </a:rPr>
              <a:t>32 kHz RC oscillator run current:		  0.70 </a:t>
            </a:r>
            <a:r>
              <a:rPr lang="en-US" dirty="0" err="1">
                <a:latin typeface="+mj-lt"/>
              </a:rPr>
              <a:t>μA</a:t>
            </a:r>
            <a:endParaRPr lang="en-US" dirty="0">
              <a:latin typeface="+mj-lt"/>
            </a:endParaRPr>
          </a:p>
          <a:p>
            <a:pPr lvl="1"/>
            <a:r>
              <a:rPr lang="en-US" dirty="0">
                <a:latin typeface="+mj-lt"/>
              </a:rPr>
              <a:t>32 MHz crystal average run current: 300-700.00 </a:t>
            </a:r>
            <a:r>
              <a:rPr lang="en-US" dirty="0" err="1">
                <a:latin typeface="+mj-lt"/>
              </a:rPr>
              <a:t>μA</a:t>
            </a:r>
            <a:endParaRPr lang="en-US" dirty="0">
              <a:latin typeface="+mj-lt"/>
            </a:endParaRPr>
          </a:p>
          <a:p>
            <a:pPr lvl="1"/>
            <a:r>
              <a:rPr lang="en-US" dirty="0">
                <a:latin typeface="+mj-lt"/>
              </a:rPr>
              <a:t>32 MHz standby current:		        110.00 </a:t>
            </a:r>
            <a:r>
              <a:rPr lang="en-US" dirty="0" err="1">
                <a:latin typeface="+mj-lt"/>
              </a:rPr>
              <a:t>μA</a:t>
            </a:r>
            <a:endParaRPr lang="en-US" dirty="0">
              <a:latin typeface="+mj-lt"/>
            </a:endParaRPr>
          </a:p>
          <a:p>
            <a:pPr lvl="1"/>
            <a:endParaRPr lang="en-US" dirty="0">
              <a:latin typeface="+mj-lt"/>
            </a:endParaRPr>
          </a:p>
          <a:p>
            <a:r>
              <a:rPr lang="en-US" dirty="0">
                <a:latin typeface="+mj-lt"/>
              </a:rPr>
              <a:t>Startup time for external crystals</a:t>
            </a:r>
          </a:p>
          <a:p>
            <a:pPr lvl="1"/>
            <a:r>
              <a:rPr lang="en-US" dirty="0">
                <a:latin typeface="+mj-lt"/>
              </a:rPr>
              <a:t>32 kHz crystal: 250-500 </a:t>
            </a:r>
            <a:r>
              <a:rPr lang="en-US" dirty="0" err="1">
                <a:latin typeface="+mj-lt"/>
              </a:rPr>
              <a:t>ms</a:t>
            </a:r>
            <a:r>
              <a:rPr lang="en-US" dirty="0">
                <a:latin typeface="+mj-lt"/>
              </a:rPr>
              <a:t> (milliseconds!!!)</a:t>
            </a:r>
          </a:p>
          <a:p>
            <a:pPr lvl="1"/>
            <a:r>
              <a:rPr lang="en-US" dirty="0">
                <a:latin typeface="+mj-lt"/>
              </a:rPr>
              <a:t>32 MHz crystal:  60-200 </a:t>
            </a:r>
            <a:r>
              <a:rPr lang="en-US" dirty="0" err="1">
                <a:latin typeface="+mj-lt"/>
              </a:rPr>
              <a:t>μs</a:t>
            </a:r>
            <a:endParaRPr lang="en-US" dirty="0">
              <a:latin typeface="+mj-lt"/>
            </a:endParaRPr>
          </a:p>
          <a:p>
            <a:pPr lvl="1"/>
            <a:r>
              <a:rPr lang="en-US" dirty="0">
                <a:latin typeface="+mj-lt"/>
              </a:rPr>
              <a:t>Beware: switching can lead to delays and instability</a:t>
            </a:r>
          </a:p>
          <a:p>
            <a:pPr lvl="2"/>
            <a:r>
              <a:rPr lang="en-US" dirty="0">
                <a:latin typeface="+mj-lt"/>
              </a:rPr>
              <a:t>nRF52 uses RC oscillator while crystal is not yet ready</a:t>
            </a:r>
          </a:p>
          <a:p>
            <a:pPr lvl="1"/>
            <a:endParaRPr lang="en-US" dirty="0"/>
          </a:p>
        </p:txBody>
      </p:sp>
      <p:sp>
        <p:nvSpPr>
          <p:cNvPr id="4" name="Slide Number Placeholder 3">
            <a:extLst>
              <a:ext uri="{FF2B5EF4-FFF2-40B4-BE49-F238E27FC236}">
                <a16:creationId xmlns:a16="http://schemas.microsoft.com/office/drawing/2014/main" id="{B6678232-E793-46AD-8DE0-600FB8E53871}"/>
              </a:ext>
            </a:extLst>
          </p:cNvPr>
          <p:cNvSpPr>
            <a:spLocks noGrp="1"/>
          </p:cNvSpPr>
          <p:nvPr>
            <p:ph type="sldNum" sz="quarter" idx="12"/>
          </p:nvPr>
        </p:nvSpPr>
        <p:spPr/>
        <p:txBody>
          <a:bodyPr/>
          <a:lstStyle/>
          <a:p>
            <a:fld id="{0778C724-3839-4D76-A707-B4C23905D055}" type="slidenum">
              <a:rPr lang="en-US" smtClean="0"/>
              <a:t>46</a:t>
            </a:fld>
            <a:endParaRPr lang="en-US"/>
          </a:p>
        </p:txBody>
      </p:sp>
    </p:spTree>
    <p:extLst>
      <p:ext uri="{BB962C8B-B14F-4D97-AF65-F5344CB8AC3E}">
        <p14:creationId xmlns:p14="http://schemas.microsoft.com/office/powerpoint/2010/main" val="442240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D301-FE1F-4EF0-88B9-2C215AFFBD9A}"/>
              </a:ext>
            </a:extLst>
          </p:cNvPr>
          <p:cNvSpPr>
            <a:spLocks noGrp="1"/>
          </p:cNvSpPr>
          <p:nvPr>
            <p:ph type="title"/>
          </p:nvPr>
        </p:nvSpPr>
        <p:spPr/>
        <p:txBody>
          <a:bodyPr/>
          <a:lstStyle/>
          <a:p>
            <a:r>
              <a:rPr lang="en-US" dirty="0"/>
              <a:t>Timer peripherals</a:t>
            </a:r>
          </a:p>
        </p:txBody>
      </p:sp>
      <p:sp>
        <p:nvSpPr>
          <p:cNvPr id="3" name="Content Placeholder 2">
            <a:extLst>
              <a:ext uri="{FF2B5EF4-FFF2-40B4-BE49-F238E27FC236}">
                <a16:creationId xmlns:a16="http://schemas.microsoft.com/office/drawing/2014/main" id="{CD21E49B-5160-45A9-A8AE-C08F1C66D5D5}"/>
              </a:ext>
            </a:extLst>
          </p:cNvPr>
          <p:cNvSpPr>
            <a:spLocks noGrp="1"/>
          </p:cNvSpPr>
          <p:nvPr>
            <p:ph idx="1"/>
          </p:nvPr>
        </p:nvSpPr>
        <p:spPr>
          <a:xfrm>
            <a:off x="838200" y="1690688"/>
            <a:ext cx="10515600" cy="4351338"/>
          </a:xfrm>
        </p:spPr>
        <p:txBody>
          <a:bodyPr>
            <a:normAutofit/>
          </a:bodyPr>
          <a:lstStyle/>
          <a:p>
            <a:r>
              <a:rPr lang="en-US" dirty="0">
                <a:latin typeface="+mj-lt"/>
              </a:rPr>
              <a:t>Common need for embedded systems: sense of time</a:t>
            </a:r>
          </a:p>
          <a:p>
            <a:pPr lvl="1"/>
            <a:r>
              <a:rPr lang="en-US" dirty="0">
                <a:latin typeface="+mj-lt"/>
              </a:rPr>
              <a:t>Start this behavior after a certain amount of time</a:t>
            </a:r>
          </a:p>
          <a:p>
            <a:pPr lvl="1"/>
            <a:r>
              <a:rPr lang="en-US" dirty="0">
                <a:latin typeface="+mj-lt"/>
              </a:rPr>
              <a:t>Stop this behavior after a certain amount of time</a:t>
            </a:r>
          </a:p>
          <a:p>
            <a:pPr lvl="1"/>
            <a:r>
              <a:rPr lang="en-US" dirty="0">
                <a:latin typeface="+mj-lt"/>
              </a:rPr>
              <a:t>Measure how much time passed between two events</a:t>
            </a:r>
          </a:p>
          <a:p>
            <a:pPr lvl="1"/>
            <a:endParaRPr lang="en-US" dirty="0">
              <a:latin typeface="+mj-lt"/>
            </a:endParaRPr>
          </a:p>
          <a:p>
            <a:r>
              <a:rPr lang="en-US" dirty="0">
                <a:latin typeface="+mj-lt"/>
              </a:rPr>
              <a:t>Timer peripherals</a:t>
            </a:r>
          </a:p>
          <a:p>
            <a:pPr lvl="1"/>
            <a:r>
              <a:rPr lang="en-US" dirty="0">
                <a:latin typeface="+mj-lt"/>
              </a:rPr>
              <a:t>Input is one of the system clocks</a:t>
            </a:r>
          </a:p>
          <a:p>
            <a:pPr lvl="1"/>
            <a:r>
              <a:rPr lang="en-US" dirty="0">
                <a:latin typeface="+mj-lt"/>
              </a:rPr>
              <a:t>Counts up a register at each clock tick</a:t>
            </a:r>
          </a:p>
          <a:p>
            <a:pPr lvl="1"/>
            <a:r>
              <a:rPr lang="en-US" dirty="0">
                <a:latin typeface="+mj-lt"/>
              </a:rPr>
              <a:t>Compare to saved value and trigger interrupt on match</a:t>
            </a:r>
          </a:p>
        </p:txBody>
      </p:sp>
      <p:sp>
        <p:nvSpPr>
          <p:cNvPr id="4" name="Slide Number Placeholder 3">
            <a:extLst>
              <a:ext uri="{FF2B5EF4-FFF2-40B4-BE49-F238E27FC236}">
                <a16:creationId xmlns:a16="http://schemas.microsoft.com/office/drawing/2014/main" id="{951244F6-7A7D-4EAB-A0FC-7A351A985113}"/>
              </a:ext>
            </a:extLst>
          </p:cNvPr>
          <p:cNvSpPr>
            <a:spLocks noGrp="1"/>
          </p:cNvSpPr>
          <p:nvPr>
            <p:ph type="sldNum" sz="quarter" idx="12"/>
          </p:nvPr>
        </p:nvSpPr>
        <p:spPr/>
        <p:txBody>
          <a:bodyPr/>
          <a:lstStyle/>
          <a:p>
            <a:fld id="{0778C724-3839-4D76-A707-B4C23905D055}" type="slidenum">
              <a:rPr lang="en-US" smtClean="0"/>
              <a:t>47</a:t>
            </a:fld>
            <a:endParaRPr lang="en-US"/>
          </a:p>
        </p:txBody>
      </p:sp>
    </p:spTree>
    <p:extLst>
      <p:ext uri="{BB962C8B-B14F-4D97-AF65-F5344CB8AC3E}">
        <p14:creationId xmlns:p14="http://schemas.microsoft.com/office/powerpoint/2010/main" val="3163321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3107A3-2683-4030-A090-6C8A1DD7F0FA}"/>
              </a:ext>
            </a:extLst>
          </p:cNvPr>
          <p:cNvSpPr>
            <a:spLocks noGrp="1"/>
          </p:cNvSpPr>
          <p:nvPr>
            <p:ph type="title"/>
          </p:nvPr>
        </p:nvSpPr>
        <p:spPr/>
        <p:txBody>
          <a:bodyPr/>
          <a:lstStyle/>
          <a:p>
            <a:r>
              <a:rPr lang="en-US" dirty="0"/>
              <a:t>Timer peripheral on nRF52833</a:t>
            </a:r>
          </a:p>
        </p:txBody>
      </p:sp>
      <p:sp>
        <p:nvSpPr>
          <p:cNvPr id="4" name="Slide Number Placeholder 3">
            <a:extLst>
              <a:ext uri="{FF2B5EF4-FFF2-40B4-BE49-F238E27FC236}">
                <a16:creationId xmlns:a16="http://schemas.microsoft.com/office/drawing/2014/main" id="{EDEC186B-8AD2-4DF7-A52B-C8F73F075186}"/>
              </a:ext>
            </a:extLst>
          </p:cNvPr>
          <p:cNvSpPr>
            <a:spLocks noGrp="1"/>
          </p:cNvSpPr>
          <p:nvPr>
            <p:ph type="sldNum" sz="quarter" idx="12"/>
          </p:nvPr>
        </p:nvSpPr>
        <p:spPr/>
        <p:txBody>
          <a:bodyPr/>
          <a:lstStyle/>
          <a:p>
            <a:fld id="{0778C724-3839-4D76-A707-B4C23905D055}" type="slidenum">
              <a:rPr lang="en-US" smtClean="0"/>
              <a:t>48</a:t>
            </a:fld>
            <a:endParaRPr lang="en-US"/>
          </a:p>
        </p:txBody>
      </p:sp>
      <p:pic>
        <p:nvPicPr>
          <p:cNvPr id="6" name="Picture 5">
            <a:extLst>
              <a:ext uri="{FF2B5EF4-FFF2-40B4-BE49-F238E27FC236}">
                <a16:creationId xmlns:a16="http://schemas.microsoft.com/office/drawing/2014/main" id="{12D10E5D-9EC2-43F8-8F2B-822C4384CE60}"/>
              </a:ext>
            </a:extLst>
          </p:cNvPr>
          <p:cNvPicPr>
            <a:picLocks noChangeAspect="1"/>
          </p:cNvPicPr>
          <p:nvPr/>
        </p:nvPicPr>
        <p:blipFill>
          <a:blip r:embed="rId2"/>
          <a:stretch>
            <a:fillRect/>
          </a:stretch>
        </p:blipFill>
        <p:spPr>
          <a:xfrm>
            <a:off x="2838641" y="1904291"/>
            <a:ext cx="6187595" cy="4238456"/>
          </a:xfrm>
          <a:prstGeom prst="rect">
            <a:avLst/>
          </a:prstGeom>
        </p:spPr>
      </p:pic>
    </p:spTree>
    <p:extLst>
      <p:ext uri="{BB962C8B-B14F-4D97-AF65-F5344CB8AC3E}">
        <p14:creationId xmlns:p14="http://schemas.microsoft.com/office/powerpoint/2010/main" val="1216347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7E68-FC06-4D10-8C74-688C43CF5613}"/>
              </a:ext>
            </a:extLst>
          </p:cNvPr>
          <p:cNvSpPr>
            <a:spLocks noGrp="1"/>
          </p:cNvSpPr>
          <p:nvPr>
            <p:ph type="title"/>
          </p:nvPr>
        </p:nvSpPr>
        <p:spPr/>
        <p:txBody>
          <a:bodyPr/>
          <a:lstStyle/>
          <a:p>
            <a:r>
              <a:rPr lang="en-US" dirty="0"/>
              <a:t>Input and </a:t>
            </a:r>
            <a:r>
              <a:rPr lang="en-US" dirty="0" err="1"/>
              <a:t>Prescaler</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79EA1DB-FF5F-40B7-AD7F-34B85AAC59B7}"/>
                  </a:ext>
                </a:extLst>
              </p:cNvPr>
              <p:cNvSpPr>
                <a:spLocks noGrp="1"/>
              </p:cNvSpPr>
              <p:nvPr>
                <p:ph idx="1"/>
              </p:nvPr>
            </p:nvSpPr>
            <p:spPr>
              <a:xfrm>
                <a:off x="1018310" y="1847850"/>
                <a:ext cx="10515600" cy="4351338"/>
              </a:xfrm>
            </p:spPr>
            <p:txBody>
              <a:bodyPr/>
              <a:lstStyle/>
              <a:p>
                <a:pPr marL="0" indent="0">
                  <a:buNone/>
                </a:pPr>
                <a:r>
                  <a:rPr lang="en-US" b="0" i="0" dirty="0">
                    <a:solidFill>
                      <a:srgbClr val="373637"/>
                    </a:solidFill>
                    <a:effectLst/>
                    <a:latin typeface="+mj-lt"/>
                  </a:rPr>
                  <a:t>	𝑓</a:t>
                </a:r>
                <a:r>
                  <a:rPr lang="en-US" baseline="-25000" dirty="0">
                    <a:latin typeface="+mj-lt"/>
                  </a:rPr>
                  <a:t>TIMER</a:t>
                </a:r>
                <a:r>
                  <a:rPr lang="en-US" dirty="0">
                    <a:latin typeface="+mj-lt"/>
                  </a:rPr>
                  <a:t> = </a:t>
                </a:r>
                <a14:m>
                  <m:oMath xmlns:m="http://schemas.openxmlformats.org/officeDocument/2006/math">
                    <m:f>
                      <m:fPr>
                        <m:ctrlPr>
                          <a:rPr lang="en-US" i="1" smtClean="0">
                            <a:latin typeface="+mj-lt"/>
                          </a:rPr>
                        </m:ctrlPr>
                      </m:fPr>
                      <m:num>
                        <m:r>
                          <m:rPr>
                            <m:nor/>
                          </m:rPr>
                          <a:rPr lang="en-US" dirty="0">
                            <a:latin typeface="+mj-lt"/>
                          </a:rPr>
                          <m:t>16 </m:t>
                        </m:r>
                        <m:r>
                          <m:rPr>
                            <m:nor/>
                          </m:rPr>
                          <a:rPr lang="en-US" dirty="0">
                            <a:latin typeface="+mj-lt"/>
                          </a:rPr>
                          <m:t>MHz</m:t>
                        </m:r>
                      </m:num>
                      <m:den>
                        <m:sSup>
                          <m:sSupPr>
                            <m:ctrlPr>
                              <a:rPr lang="en-US" i="1" smtClean="0">
                                <a:latin typeface="+mj-lt"/>
                              </a:rPr>
                            </m:ctrlPr>
                          </m:sSupPr>
                          <m:e>
                            <m:r>
                              <a:rPr lang="en-US" b="0" i="1" smtClean="0">
                                <a:latin typeface="+mj-lt"/>
                              </a:rPr>
                              <m:t>2</m:t>
                            </m:r>
                          </m:e>
                          <m:sup>
                            <m:r>
                              <a:rPr lang="en-US" b="0" i="1" smtClean="0">
                                <a:latin typeface="+mj-lt"/>
                              </a:rPr>
                              <m:t>𝑃𝑅𝐸𝑆𝐶𝐴𝐿𝐸𝑅</m:t>
                            </m:r>
                          </m:sup>
                        </m:sSup>
                      </m:den>
                    </m:f>
                  </m:oMath>
                </a14:m>
                <a:endParaRPr lang="en-US" dirty="0">
                  <a:latin typeface="+mj-lt"/>
                </a:endParaRPr>
              </a:p>
              <a:p>
                <a:pPr marL="0" indent="0">
                  <a:buNone/>
                </a:pPr>
                <a:endParaRPr lang="en-US" dirty="0">
                  <a:latin typeface="+mj-lt"/>
                </a:endParaRPr>
              </a:p>
              <a:p>
                <a:r>
                  <a:rPr lang="en-US" dirty="0" err="1">
                    <a:latin typeface="+mj-lt"/>
                  </a:rPr>
                  <a:t>Prescaler</a:t>
                </a:r>
                <a:r>
                  <a:rPr lang="en-US" dirty="0">
                    <a:latin typeface="+mj-lt"/>
                  </a:rPr>
                  <a:t> is a 4-bit number</a:t>
                </a:r>
              </a:p>
              <a:p>
                <a:pPr lvl="1"/>
                <a:r>
                  <a:rPr lang="en-US" dirty="0">
                    <a:latin typeface="+mj-lt"/>
                  </a:rPr>
                  <a:t>Possible timer input clocks: 16 MHz – 488 Hz</a:t>
                </a:r>
              </a:p>
              <a:p>
                <a:pPr lvl="1"/>
                <a:endParaRPr lang="en-US" dirty="0">
                  <a:latin typeface="+mj-lt"/>
                </a:endParaRPr>
              </a:p>
              <a:p>
                <a:r>
                  <a:rPr lang="en-US" dirty="0">
                    <a:latin typeface="+mj-lt"/>
                  </a:rPr>
                  <a:t>Ticks counted with (up to) 32-bit internal Counter:</a:t>
                </a:r>
              </a:p>
              <a:p>
                <a:pPr lvl="1"/>
                <a:r>
                  <a:rPr lang="en-US" dirty="0">
                    <a:latin typeface="+mj-lt"/>
                  </a:rPr>
                  <a:t>Minimum 268 seconds until overflow (at 62.5 ns per tick)</a:t>
                </a:r>
              </a:p>
              <a:p>
                <a:pPr lvl="1"/>
                <a:r>
                  <a:rPr lang="en-US" dirty="0">
                    <a:latin typeface="+mj-lt"/>
                  </a:rPr>
                  <a:t>Maximum 101 days until overflow (at 2.04 </a:t>
                </a:r>
                <a:r>
                  <a:rPr lang="en-US" dirty="0" err="1">
                    <a:latin typeface="+mj-lt"/>
                  </a:rPr>
                  <a:t>ms</a:t>
                </a:r>
                <a:r>
                  <a:rPr lang="en-US" dirty="0">
                    <a:latin typeface="+mj-lt"/>
                  </a:rPr>
                  <a:t> per tick)</a:t>
                </a:r>
              </a:p>
            </p:txBody>
          </p:sp>
        </mc:Choice>
        <mc:Fallback>
          <p:sp>
            <p:nvSpPr>
              <p:cNvPr id="3" name="Content Placeholder 2">
                <a:extLst>
                  <a:ext uri="{FF2B5EF4-FFF2-40B4-BE49-F238E27FC236}">
                    <a16:creationId xmlns:a16="http://schemas.microsoft.com/office/drawing/2014/main" id="{F79EA1DB-FF5F-40B7-AD7F-34B85AAC59B7}"/>
                  </a:ext>
                </a:extLst>
              </p:cNvPr>
              <p:cNvSpPr>
                <a:spLocks noGrp="1" noRot="1" noChangeAspect="1" noMove="1" noResize="1" noEditPoints="1" noAdjustHandles="1" noChangeArrowheads="1" noChangeShapeType="1" noTextEdit="1"/>
              </p:cNvSpPr>
              <p:nvPr>
                <p:ph idx="1"/>
              </p:nvPr>
            </p:nvSpPr>
            <p:spPr>
              <a:xfrm>
                <a:off x="1018310" y="1847850"/>
                <a:ext cx="10515600" cy="4351338"/>
              </a:xfrm>
              <a:blipFill>
                <a:blip r:embed="rId2"/>
                <a:stretch>
                  <a:fillRect l="-1086" t="-37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6AE1DBB-244B-4576-99DD-BC26E0B64587}"/>
              </a:ext>
            </a:extLst>
          </p:cNvPr>
          <p:cNvSpPr>
            <a:spLocks noGrp="1"/>
          </p:cNvSpPr>
          <p:nvPr>
            <p:ph type="sldNum" sz="quarter" idx="12"/>
          </p:nvPr>
        </p:nvSpPr>
        <p:spPr/>
        <p:txBody>
          <a:bodyPr/>
          <a:lstStyle/>
          <a:p>
            <a:fld id="{0778C724-3839-4D76-A707-B4C23905D055}" type="slidenum">
              <a:rPr lang="en-US" smtClean="0"/>
              <a:t>49</a:t>
            </a:fld>
            <a:endParaRPr lang="en-US"/>
          </a:p>
        </p:txBody>
      </p:sp>
    </p:spTree>
    <p:extLst>
      <p:ext uri="{BB962C8B-B14F-4D97-AF65-F5344CB8AC3E}">
        <p14:creationId xmlns:p14="http://schemas.microsoft.com/office/powerpoint/2010/main" val="1588683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5</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832513" y="390237"/>
            <a:ext cx="10767283" cy="1325563"/>
          </a:xfrm>
        </p:spPr>
        <p:txBody>
          <a:bodyPr>
            <a:normAutofit/>
          </a:bodyPr>
          <a:lstStyle/>
          <a:p>
            <a:r>
              <a:rPr lang="en-US" sz="4000" dirty="0">
                <a:latin typeface="+mn-lt"/>
              </a:rPr>
              <a:t>Important Deadlines</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2425911383"/>
              </p:ext>
            </p:extLst>
          </p:nvPr>
        </p:nvGraphicFramePr>
        <p:xfrm>
          <a:off x="1889266" y="2544807"/>
          <a:ext cx="8818350" cy="296672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Event</a:t>
                      </a:r>
                    </a:p>
                  </a:txBody>
                  <a:tcPr/>
                </a:tc>
                <a:tc>
                  <a:txBody>
                    <a:bodyPr/>
                    <a:lstStyle/>
                    <a:p>
                      <a:pPr algn="ctr"/>
                      <a:r>
                        <a:rPr lang="en-US" dirty="0">
                          <a:solidFill>
                            <a:schemeClr val="tx1"/>
                          </a:solidFill>
                        </a:rPr>
                        <a:t>Date</a:t>
                      </a:r>
                    </a:p>
                  </a:txBody>
                  <a:tcPr/>
                </a:tc>
                <a:extLst>
                  <a:ext uri="{0D108BD9-81ED-4DB2-BD59-A6C34878D82A}">
                    <a16:rowId xmlns:a16="http://schemas.microsoft.com/office/drawing/2014/main" val="3453014269"/>
                  </a:ext>
                </a:extLst>
              </a:tr>
              <a:tr h="370840">
                <a:tc>
                  <a:txBody>
                    <a:bodyPr/>
                    <a:lstStyle/>
                    <a:p>
                      <a:r>
                        <a:rPr lang="en-US" dirty="0"/>
                        <a:t>Lectures</a:t>
                      </a:r>
                    </a:p>
                  </a:txBody>
                  <a:tcPr/>
                </a:tc>
                <a:tc>
                  <a:txBody>
                    <a:bodyPr/>
                    <a:lstStyle/>
                    <a:p>
                      <a:r>
                        <a:rPr lang="en-US" dirty="0"/>
                        <a:t>Starting Week 1 (15</a:t>
                      </a:r>
                      <a:r>
                        <a:rPr lang="en-US" baseline="30000" dirty="0"/>
                        <a:t>th</a:t>
                      </a:r>
                      <a:r>
                        <a:rPr lang="en-US" dirty="0"/>
                        <a:t> January)</a:t>
                      </a:r>
                    </a:p>
                  </a:txBody>
                  <a:tcPr/>
                </a:tc>
                <a:extLst>
                  <a:ext uri="{0D108BD9-81ED-4DB2-BD59-A6C34878D82A}">
                    <a16:rowId xmlns:a16="http://schemas.microsoft.com/office/drawing/2014/main" val="1001545243"/>
                  </a:ext>
                </a:extLst>
              </a:tr>
              <a:tr h="370840">
                <a:tc>
                  <a:txBody>
                    <a:bodyPr/>
                    <a:lstStyle/>
                    <a:p>
                      <a:r>
                        <a:rPr lang="en-US" dirty="0"/>
                        <a:t>Student seminar paper selection </a:t>
                      </a:r>
                    </a:p>
                  </a:txBody>
                  <a:tcPr/>
                </a:tc>
                <a:tc>
                  <a:txBody>
                    <a:bodyPr/>
                    <a:lstStyle/>
                    <a:p>
                      <a:r>
                        <a:rPr lang="en-US" dirty="0"/>
                        <a:t>10</a:t>
                      </a:r>
                      <a:r>
                        <a:rPr lang="en-US" baseline="30000" dirty="0"/>
                        <a:t>th</a:t>
                      </a:r>
                      <a:r>
                        <a:rPr lang="en-US" dirty="0"/>
                        <a:t> of March 2024</a:t>
                      </a:r>
                    </a:p>
                  </a:txBody>
                  <a:tcPr/>
                </a:tc>
                <a:extLst>
                  <a:ext uri="{0D108BD9-81ED-4DB2-BD59-A6C34878D82A}">
                    <a16:rowId xmlns:a16="http://schemas.microsoft.com/office/drawing/2014/main" val="2001159706"/>
                  </a:ext>
                </a:extLst>
              </a:tr>
              <a:tr h="370840">
                <a:tc>
                  <a:txBody>
                    <a:bodyPr/>
                    <a:lstStyle/>
                    <a:p>
                      <a:r>
                        <a:rPr lang="en-US" dirty="0" err="1"/>
                        <a:t>Finalising</a:t>
                      </a:r>
                      <a:r>
                        <a:rPr lang="en-US" dirty="0"/>
                        <a:t> project statement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a:t>
                      </a:r>
                      <a:r>
                        <a:rPr lang="en-US" baseline="30000" dirty="0"/>
                        <a:t>th</a:t>
                      </a:r>
                      <a:r>
                        <a:rPr lang="en-US" dirty="0"/>
                        <a:t> of March 2024</a:t>
                      </a:r>
                    </a:p>
                  </a:txBody>
                  <a:tcPr/>
                </a:tc>
                <a:extLst>
                  <a:ext uri="{0D108BD9-81ED-4DB2-BD59-A6C34878D82A}">
                    <a16:rowId xmlns:a16="http://schemas.microsoft.com/office/drawing/2014/main" val="2366008836"/>
                  </a:ext>
                </a:extLst>
              </a:tr>
              <a:tr h="370840">
                <a:tc>
                  <a:txBody>
                    <a:bodyPr/>
                    <a:lstStyle/>
                    <a:p>
                      <a:r>
                        <a:rPr lang="en-US" dirty="0"/>
                        <a:t>Student seminars</a:t>
                      </a:r>
                    </a:p>
                  </a:txBody>
                  <a:tcPr/>
                </a:tc>
                <a:tc>
                  <a:txBody>
                    <a:bodyPr/>
                    <a:lstStyle/>
                    <a:p>
                      <a:r>
                        <a:rPr lang="en-US" dirty="0"/>
                        <a:t>Lectures from 18</a:t>
                      </a:r>
                      <a:r>
                        <a:rPr lang="en-US" baseline="30000" dirty="0"/>
                        <a:t>th</a:t>
                      </a:r>
                      <a:r>
                        <a:rPr lang="en-US" dirty="0"/>
                        <a:t> March </a:t>
                      </a:r>
                    </a:p>
                  </a:txBody>
                  <a:tcPr/>
                </a:tc>
                <a:extLst>
                  <a:ext uri="{0D108BD9-81ED-4DB2-BD59-A6C34878D82A}">
                    <a16:rowId xmlns:a16="http://schemas.microsoft.com/office/drawing/2014/main" val="3173873863"/>
                  </a:ext>
                </a:extLst>
              </a:tr>
              <a:tr h="370840">
                <a:tc>
                  <a:txBody>
                    <a:bodyPr/>
                    <a:lstStyle/>
                    <a:p>
                      <a:r>
                        <a:rPr lang="en-US" dirty="0"/>
                        <a:t>Project presentation</a:t>
                      </a:r>
                    </a:p>
                  </a:txBody>
                  <a:tcPr/>
                </a:tc>
                <a:tc>
                  <a:txBody>
                    <a:bodyPr/>
                    <a:lstStyle/>
                    <a:p>
                      <a:r>
                        <a:rPr lang="en-US" dirty="0"/>
                        <a:t>15</a:t>
                      </a:r>
                      <a:r>
                        <a:rPr lang="en-US" baseline="30000" dirty="0"/>
                        <a:t>th</a:t>
                      </a:r>
                      <a:r>
                        <a:rPr lang="en-US" dirty="0"/>
                        <a:t> April 2024</a:t>
                      </a:r>
                    </a:p>
                  </a:txBody>
                  <a:tcPr/>
                </a:tc>
                <a:extLst>
                  <a:ext uri="{0D108BD9-81ED-4DB2-BD59-A6C34878D82A}">
                    <a16:rowId xmlns:a16="http://schemas.microsoft.com/office/drawing/2014/main" val="246570927"/>
                  </a:ext>
                </a:extLst>
              </a:tr>
              <a:tr h="370840">
                <a:tc>
                  <a:txBody>
                    <a:bodyPr/>
                    <a:lstStyle/>
                    <a:p>
                      <a:r>
                        <a:rPr lang="en-US" dirty="0"/>
                        <a:t>Term paper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2310561089"/>
                  </a:ext>
                </a:extLst>
              </a:tr>
              <a:tr h="370840">
                <a:tc>
                  <a:txBody>
                    <a:bodyPr/>
                    <a:lstStyle/>
                    <a:p>
                      <a:r>
                        <a:rPr lang="en-US" dirty="0"/>
                        <a:t>Project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3805954397"/>
                  </a:ext>
                </a:extLst>
              </a:tr>
            </a:tbl>
          </a:graphicData>
        </a:graphic>
      </p:graphicFrame>
    </p:spTree>
    <p:extLst>
      <p:ext uri="{BB962C8B-B14F-4D97-AF65-F5344CB8AC3E}">
        <p14:creationId xmlns:p14="http://schemas.microsoft.com/office/powerpoint/2010/main" val="722519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7EB6-0937-4A4B-A46B-42A09898A706}"/>
              </a:ext>
            </a:extLst>
          </p:cNvPr>
          <p:cNvSpPr>
            <a:spLocks noGrp="1"/>
          </p:cNvSpPr>
          <p:nvPr>
            <p:ph type="title"/>
          </p:nvPr>
        </p:nvSpPr>
        <p:spPr/>
        <p:txBody>
          <a:bodyPr/>
          <a:lstStyle/>
          <a:p>
            <a:r>
              <a:rPr lang="en-US" dirty="0"/>
              <a:t>Capture/Compare registers (CC)</a:t>
            </a:r>
          </a:p>
        </p:txBody>
      </p:sp>
      <p:sp>
        <p:nvSpPr>
          <p:cNvPr id="3" name="Content Placeholder 2">
            <a:extLst>
              <a:ext uri="{FF2B5EF4-FFF2-40B4-BE49-F238E27FC236}">
                <a16:creationId xmlns:a16="http://schemas.microsoft.com/office/drawing/2014/main" id="{1158794D-2335-45D2-8CD8-7DA7168A1C1A}"/>
              </a:ext>
            </a:extLst>
          </p:cNvPr>
          <p:cNvSpPr>
            <a:spLocks noGrp="1"/>
          </p:cNvSpPr>
          <p:nvPr>
            <p:ph idx="1"/>
          </p:nvPr>
        </p:nvSpPr>
        <p:spPr/>
        <p:txBody>
          <a:bodyPr/>
          <a:lstStyle/>
          <a:p>
            <a:r>
              <a:rPr lang="en-US" dirty="0">
                <a:latin typeface="+mj-lt"/>
              </a:rPr>
              <a:t>32-bit storage registers (each timer has multiple)</a:t>
            </a:r>
          </a:p>
          <a:p>
            <a:pPr lvl="1"/>
            <a:r>
              <a:rPr lang="en-US" dirty="0">
                <a:latin typeface="+mj-lt"/>
              </a:rPr>
              <a:t>Uses: capturing or comparing</a:t>
            </a:r>
          </a:p>
          <a:p>
            <a:pPr lvl="1"/>
            <a:endParaRPr lang="en-US" dirty="0">
              <a:latin typeface="+mj-lt"/>
            </a:endParaRPr>
          </a:p>
          <a:p>
            <a:r>
              <a:rPr lang="en-US" dirty="0">
                <a:latin typeface="+mj-lt"/>
              </a:rPr>
              <a:t>On Capture[n] event</a:t>
            </a:r>
          </a:p>
          <a:p>
            <a:pPr lvl="1"/>
            <a:r>
              <a:rPr lang="en-US" dirty="0">
                <a:latin typeface="+mj-lt"/>
              </a:rPr>
              <a:t>Internal Counter value copied to CC[n]</a:t>
            </a:r>
          </a:p>
          <a:p>
            <a:pPr lvl="1"/>
            <a:endParaRPr lang="en-US" dirty="0">
              <a:latin typeface="+mj-lt"/>
            </a:endParaRPr>
          </a:p>
          <a:p>
            <a:r>
              <a:rPr lang="en-US" dirty="0">
                <a:latin typeface="+mj-lt"/>
              </a:rPr>
              <a:t>Capture used to measure durations of events</a:t>
            </a:r>
          </a:p>
          <a:p>
            <a:pPr lvl="1"/>
            <a:r>
              <a:rPr lang="en-US" dirty="0">
                <a:latin typeface="+mj-lt"/>
              </a:rPr>
              <a:t>Capture can be triggered by software or by Events from other peripherals</a:t>
            </a:r>
          </a:p>
          <a:p>
            <a:pPr lvl="1"/>
            <a:r>
              <a:rPr lang="en-US" dirty="0">
                <a:latin typeface="+mj-lt"/>
              </a:rPr>
              <a:t>Multiple registers to measure multi-part events</a:t>
            </a:r>
          </a:p>
          <a:p>
            <a:pPr lvl="1"/>
            <a:endParaRPr lang="en-US" dirty="0"/>
          </a:p>
        </p:txBody>
      </p:sp>
      <p:sp>
        <p:nvSpPr>
          <p:cNvPr id="4" name="Slide Number Placeholder 3">
            <a:extLst>
              <a:ext uri="{FF2B5EF4-FFF2-40B4-BE49-F238E27FC236}">
                <a16:creationId xmlns:a16="http://schemas.microsoft.com/office/drawing/2014/main" id="{EB2DEC56-E774-4686-A3F8-34AB3A3C640F}"/>
              </a:ext>
            </a:extLst>
          </p:cNvPr>
          <p:cNvSpPr>
            <a:spLocks noGrp="1"/>
          </p:cNvSpPr>
          <p:nvPr>
            <p:ph type="sldNum" sz="quarter" idx="12"/>
          </p:nvPr>
        </p:nvSpPr>
        <p:spPr/>
        <p:txBody>
          <a:bodyPr/>
          <a:lstStyle/>
          <a:p>
            <a:fld id="{0778C724-3839-4D76-A707-B4C23905D055}" type="slidenum">
              <a:rPr lang="en-US" smtClean="0"/>
              <a:t>50</a:t>
            </a:fld>
            <a:endParaRPr lang="en-US"/>
          </a:p>
        </p:txBody>
      </p:sp>
    </p:spTree>
    <p:extLst>
      <p:ext uri="{BB962C8B-B14F-4D97-AF65-F5344CB8AC3E}">
        <p14:creationId xmlns:p14="http://schemas.microsoft.com/office/powerpoint/2010/main" val="2533166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6C42-B236-4722-800B-9A94E03DD5DD}"/>
              </a:ext>
            </a:extLst>
          </p:cNvPr>
          <p:cNvSpPr>
            <a:spLocks noGrp="1"/>
          </p:cNvSpPr>
          <p:nvPr>
            <p:ph type="title"/>
          </p:nvPr>
        </p:nvSpPr>
        <p:spPr/>
        <p:txBody>
          <a:bodyPr/>
          <a:lstStyle/>
          <a:p>
            <a:r>
              <a:rPr lang="en-US" dirty="0"/>
              <a:t>Comparing with CC registers</a:t>
            </a:r>
          </a:p>
        </p:txBody>
      </p:sp>
      <p:sp>
        <p:nvSpPr>
          <p:cNvPr id="3" name="Content Placeholder 2">
            <a:extLst>
              <a:ext uri="{FF2B5EF4-FFF2-40B4-BE49-F238E27FC236}">
                <a16:creationId xmlns:a16="http://schemas.microsoft.com/office/drawing/2014/main" id="{212106D2-1239-415A-B496-86DF1EDA6081}"/>
              </a:ext>
            </a:extLst>
          </p:cNvPr>
          <p:cNvSpPr>
            <a:spLocks noGrp="1"/>
          </p:cNvSpPr>
          <p:nvPr>
            <p:ph idx="1"/>
          </p:nvPr>
        </p:nvSpPr>
        <p:spPr/>
        <p:txBody>
          <a:bodyPr/>
          <a:lstStyle/>
          <a:p>
            <a:r>
              <a:rPr lang="en-US" dirty="0">
                <a:latin typeface="+mj-lt"/>
              </a:rPr>
              <a:t>When internal Counter value equals a CC register</a:t>
            </a:r>
          </a:p>
          <a:p>
            <a:pPr lvl="1"/>
            <a:r>
              <a:rPr lang="en-US" dirty="0">
                <a:latin typeface="+mj-lt"/>
              </a:rPr>
              <a:t>Corresponding Compare[n] event is triggered</a:t>
            </a:r>
          </a:p>
          <a:p>
            <a:pPr lvl="1"/>
            <a:r>
              <a:rPr lang="en-US" dirty="0">
                <a:latin typeface="+mj-lt"/>
              </a:rPr>
              <a:t>Can trigger interrupts</a:t>
            </a:r>
          </a:p>
          <a:p>
            <a:endParaRPr lang="en-US" dirty="0">
              <a:latin typeface="+mj-lt"/>
            </a:endParaRPr>
          </a:p>
          <a:p>
            <a:r>
              <a:rPr lang="en-US" dirty="0">
                <a:latin typeface="+mj-lt"/>
              </a:rPr>
              <a:t>Usually written to in advance to start/stop behavior</a:t>
            </a:r>
          </a:p>
          <a:p>
            <a:pPr lvl="1"/>
            <a:r>
              <a:rPr lang="en-US" dirty="0">
                <a:latin typeface="+mj-lt"/>
              </a:rPr>
              <a:t>Toggle LED every second</a:t>
            </a:r>
          </a:p>
          <a:p>
            <a:pPr lvl="1"/>
            <a:r>
              <a:rPr lang="en-US" dirty="0">
                <a:latin typeface="+mj-lt"/>
              </a:rPr>
              <a:t>Sample sensor every five minutes</a:t>
            </a:r>
          </a:p>
          <a:p>
            <a:pPr lvl="1"/>
            <a:r>
              <a:rPr lang="en-US" dirty="0">
                <a:latin typeface="+mj-lt"/>
              </a:rPr>
              <a:t>Refresh LED matrix every 1/60 seconds</a:t>
            </a:r>
          </a:p>
        </p:txBody>
      </p:sp>
      <p:sp>
        <p:nvSpPr>
          <p:cNvPr id="4" name="Slide Number Placeholder 3">
            <a:extLst>
              <a:ext uri="{FF2B5EF4-FFF2-40B4-BE49-F238E27FC236}">
                <a16:creationId xmlns:a16="http://schemas.microsoft.com/office/drawing/2014/main" id="{698E2EC3-5C5E-4147-ABFE-E35C709D7E45}"/>
              </a:ext>
            </a:extLst>
          </p:cNvPr>
          <p:cNvSpPr>
            <a:spLocks noGrp="1"/>
          </p:cNvSpPr>
          <p:nvPr>
            <p:ph type="sldNum" sz="quarter" idx="12"/>
          </p:nvPr>
        </p:nvSpPr>
        <p:spPr/>
        <p:txBody>
          <a:bodyPr/>
          <a:lstStyle/>
          <a:p>
            <a:fld id="{0778C724-3839-4D76-A707-B4C23905D055}" type="slidenum">
              <a:rPr lang="en-US" smtClean="0"/>
              <a:t>51</a:t>
            </a:fld>
            <a:endParaRPr lang="en-US"/>
          </a:p>
        </p:txBody>
      </p:sp>
    </p:spTree>
    <p:extLst>
      <p:ext uri="{BB962C8B-B14F-4D97-AF65-F5344CB8AC3E}">
        <p14:creationId xmlns:p14="http://schemas.microsoft.com/office/powerpoint/2010/main" val="2821675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Usage: how do we set a one second timer?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fontScale="92500" lnSpcReduction="10000"/>
              </a:bodyPr>
              <a:lstStyle/>
              <a:p>
                <a:r>
                  <a:rPr lang="en-US" dirty="0">
                    <a:latin typeface="+mj-lt"/>
                  </a:rPr>
                  <a:t>Assume timer is already running</a:t>
                </a:r>
              </a:p>
              <a:p>
                <a:endParaRPr lang="en-US" dirty="0">
                  <a:latin typeface="+mj-lt"/>
                </a:endParaRPr>
              </a:p>
              <a:p>
                <a:pPr marL="514350" indent="-514350">
                  <a:buFont typeface="+mj-lt"/>
                  <a:buAutoNum type="arabicPeriod"/>
                </a:pPr>
                <a:r>
                  <a:rPr lang="en-US" dirty="0">
                    <a:latin typeface="+mj-lt"/>
                  </a:rPr>
                  <a:t>Get current time from timer</a:t>
                </a:r>
              </a:p>
              <a:p>
                <a:pPr marL="971550" lvl="1" indent="-514350">
                  <a:buFont typeface="+mj-lt"/>
                  <a:buAutoNum type="arabicPeriod"/>
                </a:pPr>
                <a:endParaRPr lang="en-US" dirty="0">
                  <a:latin typeface="+mj-lt"/>
                </a:endParaRPr>
              </a:p>
              <a:p>
                <a:pPr marL="514350" indent="-514350">
                  <a:buFont typeface="+mj-lt"/>
                  <a:buAutoNum type="arabicPeriod"/>
                </a:pPr>
                <a:r>
                  <a:rPr lang="en-US" dirty="0">
                    <a:latin typeface="+mj-lt"/>
                  </a:rPr>
                  <a:t>Add 1 second worth of ticks to it</a:t>
                </a:r>
              </a:p>
              <a:p>
                <a:pPr lvl="1"/>
                <a14:m>
                  <m:oMath xmlns:m="http://schemas.openxmlformats.org/officeDocument/2006/math">
                    <m:f>
                      <m:fPr>
                        <m:ctrlPr>
                          <a:rPr lang="en-US" i="1" smtClean="0">
                            <a:latin typeface="+mj-lt"/>
                          </a:rPr>
                        </m:ctrlPr>
                      </m:fPr>
                      <m:num>
                        <m:r>
                          <m:rPr>
                            <m:nor/>
                          </m:rPr>
                          <a:rPr lang="en-US" dirty="0">
                            <a:latin typeface="+mj-lt"/>
                          </a:rPr>
                          <m:t>16</m:t>
                        </m:r>
                        <m:r>
                          <m:rPr>
                            <m:nor/>
                          </m:rPr>
                          <a:rPr lang="en-US" b="0" i="0" dirty="0" smtClean="0">
                            <a:latin typeface="+mj-lt"/>
                          </a:rPr>
                          <m:t>000000</m:t>
                        </m:r>
                      </m:num>
                      <m:den>
                        <m:sSup>
                          <m:sSupPr>
                            <m:ctrlPr>
                              <a:rPr lang="en-US" i="1" smtClean="0">
                                <a:latin typeface="+mj-lt"/>
                              </a:rPr>
                            </m:ctrlPr>
                          </m:sSupPr>
                          <m:e>
                            <m:r>
                              <a:rPr lang="en-US" b="0" i="1" smtClean="0">
                                <a:latin typeface="+mj-lt"/>
                              </a:rPr>
                              <m:t>2</m:t>
                            </m:r>
                          </m:e>
                          <m:sup>
                            <m:r>
                              <a:rPr lang="en-US" b="0" i="1" smtClean="0">
                                <a:latin typeface="+mj-lt"/>
                              </a:rPr>
                              <m:t>𝑃𝑅𝐸𝑆𝐶𝐴𝐿𝐸𝑅</m:t>
                            </m:r>
                          </m:sup>
                        </m:sSup>
                      </m:den>
                    </m:f>
                  </m:oMath>
                </a14:m>
                <a:r>
                  <a:rPr lang="en-US" dirty="0">
                    <a:latin typeface="+mj-lt"/>
                  </a:rPr>
                  <a:t> is the number of ticks per second</a:t>
                </a:r>
              </a:p>
              <a:p>
                <a:pPr lvl="1"/>
                <a:endParaRPr lang="en-US" dirty="0">
                  <a:latin typeface="+mj-lt"/>
                </a:endParaRPr>
              </a:p>
              <a:p>
                <a:pPr marL="514350" indent="-514350">
                  <a:buFont typeface="+mj-lt"/>
                  <a:buAutoNum type="arabicPeriod"/>
                </a:pPr>
                <a:r>
                  <a:rPr lang="en-US" dirty="0">
                    <a:latin typeface="+mj-lt"/>
                  </a:rPr>
                  <a:t>Set an unused Compare register to value</a:t>
                </a:r>
              </a:p>
              <a:p>
                <a:pPr marL="971550" lvl="1" indent="-514350">
                  <a:buFont typeface="+mj-lt"/>
                  <a:buAutoNum type="arabicPeriod"/>
                </a:pPr>
                <a:endParaRPr lang="en-US" dirty="0">
                  <a:latin typeface="+mj-lt"/>
                </a:endParaRPr>
              </a:p>
              <a:p>
                <a:pPr marL="514350" indent="-514350">
                  <a:buFont typeface="+mj-lt"/>
                  <a:buAutoNum type="arabicPeriod"/>
                </a:pPr>
                <a:r>
                  <a:rPr lang="en-US" dirty="0">
                    <a:latin typeface="+mj-lt"/>
                  </a:rPr>
                  <a:t>Enable interrupts for that Compare event</a:t>
                </a:r>
              </a:p>
            </p:txBody>
          </p:sp>
        </mc:Choice>
        <mc:Fallback>
          <p:sp>
            <p:nvSpPr>
              <p:cNvPr id="3" name="Content Placeholder 2">
                <a:extLst>
                  <a:ext uri="{FF2B5EF4-FFF2-40B4-BE49-F238E27FC236}">
                    <a16:creationId xmlns:a16="http://schemas.microsoft.com/office/drawing/2014/main" id="{95748590-1808-4AA5-B592-C13E71EF3804}"/>
                  </a:ext>
                </a:extLst>
              </p:cNvPr>
              <p:cNvSpPr>
                <a:spLocks noGrp="1" noRot="1" noChangeAspect="1" noMove="1" noResize="1" noEditPoints="1" noAdjustHandles="1" noChangeArrowheads="1" noChangeShapeType="1" noTextEdit="1"/>
              </p:cNvSpPr>
              <p:nvPr>
                <p:ph idx="1"/>
              </p:nvPr>
            </p:nvSpPr>
            <p:spPr>
              <a:blipFill>
                <a:blip r:embed="rId2"/>
                <a:stretch>
                  <a:fillRect l="-1086" t="-26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52</a:t>
            </a:fld>
            <a:endParaRPr lang="en-US"/>
          </a:p>
        </p:txBody>
      </p:sp>
      <p:sp>
        <p:nvSpPr>
          <p:cNvPr id="5" name="TextBox 4">
            <a:extLst>
              <a:ext uri="{FF2B5EF4-FFF2-40B4-BE49-F238E27FC236}">
                <a16:creationId xmlns:a16="http://schemas.microsoft.com/office/drawing/2014/main" id="{CE8C2B63-43E4-488E-ABC9-17B555641D0C}"/>
              </a:ext>
            </a:extLst>
          </p:cNvPr>
          <p:cNvSpPr txBox="1"/>
          <p:nvPr/>
        </p:nvSpPr>
        <p:spPr>
          <a:xfrm>
            <a:off x="8115300" y="2755900"/>
            <a:ext cx="3352800" cy="3046988"/>
          </a:xfrm>
          <a:prstGeom prst="rect">
            <a:avLst/>
          </a:prstGeom>
          <a:noFill/>
        </p:spPr>
        <p:txBody>
          <a:bodyPr wrap="square" rtlCol="0">
            <a:spAutoFit/>
          </a:bodyPr>
          <a:lstStyle/>
          <a:p>
            <a:r>
              <a:rPr lang="en-US" sz="2400" b="1" dirty="0"/>
              <a:t>Warning</a:t>
            </a:r>
            <a:r>
              <a:rPr lang="en-US" sz="2400" dirty="0"/>
              <a:t>: what if you’re setting a 1 us timer instead? Or a 100 ns timer?</a:t>
            </a:r>
          </a:p>
          <a:p>
            <a:endParaRPr lang="en-US" sz="2400" dirty="0"/>
          </a:p>
          <a:p>
            <a:r>
              <a:rPr lang="en-US" sz="2400" dirty="0"/>
              <a:t>Timer could expire </a:t>
            </a:r>
            <a:r>
              <a:rPr lang="en-US" sz="2400" i="1" dirty="0"/>
              <a:t>before</a:t>
            </a:r>
            <a:r>
              <a:rPr lang="en-US" sz="2400" dirty="0"/>
              <a:t> software writes it to the peripheral.</a:t>
            </a:r>
          </a:p>
        </p:txBody>
      </p:sp>
    </p:spTree>
    <p:extLst>
      <p:ext uri="{BB962C8B-B14F-4D97-AF65-F5344CB8AC3E}">
        <p14:creationId xmlns:p14="http://schemas.microsoft.com/office/powerpoint/2010/main" val="53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F0B6-59AC-44B4-A698-AEA977A3AF46}"/>
              </a:ext>
            </a:extLst>
          </p:cNvPr>
          <p:cNvSpPr>
            <a:spLocks noGrp="1"/>
          </p:cNvSpPr>
          <p:nvPr>
            <p:ph type="title"/>
          </p:nvPr>
        </p:nvSpPr>
        <p:spPr/>
        <p:txBody>
          <a:bodyPr/>
          <a:lstStyle/>
          <a:p>
            <a:r>
              <a:rPr lang="en-US" dirty="0"/>
              <a:t>Real-time Counter</a:t>
            </a:r>
          </a:p>
        </p:txBody>
      </p:sp>
      <p:sp>
        <p:nvSpPr>
          <p:cNvPr id="3" name="Content Placeholder 2">
            <a:extLst>
              <a:ext uri="{FF2B5EF4-FFF2-40B4-BE49-F238E27FC236}">
                <a16:creationId xmlns:a16="http://schemas.microsoft.com/office/drawing/2014/main" id="{F7564F6E-781D-4BA8-A335-971D8E008985}"/>
              </a:ext>
            </a:extLst>
          </p:cNvPr>
          <p:cNvSpPr>
            <a:spLocks noGrp="1"/>
          </p:cNvSpPr>
          <p:nvPr>
            <p:ph idx="1"/>
          </p:nvPr>
        </p:nvSpPr>
        <p:spPr/>
        <p:txBody>
          <a:bodyPr>
            <a:normAutofit/>
          </a:bodyPr>
          <a:lstStyle/>
          <a:p>
            <a:r>
              <a:rPr lang="en-US" dirty="0"/>
              <a:t>Low-power (32 kHz) version of Timer</a:t>
            </a:r>
          </a:p>
          <a:p>
            <a:pPr lvl="1"/>
            <a:r>
              <a:rPr lang="en-US" dirty="0"/>
              <a:t>Only a 24-bit internal Counter</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807C567-EAC3-40E2-8C50-D65272BED03E}"/>
              </a:ext>
            </a:extLst>
          </p:cNvPr>
          <p:cNvSpPr>
            <a:spLocks noGrp="1"/>
          </p:cNvSpPr>
          <p:nvPr>
            <p:ph type="sldNum" sz="quarter" idx="12"/>
          </p:nvPr>
        </p:nvSpPr>
        <p:spPr/>
        <p:txBody>
          <a:bodyPr/>
          <a:lstStyle/>
          <a:p>
            <a:fld id="{0778C724-3839-4D76-A707-B4C23905D055}" type="slidenum">
              <a:rPr lang="en-US" smtClean="0"/>
              <a:t>53</a:t>
            </a:fld>
            <a:endParaRPr lang="en-US"/>
          </a:p>
        </p:txBody>
      </p:sp>
      <p:pic>
        <p:nvPicPr>
          <p:cNvPr id="6" name="Picture 5">
            <a:extLst>
              <a:ext uri="{FF2B5EF4-FFF2-40B4-BE49-F238E27FC236}">
                <a16:creationId xmlns:a16="http://schemas.microsoft.com/office/drawing/2014/main" id="{81E8CDE8-A7DC-431C-9158-693A547E968D}"/>
              </a:ext>
            </a:extLst>
          </p:cNvPr>
          <p:cNvPicPr>
            <a:picLocks noChangeAspect="1"/>
          </p:cNvPicPr>
          <p:nvPr/>
        </p:nvPicPr>
        <p:blipFill>
          <a:blip r:embed="rId2"/>
          <a:stretch>
            <a:fillRect/>
          </a:stretch>
        </p:blipFill>
        <p:spPr>
          <a:xfrm>
            <a:off x="5057600" y="3429000"/>
            <a:ext cx="4125653" cy="2044700"/>
          </a:xfrm>
          <a:prstGeom prst="rect">
            <a:avLst/>
          </a:prstGeom>
        </p:spPr>
      </p:pic>
    </p:spTree>
    <p:extLst>
      <p:ext uri="{BB962C8B-B14F-4D97-AF65-F5344CB8AC3E}">
        <p14:creationId xmlns:p14="http://schemas.microsoft.com/office/powerpoint/2010/main" val="2729862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B61A-122E-4F37-A2D3-7A7670F6191B}"/>
              </a:ext>
            </a:extLst>
          </p:cNvPr>
          <p:cNvSpPr>
            <a:spLocks noGrp="1"/>
          </p:cNvSpPr>
          <p:nvPr>
            <p:ph type="title"/>
          </p:nvPr>
        </p:nvSpPr>
        <p:spPr/>
        <p:txBody>
          <a:bodyPr/>
          <a:lstStyle/>
          <a:p>
            <a:r>
              <a:rPr lang="en-US" dirty="0"/>
              <a:t>Differences between Real-Time Counter and Timer</a:t>
            </a:r>
          </a:p>
        </p:txBody>
      </p:sp>
      <p:sp>
        <p:nvSpPr>
          <p:cNvPr id="3" name="Content Placeholder 2">
            <a:extLst>
              <a:ext uri="{FF2B5EF4-FFF2-40B4-BE49-F238E27FC236}">
                <a16:creationId xmlns:a16="http://schemas.microsoft.com/office/drawing/2014/main" id="{ABE77767-F3AC-4C75-88F9-B3211F6D12B4}"/>
              </a:ext>
            </a:extLst>
          </p:cNvPr>
          <p:cNvSpPr>
            <a:spLocks noGrp="1"/>
          </p:cNvSpPr>
          <p:nvPr>
            <p:ph idx="1"/>
          </p:nvPr>
        </p:nvSpPr>
        <p:spPr>
          <a:xfrm>
            <a:off x="838200" y="1847850"/>
            <a:ext cx="10515600" cy="4351338"/>
          </a:xfrm>
        </p:spPr>
        <p:txBody>
          <a:bodyPr/>
          <a:lstStyle/>
          <a:p>
            <a:r>
              <a:rPr lang="en-US" dirty="0">
                <a:latin typeface="+mj-lt"/>
              </a:rPr>
              <a:t>Runs off of LFCLK instead of HFCLK</a:t>
            </a:r>
          </a:p>
          <a:p>
            <a:pPr lvl="1"/>
            <a:r>
              <a:rPr lang="en-US" dirty="0">
                <a:latin typeface="+mj-lt"/>
              </a:rPr>
              <a:t>With smaller </a:t>
            </a:r>
            <a:r>
              <a:rPr lang="en-US" dirty="0" err="1">
                <a:latin typeface="+mj-lt"/>
              </a:rPr>
              <a:t>prescaler</a:t>
            </a:r>
            <a:r>
              <a:rPr lang="en-US" dirty="0">
                <a:latin typeface="+mj-lt"/>
              </a:rPr>
              <a:t> value (4096 vs 32768)</a:t>
            </a:r>
          </a:p>
          <a:p>
            <a:pPr lvl="1"/>
            <a:endParaRPr lang="en-US" dirty="0">
              <a:latin typeface="+mj-lt"/>
            </a:endParaRPr>
          </a:p>
          <a:p>
            <a:r>
              <a:rPr lang="en-US" dirty="0">
                <a:latin typeface="+mj-lt"/>
              </a:rPr>
              <a:t>24-bit counter vs 32-bit counter for Timer</a:t>
            </a:r>
          </a:p>
          <a:p>
            <a:endParaRPr lang="en-US" dirty="0">
              <a:latin typeface="+mj-lt"/>
            </a:endParaRPr>
          </a:p>
          <a:p>
            <a:r>
              <a:rPr lang="en-US" dirty="0">
                <a:latin typeface="+mj-lt"/>
              </a:rPr>
              <a:t>Can read the Counter value directly</a:t>
            </a:r>
          </a:p>
          <a:p>
            <a:pPr lvl="1"/>
            <a:r>
              <a:rPr lang="en-US" dirty="0">
                <a:latin typeface="+mj-lt"/>
              </a:rPr>
              <a:t>No need for Capture task</a:t>
            </a:r>
          </a:p>
          <a:p>
            <a:pPr lvl="1"/>
            <a:endParaRPr lang="en-US" dirty="0">
              <a:latin typeface="+mj-lt"/>
            </a:endParaRPr>
          </a:p>
          <a:p>
            <a:r>
              <a:rPr lang="en-US" dirty="0">
                <a:latin typeface="+mj-lt"/>
              </a:rPr>
              <a:t>Otherwise extremely similar. Just a low-power version of Timer</a:t>
            </a:r>
          </a:p>
        </p:txBody>
      </p:sp>
      <p:sp>
        <p:nvSpPr>
          <p:cNvPr id="4" name="Slide Number Placeholder 3">
            <a:extLst>
              <a:ext uri="{FF2B5EF4-FFF2-40B4-BE49-F238E27FC236}">
                <a16:creationId xmlns:a16="http://schemas.microsoft.com/office/drawing/2014/main" id="{375C0E31-9DF6-48BF-94F6-A069127E1B47}"/>
              </a:ext>
            </a:extLst>
          </p:cNvPr>
          <p:cNvSpPr>
            <a:spLocks noGrp="1"/>
          </p:cNvSpPr>
          <p:nvPr>
            <p:ph type="sldNum" sz="quarter" idx="12"/>
          </p:nvPr>
        </p:nvSpPr>
        <p:spPr/>
        <p:txBody>
          <a:bodyPr/>
          <a:lstStyle/>
          <a:p>
            <a:fld id="{0778C724-3839-4D76-A707-B4C23905D055}" type="slidenum">
              <a:rPr lang="en-US" smtClean="0"/>
              <a:t>54</a:t>
            </a:fld>
            <a:endParaRPr lang="en-US"/>
          </a:p>
        </p:txBody>
      </p:sp>
    </p:spTree>
    <p:extLst>
      <p:ext uri="{BB962C8B-B14F-4D97-AF65-F5344CB8AC3E}">
        <p14:creationId xmlns:p14="http://schemas.microsoft.com/office/powerpoint/2010/main" val="3265349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7AF9E-D4E7-464F-AF1A-1B97BB3BE188}"/>
              </a:ext>
            </a:extLst>
          </p:cNvPr>
          <p:cNvSpPr>
            <a:spLocks noGrp="1"/>
          </p:cNvSpPr>
          <p:nvPr>
            <p:ph type="title"/>
          </p:nvPr>
        </p:nvSpPr>
        <p:spPr/>
        <p:txBody>
          <a:bodyPr/>
          <a:lstStyle/>
          <a:p>
            <a:r>
              <a:rPr lang="en-US" dirty="0"/>
              <a:t>Time resolution for Real-Time Counter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B6DEC32-51D7-4765-AD6C-2A752966F113}"/>
                  </a:ext>
                </a:extLst>
              </p:cNvPr>
              <p:cNvSpPr>
                <a:spLocks noGrp="1"/>
              </p:cNvSpPr>
              <p:nvPr>
                <p:ph idx="1"/>
              </p:nvPr>
            </p:nvSpPr>
            <p:spPr/>
            <p:txBody>
              <a:bodyPr>
                <a:normAutofit lnSpcReduction="10000"/>
              </a:bodyPr>
              <a:lstStyle/>
              <a:p>
                <a:pPr marL="0" indent="0">
                  <a:buNone/>
                </a:pPr>
                <a:r>
                  <a:rPr lang="en-US" b="0" i="0" dirty="0">
                    <a:solidFill>
                      <a:srgbClr val="373637"/>
                    </a:solidFill>
                    <a:effectLst/>
                    <a:latin typeface="+mj-lt"/>
                  </a:rPr>
                  <a:t>	𝑓</a:t>
                </a:r>
                <a:r>
                  <a:rPr lang="en-US" baseline="-25000" dirty="0">
                    <a:latin typeface="+mj-lt"/>
                  </a:rPr>
                  <a:t>TIMER</a:t>
                </a:r>
                <a:r>
                  <a:rPr lang="en-US" dirty="0">
                    <a:latin typeface="+mj-lt"/>
                  </a:rPr>
                  <a:t> = </a:t>
                </a:r>
                <a14:m>
                  <m:oMath xmlns:m="http://schemas.openxmlformats.org/officeDocument/2006/math">
                    <m:f>
                      <m:fPr>
                        <m:ctrlPr>
                          <a:rPr lang="en-US" i="1" smtClean="0">
                            <a:latin typeface="+mj-lt"/>
                          </a:rPr>
                        </m:ctrlPr>
                      </m:fPr>
                      <m:num>
                        <m:r>
                          <m:rPr>
                            <m:nor/>
                          </m:rPr>
                          <a:rPr lang="en-US" b="0" i="0" smtClean="0">
                            <a:latin typeface="+mj-lt"/>
                          </a:rPr>
                          <m:t>32</m:t>
                        </m:r>
                        <m:r>
                          <m:rPr>
                            <m:nor/>
                          </m:rPr>
                          <a:rPr lang="en-US" dirty="0">
                            <a:latin typeface="+mj-lt"/>
                          </a:rPr>
                          <m:t> </m:t>
                        </m:r>
                        <m:r>
                          <m:rPr>
                            <m:nor/>
                          </m:rPr>
                          <a:rPr lang="en-US" b="0" i="0" dirty="0" smtClean="0">
                            <a:latin typeface="+mj-lt"/>
                          </a:rPr>
                          <m:t>K</m:t>
                        </m:r>
                        <m:r>
                          <m:rPr>
                            <m:nor/>
                          </m:rPr>
                          <a:rPr lang="en-US" dirty="0">
                            <a:latin typeface="+mj-lt"/>
                          </a:rPr>
                          <m:t>Hz</m:t>
                        </m:r>
                      </m:num>
                      <m:den>
                        <m:r>
                          <a:rPr lang="en-US" b="0" i="1" dirty="0" smtClean="0">
                            <a:latin typeface="+mj-lt"/>
                          </a:rPr>
                          <m:t>𝑃𝑟𝑒𝑠𝑐𝑎𝑙𝑒𝑟</m:t>
                        </m:r>
                        <m:r>
                          <a:rPr lang="en-US" b="0" i="1" dirty="0" smtClean="0">
                            <a:latin typeface="+mj-lt"/>
                          </a:rPr>
                          <m:t>+1</m:t>
                        </m:r>
                      </m:den>
                    </m:f>
                  </m:oMath>
                </a14:m>
                <a:endParaRPr lang="en-US" dirty="0">
                  <a:latin typeface="+mj-lt"/>
                </a:endParaRPr>
              </a:p>
              <a:p>
                <a:pPr marL="0" indent="0">
                  <a:buNone/>
                </a:pPr>
                <a:endParaRPr lang="en-US" dirty="0">
                  <a:latin typeface="+mj-lt"/>
                </a:endParaRPr>
              </a:p>
              <a:p>
                <a:r>
                  <a:rPr lang="en-US" dirty="0">
                    <a:latin typeface="+mj-lt"/>
                  </a:rPr>
                  <a:t>Resolution</a:t>
                </a:r>
              </a:p>
              <a:p>
                <a:pPr lvl="1"/>
                <a:r>
                  <a:rPr lang="en-US" dirty="0">
                    <a:latin typeface="+mj-lt"/>
                  </a:rPr>
                  <a:t>Minimum: 30.517 </a:t>
                </a:r>
                <a:r>
                  <a:rPr lang="en-US" dirty="0" err="1">
                    <a:latin typeface="+mj-lt"/>
                  </a:rPr>
                  <a:t>μs</a:t>
                </a:r>
                <a:r>
                  <a:rPr lang="en-US" dirty="0">
                    <a:latin typeface="+mj-lt"/>
                  </a:rPr>
                  <a:t>, overflows in 512 seconds (24-bit Counter)</a:t>
                </a:r>
              </a:p>
              <a:p>
                <a:pPr lvl="1"/>
                <a:r>
                  <a:rPr lang="en-US" dirty="0">
                    <a:latin typeface="+mj-lt"/>
                  </a:rPr>
                  <a:t>Maximum: 125 </a:t>
                </a:r>
                <a:r>
                  <a:rPr lang="en-US" dirty="0" err="1">
                    <a:latin typeface="+mj-lt"/>
                  </a:rPr>
                  <a:t>ms</a:t>
                </a:r>
                <a:r>
                  <a:rPr lang="en-US" dirty="0">
                    <a:latin typeface="+mj-lt"/>
                  </a:rPr>
                  <a:t>, overflows in 582 hours</a:t>
                </a:r>
              </a:p>
              <a:p>
                <a:pPr lvl="1"/>
                <a:endParaRPr lang="en-US" dirty="0">
                  <a:latin typeface="+mj-lt"/>
                </a:endParaRPr>
              </a:p>
              <a:p>
                <a:r>
                  <a:rPr lang="en-US" dirty="0">
                    <a:latin typeface="+mj-lt"/>
                  </a:rPr>
                  <a:t>Not as precise as the Timer (62.5 ns best precision)</a:t>
                </a:r>
              </a:p>
              <a:p>
                <a:pPr lvl="1"/>
                <a:r>
                  <a:rPr lang="en-US" dirty="0">
                    <a:latin typeface="+mj-lt"/>
                  </a:rPr>
                  <a:t>Possible design: use both</a:t>
                </a:r>
              </a:p>
              <a:p>
                <a:pPr lvl="2"/>
                <a:r>
                  <a:rPr lang="en-US" dirty="0">
                    <a:latin typeface="+mj-lt"/>
                  </a:rPr>
                  <a:t>Real-Time Counter for most of the waiting</a:t>
                </a:r>
              </a:p>
              <a:p>
                <a:pPr lvl="2"/>
                <a:r>
                  <a:rPr lang="en-US" dirty="0">
                    <a:latin typeface="+mj-lt"/>
                  </a:rPr>
                  <a:t>Chained into Timer for precise remaining amount of time</a:t>
                </a:r>
              </a:p>
            </p:txBody>
          </p:sp>
        </mc:Choice>
        <mc:Fallback>
          <p:sp>
            <p:nvSpPr>
              <p:cNvPr id="3" name="Content Placeholder 2">
                <a:extLst>
                  <a:ext uri="{FF2B5EF4-FFF2-40B4-BE49-F238E27FC236}">
                    <a16:creationId xmlns:a16="http://schemas.microsoft.com/office/drawing/2014/main" id="{BB6DEC32-51D7-4765-AD6C-2A752966F113}"/>
                  </a:ext>
                </a:extLst>
              </p:cNvPr>
              <p:cNvSpPr>
                <a:spLocks noGrp="1" noRot="1" noChangeAspect="1" noMove="1" noResize="1" noEditPoints="1" noAdjustHandles="1" noChangeArrowheads="1" noChangeShapeType="1" noTextEdit="1"/>
              </p:cNvSpPr>
              <p:nvPr>
                <p:ph idx="1"/>
              </p:nvPr>
            </p:nvSpPr>
            <p:spPr>
              <a:blipFill>
                <a:blip r:embed="rId2"/>
                <a:stretch>
                  <a:fillRect l="-1086" t="-465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0ACD208-F3F3-4B19-890E-1A63849BEDBB}"/>
              </a:ext>
            </a:extLst>
          </p:cNvPr>
          <p:cNvSpPr>
            <a:spLocks noGrp="1"/>
          </p:cNvSpPr>
          <p:nvPr>
            <p:ph type="sldNum" sz="quarter" idx="12"/>
          </p:nvPr>
        </p:nvSpPr>
        <p:spPr/>
        <p:txBody>
          <a:bodyPr/>
          <a:lstStyle/>
          <a:p>
            <a:fld id="{0778C724-3839-4D76-A707-B4C23905D055}" type="slidenum">
              <a:rPr lang="en-US" smtClean="0"/>
              <a:t>55</a:t>
            </a:fld>
            <a:endParaRPr lang="en-US"/>
          </a:p>
        </p:txBody>
      </p:sp>
    </p:spTree>
    <p:extLst>
      <p:ext uri="{BB962C8B-B14F-4D97-AF65-F5344CB8AC3E}">
        <p14:creationId xmlns:p14="http://schemas.microsoft.com/office/powerpoint/2010/main" val="3579581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527F-DBA5-CE84-6AD7-8B9E021B28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EB60C-16FA-8924-1AF0-C28FEBACBE6D}"/>
              </a:ext>
            </a:extLst>
          </p:cNvPr>
          <p:cNvSpPr>
            <a:spLocks noGrp="1"/>
          </p:cNvSpPr>
          <p:nvPr>
            <p:ph idx="1"/>
          </p:nvPr>
        </p:nvSpPr>
        <p:spPr>
          <a:xfrm>
            <a:off x="1032164" y="1941141"/>
            <a:ext cx="11050138" cy="2804555"/>
          </a:xfrm>
        </p:spPr>
        <p:txBody>
          <a:bodyPr>
            <a:normAutofit/>
          </a:bodyPr>
          <a:lstStyle/>
          <a:p>
            <a:r>
              <a:rPr lang="en-US" dirty="0">
                <a:latin typeface="+mj-lt"/>
                <a:sym typeface="Wingdings" pitchFamily="2" charset="2"/>
              </a:rPr>
              <a:t>Let us recall what was covered in the last lecture</a:t>
            </a:r>
          </a:p>
          <a:p>
            <a:r>
              <a:rPr lang="en-US" dirty="0">
                <a:latin typeface="+mj-lt"/>
              </a:rPr>
              <a:t>Interfacing I2C sensors on Arduino using library</a:t>
            </a:r>
          </a:p>
          <a:p>
            <a:r>
              <a:rPr lang="en-US" dirty="0">
                <a:latin typeface="+mj-lt"/>
              </a:rPr>
              <a:t>Clock and Timers</a:t>
            </a:r>
          </a:p>
          <a:p>
            <a:r>
              <a:rPr lang="en-US" b="1" dirty="0">
                <a:latin typeface="+mj-lt"/>
              </a:rPr>
              <a:t>Battery Capacity </a:t>
            </a:r>
          </a:p>
          <a:p>
            <a:r>
              <a:rPr lang="en-US" dirty="0">
                <a:latin typeface="+mj-lt"/>
              </a:rPr>
              <a:t>Low-Power communication and backscatter </a:t>
            </a:r>
          </a:p>
        </p:txBody>
      </p:sp>
      <p:sp>
        <p:nvSpPr>
          <p:cNvPr id="12" name="Slide Number Placeholder 11">
            <a:extLst>
              <a:ext uri="{FF2B5EF4-FFF2-40B4-BE49-F238E27FC236}">
                <a16:creationId xmlns:a16="http://schemas.microsoft.com/office/drawing/2014/main" id="{77455573-889E-8210-48B6-3122502A71CB}"/>
              </a:ext>
            </a:extLst>
          </p:cNvPr>
          <p:cNvSpPr>
            <a:spLocks noGrp="1"/>
          </p:cNvSpPr>
          <p:nvPr>
            <p:ph type="sldNum" sz="quarter" idx="12"/>
          </p:nvPr>
        </p:nvSpPr>
        <p:spPr/>
        <p:txBody>
          <a:bodyPr/>
          <a:lstStyle/>
          <a:p>
            <a:fld id="{687B7451-1438-CB4A-8106-82A64F1C7D7B}" type="slidenum">
              <a:rPr lang="sv-SE" smtClean="0"/>
              <a:t>56</a:t>
            </a:fld>
            <a:endParaRPr lang="sv-SE" dirty="0"/>
          </a:p>
        </p:txBody>
      </p:sp>
      <p:sp>
        <p:nvSpPr>
          <p:cNvPr id="5" name="Title 4">
            <a:extLst>
              <a:ext uri="{FF2B5EF4-FFF2-40B4-BE49-F238E27FC236}">
                <a16:creationId xmlns:a16="http://schemas.microsoft.com/office/drawing/2014/main" id="{50A17BA2-FBDF-4FAD-6F79-C6811A06AAC0}"/>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2548E7AC-EFD7-DFA5-4A0F-BFE9AF5E364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114818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Battery-life, Power Consumption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315923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46" y="284968"/>
            <a:ext cx="9601200" cy="1198418"/>
          </a:xfrm>
        </p:spPr>
        <p:txBody>
          <a:bodyPr>
            <a:normAutofit/>
          </a:bodyPr>
          <a:lstStyle/>
          <a:p>
            <a:r>
              <a:rPr lang="en-US" sz="4000" dirty="0">
                <a:latin typeface="+mn-lt"/>
              </a:rPr>
              <a:t>Terms/Units (Quick Revision)</a:t>
            </a:r>
          </a:p>
        </p:txBody>
      </p:sp>
      <p:sp>
        <p:nvSpPr>
          <p:cNvPr id="3" name="Content Placeholder 2"/>
          <p:cNvSpPr>
            <a:spLocks noGrp="1"/>
          </p:cNvSpPr>
          <p:nvPr>
            <p:ph idx="1"/>
          </p:nvPr>
        </p:nvSpPr>
        <p:spPr>
          <a:xfrm>
            <a:off x="1008346" y="1676192"/>
            <a:ext cx="9712126" cy="4225637"/>
          </a:xfrm>
        </p:spPr>
        <p:txBody>
          <a:bodyPr>
            <a:normAutofit/>
          </a:bodyPr>
          <a:lstStyle/>
          <a:p>
            <a:r>
              <a:rPr lang="en-US" b="1" dirty="0">
                <a:latin typeface="+mj-lt"/>
              </a:rPr>
              <a:t>Voltage: </a:t>
            </a:r>
            <a:r>
              <a:rPr lang="en-US" dirty="0">
                <a:latin typeface="+mj-lt"/>
              </a:rPr>
              <a:t>Volts (V): the SI unit of electromotive force</a:t>
            </a:r>
          </a:p>
          <a:p>
            <a:r>
              <a:rPr lang="en-US" b="1" dirty="0">
                <a:latin typeface="+mj-lt"/>
              </a:rPr>
              <a:t>Current: </a:t>
            </a:r>
            <a:r>
              <a:rPr lang="en-US" dirty="0">
                <a:latin typeface="+mj-lt"/>
              </a:rPr>
              <a:t>Ampere or “amp” (A) is the SI unit of electric current </a:t>
            </a:r>
          </a:p>
          <a:p>
            <a:r>
              <a:rPr lang="en-US" sz="2400" b="1" dirty="0">
                <a:latin typeface="+mj-lt"/>
              </a:rPr>
              <a:t>Power (W): </a:t>
            </a:r>
            <a:r>
              <a:rPr lang="en-US" sz="2400" dirty="0">
                <a:latin typeface="+mj-lt"/>
              </a:rPr>
              <a:t>volts (V) x amps (A)</a:t>
            </a:r>
          </a:p>
          <a:p>
            <a:r>
              <a:rPr lang="en-US" b="1" dirty="0">
                <a:latin typeface="+mj-lt"/>
              </a:rPr>
              <a:t>Energy (Joule): </a:t>
            </a:r>
            <a:r>
              <a:rPr lang="en-US" dirty="0">
                <a:latin typeface="+mj-lt"/>
              </a:rPr>
              <a:t>Power x Time.</a:t>
            </a:r>
          </a:p>
          <a:p>
            <a:endParaRPr lang="en-US" sz="2400" dirty="0">
              <a:latin typeface="+mj-lt"/>
            </a:endParaRPr>
          </a:p>
          <a:p>
            <a:r>
              <a:rPr lang="en-US" dirty="0">
                <a:latin typeface="+mj-lt"/>
              </a:rPr>
              <a:t>Example</a:t>
            </a:r>
            <a:r>
              <a:rPr lang="en-US" sz="2400" dirty="0">
                <a:latin typeface="+mj-lt"/>
              </a:rPr>
              <a:t>:</a:t>
            </a:r>
          </a:p>
          <a:p>
            <a:pPr lvl="1"/>
            <a:r>
              <a:rPr lang="en-US" sz="2800" dirty="0">
                <a:latin typeface="+mj-lt"/>
              </a:rPr>
              <a:t>A device running at 1V draws 1A. </a:t>
            </a:r>
          </a:p>
          <a:p>
            <a:pPr lvl="2"/>
            <a:r>
              <a:rPr lang="en-US" sz="2400" dirty="0">
                <a:latin typeface="+mj-lt"/>
              </a:rPr>
              <a:t>The power consumption is therefore 1W</a:t>
            </a:r>
          </a:p>
          <a:p>
            <a:pPr lvl="2"/>
            <a:r>
              <a:rPr lang="en-US" sz="2400" dirty="0">
                <a:latin typeface="+mj-lt"/>
              </a:rPr>
              <a:t>Energy consumed in 1s is 1J</a:t>
            </a:r>
          </a:p>
        </p:txBody>
      </p:sp>
      <p:sp>
        <p:nvSpPr>
          <p:cNvPr id="5" name="Slide Number Placeholder 4"/>
          <p:cNvSpPr>
            <a:spLocks noGrp="1"/>
          </p:cNvSpPr>
          <p:nvPr>
            <p:ph type="sldNum" sz="quarter" idx="12"/>
          </p:nvPr>
        </p:nvSpPr>
        <p:spPr/>
        <p:txBody>
          <a:bodyPr/>
          <a:lstStyle/>
          <a:p>
            <a:fld id="{5C6FAEEE-D619-4E65-A0EF-E650D0B3166A}" type="slidenum">
              <a:rPr lang="en-US" smtClean="0"/>
              <a:t>58</a:t>
            </a:fld>
            <a:endParaRPr lang="en-US"/>
          </a:p>
        </p:txBody>
      </p:sp>
    </p:spTree>
    <p:extLst>
      <p:ext uri="{BB962C8B-B14F-4D97-AF65-F5344CB8AC3E}">
        <p14:creationId xmlns:p14="http://schemas.microsoft.com/office/powerpoint/2010/main" val="1234681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992" y="359061"/>
            <a:ext cx="10899560" cy="755073"/>
          </a:xfrm>
        </p:spPr>
        <p:txBody>
          <a:bodyPr>
            <a:normAutofit/>
          </a:bodyPr>
          <a:lstStyle/>
          <a:p>
            <a:r>
              <a:rPr lang="en-US" sz="4000" dirty="0">
                <a:latin typeface="+mn-lt"/>
              </a:rPr>
              <a:t>How do you measure lifespan of a battery?</a:t>
            </a:r>
            <a:endParaRPr lang="en-SG" sz="4000" dirty="0">
              <a:latin typeface="+mn-lt"/>
            </a:endParaRPr>
          </a:p>
        </p:txBody>
      </p:sp>
      <p:sp>
        <p:nvSpPr>
          <p:cNvPr id="3" name="Content Placeholder 2"/>
          <p:cNvSpPr>
            <a:spLocks noGrp="1"/>
          </p:cNvSpPr>
          <p:nvPr>
            <p:ph idx="1"/>
          </p:nvPr>
        </p:nvSpPr>
        <p:spPr>
          <a:xfrm>
            <a:off x="1014845" y="1361677"/>
            <a:ext cx="10338955" cy="4973782"/>
          </a:xfrm>
        </p:spPr>
        <p:txBody>
          <a:bodyPr>
            <a:normAutofit/>
          </a:bodyPr>
          <a:lstStyle/>
          <a:p>
            <a:r>
              <a:rPr lang="en-US" dirty="0">
                <a:latin typeface="+mj-lt"/>
              </a:rPr>
              <a:t>The </a:t>
            </a:r>
            <a:r>
              <a:rPr lang="en-US" b="1" dirty="0">
                <a:latin typeface="+mj-lt"/>
              </a:rPr>
              <a:t>watt</a:t>
            </a:r>
            <a:r>
              <a:rPr lang="en-US" dirty="0">
                <a:latin typeface="+mj-lt"/>
              </a:rPr>
              <a:t>-</a:t>
            </a:r>
            <a:r>
              <a:rPr lang="en-US" b="1" dirty="0">
                <a:latin typeface="+mj-lt"/>
              </a:rPr>
              <a:t>hour</a:t>
            </a:r>
            <a:r>
              <a:rPr lang="en-US" dirty="0">
                <a:latin typeface="+mj-lt"/>
              </a:rPr>
              <a:t> (symbolized </a:t>
            </a:r>
            <a:r>
              <a:rPr lang="en-US" dirty="0" err="1">
                <a:latin typeface="+mj-lt"/>
              </a:rPr>
              <a:t>Wh</a:t>
            </a:r>
            <a:r>
              <a:rPr lang="en-US" dirty="0">
                <a:latin typeface="+mj-lt"/>
              </a:rPr>
              <a:t>) is a unit of energy equivalent to one </a:t>
            </a:r>
            <a:r>
              <a:rPr lang="en-US" b="1" dirty="0">
                <a:latin typeface="+mj-lt"/>
              </a:rPr>
              <a:t>watt</a:t>
            </a:r>
            <a:r>
              <a:rPr lang="en-US" dirty="0">
                <a:latin typeface="+mj-lt"/>
              </a:rPr>
              <a:t> (1 W) of power that is expended for one </a:t>
            </a:r>
            <a:r>
              <a:rPr lang="en-US" b="1" dirty="0">
                <a:latin typeface="+mj-lt"/>
              </a:rPr>
              <a:t>hour</a:t>
            </a:r>
            <a:r>
              <a:rPr lang="en-US" dirty="0">
                <a:latin typeface="+mj-lt"/>
              </a:rPr>
              <a:t> (1 h) of time.</a:t>
            </a:r>
          </a:p>
          <a:p>
            <a:pPr lvl="1"/>
            <a:r>
              <a:rPr lang="en-US" sz="2400" dirty="0">
                <a:latin typeface="+mj-lt"/>
              </a:rPr>
              <a:t>Dell Latitude E7440 Laptop (3 cell): 34Wh - provides 1W for 34 hours.</a:t>
            </a:r>
          </a:p>
          <a:p>
            <a:pPr lvl="1"/>
            <a:r>
              <a:rPr lang="en-US" sz="2400" dirty="0">
                <a:latin typeface="+mj-lt"/>
              </a:rPr>
              <a:t>iPad2: 25 watt-hour</a:t>
            </a:r>
          </a:p>
          <a:p>
            <a:pPr lvl="1"/>
            <a:endParaRPr lang="en-US" sz="2400" dirty="0">
              <a:latin typeface="+mj-lt"/>
            </a:endParaRPr>
          </a:p>
          <a:p>
            <a:r>
              <a:rPr lang="en-US" sz="2400" dirty="0">
                <a:latin typeface="+mj-lt"/>
              </a:rPr>
              <a:t>An </a:t>
            </a:r>
            <a:r>
              <a:rPr lang="en-US" sz="2400" b="1" dirty="0">
                <a:latin typeface="+mj-lt"/>
              </a:rPr>
              <a:t>ampere-hour</a:t>
            </a:r>
            <a:r>
              <a:rPr lang="en-US" sz="2400" dirty="0">
                <a:latin typeface="+mj-lt"/>
              </a:rPr>
              <a:t> or </a:t>
            </a:r>
            <a:r>
              <a:rPr lang="en-US" sz="2400" b="1" dirty="0">
                <a:latin typeface="+mj-lt"/>
              </a:rPr>
              <a:t>amp-hour</a:t>
            </a:r>
            <a:r>
              <a:rPr lang="en-US" sz="2400" dirty="0">
                <a:latin typeface="+mj-lt"/>
              </a:rPr>
              <a:t> (</a:t>
            </a:r>
            <a:r>
              <a:rPr lang="en-US" sz="2400" b="1" dirty="0">
                <a:latin typeface="+mj-lt"/>
              </a:rPr>
              <a:t>Ah</a:t>
            </a:r>
            <a:r>
              <a:rPr lang="en-US" sz="2400" dirty="0">
                <a:latin typeface="+mj-lt"/>
              </a:rPr>
              <a:t>) is a unit of electric charge equal to the charge transferred by a steady current of 1A flowing for one hour:</a:t>
            </a:r>
          </a:p>
          <a:p>
            <a:endParaRPr lang="en-US" sz="2400" dirty="0">
              <a:latin typeface="+mj-lt"/>
            </a:endParaRPr>
          </a:p>
          <a:p>
            <a:pPr lvl="1"/>
            <a:r>
              <a:rPr lang="en-US" sz="2400" dirty="0">
                <a:latin typeface="+mj-lt"/>
              </a:rPr>
              <a:t>iPad2 6930mAh, voltage = 25Wh/6.9Ah = 3.6V</a:t>
            </a:r>
          </a:p>
          <a:p>
            <a:pPr lvl="1"/>
            <a:r>
              <a:rPr lang="en-US" sz="2400" dirty="0">
                <a:latin typeface="+mj-lt"/>
              </a:rPr>
              <a:t>Samsung S4: 2600mAh (3.7V), 9.62Wh</a:t>
            </a:r>
          </a:p>
          <a:p>
            <a:pPr lvl="1"/>
            <a:r>
              <a:rPr lang="en-US" sz="2400" dirty="0">
                <a:latin typeface="+mj-lt"/>
              </a:rPr>
              <a:t>AA Energizer Alkaline: 2500 </a:t>
            </a:r>
            <a:r>
              <a:rPr lang="en-US" sz="2400" dirty="0" err="1">
                <a:latin typeface="+mj-lt"/>
              </a:rPr>
              <a:t>mAh</a:t>
            </a:r>
            <a:r>
              <a:rPr lang="en-US" sz="2400" dirty="0">
                <a:latin typeface="+mj-lt"/>
              </a:rPr>
              <a:t> (1.5V), 3.75Wh</a:t>
            </a:r>
          </a:p>
          <a:p>
            <a:pPr lvl="1"/>
            <a:r>
              <a:rPr lang="en-US" sz="2400" dirty="0">
                <a:latin typeface="+mj-lt"/>
              </a:rPr>
              <a:t>Calculator Battery (CR2032): 225 </a:t>
            </a:r>
            <a:r>
              <a:rPr lang="en-US" sz="2400" dirty="0" err="1">
                <a:latin typeface="+mj-lt"/>
              </a:rPr>
              <a:t>mAh</a:t>
            </a:r>
            <a:r>
              <a:rPr lang="en-US" sz="2400" dirty="0">
                <a:latin typeface="+mj-lt"/>
              </a:rPr>
              <a:t> (3V), 0.675Wh</a:t>
            </a:r>
          </a:p>
        </p:txBody>
      </p:sp>
      <p:pic>
        <p:nvPicPr>
          <p:cNvPr id="7170" name="Picture 2" descr="https://upload.wikimedia.org/wikipedia/commons/4/4d/Battery-lithium-cr2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6373" y="4462758"/>
            <a:ext cx="1410278" cy="123497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C6FAEEE-D619-4E65-A0EF-E650D0B3166A}" type="slidenum">
              <a:rPr lang="en-US" smtClean="0"/>
              <a:t>59</a:t>
            </a:fld>
            <a:endParaRPr lang="en-US"/>
          </a:p>
        </p:txBody>
      </p:sp>
    </p:spTree>
    <p:extLst>
      <p:ext uri="{BB962C8B-B14F-4D97-AF65-F5344CB8AC3E}">
        <p14:creationId xmlns:p14="http://schemas.microsoft.com/office/powerpoint/2010/main" val="391470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06F20-6F32-72DE-1A22-7C206A0BFF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39762-F5C2-455E-6869-09ECE82588E7}"/>
              </a:ext>
            </a:extLst>
          </p:cNvPr>
          <p:cNvSpPr>
            <a:spLocks noGrp="1"/>
          </p:cNvSpPr>
          <p:nvPr>
            <p:ph idx="1"/>
          </p:nvPr>
        </p:nvSpPr>
        <p:spPr>
          <a:xfrm>
            <a:off x="1032164" y="1941141"/>
            <a:ext cx="11050138" cy="2804555"/>
          </a:xfrm>
        </p:spPr>
        <p:txBody>
          <a:bodyPr>
            <a:normAutofit/>
          </a:bodyPr>
          <a:lstStyle/>
          <a:p>
            <a:r>
              <a:rPr lang="en-US" b="1" dirty="0">
                <a:latin typeface="+mj-lt"/>
                <a:sym typeface="Wingdings" pitchFamily="2" charset="2"/>
              </a:rPr>
              <a:t>Let us recall what was covered in the last lecture</a:t>
            </a:r>
          </a:p>
          <a:p>
            <a:r>
              <a:rPr lang="en-US" dirty="0">
                <a:latin typeface="+mj-lt"/>
              </a:rPr>
              <a:t>Interfacing I2C sensors on Arduino using library</a:t>
            </a:r>
          </a:p>
          <a:p>
            <a:r>
              <a:rPr lang="en-US" dirty="0">
                <a:latin typeface="+mj-lt"/>
              </a:rPr>
              <a:t>Clock and Timers</a:t>
            </a:r>
          </a:p>
          <a:p>
            <a:r>
              <a:rPr lang="en-US" dirty="0">
                <a:latin typeface="+mj-lt"/>
              </a:rPr>
              <a:t>Battery Capacity </a:t>
            </a:r>
          </a:p>
          <a:p>
            <a:r>
              <a:rPr lang="en-US" dirty="0">
                <a:latin typeface="+mj-lt"/>
              </a:rPr>
              <a:t>Low-Power communication and backscatter </a:t>
            </a:r>
          </a:p>
        </p:txBody>
      </p:sp>
      <p:sp>
        <p:nvSpPr>
          <p:cNvPr id="12" name="Slide Number Placeholder 11">
            <a:extLst>
              <a:ext uri="{FF2B5EF4-FFF2-40B4-BE49-F238E27FC236}">
                <a16:creationId xmlns:a16="http://schemas.microsoft.com/office/drawing/2014/main" id="{88210596-045A-3CC4-407E-62873CF64359}"/>
              </a:ext>
            </a:extLst>
          </p:cNvPr>
          <p:cNvSpPr>
            <a:spLocks noGrp="1"/>
          </p:cNvSpPr>
          <p:nvPr>
            <p:ph type="sldNum" sz="quarter" idx="12"/>
          </p:nvPr>
        </p:nvSpPr>
        <p:spPr/>
        <p:txBody>
          <a:bodyPr/>
          <a:lstStyle/>
          <a:p>
            <a:fld id="{687B7451-1438-CB4A-8106-82A64F1C7D7B}" type="slidenum">
              <a:rPr lang="sv-SE" smtClean="0"/>
              <a:t>6</a:t>
            </a:fld>
            <a:endParaRPr lang="sv-SE" dirty="0"/>
          </a:p>
        </p:txBody>
      </p:sp>
      <p:sp>
        <p:nvSpPr>
          <p:cNvPr id="5" name="Title 4">
            <a:extLst>
              <a:ext uri="{FF2B5EF4-FFF2-40B4-BE49-F238E27FC236}">
                <a16:creationId xmlns:a16="http://schemas.microsoft.com/office/drawing/2014/main" id="{118E81AE-272A-6B5E-9AC4-89FC23116E8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EAD5CBA3-68E6-24F3-406D-530ACB9F1DFF}"/>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118114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sz="4000" dirty="0">
                <a:latin typeface="+mn-lt"/>
              </a:rPr>
              <a:t>What is the capacity of the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825625"/>
            <a:ext cx="11353800" cy="4351338"/>
          </a:xfrm>
        </p:spPr>
        <p:txBody>
          <a:bodyPr/>
          <a:lstStyle/>
          <a:p>
            <a:r>
              <a:rPr lang="en-US" dirty="0">
                <a:latin typeface="+mj-lt"/>
              </a:rPr>
              <a:t>How do we calculate the lifetime of the battery in IoT devices?</a:t>
            </a:r>
          </a:p>
          <a:p>
            <a:r>
              <a:rPr lang="en-US" dirty="0">
                <a:latin typeface="+mj-lt"/>
              </a:rPr>
              <a:t>We express battery capacity commonly in milliampere-hour (</a:t>
            </a:r>
            <a:r>
              <a:rPr lang="en-US" dirty="0" err="1">
                <a:latin typeface="+mj-lt"/>
              </a:rPr>
              <a:t>mAH</a:t>
            </a:r>
            <a:r>
              <a:rPr lang="en-US" dirty="0">
                <a:latin typeface="+mj-lt"/>
              </a:rPr>
              <a:t>)</a:t>
            </a:r>
          </a:p>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How long would battery last under different device load:</a:t>
            </a: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60</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9904114" y="4001294"/>
            <a:ext cx="1541408" cy="1541408"/>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9774317" y="5468656"/>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graphicFrame>
        <p:nvGraphicFramePr>
          <p:cNvPr id="11" name="Table 11">
            <a:extLst>
              <a:ext uri="{FF2B5EF4-FFF2-40B4-BE49-F238E27FC236}">
                <a16:creationId xmlns:a16="http://schemas.microsoft.com/office/drawing/2014/main" id="{E2DBC9D3-69ED-A724-8754-F8671CC673DE}"/>
              </a:ext>
            </a:extLst>
          </p:cNvPr>
          <p:cNvGraphicFramePr>
            <a:graphicFrameLocks noGrp="1"/>
          </p:cNvGraphicFramePr>
          <p:nvPr/>
        </p:nvGraphicFramePr>
        <p:xfrm>
          <a:off x="1029639" y="4198521"/>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50888019"/>
                    </a:ext>
                  </a:extLst>
                </a:gridCol>
                <a:gridCol w="4064000">
                  <a:extLst>
                    <a:ext uri="{9D8B030D-6E8A-4147-A177-3AD203B41FA5}">
                      <a16:colId xmlns:a16="http://schemas.microsoft.com/office/drawing/2014/main" val="2250743876"/>
                    </a:ext>
                  </a:extLst>
                </a:gridCol>
              </a:tblGrid>
              <a:tr h="370840">
                <a:tc>
                  <a:txBody>
                    <a:bodyPr/>
                    <a:lstStyle/>
                    <a:p>
                      <a:pPr algn="ctr"/>
                      <a:r>
                        <a:rPr lang="en-US" dirty="0"/>
                        <a:t>Current drawn</a:t>
                      </a:r>
                    </a:p>
                  </a:txBody>
                  <a:tcPr/>
                </a:tc>
                <a:tc>
                  <a:txBody>
                    <a:bodyPr/>
                    <a:lstStyle/>
                    <a:p>
                      <a:pPr algn="ctr"/>
                      <a:r>
                        <a:rPr lang="en-US" dirty="0"/>
                        <a:t>Lifetime</a:t>
                      </a:r>
                    </a:p>
                  </a:txBody>
                  <a:tcPr/>
                </a:tc>
                <a:extLst>
                  <a:ext uri="{0D108BD9-81ED-4DB2-BD59-A6C34878D82A}">
                    <a16:rowId xmlns:a16="http://schemas.microsoft.com/office/drawing/2014/main" val="3043593061"/>
                  </a:ext>
                </a:extLst>
              </a:tr>
              <a:tr h="370840">
                <a:tc>
                  <a:txBody>
                    <a:bodyPr/>
                    <a:lstStyle/>
                    <a:p>
                      <a:pPr algn="ctr"/>
                      <a:r>
                        <a:rPr lang="en-US" dirty="0"/>
                        <a:t>240 mA</a:t>
                      </a:r>
                    </a:p>
                  </a:txBody>
                  <a:tcPr/>
                </a:tc>
                <a:tc>
                  <a:txBody>
                    <a:bodyPr/>
                    <a:lstStyle/>
                    <a:p>
                      <a:pPr algn="ctr"/>
                      <a:r>
                        <a:rPr lang="en-US" dirty="0"/>
                        <a:t>1 h</a:t>
                      </a:r>
                    </a:p>
                  </a:txBody>
                  <a:tcPr/>
                </a:tc>
                <a:extLst>
                  <a:ext uri="{0D108BD9-81ED-4DB2-BD59-A6C34878D82A}">
                    <a16:rowId xmlns:a16="http://schemas.microsoft.com/office/drawing/2014/main" val="945296689"/>
                  </a:ext>
                </a:extLst>
              </a:tr>
              <a:tr h="370840">
                <a:tc>
                  <a:txBody>
                    <a:bodyPr/>
                    <a:lstStyle/>
                    <a:p>
                      <a:pPr algn="ctr"/>
                      <a:r>
                        <a:rPr lang="en-US" dirty="0"/>
                        <a:t>120 mA</a:t>
                      </a:r>
                    </a:p>
                  </a:txBody>
                  <a:tcPr/>
                </a:tc>
                <a:tc>
                  <a:txBody>
                    <a:bodyPr/>
                    <a:lstStyle/>
                    <a:p>
                      <a:pPr algn="ctr"/>
                      <a:r>
                        <a:rPr lang="en-US" dirty="0"/>
                        <a:t>2 h</a:t>
                      </a:r>
                    </a:p>
                  </a:txBody>
                  <a:tcPr/>
                </a:tc>
                <a:extLst>
                  <a:ext uri="{0D108BD9-81ED-4DB2-BD59-A6C34878D82A}">
                    <a16:rowId xmlns:a16="http://schemas.microsoft.com/office/drawing/2014/main" val="4005716356"/>
                  </a:ext>
                </a:extLst>
              </a:tr>
              <a:tr h="370840">
                <a:tc>
                  <a:txBody>
                    <a:bodyPr/>
                    <a:lstStyle/>
                    <a:p>
                      <a:pPr algn="ctr"/>
                      <a:r>
                        <a:rPr lang="en-US" dirty="0"/>
                        <a:t>1 mA</a:t>
                      </a:r>
                    </a:p>
                  </a:txBody>
                  <a:tcPr/>
                </a:tc>
                <a:tc>
                  <a:txBody>
                    <a:bodyPr/>
                    <a:lstStyle/>
                    <a:p>
                      <a:pPr algn="ctr"/>
                      <a:r>
                        <a:rPr lang="en-US" dirty="0"/>
                        <a:t>240 h</a:t>
                      </a:r>
                    </a:p>
                  </a:txBody>
                  <a:tcPr/>
                </a:tc>
                <a:extLst>
                  <a:ext uri="{0D108BD9-81ED-4DB2-BD59-A6C34878D82A}">
                    <a16:rowId xmlns:a16="http://schemas.microsoft.com/office/drawing/2014/main" val="3704965096"/>
                  </a:ext>
                </a:extLst>
              </a:tr>
            </a:tbl>
          </a:graphicData>
        </a:graphic>
      </p:graphicFrame>
      <p:sp>
        <p:nvSpPr>
          <p:cNvPr id="8" name="Footer Placeholder 1">
            <a:extLst>
              <a:ext uri="{FF2B5EF4-FFF2-40B4-BE49-F238E27FC236}">
                <a16:creationId xmlns:a16="http://schemas.microsoft.com/office/drawing/2014/main" id="{C532525A-A990-33F7-5C40-588DBE36D35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176969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dirty="0">
                <a:latin typeface="+mn-lt"/>
              </a:rPr>
              <a:t>E</a:t>
            </a:r>
            <a:r>
              <a:rPr lang="en-US" sz="4000" dirty="0">
                <a:latin typeface="+mn-lt"/>
              </a:rPr>
              <a:t>xpected lifespan of a battery in an IoT devices?</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r>
              <a:rPr lang="en-US" dirty="0">
                <a:latin typeface="+mj-lt"/>
              </a:rPr>
              <a:t> What is the battery life under different device loads:</a:t>
            </a: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61</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2814263" y="2198073"/>
            <a:ext cx="1305672" cy="1305672"/>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2566597" y="3528099"/>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pic>
        <p:nvPicPr>
          <p:cNvPr id="8" name="Picture 7">
            <a:extLst>
              <a:ext uri="{FF2B5EF4-FFF2-40B4-BE49-F238E27FC236}">
                <a16:creationId xmlns:a16="http://schemas.microsoft.com/office/drawing/2014/main" id="{E941EB82-3BF0-AC52-B701-09BC8257E0A5}"/>
              </a:ext>
            </a:extLst>
          </p:cNvPr>
          <p:cNvPicPr>
            <a:picLocks noChangeAspect="1"/>
          </p:cNvPicPr>
          <p:nvPr/>
        </p:nvPicPr>
        <p:blipFill>
          <a:blip r:embed="rId4"/>
          <a:stretch>
            <a:fillRect/>
          </a:stretch>
        </p:blipFill>
        <p:spPr>
          <a:xfrm>
            <a:off x="6356755" y="2215373"/>
            <a:ext cx="2347749" cy="1320609"/>
          </a:xfrm>
          <a:prstGeom prst="rect">
            <a:avLst/>
          </a:prstGeom>
        </p:spPr>
      </p:pic>
      <p:sp>
        <p:nvSpPr>
          <p:cNvPr id="12" name="TextBox 11">
            <a:extLst>
              <a:ext uri="{FF2B5EF4-FFF2-40B4-BE49-F238E27FC236}">
                <a16:creationId xmlns:a16="http://schemas.microsoft.com/office/drawing/2014/main" id="{A7D25AF9-DCA4-D4F3-4945-FBA53D2C8269}"/>
              </a:ext>
            </a:extLst>
          </p:cNvPr>
          <p:cNvSpPr txBox="1"/>
          <p:nvPr/>
        </p:nvSpPr>
        <p:spPr>
          <a:xfrm>
            <a:off x="6184259" y="3556673"/>
            <a:ext cx="2692739" cy="584775"/>
          </a:xfrm>
          <a:prstGeom prst="rect">
            <a:avLst/>
          </a:prstGeom>
          <a:noFill/>
        </p:spPr>
        <p:txBody>
          <a:bodyPr wrap="square" rtlCol="0">
            <a:spAutoFit/>
          </a:bodyPr>
          <a:lstStyle/>
          <a:p>
            <a:pPr algn="ctr"/>
            <a:r>
              <a:rPr lang="en-US" sz="1600" dirty="0">
                <a:latin typeface="+mj-lt"/>
              </a:rPr>
              <a:t>Flexible Battery</a:t>
            </a:r>
          </a:p>
          <a:p>
            <a:pPr algn="ctr"/>
            <a:r>
              <a:rPr lang="en-US" sz="1600" dirty="0">
                <a:latin typeface="+mj-lt"/>
              </a:rPr>
              <a:t>(10 </a:t>
            </a:r>
            <a:r>
              <a:rPr lang="en-US" sz="1600" dirty="0" err="1">
                <a:latin typeface="+mj-lt"/>
              </a:rPr>
              <a:t>mAh</a:t>
            </a:r>
            <a:r>
              <a:rPr lang="en-US" sz="1600" dirty="0">
                <a:latin typeface="+mj-lt"/>
              </a:rPr>
              <a:t>)</a:t>
            </a:r>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1910299" y="4631824"/>
          <a:ext cx="8128000" cy="200942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53880666"/>
                    </a:ext>
                  </a:extLst>
                </a:gridCol>
                <a:gridCol w="4064000">
                  <a:extLst>
                    <a:ext uri="{9D8B030D-6E8A-4147-A177-3AD203B41FA5}">
                      <a16:colId xmlns:a16="http://schemas.microsoft.com/office/drawing/2014/main" val="4082166559"/>
                    </a:ext>
                  </a:extLst>
                </a:gridCol>
              </a:tblGrid>
              <a:tr h="526067">
                <a:tc>
                  <a:txBody>
                    <a:bodyPr/>
                    <a:lstStyle/>
                    <a:p>
                      <a:pPr algn="ctr"/>
                      <a:r>
                        <a:rPr lang="en-US" dirty="0"/>
                        <a:t>Component</a:t>
                      </a:r>
                    </a:p>
                  </a:txBody>
                  <a:tcPr/>
                </a:tc>
                <a:tc>
                  <a:txBody>
                    <a:bodyPr/>
                    <a:lstStyle/>
                    <a:p>
                      <a:pPr algn="ctr"/>
                      <a:r>
                        <a:rPr lang="en-US" dirty="0"/>
                        <a:t>Current draw</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Radio</a:t>
                      </a:r>
                    </a:p>
                  </a:txBody>
                  <a:tcPr/>
                </a:tc>
                <a:tc>
                  <a:txBody>
                    <a:bodyPr/>
                    <a:lstStyle/>
                    <a:p>
                      <a:pPr algn="ctr"/>
                      <a:r>
                        <a:rPr lang="en-US" dirty="0"/>
                        <a:t>15 mA</a:t>
                      </a:r>
                    </a:p>
                  </a:txBody>
                  <a:tcPr/>
                </a:tc>
                <a:extLst>
                  <a:ext uri="{0D108BD9-81ED-4DB2-BD59-A6C34878D82A}">
                    <a16:rowId xmlns:a16="http://schemas.microsoft.com/office/drawing/2014/main" val="3705024106"/>
                  </a:ext>
                </a:extLst>
              </a:tr>
              <a:tr h="370840">
                <a:tc>
                  <a:txBody>
                    <a:bodyPr/>
                    <a:lstStyle/>
                    <a:p>
                      <a:pPr algn="ctr"/>
                      <a:r>
                        <a:rPr lang="en-US" dirty="0"/>
                        <a:t>Bluetooth radio</a:t>
                      </a:r>
                    </a:p>
                  </a:txBody>
                  <a:tcPr/>
                </a:tc>
                <a:tc>
                  <a:txBody>
                    <a:bodyPr/>
                    <a:lstStyle/>
                    <a:p>
                      <a:pPr algn="ctr"/>
                      <a:r>
                        <a:rPr lang="en-US" dirty="0"/>
                        <a:t>1 mA</a:t>
                      </a:r>
                    </a:p>
                  </a:txBody>
                  <a:tcPr/>
                </a:tc>
                <a:extLst>
                  <a:ext uri="{0D108BD9-81ED-4DB2-BD59-A6C34878D82A}">
                    <a16:rowId xmlns:a16="http://schemas.microsoft.com/office/drawing/2014/main" val="2633445922"/>
                  </a:ext>
                </a:extLst>
              </a:tr>
            </a:tbl>
          </a:graphicData>
        </a:graphic>
      </p:graphicFrame>
    </p:spTree>
    <p:extLst>
      <p:ext uri="{BB962C8B-B14F-4D97-AF65-F5344CB8AC3E}">
        <p14:creationId xmlns:p14="http://schemas.microsoft.com/office/powerpoint/2010/main" val="1547569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dirty="0">
                <a:latin typeface="+mn-lt"/>
              </a:rPr>
              <a:t>E</a:t>
            </a:r>
            <a:r>
              <a:rPr lang="en-US" sz="4000" dirty="0">
                <a:latin typeface="+mn-lt"/>
              </a:rPr>
              <a:t>xpected lifespan of a battery in an IoT devices?</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r>
              <a:rPr lang="en-US" dirty="0">
                <a:latin typeface="+mj-lt"/>
              </a:rPr>
              <a:t> What is the battery life under different device loads:</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62</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2664797" y="2159045"/>
            <a:ext cx="1305672" cy="1305672"/>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2417130" y="3464717"/>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pic>
        <p:nvPicPr>
          <p:cNvPr id="8" name="Picture 7">
            <a:extLst>
              <a:ext uri="{FF2B5EF4-FFF2-40B4-BE49-F238E27FC236}">
                <a16:creationId xmlns:a16="http://schemas.microsoft.com/office/drawing/2014/main" id="{E941EB82-3BF0-AC52-B701-09BC8257E0A5}"/>
              </a:ext>
            </a:extLst>
          </p:cNvPr>
          <p:cNvPicPr>
            <a:picLocks noChangeAspect="1"/>
          </p:cNvPicPr>
          <p:nvPr/>
        </p:nvPicPr>
        <p:blipFill>
          <a:blip r:embed="rId4"/>
          <a:stretch>
            <a:fillRect/>
          </a:stretch>
        </p:blipFill>
        <p:spPr>
          <a:xfrm>
            <a:off x="6515100" y="2224769"/>
            <a:ext cx="2347749" cy="1320609"/>
          </a:xfrm>
          <a:prstGeom prst="rect">
            <a:avLst/>
          </a:prstGeom>
        </p:spPr>
      </p:pic>
      <p:sp>
        <p:nvSpPr>
          <p:cNvPr id="12" name="TextBox 11">
            <a:extLst>
              <a:ext uri="{FF2B5EF4-FFF2-40B4-BE49-F238E27FC236}">
                <a16:creationId xmlns:a16="http://schemas.microsoft.com/office/drawing/2014/main" id="{A7D25AF9-DCA4-D4F3-4945-FBA53D2C8269}"/>
              </a:ext>
            </a:extLst>
          </p:cNvPr>
          <p:cNvSpPr txBox="1"/>
          <p:nvPr/>
        </p:nvSpPr>
        <p:spPr>
          <a:xfrm>
            <a:off x="6261218" y="3545378"/>
            <a:ext cx="2692739" cy="584775"/>
          </a:xfrm>
          <a:prstGeom prst="rect">
            <a:avLst/>
          </a:prstGeom>
          <a:noFill/>
        </p:spPr>
        <p:txBody>
          <a:bodyPr wrap="square" rtlCol="0">
            <a:spAutoFit/>
          </a:bodyPr>
          <a:lstStyle/>
          <a:p>
            <a:pPr algn="ctr"/>
            <a:r>
              <a:rPr lang="en-US" sz="1600" dirty="0">
                <a:latin typeface="+mj-lt"/>
              </a:rPr>
              <a:t>Flexible Battery</a:t>
            </a:r>
          </a:p>
          <a:p>
            <a:pPr algn="ctr"/>
            <a:r>
              <a:rPr lang="en-US" sz="1600" dirty="0">
                <a:latin typeface="+mj-lt"/>
              </a:rPr>
              <a:t>(10 </a:t>
            </a:r>
            <a:r>
              <a:rPr lang="en-US" sz="1600" dirty="0" err="1">
                <a:latin typeface="+mj-lt"/>
              </a:rPr>
              <a:t>mAh</a:t>
            </a:r>
            <a:r>
              <a:rPr lang="en-US" sz="1600" dirty="0">
                <a:latin typeface="+mj-lt"/>
              </a:rPr>
              <a:t>)</a:t>
            </a:r>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901816" y="4704502"/>
          <a:ext cx="10451984" cy="200942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Radio</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radio</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bl>
          </a:graphicData>
        </a:graphic>
      </p:graphicFrame>
    </p:spTree>
    <p:extLst>
      <p:ext uri="{BB962C8B-B14F-4D97-AF65-F5344CB8AC3E}">
        <p14:creationId xmlns:p14="http://schemas.microsoft.com/office/powerpoint/2010/main" val="1251835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28099-B9D7-74DC-D50F-FED110338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C5BBE-EC82-6DBD-2D33-F55F6923064E}"/>
              </a:ext>
            </a:extLst>
          </p:cNvPr>
          <p:cNvSpPr>
            <a:spLocks noGrp="1"/>
          </p:cNvSpPr>
          <p:nvPr>
            <p:ph type="title"/>
          </p:nvPr>
        </p:nvSpPr>
        <p:spPr>
          <a:xfrm>
            <a:off x="519959" y="330206"/>
            <a:ext cx="9601200" cy="1014214"/>
          </a:xfrm>
        </p:spPr>
        <p:txBody>
          <a:bodyPr>
            <a:normAutofit/>
          </a:bodyPr>
          <a:lstStyle/>
          <a:p>
            <a:r>
              <a:rPr lang="en-US" dirty="0">
                <a:latin typeface="+mn-lt"/>
              </a:rPr>
              <a:t>Energy Characteristics of LCD Display</a:t>
            </a:r>
          </a:p>
        </p:txBody>
      </p:sp>
      <p:sp>
        <p:nvSpPr>
          <p:cNvPr id="5" name="Slide Number Placeholder 4">
            <a:extLst>
              <a:ext uri="{FF2B5EF4-FFF2-40B4-BE49-F238E27FC236}">
                <a16:creationId xmlns:a16="http://schemas.microsoft.com/office/drawing/2014/main" id="{B5C7DEC9-4AF4-EACD-9F52-90F289A68E86}"/>
              </a:ext>
            </a:extLst>
          </p:cNvPr>
          <p:cNvSpPr>
            <a:spLocks noGrp="1"/>
          </p:cNvSpPr>
          <p:nvPr>
            <p:ph type="sldNum" sz="quarter" idx="12"/>
          </p:nvPr>
        </p:nvSpPr>
        <p:spPr/>
        <p:txBody>
          <a:bodyPr/>
          <a:lstStyle/>
          <a:p>
            <a:fld id="{5C6FAEEE-D619-4E65-A0EF-E650D0B3166A}" type="slidenum">
              <a:rPr lang="en-US" smtClean="0"/>
              <a:t>63</a:t>
            </a:fld>
            <a:endParaRPr lang="en-US"/>
          </a:p>
        </p:txBody>
      </p:sp>
      <p:pic>
        <p:nvPicPr>
          <p:cNvPr id="6" name="Picture 5">
            <a:extLst>
              <a:ext uri="{FF2B5EF4-FFF2-40B4-BE49-F238E27FC236}">
                <a16:creationId xmlns:a16="http://schemas.microsoft.com/office/drawing/2014/main" id="{97192889-FC34-41B2-F2DF-88D7E83F8B6D}"/>
              </a:ext>
            </a:extLst>
          </p:cNvPr>
          <p:cNvPicPr>
            <a:picLocks noChangeAspect="1"/>
          </p:cNvPicPr>
          <p:nvPr/>
        </p:nvPicPr>
        <p:blipFill>
          <a:blip r:embed="rId2"/>
          <a:stretch>
            <a:fillRect/>
          </a:stretch>
        </p:blipFill>
        <p:spPr>
          <a:xfrm>
            <a:off x="6092366" y="1632588"/>
            <a:ext cx="4365027" cy="3151855"/>
          </a:xfrm>
          <a:prstGeom prst="rect">
            <a:avLst/>
          </a:prstGeom>
        </p:spPr>
      </p:pic>
      <p:pic>
        <p:nvPicPr>
          <p:cNvPr id="7" name="Picture 6">
            <a:extLst>
              <a:ext uri="{FF2B5EF4-FFF2-40B4-BE49-F238E27FC236}">
                <a16:creationId xmlns:a16="http://schemas.microsoft.com/office/drawing/2014/main" id="{5ABC7507-81CA-735C-E2A2-1D70567893C7}"/>
              </a:ext>
            </a:extLst>
          </p:cNvPr>
          <p:cNvPicPr>
            <a:picLocks noChangeAspect="1"/>
          </p:cNvPicPr>
          <p:nvPr/>
        </p:nvPicPr>
        <p:blipFill>
          <a:blip r:embed="rId3"/>
          <a:stretch>
            <a:fillRect/>
          </a:stretch>
        </p:blipFill>
        <p:spPr>
          <a:xfrm>
            <a:off x="983674" y="1632588"/>
            <a:ext cx="4519428" cy="3151855"/>
          </a:xfrm>
          <a:prstGeom prst="rect">
            <a:avLst/>
          </a:prstGeom>
        </p:spPr>
      </p:pic>
      <p:sp>
        <p:nvSpPr>
          <p:cNvPr id="3" name="Rectangle 2">
            <a:extLst>
              <a:ext uri="{FF2B5EF4-FFF2-40B4-BE49-F238E27FC236}">
                <a16:creationId xmlns:a16="http://schemas.microsoft.com/office/drawing/2014/main" id="{5F2CF8E6-DE81-AA12-18D7-18A4C08493D3}"/>
              </a:ext>
            </a:extLst>
          </p:cNvPr>
          <p:cNvSpPr/>
          <p:nvPr/>
        </p:nvSpPr>
        <p:spPr>
          <a:xfrm>
            <a:off x="1115704" y="5072611"/>
            <a:ext cx="9953324" cy="830997"/>
          </a:xfrm>
          <a:prstGeom prst="rect">
            <a:avLst/>
          </a:prstGeom>
        </p:spPr>
        <p:txBody>
          <a:bodyPr wrap="square">
            <a:spAutoFit/>
          </a:bodyPr>
          <a:lstStyle/>
          <a:p>
            <a:r>
              <a:rPr lang="en-SG" sz="2400" dirty="0">
                <a:latin typeface="+mj-lt"/>
              </a:rPr>
              <a:t>Most of the power in an LCD display is consumed by the backlight, the light filter requires comparatively less power. </a:t>
            </a:r>
          </a:p>
        </p:txBody>
      </p:sp>
      <p:sp>
        <p:nvSpPr>
          <p:cNvPr id="4" name="Rectangle 3">
            <a:extLst>
              <a:ext uri="{FF2B5EF4-FFF2-40B4-BE49-F238E27FC236}">
                <a16:creationId xmlns:a16="http://schemas.microsoft.com/office/drawing/2014/main" id="{EC7AC5B0-9D65-9523-3FCA-0B0D6CB0F149}"/>
              </a:ext>
            </a:extLst>
          </p:cNvPr>
          <p:cNvSpPr/>
          <p:nvPr/>
        </p:nvSpPr>
        <p:spPr>
          <a:xfrm>
            <a:off x="242869" y="6191776"/>
            <a:ext cx="11793188" cy="523220"/>
          </a:xfrm>
          <a:prstGeom prst="rect">
            <a:avLst/>
          </a:prstGeom>
        </p:spPr>
        <p:txBody>
          <a:bodyPr wrap="square">
            <a:spAutoFit/>
          </a:bodyPr>
          <a:lstStyle/>
          <a:p>
            <a:pPr marL="342900" lvl="1" indent="-342900">
              <a:buClr>
                <a:schemeClr val="folHlink"/>
              </a:buClr>
              <a:buSzPct val="60000"/>
            </a:pPr>
            <a:r>
              <a:rPr lang="en-US" sz="1400" dirty="0"/>
              <a:t>B Anand, K </a:t>
            </a:r>
            <a:r>
              <a:rPr lang="en-US" sz="1400" dirty="0" err="1"/>
              <a:t>Thirugnanam</a:t>
            </a:r>
            <a:r>
              <a:rPr lang="en-US" sz="1400" dirty="0"/>
              <a:t>, J Sebastian, PG Kannan, AL Ananda, MC Chan, RK Balan, “Adaptive display power management for mobile games,” ACM International Conference on Mobile Systems, Applications, and Services (</a:t>
            </a:r>
            <a:r>
              <a:rPr lang="en-US" sz="1400" dirty="0" err="1"/>
              <a:t>Mobisys</a:t>
            </a:r>
            <a:r>
              <a:rPr lang="en-US" sz="1400" dirty="0"/>
              <a:t>) 2011.</a:t>
            </a:r>
          </a:p>
        </p:txBody>
      </p:sp>
    </p:spTree>
    <p:extLst>
      <p:ext uri="{BB962C8B-B14F-4D97-AF65-F5344CB8AC3E}">
        <p14:creationId xmlns:p14="http://schemas.microsoft.com/office/powerpoint/2010/main" val="876690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21B45-CCEC-BA26-23D2-5A3EA24FA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1E7AD-BB35-AEAE-E67A-879F939FCC29}"/>
              </a:ext>
            </a:extLst>
          </p:cNvPr>
          <p:cNvSpPr>
            <a:spLocks noGrp="1"/>
          </p:cNvSpPr>
          <p:nvPr>
            <p:ph type="title"/>
          </p:nvPr>
        </p:nvSpPr>
        <p:spPr>
          <a:xfrm>
            <a:off x="1320799" y="86360"/>
            <a:ext cx="10280073" cy="1485900"/>
          </a:xfrm>
        </p:spPr>
        <p:txBody>
          <a:bodyPr>
            <a:normAutofit/>
          </a:bodyPr>
          <a:lstStyle/>
          <a:p>
            <a:r>
              <a:rPr lang="en-US" sz="4000" dirty="0">
                <a:latin typeface="+mn-lt"/>
              </a:rPr>
              <a:t>Energy Characteristics of OLED Display [4]</a:t>
            </a:r>
          </a:p>
        </p:txBody>
      </p:sp>
      <p:pic>
        <p:nvPicPr>
          <p:cNvPr id="6" name="Content Placeholder 5">
            <a:extLst>
              <a:ext uri="{FF2B5EF4-FFF2-40B4-BE49-F238E27FC236}">
                <a16:creationId xmlns:a16="http://schemas.microsoft.com/office/drawing/2014/main" id="{87FDA572-FE02-F7D8-6BD4-8751B0801101}"/>
              </a:ext>
            </a:extLst>
          </p:cNvPr>
          <p:cNvPicPr>
            <a:picLocks noGrp="1" noChangeAspect="1"/>
          </p:cNvPicPr>
          <p:nvPr>
            <p:ph idx="1"/>
          </p:nvPr>
        </p:nvPicPr>
        <p:blipFill>
          <a:blip r:embed="rId2"/>
          <a:stretch>
            <a:fillRect/>
          </a:stretch>
        </p:blipFill>
        <p:spPr>
          <a:xfrm>
            <a:off x="1063213" y="1342381"/>
            <a:ext cx="5059814" cy="3462245"/>
          </a:xfrm>
          <a:prstGeom prst="rect">
            <a:avLst/>
          </a:prstGeom>
        </p:spPr>
      </p:pic>
      <p:sp>
        <p:nvSpPr>
          <p:cNvPr id="5" name="Slide Number Placeholder 4">
            <a:extLst>
              <a:ext uri="{FF2B5EF4-FFF2-40B4-BE49-F238E27FC236}">
                <a16:creationId xmlns:a16="http://schemas.microsoft.com/office/drawing/2014/main" id="{13F3A82F-1B3B-81BF-3E00-265763F24E57}"/>
              </a:ext>
            </a:extLst>
          </p:cNvPr>
          <p:cNvSpPr>
            <a:spLocks noGrp="1"/>
          </p:cNvSpPr>
          <p:nvPr>
            <p:ph type="sldNum" sz="quarter" idx="12"/>
          </p:nvPr>
        </p:nvSpPr>
        <p:spPr/>
        <p:txBody>
          <a:bodyPr/>
          <a:lstStyle/>
          <a:p>
            <a:fld id="{5C6FAEEE-D619-4E65-A0EF-E650D0B3166A}" type="slidenum">
              <a:rPr lang="en-US" smtClean="0"/>
              <a:t>64</a:t>
            </a:fld>
            <a:endParaRPr lang="en-US"/>
          </a:p>
        </p:txBody>
      </p:sp>
      <p:pic>
        <p:nvPicPr>
          <p:cNvPr id="7" name="Picture 6">
            <a:extLst>
              <a:ext uri="{FF2B5EF4-FFF2-40B4-BE49-F238E27FC236}">
                <a16:creationId xmlns:a16="http://schemas.microsoft.com/office/drawing/2014/main" id="{7C5D1761-F4C8-0965-F7F1-A636D23ABFAF}"/>
              </a:ext>
            </a:extLst>
          </p:cNvPr>
          <p:cNvPicPr>
            <a:picLocks noChangeAspect="1"/>
          </p:cNvPicPr>
          <p:nvPr/>
        </p:nvPicPr>
        <p:blipFill>
          <a:blip r:embed="rId3"/>
          <a:stretch>
            <a:fillRect/>
          </a:stretch>
        </p:blipFill>
        <p:spPr>
          <a:xfrm>
            <a:off x="6326631" y="1311524"/>
            <a:ext cx="5274241" cy="3623356"/>
          </a:xfrm>
          <a:prstGeom prst="rect">
            <a:avLst/>
          </a:prstGeom>
        </p:spPr>
      </p:pic>
      <p:sp>
        <p:nvSpPr>
          <p:cNvPr id="3" name="Rectangle 2">
            <a:extLst>
              <a:ext uri="{FF2B5EF4-FFF2-40B4-BE49-F238E27FC236}">
                <a16:creationId xmlns:a16="http://schemas.microsoft.com/office/drawing/2014/main" id="{3C16C543-DC8C-57A5-B243-79C5A8FE8E3D}"/>
              </a:ext>
            </a:extLst>
          </p:cNvPr>
          <p:cNvSpPr/>
          <p:nvPr/>
        </p:nvSpPr>
        <p:spPr>
          <a:xfrm>
            <a:off x="1063213" y="4894203"/>
            <a:ext cx="10335163" cy="1877437"/>
          </a:xfrm>
          <a:prstGeom prst="rect">
            <a:avLst/>
          </a:prstGeom>
        </p:spPr>
        <p:txBody>
          <a:bodyPr wrap="square">
            <a:spAutoFit/>
          </a:bodyPr>
          <a:lstStyle/>
          <a:p>
            <a:pPr marL="285750" indent="-285750">
              <a:buFont typeface="Arial" panose="020B0604020202020204" pitchFamily="34" charset="0"/>
              <a:buChar char="•"/>
            </a:pPr>
            <a:r>
              <a:rPr lang="en-SG" sz="2400" dirty="0">
                <a:latin typeface="+mj-lt"/>
              </a:rPr>
              <a:t>OLED display functions without a backlight </a:t>
            </a:r>
          </a:p>
          <a:p>
            <a:pPr marL="285750" indent="-285750">
              <a:buFont typeface="Arial" panose="020B0604020202020204" pitchFamily="34" charset="0"/>
              <a:buChar char="•"/>
            </a:pPr>
            <a:r>
              <a:rPr lang="en-SG" sz="2400" dirty="0">
                <a:latin typeface="+mj-lt"/>
              </a:rPr>
              <a:t>OLED displays consume less power than a LCD display when the image is dark, but more when the image is bright</a:t>
            </a:r>
          </a:p>
          <a:p>
            <a:pPr marL="285750" indent="-285750">
              <a:buFont typeface="Arial" panose="020B0604020202020204" pitchFamily="34" charset="0"/>
              <a:buChar char="•"/>
            </a:pPr>
            <a:r>
              <a:rPr lang="en-US" sz="2400" dirty="0">
                <a:latin typeface="+mj-lt"/>
              </a:rPr>
              <a:t>Displaying different color consumed different amount of energy  </a:t>
            </a:r>
            <a:endParaRPr lang="en-SG" sz="2400" dirty="0">
              <a:latin typeface="+mj-lt"/>
            </a:endParaRPr>
          </a:p>
          <a:p>
            <a:pPr marL="285750" indent="-285750">
              <a:buFont typeface="Arial" panose="020B0604020202020204" pitchFamily="34" charset="0"/>
              <a:buChar char="•"/>
            </a:pPr>
            <a:endParaRPr lang="en-SG" sz="2000" dirty="0"/>
          </a:p>
        </p:txBody>
      </p:sp>
    </p:spTree>
    <p:extLst>
      <p:ext uri="{BB962C8B-B14F-4D97-AF65-F5344CB8AC3E}">
        <p14:creationId xmlns:p14="http://schemas.microsoft.com/office/powerpoint/2010/main" val="2280600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3301-C8CF-E48C-A751-46453E4B1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E6BDC-A1DF-8D67-AB9B-C39535F3FECE}"/>
              </a:ext>
            </a:extLst>
          </p:cNvPr>
          <p:cNvSpPr>
            <a:spLocks noGrp="1"/>
          </p:cNvSpPr>
          <p:nvPr>
            <p:ph type="title"/>
          </p:nvPr>
        </p:nvSpPr>
        <p:spPr>
          <a:xfrm>
            <a:off x="600362" y="219653"/>
            <a:ext cx="6188365" cy="1157918"/>
          </a:xfrm>
        </p:spPr>
        <p:txBody>
          <a:bodyPr>
            <a:normAutofit/>
          </a:bodyPr>
          <a:lstStyle/>
          <a:p>
            <a:r>
              <a:rPr lang="en-US" sz="4000" dirty="0">
                <a:latin typeface="+mn-lt"/>
              </a:rPr>
              <a:t>Wirelessly Powered Display</a:t>
            </a:r>
          </a:p>
        </p:txBody>
      </p:sp>
      <p:sp>
        <p:nvSpPr>
          <p:cNvPr id="5" name="Slide Number Placeholder 4">
            <a:extLst>
              <a:ext uri="{FF2B5EF4-FFF2-40B4-BE49-F238E27FC236}">
                <a16:creationId xmlns:a16="http://schemas.microsoft.com/office/drawing/2014/main" id="{56412A2F-DDBA-C836-21C3-3415A17498C9}"/>
              </a:ext>
            </a:extLst>
          </p:cNvPr>
          <p:cNvSpPr>
            <a:spLocks noGrp="1"/>
          </p:cNvSpPr>
          <p:nvPr>
            <p:ph type="sldNum" sz="quarter" idx="12"/>
          </p:nvPr>
        </p:nvSpPr>
        <p:spPr/>
        <p:txBody>
          <a:bodyPr/>
          <a:lstStyle/>
          <a:p>
            <a:fld id="{5C6FAEEE-D619-4E65-A0EF-E650D0B3166A}" type="slidenum">
              <a:rPr lang="en-US" smtClean="0"/>
              <a:t>65</a:t>
            </a:fld>
            <a:endParaRPr lang="en-US"/>
          </a:p>
        </p:txBody>
      </p:sp>
      <p:pic>
        <p:nvPicPr>
          <p:cNvPr id="11" name="Online Media 10" descr="Wirelessly Powered E-ink Display Tag using NFC">
            <a:hlinkClick r:id="" action="ppaction://media"/>
            <a:extLst>
              <a:ext uri="{FF2B5EF4-FFF2-40B4-BE49-F238E27FC236}">
                <a16:creationId xmlns:a16="http://schemas.microsoft.com/office/drawing/2014/main" id="{0C3B231B-BB4F-5200-2A7A-1B2637D75002}"/>
              </a:ext>
            </a:extLst>
          </p:cNvPr>
          <p:cNvPicPr>
            <a:picLocks noRot="1" noChangeAspect="1"/>
          </p:cNvPicPr>
          <p:nvPr>
            <a:videoFile r:link="rId1"/>
          </p:nvPr>
        </p:nvPicPr>
        <p:blipFill>
          <a:blip r:embed="rId3"/>
          <a:stretch>
            <a:fillRect/>
          </a:stretch>
        </p:blipFill>
        <p:spPr>
          <a:xfrm>
            <a:off x="3029816" y="1634836"/>
            <a:ext cx="6132368" cy="4599276"/>
          </a:xfrm>
          <a:prstGeom prst="rect">
            <a:avLst/>
          </a:prstGeom>
        </p:spPr>
      </p:pic>
    </p:spTree>
    <p:extLst>
      <p:ext uri="{BB962C8B-B14F-4D97-AF65-F5344CB8AC3E}">
        <p14:creationId xmlns:p14="http://schemas.microsoft.com/office/powerpoint/2010/main" val="4501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10312-96C3-54D4-4B08-56AEA1E3B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54CED-7BD4-4AD1-9853-E76203C0D769}"/>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Apple </a:t>
            </a:r>
            <a:r>
              <a:rPr lang="en-US" sz="4000" dirty="0" err="1">
                <a:latin typeface="+mn-lt"/>
              </a:rPr>
              <a:t>AirTag</a:t>
            </a:r>
            <a:endParaRPr lang="en-US" sz="4000" dirty="0">
              <a:latin typeface="+mn-lt"/>
            </a:endParaRPr>
          </a:p>
        </p:txBody>
      </p:sp>
      <p:sp>
        <p:nvSpPr>
          <p:cNvPr id="5" name="Slide Number Placeholder 4">
            <a:extLst>
              <a:ext uri="{FF2B5EF4-FFF2-40B4-BE49-F238E27FC236}">
                <a16:creationId xmlns:a16="http://schemas.microsoft.com/office/drawing/2014/main" id="{87C3A46A-84E7-DB01-7BA9-97DBA4D53D5D}"/>
              </a:ext>
            </a:extLst>
          </p:cNvPr>
          <p:cNvSpPr>
            <a:spLocks noGrp="1"/>
          </p:cNvSpPr>
          <p:nvPr>
            <p:ph type="sldNum" sz="quarter" idx="12"/>
          </p:nvPr>
        </p:nvSpPr>
        <p:spPr/>
        <p:txBody>
          <a:bodyPr/>
          <a:lstStyle/>
          <a:p>
            <a:fld id="{5C6FAEEE-D619-4E65-A0EF-E650D0B3166A}" type="slidenum">
              <a:rPr lang="en-US" smtClean="0"/>
              <a:t>66</a:t>
            </a:fld>
            <a:endParaRPr lang="en-US"/>
          </a:p>
        </p:txBody>
      </p:sp>
      <p:pic>
        <p:nvPicPr>
          <p:cNvPr id="4" name="Picture 3" descr="A hand holding a round object&#10;&#10;Description automatically generated">
            <a:extLst>
              <a:ext uri="{FF2B5EF4-FFF2-40B4-BE49-F238E27FC236}">
                <a16:creationId xmlns:a16="http://schemas.microsoft.com/office/drawing/2014/main" id="{7A811B8C-9002-EA54-8F25-0D65207F937A}"/>
              </a:ext>
            </a:extLst>
          </p:cNvPr>
          <p:cNvPicPr>
            <a:picLocks noChangeAspect="1"/>
          </p:cNvPicPr>
          <p:nvPr/>
        </p:nvPicPr>
        <p:blipFill>
          <a:blip r:embed="rId2"/>
          <a:stretch>
            <a:fillRect/>
          </a:stretch>
        </p:blipFill>
        <p:spPr>
          <a:xfrm>
            <a:off x="4170218" y="2001981"/>
            <a:ext cx="3851564" cy="3851564"/>
          </a:xfrm>
          <a:prstGeom prst="rect">
            <a:avLst/>
          </a:prstGeom>
        </p:spPr>
      </p:pic>
    </p:spTree>
    <p:extLst>
      <p:ext uri="{BB962C8B-B14F-4D97-AF65-F5344CB8AC3E}">
        <p14:creationId xmlns:p14="http://schemas.microsoft.com/office/powerpoint/2010/main" val="1164913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224A6-434D-C19B-9CAC-610EB9E2C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A8A8E-9B79-C1C0-D234-0AD48323D9D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Smartphone</a:t>
            </a:r>
          </a:p>
        </p:txBody>
      </p:sp>
      <p:sp>
        <p:nvSpPr>
          <p:cNvPr id="5" name="Slide Number Placeholder 4">
            <a:extLst>
              <a:ext uri="{FF2B5EF4-FFF2-40B4-BE49-F238E27FC236}">
                <a16:creationId xmlns:a16="http://schemas.microsoft.com/office/drawing/2014/main" id="{8A65C71C-0601-ADA7-2D4B-156C407671E2}"/>
              </a:ext>
            </a:extLst>
          </p:cNvPr>
          <p:cNvSpPr>
            <a:spLocks noGrp="1"/>
          </p:cNvSpPr>
          <p:nvPr>
            <p:ph type="sldNum" sz="quarter" idx="12"/>
          </p:nvPr>
        </p:nvSpPr>
        <p:spPr/>
        <p:txBody>
          <a:bodyPr/>
          <a:lstStyle/>
          <a:p>
            <a:fld id="{5C6FAEEE-D619-4E65-A0EF-E650D0B3166A}" type="slidenum">
              <a:rPr lang="en-US" smtClean="0"/>
              <a:t>67</a:t>
            </a:fld>
            <a:endParaRPr lang="en-US"/>
          </a:p>
        </p:txBody>
      </p:sp>
      <p:pic>
        <p:nvPicPr>
          <p:cNvPr id="6" name="Picture 5" descr="A smartphone with a stylus&#10;&#10;Description automatically generated">
            <a:extLst>
              <a:ext uri="{FF2B5EF4-FFF2-40B4-BE49-F238E27FC236}">
                <a16:creationId xmlns:a16="http://schemas.microsoft.com/office/drawing/2014/main" id="{0544B50D-FE67-04E2-EE4A-26264357E1F5}"/>
              </a:ext>
            </a:extLst>
          </p:cNvPr>
          <p:cNvPicPr>
            <a:picLocks noChangeAspect="1"/>
          </p:cNvPicPr>
          <p:nvPr/>
        </p:nvPicPr>
        <p:blipFill>
          <a:blip r:embed="rId2"/>
          <a:stretch>
            <a:fillRect/>
          </a:stretch>
        </p:blipFill>
        <p:spPr>
          <a:xfrm>
            <a:off x="2438400" y="2274455"/>
            <a:ext cx="7315200" cy="3556000"/>
          </a:xfrm>
          <a:prstGeom prst="rect">
            <a:avLst/>
          </a:prstGeom>
        </p:spPr>
      </p:pic>
    </p:spTree>
    <p:extLst>
      <p:ext uri="{BB962C8B-B14F-4D97-AF65-F5344CB8AC3E}">
        <p14:creationId xmlns:p14="http://schemas.microsoft.com/office/powerpoint/2010/main" val="2890358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1882-F9D2-FE11-44E0-9A55BE99D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A9B81-445B-A89F-C6B4-E58B12E51C2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Smartwatch</a:t>
            </a:r>
          </a:p>
        </p:txBody>
      </p:sp>
      <p:sp>
        <p:nvSpPr>
          <p:cNvPr id="5" name="Slide Number Placeholder 4">
            <a:extLst>
              <a:ext uri="{FF2B5EF4-FFF2-40B4-BE49-F238E27FC236}">
                <a16:creationId xmlns:a16="http://schemas.microsoft.com/office/drawing/2014/main" id="{C086C323-C924-6A78-7C1C-2EEF86A53468}"/>
              </a:ext>
            </a:extLst>
          </p:cNvPr>
          <p:cNvSpPr>
            <a:spLocks noGrp="1"/>
          </p:cNvSpPr>
          <p:nvPr>
            <p:ph type="sldNum" sz="quarter" idx="12"/>
          </p:nvPr>
        </p:nvSpPr>
        <p:spPr/>
        <p:txBody>
          <a:bodyPr/>
          <a:lstStyle/>
          <a:p>
            <a:fld id="{5C6FAEEE-D619-4E65-A0EF-E650D0B3166A}" type="slidenum">
              <a:rPr lang="en-US" smtClean="0"/>
              <a:t>68</a:t>
            </a:fld>
            <a:endParaRPr lang="en-US"/>
          </a:p>
        </p:txBody>
      </p:sp>
      <p:pic>
        <p:nvPicPr>
          <p:cNvPr id="4" name="Picture 3" descr="A smart watch with a white band&#10;&#10;Description automatically generated">
            <a:extLst>
              <a:ext uri="{FF2B5EF4-FFF2-40B4-BE49-F238E27FC236}">
                <a16:creationId xmlns:a16="http://schemas.microsoft.com/office/drawing/2014/main" id="{1752DD70-C90A-B107-631F-7E2A0CA22272}"/>
              </a:ext>
            </a:extLst>
          </p:cNvPr>
          <p:cNvPicPr>
            <a:picLocks noChangeAspect="1"/>
          </p:cNvPicPr>
          <p:nvPr/>
        </p:nvPicPr>
        <p:blipFill>
          <a:blip r:embed="rId2"/>
          <a:stretch>
            <a:fillRect/>
          </a:stretch>
        </p:blipFill>
        <p:spPr>
          <a:xfrm>
            <a:off x="1750081" y="1835149"/>
            <a:ext cx="8691838" cy="3983759"/>
          </a:xfrm>
          <a:prstGeom prst="rect">
            <a:avLst/>
          </a:prstGeom>
        </p:spPr>
      </p:pic>
    </p:spTree>
    <p:extLst>
      <p:ext uri="{BB962C8B-B14F-4D97-AF65-F5344CB8AC3E}">
        <p14:creationId xmlns:p14="http://schemas.microsoft.com/office/powerpoint/2010/main" val="3333450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05659" y="69454"/>
            <a:ext cx="10607405" cy="1485900"/>
          </a:xfrm>
        </p:spPr>
        <p:txBody>
          <a:bodyPr/>
          <a:lstStyle/>
          <a:p>
            <a:pPr eaLnBrk="1" hangingPunct="1"/>
            <a:r>
              <a:rPr lang="en-US" sz="4000" dirty="0">
                <a:latin typeface="+mn-lt"/>
              </a:rPr>
              <a:t>Lifespan estimation for wireless networking</a:t>
            </a:r>
            <a:endParaRPr lang="en-SG" sz="4000" dirty="0">
              <a:latin typeface="+mn-lt"/>
            </a:endParaRPr>
          </a:p>
        </p:txBody>
      </p:sp>
      <p:pic>
        <p:nvPicPr>
          <p:cNvPr id="29701" name="Picture 6"/>
          <p:cNvPicPr>
            <a:picLocks noChangeAspect="1" noChangeArrowheads="1"/>
          </p:cNvPicPr>
          <p:nvPr/>
        </p:nvPicPr>
        <p:blipFill>
          <a:blip r:embed="rId2" cstate="print"/>
          <a:srcRect/>
          <a:stretch>
            <a:fillRect/>
          </a:stretch>
        </p:blipFill>
        <p:spPr bwMode="auto">
          <a:xfrm>
            <a:off x="3154896" y="1362298"/>
            <a:ext cx="5324086" cy="1958240"/>
          </a:xfrm>
          <a:prstGeom prst="rect">
            <a:avLst/>
          </a:prstGeom>
          <a:noFill/>
          <a:ln w="9525">
            <a:noFill/>
            <a:miter lim="800000"/>
            <a:headEnd/>
            <a:tailEnd/>
          </a:ln>
        </p:spPr>
      </p:pic>
      <p:sp>
        <p:nvSpPr>
          <p:cNvPr id="2" name="TextBox 1"/>
          <p:cNvSpPr txBox="1"/>
          <p:nvPr/>
        </p:nvSpPr>
        <p:spPr>
          <a:xfrm>
            <a:off x="670858" y="3446060"/>
            <a:ext cx="11204367" cy="3170099"/>
          </a:xfrm>
          <a:prstGeom prst="rect">
            <a:avLst/>
          </a:prstGeom>
          <a:noFill/>
        </p:spPr>
        <p:txBody>
          <a:bodyPr wrap="square" rtlCol="0">
            <a:spAutoFit/>
          </a:bodyPr>
          <a:lstStyle/>
          <a:p>
            <a:r>
              <a:rPr lang="en-US" sz="2800" dirty="0">
                <a:latin typeface="+mj-lt"/>
              </a:rPr>
              <a:t>A mobile device with a capacity 9.62Wh transmits continuously on:</a:t>
            </a:r>
          </a:p>
          <a:p>
            <a:pPr marL="285750" indent="-285750">
              <a:buFont typeface="Arial" panose="020B0604020202020204" pitchFamily="34" charset="0"/>
              <a:buChar char="•"/>
            </a:pPr>
            <a:r>
              <a:rPr lang="en-US" sz="2400" dirty="0" err="1">
                <a:latin typeface="+mj-lt"/>
              </a:rPr>
              <a:t>WiFi</a:t>
            </a:r>
            <a:r>
              <a:rPr lang="en-US" sz="2400" dirty="0">
                <a:latin typeface="+mj-lt"/>
              </a:rPr>
              <a:t>: </a:t>
            </a:r>
          </a:p>
          <a:p>
            <a:pPr marL="742950" lvl="1" indent="-285750">
              <a:buFont typeface="Arial" panose="020B0604020202020204" pitchFamily="34" charset="0"/>
              <a:buChar char="•"/>
            </a:pPr>
            <a:r>
              <a:rPr lang="en-US" sz="2000" dirty="0">
                <a:latin typeface="+mj-lt"/>
              </a:rPr>
              <a:t>Considering only network energy consumption</a:t>
            </a:r>
          </a:p>
          <a:p>
            <a:pPr marL="742950" lvl="1" indent="-285750">
              <a:buFont typeface="Arial" panose="020B0604020202020204" pitchFamily="34" charset="0"/>
              <a:buChar char="•"/>
            </a:pPr>
            <a:r>
              <a:rPr lang="en-US" sz="2000" dirty="0">
                <a:latin typeface="+mj-lt"/>
              </a:rPr>
              <a:t>Power consumption: 3.3V*219mA = 722.7 </a:t>
            </a:r>
            <a:r>
              <a:rPr lang="en-US" sz="2000" dirty="0" err="1">
                <a:latin typeface="+mj-lt"/>
              </a:rPr>
              <a:t>mW</a:t>
            </a:r>
            <a:endParaRPr lang="en-US" sz="2000" dirty="0">
              <a:latin typeface="+mj-lt"/>
            </a:endParaRPr>
          </a:p>
          <a:p>
            <a:pPr marL="742950" lvl="1" indent="-285750">
              <a:buFont typeface="Arial" panose="020B0604020202020204" pitchFamily="34" charset="0"/>
              <a:buChar char="•"/>
            </a:pPr>
            <a:r>
              <a:rPr lang="en-US" sz="2000" dirty="0">
                <a:latin typeface="+mj-lt"/>
              </a:rPr>
              <a:t>Duration =  9.62/0.7227 = 13.3hrs</a:t>
            </a:r>
          </a:p>
          <a:p>
            <a:pPr marL="742950" lvl="1" indent="-285750">
              <a:buFont typeface="Arial" panose="020B0604020202020204" pitchFamily="34" charset="0"/>
              <a:buChar char="•"/>
            </a:pPr>
            <a:r>
              <a:rPr lang="en-US" sz="2000" dirty="0">
                <a:latin typeface="+mj-lt"/>
              </a:rPr>
              <a:t>In practice, the duration is much shorter due to other components</a:t>
            </a:r>
          </a:p>
          <a:p>
            <a:pPr marL="285750" indent="-285750">
              <a:buFont typeface="Arial" panose="020B0604020202020204" pitchFamily="34" charset="0"/>
              <a:buChar char="•"/>
            </a:pPr>
            <a:r>
              <a:rPr lang="en-US" sz="2400" dirty="0">
                <a:latin typeface="+mj-lt"/>
              </a:rPr>
              <a:t>Bluetooth: (1.8V * 57mA = 102.6mW)</a:t>
            </a:r>
          </a:p>
          <a:p>
            <a:pPr marL="742950" lvl="1" indent="-285750">
              <a:buFont typeface="Arial" panose="020B0604020202020204" pitchFamily="34" charset="0"/>
              <a:buChar char="•"/>
            </a:pPr>
            <a:r>
              <a:rPr lang="en-US" sz="2400" dirty="0">
                <a:latin typeface="+mj-lt"/>
              </a:rPr>
              <a:t>Duration = 9.62/(1.8*0.057) = 93.76hrs</a:t>
            </a:r>
          </a:p>
          <a:p>
            <a:pPr lvl="1"/>
            <a:endParaRPr lang="en-US" sz="2000" dirty="0"/>
          </a:p>
        </p:txBody>
      </p:sp>
      <p:sp>
        <p:nvSpPr>
          <p:cNvPr id="3" name="Rectangle 2"/>
          <p:cNvSpPr/>
          <p:nvPr/>
        </p:nvSpPr>
        <p:spPr>
          <a:xfrm>
            <a:off x="7772400" y="2092036"/>
            <a:ext cx="706582" cy="498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58145" y="2092036"/>
            <a:ext cx="706582" cy="498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C6FAEEE-D619-4E65-A0EF-E650D0B3166A}" type="slidenum">
              <a:rPr lang="en-US" smtClean="0"/>
              <a:t>69</a:t>
            </a:fld>
            <a:endParaRPr lang="en-US"/>
          </a:p>
        </p:txBody>
      </p:sp>
    </p:spTree>
    <p:extLst>
      <p:ext uri="{BB962C8B-B14F-4D97-AF65-F5344CB8AC3E}">
        <p14:creationId xmlns:p14="http://schemas.microsoft.com/office/powerpoint/2010/main" val="319506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B965-E9A1-3F9D-7334-D838CAD5D0F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525F14-2328-29F9-7230-1AAB5CA4EE00}"/>
              </a:ext>
            </a:extLst>
          </p:cNvPr>
          <p:cNvSpPr>
            <a:spLocks noGrp="1"/>
          </p:cNvSpPr>
          <p:nvPr>
            <p:ph idx="1"/>
          </p:nvPr>
        </p:nvSpPr>
        <p:spPr>
          <a:xfrm>
            <a:off x="2516614" y="3131066"/>
            <a:ext cx="7158771" cy="1258094"/>
          </a:xfrm>
        </p:spPr>
        <p:txBody>
          <a:bodyPr>
            <a:normAutofit fontScale="92500" lnSpcReduction="10000"/>
          </a:bodyPr>
          <a:lstStyle/>
          <a:p>
            <a:pPr marL="0" indent="0" algn="ctr">
              <a:buNone/>
            </a:pPr>
            <a:r>
              <a:rPr lang="en-US" sz="4800" dirty="0"/>
              <a:t>Let us recall what we covered in the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84C8159A-F5F7-E6ED-D3FC-70D1F7410F3F}"/>
              </a:ext>
            </a:extLst>
          </p:cNvPr>
          <p:cNvSpPr>
            <a:spLocks noGrp="1"/>
          </p:cNvSpPr>
          <p:nvPr>
            <p:ph type="sldNum" sz="quarter" idx="12"/>
          </p:nvPr>
        </p:nvSpPr>
        <p:spPr/>
        <p:txBody>
          <a:bodyPr/>
          <a:lstStyle/>
          <a:p>
            <a:fld id="{687B7451-1438-CB4A-8106-82A64F1C7D7B}" type="slidenum">
              <a:rPr lang="sv-SE" smtClean="0"/>
              <a:t>7</a:t>
            </a:fld>
            <a:endParaRPr lang="sv-SE"/>
          </a:p>
        </p:txBody>
      </p:sp>
      <p:sp>
        <p:nvSpPr>
          <p:cNvPr id="2" name="Footer Placeholder 1">
            <a:extLst>
              <a:ext uri="{FF2B5EF4-FFF2-40B4-BE49-F238E27FC236}">
                <a16:creationId xmlns:a16="http://schemas.microsoft.com/office/drawing/2014/main" id="{04C057D6-5296-2AEE-825D-2E2AB148B29E}"/>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84683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3647057" y="2748968"/>
            <a:ext cx="4897885" cy="2957939"/>
          </a:xfrm>
          <a:prstGeom prst="rect">
            <a:avLst/>
          </a:prstGeom>
          <a:noFill/>
          <a:ln w="9525">
            <a:noFill/>
            <a:miter lim="800000"/>
            <a:headEnd/>
            <a:tailEnd/>
          </a:ln>
        </p:spPr>
      </p:pic>
      <p:sp>
        <p:nvSpPr>
          <p:cNvPr id="3" name="TextBox 2"/>
          <p:cNvSpPr txBox="1"/>
          <p:nvPr/>
        </p:nvSpPr>
        <p:spPr>
          <a:xfrm>
            <a:off x="623232" y="1425899"/>
            <a:ext cx="11242697" cy="95410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Devices </a:t>
            </a:r>
            <a:r>
              <a:rPr lang="en-US" sz="2800" b="1" dirty="0">
                <a:latin typeface="+mj-lt"/>
              </a:rPr>
              <a:t>rarely</a:t>
            </a:r>
            <a:r>
              <a:rPr lang="en-US" sz="2400" dirty="0">
                <a:latin typeface="+mj-lt"/>
              </a:rPr>
              <a:t> transmit continuously.</a:t>
            </a:r>
          </a:p>
          <a:p>
            <a:pPr marL="342900" indent="-342900">
              <a:buFont typeface="Arial" panose="020B0604020202020204" pitchFamily="34" charset="0"/>
              <a:buChar char="•"/>
            </a:pPr>
            <a:r>
              <a:rPr lang="en-US" sz="2800" dirty="0">
                <a:latin typeface="+mj-lt"/>
              </a:rPr>
              <a:t>Having different </a:t>
            </a:r>
            <a:r>
              <a:rPr lang="en-US" sz="2800" b="1" dirty="0">
                <a:latin typeface="+mj-lt"/>
                <a:hlinkClick r:id="rId4" action="ppaction://hlinksldjump">
                  <a:extLst>
                    <a:ext uri="{A12FA001-AC4F-418D-AE19-62706E023703}">
                      <ahyp:hlinkClr xmlns:ahyp="http://schemas.microsoft.com/office/drawing/2018/hyperlinkcolor" val="tx"/>
                    </a:ext>
                  </a:extLst>
                </a:hlinkClick>
              </a:rPr>
              <a:t>power states </a:t>
            </a:r>
            <a:r>
              <a:rPr lang="en-US" sz="2800" dirty="0">
                <a:latin typeface="+mj-lt"/>
              </a:rPr>
              <a:t>allow power consumption to be reduced</a:t>
            </a:r>
          </a:p>
        </p:txBody>
      </p:sp>
      <p:sp>
        <p:nvSpPr>
          <p:cNvPr id="4" name="Slide Number Placeholder 3"/>
          <p:cNvSpPr>
            <a:spLocks noGrp="1"/>
          </p:cNvSpPr>
          <p:nvPr>
            <p:ph type="sldNum" sz="quarter" idx="12"/>
          </p:nvPr>
        </p:nvSpPr>
        <p:spPr/>
        <p:txBody>
          <a:bodyPr/>
          <a:lstStyle/>
          <a:p>
            <a:fld id="{5C6FAEEE-D619-4E65-A0EF-E650D0B3166A}" type="slidenum">
              <a:rPr lang="en-US" smtClean="0"/>
              <a:t>70</a:t>
            </a:fld>
            <a:endParaRPr lang="en-US"/>
          </a:p>
        </p:txBody>
      </p:sp>
      <p:sp>
        <p:nvSpPr>
          <p:cNvPr id="5" name="Rectangle 4">
            <a:extLst>
              <a:ext uri="{FF2B5EF4-FFF2-40B4-BE49-F238E27FC236}">
                <a16:creationId xmlns:a16="http://schemas.microsoft.com/office/drawing/2014/main" id="{EF1A7023-247D-4E58-8474-D16CBC2BA653}"/>
              </a:ext>
            </a:extLst>
          </p:cNvPr>
          <p:cNvSpPr/>
          <p:nvPr/>
        </p:nvSpPr>
        <p:spPr>
          <a:xfrm>
            <a:off x="1274618" y="6075869"/>
            <a:ext cx="10591311" cy="584775"/>
          </a:xfrm>
          <a:prstGeom prst="rect">
            <a:avLst/>
          </a:prstGeom>
        </p:spPr>
        <p:txBody>
          <a:bodyPr wrap="square">
            <a:spAutoFit/>
          </a:bodyPr>
          <a:lstStyle/>
          <a:p>
            <a:pPr marL="342900" lvl="1" indent="-342900">
              <a:buClr>
                <a:schemeClr val="folHlink"/>
              </a:buClr>
              <a:buSzPct val="60000"/>
            </a:pPr>
            <a:r>
              <a:rPr lang="en-SG" sz="1600" dirty="0"/>
              <a:t>Ashish Sharma, Vishnu </a:t>
            </a:r>
            <a:r>
              <a:rPr lang="en-SG" sz="1600" dirty="0" err="1"/>
              <a:t>Navda</a:t>
            </a:r>
            <a:r>
              <a:rPr lang="en-SG" sz="1600" dirty="0"/>
              <a:t>, Ramachandran </a:t>
            </a:r>
            <a:r>
              <a:rPr lang="en-SG" sz="1600" dirty="0" err="1"/>
              <a:t>Ramjee</a:t>
            </a:r>
            <a:r>
              <a:rPr lang="en-SG" sz="1600" dirty="0"/>
              <a:t>, Venkat Padmanabhan, and Elizabeth Belding, Cool-Tether: Energy Efficient On-the-fly </a:t>
            </a:r>
            <a:r>
              <a:rPr lang="en-SG" sz="1600" dirty="0" err="1"/>
              <a:t>WiFi</a:t>
            </a:r>
            <a:r>
              <a:rPr lang="en-SG" sz="1600" dirty="0"/>
              <a:t> Hot-spots using Mobile Phones, in </a:t>
            </a:r>
            <a:r>
              <a:rPr lang="en-SG" sz="1600" dirty="0" err="1"/>
              <a:t>CoNEXT</a:t>
            </a:r>
            <a:r>
              <a:rPr lang="en-SG" sz="1600" dirty="0"/>
              <a:t> 2009. </a:t>
            </a:r>
          </a:p>
        </p:txBody>
      </p:sp>
      <p:sp>
        <p:nvSpPr>
          <p:cNvPr id="8" name="Title 1">
            <a:extLst>
              <a:ext uri="{FF2B5EF4-FFF2-40B4-BE49-F238E27FC236}">
                <a16:creationId xmlns:a16="http://schemas.microsoft.com/office/drawing/2014/main" id="{C20286DD-4B42-1C0E-BBFA-DBF8CEB728B0}"/>
              </a:ext>
            </a:extLst>
          </p:cNvPr>
          <p:cNvSpPr txBox="1">
            <a:spLocks/>
          </p:cNvSpPr>
          <p:nvPr/>
        </p:nvSpPr>
        <p:spPr>
          <a:xfrm>
            <a:off x="593168" y="136572"/>
            <a:ext cx="11242697" cy="1485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latin typeface="+mn-lt"/>
              </a:rPr>
              <a:t>Different transmission states for wireless networking</a:t>
            </a:r>
            <a:endParaRPr lang="en-SG" dirty="0">
              <a:latin typeface="+mn-lt"/>
            </a:endParaRPr>
          </a:p>
        </p:txBody>
      </p:sp>
    </p:spTree>
    <p:extLst>
      <p:ext uri="{BB962C8B-B14F-4D97-AF65-F5344CB8AC3E}">
        <p14:creationId xmlns:p14="http://schemas.microsoft.com/office/powerpoint/2010/main" val="418860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68" y="122925"/>
            <a:ext cx="11902040" cy="1485900"/>
          </a:xfrm>
        </p:spPr>
        <p:txBody>
          <a:bodyPr>
            <a:normAutofit/>
          </a:bodyPr>
          <a:lstStyle/>
          <a:p>
            <a:r>
              <a:rPr lang="en-US" sz="4000" dirty="0">
                <a:latin typeface="+mn-lt"/>
              </a:rPr>
              <a:t>Wi-Fi power consumption on a Samsung Galaxy S4</a:t>
            </a:r>
          </a:p>
        </p:txBody>
      </p:sp>
      <p:sp>
        <p:nvSpPr>
          <p:cNvPr id="5" name="Slide Number Placeholder 4"/>
          <p:cNvSpPr>
            <a:spLocks noGrp="1"/>
          </p:cNvSpPr>
          <p:nvPr>
            <p:ph type="sldNum" sz="quarter" idx="12"/>
          </p:nvPr>
        </p:nvSpPr>
        <p:spPr/>
        <p:txBody>
          <a:bodyPr/>
          <a:lstStyle/>
          <a:p>
            <a:fld id="{5C6FAEEE-D619-4E65-A0EF-E650D0B3166A}" type="slidenum">
              <a:rPr lang="en-US" smtClean="0"/>
              <a:t>71</a:t>
            </a:fld>
            <a:endParaRPr lang="en-US"/>
          </a:p>
        </p:txBody>
      </p:sp>
      <p:pic>
        <p:nvPicPr>
          <p:cNvPr id="8" name="Picture 7"/>
          <p:cNvPicPr>
            <a:picLocks noChangeAspect="1"/>
          </p:cNvPicPr>
          <p:nvPr/>
        </p:nvPicPr>
        <p:blipFill>
          <a:blip r:embed="rId2"/>
          <a:stretch>
            <a:fillRect/>
          </a:stretch>
        </p:blipFill>
        <p:spPr>
          <a:xfrm>
            <a:off x="1371599" y="1359457"/>
            <a:ext cx="9866411" cy="3317214"/>
          </a:xfrm>
          <a:prstGeom prst="rect">
            <a:avLst/>
          </a:prstGeom>
        </p:spPr>
      </p:pic>
      <p:sp>
        <p:nvSpPr>
          <p:cNvPr id="10" name="TextBox 9"/>
          <p:cNvSpPr txBox="1"/>
          <p:nvPr/>
        </p:nvSpPr>
        <p:spPr>
          <a:xfrm>
            <a:off x="707568" y="4964864"/>
            <a:ext cx="10646232"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err="1">
                <a:latin typeface="+mj-lt"/>
              </a:rPr>
              <a:t>WiFi</a:t>
            </a:r>
            <a:r>
              <a:rPr lang="en-US" sz="2800" dirty="0">
                <a:latin typeface="+mj-lt"/>
              </a:rPr>
              <a:t> state transition for beacon communication is (relatively) fast</a:t>
            </a:r>
          </a:p>
          <a:p>
            <a:pPr marL="342900" indent="-342900">
              <a:buFont typeface="Arial" panose="020B0604020202020204" pitchFamily="34" charset="0"/>
              <a:buChar char="•"/>
            </a:pPr>
            <a:r>
              <a:rPr lang="en-US" sz="2800" dirty="0">
                <a:latin typeface="+mj-lt"/>
              </a:rPr>
              <a:t>However, state transition for data communication is (still) slow due to driver/software overhead</a:t>
            </a:r>
          </a:p>
        </p:txBody>
      </p:sp>
    </p:spTree>
    <p:extLst>
      <p:ext uri="{BB962C8B-B14F-4D97-AF65-F5344CB8AC3E}">
        <p14:creationId xmlns:p14="http://schemas.microsoft.com/office/powerpoint/2010/main" val="3283160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602207" y="271130"/>
            <a:ext cx="10987585" cy="1485900"/>
          </a:xfrm>
        </p:spPr>
        <p:txBody>
          <a:bodyPr>
            <a:normAutofit/>
          </a:bodyPr>
          <a:lstStyle/>
          <a:p>
            <a:r>
              <a:rPr lang="en-US" sz="4000" dirty="0">
                <a:latin typeface="+mn-lt"/>
              </a:rPr>
              <a:t>Classical embedded sensor platform: Current Consumption (MICA2 Sensor node)</a:t>
            </a:r>
          </a:p>
        </p:txBody>
      </p:sp>
      <p:pic>
        <p:nvPicPr>
          <p:cNvPr id="4098" name="Picture 2"/>
          <p:cNvPicPr>
            <a:picLocks noChangeAspect="1" noChangeArrowheads="1"/>
          </p:cNvPicPr>
          <p:nvPr/>
        </p:nvPicPr>
        <p:blipFill>
          <a:blip r:embed="rId3" cstate="print"/>
          <a:srcRect/>
          <a:stretch>
            <a:fillRect/>
          </a:stretch>
        </p:blipFill>
        <p:spPr bwMode="auto">
          <a:xfrm>
            <a:off x="1076513" y="1883135"/>
            <a:ext cx="5530006" cy="465577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5C6FAEEE-D619-4E65-A0EF-E650D0B3166A}" type="slidenum">
              <a:rPr lang="en-US" smtClean="0"/>
              <a:t>72</a:t>
            </a:fld>
            <a:endParaRPr lang="en-US"/>
          </a:p>
        </p:txBody>
      </p:sp>
      <p:sp>
        <p:nvSpPr>
          <p:cNvPr id="4" name="TextBox 3">
            <a:extLst>
              <a:ext uri="{FF2B5EF4-FFF2-40B4-BE49-F238E27FC236}">
                <a16:creationId xmlns:a16="http://schemas.microsoft.com/office/drawing/2014/main" id="{1A383D0A-9956-459B-A7A0-6CAE304DACF9}"/>
              </a:ext>
            </a:extLst>
          </p:cNvPr>
          <p:cNvSpPr txBox="1"/>
          <p:nvPr/>
        </p:nvSpPr>
        <p:spPr>
          <a:xfrm>
            <a:off x="7289991" y="2826028"/>
            <a:ext cx="3572540" cy="1384995"/>
          </a:xfrm>
          <a:prstGeom prst="rect">
            <a:avLst/>
          </a:prstGeom>
          <a:noFill/>
        </p:spPr>
        <p:txBody>
          <a:bodyPr wrap="square" rtlCol="0">
            <a:spAutoFit/>
          </a:bodyPr>
          <a:lstStyle/>
          <a:p>
            <a:pPr algn="ctr"/>
            <a:r>
              <a:rPr lang="en-SG" sz="2800" dirty="0">
                <a:latin typeface="+mj-lt"/>
              </a:rPr>
              <a:t>What are the desirable properties for radio to operate in low power?</a:t>
            </a:r>
          </a:p>
        </p:txBody>
      </p:sp>
    </p:spTree>
    <p:extLst>
      <p:ext uri="{BB962C8B-B14F-4D97-AF65-F5344CB8AC3E}">
        <p14:creationId xmlns:p14="http://schemas.microsoft.com/office/powerpoint/2010/main" val="969580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6708" y="253483"/>
            <a:ext cx="9601200" cy="1485900"/>
          </a:xfrm>
        </p:spPr>
        <p:txBody>
          <a:bodyPr>
            <a:normAutofit/>
          </a:bodyPr>
          <a:lstStyle/>
          <a:p>
            <a:r>
              <a:rPr lang="en-US" sz="4000" dirty="0">
                <a:latin typeface="+mn-lt"/>
              </a:rPr>
              <a:t>Example of Different Radio States </a:t>
            </a:r>
            <a:endParaRPr lang="en-SG" sz="4000" dirty="0">
              <a:latin typeface="+mn-lt"/>
            </a:endParaRPr>
          </a:p>
        </p:txBody>
      </p:sp>
      <p:pic>
        <p:nvPicPr>
          <p:cNvPr id="6147" name="Picture 2"/>
          <p:cNvPicPr>
            <a:picLocks noGrp="1" noChangeAspect="1" noChangeArrowheads="1"/>
          </p:cNvPicPr>
          <p:nvPr>
            <p:ph sz="quarter" idx="1"/>
          </p:nvPr>
        </p:nvPicPr>
        <p:blipFill>
          <a:blip r:embed="rId2" cstate="print"/>
          <a:srcRect/>
          <a:stretch>
            <a:fillRect/>
          </a:stretch>
        </p:blipFill>
        <p:spPr>
          <a:xfrm>
            <a:off x="2526143" y="2168525"/>
            <a:ext cx="7292113" cy="4185805"/>
          </a:xfrm>
        </p:spPr>
      </p:pic>
      <p:sp>
        <p:nvSpPr>
          <p:cNvPr id="2" name="TextBox 1"/>
          <p:cNvSpPr txBox="1"/>
          <p:nvPr/>
        </p:nvSpPr>
        <p:spPr>
          <a:xfrm>
            <a:off x="726708" y="1476901"/>
            <a:ext cx="10355274" cy="954107"/>
          </a:xfrm>
          <a:prstGeom prst="rect">
            <a:avLst/>
          </a:prstGeom>
          <a:noFill/>
        </p:spPr>
        <p:txBody>
          <a:bodyPr wrap="square" rtlCol="0">
            <a:spAutoFit/>
          </a:bodyPr>
          <a:lstStyle/>
          <a:p>
            <a:r>
              <a:rPr lang="en-US" sz="2800" dirty="0">
                <a:latin typeface="+mj-lt"/>
              </a:rPr>
              <a:t>Energy conserved by placing the radio transceivers into low power states when they are not active</a:t>
            </a:r>
          </a:p>
        </p:txBody>
      </p:sp>
      <p:sp>
        <p:nvSpPr>
          <p:cNvPr id="3" name="Slide Number Placeholder 2"/>
          <p:cNvSpPr>
            <a:spLocks noGrp="1"/>
          </p:cNvSpPr>
          <p:nvPr>
            <p:ph type="sldNum" sz="quarter" idx="12"/>
          </p:nvPr>
        </p:nvSpPr>
        <p:spPr/>
        <p:txBody>
          <a:bodyPr/>
          <a:lstStyle/>
          <a:p>
            <a:fld id="{5C6FAEEE-D619-4E65-A0EF-E650D0B3166A}" type="slidenum">
              <a:rPr lang="en-US" smtClean="0"/>
              <a:t>73</a:t>
            </a:fld>
            <a:endParaRPr lang="en-US"/>
          </a:p>
        </p:txBody>
      </p:sp>
    </p:spTree>
    <p:extLst>
      <p:ext uri="{BB962C8B-B14F-4D97-AF65-F5344CB8AC3E}">
        <p14:creationId xmlns:p14="http://schemas.microsoft.com/office/powerpoint/2010/main" val="379704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450" y="282106"/>
            <a:ext cx="10935511" cy="909320"/>
          </a:xfrm>
        </p:spPr>
        <p:txBody>
          <a:bodyPr>
            <a:normAutofit/>
          </a:bodyPr>
          <a:lstStyle/>
          <a:p>
            <a:r>
              <a:rPr lang="en-US" dirty="0">
                <a:latin typeface="+mn-lt"/>
              </a:rPr>
              <a:t>Different radio states of CC2650 (sensor tag)</a:t>
            </a:r>
            <a:endParaRPr lang="en-SG" dirty="0">
              <a:latin typeface="+mn-lt"/>
            </a:endParaRPr>
          </a:p>
        </p:txBody>
      </p:sp>
      <p:pic>
        <p:nvPicPr>
          <p:cNvPr id="5" name="Content Placeholder 4"/>
          <p:cNvPicPr>
            <a:picLocks noGrp="1" noChangeAspect="1"/>
          </p:cNvPicPr>
          <p:nvPr>
            <p:ph idx="1"/>
          </p:nvPr>
        </p:nvPicPr>
        <p:blipFill>
          <a:blip r:embed="rId3"/>
          <a:stretch>
            <a:fillRect/>
          </a:stretch>
        </p:blipFill>
        <p:spPr>
          <a:xfrm>
            <a:off x="569451" y="1263710"/>
            <a:ext cx="11053098" cy="2677656"/>
          </a:xfrm>
          <a:prstGeom prst="rect">
            <a:avLst/>
          </a:prstGeom>
        </p:spPr>
      </p:pic>
      <p:sp>
        <p:nvSpPr>
          <p:cNvPr id="4" name="Slide Number Placeholder 3"/>
          <p:cNvSpPr>
            <a:spLocks noGrp="1"/>
          </p:cNvSpPr>
          <p:nvPr>
            <p:ph type="sldNum" sz="quarter" idx="12"/>
          </p:nvPr>
        </p:nvSpPr>
        <p:spPr>
          <a:xfrm>
            <a:off x="9908670" y="6344421"/>
            <a:ext cx="1596292" cy="404614"/>
          </a:xfrm>
        </p:spPr>
        <p:txBody>
          <a:bodyPr/>
          <a:lstStyle/>
          <a:p>
            <a:fld id="{5C6FAEEE-D619-4E65-A0EF-E650D0B3166A}" type="slidenum">
              <a:rPr lang="en-US" smtClean="0"/>
              <a:t>74</a:t>
            </a:fld>
            <a:endParaRPr lang="en-US"/>
          </a:p>
        </p:txBody>
      </p:sp>
      <p:sp>
        <p:nvSpPr>
          <p:cNvPr id="8" name="Rectangle 7"/>
          <p:cNvSpPr/>
          <p:nvPr/>
        </p:nvSpPr>
        <p:spPr>
          <a:xfrm>
            <a:off x="822960" y="4013650"/>
            <a:ext cx="11277026" cy="2677656"/>
          </a:xfrm>
          <a:prstGeom prst="rect">
            <a:avLst/>
          </a:prstGeom>
        </p:spPr>
        <p:txBody>
          <a:bodyPr wrap="square">
            <a:spAutoFit/>
          </a:bodyPr>
          <a:lstStyle/>
          <a:p>
            <a:r>
              <a:rPr lang="en-SG" sz="2400" dirty="0">
                <a:latin typeface="+mj-lt"/>
              </a:rPr>
              <a:t>ARM Cortex-M3: </a:t>
            </a:r>
            <a:r>
              <a:rPr lang="en-US" sz="2400" dirty="0">
                <a:latin typeface="+mj-lt"/>
              </a:rPr>
              <a:t>operating frequency up to 48MHz, current in ACTIVE state varies from 1.45mA to 3mA</a:t>
            </a:r>
          </a:p>
          <a:p>
            <a:endParaRPr lang="en-US" sz="2400" dirty="0">
              <a:latin typeface="+mj-lt"/>
            </a:endParaRPr>
          </a:p>
          <a:p>
            <a:r>
              <a:rPr lang="en-US" sz="2400" dirty="0">
                <a:latin typeface="+mj-lt"/>
              </a:rPr>
              <a:t>For comparison,</a:t>
            </a:r>
          </a:p>
          <a:p>
            <a:pPr marL="800100" lvl="1" indent="-342900">
              <a:buFont typeface="Arial" panose="020B0604020202020204" pitchFamily="34" charset="0"/>
              <a:buChar char="•"/>
            </a:pPr>
            <a:r>
              <a:rPr lang="en-US" sz="2400" dirty="0" err="1">
                <a:latin typeface="+mj-lt"/>
              </a:rPr>
              <a:t>RaspberryPi</a:t>
            </a:r>
            <a:r>
              <a:rPr lang="en-US" sz="2400" dirty="0">
                <a:latin typeface="+mj-lt"/>
              </a:rPr>
              <a:t> 3 (</a:t>
            </a:r>
            <a:r>
              <a:rPr lang="en-SG" sz="2400" dirty="0">
                <a:latin typeface="+mj-lt"/>
              </a:rPr>
              <a:t>ARM Cortex-A53)</a:t>
            </a:r>
            <a:r>
              <a:rPr lang="en-US" sz="2400" dirty="0">
                <a:latin typeface="+mj-lt"/>
              </a:rPr>
              <a:t>: 1W - 2W</a:t>
            </a:r>
          </a:p>
          <a:p>
            <a:pPr marL="800100" lvl="1" indent="-342900">
              <a:buFont typeface="Arial" panose="020B0604020202020204" pitchFamily="34" charset="0"/>
              <a:buChar char="•"/>
            </a:pPr>
            <a:r>
              <a:rPr lang="en-US" sz="2400" dirty="0">
                <a:latin typeface="+mj-lt"/>
                <a:hlinkClick r:id="rId4"/>
              </a:rPr>
              <a:t>I7-7600U@2.8GHz</a:t>
            </a:r>
            <a:r>
              <a:rPr lang="en-US" sz="2400" dirty="0">
                <a:latin typeface="+mj-lt"/>
              </a:rPr>
              <a:t> (laptop): 7.5W (down), 15W (typical), 25W (up)</a:t>
            </a:r>
          </a:p>
          <a:p>
            <a:pPr marL="800100" lvl="1" indent="-342900">
              <a:buFont typeface="Arial" panose="020B0604020202020204" pitchFamily="34" charset="0"/>
              <a:buChar char="•"/>
            </a:pPr>
            <a:r>
              <a:rPr lang="en-US" sz="2400" dirty="0">
                <a:latin typeface="+mj-lt"/>
                <a:hlinkClick r:id="rId5"/>
              </a:rPr>
              <a:t>I7-7700@3.6GHz</a:t>
            </a:r>
            <a:r>
              <a:rPr lang="en-US" sz="2400" dirty="0">
                <a:latin typeface="+mj-lt"/>
              </a:rPr>
              <a:t> (desktop): 65W (typical)</a:t>
            </a:r>
            <a:endParaRPr lang="en-SG" sz="2400" dirty="0">
              <a:latin typeface="+mj-lt"/>
            </a:endParaRPr>
          </a:p>
        </p:txBody>
      </p:sp>
    </p:spTree>
    <p:extLst>
      <p:ext uri="{BB962C8B-B14F-4D97-AF65-F5344CB8AC3E}">
        <p14:creationId xmlns:p14="http://schemas.microsoft.com/office/powerpoint/2010/main" val="255951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A2134-9BF7-270C-6CCC-53501FA5B3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F3057-DCFC-B1DD-5470-00A5CF59220E}"/>
              </a:ext>
            </a:extLst>
          </p:cNvPr>
          <p:cNvSpPr>
            <a:spLocks noGrp="1"/>
          </p:cNvSpPr>
          <p:nvPr>
            <p:ph idx="1"/>
          </p:nvPr>
        </p:nvSpPr>
        <p:spPr>
          <a:xfrm>
            <a:off x="1032164" y="1941141"/>
            <a:ext cx="11050138" cy="2804555"/>
          </a:xfrm>
        </p:spPr>
        <p:txBody>
          <a:bodyPr>
            <a:normAutofit/>
          </a:bodyPr>
          <a:lstStyle/>
          <a:p>
            <a:r>
              <a:rPr lang="en-US" dirty="0">
                <a:latin typeface="+mj-lt"/>
                <a:sym typeface="Wingdings" pitchFamily="2" charset="2"/>
              </a:rPr>
              <a:t>Let us recall what was covered in the last lecture</a:t>
            </a:r>
          </a:p>
          <a:p>
            <a:r>
              <a:rPr lang="en-US" dirty="0">
                <a:latin typeface="+mj-lt"/>
              </a:rPr>
              <a:t>Interfacing I2C sensors on Arduino using library</a:t>
            </a:r>
          </a:p>
          <a:p>
            <a:r>
              <a:rPr lang="en-US" dirty="0">
                <a:latin typeface="+mj-lt"/>
              </a:rPr>
              <a:t>Clock and Timers</a:t>
            </a:r>
          </a:p>
          <a:p>
            <a:r>
              <a:rPr lang="en-US" dirty="0">
                <a:latin typeface="+mj-lt"/>
              </a:rPr>
              <a:t>Battery Capacity </a:t>
            </a:r>
          </a:p>
          <a:p>
            <a:r>
              <a:rPr lang="en-US" b="1" dirty="0">
                <a:latin typeface="+mj-lt"/>
              </a:rPr>
              <a:t>Low-Power communication and backscatter </a:t>
            </a:r>
          </a:p>
        </p:txBody>
      </p:sp>
      <p:sp>
        <p:nvSpPr>
          <p:cNvPr id="12" name="Slide Number Placeholder 11">
            <a:extLst>
              <a:ext uri="{FF2B5EF4-FFF2-40B4-BE49-F238E27FC236}">
                <a16:creationId xmlns:a16="http://schemas.microsoft.com/office/drawing/2014/main" id="{B2B366B8-E36E-6BAE-2034-A22F4350E0E2}"/>
              </a:ext>
            </a:extLst>
          </p:cNvPr>
          <p:cNvSpPr>
            <a:spLocks noGrp="1"/>
          </p:cNvSpPr>
          <p:nvPr>
            <p:ph type="sldNum" sz="quarter" idx="12"/>
          </p:nvPr>
        </p:nvSpPr>
        <p:spPr/>
        <p:txBody>
          <a:bodyPr/>
          <a:lstStyle/>
          <a:p>
            <a:fld id="{687B7451-1438-CB4A-8106-82A64F1C7D7B}" type="slidenum">
              <a:rPr lang="sv-SE" smtClean="0"/>
              <a:t>75</a:t>
            </a:fld>
            <a:endParaRPr lang="sv-SE" dirty="0"/>
          </a:p>
        </p:txBody>
      </p:sp>
      <p:sp>
        <p:nvSpPr>
          <p:cNvPr id="5" name="Title 4">
            <a:extLst>
              <a:ext uri="{FF2B5EF4-FFF2-40B4-BE49-F238E27FC236}">
                <a16:creationId xmlns:a16="http://schemas.microsoft.com/office/drawing/2014/main" id="{92FC4A9D-BAE7-D163-76ED-5580BAEA9DAD}"/>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745065CA-A984-EEC0-8842-3CCFCF868A1C}"/>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708163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fontScale="92500" lnSpcReduction="20000"/>
          </a:bodyPr>
          <a:lstStyle/>
          <a:p>
            <a:pPr marL="0" indent="0" algn="ctr">
              <a:buNone/>
            </a:pPr>
            <a:r>
              <a:rPr lang="en-US" sz="5200" dirty="0"/>
              <a:t>Low-Power Wireless Transmissions through Backscatter Communication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76</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32674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1430"/>
            <a:ext cx="10606051" cy="1325563"/>
          </a:xfrm>
        </p:spPr>
        <p:txBody>
          <a:bodyPr>
            <a:normAutofit/>
          </a:bodyPr>
          <a:lstStyle/>
          <a:p>
            <a:r>
              <a:rPr lang="en-US" dirty="0">
                <a:latin typeface="+mn-lt"/>
              </a:rPr>
              <a:t>Review: What are Antennas?</a:t>
            </a:r>
          </a:p>
        </p:txBody>
      </p:sp>
      <p:sp>
        <p:nvSpPr>
          <p:cNvPr id="21" name="Content Placeholder 2">
            <a:extLst>
              <a:ext uri="{FF2B5EF4-FFF2-40B4-BE49-F238E27FC236}">
                <a16:creationId xmlns:a16="http://schemas.microsoft.com/office/drawing/2014/main" id="{F245BC85-86C3-4DEE-8F97-611080B5417B}"/>
              </a:ext>
            </a:extLst>
          </p:cNvPr>
          <p:cNvSpPr>
            <a:spLocks noGrp="1"/>
          </p:cNvSpPr>
          <p:nvPr>
            <p:ph idx="1"/>
          </p:nvPr>
        </p:nvSpPr>
        <p:spPr>
          <a:xfrm>
            <a:off x="838199" y="1825626"/>
            <a:ext cx="11105757" cy="2758986"/>
          </a:xfrm>
        </p:spPr>
        <p:txBody>
          <a:bodyPr>
            <a:normAutofit/>
          </a:bodyPr>
          <a:lstStyle/>
          <a:p>
            <a:r>
              <a:rPr lang="en-US" dirty="0">
                <a:latin typeface="+mj-lt"/>
              </a:rPr>
              <a:t>High level: They convert between electric and magnetic field</a:t>
            </a:r>
          </a:p>
          <a:p>
            <a:pPr marL="0" indent="0">
              <a:buNone/>
            </a:pPr>
            <a:endParaRPr lang="en-US" dirty="0">
              <a:latin typeface="+mj-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77</a:t>
            </a:fld>
            <a:endParaRPr lang="sv-SE"/>
          </a:p>
        </p:txBody>
      </p:sp>
      <p:pic>
        <p:nvPicPr>
          <p:cNvPr id="3" name="Picture 2">
            <a:extLst>
              <a:ext uri="{FF2B5EF4-FFF2-40B4-BE49-F238E27FC236}">
                <a16:creationId xmlns:a16="http://schemas.microsoft.com/office/drawing/2014/main" id="{0626DC24-274F-56FB-B812-661113DAB6F8}"/>
              </a:ext>
            </a:extLst>
          </p:cNvPr>
          <p:cNvPicPr>
            <a:picLocks noChangeAspect="1"/>
          </p:cNvPicPr>
          <p:nvPr/>
        </p:nvPicPr>
        <p:blipFill>
          <a:blip r:embed="rId3"/>
          <a:stretch>
            <a:fillRect/>
          </a:stretch>
        </p:blipFill>
        <p:spPr>
          <a:xfrm>
            <a:off x="2254453" y="2575087"/>
            <a:ext cx="7683093" cy="3783924"/>
          </a:xfrm>
          <a:prstGeom prst="rect">
            <a:avLst/>
          </a:prstGeom>
        </p:spPr>
      </p:pic>
      <p:sp>
        <p:nvSpPr>
          <p:cNvPr id="4" name="TextBox 3">
            <a:extLst>
              <a:ext uri="{FF2B5EF4-FFF2-40B4-BE49-F238E27FC236}">
                <a16:creationId xmlns:a16="http://schemas.microsoft.com/office/drawing/2014/main" id="{FDD995A9-01E6-1991-1436-6DF1ED1C7B59}"/>
              </a:ext>
            </a:extLst>
          </p:cNvPr>
          <p:cNvSpPr txBox="1"/>
          <p:nvPr/>
        </p:nvSpPr>
        <p:spPr>
          <a:xfrm>
            <a:off x="3494505" y="6538912"/>
            <a:ext cx="529343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Animation by </a:t>
            </a:r>
            <a:r>
              <a:rPr lang="en-US" sz="933" i="1" dirty="0" err="1">
                <a:solidFill>
                  <a:schemeClr val="bg1">
                    <a:lumMod val="50000"/>
                  </a:schemeClr>
                </a:solidFill>
                <a:latin typeface="Seravek Light"/>
                <a:cs typeface="Seravek Light"/>
              </a:rPr>
              <a:t>Chetvorno</a:t>
            </a:r>
            <a:r>
              <a:rPr lang="en-US" sz="933" i="1" dirty="0">
                <a:solidFill>
                  <a:schemeClr val="bg1">
                    <a:lumMod val="50000"/>
                  </a:schemeClr>
                </a:solidFill>
                <a:latin typeface="Seravek Light"/>
                <a:cs typeface="Seravek Light"/>
              </a:rPr>
              <a:t> - Own work, CC0, https://</a:t>
            </a:r>
            <a:r>
              <a:rPr lang="en-US" sz="933" i="1" dirty="0" err="1">
                <a:solidFill>
                  <a:schemeClr val="bg1">
                    <a:lumMod val="50000"/>
                  </a:schemeClr>
                </a:solidFill>
                <a:latin typeface="Seravek Light"/>
                <a:cs typeface="Seravek Light"/>
              </a:rPr>
              <a:t>commons.wikimedia.org</a:t>
            </a:r>
            <a:r>
              <a:rPr lang="en-US" sz="933" i="1" dirty="0">
                <a:solidFill>
                  <a:schemeClr val="bg1">
                    <a:lumMod val="50000"/>
                  </a:schemeClr>
                </a:solidFill>
                <a:latin typeface="Seravek Light"/>
                <a:cs typeface="Seravek Light"/>
              </a:rPr>
              <a:t>/w/</a:t>
            </a:r>
            <a:r>
              <a:rPr lang="en-US" sz="933" i="1" dirty="0" err="1">
                <a:solidFill>
                  <a:schemeClr val="bg1">
                    <a:lumMod val="50000"/>
                  </a:schemeClr>
                </a:solidFill>
                <a:latin typeface="Seravek Light"/>
                <a:cs typeface="Seravek Light"/>
              </a:rPr>
              <a:t>index.php?curid</a:t>
            </a:r>
            <a:r>
              <a:rPr lang="en-US" sz="933" i="1" dirty="0">
                <a:solidFill>
                  <a:schemeClr val="bg1">
                    <a:lumMod val="50000"/>
                  </a:schemeClr>
                </a:solidFill>
                <a:latin typeface="Seravek Light"/>
                <a:cs typeface="Seravek Light"/>
              </a:rPr>
              <a:t>=40789783</a:t>
            </a:r>
          </a:p>
        </p:txBody>
      </p:sp>
    </p:spTree>
    <p:extLst>
      <p:ext uri="{BB962C8B-B14F-4D97-AF65-F5344CB8AC3E}">
        <p14:creationId xmlns:p14="http://schemas.microsoft.com/office/powerpoint/2010/main" val="3462903162"/>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F2BB-5BF9-1749-BEF5-C5605AE84FD7}"/>
              </a:ext>
            </a:extLst>
          </p:cNvPr>
          <p:cNvSpPr>
            <a:spLocks noGrp="1"/>
          </p:cNvSpPr>
          <p:nvPr>
            <p:ph type="title"/>
          </p:nvPr>
        </p:nvSpPr>
        <p:spPr/>
        <p:txBody>
          <a:bodyPr/>
          <a:lstStyle/>
          <a:p>
            <a:r>
              <a:rPr lang="en-US" dirty="0">
                <a:latin typeface="+mn-lt"/>
              </a:rPr>
              <a:t>What happens if nothing ‘receives’ the wave?</a:t>
            </a:r>
          </a:p>
        </p:txBody>
      </p:sp>
      <p:sp>
        <p:nvSpPr>
          <p:cNvPr id="4" name="Slide Number Placeholder 3">
            <a:extLst>
              <a:ext uri="{FF2B5EF4-FFF2-40B4-BE49-F238E27FC236}">
                <a16:creationId xmlns:a16="http://schemas.microsoft.com/office/drawing/2014/main" id="{B3CA3A8D-46BB-F441-BB88-450660DDB160}"/>
              </a:ext>
            </a:extLst>
          </p:cNvPr>
          <p:cNvSpPr>
            <a:spLocks noGrp="1"/>
          </p:cNvSpPr>
          <p:nvPr>
            <p:ph type="sldNum" sz="quarter" idx="12"/>
          </p:nvPr>
        </p:nvSpPr>
        <p:spPr/>
        <p:txBody>
          <a:bodyPr/>
          <a:lstStyle/>
          <a:p>
            <a:pPr algn="r"/>
            <a:fld id="{434A358D-2637-E146-A3BD-05BD470B507B}" type="slidenum">
              <a:rPr lang="en-US" smtClean="0"/>
              <a:pPr algn="r"/>
              <a:t>78</a:t>
            </a:fld>
            <a:endParaRPr lang="en-US" dirty="0"/>
          </a:p>
        </p:txBody>
      </p:sp>
      <p:pic>
        <p:nvPicPr>
          <p:cNvPr id="7" name="Picture 6">
            <a:extLst>
              <a:ext uri="{FF2B5EF4-FFF2-40B4-BE49-F238E27FC236}">
                <a16:creationId xmlns:a16="http://schemas.microsoft.com/office/drawing/2014/main" id="{902DE209-ED8E-E14D-9792-9DCEB6ECF060}"/>
              </a:ext>
            </a:extLst>
          </p:cNvPr>
          <p:cNvPicPr>
            <a:picLocks noChangeAspect="1"/>
          </p:cNvPicPr>
          <p:nvPr/>
        </p:nvPicPr>
        <p:blipFill>
          <a:blip r:embed="rId2"/>
          <a:stretch>
            <a:fillRect/>
          </a:stretch>
        </p:blipFill>
        <p:spPr>
          <a:xfrm>
            <a:off x="2000027" y="1432592"/>
            <a:ext cx="8128000" cy="4572000"/>
          </a:xfrm>
          <a:prstGeom prst="rect">
            <a:avLst/>
          </a:prstGeom>
        </p:spPr>
      </p:pic>
      <p:sp>
        <p:nvSpPr>
          <p:cNvPr id="8" name="TextBox 7">
            <a:extLst>
              <a:ext uri="{FF2B5EF4-FFF2-40B4-BE49-F238E27FC236}">
                <a16:creationId xmlns:a16="http://schemas.microsoft.com/office/drawing/2014/main" id="{5DB4DE88-07EB-4F4B-90FB-D7E64ECCA40A}"/>
              </a:ext>
            </a:extLst>
          </p:cNvPr>
          <p:cNvSpPr txBox="1"/>
          <p:nvPr/>
        </p:nvSpPr>
        <p:spPr>
          <a:xfrm>
            <a:off x="6945746" y="6062522"/>
            <a:ext cx="318228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From: </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https://www.flippingphysics.com/standing-waves.html</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955665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980C-E8E1-874C-BA8D-07B63CDEBA25}"/>
              </a:ext>
            </a:extLst>
          </p:cNvPr>
          <p:cNvSpPr>
            <a:spLocks noGrp="1"/>
          </p:cNvSpPr>
          <p:nvPr>
            <p:ph type="title"/>
          </p:nvPr>
        </p:nvSpPr>
        <p:spPr>
          <a:xfrm>
            <a:off x="838200" y="243960"/>
            <a:ext cx="10515600" cy="1325563"/>
          </a:xfrm>
        </p:spPr>
        <p:txBody>
          <a:bodyPr/>
          <a:lstStyle/>
          <a:p>
            <a:r>
              <a:rPr lang="en-US" dirty="0">
                <a:latin typeface="+mn-lt"/>
              </a:rPr>
              <a:t>”Fixed end” and “Free end” in transmission</a:t>
            </a:r>
          </a:p>
        </p:txBody>
      </p:sp>
      <p:sp>
        <p:nvSpPr>
          <p:cNvPr id="4" name="Slide Number Placeholder 3">
            <a:extLst>
              <a:ext uri="{FF2B5EF4-FFF2-40B4-BE49-F238E27FC236}">
                <a16:creationId xmlns:a16="http://schemas.microsoft.com/office/drawing/2014/main" id="{9597CF62-4CD0-174D-A289-878BC2AF07CE}"/>
              </a:ext>
            </a:extLst>
          </p:cNvPr>
          <p:cNvSpPr>
            <a:spLocks noGrp="1"/>
          </p:cNvSpPr>
          <p:nvPr>
            <p:ph type="sldNum" sz="quarter" idx="12"/>
          </p:nvPr>
        </p:nvSpPr>
        <p:spPr/>
        <p:txBody>
          <a:bodyPr/>
          <a:lstStyle/>
          <a:p>
            <a:pPr algn="r"/>
            <a:fld id="{434A358D-2637-E146-A3BD-05BD470B507B}" type="slidenum">
              <a:rPr lang="en-US" smtClean="0"/>
              <a:pPr algn="r"/>
              <a:t>79</a:t>
            </a:fld>
            <a:endParaRPr lang="en-US" dirty="0"/>
          </a:p>
        </p:txBody>
      </p:sp>
      <p:grpSp>
        <p:nvGrpSpPr>
          <p:cNvPr id="7" name="Group 6">
            <a:extLst>
              <a:ext uri="{FF2B5EF4-FFF2-40B4-BE49-F238E27FC236}">
                <a16:creationId xmlns:a16="http://schemas.microsoft.com/office/drawing/2014/main" id="{9B19DBBC-840D-9C40-B0B8-754C655CA597}"/>
              </a:ext>
            </a:extLst>
          </p:cNvPr>
          <p:cNvGrpSpPr/>
          <p:nvPr/>
        </p:nvGrpSpPr>
        <p:grpSpPr>
          <a:xfrm>
            <a:off x="1834960" y="1686632"/>
            <a:ext cx="615758" cy="666787"/>
            <a:chOff x="1228437" y="1403927"/>
            <a:chExt cx="461818" cy="500090"/>
          </a:xfrm>
        </p:grpSpPr>
        <p:sp>
          <p:nvSpPr>
            <p:cNvPr id="5" name="Oval 4">
              <a:extLst>
                <a:ext uri="{FF2B5EF4-FFF2-40B4-BE49-F238E27FC236}">
                  <a16:creationId xmlns:a16="http://schemas.microsoft.com/office/drawing/2014/main" id="{F9AC742D-C3F5-3C48-8B33-246686FDD337}"/>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2DE417C3-F79F-A942-86A9-2C6209C64C08}"/>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1" name="Elbow Connector 10">
            <a:extLst>
              <a:ext uri="{FF2B5EF4-FFF2-40B4-BE49-F238E27FC236}">
                <a16:creationId xmlns:a16="http://schemas.microsoft.com/office/drawing/2014/main" id="{958BB36C-0FA1-0D44-8C30-139698A520FD}"/>
              </a:ext>
            </a:extLst>
          </p:cNvPr>
          <p:cNvCxnSpPr>
            <a:stCxn id="6" idx="0"/>
          </p:cNvCxnSpPr>
          <p:nvPr/>
        </p:nvCxnSpPr>
        <p:spPr>
          <a:xfrm rot="5400000" flipH="1" flipV="1">
            <a:off x="3553977" y="80561"/>
            <a:ext cx="184725" cy="3027418"/>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8E8641C8-5AC8-AE40-BF14-DE6F54CC30B3}"/>
              </a:ext>
            </a:extLst>
          </p:cNvPr>
          <p:cNvCxnSpPr>
            <a:cxnSpLocks/>
            <a:stCxn id="6" idx="2"/>
          </p:cNvCxnSpPr>
          <p:nvPr/>
        </p:nvCxnSpPr>
        <p:spPr>
          <a:xfrm rot="16200000" flipH="1">
            <a:off x="3526795" y="959253"/>
            <a:ext cx="225300" cy="301363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42FB173-DE6A-3C42-89BF-DC7206B63FEC}"/>
              </a:ext>
            </a:extLst>
          </p:cNvPr>
          <p:cNvGrpSpPr/>
          <p:nvPr/>
        </p:nvGrpSpPr>
        <p:grpSpPr>
          <a:xfrm>
            <a:off x="1833161" y="3314029"/>
            <a:ext cx="615758" cy="666787"/>
            <a:chOff x="1228437" y="1403927"/>
            <a:chExt cx="461818" cy="500090"/>
          </a:xfrm>
        </p:grpSpPr>
        <p:sp>
          <p:nvSpPr>
            <p:cNvPr id="15" name="Oval 14">
              <a:extLst>
                <a:ext uri="{FF2B5EF4-FFF2-40B4-BE49-F238E27FC236}">
                  <a16:creationId xmlns:a16="http://schemas.microsoft.com/office/drawing/2014/main" id="{27F68559-CB54-7A4D-BCC2-8903F9E73A7A}"/>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96E88A37-6B42-C542-AAA3-B1EE1A73DFAB}"/>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7" name="Elbow Connector 16">
            <a:extLst>
              <a:ext uri="{FF2B5EF4-FFF2-40B4-BE49-F238E27FC236}">
                <a16:creationId xmlns:a16="http://schemas.microsoft.com/office/drawing/2014/main" id="{47C26B19-442E-ED46-BB1B-CA926466274B}"/>
              </a:ext>
            </a:extLst>
          </p:cNvPr>
          <p:cNvCxnSpPr>
            <a:stCxn id="16" idx="0"/>
          </p:cNvCxnSpPr>
          <p:nvPr/>
        </p:nvCxnSpPr>
        <p:spPr>
          <a:xfrm rot="5400000" flipH="1" flipV="1">
            <a:off x="3552178" y="1707958"/>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3ECEDF18-13D8-8C4F-B50D-20A05F23659F}"/>
              </a:ext>
            </a:extLst>
          </p:cNvPr>
          <p:cNvCxnSpPr>
            <a:cxnSpLocks/>
            <a:stCxn id="16" idx="2"/>
          </p:cNvCxnSpPr>
          <p:nvPr/>
        </p:nvCxnSpPr>
        <p:spPr>
          <a:xfrm rot="16200000" flipH="1">
            <a:off x="3524997" y="2586650"/>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01C0DD-171D-7B49-A64E-F804883AEAC6}"/>
              </a:ext>
            </a:extLst>
          </p:cNvPr>
          <p:cNvCxnSpPr/>
          <p:nvPr/>
        </p:nvCxnSpPr>
        <p:spPr>
          <a:xfrm>
            <a:off x="5200483" y="1521303"/>
            <a:ext cx="0" cy="1024992"/>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0AFA3E-6682-B540-B5E2-CD84004BA836}"/>
              </a:ext>
            </a:extLst>
          </p:cNvPr>
          <p:cNvSpPr txBox="1"/>
          <p:nvPr/>
        </p:nvSpPr>
        <p:spPr>
          <a:xfrm>
            <a:off x="6009687" y="1564462"/>
            <a:ext cx="3374129" cy="830997"/>
          </a:xfrm>
          <a:prstGeom prst="rect">
            <a:avLst/>
          </a:prstGeom>
          <a:noFill/>
        </p:spPr>
        <p:txBody>
          <a:bodyPr wrap="none" rtlCol="0">
            <a:spAutoFit/>
          </a:bodyPr>
          <a:lstStyle/>
          <a:p>
            <a:r>
              <a:rPr lang="en-US" sz="2400" dirty="0">
                <a:latin typeface="+mj-lt"/>
                <a:cs typeface="Seravek Light"/>
              </a:rPr>
              <a:t>Short Circuit = “Free End”</a:t>
            </a:r>
          </a:p>
          <a:p>
            <a:r>
              <a:rPr lang="en-US" sz="2400" dirty="0">
                <a:latin typeface="+mj-lt"/>
                <a:cs typeface="Seravek Light"/>
              </a:rPr>
              <a:t> - Reflects wave</a:t>
            </a:r>
          </a:p>
        </p:txBody>
      </p:sp>
      <p:sp>
        <p:nvSpPr>
          <p:cNvPr id="22" name="TextBox 21">
            <a:extLst>
              <a:ext uri="{FF2B5EF4-FFF2-40B4-BE49-F238E27FC236}">
                <a16:creationId xmlns:a16="http://schemas.microsoft.com/office/drawing/2014/main" id="{9EB1868C-03FB-874A-86B6-144DAD0C5448}"/>
              </a:ext>
            </a:extLst>
          </p:cNvPr>
          <p:cNvSpPr txBox="1"/>
          <p:nvPr/>
        </p:nvSpPr>
        <p:spPr>
          <a:xfrm>
            <a:off x="6029467" y="3245806"/>
            <a:ext cx="3480633" cy="830997"/>
          </a:xfrm>
          <a:prstGeom prst="rect">
            <a:avLst/>
          </a:prstGeom>
          <a:noFill/>
        </p:spPr>
        <p:txBody>
          <a:bodyPr wrap="none" rtlCol="0">
            <a:spAutoFit/>
          </a:bodyPr>
          <a:lstStyle/>
          <a:p>
            <a:r>
              <a:rPr lang="en-US" sz="2400" dirty="0">
                <a:latin typeface="+mj-lt"/>
                <a:cs typeface="Seravek Light"/>
              </a:rPr>
              <a:t>Open Circuit = “Fixed End”</a:t>
            </a:r>
          </a:p>
          <a:p>
            <a:r>
              <a:rPr lang="en-US" sz="2400" dirty="0">
                <a:latin typeface="+mj-lt"/>
                <a:cs typeface="Seravek Light"/>
              </a:rPr>
              <a:t> - Inverts wave</a:t>
            </a:r>
          </a:p>
        </p:txBody>
      </p:sp>
      <p:grpSp>
        <p:nvGrpSpPr>
          <p:cNvPr id="23" name="Group 22">
            <a:extLst>
              <a:ext uri="{FF2B5EF4-FFF2-40B4-BE49-F238E27FC236}">
                <a16:creationId xmlns:a16="http://schemas.microsoft.com/office/drawing/2014/main" id="{7658A73A-C250-1B42-BEBD-0D1F1B13C826}"/>
              </a:ext>
            </a:extLst>
          </p:cNvPr>
          <p:cNvGrpSpPr/>
          <p:nvPr/>
        </p:nvGrpSpPr>
        <p:grpSpPr>
          <a:xfrm>
            <a:off x="1820574" y="4963005"/>
            <a:ext cx="615758" cy="666787"/>
            <a:chOff x="1228437" y="1403927"/>
            <a:chExt cx="461818" cy="500090"/>
          </a:xfrm>
        </p:grpSpPr>
        <p:sp>
          <p:nvSpPr>
            <p:cNvPr id="24" name="Oval 23">
              <a:extLst>
                <a:ext uri="{FF2B5EF4-FFF2-40B4-BE49-F238E27FC236}">
                  <a16:creationId xmlns:a16="http://schemas.microsoft.com/office/drawing/2014/main" id="{7CA39D3C-63A2-5745-A42D-A086F3C61C0B}"/>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4C23AC49-8632-0D44-8BFC-A73B600993AD}"/>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26" name="Elbow Connector 25">
            <a:extLst>
              <a:ext uri="{FF2B5EF4-FFF2-40B4-BE49-F238E27FC236}">
                <a16:creationId xmlns:a16="http://schemas.microsoft.com/office/drawing/2014/main" id="{78C9E614-08FA-DE40-A9A9-F1E7A079E50C}"/>
              </a:ext>
            </a:extLst>
          </p:cNvPr>
          <p:cNvCxnSpPr>
            <a:stCxn id="25" idx="0"/>
          </p:cNvCxnSpPr>
          <p:nvPr/>
        </p:nvCxnSpPr>
        <p:spPr>
          <a:xfrm rot="5400000" flipH="1" flipV="1">
            <a:off x="3539591" y="3356934"/>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FDF223F6-613D-144D-9FFB-6E7E666E50A3}"/>
              </a:ext>
            </a:extLst>
          </p:cNvPr>
          <p:cNvCxnSpPr>
            <a:cxnSpLocks/>
            <a:stCxn id="25" idx="2"/>
          </p:cNvCxnSpPr>
          <p:nvPr/>
        </p:nvCxnSpPr>
        <p:spPr>
          <a:xfrm rot="16200000" flipH="1">
            <a:off x="3512410" y="4235626"/>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C18F43C-04AD-2845-B6D7-B1BB0657A67C}"/>
              </a:ext>
            </a:extLst>
          </p:cNvPr>
          <p:cNvSpPr txBox="1"/>
          <p:nvPr/>
        </p:nvSpPr>
        <p:spPr>
          <a:xfrm>
            <a:off x="6016881" y="4894782"/>
            <a:ext cx="3991349" cy="830997"/>
          </a:xfrm>
          <a:prstGeom prst="rect">
            <a:avLst/>
          </a:prstGeom>
          <a:noFill/>
        </p:spPr>
        <p:txBody>
          <a:bodyPr wrap="none" rtlCol="0">
            <a:spAutoFit/>
          </a:bodyPr>
          <a:lstStyle/>
          <a:p>
            <a:r>
              <a:rPr lang="en-US" sz="2400" dirty="0">
                <a:latin typeface="+mj-lt"/>
                <a:cs typeface="Seravek Light"/>
              </a:rPr>
              <a:t>Matched Load</a:t>
            </a:r>
          </a:p>
          <a:p>
            <a:r>
              <a:rPr lang="en-US" sz="2400" dirty="0">
                <a:latin typeface="+mj-lt"/>
                <a:cs typeface="Seravek Light"/>
              </a:rPr>
              <a:t> - Absorbs wave (no reflection)</a:t>
            </a:r>
          </a:p>
        </p:txBody>
      </p:sp>
      <p:grpSp>
        <p:nvGrpSpPr>
          <p:cNvPr id="29" name="Group 28">
            <a:extLst>
              <a:ext uri="{FF2B5EF4-FFF2-40B4-BE49-F238E27FC236}">
                <a16:creationId xmlns:a16="http://schemas.microsoft.com/office/drawing/2014/main" id="{0CDDDFE0-B062-8648-9D14-9FD0E5215688}"/>
              </a:ext>
            </a:extLst>
          </p:cNvPr>
          <p:cNvGrpSpPr/>
          <p:nvPr/>
        </p:nvGrpSpPr>
        <p:grpSpPr>
          <a:xfrm>
            <a:off x="5010466" y="4849655"/>
            <a:ext cx="221529" cy="902767"/>
            <a:chOff x="7290683" y="1527355"/>
            <a:chExt cx="221530" cy="902767"/>
          </a:xfrm>
        </p:grpSpPr>
        <p:cxnSp>
          <p:nvCxnSpPr>
            <p:cNvPr id="35" name="Straight Connector 34">
              <a:extLst>
                <a:ext uri="{FF2B5EF4-FFF2-40B4-BE49-F238E27FC236}">
                  <a16:creationId xmlns:a16="http://schemas.microsoft.com/office/drawing/2014/main" id="{F734E551-6E4D-664B-AF68-D2B0B7FDA574}"/>
                </a:ext>
              </a:extLst>
            </p:cNvPr>
            <p:cNvCxnSpPr/>
            <p:nvPr/>
          </p:nvCxnSpPr>
          <p:spPr>
            <a:xfrm>
              <a:off x="7395812" y="2228820"/>
              <a:ext cx="0" cy="20130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A1E271-955C-5243-883A-A715084B0415}"/>
                </a:ext>
              </a:extLst>
            </p:cNvPr>
            <p:cNvCxnSpPr/>
            <p:nvPr/>
          </p:nvCxnSpPr>
          <p:spPr>
            <a:xfrm>
              <a:off x="7395812" y="1527355"/>
              <a:ext cx="0" cy="25708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0AB5DC-AA44-0D46-9400-57FE2845E285}"/>
                </a:ext>
              </a:extLst>
            </p:cNvPr>
            <p:cNvGrpSpPr/>
            <p:nvPr/>
          </p:nvGrpSpPr>
          <p:grpSpPr>
            <a:xfrm>
              <a:off x="7290683" y="1767757"/>
              <a:ext cx="221530" cy="461063"/>
              <a:chOff x="9448174" y="1993728"/>
              <a:chExt cx="221530" cy="461063"/>
            </a:xfrm>
          </p:grpSpPr>
          <p:cxnSp>
            <p:nvCxnSpPr>
              <p:cNvPr id="38" name="Straight Connector 37">
                <a:extLst>
                  <a:ext uri="{FF2B5EF4-FFF2-40B4-BE49-F238E27FC236}">
                    <a16:creationId xmlns:a16="http://schemas.microsoft.com/office/drawing/2014/main" id="{A2BD6DF2-3E14-1742-95D3-E584CC599F28}"/>
                  </a:ext>
                </a:extLst>
              </p:cNvPr>
              <p:cNvCxnSpPr/>
              <p:nvPr/>
            </p:nvCxnSpPr>
            <p:spPr>
              <a:xfrm>
                <a:off x="9459448" y="2407787"/>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B7F3E5-919A-A24D-9BBB-22C6A67A49AF}"/>
                  </a:ext>
                </a:extLst>
              </p:cNvPr>
              <p:cNvCxnSpPr/>
              <p:nvPr/>
            </p:nvCxnSpPr>
            <p:spPr>
              <a:xfrm>
                <a:off x="9459448" y="2248837"/>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79AA94-3996-834B-9AB9-0F6591449C42}"/>
                  </a:ext>
                </a:extLst>
              </p:cNvPr>
              <p:cNvCxnSpPr/>
              <p:nvPr/>
            </p:nvCxnSpPr>
            <p:spPr>
              <a:xfrm>
                <a:off x="9459448" y="210425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453200-594C-D745-B42D-70F7F79614C8}"/>
                  </a:ext>
                </a:extLst>
              </p:cNvPr>
              <p:cNvCxnSpPr/>
              <p:nvPr/>
            </p:nvCxnSpPr>
            <p:spPr>
              <a:xfrm flipH="1">
                <a:off x="9448174" y="2326884"/>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09B7AB-E5A1-9A47-AB74-2A022EEDA23B}"/>
                  </a:ext>
                </a:extLst>
              </p:cNvPr>
              <p:cNvCxnSpPr/>
              <p:nvPr/>
            </p:nvCxnSpPr>
            <p:spPr>
              <a:xfrm flipH="1">
                <a:off x="9459448" y="217857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0F2FD-4DD3-0049-83C1-B8909246169B}"/>
                  </a:ext>
                </a:extLst>
              </p:cNvPr>
              <p:cNvCxnSpPr/>
              <p:nvPr/>
            </p:nvCxnSpPr>
            <p:spPr>
              <a:xfrm flipH="1">
                <a:off x="9459448" y="2034259"/>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8C0AA6-8C26-7F4D-A688-2B88EF5051B4}"/>
                  </a:ext>
                </a:extLst>
              </p:cNvPr>
              <p:cNvCxnSpPr/>
              <p:nvPr/>
            </p:nvCxnSpPr>
            <p:spPr>
              <a:xfrm>
                <a:off x="9543018" y="1993728"/>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29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B7DB-D59E-4C29-CB98-C24320364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5A713-3868-FF4B-6837-17B21755D178}"/>
              </a:ext>
            </a:extLst>
          </p:cNvPr>
          <p:cNvSpPr>
            <a:spLocks noGrp="1"/>
          </p:cNvSpPr>
          <p:nvPr>
            <p:ph type="title"/>
          </p:nvPr>
        </p:nvSpPr>
        <p:spPr>
          <a:xfrm>
            <a:off x="838199" y="365125"/>
            <a:ext cx="9778140" cy="1325563"/>
          </a:xfrm>
        </p:spPr>
        <p:txBody>
          <a:bodyPr>
            <a:noAutofit/>
          </a:bodyPr>
          <a:lstStyle/>
          <a:p>
            <a:r>
              <a:rPr lang="en-US" sz="4000" dirty="0">
                <a:latin typeface="+mn-lt"/>
              </a:rPr>
              <a:t>What are components of internet of things</a:t>
            </a:r>
          </a:p>
        </p:txBody>
      </p:sp>
      <p:sp>
        <p:nvSpPr>
          <p:cNvPr id="8" name="Slide Number Placeholder 7">
            <a:extLst>
              <a:ext uri="{FF2B5EF4-FFF2-40B4-BE49-F238E27FC236}">
                <a16:creationId xmlns:a16="http://schemas.microsoft.com/office/drawing/2014/main" id="{D601F5F8-BADC-C3DE-E9AD-B3F6E49AF5AF}"/>
              </a:ext>
            </a:extLst>
          </p:cNvPr>
          <p:cNvSpPr>
            <a:spLocks noGrp="1"/>
          </p:cNvSpPr>
          <p:nvPr>
            <p:ph type="sldNum" sz="quarter" idx="12"/>
          </p:nvPr>
        </p:nvSpPr>
        <p:spPr/>
        <p:txBody>
          <a:bodyPr/>
          <a:lstStyle/>
          <a:p>
            <a:fld id="{687B7451-1438-CB4A-8106-82A64F1C7D7B}" type="slidenum">
              <a:rPr lang="sv-SE" smtClean="0"/>
              <a:t>8</a:t>
            </a:fld>
            <a:endParaRPr lang="sv-SE" dirty="0"/>
          </a:p>
        </p:txBody>
      </p:sp>
      <p:sp>
        <p:nvSpPr>
          <p:cNvPr id="6" name="Quad Arrow 5">
            <a:extLst>
              <a:ext uri="{FF2B5EF4-FFF2-40B4-BE49-F238E27FC236}">
                <a16:creationId xmlns:a16="http://schemas.microsoft.com/office/drawing/2014/main" id="{2EA7C568-7F8D-E00A-D0A5-205AE56B0D97}"/>
              </a:ext>
            </a:extLst>
          </p:cNvPr>
          <p:cNvSpPr/>
          <p:nvPr/>
        </p:nvSpPr>
        <p:spPr>
          <a:xfrm>
            <a:off x="4199685" y="2743251"/>
            <a:ext cx="3179233" cy="2577077"/>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E85C4E-0C50-AE74-9949-2BC590EAC08F}"/>
              </a:ext>
            </a:extLst>
          </p:cNvPr>
          <p:cNvSpPr txBox="1"/>
          <p:nvPr/>
        </p:nvSpPr>
        <p:spPr>
          <a:xfrm>
            <a:off x="4929934" y="1820612"/>
            <a:ext cx="1718734" cy="707886"/>
          </a:xfrm>
          <a:prstGeom prst="rect">
            <a:avLst/>
          </a:prstGeom>
          <a:noFill/>
        </p:spPr>
        <p:txBody>
          <a:bodyPr wrap="square">
            <a:spAutoFit/>
          </a:bodyPr>
          <a:lstStyle/>
          <a:p>
            <a:pPr algn="ctr"/>
            <a:r>
              <a:rPr lang="en-US" sz="2000" b="1" dirty="0">
                <a:solidFill>
                  <a:srgbClr val="FF0000"/>
                </a:solidFill>
                <a:latin typeface="+mj-lt"/>
              </a:rPr>
              <a:t>Computation and Storage</a:t>
            </a:r>
          </a:p>
        </p:txBody>
      </p:sp>
      <p:sp>
        <p:nvSpPr>
          <p:cNvPr id="11" name="TextBox 10">
            <a:extLst>
              <a:ext uri="{FF2B5EF4-FFF2-40B4-BE49-F238E27FC236}">
                <a16:creationId xmlns:a16="http://schemas.microsoft.com/office/drawing/2014/main" id="{D41E947A-7761-FB40-D1E9-7C267B4B789C}"/>
              </a:ext>
            </a:extLst>
          </p:cNvPr>
          <p:cNvSpPr txBox="1"/>
          <p:nvPr/>
        </p:nvSpPr>
        <p:spPr>
          <a:xfrm>
            <a:off x="2397296" y="3731923"/>
            <a:ext cx="1718734" cy="707886"/>
          </a:xfrm>
          <a:prstGeom prst="rect">
            <a:avLst/>
          </a:prstGeom>
          <a:noFill/>
        </p:spPr>
        <p:txBody>
          <a:bodyPr wrap="square">
            <a:spAutoFit/>
          </a:bodyPr>
          <a:lstStyle/>
          <a:p>
            <a:pPr algn="ctr"/>
            <a:r>
              <a:rPr lang="en-US" sz="2000" dirty="0">
                <a:latin typeface="+mj-lt"/>
              </a:rPr>
              <a:t>Sensing and Actuation</a:t>
            </a:r>
          </a:p>
        </p:txBody>
      </p:sp>
      <p:sp>
        <p:nvSpPr>
          <p:cNvPr id="12" name="TextBox 11">
            <a:extLst>
              <a:ext uri="{FF2B5EF4-FFF2-40B4-BE49-F238E27FC236}">
                <a16:creationId xmlns:a16="http://schemas.microsoft.com/office/drawing/2014/main" id="{01BB6386-121D-C25E-5F5A-F54E8B82AFCF}"/>
              </a:ext>
            </a:extLst>
          </p:cNvPr>
          <p:cNvSpPr txBox="1"/>
          <p:nvPr/>
        </p:nvSpPr>
        <p:spPr>
          <a:xfrm>
            <a:off x="7299489" y="3885811"/>
            <a:ext cx="1718734" cy="400110"/>
          </a:xfrm>
          <a:prstGeom prst="rect">
            <a:avLst/>
          </a:prstGeom>
          <a:noFill/>
        </p:spPr>
        <p:txBody>
          <a:bodyPr wrap="square">
            <a:spAutoFit/>
          </a:bodyPr>
          <a:lstStyle/>
          <a:p>
            <a:pPr algn="ctr"/>
            <a:r>
              <a:rPr lang="en-US" sz="2000" dirty="0">
                <a:latin typeface="+mj-lt"/>
              </a:rPr>
              <a:t>Power</a:t>
            </a:r>
          </a:p>
        </p:txBody>
      </p:sp>
      <p:sp>
        <p:nvSpPr>
          <p:cNvPr id="13" name="TextBox 12">
            <a:extLst>
              <a:ext uri="{FF2B5EF4-FFF2-40B4-BE49-F238E27FC236}">
                <a16:creationId xmlns:a16="http://schemas.microsoft.com/office/drawing/2014/main" id="{5490ED25-C96C-E7E3-80FE-0DD3B77A37F0}"/>
              </a:ext>
            </a:extLst>
          </p:cNvPr>
          <p:cNvSpPr txBox="1"/>
          <p:nvPr/>
        </p:nvSpPr>
        <p:spPr>
          <a:xfrm>
            <a:off x="4941223" y="5648464"/>
            <a:ext cx="1718734" cy="707886"/>
          </a:xfrm>
          <a:prstGeom prst="rect">
            <a:avLst/>
          </a:prstGeom>
          <a:noFill/>
        </p:spPr>
        <p:txBody>
          <a:bodyPr wrap="square">
            <a:spAutoFit/>
          </a:bodyPr>
          <a:lstStyle/>
          <a:p>
            <a:pPr algn="ctr"/>
            <a:r>
              <a:rPr lang="en-US" sz="2000" dirty="0">
                <a:latin typeface="+mj-lt"/>
              </a:rPr>
              <a:t>Wireless Connectivity</a:t>
            </a:r>
          </a:p>
        </p:txBody>
      </p:sp>
      <p:pic>
        <p:nvPicPr>
          <p:cNvPr id="15" name="Picture 14" descr="Icon&#10;&#10;Description automatically generated">
            <a:extLst>
              <a:ext uri="{FF2B5EF4-FFF2-40B4-BE49-F238E27FC236}">
                <a16:creationId xmlns:a16="http://schemas.microsoft.com/office/drawing/2014/main" id="{2A7127E0-A746-B095-4112-82239B69C0A2}"/>
              </a:ext>
            </a:extLst>
          </p:cNvPr>
          <p:cNvPicPr>
            <a:picLocks noChangeAspect="1"/>
          </p:cNvPicPr>
          <p:nvPr/>
        </p:nvPicPr>
        <p:blipFill>
          <a:blip r:embed="rId3"/>
          <a:stretch>
            <a:fillRect/>
          </a:stretch>
        </p:blipFill>
        <p:spPr>
          <a:xfrm>
            <a:off x="8610600" y="3366309"/>
            <a:ext cx="1349078" cy="1349078"/>
          </a:xfrm>
          <a:prstGeom prst="rect">
            <a:avLst/>
          </a:prstGeom>
        </p:spPr>
      </p:pic>
      <p:pic>
        <p:nvPicPr>
          <p:cNvPr id="19" name="Picture 18">
            <a:extLst>
              <a:ext uri="{FF2B5EF4-FFF2-40B4-BE49-F238E27FC236}">
                <a16:creationId xmlns:a16="http://schemas.microsoft.com/office/drawing/2014/main" id="{B6649414-E927-7CF6-68FC-BD3C47A5BBA5}"/>
              </a:ext>
            </a:extLst>
          </p:cNvPr>
          <p:cNvPicPr>
            <a:picLocks noChangeAspect="1"/>
          </p:cNvPicPr>
          <p:nvPr/>
        </p:nvPicPr>
        <p:blipFill>
          <a:blip r:embed="rId4"/>
          <a:stretch>
            <a:fillRect/>
          </a:stretch>
        </p:blipFill>
        <p:spPr>
          <a:xfrm>
            <a:off x="6648668" y="1654749"/>
            <a:ext cx="1510188" cy="1006792"/>
          </a:xfrm>
          <a:prstGeom prst="rect">
            <a:avLst/>
          </a:prstGeom>
        </p:spPr>
      </p:pic>
      <p:pic>
        <p:nvPicPr>
          <p:cNvPr id="23" name="Picture 22" descr="Icon&#10;&#10;Description automatically generated">
            <a:extLst>
              <a:ext uri="{FF2B5EF4-FFF2-40B4-BE49-F238E27FC236}">
                <a16:creationId xmlns:a16="http://schemas.microsoft.com/office/drawing/2014/main" id="{0107A8EA-B3D2-864E-F5AC-CD9B1E038707}"/>
              </a:ext>
            </a:extLst>
          </p:cNvPr>
          <p:cNvPicPr>
            <a:picLocks noChangeAspect="1"/>
          </p:cNvPicPr>
          <p:nvPr/>
        </p:nvPicPr>
        <p:blipFill>
          <a:blip r:embed="rId5"/>
          <a:stretch>
            <a:fillRect/>
          </a:stretch>
        </p:blipFill>
        <p:spPr>
          <a:xfrm>
            <a:off x="1475934" y="3669575"/>
            <a:ext cx="921362" cy="921362"/>
          </a:xfrm>
          <a:prstGeom prst="rect">
            <a:avLst/>
          </a:prstGeom>
        </p:spPr>
      </p:pic>
      <p:pic>
        <p:nvPicPr>
          <p:cNvPr id="25" name="Picture 24" descr="Icon&#10;&#10;Description automatically generated">
            <a:extLst>
              <a:ext uri="{FF2B5EF4-FFF2-40B4-BE49-F238E27FC236}">
                <a16:creationId xmlns:a16="http://schemas.microsoft.com/office/drawing/2014/main" id="{7DF03F31-1D74-3CDA-8A62-10B10A632B59}"/>
              </a:ext>
            </a:extLst>
          </p:cNvPr>
          <p:cNvPicPr>
            <a:picLocks noChangeAspect="1"/>
          </p:cNvPicPr>
          <p:nvPr/>
        </p:nvPicPr>
        <p:blipFill>
          <a:blip r:embed="rId6"/>
          <a:stretch>
            <a:fillRect/>
          </a:stretch>
        </p:blipFill>
        <p:spPr>
          <a:xfrm>
            <a:off x="6834301" y="5343330"/>
            <a:ext cx="1138921" cy="1138921"/>
          </a:xfrm>
          <a:prstGeom prst="rect">
            <a:avLst/>
          </a:prstGeom>
        </p:spPr>
      </p:pic>
    </p:spTree>
    <p:extLst>
      <p:ext uri="{BB962C8B-B14F-4D97-AF65-F5344CB8AC3E}">
        <p14:creationId xmlns:p14="http://schemas.microsoft.com/office/powerpoint/2010/main" val="199857072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2077-3AD8-4BD0-8E28-B25530BEABF1}"/>
              </a:ext>
            </a:extLst>
          </p:cNvPr>
          <p:cNvSpPr>
            <a:spLocks noGrp="1"/>
          </p:cNvSpPr>
          <p:nvPr>
            <p:ph type="title"/>
          </p:nvPr>
        </p:nvSpPr>
        <p:spPr/>
        <p:txBody>
          <a:bodyPr/>
          <a:lstStyle/>
          <a:p>
            <a:r>
              <a:rPr lang="en-US" dirty="0">
                <a:latin typeface="+mn-lt"/>
              </a:rPr>
              <a:t>Basics of backscatter communication</a:t>
            </a:r>
          </a:p>
        </p:txBody>
      </p:sp>
      <p:sp>
        <p:nvSpPr>
          <p:cNvPr id="3" name="Content Placeholder 2">
            <a:extLst>
              <a:ext uri="{FF2B5EF4-FFF2-40B4-BE49-F238E27FC236}">
                <a16:creationId xmlns:a16="http://schemas.microsoft.com/office/drawing/2014/main" id="{8BE5CA87-C60A-4279-B21D-11233EC7CE3A}"/>
              </a:ext>
            </a:extLst>
          </p:cNvPr>
          <p:cNvSpPr>
            <a:spLocks noGrp="1"/>
          </p:cNvSpPr>
          <p:nvPr>
            <p:ph idx="1"/>
          </p:nvPr>
        </p:nvSpPr>
        <p:spPr>
          <a:xfrm>
            <a:off x="838200" y="1517863"/>
            <a:ext cx="10515600" cy="4351338"/>
          </a:xfrm>
        </p:spPr>
        <p:txBody>
          <a:bodyPr/>
          <a:lstStyle/>
          <a:p>
            <a:r>
              <a:rPr lang="en-US" dirty="0">
                <a:latin typeface="+mj-lt"/>
              </a:rPr>
              <a:t>Vary between absorbing or reflecting signal to modulate data</a:t>
            </a:r>
          </a:p>
          <a:p>
            <a:pPr lvl="1"/>
            <a:r>
              <a:rPr lang="en-US" dirty="0">
                <a:latin typeface="+mj-lt"/>
              </a:rPr>
              <a:t>Wireless transmissions at microwatts of power draw (10000x energy savings)</a:t>
            </a:r>
          </a:p>
          <a:p>
            <a:pPr lvl="1"/>
            <a:r>
              <a:rPr lang="en-US" dirty="0">
                <a:latin typeface="+mj-lt"/>
              </a:rPr>
              <a:t>Frequency bands: 400 MHz, 900 MHz, 2.4 GHz</a:t>
            </a:r>
          </a:p>
        </p:txBody>
      </p:sp>
      <p:sp>
        <p:nvSpPr>
          <p:cNvPr id="4" name="Slide Number Placeholder 3">
            <a:extLst>
              <a:ext uri="{FF2B5EF4-FFF2-40B4-BE49-F238E27FC236}">
                <a16:creationId xmlns:a16="http://schemas.microsoft.com/office/drawing/2014/main" id="{8AC5DFF4-E4D1-4E1F-9777-E9369AE7A3C3}"/>
              </a:ext>
            </a:extLst>
          </p:cNvPr>
          <p:cNvSpPr>
            <a:spLocks noGrp="1"/>
          </p:cNvSpPr>
          <p:nvPr>
            <p:ph type="sldNum" sz="quarter" idx="12"/>
          </p:nvPr>
        </p:nvSpPr>
        <p:spPr/>
        <p:txBody>
          <a:bodyPr/>
          <a:lstStyle/>
          <a:p>
            <a:fld id="{0778C724-3839-4D76-A707-B4C23905D055}" type="slidenum">
              <a:rPr lang="en-US" smtClean="0"/>
              <a:t>80</a:t>
            </a:fld>
            <a:endParaRPr lang="en-US"/>
          </a:p>
        </p:txBody>
      </p:sp>
      <p:cxnSp>
        <p:nvCxnSpPr>
          <p:cNvPr id="5" name="Straight Connector 4">
            <a:extLst>
              <a:ext uri="{FF2B5EF4-FFF2-40B4-BE49-F238E27FC236}">
                <a16:creationId xmlns:a16="http://schemas.microsoft.com/office/drawing/2014/main" id="{4B5F2AC0-19FC-4A57-A325-56D8735698DA}"/>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9">
            <a:extLst>
              <a:ext uri="{FF2B5EF4-FFF2-40B4-BE49-F238E27FC236}">
                <a16:creationId xmlns:a16="http://schemas.microsoft.com/office/drawing/2014/main" id="{4F9DC326-7590-4362-9D8E-3FE131A6FF35}"/>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2DDBBE-01D5-421C-97FD-714DD07D61E8}"/>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C06D0A-2AF1-4335-B2E3-58DA9C956679}"/>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E8A35-FA23-47FD-B1DB-F447DD60D892}"/>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A1DD8-F0AD-47E6-AC91-4B86F33E24C5}"/>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93FAD-DFE8-4457-B4A8-757503B4BB79}"/>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9444BD-A1A4-41BC-AF03-73A9968726B6}"/>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9A98D9-9B26-4DAF-B1A9-CFD5261C77C5}"/>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14" name="TextBox 13">
            <a:extLst>
              <a:ext uri="{FF2B5EF4-FFF2-40B4-BE49-F238E27FC236}">
                <a16:creationId xmlns:a16="http://schemas.microsoft.com/office/drawing/2014/main" id="{15D017A9-84C7-4A07-9909-90582739C316}"/>
              </a:ext>
            </a:extLst>
          </p:cNvPr>
          <p:cNvSpPr txBox="1"/>
          <p:nvPr/>
        </p:nvSpPr>
        <p:spPr>
          <a:xfrm>
            <a:off x="6061212" y="4547283"/>
            <a:ext cx="1997017" cy="283077"/>
          </a:xfrm>
          <a:prstGeom prst="rect">
            <a:avLst/>
          </a:prstGeom>
          <a:noFill/>
        </p:spPr>
        <p:txBody>
          <a:bodyPr wrap="square" rtlCol="0">
            <a:spAutoFit/>
          </a:bodyPr>
          <a:lstStyle/>
          <a:p>
            <a:r>
              <a:rPr lang="en-US" sz="1200" dirty="0">
                <a:latin typeface="+mj-lt"/>
              </a:rPr>
              <a:t>Modulating Signal (Digital)</a:t>
            </a:r>
          </a:p>
        </p:txBody>
      </p:sp>
      <p:sp>
        <p:nvSpPr>
          <p:cNvPr id="15" name="TextBox 14">
            <a:extLst>
              <a:ext uri="{FF2B5EF4-FFF2-40B4-BE49-F238E27FC236}">
                <a16:creationId xmlns:a16="http://schemas.microsoft.com/office/drawing/2014/main" id="{2B212D12-415D-404E-BF57-8AEE4E3340A5}"/>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16" name="TextBox 15">
            <a:extLst>
              <a:ext uri="{FF2B5EF4-FFF2-40B4-BE49-F238E27FC236}">
                <a16:creationId xmlns:a16="http://schemas.microsoft.com/office/drawing/2014/main" id="{578B6BB4-2E52-4072-B62E-D2E858E43BD8}"/>
              </a:ext>
            </a:extLst>
          </p:cNvPr>
          <p:cNvSpPr txBox="1"/>
          <p:nvPr/>
        </p:nvSpPr>
        <p:spPr>
          <a:xfrm>
            <a:off x="4848925" y="5862230"/>
            <a:ext cx="1659994" cy="276999"/>
          </a:xfrm>
          <a:prstGeom prst="rect">
            <a:avLst/>
          </a:prstGeom>
          <a:noFill/>
        </p:spPr>
        <p:txBody>
          <a:bodyPr wrap="square" rtlCol="0">
            <a:spAutoFit/>
          </a:bodyPr>
          <a:lstStyle/>
          <a:p>
            <a:r>
              <a:rPr lang="en-US" sz="1200" b="1" dirty="0">
                <a:latin typeface="+mj-lt"/>
              </a:rPr>
              <a:t>Backscatter tag</a:t>
            </a:r>
          </a:p>
        </p:txBody>
      </p:sp>
      <p:cxnSp>
        <p:nvCxnSpPr>
          <p:cNvPr id="17" name="Straight Arrow Connector 16">
            <a:extLst>
              <a:ext uri="{FF2B5EF4-FFF2-40B4-BE49-F238E27FC236}">
                <a16:creationId xmlns:a16="http://schemas.microsoft.com/office/drawing/2014/main" id="{56914B22-800C-4983-B5B4-E02C2F7406A3}"/>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7B93B-1A3D-4909-ABE9-9E4AF88AFF3B}"/>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19" name="Straight Arrow Connector 18">
            <a:extLst>
              <a:ext uri="{FF2B5EF4-FFF2-40B4-BE49-F238E27FC236}">
                <a16:creationId xmlns:a16="http://schemas.microsoft.com/office/drawing/2014/main" id="{6941778C-4AB1-4867-8FC5-54B255FB7ED5}"/>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86B5E7-2192-4C43-AD1E-F3190DEFE8CC}"/>
              </a:ext>
            </a:extLst>
          </p:cNvPr>
          <p:cNvSpPr txBox="1"/>
          <p:nvPr/>
        </p:nvSpPr>
        <p:spPr>
          <a:xfrm>
            <a:off x="7216009" y="3482766"/>
            <a:ext cx="2304259" cy="276999"/>
          </a:xfrm>
          <a:prstGeom prst="rect">
            <a:avLst/>
          </a:prstGeom>
          <a:noFill/>
        </p:spPr>
        <p:txBody>
          <a:bodyPr wrap="square" rtlCol="0">
            <a:spAutoFit/>
          </a:bodyPr>
          <a:lstStyle/>
          <a:p>
            <a:r>
              <a:rPr lang="en-US" sz="1200" dirty="0">
                <a:latin typeface="+mj-lt"/>
              </a:rPr>
              <a:t>Reflected (backscatter) signal</a:t>
            </a:r>
          </a:p>
        </p:txBody>
      </p:sp>
      <p:sp>
        <p:nvSpPr>
          <p:cNvPr id="21" name="Triangle 22">
            <a:extLst>
              <a:ext uri="{FF2B5EF4-FFF2-40B4-BE49-F238E27FC236}">
                <a16:creationId xmlns:a16="http://schemas.microsoft.com/office/drawing/2014/main" id="{EC37DA2E-72B9-4FAA-B91F-C836873D98A6}"/>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8CEA59D-C63C-47EC-A152-A38063354795}"/>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167ED9-3E81-44D7-AC67-D0AFE84761E2}"/>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0B7076-58F7-4A1B-9C5A-1CFEB6B6B1D5}"/>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558784-20AA-409B-8AE4-79085B07E0AA}"/>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207444-F81B-4E29-95B4-57B9424EBC27}"/>
              </a:ext>
            </a:extLst>
          </p:cNvPr>
          <p:cNvSpPr txBox="1"/>
          <p:nvPr/>
        </p:nvSpPr>
        <p:spPr>
          <a:xfrm>
            <a:off x="9619312" y="5869201"/>
            <a:ext cx="1659993" cy="276998"/>
          </a:xfrm>
          <a:prstGeom prst="rect">
            <a:avLst/>
          </a:prstGeom>
          <a:noFill/>
        </p:spPr>
        <p:txBody>
          <a:bodyPr wrap="square" rtlCol="0">
            <a:spAutoFit/>
          </a:bodyPr>
          <a:lstStyle/>
          <a:p>
            <a:r>
              <a:rPr lang="en-US" sz="1200" b="1" dirty="0">
                <a:latin typeface="+mj-lt"/>
              </a:rPr>
              <a:t>Reader/ Receiver</a:t>
            </a:r>
          </a:p>
        </p:txBody>
      </p:sp>
      <p:cxnSp>
        <p:nvCxnSpPr>
          <p:cNvPr id="27" name="Straight Connector 26">
            <a:extLst>
              <a:ext uri="{FF2B5EF4-FFF2-40B4-BE49-F238E27FC236}">
                <a16:creationId xmlns:a16="http://schemas.microsoft.com/office/drawing/2014/main" id="{17419A3D-CB3A-40A3-9DDE-9C6D63E96A4C}"/>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B6BF9-F3D7-44DA-9B9F-9D540D9BDA42}"/>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E35E53-61FB-42B7-A73C-314BFB1E4CDA}"/>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66FA13-343A-4AC0-A96A-7AC5AA98261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393E11-31F4-4D0C-97EA-3258F9E7459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BE03BE-AD70-4429-8DD7-A0F5EE22BEEC}"/>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EC2D6D-7DD6-4CF7-990C-5A0FA65D1DD2}"/>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AA1D33-5467-48E8-BCD7-05171D2F72A3}"/>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818EF-50A8-4E4C-8A0A-7453DA7CB7B9}"/>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82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41DE850A-63CB-4FEF-99D6-7D2FDDC75E9D}"/>
              </a:ext>
            </a:extLst>
          </p:cNvPr>
          <p:cNvSpPr>
            <a:spLocks noGrp="1"/>
          </p:cNvSpPr>
          <p:nvPr>
            <p:ph type="sldNum" sz="quarter" idx="12"/>
          </p:nvPr>
        </p:nvSpPr>
        <p:spPr/>
        <p:txBody>
          <a:bodyPr/>
          <a:lstStyle/>
          <a:p>
            <a:fld id="{687B7451-1438-CB4A-8106-82A64F1C7D7B}" type="slidenum">
              <a:rPr lang="sv-SE" smtClean="0"/>
              <a:t>81</a:t>
            </a:fld>
            <a:endParaRPr lang="sv-SE"/>
          </a:p>
        </p:txBody>
      </p:sp>
      <p:sp>
        <p:nvSpPr>
          <p:cNvPr id="17" name="Title 1">
            <a:extLst>
              <a:ext uri="{FF2B5EF4-FFF2-40B4-BE49-F238E27FC236}">
                <a16:creationId xmlns:a16="http://schemas.microsoft.com/office/drawing/2014/main" id="{7D0CFFEB-E1E3-452A-9E4B-56DF05DB1BDF}"/>
              </a:ext>
            </a:extLst>
          </p:cNvPr>
          <p:cNvSpPr txBox="1">
            <a:spLocks/>
          </p:cNvSpPr>
          <p:nvPr/>
        </p:nvSpPr>
        <p:spPr>
          <a:xfrm>
            <a:off x="500224" y="713615"/>
            <a:ext cx="10198256" cy="86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8" name="Title 1">
            <a:extLst>
              <a:ext uri="{FF2B5EF4-FFF2-40B4-BE49-F238E27FC236}">
                <a16:creationId xmlns:a16="http://schemas.microsoft.com/office/drawing/2014/main" id="{FD3BF10E-80CB-49A5-8C7A-B9F47AEDD05A}"/>
              </a:ext>
            </a:extLst>
          </p:cNvPr>
          <p:cNvSpPr txBox="1">
            <a:spLocks/>
          </p:cNvSpPr>
          <p:nvPr/>
        </p:nvSpPr>
        <p:spPr>
          <a:xfrm>
            <a:off x="787710" y="365125"/>
            <a:ext cx="11131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One way to understand backscatter transmissions</a:t>
            </a:r>
          </a:p>
        </p:txBody>
      </p:sp>
      <p:sp>
        <p:nvSpPr>
          <p:cNvPr id="2" name="Footer Placeholder 1">
            <a:extLst>
              <a:ext uri="{FF2B5EF4-FFF2-40B4-BE49-F238E27FC236}">
                <a16:creationId xmlns:a16="http://schemas.microsoft.com/office/drawing/2014/main" id="{5F123BAC-1429-434B-8EDE-E07C3BB7E9EA}"/>
              </a:ext>
            </a:extLst>
          </p:cNvPr>
          <p:cNvSpPr>
            <a:spLocks noGrp="1"/>
          </p:cNvSpPr>
          <p:nvPr>
            <p:ph type="ftr" sz="quarter" idx="11"/>
          </p:nvPr>
        </p:nvSpPr>
        <p:spPr>
          <a:xfrm>
            <a:off x="4038600" y="6440542"/>
            <a:ext cx="4114800" cy="365125"/>
          </a:xfrm>
        </p:spPr>
        <p:txBody>
          <a:bodyPr/>
          <a:lstStyle/>
          <a:p>
            <a:r>
              <a:rPr lang="sv-SE" dirty="0" err="1"/>
              <a:t>ambujv@nus.edu.sg</a:t>
            </a:r>
            <a:endParaRPr lang="sv-SE" dirty="0"/>
          </a:p>
        </p:txBody>
      </p:sp>
      <p:pic>
        <p:nvPicPr>
          <p:cNvPr id="4" name="Picture 3" descr="A picture containing indoor, floor, wooden, electronics&#10;&#10;Description automatically generated">
            <a:extLst>
              <a:ext uri="{FF2B5EF4-FFF2-40B4-BE49-F238E27FC236}">
                <a16:creationId xmlns:a16="http://schemas.microsoft.com/office/drawing/2014/main" id="{8ECC1B11-F225-68A2-A435-C7DDDCD66F10}"/>
              </a:ext>
            </a:extLst>
          </p:cNvPr>
          <p:cNvPicPr>
            <a:picLocks noChangeAspect="1"/>
          </p:cNvPicPr>
          <p:nvPr/>
        </p:nvPicPr>
        <p:blipFill>
          <a:blip r:embed="rId3"/>
          <a:stretch>
            <a:fillRect/>
          </a:stretch>
        </p:blipFill>
        <p:spPr>
          <a:xfrm>
            <a:off x="3597780" y="1867435"/>
            <a:ext cx="4996440" cy="4037527"/>
          </a:xfrm>
          <a:prstGeom prst="rect">
            <a:avLst/>
          </a:prstGeom>
        </p:spPr>
      </p:pic>
    </p:spTree>
    <p:extLst>
      <p:ext uri="{BB962C8B-B14F-4D97-AF65-F5344CB8AC3E}">
        <p14:creationId xmlns:p14="http://schemas.microsoft.com/office/powerpoint/2010/main" val="1708917050"/>
      </p:ext>
    </p:extLst>
  </p:cSld>
  <p:clrMapOvr>
    <a:masterClrMapping/>
  </p:clrMapOvr>
  <mc:AlternateContent xmlns:mc="http://schemas.openxmlformats.org/markup-compatibility/2006" xmlns:p14="http://schemas.microsoft.com/office/powerpoint/2010/main">
    <mc:Choice Requires="p14">
      <p:transition spd="slow" p14:dur="2000" advTm="110889"/>
    </mc:Choice>
    <mc:Fallback xmlns="">
      <p:transition spd="slow" advTm="110889"/>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E995D5-7D05-1E44-BEB1-ABF377101E4D}"/>
              </a:ext>
            </a:extLst>
          </p:cNvPr>
          <p:cNvSpPr>
            <a:spLocks noGrp="1"/>
          </p:cNvSpPr>
          <p:nvPr>
            <p:ph idx="1"/>
          </p:nvPr>
        </p:nvSpPr>
        <p:spPr/>
        <p:txBody>
          <a:bodyPr/>
          <a:lstStyle/>
          <a:p>
            <a:pPr marL="0" indent="0">
              <a:buNone/>
            </a:pPr>
            <a:r>
              <a:rPr lang="en-US" dirty="0">
                <a:latin typeface="+mj-lt"/>
              </a:rPr>
              <a:t>Backscatter through absorption or reflection of ambient wireless signals enables wireless transmissions at microwatts of power consumption</a:t>
            </a:r>
          </a:p>
        </p:txBody>
      </p:sp>
      <p:cxnSp>
        <p:nvCxnSpPr>
          <p:cNvPr id="5" name="Straight Connector 4">
            <a:extLst>
              <a:ext uri="{FF2B5EF4-FFF2-40B4-BE49-F238E27FC236}">
                <a16:creationId xmlns:a16="http://schemas.microsoft.com/office/drawing/2014/main" id="{C584A01B-2557-1147-B15B-6CB714FAAFD4}"/>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riangle 9">
            <a:extLst>
              <a:ext uri="{FF2B5EF4-FFF2-40B4-BE49-F238E27FC236}">
                <a16:creationId xmlns:a16="http://schemas.microsoft.com/office/drawing/2014/main" id="{A7007D1B-B4BC-7446-8C09-27F95322AAE0}"/>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20D4A5B-FC0A-BA47-805E-30F55ED62F9B}"/>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1D3BC0-A8CE-9944-AB33-65C3EFB8B60C}"/>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AA7CB3-1447-2746-87CA-13AC944621F0}"/>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43C6F2-38C4-844C-8D6B-67CBE010451E}"/>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615D43-8678-F345-ADCE-D2F01B22AB5D}"/>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902289-A34C-7548-A0F1-373AC4238C12}"/>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1826C2-FA74-6D4C-B264-5D09A812BE58}"/>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42" name="TextBox 41">
            <a:extLst>
              <a:ext uri="{FF2B5EF4-FFF2-40B4-BE49-F238E27FC236}">
                <a16:creationId xmlns:a16="http://schemas.microsoft.com/office/drawing/2014/main" id="{38E0CFF4-4401-DD44-8934-589A7EBBBAF5}"/>
              </a:ext>
            </a:extLst>
          </p:cNvPr>
          <p:cNvSpPr txBox="1"/>
          <p:nvPr/>
        </p:nvSpPr>
        <p:spPr>
          <a:xfrm>
            <a:off x="6061212" y="4547283"/>
            <a:ext cx="1927755" cy="276999"/>
          </a:xfrm>
          <a:prstGeom prst="rect">
            <a:avLst/>
          </a:prstGeom>
          <a:noFill/>
        </p:spPr>
        <p:txBody>
          <a:bodyPr wrap="square" rtlCol="0">
            <a:spAutoFit/>
          </a:bodyPr>
          <a:lstStyle/>
          <a:p>
            <a:r>
              <a:rPr lang="en-US" sz="1200" dirty="0">
                <a:latin typeface="+mj-lt"/>
              </a:rPr>
              <a:t>Modulating Signal (Digital)</a:t>
            </a:r>
          </a:p>
        </p:txBody>
      </p:sp>
      <p:sp>
        <p:nvSpPr>
          <p:cNvPr id="43" name="TextBox 42">
            <a:extLst>
              <a:ext uri="{FF2B5EF4-FFF2-40B4-BE49-F238E27FC236}">
                <a16:creationId xmlns:a16="http://schemas.microsoft.com/office/drawing/2014/main" id="{750BE2EF-94F9-2D47-A163-BB1C508BEF6C}"/>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44" name="TextBox 43">
            <a:extLst>
              <a:ext uri="{FF2B5EF4-FFF2-40B4-BE49-F238E27FC236}">
                <a16:creationId xmlns:a16="http://schemas.microsoft.com/office/drawing/2014/main" id="{E5E38E51-C20A-3E4B-ABF6-4103A9F476BC}"/>
              </a:ext>
            </a:extLst>
          </p:cNvPr>
          <p:cNvSpPr txBox="1"/>
          <p:nvPr/>
        </p:nvSpPr>
        <p:spPr>
          <a:xfrm>
            <a:off x="4717029" y="5800674"/>
            <a:ext cx="1606375" cy="338554"/>
          </a:xfrm>
          <a:prstGeom prst="rect">
            <a:avLst/>
          </a:prstGeom>
          <a:noFill/>
        </p:spPr>
        <p:txBody>
          <a:bodyPr wrap="square" rtlCol="0">
            <a:spAutoFit/>
          </a:bodyPr>
          <a:lstStyle/>
          <a:p>
            <a:r>
              <a:rPr lang="en-US" sz="1600" b="1" dirty="0">
                <a:latin typeface="+mj-lt"/>
              </a:rPr>
              <a:t>Backscatter tag</a:t>
            </a:r>
          </a:p>
        </p:txBody>
      </p:sp>
      <p:cxnSp>
        <p:nvCxnSpPr>
          <p:cNvPr id="6" name="Straight Arrow Connector 5">
            <a:extLst>
              <a:ext uri="{FF2B5EF4-FFF2-40B4-BE49-F238E27FC236}">
                <a16:creationId xmlns:a16="http://schemas.microsoft.com/office/drawing/2014/main" id="{E4138ECD-FD55-D749-BE61-087863C2AC2D}"/>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EF504B-2EA4-7744-9A51-B1097B4DE184}"/>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24" name="Straight Arrow Connector 23">
            <a:extLst>
              <a:ext uri="{FF2B5EF4-FFF2-40B4-BE49-F238E27FC236}">
                <a16:creationId xmlns:a16="http://schemas.microsoft.com/office/drawing/2014/main" id="{F445EEA8-51C1-B043-99F9-A8F8F1E1307D}"/>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2DD70B-2E83-4C41-B37E-BCACEA68ACCC}"/>
              </a:ext>
            </a:extLst>
          </p:cNvPr>
          <p:cNvSpPr txBox="1"/>
          <p:nvPr/>
        </p:nvSpPr>
        <p:spPr>
          <a:xfrm>
            <a:off x="7216009" y="3482766"/>
            <a:ext cx="2156519" cy="276999"/>
          </a:xfrm>
          <a:prstGeom prst="rect">
            <a:avLst/>
          </a:prstGeom>
          <a:noFill/>
        </p:spPr>
        <p:txBody>
          <a:bodyPr wrap="square" rtlCol="0">
            <a:spAutoFit/>
          </a:bodyPr>
          <a:lstStyle/>
          <a:p>
            <a:r>
              <a:rPr lang="en-US" sz="1200" dirty="0">
                <a:latin typeface="+mj-lt"/>
              </a:rPr>
              <a:t>Reflected (backscatter) signal</a:t>
            </a:r>
          </a:p>
        </p:txBody>
      </p:sp>
      <p:sp>
        <p:nvSpPr>
          <p:cNvPr id="23" name="Triangle 22">
            <a:extLst>
              <a:ext uri="{FF2B5EF4-FFF2-40B4-BE49-F238E27FC236}">
                <a16:creationId xmlns:a16="http://schemas.microsoft.com/office/drawing/2014/main" id="{D83BF59E-717A-704F-9767-794FEC81E602}"/>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08395C1-4386-1B49-A58C-C976A6F9995E}"/>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7D0F0D-04AF-9C4B-87DD-123203379ED4}"/>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7F267-3A71-244D-AEA1-6DE075C22C50}"/>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A18110-849D-0A40-9C5D-F80B82987437}"/>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CC0A8D-A37D-4241-98C1-7E81BF6E8DA4}"/>
              </a:ext>
            </a:extLst>
          </p:cNvPr>
          <p:cNvSpPr txBox="1"/>
          <p:nvPr/>
        </p:nvSpPr>
        <p:spPr>
          <a:xfrm>
            <a:off x="9946915" y="5800673"/>
            <a:ext cx="1152009" cy="338554"/>
          </a:xfrm>
          <a:prstGeom prst="rect">
            <a:avLst/>
          </a:prstGeom>
          <a:noFill/>
        </p:spPr>
        <p:txBody>
          <a:bodyPr wrap="square" rtlCol="0">
            <a:spAutoFit/>
          </a:bodyPr>
          <a:lstStyle/>
          <a:p>
            <a:r>
              <a:rPr lang="en-US" sz="1600" b="1" dirty="0">
                <a:latin typeface="+mj-lt"/>
              </a:rPr>
              <a:t>Receiver</a:t>
            </a:r>
          </a:p>
        </p:txBody>
      </p:sp>
      <p:cxnSp>
        <p:nvCxnSpPr>
          <p:cNvPr id="7" name="Straight Connector 6">
            <a:extLst>
              <a:ext uri="{FF2B5EF4-FFF2-40B4-BE49-F238E27FC236}">
                <a16:creationId xmlns:a16="http://schemas.microsoft.com/office/drawing/2014/main" id="{36EA02CE-C85F-4A41-99D9-A477BF4076F1}"/>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C8C91A-D548-9D4E-B58C-1EB73101C6E3}"/>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4771E9-21E5-604A-BB0E-6D5C3F6772C0}"/>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CDBA7D-AB35-9444-A84A-0BC7978DD6D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063890-90D7-A14C-905A-98F7447CDD2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5BC539-10FF-B649-8859-253C25E116BD}"/>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0FADAB-D6D5-324A-8B17-0541A596D4FF}"/>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8F55F6-9C68-EF46-9527-BF8A937E1CFD}"/>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696D6A-9E9D-624A-A8D8-3CFD96ACE76D}"/>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82</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p:txBody>
          <a:bodyPr>
            <a:normAutofit/>
          </a:bodyPr>
          <a:lstStyle/>
          <a:p>
            <a:r>
              <a:rPr lang="en-US" dirty="0">
                <a:latin typeface="+mn-lt"/>
              </a:rPr>
              <a:t>Backscatter transmits at (up to) 10000x lower power consumption than conventional radios</a:t>
            </a:r>
            <a:endParaRPr lang="en-SE" dirty="0">
              <a:latin typeface="+mn-lt"/>
            </a:endParaRPr>
          </a:p>
        </p:txBody>
      </p:sp>
    </p:spTree>
    <p:extLst>
      <p:ext uri="{BB962C8B-B14F-4D97-AF65-F5344CB8AC3E}">
        <p14:creationId xmlns:p14="http://schemas.microsoft.com/office/powerpoint/2010/main" val="11837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41" grpId="0"/>
      <p:bldP spid="42" grpId="0"/>
      <p:bldP spid="43" grpId="0"/>
      <p:bldP spid="44" grpId="0"/>
      <p:bldP spid="21" grpId="0"/>
      <p:bldP spid="20" grpId="0"/>
      <p:bldP spid="23" grpId="0" animBg="1"/>
      <p:bldP spid="2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655761" cy="2656355"/>
          </a:xfrm>
        </p:spPr>
        <p:txBody>
          <a:bodyPr>
            <a:normAutofit/>
          </a:bodyPr>
          <a:lstStyle/>
          <a:p>
            <a:r>
              <a:rPr lang="en-US" dirty="0">
                <a:latin typeface="+mj-lt"/>
              </a:rPr>
              <a:t>First backscatter system: Great seal bug (The Thing) 1945</a:t>
            </a:r>
          </a:p>
          <a:p>
            <a:r>
              <a:rPr lang="en-US" dirty="0">
                <a:latin typeface="+mj-lt"/>
              </a:rPr>
              <a:t>RFIDs: one of the most widely deployed backscatter system</a:t>
            </a:r>
          </a:p>
          <a:p>
            <a:endParaRPr lang="en-US" dirty="0">
              <a:latin typeface="+mj-lt"/>
            </a:endParaRPr>
          </a:p>
        </p:txBody>
      </p:sp>
      <p:pic>
        <p:nvPicPr>
          <p:cNvPr id="7" name="Picture 6" descr="A picture containing music&#10;&#10;Description automatically generated">
            <a:extLst>
              <a:ext uri="{FF2B5EF4-FFF2-40B4-BE49-F238E27FC236}">
                <a16:creationId xmlns:a16="http://schemas.microsoft.com/office/drawing/2014/main" id="{95E11F67-D850-4B98-BBF1-661D1B4DDEE9}"/>
              </a:ext>
            </a:extLst>
          </p:cNvPr>
          <p:cNvPicPr>
            <a:picLocks noChangeAspect="1"/>
          </p:cNvPicPr>
          <p:nvPr/>
        </p:nvPicPr>
        <p:blipFill>
          <a:blip r:embed="rId3"/>
          <a:stretch>
            <a:fillRect/>
          </a:stretch>
        </p:blipFill>
        <p:spPr>
          <a:xfrm>
            <a:off x="1346800" y="3429000"/>
            <a:ext cx="3324102" cy="1572120"/>
          </a:xfrm>
          <a:prstGeom prst="rect">
            <a:avLst/>
          </a:prstGeom>
        </p:spPr>
      </p:pic>
      <p:sp>
        <p:nvSpPr>
          <p:cNvPr id="22" name="TextBox 21">
            <a:extLst>
              <a:ext uri="{FF2B5EF4-FFF2-40B4-BE49-F238E27FC236}">
                <a16:creationId xmlns:a16="http://schemas.microsoft.com/office/drawing/2014/main" id="{F8DC878F-68DA-4136-A6E3-E237605BF3F2}"/>
              </a:ext>
            </a:extLst>
          </p:cNvPr>
          <p:cNvSpPr txBox="1"/>
          <p:nvPr/>
        </p:nvSpPr>
        <p:spPr>
          <a:xfrm>
            <a:off x="588470" y="5395083"/>
            <a:ext cx="5227129" cy="338554"/>
          </a:xfrm>
          <a:prstGeom prst="rect">
            <a:avLst/>
          </a:prstGeom>
          <a:noFill/>
        </p:spPr>
        <p:txBody>
          <a:bodyPr wrap="square" rtlCol="0">
            <a:spAutoFit/>
          </a:bodyPr>
          <a:lstStyle/>
          <a:p>
            <a:pPr algn="ctr"/>
            <a:r>
              <a:rPr lang="en-US" sz="1600" dirty="0">
                <a:latin typeface="+mj-lt"/>
              </a:rPr>
              <a:t>Great Seal Bug (Backscatter device embedded for spying)</a:t>
            </a: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83</a:t>
            </a:fld>
            <a:endParaRPr lang="sv-SE"/>
          </a:p>
        </p:txBody>
      </p:sp>
      <p:pic>
        <p:nvPicPr>
          <p:cNvPr id="8" name="Picture 7">
            <a:extLst>
              <a:ext uri="{FF2B5EF4-FFF2-40B4-BE49-F238E27FC236}">
                <a16:creationId xmlns:a16="http://schemas.microsoft.com/office/drawing/2014/main" id="{5B8404D4-8FBE-4665-89E8-16592CF0E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956" y="3594210"/>
            <a:ext cx="4179654" cy="1241700"/>
          </a:xfrm>
          <a:prstGeom prst="rect">
            <a:avLst/>
          </a:prstGeom>
        </p:spPr>
      </p:pic>
      <p:sp>
        <p:nvSpPr>
          <p:cNvPr id="9" name="TextBox 8">
            <a:extLst>
              <a:ext uri="{FF2B5EF4-FFF2-40B4-BE49-F238E27FC236}">
                <a16:creationId xmlns:a16="http://schemas.microsoft.com/office/drawing/2014/main" id="{A17EDF66-1A0F-4D4C-B1EC-E9179B1232C4}"/>
              </a:ext>
            </a:extLst>
          </p:cNvPr>
          <p:cNvSpPr txBox="1"/>
          <p:nvPr/>
        </p:nvSpPr>
        <p:spPr>
          <a:xfrm>
            <a:off x="6376403" y="5388852"/>
            <a:ext cx="5227129" cy="338554"/>
          </a:xfrm>
          <a:prstGeom prst="rect">
            <a:avLst/>
          </a:prstGeom>
          <a:noFill/>
        </p:spPr>
        <p:txBody>
          <a:bodyPr wrap="square" rtlCol="0">
            <a:spAutoFit/>
          </a:bodyPr>
          <a:lstStyle/>
          <a:p>
            <a:pPr algn="ctr"/>
            <a:r>
              <a:rPr lang="en-US" sz="1600" dirty="0">
                <a:latin typeface="+mj-lt"/>
              </a:rPr>
              <a:t>RFID System</a:t>
            </a:r>
          </a:p>
        </p:txBody>
      </p:sp>
      <p:sp>
        <p:nvSpPr>
          <p:cNvPr id="14" name="Title 7">
            <a:extLst>
              <a:ext uri="{FF2B5EF4-FFF2-40B4-BE49-F238E27FC236}">
                <a16:creationId xmlns:a16="http://schemas.microsoft.com/office/drawing/2014/main" id="{B7A11929-B063-4C8C-9636-96351C00E8C7}"/>
              </a:ext>
            </a:extLst>
          </p:cNvPr>
          <p:cNvSpPr>
            <a:spLocks noGrp="1"/>
          </p:cNvSpPr>
          <p:nvPr>
            <p:ph type="title"/>
          </p:nvPr>
        </p:nvSpPr>
        <p:spPr>
          <a:xfrm>
            <a:off x="838200" y="365125"/>
            <a:ext cx="10515600" cy="1325563"/>
          </a:xfrm>
        </p:spPr>
        <p:txBody>
          <a:bodyPr>
            <a:normAutofit/>
          </a:bodyPr>
          <a:lstStyle/>
          <a:p>
            <a:r>
              <a:rPr lang="en-US" sz="4000" dirty="0">
                <a:latin typeface="+mn-lt"/>
              </a:rPr>
              <a:t>Backscatter is not a new transmission mechanism</a:t>
            </a:r>
            <a:endParaRPr lang="en-SE" sz="4000" dirty="0">
              <a:latin typeface="+mn-lt"/>
            </a:endParaRPr>
          </a:p>
        </p:txBody>
      </p:sp>
      <p:sp>
        <p:nvSpPr>
          <p:cNvPr id="2" name="Footer Placeholder 1">
            <a:extLst>
              <a:ext uri="{FF2B5EF4-FFF2-40B4-BE49-F238E27FC236}">
                <a16:creationId xmlns:a16="http://schemas.microsoft.com/office/drawing/2014/main" id="{160F5AEE-72E7-4597-BA60-B3BB20823115}"/>
              </a:ext>
            </a:extLst>
          </p:cNvPr>
          <p:cNvSpPr>
            <a:spLocks noGrp="1"/>
          </p:cNvSpPr>
          <p:nvPr>
            <p:ph type="ftr" sz="quarter" idx="11"/>
          </p:nvPr>
        </p:nvSpPr>
        <p:spPr/>
        <p:txBody>
          <a:bodyPr/>
          <a:lstStyle/>
          <a:p>
            <a:r>
              <a:rPr lang="sv-SE" dirty="0" err="1"/>
              <a:t>ambujv@nus.edu.sg</a:t>
            </a:r>
            <a:endParaRPr lang="sv-SE" dirty="0"/>
          </a:p>
        </p:txBody>
      </p:sp>
      <p:pic>
        <p:nvPicPr>
          <p:cNvPr id="5" name="Picture 4" descr="A picture containing text, stationary&#10;&#10;Description automatically generated">
            <a:extLst>
              <a:ext uri="{FF2B5EF4-FFF2-40B4-BE49-F238E27FC236}">
                <a16:creationId xmlns:a16="http://schemas.microsoft.com/office/drawing/2014/main" id="{8320A420-7372-DFB3-423F-27792F6AC6E2}"/>
              </a:ext>
            </a:extLst>
          </p:cNvPr>
          <p:cNvPicPr>
            <a:picLocks noChangeAspect="1"/>
          </p:cNvPicPr>
          <p:nvPr/>
        </p:nvPicPr>
        <p:blipFill>
          <a:blip r:embed="rId5"/>
          <a:stretch>
            <a:fillRect/>
          </a:stretch>
        </p:blipFill>
        <p:spPr>
          <a:xfrm>
            <a:off x="5977103" y="3349028"/>
            <a:ext cx="2633497" cy="1755665"/>
          </a:xfrm>
          <a:prstGeom prst="rect">
            <a:avLst/>
          </a:prstGeom>
        </p:spPr>
      </p:pic>
    </p:spTree>
    <p:extLst>
      <p:ext uri="{BB962C8B-B14F-4D97-AF65-F5344CB8AC3E}">
        <p14:creationId xmlns:p14="http://schemas.microsoft.com/office/powerpoint/2010/main" val="12065333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latin typeface="+mn-lt"/>
              </a:rPr>
              <a:t>RFID is </a:t>
            </a:r>
            <a:r>
              <a:rPr lang="en-US" i="1" dirty="0">
                <a:latin typeface="+mn-lt"/>
              </a:rPr>
              <a:t>everywhere</a:t>
            </a:r>
            <a:r>
              <a:rPr lang="en-US" dirty="0">
                <a:latin typeface="+mn-lt"/>
              </a:rPr>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84</a:t>
            </a:fld>
            <a:endParaRPr lang="en-US" dirty="0"/>
          </a:p>
        </p:txBody>
      </p:sp>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3"/>
          <a:srcRect l="31998"/>
          <a:stretch/>
        </p:blipFill>
        <p:spPr>
          <a:xfrm>
            <a:off x="7917705" y="3297645"/>
            <a:ext cx="3293713" cy="2714655"/>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4"/>
          <a:srcRect r="19433"/>
          <a:stretch/>
        </p:blipFill>
        <p:spPr>
          <a:xfrm>
            <a:off x="4232732" y="3297645"/>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5"/>
          <a:stretch>
            <a:fillRect/>
          </a:stretch>
        </p:blipFill>
        <p:spPr>
          <a:xfrm>
            <a:off x="842513" y="3810000"/>
            <a:ext cx="3152044" cy="2048626"/>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lstStyle/>
          <a:p>
            <a:r>
              <a:rPr lang="en-US" dirty="0">
                <a:latin typeface="+mn-lt"/>
              </a:rPr>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lnSpcReduction="10000"/>
          </a:bodyPr>
          <a:lstStyle/>
          <a:p>
            <a:r>
              <a:rPr lang="en-US" dirty="0">
                <a:latin typeface="+mj-lt"/>
              </a:rPr>
              <a:t>Low Frequency (~300 kHz) — mostly legacy</a:t>
            </a:r>
          </a:p>
          <a:p>
            <a:pPr lvl="1"/>
            <a:r>
              <a:rPr lang="en-US" dirty="0">
                <a:latin typeface="+mj-lt"/>
              </a:rPr>
              <a:t>~10cm read range (inductive coupling)</a:t>
            </a:r>
          </a:p>
          <a:p>
            <a:pPr lvl="1"/>
            <a:endParaRPr lang="en-US" dirty="0">
              <a:latin typeface="+mj-lt"/>
            </a:endParaRPr>
          </a:p>
          <a:p>
            <a:r>
              <a:rPr lang="en-US" dirty="0">
                <a:latin typeface="+mj-lt"/>
              </a:rPr>
              <a:t>High Frequency (3~30 MHz; often 13.56 MHz)</a:t>
            </a:r>
          </a:p>
          <a:p>
            <a:pPr lvl="1"/>
            <a:r>
              <a:rPr lang="en-US" dirty="0">
                <a:latin typeface="+mj-lt"/>
              </a:rPr>
              <a:t>Passive: 4~7 m max </a:t>
            </a:r>
          </a:p>
          <a:p>
            <a:pPr lvl="1"/>
            <a:r>
              <a:rPr lang="en-US" dirty="0">
                <a:latin typeface="+mj-lt"/>
              </a:rPr>
              <a:t>Semi-Passive: 10~30 m max</a:t>
            </a:r>
          </a:p>
          <a:p>
            <a:pPr lvl="1"/>
            <a:r>
              <a:rPr lang="en-US" dirty="0">
                <a:latin typeface="+mj-lt"/>
              </a:rPr>
              <a:t>Active: 30+ m</a:t>
            </a:r>
          </a:p>
          <a:p>
            <a:pPr lvl="1"/>
            <a:endParaRPr lang="en-US" dirty="0">
              <a:latin typeface="+mj-lt"/>
            </a:endParaRPr>
          </a:p>
          <a:p>
            <a:r>
              <a:rPr lang="en-US" dirty="0">
                <a:latin typeface="+mj-lt"/>
              </a:rPr>
              <a:t>Ultra-High Frequency (300 MHz ~ 3 GHz)</a:t>
            </a:r>
          </a:p>
          <a:p>
            <a:pPr lvl="1"/>
            <a:r>
              <a:rPr lang="en-US" dirty="0">
                <a:latin typeface="+mj-lt"/>
              </a:rPr>
              <a:t>Passive: Up to 12 m (backscatter)</a:t>
            </a:r>
          </a:p>
          <a:p>
            <a:pPr lvl="1"/>
            <a:r>
              <a:rPr lang="en-US" dirty="0">
                <a:latin typeface="+mj-lt"/>
              </a:rPr>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85</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5CF4-1212-4977-8F17-F3B48DE985A3}"/>
              </a:ext>
            </a:extLst>
          </p:cNvPr>
          <p:cNvSpPr>
            <a:spLocks noGrp="1"/>
          </p:cNvSpPr>
          <p:nvPr>
            <p:ph type="title"/>
          </p:nvPr>
        </p:nvSpPr>
        <p:spPr/>
        <p:txBody>
          <a:bodyPr/>
          <a:lstStyle/>
          <a:p>
            <a:r>
              <a:rPr lang="en-US" dirty="0">
                <a:latin typeface="+mn-lt"/>
              </a:rPr>
              <a:t>RFID challenges</a:t>
            </a:r>
          </a:p>
        </p:txBody>
      </p:sp>
      <p:sp>
        <p:nvSpPr>
          <p:cNvPr id="3" name="Content Placeholder 2">
            <a:extLst>
              <a:ext uri="{FF2B5EF4-FFF2-40B4-BE49-F238E27FC236}">
                <a16:creationId xmlns:a16="http://schemas.microsoft.com/office/drawing/2014/main" id="{8CFC0B8C-3D6D-4078-9F72-F89690279A41}"/>
              </a:ext>
            </a:extLst>
          </p:cNvPr>
          <p:cNvSpPr>
            <a:spLocks noGrp="1"/>
          </p:cNvSpPr>
          <p:nvPr>
            <p:ph idx="1"/>
          </p:nvPr>
        </p:nvSpPr>
        <p:spPr/>
        <p:txBody>
          <a:bodyPr>
            <a:normAutofit lnSpcReduction="10000"/>
          </a:bodyPr>
          <a:lstStyle/>
          <a:p>
            <a:r>
              <a:rPr lang="en-US" dirty="0">
                <a:latin typeface="+mj-lt"/>
              </a:rPr>
              <a:t>Essentially free communication!</a:t>
            </a:r>
          </a:p>
          <a:p>
            <a:pPr lvl="1"/>
            <a:r>
              <a:rPr lang="en-US" dirty="0">
                <a:latin typeface="+mj-lt"/>
              </a:rPr>
              <a:t>What’s the cost (besides having a higher-capability device)</a:t>
            </a:r>
          </a:p>
          <a:p>
            <a:pPr lvl="1"/>
            <a:endParaRPr lang="en-US" dirty="0">
              <a:latin typeface="+mj-lt"/>
            </a:endParaRPr>
          </a:p>
          <a:p>
            <a:r>
              <a:rPr lang="en-US" dirty="0">
                <a:latin typeface="+mj-lt"/>
              </a:rPr>
              <a:t>Difficult to reflect energy when it is already so low</a:t>
            </a:r>
          </a:p>
          <a:p>
            <a:pPr lvl="1"/>
            <a:r>
              <a:rPr lang="en-US" dirty="0">
                <a:latin typeface="+mj-lt"/>
              </a:rPr>
              <a:t>Essentially double the path loss (there and back)</a:t>
            </a:r>
          </a:p>
          <a:p>
            <a:pPr lvl="1"/>
            <a:endParaRPr lang="en-US" dirty="0">
              <a:latin typeface="+mj-lt"/>
            </a:endParaRPr>
          </a:p>
          <a:p>
            <a:r>
              <a:rPr lang="en-US" dirty="0">
                <a:latin typeface="+mj-lt"/>
              </a:rPr>
              <a:t>Range is very limited (or transmit power needs to be high)</a:t>
            </a:r>
          </a:p>
          <a:p>
            <a:pPr lvl="1"/>
            <a:r>
              <a:rPr lang="en-US" dirty="0">
                <a:latin typeface="+mj-lt"/>
              </a:rPr>
              <a:t>Meters of range, maximum</a:t>
            </a:r>
          </a:p>
          <a:p>
            <a:pPr lvl="1"/>
            <a:r>
              <a:rPr lang="en-US" dirty="0">
                <a:latin typeface="+mj-lt"/>
              </a:rPr>
              <a:t>Centimeters for inductive coupling</a:t>
            </a:r>
          </a:p>
          <a:p>
            <a:pPr lvl="1"/>
            <a:endParaRPr lang="en-US" dirty="0">
              <a:latin typeface="+mj-lt"/>
            </a:endParaRPr>
          </a:p>
          <a:p>
            <a:pPr lvl="1"/>
            <a:r>
              <a:rPr lang="en-US" dirty="0">
                <a:latin typeface="+mj-lt"/>
              </a:rPr>
              <a:t>Alternatively, could decouple signal generation from reception</a:t>
            </a:r>
          </a:p>
        </p:txBody>
      </p:sp>
      <p:sp>
        <p:nvSpPr>
          <p:cNvPr id="4" name="Slide Number Placeholder 3">
            <a:extLst>
              <a:ext uri="{FF2B5EF4-FFF2-40B4-BE49-F238E27FC236}">
                <a16:creationId xmlns:a16="http://schemas.microsoft.com/office/drawing/2014/main" id="{9649578A-A96F-48D0-8B20-15DE9698152D}"/>
              </a:ext>
            </a:extLst>
          </p:cNvPr>
          <p:cNvSpPr>
            <a:spLocks noGrp="1"/>
          </p:cNvSpPr>
          <p:nvPr>
            <p:ph type="sldNum" sz="quarter" idx="12"/>
          </p:nvPr>
        </p:nvSpPr>
        <p:spPr/>
        <p:txBody>
          <a:bodyPr/>
          <a:lstStyle/>
          <a:p>
            <a:fld id="{0778C724-3839-4D76-A707-B4C23905D055}" type="slidenum">
              <a:rPr lang="en-US" smtClean="0"/>
              <a:t>86</a:t>
            </a:fld>
            <a:endParaRPr lang="en-US"/>
          </a:p>
        </p:txBody>
      </p:sp>
    </p:spTree>
    <p:extLst>
      <p:ext uri="{BB962C8B-B14F-4D97-AF65-F5344CB8AC3E}">
        <p14:creationId xmlns:p14="http://schemas.microsoft.com/office/powerpoint/2010/main" val="1470748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2018" cy="1325563"/>
          </a:xfrm>
        </p:spPr>
        <p:txBody>
          <a:bodyPr>
            <a:normAutofit/>
          </a:bodyPr>
          <a:lstStyle/>
          <a:p>
            <a:r>
              <a:rPr lang="en-US" sz="4000" dirty="0">
                <a:latin typeface="+mn-lt"/>
              </a:rPr>
              <a:t>Long range backscatter transmissions using  </a:t>
            </a:r>
            <a:r>
              <a:rPr lang="en-US" sz="4000" dirty="0" err="1">
                <a:latin typeface="+mn-lt"/>
              </a:rPr>
              <a:t>LoRea</a:t>
            </a:r>
            <a:endParaRPr lang="en-US" sz="4000" dirty="0">
              <a:latin typeface="+mn-lt"/>
            </a:endParaRPr>
          </a:p>
        </p:txBody>
      </p:sp>
      <p:sp>
        <p:nvSpPr>
          <p:cNvPr id="3" name="Content Placeholder 2"/>
          <p:cNvSpPr>
            <a:spLocks noGrp="1"/>
          </p:cNvSpPr>
          <p:nvPr>
            <p:ph idx="1"/>
          </p:nvPr>
        </p:nvSpPr>
        <p:spPr>
          <a:xfrm>
            <a:off x="523853" y="1863785"/>
            <a:ext cx="10812694" cy="4675127"/>
          </a:xfrm>
        </p:spPr>
        <p:txBody>
          <a:bodyPr>
            <a:normAutofit/>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err="1">
                <a:ea typeface="Helvetica Light" charset="0"/>
                <a:cs typeface="Helvetica Light" charset="0"/>
              </a:rPr>
              <a:t>LoRea</a:t>
            </a:r>
            <a:r>
              <a:rPr lang="en-US" b="1" dirty="0">
                <a:ea typeface="Helvetica Light" charset="0"/>
                <a:cs typeface="Helvetica Light" charset="0"/>
              </a:rPr>
              <a:t> is a long range, low-power, and low-cost backscatter architecture</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87</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626" y="2249532"/>
            <a:ext cx="4015281" cy="1680495"/>
          </a:xfrm>
          <a:prstGeom prst="rect">
            <a:avLst/>
          </a:prstGeom>
        </p:spPr>
      </p:pic>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646" y="1875920"/>
            <a:ext cx="3249986" cy="2167036"/>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6948059" y="4038238"/>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sp>
        <p:nvSpPr>
          <p:cNvPr id="9" name="TextBox 8">
            <a:extLst>
              <a:ext uri="{FF2B5EF4-FFF2-40B4-BE49-F238E27FC236}">
                <a16:creationId xmlns:a16="http://schemas.microsoft.com/office/drawing/2014/main" id="{22367865-2A88-F44F-A5AD-5D4758ECC913}"/>
              </a:ext>
            </a:extLst>
          </p:cNvPr>
          <p:cNvSpPr txBox="1"/>
          <p:nvPr/>
        </p:nvSpPr>
        <p:spPr>
          <a:xfrm>
            <a:off x="2353734" y="4038238"/>
            <a:ext cx="2543187" cy="276999"/>
          </a:xfrm>
          <a:prstGeom prst="rect">
            <a:avLst/>
          </a:prstGeom>
          <a:noFill/>
        </p:spPr>
        <p:txBody>
          <a:bodyPr wrap="square" rtlCol="0">
            <a:spAutoFit/>
          </a:bodyPr>
          <a:lstStyle/>
          <a:p>
            <a:pPr algn="ctr"/>
            <a:r>
              <a:rPr lang="en-US" sz="1200" dirty="0">
                <a:latin typeface="+mj-lt"/>
              </a:rPr>
              <a:t>System Overview</a:t>
            </a:r>
          </a:p>
        </p:txBody>
      </p:sp>
      <p:sp>
        <p:nvSpPr>
          <p:cNvPr id="10" name="TextBox 9">
            <a:extLst>
              <a:ext uri="{FF2B5EF4-FFF2-40B4-BE49-F238E27FC236}">
                <a16:creationId xmlns:a16="http://schemas.microsoft.com/office/drawing/2014/main" id="{E97653E6-E41A-964B-BCEC-885C8075301B}"/>
              </a:ext>
            </a:extLst>
          </p:cNvPr>
          <p:cNvSpPr txBox="1"/>
          <p:nvPr/>
        </p:nvSpPr>
        <p:spPr>
          <a:xfrm>
            <a:off x="1375590" y="6114546"/>
            <a:ext cx="9440820"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ACM SENSYS 2017</a:t>
            </a:r>
          </a:p>
        </p:txBody>
      </p:sp>
      <p:sp>
        <p:nvSpPr>
          <p:cNvPr id="11" name="Footer Placeholder 10">
            <a:extLst>
              <a:ext uri="{FF2B5EF4-FFF2-40B4-BE49-F238E27FC236}">
                <a16:creationId xmlns:a16="http://schemas.microsoft.com/office/drawing/2014/main" id="{E30A9C58-C199-43A0-9C03-69475F50DBEF}"/>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359085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latin typeface="+mn-lt"/>
              </a:rPr>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Receiving transmissions 1km away from the setup</a:t>
            </a:r>
          </a:p>
        </p:txBody>
      </p:sp>
      <p:sp>
        <p:nvSpPr>
          <p:cNvPr id="5" name="Footer Placeholder 4">
            <a:extLst>
              <a:ext uri="{FF2B5EF4-FFF2-40B4-BE49-F238E27FC236}">
                <a16:creationId xmlns:a16="http://schemas.microsoft.com/office/drawing/2014/main" id="{E75ADFBD-39D5-42CA-B064-DB2AC7FFAA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ambujv@berkeley.edu</a:t>
            </a:r>
          </a:p>
        </p:txBody>
      </p:sp>
    </p:spTree>
    <p:extLst>
      <p:ext uri="{BB962C8B-B14F-4D97-AF65-F5344CB8AC3E}">
        <p14:creationId xmlns:p14="http://schemas.microsoft.com/office/powerpoint/2010/main" val="22767287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A2E91-587E-4D76-9EAF-64A00387C4A6}"/>
              </a:ext>
            </a:extLst>
          </p:cNvPr>
          <p:cNvGraphicFramePr>
            <a:graphicFrameLocks noGrp="1"/>
          </p:cNvGraphicFramePr>
          <p:nvPr/>
        </p:nvGraphicFramePr>
        <p:xfrm>
          <a:off x="1798736" y="1991195"/>
          <a:ext cx="8128000" cy="33375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US" dirty="0"/>
                        <a:t>System name</a:t>
                      </a:r>
                      <a:endParaRPr lang="en-US" dirty="0">
                        <a:latin typeface="+mj-lt"/>
                      </a:endParaRPr>
                    </a:p>
                  </a:txBody>
                  <a:tcPr/>
                </a:tc>
                <a:tc>
                  <a:txBody>
                    <a:bodyPr/>
                    <a:lstStyle/>
                    <a:p>
                      <a:pPr algn="ctr"/>
                      <a:r>
                        <a:rPr lang="en-US" dirty="0"/>
                        <a:t>Communication range</a:t>
                      </a:r>
                      <a:endParaRPr lang="en-US" dirty="0">
                        <a:latin typeface="+mj-lt"/>
                      </a:endParaRPr>
                    </a:p>
                  </a:txBody>
                  <a:tcPr/>
                </a:tc>
                <a:extLst>
                  <a:ext uri="{0D108BD9-81ED-4DB2-BD59-A6C34878D82A}">
                    <a16:rowId xmlns:a16="http://schemas.microsoft.com/office/drawing/2014/main" val="10000"/>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868</a:t>
                      </a:r>
                      <a:r>
                        <a:rPr lang="en-US" b="1" baseline="0" dirty="0">
                          <a:solidFill>
                            <a:schemeClr val="tx1"/>
                          </a:solidFill>
                        </a:rPr>
                        <a:t> MHz </a:t>
                      </a:r>
                      <a:r>
                        <a:rPr lang="en-US" b="1" dirty="0">
                          <a:solidFill>
                            <a:schemeClr val="tx1"/>
                          </a:solidFill>
                        </a:rPr>
                        <a:t>(SENSYS</a:t>
                      </a:r>
                      <a:r>
                        <a:rPr lang="en-US" b="1" baseline="0" dirty="0">
                          <a:solidFill>
                            <a:schemeClr val="tx1"/>
                          </a:solidFill>
                        </a:rPr>
                        <a:t> 2017)</a:t>
                      </a:r>
                      <a:endParaRPr lang="en-US" b="1" dirty="0">
                        <a:solidFill>
                          <a:schemeClr val="tx1"/>
                        </a:solidFill>
                        <a:latin typeface="+mj-lt"/>
                      </a:endParaRPr>
                    </a:p>
                  </a:txBody>
                  <a:tcPr/>
                </a:tc>
                <a:tc>
                  <a:txBody>
                    <a:bodyPr/>
                    <a:lstStyle/>
                    <a:p>
                      <a:pPr algn="ctr"/>
                      <a:r>
                        <a:rPr lang="en-US" b="1" dirty="0">
                          <a:solidFill>
                            <a:schemeClr val="tx1"/>
                          </a:solidFill>
                        </a:rPr>
                        <a:t>3400 m</a:t>
                      </a:r>
                      <a:endParaRPr lang="en-US" b="1" dirty="0">
                        <a:solidFill>
                          <a:schemeClr val="tx1"/>
                        </a:solidFill>
                        <a:latin typeface="+mj-lt"/>
                      </a:endParaRPr>
                    </a:p>
                  </a:txBody>
                  <a:tcPr/>
                </a:tc>
                <a:extLst>
                  <a:ext uri="{0D108BD9-81ED-4DB2-BD59-A6C34878D82A}">
                    <a16:rowId xmlns:a16="http://schemas.microsoft.com/office/drawing/2014/main" val="207002824"/>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2.4 GHz</a:t>
                      </a:r>
                      <a:r>
                        <a:rPr lang="en-US" b="1" baseline="0" dirty="0">
                          <a:solidFill>
                            <a:schemeClr val="tx1"/>
                          </a:solidFill>
                        </a:rPr>
                        <a:t> (SENSYS 2017)</a:t>
                      </a:r>
                      <a:endParaRPr lang="en-US" b="1" dirty="0">
                        <a:solidFill>
                          <a:schemeClr val="tx1"/>
                        </a:solidFill>
                        <a:latin typeface="+mj-lt"/>
                      </a:endParaRPr>
                    </a:p>
                  </a:txBody>
                  <a:tcPr/>
                </a:tc>
                <a:tc>
                  <a:txBody>
                    <a:bodyPr/>
                    <a:lstStyle/>
                    <a:p>
                      <a:pPr algn="ctr"/>
                      <a:r>
                        <a:rPr lang="en-US" b="1" dirty="0">
                          <a:solidFill>
                            <a:schemeClr val="tx1"/>
                          </a:solidFill>
                        </a:rPr>
                        <a:t>225 m</a:t>
                      </a:r>
                      <a:endParaRPr lang="en-US" b="1" dirty="0">
                        <a:solidFill>
                          <a:schemeClr val="tx1"/>
                        </a:solidFill>
                        <a:latin typeface="+mj-lt"/>
                      </a:endParaRPr>
                    </a:p>
                  </a:txBody>
                  <a:tcPr/>
                </a:tc>
                <a:extLst>
                  <a:ext uri="{0D108BD9-81ED-4DB2-BD59-A6C34878D82A}">
                    <a16:rowId xmlns:a16="http://schemas.microsoft.com/office/drawing/2014/main" val="1559793613"/>
                  </a:ext>
                </a:extLst>
              </a:tr>
              <a:tr h="370840">
                <a:tc>
                  <a:txBody>
                    <a:bodyPr/>
                    <a:lstStyle/>
                    <a:p>
                      <a:pPr algn="ctr"/>
                      <a:r>
                        <a:rPr lang="en-US" dirty="0"/>
                        <a:t>RFID</a:t>
                      </a:r>
                      <a:endParaRPr lang="en-US" dirty="0">
                        <a:latin typeface="+mj-lt"/>
                      </a:endParaRPr>
                    </a:p>
                  </a:txBody>
                  <a:tcPr/>
                </a:tc>
                <a:tc>
                  <a:txBody>
                    <a:bodyPr/>
                    <a:lstStyle/>
                    <a:p>
                      <a:pPr algn="ctr"/>
                      <a:r>
                        <a:rPr lang="en-US" dirty="0"/>
                        <a:t>&lt;</a:t>
                      </a:r>
                      <a:r>
                        <a:rPr lang="en-US" baseline="0" dirty="0"/>
                        <a:t> 18 m</a:t>
                      </a:r>
                      <a:endParaRPr lang="en-US" dirty="0">
                        <a:latin typeface="+mj-lt"/>
                      </a:endParaRPr>
                    </a:p>
                  </a:txBody>
                  <a:tcPr/>
                </a:tc>
                <a:extLst>
                  <a:ext uri="{0D108BD9-81ED-4DB2-BD59-A6C34878D82A}">
                    <a16:rowId xmlns:a16="http://schemas.microsoft.com/office/drawing/2014/main" val="10001"/>
                  </a:ext>
                </a:extLst>
              </a:tr>
              <a:tr h="370840">
                <a:tc>
                  <a:txBody>
                    <a:bodyPr/>
                    <a:lstStyle/>
                    <a:p>
                      <a:pPr algn="ctr"/>
                      <a:r>
                        <a:rPr lang="en-US" dirty="0" err="1"/>
                        <a:t>BackFi</a:t>
                      </a:r>
                      <a:r>
                        <a:rPr lang="en-US" dirty="0"/>
                        <a:t> (SIGCOMM 2015)</a:t>
                      </a:r>
                      <a:endParaRPr lang="en-US" dirty="0">
                        <a:latin typeface="+mj-lt"/>
                      </a:endParaRPr>
                    </a:p>
                  </a:txBody>
                  <a:tcPr/>
                </a:tc>
                <a:tc>
                  <a:txBody>
                    <a:bodyPr/>
                    <a:lstStyle/>
                    <a:p>
                      <a:pPr algn="ctr"/>
                      <a:r>
                        <a:rPr lang="en-US" dirty="0"/>
                        <a:t>5 m</a:t>
                      </a:r>
                      <a:endParaRPr lang="en-US" dirty="0">
                        <a:latin typeface="+mj-lt"/>
                      </a:endParaRPr>
                    </a:p>
                  </a:txBody>
                  <a:tcPr/>
                </a:tc>
                <a:extLst>
                  <a:ext uri="{0D108BD9-81ED-4DB2-BD59-A6C34878D82A}">
                    <a16:rowId xmlns:a16="http://schemas.microsoft.com/office/drawing/2014/main" val="10002"/>
                  </a:ext>
                </a:extLst>
              </a:tr>
              <a:tr h="370840">
                <a:tc>
                  <a:txBody>
                    <a:bodyPr/>
                    <a:lstStyle/>
                    <a:p>
                      <a:pPr algn="ctr"/>
                      <a:r>
                        <a:rPr lang="en-US" dirty="0"/>
                        <a:t>Passive </a:t>
                      </a:r>
                      <a:r>
                        <a:rPr lang="en-US" dirty="0" err="1"/>
                        <a:t>WiFi</a:t>
                      </a:r>
                      <a:r>
                        <a:rPr lang="en-US" dirty="0"/>
                        <a:t> (NSDI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3"/>
                  </a:ext>
                </a:extLst>
              </a:tr>
              <a:tr h="370840">
                <a:tc>
                  <a:txBody>
                    <a:bodyPr/>
                    <a:lstStyle/>
                    <a:p>
                      <a:pPr algn="ctr"/>
                      <a:r>
                        <a:rPr lang="en-US" dirty="0" err="1"/>
                        <a:t>HitchHike</a:t>
                      </a:r>
                      <a:r>
                        <a:rPr lang="en-US" dirty="0"/>
                        <a:t> (SENSYS </a:t>
                      </a:r>
                      <a:r>
                        <a:rPr lang="en-US" baseline="0" dirty="0"/>
                        <a:t>2016)</a:t>
                      </a:r>
                      <a:endParaRPr lang="en-US" dirty="0">
                        <a:latin typeface="+mj-lt"/>
                      </a:endParaRPr>
                    </a:p>
                  </a:txBody>
                  <a:tcPr/>
                </a:tc>
                <a:tc>
                  <a:txBody>
                    <a:bodyPr/>
                    <a:lstStyle/>
                    <a:p>
                      <a:pPr algn="ctr"/>
                      <a:r>
                        <a:rPr lang="en-US" dirty="0"/>
                        <a:t>54 m</a:t>
                      </a:r>
                      <a:endParaRPr lang="en-US" dirty="0">
                        <a:latin typeface="+mj-lt"/>
                      </a:endParaRPr>
                    </a:p>
                  </a:txBody>
                  <a:tcPr/>
                </a:tc>
                <a:extLst>
                  <a:ext uri="{0D108BD9-81ED-4DB2-BD59-A6C34878D82A}">
                    <a16:rowId xmlns:a16="http://schemas.microsoft.com/office/drawing/2014/main" val="10004"/>
                  </a:ext>
                </a:extLst>
              </a:tr>
              <a:tr h="370840">
                <a:tc>
                  <a:txBody>
                    <a:bodyPr/>
                    <a:lstStyle/>
                    <a:p>
                      <a:pPr algn="ctr"/>
                      <a:r>
                        <a:rPr lang="en-US" dirty="0" err="1"/>
                        <a:t>Interscatter</a:t>
                      </a:r>
                      <a:r>
                        <a:rPr lang="en-US" dirty="0"/>
                        <a:t> (SIGCOMM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5"/>
                  </a:ext>
                </a:extLst>
              </a:tr>
              <a:tr h="370840">
                <a:tc>
                  <a:txBody>
                    <a:bodyPr/>
                    <a:lstStyle/>
                    <a:p>
                      <a:pPr algn="ctr"/>
                      <a:r>
                        <a:rPr lang="en-US" dirty="0" err="1"/>
                        <a:t>LoRa</a:t>
                      </a:r>
                      <a:r>
                        <a:rPr lang="en-US" baseline="0" dirty="0"/>
                        <a:t> Backscatter (UBICOMP 2017)</a:t>
                      </a:r>
                      <a:endParaRPr lang="en-US" dirty="0">
                        <a:latin typeface="+mj-lt"/>
                      </a:endParaRPr>
                    </a:p>
                  </a:txBody>
                  <a:tcPr/>
                </a:tc>
                <a:tc>
                  <a:txBody>
                    <a:bodyPr/>
                    <a:lstStyle/>
                    <a:p>
                      <a:pPr algn="ctr"/>
                      <a:r>
                        <a:rPr lang="en-US" dirty="0"/>
                        <a:t>2800</a:t>
                      </a:r>
                      <a:r>
                        <a:rPr lang="en-US" baseline="0" dirty="0"/>
                        <a:t> m</a:t>
                      </a:r>
                      <a:endParaRPr lang="en-US" dirty="0">
                        <a:latin typeface="+mj-lt"/>
                      </a:endParaRP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6DB0ED5-C2E1-46AC-A626-BC8105A88697}"/>
              </a:ext>
            </a:extLst>
          </p:cNvPr>
          <p:cNvSpPr txBox="1"/>
          <p:nvPr/>
        </p:nvSpPr>
        <p:spPr>
          <a:xfrm>
            <a:off x="2235049" y="5402042"/>
            <a:ext cx="7929461" cy="369332"/>
          </a:xfrm>
          <a:prstGeom prst="rect">
            <a:avLst/>
          </a:prstGeom>
          <a:noFill/>
        </p:spPr>
        <p:txBody>
          <a:bodyPr wrap="square" rtlCol="0">
            <a:spAutoFit/>
          </a:bodyPr>
          <a:lstStyle/>
          <a:p>
            <a:r>
              <a:rPr lang="sv-SE" dirty="0">
                <a:latin typeface="+mj-lt"/>
              </a:rPr>
              <a:t>Range </a:t>
            </a:r>
            <a:r>
              <a:rPr lang="sv-SE" sz="1600" dirty="0" err="1">
                <a:latin typeface="+mj-lt"/>
              </a:rPr>
              <a:t>reported</a:t>
            </a:r>
            <a:r>
              <a:rPr lang="sv-SE" dirty="0">
                <a:latin typeface="+mj-lt"/>
              </a:rPr>
              <a:t> </a:t>
            </a:r>
            <a:r>
              <a:rPr lang="sv-SE" dirty="0" err="1">
                <a:latin typeface="+mj-lt"/>
              </a:rPr>
              <a:t>are</a:t>
            </a:r>
            <a:r>
              <a:rPr lang="sv-SE" dirty="0">
                <a:latin typeface="+mj-lt"/>
              </a:rPr>
              <a:t> </a:t>
            </a:r>
            <a:r>
              <a:rPr lang="sv-SE" dirty="0" err="1">
                <a:latin typeface="+mj-lt"/>
              </a:rPr>
              <a:t>line</a:t>
            </a:r>
            <a:r>
              <a:rPr lang="sv-SE" dirty="0">
                <a:latin typeface="+mj-lt"/>
              </a:rPr>
              <a:t> </a:t>
            </a:r>
            <a:r>
              <a:rPr lang="sv-SE" dirty="0" err="1">
                <a:latin typeface="+mj-lt"/>
              </a:rPr>
              <a:t>of</a:t>
            </a:r>
            <a:r>
              <a:rPr lang="sv-SE" dirty="0">
                <a:latin typeface="+mj-lt"/>
              </a:rPr>
              <a:t> </a:t>
            </a:r>
            <a:r>
              <a:rPr lang="sv-SE" dirty="0" err="1">
                <a:latin typeface="+mj-lt"/>
              </a:rPr>
              <a:t>sight</a:t>
            </a:r>
            <a:r>
              <a:rPr lang="sv-SE" dirty="0">
                <a:latin typeface="+mj-lt"/>
              </a:rPr>
              <a:t>, </a:t>
            </a:r>
            <a:r>
              <a:rPr lang="sv-SE" dirty="0" err="1">
                <a:latin typeface="+mj-lt"/>
              </a:rPr>
              <a:t>with</a:t>
            </a:r>
            <a:r>
              <a:rPr lang="sv-SE" dirty="0">
                <a:latin typeface="+mj-lt"/>
              </a:rPr>
              <a:t> </a:t>
            </a:r>
            <a:r>
              <a:rPr lang="sv-SE" dirty="0" err="1">
                <a:latin typeface="+mj-lt"/>
              </a:rPr>
              <a:t>backscatter</a:t>
            </a:r>
            <a:r>
              <a:rPr lang="sv-SE" dirty="0">
                <a:latin typeface="+mj-lt"/>
              </a:rPr>
              <a:t> tag  co-</a:t>
            </a:r>
            <a:r>
              <a:rPr lang="sv-SE" dirty="0" err="1">
                <a:latin typeface="+mj-lt"/>
              </a:rPr>
              <a:t>located</a:t>
            </a:r>
            <a:r>
              <a:rPr lang="sv-SE" dirty="0">
                <a:latin typeface="+mj-lt"/>
              </a:rPr>
              <a:t> </a:t>
            </a:r>
            <a:r>
              <a:rPr lang="sv-SE" dirty="0" err="1">
                <a:latin typeface="+mj-lt"/>
              </a:rPr>
              <a:t>with</a:t>
            </a:r>
            <a:r>
              <a:rPr lang="sv-SE" dirty="0">
                <a:latin typeface="+mj-lt"/>
              </a:rPr>
              <a:t> </a:t>
            </a:r>
            <a:r>
              <a:rPr lang="sv-SE" dirty="0" err="1">
                <a:latin typeface="+mj-lt"/>
              </a:rPr>
              <a:t>carrier</a:t>
            </a:r>
            <a:r>
              <a:rPr lang="sv-SE" dirty="0">
                <a:latin typeface="+mj-lt"/>
              </a:rPr>
              <a:t> source</a:t>
            </a:r>
            <a:endParaRPr lang="en-US" dirty="0">
              <a:latin typeface="+mj-lt"/>
            </a:endParaRPr>
          </a:p>
        </p:txBody>
      </p:sp>
      <p:sp>
        <p:nvSpPr>
          <p:cNvPr id="3" name="Footer Placeholder 2">
            <a:extLst>
              <a:ext uri="{FF2B5EF4-FFF2-40B4-BE49-F238E27FC236}">
                <a16:creationId xmlns:a16="http://schemas.microsoft.com/office/drawing/2014/main" id="{3FFC1555-AC2F-4B47-93D5-285F70455067}"/>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C839688-2FAB-4A1C-8290-AD7B16A960D4}"/>
              </a:ext>
            </a:extLst>
          </p:cNvPr>
          <p:cNvSpPr>
            <a:spLocks noGrp="1"/>
          </p:cNvSpPr>
          <p:nvPr>
            <p:ph type="sldNum" sz="quarter" idx="12"/>
          </p:nvPr>
        </p:nvSpPr>
        <p:spPr/>
        <p:txBody>
          <a:bodyPr/>
          <a:lstStyle/>
          <a:p>
            <a:fld id="{687B7451-1438-CB4A-8106-82A64F1C7D7B}" type="slidenum">
              <a:rPr lang="sv-SE" smtClean="0"/>
              <a:t>89</a:t>
            </a:fld>
            <a:endParaRPr lang="sv-SE"/>
          </a:p>
        </p:txBody>
      </p:sp>
      <p:sp>
        <p:nvSpPr>
          <p:cNvPr id="9" name="Title 1">
            <a:extLst>
              <a:ext uri="{FF2B5EF4-FFF2-40B4-BE49-F238E27FC236}">
                <a16:creationId xmlns:a16="http://schemas.microsoft.com/office/drawing/2014/main" id="{B8904EBF-19D2-4199-8BC1-811567E24571}"/>
              </a:ext>
            </a:extLst>
          </p:cNvPr>
          <p:cNvSpPr>
            <a:spLocks noGrp="1"/>
          </p:cNvSpPr>
          <p:nvPr>
            <p:ph type="title"/>
          </p:nvPr>
        </p:nvSpPr>
        <p:spPr>
          <a:xfrm>
            <a:off x="838199" y="365125"/>
            <a:ext cx="11203745" cy="1325563"/>
          </a:xfrm>
        </p:spPr>
        <p:txBody>
          <a:bodyPr>
            <a:noAutofit/>
          </a:bodyPr>
          <a:lstStyle/>
          <a:p>
            <a:r>
              <a:rPr lang="en-GB" sz="4000" dirty="0" err="1">
                <a:latin typeface="+mn-lt"/>
              </a:rPr>
              <a:t>LoRea</a:t>
            </a:r>
            <a:r>
              <a:rPr lang="en-GB" sz="4000" dirty="0">
                <a:latin typeface="+mn-lt"/>
              </a:rPr>
              <a:t> outperforms state-of-the-art systems</a:t>
            </a:r>
            <a:endParaRPr lang="en-SE" sz="1600" dirty="0">
              <a:latin typeface="+mn-lt"/>
            </a:endParaRPr>
          </a:p>
        </p:txBody>
      </p:sp>
    </p:spTree>
    <p:extLst>
      <p:ext uri="{BB962C8B-B14F-4D97-AF65-F5344CB8AC3E}">
        <p14:creationId xmlns:p14="http://schemas.microsoft.com/office/powerpoint/2010/main" val="3702051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D891-E9FA-74D2-5663-E1EBF6254434}"/>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A5FB912-B798-CD8C-8D65-7A97C14A19BF}"/>
              </a:ext>
            </a:extLst>
          </p:cNvPr>
          <p:cNvSpPr>
            <a:spLocks noGrp="1"/>
          </p:cNvSpPr>
          <p:nvPr>
            <p:ph type="sldNum" sz="quarter" idx="12"/>
          </p:nvPr>
        </p:nvSpPr>
        <p:spPr/>
        <p:txBody>
          <a:bodyPr/>
          <a:lstStyle/>
          <a:p>
            <a:fld id="{687B7451-1438-CB4A-8106-82A64F1C7D7B}" type="slidenum">
              <a:rPr lang="sv-SE" smtClean="0"/>
              <a:t>9</a:t>
            </a:fld>
            <a:endParaRPr lang="sv-SE"/>
          </a:p>
        </p:txBody>
      </p:sp>
      <p:sp>
        <p:nvSpPr>
          <p:cNvPr id="8" name="Title 7">
            <a:extLst>
              <a:ext uri="{FF2B5EF4-FFF2-40B4-BE49-F238E27FC236}">
                <a16:creationId xmlns:a16="http://schemas.microsoft.com/office/drawing/2014/main" id="{0392F11B-4B17-C495-8019-0704C3A21008}"/>
              </a:ext>
            </a:extLst>
          </p:cNvPr>
          <p:cNvSpPr>
            <a:spLocks noGrp="1"/>
          </p:cNvSpPr>
          <p:nvPr>
            <p:ph type="title"/>
          </p:nvPr>
        </p:nvSpPr>
        <p:spPr>
          <a:xfrm>
            <a:off x="559674" y="433724"/>
            <a:ext cx="11072649" cy="1325563"/>
          </a:xfrm>
        </p:spPr>
        <p:txBody>
          <a:bodyPr>
            <a:normAutofit/>
          </a:bodyPr>
          <a:lstStyle/>
          <a:p>
            <a:r>
              <a:rPr lang="en-US" sz="4000" dirty="0">
                <a:latin typeface="+mn-lt"/>
              </a:rPr>
              <a:t>What is heart of computers and internet of things</a:t>
            </a:r>
            <a:endParaRPr lang="en-SE" sz="4000" dirty="0">
              <a:latin typeface="+mn-lt"/>
            </a:endParaRPr>
          </a:p>
        </p:txBody>
      </p:sp>
      <p:sp>
        <p:nvSpPr>
          <p:cNvPr id="2" name="Content Placeholder 2">
            <a:extLst>
              <a:ext uri="{FF2B5EF4-FFF2-40B4-BE49-F238E27FC236}">
                <a16:creationId xmlns:a16="http://schemas.microsoft.com/office/drawing/2014/main" id="{107C8A2F-A65F-F134-7414-5880687CC4B0}"/>
              </a:ext>
            </a:extLst>
          </p:cNvPr>
          <p:cNvSpPr>
            <a:spLocks noGrp="1"/>
          </p:cNvSpPr>
          <p:nvPr>
            <p:ph idx="1"/>
          </p:nvPr>
        </p:nvSpPr>
        <p:spPr>
          <a:xfrm>
            <a:off x="699159" y="1897526"/>
            <a:ext cx="8568828" cy="3651883"/>
          </a:xfrm>
        </p:spPr>
        <p:txBody>
          <a:bodyPr>
            <a:normAutofit/>
          </a:bodyPr>
          <a:lstStyle/>
          <a:p>
            <a:r>
              <a:rPr lang="en-US" dirty="0">
                <a:latin typeface="+mj-lt"/>
              </a:rPr>
              <a:t>Microprocessor (Computers)</a:t>
            </a:r>
          </a:p>
          <a:p>
            <a:pPr lvl="1"/>
            <a:r>
              <a:rPr lang="en-US" dirty="0">
                <a:latin typeface="+mj-lt"/>
              </a:rPr>
              <a:t>They usually don’t have peripherals or memory</a:t>
            </a:r>
          </a:p>
          <a:p>
            <a:pPr lvl="1"/>
            <a:r>
              <a:rPr lang="en-US" dirty="0">
                <a:latin typeface="+mj-lt"/>
              </a:rPr>
              <a:t>CPU + Pins (No memory, peripherals)</a:t>
            </a:r>
          </a:p>
          <a:p>
            <a:pPr lvl="1"/>
            <a:r>
              <a:rPr lang="en-US" dirty="0">
                <a:latin typeface="+mj-lt"/>
              </a:rPr>
              <a:t>Your computer typically has a microprocessor</a:t>
            </a:r>
          </a:p>
          <a:p>
            <a:pPr marL="457200" lvl="1" indent="0">
              <a:buNone/>
            </a:pPr>
            <a:endParaRPr lang="en-US" dirty="0">
              <a:latin typeface="+mj-lt"/>
            </a:endParaRPr>
          </a:p>
          <a:p>
            <a:r>
              <a:rPr lang="en-US" dirty="0">
                <a:latin typeface="+mj-lt"/>
              </a:rPr>
              <a:t>Microcontrollers (Internet of Things)</a:t>
            </a:r>
          </a:p>
          <a:p>
            <a:pPr lvl="1"/>
            <a:r>
              <a:rPr lang="en-US" dirty="0">
                <a:latin typeface="+mj-lt"/>
              </a:rPr>
              <a:t>Memory + Peripherals + CPU + Pins</a:t>
            </a:r>
          </a:p>
          <a:p>
            <a:pPr lvl="1"/>
            <a:r>
              <a:rPr lang="en-US" dirty="0">
                <a:latin typeface="+mj-lt"/>
              </a:rPr>
              <a:t>Peripherals: Specialized hardware units within the chip</a:t>
            </a:r>
          </a:p>
          <a:p>
            <a:endParaRPr lang="en-US" dirty="0">
              <a:latin typeface="+mj-lt"/>
            </a:endParaRPr>
          </a:p>
        </p:txBody>
      </p:sp>
      <p:pic>
        <p:nvPicPr>
          <p:cNvPr id="4" name="Picture 3" descr="A close-up of a computer chip&#10;&#10;Description automatically generated">
            <a:extLst>
              <a:ext uri="{FF2B5EF4-FFF2-40B4-BE49-F238E27FC236}">
                <a16:creationId xmlns:a16="http://schemas.microsoft.com/office/drawing/2014/main" id="{59485B4F-EF08-5318-EA0C-81DDC3AF468B}"/>
              </a:ext>
            </a:extLst>
          </p:cNvPr>
          <p:cNvPicPr>
            <a:picLocks noChangeAspect="1"/>
          </p:cNvPicPr>
          <p:nvPr/>
        </p:nvPicPr>
        <p:blipFill>
          <a:blip r:embed="rId3"/>
          <a:stretch>
            <a:fillRect/>
          </a:stretch>
        </p:blipFill>
        <p:spPr>
          <a:xfrm>
            <a:off x="7434739" y="1513831"/>
            <a:ext cx="2264102" cy="2247289"/>
          </a:xfrm>
          <a:prstGeom prst="rect">
            <a:avLst/>
          </a:prstGeom>
        </p:spPr>
      </p:pic>
      <p:pic>
        <p:nvPicPr>
          <p:cNvPr id="6" name="Picture 5" descr="A close up of a computer chip&#10;&#10;Description automatically generated">
            <a:extLst>
              <a:ext uri="{FF2B5EF4-FFF2-40B4-BE49-F238E27FC236}">
                <a16:creationId xmlns:a16="http://schemas.microsoft.com/office/drawing/2014/main" id="{029BBCD9-E22D-E26B-0289-53C9DA5950B9}"/>
              </a:ext>
            </a:extLst>
          </p:cNvPr>
          <p:cNvPicPr>
            <a:picLocks noChangeAspect="1"/>
          </p:cNvPicPr>
          <p:nvPr/>
        </p:nvPicPr>
        <p:blipFill>
          <a:blip r:embed="rId4"/>
          <a:stretch>
            <a:fillRect/>
          </a:stretch>
        </p:blipFill>
        <p:spPr>
          <a:xfrm>
            <a:off x="9698841" y="1759287"/>
            <a:ext cx="1889672" cy="1853652"/>
          </a:xfrm>
          <a:prstGeom prst="rect">
            <a:avLst/>
          </a:prstGeom>
        </p:spPr>
      </p:pic>
      <p:pic>
        <p:nvPicPr>
          <p:cNvPr id="10" name="Picture 9" descr="A close-up of a computer chip&#10;&#10;Description automatically generated">
            <a:extLst>
              <a:ext uri="{FF2B5EF4-FFF2-40B4-BE49-F238E27FC236}">
                <a16:creationId xmlns:a16="http://schemas.microsoft.com/office/drawing/2014/main" id="{C65DD5A5-BEC9-DC82-7EE0-DBEDCB033F8A}"/>
              </a:ext>
            </a:extLst>
          </p:cNvPr>
          <p:cNvPicPr>
            <a:picLocks noChangeAspect="1"/>
          </p:cNvPicPr>
          <p:nvPr/>
        </p:nvPicPr>
        <p:blipFill>
          <a:blip r:embed="rId5"/>
          <a:stretch>
            <a:fillRect/>
          </a:stretch>
        </p:blipFill>
        <p:spPr>
          <a:xfrm>
            <a:off x="8566790" y="3976255"/>
            <a:ext cx="1924493" cy="1924493"/>
          </a:xfrm>
          <a:prstGeom prst="rect">
            <a:avLst/>
          </a:prstGeom>
        </p:spPr>
      </p:pic>
    </p:spTree>
    <p:extLst>
      <p:ext uri="{BB962C8B-B14F-4D97-AF65-F5344CB8AC3E}">
        <p14:creationId xmlns:p14="http://schemas.microsoft.com/office/powerpoint/2010/main" val="3092049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34726" cy="1325563"/>
          </a:xfrm>
        </p:spPr>
        <p:txBody>
          <a:bodyPr>
            <a:normAutofit/>
          </a:bodyPr>
          <a:lstStyle/>
          <a:p>
            <a:r>
              <a:rPr lang="en-US" sz="4000" dirty="0" err="1">
                <a:latin typeface="+mn-lt"/>
              </a:rPr>
              <a:t>LoRea</a:t>
            </a:r>
            <a:r>
              <a:rPr lang="en-US" sz="4000" dirty="0">
                <a:latin typeface="+mn-lt"/>
              </a:rPr>
              <a:t> achieved the highest demonstrated range</a:t>
            </a:r>
          </a:p>
        </p:txBody>
      </p:sp>
      <p:sp>
        <p:nvSpPr>
          <p:cNvPr id="3" name="Content Placeholder 2"/>
          <p:cNvSpPr>
            <a:spLocks noGrp="1"/>
          </p:cNvSpPr>
          <p:nvPr>
            <p:ph idx="1"/>
          </p:nvPr>
        </p:nvSpPr>
        <p:spPr/>
        <p:txBody>
          <a:bodyPr/>
          <a:lstStyle/>
          <a:p>
            <a:r>
              <a:rPr lang="en-US" dirty="0">
                <a:latin typeface="+mj-lt"/>
                <a:ea typeface="Calibri Light" charset="0"/>
                <a:cs typeface="Calibri Light" charset="0"/>
              </a:rPr>
              <a:t>Receive up to a distance of 3.4 kilometers from tag </a:t>
            </a:r>
          </a:p>
          <a:p>
            <a:r>
              <a:rPr lang="en-US" dirty="0">
                <a:latin typeface="+mj-lt"/>
                <a:ea typeface="Calibri Light" charset="0"/>
                <a:cs typeface="Calibri Light" charset="0"/>
              </a:rPr>
              <a:t>Highest demonstrated range. Outperforms leading labs/universities</a:t>
            </a:r>
          </a:p>
        </p:txBody>
      </p:sp>
      <p:sp>
        <p:nvSpPr>
          <p:cNvPr id="4" name="Slide Number Placeholder 3"/>
          <p:cNvSpPr>
            <a:spLocks noGrp="1"/>
          </p:cNvSpPr>
          <p:nvPr>
            <p:ph type="sldNum" sz="quarter" idx="12"/>
          </p:nvPr>
        </p:nvSpPr>
        <p:spPr/>
        <p:txBody>
          <a:bodyPr/>
          <a:lstStyle/>
          <a:p>
            <a:fld id="{F3251276-10E0-6347-83FD-341D002F38DE}" type="slidenum">
              <a:rPr lang="en-US" smtClean="0"/>
              <a:t>90</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62" y="3060443"/>
            <a:ext cx="3399131" cy="2549348"/>
          </a:xfrm>
          <a:prstGeom prst="rect">
            <a:avLst/>
          </a:prstGeom>
        </p:spPr>
      </p:pic>
      <p:pic>
        <p:nvPicPr>
          <p:cNvPr id="8" name="Picture 7">
            <a:extLst>
              <a:ext uri="{FF2B5EF4-FFF2-40B4-BE49-F238E27FC236}">
                <a16:creationId xmlns:a16="http://schemas.microsoft.com/office/drawing/2014/main" id="{F823C41C-4489-294E-A424-DCB9D8C0C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329" y="3018278"/>
            <a:ext cx="1945342" cy="2597169"/>
          </a:xfrm>
          <a:prstGeom prst="rect">
            <a:avLst/>
          </a:prstGeom>
        </p:spPr>
      </p:pic>
      <p:sp>
        <p:nvSpPr>
          <p:cNvPr id="9" name="TextBox 8">
            <a:extLst>
              <a:ext uri="{FF2B5EF4-FFF2-40B4-BE49-F238E27FC236}">
                <a16:creationId xmlns:a16="http://schemas.microsoft.com/office/drawing/2014/main" id="{54B3166D-4482-F345-8801-42A262555080}"/>
              </a:ext>
            </a:extLst>
          </p:cNvPr>
          <p:cNvSpPr txBox="1"/>
          <p:nvPr/>
        </p:nvSpPr>
        <p:spPr>
          <a:xfrm>
            <a:off x="1014062" y="5727125"/>
            <a:ext cx="2543187" cy="584775"/>
          </a:xfrm>
          <a:prstGeom prst="rect">
            <a:avLst/>
          </a:prstGeom>
          <a:noFill/>
        </p:spPr>
        <p:txBody>
          <a:bodyPr wrap="square" rtlCol="0">
            <a:spAutoFit/>
          </a:bodyPr>
          <a:lstStyle/>
          <a:p>
            <a:pPr algn="ctr"/>
            <a:r>
              <a:rPr lang="en-US" sz="1600" dirty="0">
                <a:latin typeface="+mj-lt"/>
              </a:rPr>
              <a:t>Experiment Setup</a:t>
            </a:r>
          </a:p>
          <a:p>
            <a:pPr algn="ctr"/>
            <a:r>
              <a:rPr lang="en-US" sz="1600" dirty="0">
                <a:latin typeface="+mj-lt"/>
              </a:rPr>
              <a:t>(On a small hill)</a:t>
            </a:r>
          </a:p>
        </p:txBody>
      </p:sp>
      <p:sp>
        <p:nvSpPr>
          <p:cNvPr id="10" name="TextBox 9">
            <a:extLst>
              <a:ext uri="{FF2B5EF4-FFF2-40B4-BE49-F238E27FC236}">
                <a16:creationId xmlns:a16="http://schemas.microsoft.com/office/drawing/2014/main" id="{EA79BA5C-CA38-E14C-9818-BCF373F9C886}"/>
              </a:ext>
            </a:extLst>
          </p:cNvPr>
          <p:cNvSpPr txBox="1"/>
          <p:nvPr/>
        </p:nvSpPr>
        <p:spPr>
          <a:xfrm>
            <a:off x="4588935" y="5705383"/>
            <a:ext cx="3291807" cy="584775"/>
          </a:xfrm>
          <a:prstGeom prst="rect">
            <a:avLst/>
          </a:prstGeom>
          <a:noFill/>
        </p:spPr>
        <p:txBody>
          <a:bodyPr wrap="square" rtlCol="0">
            <a:spAutoFit/>
          </a:bodyPr>
          <a:lstStyle/>
          <a:p>
            <a:pPr algn="ctr"/>
            <a:r>
              <a:rPr lang="en-US" sz="1600" dirty="0">
                <a:latin typeface="+mj-lt"/>
              </a:rPr>
              <a:t>Receiving backscatter transmissions kilometers away from setup</a:t>
            </a:r>
          </a:p>
        </p:txBody>
      </p:sp>
      <p:sp>
        <p:nvSpPr>
          <p:cNvPr id="7" name="Footer Placeholder 6">
            <a:extLst>
              <a:ext uri="{FF2B5EF4-FFF2-40B4-BE49-F238E27FC236}">
                <a16:creationId xmlns:a16="http://schemas.microsoft.com/office/drawing/2014/main" id="{D1DF1B35-AB90-4D24-815B-6164F049948F}"/>
              </a:ext>
            </a:extLst>
          </p:cNvPr>
          <p:cNvSpPr>
            <a:spLocks noGrp="1"/>
          </p:cNvSpPr>
          <p:nvPr>
            <p:ph type="ftr" sz="quarter" idx="11"/>
          </p:nvPr>
        </p:nvSpPr>
        <p:spPr/>
        <p:txBody>
          <a:bodyPr/>
          <a:lstStyle/>
          <a:p>
            <a:r>
              <a:rPr lang="sv-SE" dirty="0" err="1"/>
              <a:t>ambujv@nus.edu.sg</a:t>
            </a:r>
            <a:endParaRPr lang="sv-SE" dirty="0"/>
          </a:p>
        </p:txBody>
      </p:sp>
      <p:sp>
        <p:nvSpPr>
          <p:cNvPr id="12" name="TextBox 11">
            <a:extLst>
              <a:ext uri="{FF2B5EF4-FFF2-40B4-BE49-F238E27FC236}">
                <a16:creationId xmlns:a16="http://schemas.microsoft.com/office/drawing/2014/main" id="{0E0DED11-603D-CA05-4D76-D3067E0BE742}"/>
              </a:ext>
            </a:extLst>
          </p:cNvPr>
          <p:cNvSpPr txBox="1"/>
          <p:nvPr/>
        </p:nvSpPr>
        <p:spPr>
          <a:xfrm>
            <a:off x="8060551" y="5789399"/>
            <a:ext cx="2876275" cy="276999"/>
          </a:xfrm>
          <a:prstGeom prst="rect">
            <a:avLst/>
          </a:prstGeom>
          <a:noFill/>
        </p:spPr>
        <p:txBody>
          <a:bodyPr wrap="square" rtlCol="0">
            <a:spAutoFit/>
          </a:bodyPr>
          <a:lstStyle/>
          <a:p>
            <a:pPr algn="ctr"/>
            <a:r>
              <a:rPr lang="en-US" sz="1200" dirty="0">
                <a:latin typeface="+mj-lt"/>
              </a:rPr>
              <a:t>Experiment setup video</a:t>
            </a:r>
          </a:p>
        </p:txBody>
      </p:sp>
      <p:pic>
        <p:nvPicPr>
          <p:cNvPr id="5" name="Online Media 4" descr="Experiment setup for LoRea">
            <a:hlinkClick r:id="" action="ppaction://media"/>
            <a:extLst>
              <a:ext uri="{FF2B5EF4-FFF2-40B4-BE49-F238E27FC236}">
                <a16:creationId xmlns:a16="http://schemas.microsoft.com/office/drawing/2014/main" id="{8F2B5785-07A7-62CC-3628-33D39EFBD7DF}"/>
              </a:ext>
            </a:extLst>
          </p:cNvPr>
          <p:cNvPicPr>
            <a:picLocks noRot="1" noChangeAspect="1"/>
          </p:cNvPicPr>
          <p:nvPr>
            <a:videoFile r:link="rId1"/>
          </p:nvPr>
        </p:nvPicPr>
        <p:blipFill>
          <a:blip r:embed="rId6"/>
          <a:stretch>
            <a:fillRect/>
          </a:stretch>
        </p:blipFill>
        <p:spPr>
          <a:xfrm>
            <a:off x="7459644" y="3270886"/>
            <a:ext cx="4070018" cy="2299560"/>
          </a:xfrm>
          <a:prstGeom prst="rect">
            <a:avLst/>
          </a:prstGeom>
        </p:spPr>
      </p:pic>
    </p:spTree>
    <p:extLst>
      <p:ext uri="{BB962C8B-B14F-4D97-AF65-F5344CB8AC3E}">
        <p14:creationId xmlns:p14="http://schemas.microsoft.com/office/powerpoint/2010/main" val="329713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03745" cy="1325563"/>
          </a:xfrm>
        </p:spPr>
        <p:txBody>
          <a:bodyPr>
            <a:noAutofit/>
          </a:bodyPr>
          <a:lstStyle/>
          <a:p>
            <a:r>
              <a:rPr lang="en-US" sz="4000" dirty="0" err="1">
                <a:latin typeface="+mn-lt"/>
              </a:rPr>
              <a:t>LoRea</a:t>
            </a:r>
            <a:r>
              <a:rPr lang="en-US" sz="4000" dirty="0">
                <a:latin typeface="+mn-lt"/>
              </a:rPr>
              <a:t> bridges the energy asymmetry between communication (TX), sensing and processing</a:t>
            </a:r>
          </a:p>
        </p:txBody>
      </p:sp>
      <p:sp>
        <p:nvSpPr>
          <p:cNvPr id="3" name="Content Placeholder 2"/>
          <p:cNvSpPr>
            <a:spLocks noGrp="1"/>
          </p:cNvSpPr>
          <p:nvPr>
            <p:ph idx="1"/>
          </p:nvPr>
        </p:nvSpPr>
        <p:spPr>
          <a:xfrm>
            <a:off x="689653" y="2046348"/>
            <a:ext cx="10812694" cy="4675127"/>
          </a:xfrm>
        </p:spPr>
        <p:txBody>
          <a:bodyPr>
            <a:normAutofit lnSpcReduction="10000"/>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a:latin typeface="+mj-lt"/>
                <a:ea typeface="Helvetica Light" charset="0"/>
                <a:cs typeface="Helvetica Light" charset="0"/>
              </a:rPr>
              <a:t>Off-the-shelf hardware for transmission and receptions. Tens of USD</a:t>
            </a:r>
          </a:p>
          <a:p>
            <a:pPr marL="0" indent="0" algn="ctr">
              <a:buNone/>
            </a:pPr>
            <a:r>
              <a:rPr lang="en-US" b="1" dirty="0">
                <a:latin typeface="+mj-lt"/>
                <a:ea typeface="Helvetica Light" charset="0"/>
                <a:cs typeface="Helvetica Light" charset="0"/>
              </a:rPr>
              <a:t>Overturn notion that backscatter is a short-range transmission mechanism</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91</a:t>
            </a:fld>
            <a:endParaRPr lang="en-US" dirty="0"/>
          </a:p>
        </p:txBody>
      </p:sp>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054" y="2309084"/>
            <a:ext cx="2832254" cy="1888499"/>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9424856" y="4823590"/>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pic>
        <p:nvPicPr>
          <p:cNvPr id="12" name="Picture 11">
            <a:extLst>
              <a:ext uri="{FF2B5EF4-FFF2-40B4-BE49-F238E27FC236}">
                <a16:creationId xmlns:a16="http://schemas.microsoft.com/office/drawing/2014/main" id="{F6B1A298-7064-45CE-B3D2-45B45C272CE9}"/>
              </a:ext>
            </a:extLst>
          </p:cNvPr>
          <p:cNvPicPr>
            <a:picLocks noChangeAspect="1"/>
          </p:cNvPicPr>
          <p:nvPr/>
        </p:nvPicPr>
        <p:blipFill>
          <a:blip r:embed="rId4"/>
          <a:stretch>
            <a:fillRect/>
          </a:stretch>
        </p:blipFill>
        <p:spPr>
          <a:xfrm>
            <a:off x="5550843" y="2397339"/>
            <a:ext cx="3503211" cy="1970556"/>
          </a:xfrm>
          <a:prstGeom prst="rect">
            <a:avLst/>
          </a:prstGeom>
        </p:spPr>
      </p:pic>
      <p:sp>
        <p:nvSpPr>
          <p:cNvPr id="13" name="TextBox 12">
            <a:extLst>
              <a:ext uri="{FF2B5EF4-FFF2-40B4-BE49-F238E27FC236}">
                <a16:creationId xmlns:a16="http://schemas.microsoft.com/office/drawing/2014/main" id="{34D1EA1C-5884-4EF6-B0F9-E082C0FFDEEF}"/>
              </a:ext>
            </a:extLst>
          </p:cNvPr>
          <p:cNvSpPr txBox="1"/>
          <p:nvPr/>
        </p:nvSpPr>
        <p:spPr>
          <a:xfrm>
            <a:off x="5550843" y="4900457"/>
            <a:ext cx="3667146" cy="307777"/>
          </a:xfrm>
          <a:prstGeom prst="rect">
            <a:avLst/>
          </a:prstGeom>
          <a:noFill/>
        </p:spPr>
        <p:txBody>
          <a:bodyPr wrap="square" rtlCol="0">
            <a:spAutoFit/>
          </a:bodyPr>
          <a:lstStyle/>
          <a:p>
            <a:r>
              <a:rPr lang="en-US" sz="1400" dirty="0">
                <a:latin typeface="+mj-lt"/>
              </a:rPr>
              <a:t>Texas Instruments CC1310 Launchpad: Receiver</a:t>
            </a:r>
          </a:p>
        </p:txBody>
      </p:sp>
      <p:graphicFrame>
        <p:nvGraphicFramePr>
          <p:cNvPr id="10" name="Table 6">
            <a:extLst>
              <a:ext uri="{FF2B5EF4-FFF2-40B4-BE49-F238E27FC236}">
                <a16:creationId xmlns:a16="http://schemas.microsoft.com/office/drawing/2014/main" id="{B12370CE-993A-4187-8385-C3B77D958EA7}"/>
              </a:ext>
            </a:extLst>
          </p:cNvPr>
          <p:cNvGraphicFramePr>
            <a:graphicFrameLocks noGrp="1"/>
          </p:cNvGraphicFramePr>
          <p:nvPr/>
        </p:nvGraphicFramePr>
        <p:xfrm>
          <a:off x="952123" y="2026814"/>
          <a:ext cx="4170450" cy="2804372"/>
        </p:xfrm>
        <a:graphic>
          <a:graphicData uri="http://schemas.openxmlformats.org/drawingml/2006/table">
            <a:tbl>
              <a:tblPr firstRow="1" bandRow="1">
                <a:tableStyleId>{F5AB1C69-6EDB-4FF4-983F-18BD219EF322}</a:tableStyleId>
              </a:tblPr>
              <a:tblGrid>
                <a:gridCol w="2085225">
                  <a:extLst>
                    <a:ext uri="{9D8B030D-6E8A-4147-A177-3AD203B41FA5}">
                      <a16:colId xmlns:a16="http://schemas.microsoft.com/office/drawing/2014/main" val="3227623664"/>
                    </a:ext>
                  </a:extLst>
                </a:gridCol>
                <a:gridCol w="2085225">
                  <a:extLst>
                    <a:ext uri="{9D8B030D-6E8A-4147-A177-3AD203B41FA5}">
                      <a16:colId xmlns:a16="http://schemas.microsoft.com/office/drawing/2014/main" val="3123520317"/>
                    </a:ext>
                  </a:extLst>
                </a:gridCol>
              </a:tblGrid>
              <a:tr h="481446">
                <a:tc>
                  <a:txBody>
                    <a:bodyPr/>
                    <a:lstStyle/>
                    <a:p>
                      <a:pPr algn="ctr"/>
                      <a:r>
                        <a:rPr lang="en-GB" dirty="0"/>
                        <a:t>Component</a:t>
                      </a:r>
                      <a:endParaRPr lang="en-SE" dirty="0"/>
                    </a:p>
                  </a:txBody>
                  <a:tcPr/>
                </a:tc>
                <a:tc>
                  <a:txBody>
                    <a:bodyPr/>
                    <a:lstStyle/>
                    <a:p>
                      <a:pPr algn="ctr"/>
                      <a:r>
                        <a:rPr lang="en-GB" dirty="0"/>
                        <a:t>Power Consumption</a:t>
                      </a:r>
                      <a:endParaRPr lang="en-SE" dirty="0"/>
                    </a:p>
                  </a:txBody>
                  <a:tcPr/>
                </a:tc>
                <a:extLst>
                  <a:ext uri="{0D108BD9-81ED-4DB2-BD59-A6C34878D82A}">
                    <a16:rowId xmlns:a16="http://schemas.microsoft.com/office/drawing/2014/main" val="2438343205"/>
                  </a:ext>
                </a:extLst>
              </a:tr>
              <a:tr h="524606">
                <a:tc>
                  <a:txBody>
                    <a:bodyPr/>
                    <a:lstStyle/>
                    <a:p>
                      <a:pPr algn="ctr"/>
                      <a:r>
                        <a:rPr lang="en-GB" sz="1600" b="1" dirty="0" err="1"/>
                        <a:t>LoRea</a:t>
                      </a:r>
                      <a:r>
                        <a:rPr lang="en-GB" sz="1600" b="1" dirty="0"/>
                        <a:t> (Transmissions)</a:t>
                      </a:r>
                      <a:endParaRPr lang="en-SE" sz="1600" b="1" dirty="0"/>
                    </a:p>
                  </a:txBody>
                  <a:tcPr/>
                </a:tc>
                <a:tc>
                  <a:txBody>
                    <a:bodyPr/>
                    <a:lstStyle/>
                    <a:p>
                      <a:pPr algn="ctr"/>
                      <a:r>
                        <a:rPr lang="en-GB" sz="1600" b="1" dirty="0"/>
                        <a:t>70 µW (868 MHz)</a:t>
                      </a:r>
                      <a:endParaRPr lang="en-SE" sz="1600" b="1" dirty="0"/>
                    </a:p>
                  </a:txBody>
                  <a:tcPr/>
                </a:tc>
                <a:extLst>
                  <a:ext uri="{0D108BD9-81ED-4DB2-BD59-A6C34878D82A}">
                    <a16:rowId xmlns:a16="http://schemas.microsoft.com/office/drawing/2014/main" val="3977679563"/>
                  </a:ext>
                </a:extLst>
              </a:tr>
              <a:tr h="524606">
                <a:tc>
                  <a:txBody>
                    <a:bodyPr/>
                    <a:lstStyle/>
                    <a:p>
                      <a:pPr algn="ctr"/>
                      <a:r>
                        <a:rPr lang="en-GB" sz="1600" dirty="0"/>
                        <a:t>Conventional Transceiver </a:t>
                      </a:r>
                      <a:endParaRPr lang="en-SE" sz="1600" dirty="0"/>
                    </a:p>
                  </a:txBody>
                  <a:tcPr/>
                </a:tc>
                <a:tc>
                  <a:txBody>
                    <a:bodyPr/>
                    <a:lstStyle/>
                    <a:p>
                      <a:pPr algn="ctr"/>
                      <a:r>
                        <a:rPr lang="en-GB" sz="1600" dirty="0"/>
                        <a:t>Tens to hundreds of </a:t>
                      </a:r>
                      <a:r>
                        <a:rPr lang="en-GB" sz="1600" dirty="0" err="1"/>
                        <a:t>mW’s</a:t>
                      </a:r>
                      <a:endParaRPr lang="en-SE" sz="1600" dirty="0"/>
                    </a:p>
                  </a:txBody>
                  <a:tcPr/>
                </a:tc>
                <a:extLst>
                  <a:ext uri="{0D108BD9-81ED-4DB2-BD59-A6C34878D82A}">
                    <a16:rowId xmlns:a16="http://schemas.microsoft.com/office/drawing/2014/main" val="2780702136"/>
                  </a:ext>
                </a:extLst>
              </a:tr>
              <a:tr h="524606">
                <a:tc>
                  <a:txBody>
                    <a:bodyPr/>
                    <a:lstStyle/>
                    <a:p>
                      <a:pPr algn="ctr"/>
                      <a:r>
                        <a:rPr lang="en-GB" sz="1600" dirty="0"/>
                        <a:t>Microcontroller (Apollo3)</a:t>
                      </a:r>
                      <a:endParaRPr lang="en-SE" sz="1600" dirty="0"/>
                    </a:p>
                  </a:txBody>
                  <a:tcPr/>
                </a:tc>
                <a:tc>
                  <a:txBody>
                    <a:bodyPr/>
                    <a:lstStyle/>
                    <a:p>
                      <a:pPr algn="ctr"/>
                      <a:r>
                        <a:rPr lang="en-GB" sz="1600" dirty="0"/>
                        <a:t>100s of µW’s</a:t>
                      </a:r>
                      <a:endParaRPr lang="en-SE" sz="1600" dirty="0"/>
                    </a:p>
                  </a:txBody>
                  <a:tcPr/>
                </a:tc>
                <a:extLst>
                  <a:ext uri="{0D108BD9-81ED-4DB2-BD59-A6C34878D82A}">
                    <a16:rowId xmlns:a16="http://schemas.microsoft.com/office/drawing/2014/main" val="3359520886"/>
                  </a:ext>
                </a:extLst>
              </a:tr>
              <a:tr h="481446">
                <a:tc>
                  <a:txBody>
                    <a:bodyPr/>
                    <a:lstStyle/>
                    <a:p>
                      <a:pPr algn="ctr"/>
                      <a:r>
                        <a:rPr lang="en-GB" sz="1600" dirty="0"/>
                        <a:t>Sensors </a:t>
                      </a:r>
                      <a:endParaRPr lang="en-SE" sz="1600" dirty="0"/>
                    </a:p>
                  </a:txBody>
                  <a:tcPr/>
                </a:tc>
                <a:tc>
                  <a:txBody>
                    <a:bodyPr/>
                    <a:lstStyle/>
                    <a:p>
                      <a:pPr algn="ctr"/>
                      <a:r>
                        <a:rPr lang="en-GB" sz="1600" dirty="0"/>
                        <a:t>Few to tens of µW’s</a:t>
                      </a:r>
                      <a:endParaRPr lang="en-SE" sz="1600" dirty="0"/>
                    </a:p>
                  </a:txBody>
                  <a:tcPr/>
                </a:tc>
                <a:extLst>
                  <a:ext uri="{0D108BD9-81ED-4DB2-BD59-A6C34878D82A}">
                    <a16:rowId xmlns:a16="http://schemas.microsoft.com/office/drawing/2014/main" val="2377929104"/>
                  </a:ext>
                </a:extLst>
              </a:tr>
            </a:tbl>
          </a:graphicData>
        </a:graphic>
      </p:graphicFrame>
      <p:sp>
        <p:nvSpPr>
          <p:cNvPr id="11" name="TextBox 10">
            <a:extLst>
              <a:ext uri="{FF2B5EF4-FFF2-40B4-BE49-F238E27FC236}">
                <a16:creationId xmlns:a16="http://schemas.microsoft.com/office/drawing/2014/main" id="{CCC97E8A-D532-44A1-AB2E-A2A146E4E786}"/>
              </a:ext>
            </a:extLst>
          </p:cNvPr>
          <p:cNvSpPr txBox="1"/>
          <p:nvPr/>
        </p:nvSpPr>
        <p:spPr>
          <a:xfrm>
            <a:off x="918958" y="4900456"/>
            <a:ext cx="4352255" cy="307777"/>
          </a:xfrm>
          <a:prstGeom prst="rect">
            <a:avLst/>
          </a:prstGeom>
          <a:noFill/>
        </p:spPr>
        <p:txBody>
          <a:bodyPr wrap="square" rtlCol="0">
            <a:spAutoFit/>
          </a:bodyPr>
          <a:lstStyle/>
          <a:p>
            <a:r>
              <a:rPr lang="en-US" sz="1400" dirty="0" err="1">
                <a:latin typeface="+mj-lt"/>
              </a:rPr>
              <a:t>LoRea</a:t>
            </a:r>
            <a:r>
              <a:rPr lang="en-US" sz="1400" dirty="0">
                <a:latin typeface="+mj-lt"/>
              </a:rPr>
              <a:t> transmits at similar power consumption as a sensor</a:t>
            </a:r>
          </a:p>
        </p:txBody>
      </p:sp>
    </p:spTree>
    <p:extLst>
      <p:ext uri="{BB962C8B-B14F-4D97-AF65-F5344CB8AC3E}">
        <p14:creationId xmlns:p14="http://schemas.microsoft.com/office/powerpoint/2010/main" val="942456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Let’s look at the battery-life again </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92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4065934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sz="4000" dirty="0">
                <a:latin typeface="+mn-lt"/>
              </a:rPr>
              <a:t>What is the expected lifespan of a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Backscatter transmitter: (</a:t>
            </a:r>
            <a:r>
              <a:rPr lang="en-US" dirty="0" err="1">
                <a:latin typeface="+mj-lt"/>
              </a:rPr>
              <a:t>LoRea</a:t>
            </a:r>
            <a:r>
              <a:rPr lang="en-US" dirty="0">
                <a:latin typeface="+mj-lt"/>
              </a:rPr>
              <a:t>, SENSYS 2017) – 35 </a:t>
            </a:r>
            <a:r>
              <a:rPr lang="en-US" dirty="0" err="1">
                <a:latin typeface="+mj-lt"/>
              </a:rPr>
              <a:t>uA</a:t>
            </a:r>
            <a:endParaRPr lang="en-US" dirty="0">
              <a:latin typeface="+mj-lt"/>
            </a:endParaRPr>
          </a:p>
          <a:p>
            <a:r>
              <a:rPr lang="en-US" dirty="0">
                <a:latin typeface="+mj-lt"/>
              </a:rPr>
              <a:t>Let’s estimate long would battery last under different device load:</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93</a:t>
            </a:fld>
            <a:endParaRPr lang="sv-SE" dirty="0"/>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870008" y="3429000"/>
          <a:ext cx="10451984" cy="238026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Transmitter</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Transmitter</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r h="370840">
                <a:tc>
                  <a:txBody>
                    <a:bodyPr/>
                    <a:lstStyle/>
                    <a:p>
                      <a:pPr algn="ctr"/>
                      <a:r>
                        <a:rPr lang="en-US" dirty="0"/>
                        <a:t>Backscatter Transmitter</a:t>
                      </a:r>
                    </a:p>
                  </a:txBody>
                  <a:tcPr/>
                </a:tc>
                <a:tc>
                  <a:txBody>
                    <a:bodyPr/>
                    <a:lstStyle/>
                    <a:p>
                      <a:pPr algn="ctr"/>
                      <a:r>
                        <a:rPr lang="en-US" dirty="0"/>
                        <a:t>35 </a:t>
                      </a:r>
                      <a:r>
                        <a:rPr lang="en-US" dirty="0" err="1"/>
                        <a:t>uA</a:t>
                      </a:r>
                      <a:endParaRPr lang="en-US" dirty="0"/>
                    </a:p>
                  </a:txBody>
                  <a:tcPr/>
                </a:tc>
                <a:tc>
                  <a:txBody>
                    <a:bodyPr/>
                    <a:lstStyle/>
                    <a:p>
                      <a:pPr algn="ctr"/>
                      <a:r>
                        <a:rPr lang="en-US" dirty="0"/>
                        <a:t>285.7 h</a:t>
                      </a:r>
                    </a:p>
                  </a:txBody>
                  <a:tcPr/>
                </a:tc>
                <a:tc>
                  <a:txBody>
                    <a:bodyPr/>
                    <a:lstStyle/>
                    <a:p>
                      <a:pPr algn="ctr"/>
                      <a:r>
                        <a:rPr lang="en-US" dirty="0"/>
                        <a:t>6857 h</a:t>
                      </a:r>
                    </a:p>
                  </a:txBody>
                  <a:tcPr/>
                </a:tc>
                <a:extLst>
                  <a:ext uri="{0D108BD9-81ED-4DB2-BD59-A6C34878D82A}">
                    <a16:rowId xmlns:a16="http://schemas.microsoft.com/office/drawing/2014/main" val="1653121743"/>
                  </a:ext>
                </a:extLst>
              </a:tr>
            </a:tbl>
          </a:graphicData>
        </a:graphic>
      </p:graphicFrame>
    </p:spTree>
    <p:extLst>
      <p:ext uri="{BB962C8B-B14F-4D97-AF65-F5344CB8AC3E}">
        <p14:creationId xmlns:p14="http://schemas.microsoft.com/office/powerpoint/2010/main" val="1383057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descr="Image"/>
          <p:cNvPicPr>
            <a:picLocks noChangeAspect="1"/>
          </p:cNvPicPr>
          <p:nvPr/>
        </p:nvPicPr>
        <p:blipFill>
          <a:blip r:embed="rId3"/>
          <a:stretch>
            <a:fillRect/>
          </a:stretch>
        </p:blipFill>
        <p:spPr>
          <a:xfrm>
            <a:off x="2499788" y="2123733"/>
            <a:ext cx="1778997" cy="874250"/>
          </a:xfrm>
          <a:prstGeom prst="rect">
            <a:avLst/>
          </a:prstGeom>
          <a:ln w="12700">
            <a:miter lim="400000"/>
          </a:ln>
        </p:spPr>
      </p:pic>
      <p:pic>
        <p:nvPicPr>
          <p:cNvPr id="51" name="Image" descr="Image"/>
          <p:cNvPicPr>
            <a:picLocks noChangeAspect="1"/>
          </p:cNvPicPr>
          <p:nvPr/>
        </p:nvPicPr>
        <p:blipFill>
          <a:blip r:embed="rId4"/>
          <a:srcRect l="7152" t="11117" r="5905" b="8625"/>
          <a:stretch>
            <a:fillRect/>
          </a:stretch>
        </p:blipFill>
        <p:spPr>
          <a:xfrm>
            <a:off x="5292329" y="2054514"/>
            <a:ext cx="1428011" cy="943469"/>
          </a:xfrm>
          <a:custGeom>
            <a:avLst/>
            <a:gdLst/>
            <a:ahLst/>
            <a:cxnLst>
              <a:cxn ang="0">
                <a:pos x="wd2" y="hd2"/>
              </a:cxn>
              <a:cxn ang="5400000">
                <a:pos x="wd2" y="hd2"/>
              </a:cxn>
              <a:cxn ang="10800000">
                <a:pos x="wd2" y="hd2"/>
              </a:cxn>
              <a:cxn ang="16200000">
                <a:pos x="wd2" y="hd2"/>
              </a:cxn>
            </a:cxnLst>
            <a:rect l="0" t="0" r="r" b="b"/>
            <a:pathLst>
              <a:path w="21575" h="21573" extrusionOk="0">
                <a:moveTo>
                  <a:pt x="13947" y="6"/>
                </a:moveTo>
                <a:cubicBezTo>
                  <a:pt x="13695" y="38"/>
                  <a:pt x="13353" y="208"/>
                  <a:pt x="12709" y="544"/>
                </a:cubicBezTo>
                <a:cubicBezTo>
                  <a:pt x="12062" y="880"/>
                  <a:pt x="10663" y="1608"/>
                  <a:pt x="9599" y="2162"/>
                </a:cubicBezTo>
                <a:cubicBezTo>
                  <a:pt x="8535" y="2717"/>
                  <a:pt x="6646" y="3690"/>
                  <a:pt x="5399" y="4324"/>
                </a:cubicBezTo>
                <a:cubicBezTo>
                  <a:pt x="4055" y="5007"/>
                  <a:pt x="3072" y="5563"/>
                  <a:pt x="2986" y="5686"/>
                </a:cubicBezTo>
                <a:cubicBezTo>
                  <a:pt x="2762" y="6004"/>
                  <a:pt x="2580" y="6735"/>
                  <a:pt x="2370" y="8185"/>
                </a:cubicBezTo>
                <a:cubicBezTo>
                  <a:pt x="2265" y="8914"/>
                  <a:pt x="2137" y="9567"/>
                  <a:pt x="2086" y="9640"/>
                </a:cubicBezTo>
                <a:cubicBezTo>
                  <a:pt x="2035" y="9712"/>
                  <a:pt x="1559" y="9987"/>
                  <a:pt x="1027" y="10249"/>
                </a:cubicBezTo>
                <a:cubicBezTo>
                  <a:pt x="495" y="10512"/>
                  <a:pt x="34" y="10762"/>
                  <a:pt x="5" y="10802"/>
                </a:cubicBezTo>
                <a:cubicBezTo>
                  <a:pt x="-25" y="10843"/>
                  <a:pt x="97" y="11019"/>
                  <a:pt x="275" y="11192"/>
                </a:cubicBezTo>
                <a:cubicBezTo>
                  <a:pt x="649" y="11553"/>
                  <a:pt x="843" y="11841"/>
                  <a:pt x="983" y="12247"/>
                </a:cubicBezTo>
                <a:cubicBezTo>
                  <a:pt x="1070" y="12500"/>
                  <a:pt x="1070" y="12588"/>
                  <a:pt x="979" y="12989"/>
                </a:cubicBezTo>
                <a:lnTo>
                  <a:pt x="874" y="13445"/>
                </a:lnTo>
                <a:lnTo>
                  <a:pt x="1067" y="13676"/>
                </a:lnTo>
                <a:cubicBezTo>
                  <a:pt x="1289" y="13945"/>
                  <a:pt x="2099" y="14641"/>
                  <a:pt x="3061" y="15386"/>
                </a:cubicBezTo>
                <a:cubicBezTo>
                  <a:pt x="3732" y="15906"/>
                  <a:pt x="6041" y="17368"/>
                  <a:pt x="6377" y="17486"/>
                </a:cubicBezTo>
                <a:cubicBezTo>
                  <a:pt x="6476" y="17521"/>
                  <a:pt x="6643" y="17602"/>
                  <a:pt x="6746" y="17665"/>
                </a:cubicBezTo>
                <a:cubicBezTo>
                  <a:pt x="6848" y="17729"/>
                  <a:pt x="7006" y="17798"/>
                  <a:pt x="7098" y="17819"/>
                </a:cubicBezTo>
                <a:cubicBezTo>
                  <a:pt x="7580" y="17932"/>
                  <a:pt x="8595" y="18432"/>
                  <a:pt x="9203" y="18854"/>
                </a:cubicBezTo>
                <a:cubicBezTo>
                  <a:pt x="9420" y="19005"/>
                  <a:pt x="10629" y="20096"/>
                  <a:pt x="12001" y="21384"/>
                </a:cubicBezTo>
                <a:cubicBezTo>
                  <a:pt x="12111" y="21487"/>
                  <a:pt x="12209" y="21572"/>
                  <a:pt x="12218" y="21573"/>
                </a:cubicBezTo>
                <a:cubicBezTo>
                  <a:pt x="12227" y="21574"/>
                  <a:pt x="13395" y="20656"/>
                  <a:pt x="14817" y="19530"/>
                </a:cubicBezTo>
                <a:cubicBezTo>
                  <a:pt x="16239" y="18403"/>
                  <a:pt x="18138" y="16901"/>
                  <a:pt x="19037" y="16190"/>
                </a:cubicBezTo>
                <a:cubicBezTo>
                  <a:pt x="19936" y="15480"/>
                  <a:pt x="20876" y="14729"/>
                  <a:pt x="21125" y="14526"/>
                </a:cubicBezTo>
                <a:lnTo>
                  <a:pt x="21575" y="14157"/>
                </a:lnTo>
                <a:lnTo>
                  <a:pt x="20594" y="13425"/>
                </a:lnTo>
                <a:cubicBezTo>
                  <a:pt x="19745" y="12793"/>
                  <a:pt x="19548" y="12602"/>
                  <a:pt x="19169" y="12026"/>
                </a:cubicBezTo>
                <a:cubicBezTo>
                  <a:pt x="18585" y="11140"/>
                  <a:pt x="18192" y="9959"/>
                  <a:pt x="17572" y="7233"/>
                </a:cubicBezTo>
                <a:cubicBezTo>
                  <a:pt x="16988" y="4668"/>
                  <a:pt x="16526" y="3167"/>
                  <a:pt x="15984" y="2085"/>
                </a:cubicBezTo>
                <a:cubicBezTo>
                  <a:pt x="15530" y="1178"/>
                  <a:pt x="15140" y="655"/>
                  <a:pt x="14658" y="298"/>
                </a:cubicBezTo>
                <a:cubicBezTo>
                  <a:pt x="14366" y="82"/>
                  <a:pt x="14200" y="-26"/>
                  <a:pt x="13947" y="6"/>
                </a:cubicBezTo>
                <a:close/>
              </a:path>
            </a:pathLst>
          </a:custGeom>
          <a:ln w="12700">
            <a:miter lim="400000"/>
          </a:ln>
        </p:spPr>
      </p:pic>
      <p:pic>
        <p:nvPicPr>
          <p:cNvPr id="52" name="Image" descr="Image"/>
          <p:cNvPicPr>
            <a:picLocks noChangeAspect="1"/>
          </p:cNvPicPr>
          <p:nvPr/>
        </p:nvPicPr>
        <p:blipFill>
          <a:blip r:embed="rId5"/>
          <a:srcRect l="42" t="53005" r="72690" b="22823"/>
          <a:stretch>
            <a:fillRect/>
          </a:stretch>
        </p:blipFill>
        <p:spPr>
          <a:xfrm>
            <a:off x="5406338" y="3742526"/>
            <a:ext cx="1199996" cy="1063758"/>
          </a:xfrm>
          <a:custGeom>
            <a:avLst/>
            <a:gdLst/>
            <a:ahLst/>
            <a:cxnLst>
              <a:cxn ang="0">
                <a:pos x="wd2" y="hd2"/>
              </a:cxn>
              <a:cxn ang="5400000">
                <a:pos x="wd2" y="hd2"/>
              </a:cxn>
              <a:cxn ang="10800000">
                <a:pos x="wd2" y="hd2"/>
              </a:cxn>
              <a:cxn ang="16200000">
                <a:pos x="wd2" y="hd2"/>
              </a:cxn>
            </a:cxnLst>
            <a:rect l="0" t="0" r="r" b="b"/>
            <a:pathLst>
              <a:path w="21600" h="21600" extrusionOk="0">
                <a:moveTo>
                  <a:pt x="12499" y="0"/>
                </a:moveTo>
                <a:cubicBezTo>
                  <a:pt x="11886" y="641"/>
                  <a:pt x="10417" y="2049"/>
                  <a:pt x="10172" y="2201"/>
                </a:cubicBezTo>
                <a:cubicBezTo>
                  <a:pt x="10063" y="2268"/>
                  <a:pt x="9855" y="2189"/>
                  <a:pt x="9518" y="1953"/>
                </a:cubicBezTo>
                <a:cubicBezTo>
                  <a:pt x="9246" y="1762"/>
                  <a:pt x="8986" y="1624"/>
                  <a:pt x="8939" y="1643"/>
                </a:cubicBezTo>
                <a:cubicBezTo>
                  <a:pt x="8891" y="1663"/>
                  <a:pt x="8511" y="2041"/>
                  <a:pt x="8095" y="2484"/>
                </a:cubicBezTo>
                <a:cubicBezTo>
                  <a:pt x="5688" y="5048"/>
                  <a:pt x="4653" y="6136"/>
                  <a:pt x="3214" y="7611"/>
                </a:cubicBezTo>
                <a:cubicBezTo>
                  <a:pt x="2591" y="8251"/>
                  <a:pt x="1604" y="9294"/>
                  <a:pt x="1023" y="9931"/>
                </a:cubicBezTo>
                <a:lnTo>
                  <a:pt x="0" y="11050"/>
                </a:lnTo>
                <a:lnTo>
                  <a:pt x="210" y="11306"/>
                </a:lnTo>
                <a:cubicBezTo>
                  <a:pt x="344" y="11469"/>
                  <a:pt x="601" y="11692"/>
                  <a:pt x="779" y="11795"/>
                </a:cubicBezTo>
                <a:cubicBezTo>
                  <a:pt x="1053" y="11955"/>
                  <a:pt x="1101" y="12047"/>
                  <a:pt x="1101" y="12411"/>
                </a:cubicBezTo>
                <a:cubicBezTo>
                  <a:pt x="1101" y="12758"/>
                  <a:pt x="1015" y="12935"/>
                  <a:pt x="660" y="13347"/>
                </a:cubicBezTo>
                <a:cubicBezTo>
                  <a:pt x="234" y="13841"/>
                  <a:pt x="230" y="13862"/>
                  <a:pt x="430" y="14027"/>
                </a:cubicBezTo>
                <a:cubicBezTo>
                  <a:pt x="751" y="14290"/>
                  <a:pt x="2763" y="15756"/>
                  <a:pt x="5121" y="17443"/>
                </a:cubicBezTo>
                <a:cubicBezTo>
                  <a:pt x="5774" y="17909"/>
                  <a:pt x="6612" y="18511"/>
                  <a:pt x="6981" y="18780"/>
                </a:cubicBezTo>
                <a:cubicBezTo>
                  <a:pt x="7350" y="19049"/>
                  <a:pt x="8215" y="19674"/>
                  <a:pt x="8905" y="20167"/>
                </a:cubicBezTo>
                <a:cubicBezTo>
                  <a:pt x="9595" y="20660"/>
                  <a:pt x="10215" y="21136"/>
                  <a:pt x="10283" y="21229"/>
                </a:cubicBezTo>
                <a:cubicBezTo>
                  <a:pt x="10352" y="21322"/>
                  <a:pt x="10453" y="21401"/>
                  <a:pt x="10504" y="21401"/>
                </a:cubicBezTo>
                <a:cubicBezTo>
                  <a:pt x="10607" y="21401"/>
                  <a:pt x="11101" y="20888"/>
                  <a:pt x="14819" y="16942"/>
                </a:cubicBezTo>
                <a:cubicBezTo>
                  <a:pt x="19056" y="12446"/>
                  <a:pt x="19578" y="11847"/>
                  <a:pt x="19442" y="11662"/>
                </a:cubicBezTo>
                <a:cubicBezTo>
                  <a:pt x="19378" y="11574"/>
                  <a:pt x="19032" y="11317"/>
                  <a:pt x="18670" y="11088"/>
                </a:cubicBezTo>
                <a:cubicBezTo>
                  <a:pt x="18207" y="10796"/>
                  <a:pt x="18038" y="10632"/>
                  <a:pt x="18108" y="10538"/>
                </a:cubicBezTo>
                <a:cubicBezTo>
                  <a:pt x="18517" y="9988"/>
                  <a:pt x="19974" y="8344"/>
                  <a:pt x="19974" y="8433"/>
                </a:cubicBezTo>
                <a:cubicBezTo>
                  <a:pt x="19974" y="8494"/>
                  <a:pt x="20069" y="8372"/>
                  <a:pt x="20181" y="8165"/>
                </a:cubicBezTo>
                <a:cubicBezTo>
                  <a:pt x="20324" y="7900"/>
                  <a:pt x="20432" y="7811"/>
                  <a:pt x="20553" y="7864"/>
                </a:cubicBezTo>
                <a:cubicBezTo>
                  <a:pt x="20673" y="7915"/>
                  <a:pt x="20711" y="7890"/>
                  <a:pt x="20675" y="7776"/>
                </a:cubicBezTo>
                <a:cubicBezTo>
                  <a:pt x="20626" y="7618"/>
                  <a:pt x="21390" y="6600"/>
                  <a:pt x="21600" y="6519"/>
                </a:cubicBezTo>
                <a:lnTo>
                  <a:pt x="21600" y="4211"/>
                </a:lnTo>
                <a:cubicBezTo>
                  <a:pt x="21503" y="4311"/>
                  <a:pt x="21402" y="4401"/>
                  <a:pt x="21319" y="4448"/>
                </a:cubicBezTo>
                <a:cubicBezTo>
                  <a:pt x="21177" y="4527"/>
                  <a:pt x="21075" y="4630"/>
                  <a:pt x="21092" y="4681"/>
                </a:cubicBezTo>
                <a:cubicBezTo>
                  <a:pt x="21109" y="4731"/>
                  <a:pt x="20882" y="5084"/>
                  <a:pt x="20587" y="5468"/>
                </a:cubicBezTo>
                <a:cubicBezTo>
                  <a:pt x="20118" y="6079"/>
                  <a:pt x="20015" y="6161"/>
                  <a:pt x="19751" y="6114"/>
                </a:cubicBezTo>
                <a:cubicBezTo>
                  <a:pt x="19495" y="6068"/>
                  <a:pt x="19468" y="6087"/>
                  <a:pt x="19574" y="6232"/>
                </a:cubicBezTo>
                <a:cubicBezTo>
                  <a:pt x="19675" y="6369"/>
                  <a:pt x="19661" y="6459"/>
                  <a:pt x="19503" y="6698"/>
                </a:cubicBezTo>
                <a:cubicBezTo>
                  <a:pt x="19395" y="6862"/>
                  <a:pt x="19260" y="6989"/>
                  <a:pt x="19205" y="6977"/>
                </a:cubicBezTo>
                <a:cubicBezTo>
                  <a:pt x="19151" y="6966"/>
                  <a:pt x="19079" y="7040"/>
                  <a:pt x="19046" y="7145"/>
                </a:cubicBezTo>
                <a:cubicBezTo>
                  <a:pt x="19013" y="7251"/>
                  <a:pt x="18944" y="7348"/>
                  <a:pt x="18890" y="7359"/>
                </a:cubicBezTo>
                <a:cubicBezTo>
                  <a:pt x="18836" y="7370"/>
                  <a:pt x="18677" y="7522"/>
                  <a:pt x="18535" y="7695"/>
                </a:cubicBezTo>
                <a:lnTo>
                  <a:pt x="18274" y="8009"/>
                </a:lnTo>
                <a:lnTo>
                  <a:pt x="17810" y="7707"/>
                </a:lnTo>
                <a:cubicBezTo>
                  <a:pt x="17554" y="7538"/>
                  <a:pt x="16677" y="6931"/>
                  <a:pt x="15859" y="6358"/>
                </a:cubicBezTo>
                <a:cubicBezTo>
                  <a:pt x="14170" y="5176"/>
                  <a:pt x="13859" y="4962"/>
                  <a:pt x="13427" y="4688"/>
                </a:cubicBezTo>
                <a:cubicBezTo>
                  <a:pt x="12880" y="4342"/>
                  <a:pt x="11431" y="3254"/>
                  <a:pt x="11371" y="3145"/>
                </a:cubicBezTo>
                <a:cubicBezTo>
                  <a:pt x="11296" y="3008"/>
                  <a:pt x="12287" y="2066"/>
                  <a:pt x="12387" y="2178"/>
                </a:cubicBezTo>
                <a:cubicBezTo>
                  <a:pt x="12428" y="2224"/>
                  <a:pt x="12450" y="2202"/>
                  <a:pt x="12431" y="2132"/>
                </a:cubicBezTo>
                <a:cubicBezTo>
                  <a:pt x="12384" y="1961"/>
                  <a:pt x="13482" y="910"/>
                  <a:pt x="13613" y="1001"/>
                </a:cubicBezTo>
                <a:cubicBezTo>
                  <a:pt x="13670" y="1041"/>
                  <a:pt x="13687" y="1018"/>
                  <a:pt x="13650" y="951"/>
                </a:cubicBezTo>
                <a:cubicBezTo>
                  <a:pt x="13604" y="868"/>
                  <a:pt x="14063" y="391"/>
                  <a:pt x="14494" y="0"/>
                </a:cubicBezTo>
                <a:lnTo>
                  <a:pt x="12499" y="0"/>
                </a:lnTo>
                <a:close/>
                <a:moveTo>
                  <a:pt x="20042" y="21050"/>
                </a:moveTo>
                <a:cubicBezTo>
                  <a:pt x="19949" y="21078"/>
                  <a:pt x="19878" y="21119"/>
                  <a:pt x="19812" y="21164"/>
                </a:cubicBezTo>
                <a:cubicBezTo>
                  <a:pt x="19968" y="21339"/>
                  <a:pt x="20058" y="21309"/>
                  <a:pt x="20042" y="21084"/>
                </a:cubicBezTo>
                <a:cubicBezTo>
                  <a:pt x="20041" y="21070"/>
                  <a:pt x="20051" y="21063"/>
                  <a:pt x="20052" y="21050"/>
                </a:cubicBezTo>
                <a:cubicBezTo>
                  <a:pt x="20049" y="21051"/>
                  <a:pt x="20045" y="21049"/>
                  <a:pt x="20042" y="21050"/>
                </a:cubicBezTo>
                <a:close/>
                <a:moveTo>
                  <a:pt x="21136" y="21547"/>
                </a:moveTo>
                <a:cubicBezTo>
                  <a:pt x="20980" y="21573"/>
                  <a:pt x="21108" y="21600"/>
                  <a:pt x="21420" y="21600"/>
                </a:cubicBezTo>
                <a:cubicBezTo>
                  <a:pt x="21508" y="21600"/>
                  <a:pt x="21544" y="21596"/>
                  <a:pt x="21600" y="21592"/>
                </a:cubicBezTo>
                <a:lnTo>
                  <a:pt x="21600" y="21547"/>
                </a:lnTo>
                <a:cubicBezTo>
                  <a:pt x="21449" y="21533"/>
                  <a:pt x="21263" y="21525"/>
                  <a:pt x="21136" y="21547"/>
                </a:cubicBezTo>
                <a:close/>
              </a:path>
            </a:pathLst>
          </a:custGeom>
          <a:ln w="12700">
            <a:miter lim="400000"/>
          </a:ln>
        </p:spPr>
      </p:pic>
      <p:sp>
        <p:nvSpPr>
          <p:cNvPr id="54" name="𝜇W"/>
          <p:cNvSpPr txBox="1"/>
          <p:nvPr/>
        </p:nvSpPr>
        <p:spPr>
          <a:xfrm>
            <a:off x="5581539" y="4785901"/>
            <a:ext cx="849593" cy="90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nSpc>
                <a:spcPts val="7200"/>
              </a:lnSpc>
              <a:defRPr sz="6000">
                <a:solidFill>
                  <a:srgbClr val="AB1837"/>
                </a:solidFill>
              </a:defRPr>
            </a:lvl1pPr>
          </a:lstStyle>
          <a:p>
            <a:r>
              <a:rPr sz="4219" dirty="0"/>
              <a:t>𝜇W</a:t>
            </a:r>
          </a:p>
        </p:txBody>
      </p:sp>
      <p:sp>
        <p:nvSpPr>
          <p:cNvPr id="15" name="TextBox 14">
            <a:extLst>
              <a:ext uri="{FF2B5EF4-FFF2-40B4-BE49-F238E27FC236}">
                <a16:creationId xmlns:a16="http://schemas.microsoft.com/office/drawing/2014/main" id="{22A7CCCF-E02B-4A1E-BF06-AB01A761F11E}"/>
              </a:ext>
            </a:extLst>
          </p:cNvPr>
          <p:cNvSpPr txBox="1"/>
          <p:nvPr/>
        </p:nvSpPr>
        <p:spPr>
          <a:xfrm>
            <a:off x="2418521" y="5835957"/>
            <a:ext cx="7354956" cy="646331"/>
          </a:xfrm>
          <a:prstGeom prst="rect">
            <a:avLst/>
          </a:prstGeom>
          <a:noFill/>
        </p:spPr>
        <p:txBody>
          <a:bodyPr wrap="square">
            <a:spAutoFit/>
          </a:bodyPr>
          <a:lstStyle/>
          <a:p>
            <a:pPr algn="ctr"/>
            <a:r>
              <a:rPr lang="en-GB" b="1" dirty="0">
                <a:latin typeface="+mj-lt"/>
              </a:rPr>
              <a:t>Energy harvester </a:t>
            </a:r>
          </a:p>
          <a:p>
            <a:pPr algn="ctr"/>
            <a:r>
              <a:rPr lang="en-SE" dirty="0">
                <a:latin typeface="+mj-lt"/>
              </a:rPr>
              <a:t>Microwatts of </a:t>
            </a:r>
            <a:r>
              <a:rPr lang="en-GB" dirty="0">
                <a:latin typeface="+mj-lt"/>
              </a:rPr>
              <a:t>power</a:t>
            </a:r>
            <a:r>
              <a:rPr lang="en-SE" dirty="0">
                <a:latin typeface="+mj-lt"/>
              </a:rPr>
              <a:t> available to harvest from ambient sources</a:t>
            </a:r>
          </a:p>
        </p:txBody>
      </p:sp>
      <p:sp>
        <p:nvSpPr>
          <p:cNvPr id="4" name="Slide Number Placeholder 3">
            <a:extLst>
              <a:ext uri="{FF2B5EF4-FFF2-40B4-BE49-F238E27FC236}">
                <a16:creationId xmlns:a16="http://schemas.microsoft.com/office/drawing/2014/main" id="{A2DA5E02-8D3B-40F3-84B3-05CDF3D99F42}"/>
              </a:ext>
            </a:extLst>
          </p:cNvPr>
          <p:cNvSpPr>
            <a:spLocks noGrp="1"/>
          </p:cNvSpPr>
          <p:nvPr>
            <p:ph type="sldNum" sz="quarter" idx="2"/>
          </p:nvPr>
        </p:nvSpPr>
        <p:spPr/>
        <p:txBody>
          <a:bodyPr/>
          <a:lstStyle/>
          <a:p>
            <a:fld id="{86CB4B4D-7CA3-9044-876B-883B54F8677D}" type="slidenum">
              <a:rPr lang="en-SE" smtClean="0"/>
              <a:t>94</a:t>
            </a:fld>
            <a:endParaRPr lang="en-SE"/>
          </a:p>
        </p:txBody>
      </p:sp>
      <p:sp>
        <p:nvSpPr>
          <p:cNvPr id="18" name="Title 1">
            <a:extLst>
              <a:ext uri="{FF2B5EF4-FFF2-40B4-BE49-F238E27FC236}">
                <a16:creationId xmlns:a16="http://schemas.microsoft.com/office/drawing/2014/main" id="{58E5D7F8-8B48-4C94-B8C8-DCC900B2A1D6}"/>
              </a:ext>
            </a:extLst>
          </p:cNvPr>
          <p:cNvSpPr>
            <a:spLocks noGrp="1"/>
          </p:cNvSpPr>
          <p:nvPr>
            <p:ph type="title"/>
          </p:nvPr>
        </p:nvSpPr>
        <p:spPr>
          <a:xfrm>
            <a:off x="377686" y="375074"/>
            <a:ext cx="11436627" cy="1325563"/>
          </a:xfrm>
        </p:spPr>
        <p:txBody>
          <a:bodyPr>
            <a:noAutofit/>
          </a:bodyPr>
          <a:lstStyle/>
          <a:p>
            <a:r>
              <a:rPr lang="en-US" sz="4000" dirty="0">
                <a:latin typeface="+mn-lt"/>
              </a:rPr>
              <a:t>What's next? Embedded systems on harvested energy</a:t>
            </a:r>
          </a:p>
        </p:txBody>
      </p:sp>
      <p:pic>
        <p:nvPicPr>
          <p:cNvPr id="3" name="Picture 2">
            <a:extLst>
              <a:ext uri="{FF2B5EF4-FFF2-40B4-BE49-F238E27FC236}">
                <a16:creationId xmlns:a16="http://schemas.microsoft.com/office/drawing/2014/main" id="{585A54DD-47E9-9250-5847-A8B762070E82}"/>
              </a:ext>
            </a:extLst>
          </p:cNvPr>
          <p:cNvPicPr>
            <a:picLocks noChangeAspect="1"/>
          </p:cNvPicPr>
          <p:nvPr/>
        </p:nvPicPr>
        <p:blipFill>
          <a:blip r:embed="rId6"/>
          <a:stretch>
            <a:fillRect/>
          </a:stretch>
        </p:blipFill>
        <p:spPr>
          <a:xfrm>
            <a:off x="7733884" y="1754670"/>
            <a:ext cx="1753431" cy="1168954"/>
          </a:xfrm>
          <a:prstGeom prst="rect">
            <a:avLst/>
          </a:prstGeom>
        </p:spPr>
      </p:pic>
    </p:spTree>
    <p:extLst>
      <p:ext uri="{BB962C8B-B14F-4D97-AF65-F5344CB8AC3E}">
        <p14:creationId xmlns:p14="http://schemas.microsoft.com/office/powerpoint/2010/main" val="17486442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820"/>
            <a:ext cx="10515600" cy="850106"/>
          </a:xfrm>
        </p:spPr>
        <p:txBody>
          <a:bodyPr>
            <a:normAutofit/>
          </a:bodyPr>
          <a:lstStyle/>
          <a:p>
            <a:r>
              <a:rPr lang="en-US" sz="4000" dirty="0">
                <a:latin typeface="+mn-lt"/>
              </a:rPr>
              <a:t>Embedded systems on harvested energy</a:t>
            </a:r>
            <a:endParaRPr lang="en-SG" sz="4000" dirty="0">
              <a:latin typeface="+mn-lt"/>
            </a:endParaRPr>
          </a:p>
        </p:txBody>
      </p:sp>
      <p:sp>
        <p:nvSpPr>
          <p:cNvPr id="5" name="Content Placeholder 4"/>
          <p:cNvSpPr>
            <a:spLocks noGrp="1"/>
          </p:cNvSpPr>
          <p:nvPr>
            <p:ph sz="quarter" idx="1"/>
          </p:nvPr>
        </p:nvSpPr>
        <p:spPr>
          <a:xfrm>
            <a:off x="949037" y="1511131"/>
            <a:ext cx="10965873" cy="4845219"/>
          </a:xfrm>
        </p:spPr>
        <p:txBody>
          <a:bodyPr>
            <a:noAutofit/>
          </a:bodyPr>
          <a:lstStyle/>
          <a:p>
            <a:r>
              <a:rPr lang="en-US" sz="2400" dirty="0">
                <a:latin typeface="+mj-lt"/>
              </a:rPr>
              <a:t>Batteries/Capacitors can potentially be recharged by environmental effects </a:t>
            </a:r>
          </a:p>
          <a:p>
            <a:r>
              <a:rPr lang="en-US" sz="2400" dirty="0">
                <a:latin typeface="+mj-lt"/>
              </a:rPr>
              <a:t>Some examples</a:t>
            </a:r>
          </a:p>
          <a:p>
            <a:pPr lvl="1"/>
            <a:r>
              <a:rPr lang="en-US" sz="2400" b="1" dirty="0">
                <a:latin typeface="+mj-lt"/>
              </a:rPr>
              <a:t>Solar</a:t>
            </a:r>
            <a:r>
              <a:rPr lang="en-US" sz="2400" dirty="0">
                <a:latin typeface="+mj-lt"/>
              </a:rPr>
              <a:t> : solar cell</a:t>
            </a:r>
          </a:p>
          <a:p>
            <a:pPr lvl="1"/>
            <a:r>
              <a:rPr lang="en-US" sz="2400" b="1" dirty="0">
                <a:latin typeface="+mj-lt"/>
              </a:rPr>
              <a:t>Wind</a:t>
            </a:r>
            <a:r>
              <a:rPr lang="en-US" sz="2400" dirty="0">
                <a:latin typeface="+mj-lt"/>
              </a:rPr>
              <a:t>: m</a:t>
            </a:r>
            <a:r>
              <a:rPr lang="en-SG" sz="2400" dirty="0" err="1">
                <a:latin typeface="+mj-lt"/>
              </a:rPr>
              <a:t>icro</a:t>
            </a:r>
            <a:r>
              <a:rPr lang="en-SG" sz="2400" dirty="0">
                <a:latin typeface="+mj-lt"/>
              </a:rPr>
              <a:t> wind turbine can be used to harvest wind energy readily available in the environment in the form of kinetic</a:t>
            </a:r>
          </a:p>
          <a:p>
            <a:pPr lvl="1"/>
            <a:r>
              <a:rPr lang="en-US" sz="2400" b="1" dirty="0">
                <a:latin typeface="+mj-lt"/>
              </a:rPr>
              <a:t>Thermal</a:t>
            </a:r>
            <a:r>
              <a:rPr lang="en-US" sz="2400" dirty="0">
                <a:latin typeface="+mj-lt"/>
              </a:rPr>
              <a:t>:  </a:t>
            </a:r>
            <a:r>
              <a:rPr lang="en-SG" sz="2400" dirty="0">
                <a:latin typeface="+mj-lt"/>
              </a:rPr>
              <a:t>capture energy from industrial equipment, structures, and even the human body.</a:t>
            </a:r>
          </a:p>
          <a:p>
            <a:pPr lvl="1"/>
            <a:r>
              <a:rPr lang="en-US" sz="2400" b="1" dirty="0">
                <a:latin typeface="+mj-lt"/>
              </a:rPr>
              <a:t>Vibration</a:t>
            </a:r>
            <a:r>
              <a:rPr lang="en-US" sz="2400" dirty="0">
                <a:latin typeface="+mj-lt"/>
              </a:rPr>
              <a:t>:  </a:t>
            </a:r>
            <a:r>
              <a:rPr lang="en-SG" sz="2400" dirty="0">
                <a:latin typeface="+mj-lt"/>
              </a:rPr>
              <a:t>vibration from engines can stimulate piezoelectric materials, as can the heel of a shoe.</a:t>
            </a:r>
            <a:endParaRPr lang="en-US" sz="2400" dirty="0">
              <a:latin typeface="+mj-lt"/>
            </a:endParaRPr>
          </a:p>
          <a:p>
            <a:pPr lvl="1"/>
            <a:r>
              <a:rPr lang="en-US" sz="2400" b="1" dirty="0">
                <a:latin typeface="+mj-lt"/>
              </a:rPr>
              <a:t>Kinetic</a:t>
            </a:r>
            <a:r>
              <a:rPr lang="en-US" sz="2400" dirty="0">
                <a:latin typeface="+mj-lt"/>
              </a:rPr>
              <a:t>: translate movement to change in electromagnetic flux</a:t>
            </a:r>
          </a:p>
          <a:p>
            <a:pPr lvl="1"/>
            <a:r>
              <a:rPr lang="en-SG" sz="2400" b="1" dirty="0">
                <a:latin typeface="+mj-lt"/>
              </a:rPr>
              <a:t>R</a:t>
            </a:r>
            <a:r>
              <a:rPr lang="en-US" sz="2400" b="1" dirty="0" err="1">
                <a:latin typeface="+mj-lt"/>
              </a:rPr>
              <a:t>adio</a:t>
            </a:r>
            <a:r>
              <a:rPr lang="en-US" sz="2400" b="1" dirty="0">
                <a:latin typeface="+mj-lt"/>
              </a:rPr>
              <a:t> Frequency (RF)</a:t>
            </a:r>
            <a:r>
              <a:rPr lang="en-SG" sz="2400" dirty="0">
                <a:latin typeface="+mj-lt"/>
              </a:rPr>
              <a:t>: convert ambient RF signal into energy (</a:t>
            </a:r>
            <a:r>
              <a:rPr lang="en-SG" sz="2400" dirty="0">
                <a:latin typeface="+mj-lt"/>
                <a:hlinkClick r:id="rId2"/>
              </a:rPr>
              <a:t>demo video</a:t>
            </a:r>
            <a:r>
              <a:rPr lang="en-SG" sz="2400" dirty="0">
                <a:latin typeface="+mj-lt"/>
              </a:rPr>
              <a:t>)</a:t>
            </a:r>
            <a:endParaRPr lang="en-SG" sz="2400" u="sng" dirty="0">
              <a:latin typeface="+mj-lt"/>
            </a:endParaRPr>
          </a:p>
        </p:txBody>
      </p:sp>
      <p:sp>
        <p:nvSpPr>
          <p:cNvPr id="3" name="Slide Number Placeholder 2"/>
          <p:cNvSpPr>
            <a:spLocks noGrp="1"/>
          </p:cNvSpPr>
          <p:nvPr>
            <p:ph type="sldNum" sz="quarter" idx="12"/>
          </p:nvPr>
        </p:nvSpPr>
        <p:spPr/>
        <p:txBody>
          <a:bodyPr/>
          <a:lstStyle/>
          <a:p>
            <a:fld id="{5C6FAEEE-D619-4E65-A0EF-E650D0B3166A}" type="slidenum">
              <a:rPr lang="en-US" smtClean="0"/>
              <a:t>95</a:t>
            </a:fld>
            <a:endParaRPr lang="en-US"/>
          </a:p>
        </p:txBody>
      </p:sp>
    </p:spTree>
    <p:extLst>
      <p:ext uri="{BB962C8B-B14F-4D97-AF65-F5344CB8AC3E}">
        <p14:creationId xmlns:p14="http://schemas.microsoft.com/office/powerpoint/2010/main" val="41030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linds(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linds(horizontal)">
                                      <p:cBhvr>
                                        <p:cTn id="33" dur="500"/>
                                        <p:tgtEl>
                                          <p:spTgt spid="5">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blinds(horizontal)">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Demo: Gesture recognition</a:t>
            </a:r>
            <a:endParaRPr lang="en-US" sz="4000" dirty="0">
              <a:solidFill>
                <a:srgbClr val="7030A0"/>
              </a:solidFill>
              <a:latin typeface="+mn-lt"/>
            </a:endParaRPr>
          </a:p>
        </p:txBody>
      </p:sp>
      <p:sp>
        <p:nvSpPr>
          <p:cNvPr id="4" name="Slide Number Placeholder 3"/>
          <p:cNvSpPr>
            <a:spLocks noGrp="1"/>
          </p:cNvSpPr>
          <p:nvPr>
            <p:ph type="sldNum" sz="quarter" idx="12"/>
          </p:nvPr>
        </p:nvSpPr>
        <p:spPr/>
        <p:txBody>
          <a:bodyPr/>
          <a:lstStyle/>
          <a:p>
            <a:fld id="{B404913F-DF0B-FF42-954B-082342E2B409}" type="slidenum">
              <a:rPr lang="en-US" smtClean="0"/>
              <a:t>96</a:t>
            </a:fld>
            <a:endParaRPr lang="en-US"/>
          </a:p>
        </p:txBody>
      </p:sp>
      <p:sp>
        <p:nvSpPr>
          <p:cNvPr id="8" name="TextBox 7">
            <a:extLst>
              <a:ext uri="{FF2B5EF4-FFF2-40B4-BE49-F238E27FC236}">
                <a16:creationId xmlns:a16="http://schemas.microsoft.com/office/drawing/2014/main" id="{50C7E9A8-F8CE-B002-56AD-35144A12A78A}"/>
              </a:ext>
            </a:extLst>
          </p:cNvPr>
          <p:cNvSpPr txBox="1"/>
          <p:nvPr/>
        </p:nvSpPr>
        <p:spPr>
          <a:xfrm>
            <a:off x="974350" y="6136700"/>
            <a:ext cx="9676399" cy="584775"/>
          </a:xfrm>
          <a:prstGeom prst="rect">
            <a:avLst/>
          </a:prstGeom>
          <a:noFill/>
        </p:spPr>
        <p:txBody>
          <a:bodyPr wrap="square" rtlCol="0">
            <a:spAutoFit/>
          </a:bodyPr>
          <a:lstStyle/>
          <a:p>
            <a:pPr algn="ctr"/>
            <a:r>
              <a:rPr lang="en-US" sz="1600" dirty="0">
                <a:latin typeface="+mj-lt"/>
                <a:ea typeface="Calibri" charset="0"/>
                <a:cs typeface="Calibri" charset="0"/>
              </a:rPr>
              <a:t>Varshney  et al. “Battery-free Visible Light Sensing”</a:t>
            </a:r>
            <a:r>
              <a:rPr lang="sv-SE" sz="1600" dirty="0">
                <a:latin typeface="+mj-lt"/>
                <a:ea typeface="Calibri" charset="0"/>
                <a:cs typeface="Calibri" charset="0"/>
              </a:rPr>
              <a:t> </a:t>
            </a:r>
            <a:r>
              <a:rPr lang="en-US" sz="1600" dirty="0">
                <a:latin typeface="+mj-lt"/>
                <a:ea typeface="Calibri" charset="0"/>
                <a:cs typeface="Calibri" charset="0"/>
              </a:rPr>
              <a:t>ACM VLCS 2017 </a:t>
            </a:r>
            <a:r>
              <a:rPr lang="en-US" sz="1600" b="1" dirty="0">
                <a:latin typeface="+mj-lt"/>
                <a:ea typeface="Calibri" charset="0"/>
                <a:cs typeface="Calibri" charset="0"/>
              </a:rPr>
              <a:t>(Best Paper)  </a:t>
            </a:r>
          </a:p>
          <a:p>
            <a:pPr algn="ctr"/>
            <a:r>
              <a:rPr lang="en-US" sz="1600" dirty="0">
                <a:latin typeface="+mj-lt"/>
                <a:ea typeface="Calibri" charset="0"/>
                <a:cs typeface="Calibri" charset="0"/>
              </a:rPr>
              <a:t>ACM Mobicom 2017  SRC (Graduate winner)</a:t>
            </a:r>
          </a:p>
        </p:txBody>
      </p:sp>
      <p:pic>
        <p:nvPicPr>
          <p:cNvPr id="3" name="Online Media 2" descr="Battery-free Visible Light Sensing">
            <a:hlinkClick r:id="" action="ppaction://media"/>
            <a:extLst>
              <a:ext uri="{FF2B5EF4-FFF2-40B4-BE49-F238E27FC236}">
                <a16:creationId xmlns:a16="http://schemas.microsoft.com/office/drawing/2014/main" id="{481CBB36-B774-5F02-5BF8-27A868114416}"/>
              </a:ext>
            </a:extLst>
          </p:cNvPr>
          <p:cNvPicPr>
            <a:picLocks noRot="1" noChangeAspect="1"/>
          </p:cNvPicPr>
          <p:nvPr>
            <a:videoFile r:link="rId1"/>
          </p:nvPr>
        </p:nvPicPr>
        <p:blipFill>
          <a:blip r:embed="rId3"/>
          <a:stretch>
            <a:fillRect/>
          </a:stretch>
        </p:blipFill>
        <p:spPr>
          <a:xfrm>
            <a:off x="2031649" y="1434160"/>
            <a:ext cx="8128701" cy="4592715"/>
          </a:xfrm>
          <a:prstGeom prst="rect">
            <a:avLst/>
          </a:prstGeom>
        </p:spPr>
      </p:pic>
    </p:spTree>
    <p:extLst>
      <p:ext uri="{BB962C8B-B14F-4D97-AF65-F5344CB8AC3E}">
        <p14:creationId xmlns:p14="http://schemas.microsoft.com/office/powerpoint/2010/main" val="575896368"/>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p:bldLst>
  </p:timing>
  <p:extLst>
    <p:ext uri="{E180D4A7-C9FB-4DFB-919C-405C955672EB}">
      <p14:showEvtLst xmlns:p14="http://schemas.microsoft.com/office/powerpoint/2010/main">
        <p14:playEvt time="37824" objId="5"/>
        <p14:stopEvt time="66940" objId="5"/>
      </p14:showEvtLst>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D59EDA0-296C-4BA5-901B-5BF081192963}" type="slidenum">
              <a:rPr lang="es-ES" sz="1200"/>
              <a:t>97</a:t>
            </a:fld>
            <a:endParaRPr lang="es-ES" sz="1200"/>
          </a:p>
        </p:txBody>
      </p:sp>
      <p:pic>
        <p:nvPicPr>
          <p:cNvPr id="11" name="Picture 10" descr="backvlc-anon"/>
          <p:cNvPicPr>
            <a:picLocks noChangeAspect="1"/>
          </p:cNvPicPr>
          <p:nvPr/>
        </p:nvPicPr>
        <p:blipFill>
          <a:blip r:embed="rId3"/>
          <a:stretch>
            <a:fillRect/>
          </a:stretch>
        </p:blipFill>
        <p:spPr>
          <a:xfrm>
            <a:off x="4079082" y="2019301"/>
            <a:ext cx="4010501" cy="3415189"/>
          </a:xfrm>
          <a:prstGeom prst="rect">
            <a:avLst/>
          </a:prstGeom>
        </p:spPr>
      </p:pic>
      <p:sp>
        <p:nvSpPr>
          <p:cNvPr id="14" name="Rounded Rectangle 13"/>
          <p:cNvSpPr/>
          <p:nvPr/>
        </p:nvSpPr>
        <p:spPr>
          <a:xfrm>
            <a:off x="4079082" y="3366611"/>
            <a:ext cx="2367439" cy="1242060"/>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ounded Rectangle 14"/>
          <p:cNvSpPr/>
          <p:nvPr/>
        </p:nvSpPr>
        <p:spPr>
          <a:xfrm>
            <a:off x="6907531" y="4003359"/>
            <a:ext cx="760571" cy="500539"/>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p:cNvSpPr/>
          <p:nvPr/>
        </p:nvSpPr>
        <p:spPr>
          <a:xfrm>
            <a:off x="6033135" y="2308384"/>
            <a:ext cx="1961198" cy="1058228"/>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Picture 26"/>
          <p:cNvPicPr>
            <a:picLocks noChangeAspect="1"/>
          </p:cNvPicPr>
          <p:nvPr/>
        </p:nvPicPr>
        <p:blipFill>
          <a:blip r:embed="rId4">
            <a:clrChange>
              <a:clrFrom>
                <a:srgbClr val="FFFFFF">
                  <a:alpha val="100000"/>
                </a:srgbClr>
              </a:clrFrom>
              <a:clrTo>
                <a:srgbClr val="FFFFFF">
                  <a:alpha val="100000"/>
                  <a:alpha val="0"/>
                </a:srgbClr>
              </a:clrTo>
            </a:clrChange>
          </a:blip>
          <a:srcRect l="6004" t="7857" r="9390" b="9071"/>
          <a:stretch>
            <a:fillRect/>
          </a:stretch>
        </p:blipFill>
        <p:spPr>
          <a:xfrm>
            <a:off x="8503445" y="4303871"/>
            <a:ext cx="1233011" cy="1211104"/>
          </a:xfrm>
          <a:prstGeom prst="rect">
            <a:avLst/>
          </a:prstGeom>
        </p:spPr>
      </p:pic>
      <p:sp>
        <p:nvSpPr>
          <p:cNvPr id="28" name="Rounded Rectangle 27"/>
          <p:cNvSpPr/>
          <p:nvPr/>
        </p:nvSpPr>
        <p:spPr>
          <a:xfrm>
            <a:off x="8419625" y="4224339"/>
            <a:ext cx="1400651" cy="1370171"/>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 name="Straight Connector 28"/>
          <p:cNvCxnSpPr/>
          <p:nvPr/>
        </p:nvCxnSpPr>
        <p:spPr>
          <a:xfrm>
            <a:off x="7819550" y="4760119"/>
            <a:ext cx="760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19550" y="4909185"/>
            <a:ext cx="760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 Box 30"/>
          <p:cNvSpPr txBox="1"/>
          <p:nvPr/>
        </p:nvSpPr>
        <p:spPr>
          <a:xfrm>
            <a:off x="2208849" y="3820955"/>
            <a:ext cx="1948339" cy="321945"/>
          </a:xfrm>
          <a:prstGeom prst="rect">
            <a:avLst/>
          </a:prstGeom>
          <a:noFill/>
        </p:spPr>
        <p:txBody>
          <a:bodyPr wrap="square" rtlCol="0">
            <a:spAutoFit/>
          </a:bodyPr>
          <a:lstStyle/>
          <a:p>
            <a:r>
              <a:rPr lang="es-ES_tradnl" altLang="en-US" sz="1500" b="1" i="1"/>
              <a:t>LiFi Front-end</a:t>
            </a:r>
          </a:p>
        </p:txBody>
      </p:sp>
      <p:sp>
        <p:nvSpPr>
          <p:cNvPr id="32" name="Text Box 31"/>
          <p:cNvSpPr txBox="1"/>
          <p:nvPr/>
        </p:nvSpPr>
        <p:spPr>
          <a:xfrm>
            <a:off x="8089583" y="2687956"/>
            <a:ext cx="2663666" cy="321945"/>
          </a:xfrm>
          <a:prstGeom prst="rect">
            <a:avLst/>
          </a:prstGeom>
          <a:noFill/>
        </p:spPr>
        <p:txBody>
          <a:bodyPr wrap="square" rtlCol="0">
            <a:spAutoFit/>
          </a:bodyPr>
          <a:lstStyle/>
          <a:p>
            <a:r>
              <a:rPr lang="es-ES_tradnl" altLang="en-US" sz="1500" b="1" i="1"/>
              <a:t>Backscatter modulator</a:t>
            </a:r>
          </a:p>
        </p:txBody>
      </p:sp>
      <p:sp>
        <p:nvSpPr>
          <p:cNvPr id="33" name="Text Box 32"/>
          <p:cNvSpPr txBox="1"/>
          <p:nvPr/>
        </p:nvSpPr>
        <p:spPr>
          <a:xfrm>
            <a:off x="8181499" y="3820955"/>
            <a:ext cx="2663666" cy="321945"/>
          </a:xfrm>
          <a:prstGeom prst="rect">
            <a:avLst/>
          </a:prstGeom>
          <a:noFill/>
        </p:spPr>
        <p:txBody>
          <a:bodyPr wrap="square" rtlCol="0">
            <a:spAutoFit/>
          </a:bodyPr>
          <a:lstStyle/>
          <a:p>
            <a:r>
              <a:rPr lang="es-ES_tradnl" altLang="en-US" sz="1500" b="1" i="1"/>
              <a:t>MCU</a:t>
            </a:r>
          </a:p>
        </p:txBody>
      </p:sp>
      <p:sp>
        <p:nvSpPr>
          <p:cNvPr id="34" name="Text Box 33"/>
          <p:cNvSpPr txBox="1"/>
          <p:nvPr/>
        </p:nvSpPr>
        <p:spPr>
          <a:xfrm>
            <a:off x="7895749" y="5611179"/>
            <a:ext cx="2663666" cy="321945"/>
          </a:xfrm>
          <a:prstGeom prst="rect">
            <a:avLst/>
          </a:prstGeom>
          <a:noFill/>
        </p:spPr>
        <p:txBody>
          <a:bodyPr wrap="square" rtlCol="0">
            <a:spAutoFit/>
          </a:bodyPr>
          <a:lstStyle/>
          <a:p>
            <a:r>
              <a:rPr lang="es-ES_tradnl" altLang="en-US" sz="1500" b="1" i="1"/>
              <a:t>Power management</a:t>
            </a:r>
          </a:p>
        </p:txBody>
      </p:sp>
      <p:sp>
        <p:nvSpPr>
          <p:cNvPr id="20" name="Title 1">
            <a:extLst>
              <a:ext uri="{FF2B5EF4-FFF2-40B4-BE49-F238E27FC236}">
                <a16:creationId xmlns:a16="http://schemas.microsoft.com/office/drawing/2014/main" id="{CCACC061-330F-B541-9F12-FCF398251707}"/>
              </a:ext>
            </a:extLst>
          </p:cNvPr>
          <p:cNvSpPr>
            <a:spLocks noGrp="1"/>
          </p:cNvSpPr>
          <p:nvPr>
            <p:ph type="title"/>
          </p:nvPr>
        </p:nvSpPr>
        <p:spPr>
          <a:xfrm>
            <a:off x="838200" y="365125"/>
            <a:ext cx="10515600" cy="1325563"/>
          </a:xfrm>
        </p:spPr>
        <p:txBody>
          <a:bodyPr>
            <a:normAutofit/>
          </a:bodyPr>
          <a:lstStyle/>
          <a:p>
            <a:r>
              <a:rPr lang="en-US" sz="4000" dirty="0">
                <a:latin typeface="+mn-lt"/>
              </a:rPr>
              <a:t>EDISON : Communication through visible light</a:t>
            </a:r>
          </a:p>
        </p:txBody>
      </p:sp>
      <p:sp>
        <p:nvSpPr>
          <p:cNvPr id="3" name="Footer Placeholder 2">
            <a:extLst>
              <a:ext uri="{FF2B5EF4-FFF2-40B4-BE49-F238E27FC236}">
                <a16:creationId xmlns:a16="http://schemas.microsoft.com/office/drawing/2014/main" id="{34E35211-457F-4FB4-950C-987E92ECF148}"/>
              </a:ext>
            </a:extLst>
          </p:cNvPr>
          <p:cNvSpPr>
            <a:spLocks noGrp="1"/>
          </p:cNvSpPr>
          <p:nvPr>
            <p:ph type="ftr" sz="quarter" idx="11"/>
          </p:nvPr>
        </p:nvSpPr>
        <p:spPr/>
        <p:txBody>
          <a:bodyPr/>
          <a:lstStyle/>
          <a:p>
            <a:r>
              <a:rPr lang="sv-SE" dirty="0" err="1"/>
              <a:t>ambujv@nus.edu.sg</a:t>
            </a:r>
            <a:endParaRPr lang="sv-SE" dirty="0"/>
          </a:p>
        </p:txBody>
      </p:sp>
      <p:sp>
        <p:nvSpPr>
          <p:cNvPr id="18" name="TextBox 17">
            <a:extLst>
              <a:ext uri="{FF2B5EF4-FFF2-40B4-BE49-F238E27FC236}">
                <a16:creationId xmlns:a16="http://schemas.microsoft.com/office/drawing/2014/main" id="{AACEEE45-A0A8-6690-3DE1-435B16D8DD22}"/>
              </a:ext>
            </a:extLst>
          </p:cNvPr>
          <p:cNvSpPr txBox="1"/>
          <p:nvPr/>
        </p:nvSpPr>
        <p:spPr>
          <a:xfrm>
            <a:off x="838200" y="5883653"/>
            <a:ext cx="10690234" cy="584775"/>
          </a:xfrm>
          <a:prstGeom prst="rect">
            <a:avLst/>
          </a:prstGeom>
          <a:noFill/>
        </p:spPr>
        <p:txBody>
          <a:bodyPr wrap="square" rtlCol="0">
            <a:spAutoFit/>
          </a:bodyPr>
          <a:lstStyle/>
          <a:p>
            <a:pPr algn="ctr"/>
            <a:r>
              <a:rPr lang="en-US" sz="1600" dirty="0" err="1">
                <a:latin typeface="+mj-lt"/>
              </a:rPr>
              <a:t>Galliesto</a:t>
            </a:r>
            <a:r>
              <a:rPr lang="en-US" sz="1600" dirty="0">
                <a:latin typeface="+mj-lt"/>
              </a:rPr>
              <a:t> et al. ” T</a:t>
            </a:r>
            <a:r>
              <a:rPr lang="en-GB" sz="1600" dirty="0">
                <a:latin typeface="+mj-lt"/>
              </a:rPr>
              <a:t>wo to tango hybrid light and backscatter networks for next billion devices</a:t>
            </a:r>
            <a:r>
              <a:rPr lang="en-US" sz="1600" dirty="0">
                <a:latin typeface="+mj-lt"/>
              </a:rPr>
              <a:t>” ACM MOBISYS 2020</a:t>
            </a:r>
          </a:p>
          <a:p>
            <a:pPr algn="ctr"/>
            <a:r>
              <a:rPr lang="en-US" sz="1600" dirty="0">
                <a:latin typeface="+mj-lt"/>
              </a:rPr>
              <a:t>(co-primary author with me)</a:t>
            </a:r>
          </a:p>
        </p:txBody>
      </p:sp>
    </p:spTree>
    <p:extLst>
      <p:ext uri="{BB962C8B-B14F-4D97-AF65-F5344CB8AC3E}">
        <p14:creationId xmlns:p14="http://schemas.microsoft.com/office/powerpoint/2010/main" val="18594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7" grpId="0" bldLvl="0" animBg="1"/>
      <p:bldP spid="28" grpId="0" bldLvl="0" animBg="1"/>
      <p:bldP spid="31" grpId="0"/>
      <p:bldP spid="32" grpId="0"/>
      <p:bldP spid="33" grpId="0"/>
      <p:bldP spid="3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from 2020-05-10 20-40-52"/>
          <p:cNvPicPr>
            <a:picLocks noChangeAspect="1"/>
          </p:cNvPicPr>
          <p:nvPr/>
        </p:nvPicPr>
        <p:blipFill>
          <a:blip r:embed="rId3"/>
          <a:srcRect l="10739" t="19091" r="492" b="11167"/>
          <a:stretch>
            <a:fillRect/>
          </a:stretch>
        </p:blipFill>
        <p:spPr>
          <a:xfrm>
            <a:off x="3137060" y="1949291"/>
            <a:ext cx="6696551" cy="2959418"/>
          </a:xfrm>
          <a:prstGeom prst="rect">
            <a:avLst/>
          </a:prstGeom>
        </p:spPr>
      </p:pic>
      <p:sp>
        <p:nvSpPr>
          <p:cNvPr id="9" name="Oval 8"/>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p:cNvSpPr>
            <a:spLocks noGrp="1"/>
          </p:cNvSpPr>
          <p:nvPr>
            <p:ph type="sldNum" sz="quarter" idx="12"/>
          </p:nvPr>
        </p:nvSpPr>
        <p:spPr/>
        <p:txBody>
          <a:bodyPr/>
          <a:lstStyle/>
          <a:p>
            <a:fld id="{BD59EDA0-296C-4BA5-901B-5BF081192963}" type="slidenum">
              <a:rPr lang="es-ES" sz="1200"/>
              <a:t>98</a:t>
            </a:fld>
            <a:endParaRPr lang="es-ES" sz="1200"/>
          </a:p>
        </p:txBody>
      </p:sp>
      <p:sp>
        <p:nvSpPr>
          <p:cNvPr id="7" name="Oval 6"/>
          <p:cNvSpPr/>
          <p:nvPr/>
        </p:nvSpPr>
        <p:spPr>
          <a:xfrm>
            <a:off x="605694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6056949" y="5185887"/>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3921444"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5"/>
          <p:cNvSpPr>
            <a:spLocks noGrp="1"/>
          </p:cNvSpPr>
          <p:nvPr>
            <p:ph type="title"/>
          </p:nvPr>
        </p:nvSpPr>
        <p:spPr/>
        <p:txBody>
          <a:bodyPr>
            <a:normAutofit/>
          </a:bodyPr>
          <a:lstStyle/>
          <a:p>
            <a:r>
              <a:rPr lang="en-US" sz="4000" dirty="0">
                <a:latin typeface="+mn-lt"/>
              </a:rPr>
              <a:t>Energy flow within the EDISON tag</a:t>
            </a:r>
            <a:endParaRPr lang="es-ES_tradnl" altLang="es-ES" sz="4000" dirty="0">
              <a:latin typeface="+mn-lt"/>
            </a:endParaRPr>
          </a:p>
        </p:txBody>
      </p:sp>
      <p:sp>
        <p:nvSpPr>
          <p:cNvPr id="4" name="Footer Placeholder 3">
            <a:extLst>
              <a:ext uri="{FF2B5EF4-FFF2-40B4-BE49-F238E27FC236}">
                <a16:creationId xmlns:a16="http://schemas.microsoft.com/office/drawing/2014/main" id="{A294A48A-8813-4AB1-940C-FEDD669AE1F6}"/>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863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0" presetClass="path" presetSubtype="0" repeatCount="indefinite" accel="50000" decel="50000" fill="hold" grpId="0" nodeType="afterEffect">
                                  <p:stCondLst>
                                    <p:cond delay="0"/>
                                  </p:stCondLst>
                                  <p:childTnLst>
                                    <p:animMotion origin="layout" path="M 0 0 L 0 -0.183981 " pathEditMode="relative" rAng="0" ptsTypes="">
                                      <p:cBhvr>
                                        <p:cTn id="10" dur="2000" fill="hold"/>
                                        <p:tgtEl>
                                          <p:spTgt spid="8"/>
                                        </p:tgtEl>
                                        <p:attrNameLst>
                                          <p:attrName>ppt_x</p:attrName>
                                          <p:attrName>ppt_y</p:attrName>
                                        </p:attrNameLst>
                                      </p:cBhvr>
                                      <p:rCtr x="0" y="-68"/>
                                    </p:animMotion>
                                  </p:childTnLst>
                                </p:cTn>
                              </p:par>
                              <p:par>
                                <p:cTn id="11" presetID="10" presetClass="entr" presetSubtype="0" fill="hold" grpId="1"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2500"/>
                            </p:stCondLst>
                            <p:childTnLst>
                              <p:par>
                                <p:cTn id="15" presetID="0" presetClass="path" presetSubtype="0" repeatCount="indefinite" accel="50000" decel="50000" fill="hold" grpId="0" nodeType="afterEffect">
                                  <p:stCondLst>
                                    <p:cond delay="0"/>
                                  </p:stCondLst>
                                  <p:childTnLst>
                                    <p:animMotion origin="layout" path="M 0 0 L -0.118125 0 " pathEditMode="relative" ptsTypes="">
                                      <p:cBhvr>
                                        <p:cTn id="16" dur="2000" fill="hold"/>
                                        <p:tgtEl>
                                          <p:spTgt spid="7"/>
                                        </p:tgtEl>
                                        <p:attrNameLst>
                                          <p:attrName>ppt_x</p:attrName>
                                          <p:attrName>ppt_y</p:attrName>
                                        </p:attrNameLst>
                                      </p:cBhvr>
                                    </p:animMotion>
                                  </p:childTnLst>
                                </p:cTn>
                              </p:par>
                              <p:par>
                                <p:cTn id="17" presetID="10" presetClass="entr" presetSubtype="0" fill="hold" grpId="1"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4500"/>
                            </p:stCondLst>
                            <p:childTnLst>
                              <p:par>
                                <p:cTn id="21" presetID="0" presetClass="path" presetSubtype="0" repeatCount="indefinite" accel="50000" decel="50000" fill="hold" grpId="0" nodeType="afterEffect">
                                  <p:stCondLst>
                                    <p:cond delay="0"/>
                                  </p:stCondLst>
                                  <p:childTnLst>
                                    <p:animMotion origin="layout" path="M 0 0 L -0.118125 0 " pathEditMode="relative" ptsTypes="">
                                      <p:cBhvr>
                                        <p:cTn id="22" dur="2000" fill="hold"/>
                                        <p:tgtEl>
                                          <p:spTgt spid="9"/>
                                        </p:tgtEl>
                                        <p:attrNameLst>
                                          <p:attrName>ppt_x</p:attrName>
                                          <p:attrName>ppt_y</p:attrName>
                                        </p:attrNameLst>
                                      </p:cBhvr>
                                    </p:animMotion>
                                  </p:childTnLst>
                                </p:cTn>
                              </p:par>
                              <p:par>
                                <p:cTn id="23" presetID="10" presetClass="entr" presetSubtype="0" fill="hold" grpId="1"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6500"/>
                            </p:stCondLst>
                            <p:childTnLst>
                              <p:par>
                                <p:cTn id="27" presetID="0" presetClass="path" presetSubtype="0" repeatCount="indefinite" accel="50000" decel="50000" fill="hold" grpId="0" nodeType="afterEffect">
                                  <p:stCondLst>
                                    <p:cond delay="0"/>
                                  </p:stCondLst>
                                  <p:childTnLst>
                                    <p:animMotion origin="layout" path="M 0 0 L 0.113906 0 " pathEditMode="relative" rAng="0" ptsTypes="">
                                      <p:cBhvr>
                                        <p:cTn id="28" dur="2000" fill="hold"/>
                                        <p:tgtEl>
                                          <p:spTgt spid="11"/>
                                        </p:tgtEl>
                                        <p:attrNameLst>
                                          <p:attrName>ppt_x</p:attrName>
                                          <p:attrName>ppt_y</p:attrName>
                                        </p:attrNameLst>
                                      </p:cBhvr>
                                      <p:rCtr x="-59" y="0"/>
                                    </p:animMotion>
                                  </p:childTnLst>
                                </p:cTn>
                              </p:par>
                              <p:par>
                                <p:cTn id="29" presetID="10" presetClass="entr" presetSubtype="0" fill="hold" grpId="1" nodeType="with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1" nodeType="withEffect">
                                  <p:stCondLst>
                                    <p:cond delay="1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1"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8500"/>
                            </p:stCondLst>
                            <p:childTnLst>
                              <p:par>
                                <p:cTn id="39" presetID="0" presetClass="path" presetSubtype="0" repeatCount="indefinite" accel="50000" decel="50000" fill="hold" grpId="0" nodeType="afterEffect">
                                  <p:stCondLst>
                                    <p:cond delay="0"/>
                                  </p:stCondLst>
                                  <p:childTnLst>
                                    <p:animMotion origin="layout" path="M 0 0 L -0.0025 -0.221111 L 0.129375 -0.222222 L 0.12875 -0.252222 " pathEditMode="relative" ptsTypes="">
                                      <p:cBhvr>
                                        <p:cTn id="40" dur="2000" fill="hold"/>
                                        <p:tgtEl>
                                          <p:spTgt spid="13"/>
                                        </p:tgtEl>
                                        <p:attrNameLst>
                                          <p:attrName>ppt_x</p:attrName>
                                          <p:attrName>ppt_y</p:attrName>
                                        </p:attrNameLst>
                                      </p:cBhvr>
                                    </p:animMotion>
                                  </p:childTnLst>
                                </p:cTn>
                              </p:par>
                              <p:par>
                                <p:cTn id="41" presetID="0" presetClass="path" presetSubtype="0" repeatCount="indefinite" accel="50000" decel="50000" fill="hold" grpId="0" nodeType="withEffect">
                                  <p:stCondLst>
                                    <p:cond delay="0"/>
                                  </p:stCondLst>
                                  <p:childTnLst>
                                    <p:animMotion origin="layout" path="M 0 0 L 0 -0.254167 " pathEditMode="relative" rAng="0" ptsTypes="">
                                      <p:cBhvr>
                                        <p:cTn id="42" dur="2000" fill="hold"/>
                                        <p:tgtEl>
                                          <p:spTgt spid="12"/>
                                        </p:tgtEl>
                                        <p:attrNameLst>
                                          <p:attrName>ppt_x</p:attrName>
                                          <p:attrName>ppt_y</p:attrName>
                                        </p:attrNameLst>
                                      </p:cBhvr>
                                      <p:rCtr x="0" y="-91"/>
                                    </p:animMotion>
                                  </p:childTnLst>
                                </p:cTn>
                              </p:par>
                              <p:par>
                                <p:cTn id="43" presetID="0" presetClass="path" presetSubtype="0" repeatCount="indefinite" accel="50000" decel="50000" fill="hold" grpId="0" nodeType="withEffect">
                                  <p:stCondLst>
                                    <p:cond delay="0"/>
                                  </p:stCondLst>
                                  <p:childTnLst>
                                    <p:animMotion origin="layout" path="M 0 0 L -0.0025 -0.216667 L 0.20375 -0.216667 " pathEditMode="relative" ptsTypes="">
                                      <p:cBhvr>
                                        <p:cTn id="44"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2" grpId="0" bldLvl="0" animBg="1"/>
      <p:bldP spid="12" grpId="1" bldLvl="0" animBg="1"/>
      <p:bldP spid="13" grpId="0" bldLvl="0" animBg="1"/>
      <p:bldP spid="13" grpId="1" bldLvl="0" animBg="1"/>
      <p:bldP spid="14" grpId="0" bldLvl="0" animBg="1"/>
      <p:bldP spid="14" grpId="1" bldLvl="0" animBg="1"/>
      <p:bldP spid="7" grpId="0" bldLvl="0" animBg="1"/>
      <p:bldP spid="7" grpId="1" bldLvl="0" animBg="1"/>
      <p:bldP spid="8" grpId="0" bldLvl="0" animBg="1"/>
      <p:bldP spid="8" grpId="1" bldLvl="0" animBg="1"/>
      <p:bldP spid="11" grpId="0" bldLvl="0" animBg="1"/>
      <p:bldP spid="11" grpId="1"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om"/>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8395" y="1885475"/>
            <a:ext cx="8036719" cy="4143375"/>
          </a:xfrm>
          <a:prstGeom prst="rect">
            <a:avLst/>
          </a:prstGeom>
        </p:spPr>
      </p:pic>
      <p:pic>
        <p:nvPicPr>
          <p:cNvPr id="20" name="Picture 19" descr="illumination"/>
          <p:cNvPicPr>
            <a:picLocks noChangeAspect="1"/>
          </p:cNvPicPr>
          <p:nvPr/>
        </p:nvPicPr>
        <p:blipFill>
          <a:blip r:embed="rId5">
            <a:extLst>
              <a:ext uri="{96DAC541-7B7A-43D3-8B79-37D633B846F1}">
                <asvg:svgBlip xmlns:asvg="http://schemas.microsoft.com/office/drawing/2016/SVG/main" r:embed="rId6"/>
              </a:ext>
            </a:extLst>
          </a:blip>
          <a:srcRect t="43277" b="32936"/>
          <a:stretch>
            <a:fillRect/>
          </a:stretch>
        </p:blipFill>
        <p:spPr>
          <a:xfrm>
            <a:off x="2466023" y="3048000"/>
            <a:ext cx="7890510" cy="2787968"/>
          </a:xfrm>
          <a:prstGeom prst="rect">
            <a:avLst/>
          </a:prstGeom>
        </p:spPr>
      </p:pic>
      <p:sp>
        <p:nvSpPr>
          <p:cNvPr id="2" name="Title 1"/>
          <p:cNvSpPr>
            <a:spLocks noGrp="1"/>
          </p:cNvSpPr>
          <p:nvPr>
            <p:ph type="title"/>
          </p:nvPr>
        </p:nvSpPr>
        <p:spPr/>
        <p:txBody>
          <a:bodyPr>
            <a:normAutofit/>
          </a:bodyPr>
          <a:lstStyle/>
          <a:p>
            <a:r>
              <a:rPr lang="en-US" altLang="es-ES" sz="4000" dirty="0">
                <a:latin typeface="+mn-lt"/>
              </a:rPr>
              <a:t>Overview of the Edison system</a:t>
            </a:r>
            <a:endParaRPr lang="es-ES_tradnl" altLang="es-ES" sz="4000" dirty="0">
              <a:latin typeface="+mn-lt"/>
            </a:endParaRPr>
          </a:p>
        </p:txBody>
      </p:sp>
      <p:sp>
        <p:nvSpPr>
          <p:cNvPr id="5" name="Slide Number Placeholder 4"/>
          <p:cNvSpPr>
            <a:spLocks noGrp="1"/>
          </p:cNvSpPr>
          <p:nvPr>
            <p:ph type="sldNum" sz="quarter" idx="12"/>
          </p:nvPr>
        </p:nvSpPr>
        <p:spPr/>
        <p:txBody>
          <a:bodyPr/>
          <a:lstStyle/>
          <a:p>
            <a:fld id="{BD59EDA0-296C-4BA5-901B-5BF081192963}" type="slidenum">
              <a:rPr lang="es-ES" sz="1200"/>
              <a:t>99</a:t>
            </a:fld>
            <a:endParaRPr lang="es-ES" sz="1200"/>
          </a:p>
        </p:txBody>
      </p:sp>
      <p:grpSp>
        <p:nvGrpSpPr>
          <p:cNvPr id="14" name="Group 13"/>
          <p:cNvGrpSpPr/>
          <p:nvPr/>
        </p:nvGrpSpPr>
        <p:grpSpPr>
          <a:xfrm>
            <a:off x="4898709" y="2240757"/>
            <a:ext cx="3118485" cy="701993"/>
            <a:chOff x="6182" y="2905"/>
            <a:chExt cx="6548" cy="1474"/>
          </a:xfrm>
        </p:grpSpPr>
        <p:pic>
          <p:nvPicPr>
            <p:cNvPr id="8" name="Picture 7"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6182" y="2905"/>
              <a:ext cx="804" cy="1474"/>
            </a:xfrm>
            <a:prstGeom prst="rect">
              <a:avLst/>
            </a:prstGeom>
          </p:spPr>
        </p:pic>
        <p:pic>
          <p:nvPicPr>
            <p:cNvPr id="9" name="Picture 8"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7618" y="2905"/>
              <a:ext cx="804" cy="1474"/>
            </a:xfrm>
            <a:prstGeom prst="rect">
              <a:avLst/>
            </a:prstGeom>
          </p:spPr>
        </p:pic>
        <p:pic>
          <p:nvPicPr>
            <p:cNvPr id="10" name="Picture 9"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11926" y="2905"/>
              <a:ext cx="804" cy="1474"/>
            </a:xfrm>
            <a:prstGeom prst="rect">
              <a:avLst/>
            </a:prstGeom>
          </p:spPr>
        </p:pic>
        <p:pic>
          <p:nvPicPr>
            <p:cNvPr id="11" name="Picture 10"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10482" y="2905"/>
              <a:ext cx="804" cy="1474"/>
            </a:xfrm>
            <a:prstGeom prst="rect">
              <a:avLst/>
            </a:prstGeom>
          </p:spPr>
        </p:pic>
        <p:pic>
          <p:nvPicPr>
            <p:cNvPr id="13" name="Picture 12"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9054" y="2905"/>
              <a:ext cx="804" cy="1474"/>
            </a:xfrm>
            <a:prstGeom prst="rect">
              <a:avLst/>
            </a:prstGeom>
          </p:spPr>
        </p:pic>
      </p:grpSp>
      <p:pic>
        <p:nvPicPr>
          <p:cNvPr id="24" name="Picture 23" descr="edge"/>
          <p:cNvPicPr>
            <a:picLocks noChangeAspect="1"/>
          </p:cNvPicPr>
          <p:nvPr/>
        </p:nvPicPr>
        <p:blipFill>
          <a:blip r:embed="rId9">
            <a:extLst>
              <a:ext uri="{96DAC541-7B7A-43D3-8B79-37D633B846F1}">
                <asvg:svgBlip xmlns:asvg="http://schemas.microsoft.com/office/drawing/2016/SVG/main" r:embed="rId10"/>
              </a:ext>
            </a:extLst>
          </a:blip>
          <a:srcRect l="42885" t="45821" r="45967" b="47734"/>
          <a:stretch>
            <a:fillRect/>
          </a:stretch>
        </p:blipFill>
        <p:spPr>
          <a:xfrm>
            <a:off x="9630251" y="2942750"/>
            <a:ext cx="594360" cy="486251"/>
          </a:xfrm>
          <a:prstGeom prst="rect">
            <a:avLst/>
          </a:prstGeom>
        </p:spPr>
      </p:pic>
      <p:grpSp>
        <p:nvGrpSpPr>
          <p:cNvPr id="41" name="Group 40"/>
          <p:cNvGrpSpPr/>
          <p:nvPr/>
        </p:nvGrpSpPr>
        <p:grpSpPr>
          <a:xfrm>
            <a:off x="4297680" y="3015140"/>
            <a:ext cx="2952750" cy="2312670"/>
            <a:chOff x="5824" y="4531"/>
            <a:chExt cx="6200" cy="4856"/>
          </a:xfrm>
        </p:grpSpPr>
        <p:pic>
          <p:nvPicPr>
            <p:cNvPr id="21" name="Picture 20" descr="VLC light"/>
            <p:cNvPicPr>
              <a:picLocks noChangeAspect="1"/>
            </p:cNvPicPr>
            <p:nvPr/>
          </p:nvPicPr>
          <p:blipFill>
            <a:blip r:embed="rId11">
              <a:extLst>
                <a:ext uri="{96DAC541-7B7A-43D3-8B79-37D633B846F1}">
                  <asvg:svgBlip xmlns:asvg="http://schemas.microsoft.com/office/drawing/2016/SVG/main" r:embed="rId12"/>
                </a:ext>
              </a:extLst>
            </a:blip>
            <a:srcRect l="27235" t="43592" r="25154" b="34931"/>
            <a:stretch>
              <a:fillRect/>
            </a:stretch>
          </p:blipFill>
          <p:spPr>
            <a:xfrm>
              <a:off x="5824" y="4531"/>
              <a:ext cx="6200" cy="3957"/>
            </a:xfrm>
            <a:prstGeom prst="rect">
              <a:avLst/>
            </a:prstGeom>
          </p:spPr>
        </p:pic>
        <p:sp>
          <p:nvSpPr>
            <p:cNvPr id="33" name="Text Box 32"/>
            <p:cNvSpPr txBox="1"/>
            <p:nvPr/>
          </p:nvSpPr>
          <p:spPr>
            <a:xfrm>
              <a:off x="8529" y="4625"/>
              <a:ext cx="511" cy="3748"/>
            </a:xfrm>
            <a:prstGeom prst="rect">
              <a:avLst/>
            </a:prstGeom>
            <a:noFill/>
          </p:spPr>
          <p:txBody>
            <a:bodyPr wrap="square" rtlCol="0" anchor="t">
              <a:spAutoFit/>
            </a:bodyPr>
            <a:lstStyle/>
            <a:p>
              <a:r>
                <a:rPr lang="es-ES_tradnl" altLang="en-US" sz="1100">
                  <a:cs typeface="Calibri"/>
                </a:rPr>
                <a:t>0</a:t>
              </a:r>
            </a:p>
            <a:p>
              <a:r>
                <a:rPr lang="es-ES_tradnl" altLang="en-US" sz="1100">
                  <a:cs typeface="Calibri"/>
                </a:rPr>
                <a:t>1100</a:t>
              </a:r>
            </a:p>
            <a:p>
              <a:r>
                <a:rPr lang="es-ES_tradnl" altLang="en-US" sz="1100"/>
                <a:t>1</a:t>
              </a:r>
              <a:endParaRPr lang="es-ES_tradnl" altLang="en-US" sz="1100">
                <a:cs typeface="Calibri"/>
              </a:endParaRPr>
            </a:p>
            <a:p>
              <a:r>
                <a:rPr lang="es-ES_tradnl" altLang="en-US" sz="1100">
                  <a:cs typeface="Calibri"/>
                </a:rPr>
                <a:t>0</a:t>
              </a:r>
            </a:p>
            <a:p>
              <a:r>
                <a:rPr lang="es-ES_tradnl" altLang="en-US" sz="1100"/>
                <a:t>0</a:t>
              </a:r>
              <a:endParaRPr lang="es-ES_tradnl" altLang="en-US" sz="1100">
                <a:cs typeface="Calibri"/>
              </a:endParaRPr>
            </a:p>
            <a:p>
              <a:r>
                <a:rPr lang="es-ES_tradnl" altLang="en-US" sz="1100">
                  <a:cs typeface="Calibri"/>
                </a:rPr>
                <a:t>11</a:t>
              </a:r>
            </a:p>
          </p:txBody>
        </p:sp>
        <p:cxnSp>
          <p:nvCxnSpPr>
            <p:cNvPr id="34" name="Straight Arrow Connector 33"/>
            <p:cNvCxnSpPr/>
            <p:nvPr/>
          </p:nvCxnSpPr>
          <p:spPr>
            <a:xfrm>
              <a:off x="8776" y="8593"/>
              <a:ext cx="0"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 Box 36"/>
          <p:cNvSpPr txBox="1"/>
          <p:nvPr/>
        </p:nvSpPr>
        <p:spPr>
          <a:xfrm>
            <a:off x="5582604" y="1964532"/>
            <a:ext cx="1928813" cy="299085"/>
          </a:xfrm>
          <a:prstGeom prst="rect">
            <a:avLst/>
          </a:prstGeom>
          <a:noFill/>
        </p:spPr>
        <p:txBody>
          <a:bodyPr wrap="square" rtlCol="0">
            <a:spAutoFit/>
          </a:bodyPr>
          <a:lstStyle/>
          <a:p>
            <a:r>
              <a:rPr lang="es-ES_tradnl" altLang="en-US" sz="1350" dirty="0" err="1">
                <a:latin typeface="+mj-lt"/>
              </a:rPr>
              <a:t>Lighting</a:t>
            </a:r>
            <a:r>
              <a:rPr lang="es-ES_tradnl" altLang="en-US" sz="1350" dirty="0">
                <a:latin typeface="+mj-lt"/>
              </a:rPr>
              <a:t> Network</a:t>
            </a:r>
          </a:p>
        </p:txBody>
      </p:sp>
      <p:sp>
        <p:nvSpPr>
          <p:cNvPr id="38" name="Text Box 37"/>
          <p:cNvSpPr txBox="1"/>
          <p:nvPr/>
        </p:nvSpPr>
        <p:spPr>
          <a:xfrm>
            <a:off x="9282589" y="3584259"/>
            <a:ext cx="1142524" cy="507831"/>
          </a:xfrm>
          <a:prstGeom prst="rect">
            <a:avLst/>
          </a:prstGeom>
          <a:noFill/>
        </p:spPr>
        <p:txBody>
          <a:bodyPr wrap="square" rtlCol="0">
            <a:spAutoFit/>
          </a:bodyPr>
          <a:lstStyle/>
          <a:p>
            <a:pPr algn="ctr"/>
            <a:r>
              <a:rPr lang="es-ES_tradnl" altLang="en-US" sz="1350" dirty="0">
                <a:latin typeface="+mj-lt"/>
              </a:rPr>
              <a:t>RF </a:t>
            </a:r>
            <a:r>
              <a:rPr lang="es-ES_tradnl" altLang="en-US" sz="1350" dirty="0" err="1">
                <a:latin typeface="+mj-lt"/>
              </a:rPr>
              <a:t>Router</a:t>
            </a:r>
            <a:endParaRPr lang="es-ES_tradnl" altLang="en-US" sz="1350" dirty="0">
              <a:latin typeface="+mj-lt"/>
            </a:endParaRPr>
          </a:p>
          <a:p>
            <a:pPr algn="ctr"/>
            <a:r>
              <a:rPr lang="es-ES_tradnl" altLang="en-US" sz="1350" dirty="0">
                <a:latin typeface="+mj-lt"/>
              </a:rPr>
              <a:t>(</a:t>
            </a:r>
            <a:r>
              <a:rPr lang="es-ES_tradnl" altLang="en-US" sz="1350" dirty="0" err="1">
                <a:latin typeface="+mj-lt"/>
              </a:rPr>
              <a:t>edge</a:t>
            </a:r>
            <a:r>
              <a:rPr lang="es-ES_tradnl" altLang="en-US" sz="1350" dirty="0">
                <a:latin typeface="+mj-lt"/>
              </a:rPr>
              <a:t> </a:t>
            </a:r>
            <a:r>
              <a:rPr lang="es-ES_tradnl" altLang="en-US" sz="1350" dirty="0" err="1">
                <a:latin typeface="+mj-lt"/>
              </a:rPr>
              <a:t>device</a:t>
            </a:r>
            <a:r>
              <a:rPr lang="es-ES_tradnl" altLang="en-US" sz="1350" dirty="0">
                <a:latin typeface="+mj-lt"/>
              </a:rPr>
              <a:t>)</a:t>
            </a:r>
          </a:p>
        </p:txBody>
      </p:sp>
      <p:grpSp>
        <p:nvGrpSpPr>
          <p:cNvPr id="42" name="Group 41"/>
          <p:cNvGrpSpPr/>
          <p:nvPr/>
        </p:nvGrpSpPr>
        <p:grpSpPr>
          <a:xfrm>
            <a:off x="8017194" y="3152776"/>
            <a:ext cx="1613059" cy="759619"/>
            <a:chOff x="13634" y="4820"/>
            <a:chExt cx="3387" cy="1595"/>
          </a:xfrm>
        </p:grpSpPr>
        <p:grpSp>
          <p:nvGrpSpPr>
            <p:cNvPr id="31" name="Group 30"/>
            <p:cNvGrpSpPr/>
            <p:nvPr/>
          </p:nvGrpSpPr>
          <p:grpSpPr>
            <a:xfrm>
              <a:off x="14929" y="5061"/>
              <a:ext cx="2092" cy="1354"/>
              <a:chOff x="14929" y="5061"/>
              <a:chExt cx="2092" cy="1354"/>
            </a:xfrm>
          </p:grpSpPr>
          <p:pic>
            <p:nvPicPr>
              <p:cNvPr id="26" name="Picture 25" descr="carrier"/>
              <p:cNvPicPr>
                <a:picLocks noChangeAspect="1"/>
              </p:cNvPicPr>
              <p:nvPr/>
            </p:nvPicPr>
            <p:blipFill>
              <a:blip r:embed="rId13">
                <a:extLst>
                  <a:ext uri="{96DAC541-7B7A-43D3-8B79-37D633B846F1}">
                    <asvg:svgBlip xmlns:asvg="http://schemas.microsoft.com/office/drawing/2016/SVG/main" r:embed="rId14"/>
                  </a:ext>
                </a:extLst>
              </a:blip>
              <a:srcRect l="47066" t="49640" r="37490" b="43605"/>
              <a:stretch>
                <a:fillRect/>
              </a:stretch>
            </p:blipFill>
            <p:spPr>
              <a:xfrm>
                <a:off x="15047" y="5061"/>
                <a:ext cx="1974" cy="1222"/>
              </a:xfrm>
              <a:prstGeom prst="rect">
                <a:avLst/>
              </a:prstGeom>
            </p:spPr>
          </p:pic>
          <p:cxnSp>
            <p:nvCxnSpPr>
              <p:cNvPr id="27" name="Straight Arrow Connector 26"/>
              <p:cNvCxnSpPr/>
              <p:nvPr/>
            </p:nvCxnSpPr>
            <p:spPr>
              <a:xfrm flipH="1">
                <a:off x="14929" y="6139"/>
                <a:ext cx="375" cy="2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 Box 38"/>
            <p:cNvSpPr txBox="1"/>
            <p:nvPr/>
          </p:nvSpPr>
          <p:spPr>
            <a:xfrm>
              <a:off x="13634" y="4820"/>
              <a:ext cx="2399" cy="630"/>
            </a:xfrm>
            <a:prstGeom prst="rect">
              <a:avLst/>
            </a:prstGeom>
            <a:noFill/>
          </p:spPr>
          <p:txBody>
            <a:bodyPr wrap="square" rtlCol="0">
              <a:spAutoFit/>
            </a:bodyPr>
            <a:lstStyle/>
            <a:p>
              <a:r>
                <a:rPr lang="es-ES_tradnl" altLang="en-US" sz="1350" dirty="0">
                  <a:latin typeface="+mj-lt"/>
                </a:rPr>
                <a:t>RF </a:t>
              </a:r>
              <a:r>
                <a:rPr lang="es-ES_tradnl" altLang="en-US" sz="1350" dirty="0" err="1">
                  <a:latin typeface="+mj-lt"/>
                </a:rPr>
                <a:t>Carrier</a:t>
              </a:r>
              <a:endParaRPr lang="es-ES_tradnl" altLang="en-US" sz="1350" dirty="0">
                <a:latin typeface="+mj-lt"/>
              </a:endParaRPr>
            </a:p>
          </p:txBody>
        </p:sp>
      </p:grpSp>
      <p:grpSp>
        <p:nvGrpSpPr>
          <p:cNvPr id="43" name="Group 42"/>
          <p:cNvGrpSpPr/>
          <p:nvPr/>
        </p:nvGrpSpPr>
        <p:grpSpPr>
          <a:xfrm>
            <a:off x="5805489" y="3555207"/>
            <a:ext cx="2151221" cy="1643539"/>
            <a:chOff x="8990" y="5665"/>
            <a:chExt cx="4517" cy="3451"/>
          </a:xfrm>
        </p:grpSpPr>
        <p:sp>
          <p:nvSpPr>
            <p:cNvPr id="40" name="Text Box 39"/>
            <p:cNvSpPr txBox="1"/>
            <p:nvPr/>
          </p:nvSpPr>
          <p:spPr>
            <a:xfrm>
              <a:off x="9814" y="8488"/>
              <a:ext cx="3693" cy="628"/>
            </a:xfrm>
            <a:prstGeom prst="rect">
              <a:avLst/>
            </a:prstGeom>
            <a:noFill/>
          </p:spPr>
          <p:txBody>
            <a:bodyPr wrap="square" rtlCol="0">
              <a:spAutoFit/>
            </a:bodyPr>
            <a:lstStyle/>
            <a:p>
              <a:r>
                <a:rPr lang="es-ES_tradnl" altLang="en-US" sz="1350" dirty="0">
                  <a:latin typeface="+mj-lt"/>
                </a:rPr>
                <a:t>RF </a:t>
              </a:r>
              <a:r>
                <a:rPr lang="es-ES_tradnl" altLang="en-US" sz="1350" dirty="0" err="1">
                  <a:latin typeface="+mj-lt"/>
                </a:rPr>
                <a:t>Backscatter</a:t>
              </a:r>
              <a:endParaRPr lang="es-ES_tradnl" altLang="en-US" sz="1350" dirty="0">
                <a:latin typeface="+mj-lt"/>
              </a:endParaRPr>
            </a:p>
          </p:txBody>
        </p:sp>
        <p:grpSp>
          <p:nvGrpSpPr>
            <p:cNvPr id="35" name="Group 34"/>
            <p:cNvGrpSpPr/>
            <p:nvPr/>
          </p:nvGrpSpPr>
          <p:grpSpPr>
            <a:xfrm>
              <a:off x="8990" y="5665"/>
              <a:ext cx="710" cy="3436"/>
              <a:chOff x="9244" y="5665"/>
              <a:chExt cx="710" cy="3436"/>
            </a:xfrm>
          </p:grpSpPr>
          <p:pic>
            <p:nvPicPr>
              <p:cNvPr id="29" name="Picture 28" descr="backscatter"/>
              <p:cNvPicPr>
                <a:picLocks noChangeAspect="1"/>
              </p:cNvPicPr>
              <p:nvPr/>
            </p:nvPicPr>
            <p:blipFill>
              <a:blip r:embed="rId15">
                <a:extLst>
                  <a:ext uri="{96DAC541-7B7A-43D3-8B79-37D633B846F1}">
                    <asvg:svgBlip xmlns:asvg="http://schemas.microsoft.com/office/drawing/2016/SVG/main" r:embed="rId16"/>
                  </a:ext>
                </a:extLst>
              </a:blip>
              <a:srcRect l="46101" t="38087" r="49477" b="48308"/>
              <a:stretch>
                <a:fillRect/>
              </a:stretch>
            </p:blipFill>
            <p:spPr>
              <a:xfrm>
                <a:off x="9244" y="5665"/>
                <a:ext cx="711" cy="3437"/>
              </a:xfrm>
              <a:prstGeom prst="rect">
                <a:avLst/>
              </a:prstGeom>
            </p:spPr>
          </p:pic>
          <p:cxnSp>
            <p:nvCxnSpPr>
              <p:cNvPr id="30" name="Straight Arrow Connector 29"/>
              <p:cNvCxnSpPr/>
              <p:nvPr/>
            </p:nvCxnSpPr>
            <p:spPr>
              <a:xfrm flipV="1">
                <a:off x="9645" y="5726"/>
                <a:ext cx="15" cy="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29431E10-4F6D-479B-A730-F6402ABD38FD}"/>
              </a:ext>
            </a:extLst>
          </p:cNvPr>
          <p:cNvGrpSpPr/>
          <p:nvPr/>
        </p:nvGrpSpPr>
        <p:grpSpPr>
          <a:xfrm>
            <a:off x="5057606" y="5313675"/>
            <a:ext cx="1591798" cy="785102"/>
            <a:chOff x="5057606" y="5313675"/>
            <a:chExt cx="1591798" cy="785102"/>
          </a:xfrm>
        </p:grpSpPr>
        <p:sp>
          <p:nvSpPr>
            <p:cNvPr id="36" name="Text Box 35"/>
            <p:cNvSpPr txBox="1"/>
            <p:nvPr/>
          </p:nvSpPr>
          <p:spPr>
            <a:xfrm>
              <a:off x="5057606" y="5799692"/>
              <a:ext cx="1591798" cy="299085"/>
            </a:xfrm>
            <a:prstGeom prst="rect">
              <a:avLst/>
            </a:prstGeom>
            <a:noFill/>
          </p:spPr>
          <p:txBody>
            <a:bodyPr wrap="square" rtlCol="0">
              <a:spAutoFit/>
            </a:bodyPr>
            <a:lstStyle/>
            <a:p>
              <a:r>
                <a:rPr lang="es-ES_tradnl" altLang="en-US" sz="1350" dirty="0" err="1">
                  <a:latin typeface="+mj-lt"/>
                </a:rPr>
                <a:t>Battery</a:t>
              </a:r>
              <a:r>
                <a:rPr lang="es-ES_tradnl" altLang="en-US" sz="1350" dirty="0">
                  <a:latin typeface="+mj-lt"/>
                </a:rPr>
                <a:t>-free </a:t>
              </a:r>
              <a:r>
                <a:rPr lang="es-ES_tradnl" altLang="en-US" sz="1350" dirty="0" err="1">
                  <a:latin typeface="+mj-lt"/>
                </a:rPr>
                <a:t>device</a:t>
              </a:r>
              <a:endParaRPr lang="es-ES_tradnl" altLang="en-US" sz="1350" dirty="0">
                <a:latin typeface="+mj-lt"/>
              </a:endParaRPr>
            </a:p>
          </p:txBody>
        </p:sp>
        <p:pic>
          <p:nvPicPr>
            <p:cNvPr id="4" name="Picture 3" descr="pcb-board">
              <a:extLst>
                <a:ext uri="{FF2B5EF4-FFF2-40B4-BE49-F238E27FC236}">
                  <a16:creationId xmlns:a16="http://schemas.microsoft.com/office/drawing/2014/main" id="{9C3172B4-84A8-4611-98E7-7C1671F79150}"/>
                </a:ext>
              </a:extLst>
            </p:cNvPr>
            <p:cNvPicPr>
              <a:picLocks noChangeAspect="1"/>
            </p:cNvPicPr>
            <p:nvPr/>
          </p:nvPicPr>
          <p:blipFill>
            <a:blip r:embed="rId17"/>
            <a:stretch>
              <a:fillRect/>
            </a:stretch>
          </p:blipFill>
          <p:spPr>
            <a:xfrm>
              <a:off x="5597593" y="5313675"/>
              <a:ext cx="447435" cy="486017"/>
            </a:xfrm>
            <a:prstGeom prst="rect">
              <a:avLst/>
            </a:prstGeom>
          </p:spPr>
        </p:pic>
      </p:grpSp>
      <p:sp>
        <p:nvSpPr>
          <p:cNvPr id="32" name="Footer Placeholder 1">
            <a:extLst>
              <a:ext uri="{FF2B5EF4-FFF2-40B4-BE49-F238E27FC236}">
                <a16:creationId xmlns:a16="http://schemas.microsoft.com/office/drawing/2014/main" id="{37198C31-0FF2-7DAB-D247-2FF926A1407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1945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42524</TotalTime>
  <Words>7293</Words>
  <Application>Microsoft Macintosh PowerPoint</Application>
  <PresentationFormat>Widescreen</PresentationFormat>
  <Paragraphs>1086</Paragraphs>
  <Slides>101</Slides>
  <Notes>46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101</vt:i4>
      </vt:variant>
    </vt:vector>
  </HeadingPairs>
  <TitlesOfParts>
    <vt:vector size="110" baseType="lpstr">
      <vt:lpstr>Arial</vt:lpstr>
      <vt:lpstr>Calibri</vt:lpstr>
      <vt:lpstr>Calibri Light</vt:lpstr>
      <vt:lpstr>Cambria Math</vt:lpstr>
      <vt:lpstr>Consolas</vt:lpstr>
      <vt:lpstr>Helvetica Light</vt:lpstr>
      <vt:lpstr>Seravek Light</vt:lpstr>
      <vt:lpstr>Times New Roman</vt:lpstr>
      <vt:lpstr>Office Theme</vt:lpstr>
      <vt:lpstr>Embedded Software Programming</vt:lpstr>
      <vt:lpstr>Roadmap of the lecture today</vt:lpstr>
      <vt:lpstr>PowerPoint Presentation</vt:lpstr>
      <vt:lpstr>Administrative Stuff</vt:lpstr>
      <vt:lpstr>Important Deadlines</vt:lpstr>
      <vt:lpstr>Roadmap of the lecture today</vt:lpstr>
      <vt:lpstr>PowerPoint Presentation</vt:lpstr>
      <vt:lpstr>What are components of internet of things</vt:lpstr>
      <vt:lpstr>What is heart of computers and internet of things</vt:lpstr>
      <vt:lpstr>What is a microcontroller? Microprocessor + Peripherals + Memory + Pins + ? </vt:lpstr>
      <vt:lpstr>ARM Cortex M Series</vt:lpstr>
      <vt:lpstr>Modern system-on-chips (10s-?)</vt:lpstr>
      <vt:lpstr>What are examples of microcontroller peripherals</vt:lpstr>
      <vt:lpstr>Connecting peripherals on microcontrollers</vt:lpstr>
      <vt:lpstr>Memory on microcontroller (hierarchy)</vt:lpstr>
      <vt:lpstr>Example of volatile memory: SRAM</vt:lpstr>
      <vt:lpstr>Example of non-volatile memory: Flash</vt:lpstr>
      <vt:lpstr>Emerging non-volatile memories FRAM , MRAM</vt:lpstr>
      <vt:lpstr>How do you select microcontrollers?</vt:lpstr>
      <vt:lpstr>Serial Peripheral Interface (SPI)</vt:lpstr>
      <vt:lpstr>Example of SPI communication </vt:lpstr>
      <vt:lpstr>What is the maximum data rate on SPI?</vt:lpstr>
      <vt:lpstr>What are Pros and Cons for SPI?</vt:lpstr>
      <vt:lpstr>Inter-Integrated Circuit (I2C)</vt:lpstr>
      <vt:lpstr>An overview of Inter-Integrated Circuit (I2C)</vt:lpstr>
      <vt:lpstr>Each I2C device on a bus must have a different address</vt:lpstr>
      <vt:lpstr>I2C use cases</vt:lpstr>
      <vt:lpstr>I2C Pros and Cons</vt:lpstr>
      <vt:lpstr>Roadmap of the lecture today</vt:lpstr>
      <vt:lpstr>Example of interfacing sensor through I2C: ADXL345</vt:lpstr>
      <vt:lpstr>Example of interfacing sensor through I2C: ADXL345</vt:lpstr>
      <vt:lpstr>Example of interfacing sensor through I2C: ADXL345</vt:lpstr>
      <vt:lpstr>Example of interfacing sensor through I2C: ADXL345</vt:lpstr>
      <vt:lpstr>Example of interfacing sensor through I2C: ADXL345</vt:lpstr>
      <vt:lpstr>Example of interfacing sensor through I2C: ADXL345</vt:lpstr>
      <vt:lpstr>Example of interfacing sensor through I2C: ADXL345</vt:lpstr>
      <vt:lpstr>Example of interfacing sensor through I2C: ADXL345</vt:lpstr>
      <vt:lpstr>Example of interfacing sensor through I2C: ADXL345</vt:lpstr>
      <vt:lpstr>Roadmap of the lecture today</vt:lpstr>
      <vt:lpstr>Clocks are heartbeat of the embedded systems</vt:lpstr>
      <vt:lpstr>Generating clocks</vt:lpstr>
      <vt:lpstr>Commodity embedded platforms and crystal</vt:lpstr>
      <vt:lpstr>Energy consumption and clock frequency</vt:lpstr>
      <vt:lpstr>Controlling clock frequency and power consumption </vt:lpstr>
      <vt:lpstr>nRF52833 clocks</vt:lpstr>
      <vt:lpstr>Electrical characteristics</vt:lpstr>
      <vt:lpstr>Timer peripherals</vt:lpstr>
      <vt:lpstr>Timer peripheral on nRF52833</vt:lpstr>
      <vt:lpstr>Input and Prescaler</vt:lpstr>
      <vt:lpstr>Capture/Compare registers (CC)</vt:lpstr>
      <vt:lpstr>Comparing with CC registers</vt:lpstr>
      <vt:lpstr>Usage: how do we set a one second timer?</vt:lpstr>
      <vt:lpstr>Real-time Counter</vt:lpstr>
      <vt:lpstr>Differences between Real-Time Counter and Timer</vt:lpstr>
      <vt:lpstr>Time resolution for Real-Time Counter</vt:lpstr>
      <vt:lpstr>Roadmap of the lecture today</vt:lpstr>
      <vt:lpstr>PowerPoint Presentation</vt:lpstr>
      <vt:lpstr>Terms/Units (Quick Revision)</vt:lpstr>
      <vt:lpstr>How do you measure lifespan of a battery?</vt:lpstr>
      <vt:lpstr>What is the capacity of the battery?</vt:lpstr>
      <vt:lpstr>Expected lifespan of a battery in an IoT devices?</vt:lpstr>
      <vt:lpstr>Expected lifespan of a battery in an IoT devices?</vt:lpstr>
      <vt:lpstr>Energy Characteristics of LCD Display</vt:lpstr>
      <vt:lpstr>Energy Characteristics of OLED Display [4]</vt:lpstr>
      <vt:lpstr>Wirelessly Powered Display</vt:lpstr>
      <vt:lpstr>Battery Capacity: Apple AirTag</vt:lpstr>
      <vt:lpstr>Battery Capacity: Smartphone</vt:lpstr>
      <vt:lpstr>Battery Capacity: Smartwatch</vt:lpstr>
      <vt:lpstr>Lifespan estimation for wireless networking</vt:lpstr>
      <vt:lpstr>PowerPoint Presentation</vt:lpstr>
      <vt:lpstr>Wi-Fi power consumption on a Samsung Galaxy S4</vt:lpstr>
      <vt:lpstr>Classical embedded sensor platform: Current Consumption (MICA2 Sensor node)</vt:lpstr>
      <vt:lpstr>Example of Different Radio States </vt:lpstr>
      <vt:lpstr>Different radio states of CC2650 (sensor tag)</vt:lpstr>
      <vt:lpstr>Roadmap of the lecture today</vt:lpstr>
      <vt:lpstr>PowerPoint Presentation</vt:lpstr>
      <vt:lpstr>Review: What are Antennas?</vt:lpstr>
      <vt:lpstr>What happens if nothing ‘receives’ the wave?</vt:lpstr>
      <vt:lpstr>”Fixed end” and “Free end” in transmission</vt:lpstr>
      <vt:lpstr>Basics of backscatter communication</vt:lpstr>
      <vt:lpstr>PowerPoint Presentation</vt:lpstr>
      <vt:lpstr>Backscatter transmits at (up to) 10000x lower power consumption than conventional radios</vt:lpstr>
      <vt:lpstr>Backscatter is not a new transmission mechanism</vt:lpstr>
      <vt:lpstr>RFID is everywhere nowadays</vt:lpstr>
      <vt:lpstr>Let’s look at RFID standards to get a sense of the numbers</vt:lpstr>
      <vt:lpstr>RFID challenges</vt:lpstr>
      <vt:lpstr>Long range backscatter transmissions using  LoRea</vt:lpstr>
      <vt:lpstr>We ran out of space while performing experiments</vt:lpstr>
      <vt:lpstr>LoRea outperforms state-of-the-art systems</vt:lpstr>
      <vt:lpstr>LoRea achieved the highest demonstrated range</vt:lpstr>
      <vt:lpstr>LoRea bridges the energy asymmetry between communication (TX), sensing and processing</vt:lpstr>
      <vt:lpstr>PowerPoint Presentation</vt:lpstr>
      <vt:lpstr>What is the expected lifespan of a battery?</vt:lpstr>
      <vt:lpstr>What's next? Embedded systems on harvested energy</vt:lpstr>
      <vt:lpstr>Embedded systems on harvested energy</vt:lpstr>
      <vt:lpstr>Demo: Gesture recognition</vt:lpstr>
      <vt:lpstr>EDISON : Communication through visible light</vt:lpstr>
      <vt:lpstr>Energy flow within the EDISON tag</vt:lpstr>
      <vt:lpstr>Overview of the Edison system</vt:lpstr>
      <vt:lpstr>Roadmap of the lecture today</vt:lpstr>
      <vt:lpstr>Embedded Software Programming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1267</cp:revision>
  <dcterms:created xsi:type="dcterms:W3CDTF">2020-02-17T19:00:36Z</dcterms:created>
  <dcterms:modified xsi:type="dcterms:W3CDTF">2024-02-19T10:20:52Z</dcterms:modified>
</cp:coreProperties>
</file>