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57" r:id="rId2"/>
    <p:sldId id="2391" r:id="rId3"/>
    <p:sldId id="2419" r:id="rId4"/>
    <p:sldId id="2331" r:id="rId5"/>
    <p:sldId id="2410" r:id="rId6"/>
    <p:sldId id="2417" r:id="rId7"/>
    <p:sldId id="393" r:id="rId8"/>
    <p:sldId id="390" r:id="rId9"/>
    <p:sldId id="392" r:id="rId10"/>
    <p:sldId id="396" r:id="rId11"/>
    <p:sldId id="400" r:id="rId12"/>
    <p:sldId id="2421" r:id="rId13"/>
    <p:sldId id="2422" r:id="rId14"/>
    <p:sldId id="406" r:id="rId15"/>
    <p:sldId id="310" r:id="rId16"/>
    <p:sldId id="2455" r:id="rId17"/>
    <p:sldId id="2456" r:id="rId18"/>
    <p:sldId id="2457" r:id="rId19"/>
    <p:sldId id="2458" r:id="rId20"/>
    <p:sldId id="2426" r:id="rId21"/>
    <p:sldId id="2438" r:id="rId22"/>
    <p:sldId id="2427" r:id="rId23"/>
    <p:sldId id="2460" r:id="rId24"/>
    <p:sldId id="2428" r:id="rId25"/>
    <p:sldId id="2461" r:id="rId26"/>
    <p:sldId id="2430" r:id="rId27"/>
    <p:sldId id="2431" r:id="rId28"/>
    <p:sldId id="2459" r:id="rId29"/>
    <p:sldId id="312" r:id="rId30"/>
    <p:sldId id="326" r:id="rId31"/>
    <p:sldId id="314" r:id="rId32"/>
    <p:sldId id="318" r:id="rId33"/>
    <p:sldId id="325" r:id="rId34"/>
    <p:sldId id="316" r:id="rId35"/>
    <p:sldId id="315" r:id="rId36"/>
    <p:sldId id="331" r:id="rId37"/>
    <p:sldId id="2462" r:id="rId38"/>
    <p:sldId id="2358" r:id="rId39"/>
    <p:sldId id="740" r:id="rId40"/>
    <p:sldId id="2295" r:id="rId41"/>
    <p:sldId id="2359" r:id="rId42"/>
    <p:sldId id="2360" r:id="rId43"/>
    <p:sldId id="739" r:id="rId44"/>
    <p:sldId id="2130" r:id="rId45"/>
    <p:sldId id="2361" r:id="rId46"/>
    <p:sldId id="2362" r:id="rId47"/>
    <p:sldId id="2363" r:id="rId48"/>
    <p:sldId id="2356" r:id="rId49"/>
    <p:sldId id="2365" r:id="rId50"/>
    <p:sldId id="2369" r:id="rId51"/>
    <p:sldId id="2435" r:id="rId52"/>
    <p:sldId id="2436" r:id="rId53"/>
    <p:sldId id="2437" r:id="rId54"/>
    <p:sldId id="2372" r:id="rId55"/>
    <p:sldId id="2354" r:id="rId56"/>
    <p:sldId id="2351" r:id="rId57"/>
    <p:sldId id="2374" r:id="rId58"/>
    <p:sldId id="2375" r:id="rId59"/>
    <p:sldId id="754" r:id="rId60"/>
    <p:sldId id="751" r:id="rId61"/>
    <p:sldId id="756" r:id="rId62"/>
    <p:sldId id="2376" r:id="rId63"/>
    <p:sldId id="2439" r:id="rId64"/>
    <p:sldId id="2378" r:id="rId65"/>
    <p:sldId id="2379" r:id="rId66"/>
    <p:sldId id="2380" r:id="rId67"/>
    <p:sldId id="2381" r:id="rId68"/>
    <p:sldId id="2301" r:id="rId69"/>
    <p:sldId id="2382" r:id="rId70"/>
    <p:sldId id="2440" r:id="rId71"/>
    <p:sldId id="2302" r:id="rId72"/>
    <p:sldId id="2383" r:id="rId73"/>
    <p:sldId id="2386" r:id="rId74"/>
    <p:sldId id="353" r:id="rId75"/>
    <p:sldId id="2453" r:id="rId76"/>
    <p:sldId id="2454" r:id="rId77"/>
    <p:sldId id="2308" r:id="rId78"/>
    <p:sldId id="2309" r:id="rId79"/>
    <p:sldId id="2310" r:id="rId80"/>
    <p:sldId id="2357" r:id="rId81"/>
    <p:sldId id="2319" r:id="rId82"/>
    <p:sldId id="2387" r:id="rId83"/>
    <p:sldId id="320" r:id="rId84"/>
    <p:sldId id="323" r:id="rId85"/>
    <p:sldId id="2411" r:id="rId86"/>
    <p:sldId id="2412" r:id="rId87"/>
    <p:sldId id="2413" r:id="rId88"/>
    <p:sldId id="2414" r:id="rId89"/>
    <p:sldId id="2442" r:id="rId90"/>
    <p:sldId id="2443" r:id="rId91"/>
    <p:sldId id="2425" r:id="rId92"/>
    <p:sldId id="2444" r:id="rId93"/>
    <p:sldId id="341" r:id="rId94"/>
    <p:sldId id="2325" r:id="rId9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569" autoAdjust="0"/>
    <p:restoredTop sz="97840" autoAdjust="0"/>
  </p:normalViewPr>
  <p:slideViewPr>
    <p:cSldViewPr snapToGrid="0" snapToObjects="1">
      <p:cViewPr varScale="1">
        <p:scale>
          <a:sx n="91" d="100"/>
          <a:sy n="91" d="100"/>
        </p:scale>
        <p:origin x="224" y="240"/>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2024-03-04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BC436-ECCB-44AA-A210-C5D5B7C23875}" type="slidenum">
              <a:rPr lang="en-US"/>
              <a:pPr/>
              <a:t>34</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645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3545392-E815-4B46-A9DC-95DD9AEE3EE4}" type="slidenum">
              <a:rPr lang="en-US" smtClean="0"/>
              <a:t>36</a:t>
            </a:fld>
            <a:endParaRPr lang="en-US"/>
          </a:p>
        </p:txBody>
      </p:sp>
    </p:spTree>
    <p:extLst>
      <p:ext uri="{BB962C8B-B14F-4D97-AF65-F5344CB8AC3E}">
        <p14:creationId xmlns:p14="http://schemas.microsoft.com/office/powerpoint/2010/main" val="147408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28D8-CADD-FF1F-F02D-24E5ABD17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4DBB3-5BCF-C509-60A6-69BDEECBD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3BC5C-02A0-8A88-3BC6-B9A430E3E745}"/>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BE35EC8B-B999-C043-2712-833E6DA0DFA1}"/>
              </a:ext>
            </a:extLst>
          </p:cNvPr>
          <p:cNvSpPr>
            <a:spLocks noGrp="1"/>
          </p:cNvSpPr>
          <p:nvPr>
            <p:ph type="sldNum" sz="quarter" idx="10"/>
          </p:nvPr>
        </p:nvSpPr>
        <p:spPr/>
        <p:txBody>
          <a:bodyPr/>
          <a:lstStyle/>
          <a:p>
            <a:fld id="{3075746C-E621-8E4B-8CC0-3BE97110A356}" type="slidenum">
              <a:rPr lang="en-US" smtClean="0"/>
              <a:t>37</a:t>
            </a:fld>
            <a:endParaRPr lang="en-US"/>
          </a:p>
        </p:txBody>
      </p:sp>
    </p:spTree>
    <p:extLst>
      <p:ext uri="{BB962C8B-B14F-4D97-AF65-F5344CB8AC3E}">
        <p14:creationId xmlns:p14="http://schemas.microsoft.com/office/powerpoint/2010/main" val="2521217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38</a:t>
            </a:fld>
            <a:endParaRPr lang="en-US"/>
          </a:p>
        </p:txBody>
      </p:sp>
    </p:spTree>
    <p:extLst>
      <p:ext uri="{BB962C8B-B14F-4D97-AF65-F5344CB8AC3E}">
        <p14:creationId xmlns:p14="http://schemas.microsoft.com/office/powerpoint/2010/main" val="2525094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39</a:t>
            </a:fld>
            <a:endParaRPr lang="en-US"/>
          </a:p>
        </p:txBody>
      </p:sp>
    </p:spTree>
    <p:extLst>
      <p:ext uri="{BB962C8B-B14F-4D97-AF65-F5344CB8AC3E}">
        <p14:creationId xmlns:p14="http://schemas.microsoft.com/office/powerpoint/2010/main" val="3619058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40</a:t>
            </a:fld>
            <a:endParaRPr lang="en-US"/>
          </a:p>
        </p:txBody>
      </p:sp>
    </p:spTree>
    <p:extLst>
      <p:ext uri="{BB962C8B-B14F-4D97-AF65-F5344CB8AC3E}">
        <p14:creationId xmlns:p14="http://schemas.microsoft.com/office/powerpoint/2010/main" val="3026425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28D8-CADD-FF1F-F02D-24E5ABD17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4DBB3-5BCF-C509-60A6-69BDEECBD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3BC5C-02A0-8A88-3BC6-B9A430E3E745}"/>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BE35EC8B-B999-C043-2712-833E6DA0DFA1}"/>
              </a:ext>
            </a:extLst>
          </p:cNvPr>
          <p:cNvSpPr>
            <a:spLocks noGrp="1"/>
          </p:cNvSpPr>
          <p:nvPr>
            <p:ph type="sldNum" sz="quarter" idx="10"/>
          </p:nvPr>
        </p:nvSpPr>
        <p:spPr/>
        <p:txBody>
          <a:bodyPr/>
          <a:lstStyle/>
          <a:p>
            <a:fld id="{3075746C-E621-8E4B-8CC0-3BE97110A356}" type="slidenum">
              <a:rPr lang="en-US" smtClean="0"/>
              <a:t>41</a:t>
            </a:fld>
            <a:endParaRPr lang="en-US"/>
          </a:p>
        </p:txBody>
      </p:sp>
    </p:spTree>
    <p:extLst>
      <p:ext uri="{BB962C8B-B14F-4D97-AF65-F5344CB8AC3E}">
        <p14:creationId xmlns:p14="http://schemas.microsoft.com/office/powerpoint/2010/main" val="650371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FC833-D901-F073-A361-9A048916E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37893-25EE-BE38-9661-C23CA9761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9FDCA-003B-F995-1DFA-1D1494B5B9F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1BE34EE-8498-93B8-3BF3-E2E80FF51F16}"/>
              </a:ext>
            </a:extLst>
          </p:cNvPr>
          <p:cNvSpPr>
            <a:spLocks noGrp="1"/>
          </p:cNvSpPr>
          <p:nvPr>
            <p:ph type="sldNum" sz="quarter" idx="10"/>
          </p:nvPr>
        </p:nvSpPr>
        <p:spPr/>
        <p:txBody>
          <a:bodyPr/>
          <a:lstStyle/>
          <a:p>
            <a:fld id="{3075746C-E621-8E4B-8CC0-3BE97110A356}" type="slidenum">
              <a:rPr lang="en-US" smtClean="0"/>
              <a:t>42</a:t>
            </a:fld>
            <a:endParaRPr lang="en-US"/>
          </a:p>
        </p:txBody>
      </p:sp>
    </p:spTree>
    <p:extLst>
      <p:ext uri="{BB962C8B-B14F-4D97-AF65-F5344CB8AC3E}">
        <p14:creationId xmlns:p14="http://schemas.microsoft.com/office/powerpoint/2010/main" val="3266744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43</a:t>
            </a:fld>
            <a:endParaRPr lang="en-US"/>
          </a:p>
        </p:txBody>
      </p:sp>
    </p:spTree>
    <p:extLst>
      <p:ext uri="{BB962C8B-B14F-4D97-AF65-F5344CB8AC3E}">
        <p14:creationId xmlns:p14="http://schemas.microsoft.com/office/powerpoint/2010/main" val="2529394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44</a:t>
            </a:fld>
            <a:endParaRPr lang="en-US"/>
          </a:p>
        </p:txBody>
      </p:sp>
    </p:spTree>
    <p:extLst>
      <p:ext uri="{BB962C8B-B14F-4D97-AF65-F5344CB8AC3E}">
        <p14:creationId xmlns:p14="http://schemas.microsoft.com/office/powerpoint/2010/main" val="400749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221567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89563-0690-5EEB-B11B-3DDD89573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33942-762C-7E71-D90F-FE1B4B955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E6D47-44EE-CBCC-FE6A-780F7BDE9DE0}"/>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F616203-8668-382E-B079-5765B87DCCE2}"/>
              </a:ext>
            </a:extLst>
          </p:cNvPr>
          <p:cNvSpPr>
            <a:spLocks noGrp="1"/>
          </p:cNvSpPr>
          <p:nvPr>
            <p:ph type="sldNum" sz="quarter" idx="10"/>
          </p:nvPr>
        </p:nvSpPr>
        <p:spPr/>
        <p:txBody>
          <a:bodyPr/>
          <a:lstStyle/>
          <a:p>
            <a:fld id="{3075746C-E621-8E4B-8CC0-3BE97110A356}" type="slidenum">
              <a:rPr lang="en-US" smtClean="0"/>
              <a:t>45</a:t>
            </a:fld>
            <a:endParaRPr lang="en-US"/>
          </a:p>
        </p:txBody>
      </p:sp>
    </p:spTree>
    <p:extLst>
      <p:ext uri="{BB962C8B-B14F-4D97-AF65-F5344CB8AC3E}">
        <p14:creationId xmlns:p14="http://schemas.microsoft.com/office/powerpoint/2010/main" val="3469327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E701-BE84-B6EC-862D-D83B18524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C5026-E860-8104-64D2-4B34BB9BD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A255C-C150-711D-69C5-20BF3DF0EB9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C0F9C509-7D90-38CF-D7EC-F20F72A46A2D}"/>
              </a:ext>
            </a:extLst>
          </p:cNvPr>
          <p:cNvSpPr>
            <a:spLocks noGrp="1"/>
          </p:cNvSpPr>
          <p:nvPr>
            <p:ph type="sldNum" sz="quarter" idx="10"/>
          </p:nvPr>
        </p:nvSpPr>
        <p:spPr/>
        <p:txBody>
          <a:bodyPr/>
          <a:lstStyle/>
          <a:p>
            <a:fld id="{3075746C-E621-8E4B-8CC0-3BE97110A356}" type="slidenum">
              <a:rPr lang="en-US" smtClean="0"/>
              <a:t>46</a:t>
            </a:fld>
            <a:endParaRPr lang="en-US"/>
          </a:p>
        </p:txBody>
      </p:sp>
    </p:spTree>
    <p:extLst>
      <p:ext uri="{BB962C8B-B14F-4D97-AF65-F5344CB8AC3E}">
        <p14:creationId xmlns:p14="http://schemas.microsoft.com/office/powerpoint/2010/main" val="3391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424D-2A74-6D23-D00C-7618330C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90473-EDC0-6160-FFC9-2DC497D3B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F6D02-BDE5-44D6-509B-EC52D9CB129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28D08A1-EDFC-9A84-836C-53DE5EBAAF9F}"/>
              </a:ext>
            </a:extLst>
          </p:cNvPr>
          <p:cNvSpPr>
            <a:spLocks noGrp="1"/>
          </p:cNvSpPr>
          <p:nvPr>
            <p:ph type="sldNum" sz="quarter" idx="10"/>
          </p:nvPr>
        </p:nvSpPr>
        <p:spPr/>
        <p:txBody>
          <a:bodyPr/>
          <a:lstStyle/>
          <a:p>
            <a:fld id="{3075746C-E621-8E4B-8CC0-3BE97110A356}" type="slidenum">
              <a:rPr lang="en-US" smtClean="0"/>
              <a:t>47</a:t>
            </a:fld>
            <a:endParaRPr lang="en-US"/>
          </a:p>
        </p:txBody>
      </p:sp>
    </p:spTree>
    <p:extLst>
      <p:ext uri="{BB962C8B-B14F-4D97-AF65-F5344CB8AC3E}">
        <p14:creationId xmlns:p14="http://schemas.microsoft.com/office/powerpoint/2010/main" val="3504404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46FB-4DEB-7963-3557-6C336BC1E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F7C0F-F34D-9A92-ABF2-6C5F4B988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8E676-946C-E8B1-FEBE-CF925F3862D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AADA998-4E51-C3DB-EF15-14E4F9610413}"/>
              </a:ext>
            </a:extLst>
          </p:cNvPr>
          <p:cNvSpPr>
            <a:spLocks noGrp="1"/>
          </p:cNvSpPr>
          <p:nvPr>
            <p:ph type="sldNum" sz="quarter" idx="10"/>
          </p:nvPr>
        </p:nvSpPr>
        <p:spPr/>
        <p:txBody>
          <a:bodyPr/>
          <a:lstStyle/>
          <a:p>
            <a:fld id="{3075746C-E621-8E4B-8CC0-3BE97110A356}" type="slidenum">
              <a:rPr lang="en-US" smtClean="0"/>
              <a:t>48</a:t>
            </a:fld>
            <a:endParaRPr lang="en-US"/>
          </a:p>
        </p:txBody>
      </p:sp>
    </p:spTree>
    <p:extLst>
      <p:ext uri="{BB962C8B-B14F-4D97-AF65-F5344CB8AC3E}">
        <p14:creationId xmlns:p14="http://schemas.microsoft.com/office/powerpoint/2010/main" val="1391830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03196-97E7-5F74-D506-A0E09C12E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DEAFB-834A-19FF-F4BC-FA949870E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F8FDD-78E2-D231-3492-2518B2F69D56}"/>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20A1265B-298B-24C5-51B8-D4EA66A879FB}"/>
              </a:ext>
            </a:extLst>
          </p:cNvPr>
          <p:cNvSpPr>
            <a:spLocks noGrp="1"/>
          </p:cNvSpPr>
          <p:nvPr>
            <p:ph type="sldNum" sz="quarter" idx="10"/>
          </p:nvPr>
        </p:nvSpPr>
        <p:spPr/>
        <p:txBody>
          <a:bodyPr/>
          <a:lstStyle/>
          <a:p>
            <a:fld id="{3075746C-E621-8E4B-8CC0-3BE97110A356}" type="slidenum">
              <a:rPr lang="en-US" smtClean="0"/>
              <a:t>49</a:t>
            </a:fld>
            <a:endParaRPr lang="en-US"/>
          </a:p>
        </p:txBody>
      </p:sp>
    </p:spTree>
    <p:extLst>
      <p:ext uri="{BB962C8B-B14F-4D97-AF65-F5344CB8AC3E}">
        <p14:creationId xmlns:p14="http://schemas.microsoft.com/office/powerpoint/2010/main" val="3356767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CAF7B-A879-2009-DB76-2E041AB1B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B6455-C69F-108D-8D44-77E79D606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F9746-F3D5-E57F-857C-00F709FD0761}"/>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AFEAAB2-D3CE-0CEE-4BAF-5A8C578247E8}"/>
              </a:ext>
            </a:extLst>
          </p:cNvPr>
          <p:cNvSpPr>
            <a:spLocks noGrp="1"/>
          </p:cNvSpPr>
          <p:nvPr>
            <p:ph type="sldNum" sz="quarter" idx="10"/>
          </p:nvPr>
        </p:nvSpPr>
        <p:spPr/>
        <p:txBody>
          <a:bodyPr/>
          <a:lstStyle/>
          <a:p>
            <a:fld id="{3075746C-E621-8E4B-8CC0-3BE97110A356}" type="slidenum">
              <a:rPr lang="en-US" smtClean="0"/>
              <a:t>50</a:t>
            </a:fld>
            <a:endParaRPr lang="en-US"/>
          </a:p>
        </p:txBody>
      </p:sp>
    </p:spTree>
    <p:extLst>
      <p:ext uri="{BB962C8B-B14F-4D97-AF65-F5344CB8AC3E}">
        <p14:creationId xmlns:p14="http://schemas.microsoft.com/office/powerpoint/2010/main" val="265483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16D6-F48D-2B8D-DF79-758049D3E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22AEA-C8CA-E2BC-F88A-372714DF6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2D3BF-BB83-1482-1336-4CC367B0A6AB}"/>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5D72E9C8-5DBB-8B25-6FB5-A18A388916A1}"/>
              </a:ext>
            </a:extLst>
          </p:cNvPr>
          <p:cNvSpPr>
            <a:spLocks noGrp="1"/>
          </p:cNvSpPr>
          <p:nvPr>
            <p:ph type="sldNum" sz="quarter" idx="10"/>
          </p:nvPr>
        </p:nvSpPr>
        <p:spPr/>
        <p:txBody>
          <a:bodyPr/>
          <a:lstStyle/>
          <a:p>
            <a:fld id="{3075746C-E621-8E4B-8CC0-3BE97110A356}" type="slidenum">
              <a:rPr lang="en-US" smtClean="0"/>
              <a:t>51</a:t>
            </a:fld>
            <a:endParaRPr lang="en-US"/>
          </a:p>
        </p:txBody>
      </p:sp>
    </p:spTree>
    <p:extLst>
      <p:ext uri="{BB962C8B-B14F-4D97-AF65-F5344CB8AC3E}">
        <p14:creationId xmlns:p14="http://schemas.microsoft.com/office/powerpoint/2010/main" val="2889246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F60E1-8477-201A-468E-B0D20B540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B3296-2F9E-DFD8-1F2D-F182C62AD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05893-B5EC-617B-5D71-CD433B6C6CA8}"/>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99480A0-C510-D847-530D-0C7C705D1EA8}"/>
              </a:ext>
            </a:extLst>
          </p:cNvPr>
          <p:cNvSpPr>
            <a:spLocks noGrp="1"/>
          </p:cNvSpPr>
          <p:nvPr>
            <p:ph type="sldNum" sz="quarter" idx="10"/>
          </p:nvPr>
        </p:nvSpPr>
        <p:spPr/>
        <p:txBody>
          <a:bodyPr/>
          <a:lstStyle/>
          <a:p>
            <a:fld id="{3075746C-E621-8E4B-8CC0-3BE97110A356}" type="slidenum">
              <a:rPr lang="en-US" smtClean="0"/>
              <a:t>52</a:t>
            </a:fld>
            <a:endParaRPr lang="en-US"/>
          </a:p>
        </p:txBody>
      </p:sp>
    </p:spTree>
    <p:extLst>
      <p:ext uri="{BB962C8B-B14F-4D97-AF65-F5344CB8AC3E}">
        <p14:creationId xmlns:p14="http://schemas.microsoft.com/office/powerpoint/2010/main" val="36959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E548-2FE4-C2BD-CD10-B60FF6793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A3BBD-DB62-E755-C4BD-4DD3E2E79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9026E-580E-B354-ED50-F8BAB0A98B3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DA4263F0-271D-EDBE-6902-51D3021234FD}"/>
              </a:ext>
            </a:extLst>
          </p:cNvPr>
          <p:cNvSpPr>
            <a:spLocks noGrp="1"/>
          </p:cNvSpPr>
          <p:nvPr>
            <p:ph type="sldNum" sz="quarter" idx="10"/>
          </p:nvPr>
        </p:nvSpPr>
        <p:spPr/>
        <p:txBody>
          <a:bodyPr/>
          <a:lstStyle/>
          <a:p>
            <a:fld id="{3075746C-E621-8E4B-8CC0-3BE97110A356}" type="slidenum">
              <a:rPr lang="en-US" smtClean="0"/>
              <a:t>53</a:t>
            </a:fld>
            <a:endParaRPr lang="en-US"/>
          </a:p>
        </p:txBody>
      </p:sp>
    </p:spTree>
    <p:extLst>
      <p:ext uri="{BB962C8B-B14F-4D97-AF65-F5344CB8AC3E}">
        <p14:creationId xmlns:p14="http://schemas.microsoft.com/office/powerpoint/2010/main" val="588351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7CC8-CEDB-0B14-410E-2EAC07C84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0196D-2FF9-2241-92CC-CAA0B4B25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8CD54-FAC6-E6B8-820A-3B97D26A406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40FA4017-4417-6BF2-5BFE-41AC1CBDA56E}"/>
              </a:ext>
            </a:extLst>
          </p:cNvPr>
          <p:cNvSpPr>
            <a:spLocks noGrp="1"/>
          </p:cNvSpPr>
          <p:nvPr>
            <p:ph type="sldNum" sz="quarter" idx="10"/>
          </p:nvPr>
        </p:nvSpPr>
        <p:spPr/>
        <p:txBody>
          <a:bodyPr/>
          <a:lstStyle/>
          <a:p>
            <a:fld id="{3075746C-E621-8E4B-8CC0-3BE97110A356}" type="slidenum">
              <a:rPr lang="en-US" smtClean="0"/>
              <a:t>54</a:t>
            </a:fld>
            <a:endParaRPr lang="en-US"/>
          </a:p>
        </p:txBody>
      </p:sp>
    </p:spTree>
    <p:extLst>
      <p:ext uri="{BB962C8B-B14F-4D97-AF65-F5344CB8AC3E}">
        <p14:creationId xmlns:p14="http://schemas.microsoft.com/office/powerpoint/2010/main" val="161823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55C51-DBF7-CE20-CA1F-77DC83004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FB418-165C-C006-C972-41BEED634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8C3EA-2F5C-8EFC-30AF-B7915A9652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848E6D93-C1A1-4174-08C5-28200A38EAE8}"/>
              </a:ext>
            </a:extLst>
          </p:cNvPr>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3128562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B70B1-6879-A99A-70D5-77A8535FF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0ABC2-A661-E972-679B-1EDE043E0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803E6-D7D5-6D55-31D0-E4D347C5CABA}"/>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65956E35-76C2-8A47-7564-E3F532A9B369}"/>
              </a:ext>
            </a:extLst>
          </p:cNvPr>
          <p:cNvSpPr>
            <a:spLocks noGrp="1"/>
          </p:cNvSpPr>
          <p:nvPr>
            <p:ph type="sldNum" sz="quarter" idx="10"/>
          </p:nvPr>
        </p:nvSpPr>
        <p:spPr/>
        <p:txBody>
          <a:bodyPr/>
          <a:lstStyle/>
          <a:p>
            <a:fld id="{3075746C-E621-8E4B-8CC0-3BE97110A356}" type="slidenum">
              <a:rPr lang="en-US" smtClean="0"/>
              <a:t>55</a:t>
            </a:fld>
            <a:endParaRPr lang="en-US"/>
          </a:p>
        </p:txBody>
      </p:sp>
    </p:spTree>
    <p:extLst>
      <p:ext uri="{BB962C8B-B14F-4D97-AF65-F5344CB8AC3E}">
        <p14:creationId xmlns:p14="http://schemas.microsoft.com/office/powerpoint/2010/main" val="3230721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C3689-A7ED-CACD-8C20-5D7BA3942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7CD79-9B11-A3A2-0739-8ACC6915C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D99D9-C3D8-2D8F-A957-94E12894B5D6}"/>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2303A1B-E1C7-68EE-63B3-AC331A122D1F}"/>
              </a:ext>
            </a:extLst>
          </p:cNvPr>
          <p:cNvSpPr>
            <a:spLocks noGrp="1"/>
          </p:cNvSpPr>
          <p:nvPr>
            <p:ph type="sldNum" sz="quarter" idx="10"/>
          </p:nvPr>
        </p:nvSpPr>
        <p:spPr/>
        <p:txBody>
          <a:bodyPr/>
          <a:lstStyle/>
          <a:p>
            <a:fld id="{3075746C-E621-8E4B-8CC0-3BE97110A356}" type="slidenum">
              <a:rPr lang="en-US" smtClean="0"/>
              <a:t>56</a:t>
            </a:fld>
            <a:endParaRPr lang="en-US"/>
          </a:p>
        </p:txBody>
      </p:sp>
    </p:spTree>
    <p:extLst>
      <p:ext uri="{BB962C8B-B14F-4D97-AF65-F5344CB8AC3E}">
        <p14:creationId xmlns:p14="http://schemas.microsoft.com/office/powerpoint/2010/main" val="2082501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489C-4C5E-0B9F-1F8F-F1B886997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5554C-2058-54EC-CBBF-93CDE57E6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AE965-4B91-C47A-E5C8-A65BB08E0382}"/>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CAABFDA-C03A-A5B5-56A1-EA8085E41261}"/>
              </a:ext>
            </a:extLst>
          </p:cNvPr>
          <p:cNvSpPr>
            <a:spLocks noGrp="1"/>
          </p:cNvSpPr>
          <p:nvPr>
            <p:ph type="sldNum" sz="quarter" idx="10"/>
          </p:nvPr>
        </p:nvSpPr>
        <p:spPr/>
        <p:txBody>
          <a:bodyPr/>
          <a:lstStyle/>
          <a:p>
            <a:fld id="{3075746C-E621-8E4B-8CC0-3BE97110A356}" type="slidenum">
              <a:rPr lang="en-US" smtClean="0"/>
              <a:t>57</a:t>
            </a:fld>
            <a:endParaRPr lang="en-US"/>
          </a:p>
        </p:txBody>
      </p:sp>
    </p:spTree>
    <p:extLst>
      <p:ext uri="{BB962C8B-B14F-4D97-AF65-F5344CB8AC3E}">
        <p14:creationId xmlns:p14="http://schemas.microsoft.com/office/powerpoint/2010/main" val="4244230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B9839-C32F-5C0A-6FCE-C436F3962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2CF22-2A63-EB7C-D2DF-4B25EED82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F4120-BBB7-E8D7-F7A0-ED8EEDF51A3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C012678-C823-FDCC-BD24-B12FA0F58CD6}"/>
              </a:ext>
            </a:extLst>
          </p:cNvPr>
          <p:cNvSpPr>
            <a:spLocks noGrp="1"/>
          </p:cNvSpPr>
          <p:nvPr>
            <p:ph type="sldNum" sz="quarter" idx="10"/>
          </p:nvPr>
        </p:nvSpPr>
        <p:spPr/>
        <p:txBody>
          <a:bodyPr/>
          <a:lstStyle/>
          <a:p>
            <a:fld id="{3075746C-E621-8E4B-8CC0-3BE97110A356}" type="slidenum">
              <a:rPr lang="en-US" smtClean="0"/>
              <a:t>58</a:t>
            </a:fld>
            <a:endParaRPr lang="en-US"/>
          </a:p>
        </p:txBody>
      </p:sp>
    </p:spTree>
    <p:extLst>
      <p:ext uri="{BB962C8B-B14F-4D97-AF65-F5344CB8AC3E}">
        <p14:creationId xmlns:p14="http://schemas.microsoft.com/office/powerpoint/2010/main" val="387621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59</a:t>
            </a:fld>
            <a:endParaRPr lang="en-US"/>
          </a:p>
        </p:txBody>
      </p:sp>
    </p:spTree>
    <p:extLst>
      <p:ext uri="{BB962C8B-B14F-4D97-AF65-F5344CB8AC3E}">
        <p14:creationId xmlns:p14="http://schemas.microsoft.com/office/powerpoint/2010/main" val="311199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60</a:t>
            </a:fld>
            <a:endParaRPr lang="en-US"/>
          </a:p>
        </p:txBody>
      </p:sp>
    </p:spTree>
    <p:extLst>
      <p:ext uri="{BB962C8B-B14F-4D97-AF65-F5344CB8AC3E}">
        <p14:creationId xmlns:p14="http://schemas.microsoft.com/office/powerpoint/2010/main" val="2383757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61</a:t>
            </a:fld>
            <a:endParaRPr lang="en-US"/>
          </a:p>
        </p:txBody>
      </p:sp>
    </p:spTree>
    <p:extLst>
      <p:ext uri="{BB962C8B-B14F-4D97-AF65-F5344CB8AC3E}">
        <p14:creationId xmlns:p14="http://schemas.microsoft.com/office/powerpoint/2010/main" val="1054678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4C27F-C7FD-6F2D-0A8C-7F17022D7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7C809-6863-C116-6D2D-A99E6E649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84EB2-8049-612E-3DF7-8B4BD1AF0AD0}"/>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78DC19AB-DBF5-EA58-69D7-D7D1DE8721FB}"/>
              </a:ext>
            </a:extLst>
          </p:cNvPr>
          <p:cNvSpPr>
            <a:spLocks noGrp="1"/>
          </p:cNvSpPr>
          <p:nvPr>
            <p:ph type="sldNum" sz="quarter" idx="10"/>
          </p:nvPr>
        </p:nvSpPr>
        <p:spPr/>
        <p:txBody>
          <a:bodyPr/>
          <a:lstStyle/>
          <a:p>
            <a:fld id="{3075746C-E621-8E4B-8CC0-3BE97110A356}" type="slidenum">
              <a:rPr lang="en-US" smtClean="0"/>
              <a:t>62</a:t>
            </a:fld>
            <a:endParaRPr lang="en-US"/>
          </a:p>
        </p:txBody>
      </p:sp>
    </p:spTree>
    <p:extLst>
      <p:ext uri="{BB962C8B-B14F-4D97-AF65-F5344CB8AC3E}">
        <p14:creationId xmlns:p14="http://schemas.microsoft.com/office/powerpoint/2010/main" val="797741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ADEF-5EFE-5614-2F4F-C7512AEE4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749C2-B158-3BBF-8EA3-FC0966B6B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77A46-98D4-EC9F-D5D2-80D2983A2BC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4E559B2-BAA4-68ED-1BA6-C8543DFBA142}"/>
              </a:ext>
            </a:extLst>
          </p:cNvPr>
          <p:cNvSpPr>
            <a:spLocks noGrp="1"/>
          </p:cNvSpPr>
          <p:nvPr>
            <p:ph type="sldNum" sz="quarter" idx="10"/>
          </p:nvPr>
        </p:nvSpPr>
        <p:spPr/>
        <p:txBody>
          <a:bodyPr/>
          <a:lstStyle/>
          <a:p>
            <a:fld id="{3075746C-E621-8E4B-8CC0-3BE97110A356}" type="slidenum">
              <a:rPr lang="en-US" smtClean="0"/>
              <a:t>63</a:t>
            </a:fld>
            <a:endParaRPr lang="en-US"/>
          </a:p>
        </p:txBody>
      </p:sp>
    </p:spTree>
    <p:extLst>
      <p:ext uri="{BB962C8B-B14F-4D97-AF65-F5344CB8AC3E}">
        <p14:creationId xmlns:p14="http://schemas.microsoft.com/office/powerpoint/2010/main" val="2144674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AE5A-EF36-CCAC-EAC5-BBC213E22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5C315-9264-2765-5613-1372B4788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66486-EFBB-BA9A-875F-38DC3806F321}"/>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4005314D-04A7-5479-8B55-08F84C6BA170}"/>
              </a:ext>
            </a:extLst>
          </p:cNvPr>
          <p:cNvSpPr>
            <a:spLocks noGrp="1"/>
          </p:cNvSpPr>
          <p:nvPr>
            <p:ph type="sldNum" sz="quarter" idx="10"/>
          </p:nvPr>
        </p:nvSpPr>
        <p:spPr/>
        <p:txBody>
          <a:bodyPr/>
          <a:lstStyle/>
          <a:p>
            <a:fld id="{3075746C-E621-8E4B-8CC0-3BE97110A356}" type="slidenum">
              <a:rPr lang="en-US" smtClean="0"/>
              <a:t>64</a:t>
            </a:fld>
            <a:endParaRPr lang="en-US"/>
          </a:p>
        </p:txBody>
      </p:sp>
    </p:spTree>
    <p:extLst>
      <p:ext uri="{BB962C8B-B14F-4D97-AF65-F5344CB8AC3E}">
        <p14:creationId xmlns:p14="http://schemas.microsoft.com/office/powerpoint/2010/main" val="215956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BDDA-3B29-BA74-EB3D-FAAEE0D4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0D94C-9F07-5596-7220-186D310CC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E184B-1F90-D8E0-E941-DB179C92F874}"/>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2A30D2E4-82E9-0B7C-5258-931CB3CBDBDC}"/>
              </a:ext>
            </a:extLst>
          </p:cNvPr>
          <p:cNvSpPr>
            <a:spLocks noGrp="1"/>
          </p:cNvSpPr>
          <p:nvPr>
            <p:ph type="sldNum" sz="quarter" idx="10"/>
          </p:nvPr>
        </p:nvSpPr>
        <p:spPr/>
        <p:txBody>
          <a:bodyPr/>
          <a:lstStyle/>
          <a:p>
            <a:fld id="{3075746C-E621-8E4B-8CC0-3BE97110A356}" type="slidenum">
              <a:rPr lang="en-US" smtClean="0"/>
              <a:t>5</a:t>
            </a:fld>
            <a:endParaRPr lang="en-US"/>
          </a:p>
        </p:txBody>
      </p:sp>
    </p:spTree>
    <p:extLst>
      <p:ext uri="{BB962C8B-B14F-4D97-AF65-F5344CB8AC3E}">
        <p14:creationId xmlns:p14="http://schemas.microsoft.com/office/powerpoint/2010/main" val="4279300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C54D-12BB-AF0C-0C91-571915B65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E9F1F-A05B-AAA9-F324-75C2BD1DF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3D530-9C15-0705-3573-8C9CAA46CC1E}"/>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3B6435C-B3CE-C106-916E-BF6DD32B709E}"/>
              </a:ext>
            </a:extLst>
          </p:cNvPr>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3147472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7E59F-6307-05BB-0A06-80A7FE885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AAA11-6D25-8A87-FAFA-2F070FE37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3CAB9-0179-0149-5481-4B0CB931E23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EAE9B0A-BF66-61B2-8893-D439540634B8}"/>
              </a:ext>
            </a:extLst>
          </p:cNvPr>
          <p:cNvSpPr>
            <a:spLocks noGrp="1"/>
          </p:cNvSpPr>
          <p:nvPr>
            <p:ph type="sldNum" sz="quarter" idx="10"/>
          </p:nvPr>
        </p:nvSpPr>
        <p:spPr/>
        <p:txBody>
          <a:bodyPr/>
          <a:lstStyle/>
          <a:p>
            <a:fld id="{3075746C-E621-8E4B-8CC0-3BE97110A356}" type="slidenum">
              <a:rPr lang="en-US" smtClean="0"/>
              <a:t>66</a:t>
            </a:fld>
            <a:endParaRPr lang="en-US"/>
          </a:p>
        </p:txBody>
      </p:sp>
    </p:spTree>
    <p:extLst>
      <p:ext uri="{BB962C8B-B14F-4D97-AF65-F5344CB8AC3E}">
        <p14:creationId xmlns:p14="http://schemas.microsoft.com/office/powerpoint/2010/main" val="1072579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58827-6554-5EE9-3F12-A049B9A7C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C93A1-1EAF-AC35-7B3E-2737A038F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471DB-4D2A-46CC-67ED-5FF6866FA42E}"/>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EE45FE07-2265-C8FB-0BDC-CA25431F33A7}"/>
              </a:ext>
            </a:extLst>
          </p:cNvPr>
          <p:cNvSpPr>
            <a:spLocks noGrp="1"/>
          </p:cNvSpPr>
          <p:nvPr>
            <p:ph type="sldNum" sz="quarter" idx="10"/>
          </p:nvPr>
        </p:nvSpPr>
        <p:spPr/>
        <p:txBody>
          <a:bodyPr/>
          <a:lstStyle/>
          <a:p>
            <a:fld id="{3075746C-E621-8E4B-8CC0-3BE97110A356}" type="slidenum">
              <a:rPr lang="en-US" smtClean="0"/>
              <a:t>67</a:t>
            </a:fld>
            <a:endParaRPr lang="en-US"/>
          </a:p>
        </p:txBody>
      </p:sp>
    </p:spTree>
    <p:extLst>
      <p:ext uri="{BB962C8B-B14F-4D97-AF65-F5344CB8AC3E}">
        <p14:creationId xmlns:p14="http://schemas.microsoft.com/office/powerpoint/2010/main" val="624975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fld id="{B57E3CF2-2892-4D14-90D0-E806628FEB40}" type="slidenum">
              <a:rPr lang="en-US"/>
              <a:pPr/>
              <a:t>74</a:t>
            </a:fld>
            <a:endParaRPr lang="en-US"/>
          </a:p>
        </p:txBody>
      </p:sp>
      <p:sp>
        <p:nvSpPr>
          <p:cNvPr id="66563"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66564"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232286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83</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854288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p>
            <a:fld id="{D7FE1250-01BA-40D3-BBBB-88CD6E5DA476}" type="slidenum">
              <a:rPr lang="en-US"/>
              <a:pPr/>
              <a:t>84</a:t>
            </a:fld>
            <a:endParaRPr lang="en-US"/>
          </a:p>
        </p:txBody>
      </p:sp>
      <p:sp>
        <p:nvSpPr>
          <p:cNvPr id="73731"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3732"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127742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85</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796973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86</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894055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87</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138053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88</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409764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18</a:t>
            </a:fld>
            <a:endParaRPr lang="sv-SE"/>
          </a:p>
        </p:txBody>
      </p:sp>
    </p:spTree>
    <p:extLst>
      <p:ext uri="{BB962C8B-B14F-4D97-AF65-F5344CB8AC3E}">
        <p14:creationId xmlns:p14="http://schemas.microsoft.com/office/powerpoint/2010/main" val="2752101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94</a:t>
            </a:fld>
            <a:endParaRPr lang="en-US"/>
          </a:p>
        </p:txBody>
      </p:sp>
    </p:spTree>
    <p:extLst>
      <p:ext uri="{BB962C8B-B14F-4D97-AF65-F5344CB8AC3E}">
        <p14:creationId xmlns:p14="http://schemas.microsoft.com/office/powerpoint/2010/main" val="132828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19</a:t>
            </a:fld>
            <a:endParaRPr lang="sv-SE"/>
          </a:p>
        </p:txBody>
      </p:sp>
    </p:spTree>
    <p:extLst>
      <p:ext uri="{BB962C8B-B14F-4D97-AF65-F5344CB8AC3E}">
        <p14:creationId xmlns:p14="http://schemas.microsoft.com/office/powerpoint/2010/main" val="235447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5392-E815-4B46-A9DC-95DD9AEE3EE4}" type="slidenum">
              <a:rPr lang="en-US" smtClean="0"/>
              <a:t>26</a:t>
            </a:fld>
            <a:endParaRPr lang="en-US"/>
          </a:p>
        </p:txBody>
      </p:sp>
    </p:spTree>
    <p:extLst>
      <p:ext uri="{BB962C8B-B14F-4D97-AF65-F5344CB8AC3E}">
        <p14:creationId xmlns:p14="http://schemas.microsoft.com/office/powerpoint/2010/main" val="96578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BC436-ECCB-44AA-A210-C5D5B7C23875}" type="slidenum">
              <a:rPr lang="en-US"/>
              <a:pPr/>
              <a:t>28</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8163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5392-E815-4B46-A9DC-95DD9AEE3EE4}" type="slidenum">
              <a:rPr lang="en-US" smtClean="0"/>
              <a:t>32</a:t>
            </a:fld>
            <a:endParaRPr lang="en-US"/>
          </a:p>
        </p:txBody>
      </p:sp>
    </p:spTree>
    <p:extLst>
      <p:ext uri="{BB962C8B-B14F-4D97-AF65-F5344CB8AC3E}">
        <p14:creationId xmlns:p14="http://schemas.microsoft.com/office/powerpoint/2010/main" val="96578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2024-03-04</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2024-03-04</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2024-03-04</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2024-03-04</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2024-03-04</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2024-03-04</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2024-03-04</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2024-03-04</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2024-03-04</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2024-03-04</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2024-03-04</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2024-03-04</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mailto:I7-7700@3.6GHz" TargetMode="External"/><Relationship Id="rId4" Type="http://schemas.openxmlformats.org/officeDocument/2006/relationships/hyperlink" Target="mailto:I7-7600U@2.8GHz"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mitlevy.com/papers/2021-ewsn-chiang.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Design</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D301-FE1F-4EF0-88B9-2C215AFFBD9A}"/>
              </a:ext>
            </a:extLst>
          </p:cNvPr>
          <p:cNvSpPr>
            <a:spLocks noGrp="1"/>
          </p:cNvSpPr>
          <p:nvPr>
            <p:ph type="title"/>
          </p:nvPr>
        </p:nvSpPr>
        <p:spPr/>
        <p:txBody>
          <a:bodyPr/>
          <a:lstStyle/>
          <a:p>
            <a:r>
              <a:rPr lang="en-US" dirty="0"/>
              <a:t>Timer peripherals</a:t>
            </a:r>
          </a:p>
        </p:txBody>
      </p:sp>
      <p:sp>
        <p:nvSpPr>
          <p:cNvPr id="3" name="Content Placeholder 2">
            <a:extLst>
              <a:ext uri="{FF2B5EF4-FFF2-40B4-BE49-F238E27FC236}">
                <a16:creationId xmlns:a16="http://schemas.microsoft.com/office/drawing/2014/main" id="{CD21E49B-5160-45A9-A8AE-C08F1C66D5D5}"/>
              </a:ext>
            </a:extLst>
          </p:cNvPr>
          <p:cNvSpPr>
            <a:spLocks noGrp="1"/>
          </p:cNvSpPr>
          <p:nvPr>
            <p:ph idx="1"/>
          </p:nvPr>
        </p:nvSpPr>
        <p:spPr>
          <a:xfrm>
            <a:off x="838200" y="1690688"/>
            <a:ext cx="10515600" cy="4351338"/>
          </a:xfrm>
        </p:spPr>
        <p:txBody>
          <a:bodyPr>
            <a:normAutofit/>
          </a:bodyPr>
          <a:lstStyle/>
          <a:p>
            <a:r>
              <a:rPr lang="en-US" dirty="0">
                <a:latin typeface="+mj-lt"/>
              </a:rPr>
              <a:t>Common need for embedded systems: sense of time</a:t>
            </a:r>
          </a:p>
          <a:p>
            <a:pPr lvl="1"/>
            <a:r>
              <a:rPr lang="en-US" dirty="0">
                <a:latin typeface="+mj-lt"/>
              </a:rPr>
              <a:t>Start this behavior after a certain amount of time</a:t>
            </a:r>
          </a:p>
          <a:p>
            <a:pPr lvl="1"/>
            <a:r>
              <a:rPr lang="en-US" dirty="0">
                <a:latin typeface="+mj-lt"/>
              </a:rPr>
              <a:t>Stop this behavior after a certain amount of time</a:t>
            </a:r>
          </a:p>
          <a:p>
            <a:pPr lvl="1"/>
            <a:r>
              <a:rPr lang="en-US" dirty="0">
                <a:latin typeface="+mj-lt"/>
              </a:rPr>
              <a:t>Measure how much time passed between two events</a:t>
            </a:r>
          </a:p>
          <a:p>
            <a:pPr lvl="1"/>
            <a:endParaRPr lang="en-US" dirty="0">
              <a:latin typeface="+mj-lt"/>
            </a:endParaRPr>
          </a:p>
          <a:p>
            <a:r>
              <a:rPr lang="en-US" dirty="0">
                <a:latin typeface="+mj-lt"/>
              </a:rPr>
              <a:t>Timer peripherals</a:t>
            </a:r>
          </a:p>
          <a:p>
            <a:pPr lvl="1"/>
            <a:r>
              <a:rPr lang="en-US" dirty="0">
                <a:latin typeface="+mj-lt"/>
              </a:rPr>
              <a:t>Input is one of the system clocks</a:t>
            </a:r>
          </a:p>
          <a:p>
            <a:pPr lvl="1"/>
            <a:r>
              <a:rPr lang="en-US" dirty="0">
                <a:latin typeface="+mj-lt"/>
              </a:rPr>
              <a:t>Counts up a register at each clock tick</a:t>
            </a:r>
          </a:p>
          <a:p>
            <a:pPr lvl="1"/>
            <a:r>
              <a:rPr lang="en-US" dirty="0">
                <a:latin typeface="+mj-lt"/>
              </a:rPr>
              <a:t>Compare to saved value and trigger interrupt on match</a:t>
            </a:r>
          </a:p>
        </p:txBody>
      </p:sp>
      <p:sp>
        <p:nvSpPr>
          <p:cNvPr id="4" name="Slide Number Placeholder 3">
            <a:extLst>
              <a:ext uri="{FF2B5EF4-FFF2-40B4-BE49-F238E27FC236}">
                <a16:creationId xmlns:a16="http://schemas.microsoft.com/office/drawing/2014/main" id="{951244F6-7A7D-4EAB-A0FC-7A351A985113}"/>
              </a:ext>
            </a:extLst>
          </p:cNvPr>
          <p:cNvSpPr>
            <a:spLocks noGrp="1"/>
          </p:cNvSpPr>
          <p:nvPr>
            <p:ph type="sldNum" sz="quarter" idx="12"/>
          </p:nvPr>
        </p:nvSpPr>
        <p:spPr/>
        <p:txBody>
          <a:bodyPr/>
          <a:lstStyle/>
          <a:p>
            <a:fld id="{0778C724-3839-4D76-A707-B4C23905D055}" type="slidenum">
              <a:rPr lang="en-US" smtClean="0"/>
              <a:t>10</a:t>
            </a:fld>
            <a:endParaRPr lang="en-US"/>
          </a:p>
        </p:txBody>
      </p:sp>
    </p:spTree>
    <p:extLst>
      <p:ext uri="{BB962C8B-B14F-4D97-AF65-F5344CB8AC3E}">
        <p14:creationId xmlns:p14="http://schemas.microsoft.com/office/powerpoint/2010/main" val="316332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7E68-FC06-4D10-8C74-688C43CF5613}"/>
              </a:ext>
            </a:extLst>
          </p:cNvPr>
          <p:cNvSpPr>
            <a:spLocks noGrp="1"/>
          </p:cNvSpPr>
          <p:nvPr>
            <p:ph type="title"/>
          </p:nvPr>
        </p:nvSpPr>
        <p:spPr/>
        <p:txBody>
          <a:bodyPr/>
          <a:lstStyle/>
          <a:p>
            <a:r>
              <a:rPr lang="en-US" dirty="0"/>
              <a:t>Input and </a:t>
            </a:r>
            <a:r>
              <a:rPr lang="en-US" dirty="0" err="1"/>
              <a:t>Prescaler</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9EA1DB-FF5F-40B7-AD7F-34B85AAC59B7}"/>
                  </a:ext>
                </a:extLst>
              </p:cNvPr>
              <p:cNvSpPr>
                <a:spLocks noGrp="1"/>
              </p:cNvSpPr>
              <p:nvPr>
                <p:ph idx="1"/>
              </p:nvPr>
            </p:nvSpPr>
            <p:spPr>
              <a:xfrm>
                <a:off x="1018310" y="1847850"/>
                <a:ext cx="10515600" cy="4351338"/>
              </a:xfrm>
            </p:spPr>
            <p:txBody>
              <a:bodyPr/>
              <a:lstStyle/>
              <a:p>
                <a:pPr marL="0" indent="0">
                  <a:buNone/>
                </a:pPr>
                <a:r>
                  <a:rPr lang="en-US" b="0" i="0" dirty="0">
                    <a:solidFill>
                      <a:srgbClr val="373637"/>
                    </a:solidFill>
                    <a:effectLst/>
                    <a:latin typeface="+mj-lt"/>
                  </a:rPr>
                  <a:t>	𝑓</a:t>
                </a:r>
                <a:r>
                  <a:rPr lang="en-US" baseline="-25000" dirty="0">
                    <a:latin typeface="+mj-lt"/>
                  </a:rPr>
                  <a:t>TIMER</a:t>
                </a:r>
                <a:r>
                  <a:rPr lang="en-US" dirty="0">
                    <a:latin typeface="+mj-lt"/>
                  </a:rPr>
                  <a:t> = </a:t>
                </a:r>
                <a14:m>
                  <m:oMath xmlns:m="http://schemas.openxmlformats.org/officeDocument/2006/math">
                    <m:f>
                      <m:fPr>
                        <m:ctrlPr>
                          <a:rPr lang="en-US" i="1" smtClean="0">
                            <a:latin typeface="Cambria Math" panose="02040503050406030204" pitchFamily="18" charset="0"/>
                          </a:rPr>
                        </m:ctrlPr>
                      </m:fPr>
                      <m:num>
                        <m:r>
                          <m:rPr>
                            <m:nor/>
                          </m:rPr>
                          <a:rPr lang="en-US" dirty="0">
                            <a:latin typeface="+mj-lt"/>
                          </a:rPr>
                          <m:t>16 </m:t>
                        </m:r>
                        <m:r>
                          <m:rPr>
                            <m:nor/>
                          </m:rPr>
                          <a:rPr lang="en-US" dirty="0">
                            <a:latin typeface="+mj-lt"/>
                          </a:rPr>
                          <m:t>MHz</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𝑃𝑅𝐸𝑆𝐶𝐴𝐿𝐸𝑅</m:t>
                            </m:r>
                          </m:sup>
                        </m:sSup>
                      </m:den>
                    </m:f>
                  </m:oMath>
                </a14:m>
                <a:endParaRPr lang="en-US" dirty="0">
                  <a:latin typeface="+mj-lt"/>
                </a:endParaRPr>
              </a:p>
              <a:p>
                <a:pPr marL="0" indent="0">
                  <a:buNone/>
                </a:pPr>
                <a:endParaRPr lang="en-US" dirty="0">
                  <a:latin typeface="+mj-lt"/>
                </a:endParaRPr>
              </a:p>
              <a:p>
                <a:r>
                  <a:rPr lang="en-US" dirty="0" err="1">
                    <a:latin typeface="+mj-lt"/>
                  </a:rPr>
                  <a:t>Prescaler</a:t>
                </a:r>
                <a:r>
                  <a:rPr lang="en-US" dirty="0">
                    <a:latin typeface="+mj-lt"/>
                  </a:rPr>
                  <a:t> is a 4-bit number</a:t>
                </a:r>
              </a:p>
              <a:p>
                <a:pPr lvl="1"/>
                <a:r>
                  <a:rPr lang="en-US" dirty="0">
                    <a:latin typeface="+mj-lt"/>
                  </a:rPr>
                  <a:t>Possible timer input clocks: 16 MHz – 488 Hz</a:t>
                </a:r>
              </a:p>
              <a:p>
                <a:pPr lvl="1"/>
                <a:endParaRPr lang="en-US" dirty="0">
                  <a:latin typeface="+mj-lt"/>
                </a:endParaRPr>
              </a:p>
              <a:p>
                <a:r>
                  <a:rPr lang="en-US" dirty="0">
                    <a:latin typeface="+mj-lt"/>
                  </a:rPr>
                  <a:t>Ticks counted with (up to) 32-bit internal Counter:</a:t>
                </a:r>
              </a:p>
              <a:p>
                <a:pPr lvl="1"/>
                <a:r>
                  <a:rPr lang="en-US" dirty="0">
                    <a:latin typeface="+mj-lt"/>
                  </a:rPr>
                  <a:t>Minimum 268 seconds until overflow (at 62.5 ns per tick)</a:t>
                </a:r>
              </a:p>
              <a:p>
                <a:pPr lvl="1"/>
                <a:r>
                  <a:rPr lang="en-US" dirty="0">
                    <a:latin typeface="+mj-lt"/>
                  </a:rPr>
                  <a:t>Maximum 101 days until overflow (at 2.04 </a:t>
                </a:r>
                <a:r>
                  <a:rPr lang="en-US" dirty="0" err="1">
                    <a:latin typeface="+mj-lt"/>
                  </a:rPr>
                  <a:t>ms</a:t>
                </a:r>
                <a:r>
                  <a:rPr lang="en-US" dirty="0">
                    <a:latin typeface="+mj-lt"/>
                  </a:rPr>
                  <a:t> per tick)</a:t>
                </a:r>
              </a:p>
            </p:txBody>
          </p:sp>
        </mc:Choice>
        <mc:Fallback xmlns="">
          <p:sp>
            <p:nvSpPr>
              <p:cNvPr id="3" name="Content Placeholder 2">
                <a:extLst>
                  <a:ext uri="{FF2B5EF4-FFF2-40B4-BE49-F238E27FC236}">
                    <a16:creationId xmlns:a16="http://schemas.microsoft.com/office/drawing/2014/main" id="{F79EA1DB-FF5F-40B7-AD7F-34B85AAC59B7}"/>
                  </a:ext>
                </a:extLst>
              </p:cNvPr>
              <p:cNvSpPr>
                <a:spLocks noGrp="1" noRot="1" noChangeAspect="1" noMove="1" noResize="1" noEditPoints="1" noAdjustHandles="1" noChangeArrowheads="1" noChangeShapeType="1" noTextEdit="1"/>
              </p:cNvSpPr>
              <p:nvPr>
                <p:ph idx="1"/>
              </p:nvPr>
            </p:nvSpPr>
            <p:spPr>
              <a:xfrm>
                <a:off x="1018310" y="1847850"/>
                <a:ext cx="10515600" cy="4351338"/>
              </a:xfrm>
              <a:blipFill>
                <a:blip r:embed="rId2"/>
                <a:stretch>
                  <a:fillRect l="-1086" t="-37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6AE1DBB-244B-4576-99DD-BC26E0B64587}"/>
              </a:ext>
            </a:extLst>
          </p:cNvPr>
          <p:cNvSpPr>
            <a:spLocks noGrp="1"/>
          </p:cNvSpPr>
          <p:nvPr>
            <p:ph type="sldNum" sz="quarter" idx="12"/>
          </p:nvPr>
        </p:nvSpPr>
        <p:spPr/>
        <p:txBody>
          <a:bodyPr/>
          <a:lstStyle/>
          <a:p>
            <a:fld id="{0778C724-3839-4D76-A707-B4C23905D055}" type="slidenum">
              <a:rPr lang="en-US" smtClean="0"/>
              <a:t>11</a:t>
            </a:fld>
            <a:endParaRPr lang="en-US"/>
          </a:p>
        </p:txBody>
      </p:sp>
    </p:spTree>
    <p:extLst>
      <p:ext uri="{BB962C8B-B14F-4D97-AF65-F5344CB8AC3E}">
        <p14:creationId xmlns:p14="http://schemas.microsoft.com/office/powerpoint/2010/main" val="158868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F0B6-59AC-44B4-A698-AEA977A3AF46}"/>
              </a:ext>
            </a:extLst>
          </p:cNvPr>
          <p:cNvSpPr>
            <a:spLocks noGrp="1"/>
          </p:cNvSpPr>
          <p:nvPr>
            <p:ph type="title"/>
          </p:nvPr>
        </p:nvSpPr>
        <p:spPr/>
        <p:txBody>
          <a:bodyPr/>
          <a:lstStyle/>
          <a:p>
            <a:r>
              <a:rPr lang="en-US" dirty="0"/>
              <a:t>Real-time Counter</a:t>
            </a:r>
          </a:p>
        </p:txBody>
      </p:sp>
      <p:sp>
        <p:nvSpPr>
          <p:cNvPr id="3" name="Content Placeholder 2">
            <a:extLst>
              <a:ext uri="{FF2B5EF4-FFF2-40B4-BE49-F238E27FC236}">
                <a16:creationId xmlns:a16="http://schemas.microsoft.com/office/drawing/2014/main" id="{F7564F6E-781D-4BA8-A335-971D8E008985}"/>
              </a:ext>
            </a:extLst>
          </p:cNvPr>
          <p:cNvSpPr>
            <a:spLocks noGrp="1"/>
          </p:cNvSpPr>
          <p:nvPr>
            <p:ph idx="1"/>
          </p:nvPr>
        </p:nvSpPr>
        <p:spPr/>
        <p:txBody>
          <a:bodyPr>
            <a:normAutofit/>
          </a:bodyPr>
          <a:lstStyle/>
          <a:p>
            <a:r>
              <a:rPr lang="en-US" dirty="0"/>
              <a:t>Low-power (32 kHz) version of Timer</a:t>
            </a:r>
          </a:p>
          <a:p>
            <a:pPr lvl="1"/>
            <a:r>
              <a:rPr lang="en-US" dirty="0"/>
              <a:t>Only a 24-bit internal Counter</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807C567-EAC3-40E2-8C50-D65272BED03E}"/>
              </a:ext>
            </a:extLst>
          </p:cNvPr>
          <p:cNvSpPr>
            <a:spLocks noGrp="1"/>
          </p:cNvSpPr>
          <p:nvPr>
            <p:ph type="sldNum" sz="quarter" idx="12"/>
          </p:nvPr>
        </p:nvSpPr>
        <p:spPr/>
        <p:txBody>
          <a:bodyPr/>
          <a:lstStyle/>
          <a:p>
            <a:fld id="{0778C724-3839-4D76-A707-B4C23905D055}" type="slidenum">
              <a:rPr lang="en-US" smtClean="0"/>
              <a:t>12</a:t>
            </a:fld>
            <a:endParaRPr lang="en-US"/>
          </a:p>
        </p:txBody>
      </p:sp>
      <p:pic>
        <p:nvPicPr>
          <p:cNvPr id="6" name="Picture 5">
            <a:extLst>
              <a:ext uri="{FF2B5EF4-FFF2-40B4-BE49-F238E27FC236}">
                <a16:creationId xmlns:a16="http://schemas.microsoft.com/office/drawing/2014/main" id="{81E8CDE8-A7DC-431C-9158-693A547E968D}"/>
              </a:ext>
            </a:extLst>
          </p:cNvPr>
          <p:cNvPicPr>
            <a:picLocks noChangeAspect="1"/>
          </p:cNvPicPr>
          <p:nvPr/>
        </p:nvPicPr>
        <p:blipFill>
          <a:blip r:embed="rId2"/>
          <a:stretch>
            <a:fillRect/>
          </a:stretch>
        </p:blipFill>
        <p:spPr>
          <a:xfrm>
            <a:off x="5057600" y="3429000"/>
            <a:ext cx="4125653" cy="2044700"/>
          </a:xfrm>
          <a:prstGeom prst="rect">
            <a:avLst/>
          </a:prstGeom>
        </p:spPr>
      </p:pic>
    </p:spTree>
    <p:extLst>
      <p:ext uri="{BB962C8B-B14F-4D97-AF65-F5344CB8AC3E}">
        <p14:creationId xmlns:p14="http://schemas.microsoft.com/office/powerpoint/2010/main" val="2729862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B61A-122E-4F37-A2D3-7A7670F6191B}"/>
              </a:ext>
            </a:extLst>
          </p:cNvPr>
          <p:cNvSpPr>
            <a:spLocks noGrp="1"/>
          </p:cNvSpPr>
          <p:nvPr>
            <p:ph type="title"/>
          </p:nvPr>
        </p:nvSpPr>
        <p:spPr/>
        <p:txBody>
          <a:bodyPr/>
          <a:lstStyle/>
          <a:p>
            <a:r>
              <a:rPr lang="en-US" dirty="0"/>
              <a:t>Differences between Real-Time Counter and Timer</a:t>
            </a:r>
          </a:p>
        </p:txBody>
      </p:sp>
      <p:sp>
        <p:nvSpPr>
          <p:cNvPr id="3" name="Content Placeholder 2">
            <a:extLst>
              <a:ext uri="{FF2B5EF4-FFF2-40B4-BE49-F238E27FC236}">
                <a16:creationId xmlns:a16="http://schemas.microsoft.com/office/drawing/2014/main" id="{ABE77767-F3AC-4C75-88F9-B3211F6D12B4}"/>
              </a:ext>
            </a:extLst>
          </p:cNvPr>
          <p:cNvSpPr>
            <a:spLocks noGrp="1"/>
          </p:cNvSpPr>
          <p:nvPr>
            <p:ph idx="1"/>
          </p:nvPr>
        </p:nvSpPr>
        <p:spPr>
          <a:xfrm>
            <a:off x="838200" y="1847850"/>
            <a:ext cx="10515600" cy="4351338"/>
          </a:xfrm>
        </p:spPr>
        <p:txBody>
          <a:bodyPr/>
          <a:lstStyle/>
          <a:p>
            <a:r>
              <a:rPr lang="en-US" dirty="0">
                <a:latin typeface="+mj-lt"/>
              </a:rPr>
              <a:t>Runs off of LFCLK instead of HFCLK</a:t>
            </a:r>
          </a:p>
          <a:p>
            <a:pPr lvl="1"/>
            <a:r>
              <a:rPr lang="en-US" dirty="0">
                <a:latin typeface="+mj-lt"/>
              </a:rPr>
              <a:t>With smaller </a:t>
            </a:r>
            <a:r>
              <a:rPr lang="en-US" dirty="0" err="1">
                <a:latin typeface="+mj-lt"/>
              </a:rPr>
              <a:t>prescaler</a:t>
            </a:r>
            <a:r>
              <a:rPr lang="en-US" dirty="0">
                <a:latin typeface="+mj-lt"/>
              </a:rPr>
              <a:t> value (4096 vs 32768)</a:t>
            </a:r>
          </a:p>
          <a:p>
            <a:pPr lvl="1"/>
            <a:endParaRPr lang="en-US" dirty="0">
              <a:latin typeface="+mj-lt"/>
            </a:endParaRPr>
          </a:p>
          <a:p>
            <a:r>
              <a:rPr lang="en-US" dirty="0">
                <a:latin typeface="+mj-lt"/>
              </a:rPr>
              <a:t>24-bit counter vs 32-bit counter for Timer</a:t>
            </a:r>
          </a:p>
          <a:p>
            <a:endParaRPr lang="en-US" dirty="0">
              <a:latin typeface="+mj-lt"/>
            </a:endParaRPr>
          </a:p>
          <a:p>
            <a:r>
              <a:rPr lang="en-US" dirty="0">
                <a:latin typeface="+mj-lt"/>
              </a:rPr>
              <a:t>Can read the Counter value directly</a:t>
            </a:r>
          </a:p>
          <a:p>
            <a:pPr lvl="1"/>
            <a:r>
              <a:rPr lang="en-US" dirty="0">
                <a:latin typeface="+mj-lt"/>
              </a:rPr>
              <a:t>No need for Capture task</a:t>
            </a:r>
          </a:p>
          <a:p>
            <a:pPr lvl="1"/>
            <a:endParaRPr lang="en-US" dirty="0">
              <a:latin typeface="+mj-lt"/>
            </a:endParaRPr>
          </a:p>
          <a:p>
            <a:r>
              <a:rPr lang="en-US" dirty="0">
                <a:latin typeface="+mj-lt"/>
              </a:rPr>
              <a:t>Otherwise extremely similar. Just a low-power version of Timer</a:t>
            </a:r>
          </a:p>
        </p:txBody>
      </p:sp>
      <p:sp>
        <p:nvSpPr>
          <p:cNvPr id="4" name="Slide Number Placeholder 3">
            <a:extLst>
              <a:ext uri="{FF2B5EF4-FFF2-40B4-BE49-F238E27FC236}">
                <a16:creationId xmlns:a16="http://schemas.microsoft.com/office/drawing/2014/main" id="{375C0E31-9DF6-48BF-94F6-A069127E1B47}"/>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3265349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7AF9E-D4E7-464F-AF1A-1B97BB3BE188}"/>
              </a:ext>
            </a:extLst>
          </p:cNvPr>
          <p:cNvSpPr>
            <a:spLocks noGrp="1"/>
          </p:cNvSpPr>
          <p:nvPr>
            <p:ph type="title"/>
          </p:nvPr>
        </p:nvSpPr>
        <p:spPr/>
        <p:txBody>
          <a:bodyPr/>
          <a:lstStyle/>
          <a:p>
            <a:r>
              <a:rPr lang="en-US" dirty="0"/>
              <a:t>Time resolution for Real-Time Counter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6DEC32-51D7-4765-AD6C-2A752966F113}"/>
                  </a:ext>
                </a:extLst>
              </p:cNvPr>
              <p:cNvSpPr>
                <a:spLocks noGrp="1"/>
              </p:cNvSpPr>
              <p:nvPr>
                <p:ph idx="1"/>
              </p:nvPr>
            </p:nvSpPr>
            <p:spPr/>
            <p:txBody>
              <a:bodyPr>
                <a:normAutofit lnSpcReduction="10000"/>
              </a:bodyPr>
              <a:lstStyle/>
              <a:p>
                <a:pPr marL="0" indent="0">
                  <a:buNone/>
                </a:pPr>
                <a:r>
                  <a:rPr lang="en-US" b="0" i="0" dirty="0">
                    <a:solidFill>
                      <a:srgbClr val="373637"/>
                    </a:solidFill>
                    <a:effectLst/>
                    <a:latin typeface="+mj-lt"/>
                  </a:rPr>
                  <a:t>	𝑓</a:t>
                </a:r>
                <a:r>
                  <a:rPr lang="en-US" baseline="-25000" dirty="0">
                    <a:latin typeface="+mj-lt"/>
                  </a:rPr>
                  <a:t>TIMER</a:t>
                </a:r>
                <a:r>
                  <a:rPr lang="en-US" dirty="0">
                    <a:latin typeface="+mj-lt"/>
                  </a:rPr>
                  <a:t> = </a:t>
                </a:r>
                <a14:m>
                  <m:oMath xmlns:m="http://schemas.openxmlformats.org/officeDocument/2006/math">
                    <m:f>
                      <m:fPr>
                        <m:ctrlPr>
                          <a:rPr lang="en-US" i="1" smtClean="0">
                            <a:latin typeface="Cambria Math" panose="02040503050406030204" pitchFamily="18" charset="0"/>
                          </a:rPr>
                        </m:ctrlPr>
                      </m:fPr>
                      <m:num>
                        <m:r>
                          <m:rPr>
                            <m:nor/>
                          </m:rPr>
                          <a:rPr lang="en-US" b="0" i="0" smtClean="0">
                            <a:latin typeface="+mj-lt"/>
                          </a:rPr>
                          <m:t>32</m:t>
                        </m:r>
                        <m:r>
                          <m:rPr>
                            <m:nor/>
                          </m:rPr>
                          <a:rPr lang="en-US" dirty="0">
                            <a:latin typeface="+mj-lt"/>
                          </a:rPr>
                          <m:t> </m:t>
                        </m:r>
                        <m:r>
                          <m:rPr>
                            <m:nor/>
                          </m:rPr>
                          <a:rPr lang="en-US" b="0" i="0" dirty="0" smtClean="0">
                            <a:latin typeface="+mj-lt"/>
                          </a:rPr>
                          <m:t>K</m:t>
                        </m:r>
                        <m:r>
                          <m:rPr>
                            <m:nor/>
                          </m:rPr>
                          <a:rPr lang="en-US" dirty="0">
                            <a:latin typeface="+mj-lt"/>
                          </a:rPr>
                          <m:t>Hz</m:t>
                        </m:r>
                      </m:num>
                      <m:den>
                        <m:r>
                          <a:rPr lang="en-US" b="0" i="1" dirty="0" smtClean="0">
                            <a:latin typeface="Cambria Math" panose="02040503050406030204" pitchFamily="18" charset="0"/>
                          </a:rPr>
                          <m:t>𝑃𝑟𝑒𝑠𝑐𝑎𝑙𝑒𝑟</m:t>
                        </m:r>
                        <m:r>
                          <a:rPr lang="en-US" b="0" i="1" dirty="0" smtClean="0">
                            <a:latin typeface="Cambria Math" panose="02040503050406030204" pitchFamily="18" charset="0"/>
                          </a:rPr>
                          <m:t>+1</m:t>
                        </m:r>
                      </m:den>
                    </m:f>
                  </m:oMath>
                </a14:m>
                <a:endParaRPr lang="en-US" dirty="0">
                  <a:latin typeface="+mj-lt"/>
                </a:endParaRPr>
              </a:p>
              <a:p>
                <a:pPr marL="0" indent="0">
                  <a:buNone/>
                </a:pPr>
                <a:endParaRPr lang="en-US" dirty="0">
                  <a:latin typeface="+mj-lt"/>
                </a:endParaRPr>
              </a:p>
              <a:p>
                <a:r>
                  <a:rPr lang="en-US" dirty="0">
                    <a:latin typeface="+mj-lt"/>
                  </a:rPr>
                  <a:t>Resolution</a:t>
                </a:r>
              </a:p>
              <a:p>
                <a:pPr lvl="1"/>
                <a:r>
                  <a:rPr lang="en-US" dirty="0">
                    <a:latin typeface="+mj-lt"/>
                  </a:rPr>
                  <a:t>Minimum: 30.517 </a:t>
                </a:r>
                <a:r>
                  <a:rPr lang="en-US" dirty="0" err="1">
                    <a:latin typeface="+mj-lt"/>
                  </a:rPr>
                  <a:t>μs</a:t>
                </a:r>
                <a:r>
                  <a:rPr lang="en-US" dirty="0">
                    <a:latin typeface="+mj-lt"/>
                  </a:rPr>
                  <a:t>, overflows in 512 seconds (24-bit Counter)</a:t>
                </a:r>
              </a:p>
              <a:p>
                <a:pPr lvl="1"/>
                <a:r>
                  <a:rPr lang="en-US" dirty="0">
                    <a:latin typeface="+mj-lt"/>
                  </a:rPr>
                  <a:t>Maximum: 125 </a:t>
                </a:r>
                <a:r>
                  <a:rPr lang="en-US" dirty="0" err="1">
                    <a:latin typeface="+mj-lt"/>
                  </a:rPr>
                  <a:t>ms</a:t>
                </a:r>
                <a:r>
                  <a:rPr lang="en-US" dirty="0">
                    <a:latin typeface="+mj-lt"/>
                  </a:rPr>
                  <a:t>, overflows in 582 hours</a:t>
                </a:r>
              </a:p>
              <a:p>
                <a:pPr lvl="1"/>
                <a:endParaRPr lang="en-US" dirty="0">
                  <a:latin typeface="+mj-lt"/>
                </a:endParaRPr>
              </a:p>
              <a:p>
                <a:r>
                  <a:rPr lang="en-US" dirty="0">
                    <a:latin typeface="+mj-lt"/>
                  </a:rPr>
                  <a:t>Not as precise as the Timer (62.5 ns best precision)</a:t>
                </a:r>
              </a:p>
              <a:p>
                <a:pPr lvl="1"/>
                <a:r>
                  <a:rPr lang="en-US" dirty="0">
                    <a:latin typeface="+mj-lt"/>
                  </a:rPr>
                  <a:t>Possible design: use both</a:t>
                </a:r>
              </a:p>
              <a:p>
                <a:pPr lvl="2"/>
                <a:r>
                  <a:rPr lang="en-US" dirty="0">
                    <a:latin typeface="+mj-lt"/>
                  </a:rPr>
                  <a:t>Real-Time Counter for most of the waiting</a:t>
                </a:r>
              </a:p>
              <a:p>
                <a:pPr lvl="2"/>
                <a:r>
                  <a:rPr lang="en-US" dirty="0">
                    <a:latin typeface="+mj-lt"/>
                  </a:rPr>
                  <a:t>Chained into Timer for precise remaining amount of time</a:t>
                </a:r>
              </a:p>
            </p:txBody>
          </p:sp>
        </mc:Choice>
        <mc:Fallback xmlns="">
          <p:sp>
            <p:nvSpPr>
              <p:cNvPr id="3" name="Content Placeholder 2">
                <a:extLst>
                  <a:ext uri="{FF2B5EF4-FFF2-40B4-BE49-F238E27FC236}">
                    <a16:creationId xmlns:a16="http://schemas.microsoft.com/office/drawing/2014/main" id="{BB6DEC32-51D7-4765-AD6C-2A752966F113}"/>
                  </a:ext>
                </a:extLst>
              </p:cNvPr>
              <p:cNvSpPr>
                <a:spLocks noGrp="1" noRot="1" noChangeAspect="1" noMove="1" noResize="1" noEditPoints="1" noAdjustHandles="1" noChangeArrowheads="1" noChangeShapeType="1" noTextEdit="1"/>
              </p:cNvSpPr>
              <p:nvPr>
                <p:ph idx="1"/>
              </p:nvPr>
            </p:nvSpPr>
            <p:spPr>
              <a:blipFill>
                <a:blip r:embed="rId2"/>
                <a:stretch>
                  <a:fillRect l="-1086" t="-465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0ACD208-F3F3-4B19-890E-1A63849BEDBB}"/>
              </a:ext>
            </a:extLst>
          </p:cNvPr>
          <p:cNvSpPr>
            <a:spLocks noGrp="1"/>
          </p:cNvSpPr>
          <p:nvPr>
            <p:ph type="sldNum" sz="quarter" idx="12"/>
          </p:nvPr>
        </p:nvSpPr>
        <p:spPr/>
        <p:txBody>
          <a:bodyPr/>
          <a:lstStyle/>
          <a:p>
            <a:fld id="{0778C724-3839-4D76-A707-B4C23905D055}" type="slidenum">
              <a:rPr lang="en-US" smtClean="0"/>
              <a:t>14</a:t>
            </a:fld>
            <a:endParaRPr lang="en-US"/>
          </a:p>
        </p:txBody>
      </p:sp>
    </p:spTree>
    <p:extLst>
      <p:ext uri="{BB962C8B-B14F-4D97-AF65-F5344CB8AC3E}">
        <p14:creationId xmlns:p14="http://schemas.microsoft.com/office/powerpoint/2010/main" val="357958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46" y="284968"/>
            <a:ext cx="9601200" cy="1198418"/>
          </a:xfrm>
        </p:spPr>
        <p:txBody>
          <a:bodyPr>
            <a:normAutofit/>
          </a:bodyPr>
          <a:lstStyle/>
          <a:p>
            <a:r>
              <a:rPr lang="en-US" sz="4000" dirty="0">
                <a:latin typeface="+mn-lt"/>
              </a:rPr>
              <a:t>Terms/Units (Quick Revision)</a:t>
            </a:r>
          </a:p>
        </p:txBody>
      </p:sp>
      <p:sp>
        <p:nvSpPr>
          <p:cNvPr id="3" name="Content Placeholder 2"/>
          <p:cNvSpPr>
            <a:spLocks noGrp="1"/>
          </p:cNvSpPr>
          <p:nvPr>
            <p:ph idx="1"/>
          </p:nvPr>
        </p:nvSpPr>
        <p:spPr>
          <a:xfrm>
            <a:off x="1008346" y="1676192"/>
            <a:ext cx="9712126" cy="4225637"/>
          </a:xfrm>
        </p:spPr>
        <p:txBody>
          <a:bodyPr>
            <a:normAutofit/>
          </a:bodyPr>
          <a:lstStyle/>
          <a:p>
            <a:r>
              <a:rPr lang="en-US" b="1" dirty="0">
                <a:latin typeface="+mj-lt"/>
              </a:rPr>
              <a:t>Voltage: </a:t>
            </a:r>
            <a:r>
              <a:rPr lang="en-US" dirty="0">
                <a:latin typeface="+mj-lt"/>
              </a:rPr>
              <a:t>Volts (V): the SI unit of electromotive force</a:t>
            </a:r>
          </a:p>
          <a:p>
            <a:r>
              <a:rPr lang="en-US" b="1" dirty="0">
                <a:latin typeface="+mj-lt"/>
              </a:rPr>
              <a:t>Current: </a:t>
            </a:r>
            <a:r>
              <a:rPr lang="en-US" dirty="0">
                <a:latin typeface="+mj-lt"/>
              </a:rPr>
              <a:t>Ampere or “amp” (A) is the SI unit of electric current </a:t>
            </a:r>
          </a:p>
          <a:p>
            <a:r>
              <a:rPr lang="en-US" sz="2400" b="1" dirty="0">
                <a:latin typeface="+mj-lt"/>
              </a:rPr>
              <a:t>Power (W): </a:t>
            </a:r>
            <a:r>
              <a:rPr lang="en-US" sz="2400" dirty="0">
                <a:latin typeface="+mj-lt"/>
              </a:rPr>
              <a:t>volts (V) x amps (A)</a:t>
            </a:r>
          </a:p>
          <a:p>
            <a:r>
              <a:rPr lang="en-US" b="1" dirty="0">
                <a:latin typeface="+mj-lt"/>
              </a:rPr>
              <a:t>Energy (Joule): </a:t>
            </a:r>
            <a:r>
              <a:rPr lang="en-US" dirty="0">
                <a:latin typeface="+mj-lt"/>
              </a:rPr>
              <a:t>Power x Time.</a:t>
            </a:r>
          </a:p>
          <a:p>
            <a:endParaRPr lang="en-US" sz="2400" dirty="0">
              <a:latin typeface="+mj-lt"/>
            </a:endParaRPr>
          </a:p>
          <a:p>
            <a:r>
              <a:rPr lang="en-US" dirty="0">
                <a:latin typeface="+mj-lt"/>
              </a:rPr>
              <a:t>Example</a:t>
            </a:r>
            <a:r>
              <a:rPr lang="en-US" sz="2400" dirty="0">
                <a:latin typeface="+mj-lt"/>
              </a:rPr>
              <a:t>:</a:t>
            </a:r>
          </a:p>
          <a:p>
            <a:pPr lvl="1"/>
            <a:r>
              <a:rPr lang="en-US" sz="2800" dirty="0">
                <a:latin typeface="+mj-lt"/>
              </a:rPr>
              <a:t>A device running at 1V draws 1A. </a:t>
            </a:r>
          </a:p>
          <a:p>
            <a:pPr lvl="2"/>
            <a:r>
              <a:rPr lang="en-US" sz="2400" dirty="0">
                <a:latin typeface="+mj-lt"/>
              </a:rPr>
              <a:t>The power consumption is therefore 1W</a:t>
            </a:r>
          </a:p>
          <a:p>
            <a:pPr lvl="2"/>
            <a:r>
              <a:rPr lang="en-US" sz="2400" dirty="0">
                <a:latin typeface="+mj-lt"/>
              </a:rPr>
              <a:t>Energy consumed in 1s is 1J</a:t>
            </a:r>
          </a:p>
        </p:txBody>
      </p:sp>
      <p:sp>
        <p:nvSpPr>
          <p:cNvPr id="5" name="Slide Number Placeholder 4"/>
          <p:cNvSpPr>
            <a:spLocks noGrp="1"/>
          </p:cNvSpPr>
          <p:nvPr>
            <p:ph type="sldNum" sz="quarter" idx="12"/>
          </p:nvPr>
        </p:nvSpPr>
        <p:spPr/>
        <p:txBody>
          <a:bodyPr/>
          <a:lstStyle/>
          <a:p>
            <a:fld id="{5C6FAEEE-D619-4E65-A0EF-E650D0B3166A}" type="slidenum">
              <a:rPr lang="en-US" smtClean="0"/>
              <a:t>15</a:t>
            </a:fld>
            <a:endParaRPr lang="en-US"/>
          </a:p>
        </p:txBody>
      </p:sp>
    </p:spTree>
    <p:extLst>
      <p:ext uri="{BB962C8B-B14F-4D97-AF65-F5344CB8AC3E}">
        <p14:creationId xmlns:p14="http://schemas.microsoft.com/office/powerpoint/2010/main" val="123468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48B4-9A60-572B-4849-CABF3F01B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83410-011C-9E0F-6728-B4400CD79C2B}"/>
              </a:ext>
            </a:extLst>
          </p:cNvPr>
          <p:cNvSpPr>
            <a:spLocks noGrp="1"/>
          </p:cNvSpPr>
          <p:nvPr>
            <p:ph type="title"/>
          </p:nvPr>
        </p:nvSpPr>
        <p:spPr>
          <a:xfrm>
            <a:off x="1008345" y="250514"/>
            <a:ext cx="10701433" cy="1198418"/>
          </a:xfrm>
        </p:spPr>
        <p:txBody>
          <a:bodyPr>
            <a:normAutofit/>
          </a:bodyPr>
          <a:lstStyle/>
          <a:p>
            <a:r>
              <a:rPr lang="en-US" sz="4000" dirty="0">
                <a:latin typeface="+mn-lt"/>
              </a:rPr>
              <a:t>Relationship between power, energy and time</a:t>
            </a:r>
          </a:p>
        </p:txBody>
      </p:sp>
      <p:sp>
        <p:nvSpPr>
          <p:cNvPr id="5" name="Slide Number Placeholder 4">
            <a:extLst>
              <a:ext uri="{FF2B5EF4-FFF2-40B4-BE49-F238E27FC236}">
                <a16:creationId xmlns:a16="http://schemas.microsoft.com/office/drawing/2014/main" id="{AB52343F-3254-7C05-14F4-F25AB353EF1E}"/>
              </a:ext>
            </a:extLst>
          </p:cNvPr>
          <p:cNvSpPr>
            <a:spLocks noGrp="1"/>
          </p:cNvSpPr>
          <p:nvPr>
            <p:ph type="sldNum" sz="quarter" idx="12"/>
          </p:nvPr>
        </p:nvSpPr>
        <p:spPr/>
        <p:txBody>
          <a:bodyPr/>
          <a:lstStyle/>
          <a:p>
            <a:fld id="{5C6FAEEE-D619-4E65-A0EF-E650D0B3166A}" type="slidenum">
              <a:rPr lang="en-US" smtClean="0"/>
              <a:t>16</a:t>
            </a:fld>
            <a:endParaRPr lang="en-US"/>
          </a:p>
        </p:txBody>
      </p:sp>
      <p:pic>
        <p:nvPicPr>
          <p:cNvPr id="8" name="Picture 7" descr="A graph with a line&#10;&#10;Description automatically generated">
            <a:extLst>
              <a:ext uri="{FF2B5EF4-FFF2-40B4-BE49-F238E27FC236}">
                <a16:creationId xmlns:a16="http://schemas.microsoft.com/office/drawing/2014/main" id="{2AE664D5-0830-FAFA-9D24-7E1573F4941F}"/>
              </a:ext>
            </a:extLst>
          </p:cNvPr>
          <p:cNvPicPr>
            <a:picLocks noChangeAspect="1"/>
          </p:cNvPicPr>
          <p:nvPr/>
        </p:nvPicPr>
        <p:blipFill rotWithShape="1">
          <a:blip r:embed="rId2"/>
          <a:srcRect t="5893" r="279"/>
          <a:stretch/>
        </p:blipFill>
        <p:spPr>
          <a:xfrm>
            <a:off x="1963743" y="1609880"/>
            <a:ext cx="8264514" cy="4997606"/>
          </a:xfrm>
          <a:prstGeom prst="rect">
            <a:avLst/>
          </a:prstGeom>
        </p:spPr>
      </p:pic>
    </p:spTree>
    <p:extLst>
      <p:ext uri="{BB962C8B-B14F-4D97-AF65-F5344CB8AC3E}">
        <p14:creationId xmlns:p14="http://schemas.microsoft.com/office/powerpoint/2010/main" val="2841998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88" y="480146"/>
            <a:ext cx="10899560" cy="755073"/>
          </a:xfrm>
        </p:spPr>
        <p:txBody>
          <a:bodyPr>
            <a:normAutofit/>
          </a:bodyPr>
          <a:lstStyle/>
          <a:p>
            <a:r>
              <a:rPr lang="en-US" sz="4000" dirty="0">
                <a:latin typeface="+mn-lt"/>
              </a:rPr>
              <a:t>How do you measure the capacity of a battery?</a:t>
            </a:r>
            <a:endParaRPr lang="en-SG" sz="4000" dirty="0">
              <a:latin typeface="+mn-lt"/>
            </a:endParaRPr>
          </a:p>
        </p:txBody>
      </p:sp>
      <p:sp>
        <p:nvSpPr>
          <p:cNvPr id="3" name="Content Placeholder 2"/>
          <p:cNvSpPr>
            <a:spLocks noGrp="1"/>
          </p:cNvSpPr>
          <p:nvPr>
            <p:ph idx="1"/>
          </p:nvPr>
        </p:nvSpPr>
        <p:spPr>
          <a:xfrm>
            <a:off x="726988" y="1565130"/>
            <a:ext cx="10626812" cy="4973782"/>
          </a:xfrm>
        </p:spPr>
        <p:txBody>
          <a:bodyPr>
            <a:normAutofit/>
          </a:bodyPr>
          <a:lstStyle/>
          <a:p>
            <a:r>
              <a:rPr lang="en-US" dirty="0">
                <a:latin typeface="+mj-lt"/>
              </a:rPr>
              <a:t>The </a:t>
            </a:r>
            <a:r>
              <a:rPr lang="en-US" b="1" dirty="0">
                <a:latin typeface="+mj-lt"/>
              </a:rPr>
              <a:t>watt</a:t>
            </a:r>
            <a:r>
              <a:rPr lang="en-US" dirty="0">
                <a:latin typeface="+mj-lt"/>
              </a:rPr>
              <a:t>-</a:t>
            </a:r>
            <a:r>
              <a:rPr lang="en-US" b="1" dirty="0">
                <a:latin typeface="+mj-lt"/>
              </a:rPr>
              <a:t>hour</a:t>
            </a:r>
            <a:r>
              <a:rPr lang="en-US" dirty="0">
                <a:latin typeface="+mj-lt"/>
              </a:rPr>
              <a:t> (symbolized </a:t>
            </a:r>
            <a:r>
              <a:rPr lang="en-US" b="1" dirty="0" err="1">
                <a:latin typeface="+mj-lt"/>
              </a:rPr>
              <a:t>Wh</a:t>
            </a:r>
            <a:r>
              <a:rPr lang="en-US" dirty="0">
                <a:latin typeface="+mj-lt"/>
              </a:rPr>
              <a:t>) is a unit of energy equivalent to one </a:t>
            </a:r>
            <a:r>
              <a:rPr lang="en-US" b="1" dirty="0">
                <a:latin typeface="+mj-lt"/>
              </a:rPr>
              <a:t>watt</a:t>
            </a:r>
            <a:r>
              <a:rPr lang="en-US" dirty="0">
                <a:latin typeface="+mj-lt"/>
              </a:rPr>
              <a:t> (1 W) of power that is expended for one </a:t>
            </a:r>
            <a:r>
              <a:rPr lang="en-US" b="1" dirty="0">
                <a:latin typeface="+mj-lt"/>
              </a:rPr>
              <a:t>hour</a:t>
            </a:r>
            <a:r>
              <a:rPr lang="en-US" dirty="0">
                <a:latin typeface="+mj-lt"/>
              </a:rPr>
              <a:t> (1 h) of time.</a:t>
            </a:r>
          </a:p>
          <a:p>
            <a:pPr lvl="1"/>
            <a:r>
              <a:rPr lang="en-US" dirty="0" err="1">
                <a:latin typeface="+mj-lt"/>
              </a:rPr>
              <a:t>Macbook</a:t>
            </a:r>
            <a:r>
              <a:rPr lang="en-US" dirty="0">
                <a:latin typeface="+mj-lt"/>
              </a:rPr>
              <a:t> Pro 16 Inch: 99.6 Watt-hour</a:t>
            </a:r>
          </a:p>
          <a:p>
            <a:pPr lvl="1"/>
            <a:r>
              <a:rPr lang="en-US" dirty="0">
                <a:latin typeface="+mj-lt"/>
              </a:rPr>
              <a:t>iPad pro 12.9 Inch: 40.88 Watt-hour</a:t>
            </a:r>
          </a:p>
          <a:p>
            <a:pPr marL="457200" lvl="1" indent="0">
              <a:buNone/>
            </a:pPr>
            <a:endParaRPr lang="en-US" sz="2400" dirty="0">
              <a:latin typeface="+mj-lt"/>
            </a:endParaRPr>
          </a:p>
          <a:p>
            <a:pPr marL="457200" lvl="1" indent="0">
              <a:buNone/>
            </a:pPr>
            <a:endParaRPr lang="en-US" sz="2400" dirty="0">
              <a:latin typeface="+mj-lt"/>
            </a:endParaRPr>
          </a:p>
          <a:p>
            <a:r>
              <a:rPr lang="en-US" dirty="0">
                <a:latin typeface="+mj-lt"/>
              </a:rPr>
              <a:t>An </a:t>
            </a:r>
            <a:r>
              <a:rPr lang="en-US" b="1" dirty="0">
                <a:latin typeface="+mj-lt"/>
              </a:rPr>
              <a:t>ampere-hour</a:t>
            </a:r>
            <a:r>
              <a:rPr lang="en-US" dirty="0">
                <a:latin typeface="+mj-lt"/>
              </a:rPr>
              <a:t> or </a:t>
            </a:r>
            <a:r>
              <a:rPr lang="en-US" b="1" dirty="0">
                <a:latin typeface="+mj-lt"/>
              </a:rPr>
              <a:t>amp-hour</a:t>
            </a:r>
            <a:r>
              <a:rPr lang="en-US" dirty="0">
                <a:latin typeface="+mj-lt"/>
              </a:rPr>
              <a:t> (</a:t>
            </a:r>
            <a:r>
              <a:rPr lang="en-US" b="1" dirty="0">
                <a:latin typeface="+mj-lt"/>
              </a:rPr>
              <a:t>Ah</a:t>
            </a:r>
            <a:r>
              <a:rPr lang="en-US" dirty="0">
                <a:latin typeface="+mj-lt"/>
              </a:rPr>
              <a:t>) is a unit of electric charge equal to the charge transferred by a steady current of 1A flowing for one hour:</a:t>
            </a:r>
          </a:p>
          <a:p>
            <a:pPr lvl="1"/>
            <a:r>
              <a:rPr lang="en-US" sz="2400" dirty="0">
                <a:latin typeface="+mj-lt"/>
              </a:rPr>
              <a:t>AA Energizer Alkaline: 2500 </a:t>
            </a:r>
            <a:r>
              <a:rPr lang="en-US" sz="2400" dirty="0" err="1">
                <a:latin typeface="+mj-lt"/>
              </a:rPr>
              <a:t>mAh</a:t>
            </a:r>
            <a:r>
              <a:rPr lang="en-US" sz="2400" dirty="0">
                <a:latin typeface="+mj-lt"/>
              </a:rPr>
              <a:t> (1.5V), 3.75Wh</a:t>
            </a:r>
          </a:p>
        </p:txBody>
      </p:sp>
      <p:sp>
        <p:nvSpPr>
          <p:cNvPr id="4" name="Slide Number Placeholder 3"/>
          <p:cNvSpPr>
            <a:spLocks noGrp="1"/>
          </p:cNvSpPr>
          <p:nvPr>
            <p:ph type="sldNum" sz="quarter" idx="12"/>
          </p:nvPr>
        </p:nvSpPr>
        <p:spPr/>
        <p:txBody>
          <a:bodyPr/>
          <a:lstStyle/>
          <a:p>
            <a:fld id="{5C6FAEEE-D619-4E65-A0EF-E650D0B3166A}" type="slidenum">
              <a:rPr lang="en-US" smtClean="0"/>
              <a:t>17</a:t>
            </a:fld>
            <a:endParaRPr lang="en-US"/>
          </a:p>
        </p:txBody>
      </p:sp>
    </p:spTree>
    <p:extLst>
      <p:ext uri="{BB962C8B-B14F-4D97-AF65-F5344CB8AC3E}">
        <p14:creationId xmlns:p14="http://schemas.microsoft.com/office/powerpoint/2010/main" val="127770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sz="4000" dirty="0">
                <a:latin typeface="+mn-lt"/>
              </a:rPr>
              <a:t>What is the capacity of the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825625"/>
            <a:ext cx="11353800" cy="4351338"/>
          </a:xfrm>
        </p:spPr>
        <p:txBody>
          <a:bodyPr/>
          <a:lstStyle/>
          <a:p>
            <a:r>
              <a:rPr lang="en-US" dirty="0">
                <a:latin typeface="+mj-lt"/>
              </a:rPr>
              <a:t>How do we calculate the lifetime of the battery in IoT devices?</a:t>
            </a:r>
          </a:p>
          <a:p>
            <a:r>
              <a:rPr lang="en-US" dirty="0">
                <a:latin typeface="+mj-lt"/>
              </a:rPr>
              <a:t>We express battery capacity commonly in milliampere-hour (</a:t>
            </a:r>
            <a:r>
              <a:rPr lang="en-US" dirty="0" err="1">
                <a:latin typeface="+mj-lt"/>
              </a:rPr>
              <a:t>mAH</a:t>
            </a:r>
            <a:r>
              <a:rPr lang="en-US" dirty="0">
                <a:latin typeface="+mj-lt"/>
              </a:rPr>
              <a:t>)</a:t>
            </a:r>
          </a:p>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How long would battery last under different device load:</a:t>
            </a: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18</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9904114" y="4001294"/>
            <a:ext cx="1541408" cy="1541408"/>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9774317" y="5468656"/>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graphicFrame>
        <p:nvGraphicFramePr>
          <p:cNvPr id="11" name="Table 11">
            <a:extLst>
              <a:ext uri="{FF2B5EF4-FFF2-40B4-BE49-F238E27FC236}">
                <a16:creationId xmlns:a16="http://schemas.microsoft.com/office/drawing/2014/main" id="{E2DBC9D3-69ED-A724-8754-F8671CC673DE}"/>
              </a:ext>
            </a:extLst>
          </p:cNvPr>
          <p:cNvGraphicFramePr>
            <a:graphicFrameLocks noGrp="1"/>
          </p:cNvGraphicFramePr>
          <p:nvPr/>
        </p:nvGraphicFramePr>
        <p:xfrm>
          <a:off x="1029639" y="4198521"/>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50888019"/>
                    </a:ext>
                  </a:extLst>
                </a:gridCol>
                <a:gridCol w="4064000">
                  <a:extLst>
                    <a:ext uri="{9D8B030D-6E8A-4147-A177-3AD203B41FA5}">
                      <a16:colId xmlns:a16="http://schemas.microsoft.com/office/drawing/2014/main" val="2250743876"/>
                    </a:ext>
                  </a:extLst>
                </a:gridCol>
              </a:tblGrid>
              <a:tr h="370840">
                <a:tc>
                  <a:txBody>
                    <a:bodyPr/>
                    <a:lstStyle/>
                    <a:p>
                      <a:pPr algn="ctr"/>
                      <a:r>
                        <a:rPr lang="en-US" dirty="0"/>
                        <a:t>Current drawn</a:t>
                      </a:r>
                    </a:p>
                  </a:txBody>
                  <a:tcPr/>
                </a:tc>
                <a:tc>
                  <a:txBody>
                    <a:bodyPr/>
                    <a:lstStyle/>
                    <a:p>
                      <a:pPr algn="ctr"/>
                      <a:r>
                        <a:rPr lang="en-US" dirty="0"/>
                        <a:t>Lifetime</a:t>
                      </a:r>
                    </a:p>
                  </a:txBody>
                  <a:tcPr/>
                </a:tc>
                <a:extLst>
                  <a:ext uri="{0D108BD9-81ED-4DB2-BD59-A6C34878D82A}">
                    <a16:rowId xmlns:a16="http://schemas.microsoft.com/office/drawing/2014/main" val="3043593061"/>
                  </a:ext>
                </a:extLst>
              </a:tr>
              <a:tr h="370840">
                <a:tc>
                  <a:txBody>
                    <a:bodyPr/>
                    <a:lstStyle/>
                    <a:p>
                      <a:pPr algn="ctr"/>
                      <a:r>
                        <a:rPr lang="en-US" dirty="0"/>
                        <a:t>240 mA</a:t>
                      </a:r>
                    </a:p>
                  </a:txBody>
                  <a:tcPr/>
                </a:tc>
                <a:tc>
                  <a:txBody>
                    <a:bodyPr/>
                    <a:lstStyle/>
                    <a:p>
                      <a:pPr algn="ctr"/>
                      <a:r>
                        <a:rPr lang="en-US" dirty="0"/>
                        <a:t>1 h</a:t>
                      </a:r>
                    </a:p>
                  </a:txBody>
                  <a:tcPr/>
                </a:tc>
                <a:extLst>
                  <a:ext uri="{0D108BD9-81ED-4DB2-BD59-A6C34878D82A}">
                    <a16:rowId xmlns:a16="http://schemas.microsoft.com/office/drawing/2014/main" val="945296689"/>
                  </a:ext>
                </a:extLst>
              </a:tr>
              <a:tr h="370840">
                <a:tc>
                  <a:txBody>
                    <a:bodyPr/>
                    <a:lstStyle/>
                    <a:p>
                      <a:pPr algn="ctr"/>
                      <a:r>
                        <a:rPr lang="en-US" dirty="0"/>
                        <a:t>120 mA</a:t>
                      </a:r>
                    </a:p>
                  </a:txBody>
                  <a:tcPr/>
                </a:tc>
                <a:tc>
                  <a:txBody>
                    <a:bodyPr/>
                    <a:lstStyle/>
                    <a:p>
                      <a:pPr algn="ctr"/>
                      <a:r>
                        <a:rPr lang="en-US" dirty="0"/>
                        <a:t>2 h</a:t>
                      </a:r>
                    </a:p>
                  </a:txBody>
                  <a:tcPr/>
                </a:tc>
                <a:extLst>
                  <a:ext uri="{0D108BD9-81ED-4DB2-BD59-A6C34878D82A}">
                    <a16:rowId xmlns:a16="http://schemas.microsoft.com/office/drawing/2014/main" val="4005716356"/>
                  </a:ext>
                </a:extLst>
              </a:tr>
              <a:tr h="370840">
                <a:tc>
                  <a:txBody>
                    <a:bodyPr/>
                    <a:lstStyle/>
                    <a:p>
                      <a:pPr algn="ctr"/>
                      <a:r>
                        <a:rPr lang="en-US" dirty="0"/>
                        <a:t>1 mA</a:t>
                      </a:r>
                    </a:p>
                  </a:txBody>
                  <a:tcPr/>
                </a:tc>
                <a:tc>
                  <a:txBody>
                    <a:bodyPr/>
                    <a:lstStyle/>
                    <a:p>
                      <a:pPr algn="ctr"/>
                      <a:r>
                        <a:rPr lang="en-US" dirty="0"/>
                        <a:t>240 h</a:t>
                      </a:r>
                    </a:p>
                  </a:txBody>
                  <a:tcPr/>
                </a:tc>
                <a:extLst>
                  <a:ext uri="{0D108BD9-81ED-4DB2-BD59-A6C34878D82A}">
                    <a16:rowId xmlns:a16="http://schemas.microsoft.com/office/drawing/2014/main" val="3704965096"/>
                  </a:ext>
                </a:extLst>
              </a:tr>
            </a:tbl>
          </a:graphicData>
        </a:graphic>
      </p:graphicFrame>
      <p:sp>
        <p:nvSpPr>
          <p:cNvPr id="8" name="Footer Placeholder 1">
            <a:extLst>
              <a:ext uri="{FF2B5EF4-FFF2-40B4-BE49-F238E27FC236}">
                <a16:creationId xmlns:a16="http://schemas.microsoft.com/office/drawing/2014/main" id="{C532525A-A990-33F7-5C40-588DBE36D35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1192230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dirty="0">
                <a:latin typeface="+mn-lt"/>
              </a:rPr>
              <a:t>E</a:t>
            </a:r>
            <a:r>
              <a:rPr lang="en-US" sz="4000" dirty="0">
                <a:latin typeface="+mn-lt"/>
              </a:rPr>
              <a:t>xpected lifespan of a battery in an IoT devices?</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r>
              <a:rPr lang="en-US" dirty="0">
                <a:latin typeface="+mj-lt"/>
              </a:rPr>
              <a:t> What is the battery life under different device loads:</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19</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2664797" y="2159045"/>
            <a:ext cx="1305672" cy="1305672"/>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2417130" y="3464717"/>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pic>
        <p:nvPicPr>
          <p:cNvPr id="8" name="Picture 7">
            <a:extLst>
              <a:ext uri="{FF2B5EF4-FFF2-40B4-BE49-F238E27FC236}">
                <a16:creationId xmlns:a16="http://schemas.microsoft.com/office/drawing/2014/main" id="{E941EB82-3BF0-AC52-B701-09BC8257E0A5}"/>
              </a:ext>
            </a:extLst>
          </p:cNvPr>
          <p:cNvPicPr>
            <a:picLocks noChangeAspect="1"/>
          </p:cNvPicPr>
          <p:nvPr/>
        </p:nvPicPr>
        <p:blipFill>
          <a:blip r:embed="rId4"/>
          <a:stretch>
            <a:fillRect/>
          </a:stretch>
        </p:blipFill>
        <p:spPr>
          <a:xfrm>
            <a:off x="6515100" y="2224769"/>
            <a:ext cx="2347749" cy="1320609"/>
          </a:xfrm>
          <a:prstGeom prst="rect">
            <a:avLst/>
          </a:prstGeom>
        </p:spPr>
      </p:pic>
      <p:sp>
        <p:nvSpPr>
          <p:cNvPr id="12" name="TextBox 11">
            <a:extLst>
              <a:ext uri="{FF2B5EF4-FFF2-40B4-BE49-F238E27FC236}">
                <a16:creationId xmlns:a16="http://schemas.microsoft.com/office/drawing/2014/main" id="{A7D25AF9-DCA4-D4F3-4945-FBA53D2C8269}"/>
              </a:ext>
            </a:extLst>
          </p:cNvPr>
          <p:cNvSpPr txBox="1"/>
          <p:nvPr/>
        </p:nvSpPr>
        <p:spPr>
          <a:xfrm>
            <a:off x="6261218" y="3545378"/>
            <a:ext cx="2692739" cy="584775"/>
          </a:xfrm>
          <a:prstGeom prst="rect">
            <a:avLst/>
          </a:prstGeom>
          <a:noFill/>
        </p:spPr>
        <p:txBody>
          <a:bodyPr wrap="square" rtlCol="0">
            <a:spAutoFit/>
          </a:bodyPr>
          <a:lstStyle/>
          <a:p>
            <a:pPr algn="ctr"/>
            <a:r>
              <a:rPr lang="en-US" sz="1600" dirty="0">
                <a:latin typeface="+mj-lt"/>
              </a:rPr>
              <a:t>Flexible Battery</a:t>
            </a:r>
          </a:p>
          <a:p>
            <a:pPr algn="ctr"/>
            <a:r>
              <a:rPr lang="en-US" sz="1600" dirty="0">
                <a:latin typeface="+mj-lt"/>
              </a:rPr>
              <a:t>(10 </a:t>
            </a:r>
            <a:r>
              <a:rPr lang="en-US" sz="1600" dirty="0" err="1">
                <a:latin typeface="+mj-lt"/>
              </a:rPr>
              <a:t>mAh</a:t>
            </a:r>
            <a:r>
              <a:rPr lang="en-US" sz="1600" dirty="0">
                <a:latin typeface="+mj-lt"/>
              </a:rPr>
              <a:t>)</a:t>
            </a:r>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901816" y="4704502"/>
          <a:ext cx="10451984" cy="200942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Radio</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radio</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bl>
          </a:graphicData>
        </a:graphic>
      </p:graphicFrame>
    </p:spTree>
    <p:extLst>
      <p:ext uri="{BB962C8B-B14F-4D97-AF65-F5344CB8AC3E}">
        <p14:creationId xmlns:p14="http://schemas.microsoft.com/office/powerpoint/2010/main" val="3240028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Course Information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892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2F1BC-54EC-7604-0AAD-CEF99AD28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62151-031A-BF7D-B871-D7EC646D71A8}"/>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Apple </a:t>
            </a:r>
            <a:r>
              <a:rPr lang="en-US" sz="4000" dirty="0" err="1">
                <a:latin typeface="+mn-lt"/>
              </a:rPr>
              <a:t>AirTag</a:t>
            </a:r>
            <a:endParaRPr lang="en-US" sz="4000" dirty="0">
              <a:latin typeface="+mn-lt"/>
            </a:endParaRPr>
          </a:p>
        </p:txBody>
      </p:sp>
      <p:sp>
        <p:nvSpPr>
          <p:cNvPr id="5" name="Slide Number Placeholder 4">
            <a:extLst>
              <a:ext uri="{FF2B5EF4-FFF2-40B4-BE49-F238E27FC236}">
                <a16:creationId xmlns:a16="http://schemas.microsoft.com/office/drawing/2014/main" id="{DB9C8DAE-815A-188B-7709-1807C37BC386}"/>
              </a:ext>
            </a:extLst>
          </p:cNvPr>
          <p:cNvSpPr>
            <a:spLocks noGrp="1"/>
          </p:cNvSpPr>
          <p:nvPr>
            <p:ph type="sldNum" sz="quarter" idx="12"/>
          </p:nvPr>
        </p:nvSpPr>
        <p:spPr/>
        <p:txBody>
          <a:bodyPr/>
          <a:lstStyle/>
          <a:p>
            <a:fld id="{5C6FAEEE-D619-4E65-A0EF-E650D0B3166A}" type="slidenum">
              <a:rPr lang="en-US" smtClean="0"/>
              <a:t>20</a:t>
            </a:fld>
            <a:endParaRPr lang="en-US"/>
          </a:p>
        </p:txBody>
      </p:sp>
      <p:pic>
        <p:nvPicPr>
          <p:cNvPr id="4" name="Picture 3" descr="A hand holding a round object&#10;&#10;Description automatically generated">
            <a:extLst>
              <a:ext uri="{FF2B5EF4-FFF2-40B4-BE49-F238E27FC236}">
                <a16:creationId xmlns:a16="http://schemas.microsoft.com/office/drawing/2014/main" id="{E3C7A2EE-6E85-082A-9E63-468732A97A1C}"/>
              </a:ext>
            </a:extLst>
          </p:cNvPr>
          <p:cNvPicPr>
            <a:picLocks noChangeAspect="1"/>
          </p:cNvPicPr>
          <p:nvPr/>
        </p:nvPicPr>
        <p:blipFill>
          <a:blip r:embed="rId2"/>
          <a:stretch>
            <a:fillRect/>
          </a:stretch>
        </p:blipFill>
        <p:spPr>
          <a:xfrm>
            <a:off x="4170218" y="2001981"/>
            <a:ext cx="3851564" cy="3851564"/>
          </a:xfrm>
          <a:prstGeom prst="rect">
            <a:avLst/>
          </a:prstGeom>
        </p:spPr>
      </p:pic>
    </p:spTree>
    <p:extLst>
      <p:ext uri="{BB962C8B-B14F-4D97-AF65-F5344CB8AC3E}">
        <p14:creationId xmlns:p14="http://schemas.microsoft.com/office/powerpoint/2010/main" val="1897027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2F1BC-54EC-7604-0AAD-CEF99AD28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62151-031A-BF7D-B871-D7EC646D71A8}"/>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Apple </a:t>
            </a:r>
            <a:r>
              <a:rPr lang="en-US" sz="4000" dirty="0" err="1">
                <a:latin typeface="+mn-lt"/>
              </a:rPr>
              <a:t>AirTag</a:t>
            </a:r>
            <a:endParaRPr lang="en-US" sz="4000" dirty="0">
              <a:latin typeface="+mn-lt"/>
            </a:endParaRPr>
          </a:p>
        </p:txBody>
      </p:sp>
      <p:sp>
        <p:nvSpPr>
          <p:cNvPr id="5" name="Slide Number Placeholder 4">
            <a:extLst>
              <a:ext uri="{FF2B5EF4-FFF2-40B4-BE49-F238E27FC236}">
                <a16:creationId xmlns:a16="http://schemas.microsoft.com/office/drawing/2014/main" id="{DB9C8DAE-815A-188B-7709-1807C37BC386}"/>
              </a:ext>
            </a:extLst>
          </p:cNvPr>
          <p:cNvSpPr>
            <a:spLocks noGrp="1"/>
          </p:cNvSpPr>
          <p:nvPr>
            <p:ph type="sldNum" sz="quarter" idx="12"/>
          </p:nvPr>
        </p:nvSpPr>
        <p:spPr/>
        <p:txBody>
          <a:bodyPr/>
          <a:lstStyle/>
          <a:p>
            <a:fld id="{5C6FAEEE-D619-4E65-A0EF-E650D0B3166A}" type="slidenum">
              <a:rPr lang="en-US" smtClean="0"/>
              <a:t>21</a:t>
            </a:fld>
            <a:endParaRPr lang="en-US"/>
          </a:p>
        </p:txBody>
      </p:sp>
      <p:pic>
        <p:nvPicPr>
          <p:cNvPr id="4" name="Picture 3" descr="A hand holding a round object&#10;&#10;Description automatically generated">
            <a:extLst>
              <a:ext uri="{FF2B5EF4-FFF2-40B4-BE49-F238E27FC236}">
                <a16:creationId xmlns:a16="http://schemas.microsoft.com/office/drawing/2014/main" id="{E3C7A2EE-6E85-082A-9E63-468732A97A1C}"/>
              </a:ext>
            </a:extLst>
          </p:cNvPr>
          <p:cNvPicPr>
            <a:picLocks noChangeAspect="1"/>
          </p:cNvPicPr>
          <p:nvPr/>
        </p:nvPicPr>
        <p:blipFill>
          <a:blip r:embed="rId2"/>
          <a:stretch>
            <a:fillRect/>
          </a:stretch>
        </p:blipFill>
        <p:spPr>
          <a:xfrm>
            <a:off x="4170218" y="2001981"/>
            <a:ext cx="3851564" cy="3851564"/>
          </a:xfrm>
          <a:prstGeom prst="rect">
            <a:avLst/>
          </a:prstGeom>
        </p:spPr>
      </p:pic>
      <p:sp>
        <p:nvSpPr>
          <p:cNvPr id="3" name="TextBox 2">
            <a:extLst>
              <a:ext uri="{FF2B5EF4-FFF2-40B4-BE49-F238E27FC236}">
                <a16:creationId xmlns:a16="http://schemas.microsoft.com/office/drawing/2014/main" id="{243E1D24-7EB7-0D28-39CD-D203AFE7031E}"/>
              </a:ext>
            </a:extLst>
          </p:cNvPr>
          <p:cNvSpPr txBox="1"/>
          <p:nvPr/>
        </p:nvSpPr>
        <p:spPr>
          <a:xfrm>
            <a:off x="4973865" y="6094951"/>
            <a:ext cx="2244269" cy="338554"/>
          </a:xfrm>
          <a:prstGeom prst="rect">
            <a:avLst/>
          </a:prstGeom>
          <a:noFill/>
        </p:spPr>
        <p:txBody>
          <a:bodyPr wrap="square" rtlCol="0">
            <a:spAutoFit/>
          </a:bodyPr>
          <a:lstStyle/>
          <a:p>
            <a:pPr algn="ctr"/>
            <a:r>
              <a:rPr lang="en-US" sz="1600" dirty="0">
                <a:latin typeface="+mj-lt"/>
              </a:rPr>
              <a:t>Coin Cell: 240 </a:t>
            </a:r>
            <a:r>
              <a:rPr lang="en-US" sz="1600" dirty="0" err="1">
                <a:latin typeface="+mj-lt"/>
              </a:rPr>
              <a:t>mAH</a:t>
            </a:r>
            <a:endParaRPr lang="en-US" sz="1600" dirty="0">
              <a:latin typeface="+mj-lt"/>
            </a:endParaRPr>
          </a:p>
        </p:txBody>
      </p:sp>
    </p:spTree>
    <p:extLst>
      <p:ext uri="{BB962C8B-B14F-4D97-AF65-F5344CB8AC3E}">
        <p14:creationId xmlns:p14="http://schemas.microsoft.com/office/powerpoint/2010/main" val="4095475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99A0-5C9B-1F87-B392-FB2B0541F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5AC7A-AE8C-4FF7-858F-C7870C3A51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Smartphone</a:t>
            </a:r>
          </a:p>
        </p:txBody>
      </p:sp>
      <p:sp>
        <p:nvSpPr>
          <p:cNvPr id="5" name="Slide Number Placeholder 4">
            <a:extLst>
              <a:ext uri="{FF2B5EF4-FFF2-40B4-BE49-F238E27FC236}">
                <a16:creationId xmlns:a16="http://schemas.microsoft.com/office/drawing/2014/main" id="{FF0C1AF2-9150-B816-5B20-D214D833681D}"/>
              </a:ext>
            </a:extLst>
          </p:cNvPr>
          <p:cNvSpPr>
            <a:spLocks noGrp="1"/>
          </p:cNvSpPr>
          <p:nvPr>
            <p:ph type="sldNum" sz="quarter" idx="12"/>
          </p:nvPr>
        </p:nvSpPr>
        <p:spPr/>
        <p:txBody>
          <a:bodyPr/>
          <a:lstStyle/>
          <a:p>
            <a:fld id="{5C6FAEEE-D619-4E65-A0EF-E650D0B3166A}" type="slidenum">
              <a:rPr lang="en-US" smtClean="0"/>
              <a:t>22</a:t>
            </a:fld>
            <a:endParaRPr lang="en-US"/>
          </a:p>
        </p:txBody>
      </p:sp>
      <p:pic>
        <p:nvPicPr>
          <p:cNvPr id="6" name="Picture 5" descr="A smartphone with a stylus&#10;&#10;Description automatically generated">
            <a:extLst>
              <a:ext uri="{FF2B5EF4-FFF2-40B4-BE49-F238E27FC236}">
                <a16:creationId xmlns:a16="http://schemas.microsoft.com/office/drawing/2014/main" id="{FA4DA73E-4D0F-D19D-41CB-014CB297389D}"/>
              </a:ext>
            </a:extLst>
          </p:cNvPr>
          <p:cNvPicPr>
            <a:picLocks noChangeAspect="1"/>
          </p:cNvPicPr>
          <p:nvPr/>
        </p:nvPicPr>
        <p:blipFill>
          <a:blip r:embed="rId2"/>
          <a:stretch>
            <a:fillRect/>
          </a:stretch>
        </p:blipFill>
        <p:spPr>
          <a:xfrm>
            <a:off x="2438400" y="2274455"/>
            <a:ext cx="7315200" cy="3556000"/>
          </a:xfrm>
          <a:prstGeom prst="rect">
            <a:avLst/>
          </a:prstGeom>
        </p:spPr>
      </p:pic>
    </p:spTree>
    <p:extLst>
      <p:ext uri="{BB962C8B-B14F-4D97-AF65-F5344CB8AC3E}">
        <p14:creationId xmlns:p14="http://schemas.microsoft.com/office/powerpoint/2010/main" val="3527896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99A0-5C9B-1F87-B392-FB2B0541F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5AC7A-AE8C-4FF7-858F-C7870C3A51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Smartphone</a:t>
            </a:r>
          </a:p>
        </p:txBody>
      </p:sp>
      <p:sp>
        <p:nvSpPr>
          <p:cNvPr id="5" name="Slide Number Placeholder 4">
            <a:extLst>
              <a:ext uri="{FF2B5EF4-FFF2-40B4-BE49-F238E27FC236}">
                <a16:creationId xmlns:a16="http://schemas.microsoft.com/office/drawing/2014/main" id="{FF0C1AF2-9150-B816-5B20-D214D833681D}"/>
              </a:ext>
            </a:extLst>
          </p:cNvPr>
          <p:cNvSpPr>
            <a:spLocks noGrp="1"/>
          </p:cNvSpPr>
          <p:nvPr>
            <p:ph type="sldNum" sz="quarter" idx="12"/>
          </p:nvPr>
        </p:nvSpPr>
        <p:spPr/>
        <p:txBody>
          <a:bodyPr/>
          <a:lstStyle/>
          <a:p>
            <a:fld id="{5C6FAEEE-D619-4E65-A0EF-E650D0B3166A}" type="slidenum">
              <a:rPr lang="en-US" smtClean="0"/>
              <a:t>23</a:t>
            </a:fld>
            <a:endParaRPr lang="en-US"/>
          </a:p>
        </p:txBody>
      </p:sp>
      <p:pic>
        <p:nvPicPr>
          <p:cNvPr id="6" name="Picture 5" descr="A smartphone with a stylus&#10;&#10;Description automatically generated">
            <a:extLst>
              <a:ext uri="{FF2B5EF4-FFF2-40B4-BE49-F238E27FC236}">
                <a16:creationId xmlns:a16="http://schemas.microsoft.com/office/drawing/2014/main" id="{FA4DA73E-4D0F-D19D-41CB-014CB297389D}"/>
              </a:ext>
            </a:extLst>
          </p:cNvPr>
          <p:cNvPicPr>
            <a:picLocks noChangeAspect="1"/>
          </p:cNvPicPr>
          <p:nvPr/>
        </p:nvPicPr>
        <p:blipFill>
          <a:blip r:embed="rId2"/>
          <a:stretch>
            <a:fillRect/>
          </a:stretch>
        </p:blipFill>
        <p:spPr>
          <a:xfrm>
            <a:off x="2438400" y="2274455"/>
            <a:ext cx="7315200" cy="3556000"/>
          </a:xfrm>
          <a:prstGeom prst="rect">
            <a:avLst/>
          </a:prstGeom>
        </p:spPr>
      </p:pic>
      <p:sp>
        <p:nvSpPr>
          <p:cNvPr id="3" name="TextBox 2">
            <a:extLst>
              <a:ext uri="{FF2B5EF4-FFF2-40B4-BE49-F238E27FC236}">
                <a16:creationId xmlns:a16="http://schemas.microsoft.com/office/drawing/2014/main" id="{B5B828FC-8BB9-285E-A63D-C02086340804}"/>
              </a:ext>
            </a:extLst>
          </p:cNvPr>
          <p:cNvSpPr txBox="1"/>
          <p:nvPr/>
        </p:nvSpPr>
        <p:spPr>
          <a:xfrm>
            <a:off x="4659966" y="6253976"/>
            <a:ext cx="3351269" cy="338554"/>
          </a:xfrm>
          <a:prstGeom prst="rect">
            <a:avLst/>
          </a:prstGeom>
          <a:noFill/>
        </p:spPr>
        <p:txBody>
          <a:bodyPr wrap="square" rtlCol="0">
            <a:spAutoFit/>
          </a:bodyPr>
          <a:lstStyle/>
          <a:p>
            <a:pPr algn="ctr"/>
            <a:r>
              <a:rPr lang="en-US" sz="1600" dirty="0">
                <a:latin typeface="+mj-lt"/>
              </a:rPr>
              <a:t>Lithium Ion: 3400 - 6000 </a:t>
            </a:r>
            <a:r>
              <a:rPr lang="en-US" sz="1600" dirty="0" err="1">
                <a:latin typeface="+mj-lt"/>
              </a:rPr>
              <a:t>mAH</a:t>
            </a:r>
            <a:endParaRPr lang="en-US" sz="1600" dirty="0">
              <a:latin typeface="+mj-lt"/>
            </a:endParaRPr>
          </a:p>
        </p:txBody>
      </p:sp>
    </p:spTree>
    <p:extLst>
      <p:ext uri="{BB962C8B-B14F-4D97-AF65-F5344CB8AC3E}">
        <p14:creationId xmlns:p14="http://schemas.microsoft.com/office/powerpoint/2010/main" val="806598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BCF0-C880-F350-5225-B93AF6E19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BC406-B577-2515-1DE8-6D678946B0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Smartwatch</a:t>
            </a:r>
          </a:p>
        </p:txBody>
      </p:sp>
      <p:sp>
        <p:nvSpPr>
          <p:cNvPr id="5" name="Slide Number Placeholder 4">
            <a:extLst>
              <a:ext uri="{FF2B5EF4-FFF2-40B4-BE49-F238E27FC236}">
                <a16:creationId xmlns:a16="http://schemas.microsoft.com/office/drawing/2014/main" id="{3CC68F34-FC2C-66DF-5B66-880E09C4869B}"/>
              </a:ext>
            </a:extLst>
          </p:cNvPr>
          <p:cNvSpPr>
            <a:spLocks noGrp="1"/>
          </p:cNvSpPr>
          <p:nvPr>
            <p:ph type="sldNum" sz="quarter" idx="12"/>
          </p:nvPr>
        </p:nvSpPr>
        <p:spPr/>
        <p:txBody>
          <a:bodyPr/>
          <a:lstStyle/>
          <a:p>
            <a:fld id="{5C6FAEEE-D619-4E65-A0EF-E650D0B3166A}" type="slidenum">
              <a:rPr lang="en-US" smtClean="0"/>
              <a:t>24</a:t>
            </a:fld>
            <a:endParaRPr lang="en-US"/>
          </a:p>
        </p:txBody>
      </p:sp>
      <p:pic>
        <p:nvPicPr>
          <p:cNvPr id="4" name="Picture 3" descr="A smart watch with a white band&#10;&#10;Description automatically generated">
            <a:extLst>
              <a:ext uri="{FF2B5EF4-FFF2-40B4-BE49-F238E27FC236}">
                <a16:creationId xmlns:a16="http://schemas.microsoft.com/office/drawing/2014/main" id="{0A488841-C801-8B32-6598-E73EBC329F7B}"/>
              </a:ext>
            </a:extLst>
          </p:cNvPr>
          <p:cNvPicPr>
            <a:picLocks noChangeAspect="1"/>
          </p:cNvPicPr>
          <p:nvPr/>
        </p:nvPicPr>
        <p:blipFill>
          <a:blip r:embed="rId2"/>
          <a:stretch>
            <a:fillRect/>
          </a:stretch>
        </p:blipFill>
        <p:spPr>
          <a:xfrm>
            <a:off x="1750081" y="1835149"/>
            <a:ext cx="8691838" cy="3983759"/>
          </a:xfrm>
          <a:prstGeom prst="rect">
            <a:avLst/>
          </a:prstGeom>
        </p:spPr>
      </p:pic>
    </p:spTree>
    <p:extLst>
      <p:ext uri="{BB962C8B-B14F-4D97-AF65-F5344CB8AC3E}">
        <p14:creationId xmlns:p14="http://schemas.microsoft.com/office/powerpoint/2010/main" val="1287154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BCF0-C880-F350-5225-B93AF6E19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BC406-B577-2515-1DE8-6D678946B0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Smartwatch</a:t>
            </a:r>
          </a:p>
        </p:txBody>
      </p:sp>
      <p:sp>
        <p:nvSpPr>
          <p:cNvPr id="5" name="Slide Number Placeholder 4">
            <a:extLst>
              <a:ext uri="{FF2B5EF4-FFF2-40B4-BE49-F238E27FC236}">
                <a16:creationId xmlns:a16="http://schemas.microsoft.com/office/drawing/2014/main" id="{3CC68F34-FC2C-66DF-5B66-880E09C4869B}"/>
              </a:ext>
            </a:extLst>
          </p:cNvPr>
          <p:cNvSpPr>
            <a:spLocks noGrp="1"/>
          </p:cNvSpPr>
          <p:nvPr>
            <p:ph type="sldNum" sz="quarter" idx="12"/>
          </p:nvPr>
        </p:nvSpPr>
        <p:spPr/>
        <p:txBody>
          <a:bodyPr/>
          <a:lstStyle/>
          <a:p>
            <a:fld id="{5C6FAEEE-D619-4E65-A0EF-E650D0B3166A}" type="slidenum">
              <a:rPr lang="en-US" smtClean="0"/>
              <a:t>25</a:t>
            </a:fld>
            <a:endParaRPr lang="en-US"/>
          </a:p>
        </p:txBody>
      </p:sp>
      <p:pic>
        <p:nvPicPr>
          <p:cNvPr id="4" name="Picture 3" descr="A smart watch with a white band&#10;&#10;Description automatically generated">
            <a:extLst>
              <a:ext uri="{FF2B5EF4-FFF2-40B4-BE49-F238E27FC236}">
                <a16:creationId xmlns:a16="http://schemas.microsoft.com/office/drawing/2014/main" id="{0A488841-C801-8B32-6598-E73EBC329F7B}"/>
              </a:ext>
            </a:extLst>
          </p:cNvPr>
          <p:cNvPicPr>
            <a:picLocks noChangeAspect="1"/>
          </p:cNvPicPr>
          <p:nvPr/>
        </p:nvPicPr>
        <p:blipFill>
          <a:blip r:embed="rId2"/>
          <a:stretch>
            <a:fillRect/>
          </a:stretch>
        </p:blipFill>
        <p:spPr>
          <a:xfrm>
            <a:off x="1750081" y="1835149"/>
            <a:ext cx="8691838" cy="3983759"/>
          </a:xfrm>
          <a:prstGeom prst="rect">
            <a:avLst/>
          </a:prstGeom>
        </p:spPr>
      </p:pic>
      <p:sp>
        <p:nvSpPr>
          <p:cNvPr id="3" name="TextBox 2">
            <a:extLst>
              <a:ext uri="{FF2B5EF4-FFF2-40B4-BE49-F238E27FC236}">
                <a16:creationId xmlns:a16="http://schemas.microsoft.com/office/drawing/2014/main" id="{0164CD52-FB51-4467-3CB4-6031C2EC8AC3}"/>
              </a:ext>
            </a:extLst>
          </p:cNvPr>
          <p:cNvSpPr txBox="1"/>
          <p:nvPr/>
        </p:nvSpPr>
        <p:spPr>
          <a:xfrm>
            <a:off x="4420365" y="6276486"/>
            <a:ext cx="3351269" cy="338554"/>
          </a:xfrm>
          <a:prstGeom prst="rect">
            <a:avLst/>
          </a:prstGeom>
          <a:noFill/>
        </p:spPr>
        <p:txBody>
          <a:bodyPr wrap="square" rtlCol="0">
            <a:spAutoFit/>
          </a:bodyPr>
          <a:lstStyle/>
          <a:p>
            <a:pPr algn="ctr"/>
            <a:r>
              <a:rPr lang="en-US" sz="1600" dirty="0">
                <a:latin typeface="+mj-lt"/>
              </a:rPr>
              <a:t>Smart watch: 400-600 </a:t>
            </a:r>
            <a:r>
              <a:rPr lang="en-US" sz="1600" dirty="0" err="1">
                <a:latin typeface="+mj-lt"/>
              </a:rPr>
              <a:t>mAH</a:t>
            </a:r>
            <a:endParaRPr lang="en-US" sz="1600" dirty="0">
              <a:latin typeface="+mj-lt"/>
            </a:endParaRPr>
          </a:p>
        </p:txBody>
      </p:sp>
    </p:spTree>
    <p:extLst>
      <p:ext uri="{BB962C8B-B14F-4D97-AF65-F5344CB8AC3E}">
        <p14:creationId xmlns:p14="http://schemas.microsoft.com/office/powerpoint/2010/main" val="1745835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2974851" y="2760231"/>
            <a:ext cx="6242298" cy="3769859"/>
          </a:xfrm>
          <a:prstGeom prst="rect">
            <a:avLst/>
          </a:prstGeom>
          <a:noFill/>
          <a:ln w="9525">
            <a:noFill/>
            <a:miter lim="800000"/>
            <a:headEnd/>
            <a:tailEnd/>
          </a:ln>
        </p:spPr>
      </p:pic>
      <p:sp>
        <p:nvSpPr>
          <p:cNvPr id="3" name="TextBox 2"/>
          <p:cNvSpPr txBox="1"/>
          <p:nvPr/>
        </p:nvSpPr>
        <p:spPr>
          <a:xfrm>
            <a:off x="623232" y="1425899"/>
            <a:ext cx="11242697"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mj-lt"/>
              </a:rPr>
              <a:t>Devices </a:t>
            </a:r>
            <a:r>
              <a:rPr lang="en-US" sz="2800" b="1" dirty="0">
                <a:latin typeface="+mj-lt"/>
              </a:rPr>
              <a:t>rarely</a:t>
            </a:r>
            <a:r>
              <a:rPr lang="en-US" sz="2800" dirty="0">
                <a:latin typeface="+mj-lt"/>
              </a:rPr>
              <a:t> transmit continuously.</a:t>
            </a:r>
          </a:p>
          <a:p>
            <a:pPr marL="342900" indent="-342900">
              <a:buFont typeface="Arial" panose="020B0604020202020204" pitchFamily="34" charset="0"/>
              <a:buChar char="•"/>
            </a:pPr>
            <a:r>
              <a:rPr lang="en-US" sz="2800" dirty="0">
                <a:latin typeface="+mj-lt"/>
              </a:rPr>
              <a:t>Having different </a:t>
            </a:r>
            <a:r>
              <a:rPr lang="en-US" sz="2800" b="1" dirty="0">
                <a:latin typeface="+mj-lt"/>
                <a:hlinkClick r:id="" action="ppaction://noaction">
                  <a:extLst>
                    <a:ext uri="{A12FA001-AC4F-418D-AE19-62706E023703}">
                      <ahyp:hlinkClr xmlns:ahyp="http://schemas.microsoft.com/office/drawing/2018/hyperlinkcolor" val="tx"/>
                    </a:ext>
                  </a:extLst>
                </a:hlinkClick>
              </a:rPr>
              <a:t>power states </a:t>
            </a:r>
            <a:r>
              <a:rPr lang="en-US" sz="2800" dirty="0">
                <a:latin typeface="+mj-lt"/>
              </a:rPr>
              <a:t>allow power consumption to be reduced</a:t>
            </a:r>
          </a:p>
        </p:txBody>
      </p:sp>
      <p:sp>
        <p:nvSpPr>
          <p:cNvPr id="4" name="Slide Number Placeholder 3"/>
          <p:cNvSpPr>
            <a:spLocks noGrp="1"/>
          </p:cNvSpPr>
          <p:nvPr>
            <p:ph type="sldNum" sz="quarter" idx="12"/>
          </p:nvPr>
        </p:nvSpPr>
        <p:spPr/>
        <p:txBody>
          <a:bodyPr/>
          <a:lstStyle/>
          <a:p>
            <a:fld id="{5C6FAEEE-D619-4E65-A0EF-E650D0B3166A}" type="slidenum">
              <a:rPr lang="en-US" smtClean="0"/>
              <a:t>26</a:t>
            </a:fld>
            <a:endParaRPr lang="en-US"/>
          </a:p>
        </p:txBody>
      </p:sp>
      <p:sp>
        <p:nvSpPr>
          <p:cNvPr id="8" name="Title 1">
            <a:extLst>
              <a:ext uri="{FF2B5EF4-FFF2-40B4-BE49-F238E27FC236}">
                <a16:creationId xmlns:a16="http://schemas.microsoft.com/office/drawing/2014/main" id="{C20286DD-4B42-1C0E-BBFA-DBF8CEB728B0}"/>
              </a:ext>
            </a:extLst>
          </p:cNvPr>
          <p:cNvSpPr txBox="1">
            <a:spLocks/>
          </p:cNvSpPr>
          <p:nvPr/>
        </p:nvSpPr>
        <p:spPr>
          <a:xfrm>
            <a:off x="593168" y="136572"/>
            <a:ext cx="11242697" cy="1485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latin typeface="+mn-lt"/>
              </a:rPr>
              <a:t>Different transmission states for wireless networking</a:t>
            </a:r>
            <a:endParaRPr lang="en-SG" dirty="0">
              <a:latin typeface="+mn-lt"/>
            </a:endParaRPr>
          </a:p>
        </p:txBody>
      </p:sp>
    </p:spTree>
    <p:extLst>
      <p:ext uri="{BB962C8B-B14F-4D97-AF65-F5344CB8AC3E}">
        <p14:creationId xmlns:p14="http://schemas.microsoft.com/office/powerpoint/2010/main" val="350908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60" y="177516"/>
            <a:ext cx="11902040" cy="1485900"/>
          </a:xfrm>
        </p:spPr>
        <p:txBody>
          <a:bodyPr>
            <a:normAutofit/>
          </a:bodyPr>
          <a:lstStyle/>
          <a:p>
            <a:r>
              <a:rPr lang="en-US" sz="4000" dirty="0">
                <a:latin typeface="+mn-lt"/>
              </a:rPr>
              <a:t>Spikes in the power consumption of smartphones are due to wireless networking events</a:t>
            </a:r>
          </a:p>
        </p:txBody>
      </p:sp>
      <p:sp>
        <p:nvSpPr>
          <p:cNvPr id="5" name="Slide Number Placeholder 4"/>
          <p:cNvSpPr>
            <a:spLocks noGrp="1"/>
          </p:cNvSpPr>
          <p:nvPr>
            <p:ph type="sldNum" sz="quarter" idx="12"/>
          </p:nvPr>
        </p:nvSpPr>
        <p:spPr/>
        <p:txBody>
          <a:bodyPr/>
          <a:lstStyle/>
          <a:p>
            <a:fld id="{5C6FAEEE-D619-4E65-A0EF-E650D0B3166A}" type="slidenum">
              <a:rPr lang="en-US" smtClean="0"/>
              <a:t>27</a:t>
            </a:fld>
            <a:endParaRPr lang="en-US"/>
          </a:p>
        </p:txBody>
      </p:sp>
      <p:pic>
        <p:nvPicPr>
          <p:cNvPr id="8" name="Picture 7"/>
          <p:cNvPicPr>
            <a:picLocks noChangeAspect="1"/>
          </p:cNvPicPr>
          <p:nvPr/>
        </p:nvPicPr>
        <p:blipFill>
          <a:blip r:embed="rId2"/>
          <a:stretch>
            <a:fillRect/>
          </a:stretch>
        </p:blipFill>
        <p:spPr>
          <a:xfrm>
            <a:off x="2275319" y="1983577"/>
            <a:ext cx="7641359" cy="2569123"/>
          </a:xfrm>
          <a:prstGeom prst="rect">
            <a:avLst/>
          </a:prstGeom>
        </p:spPr>
      </p:pic>
      <p:sp>
        <p:nvSpPr>
          <p:cNvPr id="10" name="TextBox 9"/>
          <p:cNvSpPr txBox="1"/>
          <p:nvPr/>
        </p:nvSpPr>
        <p:spPr>
          <a:xfrm>
            <a:off x="1007116" y="5153917"/>
            <a:ext cx="10177766"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err="1">
                <a:latin typeface="+mj-lt"/>
              </a:rPr>
              <a:t>WiFi</a:t>
            </a:r>
            <a:r>
              <a:rPr lang="en-US" sz="2800" dirty="0">
                <a:latin typeface="+mj-lt"/>
              </a:rPr>
              <a:t> state transition for beacon communication is (relatively) fast</a:t>
            </a:r>
          </a:p>
          <a:p>
            <a:pPr marL="342900" indent="-342900">
              <a:buFont typeface="Arial" panose="020B0604020202020204" pitchFamily="34" charset="0"/>
              <a:buChar char="•"/>
            </a:pPr>
            <a:r>
              <a:rPr lang="en-US" sz="2800" dirty="0">
                <a:latin typeface="+mj-lt"/>
              </a:rPr>
              <a:t>However, state transition for data communication is (still) slow due to driver/software overhead</a:t>
            </a:r>
          </a:p>
        </p:txBody>
      </p:sp>
    </p:spTree>
    <p:extLst>
      <p:ext uri="{BB962C8B-B14F-4D97-AF65-F5344CB8AC3E}">
        <p14:creationId xmlns:p14="http://schemas.microsoft.com/office/powerpoint/2010/main" val="2076557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602207" y="271130"/>
            <a:ext cx="10987585" cy="1485900"/>
          </a:xfrm>
        </p:spPr>
        <p:txBody>
          <a:bodyPr>
            <a:normAutofit/>
          </a:bodyPr>
          <a:lstStyle/>
          <a:p>
            <a:r>
              <a:rPr lang="en-US" sz="4000" dirty="0">
                <a:latin typeface="+mn-lt"/>
              </a:rPr>
              <a:t>Current consumption for a wireless embedded device for various states of the radio transceiver</a:t>
            </a:r>
          </a:p>
        </p:txBody>
      </p:sp>
      <p:pic>
        <p:nvPicPr>
          <p:cNvPr id="4098" name="Picture 2"/>
          <p:cNvPicPr>
            <a:picLocks noChangeAspect="1" noChangeArrowheads="1"/>
          </p:cNvPicPr>
          <p:nvPr/>
        </p:nvPicPr>
        <p:blipFill>
          <a:blip r:embed="rId3" cstate="print"/>
          <a:srcRect/>
          <a:stretch>
            <a:fillRect/>
          </a:stretch>
        </p:blipFill>
        <p:spPr bwMode="auto">
          <a:xfrm>
            <a:off x="838200" y="2065698"/>
            <a:ext cx="5530006" cy="465577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5C6FAEEE-D619-4E65-A0EF-E650D0B3166A}" type="slidenum">
              <a:rPr lang="en-US" smtClean="0"/>
              <a:t>28</a:t>
            </a:fld>
            <a:endParaRPr lang="en-US"/>
          </a:p>
        </p:txBody>
      </p:sp>
    </p:spTree>
    <p:extLst>
      <p:ext uri="{BB962C8B-B14F-4D97-AF65-F5344CB8AC3E}">
        <p14:creationId xmlns:p14="http://schemas.microsoft.com/office/powerpoint/2010/main" val="419678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28099-B9D7-74DC-D50F-FED110338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C5BBE-EC82-6DBD-2D33-F55F6923064E}"/>
              </a:ext>
            </a:extLst>
          </p:cNvPr>
          <p:cNvSpPr>
            <a:spLocks noGrp="1"/>
          </p:cNvSpPr>
          <p:nvPr>
            <p:ph type="title"/>
          </p:nvPr>
        </p:nvSpPr>
        <p:spPr>
          <a:xfrm>
            <a:off x="519959" y="330206"/>
            <a:ext cx="9601200" cy="1014214"/>
          </a:xfrm>
        </p:spPr>
        <p:txBody>
          <a:bodyPr>
            <a:normAutofit/>
          </a:bodyPr>
          <a:lstStyle/>
          <a:p>
            <a:r>
              <a:rPr lang="en-US" dirty="0">
                <a:latin typeface="+mn-lt"/>
              </a:rPr>
              <a:t>Energy Characteristics of LCD Display</a:t>
            </a:r>
          </a:p>
        </p:txBody>
      </p:sp>
      <p:sp>
        <p:nvSpPr>
          <p:cNvPr id="5" name="Slide Number Placeholder 4">
            <a:extLst>
              <a:ext uri="{FF2B5EF4-FFF2-40B4-BE49-F238E27FC236}">
                <a16:creationId xmlns:a16="http://schemas.microsoft.com/office/drawing/2014/main" id="{B5C7DEC9-4AF4-EACD-9F52-90F289A68E86}"/>
              </a:ext>
            </a:extLst>
          </p:cNvPr>
          <p:cNvSpPr>
            <a:spLocks noGrp="1"/>
          </p:cNvSpPr>
          <p:nvPr>
            <p:ph type="sldNum" sz="quarter" idx="12"/>
          </p:nvPr>
        </p:nvSpPr>
        <p:spPr/>
        <p:txBody>
          <a:bodyPr/>
          <a:lstStyle/>
          <a:p>
            <a:fld id="{5C6FAEEE-D619-4E65-A0EF-E650D0B3166A}" type="slidenum">
              <a:rPr lang="en-US" smtClean="0"/>
              <a:t>29</a:t>
            </a:fld>
            <a:endParaRPr lang="en-US"/>
          </a:p>
        </p:txBody>
      </p:sp>
      <p:pic>
        <p:nvPicPr>
          <p:cNvPr id="6" name="Picture 5">
            <a:extLst>
              <a:ext uri="{FF2B5EF4-FFF2-40B4-BE49-F238E27FC236}">
                <a16:creationId xmlns:a16="http://schemas.microsoft.com/office/drawing/2014/main" id="{97192889-FC34-41B2-F2DF-88D7E83F8B6D}"/>
              </a:ext>
            </a:extLst>
          </p:cNvPr>
          <p:cNvPicPr>
            <a:picLocks noChangeAspect="1"/>
          </p:cNvPicPr>
          <p:nvPr/>
        </p:nvPicPr>
        <p:blipFill>
          <a:blip r:embed="rId2"/>
          <a:stretch>
            <a:fillRect/>
          </a:stretch>
        </p:blipFill>
        <p:spPr>
          <a:xfrm>
            <a:off x="6092366" y="1632588"/>
            <a:ext cx="4365027" cy="3151855"/>
          </a:xfrm>
          <a:prstGeom prst="rect">
            <a:avLst/>
          </a:prstGeom>
        </p:spPr>
      </p:pic>
      <p:pic>
        <p:nvPicPr>
          <p:cNvPr id="7" name="Picture 6">
            <a:extLst>
              <a:ext uri="{FF2B5EF4-FFF2-40B4-BE49-F238E27FC236}">
                <a16:creationId xmlns:a16="http://schemas.microsoft.com/office/drawing/2014/main" id="{5ABC7507-81CA-735C-E2A2-1D70567893C7}"/>
              </a:ext>
            </a:extLst>
          </p:cNvPr>
          <p:cNvPicPr>
            <a:picLocks noChangeAspect="1"/>
          </p:cNvPicPr>
          <p:nvPr/>
        </p:nvPicPr>
        <p:blipFill>
          <a:blip r:embed="rId3"/>
          <a:stretch>
            <a:fillRect/>
          </a:stretch>
        </p:blipFill>
        <p:spPr>
          <a:xfrm>
            <a:off x="983674" y="1632588"/>
            <a:ext cx="4519428" cy="3151855"/>
          </a:xfrm>
          <a:prstGeom prst="rect">
            <a:avLst/>
          </a:prstGeom>
        </p:spPr>
      </p:pic>
      <p:sp>
        <p:nvSpPr>
          <p:cNvPr id="3" name="Rectangle 2">
            <a:extLst>
              <a:ext uri="{FF2B5EF4-FFF2-40B4-BE49-F238E27FC236}">
                <a16:creationId xmlns:a16="http://schemas.microsoft.com/office/drawing/2014/main" id="{5F2CF8E6-DE81-AA12-18D7-18A4C08493D3}"/>
              </a:ext>
            </a:extLst>
          </p:cNvPr>
          <p:cNvSpPr/>
          <p:nvPr/>
        </p:nvSpPr>
        <p:spPr>
          <a:xfrm>
            <a:off x="1115704" y="5072611"/>
            <a:ext cx="9953324" cy="830997"/>
          </a:xfrm>
          <a:prstGeom prst="rect">
            <a:avLst/>
          </a:prstGeom>
        </p:spPr>
        <p:txBody>
          <a:bodyPr wrap="square">
            <a:spAutoFit/>
          </a:bodyPr>
          <a:lstStyle/>
          <a:p>
            <a:r>
              <a:rPr lang="en-SG" sz="2400" dirty="0">
                <a:latin typeface="+mj-lt"/>
              </a:rPr>
              <a:t>Most of the power in an LCD display is consumed by the backlight, the light filter requires comparatively less power. </a:t>
            </a:r>
          </a:p>
        </p:txBody>
      </p:sp>
      <p:sp>
        <p:nvSpPr>
          <p:cNvPr id="4" name="Rectangle 3">
            <a:extLst>
              <a:ext uri="{FF2B5EF4-FFF2-40B4-BE49-F238E27FC236}">
                <a16:creationId xmlns:a16="http://schemas.microsoft.com/office/drawing/2014/main" id="{EC7AC5B0-9D65-9523-3FCA-0B0D6CB0F149}"/>
              </a:ext>
            </a:extLst>
          </p:cNvPr>
          <p:cNvSpPr/>
          <p:nvPr/>
        </p:nvSpPr>
        <p:spPr>
          <a:xfrm>
            <a:off x="242869" y="6191776"/>
            <a:ext cx="11793188" cy="523220"/>
          </a:xfrm>
          <a:prstGeom prst="rect">
            <a:avLst/>
          </a:prstGeom>
        </p:spPr>
        <p:txBody>
          <a:bodyPr wrap="square">
            <a:spAutoFit/>
          </a:bodyPr>
          <a:lstStyle/>
          <a:p>
            <a:pPr marL="342900" lvl="1" indent="-342900">
              <a:buClr>
                <a:schemeClr val="folHlink"/>
              </a:buClr>
              <a:buSzPct val="60000"/>
            </a:pPr>
            <a:r>
              <a:rPr lang="en-US" sz="1400" dirty="0"/>
              <a:t>B Anand, K </a:t>
            </a:r>
            <a:r>
              <a:rPr lang="en-US" sz="1400" dirty="0" err="1"/>
              <a:t>Thirugnanam</a:t>
            </a:r>
            <a:r>
              <a:rPr lang="en-US" sz="1400" dirty="0"/>
              <a:t>, J Sebastian, PG Kannan, AL Ananda, MC Chan, RK Balan, “Adaptive display power management for mobile games,” ACM International Conference on Mobile Systems, Applications, and Services (</a:t>
            </a:r>
            <a:r>
              <a:rPr lang="en-US" sz="1400" dirty="0" err="1"/>
              <a:t>Mobisys</a:t>
            </a:r>
            <a:r>
              <a:rPr lang="en-US" sz="1400" dirty="0"/>
              <a:t>) 2011.</a:t>
            </a:r>
          </a:p>
        </p:txBody>
      </p:sp>
    </p:spTree>
    <p:extLst>
      <p:ext uri="{BB962C8B-B14F-4D97-AF65-F5344CB8AC3E}">
        <p14:creationId xmlns:p14="http://schemas.microsoft.com/office/powerpoint/2010/main" val="87669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3F3D0-D833-28B7-433D-B801E8E66EA3}"/>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8C4EB9-BD7F-E210-443E-4BDBA64B8759}"/>
              </a:ext>
            </a:extLst>
          </p:cNvPr>
          <p:cNvSpPr>
            <a:spLocks noGrp="1"/>
          </p:cNvSpPr>
          <p:nvPr>
            <p:ph type="sldNum" sz="quarter" idx="12"/>
          </p:nvPr>
        </p:nvSpPr>
        <p:spPr/>
        <p:txBody>
          <a:bodyPr/>
          <a:lstStyle/>
          <a:p>
            <a:fld id="{687B7451-1438-CB4A-8106-82A64F1C7D7B}" type="slidenum">
              <a:rPr lang="sv-SE" smtClean="0"/>
              <a:t>3</a:t>
            </a:fld>
            <a:endParaRPr lang="sv-SE"/>
          </a:p>
        </p:txBody>
      </p:sp>
      <p:sp>
        <p:nvSpPr>
          <p:cNvPr id="8" name="Title 7">
            <a:extLst>
              <a:ext uri="{FF2B5EF4-FFF2-40B4-BE49-F238E27FC236}">
                <a16:creationId xmlns:a16="http://schemas.microsoft.com/office/drawing/2014/main" id="{32898D5F-B4E5-587D-C531-508E7DF42927}"/>
              </a:ext>
            </a:extLst>
          </p:cNvPr>
          <p:cNvSpPr>
            <a:spLocks noGrp="1"/>
          </p:cNvSpPr>
          <p:nvPr>
            <p:ph type="title"/>
          </p:nvPr>
        </p:nvSpPr>
        <p:spPr>
          <a:xfrm>
            <a:off x="699159" y="427803"/>
            <a:ext cx="11072649" cy="1325563"/>
          </a:xfrm>
        </p:spPr>
        <p:txBody>
          <a:bodyPr>
            <a:normAutofit/>
          </a:bodyPr>
          <a:lstStyle/>
          <a:p>
            <a:r>
              <a:rPr lang="en-US" sz="4000" dirty="0">
                <a:latin typeface="+mn-lt"/>
              </a:rPr>
              <a:t>Administrative Stuff</a:t>
            </a:r>
            <a:endParaRPr lang="en-SE" sz="4000" dirty="0">
              <a:latin typeface="+mn-lt"/>
            </a:endParaRPr>
          </a:p>
        </p:txBody>
      </p:sp>
      <p:sp>
        <p:nvSpPr>
          <p:cNvPr id="2" name="Content Placeholder 2">
            <a:extLst>
              <a:ext uri="{FF2B5EF4-FFF2-40B4-BE49-F238E27FC236}">
                <a16:creationId xmlns:a16="http://schemas.microsoft.com/office/drawing/2014/main" id="{CAAED326-788B-209E-338F-12572EA603F8}"/>
              </a:ext>
            </a:extLst>
          </p:cNvPr>
          <p:cNvSpPr>
            <a:spLocks noGrp="1"/>
          </p:cNvSpPr>
          <p:nvPr>
            <p:ph idx="1"/>
          </p:nvPr>
        </p:nvSpPr>
        <p:spPr>
          <a:xfrm>
            <a:off x="699159" y="1897526"/>
            <a:ext cx="10933164" cy="3207109"/>
          </a:xfrm>
        </p:spPr>
        <p:txBody>
          <a:bodyPr>
            <a:normAutofit/>
          </a:bodyPr>
          <a:lstStyle/>
          <a:p>
            <a:r>
              <a:rPr lang="en-US" dirty="0">
                <a:latin typeface="+mj-lt"/>
              </a:rPr>
              <a:t>Deadline for project problem, seminar paper selection: 10</a:t>
            </a:r>
            <a:r>
              <a:rPr lang="en-US" baseline="30000" dirty="0">
                <a:latin typeface="+mj-lt"/>
              </a:rPr>
              <a:t>th</a:t>
            </a:r>
            <a:r>
              <a:rPr lang="en-US" dirty="0">
                <a:latin typeface="+mj-lt"/>
              </a:rPr>
              <a:t> March 2024</a:t>
            </a:r>
          </a:p>
          <a:p>
            <a:r>
              <a:rPr lang="en-US" dirty="0">
                <a:latin typeface="+mj-lt"/>
              </a:rPr>
              <a:t>Equipment for Project: End of recess week (Before 4</a:t>
            </a:r>
            <a:r>
              <a:rPr lang="en-US" baseline="30000" dirty="0">
                <a:latin typeface="+mj-lt"/>
              </a:rPr>
              <a:t>th</a:t>
            </a:r>
            <a:r>
              <a:rPr lang="en-US" dirty="0">
                <a:latin typeface="+mj-lt"/>
              </a:rPr>
              <a:t> March 2024)</a:t>
            </a:r>
          </a:p>
          <a:p>
            <a:r>
              <a:rPr lang="en-US" dirty="0">
                <a:latin typeface="+mj-lt"/>
              </a:rPr>
              <a:t>List of papers for seminar and student selection</a:t>
            </a:r>
          </a:p>
          <a:p>
            <a:r>
              <a:rPr lang="en-US" dirty="0">
                <a:latin typeface="+mj-lt"/>
              </a:rPr>
              <a:t>Project can be done in a group of two. We would need statement of work</a:t>
            </a:r>
          </a:p>
          <a:p>
            <a:r>
              <a:rPr lang="en-US" dirty="0">
                <a:latin typeface="+mj-lt"/>
              </a:rPr>
              <a:t>Term paper, Student Seminar are INDIVIDUAL tasks</a:t>
            </a:r>
          </a:p>
          <a:p>
            <a:endParaRPr lang="en-US" dirty="0">
              <a:latin typeface="+mj-lt"/>
            </a:endParaRPr>
          </a:p>
        </p:txBody>
      </p:sp>
    </p:spTree>
    <p:extLst>
      <p:ext uri="{BB962C8B-B14F-4D97-AF65-F5344CB8AC3E}">
        <p14:creationId xmlns:p14="http://schemas.microsoft.com/office/powerpoint/2010/main" val="332050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21B45-CCEC-BA26-23D2-5A3EA24FA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1E7AD-BB35-AEAE-E67A-879F939FCC29}"/>
              </a:ext>
            </a:extLst>
          </p:cNvPr>
          <p:cNvSpPr>
            <a:spLocks noGrp="1"/>
          </p:cNvSpPr>
          <p:nvPr>
            <p:ph type="title"/>
          </p:nvPr>
        </p:nvSpPr>
        <p:spPr>
          <a:xfrm>
            <a:off x="1320799" y="86360"/>
            <a:ext cx="10280073" cy="1485900"/>
          </a:xfrm>
        </p:spPr>
        <p:txBody>
          <a:bodyPr>
            <a:normAutofit/>
          </a:bodyPr>
          <a:lstStyle/>
          <a:p>
            <a:r>
              <a:rPr lang="en-US" sz="4000" dirty="0">
                <a:latin typeface="+mn-lt"/>
              </a:rPr>
              <a:t>Energy Characteristics of OLED Display [4]</a:t>
            </a:r>
          </a:p>
        </p:txBody>
      </p:sp>
      <p:pic>
        <p:nvPicPr>
          <p:cNvPr id="6" name="Content Placeholder 5">
            <a:extLst>
              <a:ext uri="{FF2B5EF4-FFF2-40B4-BE49-F238E27FC236}">
                <a16:creationId xmlns:a16="http://schemas.microsoft.com/office/drawing/2014/main" id="{87FDA572-FE02-F7D8-6BD4-8751B0801101}"/>
              </a:ext>
            </a:extLst>
          </p:cNvPr>
          <p:cNvPicPr>
            <a:picLocks noGrp="1" noChangeAspect="1"/>
          </p:cNvPicPr>
          <p:nvPr>
            <p:ph idx="1"/>
          </p:nvPr>
        </p:nvPicPr>
        <p:blipFill>
          <a:blip r:embed="rId2"/>
          <a:stretch>
            <a:fillRect/>
          </a:stretch>
        </p:blipFill>
        <p:spPr>
          <a:xfrm>
            <a:off x="1063213" y="1342381"/>
            <a:ext cx="5059814" cy="3462245"/>
          </a:xfrm>
          <a:prstGeom prst="rect">
            <a:avLst/>
          </a:prstGeom>
        </p:spPr>
      </p:pic>
      <p:sp>
        <p:nvSpPr>
          <p:cNvPr id="5" name="Slide Number Placeholder 4">
            <a:extLst>
              <a:ext uri="{FF2B5EF4-FFF2-40B4-BE49-F238E27FC236}">
                <a16:creationId xmlns:a16="http://schemas.microsoft.com/office/drawing/2014/main" id="{13F3A82F-1B3B-81BF-3E00-265763F24E57}"/>
              </a:ext>
            </a:extLst>
          </p:cNvPr>
          <p:cNvSpPr>
            <a:spLocks noGrp="1"/>
          </p:cNvSpPr>
          <p:nvPr>
            <p:ph type="sldNum" sz="quarter" idx="12"/>
          </p:nvPr>
        </p:nvSpPr>
        <p:spPr/>
        <p:txBody>
          <a:bodyPr/>
          <a:lstStyle/>
          <a:p>
            <a:fld id="{5C6FAEEE-D619-4E65-A0EF-E650D0B3166A}" type="slidenum">
              <a:rPr lang="en-US" smtClean="0"/>
              <a:t>30</a:t>
            </a:fld>
            <a:endParaRPr lang="en-US"/>
          </a:p>
        </p:txBody>
      </p:sp>
      <p:pic>
        <p:nvPicPr>
          <p:cNvPr id="7" name="Picture 6">
            <a:extLst>
              <a:ext uri="{FF2B5EF4-FFF2-40B4-BE49-F238E27FC236}">
                <a16:creationId xmlns:a16="http://schemas.microsoft.com/office/drawing/2014/main" id="{7C5D1761-F4C8-0965-F7F1-A636D23ABFAF}"/>
              </a:ext>
            </a:extLst>
          </p:cNvPr>
          <p:cNvPicPr>
            <a:picLocks noChangeAspect="1"/>
          </p:cNvPicPr>
          <p:nvPr/>
        </p:nvPicPr>
        <p:blipFill>
          <a:blip r:embed="rId3"/>
          <a:stretch>
            <a:fillRect/>
          </a:stretch>
        </p:blipFill>
        <p:spPr>
          <a:xfrm>
            <a:off x="6326631" y="1311524"/>
            <a:ext cx="5274241" cy="3623356"/>
          </a:xfrm>
          <a:prstGeom prst="rect">
            <a:avLst/>
          </a:prstGeom>
        </p:spPr>
      </p:pic>
      <p:sp>
        <p:nvSpPr>
          <p:cNvPr id="3" name="Rectangle 2">
            <a:extLst>
              <a:ext uri="{FF2B5EF4-FFF2-40B4-BE49-F238E27FC236}">
                <a16:creationId xmlns:a16="http://schemas.microsoft.com/office/drawing/2014/main" id="{3C16C543-DC8C-57A5-B243-79C5A8FE8E3D}"/>
              </a:ext>
            </a:extLst>
          </p:cNvPr>
          <p:cNvSpPr/>
          <p:nvPr/>
        </p:nvSpPr>
        <p:spPr>
          <a:xfrm>
            <a:off x="1063213" y="4894203"/>
            <a:ext cx="10335163" cy="1877437"/>
          </a:xfrm>
          <a:prstGeom prst="rect">
            <a:avLst/>
          </a:prstGeom>
        </p:spPr>
        <p:txBody>
          <a:bodyPr wrap="square">
            <a:spAutoFit/>
          </a:bodyPr>
          <a:lstStyle/>
          <a:p>
            <a:pPr marL="285750" indent="-285750">
              <a:buFont typeface="Arial" panose="020B0604020202020204" pitchFamily="34" charset="0"/>
              <a:buChar char="•"/>
            </a:pPr>
            <a:r>
              <a:rPr lang="en-SG" sz="2400" dirty="0">
                <a:latin typeface="+mj-lt"/>
              </a:rPr>
              <a:t>OLED display functions without a backlight </a:t>
            </a:r>
          </a:p>
          <a:p>
            <a:pPr marL="285750" indent="-285750">
              <a:buFont typeface="Arial" panose="020B0604020202020204" pitchFamily="34" charset="0"/>
              <a:buChar char="•"/>
            </a:pPr>
            <a:r>
              <a:rPr lang="en-SG" sz="2400" dirty="0">
                <a:latin typeface="+mj-lt"/>
              </a:rPr>
              <a:t>OLED displays consume less power than a LCD display when the image is dark, but more when the image is bright</a:t>
            </a:r>
          </a:p>
          <a:p>
            <a:pPr marL="285750" indent="-285750">
              <a:buFont typeface="Arial" panose="020B0604020202020204" pitchFamily="34" charset="0"/>
              <a:buChar char="•"/>
            </a:pPr>
            <a:r>
              <a:rPr lang="en-US" sz="2400" dirty="0">
                <a:latin typeface="+mj-lt"/>
              </a:rPr>
              <a:t>Displaying different color consumed different amount of energy  </a:t>
            </a:r>
            <a:endParaRPr lang="en-SG" sz="2400" dirty="0">
              <a:latin typeface="+mj-lt"/>
            </a:endParaRPr>
          </a:p>
          <a:p>
            <a:pPr marL="285750" indent="-285750">
              <a:buFont typeface="Arial" panose="020B0604020202020204" pitchFamily="34" charset="0"/>
              <a:buChar char="•"/>
            </a:pPr>
            <a:endParaRPr lang="en-SG" sz="2000" dirty="0"/>
          </a:p>
        </p:txBody>
      </p:sp>
    </p:spTree>
    <p:extLst>
      <p:ext uri="{BB962C8B-B14F-4D97-AF65-F5344CB8AC3E}">
        <p14:creationId xmlns:p14="http://schemas.microsoft.com/office/powerpoint/2010/main" val="2280600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05659" y="69454"/>
            <a:ext cx="10607405" cy="1485900"/>
          </a:xfrm>
        </p:spPr>
        <p:txBody>
          <a:bodyPr/>
          <a:lstStyle/>
          <a:p>
            <a:pPr eaLnBrk="1" hangingPunct="1"/>
            <a:r>
              <a:rPr lang="en-US" sz="4000" dirty="0">
                <a:latin typeface="+mn-lt"/>
              </a:rPr>
              <a:t>Lifespan estimation for wireless networking</a:t>
            </a:r>
            <a:endParaRPr lang="en-SG" sz="4000" dirty="0">
              <a:latin typeface="+mn-lt"/>
            </a:endParaRPr>
          </a:p>
        </p:txBody>
      </p:sp>
      <p:pic>
        <p:nvPicPr>
          <p:cNvPr id="29701" name="Picture 6"/>
          <p:cNvPicPr>
            <a:picLocks noChangeAspect="1" noChangeArrowheads="1"/>
          </p:cNvPicPr>
          <p:nvPr/>
        </p:nvPicPr>
        <p:blipFill>
          <a:blip r:embed="rId2" cstate="print"/>
          <a:srcRect/>
          <a:stretch>
            <a:fillRect/>
          </a:stretch>
        </p:blipFill>
        <p:spPr bwMode="auto">
          <a:xfrm>
            <a:off x="3154896" y="1362298"/>
            <a:ext cx="5324086" cy="1958240"/>
          </a:xfrm>
          <a:prstGeom prst="rect">
            <a:avLst/>
          </a:prstGeom>
          <a:noFill/>
          <a:ln w="9525">
            <a:noFill/>
            <a:miter lim="800000"/>
            <a:headEnd/>
            <a:tailEnd/>
          </a:ln>
        </p:spPr>
      </p:pic>
      <p:sp>
        <p:nvSpPr>
          <p:cNvPr id="2" name="TextBox 1"/>
          <p:cNvSpPr txBox="1"/>
          <p:nvPr/>
        </p:nvSpPr>
        <p:spPr>
          <a:xfrm>
            <a:off x="670858" y="3446060"/>
            <a:ext cx="11204367" cy="3170099"/>
          </a:xfrm>
          <a:prstGeom prst="rect">
            <a:avLst/>
          </a:prstGeom>
          <a:noFill/>
        </p:spPr>
        <p:txBody>
          <a:bodyPr wrap="square" rtlCol="0">
            <a:spAutoFit/>
          </a:bodyPr>
          <a:lstStyle/>
          <a:p>
            <a:r>
              <a:rPr lang="en-US" sz="2800" dirty="0">
                <a:latin typeface="+mj-lt"/>
              </a:rPr>
              <a:t>A mobile device with a capacity 9.62Wh transmits continuously on:</a:t>
            </a:r>
          </a:p>
          <a:p>
            <a:pPr marL="285750" indent="-285750">
              <a:buFont typeface="Arial" panose="020B0604020202020204" pitchFamily="34" charset="0"/>
              <a:buChar char="•"/>
            </a:pPr>
            <a:r>
              <a:rPr lang="en-US" sz="2400" dirty="0" err="1">
                <a:latin typeface="+mj-lt"/>
              </a:rPr>
              <a:t>WiFi</a:t>
            </a:r>
            <a:r>
              <a:rPr lang="en-US" sz="2400" dirty="0">
                <a:latin typeface="+mj-lt"/>
              </a:rPr>
              <a:t>: </a:t>
            </a:r>
          </a:p>
          <a:p>
            <a:pPr marL="742950" lvl="1" indent="-285750">
              <a:buFont typeface="Arial" panose="020B0604020202020204" pitchFamily="34" charset="0"/>
              <a:buChar char="•"/>
            </a:pPr>
            <a:r>
              <a:rPr lang="en-US" sz="2000" dirty="0">
                <a:latin typeface="+mj-lt"/>
              </a:rPr>
              <a:t>Considering only network energy consumption</a:t>
            </a:r>
          </a:p>
          <a:p>
            <a:pPr marL="742950" lvl="1" indent="-285750">
              <a:buFont typeface="Arial" panose="020B0604020202020204" pitchFamily="34" charset="0"/>
              <a:buChar char="•"/>
            </a:pPr>
            <a:r>
              <a:rPr lang="en-US" sz="2000" dirty="0">
                <a:latin typeface="+mj-lt"/>
              </a:rPr>
              <a:t>Power consumption: 3.3V*219mA = 722.7 </a:t>
            </a:r>
            <a:r>
              <a:rPr lang="en-US" sz="2000" dirty="0" err="1">
                <a:latin typeface="+mj-lt"/>
              </a:rPr>
              <a:t>mW</a:t>
            </a:r>
            <a:endParaRPr lang="en-US" sz="2000" dirty="0">
              <a:latin typeface="+mj-lt"/>
            </a:endParaRPr>
          </a:p>
          <a:p>
            <a:pPr marL="742950" lvl="1" indent="-285750">
              <a:buFont typeface="Arial" panose="020B0604020202020204" pitchFamily="34" charset="0"/>
              <a:buChar char="•"/>
            </a:pPr>
            <a:r>
              <a:rPr lang="en-US" sz="2000" dirty="0">
                <a:latin typeface="+mj-lt"/>
              </a:rPr>
              <a:t>Duration =  9.62/0.7227 = 13.3hrs</a:t>
            </a:r>
          </a:p>
          <a:p>
            <a:pPr marL="742950" lvl="1" indent="-285750">
              <a:buFont typeface="Arial" panose="020B0604020202020204" pitchFamily="34" charset="0"/>
              <a:buChar char="•"/>
            </a:pPr>
            <a:r>
              <a:rPr lang="en-US" sz="2000" dirty="0">
                <a:latin typeface="+mj-lt"/>
              </a:rPr>
              <a:t>In practice, the duration is much shorter due to other components</a:t>
            </a:r>
          </a:p>
          <a:p>
            <a:pPr marL="285750" indent="-285750">
              <a:buFont typeface="Arial" panose="020B0604020202020204" pitchFamily="34" charset="0"/>
              <a:buChar char="•"/>
            </a:pPr>
            <a:r>
              <a:rPr lang="en-US" sz="2400" dirty="0">
                <a:latin typeface="+mj-lt"/>
              </a:rPr>
              <a:t>Bluetooth: (1.8V * 57mA = 102.6mW)</a:t>
            </a:r>
          </a:p>
          <a:p>
            <a:pPr marL="742950" lvl="1" indent="-285750">
              <a:buFont typeface="Arial" panose="020B0604020202020204" pitchFamily="34" charset="0"/>
              <a:buChar char="•"/>
            </a:pPr>
            <a:r>
              <a:rPr lang="en-US" sz="2400" dirty="0">
                <a:latin typeface="+mj-lt"/>
              </a:rPr>
              <a:t>Duration = 9.62/(1.8*0.057) = 93.76hrs</a:t>
            </a:r>
          </a:p>
          <a:p>
            <a:pPr lvl="1"/>
            <a:endParaRPr lang="en-US" sz="2000" dirty="0"/>
          </a:p>
        </p:txBody>
      </p:sp>
      <p:sp>
        <p:nvSpPr>
          <p:cNvPr id="3" name="Rectangle 2"/>
          <p:cNvSpPr/>
          <p:nvPr/>
        </p:nvSpPr>
        <p:spPr>
          <a:xfrm>
            <a:off x="7772400" y="2092036"/>
            <a:ext cx="706582" cy="498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58145" y="2092036"/>
            <a:ext cx="706582" cy="498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C6FAEEE-D619-4E65-A0EF-E650D0B3166A}" type="slidenum">
              <a:rPr lang="en-US" smtClean="0"/>
              <a:t>31</a:t>
            </a:fld>
            <a:endParaRPr lang="en-US"/>
          </a:p>
        </p:txBody>
      </p:sp>
    </p:spTree>
    <p:extLst>
      <p:ext uri="{BB962C8B-B14F-4D97-AF65-F5344CB8AC3E}">
        <p14:creationId xmlns:p14="http://schemas.microsoft.com/office/powerpoint/2010/main" val="319506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3647057" y="2748968"/>
            <a:ext cx="4897885" cy="2957939"/>
          </a:xfrm>
          <a:prstGeom prst="rect">
            <a:avLst/>
          </a:prstGeom>
          <a:noFill/>
          <a:ln w="9525">
            <a:noFill/>
            <a:miter lim="800000"/>
            <a:headEnd/>
            <a:tailEnd/>
          </a:ln>
        </p:spPr>
      </p:pic>
      <p:sp>
        <p:nvSpPr>
          <p:cNvPr id="3" name="TextBox 2"/>
          <p:cNvSpPr txBox="1"/>
          <p:nvPr/>
        </p:nvSpPr>
        <p:spPr>
          <a:xfrm>
            <a:off x="623232" y="1425899"/>
            <a:ext cx="11242697" cy="95410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Devices </a:t>
            </a:r>
            <a:r>
              <a:rPr lang="en-US" sz="2800" b="1" dirty="0">
                <a:latin typeface="+mj-lt"/>
              </a:rPr>
              <a:t>rarely</a:t>
            </a:r>
            <a:r>
              <a:rPr lang="en-US" sz="2400" dirty="0">
                <a:latin typeface="+mj-lt"/>
              </a:rPr>
              <a:t> transmit continuously.</a:t>
            </a:r>
          </a:p>
          <a:p>
            <a:pPr marL="342900" indent="-342900">
              <a:buFont typeface="Arial" panose="020B0604020202020204" pitchFamily="34" charset="0"/>
              <a:buChar char="•"/>
            </a:pPr>
            <a:r>
              <a:rPr lang="en-US" sz="2800" dirty="0">
                <a:latin typeface="+mj-lt"/>
              </a:rPr>
              <a:t>Having different </a:t>
            </a:r>
            <a:r>
              <a:rPr lang="en-US" sz="2800" b="1" dirty="0">
                <a:latin typeface="+mj-lt"/>
                <a:hlinkClick r:id="rId4" action="ppaction://hlinksldjump">
                  <a:extLst>
                    <a:ext uri="{A12FA001-AC4F-418D-AE19-62706E023703}">
                      <ahyp:hlinkClr xmlns:ahyp="http://schemas.microsoft.com/office/drawing/2018/hyperlinkcolor" val="tx"/>
                    </a:ext>
                  </a:extLst>
                </a:hlinkClick>
              </a:rPr>
              <a:t>power states </a:t>
            </a:r>
            <a:r>
              <a:rPr lang="en-US" sz="2800" dirty="0">
                <a:latin typeface="+mj-lt"/>
              </a:rPr>
              <a:t>allow power consumption to be reduced</a:t>
            </a:r>
          </a:p>
        </p:txBody>
      </p:sp>
      <p:sp>
        <p:nvSpPr>
          <p:cNvPr id="4" name="Slide Number Placeholder 3"/>
          <p:cNvSpPr>
            <a:spLocks noGrp="1"/>
          </p:cNvSpPr>
          <p:nvPr>
            <p:ph type="sldNum" sz="quarter" idx="12"/>
          </p:nvPr>
        </p:nvSpPr>
        <p:spPr/>
        <p:txBody>
          <a:bodyPr/>
          <a:lstStyle/>
          <a:p>
            <a:fld id="{5C6FAEEE-D619-4E65-A0EF-E650D0B3166A}" type="slidenum">
              <a:rPr lang="en-US" smtClean="0"/>
              <a:t>32</a:t>
            </a:fld>
            <a:endParaRPr lang="en-US"/>
          </a:p>
        </p:txBody>
      </p:sp>
      <p:sp>
        <p:nvSpPr>
          <p:cNvPr id="5" name="Rectangle 4">
            <a:extLst>
              <a:ext uri="{FF2B5EF4-FFF2-40B4-BE49-F238E27FC236}">
                <a16:creationId xmlns:a16="http://schemas.microsoft.com/office/drawing/2014/main" id="{EF1A7023-247D-4E58-8474-D16CBC2BA653}"/>
              </a:ext>
            </a:extLst>
          </p:cNvPr>
          <p:cNvSpPr/>
          <p:nvPr/>
        </p:nvSpPr>
        <p:spPr>
          <a:xfrm>
            <a:off x="1274618" y="6075869"/>
            <a:ext cx="10591311" cy="584775"/>
          </a:xfrm>
          <a:prstGeom prst="rect">
            <a:avLst/>
          </a:prstGeom>
        </p:spPr>
        <p:txBody>
          <a:bodyPr wrap="square">
            <a:spAutoFit/>
          </a:bodyPr>
          <a:lstStyle/>
          <a:p>
            <a:pPr marL="342900" lvl="1" indent="-342900">
              <a:buClr>
                <a:schemeClr val="folHlink"/>
              </a:buClr>
              <a:buSzPct val="60000"/>
            </a:pPr>
            <a:r>
              <a:rPr lang="en-SG" sz="1600" dirty="0"/>
              <a:t>Ashish Sharma, Vishnu </a:t>
            </a:r>
            <a:r>
              <a:rPr lang="en-SG" sz="1600" dirty="0" err="1"/>
              <a:t>Navda</a:t>
            </a:r>
            <a:r>
              <a:rPr lang="en-SG" sz="1600" dirty="0"/>
              <a:t>, Ramachandran </a:t>
            </a:r>
            <a:r>
              <a:rPr lang="en-SG" sz="1600" dirty="0" err="1"/>
              <a:t>Ramjee</a:t>
            </a:r>
            <a:r>
              <a:rPr lang="en-SG" sz="1600" dirty="0"/>
              <a:t>, Venkat Padmanabhan, and Elizabeth Belding, Cool-Tether: Energy Efficient On-the-fly </a:t>
            </a:r>
            <a:r>
              <a:rPr lang="en-SG" sz="1600" dirty="0" err="1"/>
              <a:t>WiFi</a:t>
            </a:r>
            <a:r>
              <a:rPr lang="en-SG" sz="1600" dirty="0"/>
              <a:t> Hot-spots using Mobile Phones, in </a:t>
            </a:r>
            <a:r>
              <a:rPr lang="en-SG" sz="1600" dirty="0" err="1"/>
              <a:t>CoNEXT</a:t>
            </a:r>
            <a:r>
              <a:rPr lang="en-SG" sz="1600" dirty="0"/>
              <a:t> 2009. </a:t>
            </a:r>
          </a:p>
        </p:txBody>
      </p:sp>
      <p:sp>
        <p:nvSpPr>
          <p:cNvPr id="8" name="Title 1">
            <a:extLst>
              <a:ext uri="{FF2B5EF4-FFF2-40B4-BE49-F238E27FC236}">
                <a16:creationId xmlns:a16="http://schemas.microsoft.com/office/drawing/2014/main" id="{C20286DD-4B42-1C0E-BBFA-DBF8CEB728B0}"/>
              </a:ext>
            </a:extLst>
          </p:cNvPr>
          <p:cNvSpPr txBox="1">
            <a:spLocks/>
          </p:cNvSpPr>
          <p:nvPr/>
        </p:nvSpPr>
        <p:spPr>
          <a:xfrm>
            <a:off x="593168" y="136572"/>
            <a:ext cx="11242697" cy="1485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latin typeface="+mn-lt"/>
              </a:rPr>
              <a:t>Different transmission states for wireless networking</a:t>
            </a:r>
            <a:endParaRPr lang="en-SG" dirty="0">
              <a:latin typeface="+mn-lt"/>
            </a:endParaRPr>
          </a:p>
        </p:txBody>
      </p:sp>
    </p:spTree>
    <p:extLst>
      <p:ext uri="{BB962C8B-B14F-4D97-AF65-F5344CB8AC3E}">
        <p14:creationId xmlns:p14="http://schemas.microsoft.com/office/powerpoint/2010/main" val="418860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68" y="122925"/>
            <a:ext cx="11902040" cy="1485900"/>
          </a:xfrm>
        </p:spPr>
        <p:txBody>
          <a:bodyPr>
            <a:normAutofit/>
          </a:bodyPr>
          <a:lstStyle/>
          <a:p>
            <a:r>
              <a:rPr lang="en-US" sz="4000" dirty="0">
                <a:latin typeface="+mn-lt"/>
              </a:rPr>
              <a:t>Wi-Fi power consumption on a Samsung Galaxy S4</a:t>
            </a:r>
          </a:p>
        </p:txBody>
      </p:sp>
      <p:sp>
        <p:nvSpPr>
          <p:cNvPr id="5" name="Slide Number Placeholder 4"/>
          <p:cNvSpPr>
            <a:spLocks noGrp="1"/>
          </p:cNvSpPr>
          <p:nvPr>
            <p:ph type="sldNum" sz="quarter" idx="12"/>
          </p:nvPr>
        </p:nvSpPr>
        <p:spPr/>
        <p:txBody>
          <a:bodyPr/>
          <a:lstStyle/>
          <a:p>
            <a:fld id="{5C6FAEEE-D619-4E65-A0EF-E650D0B3166A}" type="slidenum">
              <a:rPr lang="en-US" smtClean="0"/>
              <a:t>33</a:t>
            </a:fld>
            <a:endParaRPr lang="en-US"/>
          </a:p>
        </p:txBody>
      </p:sp>
      <p:pic>
        <p:nvPicPr>
          <p:cNvPr id="8" name="Picture 7"/>
          <p:cNvPicPr>
            <a:picLocks noChangeAspect="1"/>
          </p:cNvPicPr>
          <p:nvPr/>
        </p:nvPicPr>
        <p:blipFill>
          <a:blip r:embed="rId2"/>
          <a:stretch>
            <a:fillRect/>
          </a:stretch>
        </p:blipFill>
        <p:spPr>
          <a:xfrm>
            <a:off x="1371599" y="1359457"/>
            <a:ext cx="9866411" cy="3317214"/>
          </a:xfrm>
          <a:prstGeom prst="rect">
            <a:avLst/>
          </a:prstGeom>
        </p:spPr>
      </p:pic>
      <p:sp>
        <p:nvSpPr>
          <p:cNvPr id="10" name="TextBox 9"/>
          <p:cNvSpPr txBox="1"/>
          <p:nvPr/>
        </p:nvSpPr>
        <p:spPr>
          <a:xfrm>
            <a:off x="707568" y="4964864"/>
            <a:ext cx="10646232"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err="1">
                <a:latin typeface="+mj-lt"/>
              </a:rPr>
              <a:t>WiFi</a:t>
            </a:r>
            <a:r>
              <a:rPr lang="en-US" sz="2800" dirty="0">
                <a:latin typeface="+mj-lt"/>
              </a:rPr>
              <a:t> state transition for beacon communication is (relatively) fast</a:t>
            </a:r>
          </a:p>
          <a:p>
            <a:pPr marL="342900" indent="-342900">
              <a:buFont typeface="Arial" panose="020B0604020202020204" pitchFamily="34" charset="0"/>
              <a:buChar char="•"/>
            </a:pPr>
            <a:r>
              <a:rPr lang="en-US" sz="2800" dirty="0">
                <a:latin typeface="+mj-lt"/>
              </a:rPr>
              <a:t>However, state transition for data communication is (still) slow due to driver/software overhead</a:t>
            </a:r>
          </a:p>
        </p:txBody>
      </p:sp>
    </p:spTree>
    <p:extLst>
      <p:ext uri="{BB962C8B-B14F-4D97-AF65-F5344CB8AC3E}">
        <p14:creationId xmlns:p14="http://schemas.microsoft.com/office/powerpoint/2010/main" val="3283160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602207" y="271130"/>
            <a:ext cx="10987585" cy="1485900"/>
          </a:xfrm>
        </p:spPr>
        <p:txBody>
          <a:bodyPr>
            <a:normAutofit/>
          </a:bodyPr>
          <a:lstStyle/>
          <a:p>
            <a:r>
              <a:rPr lang="en-US" sz="4000" dirty="0">
                <a:latin typeface="+mn-lt"/>
              </a:rPr>
              <a:t>Classical embedded sensor platform: Current Consumption (MICA2 Sensor node)</a:t>
            </a:r>
          </a:p>
        </p:txBody>
      </p:sp>
      <p:pic>
        <p:nvPicPr>
          <p:cNvPr id="4098" name="Picture 2"/>
          <p:cNvPicPr>
            <a:picLocks noChangeAspect="1" noChangeArrowheads="1"/>
          </p:cNvPicPr>
          <p:nvPr/>
        </p:nvPicPr>
        <p:blipFill>
          <a:blip r:embed="rId3" cstate="print"/>
          <a:srcRect/>
          <a:stretch>
            <a:fillRect/>
          </a:stretch>
        </p:blipFill>
        <p:spPr bwMode="auto">
          <a:xfrm>
            <a:off x="1076513" y="1883135"/>
            <a:ext cx="5530006" cy="465577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5C6FAEEE-D619-4E65-A0EF-E650D0B3166A}" type="slidenum">
              <a:rPr lang="en-US" smtClean="0"/>
              <a:t>34</a:t>
            </a:fld>
            <a:endParaRPr lang="en-US"/>
          </a:p>
        </p:txBody>
      </p:sp>
      <p:sp>
        <p:nvSpPr>
          <p:cNvPr id="4" name="TextBox 3">
            <a:extLst>
              <a:ext uri="{FF2B5EF4-FFF2-40B4-BE49-F238E27FC236}">
                <a16:creationId xmlns:a16="http://schemas.microsoft.com/office/drawing/2014/main" id="{1A383D0A-9956-459B-A7A0-6CAE304DACF9}"/>
              </a:ext>
            </a:extLst>
          </p:cNvPr>
          <p:cNvSpPr txBox="1"/>
          <p:nvPr/>
        </p:nvSpPr>
        <p:spPr>
          <a:xfrm>
            <a:off x="7289991" y="2826028"/>
            <a:ext cx="3572540" cy="1384995"/>
          </a:xfrm>
          <a:prstGeom prst="rect">
            <a:avLst/>
          </a:prstGeom>
          <a:noFill/>
        </p:spPr>
        <p:txBody>
          <a:bodyPr wrap="square" rtlCol="0">
            <a:spAutoFit/>
          </a:bodyPr>
          <a:lstStyle/>
          <a:p>
            <a:pPr algn="ctr"/>
            <a:r>
              <a:rPr lang="en-SG" sz="2800" dirty="0">
                <a:latin typeface="+mj-lt"/>
              </a:rPr>
              <a:t>What are the desirable properties for radio to operate in low power?</a:t>
            </a:r>
          </a:p>
        </p:txBody>
      </p:sp>
    </p:spTree>
    <p:extLst>
      <p:ext uri="{BB962C8B-B14F-4D97-AF65-F5344CB8AC3E}">
        <p14:creationId xmlns:p14="http://schemas.microsoft.com/office/powerpoint/2010/main" val="969580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6708" y="253483"/>
            <a:ext cx="9601200" cy="1485900"/>
          </a:xfrm>
        </p:spPr>
        <p:txBody>
          <a:bodyPr>
            <a:normAutofit/>
          </a:bodyPr>
          <a:lstStyle/>
          <a:p>
            <a:r>
              <a:rPr lang="en-US" sz="4000" dirty="0">
                <a:latin typeface="+mn-lt"/>
              </a:rPr>
              <a:t>Example of Different Radio States </a:t>
            </a:r>
            <a:endParaRPr lang="en-SG" sz="4000" dirty="0">
              <a:latin typeface="+mn-lt"/>
            </a:endParaRPr>
          </a:p>
        </p:txBody>
      </p:sp>
      <p:pic>
        <p:nvPicPr>
          <p:cNvPr id="6147" name="Picture 2"/>
          <p:cNvPicPr>
            <a:picLocks noGrp="1" noChangeAspect="1" noChangeArrowheads="1"/>
          </p:cNvPicPr>
          <p:nvPr>
            <p:ph sz="quarter" idx="1"/>
          </p:nvPr>
        </p:nvPicPr>
        <p:blipFill>
          <a:blip r:embed="rId2" cstate="print"/>
          <a:srcRect/>
          <a:stretch>
            <a:fillRect/>
          </a:stretch>
        </p:blipFill>
        <p:spPr>
          <a:xfrm>
            <a:off x="2526143" y="2168525"/>
            <a:ext cx="7292113" cy="4185805"/>
          </a:xfrm>
        </p:spPr>
      </p:pic>
      <p:sp>
        <p:nvSpPr>
          <p:cNvPr id="2" name="TextBox 1"/>
          <p:cNvSpPr txBox="1"/>
          <p:nvPr/>
        </p:nvSpPr>
        <p:spPr>
          <a:xfrm>
            <a:off x="726708" y="1476901"/>
            <a:ext cx="10355274" cy="954107"/>
          </a:xfrm>
          <a:prstGeom prst="rect">
            <a:avLst/>
          </a:prstGeom>
          <a:noFill/>
        </p:spPr>
        <p:txBody>
          <a:bodyPr wrap="square" rtlCol="0">
            <a:spAutoFit/>
          </a:bodyPr>
          <a:lstStyle/>
          <a:p>
            <a:r>
              <a:rPr lang="en-US" sz="2800" dirty="0">
                <a:latin typeface="+mj-lt"/>
              </a:rPr>
              <a:t>Energy conserved by placing the radio transceivers into low power states when they are not active</a:t>
            </a:r>
          </a:p>
        </p:txBody>
      </p:sp>
      <p:sp>
        <p:nvSpPr>
          <p:cNvPr id="3" name="Slide Number Placeholder 2"/>
          <p:cNvSpPr>
            <a:spLocks noGrp="1"/>
          </p:cNvSpPr>
          <p:nvPr>
            <p:ph type="sldNum" sz="quarter" idx="12"/>
          </p:nvPr>
        </p:nvSpPr>
        <p:spPr/>
        <p:txBody>
          <a:bodyPr/>
          <a:lstStyle/>
          <a:p>
            <a:fld id="{5C6FAEEE-D619-4E65-A0EF-E650D0B3166A}" type="slidenum">
              <a:rPr lang="en-US" smtClean="0"/>
              <a:t>35</a:t>
            </a:fld>
            <a:endParaRPr lang="en-US"/>
          </a:p>
        </p:txBody>
      </p:sp>
    </p:spTree>
    <p:extLst>
      <p:ext uri="{BB962C8B-B14F-4D97-AF65-F5344CB8AC3E}">
        <p14:creationId xmlns:p14="http://schemas.microsoft.com/office/powerpoint/2010/main" val="379704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450" y="282106"/>
            <a:ext cx="10935511" cy="909320"/>
          </a:xfrm>
        </p:spPr>
        <p:txBody>
          <a:bodyPr>
            <a:normAutofit/>
          </a:bodyPr>
          <a:lstStyle/>
          <a:p>
            <a:r>
              <a:rPr lang="en-US" dirty="0">
                <a:latin typeface="+mn-lt"/>
              </a:rPr>
              <a:t>Different radio states of CC2650 (sensor tag)</a:t>
            </a:r>
            <a:endParaRPr lang="en-SG" dirty="0">
              <a:latin typeface="+mn-lt"/>
            </a:endParaRPr>
          </a:p>
        </p:txBody>
      </p:sp>
      <p:pic>
        <p:nvPicPr>
          <p:cNvPr id="5" name="Content Placeholder 4"/>
          <p:cNvPicPr>
            <a:picLocks noGrp="1" noChangeAspect="1"/>
          </p:cNvPicPr>
          <p:nvPr>
            <p:ph idx="1"/>
          </p:nvPr>
        </p:nvPicPr>
        <p:blipFill>
          <a:blip r:embed="rId3"/>
          <a:stretch>
            <a:fillRect/>
          </a:stretch>
        </p:blipFill>
        <p:spPr>
          <a:xfrm>
            <a:off x="569451" y="1263710"/>
            <a:ext cx="11053098" cy="2677656"/>
          </a:xfrm>
          <a:prstGeom prst="rect">
            <a:avLst/>
          </a:prstGeom>
        </p:spPr>
      </p:pic>
      <p:sp>
        <p:nvSpPr>
          <p:cNvPr id="4" name="Slide Number Placeholder 3"/>
          <p:cNvSpPr>
            <a:spLocks noGrp="1"/>
          </p:cNvSpPr>
          <p:nvPr>
            <p:ph type="sldNum" sz="quarter" idx="12"/>
          </p:nvPr>
        </p:nvSpPr>
        <p:spPr>
          <a:xfrm>
            <a:off x="9908670" y="6344421"/>
            <a:ext cx="1596292" cy="404614"/>
          </a:xfrm>
        </p:spPr>
        <p:txBody>
          <a:bodyPr/>
          <a:lstStyle/>
          <a:p>
            <a:fld id="{5C6FAEEE-D619-4E65-A0EF-E650D0B3166A}" type="slidenum">
              <a:rPr lang="en-US" smtClean="0"/>
              <a:t>36</a:t>
            </a:fld>
            <a:endParaRPr lang="en-US"/>
          </a:p>
        </p:txBody>
      </p:sp>
      <p:sp>
        <p:nvSpPr>
          <p:cNvPr id="8" name="Rectangle 7"/>
          <p:cNvSpPr/>
          <p:nvPr/>
        </p:nvSpPr>
        <p:spPr>
          <a:xfrm>
            <a:off x="822960" y="4013650"/>
            <a:ext cx="11277026" cy="2677656"/>
          </a:xfrm>
          <a:prstGeom prst="rect">
            <a:avLst/>
          </a:prstGeom>
        </p:spPr>
        <p:txBody>
          <a:bodyPr wrap="square">
            <a:spAutoFit/>
          </a:bodyPr>
          <a:lstStyle/>
          <a:p>
            <a:r>
              <a:rPr lang="en-SG" sz="2400" dirty="0">
                <a:latin typeface="+mj-lt"/>
              </a:rPr>
              <a:t>ARM Cortex-M3: </a:t>
            </a:r>
            <a:r>
              <a:rPr lang="en-US" sz="2400" dirty="0">
                <a:latin typeface="+mj-lt"/>
              </a:rPr>
              <a:t>operating frequency up to 48MHz, current in ACTIVE state varies from 1.45mA to 3mA</a:t>
            </a:r>
          </a:p>
          <a:p>
            <a:endParaRPr lang="en-US" sz="2400" dirty="0">
              <a:latin typeface="+mj-lt"/>
            </a:endParaRPr>
          </a:p>
          <a:p>
            <a:r>
              <a:rPr lang="en-US" sz="2400" dirty="0">
                <a:latin typeface="+mj-lt"/>
              </a:rPr>
              <a:t>For comparison,</a:t>
            </a:r>
          </a:p>
          <a:p>
            <a:pPr marL="800100" lvl="1" indent="-342900">
              <a:buFont typeface="Arial" panose="020B0604020202020204" pitchFamily="34" charset="0"/>
              <a:buChar char="•"/>
            </a:pPr>
            <a:r>
              <a:rPr lang="en-US" sz="2400" dirty="0" err="1">
                <a:latin typeface="+mj-lt"/>
              </a:rPr>
              <a:t>RaspberryPi</a:t>
            </a:r>
            <a:r>
              <a:rPr lang="en-US" sz="2400" dirty="0">
                <a:latin typeface="+mj-lt"/>
              </a:rPr>
              <a:t> 3 (</a:t>
            </a:r>
            <a:r>
              <a:rPr lang="en-SG" sz="2400" dirty="0">
                <a:latin typeface="+mj-lt"/>
              </a:rPr>
              <a:t>ARM Cortex-A53)</a:t>
            </a:r>
            <a:r>
              <a:rPr lang="en-US" sz="2400" dirty="0">
                <a:latin typeface="+mj-lt"/>
              </a:rPr>
              <a:t>: 1W - 2W</a:t>
            </a:r>
          </a:p>
          <a:p>
            <a:pPr marL="800100" lvl="1" indent="-342900">
              <a:buFont typeface="Arial" panose="020B0604020202020204" pitchFamily="34" charset="0"/>
              <a:buChar char="•"/>
            </a:pPr>
            <a:r>
              <a:rPr lang="en-US" sz="2400" dirty="0">
                <a:latin typeface="+mj-lt"/>
                <a:hlinkClick r:id="rId4"/>
              </a:rPr>
              <a:t>I7-7600U@2.8GHz</a:t>
            </a:r>
            <a:r>
              <a:rPr lang="en-US" sz="2400" dirty="0">
                <a:latin typeface="+mj-lt"/>
              </a:rPr>
              <a:t> (laptop): 7.5W (down), 15W (typical), 25W (up)</a:t>
            </a:r>
          </a:p>
          <a:p>
            <a:pPr marL="800100" lvl="1" indent="-342900">
              <a:buFont typeface="Arial" panose="020B0604020202020204" pitchFamily="34" charset="0"/>
              <a:buChar char="•"/>
            </a:pPr>
            <a:r>
              <a:rPr lang="en-US" sz="2400" dirty="0">
                <a:latin typeface="+mj-lt"/>
                <a:hlinkClick r:id="rId5"/>
              </a:rPr>
              <a:t>I7-7700@3.6GHz</a:t>
            </a:r>
            <a:r>
              <a:rPr lang="en-US" sz="2400" dirty="0">
                <a:latin typeface="+mj-lt"/>
              </a:rPr>
              <a:t> (desktop): 65W (typical)</a:t>
            </a:r>
            <a:endParaRPr lang="en-SG" sz="2400" dirty="0">
              <a:latin typeface="+mj-lt"/>
            </a:endParaRPr>
          </a:p>
        </p:txBody>
      </p:sp>
    </p:spTree>
    <p:extLst>
      <p:ext uri="{BB962C8B-B14F-4D97-AF65-F5344CB8AC3E}">
        <p14:creationId xmlns:p14="http://schemas.microsoft.com/office/powerpoint/2010/main" val="255951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58A5-89AC-C2A1-E44E-400433BA77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705A1-E7ED-D882-6676-712F1429A491}"/>
              </a:ext>
            </a:extLst>
          </p:cNvPr>
          <p:cNvSpPr>
            <a:spLocks noGrp="1"/>
          </p:cNvSpPr>
          <p:nvPr>
            <p:ph idx="1"/>
          </p:nvPr>
        </p:nvSpPr>
        <p:spPr>
          <a:xfrm>
            <a:off x="612907" y="3270936"/>
            <a:ext cx="10966185" cy="1025716"/>
          </a:xfrm>
        </p:spPr>
        <p:txBody>
          <a:bodyPr>
            <a:normAutofit/>
          </a:bodyPr>
          <a:lstStyle/>
          <a:p>
            <a:pPr marL="0" indent="0" algn="ctr">
              <a:buNone/>
            </a:pPr>
            <a:r>
              <a:rPr lang="en-US" sz="4800" dirty="0"/>
              <a:t>History of Wireless Communication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09909E9A-B56F-E03A-A111-551DB364F90F}"/>
              </a:ext>
            </a:extLst>
          </p:cNvPr>
          <p:cNvSpPr>
            <a:spLocks noGrp="1"/>
          </p:cNvSpPr>
          <p:nvPr>
            <p:ph type="sldNum" sz="quarter" idx="12"/>
          </p:nvPr>
        </p:nvSpPr>
        <p:spPr/>
        <p:txBody>
          <a:bodyPr/>
          <a:lstStyle/>
          <a:p>
            <a:fld id="{687B7451-1438-CB4A-8106-82A64F1C7D7B}" type="slidenum">
              <a:rPr lang="sv-SE" smtClean="0"/>
              <a:t>37</a:t>
            </a:fld>
            <a:endParaRPr lang="sv-SE"/>
          </a:p>
        </p:txBody>
      </p:sp>
      <p:sp>
        <p:nvSpPr>
          <p:cNvPr id="2" name="Footer Placeholder 1">
            <a:extLst>
              <a:ext uri="{FF2B5EF4-FFF2-40B4-BE49-F238E27FC236}">
                <a16:creationId xmlns:a16="http://schemas.microsoft.com/office/drawing/2014/main" id="{A5AF367B-FE5D-32ED-2463-6AEC5DEE41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282915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History of Wireless Transmissions</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687B7451-1438-CB4A-8106-82A64F1C7D7B}" type="slidenum">
              <a:rPr lang="en-US" sz="1200">
                <a:solidFill>
                  <a:srgbClr val="898989"/>
                </a:solidFill>
              </a:rPr>
              <a:pPr>
                <a:spcAft>
                  <a:spcPts val="600"/>
                </a:spcAft>
              </a:pPr>
              <a:t>38</a:t>
            </a:fld>
            <a:endParaRPr lang="en-US" sz="1200">
              <a:solidFill>
                <a:srgbClr val="898989"/>
              </a:solidFill>
            </a:endParaRPr>
          </a:p>
        </p:txBody>
      </p:sp>
      <p:sp>
        <p:nvSpPr>
          <p:cNvPr id="3" name="Footer Placeholder 1">
            <a:extLst>
              <a:ext uri="{FF2B5EF4-FFF2-40B4-BE49-F238E27FC236}">
                <a16:creationId xmlns:a16="http://schemas.microsoft.com/office/drawing/2014/main" id="{DA6C6F73-F928-443D-AAEB-7A5813B73F5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Title 1">
            <a:extLst>
              <a:ext uri="{FF2B5EF4-FFF2-40B4-BE49-F238E27FC236}">
                <a16:creationId xmlns:a16="http://schemas.microsoft.com/office/drawing/2014/main" id="{5398096A-21EA-6058-1300-FC1DFD611481}"/>
              </a:ext>
            </a:extLst>
          </p:cNvPr>
          <p:cNvSpPr txBox="1">
            <a:spLocks/>
          </p:cNvSpPr>
          <p:nvPr/>
        </p:nvSpPr>
        <p:spPr>
          <a:xfrm>
            <a:off x="838200" y="365125"/>
            <a:ext cx="1066192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First to demonstrate wireless communication ?</a:t>
            </a:r>
          </a:p>
        </p:txBody>
      </p:sp>
      <p:sp>
        <p:nvSpPr>
          <p:cNvPr id="6" name="Content Placeholder 2">
            <a:extLst>
              <a:ext uri="{FF2B5EF4-FFF2-40B4-BE49-F238E27FC236}">
                <a16:creationId xmlns:a16="http://schemas.microsoft.com/office/drawing/2014/main" id="{8E385A88-69FD-57B9-9F03-154752EA6EA1}"/>
              </a:ext>
            </a:extLst>
          </p:cNvPr>
          <p:cNvSpPr>
            <a:spLocks noGrp="1"/>
          </p:cNvSpPr>
          <p:nvPr>
            <p:ph idx="1"/>
          </p:nvPr>
        </p:nvSpPr>
        <p:spPr>
          <a:xfrm>
            <a:off x="838199" y="1759108"/>
            <a:ext cx="11066698" cy="3545756"/>
          </a:xfrm>
        </p:spPr>
        <p:txBody>
          <a:bodyPr/>
          <a:lstStyle/>
          <a:p>
            <a:r>
              <a:rPr lang="en-US" dirty="0">
                <a:latin typeface="+mj-lt"/>
              </a:rPr>
              <a:t>1880: Alexander Graham Bell and his assistant Charles Sumner </a:t>
            </a:r>
            <a:r>
              <a:rPr lang="en-US" dirty="0" err="1">
                <a:latin typeface="+mj-lt"/>
              </a:rPr>
              <a:t>Tainter</a:t>
            </a:r>
            <a:r>
              <a:rPr lang="en-US" dirty="0">
                <a:latin typeface="+mj-lt"/>
              </a:rPr>
              <a:t> at the Bell Labs invented the photophone</a:t>
            </a:r>
          </a:p>
          <a:p>
            <a:r>
              <a:rPr lang="en-US" b="1" dirty="0">
                <a:latin typeface="+mj-lt"/>
              </a:rPr>
              <a:t>Photophone: </a:t>
            </a:r>
            <a:r>
              <a:rPr lang="en-US" dirty="0">
                <a:latin typeface="+mj-lt"/>
              </a:rPr>
              <a:t>a device that transmitted sound on a beam of light </a:t>
            </a:r>
          </a:p>
        </p:txBody>
      </p:sp>
      <p:pic>
        <p:nvPicPr>
          <p:cNvPr id="7" name="Picture 6" descr="A picture containing text&#10;&#10;Description automatically generated">
            <a:extLst>
              <a:ext uri="{FF2B5EF4-FFF2-40B4-BE49-F238E27FC236}">
                <a16:creationId xmlns:a16="http://schemas.microsoft.com/office/drawing/2014/main" id="{A943FC86-602C-1094-35A4-7FD43462026C}"/>
              </a:ext>
            </a:extLst>
          </p:cNvPr>
          <p:cNvPicPr>
            <a:picLocks noChangeAspect="1"/>
          </p:cNvPicPr>
          <p:nvPr/>
        </p:nvPicPr>
        <p:blipFill>
          <a:blip r:embed="rId3"/>
          <a:stretch>
            <a:fillRect/>
          </a:stretch>
        </p:blipFill>
        <p:spPr>
          <a:xfrm>
            <a:off x="3776684" y="3428999"/>
            <a:ext cx="3876431" cy="2599793"/>
          </a:xfrm>
          <a:prstGeom prst="rect">
            <a:avLst/>
          </a:prstGeom>
        </p:spPr>
      </p:pic>
      <p:pic>
        <p:nvPicPr>
          <p:cNvPr id="11" name="Picture 10" descr="A picture containing text, outdoor, water, ground&#10;&#10;Description automatically generated">
            <a:extLst>
              <a:ext uri="{FF2B5EF4-FFF2-40B4-BE49-F238E27FC236}">
                <a16:creationId xmlns:a16="http://schemas.microsoft.com/office/drawing/2014/main" id="{60087950-AEB2-737B-4A20-C0862B1357AB}"/>
              </a:ext>
            </a:extLst>
          </p:cNvPr>
          <p:cNvPicPr>
            <a:picLocks noChangeAspect="1"/>
          </p:cNvPicPr>
          <p:nvPr/>
        </p:nvPicPr>
        <p:blipFill>
          <a:blip r:embed="rId4"/>
          <a:stretch>
            <a:fillRect/>
          </a:stretch>
        </p:blipFill>
        <p:spPr>
          <a:xfrm>
            <a:off x="8018398" y="3429000"/>
            <a:ext cx="3913090" cy="2599792"/>
          </a:xfrm>
          <a:prstGeom prst="rect">
            <a:avLst/>
          </a:prstGeom>
        </p:spPr>
      </p:pic>
      <p:pic>
        <p:nvPicPr>
          <p:cNvPr id="9" name="Picture 8" descr="A person sitting at a desk&#10;&#10;Description automatically generated">
            <a:extLst>
              <a:ext uri="{FF2B5EF4-FFF2-40B4-BE49-F238E27FC236}">
                <a16:creationId xmlns:a16="http://schemas.microsoft.com/office/drawing/2014/main" id="{F6C06EB1-CA9F-CF03-CC8C-6CB9EC419FA6}"/>
              </a:ext>
            </a:extLst>
          </p:cNvPr>
          <p:cNvPicPr>
            <a:picLocks noChangeAspect="1"/>
          </p:cNvPicPr>
          <p:nvPr/>
        </p:nvPicPr>
        <p:blipFill>
          <a:blip r:embed="rId5"/>
          <a:stretch>
            <a:fillRect/>
          </a:stretch>
        </p:blipFill>
        <p:spPr>
          <a:xfrm>
            <a:off x="676606" y="3428999"/>
            <a:ext cx="2599793" cy="2599793"/>
          </a:xfrm>
          <a:prstGeom prst="rect">
            <a:avLst/>
          </a:prstGeom>
        </p:spPr>
      </p:pic>
    </p:spTree>
    <p:extLst>
      <p:ext uri="{BB962C8B-B14F-4D97-AF65-F5344CB8AC3E}">
        <p14:creationId xmlns:p14="http://schemas.microsoft.com/office/powerpoint/2010/main" val="160340102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History of Wireless Transmissions</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687B7451-1438-CB4A-8106-82A64F1C7D7B}" type="slidenum">
              <a:rPr lang="en-US" sz="1200">
                <a:solidFill>
                  <a:srgbClr val="898989"/>
                </a:solidFill>
              </a:rPr>
              <a:pPr>
                <a:spcAft>
                  <a:spcPts val="600"/>
                </a:spcAft>
              </a:pPr>
              <a:t>39</a:t>
            </a:fld>
            <a:endParaRPr lang="en-US" sz="1200">
              <a:solidFill>
                <a:srgbClr val="898989"/>
              </a:solidFill>
            </a:endParaRPr>
          </a:p>
        </p:txBody>
      </p:sp>
      <p:sp>
        <p:nvSpPr>
          <p:cNvPr id="3" name="Footer Placeholder 1">
            <a:extLst>
              <a:ext uri="{FF2B5EF4-FFF2-40B4-BE49-F238E27FC236}">
                <a16:creationId xmlns:a16="http://schemas.microsoft.com/office/drawing/2014/main" id="{DA6C6F73-F928-443D-AAEB-7A5813B73F5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Title 1">
            <a:extLst>
              <a:ext uri="{FF2B5EF4-FFF2-40B4-BE49-F238E27FC236}">
                <a16:creationId xmlns:a16="http://schemas.microsoft.com/office/drawing/2014/main" id="{5398096A-21EA-6058-1300-FC1DFD611481}"/>
              </a:ext>
            </a:extLst>
          </p:cNvPr>
          <p:cNvSpPr txBox="1">
            <a:spLocks/>
          </p:cNvSpPr>
          <p:nvPr/>
        </p:nvSpPr>
        <p:spPr>
          <a:xfrm>
            <a:off x="838199" y="365125"/>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First to demonstrate wireless communication ?</a:t>
            </a:r>
          </a:p>
        </p:txBody>
      </p:sp>
      <p:sp>
        <p:nvSpPr>
          <p:cNvPr id="6" name="Content Placeholder 2">
            <a:extLst>
              <a:ext uri="{FF2B5EF4-FFF2-40B4-BE49-F238E27FC236}">
                <a16:creationId xmlns:a16="http://schemas.microsoft.com/office/drawing/2014/main" id="{8E385A88-69FD-57B9-9F03-154752EA6EA1}"/>
              </a:ext>
            </a:extLst>
          </p:cNvPr>
          <p:cNvSpPr>
            <a:spLocks noGrp="1"/>
          </p:cNvSpPr>
          <p:nvPr>
            <p:ph idx="1"/>
          </p:nvPr>
        </p:nvSpPr>
        <p:spPr>
          <a:xfrm>
            <a:off x="838199" y="1759108"/>
            <a:ext cx="11066698" cy="3545756"/>
          </a:xfrm>
        </p:spPr>
        <p:txBody>
          <a:bodyPr/>
          <a:lstStyle/>
          <a:p>
            <a:r>
              <a:rPr lang="en-US" dirty="0">
                <a:latin typeface="+mj-lt"/>
              </a:rPr>
              <a:t>1893: Nikola Tesla gave a public demonstration of "wireless" radio communication at St. Louis, Missouri, USA</a:t>
            </a:r>
          </a:p>
        </p:txBody>
      </p:sp>
      <p:pic>
        <p:nvPicPr>
          <p:cNvPr id="7" name="Picture 6" descr="A person with lightning striking his face&#10;&#10;Description automatically generated">
            <a:extLst>
              <a:ext uri="{FF2B5EF4-FFF2-40B4-BE49-F238E27FC236}">
                <a16:creationId xmlns:a16="http://schemas.microsoft.com/office/drawing/2014/main" id="{6ECA765D-02FB-2BCC-BF04-57B63A26502D}"/>
              </a:ext>
            </a:extLst>
          </p:cNvPr>
          <p:cNvPicPr>
            <a:picLocks noChangeAspect="1"/>
          </p:cNvPicPr>
          <p:nvPr/>
        </p:nvPicPr>
        <p:blipFill>
          <a:blip r:embed="rId3"/>
          <a:stretch>
            <a:fillRect/>
          </a:stretch>
        </p:blipFill>
        <p:spPr>
          <a:xfrm>
            <a:off x="1969624" y="2933166"/>
            <a:ext cx="2980481" cy="2980481"/>
          </a:xfrm>
          <a:prstGeom prst="rect">
            <a:avLst/>
          </a:prstGeom>
        </p:spPr>
      </p:pic>
      <p:pic>
        <p:nvPicPr>
          <p:cNvPr id="11" name="Picture 10" descr="A person with a mustache and a suit and tie&#10;&#10;Description automatically generated">
            <a:extLst>
              <a:ext uri="{FF2B5EF4-FFF2-40B4-BE49-F238E27FC236}">
                <a16:creationId xmlns:a16="http://schemas.microsoft.com/office/drawing/2014/main" id="{ED88AA12-1F6D-3973-F840-065EE815811D}"/>
              </a:ext>
            </a:extLst>
          </p:cNvPr>
          <p:cNvPicPr>
            <a:picLocks noChangeAspect="1"/>
          </p:cNvPicPr>
          <p:nvPr/>
        </p:nvPicPr>
        <p:blipFill>
          <a:blip r:embed="rId4"/>
          <a:stretch>
            <a:fillRect/>
          </a:stretch>
        </p:blipFill>
        <p:spPr>
          <a:xfrm>
            <a:off x="6081530" y="2873391"/>
            <a:ext cx="2980481" cy="2980481"/>
          </a:xfrm>
          <a:prstGeom prst="rect">
            <a:avLst/>
          </a:prstGeom>
        </p:spPr>
      </p:pic>
    </p:spTree>
    <p:extLst>
      <p:ext uri="{BB962C8B-B14F-4D97-AF65-F5344CB8AC3E}">
        <p14:creationId xmlns:p14="http://schemas.microsoft.com/office/powerpoint/2010/main" val="252103422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4</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832513" y="390237"/>
            <a:ext cx="10767283" cy="1325563"/>
          </a:xfrm>
        </p:spPr>
        <p:txBody>
          <a:bodyPr>
            <a:normAutofit/>
          </a:bodyPr>
          <a:lstStyle/>
          <a:p>
            <a:r>
              <a:rPr lang="en-US" sz="4000" dirty="0">
                <a:latin typeface="+mn-lt"/>
              </a:rPr>
              <a:t>Important Deadlines</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2425911383"/>
              </p:ext>
            </p:extLst>
          </p:nvPr>
        </p:nvGraphicFramePr>
        <p:xfrm>
          <a:off x="1889266" y="2544807"/>
          <a:ext cx="8818350" cy="296672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Event</a:t>
                      </a:r>
                    </a:p>
                  </a:txBody>
                  <a:tcPr/>
                </a:tc>
                <a:tc>
                  <a:txBody>
                    <a:bodyPr/>
                    <a:lstStyle/>
                    <a:p>
                      <a:pPr algn="ctr"/>
                      <a:r>
                        <a:rPr lang="en-US" dirty="0">
                          <a:solidFill>
                            <a:schemeClr val="tx1"/>
                          </a:solidFill>
                        </a:rPr>
                        <a:t>Date</a:t>
                      </a:r>
                    </a:p>
                  </a:txBody>
                  <a:tcPr/>
                </a:tc>
                <a:extLst>
                  <a:ext uri="{0D108BD9-81ED-4DB2-BD59-A6C34878D82A}">
                    <a16:rowId xmlns:a16="http://schemas.microsoft.com/office/drawing/2014/main" val="3453014269"/>
                  </a:ext>
                </a:extLst>
              </a:tr>
              <a:tr h="370840">
                <a:tc>
                  <a:txBody>
                    <a:bodyPr/>
                    <a:lstStyle/>
                    <a:p>
                      <a:r>
                        <a:rPr lang="en-US" dirty="0"/>
                        <a:t>Lectures</a:t>
                      </a:r>
                    </a:p>
                  </a:txBody>
                  <a:tcPr/>
                </a:tc>
                <a:tc>
                  <a:txBody>
                    <a:bodyPr/>
                    <a:lstStyle/>
                    <a:p>
                      <a:r>
                        <a:rPr lang="en-US" dirty="0"/>
                        <a:t>Starting Week 1 (15</a:t>
                      </a:r>
                      <a:r>
                        <a:rPr lang="en-US" baseline="30000" dirty="0"/>
                        <a:t>th</a:t>
                      </a:r>
                      <a:r>
                        <a:rPr lang="en-US" dirty="0"/>
                        <a:t> January)</a:t>
                      </a:r>
                    </a:p>
                  </a:txBody>
                  <a:tcPr/>
                </a:tc>
                <a:extLst>
                  <a:ext uri="{0D108BD9-81ED-4DB2-BD59-A6C34878D82A}">
                    <a16:rowId xmlns:a16="http://schemas.microsoft.com/office/drawing/2014/main" val="1001545243"/>
                  </a:ext>
                </a:extLst>
              </a:tr>
              <a:tr h="370840">
                <a:tc>
                  <a:txBody>
                    <a:bodyPr/>
                    <a:lstStyle/>
                    <a:p>
                      <a:r>
                        <a:rPr lang="en-US" dirty="0"/>
                        <a:t>Student seminar paper selection </a:t>
                      </a:r>
                    </a:p>
                  </a:txBody>
                  <a:tcPr/>
                </a:tc>
                <a:tc>
                  <a:txBody>
                    <a:bodyPr/>
                    <a:lstStyle/>
                    <a:p>
                      <a:r>
                        <a:rPr lang="en-US" dirty="0"/>
                        <a:t>10</a:t>
                      </a:r>
                      <a:r>
                        <a:rPr lang="en-US" baseline="30000" dirty="0"/>
                        <a:t>th</a:t>
                      </a:r>
                      <a:r>
                        <a:rPr lang="en-US" dirty="0"/>
                        <a:t> of March 2024</a:t>
                      </a:r>
                    </a:p>
                  </a:txBody>
                  <a:tcPr/>
                </a:tc>
                <a:extLst>
                  <a:ext uri="{0D108BD9-81ED-4DB2-BD59-A6C34878D82A}">
                    <a16:rowId xmlns:a16="http://schemas.microsoft.com/office/drawing/2014/main" val="2001159706"/>
                  </a:ext>
                </a:extLst>
              </a:tr>
              <a:tr h="370840">
                <a:tc>
                  <a:txBody>
                    <a:bodyPr/>
                    <a:lstStyle/>
                    <a:p>
                      <a:r>
                        <a:rPr lang="en-US" dirty="0" err="1"/>
                        <a:t>Finalising</a:t>
                      </a:r>
                      <a:r>
                        <a:rPr lang="en-US" dirty="0"/>
                        <a:t> project statement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a:t>
                      </a:r>
                      <a:r>
                        <a:rPr lang="en-US" baseline="30000" dirty="0"/>
                        <a:t>th</a:t>
                      </a:r>
                      <a:r>
                        <a:rPr lang="en-US" dirty="0"/>
                        <a:t> of March 2024</a:t>
                      </a:r>
                    </a:p>
                  </a:txBody>
                  <a:tcPr/>
                </a:tc>
                <a:extLst>
                  <a:ext uri="{0D108BD9-81ED-4DB2-BD59-A6C34878D82A}">
                    <a16:rowId xmlns:a16="http://schemas.microsoft.com/office/drawing/2014/main" val="2366008836"/>
                  </a:ext>
                </a:extLst>
              </a:tr>
              <a:tr h="370840">
                <a:tc>
                  <a:txBody>
                    <a:bodyPr/>
                    <a:lstStyle/>
                    <a:p>
                      <a:r>
                        <a:rPr lang="en-US" dirty="0"/>
                        <a:t>Student seminars</a:t>
                      </a:r>
                    </a:p>
                  </a:txBody>
                  <a:tcPr/>
                </a:tc>
                <a:tc>
                  <a:txBody>
                    <a:bodyPr/>
                    <a:lstStyle/>
                    <a:p>
                      <a:r>
                        <a:rPr lang="en-US" dirty="0"/>
                        <a:t>Lectures from 18</a:t>
                      </a:r>
                      <a:r>
                        <a:rPr lang="en-US" baseline="30000" dirty="0"/>
                        <a:t>th</a:t>
                      </a:r>
                      <a:r>
                        <a:rPr lang="en-US" dirty="0"/>
                        <a:t> March </a:t>
                      </a:r>
                    </a:p>
                  </a:txBody>
                  <a:tcPr/>
                </a:tc>
                <a:extLst>
                  <a:ext uri="{0D108BD9-81ED-4DB2-BD59-A6C34878D82A}">
                    <a16:rowId xmlns:a16="http://schemas.microsoft.com/office/drawing/2014/main" val="3173873863"/>
                  </a:ext>
                </a:extLst>
              </a:tr>
              <a:tr h="370840">
                <a:tc>
                  <a:txBody>
                    <a:bodyPr/>
                    <a:lstStyle/>
                    <a:p>
                      <a:r>
                        <a:rPr lang="en-US" dirty="0"/>
                        <a:t>Project presentation</a:t>
                      </a:r>
                    </a:p>
                  </a:txBody>
                  <a:tcPr/>
                </a:tc>
                <a:tc>
                  <a:txBody>
                    <a:bodyPr/>
                    <a:lstStyle/>
                    <a:p>
                      <a:r>
                        <a:rPr lang="en-US" dirty="0"/>
                        <a:t>15</a:t>
                      </a:r>
                      <a:r>
                        <a:rPr lang="en-US" baseline="30000" dirty="0"/>
                        <a:t>th</a:t>
                      </a:r>
                      <a:r>
                        <a:rPr lang="en-US" dirty="0"/>
                        <a:t> April 2024</a:t>
                      </a:r>
                    </a:p>
                  </a:txBody>
                  <a:tcPr/>
                </a:tc>
                <a:extLst>
                  <a:ext uri="{0D108BD9-81ED-4DB2-BD59-A6C34878D82A}">
                    <a16:rowId xmlns:a16="http://schemas.microsoft.com/office/drawing/2014/main" val="246570927"/>
                  </a:ext>
                </a:extLst>
              </a:tr>
              <a:tr h="370840">
                <a:tc>
                  <a:txBody>
                    <a:bodyPr/>
                    <a:lstStyle/>
                    <a:p>
                      <a:r>
                        <a:rPr lang="en-US" dirty="0"/>
                        <a:t>Term paper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2310561089"/>
                  </a:ext>
                </a:extLst>
              </a:tr>
              <a:tr h="370840">
                <a:tc>
                  <a:txBody>
                    <a:bodyPr/>
                    <a:lstStyle/>
                    <a:p>
                      <a:r>
                        <a:rPr lang="en-US" dirty="0"/>
                        <a:t>Project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3805954397"/>
                  </a:ext>
                </a:extLst>
              </a:tr>
            </a:tbl>
          </a:graphicData>
        </a:graphic>
      </p:graphicFrame>
    </p:spTree>
    <p:extLst>
      <p:ext uri="{BB962C8B-B14F-4D97-AF65-F5344CB8AC3E}">
        <p14:creationId xmlns:p14="http://schemas.microsoft.com/office/powerpoint/2010/main" val="722519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History of Wireless Transmissions</a:t>
            </a:r>
          </a:p>
        </p:txBody>
      </p:sp>
      <p:pic>
        <p:nvPicPr>
          <p:cNvPr id="5" name="Picture 4" descr="A picture containing text, indoor, black, old&#10;&#10;Description automatically generated">
            <a:extLst>
              <a:ext uri="{FF2B5EF4-FFF2-40B4-BE49-F238E27FC236}">
                <a16:creationId xmlns:a16="http://schemas.microsoft.com/office/drawing/2014/main" id="{C33EDD35-5F1C-8898-A735-07E0E62883E9}"/>
              </a:ext>
            </a:extLst>
          </p:cNvPr>
          <p:cNvPicPr>
            <a:picLocks noChangeAspect="1"/>
          </p:cNvPicPr>
          <p:nvPr/>
        </p:nvPicPr>
        <p:blipFill>
          <a:blip r:embed="rId3"/>
          <a:stretch>
            <a:fillRect/>
          </a:stretch>
        </p:blipFill>
        <p:spPr>
          <a:xfrm>
            <a:off x="7239000" y="3310053"/>
            <a:ext cx="4631188" cy="2859758"/>
          </a:xfrm>
          <a:prstGeom prst="rect">
            <a:avLst/>
          </a:prstGeom>
        </p:spPr>
      </p:pic>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687B7451-1438-CB4A-8106-82A64F1C7D7B}" type="slidenum">
              <a:rPr lang="en-US" sz="1200">
                <a:solidFill>
                  <a:srgbClr val="898989"/>
                </a:solidFill>
              </a:rPr>
              <a:pPr>
                <a:spcAft>
                  <a:spcPts val="600"/>
                </a:spcAft>
              </a:pPr>
              <a:t>40</a:t>
            </a:fld>
            <a:endParaRPr lang="en-US" sz="1200">
              <a:solidFill>
                <a:srgbClr val="898989"/>
              </a:solidFill>
            </a:endParaRPr>
          </a:p>
        </p:txBody>
      </p:sp>
      <p:sp>
        <p:nvSpPr>
          <p:cNvPr id="3" name="Footer Placeholder 1">
            <a:extLst>
              <a:ext uri="{FF2B5EF4-FFF2-40B4-BE49-F238E27FC236}">
                <a16:creationId xmlns:a16="http://schemas.microsoft.com/office/drawing/2014/main" id="{DA6C6F73-F928-443D-AAEB-7A5813B73F5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8E385A88-69FD-57B9-9F03-154752EA6EA1}"/>
              </a:ext>
            </a:extLst>
          </p:cNvPr>
          <p:cNvSpPr>
            <a:spLocks noGrp="1"/>
          </p:cNvSpPr>
          <p:nvPr>
            <p:ph idx="1"/>
          </p:nvPr>
        </p:nvSpPr>
        <p:spPr>
          <a:xfrm>
            <a:off x="838199" y="1656122"/>
            <a:ext cx="11066698" cy="3545756"/>
          </a:xfrm>
        </p:spPr>
        <p:txBody>
          <a:bodyPr/>
          <a:lstStyle/>
          <a:p>
            <a:r>
              <a:rPr lang="en-US" dirty="0">
                <a:latin typeface="+mj-lt"/>
              </a:rPr>
              <a:t>1896: Guglielmo Marconi's first radio transmissions, coded signals that were transmitted only about 1.6 km (a mile) </a:t>
            </a:r>
          </a:p>
          <a:p>
            <a:r>
              <a:rPr lang="en-US" dirty="0">
                <a:latin typeface="+mj-lt"/>
              </a:rPr>
              <a:t>1899: Marconi sends a signal over the English Channel ~50km</a:t>
            </a:r>
          </a:p>
        </p:txBody>
      </p:sp>
      <p:sp>
        <p:nvSpPr>
          <p:cNvPr id="7" name="Title 1">
            <a:extLst>
              <a:ext uri="{FF2B5EF4-FFF2-40B4-BE49-F238E27FC236}">
                <a16:creationId xmlns:a16="http://schemas.microsoft.com/office/drawing/2014/main" id="{4EEB7AF9-9545-86AE-5964-10294D1AD334}"/>
              </a:ext>
            </a:extLst>
          </p:cNvPr>
          <p:cNvSpPr txBox="1">
            <a:spLocks/>
          </p:cNvSpPr>
          <p:nvPr/>
        </p:nvSpPr>
        <p:spPr>
          <a:xfrm>
            <a:off x="838199" y="365125"/>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First to demonstrate wireless communication ?</a:t>
            </a:r>
          </a:p>
        </p:txBody>
      </p:sp>
      <p:pic>
        <p:nvPicPr>
          <p:cNvPr id="9" name="Picture 8" descr="A person in a suit&#10;&#10;Description automatically generated">
            <a:extLst>
              <a:ext uri="{FF2B5EF4-FFF2-40B4-BE49-F238E27FC236}">
                <a16:creationId xmlns:a16="http://schemas.microsoft.com/office/drawing/2014/main" id="{CB2AFDE9-AD2E-82F1-1ABC-66B26C225AE1}"/>
              </a:ext>
            </a:extLst>
          </p:cNvPr>
          <p:cNvPicPr>
            <a:picLocks noChangeAspect="1"/>
          </p:cNvPicPr>
          <p:nvPr/>
        </p:nvPicPr>
        <p:blipFill>
          <a:blip r:embed="rId4"/>
          <a:stretch>
            <a:fillRect/>
          </a:stretch>
        </p:blipFill>
        <p:spPr>
          <a:xfrm>
            <a:off x="838199" y="3310052"/>
            <a:ext cx="2859759" cy="2859759"/>
          </a:xfrm>
          <a:prstGeom prst="rect">
            <a:avLst/>
          </a:prstGeom>
        </p:spPr>
      </p:pic>
      <p:pic>
        <p:nvPicPr>
          <p:cNvPr id="11" name="Picture 10" descr="A person standing in front of a desk with a variety of objects&#10;&#10;Description automatically generated">
            <a:extLst>
              <a:ext uri="{FF2B5EF4-FFF2-40B4-BE49-F238E27FC236}">
                <a16:creationId xmlns:a16="http://schemas.microsoft.com/office/drawing/2014/main" id="{B30C57D0-BDFA-46D3-E571-DF0318146D3E}"/>
              </a:ext>
            </a:extLst>
          </p:cNvPr>
          <p:cNvPicPr>
            <a:picLocks noChangeAspect="1"/>
          </p:cNvPicPr>
          <p:nvPr/>
        </p:nvPicPr>
        <p:blipFill>
          <a:blip r:embed="rId5"/>
          <a:stretch>
            <a:fillRect/>
          </a:stretch>
        </p:blipFill>
        <p:spPr>
          <a:xfrm>
            <a:off x="4038600" y="3310053"/>
            <a:ext cx="2859758" cy="2859758"/>
          </a:xfrm>
          <a:prstGeom prst="rect">
            <a:avLst/>
          </a:prstGeom>
        </p:spPr>
      </p:pic>
    </p:spTree>
    <p:extLst>
      <p:ext uri="{BB962C8B-B14F-4D97-AF65-F5344CB8AC3E}">
        <p14:creationId xmlns:p14="http://schemas.microsoft.com/office/powerpoint/2010/main" val="208282915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58A5-89AC-C2A1-E44E-400433BA77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705A1-E7ED-D882-6676-712F1429A491}"/>
              </a:ext>
            </a:extLst>
          </p:cNvPr>
          <p:cNvSpPr>
            <a:spLocks noGrp="1"/>
          </p:cNvSpPr>
          <p:nvPr>
            <p:ph idx="1"/>
          </p:nvPr>
        </p:nvSpPr>
        <p:spPr>
          <a:xfrm>
            <a:off x="612907" y="3270936"/>
            <a:ext cx="10966185" cy="1025716"/>
          </a:xfrm>
        </p:spPr>
        <p:txBody>
          <a:bodyPr>
            <a:normAutofit/>
          </a:bodyPr>
          <a:lstStyle/>
          <a:p>
            <a:pPr marL="0" indent="0" algn="ctr">
              <a:buNone/>
            </a:pPr>
            <a:r>
              <a:rPr lang="en-US" sz="4800" dirty="0"/>
              <a:t>Terminology used in Wireless Networking</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09909E9A-B56F-E03A-A111-551DB364F90F}"/>
              </a:ext>
            </a:extLst>
          </p:cNvPr>
          <p:cNvSpPr>
            <a:spLocks noGrp="1"/>
          </p:cNvSpPr>
          <p:nvPr>
            <p:ph type="sldNum" sz="quarter" idx="12"/>
          </p:nvPr>
        </p:nvSpPr>
        <p:spPr/>
        <p:txBody>
          <a:bodyPr/>
          <a:lstStyle/>
          <a:p>
            <a:fld id="{687B7451-1438-CB4A-8106-82A64F1C7D7B}" type="slidenum">
              <a:rPr lang="sv-SE" smtClean="0"/>
              <a:t>41</a:t>
            </a:fld>
            <a:endParaRPr lang="sv-SE"/>
          </a:p>
        </p:txBody>
      </p:sp>
      <p:sp>
        <p:nvSpPr>
          <p:cNvPr id="2" name="Footer Placeholder 1">
            <a:extLst>
              <a:ext uri="{FF2B5EF4-FFF2-40B4-BE49-F238E27FC236}">
                <a16:creationId xmlns:a16="http://schemas.microsoft.com/office/drawing/2014/main" id="{A5AF367B-FE5D-32ED-2463-6AEC5DEE41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540590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1725D-67F5-BE95-7BE4-BA28F063C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4E5B8-74CA-3433-9DB8-D3A6B041C0B4}"/>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a:solidFill>
                  <a:schemeClr val="tx1"/>
                </a:solidFill>
                <a:latin typeface="+mj-lt"/>
                <a:ea typeface="+mj-ea"/>
                <a:cs typeface="+mj-cs"/>
              </a:rPr>
              <a:t>What does the term radio means?</a:t>
            </a:r>
          </a:p>
        </p:txBody>
      </p:sp>
      <p:pic>
        <p:nvPicPr>
          <p:cNvPr id="16" name="Picture 15" descr="An old radio with knobs and dials&#10;&#10;Description automatically generated">
            <a:extLst>
              <a:ext uri="{FF2B5EF4-FFF2-40B4-BE49-F238E27FC236}">
                <a16:creationId xmlns:a16="http://schemas.microsoft.com/office/drawing/2014/main" id="{15DC3755-D71C-BEB2-37EC-82DD1FCF09C1}"/>
              </a:ext>
            </a:extLst>
          </p:cNvPr>
          <p:cNvPicPr>
            <a:picLocks noChangeAspect="1"/>
          </p:cNvPicPr>
          <p:nvPr/>
        </p:nvPicPr>
        <p:blipFill rotWithShape="1">
          <a:blip r:embed="rId3"/>
          <a:srcRect l="18181" r="6045" b="3"/>
          <a:stretch/>
        </p:blipFill>
        <p:spPr>
          <a:xfrm>
            <a:off x="182787" y="2558694"/>
            <a:ext cx="2827865" cy="3731891"/>
          </a:xfrm>
          <a:prstGeom prst="rect">
            <a:avLst/>
          </a:prstGeom>
        </p:spPr>
      </p:pic>
      <p:pic>
        <p:nvPicPr>
          <p:cNvPr id="14" name="Picture 13" descr="A close-up of a radio&#10;&#10;Description automatically generated">
            <a:extLst>
              <a:ext uri="{FF2B5EF4-FFF2-40B4-BE49-F238E27FC236}">
                <a16:creationId xmlns:a16="http://schemas.microsoft.com/office/drawing/2014/main" id="{933B4A86-FB40-6B5D-613C-DDC53855ABC6}"/>
              </a:ext>
            </a:extLst>
          </p:cNvPr>
          <p:cNvPicPr>
            <a:picLocks noChangeAspect="1"/>
          </p:cNvPicPr>
          <p:nvPr/>
        </p:nvPicPr>
        <p:blipFill rotWithShape="1">
          <a:blip r:embed="rId4"/>
          <a:srcRect l="13240" r="10987" b="3"/>
          <a:stretch/>
        </p:blipFill>
        <p:spPr>
          <a:xfrm>
            <a:off x="3180760" y="2558694"/>
            <a:ext cx="2827865" cy="3731891"/>
          </a:xfrm>
          <a:prstGeom prst="rect">
            <a:avLst/>
          </a:prstGeom>
        </p:spPr>
      </p:pic>
      <p:pic>
        <p:nvPicPr>
          <p:cNvPr id="7" name="Picture 6" descr="A rectangular radio on a table&#10;&#10;Description automatically generated">
            <a:extLst>
              <a:ext uri="{FF2B5EF4-FFF2-40B4-BE49-F238E27FC236}">
                <a16:creationId xmlns:a16="http://schemas.microsoft.com/office/drawing/2014/main" id="{AB36AB35-2594-41CB-FF82-CB9C5FCD24AE}"/>
              </a:ext>
            </a:extLst>
          </p:cNvPr>
          <p:cNvPicPr>
            <a:picLocks noChangeAspect="1"/>
          </p:cNvPicPr>
          <p:nvPr/>
        </p:nvPicPr>
        <p:blipFill rotWithShape="1">
          <a:blip r:embed="rId5"/>
          <a:srcRect l="13305" r="10921" b="3"/>
          <a:stretch/>
        </p:blipFill>
        <p:spPr>
          <a:xfrm>
            <a:off x="6178733" y="2558694"/>
            <a:ext cx="2827865" cy="3731891"/>
          </a:xfrm>
          <a:prstGeom prst="rect">
            <a:avLst/>
          </a:prstGeom>
        </p:spPr>
      </p:pic>
      <p:pic>
        <p:nvPicPr>
          <p:cNvPr id="12" name="Picture 11" descr="A wooden radio with a clock and a round speaker&#10;&#10;Description automatically generated">
            <a:extLst>
              <a:ext uri="{FF2B5EF4-FFF2-40B4-BE49-F238E27FC236}">
                <a16:creationId xmlns:a16="http://schemas.microsoft.com/office/drawing/2014/main" id="{AFCEBF96-AF8F-719C-54C6-88B7F2EA6AFA}"/>
              </a:ext>
            </a:extLst>
          </p:cNvPr>
          <p:cNvPicPr>
            <a:picLocks noChangeAspect="1"/>
          </p:cNvPicPr>
          <p:nvPr/>
        </p:nvPicPr>
        <p:blipFill rotWithShape="1">
          <a:blip r:embed="rId6"/>
          <a:srcRect l="17036" r="7190" b="3"/>
          <a:stretch/>
        </p:blipFill>
        <p:spPr>
          <a:xfrm>
            <a:off x="9176706" y="2558694"/>
            <a:ext cx="2827865" cy="3731891"/>
          </a:xfrm>
          <a:prstGeom prst="rect">
            <a:avLst/>
          </a:prstGeom>
        </p:spPr>
      </p:pic>
      <p:sp>
        <p:nvSpPr>
          <p:cNvPr id="8" name="Slide Number Placeholder 7">
            <a:extLst>
              <a:ext uri="{FF2B5EF4-FFF2-40B4-BE49-F238E27FC236}">
                <a16:creationId xmlns:a16="http://schemas.microsoft.com/office/drawing/2014/main" id="{6478EF44-194A-D896-3D01-20E3BFA749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87B7451-1438-CB4A-8106-82A64F1C7D7B}" type="slidenum">
              <a:rPr lang="en-US" sz="1200" smtClean="0"/>
              <a:pPr>
                <a:spcAft>
                  <a:spcPts val="600"/>
                </a:spcAft>
              </a:pPr>
              <a:t>42</a:t>
            </a:fld>
            <a:endParaRPr lang="en-US" sz="1200"/>
          </a:p>
        </p:txBody>
      </p:sp>
    </p:spTree>
    <p:extLst>
      <p:ext uri="{BB962C8B-B14F-4D97-AF65-F5344CB8AC3E}">
        <p14:creationId xmlns:p14="http://schemas.microsoft.com/office/powerpoint/2010/main" val="1436812921"/>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What does the term radio means?</a:t>
            </a:r>
          </a:p>
        </p:txBody>
      </p:sp>
      <p:sp>
        <p:nvSpPr>
          <p:cNvPr id="3" name="Content Placeholder 2"/>
          <p:cNvSpPr>
            <a:spLocks noGrp="1"/>
          </p:cNvSpPr>
          <p:nvPr>
            <p:ph idx="1"/>
          </p:nvPr>
        </p:nvSpPr>
        <p:spPr>
          <a:xfrm>
            <a:off x="913262" y="1440816"/>
            <a:ext cx="10892050" cy="1877367"/>
          </a:xfrm>
        </p:spPr>
        <p:txBody>
          <a:bodyPr>
            <a:noAutofit/>
          </a:bodyPr>
          <a:lstStyle/>
          <a:p>
            <a:pPr marL="0" indent="0" algn="just">
              <a:buNone/>
            </a:pPr>
            <a:r>
              <a:rPr lang="en-US" dirty="0">
                <a:latin typeface="+mj-lt"/>
              </a:rPr>
              <a:t>The term </a:t>
            </a:r>
            <a:r>
              <a:rPr lang="en-US" b="1" dirty="0"/>
              <a:t>radio</a:t>
            </a:r>
            <a:r>
              <a:rPr lang="en-US" dirty="0">
                <a:latin typeface="+mj-lt"/>
              </a:rPr>
              <a:t> originates from the Latin "radius," signifying "spoke of a wheel" or "ray of light." It was first used in communication context in 1881. French scientist Ernest </a:t>
            </a:r>
            <a:r>
              <a:rPr lang="en-US" dirty="0" err="1">
                <a:latin typeface="+mj-lt"/>
              </a:rPr>
              <a:t>Mercadier</a:t>
            </a:r>
            <a:r>
              <a:rPr lang="en-US" dirty="0">
                <a:latin typeface="+mj-lt"/>
              </a:rPr>
              <a:t> suggested the term, leading Alexander Graham Bell to name his photophone system "radiophone," which translates to "radiated sound."</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43</a:t>
            </a:fld>
            <a:endParaRPr lang="sv-SE" dirty="0"/>
          </a:p>
        </p:txBody>
      </p:sp>
      <p:pic>
        <p:nvPicPr>
          <p:cNvPr id="10" name="Picture 9" descr="A picture containing text&#10;&#10;Description automatically generated">
            <a:extLst>
              <a:ext uri="{FF2B5EF4-FFF2-40B4-BE49-F238E27FC236}">
                <a16:creationId xmlns:a16="http://schemas.microsoft.com/office/drawing/2014/main" id="{200D7E29-4E34-814B-EBCB-A2689A184DB0}"/>
              </a:ext>
            </a:extLst>
          </p:cNvPr>
          <p:cNvPicPr>
            <a:picLocks noChangeAspect="1"/>
          </p:cNvPicPr>
          <p:nvPr/>
        </p:nvPicPr>
        <p:blipFill>
          <a:blip r:embed="rId3"/>
          <a:stretch>
            <a:fillRect/>
          </a:stretch>
        </p:blipFill>
        <p:spPr>
          <a:xfrm>
            <a:off x="1975147" y="3893081"/>
            <a:ext cx="3876431" cy="2599793"/>
          </a:xfrm>
          <a:prstGeom prst="rect">
            <a:avLst/>
          </a:prstGeom>
        </p:spPr>
      </p:pic>
      <p:pic>
        <p:nvPicPr>
          <p:cNvPr id="11" name="Picture 10" descr="A picture containing text, outdoor, water, ground&#10;&#10;Description automatically generated">
            <a:extLst>
              <a:ext uri="{FF2B5EF4-FFF2-40B4-BE49-F238E27FC236}">
                <a16:creationId xmlns:a16="http://schemas.microsoft.com/office/drawing/2014/main" id="{FD3D94B1-09B4-D37E-C520-04D2D24F92DC}"/>
              </a:ext>
            </a:extLst>
          </p:cNvPr>
          <p:cNvPicPr>
            <a:picLocks noChangeAspect="1"/>
          </p:cNvPicPr>
          <p:nvPr/>
        </p:nvPicPr>
        <p:blipFill>
          <a:blip r:embed="rId4"/>
          <a:stretch>
            <a:fillRect/>
          </a:stretch>
        </p:blipFill>
        <p:spPr>
          <a:xfrm>
            <a:off x="6523315" y="3893081"/>
            <a:ext cx="3913090" cy="2599792"/>
          </a:xfrm>
          <a:prstGeom prst="rect">
            <a:avLst/>
          </a:prstGeom>
        </p:spPr>
      </p:pic>
    </p:spTree>
    <p:extLst>
      <p:ext uri="{BB962C8B-B14F-4D97-AF65-F5344CB8AC3E}">
        <p14:creationId xmlns:p14="http://schemas.microsoft.com/office/powerpoint/2010/main" val="71456975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Fundamentals of electromagnetic waves</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44</a:t>
            </a:fld>
            <a:endParaRPr lang="sv-SE" dirty="0"/>
          </a:p>
        </p:txBody>
      </p:sp>
      <p:sp>
        <p:nvSpPr>
          <p:cNvPr id="9" name="Content Placeholder 8">
            <a:extLst>
              <a:ext uri="{FF2B5EF4-FFF2-40B4-BE49-F238E27FC236}">
                <a16:creationId xmlns:a16="http://schemas.microsoft.com/office/drawing/2014/main" id="{1ECD39DB-B6F2-6E10-B662-F2A99AFD478D}"/>
              </a:ext>
            </a:extLst>
          </p:cNvPr>
          <p:cNvSpPr>
            <a:spLocks noGrp="1"/>
          </p:cNvSpPr>
          <p:nvPr>
            <p:ph idx="1"/>
          </p:nvPr>
        </p:nvSpPr>
        <p:spPr>
          <a:xfrm>
            <a:off x="838199" y="1690688"/>
            <a:ext cx="11127828" cy="4351338"/>
          </a:xfrm>
        </p:spPr>
        <p:txBody>
          <a:bodyPr/>
          <a:lstStyle/>
          <a:p>
            <a:pPr algn="just"/>
            <a:r>
              <a:rPr lang="en-US" dirty="0">
                <a:latin typeface="+mj-lt"/>
              </a:rPr>
              <a:t>Electromagnetic (EM) waves are synchronized oscillations of electric and magnetic field. There is a periodic change of electric and magnetic field</a:t>
            </a:r>
          </a:p>
          <a:p>
            <a:r>
              <a:rPr lang="en-US" dirty="0">
                <a:latin typeface="+mj-lt"/>
              </a:rPr>
              <a:t>How </a:t>
            </a:r>
            <a:r>
              <a:rPr lang="en-US" b="1" dirty="0"/>
              <a:t>often</a:t>
            </a:r>
            <a:r>
              <a:rPr lang="en-US" dirty="0">
                <a:latin typeface="+mj-lt"/>
              </a:rPr>
              <a:t> this periodic change occurs dictates the property of EM waves</a:t>
            </a:r>
          </a:p>
        </p:txBody>
      </p:sp>
      <p:sp>
        <p:nvSpPr>
          <p:cNvPr id="6" name="Footer Placeholder 3">
            <a:extLst>
              <a:ext uri="{FF2B5EF4-FFF2-40B4-BE49-F238E27FC236}">
                <a16:creationId xmlns:a16="http://schemas.microsoft.com/office/drawing/2014/main" id="{4E1B096C-849B-E9A6-B225-4EFFCFAB8434}"/>
              </a:ext>
            </a:extLst>
          </p:cNvPr>
          <p:cNvSpPr>
            <a:spLocks noGrp="1"/>
          </p:cNvSpPr>
          <p:nvPr>
            <p:ph type="ftr" sz="quarter" idx="11"/>
          </p:nvPr>
        </p:nvSpPr>
        <p:spPr>
          <a:xfrm>
            <a:off x="5950857" y="6492875"/>
            <a:ext cx="3773714" cy="365125"/>
          </a:xfrm>
        </p:spPr>
        <p:txBody>
          <a:bodyPr/>
          <a:lstStyle/>
          <a:p>
            <a:pPr algn="l"/>
            <a:r>
              <a:rPr lang="sv-SE" dirty="0" err="1">
                <a:solidFill>
                  <a:schemeClr val="tx1"/>
                </a:solidFill>
                <a:latin typeface="+mj-lt"/>
              </a:rPr>
              <a:t>Courtesy</a:t>
            </a:r>
            <a:r>
              <a:rPr lang="sv-SE" dirty="0">
                <a:solidFill>
                  <a:schemeClr val="tx1"/>
                </a:solidFill>
                <a:latin typeface="+mj-lt"/>
              </a:rPr>
              <a:t>: NASA, ESA, Leah Hustak (</a:t>
            </a:r>
            <a:r>
              <a:rPr lang="sv-SE" dirty="0" err="1">
                <a:solidFill>
                  <a:schemeClr val="tx1"/>
                </a:solidFill>
                <a:latin typeface="+mj-lt"/>
              </a:rPr>
              <a:t>STScI</a:t>
            </a:r>
            <a:r>
              <a:rPr lang="sv-SE" dirty="0">
                <a:solidFill>
                  <a:schemeClr val="tx1"/>
                </a:solidFill>
                <a:latin typeface="+mj-lt"/>
              </a:rPr>
              <a:t>) </a:t>
            </a:r>
          </a:p>
        </p:txBody>
      </p:sp>
      <p:pic>
        <p:nvPicPr>
          <p:cNvPr id="10" name="Picture 9" descr="A diagram of a wave&#10;&#10;Description automatically generated">
            <a:extLst>
              <a:ext uri="{FF2B5EF4-FFF2-40B4-BE49-F238E27FC236}">
                <a16:creationId xmlns:a16="http://schemas.microsoft.com/office/drawing/2014/main" id="{2A7E2A1C-38D4-2C19-4C88-F80FB5C8FE36}"/>
              </a:ext>
            </a:extLst>
          </p:cNvPr>
          <p:cNvPicPr>
            <a:picLocks noChangeAspect="1"/>
          </p:cNvPicPr>
          <p:nvPr/>
        </p:nvPicPr>
        <p:blipFill>
          <a:blip r:embed="rId3"/>
          <a:stretch>
            <a:fillRect/>
          </a:stretch>
        </p:blipFill>
        <p:spPr>
          <a:xfrm>
            <a:off x="3077029" y="3150082"/>
            <a:ext cx="6284638" cy="3388830"/>
          </a:xfrm>
          <a:prstGeom prst="rect">
            <a:avLst/>
          </a:prstGeom>
        </p:spPr>
      </p:pic>
    </p:spTree>
    <p:extLst>
      <p:ext uri="{BB962C8B-B14F-4D97-AF65-F5344CB8AC3E}">
        <p14:creationId xmlns:p14="http://schemas.microsoft.com/office/powerpoint/2010/main" val="2100227602"/>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E9BC-F01E-0D3C-C848-CA3BA74D8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D1A09-9B6A-3B66-DCBC-DA4B9BCBC5D4}"/>
              </a:ext>
            </a:extLst>
          </p:cNvPr>
          <p:cNvSpPr>
            <a:spLocks noGrp="1"/>
          </p:cNvSpPr>
          <p:nvPr>
            <p:ph type="title"/>
          </p:nvPr>
        </p:nvSpPr>
        <p:spPr>
          <a:xfrm>
            <a:off x="838199" y="365125"/>
            <a:ext cx="10967113" cy="1325563"/>
          </a:xfrm>
        </p:spPr>
        <p:txBody>
          <a:bodyPr>
            <a:noAutofit/>
          </a:bodyPr>
          <a:lstStyle/>
          <a:p>
            <a:r>
              <a:rPr lang="en-US" sz="4000" dirty="0">
                <a:latin typeface="+mn-lt"/>
              </a:rPr>
              <a:t>Fundamentals of electromagnetic waves</a:t>
            </a:r>
          </a:p>
        </p:txBody>
      </p:sp>
      <p:sp>
        <p:nvSpPr>
          <p:cNvPr id="8" name="Slide Number Placeholder 7">
            <a:extLst>
              <a:ext uri="{FF2B5EF4-FFF2-40B4-BE49-F238E27FC236}">
                <a16:creationId xmlns:a16="http://schemas.microsoft.com/office/drawing/2014/main" id="{07E46C03-4082-62F5-EA8E-A426828E4404}"/>
              </a:ext>
            </a:extLst>
          </p:cNvPr>
          <p:cNvSpPr>
            <a:spLocks noGrp="1"/>
          </p:cNvSpPr>
          <p:nvPr>
            <p:ph type="sldNum" sz="quarter" idx="12"/>
          </p:nvPr>
        </p:nvSpPr>
        <p:spPr/>
        <p:txBody>
          <a:bodyPr/>
          <a:lstStyle/>
          <a:p>
            <a:fld id="{687B7451-1438-CB4A-8106-82A64F1C7D7B}" type="slidenum">
              <a:rPr lang="sv-SE" smtClean="0"/>
              <a:t>45</a:t>
            </a:fld>
            <a:endParaRPr lang="sv-SE" dirty="0"/>
          </a:p>
        </p:txBody>
      </p:sp>
      <p:sp>
        <p:nvSpPr>
          <p:cNvPr id="9" name="Content Placeholder 8">
            <a:extLst>
              <a:ext uri="{FF2B5EF4-FFF2-40B4-BE49-F238E27FC236}">
                <a16:creationId xmlns:a16="http://schemas.microsoft.com/office/drawing/2014/main" id="{9CCF45CB-0795-2937-BBB6-D264171957E9}"/>
              </a:ext>
            </a:extLst>
          </p:cNvPr>
          <p:cNvSpPr>
            <a:spLocks noGrp="1"/>
          </p:cNvSpPr>
          <p:nvPr>
            <p:ph idx="1"/>
          </p:nvPr>
        </p:nvSpPr>
        <p:spPr>
          <a:xfrm>
            <a:off x="838199" y="1690688"/>
            <a:ext cx="11127828" cy="4351338"/>
          </a:xfrm>
        </p:spPr>
        <p:txBody>
          <a:bodyPr/>
          <a:lstStyle/>
          <a:p>
            <a:pPr algn="just"/>
            <a:r>
              <a:rPr lang="en-US" dirty="0">
                <a:latin typeface="+mj-lt"/>
              </a:rPr>
              <a:t>Electromagnetic (EM) waves are synchronized oscillations of electric and magnetic field. There is a periodic change of electric and magnetic field</a:t>
            </a:r>
          </a:p>
          <a:p>
            <a:r>
              <a:rPr lang="en-US" dirty="0">
                <a:latin typeface="+mj-lt"/>
              </a:rPr>
              <a:t>How </a:t>
            </a:r>
            <a:r>
              <a:rPr lang="en-US" b="1" dirty="0"/>
              <a:t>often</a:t>
            </a:r>
            <a:r>
              <a:rPr lang="en-US" dirty="0">
                <a:latin typeface="+mj-lt"/>
              </a:rPr>
              <a:t> this periodic change occurs dictates the property of EM waves</a:t>
            </a:r>
          </a:p>
          <a:p>
            <a:pPr lvl="1"/>
            <a:r>
              <a:rPr lang="en-US" dirty="0">
                <a:latin typeface="+mj-lt"/>
              </a:rPr>
              <a:t>Changer period is termed as the frequency.  The SI unit for frequency is Hertz (Hz)</a:t>
            </a:r>
          </a:p>
          <a:p>
            <a:pPr lvl="1"/>
            <a:r>
              <a:rPr lang="en-US" dirty="0">
                <a:latin typeface="+mj-lt"/>
              </a:rPr>
              <a:t>1 Hz: one cycle of an electromagnetic wave in a second</a:t>
            </a:r>
          </a:p>
        </p:txBody>
      </p:sp>
      <p:pic>
        <p:nvPicPr>
          <p:cNvPr id="5" name="Picture 4" descr="A red line with black text&#10;&#10;Description automatically generated">
            <a:extLst>
              <a:ext uri="{FF2B5EF4-FFF2-40B4-BE49-F238E27FC236}">
                <a16:creationId xmlns:a16="http://schemas.microsoft.com/office/drawing/2014/main" id="{FB820C04-F00D-D686-2B39-7B484E7C086F}"/>
              </a:ext>
            </a:extLst>
          </p:cNvPr>
          <p:cNvPicPr>
            <a:picLocks noChangeAspect="1"/>
          </p:cNvPicPr>
          <p:nvPr/>
        </p:nvPicPr>
        <p:blipFill>
          <a:blip r:embed="rId3"/>
          <a:stretch>
            <a:fillRect/>
          </a:stretch>
        </p:blipFill>
        <p:spPr>
          <a:xfrm>
            <a:off x="6556828" y="3957864"/>
            <a:ext cx="4796972" cy="2398486"/>
          </a:xfrm>
          <a:prstGeom prst="rect">
            <a:avLst/>
          </a:prstGeom>
        </p:spPr>
      </p:pic>
      <p:pic>
        <p:nvPicPr>
          <p:cNvPr id="6" name="Picture 5">
            <a:extLst>
              <a:ext uri="{FF2B5EF4-FFF2-40B4-BE49-F238E27FC236}">
                <a16:creationId xmlns:a16="http://schemas.microsoft.com/office/drawing/2014/main" id="{03CC3D07-9E34-20FB-617A-9F631A66C2B8}"/>
              </a:ext>
            </a:extLst>
          </p:cNvPr>
          <p:cNvPicPr>
            <a:picLocks noChangeAspect="1"/>
          </p:cNvPicPr>
          <p:nvPr/>
        </p:nvPicPr>
        <p:blipFill>
          <a:blip r:embed="rId4"/>
          <a:stretch>
            <a:fillRect/>
          </a:stretch>
        </p:blipFill>
        <p:spPr>
          <a:xfrm>
            <a:off x="908337" y="4093029"/>
            <a:ext cx="5036264" cy="2263321"/>
          </a:xfrm>
          <a:prstGeom prst="rect">
            <a:avLst/>
          </a:prstGeom>
        </p:spPr>
      </p:pic>
      <p:sp>
        <p:nvSpPr>
          <p:cNvPr id="10" name="Footer Placeholder 3">
            <a:extLst>
              <a:ext uri="{FF2B5EF4-FFF2-40B4-BE49-F238E27FC236}">
                <a16:creationId xmlns:a16="http://schemas.microsoft.com/office/drawing/2014/main" id="{BF8869EB-E853-BDD2-CD8C-2503678AB118}"/>
              </a:ext>
            </a:extLst>
          </p:cNvPr>
          <p:cNvSpPr>
            <a:spLocks noGrp="1"/>
          </p:cNvSpPr>
          <p:nvPr>
            <p:ph type="ftr" sz="quarter" idx="11"/>
          </p:nvPr>
        </p:nvSpPr>
        <p:spPr>
          <a:xfrm>
            <a:off x="2548041" y="6462939"/>
            <a:ext cx="3773714" cy="365125"/>
          </a:xfrm>
        </p:spPr>
        <p:txBody>
          <a:bodyPr/>
          <a:lstStyle/>
          <a:p>
            <a:pPr algn="l"/>
            <a:r>
              <a:rPr lang="sv-SE" dirty="0" err="1">
                <a:solidFill>
                  <a:schemeClr val="tx1"/>
                </a:solidFill>
                <a:latin typeface="+mj-lt"/>
              </a:rPr>
              <a:t>Courtesy</a:t>
            </a:r>
            <a:r>
              <a:rPr lang="sv-SE" dirty="0">
                <a:solidFill>
                  <a:schemeClr val="tx1"/>
                </a:solidFill>
                <a:latin typeface="+mj-lt"/>
              </a:rPr>
              <a:t>: NASA, ESA, Leah Hustak (</a:t>
            </a:r>
            <a:r>
              <a:rPr lang="sv-SE" dirty="0" err="1">
                <a:solidFill>
                  <a:schemeClr val="tx1"/>
                </a:solidFill>
                <a:latin typeface="+mj-lt"/>
              </a:rPr>
              <a:t>STScI</a:t>
            </a:r>
            <a:r>
              <a:rPr lang="sv-SE" dirty="0">
                <a:solidFill>
                  <a:schemeClr val="tx1"/>
                </a:solidFill>
                <a:latin typeface="+mj-lt"/>
              </a:rPr>
              <a:t>) </a:t>
            </a:r>
          </a:p>
        </p:txBody>
      </p:sp>
    </p:spTree>
    <p:extLst>
      <p:ext uri="{BB962C8B-B14F-4D97-AF65-F5344CB8AC3E}">
        <p14:creationId xmlns:p14="http://schemas.microsoft.com/office/powerpoint/2010/main" val="427159680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8438-8ABB-5E62-93BA-8B80B9F5F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F3B83-CDA3-FC08-AF2C-9E166FD60F52}"/>
              </a:ext>
            </a:extLst>
          </p:cNvPr>
          <p:cNvSpPr>
            <a:spLocks noGrp="1"/>
          </p:cNvSpPr>
          <p:nvPr>
            <p:ph type="title"/>
          </p:nvPr>
        </p:nvSpPr>
        <p:spPr>
          <a:xfrm>
            <a:off x="838199" y="365125"/>
            <a:ext cx="10967113" cy="1325563"/>
          </a:xfrm>
        </p:spPr>
        <p:txBody>
          <a:bodyPr>
            <a:noAutofit/>
          </a:bodyPr>
          <a:lstStyle/>
          <a:p>
            <a:r>
              <a:rPr lang="en-US" sz="4000" dirty="0">
                <a:latin typeface="+mn-lt"/>
              </a:rPr>
              <a:t>Wavelength of an electromagnetic wave</a:t>
            </a:r>
          </a:p>
        </p:txBody>
      </p:sp>
      <p:sp>
        <p:nvSpPr>
          <p:cNvPr id="8" name="Slide Number Placeholder 7">
            <a:extLst>
              <a:ext uri="{FF2B5EF4-FFF2-40B4-BE49-F238E27FC236}">
                <a16:creationId xmlns:a16="http://schemas.microsoft.com/office/drawing/2014/main" id="{8889859F-5B24-0BB3-0C17-F920E4E0DF15}"/>
              </a:ext>
            </a:extLst>
          </p:cNvPr>
          <p:cNvSpPr>
            <a:spLocks noGrp="1"/>
          </p:cNvSpPr>
          <p:nvPr>
            <p:ph type="sldNum" sz="quarter" idx="12"/>
          </p:nvPr>
        </p:nvSpPr>
        <p:spPr/>
        <p:txBody>
          <a:bodyPr/>
          <a:lstStyle/>
          <a:p>
            <a:fld id="{687B7451-1438-CB4A-8106-82A64F1C7D7B}" type="slidenum">
              <a:rPr lang="sv-SE" smtClean="0"/>
              <a:t>46</a:t>
            </a:fld>
            <a:endParaRPr lang="sv-SE" dirty="0"/>
          </a:p>
        </p:txBody>
      </p:sp>
      <p:sp>
        <p:nvSpPr>
          <p:cNvPr id="9" name="Content Placeholder 8">
            <a:extLst>
              <a:ext uri="{FF2B5EF4-FFF2-40B4-BE49-F238E27FC236}">
                <a16:creationId xmlns:a16="http://schemas.microsoft.com/office/drawing/2014/main" id="{AAC1A6B7-592C-3883-FD1E-A02623A9B826}"/>
              </a:ext>
            </a:extLst>
          </p:cNvPr>
          <p:cNvSpPr>
            <a:spLocks noGrp="1"/>
          </p:cNvSpPr>
          <p:nvPr>
            <p:ph idx="1"/>
          </p:nvPr>
        </p:nvSpPr>
        <p:spPr>
          <a:xfrm>
            <a:off x="838199" y="1690688"/>
            <a:ext cx="11127828" cy="4351338"/>
          </a:xfrm>
        </p:spPr>
        <p:txBody>
          <a:bodyPr/>
          <a:lstStyle/>
          <a:p>
            <a:pPr algn="just"/>
            <a:r>
              <a:rPr lang="en-US" dirty="0">
                <a:latin typeface="+mj-lt"/>
              </a:rPr>
              <a:t>Wavelength of a sinusoidal waveform travelling at speed (v), frequency (f)</a:t>
            </a:r>
          </a:p>
          <a:p>
            <a:pPr algn="just"/>
            <a:endParaRPr lang="en-US" dirty="0">
              <a:latin typeface="+mj-lt"/>
            </a:endParaRPr>
          </a:p>
          <a:p>
            <a:pPr algn="just"/>
            <a:endParaRPr lang="en-US" dirty="0">
              <a:latin typeface="+mj-lt"/>
            </a:endParaRPr>
          </a:p>
          <a:p>
            <a:pPr algn="just"/>
            <a:endParaRPr lang="en-US" dirty="0">
              <a:latin typeface="+mj-lt"/>
            </a:endParaRPr>
          </a:p>
          <a:p>
            <a:pPr algn="just"/>
            <a:r>
              <a:rPr lang="en-US" dirty="0">
                <a:latin typeface="+mj-lt"/>
              </a:rPr>
              <a:t>Electromagnetic waves that are travelling in free space, the speed is c or the speed of light.  What is speed of light?</a:t>
            </a:r>
          </a:p>
          <a:p>
            <a:pPr marL="0" indent="0" algn="just">
              <a:buNone/>
            </a:pPr>
            <a:r>
              <a:rPr lang="en-US" dirty="0">
                <a:latin typeface="+mj-lt"/>
              </a:rPr>
              <a:t> </a:t>
            </a:r>
          </a:p>
        </p:txBody>
      </p:sp>
      <p:sp>
        <p:nvSpPr>
          <p:cNvPr id="3" name="AutoShape 2" descr="\lambda ={\frac {v}{f}}\,\,,">
            <a:extLst>
              <a:ext uri="{FF2B5EF4-FFF2-40B4-BE49-F238E27FC236}">
                <a16:creationId xmlns:a16="http://schemas.microsoft.com/office/drawing/2014/main" id="{CDCA0C60-B277-FE1D-73F2-CF79C51A78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id="{CDD8B927-27F2-9472-6A36-02630A068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0092" y="2444751"/>
            <a:ext cx="1620078" cy="1035050"/>
          </a:xfrm>
          <a:prstGeom prst="rect">
            <a:avLst/>
          </a:prstGeom>
        </p:spPr>
      </p:pic>
    </p:spTree>
    <p:extLst>
      <p:ext uri="{BB962C8B-B14F-4D97-AF65-F5344CB8AC3E}">
        <p14:creationId xmlns:p14="http://schemas.microsoft.com/office/powerpoint/2010/main" val="63744876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EAC14-F633-9C0E-A031-76305623E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E8847-8DA9-AA2E-41A9-646397DA7C6D}"/>
              </a:ext>
            </a:extLst>
          </p:cNvPr>
          <p:cNvSpPr>
            <a:spLocks noGrp="1"/>
          </p:cNvSpPr>
          <p:nvPr>
            <p:ph type="title"/>
          </p:nvPr>
        </p:nvSpPr>
        <p:spPr>
          <a:xfrm>
            <a:off x="838199" y="365125"/>
            <a:ext cx="10967113" cy="1325563"/>
          </a:xfrm>
        </p:spPr>
        <p:txBody>
          <a:bodyPr>
            <a:noAutofit/>
          </a:bodyPr>
          <a:lstStyle/>
          <a:p>
            <a:r>
              <a:rPr lang="en-US" sz="4000" dirty="0">
                <a:latin typeface="+mn-lt"/>
              </a:rPr>
              <a:t>Wavelength of an electromagnetic wave</a:t>
            </a:r>
          </a:p>
        </p:txBody>
      </p:sp>
      <p:sp>
        <p:nvSpPr>
          <p:cNvPr id="8" name="Slide Number Placeholder 7">
            <a:extLst>
              <a:ext uri="{FF2B5EF4-FFF2-40B4-BE49-F238E27FC236}">
                <a16:creationId xmlns:a16="http://schemas.microsoft.com/office/drawing/2014/main" id="{22DD2C3D-8593-414D-C54A-C1B1B7AC7285}"/>
              </a:ext>
            </a:extLst>
          </p:cNvPr>
          <p:cNvSpPr>
            <a:spLocks noGrp="1"/>
          </p:cNvSpPr>
          <p:nvPr>
            <p:ph type="sldNum" sz="quarter" idx="12"/>
          </p:nvPr>
        </p:nvSpPr>
        <p:spPr/>
        <p:txBody>
          <a:bodyPr/>
          <a:lstStyle/>
          <a:p>
            <a:fld id="{687B7451-1438-CB4A-8106-82A64F1C7D7B}" type="slidenum">
              <a:rPr lang="sv-SE" smtClean="0"/>
              <a:t>47</a:t>
            </a:fld>
            <a:endParaRPr lang="sv-SE" dirty="0"/>
          </a:p>
        </p:txBody>
      </p:sp>
      <p:sp>
        <p:nvSpPr>
          <p:cNvPr id="9" name="Content Placeholder 8">
            <a:extLst>
              <a:ext uri="{FF2B5EF4-FFF2-40B4-BE49-F238E27FC236}">
                <a16:creationId xmlns:a16="http://schemas.microsoft.com/office/drawing/2014/main" id="{AB8E7FA6-3452-81B0-83F4-E2200770C34D}"/>
              </a:ext>
            </a:extLst>
          </p:cNvPr>
          <p:cNvSpPr>
            <a:spLocks noGrp="1"/>
          </p:cNvSpPr>
          <p:nvPr>
            <p:ph idx="1"/>
          </p:nvPr>
        </p:nvSpPr>
        <p:spPr>
          <a:xfrm>
            <a:off x="838199" y="1690688"/>
            <a:ext cx="11127828" cy="4351338"/>
          </a:xfrm>
        </p:spPr>
        <p:txBody>
          <a:bodyPr>
            <a:normAutofit/>
          </a:bodyPr>
          <a:lstStyle/>
          <a:p>
            <a:pPr algn="just"/>
            <a:r>
              <a:rPr lang="en-US" dirty="0">
                <a:latin typeface="+mj-lt"/>
              </a:rPr>
              <a:t>Wavelength of a sinusoidal waveform travelling at speed (v), frequency (f)</a:t>
            </a:r>
          </a:p>
          <a:p>
            <a:pPr algn="just"/>
            <a:endParaRPr lang="en-US" dirty="0">
              <a:latin typeface="+mj-lt"/>
            </a:endParaRPr>
          </a:p>
          <a:p>
            <a:pPr algn="just"/>
            <a:endParaRPr lang="en-US" dirty="0">
              <a:latin typeface="+mj-lt"/>
            </a:endParaRPr>
          </a:p>
          <a:p>
            <a:pPr marL="0" indent="0" algn="just">
              <a:buNone/>
            </a:pPr>
            <a:endParaRPr lang="en-US" dirty="0">
              <a:latin typeface="+mj-lt"/>
            </a:endParaRPr>
          </a:p>
          <a:p>
            <a:pPr algn="just"/>
            <a:r>
              <a:rPr lang="en-US" dirty="0">
                <a:latin typeface="+mj-lt"/>
              </a:rPr>
              <a:t>Electromagnetic waves that are travelling in free space, the speed is c or the speed of light.  What is speed of light?   </a:t>
            </a:r>
            <a:r>
              <a:rPr lang="en-SG" b="1" i="0" dirty="0">
                <a:solidFill>
                  <a:srgbClr val="FF0000"/>
                </a:solidFill>
                <a:effectLst/>
                <a:latin typeface="+mj-lt"/>
              </a:rPr>
              <a:t>3×10</a:t>
            </a:r>
            <a:r>
              <a:rPr lang="en-SG" b="1" i="0" baseline="30000" dirty="0">
                <a:solidFill>
                  <a:srgbClr val="FF0000"/>
                </a:solidFill>
                <a:effectLst/>
                <a:latin typeface="+mj-lt"/>
              </a:rPr>
              <a:t>8</a:t>
            </a:r>
            <a:r>
              <a:rPr lang="en-SG" b="1" i="0" dirty="0">
                <a:solidFill>
                  <a:srgbClr val="FF0000"/>
                </a:solidFill>
                <a:effectLst/>
                <a:latin typeface="+mj-lt"/>
              </a:rPr>
              <a:t> m/s</a:t>
            </a:r>
          </a:p>
          <a:p>
            <a:pPr algn="just"/>
            <a:r>
              <a:rPr lang="en-US" dirty="0">
                <a:latin typeface="+mj-lt"/>
              </a:rPr>
              <a:t>Different color of light, different wavelength!</a:t>
            </a:r>
          </a:p>
          <a:p>
            <a:pPr marL="0" indent="0" algn="just">
              <a:buNone/>
            </a:pPr>
            <a:r>
              <a:rPr lang="en-US" dirty="0">
                <a:latin typeface="+mj-lt"/>
              </a:rPr>
              <a:t> </a:t>
            </a:r>
          </a:p>
        </p:txBody>
      </p:sp>
      <p:sp>
        <p:nvSpPr>
          <p:cNvPr id="3" name="AutoShape 2" descr="\lambda ={\frac {v}{f}}\,\,,">
            <a:extLst>
              <a:ext uri="{FF2B5EF4-FFF2-40B4-BE49-F238E27FC236}">
                <a16:creationId xmlns:a16="http://schemas.microsoft.com/office/drawing/2014/main" id="{2D89CE03-0574-3058-5BBB-92DEB38C51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id="{481419CB-3323-CD3F-ABA6-CAF7A69026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0092" y="2444751"/>
            <a:ext cx="1620078" cy="1035050"/>
          </a:xfrm>
          <a:prstGeom prst="rect">
            <a:avLst/>
          </a:prstGeom>
        </p:spPr>
      </p:pic>
    </p:spTree>
    <p:extLst>
      <p:ext uri="{BB962C8B-B14F-4D97-AF65-F5344CB8AC3E}">
        <p14:creationId xmlns:p14="http://schemas.microsoft.com/office/powerpoint/2010/main" val="3581410169"/>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4E44-D57A-95ED-1D23-CAD530BB0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47D6C-B538-20B6-5F4B-3A5E00778FC3}"/>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4FF29EFC-A338-E4B6-EF35-EA794775BF74}"/>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p:txBody>
      </p:sp>
      <p:sp>
        <p:nvSpPr>
          <p:cNvPr id="8" name="Slide Number Placeholder 7">
            <a:extLst>
              <a:ext uri="{FF2B5EF4-FFF2-40B4-BE49-F238E27FC236}">
                <a16:creationId xmlns:a16="http://schemas.microsoft.com/office/drawing/2014/main" id="{F12B6F66-3E89-001C-8159-60F560016E81}"/>
              </a:ext>
            </a:extLst>
          </p:cNvPr>
          <p:cNvSpPr>
            <a:spLocks noGrp="1"/>
          </p:cNvSpPr>
          <p:nvPr>
            <p:ph type="sldNum" sz="quarter" idx="12"/>
          </p:nvPr>
        </p:nvSpPr>
        <p:spPr/>
        <p:txBody>
          <a:bodyPr/>
          <a:lstStyle/>
          <a:p>
            <a:fld id="{687B7451-1438-CB4A-8106-82A64F1C7D7B}" type="slidenum">
              <a:rPr lang="sv-SE" smtClean="0"/>
              <a:t>48</a:t>
            </a:fld>
            <a:endParaRPr lang="sv-SE" dirty="0"/>
          </a:p>
        </p:txBody>
      </p:sp>
    </p:spTree>
    <p:extLst>
      <p:ext uri="{BB962C8B-B14F-4D97-AF65-F5344CB8AC3E}">
        <p14:creationId xmlns:p14="http://schemas.microsoft.com/office/powerpoint/2010/main" val="3148909394"/>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12D0B-D43E-FF4F-BF87-F1A2B2DE1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E9B06-1C60-BC3E-9367-979A1B2F632E}"/>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02C40758-C313-9571-A1B7-348D3550973D}"/>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for frequency of 3Hz?   </a:t>
            </a:r>
          </a:p>
        </p:txBody>
      </p:sp>
      <p:sp>
        <p:nvSpPr>
          <p:cNvPr id="8" name="Slide Number Placeholder 7">
            <a:extLst>
              <a:ext uri="{FF2B5EF4-FFF2-40B4-BE49-F238E27FC236}">
                <a16:creationId xmlns:a16="http://schemas.microsoft.com/office/drawing/2014/main" id="{4669F46F-EE23-C47F-42A7-F75197008642}"/>
              </a:ext>
            </a:extLst>
          </p:cNvPr>
          <p:cNvSpPr>
            <a:spLocks noGrp="1"/>
          </p:cNvSpPr>
          <p:nvPr>
            <p:ph type="sldNum" sz="quarter" idx="12"/>
          </p:nvPr>
        </p:nvSpPr>
        <p:spPr/>
        <p:txBody>
          <a:bodyPr/>
          <a:lstStyle/>
          <a:p>
            <a:fld id="{687B7451-1438-CB4A-8106-82A64F1C7D7B}" type="slidenum">
              <a:rPr lang="sv-SE" smtClean="0"/>
              <a:t>49</a:t>
            </a:fld>
            <a:endParaRPr lang="sv-SE" dirty="0"/>
          </a:p>
        </p:txBody>
      </p:sp>
    </p:spTree>
    <p:extLst>
      <p:ext uri="{BB962C8B-B14F-4D97-AF65-F5344CB8AC3E}">
        <p14:creationId xmlns:p14="http://schemas.microsoft.com/office/powerpoint/2010/main" val="332350776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B965-E9A1-3F9D-7334-D838CAD5D0F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525F14-2328-29F9-7230-1AAB5CA4EE00}"/>
              </a:ext>
            </a:extLst>
          </p:cNvPr>
          <p:cNvSpPr>
            <a:spLocks noGrp="1"/>
          </p:cNvSpPr>
          <p:nvPr>
            <p:ph idx="1"/>
          </p:nvPr>
        </p:nvSpPr>
        <p:spPr>
          <a:xfrm>
            <a:off x="2516614" y="3131066"/>
            <a:ext cx="7158771" cy="1258094"/>
          </a:xfrm>
        </p:spPr>
        <p:txBody>
          <a:bodyPr>
            <a:normAutofit fontScale="92500" lnSpcReduction="10000"/>
          </a:bodyPr>
          <a:lstStyle/>
          <a:p>
            <a:pPr marL="0" indent="0" algn="ctr">
              <a:buNone/>
            </a:pPr>
            <a:r>
              <a:rPr lang="en-US" sz="4800" dirty="0"/>
              <a:t>Let us recall what we covered in the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84C8159A-F5F7-E6ED-D3FC-70D1F7410F3F}"/>
              </a:ext>
            </a:extLst>
          </p:cNvPr>
          <p:cNvSpPr>
            <a:spLocks noGrp="1"/>
          </p:cNvSpPr>
          <p:nvPr>
            <p:ph type="sldNum" sz="quarter" idx="12"/>
          </p:nvPr>
        </p:nvSpPr>
        <p:spPr/>
        <p:txBody>
          <a:bodyPr/>
          <a:lstStyle/>
          <a:p>
            <a:fld id="{687B7451-1438-CB4A-8106-82A64F1C7D7B}" type="slidenum">
              <a:rPr lang="sv-SE" smtClean="0"/>
              <a:t>5</a:t>
            </a:fld>
            <a:endParaRPr lang="sv-SE"/>
          </a:p>
        </p:txBody>
      </p:sp>
      <p:sp>
        <p:nvSpPr>
          <p:cNvPr id="2" name="Footer Placeholder 1">
            <a:extLst>
              <a:ext uri="{FF2B5EF4-FFF2-40B4-BE49-F238E27FC236}">
                <a16:creationId xmlns:a16="http://schemas.microsoft.com/office/drawing/2014/main" id="{04C057D6-5296-2AEE-825D-2E2AB148B29E}"/>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84683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C5F5-7FAF-C429-399C-427985D3C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3BE3B-E7AA-3963-EB01-1F322B637DD0}"/>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DD1FEF24-3BD4-4BF0-5880-A8159062C380}"/>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for frequency of 3Hz? </a:t>
            </a:r>
            <a:r>
              <a:rPr lang="en-US" dirty="0">
                <a:latin typeface="+mj-lt"/>
              </a:rPr>
              <a:t>(approx.) 100 Kilometer!</a:t>
            </a:r>
          </a:p>
          <a:p>
            <a:pPr marL="0" indent="0" algn="just">
              <a:buNone/>
            </a:pPr>
            <a:r>
              <a:rPr lang="en-US" dirty="0">
                <a:latin typeface="+mj-lt"/>
              </a:rPr>
              <a:t>	Distance between London and Oxford  </a:t>
            </a:r>
          </a:p>
          <a:p>
            <a:pPr marL="0" indent="0" algn="just">
              <a:buNone/>
            </a:pPr>
            <a:endParaRPr lang="en-US" dirty="0">
              <a:latin typeface="+mj-lt"/>
            </a:endParaRPr>
          </a:p>
          <a:p>
            <a:pPr marL="0" indent="0" algn="just">
              <a:buNone/>
            </a:pPr>
            <a:endParaRPr lang="en-US" dirty="0">
              <a:latin typeface="+mj-lt"/>
            </a:endParaRPr>
          </a:p>
        </p:txBody>
      </p:sp>
      <p:sp>
        <p:nvSpPr>
          <p:cNvPr id="8" name="Slide Number Placeholder 7">
            <a:extLst>
              <a:ext uri="{FF2B5EF4-FFF2-40B4-BE49-F238E27FC236}">
                <a16:creationId xmlns:a16="http://schemas.microsoft.com/office/drawing/2014/main" id="{977B7409-D347-D630-F7EA-741CADA2693D}"/>
              </a:ext>
            </a:extLst>
          </p:cNvPr>
          <p:cNvSpPr>
            <a:spLocks noGrp="1"/>
          </p:cNvSpPr>
          <p:nvPr>
            <p:ph type="sldNum" sz="quarter" idx="12"/>
          </p:nvPr>
        </p:nvSpPr>
        <p:spPr/>
        <p:txBody>
          <a:bodyPr/>
          <a:lstStyle/>
          <a:p>
            <a:fld id="{687B7451-1438-CB4A-8106-82A64F1C7D7B}" type="slidenum">
              <a:rPr lang="sv-SE" smtClean="0"/>
              <a:t>50</a:t>
            </a:fld>
            <a:endParaRPr lang="sv-SE" dirty="0"/>
          </a:p>
        </p:txBody>
      </p:sp>
      <p:pic>
        <p:nvPicPr>
          <p:cNvPr id="5" name="Picture 4" descr="A street with buildings and trees&#10;&#10;Description automatically generated">
            <a:extLst>
              <a:ext uri="{FF2B5EF4-FFF2-40B4-BE49-F238E27FC236}">
                <a16:creationId xmlns:a16="http://schemas.microsoft.com/office/drawing/2014/main" id="{6D294373-CC88-6A8E-C5E5-71425E9650A8}"/>
              </a:ext>
            </a:extLst>
          </p:cNvPr>
          <p:cNvPicPr>
            <a:picLocks noChangeAspect="1"/>
          </p:cNvPicPr>
          <p:nvPr/>
        </p:nvPicPr>
        <p:blipFill>
          <a:blip r:embed="rId3"/>
          <a:stretch>
            <a:fillRect/>
          </a:stretch>
        </p:blipFill>
        <p:spPr>
          <a:xfrm>
            <a:off x="6359287" y="4244068"/>
            <a:ext cx="2294618" cy="2294618"/>
          </a:xfrm>
          <a:prstGeom prst="rect">
            <a:avLst/>
          </a:prstGeom>
        </p:spPr>
      </p:pic>
      <p:pic>
        <p:nvPicPr>
          <p:cNvPr id="7" name="Picture 6" descr="A bridge with a clock tower and a person walking on it&#10;&#10;Description automatically generated">
            <a:extLst>
              <a:ext uri="{FF2B5EF4-FFF2-40B4-BE49-F238E27FC236}">
                <a16:creationId xmlns:a16="http://schemas.microsoft.com/office/drawing/2014/main" id="{002CB635-09B6-D6D5-DC77-64855F27551E}"/>
              </a:ext>
            </a:extLst>
          </p:cNvPr>
          <p:cNvPicPr>
            <a:picLocks noChangeAspect="1"/>
          </p:cNvPicPr>
          <p:nvPr/>
        </p:nvPicPr>
        <p:blipFill>
          <a:blip r:embed="rId4"/>
          <a:stretch>
            <a:fillRect/>
          </a:stretch>
        </p:blipFill>
        <p:spPr>
          <a:xfrm>
            <a:off x="3342718" y="4244068"/>
            <a:ext cx="2294618" cy="2294618"/>
          </a:xfrm>
          <a:prstGeom prst="rect">
            <a:avLst/>
          </a:prstGeom>
        </p:spPr>
      </p:pic>
    </p:spTree>
    <p:extLst>
      <p:ext uri="{BB962C8B-B14F-4D97-AF65-F5344CB8AC3E}">
        <p14:creationId xmlns:p14="http://schemas.microsoft.com/office/powerpoint/2010/main" val="245945459"/>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2432C-4FEF-185C-4459-7DD30EC31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2D1F1-8FDF-2F27-E9CD-F20D82BC4AA4}"/>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6BB829C9-C8E2-59CF-F272-0EC7D0F47C6A}"/>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MHz (FM Band) ?  </a:t>
            </a:r>
          </a:p>
        </p:txBody>
      </p:sp>
      <p:sp>
        <p:nvSpPr>
          <p:cNvPr id="8" name="Slide Number Placeholder 7">
            <a:extLst>
              <a:ext uri="{FF2B5EF4-FFF2-40B4-BE49-F238E27FC236}">
                <a16:creationId xmlns:a16="http://schemas.microsoft.com/office/drawing/2014/main" id="{DDDBC7A3-0331-B5CF-806C-C1B814AC51C7}"/>
              </a:ext>
            </a:extLst>
          </p:cNvPr>
          <p:cNvSpPr>
            <a:spLocks noGrp="1"/>
          </p:cNvSpPr>
          <p:nvPr>
            <p:ph type="sldNum" sz="quarter" idx="12"/>
          </p:nvPr>
        </p:nvSpPr>
        <p:spPr/>
        <p:txBody>
          <a:bodyPr/>
          <a:lstStyle/>
          <a:p>
            <a:fld id="{687B7451-1438-CB4A-8106-82A64F1C7D7B}" type="slidenum">
              <a:rPr lang="sv-SE" smtClean="0"/>
              <a:t>51</a:t>
            </a:fld>
            <a:endParaRPr lang="sv-SE" dirty="0"/>
          </a:p>
        </p:txBody>
      </p:sp>
    </p:spTree>
    <p:extLst>
      <p:ext uri="{BB962C8B-B14F-4D97-AF65-F5344CB8AC3E}">
        <p14:creationId xmlns:p14="http://schemas.microsoft.com/office/powerpoint/2010/main" val="354979093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795B-905D-13B4-8EB4-5254CBBD2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1092C-BF0E-71AD-44A5-C791732F6631}"/>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C892205D-7A60-940C-EC39-6BBD4D7D1480}"/>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MHz (FM Band) ?  </a:t>
            </a:r>
            <a:r>
              <a:rPr lang="en-US" b="1" dirty="0">
                <a:solidFill>
                  <a:srgbClr val="FF0000"/>
                </a:solidFill>
                <a:latin typeface="+mj-lt"/>
              </a:rPr>
              <a:t>3 Meters</a:t>
            </a:r>
          </a:p>
        </p:txBody>
      </p:sp>
      <p:sp>
        <p:nvSpPr>
          <p:cNvPr id="8" name="Slide Number Placeholder 7">
            <a:extLst>
              <a:ext uri="{FF2B5EF4-FFF2-40B4-BE49-F238E27FC236}">
                <a16:creationId xmlns:a16="http://schemas.microsoft.com/office/drawing/2014/main" id="{4F0D1B57-01BD-46D1-EB90-8A91D220C33E}"/>
              </a:ext>
            </a:extLst>
          </p:cNvPr>
          <p:cNvSpPr>
            <a:spLocks noGrp="1"/>
          </p:cNvSpPr>
          <p:nvPr>
            <p:ph type="sldNum" sz="quarter" idx="12"/>
          </p:nvPr>
        </p:nvSpPr>
        <p:spPr/>
        <p:txBody>
          <a:bodyPr/>
          <a:lstStyle/>
          <a:p>
            <a:fld id="{687B7451-1438-CB4A-8106-82A64F1C7D7B}" type="slidenum">
              <a:rPr lang="sv-SE" smtClean="0"/>
              <a:t>52</a:t>
            </a:fld>
            <a:endParaRPr lang="sv-SE" dirty="0"/>
          </a:p>
        </p:txBody>
      </p:sp>
      <p:pic>
        <p:nvPicPr>
          <p:cNvPr id="5" name="Picture 4" descr="A small blue car parked on the side of a road&#10;&#10;Description automatically generated">
            <a:extLst>
              <a:ext uri="{FF2B5EF4-FFF2-40B4-BE49-F238E27FC236}">
                <a16:creationId xmlns:a16="http://schemas.microsoft.com/office/drawing/2014/main" id="{DE1C506F-5AC5-5CD7-2D14-3D3BF52BB12C}"/>
              </a:ext>
            </a:extLst>
          </p:cNvPr>
          <p:cNvPicPr>
            <a:picLocks noChangeAspect="1"/>
          </p:cNvPicPr>
          <p:nvPr/>
        </p:nvPicPr>
        <p:blipFill>
          <a:blip r:embed="rId3"/>
          <a:stretch>
            <a:fillRect/>
          </a:stretch>
        </p:blipFill>
        <p:spPr>
          <a:xfrm>
            <a:off x="3233057" y="3675968"/>
            <a:ext cx="2862943" cy="2862943"/>
          </a:xfrm>
          <a:prstGeom prst="rect">
            <a:avLst/>
          </a:prstGeom>
        </p:spPr>
      </p:pic>
      <p:pic>
        <p:nvPicPr>
          <p:cNvPr id="7" name="Picture 6" descr="A door with a brick wall and plants&#10;&#10;Description automatically generated">
            <a:extLst>
              <a:ext uri="{FF2B5EF4-FFF2-40B4-BE49-F238E27FC236}">
                <a16:creationId xmlns:a16="http://schemas.microsoft.com/office/drawing/2014/main" id="{43474070-69D2-C888-7F66-38970A4CE1D8}"/>
              </a:ext>
            </a:extLst>
          </p:cNvPr>
          <p:cNvPicPr>
            <a:picLocks noChangeAspect="1"/>
          </p:cNvPicPr>
          <p:nvPr/>
        </p:nvPicPr>
        <p:blipFill>
          <a:blip r:embed="rId4"/>
          <a:stretch>
            <a:fillRect/>
          </a:stretch>
        </p:blipFill>
        <p:spPr>
          <a:xfrm>
            <a:off x="6359287" y="3675968"/>
            <a:ext cx="2862943" cy="2862943"/>
          </a:xfrm>
          <a:prstGeom prst="rect">
            <a:avLst/>
          </a:prstGeom>
        </p:spPr>
      </p:pic>
    </p:spTree>
    <p:extLst>
      <p:ext uri="{BB962C8B-B14F-4D97-AF65-F5344CB8AC3E}">
        <p14:creationId xmlns:p14="http://schemas.microsoft.com/office/powerpoint/2010/main" val="215727912"/>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787E-6700-EA63-5F84-2DB5EF7B0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D81ED-0166-0934-029C-967901F1848D}"/>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74DB31AE-AF56-E800-1C37-F500D47AE275}"/>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GHz?  </a:t>
            </a:r>
          </a:p>
        </p:txBody>
      </p:sp>
      <p:sp>
        <p:nvSpPr>
          <p:cNvPr id="8" name="Slide Number Placeholder 7">
            <a:extLst>
              <a:ext uri="{FF2B5EF4-FFF2-40B4-BE49-F238E27FC236}">
                <a16:creationId xmlns:a16="http://schemas.microsoft.com/office/drawing/2014/main" id="{6918F16B-F0F8-65B1-2A0A-C278AAEBC80A}"/>
              </a:ext>
            </a:extLst>
          </p:cNvPr>
          <p:cNvSpPr>
            <a:spLocks noGrp="1"/>
          </p:cNvSpPr>
          <p:nvPr>
            <p:ph type="sldNum" sz="quarter" idx="12"/>
          </p:nvPr>
        </p:nvSpPr>
        <p:spPr/>
        <p:txBody>
          <a:bodyPr/>
          <a:lstStyle/>
          <a:p>
            <a:fld id="{687B7451-1438-CB4A-8106-82A64F1C7D7B}" type="slidenum">
              <a:rPr lang="sv-SE" smtClean="0"/>
              <a:t>53</a:t>
            </a:fld>
            <a:endParaRPr lang="sv-SE" dirty="0"/>
          </a:p>
        </p:txBody>
      </p:sp>
    </p:spTree>
    <p:extLst>
      <p:ext uri="{BB962C8B-B14F-4D97-AF65-F5344CB8AC3E}">
        <p14:creationId xmlns:p14="http://schemas.microsoft.com/office/powerpoint/2010/main" val="400721964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E674-743C-FBE7-5A38-20C96800C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1E7D3-DE94-FC72-D6B6-8CC68EA88460}"/>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EA69F491-6E5F-ED01-5F2D-4D0BC88FA780}"/>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GHz?  </a:t>
            </a:r>
            <a:r>
              <a:rPr lang="en-US" b="1" dirty="0">
                <a:solidFill>
                  <a:srgbClr val="FF0000"/>
                </a:solidFill>
                <a:latin typeface="+mj-lt"/>
              </a:rPr>
              <a:t>0.3 centimeter</a:t>
            </a:r>
          </a:p>
        </p:txBody>
      </p:sp>
      <p:sp>
        <p:nvSpPr>
          <p:cNvPr id="8" name="Slide Number Placeholder 7">
            <a:extLst>
              <a:ext uri="{FF2B5EF4-FFF2-40B4-BE49-F238E27FC236}">
                <a16:creationId xmlns:a16="http://schemas.microsoft.com/office/drawing/2014/main" id="{8B320E73-E354-AFF2-4419-F0FAD274AD13}"/>
              </a:ext>
            </a:extLst>
          </p:cNvPr>
          <p:cNvSpPr>
            <a:spLocks noGrp="1"/>
          </p:cNvSpPr>
          <p:nvPr>
            <p:ph type="sldNum" sz="quarter" idx="12"/>
          </p:nvPr>
        </p:nvSpPr>
        <p:spPr/>
        <p:txBody>
          <a:bodyPr/>
          <a:lstStyle/>
          <a:p>
            <a:fld id="{687B7451-1438-CB4A-8106-82A64F1C7D7B}" type="slidenum">
              <a:rPr lang="sv-SE" smtClean="0"/>
              <a:t>54</a:t>
            </a:fld>
            <a:endParaRPr lang="sv-SE" dirty="0"/>
          </a:p>
        </p:txBody>
      </p:sp>
      <p:pic>
        <p:nvPicPr>
          <p:cNvPr id="5" name="Picture 4" descr="A close-up of a pen&#10;&#10;Description automatically generated">
            <a:extLst>
              <a:ext uri="{FF2B5EF4-FFF2-40B4-BE49-F238E27FC236}">
                <a16:creationId xmlns:a16="http://schemas.microsoft.com/office/drawing/2014/main" id="{265E2160-A19B-63DC-0F6A-B011A1FCE3CE}"/>
              </a:ext>
            </a:extLst>
          </p:cNvPr>
          <p:cNvPicPr>
            <a:picLocks noChangeAspect="1"/>
          </p:cNvPicPr>
          <p:nvPr/>
        </p:nvPicPr>
        <p:blipFill>
          <a:blip r:embed="rId3"/>
          <a:stretch>
            <a:fillRect/>
          </a:stretch>
        </p:blipFill>
        <p:spPr>
          <a:xfrm>
            <a:off x="3581401" y="3855356"/>
            <a:ext cx="2500993" cy="2500993"/>
          </a:xfrm>
          <a:prstGeom prst="rect">
            <a:avLst/>
          </a:prstGeom>
        </p:spPr>
      </p:pic>
      <p:pic>
        <p:nvPicPr>
          <p:cNvPr id="7" name="Picture 6" descr="A group of colorful round shapes&#10;&#10;Description automatically generated">
            <a:extLst>
              <a:ext uri="{FF2B5EF4-FFF2-40B4-BE49-F238E27FC236}">
                <a16:creationId xmlns:a16="http://schemas.microsoft.com/office/drawing/2014/main" id="{22258C62-36A9-A1CD-0EEC-CC7145E24E2D}"/>
              </a:ext>
            </a:extLst>
          </p:cNvPr>
          <p:cNvPicPr>
            <a:picLocks noChangeAspect="1"/>
          </p:cNvPicPr>
          <p:nvPr/>
        </p:nvPicPr>
        <p:blipFill>
          <a:blip r:embed="rId4"/>
          <a:stretch>
            <a:fillRect/>
          </a:stretch>
        </p:blipFill>
        <p:spPr>
          <a:xfrm>
            <a:off x="6545945" y="3855356"/>
            <a:ext cx="2500993" cy="2500993"/>
          </a:xfrm>
          <a:prstGeom prst="rect">
            <a:avLst/>
          </a:prstGeom>
        </p:spPr>
      </p:pic>
    </p:spTree>
    <p:extLst>
      <p:ext uri="{BB962C8B-B14F-4D97-AF65-F5344CB8AC3E}">
        <p14:creationId xmlns:p14="http://schemas.microsoft.com/office/powerpoint/2010/main" val="277458079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5D5D-7FC6-6348-CAFD-C0E18889F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C1B98-01B6-B987-C735-61840CA6B093}"/>
              </a:ext>
            </a:extLst>
          </p:cNvPr>
          <p:cNvSpPr>
            <a:spLocks noGrp="1"/>
          </p:cNvSpPr>
          <p:nvPr>
            <p:ph type="title"/>
          </p:nvPr>
        </p:nvSpPr>
        <p:spPr>
          <a:xfrm>
            <a:off x="838199" y="365125"/>
            <a:ext cx="10967113" cy="1325563"/>
          </a:xfrm>
        </p:spPr>
        <p:txBody>
          <a:bodyPr>
            <a:noAutofit/>
          </a:bodyPr>
          <a:lstStyle/>
          <a:p>
            <a:r>
              <a:rPr lang="en-US" sz="4000" dirty="0">
                <a:latin typeface="+mn-lt"/>
              </a:rPr>
              <a:t>What are radio transceivers?</a:t>
            </a:r>
          </a:p>
        </p:txBody>
      </p:sp>
      <p:sp>
        <p:nvSpPr>
          <p:cNvPr id="3" name="Content Placeholder 2">
            <a:extLst>
              <a:ext uri="{FF2B5EF4-FFF2-40B4-BE49-F238E27FC236}">
                <a16:creationId xmlns:a16="http://schemas.microsoft.com/office/drawing/2014/main" id="{D4973EE3-C1E4-BC17-375B-15DAA558F1F8}"/>
              </a:ext>
            </a:extLst>
          </p:cNvPr>
          <p:cNvSpPr>
            <a:spLocks noGrp="1"/>
          </p:cNvSpPr>
          <p:nvPr>
            <p:ph idx="1"/>
          </p:nvPr>
        </p:nvSpPr>
        <p:spPr>
          <a:xfrm>
            <a:off x="838199" y="1664854"/>
            <a:ext cx="10816989" cy="925389"/>
          </a:xfrm>
        </p:spPr>
        <p:txBody>
          <a:bodyPr>
            <a:noAutofit/>
          </a:bodyPr>
          <a:lstStyle/>
          <a:p>
            <a:pPr marL="0" indent="0" algn="just">
              <a:buNone/>
            </a:pPr>
            <a:r>
              <a:rPr lang="en-US" dirty="0">
                <a:latin typeface="+mj-lt"/>
              </a:rPr>
              <a:t>Radio transceivers are components that enables the </a:t>
            </a:r>
            <a:r>
              <a:rPr lang="en-US" b="1" dirty="0"/>
              <a:t>transmission</a:t>
            </a:r>
            <a:r>
              <a:rPr lang="en-US" dirty="0">
                <a:latin typeface="+mj-lt"/>
              </a:rPr>
              <a:t> and </a:t>
            </a:r>
            <a:r>
              <a:rPr lang="en-US" b="1" dirty="0"/>
              <a:t>reception</a:t>
            </a:r>
            <a:r>
              <a:rPr lang="en-US" dirty="0">
                <a:latin typeface="+mj-lt"/>
              </a:rPr>
              <a:t> of electromagnetic waves. A key component in wireless device</a:t>
            </a:r>
          </a:p>
        </p:txBody>
      </p:sp>
      <p:sp>
        <p:nvSpPr>
          <p:cNvPr id="8" name="Slide Number Placeholder 7">
            <a:extLst>
              <a:ext uri="{FF2B5EF4-FFF2-40B4-BE49-F238E27FC236}">
                <a16:creationId xmlns:a16="http://schemas.microsoft.com/office/drawing/2014/main" id="{BB4DA411-691F-DE93-3C7B-FE80FFFE5A46}"/>
              </a:ext>
            </a:extLst>
          </p:cNvPr>
          <p:cNvSpPr>
            <a:spLocks noGrp="1"/>
          </p:cNvSpPr>
          <p:nvPr>
            <p:ph type="sldNum" sz="quarter" idx="12"/>
          </p:nvPr>
        </p:nvSpPr>
        <p:spPr/>
        <p:txBody>
          <a:bodyPr/>
          <a:lstStyle/>
          <a:p>
            <a:fld id="{687B7451-1438-CB4A-8106-82A64F1C7D7B}" type="slidenum">
              <a:rPr lang="sv-SE" smtClean="0"/>
              <a:t>55</a:t>
            </a:fld>
            <a:endParaRPr lang="sv-SE" dirty="0"/>
          </a:p>
        </p:txBody>
      </p:sp>
      <p:cxnSp>
        <p:nvCxnSpPr>
          <p:cNvPr id="4" name="Straight Connector 3">
            <a:extLst>
              <a:ext uri="{FF2B5EF4-FFF2-40B4-BE49-F238E27FC236}">
                <a16:creationId xmlns:a16="http://schemas.microsoft.com/office/drawing/2014/main" id="{CB20E095-3B40-77A0-969A-FA47026A8DFF}"/>
              </a:ext>
            </a:extLst>
          </p:cNvPr>
          <p:cNvCxnSpPr>
            <a:cxnSpLocks/>
          </p:cNvCxnSpPr>
          <p:nvPr/>
        </p:nvCxnSpPr>
        <p:spPr>
          <a:xfrm>
            <a:off x="3530537" y="4530478"/>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riangle 4">
            <a:extLst>
              <a:ext uri="{FF2B5EF4-FFF2-40B4-BE49-F238E27FC236}">
                <a16:creationId xmlns:a16="http://schemas.microsoft.com/office/drawing/2014/main" id="{44C3A8B1-4ACD-A8C1-E4EE-C501ACBF480B}"/>
              </a:ext>
            </a:extLst>
          </p:cNvPr>
          <p:cNvSpPr/>
          <p:nvPr/>
        </p:nvSpPr>
        <p:spPr>
          <a:xfrm rot="10800000">
            <a:off x="3190797" y="396815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0F20222-FA17-81B9-9B77-DB77FD0F2471}"/>
              </a:ext>
            </a:extLst>
          </p:cNvPr>
          <p:cNvCxnSpPr>
            <a:cxnSpLocks/>
          </p:cNvCxnSpPr>
          <p:nvPr/>
        </p:nvCxnSpPr>
        <p:spPr>
          <a:xfrm>
            <a:off x="3530535" y="511884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332516-528A-B14F-9CA0-A4EC069C43DE}"/>
              </a:ext>
            </a:extLst>
          </p:cNvPr>
          <p:cNvSpPr txBox="1"/>
          <p:nvPr/>
        </p:nvSpPr>
        <p:spPr>
          <a:xfrm>
            <a:off x="3916079" y="4037015"/>
            <a:ext cx="814301" cy="276999"/>
          </a:xfrm>
          <a:prstGeom prst="rect">
            <a:avLst/>
          </a:prstGeom>
          <a:noFill/>
        </p:spPr>
        <p:txBody>
          <a:bodyPr wrap="square" rtlCol="0">
            <a:spAutoFit/>
          </a:bodyPr>
          <a:lstStyle/>
          <a:p>
            <a:r>
              <a:rPr lang="en-US" sz="1200" dirty="0">
                <a:latin typeface="+mj-lt"/>
              </a:rPr>
              <a:t>Antenna</a:t>
            </a:r>
          </a:p>
        </p:txBody>
      </p:sp>
      <p:sp>
        <p:nvSpPr>
          <p:cNvPr id="17" name="TextBox 16">
            <a:extLst>
              <a:ext uri="{FF2B5EF4-FFF2-40B4-BE49-F238E27FC236}">
                <a16:creationId xmlns:a16="http://schemas.microsoft.com/office/drawing/2014/main" id="{A15A1BFC-681F-14B2-6833-FEA0CDBCEAB9}"/>
              </a:ext>
            </a:extLst>
          </p:cNvPr>
          <p:cNvSpPr txBox="1"/>
          <p:nvPr/>
        </p:nvSpPr>
        <p:spPr>
          <a:xfrm>
            <a:off x="2983510" y="6136700"/>
            <a:ext cx="1195782" cy="584775"/>
          </a:xfrm>
          <a:prstGeom prst="rect">
            <a:avLst/>
          </a:prstGeom>
          <a:noFill/>
        </p:spPr>
        <p:txBody>
          <a:bodyPr wrap="square" rtlCol="0">
            <a:spAutoFit/>
          </a:bodyPr>
          <a:lstStyle/>
          <a:p>
            <a:pPr algn="ctr"/>
            <a:r>
              <a:rPr lang="en-US" sz="1600" dirty="0">
                <a:latin typeface="+mj-lt"/>
              </a:rPr>
              <a:t>Transmitting </a:t>
            </a:r>
          </a:p>
          <a:p>
            <a:pPr algn="ctr"/>
            <a:r>
              <a:rPr lang="en-US" sz="1600" dirty="0">
                <a:latin typeface="+mj-lt"/>
              </a:rPr>
              <a:t>Device</a:t>
            </a:r>
          </a:p>
        </p:txBody>
      </p:sp>
      <p:cxnSp>
        <p:nvCxnSpPr>
          <p:cNvPr id="20" name="Straight Arrow Connector 19">
            <a:extLst>
              <a:ext uri="{FF2B5EF4-FFF2-40B4-BE49-F238E27FC236}">
                <a16:creationId xmlns:a16="http://schemas.microsoft.com/office/drawing/2014/main" id="{46FCC05C-BFD5-8D98-F4A4-E6CEC9AA4A44}"/>
              </a:ext>
            </a:extLst>
          </p:cNvPr>
          <p:cNvCxnSpPr>
            <a:cxnSpLocks/>
          </p:cNvCxnSpPr>
          <p:nvPr/>
        </p:nvCxnSpPr>
        <p:spPr>
          <a:xfrm>
            <a:off x="4730380" y="4314014"/>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CC5AD4-816F-43F5-F061-2398BAC3598E}"/>
              </a:ext>
            </a:extLst>
          </p:cNvPr>
          <p:cNvSpPr txBox="1"/>
          <p:nvPr/>
        </p:nvSpPr>
        <p:spPr>
          <a:xfrm>
            <a:off x="5211294" y="3985489"/>
            <a:ext cx="1769412" cy="276999"/>
          </a:xfrm>
          <a:prstGeom prst="rect">
            <a:avLst/>
          </a:prstGeom>
          <a:noFill/>
        </p:spPr>
        <p:txBody>
          <a:bodyPr wrap="square" rtlCol="0">
            <a:spAutoFit/>
          </a:bodyPr>
          <a:lstStyle/>
          <a:p>
            <a:r>
              <a:rPr lang="en-US" sz="1200" dirty="0">
                <a:latin typeface="+mj-lt"/>
              </a:rPr>
              <a:t>Radio frequency signal</a:t>
            </a:r>
          </a:p>
        </p:txBody>
      </p:sp>
      <p:sp>
        <p:nvSpPr>
          <p:cNvPr id="22" name="Triangle 21">
            <a:extLst>
              <a:ext uri="{FF2B5EF4-FFF2-40B4-BE49-F238E27FC236}">
                <a16:creationId xmlns:a16="http://schemas.microsoft.com/office/drawing/2014/main" id="{9591CDC8-C48A-5F14-4E6A-66550B2A4143}"/>
              </a:ext>
            </a:extLst>
          </p:cNvPr>
          <p:cNvSpPr/>
          <p:nvPr/>
        </p:nvSpPr>
        <p:spPr>
          <a:xfrm rot="10800000">
            <a:off x="8106852" y="396815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1C21802-DB58-799A-29A6-0C074D06507A}"/>
              </a:ext>
            </a:extLst>
          </p:cNvPr>
          <p:cNvCxnSpPr>
            <a:cxnSpLocks/>
          </p:cNvCxnSpPr>
          <p:nvPr/>
        </p:nvCxnSpPr>
        <p:spPr>
          <a:xfrm>
            <a:off x="8446591" y="4527411"/>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0962130-3D9B-0F43-6356-7FDBBDFFA112}"/>
              </a:ext>
            </a:extLst>
          </p:cNvPr>
          <p:cNvSpPr txBox="1"/>
          <p:nvPr/>
        </p:nvSpPr>
        <p:spPr>
          <a:xfrm>
            <a:off x="7868610" y="6136700"/>
            <a:ext cx="1155961" cy="584775"/>
          </a:xfrm>
          <a:prstGeom prst="rect">
            <a:avLst/>
          </a:prstGeom>
          <a:noFill/>
        </p:spPr>
        <p:txBody>
          <a:bodyPr wrap="square" rtlCol="0">
            <a:spAutoFit/>
          </a:bodyPr>
          <a:lstStyle/>
          <a:p>
            <a:pPr algn="ctr"/>
            <a:r>
              <a:rPr lang="en-US" sz="1600" dirty="0">
                <a:latin typeface="+mj-lt"/>
              </a:rPr>
              <a:t>Receiving Device</a:t>
            </a:r>
          </a:p>
        </p:txBody>
      </p:sp>
    </p:spTree>
    <p:extLst>
      <p:ext uri="{BB962C8B-B14F-4D97-AF65-F5344CB8AC3E}">
        <p14:creationId xmlns:p14="http://schemas.microsoft.com/office/powerpoint/2010/main" val="310562879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21" grpId="0"/>
      <p:bldP spid="22" grpId="0" animBg="1"/>
      <p:bldP spid="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6C5F-C512-20A6-18C6-5EA80F4DA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1686A-B851-0B88-AD56-4FEA0715D5A3}"/>
              </a:ext>
            </a:extLst>
          </p:cNvPr>
          <p:cNvSpPr>
            <a:spLocks noGrp="1"/>
          </p:cNvSpPr>
          <p:nvPr>
            <p:ph type="title"/>
          </p:nvPr>
        </p:nvSpPr>
        <p:spPr>
          <a:xfrm>
            <a:off x="1046845" y="365125"/>
            <a:ext cx="8997041" cy="1325563"/>
          </a:xfrm>
        </p:spPr>
        <p:txBody>
          <a:bodyPr>
            <a:noAutofit/>
          </a:bodyPr>
          <a:lstStyle/>
          <a:p>
            <a:r>
              <a:rPr lang="en-US" sz="4000" dirty="0">
                <a:latin typeface="+mn-lt"/>
              </a:rPr>
              <a:t>Radio transceivers in devices: </a:t>
            </a:r>
            <a:r>
              <a:rPr lang="en-US" sz="4000" dirty="0" err="1">
                <a:latin typeface="+mn-lt"/>
              </a:rPr>
              <a:t>WiFi</a:t>
            </a:r>
            <a:endParaRPr lang="en-US" sz="4000" dirty="0">
              <a:latin typeface="+mn-lt"/>
            </a:endParaRPr>
          </a:p>
        </p:txBody>
      </p:sp>
      <p:sp>
        <p:nvSpPr>
          <p:cNvPr id="8" name="Slide Number Placeholder 7">
            <a:extLst>
              <a:ext uri="{FF2B5EF4-FFF2-40B4-BE49-F238E27FC236}">
                <a16:creationId xmlns:a16="http://schemas.microsoft.com/office/drawing/2014/main" id="{6506ECCB-C078-11B5-0BB8-2E8D22668C64}"/>
              </a:ext>
            </a:extLst>
          </p:cNvPr>
          <p:cNvSpPr>
            <a:spLocks noGrp="1"/>
          </p:cNvSpPr>
          <p:nvPr>
            <p:ph type="sldNum" sz="quarter" idx="12"/>
          </p:nvPr>
        </p:nvSpPr>
        <p:spPr/>
        <p:txBody>
          <a:bodyPr/>
          <a:lstStyle/>
          <a:p>
            <a:fld id="{687B7451-1438-CB4A-8106-82A64F1C7D7B}" type="slidenum">
              <a:rPr lang="sv-SE" smtClean="0"/>
              <a:t>56</a:t>
            </a:fld>
            <a:endParaRPr lang="sv-SE" dirty="0"/>
          </a:p>
        </p:txBody>
      </p:sp>
      <p:sp>
        <p:nvSpPr>
          <p:cNvPr id="6" name="Footer Placeholder 1">
            <a:extLst>
              <a:ext uri="{FF2B5EF4-FFF2-40B4-BE49-F238E27FC236}">
                <a16:creationId xmlns:a16="http://schemas.microsoft.com/office/drawing/2014/main" id="{71436DA5-867D-275D-5D57-A762457C6C9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4" name="Picture 3" descr="A black router with four antennas&#10;&#10;Description automatically generated">
            <a:extLst>
              <a:ext uri="{FF2B5EF4-FFF2-40B4-BE49-F238E27FC236}">
                <a16:creationId xmlns:a16="http://schemas.microsoft.com/office/drawing/2014/main" id="{20C96F58-172A-20F3-7E87-20EDDED27171}"/>
              </a:ext>
            </a:extLst>
          </p:cNvPr>
          <p:cNvPicPr>
            <a:picLocks noChangeAspect="1"/>
          </p:cNvPicPr>
          <p:nvPr/>
        </p:nvPicPr>
        <p:blipFill>
          <a:blip r:embed="rId3"/>
          <a:stretch>
            <a:fillRect/>
          </a:stretch>
        </p:blipFill>
        <p:spPr>
          <a:xfrm>
            <a:off x="1046845" y="1690688"/>
            <a:ext cx="4398962" cy="4398962"/>
          </a:xfrm>
          <a:prstGeom prst="rect">
            <a:avLst/>
          </a:prstGeom>
        </p:spPr>
      </p:pic>
      <p:pic>
        <p:nvPicPr>
          <p:cNvPr id="7" name="Picture 6" descr="A colorful wifi symbol&#10;&#10;Description automatically generated">
            <a:extLst>
              <a:ext uri="{FF2B5EF4-FFF2-40B4-BE49-F238E27FC236}">
                <a16:creationId xmlns:a16="http://schemas.microsoft.com/office/drawing/2014/main" id="{4C97055B-EDD1-7015-0810-DE0325A4798C}"/>
              </a:ext>
            </a:extLst>
          </p:cNvPr>
          <p:cNvPicPr>
            <a:picLocks noChangeAspect="1"/>
          </p:cNvPicPr>
          <p:nvPr/>
        </p:nvPicPr>
        <p:blipFill>
          <a:blip r:embed="rId4"/>
          <a:stretch>
            <a:fillRect/>
          </a:stretch>
        </p:blipFill>
        <p:spPr>
          <a:xfrm>
            <a:off x="6746194" y="1824038"/>
            <a:ext cx="4278086" cy="4278086"/>
          </a:xfrm>
          <a:prstGeom prst="rect">
            <a:avLst/>
          </a:prstGeom>
        </p:spPr>
      </p:pic>
    </p:spTree>
    <p:extLst>
      <p:ext uri="{BB962C8B-B14F-4D97-AF65-F5344CB8AC3E}">
        <p14:creationId xmlns:p14="http://schemas.microsoft.com/office/powerpoint/2010/main" val="318291721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31177-D19C-34C9-BA99-B6B02EFCF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DD28F-DBC7-B811-F078-95C50FB66BD2}"/>
              </a:ext>
            </a:extLst>
          </p:cNvPr>
          <p:cNvSpPr>
            <a:spLocks noGrp="1"/>
          </p:cNvSpPr>
          <p:nvPr>
            <p:ph type="title"/>
          </p:nvPr>
        </p:nvSpPr>
        <p:spPr>
          <a:xfrm>
            <a:off x="435427" y="365120"/>
            <a:ext cx="11959772" cy="1325563"/>
          </a:xfrm>
        </p:spPr>
        <p:txBody>
          <a:bodyPr>
            <a:noAutofit/>
          </a:bodyPr>
          <a:lstStyle/>
          <a:p>
            <a:r>
              <a:rPr lang="en-US" sz="4000" dirty="0">
                <a:latin typeface="+mn-lt"/>
              </a:rPr>
              <a:t>Radio transceivers in devices: Bluetooth, Walkie-Talkie</a:t>
            </a:r>
          </a:p>
        </p:txBody>
      </p:sp>
      <p:sp>
        <p:nvSpPr>
          <p:cNvPr id="8" name="Slide Number Placeholder 7">
            <a:extLst>
              <a:ext uri="{FF2B5EF4-FFF2-40B4-BE49-F238E27FC236}">
                <a16:creationId xmlns:a16="http://schemas.microsoft.com/office/drawing/2014/main" id="{74B75CD9-2255-9D69-2872-D3A248A8823F}"/>
              </a:ext>
            </a:extLst>
          </p:cNvPr>
          <p:cNvSpPr>
            <a:spLocks noGrp="1"/>
          </p:cNvSpPr>
          <p:nvPr>
            <p:ph type="sldNum" sz="quarter" idx="12"/>
          </p:nvPr>
        </p:nvSpPr>
        <p:spPr/>
        <p:txBody>
          <a:bodyPr/>
          <a:lstStyle/>
          <a:p>
            <a:fld id="{687B7451-1438-CB4A-8106-82A64F1C7D7B}" type="slidenum">
              <a:rPr lang="sv-SE" smtClean="0"/>
              <a:t>57</a:t>
            </a:fld>
            <a:endParaRPr lang="sv-SE" dirty="0"/>
          </a:p>
        </p:txBody>
      </p:sp>
      <p:sp>
        <p:nvSpPr>
          <p:cNvPr id="6" name="Footer Placeholder 1">
            <a:extLst>
              <a:ext uri="{FF2B5EF4-FFF2-40B4-BE49-F238E27FC236}">
                <a16:creationId xmlns:a16="http://schemas.microsoft.com/office/drawing/2014/main" id="{5AA9AFE2-F13A-67CE-AD8A-49FAD4CCC2C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person wearing headphones and holding a phone&#10;&#10;Description automatically generated">
            <a:extLst>
              <a:ext uri="{FF2B5EF4-FFF2-40B4-BE49-F238E27FC236}">
                <a16:creationId xmlns:a16="http://schemas.microsoft.com/office/drawing/2014/main" id="{EAADB0F6-A4C5-38CB-B8F8-2782942D1E9A}"/>
              </a:ext>
            </a:extLst>
          </p:cNvPr>
          <p:cNvPicPr>
            <a:picLocks noChangeAspect="1"/>
          </p:cNvPicPr>
          <p:nvPr/>
        </p:nvPicPr>
        <p:blipFill>
          <a:blip r:embed="rId3"/>
          <a:stretch>
            <a:fillRect/>
          </a:stretch>
        </p:blipFill>
        <p:spPr>
          <a:xfrm>
            <a:off x="1461407" y="1922120"/>
            <a:ext cx="4202793" cy="4202793"/>
          </a:xfrm>
          <a:prstGeom prst="rect">
            <a:avLst/>
          </a:prstGeom>
        </p:spPr>
      </p:pic>
      <p:pic>
        <p:nvPicPr>
          <p:cNvPr id="10" name="Picture 9" descr="A white wireless earbuds in a charging case&#10;&#10;Description automatically generated">
            <a:extLst>
              <a:ext uri="{FF2B5EF4-FFF2-40B4-BE49-F238E27FC236}">
                <a16:creationId xmlns:a16="http://schemas.microsoft.com/office/drawing/2014/main" id="{5A09EE2A-2E2C-6CBA-F80F-F9556AC6245D}"/>
              </a:ext>
            </a:extLst>
          </p:cNvPr>
          <p:cNvPicPr>
            <a:picLocks noChangeAspect="1"/>
          </p:cNvPicPr>
          <p:nvPr/>
        </p:nvPicPr>
        <p:blipFill>
          <a:blip r:embed="rId4"/>
          <a:stretch>
            <a:fillRect/>
          </a:stretch>
        </p:blipFill>
        <p:spPr>
          <a:xfrm>
            <a:off x="5970813" y="1922120"/>
            <a:ext cx="4202793" cy="4202793"/>
          </a:xfrm>
          <a:prstGeom prst="rect">
            <a:avLst/>
          </a:prstGeom>
        </p:spPr>
      </p:pic>
    </p:spTree>
    <p:extLst>
      <p:ext uri="{BB962C8B-B14F-4D97-AF65-F5344CB8AC3E}">
        <p14:creationId xmlns:p14="http://schemas.microsoft.com/office/powerpoint/2010/main" val="2853852019"/>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2F4E1-DFDF-9667-D4ED-514C47B04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3A712-7ED5-E104-4E43-9DA8E7E97F7F}"/>
              </a:ext>
            </a:extLst>
          </p:cNvPr>
          <p:cNvSpPr>
            <a:spLocks noGrp="1"/>
          </p:cNvSpPr>
          <p:nvPr>
            <p:ph type="title"/>
          </p:nvPr>
        </p:nvSpPr>
        <p:spPr>
          <a:xfrm>
            <a:off x="740227" y="365120"/>
            <a:ext cx="11959772" cy="1325563"/>
          </a:xfrm>
        </p:spPr>
        <p:txBody>
          <a:bodyPr>
            <a:noAutofit/>
          </a:bodyPr>
          <a:lstStyle/>
          <a:p>
            <a:r>
              <a:rPr lang="en-US" sz="4000" dirty="0">
                <a:latin typeface="+mn-lt"/>
              </a:rPr>
              <a:t>What do you mean by spectrum? Radio spectrum?</a:t>
            </a:r>
          </a:p>
        </p:txBody>
      </p:sp>
      <p:pic>
        <p:nvPicPr>
          <p:cNvPr id="3" name="Picture 2" descr="A rainbow colored wave coming out of a triangle&#10;&#10;Description automatically generated">
            <a:extLst>
              <a:ext uri="{FF2B5EF4-FFF2-40B4-BE49-F238E27FC236}">
                <a16:creationId xmlns:a16="http://schemas.microsoft.com/office/drawing/2014/main" id="{3A8D2CCF-5F81-844B-E478-732416B52428}"/>
              </a:ext>
            </a:extLst>
          </p:cNvPr>
          <p:cNvPicPr>
            <a:picLocks noChangeAspect="1"/>
          </p:cNvPicPr>
          <p:nvPr/>
        </p:nvPicPr>
        <p:blipFill>
          <a:blip r:embed="rId3"/>
          <a:stretch>
            <a:fillRect/>
          </a:stretch>
        </p:blipFill>
        <p:spPr>
          <a:xfrm>
            <a:off x="5959016" y="3873508"/>
            <a:ext cx="3497944" cy="2623459"/>
          </a:xfrm>
          <a:prstGeom prst="rect">
            <a:avLst/>
          </a:prstGeom>
        </p:spPr>
      </p:pic>
      <p:sp>
        <p:nvSpPr>
          <p:cNvPr id="7" name="TextBox 6">
            <a:extLst>
              <a:ext uri="{FF2B5EF4-FFF2-40B4-BE49-F238E27FC236}">
                <a16:creationId xmlns:a16="http://schemas.microsoft.com/office/drawing/2014/main" id="{9DB6EBD7-595A-99A4-6AC2-D304BF986087}"/>
              </a:ext>
            </a:extLst>
          </p:cNvPr>
          <p:cNvSpPr txBox="1"/>
          <p:nvPr/>
        </p:nvSpPr>
        <p:spPr>
          <a:xfrm>
            <a:off x="907995" y="1547335"/>
            <a:ext cx="10376009" cy="2246769"/>
          </a:xfrm>
          <a:prstGeom prst="rect">
            <a:avLst/>
          </a:prstGeom>
          <a:noFill/>
        </p:spPr>
        <p:txBody>
          <a:bodyPr wrap="square">
            <a:spAutoFit/>
          </a:bodyPr>
          <a:lstStyle/>
          <a:p>
            <a:pPr algn="just"/>
            <a:r>
              <a:rPr lang="en-US" sz="2800" dirty="0">
                <a:latin typeface="+mj-lt"/>
              </a:rPr>
              <a:t>In the 17th century, Isaac Newton introduced the concept of the spectrum to the field of physical sciences, specifically in optics. He used this term to describe the array of colors visible when white light passed through a prism and was separated into its constituent hues. Later the term was expanded to include other waves, including radio waves.</a:t>
            </a:r>
          </a:p>
        </p:txBody>
      </p:sp>
      <p:pic>
        <p:nvPicPr>
          <p:cNvPr id="11" name="Picture 10" descr="A painting of a person with long white hair&#10;&#10;Description automatically generated">
            <a:extLst>
              <a:ext uri="{FF2B5EF4-FFF2-40B4-BE49-F238E27FC236}">
                <a16:creationId xmlns:a16="http://schemas.microsoft.com/office/drawing/2014/main" id="{4E147ED8-B16A-67CE-1746-BC4AD58A1147}"/>
              </a:ext>
            </a:extLst>
          </p:cNvPr>
          <p:cNvPicPr>
            <a:picLocks noChangeAspect="1"/>
          </p:cNvPicPr>
          <p:nvPr/>
        </p:nvPicPr>
        <p:blipFill>
          <a:blip r:embed="rId4"/>
          <a:stretch>
            <a:fillRect/>
          </a:stretch>
        </p:blipFill>
        <p:spPr>
          <a:xfrm>
            <a:off x="2735040" y="3873508"/>
            <a:ext cx="2620734" cy="2620734"/>
          </a:xfrm>
          <a:prstGeom prst="rect">
            <a:avLst/>
          </a:prstGeom>
        </p:spPr>
      </p:pic>
    </p:spTree>
    <p:extLst>
      <p:ext uri="{BB962C8B-B14F-4D97-AF65-F5344CB8AC3E}">
        <p14:creationId xmlns:p14="http://schemas.microsoft.com/office/powerpoint/2010/main" val="298857862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27827" cy="1325563"/>
          </a:xfrm>
        </p:spPr>
        <p:txBody>
          <a:bodyPr>
            <a:noAutofit/>
          </a:bodyPr>
          <a:lstStyle/>
          <a:p>
            <a:r>
              <a:rPr lang="en-US" sz="4000" dirty="0">
                <a:latin typeface="+mn-lt"/>
              </a:rPr>
              <a:t>Radio waves most important part of EM spectrum</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59</a:t>
            </a:fld>
            <a:endParaRPr lang="sv-SE" dirty="0"/>
          </a:p>
        </p:txBody>
      </p:sp>
      <p:pic>
        <p:nvPicPr>
          <p:cNvPr id="3" name="Picture 4">
            <a:extLst>
              <a:ext uri="{FF2B5EF4-FFF2-40B4-BE49-F238E27FC236}">
                <a16:creationId xmlns:a16="http://schemas.microsoft.com/office/drawing/2014/main" id="{075F8F05-4FA3-0CAC-FFEF-1692A7629A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2288" y="4056965"/>
            <a:ext cx="6755476" cy="26645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F442947-4CA0-0874-A7AE-1FE867C0F3B3}"/>
              </a:ext>
            </a:extLst>
          </p:cNvPr>
          <p:cNvPicPr>
            <a:picLocks noChangeAspect="1"/>
          </p:cNvPicPr>
          <p:nvPr/>
        </p:nvPicPr>
        <p:blipFill>
          <a:blip r:embed="rId4"/>
          <a:stretch>
            <a:fillRect/>
          </a:stretch>
        </p:blipFill>
        <p:spPr>
          <a:xfrm>
            <a:off x="926253" y="1415772"/>
            <a:ext cx="10427547" cy="2602716"/>
          </a:xfrm>
          <a:prstGeom prst="rect">
            <a:avLst/>
          </a:prstGeom>
        </p:spPr>
      </p:pic>
    </p:spTree>
    <p:extLst>
      <p:ext uri="{BB962C8B-B14F-4D97-AF65-F5344CB8AC3E}">
        <p14:creationId xmlns:p14="http://schemas.microsoft.com/office/powerpoint/2010/main" val="304640944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431800" y="320675"/>
            <a:ext cx="10515600" cy="1325563"/>
          </a:xfrm>
        </p:spPr>
        <p:txBody>
          <a:bodyPr>
            <a:normAutofit/>
          </a:bodyPr>
          <a:lstStyle/>
          <a:p>
            <a:r>
              <a:rPr lang="en-US" sz="4000" dirty="0">
                <a:latin typeface="+mn-lt"/>
              </a:rPr>
              <a:t>Clocks are heartbeat of the embedded systems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431800" y="1864014"/>
            <a:ext cx="10922000" cy="4351338"/>
          </a:xfrm>
        </p:spPr>
        <p:txBody>
          <a:bodyPr>
            <a:normAutofit/>
          </a:bodyPr>
          <a:lstStyle/>
          <a:p>
            <a:r>
              <a:rPr lang="en-US" dirty="0">
                <a:latin typeface="+mj-lt"/>
              </a:rPr>
              <a:t>Clock signals are heartbeats of embedded systems. They are digital signals with varied frequency</a:t>
            </a:r>
          </a:p>
          <a:p>
            <a:endParaRPr lang="en-US" dirty="0"/>
          </a:p>
          <a:p>
            <a:endParaRPr lang="en-US" dirty="0"/>
          </a:p>
          <a:p>
            <a:endParaRPr lang="en-US" dirty="0"/>
          </a:p>
          <a:p>
            <a:endParaRPr lang="en-US" dirty="0"/>
          </a:p>
          <a:p>
            <a:r>
              <a:rPr lang="en-US" dirty="0">
                <a:latin typeface="+mj-lt"/>
              </a:rPr>
              <a:t>A clock is required for running any peripheral or core of microcontroller</a:t>
            </a:r>
          </a:p>
          <a:p>
            <a:pPr lvl="1"/>
            <a:r>
              <a:rPr lang="en-US" dirty="0"/>
              <a:t>Exceptions: </a:t>
            </a:r>
            <a:r>
              <a:rPr lang="en-US" sz="2400" dirty="0"/>
              <a:t>Low-power input interrupts, Reset signal</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6</a:t>
            </a:fld>
            <a:endParaRPr lang="en-US"/>
          </a:p>
        </p:txBody>
      </p:sp>
      <p:pic>
        <p:nvPicPr>
          <p:cNvPr id="1026" name="Picture 2" descr="1.4 System Timing">
            <a:extLst>
              <a:ext uri="{FF2B5EF4-FFF2-40B4-BE49-F238E27FC236}">
                <a16:creationId xmlns:a16="http://schemas.microsoft.com/office/drawing/2014/main" id="{6416E82A-00FD-4674-BE01-54C82F0A0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769" y="2553945"/>
            <a:ext cx="5545661" cy="175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8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314" y="267380"/>
            <a:ext cx="10967113" cy="1325563"/>
          </a:xfrm>
        </p:spPr>
        <p:txBody>
          <a:bodyPr>
            <a:noAutofit/>
          </a:bodyPr>
          <a:lstStyle/>
          <a:p>
            <a:r>
              <a:rPr lang="en-US" sz="4000" dirty="0">
                <a:latin typeface="+mn-lt"/>
              </a:rPr>
              <a:t>How are radio waves characterized?</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60</a:t>
            </a:fld>
            <a:endParaRPr lang="sv-SE" dirty="0"/>
          </a:p>
        </p:txBody>
      </p:sp>
      <p:sp>
        <p:nvSpPr>
          <p:cNvPr id="6" name="Content Placeholder 2">
            <a:extLst>
              <a:ext uri="{FF2B5EF4-FFF2-40B4-BE49-F238E27FC236}">
                <a16:creationId xmlns:a16="http://schemas.microsoft.com/office/drawing/2014/main" id="{CBF6B67B-D6DC-D339-0656-C9B0DBE0A977}"/>
              </a:ext>
            </a:extLst>
          </p:cNvPr>
          <p:cNvSpPr>
            <a:spLocks noGrp="1"/>
          </p:cNvSpPr>
          <p:nvPr>
            <p:ph idx="1"/>
          </p:nvPr>
        </p:nvSpPr>
        <p:spPr>
          <a:xfrm>
            <a:off x="954314" y="1592943"/>
            <a:ext cx="11237685" cy="2804886"/>
          </a:xfrm>
        </p:spPr>
        <p:txBody>
          <a:bodyPr>
            <a:normAutofit/>
          </a:bodyPr>
          <a:lstStyle/>
          <a:p>
            <a:pPr marL="0" indent="0">
              <a:buNone/>
            </a:pPr>
            <a:r>
              <a:rPr lang="en-US" dirty="0">
                <a:latin typeface="+mj-lt"/>
              </a:rPr>
              <a:t>Radio waves can be characterized based on following parameters:</a:t>
            </a:r>
          </a:p>
          <a:p>
            <a:pPr lvl="1"/>
            <a:r>
              <a:rPr lang="en-US" b="1" dirty="0">
                <a:latin typeface="+mj-lt"/>
              </a:rPr>
              <a:t>Strength/Power:  </a:t>
            </a:r>
            <a:r>
              <a:rPr lang="en-US" dirty="0">
                <a:latin typeface="+mj-lt"/>
              </a:rPr>
              <a:t>energy contained in the radio wave</a:t>
            </a:r>
          </a:p>
          <a:p>
            <a:pPr lvl="1"/>
            <a:r>
              <a:rPr lang="en-US" b="1" dirty="0">
                <a:latin typeface="+mj-lt"/>
              </a:rPr>
              <a:t>Frequency: </a:t>
            </a:r>
            <a:r>
              <a:rPr lang="en-US" dirty="0">
                <a:latin typeface="+mj-lt"/>
              </a:rPr>
              <a:t>rate of periodic variation between electric and magnetic field</a:t>
            </a:r>
          </a:p>
          <a:p>
            <a:pPr lvl="1"/>
            <a:r>
              <a:rPr lang="en-US" b="1" dirty="0">
                <a:latin typeface="+mj-lt"/>
              </a:rPr>
              <a:t>Bandwidth: </a:t>
            </a:r>
            <a:r>
              <a:rPr lang="en-US" dirty="0">
                <a:latin typeface="+mj-lt"/>
              </a:rPr>
              <a:t>range of frequencies of radio waves present in the transmission</a:t>
            </a:r>
          </a:p>
          <a:p>
            <a:pPr lvl="1"/>
            <a:r>
              <a:rPr lang="en-US" b="1" dirty="0">
                <a:latin typeface="+mj-lt"/>
              </a:rPr>
              <a:t>Polarization</a:t>
            </a:r>
            <a:r>
              <a:rPr lang="en-US" dirty="0">
                <a:latin typeface="+mj-lt"/>
              </a:rPr>
              <a:t>: orientation of electric field. May be circular, elliptical or linear</a:t>
            </a:r>
          </a:p>
          <a:p>
            <a:pPr lvl="1"/>
            <a:r>
              <a:rPr lang="en-US" b="1" dirty="0">
                <a:latin typeface="+mj-lt"/>
              </a:rPr>
              <a:t>Modulation: </a:t>
            </a:r>
            <a:r>
              <a:rPr lang="en-US" dirty="0">
                <a:latin typeface="+mj-lt"/>
              </a:rPr>
              <a:t>variation of waves property to encode information</a:t>
            </a:r>
          </a:p>
        </p:txBody>
      </p:sp>
      <p:sp>
        <p:nvSpPr>
          <p:cNvPr id="3" name="Footer Placeholder 1">
            <a:extLst>
              <a:ext uri="{FF2B5EF4-FFF2-40B4-BE49-F238E27FC236}">
                <a16:creationId xmlns:a16="http://schemas.microsoft.com/office/drawing/2014/main" id="{081F8766-1EE9-0456-07FD-EDD96617CF8E}"/>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4" name="Picture 3">
            <a:extLst>
              <a:ext uri="{FF2B5EF4-FFF2-40B4-BE49-F238E27FC236}">
                <a16:creationId xmlns:a16="http://schemas.microsoft.com/office/drawing/2014/main" id="{21FF604B-418E-9B9A-312C-DB8CA42A46D1}"/>
              </a:ext>
            </a:extLst>
          </p:cNvPr>
          <p:cNvPicPr>
            <a:picLocks noChangeAspect="1"/>
          </p:cNvPicPr>
          <p:nvPr/>
        </p:nvPicPr>
        <p:blipFill>
          <a:blip r:embed="rId3"/>
          <a:stretch>
            <a:fillRect/>
          </a:stretch>
        </p:blipFill>
        <p:spPr>
          <a:xfrm>
            <a:off x="4097254" y="4236061"/>
            <a:ext cx="3997491" cy="1796491"/>
          </a:xfrm>
          <a:prstGeom prst="rect">
            <a:avLst/>
          </a:prstGeom>
        </p:spPr>
      </p:pic>
    </p:spTree>
    <p:extLst>
      <p:ext uri="{BB962C8B-B14F-4D97-AF65-F5344CB8AC3E}">
        <p14:creationId xmlns:p14="http://schemas.microsoft.com/office/powerpoint/2010/main" val="143890402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14" y="336519"/>
            <a:ext cx="11974277" cy="1325563"/>
          </a:xfrm>
        </p:spPr>
        <p:txBody>
          <a:bodyPr>
            <a:noAutofit/>
          </a:bodyPr>
          <a:lstStyle/>
          <a:p>
            <a:r>
              <a:rPr lang="en-US" sz="4000" dirty="0">
                <a:latin typeface="+mn-lt"/>
              </a:rPr>
              <a:t>How are radio waves modified to carry information</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61</a:t>
            </a:fld>
            <a:endParaRPr lang="sv-SE" dirty="0"/>
          </a:p>
        </p:txBody>
      </p:sp>
      <p:sp>
        <p:nvSpPr>
          <p:cNvPr id="6" name="Content Placeholder 2">
            <a:extLst>
              <a:ext uri="{FF2B5EF4-FFF2-40B4-BE49-F238E27FC236}">
                <a16:creationId xmlns:a16="http://schemas.microsoft.com/office/drawing/2014/main" id="{CBF6B67B-D6DC-D339-0656-C9B0DBE0A977}"/>
              </a:ext>
            </a:extLst>
          </p:cNvPr>
          <p:cNvSpPr>
            <a:spLocks noGrp="1"/>
          </p:cNvSpPr>
          <p:nvPr>
            <p:ph idx="1"/>
          </p:nvPr>
        </p:nvSpPr>
        <p:spPr>
          <a:xfrm>
            <a:off x="838200" y="1585897"/>
            <a:ext cx="11063514" cy="4846638"/>
          </a:xfrm>
        </p:spPr>
        <p:txBody>
          <a:bodyPr>
            <a:normAutofit/>
          </a:bodyPr>
          <a:lstStyle/>
          <a:p>
            <a:r>
              <a:rPr lang="en-US" sz="2800" dirty="0">
                <a:latin typeface="+mj-lt"/>
              </a:rPr>
              <a:t>Encoding information </a:t>
            </a:r>
            <a:r>
              <a:rPr lang="en-US" sz="2800" b="1" dirty="0">
                <a:latin typeface="+mj-lt"/>
              </a:rPr>
              <a:t>“baseband" </a:t>
            </a:r>
            <a:r>
              <a:rPr lang="en-US" sz="2800" dirty="0">
                <a:latin typeface="+mj-lt"/>
              </a:rPr>
              <a:t>in an analog </a:t>
            </a:r>
            <a:r>
              <a:rPr lang="en-US" sz="2800" b="1" dirty="0">
                <a:latin typeface="+mj-lt"/>
              </a:rPr>
              <a:t>“carrier” </a:t>
            </a:r>
            <a:r>
              <a:rPr lang="en-US" sz="2800" dirty="0">
                <a:latin typeface="+mj-lt"/>
              </a:rPr>
              <a:t>signal</a:t>
            </a:r>
          </a:p>
          <a:p>
            <a:pPr lvl="1"/>
            <a:r>
              <a:rPr lang="en-US" dirty="0">
                <a:latin typeface="+mj-lt"/>
              </a:rPr>
              <a:t>Baseband signal often much lower in frequency than the carrier</a:t>
            </a:r>
          </a:p>
          <a:p>
            <a:pPr lvl="1"/>
            <a:r>
              <a:rPr lang="en-US" dirty="0">
                <a:latin typeface="+mj-lt"/>
              </a:rPr>
              <a:t>Frequency of the carrier signal dictates the part of the radio spectrum</a:t>
            </a:r>
          </a:p>
          <a:p>
            <a:r>
              <a:rPr lang="en-US" b="1" dirty="0">
                <a:latin typeface="+mj-lt"/>
              </a:rPr>
              <a:t>Why? </a:t>
            </a:r>
            <a:r>
              <a:rPr lang="en-US" dirty="0">
                <a:latin typeface="+mj-lt"/>
              </a:rPr>
              <a:t>baseband signals or information change is at much lower rate</a:t>
            </a:r>
          </a:p>
          <a:p>
            <a:pPr lvl="1"/>
            <a:r>
              <a:rPr lang="en-US" dirty="0">
                <a:latin typeface="+mj-lt"/>
              </a:rPr>
              <a:t>Speech: </a:t>
            </a:r>
            <a:r>
              <a:rPr lang="en-US" dirty="0" err="1">
                <a:latin typeface="+mj-lt"/>
              </a:rPr>
              <a:t>upto</a:t>
            </a:r>
            <a:r>
              <a:rPr lang="en-US" dirty="0">
                <a:latin typeface="+mj-lt"/>
              </a:rPr>
              <a:t> 20 </a:t>
            </a:r>
            <a:r>
              <a:rPr lang="en-US" dirty="0" err="1">
                <a:latin typeface="+mj-lt"/>
              </a:rPr>
              <a:t>KHz</a:t>
            </a:r>
            <a:r>
              <a:rPr lang="en-US" dirty="0">
                <a:latin typeface="+mj-lt"/>
              </a:rPr>
              <a:t>, temperature changes – few Hz</a:t>
            </a:r>
          </a:p>
          <a:p>
            <a:pPr lvl="1"/>
            <a:r>
              <a:rPr lang="en-US" dirty="0">
                <a:latin typeface="+mj-lt"/>
              </a:rPr>
              <a:t>Enables a better usage of the radio spectrum</a:t>
            </a:r>
          </a:p>
          <a:p>
            <a:pPr lvl="1"/>
            <a:r>
              <a:rPr lang="en-US" dirty="0">
                <a:latin typeface="+mj-lt"/>
              </a:rPr>
              <a:t>Enables communication among several devices sharing the spectrum</a:t>
            </a:r>
          </a:p>
          <a:p>
            <a:pPr lvl="1"/>
            <a:endParaRPr lang="en-US" dirty="0">
              <a:latin typeface="+mj-lt"/>
            </a:endParaRPr>
          </a:p>
        </p:txBody>
      </p:sp>
      <p:sp>
        <p:nvSpPr>
          <p:cNvPr id="5" name="Rounded Rectangle 4">
            <a:extLst>
              <a:ext uri="{FF2B5EF4-FFF2-40B4-BE49-F238E27FC236}">
                <a16:creationId xmlns:a16="http://schemas.microsoft.com/office/drawing/2014/main" id="{B62164E3-B65C-1151-F9D7-8FCC841332DD}"/>
              </a:ext>
            </a:extLst>
          </p:cNvPr>
          <p:cNvSpPr/>
          <p:nvPr/>
        </p:nvSpPr>
        <p:spPr>
          <a:xfrm>
            <a:off x="5333053" y="4654231"/>
            <a:ext cx="1436914" cy="9601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Modulation</a:t>
            </a:r>
          </a:p>
        </p:txBody>
      </p:sp>
      <p:sp>
        <p:nvSpPr>
          <p:cNvPr id="7" name="Right Arrow 6">
            <a:extLst>
              <a:ext uri="{FF2B5EF4-FFF2-40B4-BE49-F238E27FC236}">
                <a16:creationId xmlns:a16="http://schemas.microsoft.com/office/drawing/2014/main" id="{E9B3974A-6017-E801-B662-518650B8A0B7}"/>
              </a:ext>
            </a:extLst>
          </p:cNvPr>
          <p:cNvSpPr/>
          <p:nvPr/>
        </p:nvSpPr>
        <p:spPr>
          <a:xfrm>
            <a:off x="3979051" y="4969652"/>
            <a:ext cx="1099019" cy="3203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7E75EA08-418C-3EA0-FE7B-A3B7167D7AF4}"/>
              </a:ext>
            </a:extLst>
          </p:cNvPr>
          <p:cNvSpPr/>
          <p:nvPr/>
        </p:nvSpPr>
        <p:spPr>
          <a:xfrm>
            <a:off x="7024950" y="4951720"/>
            <a:ext cx="1055002" cy="3383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542B36FA-4B19-CFC8-A3C7-87B65F069C12}"/>
              </a:ext>
            </a:extLst>
          </p:cNvPr>
          <p:cNvSpPr/>
          <p:nvPr/>
        </p:nvSpPr>
        <p:spPr>
          <a:xfrm rot="10800000" flipH="1">
            <a:off x="5950856" y="5748247"/>
            <a:ext cx="290287" cy="7610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4B0E44-6EAB-E367-06B7-EA501C5D1E48}"/>
              </a:ext>
            </a:extLst>
          </p:cNvPr>
          <p:cNvPicPr>
            <a:picLocks noChangeAspect="1"/>
          </p:cNvPicPr>
          <p:nvPr/>
        </p:nvPicPr>
        <p:blipFill>
          <a:blip r:embed="rId3"/>
          <a:stretch>
            <a:fillRect/>
          </a:stretch>
        </p:blipFill>
        <p:spPr>
          <a:xfrm>
            <a:off x="2593588" y="4786943"/>
            <a:ext cx="1219200" cy="685800"/>
          </a:xfrm>
          <a:prstGeom prst="rect">
            <a:avLst/>
          </a:prstGeom>
        </p:spPr>
      </p:pic>
      <p:pic>
        <p:nvPicPr>
          <p:cNvPr id="13" name="Picture 12">
            <a:extLst>
              <a:ext uri="{FF2B5EF4-FFF2-40B4-BE49-F238E27FC236}">
                <a16:creationId xmlns:a16="http://schemas.microsoft.com/office/drawing/2014/main" id="{DAB2D216-E840-188E-360C-B09CDDD28688}"/>
              </a:ext>
            </a:extLst>
          </p:cNvPr>
          <p:cNvPicPr>
            <a:picLocks noChangeAspect="1"/>
          </p:cNvPicPr>
          <p:nvPr/>
        </p:nvPicPr>
        <p:blipFill>
          <a:blip r:embed="rId4"/>
          <a:stretch>
            <a:fillRect/>
          </a:stretch>
        </p:blipFill>
        <p:spPr>
          <a:xfrm>
            <a:off x="6257301" y="6009694"/>
            <a:ext cx="2590299" cy="503669"/>
          </a:xfrm>
          <a:prstGeom prst="rect">
            <a:avLst/>
          </a:prstGeom>
        </p:spPr>
      </p:pic>
      <p:pic>
        <p:nvPicPr>
          <p:cNvPr id="14" name="Picture 13">
            <a:extLst>
              <a:ext uri="{FF2B5EF4-FFF2-40B4-BE49-F238E27FC236}">
                <a16:creationId xmlns:a16="http://schemas.microsoft.com/office/drawing/2014/main" id="{200141F7-22E7-985C-1823-687D3916972C}"/>
              </a:ext>
            </a:extLst>
          </p:cNvPr>
          <p:cNvPicPr>
            <a:picLocks noChangeAspect="1"/>
          </p:cNvPicPr>
          <p:nvPr/>
        </p:nvPicPr>
        <p:blipFill>
          <a:blip r:embed="rId5"/>
          <a:stretch>
            <a:fillRect/>
          </a:stretch>
        </p:blipFill>
        <p:spPr>
          <a:xfrm>
            <a:off x="8334935" y="4786943"/>
            <a:ext cx="1199007" cy="689429"/>
          </a:xfrm>
          <a:prstGeom prst="rect">
            <a:avLst/>
          </a:prstGeom>
        </p:spPr>
      </p:pic>
    </p:spTree>
    <p:extLst>
      <p:ext uri="{BB962C8B-B14F-4D97-AF65-F5344CB8AC3E}">
        <p14:creationId xmlns:p14="http://schemas.microsoft.com/office/powerpoint/2010/main" val="1896429008"/>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F22A7-62D8-6E92-E95E-F4D5744C1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BA1FB-9F24-5889-7B51-DF88101F8167}"/>
              </a:ext>
            </a:extLst>
          </p:cNvPr>
          <p:cNvSpPr>
            <a:spLocks noGrp="1"/>
          </p:cNvSpPr>
          <p:nvPr>
            <p:ph type="title"/>
          </p:nvPr>
        </p:nvSpPr>
        <p:spPr>
          <a:xfrm>
            <a:off x="801414" y="336519"/>
            <a:ext cx="11974277" cy="1325563"/>
          </a:xfrm>
        </p:spPr>
        <p:txBody>
          <a:bodyPr>
            <a:noAutofit/>
          </a:bodyPr>
          <a:lstStyle/>
          <a:p>
            <a:r>
              <a:rPr lang="en-US" sz="4000" dirty="0">
                <a:latin typeface="+mn-lt"/>
              </a:rPr>
              <a:t>What are different modulation techniques?</a:t>
            </a:r>
          </a:p>
        </p:txBody>
      </p:sp>
      <p:sp>
        <p:nvSpPr>
          <p:cNvPr id="8" name="Slide Number Placeholder 7">
            <a:extLst>
              <a:ext uri="{FF2B5EF4-FFF2-40B4-BE49-F238E27FC236}">
                <a16:creationId xmlns:a16="http://schemas.microsoft.com/office/drawing/2014/main" id="{96067888-FD41-09B9-FB6B-9E5931EADDA9}"/>
              </a:ext>
            </a:extLst>
          </p:cNvPr>
          <p:cNvSpPr>
            <a:spLocks noGrp="1"/>
          </p:cNvSpPr>
          <p:nvPr>
            <p:ph type="sldNum" sz="quarter" idx="12"/>
          </p:nvPr>
        </p:nvSpPr>
        <p:spPr/>
        <p:txBody>
          <a:bodyPr/>
          <a:lstStyle/>
          <a:p>
            <a:fld id="{687B7451-1438-CB4A-8106-82A64F1C7D7B}" type="slidenum">
              <a:rPr lang="sv-SE" smtClean="0"/>
              <a:t>62</a:t>
            </a:fld>
            <a:endParaRPr lang="sv-SE" dirty="0"/>
          </a:p>
        </p:txBody>
      </p:sp>
      <p:sp>
        <p:nvSpPr>
          <p:cNvPr id="6" name="Content Placeholder 2">
            <a:extLst>
              <a:ext uri="{FF2B5EF4-FFF2-40B4-BE49-F238E27FC236}">
                <a16:creationId xmlns:a16="http://schemas.microsoft.com/office/drawing/2014/main" id="{AE9EF119-8302-4594-4ED8-816171F4E8A5}"/>
              </a:ext>
            </a:extLst>
          </p:cNvPr>
          <p:cNvSpPr>
            <a:spLocks noGrp="1"/>
          </p:cNvSpPr>
          <p:nvPr>
            <p:ph idx="1"/>
          </p:nvPr>
        </p:nvSpPr>
        <p:spPr>
          <a:xfrm>
            <a:off x="838200" y="1509712"/>
            <a:ext cx="11353800" cy="4846638"/>
          </a:xfrm>
        </p:spPr>
        <p:txBody>
          <a:bodyPr>
            <a:normAutofit/>
          </a:bodyPr>
          <a:lstStyle/>
          <a:p>
            <a:r>
              <a:rPr lang="en-US" dirty="0">
                <a:latin typeface="+mj-lt"/>
              </a:rPr>
              <a:t>V</a:t>
            </a:r>
            <a:r>
              <a:rPr lang="en-US" sz="2800" dirty="0">
                <a:latin typeface="+mj-lt"/>
              </a:rPr>
              <a:t>ary frequency, amplitude, phase of carrier signal according message signal</a:t>
            </a:r>
          </a:p>
          <a:p>
            <a:pPr lvl="1"/>
            <a:r>
              <a:rPr lang="en-US" dirty="0">
                <a:latin typeface="+mj-lt"/>
              </a:rPr>
              <a:t>We can also vary them together to support complex modulation schemes</a:t>
            </a:r>
          </a:p>
          <a:p>
            <a:pPr lvl="1"/>
            <a:r>
              <a:rPr lang="en-US" dirty="0">
                <a:latin typeface="+mj-lt"/>
              </a:rPr>
              <a:t>Analog and Digital counterparts of these modulation schemes exist</a:t>
            </a:r>
          </a:p>
          <a:p>
            <a:pPr lvl="1"/>
            <a:endParaRPr lang="en-US" dirty="0">
              <a:latin typeface="+mj-lt"/>
            </a:endParaRPr>
          </a:p>
          <a:p>
            <a:pPr lvl="1"/>
            <a:endParaRPr lang="en-US" dirty="0">
              <a:latin typeface="+mj-lt"/>
            </a:endParaRPr>
          </a:p>
        </p:txBody>
      </p:sp>
      <p:sp>
        <p:nvSpPr>
          <p:cNvPr id="3" name="Rounded Rectangle 2">
            <a:extLst>
              <a:ext uri="{FF2B5EF4-FFF2-40B4-BE49-F238E27FC236}">
                <a16:creationId xmlns:a16="http://schemas.microsoft.com/office/drawing/2014/main" id="{E380743E-529F-8172-665D-E0E776E8E62D}"/>
              </a:ext>
            </a:extLst>
          </p:cNvPr>
          <p:cNvSpPr/>
          <p:nvPr/>
        </p:nvSpPr>
        <p:spPr>
          <a:xfrm>
            <a:off x="5260482" y="3489156"/>
            <a:ext cx="1436914" cy="9601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Modulation</a:t>
            </a:r>
          </a:p>
        </p:txBody>
      </p:sp>
      <p:sp>
        <p:nvSpPr>
          <p:cNvPr id="4" name="Right Arrow 3">
            <a:extLst>
              <a:ext uri="{FF2B5EF4-FFF2-40B4-BE49-F238E27FC236}">
                <a16:creationId xmlns:a16="http://schemas.microsoft.com/office/drawing/2014/main" id="{609D4CFB-C353-F6D2-CC41-20CB6D863561}"/>
              </a:ext>
            </a:extLst>
          </p:cNvPr>
          <p:cNvSpPr/>
          <p:nvPr/>
        </p:nvSpPr>
        <p:spPr>
          <a:xfrm>
            <a:off x="3906480" y="3804577"/>
            <a:ext cx="1099019" cy="3203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B5F56C8-E98B-1E43-D469-15B45AB1504C}"/>
              </a:ext>
            </a:extLst>
          </p:cNvPr>
          <p:cNvSpPr/>
          <p:nvPr/>
        </p:nvSpPr>
        <p:spPr>
          <a:xfrm>
            <a:off x="6952379" y="3786645"/>
            <a:ext cx="1055002" cy="3383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8C3650E4-5444-34A2-87ED-12806EDC96D3}"/>
              </a:ext>
            </a:extLst>
          </p:cNvPr>
          <p:cNvSpPr/>
          <p:nvPr/>
        </p:nvSpPr>
        <p:spPr>
          <a:xfrm rot="10800000" flipH="1">
            <a:off x="5878285" y="4583172"/>
            <a:ext cx="290287" cy="7610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5BE72F-E9C9-A021-0F4F-5C214088D6CC}"/>
              </a:ext>
            </a:extLst>
          </p:cNvPr>
          <p:cNvPicPr>
            <a:picLocks noChangeAspect="1"/>
          </p:cNvPicPr>
          <p:nvPr/>
        </p:nvPicPr>
        <p:blipFill>
          <a:blip r:embed="rId3"/>
          <a:stretch>
            <a:fillRect/>
          </a:stretch>
        </p:blipFill>
        <p:spPr>
          <a:xfrm>
            <a:off x="2521017" y="3621868"/>
            <a:ext cx="1219200" cy="685800"/>
          </a:xfrm>
          <a:prstGeom prst="rect">
            <a:avLst/>
          </a:prstGeom>
        </p:spPr>
      </p:pic>
      <p:pic>
        <p:nvPicPr>
          <p:cNvPr id="17" name="Picture 16">
            <a:extLst>
              <a:ext uri="{FF2B5EF4-FFF2-40B4-BE49-F238E27FC236}">
                <a16:creationId xmlns:a16="http://schemas.microsoft.com/office/drawing/2014/main" id="{9266CB30-C0A0-832E-BF2D-48D48EA2C3E4}"/>
              </a:ext>
            </a:extLst>
          </p:cNvPr>
          <p:cNvPicPr>
            <a:picLocks noChangeAspect="1"/>
          </p:cNvPicPr>
          <p:nvPr/>
        </p:nvPicPr>
        <p:blipFill>
          <a:blip r:embed="rId4"/>
          <a:stretch>
            <a:fillRect/>
          </a:stretch>
        </p:blipFill>
        <p:spPr>
          <a:xfrm>
            <a:off x="6184730" y="4844619"/>
            <a:ext cx="2590299" cy="503669"/>
          </a:xfrm>
          <a:prstGeom prst="rect">
            <a:avLst/>
          </a:prstGeom>
        </p:spPr>
      </p:pic>
      <p:pic>
        <p:nvPicPr>
          <p:cNvPr id="18" name="Picture 17">
            <a:extLst>
              <a:ext uri="{FF2B5EF4-FFF2-40B4-BE49-F238E27FC236}">
                <a16:creationId xmlns:a16="http://schemas.microsoft.com/office/drawing/2014/main" id="{0C8E0F1E-673B-F6E6-3558-1287036AF38A}"/>
              </a:ext>
            </a:extLst>
          </p:cNvPr>
          <p:cNvPicPr>
            <a:picLocks noChangeAspect="1"/>
          </p:cNvPicPr>
          <p:nvPr/>
        </p:nvPicPr>
        <p:blipFill>
          <a:blip r:embed="rId5"/>
          <a:stretch>
            <a:fillRect/>
          </a:stretch>
        </p:blipFill>
        <p:spPr>
          <a:xfrm>
            <a:off x="8262364" y="3621868"/>
            <a:ext cx="1199007" cy="689429"/>
          </a:xfrm>
          <a:prstGeom prst="rect">
            <a:avLst/>
          </a:prstGeom>
        </p:spPr>
      </p:pic>
    </p:spTree>
    <p:extLst>
      <p:ext uri="{BB962C8B-B14F-4D97-AF65-F5344CB8AC3E}">
        <p14:creationId xmlns:p14="http://schemas.microsoft.com/office/powerpoint/2010/main" val="1026459609"/>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8AC4A-CB9C-A5FD-999C-72500A763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C33CA-525C-E640-D9AF-1087D9DBBDEB}"/>
              </a:ext>
            </a:extLst>
          </p:cNvPr>
          <p:cNvSpPr>
            <a:spLocks noGrp="1"/>
          </p:cNvSpPr>
          <p:nvPr>
            <p:ph type="title"/>
          </p:nvPr>
        </p:nvSpPr>
        <p:spPr>
          <a:xfrm>
            <a:off x="351963" y="362345"/>
            <a:ext cx="11974277" cy="1325563"/>
          </a:xfrm>
        </p:spPr>
        <p:txBody>
          <a:bodyPr>
            <a:noAutofit/>
          </a:bodyPr>
          <a:lstStyle/>
          <a:p>
            <a:r>
              <a:rPr lang="en-US" sz="4000" dirty="0">
                <a:latin typeface="+mn-lt"/>
              </a:rPr>
              <a:t>Amplitude modulation: vary amplitude of carrier signal</a:t>
            </a:r>
          </a:p>
        </p:txBody>
      </p:sp>
      <p:sp>
        <p:nvSpPr>
          <p:cNvPr id="8" name="Slide Number Placeholder 7">
            <a:extLst>
              <a:ext uri="{FF2B5EF4-FFF2-40B4-BE49-F238E27FC236}">
                <a16:creationId xmlns:a16="http://schemas.microsoft.com/office/drawing/2014/main" id="{B8037792-EC5B-01C8-0E39-4E81D96D7A14}"/>
              </a:ext>
            </a:extLst>
          </p:cNvPr>
          <p:cNvSpPr>
            <a:spLocks noGrp="1"/>
          </p:cNvSpPr>
          <p:nvPr>
            <p:ph type="sldNum" sz="quarter" idx="12"/>
          </p:nvPr>
        </p:nvSpPr>
        <p:spPr/>
        <p:txBody>
          <a:bodyPr/>
          <a:lstStyle/>
          <a:p>
            <a:fld id="{687B7451-1438-CB4A-8106-82A64F1C7D7B}" type="slidenum">
              <a:rPr lang="sv-SE" smtClean="0"/>
              <a:t>63</a:t>
            </a:fld>
            <a:endParaRPr lang="sv-SE" dirty="0"/>
          </a:p>
        </p:txBody>
      </p:sp>
      <p:sp>
        <p:nvSpPr>
          <p:cNvPr id="6" name="Content Placeholder 2">
            <a:extLst>
              <a:ext uri="{FF2B5EF4-FFF2-40B4-BE49-F238E27FC236}">
                <a16:creationId xmlns:a16="http://schemas.microsoft.com/office/drawing/2014/main" id="{642A6800-1B13-951B-36C2-22147172E777}"/>
              </a:ext>
            </a:extLst>
          </p:cNvPr>
          <p:cNvSpPr>
            <a:spLocks noGrp="1"/>
          </p:cNvSpPr>
          <p:nvPr>
            <p:ph idx="1"/>
          </p:nvPr>
        </p:nvSpPr>
        <p:spPr>
          <a:xfrm>
            <a:off x="419100" y="1589688"/>
            <a:ext cx="11353800" cy="4846638"/>
          </a:xfrm>
        </p:spPr>
        <p:txBody>
          <a:bodyPr>
            <a:normAutofit/>
          </a:bodyPr>
          <a:lstStyle/>
          <a:p>
            <a:r>
              <a:rPr lang="en-US" dirty="0">
                <a:latin typeface="+mj-lt"/>
              </a:rPr>
              <a:t>Change amplitude of a carrier signal according to the message signal</a:t>
            </a:r>
          </a:p>
          <a:p>
            <a:r>
              <a:rPr lang="en-US" dirty="0">
                <a:latin typeface="+mj-lt"/>
              </a:rPr>
              <a:t>Simplest and the earliest introduced modulation technique</a:t>
            </a:r>
          </a:p>
          <a:p>
            <a:r>
              <a:rPr lang="en-US" dirty="0">
                <a:latin typeface="+mj-lt"/>
              </a:rPr>
              <a:t>Remains widely used for radio broadcast, also computer communication</a:t>
            </a:r>
          </a:p>
          <a:p>
            <a:r>
              <a:rPr lang="en-US" b="1" dirty="0">
                <a:latin typeface="+mj-lt"/>
              </a:rPr>
              <a:t>Disadvantage: </a:t>
            </a:r>
            <a:r>
              <a:rPr lang="en-US" dirty="0">
                <a:latin typeface="+mj-lt"/>
              </a:rPr>
              <a:t>signal prone to interference, less bandwidth efficient</a:t>
            </a:r>
          </a:p>
          <a:p>
            <a:endParaRPr lang="en-US" dirty="0">
              <a:latin typeface="+mj-lt"/>
            </a:endParaRPr>
          </a:p>
          <a:p>
            <a:endParaRPr lang="en-US" dirty="0">
              <a:latin typeface="+mj-lt"/>
            </a:endParaRPr>
          </a:p>
          <a:p>
            <a:pPr lvl="1"/>
            <a:endParaRPr lang="en-US" dirty="0">
              <a:latin typeface="+mj-lt"/>
            </a:endParaRPr>
          </a:p>
          <a:p>
            <a:pPr lvl="1"/>
            <a:endParaRPr lang="en-US" dirty="0">
              <a:latin typeface="+mj-lt"/>
            </a:endParaRPr>
          </a:p>
        </p:txBody>
      </p:sp>
      <p:pic>
        <p:nvPicPr>
          <p:cNvPr id="7" name="Picture 6" descr="A diagram of a sound wave&#10;&#10;Description automatically generated">
            <a:extLst>
              <a:ext uri="{FF2B5EF4-FFF2-40B4-BE49-F238E27FC236}">
                <a16:creationId xmlns:a16="http://schemas.microsoft.com/office/drawing/2014/main" id="{25C55B0F-C522-8C28-6D5C-3DA5145684A3}"/>
              </a:ext>
            </a:extLst>
          </p:cNvPr>
          <p:cNvPicPr>
            <a:picLocks noChangeAspect="1"/>
          </p:cNvPicPr>
          <p:nvPr/>
        </p:nvPicPr>
        <p:blipFill>
          <a:blip r:embed="rId3"/>
          <a:stretch>
            <a:fillRect/>
          </a:stretch>
        </p:blipFill>
        <p:spPr>
          <a:xfrm>
            <a:off x="6852590" y="3741886"/>
            <a:ext cx="3448883" cy="2694440"/>
          </a:xfrm>
          <a:prstGeom prst="rect">
            <a:avLst/>
          </a:prstGeom>
        </p:spPr>
      </p:pic>
    </p:spTree>
    <p:extLst>
      <p:ext uri="{BB962C8B-B14F-4D97-AF65-F5344CB8AC3E}">
        <p14:creationId xmlns:p14="http://schemas.microsoft.com/office/powerpoint/2010/main" val="3983170471"/>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A620A-C47C-A602-9DE9-428417B3E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6532C-7B9E-8116-D251-193940561D94}"/>
              </a:ext>
            </a:extLst>
          </p:cNvPr>
          <p:cNvSpPr>
            <a:spLocks noGrp="1"/>
          </p:cNvSpPr>
          <p:nvPr>
            <p:ph type="title"/>
          </p:nvPr>
        </p:nvSpPr>
        <p:spPr>
          <a:xfrm>
            <a:off x="351963" y="362345"/>
            <a:ext cx="11974277" cy="1325563"/>
          </a:xfrm>
        </p:spPr>
        <p:txBody>
          <a:bodyPr>
            <a:noAutofit/>
          </a:bodyPr>
          <a:lstStyle/>
          <a:p>
            <a:r>
              <a:rPr lang="en-US" sz="4000" dirty="0">
                <a:latin typeface="+mn-lt"/>
              </a:rPr>
              <a:t>Frequency modulation: vary frequency of carrier signal</a:t>
            </a:r>
          </a:p>
        </p:txBody>
      </p:sp>
      <p:sp>
        <p:nvSpPr>
          <p:cNvPr id="8" name="Slide Number Placeholder 7">
            <a:extLst>
              <a:ext uri="{FF2B5EF4-FFF2-40B4-BE49-F238E27FC236}">
                <a16:creationId xmlns:a16="http://schemas.microsoft.com/office/drawing/2014/main" id="{C7263355-F1A6-25A7-97BC-4BFC4CA27F39}"/>
              </a:ext>
            </a:extLst>
          </p:cNvPr>
          <p:cNvSpPr>
            <a:spLocks noGrp="1"/>
          </p:cNvSpPr>
          <p:nvPr>
            <p:ph type="sldNum" sz="quarter" idx="12"/>
          </p:nvPr>
        </p:nvSpPr>
        <p:spPr/>
        <p:txBody>
          <a:bodyPr/>
          <a:lstStyle/>
          <a:p>
            <a:fld id="{687B7451-1438-CB4A-8106-82A64F1C7D7B}" type="slidenum">
              <a:rPr lang="sv-SE" smtClean="0"/>
              <a:t>64</a:t>
            </a:fld>
            <a:endParaRPr lang="sv-SE" dirty="0"/>
          </a:p>
        </p:txBody>
      </p:sp>
      <p:sp>
        <p:nvSpPr>
          <p:cNvPr id="6" name="Content Placeholder 2">
            <a:extLst>
              <a:ext uri="{FF2B5EF4-FFF2-40B4-BE49-F238E27FC236}">
                <a16:creationId xmlns:a16="http://schemas.microsoft.com/office/drawing/2014/main" id="{EC94455B-69D9-3117-2BB4-F11A2EE48DEA}"/>
              </a:ext>
            </a:extLst>
          </p:cNvPr>
          <p:cNvSpPr>
            <a:spLocks noGrp="1"/>
          </p:cNvSpPr>
          <p:nvPr>
            <p:ph idx="1"/>
          </p:nvPr>
        </p:nvSpPr>
        <p:spPr>
          <a:xfrm>
            <a:off x="419100" y="1589688"/>
            <a:ext cx="11353800" cy="4846638"/>
          </a:xfrm>
        </p:spPr>
        <p:txBody>
          <a:bodyPr>
            <a:normAutofit/>
          </a:bodyPr>
          <a:lstStyle/>
          <a:p>
            <a:r>
              <a:rPr lang="en-US" dirty="0">
                <a:latin typeface="+mj-lt"/>
              </a:rPr>
              <a:t>Change frequency of a carrier signal according to the message signal</a:t>
            </a:r>
          </a:p>
          <a:p>
            <a:r>
              <a:rPr lang="en-US" dirty="0">
                <a:latin typeface="+mj-lt"/>
              </a:rPr>
              <a:t>Advantages (over AM): Resilient to interference, spectrum efficiency</a:t>
            </a:r>
          </a:p>
          <a:p>
            <a:r>
              <a:rPr lang="en-US" dirty="0">
                <a:latin typeface="+mj-lt"/>
              </a:rPr>
              <a:t>Remains widely used for radio broadcast, also computer communication</a:t>
            </a:r>
          </a:p>
          <a:p>
            <a:r>
              <a:rPr lang="en-US" dirty="0">
                <a:latin typeface="+mj-lt"/>
              </a:rPr>
              <a:t>First demonstrated by Armstrong in 1935!</a:t>
            </a:r>
          </a:p>
          <a:p>
            <a:endParaRPr lang="en-US" dirty="0">
              <a:latin typeface="+mj-lt"/>
            </a:endParaRPr>
          </a:p>
          <a:p>
            <a:endParaRPr lang="en-US" dirty="0">
              <a:latin typeface="+mj-lt"/>
            </a:endParaRPr>
          </a:p>
          <a:p>
            <a:endParaRPr lang="en-US" dirty="0">
              <a:latin typeface="+mj-lt"/>
            </a:endParaRPr>
          </a:p>
          <a:p>
            <a:endParaRPr lang="en-US" dirty="0">
              <a:latin typeface="+mj-lt"/>
            </a:endParaRPr>
          </a:p>
          <a:p>
            <a:pPr lvl="1"/>
            <a:endParaRPr lang="en-US" dirty="0">
              <a:latin typeface="+mj-lt"/>
            </a:endParaRPr>
          </a:p>
          <a:p>
            <a:pPr lvl="1"/>
            <a:endParaRPr lang="en-US" dirty="0">
              <a:latin typeface="+mj-lt"/>
            </a:endParaRPr>
          </a:p>
        </p:txBody>
      </p:sp>
      <p:pic>
        <p:nvPicPr>
          <p:cNvPr id="7" name="Picture 6" descr="A diagram of a sound wave&#10;&#10;Description automatically generated">
            <a:extLst>
              <a:ext uri="{FF2B5EF4-FFF2-40B4-BE49-F238E27FC236}">
                <a16:creationId xmlns:a16="http://schemas.microsoft.com/office/drawing/2014/main" id="{EF921E33-02F3-C473-F89B-CA84795D8F0A}"/>
              </a:ext>
            </a:extLst>
          </p:cNvPr>
          <p:cNvPicPr>
            <a:picLocks noChangeAspect="1"/>
          </p:cNvPicPr>
          <p:nvPr/>
        </p:nvPicPr>
        <p:blipFill>
          <a:blip r:embed="rId3"/>
          <a:stretch>
            <a:fillRect/>
          </a:stretch>
        </p:blipFill>
        <p:spPr>
          <a:xfrm>
            <a:off x="6661267" y="3814888"/>
            <a:ext cx="3199584" cy="2499675"/>
          </a:xfrm>
          <a:prstGeom prst="rect">
            <a:avLst/>
          </a:prstGeom>
        </p:spPr>
      </p:pic>
      <p:pic>
        <p:nvPicPr>
          <p:cNvPr id="3" name="Picture 2" descr="A person sitting at a desk with a radio&#10;&#10;Description automatically generated">
            <a:extLst>
              <a:ext uri="{FF2B5EF4-FFF2-40B4-BE49-F238E27FC236}">
                <a16:creationId xmlns:a16="http://schemas.microsoft.com/office/drawing/2014/main" id="{EBD0E942-2651-C958-4E7D-207886375EB4}"/>
              </a:ext>
            </a:extLst>
          </p:cNvPr>
          <p:cNvPicPr>
            <a:picLocks noChangeAspect="1"/>
          </p:cNvPicPr>
          <p:nvPr/>
        </p:nvPicPr>
        <p:blipFill>
          <a:blip r:embed="rId4"/>
          <a:stretch>
            <a:fillRect/>
          </a:stretch>
        </p:blipFill>
        <p:spPr>
          <a:xfrm>
            <a:off x="2538838" y="3814888"/>
            <a:ext cx="2621438" cy="2621438"/>
          </a:xfrm>
          <a:prstGeom prst="rect">
            <a:avLst/>
          </a:prstGeom>
        </p:spPr>
      </p:pic>
    </p:spTree>
    <p:extLst>
      <p:ext uri="{BB962C8B-B14F-4D97-AF65-F5344CB8AC3E}">
        <p14:creationId xmlns:p14="http://schemas.microsoft.com/office/powerpoint/2010/main" val="201227758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E686-FCCE-7344-C5EB-DF0385F03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E4ECB-187D-BEF7-9097-CC995C2886EC}"/>
              </a:ext>
            </a:extLst>
          </p:cNvPr>
          <p:cNvSpPr>
            <a:spLocks noGrp="1"/>
          </p:cNvSpPr>
          <p:nvPr>
            <p:ph type="title"/>
          </p:nvPr>
        </p:nvSpPr>
        <p:spPr>
          <a:xfrm>
            <a:off x="419100" y="362345"/>
            <a:ext cx="11974277" cy="1325563"/>
          </a:xfrm>
        </p:spPr>
        <p:txBody>
          <a:bodyPr>
            <a:noAutofit/>
          </a:bodyPr>
          <a:lstStyle/>
          <a:p>
            <a:r>
              <a:rPr lang="en-US" sz="4000" dirty="0">
                <a:latin typeface="+mn-lt"/>
              </a:rPr>
              <a:t>Phase modulation: vary phase of carrier signal</a:t>
            </a:r>
          </a:p>
        </p:txBody>
      </p:sp>
      <p:sp>
        <p:nvSpPr>
          <p:cNvPr id="8" name="Slide Number Placeholder 7">
            <a:extLst>
              <a:ext uri="{FF2B5EF4-FFF2-40B4-BE49-F238E27FC236}">
                <a16:creationId xmlns:a16="http://schemas.microsoft.com/office/drawing/2014/main" id="{A78D5964-A950-E062-47AC-A9F2F5AC45CE}"/>
              </a:ext>
            </a:extLst>
          </p:cNvPr>
          <p:cNvSpPr>
            <a:spLocks noGrp="1"/>
          </p:cNvSpPr>
          <p:nvPr>
            <p:ph type="sldNum" sz="quarter" idx="12"/>
          </p:nvPr>
        </p:nvSpPr>
        <p:spPr/>
        <p:txBody>
          <a:bodyPr/>
          <a:lstStyle/>
          <a:p>
            <a:fld id="{687B7451-1438-CB4A-8106-82A64F1C7D7B}" type="slidenum">
              <a:rPr lang="sv-SE" smtClean="0"/>
              <a:t>65</a:t>
            </a:fld>
            <a:endParaRPr lang="sv-SE" dirty="0"/>
          </a:p>
        </p:txBody>
      </p:sp>
      <p:sp>
        <p:nvSpPr>
          <p:cNvPr id="6" name="Content Placeholder 2">
            <a:extLst>
              <a:ext uri="{FF2B5EF4-FFF2-40B4-BE49-F238E27FC236}">
                <a16:creationId xmlns:a16="http://schemas.microsoft.com/office/drawing/2014/main" id="{62C1A278-ABAA-FD60-9729-66B0D8EB31C2}"/>
              </a:ext>
            </a:extLst>
          </p:cNvPr>
          <p:cNvSpPr>
            <a:spLocks noGrp="1"/>
          </p:cNvSpPr>
          <p:nvPr>
            <p:ph idx="1"/>
          </p:nvPr>
        </p:nvSpPr>
        <p:spPr>
          <a:xfrm>
            <a:off x="585820" y="1598810"/>
            <a:ext cx="11353800" cy="4846638"/>
          </a:xfrm>
        </p:spPr>
        <p:txBody>
          <a:bodyPr>
            <a:normAutofit/>
          </a:bodyPr>
          <a:lstStyle/>
          <a:p>
            <a:r>
              <a:rPr lang="en-US" dirty="0">
                <a:latin typeface="+mj-lt"/>
              </a:rPr>
              <a:t>Change phase of a carrier signal according to the message signal</a:t>
            </a:r>
          </a:p>
          <a:p>
            <a:r>
              <a:rPr lang="en-US" dirty="0">
                <a:latin typeface="+mj-lt"/>
              </a:rPr>
              <a:t>It is an integral part of modern communication standards: </a:t>
            </a:r>
            <a:r>
              <a:rPr lang="en-US" dirty="0" err="1">
                <a:latin typeface="+mj-lt"/>
              </a:rPr>
              <a:t>WiFi</a:t>
            </a:r>
            <a:r>
              <a:rPr lang="en-US" dirty="0">
                <a:latin typeface="+mj-lt"/>
              </a:rPr>
              <a:t>, Television</a:t>
            </a:r>
          </a:p>
          <a:p>
            <a:r>
              <a:rPr lang="en-US" b="1" dirty="0">
                <a:latin typeface="+mj-lt"/>
              </a:rPr>
              <a:t>Advantages (over FM): </a:t>
            </a:r>
            <a:r>
              <a:rPr lang="en-US" dirty="0">
                <a:latin typeface="+mj-lt"/>
              </a:rPr>
              <a:t>Better SNR, spectral efficiency</a:t>
            </a:r>
          </a:p>
          <a:p>
            <a:endParaRPr lang="en-US" dirty="0">
              <a:latin typeface="+mj-lt"/>
            </a:endParaRPr>
          </a:p>
          <a:p>
            <a:endParaRPr lang="en-US" dirty="0">
              <a:latin typeface="+mj-lt"/>
            </a:endParaRPr>
          </a:p>
          <a:p>
            <a:endParaRPr lang="en-US" dirty="0">
              <a:latin typeface="+mj-lt"/>
            </a:endParaRPr>
          </a:p>
          <a:p>
            <a:pPr lvl="1"/>
            <a:endParaRPr lang="en-US" dirty="0">
              <a:latin typeface="+mj-lt"/>
            </a:endParaRPr>
          </a:p>
          <a:p>
            <a:pPr lvl="1"/>
            <a:endParaRPr lang="en-US" dirty="0">
              <a:latin typeface="+mj-lt"/>
            </a:endParaRPr>
          </a:p>
        </p:txBody>
      </p:sp>
      <p:pic>
        <p:nvPicPr>
          <p:cNvPr id="5" name="Picture 4" descr="A diagram of a mathematical equation&#10;&#10;Description automatically generated">
            <a:extLst>
              <a:ext uri="{FF2B5EF4-FFF2-40B4-BE49-F238E27FC236}">
                <a16:creationId xmlns:a16="http://schemas.microsoft.com/office/drawing/2014/main" id="{D3F0DE07-E1BF-F9F9-78F3-3F908E716552}"/>
              </a:ext>
            </a:extLst>
          </p:cNvPr>
          <p:cNvPicPr>
            <a:picLocks noChangeAspect="1"/>
          </p:cNvPicPr>
          <p:nvPr/>
        </p:nvPicPr>
        <p:blipFill>
          <a:blip r:embed="rId3"/>
          <a:stretch>
            <a:fillRect/>
          </a:stretch>
        </p:blipFill>
        <p:spPr>
          <a:xfrm>
            <a:off x="6096000" y="3428999"/>
            <a:ext cx="3292475" cy="3292475"/>
          </a:xfrm>
          <a:prstGeom prst="rect">
            <a:avLst/>
          </a:prstGeom>
        </p:spPr>
      </p:pic>
      <p:pic>
        <p:nvPicPr>
          <p:cNvPr id="10" name="Picture 9" descr="A diagram of an oscillating sine wave&#10;&#10;Description automatically generated">
            <a:extLst>
              <a:ext uri="{FF2B5EF4-FFF2-40B4-BE49-F238E27FC236}">
                <a16:creationId xmlns:a16="http://schemas.microsoft.com/office/drawing/2014/main" id="{B1F674BA-87BA-D0EF-4A1E-129FBC19F52F}"/>
              </a:ext>
            </a:extLst>
          </p:cNvPr>
          <p:cNvPicPr>
            <a:picLocks noChangeAspect="1"/>
          </p:cNvPicPr>
          <p:nvPr/>
        </p:nvPicPr>
        <p:blipFill>
          <a:blip r:embed="rId4"/>
          <a:stretch>
            <a:fillRect/>
          </a:stretch>
        </p:blipFill>
        <p:spPr>
          <a:xfrm>
            <a:off x="2144914" y="3429000"/>
            <a:ext cx="3550478" cy="3086184"/>
          </a:xfrm>
          <a:prstGeom prst="rect">
            <a:avLst/>
          </a:prstGeom>
        </p:spPr>
      </p:pic>
    </p:spTree>
    <p:extLst>
      <p:ext uri="{BB962C8B-B14F-4D97-AF65-F5344CB8AC3E}">
        <p14:creationId xmlns:p14="http://schemas.microsoft.com/office/powerpoint/2010/main" val="199682359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9D31A-AB6E-381E-CE39-B5B954348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D3836-7504-C2B6-A6C0-E8922C506EBC}"/>
              </a:ext>
            </a:extLst>
          </p:cNvPr>
          <p:cNvSpPr>
            <a:spLocks noGrp="1"/>
          </p:cNvSpPr>
          <p:nvPr>
            <p:ph type="title"/>
          </p:nvPr>
        </p:nvSpPr>
        <p:spPr>
          <a:xfrm>
            <a:off x="838199" y="537883"/>
            <a:ext cx="4783697" cy="1942810"/>
          </a:xfrm>
        </p:spPr>
        <p:txBody>
          <a:bodyPr anchor="b">
            <a:normAutofit/>
          </a:bodyPr>
          <a:lstStyle/>
          <a:p>
            <a:r>
              <a:rPr lang="en-US" sz="4000" dirty="0">
                <a:latin typeface="+mn-lt"/>
              </a:rPr>
              <a:t>Digital equivalent of the AM, FM and PM modulation</a:t>
            </a:r>
          </a:p>
        </p:txBody>
      </p:sp>
      <p:sp>
        <p:nvSpPr>
          <p:cNvPr id="6" name="Content Placeholder 2">
            <a:extLst>
              <a:ext uri="{FF2B5EF4-FFF2-40B4-BE49-F238E27FC236}">
                <a16:creationId xmlns:a16="http://schemas.microsoft.com/office/drawing/2014/main" id="{197B7CF7-4886-74CD-F4FB-998B9D1CE39E}"/>
              </a:ext>
            </a:extLst>
          </p:cNvPr>
          <p:cNvSpPr>
            <a:spLocks noGrp="1"/>
          </p:cNvSpPr>
          <p:nvPr>
            <p:ph idx="1"/>
          </p:nvPr>
        </p:nvSpPr>
        <p:spPr>
          <a:xfrm>
            <a:off x="838199" y="2686323"/>
            <a:ext cx="4783697" cy="3433583"/>
          </a:xfrm>
        </p:spPr>
        <p:txBody>
          <a:bodyPr>
            <a:normAutofit/>
          </a:bodyPr>
          <a:lstStyle/>
          <a:p>
            <a:r>
              <a:rPr lang="en-US" sz="2000">
                <a:latin typeface="+mj-lt"/>
              </a:rPr>
              <a:t>Digital variant of these schemes vary analog signal according to digital bits</a:t>
            </a:r>
          </a:p>
          <a:p>
            <a:pPr lvl="1"/>
            <a:r>
              <a:rPr lang="en-US" sz="2000">
                <a:latin typeface="+mj-lt"/>
              </a:rPr>
              <a:t>ASK: amplitude shift keying</a:t>
            </a:r>
          </a:p>
          <a:p>
            <a:pPr lvl="1"/>
            <a:r>
              <a:rPr lang="en-US" sz="2000">
                <a:latin typeface="+mj-lt"/>
              </a:rPr>
              <a:t>FSK: frequency shift keying</a:t>
            </a:r>
          </a:p>
          <a:p>
            <a:pPr lvl="1"/>
            <a:r>
              <a:rPr lang="en-US" sz="2000">
                <a:latin typeface="+mj-lt"/>
              </a:rPr>
              <a:t>PSK: phase shift keying</a:t>
            </a:r>
          </a:p>
          <a:p>
            <a:r>
              <a:rPr lang="en-US" sz="2000">
                <a:latin typeface="+mj-lt"/>
              </a:rPr>
              <a:t>Digital variants relevant when we talk about computer communication</a:t>
            </a:r>
          </a:p>
          <a:p>
            <a:pPr marL="457200" lvl="1" indent="0">
              <a:buNone/>
            </a:pPr>
            <a:endParaRPr lang="en-US" sz="2000">
              <a:latin typeface="+mj-lt"/>
            </a:endParaRPr>
          </a:p>
          <a:p>
            <a:endParaRPr lang="en-US" sz="2000">
              <a:latin typeface="+mj-lt"/>
            </a:endParaRPr>
          </a:p>
          <a:p>
            <a:endParaRPr lang="en-US" sz="2000">
              <a:latin typeface="+mj-lt"/>
            </a:endParaRPr>
          </a:p>
          <a:p>
            <a:endParaRPr lang="en-US" sz="2000">
              <a:latin typeface="+mj-lt"/>
            </a:endParaRPr>
          </a:p>
          <a:p>
            <a:endParaRPr lang="en-US" sz="2000">
              <a:latin typeface="+mj-lt"/>
            </a:endParaRPr>
          </a:p>
          <a:p>
            <a:pPr lvl="1"/>
            <a:endParaRPr lang="en-US" sz="2000">
              <a:latin typeface="+mj-lt"/>
            </a:endParaRPr>
          </a:p>
          <a:p>
            <a:pPr lvl="1"/>
            <a:endParaRPr lang="en-US" sz="2000">
              <a:latin typeface="+mj-lt"/>
            </a:endParaRPr>
          </a:p>
        </p:txBody>
      </p:sp>
      <p:pic>
        <p:nvPicPr>
          <p:cNvPr id="4" name="Picture 3" descr="A screenshot of a screen&#10;&#10;Description automatically generated">
            <a:extLst>
              <a:ext uri="{FF2B5EF4-FFF2-40B4-BE49-F238E27FC236}">
                <a16:creationId xmlns:a16="http://schemas.microsoft.com/office/drawing/2014/main" id="{E698359C-17CE-44CB-B08A-E49100EB3821}"/>
              </a:ext>
            </a:extLst>
          </p:cNvPr>
          <p:cNvPicPr>
            <a:picLocks noChangeAspect="1"/>
          </p:cNvPicPr>
          <p:nvPr/>
        </p:nvPicPr>
        <p:blipFill>
          <a:blip r:embed="rId3"/>
          <a:stretch>
            <a:fillRect/>
          </a:stretch>
        </p:blipFill>
        <p:spPr>
          <a:xfrm>
            <a:off x="6187112" y="537882"/>
            <a:ext cx="4967999" cy="5582023"/>
          </a:xfrm>
          <a:prstGeom prst="rect">
            <a:avLst/>
          </a:prstGeom>
        </p:spPr>
      </p:pic>
      <p:sp>
        <p:nvSpPr>
          <p:cNvPr id="8" name="Slide Number Placeholder 7">
            <a:extLst>
              <a:ext uri="{FF2B5EF4-FFF2-40B4-BE49-F238E27FC236}">
                <a16:creationId xmlns:a16="http://schemas.microsoft.com/office/drawing/2014/main" id="{075449D8-C58F-10B9-1247-2C9D38E2FF20}"/>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smtClean="0"/>
              <a:pPr>
                <a:spcAft>
                  <a:spcPts val="600"/>
                </a:spcAft>
              </a:pPr>
              <a:t>66</a:t>
            </a:fld>
            <a:endParaRPr lang="sv-SE"/>
          </a:p>
        </p:txBody>
      </p:sp>
    </p:spTree>
    <p:extLst>
      <p:ext uri="{BB962C8B-B14F-4D97-AF65-F5344CB8AC3E}">
        <p14:creationId xmlns:p14="http://schemas.microsoft.com/office/powerpoint/2010/main" val="2588725558"/>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42E6-1F98-BC9F-CBB7-3034CD9DB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DB17D-EB1D-CFC0-D5BE-B546C68038D9}"/>
              </a:ext>
            </a:extLst>
          </p:cNvPr>
          <p:cNvSpPr>
            <a:spLocks noGrp="1"/>
          </p:cNvSpPr>
          <p:nvPr>
            <p:ph type="title"/>
          </p:nvPr>
        </p:nvSpPr>
        <p:spPr>
          <a:xfrm>
            <a:off x="838200" y="365125"/>
            <a:ext cx="10515600" cy="1306443"/>
          </a:xfrm>
        </p:spPr>
        <p:txBody>
          <a:bodyPr>
            <a:normAutofit/>
          </a:bodyPr>
          <a:lstStyle/>
          <a:p>
            <a:r>
              <a:rPr lang="en-US" sz="4000" dirty="0">
                <a:latin typeface="+mn-lt"/>
              </a:rPr>
              <a:t>Even more complex modulation schemes exist</a:t>
            </a:r>
          </a:p>
        </p:txBody>
      </p:sp>
      <p:sp>
        <p:nvSpPr>
          <p:cNvPr id="6" name="Content Placeholder 2">
            <a:extLst>
              <a:ext uri="{FF2B5EF4-FFF2-40B4-BE49-F238E27FC236}">
                <a16:creationId xmlns:a16="http://schemas.microsoft.com/office/drawing/2014/main" id="{DEA67CAE-E7D8-F7C0-1014-08FD8687C18A}"/>
              </a:ext>
            </a:extLst>
          </p:cNvPr>
          <p:cNvSpPr>
            <a:spLocks noGrp="1"/>
          </p:cNvSpPr>
          <p:nvPr>
            <p:ph idx="1"/>
          </p:nvPr>
        </p:nvSpPr>
        <p:spPr>
          <a:xfrm>
            <a:off x="838200" y="1825625"/>
            <a:ext cx="4152774" cy="4303464"/>
          </a:xfrm>
        </p:spPr>
        <p:txBody>
          <a:bodyPr>
            <a:normAutofit/>
          </a:bodyPr>
          <a:lstStyle/>
          <a:p>
            <a:r>
              <a:rPr lang="en-US" sz="1900" dirty="0">
                <a:latin typeface="+mj-lt"/>
              </a:rPr>
              <a:t>Builds on simple modulation schemes AM, FM, PM (or digital equivalent)</a:t>
            </a:r>
          </a:p>
          <a:p>
            <a:r>
              <a:rPr lang="en-US" sz="1900" dirty="0">
                <a:latin typeface="+mj-lt"/>
              </a:rPr>
              <a:t>Briefly cover some during later part of the course</a:t>
            </a:r>
          </a:p>
          <a:p>
            <a:r>
              <a:rPr lang="en-US" sz="1900" dirty="0">
                <a:latin typeface="+mj-lt"/>
              </a:rPr>
              <a:t>Complex modulation schemes ensure better performance</a:t>
            </a:r>
          </a:p>
          <a:p>
            <a:pPr lvl="1"/>
            <a:r>
              <a:rPr lang="en-US" sz="1900" dirty="0">
                <a:latin typeface="+mj-lt"/>
              </a:rPr>
              <a:t>Spectral efficiency</a:t>
            </a:r>
          </a:p>
          <a:p>
            <a:pPr lvl="1"/>
            <a:r>
              <a:rPr lang="en-US" sz="1900" dirty="0">
                <a:latin typeface="+mj-lt"/>
              </a:rPr>
              <a:t>Higher range</a:t>
            </a:r>
          </a:p>
          <a:p>
            <a:pPr lvl="1"/>
            <a:r>
              <a:rPr lang="en-US" sz="1900" dirty="0">
                <a:latin typeface="+mj-lt"/>
              </a:rPr>
              <a:t>Higher throughput</a:t>
            </a:r>
          </a:p>
          <a:p>
            <a:pPr lvl="1"/>
            <a:r>
              <a:rPr lang="en-US" sz="1900" dirty="0">
                <a:latin typeface="+mj-lt"/>
              </a:rPr>
              <a:t>……</a:t>
            </a:r>
          </a:p>
          <a:p>
            <a:pPr lvl="1"/>
            <a:endParaRPr lang="en-US" sz="1900" dirty="0">
              <a:latin typeface="+mj-lt"/>
            </a:endParaRPr>
          </a:p>
          <a:p>
            <a:r>
              <a:rPr lang="en-US" sz="1900" dirty="0">
                <a:latin typeface="+mj-lt"/>
              </a:rPr>
              <a:t>Choice of the modulation scheme depends on the target application</a:t>
            </a:r>
          </a:p>
          <a:p>
            <a:pPr marL="457200" lvl="1" indent="0">
              <a:buNone/>
            </a:pPr>
            <a:endParaRPr lang="en-US" sz="1900" dirty="0">
              <a:latin typeface="+mj-lt"/>
            </a:endParaRPr>
          </a:p>
          <a:p>
            <a:endParaRPr lang="en-US" sz="1900" dirty="0">
              <a:latin typeface="+mj-lt"/>
            </a:endParaRPr>
          </a:p>
          <a:p>
            <a:endParaRPr lang="en-US" sz="1900" dirty="0">
              <a:latin typeface="+mj-lt"/>
            </a:endParaRPr>
          </a:p>
          <a:p>
            <a:endParaRPr lang="en-US" sz="1900" dirty="0">
              <a:latin typeface="+mj-lt"/>
            </a:endParaRPr>
          </a:p>
          <a:p>
            <a:endParaRPr lang="en-US" sz="1900" dirty="0">
              <a:latin typeface="+mj-lt"/>
            </a:endParaRPr>
          </a:p>
          <a:p>
            <a:pPr lvl="1"/>
            <a:endParaRPr lang="en-US" sz="1900" dirty="0">
              <a:latin typeface="+mj-lt"/>
            </a:endParaRPr>
          </a:p>
          <a:p>
            <a:pPr lvl="1"/>
            <a:endParaRPr lang="en-US" sz="1900" dirty="0">
              <a:latin typeface="+mj-lt"/>
            </a:endParaRPr>
          </a:p>
        </p:txBody>
      </p:sp>
      <p:pic>
        <p:nvPicPr>
          <p:cNvPr id="5" name="Picture 4" descr="A graph with a number and a line&#10;&#10;Description automatically generated with medium confidence">
            <a:extLst>
              <a:ext uri="{FF2B5EF4-FFF2-40B4-BE49-F238E27FC236}">
                <a16:creationId xmlns:a16="http://schemas.microsoft.com/office/drawing/2014/main" id="{74730E8E-DBB1-C65A-BD2E-095A2515270E}"/>
              </a:ext>
            </a:extLst>
          </p:cNvPr>
          <p:cNvPicPr>
            <a:picLocks noChangeAspect="1"/>
          </p:cNvPicPr>
          <p:nvPr/>
        </p:nvPicPr>
        <p:blipFill rotWithShape="1">
          <a:blip r:embed="rId3"/>
          <a:srcRect l="2259" r="-2" b="-2"/>
          <a:stretch/>
        </p:blipFill>
        <p:spPr>
          <a:xfrm>
            <a:off x="5183500" y="1904282"/>
            <a:ext cx="6170299" cy="4224808"/>
          </a:xfrm>
          <a:prstGeom prst="rect">
            <a:avLst/>
          </a:prstGeom>
        </p:spPr>
      </p:pic>
      <p:sp>
        <p:nvSpPr>
          <p:cNvPr id="8" name="Slide Number Placeholder 7">
            <a:extLst>
              <a:ext uri="{FF2B5EF4-FFF2-40B4-BE49-F238E27FC236}">
                <a16:creationId xmlns:a16="http://schemas.microsoft.com/office/drawing/2014/main" id="{0845EBC1-6CBC-B1D5-439A-E0649835E33A}"/>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smtClean="0"/>
              <a:pPr>
                <a:spcAft>
                  <a:spcPts val="600"/>
                </a:spcAft>
              </a:pPr>
              <a:t>67</a:t>
            </a:fld>
            <a:endParaRPr lang="sv-SE"/>
          </a:p>
        </p:txBody>
      </p:sp>
    </p:spTree>
    <p:extLst>
      <p:ext uri="{BB962C8B-B14F-4D97-AF65-F5344CB8AC3E}">
        <p14:creationId xmlns:p14="http://schemas.microsoft.com/office/powerpoint/2010/main" val="103333604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68</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895370" y="347564"/>
            <a:ext cx="11757991" cy="1325563"/>
          </a:xfrm>
        </p:spPr>
        <p:txBody>
          <a:bodyPr>
            <a:normAutofit/>
          </a:bodyPr>
          <a:lstStyle/>
          <a:p>
            <a:r>
              <a:rPr lang="en-US" sz="4000" dirty="0">
                <a:latin typeface="+mn-lt"/>
              </a:rPr>
              <a:t>How radio waves propagate to the receiver</a:t>
            </a:r>
          </a:p>
        </p:txBody>
      </p:sp>
      <p:sp>
        <p:nvSpPr>
          <p:cNvPr id="9" name="Triangle 8">
            <a:extLst>
              <a:ext uri="{FF2B5EF4-FFF2-40B4-BE49-F238E27FC236}">
                <a16:creationId xmlns:a16="http://schemas.microsoft.com/office/drawing/2014/main" id="{4C1CC4C1-59E9-100E-5F75-301BE92661AF}"/>
              </a:ext>
            </a:extLst>
          </p:cNvPr>
          <p:cNvSpPr/>
          <p:nvPr/>
        </p:nvSpPr>
        <p:spPr>
          <a:xfrm rot="10800000">
            <a:off x="3190797" y="268799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017E402-1B55-919C-EC83-D67EFAD8E646}"/>
              </a:ext>
            </a:extLst>
          </p:cNvPr>
          <p:cNvCxnSpPr>
            <a:cxnSpLocks/>
            <a:stCxn id="9" idx="0"/>
          </p:cNvCxnSpPr>
          <p:nvPr/>
        </p:nvCxnSpPr>
        <p:spPr>
          <a:xfrm flipH="1">
            <a:off x="3530535" y="3247251"/>
            <a:ext cx="1" cy="10709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51535E-672B-27A8-C94E-B80996721486}"/>
              </a:ext>
            </a:extLst>
          </p:cNvPr>
          <p:cNvSpPr txBox="1"/>
          <p:nvPr/>
        </p:nvSpPr>
        <p:spPr>
          <a:xfrm>
            <a:off x="3916079" y="2756855"/>
            <a:ext cx="814301" cy="276999"/>
          </a:xfrm>
          <a:prstGeom prst="rect">
            <a:avLst/>
          </a:prstGeom>
          <a:noFill/>
        </p:spPr>
        <p:txBody>
          <a:bodyPr wrap="square" rtlCol="0">
            <a:spAutoFit/>
          </a:bodyPr>
          <a:lstStyle/>
          <a:p>
            <a:r>
              <a:rPr lang="en-US" sz="1200" dirty="0">
                <a:latin typeface="+mj-lt"/>
              </a:rPr>
              <a:t>Antenna</a:t>
            </a:r>
          </a:p>
        </p:txBody>
      </p:sp>
      <p:sp>
        <p:nvSpPr>
          <p:cNvPr id="13" name="TextBox 12">
            <a:extLst>
              <a:ext uri="{FF2B5EF4-FFF2-40B4-BE49-F238E27FC236}">
                <a16:creationId xmlns:a16="http://schemas.microsoft.com/office/drawing/2014/main" id="{E4509226-77F9-4F42-1483-6D3C70A2BE78}"/>
              </a:ext>
            </a:extLst>
          </p:cNvPr>
          <p:cNvSpPr txBox="1"/>
          <p:nvPr/>
        </p:nvSpPr>
        <p:spPr>
          <a:xfrm>
            <a:off x="2983510" y="4856540"/>
            <a:ext cx="1195782" cy="584775"/>
          </a:xfrm>
          <a:prstGeom prst="rect">
            <a:avLst/>
          </a:prstGeom>
          <a:noFill/>
        </p:spPr>
        <p:txBody>
          <a:bodyPr wrap="square" rtlCol="0">
            <a:spAutoFit/>
          </a:bodyPr>
          <a:lstStyle/>
          <a:p>
            <a:pPr algn="ctr"/>
            <a:r>
              <a:rPr lang="en-US" sz="1600" dirty="0">
                <a:latin typeface="+mj-lt"/>
              </a:rPr>
              <a:t>Transmitting </a:t>
            </a:r>
          </a:p>
          <a:p>
            <a:pPr algn="ctr"/>
            <a:r>
              <a:rPr lang="en-US" sz="1600" dirty="0">
                <a:latin typeface="+mj-lt"/>
              </a:rPr>
              <a:t>Device</a:t>
            </a:r>
          </a:p>
        </p:txBody>
      </p:sp>
      <p:cxnSp>
        <p:nvCxnSpPr>
          <p:cNvPr id="14" name="Straight Arrow Connector 13">
            <a:extLst>
              <a:ext uri="{FF2B5EF4-FFF2-40B4-BE49-F238E27FC236}">
                <a16:creationId xmlns:a16="http://schemas.microsoft.com/office/drawing/2014/main" id="{E56DDB73-E95B-6D56-5E6E-F1E04CA8B54F}"/>
              </a:ext>
            </a:extLst>
          </p:cNvPr>
          <p:cNvCxnSpPr>
            <a:cxnSpLocks/>
          </p:cNvCxnSpPr>
          <p:nvPr/>
        </p:nvCxnSpPr>
        <p:spPr>
          <a:xfrm>
            <a:off x="4730380" y="3033854"/>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B86218-36BF-5FA8-9839-EB75D78DBEB5}"/>
              </a:ext>
            </a:extLst>
          </p:cNvPr>
          <p:cNvSpPr txBox="1"/>
          <p:nvPr/>
        </p:nvSpPr>
        <p:spPr>
          <a:xfrm>
            <a:off x="5211294" y="2705329"/>
            <a:ext cx="1769412" cy="276999"/>
          </a:xfrm>
          <a:prstGeom prst="rect">
            <a:avLst/>
          </a:prstGeom>
          <a:noFill/>
        </p:spPr>
        <p:txBody>
          <a:bodyPr wrap="square" rtlCol="0">
            <a:spAutoFit/>
          </a:bodyPr>
          <a:lstStyle/>
          <a:p>
            <a:r>
              <a:rPr lang="en-US" sz="1200" dirty="0">
                <a:latin typeface="+mj-lt"/>
              </a:rPr>
              <a:t>Radio frequency signal</a:t>
            </a:r>
          </a:p>
        </p:txBody>
      </p:sp>
      <p:sp>
        <p:nvSpPr>
          <p:cNvPr id="16" name="Triangle 15">
            <a:extLst>
              <a:ext uri="{FF2B5EF4-FFF2-40B4-BE49-F238E27FC236}">
                <a16:creationId xmlns:a16="http://schemas.microsoft.com/office/drawing/2014/main" id="{FE948075-1C9E-E562-01D7-4F60A631FBA6}"/>
              </a:ext>
            </a:extLst>
          </p:cNvPr>
          <p:cNvSpPr/>
          <p:nvPr/>
        </p:nvSpPr>
        <p:spPr>
          <a:xfrm rot="10800000">
            <a:off x="8106852" y="268799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FA293C6-BA98-63DC-5E4B-9F13A572E6A7}"/>
              </a:ext>
            </a:extLst>
          </p:cNvPr>
          <p:cNvCxnSpPr>
            <a:cxnSpLocks/>
          </p:cNvCxnSpPr>
          <p:nvPr/>
        </p:nvCxnSpPr>
        <p:spPr>
          <a:xfrm>
            <a:off x="8446591" y="3247251"/>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45E783E-E41D-090B-FD80-519255C4BE90}"/>
              </a:ext>
            </a:extLst>
          </p:cNvPr>
          <p:cNvSpPr txBox="1"/>
          <p:nvPr/>
        </p:nvSpPr>
        <p:spPr>
          <a:xfrm>
            <a:off x="7868610" y="4856540"/>
            <a:ext cx="1155961" cy="584775"/>
          </a:xfrm>
          <a:prstGeom prst="rect">
            <a:avLst/>
          </a:prstGeom>
          <a:noFill/>
        </p:spPr>
        <p:txBody>
          <a:bodyPr wrap="square" rtlCol="0">
            <a:spAutoFit/>
          </a:bodyPr>
          <a:lstStyle/>
          <a:p>
            <a:pPr algn="ctr"/>
            <a:r>
              <a:rPr lang="en-US" sz="1600" dirty="0">
                <a:latin typeface="+mj-lt"/>
              </a:rPr>
              <a:t>Receiving Device</a:t>
            </a:r>
          </a:p>
        </p:txBody>
      </p:sp>
    </p:spTree>
    <p:extLst>
      <p:ext uri="{BB962C8B-B14F-4D97-AF65-F5344CB8AC3E}">
        <p14:creationId xmlns:p14="http://schemas.microsoft.com/office/powerpoint/2010/main" val="215268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5" grpId="0"/>
      <p:bldP spid="16" grpId="0" animBg="1"/>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78C6-4A0C-7F62-5F6C-788580A470D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C2B803-DFC9-BD70-E779-FBE79E0D9EEC}"/>
              </a:ext>
            </a:extLst>
          </p:cNvPr>
          <p:cNvSpPr>
            <a:spLocks noGrp="1"/>
          </p:cNvSpPr>
          <p:nvPr>
            <p:ph type="sldNum" sz="quarter" idx="12"/>
          </p:nvPr>
        </p:nvSpPr>
        <p:spPr/>
        <p:txBody>
          <a:bodyPr/>
          <a:lstStyle/>
          <a:p>
            <a:fld id="{0778C724-3839-4D76-A707-B4C23905D055}" type="slidenum">
              <a:rPr lang="en-US" smtClean="0"/>
              <a:t>69</a:t>
            </a:fld>
            <a:endParaRPr lang="en-US"/>
          </a:p>
        </p:txBody>
      </p:sp>
      <p:sp>
        <p:nvSpPr>
          <p:cNvPr id="7" name="Title 1">
            <a:extLst>
              <a:ext uri="{FF2B5EF4-FFF2-40B4-BE49-F238E27FC236}">
                <a16:creationId xmlns:a16="http://schemas.microsoft.com/office/drawing/2014/main" id="{B3AD9DFB-861C-D933-0B88-31038994325C}"/>
              </a:ext>
            </a:extLst>
          </p:cNvPr>
          <p:cNvSpPr>
            <a:spLocks noGrp="1"/>
          </p:cNvSpPr>
          <p:nvPr>
            <p:ph type="title"/>
          </p:nvPr>
        </p:nvSpPr>
        <p:spPr>
          <a:xfrm>
            <a:off x="446483" y="136525"/>
            <a:ext cx="11757991" cy="1325563"/>
          </a:xfrm>
        </p:spPr>
        <p:txBody>
          <a:bodyPr>
            <a:normAutofit/>
          </a:bodyPr>
          <a:lstStyle/>
          <a:p>
            <a:r>
              <a:rPr lang="en-US" sz="4000" dirty="0">
                <a:latin typeface="+mn-lt"/>
              </a:rPr>
              <a:t>How radio waves radiate out from transceiver</a:t>
            </a:r>
          </a:p>
        </p:txBody>
      </p:sp>
      <p:sp>
        <p:nvSpPr>
          <p:cNvPr id="8" name="Footer Placeholder 1">
            <a:extLst>
              <a:ext uri="{FF2B5EF4-FFF2-40B4-BE49-F238E27FC236}">
                <a16:creationId xmlns:a16="http://schemas.microsoft.com/office/drawing/2014/main" id="{4AC31B7F-9726-798C-2D06-73AE2000E7A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12BA9D6C-C78D-65F6-28A4-4C9114B2FB0E}"/>
              </a:ext>
            </a:extLst>
          </p:cNvPr>
          <p:cNvSpPr>
            <a:spLocks noGrp="1"/>
          </p:cNvSpPr>
          <p:nvPr>
            <p:ph idx="1"/>
          </p:nvPr>
        </p:nvSpPr>
        <p:spPr>
          <a:xfrm>
            <a:off x="446483" y="1253909"/>
            <a:ext cx="11518922" cy="4846638"/>
          </a:xfrm>
        </p:spPr>
        <p:txBody>
          <a:bodyPr>
            <a:normAutofit/>
          </a:bodyPr>
          <a:lstStyle/>
          <a:p>
            <a:r>
              <a:rPr lang="en-US" sz="2800" dirty="0">
                <a:latin typeface="+mj-lt"/>
              </a:rPr>
              <a:t> </a:t>
            </a:r>
            <a:r>
              <a:rPr lang="en-US" sz="2800" b="1" dirty="0">
                <a:latin typeface="+mj-lt"/>
              </a:rPr>
              <a:t>Antenna: </a:t>
            </a:r>
            <a:r>
              <a:rPr lang="en-US" sz="2800" dirty="0">
                <a:latin typeface="+mj-lt"/>
              </a:rPr>
              <a:t>An electrical conductor or system of conductors</a:t>
            </a:r>
          </a:p>
          <a:p>
            <a:pPr lvl="1"/>
            <a:r>
              <a:rPr lang="en-US" dirty="0">
                <a:latin typeface="+mj-lt"/>
              </a:rPr>
              <a:t>Transmission: radio frequency electrical energy converted into electromagnetic energy</a:t>
            </a:r>
          </a:p>
          <a:p>
            <a:pPr lvl="1"/>
            <a:r>
              <a:rPr lang="en-US" dirty="0">
                <a:latin typeface="+mj-lt"/>
              </a:rPr>
              <a:t>Reception: the reverse occurs, electromagnetic energy converted into electrical energy</a:t>
            </a:r>
          </a:p>
          <a:p>
            <a:r>
              <a:rPr lang="en-US" dirty="0">
                <a:latin typeface="+mj-lt"/>
              </a:rPr>
              <a:t>Antennas can be categorized intro directional or omnidirectional</a:t>
            </a:r>
          </a:p>
          <a:p>
            <a:pPr lvl="1"/>
            <a:r>
              <a:rPr lang="en-US" dirty="0">
                <a:latin typeface="+mj-lt"/>
              </a:rPr>
              <a:t>Based on the radiation pattern of the antenna</a:t>
            </a:r>
          </a:p>
        </p:txBody>
      </p:sp>
      <p:pic>
        <p:nvPicPr>
          <p:cNvPr id="12" name="Picture 11" descr="Graphical user interface&#10;&#10;Description automatically generated">
            <a:extLst>
              <a:ext uri="{FF2B5EF4-FFF2-40B4-BE49-F238E27FC236}">
                <a16:creationId xmlns:a16="http://schemas.microsoft.com/office/drawing/2014/main" id="{A466DBDE-652F-1CD5-E74C-7A1807DD0F59}"/>
              </a:ext>
            </a:extLst>
          </p:cNvPr>
          <p:cNvPicPr>
            <a:picLocks noChangeAspect="1"/>
          </p:cNvPicPr>
          <p:nvPr/>
        </p:nvPicPr>
        <p:blipFill>
          <a:blip r:embed="rId2"/>
          <a:stretch>
            <a:fillRect/>
          </a:stretch>
        </p:blipFill>
        <p:spPr>
          <a:xfrm>
            <a:off x="2261128" y="3677228"/>
            <a:ext cx="8128700" cy="2494947"/>
          </a:xfrm>
          <a:prstGeom prst="rect">
            <a:avLst/>
          </a:prstGeom>
        </p:spPr>
      </p:pic>
    </p:spTree>
    <p:extLst>
      <p:ext uri="{BB962C8B-B14F-4D97-AF65-F5344CB8AC3E}">
        <p14:creationId xmlns:p14="http://schemas.microsoft.com/office/powerpoint/2010/main" val="399962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704F-A4F4-4711-8818-1CFA78A03C4B}"/>
              </a:ext>
            </a:extLst>
          </p:cNvPr>
          <p:cNvSpPr>
            <a:spLocks noGrp="1"/>
          </p:cNvSpPr>
          <p:nvPr>
            <p:ph type="title"/>
          </p:nvPr>
        </p:nvSpPr>
        <p:spPr>
          <a:xfrm>
            <a:off x="838200" y="184149"/>
            <a:ext cx="10515600" cy="1325563"/>
          </a:xfrm>
        </p:spPr>
        <p:txBody>
          <a:bodyPr>
            <a:normAutofit/>
          </a:bodyPr>
          <a:lstStyle/>
          <a:p>
            <a:r>
              <a:rPr lang="en-US" sz="4000" dirty="0">
                <a:latin typeface="+mn-lt"/>
              </a:rPr>
              <a:t>Generating clocks</a:t>
            </a:r>
          </a:p>
        </p:txBody>
      </p:sp>
      <p:sp>
        <p:nvSpPr>
          <p:cNvPr id="3" name="Content Placeholder 2">
            <a:extLst>
              <a:ext uri="{FF2B5EF4-FFF2-40B4-BE49-F238E27FC236}">
                <a16:creationId xmlns:a16="http://schemas.microsoft.com/office/drawing/2014/main" id="{5FBA2640-F301-4BBE-BA83-E281CBDD0B0A}"/>
              </a:ext>
            </a:extLst>
          </p:cNvPr>
          <p:cNvSpPr>
            <a:spLocks noGrp="1"/>
          </p:cNvSpPr>
          <p:nvPr>
            <p:ph idx="1"/>
          </p:nvPr>
        </p:nvSpPr>
        <p:spPr>
          <a:xfrm>
            <a:off x="949036" y="1354426"/>
            <a:ext cx="4739105" cy="5029200"/>
          </a:xfrm>
        </p:spPr>
        <p:txBody>
          <a:bodyPr>
            <a:normAutofit lnSpcReduction="10000"/>
          </a:bodyPr>
          <a:lstStyle/>
          <a:p>
            <a:r>
              <a:rPr lang="en-US" dirty="0">
                <a:latin typeface="+mj-lt"/>
              </a:rPr>
              <a:t>External crystal oscillator</a:t>
            </a:r>
          </a:p>
          <a:p>
            <a:pPr lvl="1"/>
            <a:r>
              <a:rPr lang="en-US" dirty="0">
                <a:latin typeface="+mj-lt"/>
              </a:rPr>
              <a:t>Creates clock signal</a:t>
            </a:r>
          </a:p>
          <a:p>
            <a:pPr lvl="1"/>
            <a:r>
              <a:rPr lang="en-US" dirty="0">
                <a:latin typeface="+mj-lt"/>
              </a:rPr>
              <a:t>Chunk of quartz</a:t>
            </a:r>
          </a:p>
          <a:p>
            <a:pPr lvl="1"/>
            <a:r>
              <a:rPr lang="en-US" dirty="0">
                <a:latin typeface="+mj-lt"/>
              </a:rPr>
              <a:t>Behaves like RLC circuit but uses less energy</a:t>
            </a:r>
          </a:p>
          <a:p>
            <a:pPr lvl="1"/>
            <a:endParaRPr lang="en-US" dirty="0">
              <a:latin typeface="+mj-lt"/>
            </a:endParaRPr>
          </a:p>
          <a:p>
            <a:r>
              <a:rPr lang="en-US" dirty="0">
                <a:latin typeface="+mj-lt"/>
              </a:rPr>
              <a:t>Internal mechanisms</a:t>
            </a:r>
          </a:p>
          <a:p>
            <a:pPr lvl="1"/>
            <a:r>
              <a:rPr lang="en-US" dirty="0">
                <a:latin typeface="+mj-lt"/>
              </a:rPr>
              <a:t>RC oscillator</a:t>
            </a:r>
          </a:p>
          <a:p>
            <a:pPr lvl="2"/>
            <a:r>
              <a:rPr lang="en-US" dirty="0">
                <a:latin typeface="+mj-lt"/>
              </a:rPr>
              <a:t>Creates clock signal</a:t>
            </a:r>
          </a:p>
          <a:p>
            <a:pPr lvl="2"/>
            <a:r>
              <a:rPr lang="en-US" dirty="0">
                <a:latin typeface="+mj-lt"/>
              </a:rPr>
              <a:t>Less accurate and higher energy than crystal</a:t>
            </a:r>
          </a:p>
          <a:p>
            <a:pPr lvl="1"/>
            <a:r>
              <a:rPr lang="en-US" dirty="0">
                <a:latin typeface="+mj-lt"/>
              </a:rPr>
              <a:t>Phase-Locked Loop (PLL)</a:t>
            </a:r>
          </a:p>
          <a:p>
            <a:pPr lvl="2"/>
            <a:r>
              <a:rPr lang="en-US" dirty="0">
                <a:latin typeface="+mj-lt"/>
              </a:rPr>
              <a:t>Multiply input to create new higher frequency clocks</a:t>
            </a:r>
          </a:p>
        </p:txBody>
      </p:sp>
      <p:sp>
        <p:nvSpPr>
          <p:cNvPr id="4" name="Slide Number Placeholder 3">
            <a:extLst>
              <a:ext uri="{FF2B5EF4-FFF2-40B4-BE49-F238E27FC236}">
                <a16:creationId xmlns:a16="http://schemas.microsoft.com/office/drawing/2014/main" id="{EAE5A070-529D-4C9B-819B-21C58E983B1A}"/>
              </a:ext>
            </a:extLst>
          </p:cNvPr>
          <p:cNvSpPr>
            <a:spLocks noGrp="1"/>
          </p:cNvSpPr>
          <p:nvPr>
            <p:ph type="sldNum" sz="quarter" idx="12"/>
          </p:nvPr>
        </p:nvSpPr>
        <p:spPr/>
        <p:txBody>
          <a:bodyPr/>
          <a:lstStyle/>
          <a:p>
            <a:fld id="{0778C724-3839-4D76-A707-B4C23905D055}" type="slidenum">
              <a:rPr lang="en-US" smtClean="0"/>
              <a:t>7</a:t>
            </a:fld>
            <a:endParaRPr lang="en-US"/>
          </a:p>
        </p:txBody>
      </p:sp>
      <p:pic>
        <p:nvPicPr>
          <p:cNvPr id="2050" name="Picture 2" descr="Quartz Crystal Oscillator and Quartz Crystals">
            <a:extLst>
              <a:ext uri="{FF2B5EF4-FFF2-40B4-BE49-F238E27FC236}">
                <a16:creationId xmlns:a16="http://schemas.microsoft.com/office/drawing/2014/main" id="{12BF3F80-8D7E-4244-8559-229909F9E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568" y="4496972"/>
            <a:ext cx="2359032" cy="15392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A118B11-039E-4960-941C-A1C29D457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68" y="976745"/>
            <a:ext cx="4718064" cy="27276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rystal Oscillators - Tutorialspoint">
            <a:extLst>
              <a:ext uri="{FF2B5EF4-FFF2-40B4-BE49-F238E27FC236}">
                <a16:creationId xmlns:a16="http://schemas.microsoft.com/office/drawing/2014/main" id="{A329B93B-231E-4EAB-9186-FF29FC4CA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171" y="4438653"/>
            <a:ext cx="1995793" cy="148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537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70</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459639" y="136525"/>
            <a:ext cx="12194181" cy="1325563"/>
          </a:xfrm>
        </p:spPr>
        <p:txBody>
          <a:bodyPr>
            <a:normAutofit/>
          </a:bodyPr>
          <a:lstStyle/>
          <a:p>
            <a:r>
              <a:rPr lang="en-US" sz="4000" dirty="0">
                <a:latin typeface="+mn-lt"/>
              </a:rPr>
              <a:t>Common antenna types used for communication</a:t>
            </a:r>
          </a:p>
        </p:txBody>
      </p:sp>
      <p:sp>
        <p:nvSpPr>
          <p:cNvPr id="6" name="Content Placeholder 2">
            <a:extLst>
              <a:ext uri="{FF2B5EF4-FFF2-40B4-BE49-F238E27FC236}">
                <a16:creationId xmlns:a16="http://schemas.microsoft.com/office/drawing/2014/main" id="{FCCEAB40-2767-09E4-0598-464C7AD0901C}"/>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BEF6CE6B-F956-1221-0A83-F616218FE242}"/>
              </a:ext>
            </a:extLst>
          </p:cNvPr>
          <p:cNvSpPr txBox="1">
            <a:spLocks/>
          </p:cNvSpPr>
          <p:nvPr/>
        </p:nvSpPr>
        <p:spPr>
          <a:xfrm>
            <a:off x="437586" y="1248267"/>
            <a:ext cx="11518922"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j-lt"/>
              </a:rPr>
              <a:t>Monopole: </a:t>
            </a:r>
            <a:r>
              <a:rPr lang="en-US" dirty="0">
                <a:latin typeface="+mj-lt"/>
              </a:rPr>
              <a:t>A straight wire mounted on conductive surface (ground plane)</a:t>
            </a:r>
          </a:p>
          <a:p>
            <a:r>
              <a:rPr lang="en-US" b="1" dirty="0">
                <a:latin typeface="+mj-lt"/>
              </a:rPr>
              <a:t>Array: A</a:t>
            </a:r>
            <a:r>
              <a:rPr lang="en-US" dirty="0">
                <a:latin typeface="+mj-lt"/>
              </a:rPr>
              <a:t> set of connected antenna elements working together</a:t>
            </a:r>
          </a:p>
          <a:p>
            <a:r>
              <a:rPr lang="en-US" b="1" dirty="0">
                <a:latin typeface="+mj-lt"/>
              </a:rPr>
              <a:t>Loop: </a:t>
            </a:r>
            <a:r>
              <a:rPr lang="en-US" dirty="0">
                <a:latin typeface="+mj-lt"/>
              </a:rPr>
              <a:t>A loop or wire or a conductor that acts like an antenna</a:t>
            </a:r>
          </a:p>
          <a:p>
            <a:r>
              <a:rPr lang="en-US" b="1" dirty="0">
                <a:latin typeface="+mj-lt"/>
              </a:rPr>
              <a:t>Aperture:  T</a:t>
            </a:r>
            <a:r>
              <a:rPr lang="en-US" dirty="0">
                <a:latin typeface="+mj-lt"/>
              </a:rPr>
              <a:t>ransmits/receives electromagnetic wave through a hole</a:t>
            </a:r>
          </a:p>
          <a:p>
            <a:r>
              <a:rPr lang="en-US" dirty="0">
                <a:latin typeface="+mj-lt"/>
              </a:rPr>
              <a:t>….. (and even more exists) …..</a:t>
            </a:r>
          </a:p>
        </p:txBody>
      </p:sp>
      <p:pic>
        <p:nvPicPr>
          <p:cNvPr id="9" name="Picture 8" descr="A tower with wires coming out of it&#10;&#10;Description automatically generated">
            <a:extLst>
              <a:ext uri="{FF2B5EF4-FFF2-40B4-BE49-F238E27FC236}">
                <a16:creationId xmlns:a16="http://schemas.microsoft.com/office/drawing/2014/main" id="{33B9293A-2D64-5F45-8C92-A472EB11DABB}"/>
              </a:ext>
            </a:extLst>
          </p:cNvPr>
          <p:cNvPicPr>
            <a:picLocks noChangeAspect="1"/>
          </p:cNvPicPr>
          <p:nvPr/>
        </p:nvPicPr>
        <p:blipFill>
          <a:blip r:embed="rId2"/>
          <a:stretch>
            <a:fillRect/>
          </a:stretch>
        </p:blipFill>
        <p:spPr>
          <a:xfrm>
            <a:off x="437586" y="3755201"/>
            <a:ext cx="2783711" cy="2783711"/>
          </a:xfrm>
          <a:prstGeom prst="rect">
            <a:avLst/>
          </a:prstGeom>
        </p:spPr>
      </p:pic>
      <p:pic>
        <p:nvPicPr>
          <p:cNvPr id="11" name="Picture 10" descr="A drawing of a satellite dish&#10;&#10;Description automatically generated">
            <a:extLst>
              <a:ext uri="{FF2B5EF4-FFF2-40B4-BE49-F238E27FC236}">
                <a16:creationId xmlns:a16="http://schemas.microsoft.com/office/drawing/2014/main" id="{36749314-8864-723D-0623-0D90702940EF}"/>
              </a:ext>
            </a:extLst>
          </p:cNvPr>
          <p:cNvPicPr>
            <a:picLocks noChangeAspect="1"/>
          </p:cNvPicPr>
          <p:nvPr/>
        </p:nvPicPr>
        <p:blipFill>
          <a:blip r:embed="rId3"/>
          <a:stretch>
            <a:fillRect/>
          </a:stretch>
        </p:blipFill>
        <p:spPr>
          <a:xfrm>
            <a:off x="3333026" y="3841128"/>
            <a:ext cx="2411450" cy="2411450"/>
          </a:xfrm>
          <a:prstGeom prst="rect">
            <a:avLst/>
          </a:prstGeom>
        </p:spPr>
      </p:pic>
      <p:pic>
        <p:nvPicPr>
          <p:cNvPr id="13" name="Picture 12">
            <a:extLst>
              <a:ext uri="{FF2B5EF4-FFF2-40B4-BE49-F238E27FC236}">
                <a16:creationId xmlns:a16="http://schemas.microsoft.com/office/drawing/2014/main" id="{BA080CA9-A73B-B375-B203-1654E9B56D18}"/>
              </a:ext>
            </a:extLst>
          </p:cNvPr>
          <p:cNvPicPr>
            <a:picLocks noChangeAspect="1"/>
          </p:cNvPicPr>
          <p:nvPr/>
        </p:nvPicPr>
        <p:blipFill>
          <a:blip r:embed="rId4"/>
          <a:stretch>
            <a:fillRect/>
          </a:stretch>
        </p:blipFill>
        <p:spPr>
          <a:xfrm>
            <a:off x="9673884" y="4073247"/>
            <a:ext cx="1960489" cy="2162035"/>
          </a:xfrm>
          <a:prstGeom prst="rect">
            <a:avLst/>
          </a:prstGeom>
        </p:spPr>
      </p:pic>
      <p:pic>
        <p:nvPicPr>
          <p:cNvPr id="15" name="Picture 14">
            <a:extLst>
              <a:ext uri="{FF2B5EF4-FFF2-40B4-BE49-F238E27FC236}">
                <a16:creationId xmlns:a16="http://schemas.microsoft.com/office/drawing/2014/main" id="{0D0C8EC0-1B3C-2924-9DC0-B11392252F43}"/>
              </a:ext>
            </a:extLst>
          </p:cNvPr>
          <p:cNvPicPr>
            <a:picLocks noChangeAspect="1"/>
          </p:cNvPicPr>
          <p:nvPr/>
        </p:nvPicPr>
        <p:blipFill>
          <a:blip r:embed="rId5"/>
          <a:stretch>
            <a:fillRect/>
          </a:stretch>
        </p:blipFill>
        <p:spPr>
          <a:xfrm>
            <a:off x="6556730" y="3745354"/>
            <a:ext cx="2108130" cy="2510014"/>
          </a:xfrm>
          <a:prstGeom prst="rect">
            <a:avLst/>
          </a:prstGeom>
        </p:spPr>
      </p:pic>
    </p:spTree>
    <p:extLst>
      <p:ext uri="{BB962C8B-B14F-4D97-AF65-F5344CB8AC3E}">
        <p14:creationId xmlns:p14="http://schemas.microsoft.com/office/powerpoint/2010/main" val="3134174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71</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446484" y="136525"/>
            <a:ext cx="10692572" cy="1325563"/>
          </a:xfrm>
        </p:spPr>
        <p:txBody>
          <a:bodyPr>
            <a:normAutofit/>
          </a:bodyPr>
          <a:lstStyle/>
          <a:p>
            <a:r>
              <a:rPr lang="en-US" sz="4000" dirty="0">
                <a:latin typeface="+mn-lt"/>
              </a:rPr>
              <a:t>Dipole antenna types used for communication</a:t>
            </a:r>
          </a:p>
        </p:txBody>
      </p:sp>
      <p:sp>
        <p:nvSpPr>
          <p:cNvPr id="6" name="Content Placeholder 2">
            <a:extLst>
              <a:ext uri="{FF2B5EF4-FFF2-40B4-BE49-F238E27FC236}">
                <a16:creationId xmlns:a16="http://schemas.microsoft.com/office/drawing/2014/main" id="{FCCEAB40-2767-09E4-0598-464C7AD0901C}"/>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BEF6CE6B-F956-1221-0A83-F616218FE242}"/>
              </a:ext>
            </a:extLst>
          </p:cNvPr>
          <p:cNvSpPr txBox="1">
            <a:spLocks/>
          </p:cNvSpPr>
          <p:nvPr/>
        </p:nvSpPr>
        <p:spPr>
          <a:xfrm>
            <a:off x="318052" y="1416719"/>
            <a:ext cx="11518922"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mj-lt"/>
              </a:rPr>
              <a:t>Dipole antenna: </a:t>
            </a:r>
            <a:r>
              <a:rPr lang="en-US" dirty="0">
                <a:latin typeface="+mj-lt"/>
              </a:rPr>
              <a:t>A simple antenna consisting of wires pointed in opposite directions arranged either horizontally or vertically, with end of each wire connected to the radio and the other end is hanging in the free space</a:t>
            </a:r>
            <a:endParaRPr lang="en-US" sz="2400" b="1" dirty="0">
              <a:latin typeface="+mj-lt"/>
            </a:endParaRPr>
          </a:p>
          <a:p>
            <a:pPr algn="just"/>
            <a:r>
              <a:rPr lang="en-US" b="1" dirty="0">
                <a:latin typeface="+mj-lt"/>
              </a:rPr>
              <a:t>Half-wave dipole: </a:t>
            </a:r>
            <a:r>
              <a:rPr lang="en-US" dirty="0">
                <a:latin typeface="+mj-lt"/>
              </a:rPr>
              <a:t>A more efficient variation of dipole antenna is the half-wave dipole antenna, which radiates energy efficiently when the wavelength of radio signal is twice the electrical length of the antenna</a:t>
            </a:r>
          </a:p>
        </p:txBody>
      </p:sp>
      <p:pic>
        <p:nvPicPr>
          <p:cNvPr id="3" name="Picture 2" descr="A drawing of a television&#10;&#10;Description automatically generated">
            <a:extLst>
              <a:ext uri="{FF2B5EF4-FFF2-40B4-BE49-F238E27FC236}">
                <a16:creationId xmlns:a16="http://schemas.microsoft.com/office/drawing/2014/main" id="{B6D0A217-361D-D5B0-4E10-07978A06A803}"/>
              </a:ext>
            </a:extLst>
          </p:cNvPr>
          <p:cNvPicPr>
            <a:picLocks noChangeAspect="1"/>
          </p:cNvPicPr>
          <p:nvPr/>
        </p:nvPicPr>
        <p:blipFill>
          <a:blip r:embed="rId2"/>
          <a:stretch>
            <a:fillRect/>
          </a:stretch>
        </p:blipFill>
        <p:spPr>
          <a:xfrm>
            <a:off x="2923054" y="4224306"/>
            <a:ext cx="2497169" cy="2497169"/>
          </a:xfrm>
          <a:prstGeom prst="rect">
            <a:avLst/>
          </a:prstGeom>
        </p:spPr>
      </p:pic>
      <p:pic>
        <p:nvPicPr>
          <p:cNvPr id="12" name="Picture 11" descr="A drawing of a radio antenna&#10;&#10;Description automatically generated">
            <a:extLst>
              <a:ext uri="{FF2B5EF4-FFF2-40B4-BE49-F238E27FC236}">
                <a16:creationId xmlns:a16="http://schemas.microsoft.com/office/drawing/2014/main" id="{0B5C6A49-FDE4-3B91-B16C-0256FB4C574C}"/>
              </a:ext>
            </a:extLst>
          </p:cNvPr>
          <p:cNvPicPr>
            <a:picLocks noChangeAspect="1"/>
          </p:cNvPicPr>
          <p:nvPr/>
        </p:nvPicPr>
        <p:blipFill>
          <a:blip r:embed="rId3"/>
          <a:stretch>
            <a:fillRect/>
          </a:stretch>
        </p:blipFill>
        <p:spPr>
          <a:xfrm>
            <a:off x="6299682" y="4107755"/>
            <a:ext cx="2497169" cy="2497169"/>
          </a:xfrm>
          <a:prstGeom prst="rect">
            <a:avLst/>
          </a:prstGeom>
        </p:spPr>
      </p:pic>
    </p:spTree>
    <p:extLst>
      <p:ext uri="{BB962C8B-B14F-4D97-AF65-F5344CB8AC3E}">
        <p14:creationId xmlns:p14="http://schemas.microsoft.com/office/powerpoint/2010/main" val="2420017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C6681-4B30-A5D4-6144-9332496A48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DD67E3-D333-59C0-5740-B5C13C5C0707}"/>
              </a:ext>
            </a:extLst>
          </p:cNvPr>
          <p:cNvSpPr>
            <a:spLocks noGrp="1"/>
          </p:cNvSpPr>
          <p:nvPr>
            <p:ph type="sldNum" sz="quarter" idx="12"/>
          </p:nvPr>
        </p:nvSpPr>
        <p:spPr/>
        <p:txBody>
          <a:bodyPr/>
          <a:lstStyle/>
          <a:p>
            <a:fld id="{0778C724-3839-4D76-A707-B4C23905D055}" type="slidenum">
              <a:rPr lang="en-US" smtClean="0"/>
              <a:t>72</a:t>
            </a:fld>
            <a:endParaRPr lang="en-US"/>
          </a:p>
        </p:txBody>
      </p:sp>
      <p:sp>
        <p:nvSpPr>
          <p:cNvPr id="7" name="Title 1">
            <a:extLst>
              <a:ext uri="{FF2B5EF4-FFF2-40B4-BE49-F238E27FC236}">
                <a16:creationId xmlns:a16="http://schemas.microsoft.com/office/drawing/2014/main" id="{56EE0B77-E1BE-645B-DAC5-8C254C1F3B90}"/>
              </a:ext>
            </a:extLst>
          </p:cNvPr>
          <p:cNvSpPr>
            <a:spLocks noGrp="1"/>
          </p:cNvSpPr>
          <p:nvPr>
            <p:ph type="title"/>
          </p:nvPr>
        </p:nvSpPr>
        <p:spPr>
          <a:xfrm>
            <a:off x="446484" y="136525"/>
            <a:ext cx="10692572" cy="1325563"/>
          </a:xfrm>
        </p:spPr>
        <p:txBody>
          <a:bodyPr>
            <a:normAutofit/>
          </a:bodyPr>
          <a:lstStyle/>
          <a:p>
            <a:r>
              <a:rPr lang="en-US" sz="4000" dirty="0">
                <a:latin typeface="+mn-lt"/>
              </a:rPr>
              <a:t>Relationship between antenna size and frequency</a:t>
            </a:r>
          </a:p>
        </p:txBody>
      </p:sp>
      <p:sp>
        <p:nvSpPr>
          <p:cNvPr id="6" name="Content Placeholder 2">
            <a:extLst>
              <a:ext uri="{FF2B5EF4-FFF2-40B4-BE49-F238E27FC236}">
                <a16:creationId xmlns:a16="http://schemas.microsoft.com/office/drawing/2014/main" id="{A30C1C84-7DB4-4CE5-C684-9411921F6F0D}"/>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0E4B764C-E90F-D701-2307-DA6E97B1B7F2}"/>
              </a:ext>
            </a:extLst>
          </p:cNvPr>
          <p:cNvSpPr txBox="1">
            <a:spLocks/>
          </p:cNvSpPr>
          <p:nvPr/>
        </p:nvSpPr>
        <p:spPr>
          <a:xfrm>
            <a:off x="673078" y="1440531"/>
            <a:ext cx="11518922"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mj-lt"/>
              </a:rPr>
              <a:t>Antenna size is </a:t>
            </a:r>
            <a:r>
              <a:rPr lang="en-US" b="1" dirty="0"/>
              <a:t>inversely</a:t>
            </a:r>
            <a:r>
              <a:rPr lang="en-US" dirty="0">
                <a:latin typeface="+mj-lt"/>
              </a:rPr>
              <a:t> proportional to the frequency of radio wave</a:t>
            </a:r>
          </a:p>
          <a:p>
            <a:pPr lvl="1" algn="just"/>
            <a:r>
              <a:rPr lang="en-US" dirty="0">
                <a:latin typeface="+mj-lt"/>
              </a:rPr>
              <a:t>Higher the frequency, smaller the antenna size</a:t>
            </a:r>
          </a:p>
          <a:p>
            <a:pPr lvl="1" algn="just"/>
            <a:r>
              <a:rPr lang="en-US" dirty="0">
                <a:latin typeface="+mj-lt"/>
              </a:rPr>
              <a:t>Lower frequency, larger is the antenna size</a:t>
            </a:r>
          </a:p>
          <a:p>
            <a:pPr marL="0" indent="0" algn="just">
              <a:buNone/>
            </a:pPr>
            <a:r>
              <a:rPr lang="en-US" b="1" dirty="0"/>
              <a:t>For example:</a:t>
            </a:r>
          </a:p>
          <a:p>
            <a:pPr algn="just"/>
            <a:r>
              <a:rPr lang="en-US" b="1" dirty="0">
                <a:latin typeface="+mj-lt"/>
              </a:rPr>
              <a:t>Dipole:  </a:t>
            </a:r>
            <a:r>
              <a:rPr lang="en-US" dirty="0">
                <a:latin typeface="+mj-lt"/>
              </a:rPr>
              <a:t>Length of the conductor is half of the wave length of radio wave</a:t>
            </a:r>
          </a:p>
          <a:p>
            <a:pPr algn="just"/>
            <a:r>
              <a:rPr lang="en-US" b="1" dirty="0">
                <a:latin typeface="+mj-lt"/>
              </a:rPr>
              <a:t>Half-wave dipole: </a:t>
            </a:r>
            <a:r>
              <a:rPr lang="en-US" dirty="0">
                <a:latin typeface="+mj-lt"/>
              </a:rPr>
              <a:t>Length of conductor is quarter wavelength of radio wave</a:t>
            </a:r>
          </a:p>
        </p:txBody>
      </p:sp>
      <p:pic>
        <p:nvPicPr>
          <p:cNvPr id="8" name="Picture 7" descr="A diagram of a voltage&#10;&#10;Description automatically generated">
            <a:extLst>
              <a:ext uri="{FF2B5EF4-FFF2-40B4-BE49-F238E27FC236}">
                <a16:creationId xmlns:a16="http://schemas.microsoft.com/office/drawing/2014/main" id="{8BB6AC09-EB08-D76D-F775-AB31F70EB276}"/>
              </a:ext>
            </a:extLst>
          </p:cNvPr>
          <p:cNvPicPr>
            <a:picLocks noChangeAspect="1"/>
          </p:cNvPicPr>
          <p:nvPr/>
        </p:nvPicPr>
        <p:blipFill>
          <a:blip r:embed="rId2"/>
          <a:stretch>
            <a:fillRect/>
          </a:stretch>
        </p:blipFill>
        <p:spPr>
          <a:xfrm>
            <a:off x="3930650" y="4362010"/>
            <a:ext cx="4330700" cy="2006600"/>
          </a:xfrm>
          <a:prstGeom prst="rect">
            <a:avLst/>
          </a:prstGeom>
        </p:spPr>
      </p:pic>
    </p:spTree>
    <p:extLst>
      <p:ext uri="{BB962C8B-B14F-4D97-AF65-F5344CB8AC3E}">
        <p14:creationId xmlns:p14="http://schemas.microsoft.com/office/powerpoint/2010/main" val="272049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05CE-7BD1-D2C3-0204-7D5429B28AB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BA9A2-5D94-7520-96E5-446AEF711BF8}"/>
              </a:ext>
            </a:extLst>
          </p:cNvPr>
          <p:cNvSpPr>
            <a:spLocks noGrp="1"/>
          </p:cNvSpPr>
          <p:nvPr>
            <p:ph type="sldNum" sz="quarter" idx="12"/>
          </p:nvPr>
        </p:nvSpPr>
        <p:spPr/>
        <p:txBody>
          <a:bodyPr/>
          <a:lstStyle/>
          <a:p>
            <a:fld id="{0778C724-3839-4D76-A707-B4C23905D055}" type="slidenum">
              <a:rPr lang="en-US" smtClean="0"/>
              <a:t>73</a:t>
            </a:fld>
            <a:endParaRPr lang="en-US"/>
          </a:p>
        </p:txBody>
      </p:sp>
      <p:sp>
        <p:nvSpPr>
          <p:cNvPr id="7" name="Title 1">
            <a:extLst>
              <a:ext uri="{FF2B5EF4-FFF2-40B4-BE49-F238E27FC236}">
                <a16:creationId xmlns:a16="http://schemas.microsoft.com/office/drawing/2014/main" id="{817413C6-17A2-DDC7-93D6-1083F590D8E5}"/>
              </a:ext>
            </a:extLst>
          </p:cNvPr>
          <p:cNvSpPr>
            <a:spLocks noGrp="1"/>
          </p:cNvSpPr>
          <p:nvPr>
            <p:ph type="title"/>
          </p:nvPr>
        </p:nvSpPr>
        <p:spPr>
          <a:xfrm>
            <a:off x="446484" y="136525"/>
            <a:ext cx="10692572" cy="1325563"/>
          </a:xfrm>
        </p:spPr>
        <p:txBody>
          <a:bodyPr>
            <a:normAutofit/>
          </a:bodyPr>
          <a:lstStyle/>
          <a:p>
            <a:r>
              <a:rPr lang="en-US" sz="4000" dirty="0">
                <a:latin typeface="+mn-lt"/>
              </a:rPr>
              <a:t>Understanding the performance of an antenna</a:t>
            </a:r>
          </a:p>
        </p:txBody>
      </p:sp>
      <p:sp>
        <p:nvSpPr>
          <p:cNvPr id="6" name="Content Placeholder 2">
            <a:extLst>
              <a:ext uri="{FF2B5EF4-FFF2-40B4-BE49-F238E27FC236}">
                <a16:creationId xmlns:a16="http://schemas.microsoft.com/office/drawing/2014/main" id="{FA7E5EC6-055B-6FBD-0909-38AF6E586564}"/>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0C26E0BA-504A-1F13-8A53-AD68C75DBA04}"/>
              </a:ext>
            </a:extLst>
          </p:cNvPr>
          <p:cNvSpPr txBox="1">
            <a:spLocks/>
          </p:cNvSpPr>
          <p:nvPr/>
        </p:nvSpPr>
        <p:spPr>
          <a:xfrm>
            <a:off x="533583" y="1371349"/>
            <a:ext cx="11124833" cy="3998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mj-lt"/>
              </a:rPr>
              <a:t>Gain of antenna: </a:t>
            </a:r>
            <a:r>
              <a:rPr lang="en-US" dirty="0">
                <a:latin typeface="+mj-lt"/>
              </a:rPr>
              <a:t>It is a dimensionless quantity that measures the ability of an antenna to direct or receive radio waves in a particular direction compared to a reference. It is usually measured in the unit of decibel (dB)</a:t>
            </a:r>
          </a:p>
          <a:p>
            <a:pPr lvl="1" algn="just"/>
            <a:r>
              <a:rPr lang="en-US" dirty="0">
                <a:latin typeface="+mj-lt"/>
              </a:rPr>
              <a:t>Often measured in reference to hypothetical isotropic antenna (</a:t>
            </a:r>
            <a:r>
              <a:rPr lang="en-US" dirty="0" err="1">
                <a:latin typeface="+mj-lt"/>
              </a:rPr>
              <a:t>dBi</a:t>
            </a:r>
            <a:r>
              <a:rPr lang="en-US" dirty="0">
                <a:latin typeface="+mj-lt"/>
              </a:rPr>
              <a:t>)</a:t>
            </a:r>
          </a:p>
          <a:p>
            <a:pPr lvl="1" algn="just"/>
            <a:r>
              <a:rPr lang="en-US" dirty="0">
                <a:latin typeface="+mj-lt"/>
              </a:rPr>
              <a:t>Can be measured in reference to a halfwave dipole antenna (</a:t>
            </a:r>
            <a:r>
              <a:rPr lang="en-US" dirty="0" err="1">
                <a:latin typeface="+mj-lt"/>
              </a:rPr>
              <a:t>dBd</a:t>
            </a:r>
            <a:r>
              <a:rPr lang="en-US" dirty="0">
                <a:latin typeface="+mj-lt"/>
              </a:rPr>
              <a:t>)</a:t>
            </a:r>
          </a:p>
          <a:p>
            <a:pPr algn="just"/>
            <a:r>
              <a:rPr lang="en-US" dirty="0">
                <a:latin typeface="+mj-lt"/>
              </a:rPr>
              <a:t>Antennas are reciprocal in nature. Transmit and receive equally well</a:t>
            </a:r>
          </a:p>
          <a:p>
            <a:pPr algn="just"/>
            <a:endParaRPr lang="en-US" dirty="0">
              <a:latin typeface="+mj-lt"/>
            </a:endParaRPr>
          </a:p>
          <a:p>
            <a:pPr algn="just"/>
            <a:r>
              <a:rPr lang="en-US" b="1" dirty="0">
                <a:latin typeface="+mj-lt"/>
              </a:rPr>
              <a:t>Tradeoffs: </a:t>
            </a:r>
            <a:r>
              <a:rPr lang="en-US" dirty="0">
                <a:latin typeface="+mj-lt"/>
              </a:rPr>
              <a:t>Higher the gain, more directional is the transmission and reception, and the narrower would be the beam</a:t>
            </a:r>
          </a:p>
        </p:txBody>
      </p:sp>
    </p:spTree>
    <p:extLst>
      <p:ext uri="{BB962C8B-B14F-4D97-AF65-F5344CB8AC3E}">
        <p14:creationId xmlns:p14="http://schemas.microsoft.com/office/powerpoint/2010/main" val="840701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body" idx="4294967295"/>
          </p:nvPr>
        </p:nvSpPr>
        <p:spPr>
          <a:xfrm>
            <a:off x="594922" y="1228527"/>
            <a:ext cx="10774118" cy="5310385"/>
          </a:xfrm>
        </p:spPr>
        <p:txBody>
          <a:bodyPr>
            <a:normAutofit/>
          </a:bodyPr>
          <a:lstStyle/>
          <a:p>
            <a:pPr algn="just">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Power output, in a particular direction, compared to that produced in any direction by a perfect omni-directional antenna (isotropic antenna)</a:t>
            </a:r>
            <a:r>
              <a:rPr lang="ar-SA" dirty="0">
                <a:latin typeface="+mj-lt"/>
                <a:cs typeface="Arial" charset="0"/>
              </a:rPr>
              <a:t>‏</a:t>
            </a:r>
            <a:endParaRPr lang="en-US" dirty="0">
              <a:latin typeface="+mj-lt"/>
            </a:endParaRPr>
          </a:p>
          <a:p>
            <a:pPr>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Effective area: related to physical size and shape of antenna</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Relationship between antenna gain and effective area</a:t>
            </a:r>
          </a:p>
          <a:p>
            <a:pPr lvl="1">
              <a:lnSpc>
                <a:spcPct val="8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i="1" dirty="0">
              <a:latin typeface="+mj-lt"/>
            </a:endParaRP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G </a:t>
            </a:r>
            <a:r>
              <a:rPr lang="en-US" sz="2400" dirty="0">
                <a:latin typeface="+mj-lt"/>
              </a:rPr>
              <a:t>= antenna gain</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A</a:t>
            </a:r>
            <a:r>
              <a:rPr lang="en-US" sz="2400" i="1" baseline="-25000" dirty="0">
                <a:latin typeface="+mj-lt"/>
              </a:rPr>
              <a:t>e</a:t>
            </a:r>
            <a:r>
              <a:rPr lang="en-US" sz="2400" i="1" dirty="0">
                <a:latin typeface="+mj-lt"/>
              </a:rPr>
              <a:t> </a:t>
            </a:r>
            <a:r>
              <a:rPr lang="en-US" sz="2400" dirty="0">
                <a:latin typeface="+mj-lt"/>
              </a:rPr>
              <a:t>= effective area</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f </a:t>
            </a:r>
            <a:r>
              <a:rPr lang="en-US" sz="2400" dirty="0">
                <a:latin typeface="+mj-lt"/>
              </a:rPr>
              <a:t>= carrier frequency</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mj-lt"/>
              </a:rPr>
              <a:t>c = speed of light 3 X 10</a:t>
            </a:r>
            <a:r>
              <a:rPr lang="en-US" sz="2400" baseline="30000" dirty="0">
                <a:latin typeface="+mj-lt"/>
              </a:rPr>
              <a:t>8</a:t>
            </a:r>
            <a:r>
              <a:rPr lang="en-US" sz="2400" dirty="0">
                <a:latin typeface="+mj-lt"/>
              </a:rPr>
              <a:t> m/s</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mj-lt"/>
                <a:cs typeface="Times New Roman" pitchFamily="18" charset="0"/>
              </a:rPr>
              <a:t>Lambda</a:t>
            </a:r>
            <a:r>
              <a:rPr lang="en-US" sz="2400" dirty="0">
                <a:latin typeface="+mj-lt"/>
              </a:rPr>
              <a:t> = carrier wavelength</a:t>
            </a:r>
          </a:p>
        </p:txBody>
      </p:sp>
      <p:graphicFrame>
        <p:nvGraphicFramePr>
          <p:cNvPr id="1026" name="Object 3"/>
          <p:cNvGraphicFramePr>
            <a:graphicFrameLocks noChangeAspect="1"/>
          </p:cNvGraphicFramePr>
          <p:nvPr/>
        </p:nvGraphicFramePr>
        <p:xfrm>
          <a:off x="4223658" y="2933474"/>
          <a:ext cx="3311525" cy="1116012"/>
        </p:xfrm>
        <a:graphic>
          <a:graphicData uri="http://schemas.openxmlformats.org/presentationml/2006/ole">
            <mc:AlternateContent xmlns:mc="http://schemas.openxmlformats.org/markup-compatibility/2006">
              <mc:Choice xmlns:v="urn:schemas-microsoft-com:vml" Requires="v">
                <p:oleObj r:id="rId3" imgW="1244160" imgH="418680" progId="Equation.3">
                  <p:embed/>
                </p:oleObj>
              </mc:Choice>
              <mc:Fallback>
                <p:oleObj r:id="rId3" imgW="1244160" imgH="418680" progId="Equation.3">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658" y="2933474"/>
                        <a:ext cx="3311525" cy="11160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5C6FAEEE-D619-4E65-A0EF-E650D0B3166A}" type="slidenum">
              <a:rPr lang="en-US" smtClean="0"/>
              <a:t>74</a:t>
            </a:fld>
            <a:endParaRPr lang="en-US"/>
          </a:p>
        </p:txBody>
      </p:sp>
      <p:sp>
        <p:nvSpPr>
          <p:cNvPr id="4" name="Title 1">
            <a:extLst>
              <a:ext uri="{FF2B5EF4-FFF2-40B4-BE49-F238E27FC236}">
                <a16:creationId xmlns:a16="http://schemas.microsoft.com/office/drawing/2014/main" id="{96CF871C-BF2E-A277-905F-F1FBBAD3B07D}"/>
              </a:ext>
            </a:extLst>
          </p:cNvPr>
          <p:cNvSpPr>
            <a:spLocks noGrp="1"/>
          </p:cNvSpPr>
          <p:nvPr>
            <p:ph type="title"/>
          </p:nvPr>
        </p:nvSpPr>
        <p:spPr>
          <a:xfrm>
            <a:off x="676468" y="92656"/>
            <a:ext cx="10692572" cy="1325563"/>
          </a:xfrm>
        </p:spPr>
        <p:txBody>
          <a:bodyPr>
            <a:normAutofit/>
          </a:bodyPr>
          <a:lstStyle/>
          <a:p>
            <a:r>
              <a:rPr lang="en-US" sz="4000" dirty="0">
                <a:latin typeface="+mn-lt"/>
              </a:rPr>
              <a:t>Understanding the performance of an antenna</a:t>
            </a:r>
          </a:p>
        </p:txBody>
      </p:sp>
    </p:spTree>
    <p:extLst>
      <p:ext uri="{BB962C8B-B14F-4D97-AF65-F5344CB8AC3E}">
        <p14:creationId xmlns:p14="http://schemas.microsoft.com/office/powerpoint/2010/main" val="208562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75</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Revisiting antennas and their gain</a:t>
            </a:r>
          </a:p>
        </p:txBody>
      </p:sp>
      <p:pic>
        <p:nvPicPr>
          <p:cNvPr id="2" name="Picture 1">
            <a:extLst>
              <a:ext uri="{FF2B5EF4-FFF2-40B4-BE49-F238E27FC236}">
                <a16:creationId xmlns:a16="http://schemas.microsoft.com/office/drawing/2014/main" id="{3D3C013A-9588-17DD-827F-DDC0F8F8A52D}"/>
              </a:ext>
            </a:extLst>
          </p:cNvPr>
          <p:cNvPicPr>
            <a:picLocks noChangeAspect="1"/>
          </p:cNvPicPr>
          <p:nvPr/>
        </p:nvPicPr>
        <p:blipFill>
          <a:blip r:embed="rId2"/>
          <a:stretch>
            <a:fillRect/>
          </a:stretch>
        </p:blipFill>
        <p:spPr>
          <a:xfrm>
            <a:off x="1034197" y="2228116"/>
            <a:ext cx="4064000" cy="4064000"/>
          </a:xfrm>
          <a:prstGeom prst="rect">
            <a:avLst/>
          </a:prstGeom>
        </p:spPr>
      </p:pic>
      <p:pic>
        <p:nvPicPr>
          <p:cNvPr id="7" name="Picture 6">
            <a:extLst>
              <a:ext uri="{FF2B5EF4-FFF2-40B4-BE49-F238E27FC236}">
                <a16:creationId xmlns:a16="http://schemas.microsoft.com/office/drawing/2014/main" id="{2343196F-0463-6556-623C-62D7149ADEBF}"/>
              </a:ext>
            </a:extLst>
          </p:cNvPr>
          <p:cNvPicPr>
            <a:picLocks noChangeAspect="1"/>
          </p:cNvPicPr>
          <p:nvPr/>
        </p:nvPicPr>
        <p:blipFill>
          <a:blip r:embed="rId3"/>
          <a:stretch>
            <a:fillRect/>
          </a:stretch>
        </p:blipFill>
        <p:spPr>
          <a:xfrm>
            <a:off x="6790868" y="2453121"/>
            <a:ext cx="4064000" cy="4064000"/>
          </a:xfrm>
          <a:prstGeom prst="rect">
            <a:avLst/>
          </a:prstGeom>
        </p:spPr>
      </p:pic>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645141" y="1288608"/>
            <a:ext cx="10708659" cy="116451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latin typeface="+mj-lt"/>
              </a:rPr>
              <a:t>Yagi-</a:t>
            </a:r>
            <a:r>
              <a:rPr lang="en-US" sz="11200" dirty="0" err="1">
                <a:latin typeface="+mj-lt"/>
              </a:rPr>
              <a:t>uda</a:t>
            </a:r>
            <a:r>
              <a:rPr lang="en-US" sz="11200" dirty="0">
                <a:latin typeface="+mj-lt"/>
              </a:rPr>
              <a:t> antenna. It has a very high gain. The gain and directionality increases with the number of antenna elements.</a:t>
            </a:r>
          </a:p>
          <a:p>
            <a:pPr marL="457200" lvl="1" indent="0">
              <a:buFont typeface="Arial" panose="020B0604020202020204" pitchFamily="34" charset="0"/>
              <a:buNone/>
            </a:pPr>
            <a:endParaRPr lang="en-SG" dirty="0">
              <a:latin typeface="+mj-lt"/>
            </a:endParaRPr>
          </a:p>
          <a:p>
            <a:endParaRPr lang="en-SG" dirty="0">
              <a:solidFill>
                <a:srgbClr val="ECECEC"/>
              </a:solidFill>
              <a:latin typeface="KaTeX_Main"/>
            </a:endParaRPr>
          </a:p>
          <a:p>
            <a:endParaRPr lang="en-SG" dirty="0">
              <a:solidFill>
                <a:srgbClr val="ECECEC"/>
              </a:solidFill>
              <a:latin typeface="KaTeX_Main"/>
            </a:endParaRPr>
          </a:p>
          <a:p>
            <a:pPr marL="0" indent="0">
              <a:buFont typeface="Arial" panose="020B0604020202020204" pitchFamily="34" charset="0"/>
              <a:buNone/>
            </a:pPr>
            <a:br>
              <a:rPr lang="en-SG" dirty="0"/>
            </a:br>
            <a:endParaRPr lang="en-US" dirty="0">
              <a:latin typeface="+mj-lt"/>
            </a:endParaRPr>
          </a:p>
        </p:txBody>
      </p:sp>
      <p:sp>
        <p:nvSpPr>
          <p:cNvPr id="6" name="TextBox 5">
            <a:extLst>
              <a:ext uri="{FF2B5EF4-FFF2-40B4-BE49-F238E27FC236}">
                <a16:creationId xmlns:a16="http://schemas.microsoft.com/office/drawing/2014/main" id="{3159B0C5-983B-7898-27FF-6119D4068149}"/>
              </a:ext>
            </a:extLst>
          </p:cNvPr>
          <p:cNvSpPr txBox="1"/>
          <p:nvPr/>
        </p:nvSpPr>
        <p:spPr>
          <a:xfrm>
            <a:off x="1944062" y="6382921"/>
            <a:ext cx="2244269" cy="338554"/>
          </a:xfrm>
          <a:prstGeom prst="rect">
            <a:avLst/>
          </a:prstGeom>
          <a:noFill/>
        </p:spPr>
        <p:txBody>
          <a:bodyPr wrap="square" rtlCol="0">
            <a:spAutoFit/>
          </a:bodyPr>
          <a:lstStyle/>
          <a:p>
            <a:pPr algn="ctr"/>
            <a:r>
              <a:rPr lang="en-US" sz="1600" dirty="0">
                <a:latin typeface="+mj-lt"/>
              </a:rPr>
              <a:t>Antenna Gain: 23 </a:t>
            </a:r>
            <a:r>
              <a:rPr lang="en-US" sz="1600" dirty="0" err="1">
                <a:latin typeface="+mj-lt"/>
              </a:rPr>
              <a:t>dBi</a:t>
            </a:r>
            <a:endParaRPr lang="en-US" sz="1600" dirty="0">
              <a:latin typeface="+mj-lt"/>
            </a:endParaRPr>
          </a:p>
        </p:txBody>
      </p:sp>
      <p:sp>
        <p:nvSpPr>
          <p:cNvPr id="8" name="TextBox 7">
            <a:extLst>
              <a:ext uri="{FF2B5EF4-FFF2-40B4-BE49-F238E27FC236}">
                <a16:creationId xmlns:a16="http://schemas.microsoft.com/office/drawing/2014/main" id="{BDA76E5C-90A9-B1D8-2438-9828D991171C}"/>
              </a:ext>
            </a:extLst>
          </p:cNvPr>
          <p:cNvSpPr txBox="1"/>
          <p:nvPr/>
        </p:nvSpPr>
        <p:spPr>
          <a:xfrm>
            <a:off x="8319841" y="6382921"/>
            <a:ext cx="2244269" cy="338554"/>
          </a:xfrm>
          <a:prstGeom prst="rect">
            <a:avLst/>
          </a:prstGeom>
          <a:noFill/>
        </p:spPr>
        <p:txBody>
          <a:bodyPr wrap="square" rtlCol="0">
            <a:spAutoFit/>
          </a:bodyPr>
          <a:lstStyle/>
          <a:p>
            <a:pPr algn="ctr"/>
            <a:r>
              <a:rPr lang="en-US" sz="1600" dirty="0">
                <a:latin typeface="+mj-lt"/>
              </a:rPr>
              <a:t>Antenna Gain: 8 </a:t>
            </a:r>
            <a:r>
              <a:rPr lang="en-US" sz="1600" dirty="0" err="1">
                <a:latin typeface="+mj-lt"/>
              </a:rPr>
              <a:t>dBi</a:t>
            </a:r>
            <a:endParaRPr lang="en-US" sz="1600" dirty="0">
              <a:latin typeface="+mj-lt"/>
            </a:endParaRPr>
          </a:p>
        </p:txBody>
      </p:sp>
    </p:spTree>
    <p:extLst>
      <p:ext uri="{BB962C8B-B14F-4D97-AF65-F5344CB8AC3E}">
        <p14:creationId xmlns:p14="http://schemas.microsoft.com/office/powerpoint/2010/main" val="28043317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76</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Revisiting antennas and their gain</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645141" y="1288608"/>
            <a:ext cx="10708659" cy="116451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latin typeface="+mj-lt"/>
              </a:rPr>
              <a:t>Chip antenna makes sacrifice due to smaller form factor and hence the least gain. Whip antenna has less directionality than Yagi-</a:t>
            </a:r>
            <a:r>
              <a:rPr lang="en-US" sz="11200" dirty="0" err="1">
                <a:latin typeface="+mj-lt"/>
              </a:rPr>
              <a:t>uda</a:t>
            </a:r>
            <a:r>
              <a:rPr lang="en-US" sz="11200" dirty="0">
                <a:latin typeface="+mj-lt"/>
              </a:rPr>
              <a:t> antenna.</a:t>
            </a:r>
          </a:p>
          <a:p>
            <a:pPr marL="457200" lvl="1" indent="0">
              <a:buFont typeface="Arial" panose="020B0604020202020204" pitchFamily="34" charset="0"/>
              <a:buNone/>
            </a:pPr>
            <a:endParaRPr lang="en-SG" dirty="0">
              <a:latin typeface="+mj-lt"/>
            </a:endParaRPr>
          </a:p>
          <a:p>
            <a:endParaRPr lang="en-SG" dirty="0">
              <a:solidFill>
                <a:srgbClr val="ECECEC"/>
              </a:solidFill>
              <a:latin typeface="KaTeX_Main"/>
            </a:endParaRPr>
          </a:p>
          <a:p>
            <a:endParaRPr lang="en-SG" dirty="0">
              <a:solidFill>
                <a:srgbClr val="ECECEC"/>
              </a:solidFill>
              <a:latin typeface="KaTeX_Main"/>
            </a:endParaRPr>
          </a:p>
          <a:p>
            <a:pPr marL="0" indent="0">
              <a:buFont typeface="Arial" panose="020B0604020202020204" pitchFamily="34" charset="0"/>
              <a:buNone/>
            </a:pPr>
            <a:br>
              <a:rPr lang="en-SG" dirty="0"/>
            </a:br>
            <a:endParaRPr lang="en-US" dirty="0">
              <a:latin typeface="+mj-lt"/>
            </a:endParaRPr>
          </a:p>
        </p:txBody>
      </p:sp>
      <p:pic>
        <p:nvPicPr>
          <p:cNvPr id="10" name="Picture 9">
            <a:extLst>
              <a:ext uri="{FF2B5EF4-FFF2-40B4-BE49-F238E27FC236}">
                <a16:creationId xmlns:a16="http://schemas.microsoft.com/office/drawing/2014/main" id="{D6852055-96AA-2E78-F003-D1B69B5E03DA}"/>
              </a:ext>
            </a:extLst>
          </p:cNvPr>
          <p:cNvPicPr>
            <a:picLocks noChangeAspect="1"/>
          </p:cNvPicPr>
          <p:nvPr/>
        </p:nvPicPr>
        <p:blipFill>
          <a:blip r:embed="rId2"/>
          <a:stretch>
            <a:fillRect/>
          </a:stretch>
        </p:blipFill>
        <p:spPr>
          <a:xfrm>
            <a:off x="1335790" y="2453121"/>
            <a:ext cx="4064000" cy="4064000"/>
          </a:xfrm>
          <a:prstGeom prst="rect">
            <a:avLst/>
          </a:prstGeom>
        </p:spPr>
      </p:pic>
      <p:pic>
        <p:nvPicPr>
          <p:cNvPr id="11" name="Picture 10">
            <a:extLst>
              <a:ext uri="{FF2B5EF4-FFF2-40B4-BE49-F238E27FC236}">
                <a16:creationId xmlns:a16="http://schemas.microsoft.com/office/drawing/2014/main" id="{02C72FD1-06FA-9601-FD48-8E8ED8CE0B44}"/>
              </a:ext>
            </a:extLst>
          </p:cNvPr>
          <p:cNvPicPr>
            <a:picLocks noChangeAspect="1"/>
          </p:cNvPicPr>
          <p:nvPr/>
        </p:nvPicPr>
        <p:blipFill>
          <a:blip r:embed="rId3"/>
          <a:stretch>
            <a:fillRect/>
          </a:stretch>
        </p:blipFill>
        <p:spPr>
          <a:xfrm>
            <a:off x="7004987" y="2573303"/>
            <a:ext cx="3662866" cy="3662866"/>
          </a:xfrm>
          <a:prstGeom prst="rect">
            <a:avLst/>
          </a:prstGeom>
        </p:spPr>
      </p:pic>
      <p:sp>
        <p:nvSpPr>
          <p:cNvPr id="12" name="TextBox 11">
            <a:extLst>
              <a:ext uri="{FF2B5EF4-FFF2-40B4-BE49-F238E27FC236}">
                <a16:creationId xmlns:a16="http://schemas.microsoft.com/office/drawing/2014/main" id="{962F439F-9BCF-DED3-9DA5-C1165F5B7CE2}"/>
              </a:ext>
            </a:extLst>
          </p:cNvPr>
          <p:cNvSpPr txBox="1"/>
          <p:nvPr/>
        </p:nvSpPr>
        <p:spPr>
          <a:xfrm>
            <a:off x="2245655" y="6382921"/>
            <a:ext cx="2244269" cy="338554"/>
          </a:xfrm>
          <a:prstGeom prst="rect">
            <a:avLst/>
          </a:prstGeom>
          <a:noFill/>
        </p:spPr>
        <p:txBody>
          <a:bodyPr wrap="square" rtlCol="0">
            <a:spAutoFit/>
          </a:bodyPr>
          <a:lstStyle/>
          <a:p>
            <a:pPr algn="ctr"/>
            <a:r>
              <a:rPr lang="en-US" sz="1600" dirty="0">
                <a:latin typeface="+mj-lt"/>
              </a:rPr>
              <a:t>Antenna Gain: -1 </a:t>
            </a:r>
            <a:r>
              <a:rPr lang="en-US" sz="1600" dirty="0" err="1">
                <a:latin typeface="+mj-lt"/>
              </a:rPr>
              <a:t>dBi</a:t>
            </a:r>
            <a:endParaRPr lang="en-US" sz="1600" dirty="0">
              <a:latin typeface="+mj-lt"/>
            </a:endParaRPr>
          </a:p>
        </p:txBody>
      </p:sp>
      <p:sp>
        <p:nvSpPr>
          <p:cNvPr id="13" name="TextBox 12">
            <a:extLst>
              <a:ext uri="{FF2B5EF4-FFF2-40B4-BE49-F238E27FC236}">
                <a16:creationId xmlns:a16="http://schemas.microsoft.com/office/drawing/2014/main" id="{196246FF-80D5-2924-1AA9-5C9B179330D8}"/>
              </a:ext>
            </a:extLst>
          </p:cNvPr>
          <p:cNvSpPr txBox="1"/>
          <p:nvPr/>
        </p:nvSpPr>
        <p:spPr>
          <a:xfrm>
            <a:off x="8610600" y="6382921"/>
            <a:ext cx="2244269" cy="338554"/>
          </a:xfrm>
          <a:prstGeom prst="rect">
            <a:avLst/>
          </a:prstGeom>
          <a:noFill/>
        </p:spPr>
        <p:txBody>
          <a:bodyPr wrap="square" rtlCol="0">
            <a:spAutoFit/>
          </a:bodyPr>
          <a:lstStyle/>
          <a:p>
            <a:pPr algn="ctr"/>
            <a:r>
              <a:rPr lang="en-US" sz="1600" dirty="0">
                <a:latin typeface="+mj-lt"/>
              </a:rPr>
              <a:t>Antenna Gain: 3.8 </a:t>
            </a:r>
            <a:r>
              <a:rPr lang="en-US" sz="1600" dirty="0" err="1">
                <a:latin typeface="+mj-lt"/>
              </a:rPr>
              <a:t>dBi</a:t>
            </a:r>
            <a:endParaRPr lang="en-US" sz="1600" dirty="0">
              <a:latin typeface="+mj-lt"/>
            </a:endParaRPr>
          </a:p>
        </p:txBody>
      </p:sp>
    </p:spTree>
    <p:extLst>
      <p:ext uri="{BB962C8B-B14F-4D97-AF65-F5344CB8AC3E}">
        <p14:creationId xmlns:p14="http://schemas.microsoft.com/office/powerpoint/2010/main" val="3582570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77</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563711" y="136525"/>
            <a:ext cx="11757991" cy="1325563"/>
          </a:xfrm>
        </p:spPr>
        <p:txBody>
          <a:bodyPr>
            <a:normAutofit/>
          </a:bodyPr>
          <a:lstStyle/>
          <a:p>
            <a:r>
              <a:rPr lang="en-US" sz="4000" dirty="0">
                <a:latin typeface="+mn-lt"/>
              </a:rPr>
              <a:t>How do radio waves propagate from TX to RX?</a:t>
            </a:r>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FCCEAB40-2767-09E4-0598-464C7AD0901C}"/>
              </a:ext>
            </a:extLst>
          </p:cNvPr>
          <p:cNvSpPr>
            <a:spLocks noGrp="1"/>
          </p:cNvSpPr>
          <p:nvPr>
            <p:ph idx="1"/>
          </p:nvPr>
        </p:nvSpPr>
        <p:spPr>
          <a:xfrm>
            <a:off x="673078" y="1462088"/>
            <a:ext cx="11518922" cy="4846638"/>
          </a:xfrm>
        </p:spPr>
        <p:txBody>
          <a:bodyPr>
            <a:normAutofit/>
          </a:bodyPr>
          <a:lstStyle/>
          <a:p>
            <a:r>
              <a:rPr lang="en-US" dirty="0">
                <a:latin typeface="+mj-lt"/>
              </a:rPr>
              <a:t>Medium and environment has an important role to play in propagation</a:t>
            </a:r>
          </a:p>
          <a:p>
            <a:r>
              <a:rPr lang="en-US" dirty="0">
                <a:latin typeface="+mj-lt"/>
              </a:rPr>
              <a:t>Radio waves do not propagate well underwater. Submarines uses sound</a:t>
            </a:r>
          </a:p>
          <a:p>
            <a:r>
              <a:rPr lang="en-US" dirty="0">
                <a:latin typeface="+mj-lt"/>
              </a:rPr>
              <a:t>Environment impacts the radio wave propagation significantly</a:t>
            </a:r>
          </a:p>
          <a:p>
            <a:pPr lvl="1"/>
            <a:r>
              <a:rPr lang="en-US" dirty="0">
                <a:latin typeface="+mj-lt"/>
              </a:rPr>
              <a:t>Reduced communication range</a:t>
            </a:r>
          </a:p>
          <a:p>
            <a:pPr lvl="1"/>
            <a:r>
              <a:rPr lang="en-US" dirty="0">
                <a:latin typeface="+mj-lt"/>
              </a:rPr>
              <a:t>Interference from other devices</a:t>
            </a:r>
          </a:p>
          <a:p>
            <a:pPr lvl="1"/>
            <a:r>
              <a:rPr lang="en-US" dirty="0">
                <a:latin typeface="+mj-lt"/>
              </a:rPr>
              <a:t>Issues with reliability</a:t>
            </a:r>
          </a:p>
          <a:p>
            <a:pPr lvl="1"/>
            <a:r>
              <a:rPr lang="en-US" dirty="0">
                <a:latin typeface="+mj-lt"/>
              </a:rPr>
              <a:t>…… and many more</a:t>
            </a:r>
          </a:p>
          <a:p>
            <a:endParaRPr lang="en-US" dirty="0">
              <a:latin typeface="+mj-lt"/>
            </a:endParaRPr>
          </a:p>
        </p:txBody>
      </p:sp>
      <p:pic>
        <p:nvPicPr>
          <p:cNvPr id="3" name="Picture 2" descr="A submarine under the water&#10;&#10;Description automatically generated">
            <a:extLst>
              <a:ext uri="{FF2B5EF4-FFF2-40B4-BE49-F238E27FC236}">
                <a16:creationId xmlns:a16="http://schemas.microsoft.com/office/drawing/2014/main" id="{B7673C0F-E851-42DA-B270-0C3C5C944544}"/>
              </a:ext>
            </a:extLst>
          </p:cNvPr>
          <p:cNvPicPr>
            <a:picLocks noChangeAspect="1"/>
          </p:cNvPicPr>
          <p:nvPr/>
        </p:nvPicPr>
        <p:blipFill>
          <a:blip r:embed="rId2"/>
          <a:stretch>
            <a:fillRect/>
          </a:stretch>
        </p:blipFill>
        <p:spPr>
          <a:xfrm>
            <a:off x="8765504" y="3773977"/>
            <a:ext cx="2327565" cy="2327565"/>
          </a:xfrm>
          <a:prstGeom prst="rect">
            <a:avLst/>
          </a:prstGeom>
        </p:spPr>
      </p:pic>
      <p:pic>
        <p:nvPicPr>
          <p:cNvPr id="9" name="Picture 8" descr="A city with many buildings&#10;&#10;Description automatically generated">
            <a:extLst>
              <a:ext uri="{FF2B5EF4-FFF2-40B4-BE49-F238E27FC236}">
                <a16:creationId xmlns:a16="http://schemas.microsoft.com/office/drawing/2014/main" id="{C5362AC3-2F4F-D8B5-E4BB-C4B401C8F9EB}"/>
              </a:ext>
            </a:extLst>
          </p:cNvPr>
          <p:cNvPicPr>
            <a:picLocks noChangeAspect="1"/>
          </p:cNvPicPr>
          <p:nvPr/>
        </p:nvPicPr>
        <p:blipFill>
          <a:blip r:embed="rId3"/>
          <a:stretch>
            <a:fillRect/>
          </a:stretch>
        </p:blipFill>
        <p:spPr>
          <a:xfrm>
            <a:off x="6096000" y="3773977"/>
            <a:ext cx="2327564" cy="2327564"/>
          </a:xfrm>
          <a:prstGeom prst="rect">
            <a:avLst/>
          </a:prstGeom>
        </p:spPr>
      </p:pic>
    </p:spTree>
    <p:extLst>
      <p:ext uri="{BB962C8B-B14F-4D97-AF65-F5344CB8AC3E}">
        <p14:creationId xmlns:p14="http://schemas.microsoft.com/office/powerpoint/2010/main" val="2436284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78</a:t>
            </a:fld>
            <a:endParaRPr lang="en-US"/>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9" name="Picture 2">
            <a:extLst>
              <a:ext uri="{FF2B5EF4-FFF2-40B4-BE49-F238E27FC236}">
                <a16:creationId xmlns:a16="http://schemas.microsoft.com/office/drawing/2014/main" id="{DCF7D755-B039-5458-8769-07A105E237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894" y="1741488"/>
            <a:ext cx="8923337" cy="433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FEE0C766-13D7-D43E-ECE0-799736A89090}"/>
              </a:ext>
            </a:extLst>
          </p:cNvPr>
          <p:cNvSpPr>
            <a:spLocks noGrp="1"/>
          </p:cNvSpPr>
          <p:nvPr>
            <p:ph type="title"/>
          </p:nvPr>
        </p:nvSpPr>
        <p:spPr>
          <a:xfrm>
            <a:off x="789165" y="511493"/>
            <a:ext cx="11124793" cy="1325563"/>
          </a:xfrm>
        </p:spPr>
        <p:txBody>
          <a:bodyPr>
            <a:normAutofit/>
          </a:bodyPr>
          <a:lstStyle/>
          <a:p>
            <a:r>
              <a:rPr lang="en-US" sz="4000" dirty="0">
                <a:latin typeface="+mn-lt"/>
              </a:rPr>
              <a:t>Radio propagation is complex in real-world, especially when obstacles are present</a:t>
            </a:r>
          </a:p>
        </p:txBody>
      </p:sp>
    </p:spTree>
    <p:extLst>
      <p:ext uri="{BB962C8B-B14F-4D97-AF65-F5344CB8AC3E}">
        <p14:creationId xmlns:p14="http://schemas.microsoft.com/office/powerpoint/2010/main" val="1190211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79</a:t>
            </a:fld>
            <a:endParaRPr lang="en-US" dirty="0"/>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533603" y="353089"/>
            <a:ext cx="11124793" cy="1325563"/>
          </a:xfrm>
        </p:spPr>
        <p:txBody>
          <a:bodyPr>
            <a:normAutofit/>
          </a:bodyPr>
          <a:lstStyle/>
          <a:p>
            <a:r>
              <a:rPr lang="en-US" sz="4000" dirty="0">
                <a:latin typeface="+mn-lt"/>
              </a:rPr>
              <a:t>Radio propagation is complex in real-world, especially when obstacles are present</a:t>
            </a:r>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9" name="Picture 2">
            <a:extLst>
              <a:ext uri="{FF2B5EF4-FFF2-40B4-BE49-F238E27FC236}">
                <a16:creationId xmlns:a16="http://schemas.microsoft.com/office/drawing/2014/main" id="{DCF7D755-B039-5458-8769-07A105E237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3603" y="1530496"/>
            <a:ext cx="4607906" cy="223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2">
            <a:extLst>
              <a:ext uri="{FF2B5EF4-FFF2-40B4-BE49-F238E27FC236}">
                <a16:creationId xmlns:a16="http://schemas.microsoft.com/office/drawing/2014/main" id="{E20B1F44-B101-D67C-6E13-D5B13214A923}"/>
              </a:ext>
            </a:extLst>
          </p:cNvPr>
          <p:cNvSpPr>
            <a:spLocks noGrp="1"/>
          </p:cNvSpPr>
          <p:nvPr>
            <p:ph idx="1"/>
          </p:nvPr>
        </p:nvSpPr>
        <p:spPr>
          <a:xfrm>
            <a:off x="513025" y="1807090"/>
            <a:ext cx="6018607" cy="4562493"/>
          </a:xfrm>
        </p:spPr>
        <p:txBody>
          <a:bodyPr>
            <a:normAutofit/>
          </a:bodyPr>
          <a:lstStyle/>
          <a:p>
            <a:r>
              <a:rPr lang="en-US" dirty="0">
                <a:latin typeface="+mj-lt"/>
              </a:rPr>
              <a:t>Reflection</a:t>
            </a:r>
          </a:p>
          <a:p>
            <a:pPr lvl="1"/>
            <a:r>
              <a:rPr lang="en-US" dirty="0">
                <a:latin typeface="+mj-lt"/>
              </a:rPr>
              <a:t>e.g. earth surface, buildings</a:t>
            </a:r>
          </a:p>
          <a:p>
            <a:r>
              <a:rPr lang="en-US" dirty="0">
                <a:latin typeface="+mj-lt"/>
              </a:rPr>
              <a:t>Diffraction</a:t>
            </a:r>
          </a:p>
          <a:p>
            <a:pPr lvl="1"/>
            <a:r>
              <a:rPr lang="en-US" dirty="0">
                <a:latin typeface="+mj-lt"/>
              </a:rPr>
              <a:t>Radio wave bends around the obstacle</a:t>
            </a:r>
          </a:p>
          <a:p>
            <a:r>
              <a:rPr lang="en-US" dirty="0">
                <a:latin typeface="+mj-lt"/>
              </a:rPr>
              <a:t>Scattering</a:t>
            </a:r>
          </a:p>
          <a:p>
            <a:pPr lvl="1"/>
            <a:r>
              <a:rPr lang="en-US" dirty="0">
                <a:latin typeface="+mj-lt"/>
              </a:rPr>
              <a:t>Obstacles smaller than wavelength of wave (e.g. foliage)</a:t>
            </a:r>
          </a:p>
          <a:p>
            <a:pPr lvl="1"/>
            <a:r>
              <a:rPr lang="en-US" dirty="0">
                <a:latin typeface="+mj-lt"/>
              </a:rPr>
              <a:t> Signal is scattered into several weaker signals</a:t>
            </a:r>
          </a:p>
          <a:p>
            <a:pPr lvl="1"/>
            <a:endParaRPr lang="en-US" dirty="0">
              <a:latin typeface="+mj-lt"/>
            </a:endParaRPr>
          </a:p>
          <a:p>
            <a:endParaRPr lang="en-US" dirty="0">
              <a:latin typeface="+mj-lt"/>
            </a:endParaRPr>
          </a:p>
        </p:txBody>
      </p:sp>
      <p:pic>
        <p:nvPicPr>
          <p:cNvPr id="3" name="Picture 5">
            <a:extLst>
              <a:ext uri="{FF2B5EF4-FFF2-40B4-BE49-F238E27FC236}">
                <a16:creationId xmlns:a16="http://schemas.microsoft.com/office/drawing/2014/main" id="{0EA3D25A-B6F0-351F-16BE-1BEFE648E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832" y="4026153"/>
            <a:ext cx="3175282" cy="223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17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7D52-C505-4D0E-9A81-0339A2F8778D}"/>
              </a:ext>
            </a:extLst>
          </p:cNvPr>
          <p:cNvSpPr>
            <a:spLocks noGrp="1"/>
          </p:cNvSpPr>
          <p:nvPr>
            <p:ph type="title"/>
          </p:nvPr>
        </p:nvSpPr>
        <p:spPr/>
        <p:txBody>
          <a:bodyPr>
            <a:normAutofit/>
          </a:bodyPr>
          <a:lstStyle/>
          <a:p>
            <a:r>
              <a:rPr lang="en-US" sz="4000" dirty="0">
                <a:latin typeface="+mn-lt"/>
              </a:rPr>
              <a:t>Energy consumption and clock frequency</a:t>
            </a:r>
          </a:p>
        </p:txBody>
      </p:sp>
      <p:sp>
        <p:nvSpPr>
          <p:cNvPr id="3" name="Content Placeholder 2">
            <a:extLst>
              <a:ext uri="{FF2B5EF4-FFF2-40B4-BE49-F238E27FC236}">
                <a16:creationId xmlns:a16="http://schemas.microsoft.com/office/drawing/2014/main" id="{CAACE5FE-91EE-4373-A1BF-7D9B39DB0FA7}"/>
              </a:ext>
            </a:extLst>
          </p:cNvPr>
          <p:cNvSpPr>
            <a:spLocks noGrp="1"/>
          </p:cNvSpPr>
          <p:nvPr>
            <p:ph idx="1"/>
          </p:nvPr>
        </p:nvSpPr>
        <p:spPr>
          <a:xfrm>
            <a:off x="937441" y="1688574"/>
            <a:ext cx="11528290" cy="4351338"/>
          </a:xfrm>
        </p:spPr>
        <p:txBody>
          <a:bodyPr/>
          <a:lstStyle/>
          <a:p>
            <a:r>
              <a:rPr lang="en-US" dirty="0">
                <a:latin typeface="+mj-lt"/>
              </a:rPr>
              <a:t>Fundamental tradeoff between energy consumption and clock frequency</a:t>
            </a:r>
          </a:p>
          <a:p>
            <a:pPr lvl="1"/>
            <a:r>
              <a:rPr lang="en-US" dirty="0">
                <a:latin typeface="+mj-lt"/>
              </a:rPr>
              <a:t>Faster clock gets things done faster but uses more energy</a:t>
            </a:r>
          </a:p>
          <a:p>
            <a:pPr lvl="1"/>
            <a:r>
              <a:rPr lang="en-US" dirty="0">
                <a:latin typeface="+mj-lt"/>
              </a:rPr>
              <a:t>Slower clock uses less energy but gets things done slower</a:t>
            </a:r>
          </a:p>
          <a:p>
            <a:pPr lvl="1"/>
            <a:r>
              <a:rPr lang="en-US" dirty="0">
                <a:latin typeface="+mj-lt"/>
              </a:rPr>
              <a:t>Which to use depends on the situation</a:t>
            </a:r>
          </a:p>
        </p:txBody>
      </p:sp>
      <p:sp>
        <p:nvSpPr>
          <p:cNvPr id="4" name="Slide Number Placeholder 3">
            <a:extLst>
              <a:ext uri="{FF2B5EF4-FFF2-40B4-BE49-F238E27FC236}">
                <a16:creationId xmlns:a16="http://schemas.microsoft.com/office/drawing/2014/main" id="{56CA3946-22D7-4B2C-AAFF-9167CA547C7F}"/>
              </a:ext>
            </a:extLst>
          </p:cNvPr>
          <p:cNvSpPr>
            <a:spLocks noGrp="1"/>
          </p:cNvSpPr>
          <p:nvPr>
            <p:ph type="sldNum" sz="quarter" idx="12"/>
          </p:nvPr>
        </p:nvSpPr>
        <p:spPr/>
        <p:txBody>
          <a:bodyPr/>
          <a:lstStyle/>
          <a:p>
            <a:fld id="{0778C724-3839-4D76-A707-B4C23905D055}" type="slidenum">
              <a:rPr lang="en-US" smtClean="0"/>
              <a:t>8</a:t>
            </a:fld>
            <a:endParaRPr lang="en-US"/>
          </a:p>
        </p:txBody>
      </p:sp>
      <p:pic>
        <p:nvPicPr>
          <p:cNvPr id="6" name="Picture 5">
            <a:extLst>
              <a:ext uri="{FF2B5EF4-FFF2-40B4-BE49-F238E27FC236}">
                <a16:creationId xmlns:a16="http://schemas.microsoft.com/office/drawing/2014/main" id="{8BDEDE4F-750E-44B4-AE39-DE16AA192E12}"/>
              </a:ext>
            </a:extLst>
          </p:cNvPr>
          <p:cNvPicPr>
            <a:picLocks noChangeAspect="1"/>
          </p:cNvPicPr>
          <p:nvPr/>
        </p:nvPicPr>
        <p:blipFill>
          <a:blip r:embed="rId2"/>
          <a:stretch>
            <a:fillRect/>
          </a:stretch>
        </p:blipFill>
        <p:spPr>
          <a:xfrm>
            <a:off x="2043849" y="3796527"/>
            <a:ext cx="4657737" cy="2057724"/>
          </a:xfrm>
          <a:prstGeom prst="rect">
            <a:avLst/>
          </a:prstGeom>
        </p:spPr>
      </p:pic>
      <p:sp>
        <p:nvSpPr>
          <p:cNvPr id="7" name="TextBox 6">
            <a:extLst>
              <a:ext uri="{FF2B5EF4-FFF2-40B4-BE49-F238E27FC236}">
                <a16:creationId xmlns:a16="http://schemas.microsoft.com/office/drawing/2014/main" id="{C5E1A6DE-B939-4B3F-8FEB-3C818283A594}"/>
              </a:ext>
            </a:extLst>
          </p:cNvPr>
          <p:cNvSpPr txBox="1"/>
          <p:nvPr/>
        </p:nvSpPr>
        <p:spPr>
          <a:xfrm>
            <a:off x="2473340" y="6444476"/>
            <a:ext cx="9323805" cy="276999"/>
          </a:xfrm>
          <a:prstGeom prst="rect">
            <a:avLst/>
          </a:prstGeom>
          <a:noFill/>
        </p:spPr>
        <p:txBody>
          <a:bodyPr wrap="square" rtlCol="0">
            <a:spAutoFit/>
          </a:bodyPr>
          <a:lstStyle/>
          <a:p>
            <a:r>
              <a:rPr lang="en-US" sz="1200" dirty="0"/>
              <a:t>Chiang et al. “</a:t>
            </a:r>
            <a:r>
              <a:rPr lang="en-US" sz="1200" dirty="0">
                <a:hlinkClick r:id="rId3"/>
              </a:rPr>
              <a:t>Power Clocks: Dynamic Multi-Clock Management for Embedded Systems</a:t>
            </a:r>
            <a:r>
              <a:rPr lang="en-US" sz="1200" dirty="0"/>
              <a:t>” EWSN 2021</a:t>
            </a:r>
          </a:p>
        </p:txBody>
      </p:sp>
      <p:sp>
        <p:nvSpPr>
          <p:cNvPr id="8" name="Oval 7">
            <a:extLst>
              <a:ext uri="{FF2B5EF4-FFF2-40B4-BE49-F238E27FC236}">
                <a16:creationId xmlns:a16="http://schemas.microsoft.com/office/drawing/2014/main" id="{54253AFE-C8E1-431B-BA9F-1C9C30CA0B53}"/>
              </a:ext>
            </a:extLst>
          </p:cNvPr>
          <p:cNvSpPr/>
          <p:nvPr/>
        </p:nvSpPr>
        <p:spPr>
          <a:xfrm>
            <a:off x="3479800" y="3568701"/>
            <a:ext cx="116455" cy="101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EBBD334-B687-4B2F-96C9-464EB62D1C04}"/>
              </a:ext>
            </a:extLst>
          </p:cNvPr>
          <p:cNvSpPr/>
          <p:nvPr/>
        </p:nvSpPr>
        <p:spPr>
          <a:xfrm>
            <a:off x="5829300" y="3606801"/>
            <a:ext cx="116455" cy="101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EA4619-F298-4686-BDCA-E5D3B8116937}"/>
              </a:ext>
            </a:extLst>
          </p:cNvPr>
          <p:cNvSpPr/>
          <p:nvPr/>
        </p:nvSpPr>
        <p:spPr>
          <a:xfrm>
            <a:off x="3695700" y="4140201"/>
            <a:ext cx="116455" cy="101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71CFD3-4FB6-456E-A9BB-D8896A235320}"/>
              </a:ext>
            </a:extLst>
          </p:cNvPr>
          <p:cNvSpPr txBox="1"/>
          <p:nvPr/>
        </p:nvSpPr>
        <p:spPr>
          <a:xfrm>
            <a:off x="7419159" y="3768924"/>
            <a:ext cx="3759200" cy="1754326"/>
          </a:xfrm>
          <a:prstGeom prst="rect">
            <a:avLst/>
          </a:prstGeom>
          <a:noFill/>
        </p:spPr>
        <p:txBody>
          <a:bodyPr wrap="square" rtlCol="0">
            <a:spAutoFit/>
          </a:bodyPr>
          <a:lstStyle/>
          <a:p>
            <a:r>
              <a:rPr lang="en-US" dirty="0"/>
              <a:t>Example of clock selection for a mixed load (part IO, part CPU)</a:t>
            </a:r>
          </a:p>
          <a:p>
            <a:endParaRPr lang="en-US" dirty="0"/>
          </a:p>
          <a:p>
            <a:r>
              <a:rPr lang="en-US" dirty="0"/>
              <a:t>Energy consumed becomes a horizontal line when the task is completed</a:t>
            </a:r>
          </a:p>
        </p:txBody>
      </p:sp>
    </p:spTree>
    <p:extLst>
      <p:ext uri="{BB962C8B-B14F-4D97-AF65-F5344CB8AC3E}">
        <p14:creationId xmlns:p14="http://schemas.microsoft.com/office/powerpoint/2010/main" val="33378232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E536-2962-0BF9-0CF3-C37DB9DCB3F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9FE54-376C-5BFF-E51E-DF9A87E692CA}"/>
              </a:ext>
            </a:extLst>
          </p:cNvPr>
          <p:cNvSpPr>
            <a:spLocks noGrp="1"/>
          </p:cNvSpPr>
          <p:nvPr>
            <p:ph type="sldNum" sz="quarter" idx="12"/>
          </p:nvPr>
        </p:nvSpPr>
        <p:spPr/>
        <p:txBody>
          <a:bodyPr/>
          <a:lstStyle/>
          <a:p>
            <a:fld id="{0778C724-3839-4D76-A707-B4C23905D055}" type="slidenum">
              <a:rPr lang="en-US" smtClean="0"/>
              <a:t>80</a:t>
            </a:fld>
            <a:endParaRPr lang="en-US"/>
          </a:p>
        </p:txBody>
      </p:sp>
      <p:sp>
        <p:nvSpPr>
          <p:cNvPr id="7" name="Title 1">
            <a:extLst>
              <a:ext uri="{FF2B5EF4-FFF2-40B4-BE49-F238E27FC236}">
                <a16:creationId xmlns:a16="http://schemas.microsoft.com/office/drawing/2014/main" id="{EEF16FAB-B924-49B0-B807-A4F962920633}"/>
              </a:ext>
            </a:extLst>
          </p:cNvPr>
          <p:cNvSpPr>
            <a:spLocks noGrp="1"/>
          </p:cNvSpPr>
          <p:nvPr>
            <p:ph type="title"/>
          </p:nvPr>
        </p:nvSpPr>
        <p:spPr>
          <a:xfrm>
            <a:off x="563711" y="150220"/>
            <a:ext cx="11757991" cy="1325563"/>
          </a:xfrm>
        </p:spPr>
        <p:txBody>
          <a:bodyPr>
            <a:normAutofit/>
          </a:bodyPr>
          <a:lstStyle/>
          <a:p>
            <a:r>
              <a:rPr lang="en-US" sz="4000" dirty="0">
                <a:latin typeface="+mn-lt"/>
              </a:rPr>
              <a:t>Radio waves propagation in line-of-sight</a:t>
            </a:r>
          </a:p>
        </p:txBody>
      </p:sp>
      <p:sp>
        <p:nvSpPr>
          <p:cNvPr id="8" name="Footer Placeholder 1">
            <a:extLst>
              <a:ext uri="{FF2B5EF4-FFF2-40B4-BE49-F238E27FC236}">
                <a16:creationId xmlns:a16="http://schemas.microsoft.com/office/drawing/2014/main" id="{9B12C433-E1F9-15EC-C6D3-B2C15FFAAD9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1BA54513-6316-F38A-C5C1-E50510A3648B}"/>
              </a:ext>
            </a:extLst>
          </p:cNvPr>
          <p:cNvSpPr>
            <a:spLocks noGrp="1"/>
          </p:cNvSpPr>
          <p:nvPr>
            <p:ph idx="1"/>
          </p:nvPr>
        </p:nvSpPr>
        <p:spPr>
          <a:xfrm>
            <a:off x="446483" y="1371349"/>
            <a:ext cx="11518922" cy="4846638"/>
          </a:xfrm>
        </p:spPr>
        <p:txBody>
          <a:bodyPr>
            <a:normAutofit/>
          </a:bodyPr>
          <a:lstStyle/>
          <a:p>
            <a:r>
              <a:rPr lang="en-US" dirty="0">
                <a:latin typeface="+mj-lt"/>
              </a:rPr>
              <a:t>Transmitting and receiving antennas must be within line of sight</a:t>
            </a:r>
          </a:p>
          <a:p>
            <a:r>
              <a:rPr lang="en-US" dirty="0">
                <a:latin typeface="+mj-lt"/>
              </a:rPr>
              <a:t>Satellite communication – signal above 30 MHz not reflected by ionosphere</a:t>
            </a:r>
          </a:p>
          <a:p>
            <a:r>
              <a:rPr lang="en-US" dirty="0">
                <a:latin typeface="+mj-lt"/>
              </a:rPr>
              <a:t>Ground communication – antennas in effective line of site due to refraction</a:t>
            </a:r>
          </a:p>
        </p:txBody>
      </p:sp>
      <p:pic>
        <p:nvPicPr>
          <p:cNvPr id="3" name="Picture 2">
            <a:extLst>
              <a:ext uri="{FF2B5EF4-FFF2-40B4-BE49-F238E27FC236}">
                <a16:creationId xmlns:a16="http://schemas.microsoft.com/office/drawing/2014/main" id="{4039DA7E-89C0-AB4F-CAE1-C589337F4580}"/>
              </a:ext>
            </a:extLst>
          </p:cNvPr>
          <p:cNvPicPr>
            <a:picLocks noChangeAspect="1" noChangeArrowheads="1"/>
          </p:cNvPicPr>
          <p:nvPr/>
        </p:nvPicPr>
        <p:blipFill>
          <a:blip r:embed="rId2" cstate="print"/>
          <a:srcRect/>
          <a:stretch>
            <a:fillRect/>
          </a:stretch>
        </p:blipFill>
        <p:spPr bwMode="auto">
          <a:xfrm>
            <a:off x="2729947" y="3376974"/>
            <a:ext cx="6934200" cy="2617788"/>
          </a:xfrm>
          <a:prstGeom prst="rect">
            <a:avLst/>
          </a:prstGeom>
          <a:noFill/>
          <a:ln w="9525">
            <a:noFill/>
            <a:round/>
            <a:headEnd/>
            <a:tailEnd/>
          </a:ln>
        </p:spPr>
      </p:pic>
    </p:spTree>
    <p:extLst>
      <p:ext uri="{BB962C8B-B14F-4D97-AF65-F5344CB8AC3E}">
        <p14:creationId xmlns:p14="http://schemas.microsoft.com/office/powerpoint/2010/main" val="20054664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81</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318052" y="136525"/>
            <a:ext cx="11757991" cy="1325563"/>
          </a:xfrm>
        </p:spPr>
        <p:txBody>
          <a:bodyPr>
            <a:normAutofit/>
          </a:bodyPr>
          <a:lstStyle/>
          <a:p>
            <a:r>
              <a:rPr lang="en-US" sz="4000" dirty="0">
                <a:latin typeface="+mn-lt"/>
              </a:rPr>
              <a:t>Long range wireless transmissions using IoT devices</a:t>
            </a:r>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a:t>ambujv@nus.edu.sg</a:t>
            </a:r>
            <a:endParaRPr lang="sv-SE" dirty="0"/>
          </a:p>
        </p:txBody>
      </p:sp>
      <p:pic>
        <p:nvPicPr>
          <p:cNvPr id="2" name="videoplayback (1).mp4" descr="videoplayback (1).mp4">
            <a:hlinkClick r:id="" action="ppaction://media"/>
            <a:extLst>
              <a:ext uri="{FF2B5EF4-FFF2-40B4-BE49-F238E27FC236}">
                <a16:creationId xmlns:a16="http://schemas.microsoft.com/office/drawing/2014/main" id="{FE33D505-7FB3-CF5B-6405-0D3686CB47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6261" y="1297430"/>
            <a:ext cx="8819478" cy="4905835"/>
          </a:xfrm>
          <a:prstGeom prst="rect">
            <a:avLst/>
          </a:prstGeom>
        </p:spPr>
      </p:pic>
    </p:spTree>
    <p:extLst>
      <p:ext uri="{BB962C8B-B14F-4D97-AF65-F5344CB8AC3E}">
        <p14:creationId xmlns:p14="http://schemas.microsoft.com/office/powerpoint/2010/main" val="14377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2259-5603-FCA2-1E46-883ADC6EC8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0A5332-819D-2D53-9ED2-966277720F56}"/>
              </a:ext>
            </a:extLst>
          </p:cNvPr>
          <p:cNvSpPr>
            <a:spLocks noGrp="1"/>
          </p:cNvSpPr>
          <p:nvPr>
            <p:ph type="sldNum" sz="quarter" idx="12"/>
          </p:nvPr>
        </p:nvSpPr>
        <p:spPr/>
        <p:txBody>
          <a:bodyPr/>
          <a:lstStyle/>
          <a:p>
            <a:fld id="{0778C724-3839-4D76-A707-B4C23905D055}" type="slidenum">
              <a:rPr lang="en-US" smtClean="0"/>
              <a:t>82</a:t>
            </a:fld>
            <a:endParaRPr lang="en-US"/>
          </a:p>
        </p:txBody>
      </p:sp>
      <p:sp>
        <p:nvSpPr>
          <p:cNvPr id="7" name="Title 1">
            <a:extLst>
              <a:ext uri="{FF2B5EF4-FFF2-40B4-BE49-F238E27FC236}">
                <a16:creationId xmlns:a16="http://schemas.microsoft.com/office/drawing/2014/main" id="{41574A72-56A4-B035-3F8C-57B8D2EBCCAA}"/>
              </a:ext>
            </a:extLst>
          </p:cNvPr>
          <p:cNvSpPr>
            <a:spLocks noGrp="1"/>
          </p:cNvSpPr>
          <p:nvPr>
            <p:ph type="title"/>
          </p:nvPr>
        </p:nvSpPr>
        <p:spPr>
          <a:xfrm>
            <a:off x="563711" y="150220"/>
            <a:ext cx="11757991" cy="1325563"/>
          </a:xfrm>
        </p:spPr>
        <p:txBody>
          <a:bodyPr>
            <a:normAutofit/>
          </a:bodyPr>
          <a:lstStyle/>
          <a:p>
            <a:r>
              <a:rPr lang="en-US" sz="4000" dirty="0">
                <a:latin typeface="+mn-lt"/>
              </a:rPr>
              <a:t>Non-line of sight propagation of radio waves</a:t>
            </a:r>
          </a:p>
        </p:txBody>
      </p:sp>
      <p:sp>
        <p:nvSpPr>
          <p:cNvPr id="8" name="Footer Placeholder 1">
            <a:extLst>
              <a:ext uri="{FF2B5EF4-FFF2-40B4-BE49-F238E27FC236}">
                <a16:creationId xmlns:a16="http://schemas.microsoft.com/office/drawing/2014/main" id="{8356A5C8-DB0C-5CEC-D0AC-9516A82934D8}"/>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6D387D80-7A62-1E28-70B4-507561842228}"/>
              </a:ext>
            </a:extLst>
          </p:cNvPr>
          <p:cNvSpPr>
            <a:spLocks noGrp="1"/>
          </p:cNvSpPr>
          <p:nvPr>
            <p:ph idx="1"/>
          </p:nvPr>
        </p:nvSpPr>
        <p:spPr>
          <a:xfrm>
            <a:off x="683245" y="1222865"/>
            <a:ext cx="11518922" cy="4846638"/>
          </a:xfrm>
        </p:spPr>
        <p:txBody>
          <a:bodyPr>
            <a:normAutofit/>
          </a:bodyPr>
          <a:lstStyle/>
          <a:p>
            <a:r>
              <a:rPr lang="en-US" dirty="0">
                <a:latin typeface="+mj-lt"/>
              </a:rPr>
              <a:t>Transmitter and receiver are not kept in line of sight</a:t>
            </a:r>
          </a:p>
          <a:p>
            <a:r>
              <a:rPr lang="en-US" dirty="0">
                <a:latin typeface="+mj-lt"/>
              </a:rPr>
              <a:t>Radio waves encounter obstacles, may go through walls, buildings</a:t>
            </a:r>
          </a:p>
          <a:p>
            <a:r>
              <a:rPr lang="en-US" dirty="0">
                <a:latin typeface="+mj-lt"/>
              </a:rPr>
              <a:t>Much more applicable to read world environment and deployments</a:t>
            </a:r>
          </a:p>
          <a:p>
            <a:r>
              <a:rPr lang="en-US" dirty="0">
                <a:latin typeface="+mj-lt"/>
              </a:rPr>
              <a:t>Significantly impacts the communication range and reliability</a:t>
            </a:r>
          </a:p>
        </p:txBody>
      </p:sp>
      <p:pic>
        <p:nvPicPr>
          <p:cNvPr id="5" name="Picture 4" descr="A cityscape with buildings and telephone poles&#10;&#10;Description automatically generated">
            <a:extLst>
              <a:ext uri="{FF2B5EF4-FFF2-40B4-BE49-F238E27FC236}">
                <a16:creationId xmlns:a16="http://schemas.microsoft.com/office/drawing/2014/main" id="{50B776CF-6041-A026-1F69-D6740BACC7C3}"/>
              </a:ext>
            </a:extLst>
          </p:cNvPr>
          <p:cNvPicPr>
            <a:picLocks noChangeAspect="1"/>
          </p:cNvPicPr>
          <p:nvPr/>
        </p:nvPicPr>
        <p:blipFill>
          <a:blip r:embed="rId2"/>
          <a:stretch>
            <a:fillRect/>
          </a:stretch>
        </p:blipFill>
        <p:spPr>
          <a:xfrm>
            <a:off x="2805075" y="3393320"/>
            <a:ext cx="3041308" cy="3041308"/>
          </a:xfrm>
          <a:prstGeom prst="rect">
            <a:avLst/>
          </a:prstGeom>
        </p:spPr>
      </p:pic>
      <p:pic>
        <p:nvPicPr>
          <p:cNvPr id="10" name="Picture 9" descr="A room with a bed and a router&#10;&#10;Description automatically generated">
            <a:extLst>
              <a:ext uri="{FF2B5EF4-FFF2-40B4-BE49-F238E27FC236}">
                <a16:creationId xmlns:a16="http://schemas.microsoft.com/office/drawing/2014/main" id="{7A5CFEEC-5B2B-2E11-D4A4-6DC96F86A41B}"/>
              </a:ext>
            </a:extLst>
          </p:cNvPr>
          <p:cNvPicPr>
            <a:picLocks noChangeAspect="1"/>
          </p:cNvPicPr>
          <p:nvPr/>
        </p:nvPicPr>
        <p:blipFill>
          <a:blip r:embed="rId3"/>
          <a:stretch>
            <a:fillRect/>
          </a:stretch>
        </p:blipFill>
        <p:spPr>
          <a:xfrm>
            <a:off x="6096000" y="3393320"/>
            <a:ext cx="3043988" cy="3043988"/>
          </a:xfrm>
          <a:prstGeom prst="rect">
            <a:avLst/>
          </a:prstGeom>
        </p:spPr>
      </p:pic>
    </p:spTree>
    <p:extLst>
      <p:ext uri="{BB962C8B-B14F-4D97-AF65-F5344CB8AC3E}">
        <p14:creationId xmlns:p14="http://schemas.microsoft.com/office/powerpoint/2010/main" val="4180470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546059" y="370430"/>
            <a:ext cx="11645942" cy="975995"/>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Estimating received signal strength and range: </a:t>
            </a:r>
            <a:r>
              <a:rPr lang="en-SG" sz="4000" dirty="0" err="1">
                <a:latin typeface="+mn-lt"/>
              </a:rPr>
              <a:t>Friis</a:t>
            </a:r>
            <a:r>
              <a:rPr lang="en-SG" sz="4000" dirty="0">
                <a:latin typeface="+mn-lt"/>
              </a:rPr>
              <a:t> propagation model</a:t>
            </a:r>
          </a:p>
        </p:txBody>
      </p:sp>
      <p:sp>
        <p:nvSpPr>
          <p:cNvPr id="35845" name="Rectangle 2"/>
          <p:cNvSpPr>
            <a:spLocks noGrp="1" noChangeArrowheads="1"/>
          </p:cNvSpPr>
          <p:nvPr>
            <p:ph type="body" idx="4294967295"/>
          </p:nvPr>
        </p:nvSpPr>
        <p:spPr>
          <a:xfrm>
            <a:off x="546059" y="1665514"/>
            <a:ext cx="9317144" cy="4822056"/>
          </a:xfrm>
        </p:spPr>
        <p:txBody>
          <a:bodyPr>
            <a:normAutofit/>
          </a:bodyPr>
          <a:lstStyle/>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	</a:t>
            </a:r>
          </a:p>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latin typeface="+mj-lt"/>
            </a:endParaRPr>
          </a:p>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latin typeface="+mj-lt"/>
            </a:endParaRPr>
          </a:p>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latin typeface="+mj-lt"/>
            </a:endParaRP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f</a:t>
            </a:r>
            <a:r>
              <a:rPr lang="en-US" sz="2800" baseline="-25000" dirty="0">
                <a:latin typeface="+mj-lt"/>
              </a:rPr>
              <a:t>c</a:t>
            </a:r>
            <a:r>
              <a:rPr lang="en-US" sz="2800" dirty="0">
                <a:latin typeface="+mj-lt"/>
              </a:rPr>
              <a:t> is the center frequency in Hz</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c is speed of light</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d is the distance between transmitter and receiver</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Alpha is the path loss component</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G is antenna gain</a:t>
            </a:r>
          </a:p>
          <a:p>
            <a:pPr marL="0"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graphicFrame>
        <p:nvGraphicFramePr>
          <p:cNvPr id="73730" name="Object 2"/>
          <p:cNvGraphicFramePr>
            <a:graphicFrameLocks noChangeAspect="1"/>
          </p:cNvGraphicFramePr>
          <p:nvPr/>
        </p:nvGraphicFramePr>
        <p:xfrm>
          <a:off x="4615636" y="2263330"/>
          <a:ext cx="3506788" cy="1338263"/>
        </p:xfrm>
        <a:graphic>
          <a:graphicData uri="http://schemas.openxmlformats.org/presentationml/2006/ole">
            <mc:AlternateContent xmlns:mc="http://schemas.openxmlformats.org/markup-compatibility/2006">
              <mc:Choice xmlns:v="urn:schemas-microsoft-com:vml" Requires="v">
                <p:oleObj name="Equation" r:id="rId3" imgW="1320480" imgH="507960" progId="Equation.3">
                  <p:embed/>
                </p:oleObj>
              </mc:Choice>
              <mc:Fallback>
                <p:oleObj name="Equation" r:id="rId3" imgW="1320480" imgH="507960" progId="Equation.3">
                  <p:embed/>
                  <p:pic>
                    <p:nvPicPr>
                      <p:cNvPr id="73730" name="Object 2"/>
                      <p:cNvPicPr>
                        <a:picLocks noChangeAspect="1" noChangeArrowheads="1"/>
                      </p:cNvPicPr>
                      <p:nvPr/>
                    </p:nvPicPr>
                    <p:blipFill>
                      <a:blip r:embed="rId4"/>
                      <a:srcRect/>
                      <a:stretch>
                        <a:fillRect/>
                      </a:stretch>
                    </p:blipFill>
                    <p:spPr bwMode="auto">
                      <a:xfrm>
                        <a:off x="4615636" y="2263330"/>
                        <a:ext cx="3506788" cy="133826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5C6FAEEE-D619-4E65-A0EF-E650D0B3166A}" type="slidenum">
              <a:rPr lang="en-US" smtClean="0"/>
              <a:t>83</a:t>
            </a:fld>
            <a:endParaRPr lang="en-US"/>
          </a:p>
        </p:txBody>
      </p:sp>
    </p:spTree>
    <p:extLst>
      <p:ext uri="{BB962C8B-B14F-4D97-AF65-F5344CB8AC3E}">
        <p14:creationId xmlns:p14="http://schemas.microsoft.com/office/powerpoint/2010/main" val="35536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1"/>
          <p:cNvSpPr>
            <a:spLocks noGrp="1" noChangeArrowheads="1"/>
          </p:cNvSpPr>
          <p:nvPr>
            <p:ph type="title" idx="4294967295"/>
          </p:nvPr>
        </p:nvSpPr>
        <p:spPr>
          <a:xfrm>
            <a:off x="888346" y="245011"/>
            <a:ext cx="7764462" cy="928687"/>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dirty="0">
                <a:latin typeface="+mn-lt"/>
              </a:rPr>
              <a:t>Path Loss Exponent</a:t>
            </a:r>
          </a:p>
        </p:txBody>
      </p:sp>
      <p:grpSp>
        <p:nvGrpSpPr>
          <p:cNvPr id="36869" name="Group 2"/>
          <p:cNvGrpSpPr>
            <a:grpSpLocks/>
          </p:cNvGrpSpPr>
          <p:nvPr/>
        </p:nvGrpSpPr>
        <p:grpSpPr bwMode="auto">
          <a:xfrm>
            <a:off x="2106386" y="1511681"/>
            <a:ext cx="7979228" cy="4506685"/>
            <a:chOff x="720" y="1008"/>
            <a:chExt cx="4319" cy="2883"/>
          </a:xfrm>
        </p:grpSpPr>
        <p:sp>
          <p:nvSpPr>
            <p:cNvPr id="36870" name="Rectangle 3"/>
            <p:cNvSpPr>
              <a:spLocks noChangeArrowheads="1"/>
            </p:cNvSpPr>
            <p:nvPr/>
          </p:nvSpPr>
          <p:spPr bwMode="auto">
            <a:xfrm>
              <a:off x="2880" y="3160"/>
              <a:ext cx="2160" cy="366"/>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2 to 3</a:t>
              </a:r>
            </a:p>
          </p:txBody>
        </p:sp>
        <p:sp>
          <p:nvSpPr>
            <p:cNvPr id="36871" name="Rectangle 4"/>
            <p:cNvSpPr>
              <a:spLocks noChangeArrowheads="1"/>
            </p:cNvSpPr>
            <p:nvPr/>
          </p:nvSpPr>
          <p:spPr bwMode="auto">
            <a:xfrm>
              <a:off x="720" y="3160"/>
              <a:ext cx="216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Obstructed in factory</a:t>
              </a:r>
            </a:p>
          </p:txBody>
        </p:sp>
        <p:sp>
          <p:nvSpPr>
            <p:cNvPr id="36872" name="Rectangle 5"/>
            <p:cNvSpPr>
              <a:spLocks noChangeArrowheads="1"/>
            </p:cNvSpPr>
            <p:nvPr/>
          </p:nvSpPr>
          <p:spPr bwMode="auto">
            <a:xfrm>
              <a:off x="720" y="3526"/>
              <a:ext cx="432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Rapport, Table 4.2, pp139</a:t>
              </a:r>
            </a:p>
          </p:txBody>
        </p:sp>
        <p:sp>
          <p:nvSpPr>
            <p:cNvPr id="36873" name="Rectangle 6"/>
            <p:cNvSpPr>
              <a:spLocks noChangeArrowheads="1"/>
            </p:cNvSpPr>
            <p:nvPr/>
          </p:nvSpPr>
          <p:spPr bwMode="auto">
            <a:xfrm>
              <a:off x="2880" y="2795"/>
              <a:ext cx="2160" cy="365"/>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4 to 6</a:t>
              </a:r>
            </a:p>
          </p:txBody>
        </p:sp>
        <p:sp>
          <p:nvSpPr>
            <p:cNvPr id="36874" name="Rectangle 7"/>
            <p:cNvSpPr>
              <a:spLocks noChangeArrowheads="1"/>
            </p:cNvSpPr>
            <p:nvPr/>
          </p:nvSpPr>
          <p:spPr bwMode="auto">
            <a:xfrm>
              <a:off x="720" y="2795"/>
              <a:ext cx="2160" cy="365"/>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Obstructed in building</a:t>
              </a:r>
            </a:p>
          </p:txBody>
        </p:sp>
        <p:sp>
          <p:nvSpPr>
            <p:cNvPr id="36875" name="Rectangle 8"/>
            <p:cNvSpPr>
              <a:spLocks noChangeArrowheads="1"/>
            </p:cNvSpPr>
            <p:nvPr/>
          </p:nvSpPr>
          <p:spPr bwMode="auto">
            <a:xfrm>
              <a:off x="2880" y="2429"/>
              <a:ext cx="2160" cy="366"/>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1.6 to 1.8</a:t>
              </a:r>
            </a:p>
          </p:txBody>
        </p:sp>
        <p:sp>
          <p:nvSpPr>
            <p:cNvPr id="36876" name="Rectangle 9"/>
            <p:cNvSpPr>
              <a:spLocks noChangeArrowheads="1"/>
            </p:cNvSpPr>
            <p:nvPr/>
          </p:nvSpPr>
          <p:spPr bwMode="auto">
            <a:xfrm>
              <a:off x="720" y="2429"/>
              <a:ext cx="216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In building LOS</a:t>
              </a:r>
            </a:p>
          </p:txBody>
        </p:sp>
        <p:sp>
          <p:nvSpPr>
            <p:cNvPr id="36877" name="Rectangle 10"/>
            <p:cNvSpPr>
              <a:spLocks noChangeArrowheads="1"/>
            </p:cNvSpPr>
            <p:nvPr/>
          </p:nvSpPr>
          <p:spPr bwMode="auto">
            <a:xfrm>
              <a:off x="2880" y="1988"/>
              <a:ext cx="2160" cy="441"/>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3 to 5</a:t>
              </a:r>
            </a:p>
          </p:txBody>
        </p:sp>
        <p:sp>
          <p:nvSpPr>
            <p:cNvPr id="36878" name="Rectangle 11"/>
            <p:cNvSpPr>
              <a:spLocks noChangeArrowheads="1"/>
            </p:cNvSpPr>
            <p:nvPr/>
          </p:nvSpPr>
          <p:spPr bwMode="auto">
            <a:xfrm>
              <a:off x="720" y="1988"/>
              <a:ext cx="2160" cy="441"/>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Shadowed urban cellular radio</a:t>
              </a:r>
            </a:p>
          </p:txBody>
        </p:sp>
        <p:sp>
          <p:nvSpPr>
            <p:cNvPr id="36879" name="Rectangle 12"/>
            <p:cNvSpPr>
              <a:spLocks noChangeArrowheads="1"/>
            </p:cNvSpPr>
            <p:nvPr/>
          </p:nvSpPr>
          <p:spPr bwMode="auto">
            <a:xfrm>
              <a:off x="2880" y="1622"/>
              <a:ext cx="2160" cy="366"/>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2.7 to 3.5</a:t>
              </a:r>
            </a:p>
          </p:txBody>
        </p:sp>
        <p:sp>
          <p:nvSpPr>
            <p:cNvPr id="36880" name="Rectangle 13"/>
            <p:cNvSpPr>
              <a:spLocks noChangeArrowheads="1"/>
            </p:cNvSpPr>
            <p:nvPr/>
          </p:nvSpPr>
          <p:spPr bwMode="auto">
            <a:xfrm>
              <a:off x="720" y="1622"/>
              <a:ext cx="216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00"/>
                  </a:solidFill>
                  <a:latin typeface="Tahoma" pitchFamily="34" charset="0"/>
                </a:rPr>
                <a:t>Urban area cellualr radio</a:t>
              </a:r>
            </a:p>
          </p:txBody>
        </p:sp>
        <p:sp>
          <p:nvSpPr>
            <p:cNvPr id="36881" name="Rectangle 14"/>
            <p:cNvSpPr>
              <a:spLocks noChangeArrowheads="1"/>
            </p:cNvSpPr>
            <p:nvPr/>
          </p:nvSpPr>
          <p:spPr bwMode="auto">
            <a:xfrm>
              <a:off x="2880" y="1257"/>
              <a:ext cx="2160" cy="365"/>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2</a:t>
              </a:r>
            </a:p>
          </p:txBody>
        </p:sp>
        <p:sp>
          <p:nvSpPr>
            <p:cNvPr id="36882" name="Rectangle 15"/>
            <p:cNvSpPr>
              <a:spLocks noChangeArrowheads="1"/>
            </p:cNvSpPr>
            <p:nvPr/>
          </p:nvSpPr>
          <p:spPr bwMode="auto">
            <a:xfrm>
              <a:off x="720" y="1257"/>
              <a:ext cx="2160" cy="365"/>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Free Space</a:t>
              </a:r>
            </a:p>
          </p:txBody>
        </p:sp>
        <p:sp>
          <p:nvSpPr>
            <p:cNvPr id="36883" name="Rectangle 16"/>
            <p:cNvSpPr>
              <a:spLocks noChangeArrowheads="1"/>
            </p:cNvSpPr>
            <p:nvPr/>
          </p:nvSpPr>
          <p:spPr bwMode="auto">
            <a:xfrm>
              <a:off x="2880" y="1008"/>
              <a:ext cx="2160" cy="249"/>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b="1" dirty="0">
                  <a:solidFill>
                    <a:srgbClr val="000000"/>
                  </a:solidFill>
                  <a:latin typeface="Tahoma" pitchFamily="34" charset="0"/>
                </a:rPr>
                <a:t>Path Loss Exponential </a:t>
              </a:r>
              <a:r>
                <a:rPr lang="en-SG" sz="2400" b="1" dirty="0">
                  <a:solidFill>
                    <a:srgbClr val="000000"/>
                  </a:solidFill>
                  <a:latin typeface="Tahoma" pitchFamily="34" charset="0"/>
                </a:rPr>
                <a:t>(</a:t>
              </a:r>
              <a:r>
                <a:rPr lang="en-US" sz="2400" b="1" dirty="0">
                  <a:latin typeface="Symbol" pitchFamily="18" charset="2"/>
                </a:rPr>
                <a:t>)</a:t>
              </a:r>
              <a:endParaRPr lang="en-SG" sz="2400" b="1" dirty="0">
                <a:solidFill>
                  <a:srgbClr val="000000"/>
                </a:solidFill>
                <a:latin typeface="Tahoma" pitchFamily="34" charset="0"/>
              </a:endParaRPr>
            </a:p>
          </p:txBody>
        </p:sp>
        <p:sp>
          <p:nvSpPr>
            <p:cNvPr id="36884" name="Rectangle 17"/>
            <p:cNvSpPr>
              <a:spLocks noChangeArrowheads="1"/>
            </p:cNvSpPr>
            <p:nvPr/>
          </p:nvSpPr>
          <p:spPr bwMode="auto">
            <a:xfrm>
              <a:off x="720" y="1008"/>
              <a:ext cx="2160" cy="249"/>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b="1">
                  <a:solidFill>
                    <a:srgbClr val="000000"/>
                  </a:solidFill>
                  <a:latin typeface="Tahoma" pitchFamily="34" charset="0"/>
                </a:rPr>
                <a:t>Environment</a:t>
              </a:r>
            </a:p>
          </p:txBody>
        </p:sp>
        <p:sp>
          <p:nvSpPr>
            <p:cNvPr id="36885" name="Line 18"/>
            <p:cNvSpPr>
              <a:spLocks noChangeShapeType="1"/>
            </p:cNvSpPr>
            <p:nvPr/>
          </p:nvSpPr>
          <p:spPr bwMode="auto">
            <a:xfrm>
              <a:off x="720" y="1008"/>
              <a:ext cx="4320" cy="1"/>
            </a:xfrm>
            <a:prstGeom prst="line">
              <a:avLst/>
            </a:prstGeom>
            <a:noFill/>
            <a:ln w="28440">
              <a:solidFill>
                <a:srgbClr val="000000"/>
              </a:solidFill>
              <a:miter lim="800000"/>
              <a:headEnd/>
              <a:tailEnd/>
            </a:ln>
          </p:spPr>
          <p:txBody>
            <a:bodyPr/>
            <a:lstStyle/>
            <a:p>
              <a:endParaRPr lang="en-SG"/>
            </a:p>
          </p:txBody>
        </p:sp>
        <p:sp>
          <p:nvSpPr>
            <p:cNvPr id="36886" name="Line 19"/>
            <p:cNvSpPr>
              <a:spLocks noChangeShapeType="1"/>
            </p:cNvSpPr>
            <p:nvPr/>
          </p:nvSpPr>
          <p:spPr bwMode="auto">
            <a:xfrm>
              <a:off x="720" y="1257"/>
              <a:ext cx="4320" cy="1"/>
            </a:xfrm>
            <a:prstGeom prst="line">
              <a:avLst/>
            </a:prstGeom>
            <a:noFill/>
            <a:ln w="12600">
              <a:solidFill>
                <a:srgbClr val="000000"/>
              </a:solidFill>
              <a:miter lim="800000"/>
              <a:headEnd/>
              <a:tailEnd/>
            </a:ln>
          </p:spPr>
          <p:txBody>
            <a:bodyPr/>
            <a:lstStyle/>
            <a:p>
              <a:endParaRPr lang="en-SG"/>
            </a:p>
          </p:txBody>
        </p:sp>
        <p:sp>
          <p:nvSpPr>
            <p:cNvPr id="36887" name="Line 20"/>
            <p:cNvSpPr>
              <a:spLocks noChangeShapeType="1"/>
            </p:cNvSpPr>
            <p:nvPr/>
          </p:nvSpPr>
          <p:spPr bwMode="auto">
            <a:xfrm>
              <a:off x="720" y="1622"/>
              <a:ext cx="4320" cy="1"/>
            </a:xfrm>
            <a:prstGeom prst="line">
              <a:avLst/>
            </a:prstGeom>
            <a:noFill/>
            <a:ln w="12600">
              <a:solidFill>
                <a:srgbClr val="000000"/>
              </a:solidFill>
              <a:miter lim="800000"/>
              <a:headEnd/>
              <a:tailEnd/>
            </a:ln>
          </p:spPr>
          <p:txBody>
            <a:bodyPr/>
            <a:lstStyle/>
            <a:p>
              <a:endParaRPr lang="en-SG"/>
            </a:p>
          </p:txBody>
        </p:sp>
        <p:sp>
          <p:nvSpPr>
            <p:cNvPr id="36888" name="Line 21"/>
            <p:cNvSpPr>
              <a:spLocks noChangeShapeType="1"/>
            </p:cNvSpPr>
            <p:nvPr/>
          </p:nvSpPr>
          <p:spPr bwMode="auto">
            <a:xfrm>
              <a:off x="720" y="1988"/>
              <a:ext cx="4320" cy="1"/>
            </a:xfrm>
            <a:prstGeom prst="line">
              <a:avLst/>
            </a:prstGeom>
            <a:noFill/>
            <a:ln w="12600">
              <a:solidFill>
                <a:srgbClr val="000000"/>
              </a:solidFill>
              <a:miter lim="800000"/>
              <a:headEnd/>
              <a:tailEnd/>
            </a:ln>
          </p:spPr>
          <p:txBody>
            <a:bodyPr/>
            <a:lstStyle/>
            <a:p>
              <a:endParaRPr lang="en-SG"/>
            </a:p>
          </p:txBody>
        </p:sp>
        <p:sp>
          <p:nvSpPr>
            <p:cNvPr id="36889" name="Line 22"/>
            <p:cNvSpPr>
              <a:spLocks noChangeShapeType="1"/>
            </p:cNvSpPr>
            <p:nvPr/>
          </p:nvSpPr>
          <p:spPr bwMode="auto">
            <a:xfrm>
              <a:off x="720" y="2429"/>
              <a:ext cx="4320" cy="1"/>
            </a:xfrm>
            <a:prstGeom prst="line">
              <a:avLst/>
            </a:prstGeom>
            <a:noFill/>
            <a:ln w="12600">
              <a:solidFill>
                <a:srgbClr val="000000"/>
              </a:solidFill>
              <a:miter lim="800000"/>
              <a:headEnd/>
              <a:tailEnd/>
            </a:ln>
          </p:spPr>
          <p:txBody>
            <a:bodyPr/>
            <a:lstStyle/>
            <a:p>
              <a:endParaRPr lang="en-SG"/>
            </a:p>
          </p:txBody>
        </p:sp>
        <p:sp>
          <p:nvSpPr>
            <p:cNvPr id="36890" name="Line 23"/>
            <p:cNvSpPr>
              <a:spLocks noChangeShapeType="1"/>
            </p:cNvSpPr>
            <p:nvPr/>
          </p:nvSpPr>
          <p:spPr bwMode="auto">
            <a:xfrm>
              <a:off x="720" y="2795"/>
              <a:ext cx="4320" cy="1"/>
            </a:xfrm>
            <a:prstGeom prst="line">
              <a:avLst/>
            </a:prstGeom>
            <a:noFill/>
            <a:ln w="12600">
              <a:solidFill>
                <a:srgbClr val="000000"/>
              </a:solidFill>
              <a:miter lim="800000"/>
              <a:headEnd/>
              <a:tailEnd/>
            </a:ln>
          </p:spPr>
          <p:txBody>
            <a:bodyPr/>
            <a:lstStyle/>
            <a:p>
              <a:endParaRPr lang="en-SG"/>
            </a:p>
          </p:txBody>
        </p:sp>
        <p:sp>
          <p:nvSpPr>
            <p:cNvPr id="36891" name="Line 24"/>
            <p:cNvSpPr>
              <a:spLocks noChangeShapeType="1"/>
            </p:cNvSpPr>
            <p:nvPr/>
          </p:nvSpPr>
          <p:spPr bwMode="auto">
            <a:xfrm>
              <a:off x="720" y="3160"/>
              <a:ext cx="4320" cy="1"/>
            </a:xfrm>
            <a:prstGeom prst="line">
              <a:avLst/>
            </a:prstGeom>
            <a:noFill/>
            <a:ln w="12600">
              <a:solidFill>
                <a:srgbClr val="000000"/>
              </a:solidFill>
              <a:miter lim="800000"/>
              <a:headEnd/>
              <a:tailEnd/>
            </a:ln>
          </p:spPr>
          <p:txBody>
            <a:bodyPr/>
            <a:lstStyle/>
            <a:p>
              <a:endParaRPr lang="en-SG"/>
            </a:p>
          </p:txBody>
        </p:sp>
        <p:sp>
          <p:nvSpPr>
            <p:cNvPr id="36892" name="Line 25"/>
            <p:cNvSpPr>
              <a:spLocks noChangeShapeType="1"/>
            </p:cNvSpPr>
            <p:nvPr/>
          </p:nvSpPr>
          <p:spPr bwMode="auto">
            <a:xfrm>
              <a:off x="720" y="3892"/>
              <a:ext cx="4320" cy="1"/>
            </a:xfrm>
            <a:prstGeom prst="line">
              <a:avLst/>
            </a:prstGeom>
            <a:noFill/>
            <a:ln w="28440">
              <a:solidFill>
                <a:srgbClr val="000000"/>
              </a:solidFill>
              <a:miter lim="800000"/>
              <a:headEnd/>
              <a:tailEnd/>
            </a:ln>
          </p:spPr>
          <p:txBody>
            <a:bodyPr/>
            <a:lstStyle/>
            <a:p>
              <a:endParaRPr lang="en-SG"/>
            </a:p>
          </p:txBody>
        </p:sp>
        <p:sp>
          <p:nvSpPr>
            <p:cNvPr id="36893" name="Line 26"/>
            <p:cNvSpPr>
              <a:spLocks noChangeShapeType="1"/>
            </p:cNvSpPr>
            <p:nvPr/>
          </p:nvSpPr>
          <p:spPr bwMode="auto">
            <a:xfrm>
              <a:off x="720" y="1008"/>
              <a:ext cx="1" cy="2884"/>
            </a:xfrm>
            <a:prstGeom prst="line">
              <a:avLst/>
            </a:prstGeom>
            <a:noFill/>
            <a:ln w="28440">
              <a:solidFill>
                <a:srgbClr val="000000"/>
              </a:solidFill>
              <a:miter lim="800000"/>
              <a:headEnd/>
              <a:tailEnd/>
            </a:ln>
          </p:spPr>
          <p:txBody>
            <a:bodyPr/>
            <a:lstStyle/>
            <a:p>
              <a:endParaRPr lang="en-SG"/>
            </a:p>
          </p:txBody>
        </p:sp>
        <p:sp>
          <p:nvSpPr>
            <p:cNvPr id="36894" name="Line 27"/>
            <p:cNvSpPr>
              <a:spLocks noChangeShapeType="1"/>
            </p:cNvSpPr>
            <p:nvPr/>
          </p:nvSpPr>
          <p:spPr bwMode="auto">
            <a:xfrm>
              <a:off x="2880" y="1008"/>
              <a:ext cx="1" cy="2518"/>
            </a:xfrm>
            <a:prstGeom prst="line">
              <a:avLst/>
            </a:prstGeom>
            <a:noFill/>
            <a:ln w="12600">
              <a:solidFill>
                <a:srgbClr val="000000"/>
              </a:solidFill>
              <a:miter lim="800000"/>
              <a:headEnd/>
              <a:tailEnd/>
            </a:ln>
          </p:spPr>
          <p:txBody>
            <a:bodyPr/>
            <a:lstStyle/>
            <a:p>
              <a:endParaRPr lang="en-SG"/>
            </a:p>
          </p:txBody>
        </p:sp>
        <p:sp>
          <p:nvSpPr>
            <p:cNvPr id="36895" name="Line 28"/>
            <p:cNvSpPr>
              <a:spLocks noChangeShapeType="1"/>
            </p:cNvSpPr>
            <p:nvPr/>
          </p:nvSpPr>
          <p:spPr bwMode="auto">
            <a:xfrm>
              <a:off x="5040" y="1008"/>
              <a:ext cx="1" cy="2884"/>
            </a:xfrm>
            <a:prstGeom prst="line">
              <a:avLst/>
            </a:prstGeom>
            <a:noFill/>
            <a:ln w="28440">
              <a:solidFill>
                <a:srgbClr val="000000"/>
              </a:solidFill>
              <a:miter lim="800000"/>
              <a:headEnd/>
              <a:tailEnd/>
            </a:ln>
          </p:spPr>
          <p:txBody>
            <a:bodyPr/>
            <a:lstStyle/>
            <a:p>
              <a:endParaRPr lang="en-SG"/>
            </a:p>
          </p:txBody>
        </p:sp>
        <p:sp>
          <p:nvSpPr>
            <p:cNvPr id="36896" name="Line 29"/>
            <p:cNvSpPr>
              <a:spLocks noChangeShapeType="1"/>
            </p:cNvSpPr>
            <p:nvPr/>
          </p:nvSpPr>
          <p:spPr bwMode="auto">
            <a:xfrm>
              <a:off x="720" y="3526"/>
              <a:ext cx="4320" cy="1"/>
            </a:xfrm>
            <a:prstGeom prst="line">
              <a:avLst/>
            </a:prstGeom>
            <a:noFill/>
            <a:ln w="12600">
              <a:solidFill>
                <a:srgbClr val="000000"/>
              </a:solidFill>
              <a:miter lim="800000"/>
              <a:headEnd/>
              <a:tailEnd/>
            </a:ln>
          </p:spPr>
          <p:txBody>
            <a:bodyPr/>
            <a:lstStyle/>
            <a:p>
              <a:endParaRPr lang="en-SG"/>
            </a:p>
          </p:txBody>
        </p:sp>
      </p:grpSp>
      <p:sp>
        <p:nvSpPr>
          <p:cNvPr id="2" name="Slide Number Placeholder 1"/>
          <p:cNvSpPr>
            <a:spLocks noGrp="1"/>
          </p:cNvSpPr>
          <p:nvPr>
            <p:ph type="sldNum" sz="quarter" idx="12"/>
          </p:nvPr>
        </p:nvSpPr>
        <p:spPr/>
        <p:txBody>
          <a:bodyPr/>
          <a:lstStyle/>
          <a:p>
            <a:fld id="{5C6FAEEE-D619-4E65-A0EF-E650D0B3166A}" type="slidenum">
              <a:rPr lang="en-US" smtClean="0"/>
              <a:t>84</a:t>
            </a:fld>
            <a:endParaRPr lang="en-US"/>
          </a:p>
        </p:txBody>
      </p:sp>
    </p:spTree>
    <p:extLst>
      <p:ext uri="{BB962C8B-B14F-4D97-AF65-F5344CB8AC3E}">
        <p14:creationId xmlns:p14="http://schemas.microsoft.com/office/powerpoint/2010/main" val="202341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Attenuation and Gain: Decibel (dB) unit</a:t>
            </a:r>
          </a:p>
        </p:txBody>
      </p:sp>
      <p:sp>
        <p:nvSpPr>
          <p:cNvPr id="35845" name="Rectangle 2"/>
          <p:cNvSpPr>
            <a:spLocks noGrp="1" noChangeArrowheads="1"/>
          </p:cNvSpPr>
          <p:nvPr>
            <p:ph type="body" idx="4294967295"/>
          </p:nvPr>
        </p:nvSpPr>
        <p:spPr>
          <a:xfrm>
            <a:off x="397380" y="1163934"/>
            <a:ext cx="11397240" cy="5192486"/>
          </a:xfrm>
        </p:spPr>
        <p:txBody>
          <a:bodyPr>
            <a:normAutofit lnSpcReduction="10000"/>
          </a:bodyPr>
          <a:lstStyle/>
          <a:p>
            <a:r>
              <a:rPr lang="en-US" altLang="en-US" sz="2800" b="1" dirty="0">
                <a:latin typeface="+mj-lt"/>
              </a:rPr>
              <a:t>Attenuation: </a:t>
            </a:r>
            <a:r>
              <a:rPr lang="en-US" altLang="en-US" sz="2800" dirty="0">
                <a:latin typeface="+mj-lt"/>
              </a:rPr>
              <a:t>Means loss of energy </a:t>
            </a:r>
          </a:p>
          <a:p>
            <a:pPr lvl="1"/>
            <a:r>
              <a:rPr lang="en-US" altLang="en-US" dirty="0">
                <a:latin typeface="+mj-lt"/>
              </a:rPr>
              <a:t>When signal traverses through a medium, it loses energy.</a:t>
            </a:r>
          </a:p>
          <a:p>
            <a:r>
              <a:rPr lang="en-US" altLang="en-US" b="1" dirty="0">
                <a:latin typeface="+mj-lt"/>
              </a:rPr>
              <a:t>Gain: </a:t>
            </a:r>
            <a:r>
              <a:rPr lang="en-US" altLang="en-US" dirty="0">
                <a:latin typeface="+mj-lt"/>
              </a:rPr>
              <a:t>Means increase in energy</a:t>
            </a:r>
          </a:p>
          <a:p>
            <a:pPr lvl="1"/>
            <a:r>
              <a:rPr lang="en-US" altLang="en-US" dirty="0">
                <a:latin typeface="+mj-lt"/>
              </a:rPr>
              <a:t>Often devices such as amplifiers are employed to improve the signal strength</a:t>
            </a:r>
          </a:p>
          <a:p>
            <a:r>
              <a:rPr lang="en-US" altLang="en-US" sz="2800" dirty="0">
                <a:latin typeface="+mj-lt"/>
              </a:rPr>
              <a:t>Commonly, we use decibel to calculate gain or loss/attenuation of signal</a:t>
            </a:r>
          </a:p>
          <a:p>
            <a:endParaRPr lang="en-US" altLang="en-US" dirty="0">
              <a:latin typeface="+mj-lt"/>
            </a:endParaRPr>
          </a:p>
          <a:p>
            <a:endParaRPr lang="en-US" altLang="en-US" sz="2800" dirty="0">
              <a:latin typeface="+mj-lt"/>
            </a:endParaRPr>
          </a:p>
          <a:p>
            <a:endParaRPr lang="en-US" altLang="en-US" sz="2800" dirty="0">
              <a:latin typeface="+mj-lt"/>
            </a:endParaRPr>
          </a:p>
          <a:p>
            <a:endParaRPr lang="en-US" altLang="en-US" sz="2800" dirty="0">
              <a:latin typeface="+mj-lt"/>
            </a:endParaRPr>
          </a:p>
          <a:p>
            <a:r>
              <a:rPr lang="en-US" altLang="en-US" sz="2800" dirty="0">
                <a:latin typeface="+mj-lt"/>
              </a:rPr>
              <a:t>dB = 10log</a:t>
            </a:r>
            <a:r>
              <a:rPr lang="en-US" altLang="en-US" sz="2800" baseline="-25000" dirty="0">
                <a:latin typeface="+mj-lt"/>
              </a:rPr>
              <a:t>10</a:t>
            </a:r>
            <a:r>
              <a:rPr lang="en-US" altLang="en-US" sz="2800" dirty="0">
                <a:latin typeface="+mj-lt"/>
              </a:rPr>
              <a:t>P</a:t>
            </a:r>
            <a:r>
              <a:rPr lang="en-US" altLang="en-US" sz="2800" baseline="-25000" dirty="0">
                <a:latin typeface="+mj-lt"/>
              </a:rPr>
              <a:t>2</a:t>
            </a:r>
            <a:r>
              <a:rPr lang="en-US" altLang="en-US" sz="2800" dirty="0">
                <a:latin typeface="+mj-lt"/>
              </a:rPr>
              <a:t>/P</a:t>
            </a:r>
            <a:r>
              <a:rPr lang="en-US" altLang="en-US" sz="2800" baseline="-25000" dirty="0">
                <a:latin typeface="+mj-lt"/>
              </a:rPr>
              <a:t>1</a:t>
            </a:r>
          </a:p>
          <a:p>
            <a:pPr lvl="1"/>
            <a:r>
              <a:rPr lang="en-US" altLang="en-US" dirty="0">
                <a:latin typeface="+mj-lt"/>
              </a:rPr>
              <a:t>P</a:t>
            </a:r>
            <a:r>
              <a:rPr lang="en-US" altLang="en-US" baseline="-25000" dirty="0">
                <a:latin typeface="+mj-lt"/>
              </a:rPr>
              <a:t>1</a:t>
            </a:r>
            <a:r>
              <a:rPr lang="en-US" altLang="en-US" dirty="0">
                <a:latin typeface="+mj-lt"/>
              </a:rPr>
              <a:t> - input signal, </a:t>
            </a:r>
            <a:r>
              <a:rPr lang="en-US" altLang="en-US" sz="2800" dirty="0">
                <a:latin typeface="+mj-lt"/>
              </a:rPr>
              <a:t>P</a:t>
            </a:r>
            <a:r>
              <a:rPr lang="en-US" altLang="en-US" sz="2800" baseline="-25000" dirty="0">
                <a:latin typeface="+mj-lt"/>
              </a:rPr>
              <a:t>2</a:t>
            </a:r>
            <a:r>
              <a:rPr lang="en-US" altLang="en-US" sz="2800" dirty="0">
                <a:latin typeface="+mj-lt"/>
              </a:rPr>
              <a:t> - output signal</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85</a:t>
            </a:fld>
            <a:endParaRPr lang="en-US"/>
          </a:p>
        </p:txBody>
      </p:sp>
      <p:pic>
        <p:nvPicPr>
          <p:cNvPr id="3" name="Picture 6">
            <a:extLst>
              <a:ext uri="{FF2B5EF4-FFF2-40B4-BE49-F238E27FC236}">
                <a16:creationId xmlns:a16="http://schemas.microsoft.com/office/drawing/2014/main" id="{FA976DA5-7493-7AC2-5C8A-F45E728EB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83" y="3539961"/>
            <a:ext cx="4291526" cy="162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092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Operations in decibel (dB) examples</a:t>
            </a:r>
          </a:p>
        </p:txBody>
      </p:sp>
      <p:sp>
        <p:nvSpPr>
          <p:cNvPr id="35845" name="Rectangle 2"/>
          <p:cNvSpPr>
            <a:spLocks noGrp="1" noChangeArrowheads="1"/>
          </p:cNvSpPr>
          <p:nvPr>
            <p:ph type="body" idx="4294967295"/>
          </p:nvPr>
        </p:nvSpPr>
        <p:spPr>
          <a:xfrm>
            <a:off x="397380" y="1163934"/>
            <a:ext cx="11397240" cy="5192486"/>
          </a:xfrm>
        </p:spPr>
        <p:txBody>
          <a:bodyPr>
            <a:normAutofit/>
          </a:bodyPr>
          <a:lstStyle/>
          <a:p>
            <a:pPr algn="l"/>
            <a:r>
              <a:rPr lang="en-SG" b="0" i="0" dirty="0">
                <a:effectLst/>
                <a:latin typeface="+mj-lt"/>
              </a:rPr>
              <a:t>Suppose a signal travels through a transmission medium and its power decreases to one-half of its original value, meaning that P2 is equal to (1/2)P1. In this scenario, the attenuation, or loss of power, can be determined using the following formula:</a:t>
            </a:r>
          </a:p>
          <a:p>
            <a:pPr marL="0" indent="0">
              <a:buNone/>
            </a:pPr>
            <a:br>
              <a:rPr lang="en-SG" dirty="0"/>
            </a:br>
            <a:endParaRPr lang="en-US" altLang="en-US" dirty="0">
              <a:latin typeface="+mj-lt"/>
            </a:endParaRPr>
          </a:p>
          <a:p>
            <a:endParaRPr lang="en-US" altLang="en-US" sz="2800" dirty="0">
              <a:latin typeface="+mj-lt"/>
            </a:endParaRPr>
          </a:p>
          <a:p>
            <a:pPr marL="0" indent="0">
              <a:buNone/>
            </a:pPr>
            <a:endParaRPr lang="en-US" altLang="en-US" dirty="0">
              <a:latin typeface="+mj-lt"/>
            </a:endParaRPr>
          </a:p>
          <a:p>
            <a:endParaRPr lang="en-US" altLang="en-US" dirty="0">
              <a:latin typeface="+mj-lt"/>
            </a:endParaRPr>
          </a:p>
          <a:p>
            <a:r>
              <a:rPr lang="en-US" altLang="en-US" dirty="0">
                <a:latin typeface="+mj-lt"/>
              </a:rPr>
              <a:t>Thus, loss of 3 dB, is equivalent to losing half of the signal power</a:t>
            </a:r>
            <a:endParaRPr lang="en-US" altLang="en-US" sz="2800" dirty="0">
              <a:latin typeface="+mj-lt"/>
            </a:endParaRPr>
          </a:p>
          <a:p>
            <a:endParaRPr lang="en-US" altLang="en-US" sz="2800" dirty="0">
              <a:latin typeface="+mj-lt"/>
            </a:endParaRP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86</a:t>
            </a:fld>
            <a:endParaRPr lang="en-US"/>
          </a:p>
        </p:txBody>
      </p:sp>
      <p:pic>
        <p:nvPicPr>
          <p:cNvPr id="4" name="Picture 17">
            <a:extLst>
              <a:ext uri="{FF2B5EF4-FFF2-40B4-BE49-F238E27FC236}">
                <a16:creationId xmlns:a16="http://schemas.microsoft.com/office/drawing/2014/main" id="{3B2CDADA-95FA-70B8-80CD-CF37F0ED6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0" y="3407963"/>
            <a:ext cx="7226300" cy="728662"/>
          </a:xfrm>
          <a:prstGeom prst="rect">
            <a:avLst/>
          </a:prstGeom>
          <a:noFill/>
          <a:ln w="57150" cmpd="thickThin">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535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Operations in decibel (dB) examples</a:t>
            </a:r>
          </a:p>
        </p:txBody>
      </p:sp>
      <p:sp>
        <p:nvSpPr>
          <p:cNvPr id="35845" name="Rectangle 2"/>
          <p:cNvSpPr>
            <a:spLocks noGrp="1" noChangeArrowheads="1"/>
          </p:cNvSpPr>
          <p:nvPr>
            <p:ph type="body" idx="4294967295"/>
          </p:nvPr>
        </p:nvSpPr>
        <p:spPr>
          <a:xfrm>
            <a:off x="397380" y="1163933"/>
            <a:ext cx="11397240" cy="5557541"/>
          </a:xfrm>
        </p:spPr>
        <p:txBody>
          <a:bodyPr>
            <a:normAutofit/>
          </a:bodyPr>
          <a:lstStyle/>
          <a:p>
            <a:pPr algn="l"/>
            <a:r>
              <a:rPr lang="en-SG" b="0" i="0" dirty="0">
                <a:effectLst/>
                <a:latin typeface="+mj-lt"/>
              </a:rPr>
              <a:t>A signal passes through an amplifier, resulting in a tenfold increase in power, expressed as P2 = 10P1. The amplification, also known as the power gain, can be calculated as:</a:t>
            </a:r>
            <a:br>
              <a:rPr lang="en-SG" dirty="0">
                <a:latin typeface="+mj-lt"/>
              </a:rPr>
            </a:br>
            <a:endParaRPr lang="en-US" altLang="en-US" dirty="0">
              <a:latin typeface="+mj-lt"/>
            </a:endParaRPr>
          </a:p>
          <a:p>
            <a:endParaRPr lang="en-US" altLang="en-US" sz="2800" dirty="0">
              <a:latin typeface="+mj-lt"/>
            </a:endParaRPr>
          </a:p>
          <a:p>
            <a:pPr marL="0" indent="0">
              <a:buNone/>
            </a:pPr>
            <a:endParaRPr lang="en-US" altLang="en-US" dirty="0">
              <a:latin typeface="+mj-lt"/>
            </a:endParaRPr>
          </a:p>
          <a:p>
            <a:endParaRPr lang="en-US" altLang="en-US" dirty="0">
              <a:latin typeface="+mj-lt"/>
            </a:endParaRPr>
          </a:p>
          <a:p>
            <a:endParaRPr lang="en-US" altLang="en-US" dirty="0">
              <a:latin typeface="+mj-lt"/>
            </a:endParaRPr>
          </a:p>
          <a:p>
            <a:r>
              <a:rPr lang="en-SG" b="0" i="0" dirty="0">
                <a:effectLst/>
                <a:latin typeface="+mj-lt"/>
              </a:rPr>
              <a:t>One reason engineers use decibels to measure changes in signal strength is that decibel values can be easily added or subtracted</a:t>
            </a:r>
          </a:p>
          <a:p>
            <a:r>
              <a:rPr lang="en-SG" altLang="en-US" dirty="0">
                <a:latin typeface="+mj-lt"/>
              </a:rPr>
              <a:t>L1 = 3b, L2 = 7 </a:t>
            </a:r>
            <a:r>
              <a:rPr lang="en-SG" altLang="en-US" dirty="0" err="1">
                <a:latin typeface="+mj-lt"/>
              </a:rPr>
              <a:t>db</a:t>
            </a:r>
            <a:r>
              <a:rPr lang="en-SG" altLang="en-US" dirty="0">
                <a:latin typeface="+mj-lt"/>
              </a:rPr>
              <a:t>, Combined loss: 10 dB</a:t>
            </a:r>
            <a:endParaRPr lang="en-US" altLang="en-US" dirty="0">
              <a:latin typeface="+mj-lt"/>
            </a:endParaRPr>
          </a:p>
          <a:p>
            <a:endParaRPr lang="en-US" altLang="en-US" sz="2800" dirty="0">
              <a:latin typeface="+mj-lt"/>
            </a:endParaRP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87</a:t>
            </a:fld>
            <a:endParaRPr lang="en-US"/>
          </a:p>
        </p:txBody>
      </p:sp>
      <p:pic>
        <p:nvPicPr>
          <p:cNvPr id="3" name="Picture 14">
            <a:extLst>
              <a:ext uri="{FF2B5EF4-FFF2-40B4-BE49-F238E27FC236}">
                <a16:creationId xmlns:a16="http://schemas.microsoft.com/office/drawing/2014/main" id="{9EBC956F-1106-FAE0-F2A9-735710FCB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2795392"/>
            <a:ext cx="3409950" cy="819150"/>
          </a:xfrm>
          <a:prstGeom prst="rect">
            <a:avLst/>
          </a:prstGeom>
          <a:noFill/>
          <a:ln w="57150" cmpd="thinThick">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5">
            <a:extLst>
              <a:ext uri="{FF2B5EF4-FFF2-40B4-BE49-F238E27FC236}">
                <a16:creationId xmlns:a16="http://schemas.microsoft.com/office/drawing/2014/main" id="{DE621DDF-957B-1530-9F24-E40A1C74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4040125"/>
            <a:ext cx="3446463" cy="630237"/>
          </a:xfrm>
          <a:prstGeom prst="rect">
            <a:avLst/>
          </a:prstGeom>
          <a:noFill/>
          <a:ln w="57150" cmpd="thinThick">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3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Unit of power of a signal: dBm (decibel milliwatt)</a:t>
            </a:r>
          </a:p>
        </p:txBody>
      </p:sp>
      <p:sp>
        <p:nvSpPr>
          <p:cNvPr id="35845" name="Rectangle 2"/>
          <p:cNvSpPr>
            <a:spLocks noGrp="1" noChangeArrowheads="1"/>
          </p:cNvSpPr>
          <p:nvPr>
            <p:ph type="body" idx="4294967295"/>
          </p:nvPr>
        </p:nvSpPr>
        <p:spPr>
          <a:xfrm>
            <a:off x="397380" y="1163933"/>
            <a:ext cx="11397240" cy="5557541"/>
          </a:xfrm>
        </p:spPr>
        <p:txBody>
          <a:bodyPr>
            <a:normAutofit/>
          </a:bodyPr>
          <a:lstStyle/>
          <a:p>
            <a:pPr algn="l"/>
            <a:r>
              <a:rPr lang="en-SG" b="0" i="0" dirty="0">
                <a:effectLst/>
                <a:latin typeface="+mj-lt"/>
              </a:rPr>
              <a:t>Decibel (dBm) is a measure of signal power, calculated as 10 log10 (Pm) where Pm is power in milliwatts</a:t>
            </a:r>
          </a:p>
          <a:p>
            <a:r>
              <a:rPr lang="en-SG" altLang="en-US" sz="2800" dirty="0">
                <a:latin typeface="+mj-lt"/>
              </a:rPr>
              <a:t>Example: </a:t>
            </a:r>
            <a:r>
              <a:rPr lang="en-US" altLang="en-US" baseline="0" dirty="0">
                <a:latin typeface="+mj-lt"/>
              </a:rPr>
              <a:t>Calculate the power of a signal with dB</a:t>
            </a:r>
            <a:r>
              <a:rPr lang="en-US" altLang="en-US" baseline="-25000" dirty="0">
                <a:latin typeface="+mj-lt"/>
              </a:rPr>
              <a:t>m</a:t>
            </a:r>
            <a:r>
              <a:rPr lang="en-US" altLang="en-US" baseline="0" dirty="0">
                <a:latin typeface="+mj-lt"/>
              </a:rPr>
              <a:t> = −30</a:t>
            </a:r>
          </a:p>
          <a:p>
            <a:endParaRPr lang="en-US" altLang="en-US" dirty="0">
              <a:latin typeface="+mj-lt"/>
            </a:endParaRPr>
          </a:p>
          <a:p>
            <a:endParaRPr lang="en-US" altLang="en-US" baseline="0" dirty="0">
              <a:latin typeface="+mj-lt"/>
            </a:endParaRPr>
          </a:p>
          <a:p>
            <a:endParaRPr lang="en-US" altLang="en-US" dirty="0">
              <a:latin typeface="+mj-lt"/>
            </a:endParaRPr>
          </a:p>
          <a:p>
            <a:endParaRPr lang="en-US" altLang="en-US" baseline="0" dirty="0">
              <a:latin typeface="+mj-lt"/>
            </a:endParaRPr>
          </a:p>
          <a:p>
            <a:endParaRPr lang="en-US" altLang="en-US" dirty="0">
              <a:latin typeface="+mj-lt"/>
            </a:endParaRPr>
          </a:p>
          <a:p>
            <a:r>
              <a:rPr lang="en-US" altLang="en-US" b="1" baseline="0" dirty="0">
                <a:latin typeface="+mj-lt"/>
              </a:rPr>
              <a:t>Caution: </a:t>
            </a:r>
            <a:r>
              <a:rPr lang="en-US" altLang="en-US" baseline="0" dirty="0">
                <a:latin typeface="+mj-lt"/>
              </a:rPr>
              <a:t>We can add/subtract  dB and dB term together, but we cannot perform these operations on dB and dBm term and vice versa</a:t>
            </a:r>
          </a:p>
          <a:p>
            <a:pPr algn="l"/>
            <a:endParaRPr lang="en-US" altLang="en-US" sz="2800" dirty="0">
              <a:latin typeface="+mj-lt"/>
            </a:endParaRPr>
          </a:p>
          <a:p>
            <a:pPr marL="0" indent="0">
              <a:buNone/>
            </a:pPr>
            <a:endParaRPr lang="en-US" altLang="en-US" dirty="0">
              <a:latin typeface="+mj-lt"/>
            </a:endParaRPr>
          </a:p>
          <a:p>
            <a:endParaRPr lang="en-US" altLang="en-US" dirty="0">
              <a:latin typeface="+mj-lt"/>
            </a:endParaRPr>
          </a:p>
          <a:p>
            <a:endParaRPr lang="en-US" altLang="en-US" dirty="0">
              <a:latin typeface="+mj-lt"/>
            </a:endParaRPr>
          </a:p>
          <a:p>
            <a:endParaRPr lang="en-US" altLang="en-US" sz="2800" dirty="0">
              <a:latin typeface="+mj-lt"/>
            </a:endParaRP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88</a:t>
            </a:fld>
            <a:endParaRPr lang="en-US"/>
          </a:p>
        </p:txBody>
      </p:sp>
      <p:pic>
        <p:nvPicPr>
          <p:cNvPr id="4" name="Picture 14">
            <a:extLst>
              <a:ext uri="{FF2B5EF4-FFF2-40B4-BE49-F238E27FC236}">
                <a16:creationId xmlns:a16="http://schemas.microsoft.com/office/drawing/2014/main" id="{07587AEE-46CB-DC7B-C847-536713BFA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312" y="3135383"/>
            <a:ext cx="8415376" cy="1480458"/>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628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2594-BDDA-85A8-F76F-ABA183E8E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3A06D-DDA4-655F-57FD-D972DFCAF5B6}"/>
              </a:ext>
            </a:extLst>
          </p:cNvPr>
          <p:cNvSpPr>
            <a:spLocks noGrp="1"/>
          </p:cNvSpPr>
          <p:nvPr>
            <p:ph type="title"/>
          </p:nvPr>
        </p:nvSpPr>
        <p:spPr>
          <a:xfrm>
            <a:off x="442699" y="375786"/>
            <a:ext cx="10515600" cy="1325563"/>
          </a:xfrm>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51DAF78F-36DC-B76B-146C-87EAADB8C054}"/>
              </a:ext>
            </a:extLst>
          </p:cNvPr>
          <p:cNvSpPr>
            <a:spLocks noGrp="1"/>
          </p:cNvSpPr>
          <p:nvPr>
            <p:ph idx="1"/>
          </p:nvPr>
        </p:nvSpPr>
        <p:spPr>
          <a:xfrm>
            <a:off x="442699" y="1784578"/>
            <a:ext cx="11611401" cy="3701822"/>
          </a:xfrm>
        </p:spPr>
        <p:txBody>
          <a:bodyPr>
            <a:normAutofit/>
          </a:bodyPr>
          <a:lstStyle/>
          <a:p>
            <a:r>
              <a:rPr lang="en-US" b="1" dirty="0">
                <a:latin typeface="+mj-lt"/>
              </a:rPr>
              <a:t>Link Budget: </a:t>
            </a:r>
            <a:r>
              <a:rPr lang="en-US" dirty="0">
                <a:latin typeface="+mj-lt"/>
              </a:rPr>
              <a:t>One of the metrics that help you understand the gains and losses in a communication system. Applicable to radio waves, communication happening through cables, and other systems</a:t>
            </a:r>
          </a:p>
          <a:p>
            <a:r>
              <a:rPr lang="en-US" dirty="0">
                <a:latin typeface="+mj-lt"/>
              </a:rPr>
              <a:t>High link budget ensures that the wireless signal is received with a sufficient signal to noise (SNR) ratio for recovering of the sent information</a:t>
            </a:r>
          </a:p>
          <a:p>
            <a:endParaRPr lang="en-US" dirty="0">
              <a:latin typeface="+mj-lt"/>
            </a:endParaRPr>
          </a:p>
          <a:p>
            <a:pPr marL="0" indent="0" algn="ctr">
              <a:buNone/>
            </a:pPr>
            <a:r>
              <a:rPr lang="en-US" b="1" dirty="0">
                <a:latin typeface="+mj-lt"/>
              </a:rPr>
              <a:t>Receiver Power (dBm) = Transmitted Power (dBm) + Gains (dB) – Losses (dB)</a:t>
            </a:r>
          </a:p>
        </p:txBody>
      </p:sp>
      <p:sp>
        <p:nvSpPr>
          <p:cNvPr id="5" name="Slide Number Placeholder 4">
            <a:extLst>
              <a:ext uri="{FF2B5EF4-FFF2-40B4-BE49-F238E27FC236}">
                <a16:creationId xmlns:a16="http://schemas.microsoft.com/office/drawing/2014/main" id="{18D30F97-0A3F-5401-D141-AD2F644218CE}"/>
              </a:ext>
            </a:extLst>
          </p:cNvPr>
          <p:cNvSpPr>
            <a:spLocks noGrp="1"/>
          </p:cNvSpPr>
          <p:nvPr>
            <p:ph type="sldNum" sz="quarter" idx="12"/>
          </p:nvPr>
        </p:nvSpPr>
        <p:spPr/>
        <p:txBody>
          <a:bodyPr/>
          <a:lstStyle/>
          <a:p>
            <a:fld id="{687B7451-1438-CB4A-8106-82A64F1C7D7B}" type="slidenum">
              <a:rPr lang="sv-SE" smtClean="0"/>
              <a:pPr/>
              <a:t>89</a:t>
            </a:fld>
            <a:endParaRPr lang="sv-SE" dirty="0"/>
          </a:p>
        </p:txBody>
      </p:sp>
      <p:sp>
        <p:nvSpPr>
          <p:cNvPr id="6" name="AutoShape 2" descr="{\displaystyle \mathrm {SNR} ={\frac {P_{\mathrm {signal} }}{P_{\mathrm {noise} }}},}">
            <a:extLst>
              <a:ext uri="{FF2B5EF4-FFF2-40B4-BE49-F238E27FC236}">
                <a16:creationId xmlns:a16="http://schemas.microsoft.com/office/drawing/2014/main" id="{686C6C35-86E1-697E-2672-A7F20DCC9D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878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8ECD-AB83-443A-AD7D-097516C3CA14}"/>
              </a:ext>
            </a:extLst>
          </p:cNvPr>
          <p:cNvSpPr>
            <a:spLocks noGrp="1"/>
          </p:cNvSpPr>
          <p:nvPr>
            <p:ph type="title"/>
          </p:nvPr>
        </p:nvSpPr>
        <p:spPr>
          <a:xfrm>
            <a:off x="474518" y="410368"/>
            <a:ext cx="11242964" cy="1325563"/>
          </a:xfrm>
        </p:spPr>
        <p:txBody>
          <a:bodyPr>
            <a:normAutofit/>
          </a:bodyPr>
          <a:lstStyle/>
          <a:p>
            <a:r>
              <a:rPr lang="en-US" sz="4000" dirty="0">
                <a:latin typeface="+mn-lt"/>
              </a:rPr>
              <a:t>Controlling clock frequency and power consumption </a:t>
            </a:r>
          </a:p>
        </p:txBody>
      </p:sp>
      <p:sp>
        <p:nvSpPr>
          <p:cNvPr id="3" name="Content Placeholder 2">
            <a:extLst>
              <a:ext uri="{FF2B5EF4-FFF2-40B4-BE49-F238E27FC236}">
                <a16:creationId xmlns:a16="http://schemas.microsoft.com/office/drawing/2014/main" id="{00EE5010-F9E2-48C7-BABA-5278C557B1CC}"/>
              </a:ext>
            </a:extLst>
          </p:cNvPr>
          <p:cNvSpPr>
            <a:spLocks noGrp="1"/>
          </p:cNvSpPr>
          <p:nvPr>
            <p:ph idx="1"/>
          </p:nvPr>
        </p:nvSpPr>
        <p:spPr/>
        <p:txBody>
          <a:bodyPr>
            <a:normAutofit/>
          </a:bodyPr>
          <a:lstStyle/>
          <a:p>
            <a:r>
              <a:rPr lang="en-US" dirty="0">
                <a:latin typeface="+mj-lt"/>
              </a:rPr>
              <a:t>Microcontrollers provide extremely fine-grained control over clocks</a:t>
            </a:r>
          </a:p>
          <a:p>
            <a:pPr lvl="1"/>
            <a:r>
              <a:rPr lang="en-US" dirty="0">
                <a:latin typeface="+mj-lt"/>
              </a:rPr>
              <a:t>Manually enable/disable clocks as needed</a:t>
            </a:r>
          </a:p>
          <a:p>
            <a:pPr lvl="1"/>
            <a:endParaRPr lang="en-US" dirty="0">
              <a:latin typeface="+mj-lt"/>
            </a:endParaRPr>
          </a:p>
          <a:p>
            <a:r>
              <a:rPr lang="en-US" dirty="0">
                <a:latin typeface="+mj-lt"/>
              </a:rPr>
              <a:t>nRF52 instead gives almost no control but is easier to use</a:t>
            </a:r>
          </a:p>
          <a:p>
            <a:pPr lvl="1"/>
            <a:r>
              <a:rPr lang="en-US" dirty="0">
                <a:latin typeface="+mj-lt"/>
              </a:rPr>
              <a:t>One 64-MHz clock for processor</a:t>
            </a:r>
          </a:p>
          <a:p>
            <a:pPr lvl="1"/>
            <a:r>
              <a:rPr lang="en-US" dirty="0">
                <a:latin typeface="+mj-lt"/>
              </a:rPr>
              <a:t>Multiple peripheral clocks, but (most) peripherals are hardwired to one</a:t>
            </a:r>
          </a:p>
          <a:p>
            <a:pPr lvl="2"/>
            <a:r>
              <a:rPr lang="en-US" dirty="0">
                <a:latin typeface="+mj-lt"/>
              </a:rPr>
              <a:t>16 MHz for almost all peripherals (PDM and I2S are 32 MHz)</a:t>
            </a:r>
          </a:p>
          <a:p>
            <a:pPr lvl="1"/>
            <a:r>
              <a:rPr lang="en-US" dirty="0">
                <a:latin typeface="+mj-lt"/>
              </a:rPr>
              <a:t>Low-frequency 32 kHz clock for low-power peripherals</a:t>
            </a:r>
          </a:p>
          <a:p>
            <a:pPr lvl="1"/>
            <a:r>
              <a:rPr lang="en-US" dirty="0">
                <a:latin typeface="+mj-lt"/>
              </a:rPr>
              <a:t>Automatically enables/disables clocks</a:t>
            </a:r>
          </a:p>
        </p:txBody>
      </p:sp>
      <p:sp>
        <p:nvSpPr>
          <p:cNvPr id="4" name="Slide Number Placeholder 3">
            <a:extLst>
              <a:ext uri="{FF2B5EF4-FFF2-40B4-BE49-F238E27FC236}">
                <a16:creationId xmlns:a16="http://schemas.microsoft.com/office/drawing/2014/main" id="{0CE2C226-2851-49D4-8388-2947ABB2E5E7}"/>
              </a:ext>
            </a:extLst>
          </p:cNvPr>
          <p:cNvSpPr>
            <a:spLocks noGrp="1"/>
          </p:cNvSpPr>
          <p:nvPr>
            <p:ph type="sldNum" sz="quarter" idx="12"/>
          </p:nvPr>
        </p:nvSpPr>
        <p:spPr/>
        <p:txBody>
          <a:bodyPr/>
          <a:lstStyle/>
          <a:p>
            <a:fld id="{0778C724-3839-4D76-A707-B4C23905D055}" type="slidenum">
              <a:rPr lang="en-US" smtClean="0"/>
              <a:t>9</a:t>
            </a:fld>
            <a:endParaRPr lang="en-US"/>
          </a:p>
        </p:txBody>
      </p:sp>
    </p:spTree>
    <p:extLst>
      <p:ext uri="{BB962C8B-B14F-4D97-AF65-F5344CB8AC3E}">
        <p14:creationId xmlns:p14="http://schemas.microsoft.com/office/powerpoint/2010/main" val="1156587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6993-6D6C-4499-C17B-C1AF6901E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7BE51-DBF5-7ED2-1E28-093BC44E0CDC}"/>
              </a:ext>
            </a:extLst>
          </p:cNvPr>
          <p:cNvSpPr>
            <a:spLocks noGrp="1"/>
          </p:cNvSpPr>
          <p:nvPr>
            <p:ph type="title"/>
          </p:nvPr>
        </p:nvSpPr>
        <p:spPr>
          <a:xfrm>
            <a:off x="685800" y="348090"/>
            <a:ext cx="10515600" cy="1325563"/>
          </a:xfrm>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8EC4FB0C-01BF-2065-E786-58996A7C237D}"/>
              </a:ext>
            </a:extLst>
          </p:cNvPr>
          <p:cNvSpPr>
            <a:spLocks noGrp="1"/>
          </p:cNvSpPr>
          <p:nvPr>
            <p:ph idx="1"/>
          </p:nvPr>
        </p:nvSpPr>
        <p:spPr>
          <a:xfrm>
            <a:off x="797541" y="1673653"/>
            <a:ext cx="10708659" cy="4290914"/>
          </a:xfrm>
        </p:spPr>
        <p:txBody>
          <a:bodyPr>
            <a:normAutofit fontScale="77500" lnSpcReduction="20000"/>
          </a:bodyPr>
          <a:lstStyle/>
          <a:p>
            <a:r>
              <a:rPr lang="en-US" sz="3600" b="1" dirty="0">
                <a:latin typeface="+mj-lt"/>
              </a:rPr>
              <a:t>Free space path loss (FSPL or FSL):</a:t>
            </a:r>
            <a:r>
              <a:rPr lang="en-US" dirty="0">
                <a:latin typeface="+mj-lt"/>
              </a:rPr>
              <a:t> </a:t>
            </a:r>
            <a:r>
              <a:rPr lang="en-US" sz="3600" dirty="0">
                <a:latin typeface="+mj-lt"/>
              </a:rPr>
              <a:t>The loss of power encountered by signal as it transmits from the transmitter to the receiver </a:t>
            </a:r>
          </a:p>
          <a:p>
            <a:pPr marL="457200" lvl="1" indent="0">
              <a:buNone/>
            </a:pPr>
            <a:endParaRPr lang="en-SG" b="0" i="0" dirty="0">
              <a:effectLst/>
              <a:latin typeface="+mj-lt"/>
            </a:endParaRPr>
          </a:p>
          <a:p>
            <a:pPr algn="l">
              <a:buFont typeface="Arial" panose="020B0604020202020204" pitchFamily="34" charset="0"/>
              <a:buChar char="•"/>
            </a:pPr>
            <a:endParaRPr lang="en-SG" dirty="0">
              <a:solidFill>
                <a:srgbClr val="ECECEC"/>
              </a:solidFill>
              <a:latin typeface="KaTeX_Main"/>
            </a:endParaRPr>
          </a:p>
          <a:p>
            <a:pPr algn="l">
              <a:buFont typeface="Arial" panose="020B0604020202020204" pitchFamily="34" charset="0"/>
              <a:buChar char="•"/>
            </a:pPr>
            <a:endParaRPr lang="en-SG" b="0" i="0" dirty="0">
              <a:solidFill>
                <a:srgbClr val="ECECEC"/>
              </a:solidFill>
              <a:effectLst/>
              <a:latin typeface="KaTeX_Main"/>
            </a:endParaRPr>
          </a:p>
          <a:p>
            <a:pPr algn="l">
              <a:buFont typeface="Arial" panose="020B0604020202020204" pitchFamily="34" charset="0"/>
              <a:buChar char="•"/>
            </a:pPr>
            <a:endParaRPr lang="en-SG" dirty="0">
              <a:solidFill>
                <a:srgbClr val="ECECEC"/>
              </a:solidFill>
              <a:latin typeface="KaTeX_Main"/>
            </a:endParaRPr>
          </a:p>
          <a:p>
            <a:pPr marL="0" indent="0" algn="l">
              <a:buNone/>
            </a:pPr>
            <a:endParaRPr lang="en-SG" b="0" i="0" dirty="0">
              <a:solidFill>
                <a:srgbClr val="ECECEC"/>
              </a:solidFill>
              <a:effectLst/>
              <a:latin typeface="KaTeX_Main"/>
            </a:endParaRPr>
          </a:p>
          <a:p>
            <a:pPr algn="l">
              <a:buFont typeface="Arial" panose="020B0604020202020204" pitchFamily="34" charset="0"/>
              <a:buChar char="•"/>
            </a:pPr>
            <a:r>
              <a:rPr lang="en-SG" sz="3400" b="0" i="1" dirty="0">
                <a:effectLst/>
                <a:latin typeface="+mj-lt"/>
              </a:rPr>
              <a:t>d</a:t>
            </a:r>
            <a:r>
              <a:rPr lang="en-SG" sz="3400" b="0" i="0" dirty="0">
                <a:effectLst/>
                <a:latin typeface="+mj-lt"/>
              </a:rPr>
              <a:t> is the distance between the transmitter and receiver antennas (in meters),</a:t>
            </a:r>
          </a:p>
          <a:p>
            <a:pPr algn="l">
              <a:buFont typeface="Arial" panose="020B0604020202020204" pitchFamily="34" charset="0"/>
              <a:buChar char="•"/>
            </a:pPr>
            <a:r>
              <a:rPr lang="en-SG" sz="3400" b="0" i="1" dirty="0">
                <a:effectLst/>
                <a:latin typeface="+mj-lt"/>
              </a:rPr>
              <a:t>f</a:t>
            </a:r>
            <a:r>
              <a:rPr lang="en-SG" sz="3400" b="0" i="0" dirty="0">
                <a:effectLst/>
                <a:latin typeface="+mj-lt"/>
              </a:rPr>
              <a:t> is the frequency of the signal (in Hertz),</a:t>
            </a:r>
          </a:p>
          <a:p>
            <a:pPr algn="l">
              <a:buFont typeface="Arial" panose="020B0604020202020204" pitchFamily="34" charset="0"/>
              <a:buChar char="•"/>
            </a:pPr>
            <a:r>
              <a:rPr lang="en-SG" sz="3400" b="0" i="1" dirty="0">
                <a:effectLst/>
                <a:latin typeface="+mj-lt"/>
              </a:rPr>
              <a:t>c</a:t>
            </a:r>
            <a:r>
              <a:rPr lang="en-SG" sz="3400" b="0" i="0" dirty="0">
                <a:effectLst/>
                <a:latin typeface="+mj-lt"/>
              </a:rPr>
              <a:t> is the speed of light in a vacuum</a:t>
            </a:r>
          </a:p>
          <a:p>
            <a:pPr marL="0" indent="0">
              <a:buNone/>
            </a:pPr>
            <a:br>
              <a:rPr lang="en-SG" dirty="0"/>
            </a:br>
            <a:endParaRPr lang="en-US" dirty="0">
              <a:latin typeface="+mj-lt"/>
            </a:endParaRPr>
          </a:p>
        </p:txBody>
      </p:sp>
      <p:sp>
        <p:nvSpPr>
          <p:cNvPr id="5" name="Slide Number Placeholder 4">
            <a:extLst>
              <a:ext uri="{FF2B5EF4-FFF2-40B4-BE49-F238E27FC236}">
                <a16:creationId xmlns:a16="http://schemas.microsoft.com/office/drawing/2014/main" id="{F07B0693-6C8B-19DB-3917-2E32A9CEF037}"/>
              </a:ext>
            </a:extLst>
          </p:cNvPr>
          <p:cNvSpPr>
            <a:spLocks noGrp="1"/>
          </p:cNvSpPr>
          <p:nvPr>
            <p:ph type="sldNum" sz="quarter" idx="12"/>
          </p:nvPr>
        </p:nvSpPr>
        <p:spPr/>
        <p:txBody>
          <a:bodyPr/>
          <a:lstStyle/>
          <a:p>
            <a:fld id="{687B7451-1438-CB4A-8106-82A64F1C7D7B}" type="slidenum">
              <a:rPr lang="sv-SE" smtClean="0"/>
              <a:pPr/>
              <a:t>90</a:t>
            </a:fld>
            <a:endParaRPr lang="sv-SE" dirty="0"/>
          </a:p>
        </p:txBody>
      </p:sp>
      <p:sp>
        <p:nvSpPr>
          <p:cNvPr id="6" name="AutoShape 2" descr="{\displaystyle \mathrm {SNR} ={\frac {P_{\mathrm {signal} }}{P_{\mathrm {noise} }}},}">
            <a:extLst>
              <a:ext uri="{FF2B5EF4-FFF2-40B4-BE49-F238E27FC236}">
                <a16:creationId xmlns:a16="http://schemas.microsoft.com/office/drawing/2014/main" id="{EC6919C7-097F-F94F-487C-F6342C3272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black text with black letters&#10;&#10;Description automatically generated">
            <a:extLst>
              <a:ext uri="{FF2B5EF4-FFF2-40B4-BE49-F238E27FC236}">
                <a16:creationId xmlns:a16="http://schemas.microsoft.com/office/drawing/2014/main" id="{8CE90D11-A9F8-5284-EF19-397156DA5F34}"/>
              </a:ext>
            </a:extLst>
          </p:cNvPr>
          <p:cNvPicPr>
            <a:picLocks noChangeAspect="1"/>
          </p:cNvPicPr>
          <p:nvPr/>
        </p:nvPicPr>
        <p:blipFill rotWithShape="1">
          <a:blip r:embed="rId2"/>
          <a:srcRect l="427" t="2914" r="16985" b="1586"/>
          <a:stretch/>
        </p:blipFill>
        <p:spPr>
          <a:xfrm>
            <a:off x="2803161" y="2826895"/>
            <a:ext cx="6280878" cy="899410"/>
          </a:xfrm>
          <a:prstGeom prst="rect">
            <a:avLst/>
          </a:prstGeom>
        </p:spPr>
      </p:pic>
    </p:spTree>
    <p:extLst>
      <p:ext uri="{BB962C8B-B14F-4D97-AF65-F5344CB8AC3E}">
        <p14:creationId xmlns:p14="http://schemas.microsoft.com/office/powerpoint/2010/main" val="3087057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DB42-1710-CAF0-96D2-A5801BDA5289}"/>
              </a:ext>
            </a:extLst>
          </p:cNvPr>
          <p:cNvSpPr>
            <a:spLocks noGrp="1"/>
          </p:cNvSpPr>
          <p:nvPr>
            <p:ph type="title"/>
          </p:nvPr>
        </p:nvSpPr>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A00BF9F5-B6A0-4006-E5F9-FBFBA15BDB64}"/>
              </a:ext>
            </a:extLst>
          </p:cNvPr>
          <p:cNvSpPr>
            <a:spLocks noGrp="1"/>
          </p:cNvSpPr>
          <p:nvPr>
            <p:ph idx="1"/>
          </p:nvPr>
        </p:nvSpPr>
        <p:spPr>
          <a:xfrm>
            <a:off x="838200" y="1554211"/>
            <a:ext cx="11117239" cy="4351338"/>
          </a:xfrm>
        </p:spPr>
        <p:txBody>
          <a:bodyPr>
            <a:normAutofit/>
          </a:bodyPr>
          <a:lstStyle/>
          <a:p>
            <a:r>
              <a:rPr lang="en-US" b="1" dirty="0">
                <a:latin typeface="+mj-lt"/>
              </a:rPr>
              <a:t>Signal to Noise (SNR) ratio: </a:t>
            </a:r>
            <a:r>
              <a:rPr lang="en-US" dirty="0">
                <a:latin typeface="+mj-lt"/>
              </a:rPr>
              <a:t>It is defined as the ratio of the desired or target signal when compared to the background noise</a:t>
            </a:r>
          </a:p>
          <a:p>
            <a:pPr lvl="1"/>
            <a:r>
              <a:rPr lang="en-US" dirty="0">
                <a:latin typeface="+mj-lt"/>
              </a:rPr>
              <a:t>SNR =  P(signal) / P(noise)</a:t>
            </a:r>
          </a:p>
          <a:p>
            <a:pPr lvl="1"/>
            <a:endParaRPr lang="en-US" dirty="0">
              <a:latin typeface="+mj-lt"/>
            </a:endParaRPr>
          </a:p>
          <a:p>
            <a:r>
              <a:rPr lang="en-US" dirty="0">
                <a:latin typeface="+mj-lt"/>
              </a:rPr>
              <a:t>Often, SNR as a ratio is expressed in the units of decibel (dB)</a:t>
            </a:r>
          </a:p>
          <a:p>
            <a:pPr lvl="1"/>
            <a:r>
              <a:rPr lang="en-US" dirty="0">
                <a:latin typeface="+mj-lt"/>
              </a:rPr>
              <a:t>SNR = 1,  what would be the value in decibel? </a:t>
            </a:r>
          </a:p>
          <a:p>
            <a:endParaRPr lang="en-US" dirty="0">
              <a:latin typeface="+mj-lt"/>
            </a:endParaRPr>
          </a:p>
          <a:p>
            <a:r>
              <a:rPr lang="en-US" dirty="0">
                <a:latin typeface="+mj-lt"/>
              </a:rPr>
              <a:t>We would like to have the SNR to be as high as possible. For communication systems, it means stronger desired signal, resulting in  better link quality and reliability</a:t>
            </a:r>
          </a:p>
          <a:p>
            <a:endParaRPr lang="en-US" dirty="0">
              <a:latin typeface="+mj-lt"/>
            </a:endParaRPr>
          </a:p>
        </p:txBody>
      </p:sp>
      <p:sp>
        <p:nvSpPr>
          <p:cNvPr id="4" name="Footer Placeholder 3">
            <a:extLst>
              <a:ext uri="{FF2B5EF4-FFF2-40B4-BE49-F238E27FC236}">
                <a16:creationId xmlns:a16="http://schemas.microsoft.com/office/drawing/2014/main" id="{32D56827-CDA0-D04F-4AF4-84C925C01CED}"/>
              </a:ext>
            </a:extLst>
          </p:cNvPr>
          <p:cNvSpPr>
            <a:spLocks noGrp="1"/>
          </p:cNvSpPr>
          <p:nvPr>
            <p:ph type="ftr" sz="quarter" idx="11"/>
          </p:nvPr>
        </p:nvSpPr>
        <p:spPr/>
        <p:txBody>
          <a:bodyPr/>
          <a:lstStyle/>
          <a:p>
            <a:r>
              <a:rPr lang="sv-SE"/>
              <a:t>ambujv@berkeley.edu</a:t>
            </a:r>
            <a:endParaRPr lang="sv-SE" dirty="0"/>
          </a:p>
        </p:txBody>
      </p:sp>
      <p:sp>
        <p:nvSpPr>
          <p:cNvPr id="5" name="Slide Number Placeholder 4">
            <a:extLst>
              <a:ext uri="{FF2B5EF4-FFF2-40B4-BE49-F238E27FC236}">
                <a16:creationId xmlns:a16="http://schemas.microsoft.com/office/drawing/2014/main" id="{E8694CB1-A43F-B169-96FF-47C1A525F7C2}"/>
              </a:ext>
            </a:extLst>
          </p:cNvPr>
          <p:cNvSpPr>
            <a:spLocks noGrp="1"/>
          </p:cNvSpPr>
          <p:nvPr>
            <p:ph type="sldNum" sz="quarter" idx="12"/>
          </p:nvPr>
        </p:nvSpPr>
        <p:spPr/>
        <p:txBody>
          <a:bodyPr/>
          <a:lstStyle/>
          <a:p>
            <a:fld id="{687B7451-1438-CB4A-8106-82A64F1C7D7B}" type="slidenum">
              <a:rPr lang="sv-SE" smtClean="0"/>
              <a:pPr/>
              <a:t>91</a:t>
            </a:fld>
            <a:endParaRPr lang="sv-SE" dirty="0"/>
          </a:p>
        </p:txBody>
      </p:sp>
      <p:sp>
        <p:nvSpPr>
          <p:cNvPr id="6" name="AutoShape 2" descr="{\displaystyle \mathrm {SNR} ={\frac {P_{\mathrm {signal} }}{P_{\mathrm {noise} }}},}">
            <a:extLst>
              <a:ext uri="{FF2B5EF4-FFF2-40B4-BE49-F238E27FC236}">
                <a16:creationId xmlns:a16="http://schemas.microsoft.com/office/drawing/2014/main" id="{A9BDC98C-A5AF-7A03-0492-AE60219AC7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11182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E5B8-A43B-4311-3DC7-2F1ECB065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FCB3BE-1F51-F8EE-2DDE-D2256BA17328}"/>
              </a:ext>
            </a:extLst>
          </p:cNvPr>
          <p:cNvSpPr>
            <a:spLocks noGrp="1"/>
          </p:cNvSpPr>
          <p:nvPr>
            <p:ph type="title"/>
          </p:nvPr>
        </p:nvSpPr>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9CA56E33-97CD-C193-45A4-1873BCF9487B}"/>
              </a:ext>
            </a:extLst>
          </p:cNvPr>
          <p:cNvSpPr>
            <a:spLocks noGrp="1"/>
          </p:cNvSpPr>
          <p:nvPr>
            <p:ph idx="1"/>
          </p:nvPr>
        </p:nvSpPr>
        <p:spPr>
          <a:xfrm>
            <a:off x="990600" y="1690688"/>
            <a:ext cx="10515600" cy="4351338"/>
          </a:xfrm>
        </p:spPr>
        <p:txBody>
          <a:bodyPr>
            <a:normAutofit/>
          </a:bodyPr>
          <a:lstStyle/>
          <a:p>
            <a:r>
              <a:rPr lang="en-US" dirty="0">
                <a:latin typeface="+mj-lt"/>
              </a:rPr>
              <a:t>How do you estimate the capacity of the channel?  </a:t>
            </a:r>
          </a:p>
          <a:p>
            <a:r>
              <a:rPr lang="en-US" dirty="0">
                <a:latin typeface="+mj-lt"/>
              </a:rPr>
              <a:t>And what do you mean by the capacity of the channel?</a:t>
            </a:r>
          </a:p>
          <a:p>
            <a:r>
              <a:rPr lang="en-US" dirty="0">
                <a:latin typeface="+mj-lt"/>
              </a:rPr>
              <a:t>Shannon capacity of the channel: The bandwidth available (B) , The quality of the channel (the level of noise, SNR)</a:t>
            </a:r>
          </a:p>
          <a:p>
            <a:pPr lvl="1">
              <a:defRPr/>
            </a:pPr>
            <a:endParaRPr lang="en-US" altLang="en-US" sz="2800" dirty="0">
              <a:effectLst>
                <a:outerShdw blurRad="38100" dist="38100" dir="2700000" algn="tl">
                  <a:srgbClr val="C0C0C0"/>
                </a:outerShdw>
              </a:effectLst>
              <a:latin typeface="+mj-lt"/>
            </a:endParaRPr>
          </a:p>
          <a:p>
            <a:pPr lvl="1">
              <a:defRPr/>
            </a:pPr>
            <a:r>
              <a:rPr lang="en-US" altLang="en-US" sz="3200" dirty="0">
                <a:effectLst>
                  <a:outerShdw blurRad="38100" dist="38100" dir="2700000" algn="tl">
                    <a:srgbClr val="C0C0C0"/>
                  </a:outerShdw>
                </a:effectLst>
                <a:latin typeface="+mj-lt"/>
              </a:rPr>
              <a:t>C = </a:t>
            </a:r>
            <a:r>
              <a:rPr lang="en-US" altLang="en-US" sz="3200" dirty="0">
                <a:solidFill>
                  <a:srgbClr val="FF0000"/>
                </a:solidFill>
                <a:effectLst>
                  <a:outerShdw blurRad="38100" dist="38100" dir="2700000" algn="tl">
                    <a:srgbClr val="C0C0C0"/>
                  </a:outerShdw>
                </a:effectLst>
                <a:latin typeface="+mj-lt"/>
              </a:rPr>
              <a:t>B</a:t>
            </a:r>
            <a:r>
              <a:rPr lang="en-US" altLang="en-US" sz="3200" dirty="0">
                <a:effectLst>
                  <a:outerShdw blurRad="38100" dist="38100" dir="2700000" algn="tl">
                    <a:srgbClr val="C0C0C0"/>
                  </a:outerShdw>
                </a:effectLst>
                <a:latin typeface="+mj-lt"/>
              </a:rPr>
              <a:t> * log</a:t>
            </a:r>
            <a:r>
              <a:rPr lang="en-US" altLang="en-US" sz="3200" baseline="-25000" dirty="0">
                <a:effectLst>
                  <a:outerShdw blurRad="38100" dist="38100" dir="2700000" algn="tl">
                    <a:srgbClr val="C0C0C0"/>
                  </a:outerShdw>
                </a:effectLst>
                <a:latin typeface="+mj-lt"/>
              </a:rPr>
              <a:t>2</a:t>
            </a:r>
            <a:r>
              <a:rPr lang="en-US" altLang="en-US" sz="3200" dirty="0">
                <a:effectLst>
                  <a:outerShdw blurRad="38100" dist="38100" dir="2700000" algn="tl">
                    <a:srgbClr val="C0C0C0"/>
                  </a:outerShdw>
                </a:effectLst>
                <a:latin typeface="+mj-lt"/>
              </a:rPr>
              <a:t>(1+</a:t>
            </a:r>
            <a:r>
              <a:rPr lang="en-US" altLang="en-US" sz="3200" dirty="0">
                <a:solidFill>
                  <a:srgbClr val="FF0000"/>
                </a:solidFill>
                <a:effectLst>
                  <a:outerShdw blurRad="38100" dist="38100" dir="2700000" algn="tl">
                    <a:srgbClr val="C0C0C0"/>
                  </a:outerShdw>
                </a:effectLst>
                <a:latin typeface="+mj-lt"/>
              </a:rPr>
              <a:t>SNR</a:t>
            </a:r>
            <a:r>
              <a:rPr lang="en-US" altLang="en-US" sz="3200" dirty="0">
                <a:effectLst>
                  <a:outerShdw blurRad="38100" dist="38100" dir="2700000" algn="tl">
                    <a:srgbClr val="C0C0C0"/>
                  </a:outerShdw>
                </a:effectLst>
                <a:latin typeface="+mj-lt"/>
              </a:rPr>
              <a:t>)</a:t>
            </a:r>
          </a:p>
          <a:p>
            <a:pPr lvl="1">
              <a:defRPr/>
            </a:pPr>
            <a:endParaRPr lang="en-US" altLang="en-US" sz="2800" dirty="0">
              <a:effectLst>
                <a:outerShdw blurRad="38100" dist="38100" dir="2700000" algn="tl">
                  <a:srgbClr val="C0C0C0"/>
                </a:outerShdw>
              </a:effectLst>
              <a:latin typeface="+mj-lt"/>
            </a:endParaRPr>
          </a:p>
          <a:p>
            <a:pPr>
              <a:defRPr/>
            </a:pPr>
            <a:r>
              <a:rPr lang="en-US" altLang="en-US" sz="2800" b="0" i="0" dirty="0">
                <a:latin typeface="+mj-lt"/>
              </a:rPr>
              <a:t>Intuitively, capacity increases with available bandwidth (linear) and increases with SNR (log)</a:t>
            </a:r>
          </a:p>
          <a:p>
            <a:endParaRPr lang="en-US" dirty="0">
              <a:latin typeface="+mj-lt"/>
            </a:endParaRPr>
          </a:p>
          <a:p>
            <a:endParaRPr lang="en-US" dirty="0">
              <a:latin typeface="+mj-lt"/>
            </a:endParaRPr>
          </a:p>
        </p:txBody>
      </p:sp>
      <p:sp>
        <p:nvSpPr>
          <p:cNvPr id="5" name="Slide Number Placeholder 4">
            <a:extLst>
              <a:ext uri="{FF2B5EF4-FFF2-40B4-BE49-F238E27FC236}">
                <a16:creationId xmlns:a16="http://schemas.microsoft.com/office/drawing/2014/main" id="{AF6E83FC-352A-221A-4869-81D373F4A4C6}"/>
              </a:ext>
            </a:extLst>
          </p:cNvPr>
          <p:cNvSpPr>
            <a:spLocks noGrp="1"/>
          </p:cNvSpPr>
          <p:nvPr>
            <p:ph type="sldNum" sz="quarter" idx="12"/>
          </p:nvPr>
        </p:nvSpPr>
        <p:spPr/>
        <p:txBody>
          <a:bodyPr/>
          <a:lstStyle/>
          <a:p>
            <a:fld id="{687B7451-1438-CB4A-8106-82A64F1C7D7B}" type="slidenum">
              <a:rPr lang="sv-SE" smtClean="0"/>
              <a:pPr/>
              <a:t>92</a:t>
            </a:fld>
            <a:endParaRPr lang="sv-SE" dirty="0"/>
          </a:p>
        </p:txBody>
      </p:sp>
      <p:sp>
        <p:nvSpPr>
          <p:cNvPr id="6" name="AutoShape 2" descr="{\displaystyle \mathrm {SNR} ={\frac {P_{\mathrm {signal} }}{P_{\mathrm {noise} }}},}">
            <a:extLst>
              <a:ext uri="{FF2B5EF4-FFF2-40B4-BE49-F238E27FC236}">
                <a16:creationId xmlns:a16="http://schemas.microsoft.com/office/drawing/2014/main" id="{3E1262E0-E62E-CD91-D72B-CCAA53186E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001480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93</a:t>
            </a:fld>
            <a:endParaRPr lang="en-US"/>
          </a:p>
        </p:txBody>
      </p:sp>
      <p:sp>
        <p:nvSpPr>
          <p:cNvPr id="4" name="TextBox 3"/>
          <p:cNvSpPr txBox="1"/>
          <p:nvPr/>
        </p:nvSpPr>
        <p:spPr>
          <a:xfrm>
            <a:off x="431838" y="327497"/>
            <a:ext cx="11328324" cy="707886"/>
          </a:xfrm>
          <a:prstGeom prst="rect">
            <a:avLst/>
          </a:prstGeom>
          <a:noFill/>
        </p:spPr>
        <p:txBody>
          <a:bodyPr wrap="square" rtlCol="0">
            <a:spAutoFit/>
          </a:bodyPr>
          <a:lstStyle/>
          <a:p>
            <a:r>
              <a:rPr lang="en-US" sz="4000" dirty="0"/>
              <a:t>Various tradeoffs in range, frequency, </a:t>
            </a:r>
            <a:r>
              <a:rPr lang="en-US" sz="4000" dirty="0" err="1"/>
              <a:t>datarate</a:t>
            </a:r>
            <a:r>
              <a:rPr lang="en-US" sz="4000" dirty="0"/>
              <a:t>, power</a:t>
            </a:r>
          </a:p>
        </p:txBody>
      </p:sp>
      <p:sp>
        <p:nvSpPr>
          <p:cNvPr id="5" name="Rectangle 4"/>
          <p:cNvSpPr/>
          <p:nvPr/>
        </p:nvSpPr>
        <p:spPr>
          <a:xfrm>
            <a:off x="1166649" y="1493137"/>
            <a:ext cx="9485828" cy="1446550"/>
          </a:xfrm>
          <a:prstGeom prst="rect">
            <a:avLst/>
          </a:prstGeom>
        </p:spPr>
        <p:txBody>
          <a:bodyPr wrap="square">
            <a:spAutoFit/>
          </a:bodyPr>
          <a:lstStyle/>
          <a:p>
            <a:pPr>
              <a:defRPr/>
            </a:pPr>
            <a:r>
              <a:rPr lang="en-US" altLang="en-US" sz="3200" dirty="0">
                <a:solidFill>
                  <a:srgbClr val="0070C0"/>
                </a:solidFill>
                <a:effectLst>
                  <a:outerShdw blurRad="38100" dist="38100" dir="2700000" algn="tl">
                    <a:srgbClr val="C0C0C0"/>
                  </a:outerShdw>
                </a:effectLst>
                <a:latin typeface="Times New Roman" panose="02020603050405020304" pitchFamily="18" charset="0"/>
              </a:rPr>
              <a:t>C = B * log</a:t>
            </a:r>
            <a:r>
              <a:rPr lang="en-US" altLang="en-US" sz="3200" baseline="-25000" dirty="0">
                <a:solidFill>
                  <a:srgbClr val="0070C0"/>
                </a:solidFill>
                <a:effectLst>
                  <a:outerShdw blurRad="38100" dist="38100" dir="2700000" algn="tl">
                    <a:srgbClr val="C0C0C0"/>
                  </a:outerShdw>
                </a:effectLst>
                <a:latin typeface="Times New Roman" panose="02020603050405020304" pitchFamily="18" charset="0"/>
              </a:rPr>
              <a:t>2</a:t>
            </a:r>
            <a:r>
              <a:rPr lang="en-US" altLang="en-US" sz="3200" dirty="0">
                <a:solidFill>
                  <a:srgbClr val="0070C0"/>
                </a:solidFill>
                <a:effectLst>
                  <a:outerShdw blurRad="38100" dist="38100" dir="2700000" algn="tl">
                    <a:srgbClr val="C0C0C0"/>
                  </a:outerShdw>
                </a:effectLst>
                <a:latin typeface="Times New Roman" panose="02020603050405020304" pitchFamily="18" charset="0"/>
              </a:rPr>
              <a:t>(1+SNR)</a:t>
            </a:r>
          </a:p>
          <a:p>
            <a:pPr lvl="1">
              <a:defRPr/>
            </a:pPr>
            <a:endParaRPr lang="en-US" altLang="en-US" sz="2800" dirty="0">
              <a:effectLst>
                <a:outerShdw blurRad="38100" dist="38100" dir="2700000" algn="tl">
                  <a:srgbClr val="C0C0C0"/>
                </a:outerShdw>
              </a:effectLst>
              <a:latin typeface="Times New Roman" panose="02020603050405020304" pitchFamily="18" charset="0"/>
            </a:endParaRPr>
          </a:p>
          <a:p>
            <a:pPr lvl="1">
              <a:defRPr/>
            </a:pPr>
            <a:r>
              <a:rPr lang="en-US" altLang="en-US" sz="2800" dirty="0">
                <a:effectLst>
                  <a:outerShdw blurRad="38100" dist="38100" dir="2700000" algn="tl">
                    <a:srgbClr val="C0C0C0"/>
                  </a:outerShdw>
                </a:effectLst>
                <a:latin typeface="Times New Roman" panose="02020603050405020304" pitchFamily="18" charset="0"/>
              </a:rPr>
              <a:t>SNR – </a:t>
            </a:r>
            <a:r>
              <a:rPr lang="en-US" altLang="en-US" sz="2800" dirty="0">
                <a:solidFill>
                  <a:srgbClr val="FF0000"/>
                </a:solidFill>
                <a:effectLst>
                  <a:outerShdw blurRad="38100" dist="38100" dir="2700000" algn="tl">
                    <a:srgbClr val="C0C0C0"/>
                  </a:outerShdw>
                </a:effectLst>
                <a:latin typeface="Times New Roman" panose="02020603050405020304" pitchFamily="18" charset="0"/>
              </a:rPr>
              <a:t>signal</a:t>
            </a:r>
            <a:r>
              <a:rPr lang="en-US" altLang="en-US" sz="2800" dirty="0">
                <a:effectLst>
                  <a:outerShdw blurRad="38100" dist="38100" dir="2700000" algn="tl">
                    <a:srgbClr val="C0C0C0"/>
                  </a:outerShdw>
                </a:effectLst>
                <a:latin typeface="Times New Roman" panose="02020603050405020304" pitchFamily="18" charset="0"/>
              </a:rPr>
              <a:t>-to-noise ratio</a:t>
            </a:r>
          </a:p>
        </p:txBody>
      </p:sp>
      <p:graphicFrame>
        <p:nvGraphicFramePr>
          <p:cNvPr id="6" name="Object 2"/>
          <p:cNvGraphicFramePr>
            <a:graphicFrameLocks noChangeAspect="1"/>
          </p:cNvGraphicFramePr>
          <p:nvPr/>
        </p:nvGraphicFramePr>
        <p:xfrm>
          <a:off x="1321688" y="3679588"/>
          <a:ext cx="4587875" cy="1751013"/>
        </p:xfrm>
        <a:graphic>
          <a:graphicData uri="http://schemas.openxmlformats.org/presentationml/2006/ole">
            <mc:AlternateContent xmlns:mc="http://schemas.openxmlformats.org/markup-compatibility/2006">
              <mc:Choice xmlns:v="urn:schemas-microsoft-com:vml" Requires="v">
                <p:oleObj name="Equation" r:id="rId2" imgW="1320480" imgH="507960" progId="Equation.3">
                  <p:embed/>
                </p:oleObj>
              </mc:Choice>
              <mc:Fallback>
                <p:oleObj name="Equation" r:id="rId2" imgW="1320480" imgH="507960" progId="Equation.3">
                  <p:embed/>
                  <p:pic>
                    <p:nvPicPr>
                      <p:cNvPr id="6" name="Object 2"/>
                      <p:cNvPicPr>
                        <a:picLocks noChangeAspect="1" noChangeArrowheads="1"/>
                      </p:cNvPicPr>
                      <p:nvPr/>
                    </p:nvPicPr>
                    <p:blipFill>
                      <a:blip r:embed="rId3"/>
                      <a:srcRect/>
                      <a:stretch>
                        <a:fillRect/>
                      </a:stretch>
                    </p:blipFill>
                    <p:spPr bwMode="auto">
                      <a:xfrm>
                        <a:off x="1321688" y="3679588"/>
                        <a:ext cx="4587875" cy="1751013"/>
                      </a:xfrm>
                      <a:prstGeom prst="rect">
                        <a:avLst/>
                      </a:prstGeom>
                      <a:noFill/>
                    </p:spPr>
                  </p:pic>
                </p:oleObj>
              </mc:Fallback>
            </mc:AlternateContent>
          </a:graphicData>
        </a:graphic>
      </p:graphicFrame>
      <p:sp>
        <p:nvSpPr>
          <p:cNvPr id="8" name="TextBox 7"/>
          <p:cNvSpPr txBox="1"/>
          <p:nvPr/>
        </p:nvSpPr>
        <p:spPr>
          <a:xfrm>
            <a:off x="6196975" y="1278931"/>
            <a:ext cx="5304158" cy="480131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70C0"/>
                </a:solidFill>
                <a:latin typeface="+mj-lt"/>
              </a:rPr>
              <a:t>Power</a:t>
            </a:r>
            <a:r>
              <a:rPr lang="en-US" sz="2400" dirty="0">
                <a:latin typeface="+mj-lt"/>
              </a:rPr>
              <a:t> is (usually) a constraint</a:t>
            </a:r>
          </a:p>
          <a:p>
            <a:pPr marL="742950" lvl="1" indent="-285750">
              <a:buFont typeface="Arial" panose="020B0604020202020204" pitchFamily="34" charset="0"/>
              <a:buChar char="•"/>
            </a:pPr>
            <a:r>
              <a:rPr lang="en-US" sz="2400" dirty="0">
                <a:latin typeface="+mj-lt"/>
              </a:rPr>
              <a:t>Increase in power can result in higher range/data rate</a:t>
            </a:r>
          </a:p>
          <a:p>
            <a:pPr marL="742950" lvl="1" indent="-285750">
              <a:buFont typeface="Arial" panose="020B0604020202020204" pitchFamily="34" charset="0"/>
              <a:buChar char="•"/>
            </a:pPr>
            <a:r>
              <a:rPr lang="en-US" sz="2400" dirty="0">
                <a:latin typeface="+mj-lt"/>
              </a:rPr>
              <a:t>Lower lifespan of the device</a:t>
            </a:r>
          </a:p>
          <a:p>
            <a:pPr marL="285750" indent="-285750">
              <a:buFont typeface="Arial" panose="020B0604020202020204" pitchFamily="34" charset="0"/>
              <a:buChar char="•"/>
            </a:pPr>
            <a:r>
              <a:rPr lang="en-US" sz="2400" dirty="0">
                <a:latin typeface="+mj-lt"/>
              </a:rPr>
              <a:t>Increase </a:t>
            </a:r>
            <a:r>
              <a:rPr lang="en-US" sz="2400" b="1" dirty="0">
                <a:solidFill>
                  <a:srgbClr val="0070C0"/>
                </a:solidFill>
                <a:latin typeface="+mj-lt"/>
              </a:rPr>
              <a:t>data rate (C)</a:t>
            </a:r>
          </a:p>
          <a:p>
            <a:pPr marL="742950" lvl="1" indent="-285750">
              <a:buFont typeface="Arial" panose="020B0604020202020204" pitchFamily="34" charset="0"/>
              <a:buChar char="•"/>
            </a:pPr>
            <a:r>
              <a:rPr lang="en-US" sz="2400" dirty="0">
                <a:latin typeface="+mj-lt"/>
              </a:rPr>
              <a:t>Increase throughput by using a </a:t>
            </a:r>
            <a:r>
              <a:rPr lang="en-US" sz="2400" b="1" dirty="0">
                <a:solidFill>
                  <a:srgbClr val="0070C0"/>
                </a:solidFill>
                <a:latin typeface="+mj-lt"/>
              </a:rPr>
              <a:t>larger  bandwidth</a:t>
            </a:r>
            <a:r>
              <a:rPr lang="en-US" sz="2400" dirty="0">
                <a:solidFill>
                  <a:srgbClr val="0070C0"/>
                </a:solidFill>
                <a:latin typeface="+mj-lt"/>
              </a:rPr>
              <a:t> (B)</a:t>
            </a:r>
          </a:p>
          <a:p>
            <a:pPr marL="1200150" lvl="2" indent="-285750">
              <a:buFont typeface="Arial" panose="020B0604020202020204" pitchFamily="34" charset="0"/>
              <a:buChar char="•"/>
            </a:pPr>
            <a:r>
              <a:rPr lang="en-US" sz="2400" dirty="0">
                <a:latin typeface="+mj-lt"/>
              </a:rPr>
              <a:t>Transmits at </a:t>
            </a:r>
            <a:r>
              <a:rPr lang="en-US" sz="2400" b="1" dirty="0">
                <a:solidFill>
                  <a:srgbClr val="0070C0"/>
                </a:solidFill>
                <a:latin typeface="+mj-lt"/>
              </a:rPr>
              <a:t>higher frequencies </a:t>
            </a:r>
            <a:r>
              <a:rPr lang="en-US" sz="2400" dirty="0">
                <a:latin typeface="+mj-lt"/>
              </a:rPr>
              <a:t>(f)</a:t>
            </a:r>
            <a:endParaRPr lang="en-US" sz="2400" dirty="0">
              <a:solidFill>
                <a:srgbClr val="0070C0"/>
              </a:solidFill>
              <a:latin typeface="+mj-lt"/>
            </a:endParaRPr>
          </a:p>
          <a:p>
            <a:pPr marL="742950" lvl="1" indent="-285750">
              <a:buFont typeface="Arial" panose="020B0604020202020204" pitchFamily="34" charset="0"/>
              <a:buChar char="•"/>
            </a:pPr>
            <a:r>
              <a:rPr lang="en-US" sz="2400" b="1" dirty="0">
                <a:solidFill>
                  <a:srgbClr val="0070C0"/>
                </a:solidFill>
                <a:latin typeface="+mj-lt"/>
              </a:rPr>
              <a:t>Range</a:t>
            </a:r>
            <a:r>
              <a:rPr lang="en-US" sz="2400" dirty="0">
                <a:latin typeface="+mj-lt"/>
              </a:rPr>
              <a:t> decreases and vice versa</a:t>
            </a:r>
            <a:endParaRPr lang="en-US" sz="2400" dirty="0">
              <a:solidFill>
                <a:srgbClr val="0070C0"/>
              </a:solidFill>
              <a:latin typeface="+mj-lt"/>
            </a:endParaRPr>
          </a:p>
          <a:p>
            <a:pPr marL="285750" indent="-285750">
              <a:buFont typeface="Arial" panose="020B0604020202020204" pitchFamily="34" charset="0"/>
              <a:buChar char="•"/>
            </a:pPr>
            <a:r>
              <a:rPr lang="en-US" sz="2400" dirty="0">
                <a:latin typeface="+mj-lt"/>
              </a:rPr>
              <a:t>Improve design to increase gain (G)</a:t>
            </a:r>
          </a:p>
          <a:p>
            <a:pPr marL="742950" lvl="1" indent="-285750">
              <a:buFont typeface="Arial" panose="020B0604020202020204" pitchFamily="34" charset="0"/>
              <a:buChar char="•"/>
            </a:pPr>
            <a:r>
              <a:rPr lang="en-US" sz="2400" dirty="0">
                <a:latin typeface="+mj-lt"/>
              </a:rPr>
              <a:t>e.g. OFDM, MIMO etc.</a:t>
            </a:r>
          </a:p>
          <a:p>
            <a:endParaRPr lang="en-US" dirty="0"/>
          </a:p>
        </p:txBody>
      </p:sp>
      <p:sp>
        <p:nvSpPr>
          <p:cNvPr id="9" name="Rounded Rectangle 8"/>
          <p:cNvSpPr/>
          <p:nvPr/>
        </p:nvSpPr>
        <p:spPr>
          <a:xfrm>
            <a:off x="4225160" y="4566524"/>
            <a:ext cx="336330"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561490" y="4561274"/>
            <a:ext cx="320562"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92822" y="4130913"/>
            <a:ext cx="558069" cy="848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69243" y="1405333"/>
            <a:ext cx="457676" cy="825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914331" y="1405333"/>
            <a:ext cx="336330"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0">
            <a:extLst>
              <a:ext uri="{FF2B5EF4-FFF2-40B4-BE49-F238E27FC236}">
                <a16:creationId xmlns:a16="http://schemas.microsoft.com/office/drawing/2014/main" id="{522C353F-89CD-4CFA-84A0-CFF71E1FDC7D}"/>
              </a:ext>
            </a:extLst>
          </p:cNvPr>
          <p:cNvSpPr/>
          <p:nvPr/>
        </p:nvSpPr>
        <p:spPr>
          <a:xfrm>
            <a:off x="1324304" y="4096631"/>
            <a:ext cx="558069" cy="848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0BB54A85-3C70-4C7E-86A1-1B352E9FB867}"/>
              </a:ext>
            </a:extLst>
          </p:cNvPr>
          <p:cNvSpPr/>
          <p:nvPr/>
        </p:nvSpPr>
        <p:spPr>
          <a:xfrm>
            <a:off x="2726663" y="2394014"/>
            <a:ext cx="922548" cy="5708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2">
            <a:extLst>
              <a:ext uri="{FF2B5EF4-FFF2-40B4-BE49-F238E27FC236}">
                <a16:creationId xmlns:a16="http://schemas.microsoft.com/office/drawing/2014/main" id="{415A651A-BF83-4759-A497-4B4023079BDC}"/>
              </a:ext>
            </a:extLst>
          </p:cNvPr>
          <p:cNvSpPr/>
          <p:nvPr/>
        </p:nvSpPr>
        <p:spPr>
          <a:xfrm>
            <a:off x="3888829" y="1463902"/>
            <a:ext cx="762301" cy="6511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794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7969" y="2178712"/>
            <a:ext cx="9222836" cy="1509963"/>
          </a:xfrm>
        </p:spPr>
        <p:txBody>
          <a:bodyPr>
            <a:noAutofit/>
          </a:bodyPr>
          <a:lstStyle/>
          <a:p>
            <a:r>
              <a:rPr lang="en-GB" sz="6600" u="none" strike="noStrike" dirty="0">
                <a:effectLst/>
                <a:latin typeface="+mn-lt"/>
              </a:rPr>
              <a:t>Embedded Software </a:t>
            </a:r>
            <a:br>
              <a:rPr lang="en-GB" sz="6600" u="none" strike="noStrike" dirty="0">
                <a:effectLst/>
                <a:latin typeface="+mn-lt"/>
              </a:rPr>
            </a:br>
            <a:r>
              <a:rPr lang="en-GB" sz="6600" u="none" strike="noStrike" dirty="0">
                <a:effectLst/>
                <a:latin typeface="+mn-lt"/>
              </a:rPr>
              <a:t>Design</a:t>
            </a:r>
            <a:endParaRPr lang="en-US" sz="46900" dirty="0">
              <a:latin typeface="+mn-lt"/>
            </a:endParaRPr>
          </a:p>
        </p:txBody>
      </p:sp>
      <p:sp>
        <p:nvSpPr>
          <p:cNvPr id="3" name="Subtitle 2"/>
          <p:cNvSpPr>
            <a:spLocks noGrp="1"/>
          </p:cNvSpPr>
          <p:nvPr>
            <p:ph type="subTitle" idx="1"/>
          </p:nvPr>
        </p:nvSpPr>
        <p:spPr>
          <a:xfrm>
            <a:off x="2868039" y="4072238"/>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94</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75859720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42836</TotalTime>
  <Words>9916</Words>
  <Application>Microsoft Macintosh PowerPoint</Application>
  <PresentationFormat>Widescreen</PresentationFormat>
  <Paragraphs>911</Paragraphs>
  <Slides>94</Slides>
  <Notes>50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94</vt:i4>
      </vt:variant>
    </vt:vector>
  </HeadingPairs>
  <TitlesOfParts>
    <vt:vector size="105" baseType="lpstr">
      <vt:lpstr>Arial</vt:lpstr>
      <vt:lpstr>Calibri</vt:lpstr>
      <vt:lpstr>Calibri Light</vt:lpstr>
      <vt:lpstr>Cambria Math</vt:lpstr>
      <vt:lpstr>KaTeX_Main</vt:lpstr>
      <vt:lpstr>Symbol</vt:lpstr>
      <vt:lpstr>Tahoma</vt:lpstr>
      <vt:lpstr>Times New Roman</vt:lpstr>
      <vt:lpstr>Office Theme</vt:lpstr>
      <vt:lpstr>Equation.3</vt:lpstr>
      <vt:lpstr>Equation</vt:lpstr>
      <vt:lpstr>Embedded Software Design</vt:lpstr>
      <vt:lpstr>PowerPoint Presentation</vt:lpstr>
      <vt:lpstr>Administrative Stuff</vt:lpstr>
      <vt:lpstr>Important Deadlines</vt:lpstr>
      <vt:lpstr>PowerPoint Presentation</vt:lpstr>
      <vt:lpstr>Clocks are heartbeat of the embedded systems</vt:lpstr>
      <vt:lpstr>Generating clocks</vt:lpstr>
      <vt:lpstr>Energy consumption and clock frequency</vt:lpstr>
      <vt:lpstr>Controlling clock frequency and power consumption </vt:lpstr>
      <vt:lpstr>Timer peripherals</vt:lpstr>
      <vt:lpstr>Input and Prescaler</vt:lpstr>
      <vt:lpstr>Real-time Counter</vt:lpstr>
      <vt:lpstr>Differences between Real-Time Counter and Timer</vt:lpstr>
      <vt:lpstr>Time resolution for Real-Time Counter</vt:lpstr>
      <vt:lpstr>Terms/Units (Quick Revision)</vt:lpstr>
      <vt:lpstr>Relationship between power, energy and time</vt:lpstr>
      <vt:lpstr>How do you measure the capacity of a battery?</vt:lpstr>
      <vt:lpstr>What is the capacity of the battery?</vt:lpstr>
      <vt:lpstr>Expected lifespan of a battery in an IoT devices?</vt:lpstr>
      <vt:lpstr>Battery Capacity: Apple AirTag</vt:lpstr>
      <vt:lpstr>Battery Capacity: Apple AirTag</vt:lpstr>
      <vt:lpstr>Battery Capacity: Smartphone</vt:lpstr>
      <vt:lpstr>Battery Capacity: Smartphone</vt:lpstr>
      <vt:lpstr>Battery Capacity: Smartwatch</vt:lpstr>
      <vt:lpstr>Battery Capacity: Smartwatch</vt:lpstr>
      <vt:lpstr>PowerPoint Presentation</vt:lpstr>
      <vt:lpstr>Spikes in the power consumption of smartphones are due to wireless networking events</vt:lpstr>
      <vt:lpstr>Current consumption for a wireless embedded device for various states of the radio transceiver</vt:lpstr>
      <vt:lpstr>Energy Characteristics of LCD Display</vt:lpstr>
      <vt:lpstr>Energy Characteristics of OLED Display [4]</vt:lpstr>
      <vt:lpstr>Lifespan estimation for wireless networking</vt:lpstr>
      <vt:lpstr>PowerPoint Presentation</vt:lpstr>
      <vt:lpstr>Wi-Fi power consumption on a Samsung Galaxy S4</vt:lpstr>
      <vt:lpstr>Classical embedded sensor platform: Current Consumption (MICA2 Sensor node)</vt:lpstr>
      <vt:lpstr>Example of Different Radio States </vt:lpstr>
      <vt:lpstr>Different radio states of CC2650 (sensor tag)</vt:lpstr>
      <vt:lpstr>PowerPoint Presentation</vt:lpstr>
      <vt:lpstr>History of Wireless Transmissions</vt:lpstr>
      <vt:lpstr>History of Wireless Transmissions</vt:lpstr>
      <vt:lpstr>History of Wireless Transmissions</vt:lpstr>
      <vt:lpstr>PowerPoint Presentation</vt:lpstr>
      <vt:lpstr>What does the term radio means?</vt:lpstr>
      <vt:lpstr>What does the term radio means?</vt:lpstr>
      <vt:lpstr>Fundamentals of electromagnetic waves</vt:lpstr>
      <vt:lpstr>Fundamentals of electromagnetic waves</vt:lpstr>
      <vt:lpstr>Wavelength of an electromagnetic wave</vt:lpstr>
      <vt:lpstr>Wavelength of an electromagnetic wave</vt:lpstr>
      <vt:lpstr>What does the term radio mean?</vt:lpstr>
      <vt:lpstr>What does the term radio mean?</vt:lpstr>
      <vt:lpstr>What does the term radio mean?</vt:lpstr>
      <vt:lpstr>What does the term radio mean?</vt:lpstr>
      <vt:lpstr>What does the term radio mean?</vt:lpstr>
      <vt:lpstr>What does the term radio mean?</vt:lpstr>
      <vt:lpstr>What does the term radio mean?</vt:lpstr>
      <vt:lpstr>What are radio transceivers?</vt:lpstr>
      <vt:lpstr>Radio transceivers in devices: WiFi</vt:lpstr>
      <vt:lpstr>Radio transceivers in devices: Bluetooth, Walkie-Talkie</vt:lpstr>
      <vt:lpstr>What do you mean by spectrum? Radio spectrum?</vt:lpstr>
      <vt:lpstr>Radio waves most important part of EM spectrum</vt:lpstr>
      <vt:lpstr>How are radio waves characterized?</vt:lpstr>
      <vt:lpstr>How are radio waves modified to carry information</vt:lpstr>
      <vt:lpstr>What are different modulation techniques?</vt:lpstr>
      <vt:lpstr>Amplitude modulation: vary amplitude of carrier signal</vt:lpstr>
      <vt:lpstr>Frequency modulation: vary frequency of carrier signal</vt:lpstr>
      <vt:lpstr>Phase modulation: vary phase of carrier signal</vt:lpstr>
      <vt:lpstr>Digital equivalent of the AM, FM and PM modulation</vt:lpstr>
      <vt:lpstr>Even more complex modulation schemes exist</vt:lpstr>
      <vt:lpstr>How radio waves propagate to the receiver</vt:lpstr>
      <vt:lpstr>How radio waves radiate out from transceiver</vt:lpstr>
      <vt:lpstr>Common antenna types used for communication</vt:lpstr>
      <vt:lpstr>Dipole antenna types used for communication</vt:lpstr>
      <vt:lpstr>Relationship between antenna size and frequency</vt:lpstr>
      <vt:lpstr>Understanding the performance of an antenna</vt:lpstr>
      <vt:lpstr>Understanding the performance of an antenna</vt:lpstr>
      <vt:lpstr>PowerPoint Presentation</vt:lpstr>
      <vt:lpstr>PowerPoint Presentation</vt:lpstr>
      <vt:lpstr>How do radio waves propagate from TX to RX?</vt:lpstr>
      <vt:lpstr>Radio propagation is complex in real-world, especially when obstacles are present</vt:lpstr>
      <vt:lpstr>Radio propagation is complex in real-world, especially when obstacles are present</vt:lpstr>
      <vt:lpstr>Radio waves propagation in line-of-sight</vt:lpstr>
      <vt:lpstr>Long range wireless transmissions using IoT devices</vt:lpstr>
      <vt:lpstr>Non-line of sight propagation of radio waves</vt:lpstr>
      <vt:lpstr>Estimating received signal strength and range: Friis propagation model</vt:lpstr>
      <vt:lpstr>Path Loss Exponent</vt:lpstr>
      <vt:lpstr>Attenuation and Gain: Decibel (dB) unit</vt:lpstr>
      <vt:lpstr>Operations in decibel (dB) examples</vt:lpstr>
      <vt:lpstr>Operations in decibel (dB) examples</vt:lpstr>
      <vt:lpstr>Unit of power of a signal: dBm (decibel milliwatt)</vt:lpstr>
      <vt:lpstr>Basics of wireless communication and networking</vt:lpstr>
      <vt:lpstr>Basics of wireless communication and networking</vt:lpstr>
      <vt:lpstr>Basics of wireless communication and networking</vt:lpstr>
      <vt:lpstr>Basics of wireless communication and networking</vt:lpstr>
      <vt:lpstr>PowerPoint Presentation</vt:lpstr>
      <vt:lpstr>Embedded Software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1276</cp:revision>
  <dcterms:created xsi:type="dcterms:W3CDTF">2020-02-17T19:00:36Z</dcterms:created>
  <dcterms:modified xsi:type="dcterms:W3CDTF">2024-03-04T09:49:46Z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 NUS Confidential ##</vt:lpwstr>
  </property>
  <property fmtid="{D5CDD505-2E9C-101B-9397-08002B2CF9AE}" pid="4" name="MSIP_Label_4e045e4e-d60e-4c86-8512-0f70a0407fd6_Enabled">
    <vt:lpwstr>true</vt:lpwstr>
  </property>
  <property fmtid="{D5CDD505-2E9C-101B-9397-08002B2CF9AE}" pid="5" name="MSIP_Label_4e045e4e-d60e-4c86-8512-0f70a0407fd6_SetDate">
    <vt:lpwstr>2024-03-04T09:49:20Z</vt:lpwstr>
  </property>
  <property fmtid="{D5CDD505-2E9C-101B-9397-08002B2CF9AE}" pid="6" name="MSIP_Label_4e045e4e-d60e-4c86-8512-0f70a0407fd6_Method">
    <vt:lpwstr>Privileged</vt:lpwstr>
  </property>
  <property fmtid="{D5CDD505-2E9C-101B-9397-08002B2CF9AE}" pid="7" name="MSIP_Label_4e045e4e-d60e-4c86-8512-0f70a0407fd6_Name">
    <vt:lpwstr>Unclassified</vt:lpwstr>
  </property>
  <property fmtid="{D5CDD505-2E9C-101B-9397-08002B2CF9AE}" pid="8" name="MSIP_Label_4e045e4e-d60e-4c86-8512-0f70a0407fd6_SiteId">
    <vt:lpwstr>5ba5ef5e-3109-4e77-85bd-cfeb0d347e82</vt:lpwstr>
  </property>
  <property fmtid="{D5CDD505-2E9C-101B-9397-08002B2CF9AE}" pid="9" name="MSIP_Label_4e045e4e-d60e-4c86-8512-0f70a0407fd6_ActionId">
    <vt:lpwstr>e1fdfee8-21fc-4ece-996e-5301a26c59f2</vt:lpwstr>
  </property>
  <property fmtid="{D5CDD505-2E9C-101B-9397-08002B2CF9AE}" pid="10" name="MSIP_Label_4e045e4e-d60e-4c86-8512-0f70a0407fd6_ContentBits">
    <vt:lpwstr>0</vt:lpwstr>
  </property>
</Properties>
</file>