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g" ContentType="image/png"/>
  <Override PartName="/ppt/media/image3.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57" r:id="rId2"/>
    <p:sldId id="680" r:id="rId3"/>
    <p:sldId id="2110" r:id="rId4"/>
    <p:sldId id="2391" r:id="rId5"/>
    <p:sldId id="1795" r:id="rId6"/>
    <p:sldId id="716" r:id="rId7"/>
    <p:sldId id="718" r:id="rId8"/>
    <p:sldId id="2320" r:id="rId9"/>
    <p:sldId id="2389" r:id="rId10"/>
    <p:sldId id="291" r:id="rId11"/>
    <p:sldId id="654" r:id="rId12"/>
    <p:sldId id="2322" r:id="rId13"/>
    <p:sldId id="2400" r:id="rId14"/>
    <p:sldId id="2312" r:id="rId15"/>
    <p:sldId id="719" r:id="rId16"/>
    <p:sldId id="2292" r:id="rId17"/>
    <p:sldId id="2350" r:id="rId18"/>
    <p:sldId id="2343" r:id="rId19"/>
    <p:sldId id="2344" r:id="rId20"/>
    <p:sldId id="2346" r:id="rId21"/>
    <p:sldId id="2347" r:id="rId22"/>
    <p:sldId id="2351" r:id="rId23"/>
    <p:sldId id="2329" r:id="rId24"/>
    <p:sldId id="2401" r:id="rId25"/>
    <p:sldId id="2337" r:id="rId26"/>
    <p:sldId id="683" r:id="rId27"/>
    <p:sldId id="686" r:id="rId28"/>
    <p:sldId id="687" r:id="rId29"/>
    <p:sldId id="685" r:id="rId30"/>
    <p:sldId id="2333" r:id="rId31"/>
    <p:sldId id="2402" r:id="rId32"/>
    <p:sldId id="2289" r:id="rId33"/>
    <p:sldId id="258" r:id="rId34"/>
    <p:sldId id="666" r:id="rId35"/>
    <p:sldId id="873" r:id="rId36"/>
    <p:sldId id="655" r:id="rId37"/>
    <p:sldId id="882" r:id="rId38"/>
    <p:sldId id="705" r:id="rId39"/>
    <p:sldId id="1794" r:id="rId40"/>
    <p:sldId id="689" r:id="rId41"/>
    <p:sldId id="2317" r:id="rId42"/>
    <p:sldId id="732" r:id="rId43"/>
    <p:sldId id="2403" r:id="rId44"/>
    <p:sldId id="2293" r:id="rId45"/>
    <p:sldId id="2354" r:id="rId46"/>
    <p:sldId id="740" r:id="rId47"/>
    <p:sldId id="2295" r:id="rId48"/>
    <p:sldId id="269" r:id="rId49"/>
    <p:sldId id="330" r:id="rId50"/>
    <p:sldId id="270" r:id="rId51"/>
    <p:sldId id="271" r:id="rId52"/>
    <p:sldId id="738" r:id="rId53"/>
    <p:sldId id="2404" r:id="rId54"/>
    <p:sldId id="2298" r:id="rId55"/>
    <p:sldId id="2361" r:id="rId56"/>
    <p:sldId id="2362" r:id="rId57"/>
    <p:sldId id="2374" r:id="rId58"/>
    <p:sldId id="2375" r:id="rId59"/>
    <p:sldId id="2376" r:id="rId60"/>
    <p:sldId id="2392" r:id="rId61"/>
    <p:sldId id="2393" r:id="rId62"/>
    <p:sldId id="2363" r:id="rId63"/>
    <p:sldId id="2364" r:id="rId64"/>
    <p:sldId id="2365" r:id="rId65"/>
    <p:sldId id="2366" r:id="rId66"/>
    <p:sldId id="2367" r:id="rId67"/>
    <p:sldId id="2368" r:id="rId68"/>
    <p:sldId id="2369" r:id="rId69"/>
    <p:sldId id="2370" r:id="rId70"/>
    <p:sldId id="2394" r:id="rId71"/>
    <p:sldId id="2371" r:id="rId72"/>
    <p:sldId id="2372" r:id="rId73"/>
    <p:sldId id="2373" r:id="rId74"/>
    <p:sldId id="2377" r:id="rId75"/>
    <p:sldId id="2378" r:id="rId76"/>
    <p:sldId id="754" r:id="rId77"/>
    <p:sldId id="2379" r:id="rId78"/>
    <p:sldId id="2380" r:id="rId79"/>
    <p:sldId id="2382" r:id="rId80"/>
    <p:sldId id="2383" r:id="rId81"/>
    <p:sldId id="2384" r:id="rId82"/>
    <p:sldId id="2385" r:id="rId83"/>
    <p:sldId id="2395" r:id="rId84"/>
    <p:sldId id="2396" r:id="rId85"/>
    <p:sldId id="2397" r:id="rId86"/>
    <p:sldId id="2398" r:id="rId87"/>
    <p:sldId id="2399" r:id="rId88"/>
    <p:sldId id="2386" r:id="rId89"/>
    <p:sldId id="353" r:id="rId90"/>
    <p:sldId id="2409" r:id="rId91"/>
    <p:sldId id="2407" r:id="rId92"/>
    <p:sldId id="2408" r:id="rId93"/>
    <p:sldId id="2410" r:id="rId94"/>
    <p:sldId id="2308" r:id="rId95"/>
    <p:sldId id="2387" r:id="rId96"/>
    <p:sldId id="2309" r:id="rId97"/>
    <p:sldId id="2388" r:id="rId98"/>
    <p:sldId id="2315" r:id="rId99"/>
  </p:sldIdLst>
  <p:sldSz cx="12192000" cy="6858000"/>
  <p:notesSz cx="6858000" cy="9144000"/>
  <p:custDataLst>
    <p:tags r:id="rId101"/>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27" autoAdjust="0"/>
    <p:restoredTop sz="97840" autoAdjust="0"/>
  </p:normalViewPr>
  <p:slideViewPr>
    <p:cSldViewPr snapToGrid="0" snapToObjects="1">
      <p:cViewPr varScale="1">
        <p:scale>
          <a:sx n="57" d="100"/>
          <a:sy n="57" d="100"/>
        </p:scale>
        <p:origin x="192" y="696"/>
      </p:cViewPr>
      <p:guideLst/>
    </p:cSldViewPr>
  </p:slideViewPr>
  <p:outlineViewPr>
    <p:cViewPr>
      <p:scale>
        <a:sx n="33" d="100"/>
        <a:sy n="33" d="100"/>
      </p:scale>
      <p:origin x="0" y="-1965"/>
    </p:cViewPr>
    <p:sldLst>
      <p:sld r:id="rId1" collapse="1"/>
    </p:sldLst>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2025-01-14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10</a:t>
            </a:fld>
            <a:endParaRPr lang="en-US"/>
          </a:p>
        </p:txBody>
      </p:sp>
    </p:spTree>
    <p:extLst>
      <p:ext uri="{BB962C8B-B14F-4D97-AF65-F5344CB8AC3E}">
        <p14:creationId xmlns:p14="http://schemas.microsoft.com/office/powerpoint/2010/main" val="416230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11</a:t>
            </a:fld>
            <a:endParaRPr lang="en-US"/>
          </a:p>
        </p:txBody>
      </p:sp>
    </p:spTree>
    <p:extLst>
      <p:ext uri="{BB962C8B-B14F-4D97-AF65-F5344CB8AC3E}">
        <p14:creationId xmlns:p14="http://schemas.microsoft.com/office/powerpoint/2010/main" val="1686594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1179855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31DE-3E35-08E4-AA05-F5980DBC3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2839C-4588-D6F9-9BC6-50D72ADF8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F5334-099D-34DF-E5D5-6821A2E83AF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a:extLst>
              <a:ext uri="{FF2B5EF4-FFF2-40B4-BE49-F238E27FC236}">
                <a16:creationId xmlns:a16="http://schemas.microsoft.com/office/drawing/2014/main" id="{6440A563-D86B-4142-F70F-9A406BFBE23B}"/>
              </a:ext>
            </a:extLst>
          </p:cNvPr>
          <p:cNvSpPr>
            <a:spLocks noGrp="1"/>
          </p:cNvSpPr>
          <p:nvPr>
            <p:ph type="sldNum" sz="quarter" idx="10"/>
          </p:nvPr>
        </p:nvSpPr>
        <p:spPr/>
        <p:txBody>
          <a:bodyPr/>
          <a:lstStyle/>
          <a:p>
            <a:fld id="{3075746C-E621-8E4B-8CC0-3BE97110A356}" type="slidenum">
              <a:rPr lang="en-US" smtClean="0"/>
              <a:t>13</a:t>
            </a:fld>
            <a:endParaRPr lang="en-US"/>
          </a:p>
        </p:txBody>
      </p:sp>
    </p:spTree>
    <p:extLst>
      <p:ext uri="{BB962C8B-B14F-4D97-AF65-F5344CB8AC3E}">
        <p14:creationId xmlns:p14="http://schemas.microsoft.com/office/powerpoint/2010/main" val="381681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14</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15</a:t>
            </a:fld>
            <a:endParaRPr lang="en-US"/>
          </a:p>
        </p:txBody>
      </p:sp>
    </p:spTree>
    <p:extLst>
      <p:ext uri="{BB962C8B-B14F-4D97-AF65-F5344CB8AC3E}">
        <p14:creationId xmlns:p14="http://schemas.microsoft.com/office/powerpoint/2010/main" val="347751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16</a:t>
            </a:fld>
            <a:endParaRPr lang="en-US"/>
          </a:p>
        </p:txBody>
      </p:sp>
    </p:spTree>
    <p:extLst>
      <p:ext uri="{BB962C8B-B14F-4D97-AF65-F5344CB8AC3E}">
        <p14:creationId xmlns:p14="http://schemas.microsoft.com/office/powerpoint/2010/main" val="718139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17</a:t>
            </a:fld>
            <a:endParaRPr lang="en-US"/>
          </a:p>
        </p:txBody>
      </p:sp>
    </p:spTree>
    <p:extLst>
      <p:ext uri="{BB962C8B-B14F-4D97-AF65-F5344CB8AC3E}">
        <p14:creationId xmlns:p14="http://schemas.microsoft.com/office/powerpoint/2010/main" val="3156539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18</a:t>
            </a:fld>
            <a:endParaRPr lang="en-US"/>
          </a:p>
        </p:txBody>
      </p:sp>
    </p:spTree>
    <p:extLst>
      <p:ext uri="{BB962C8B-B14F-4D97-AF65-F5344CB8AC3E}">
        <p14:creationId xmlns:p14="http://schemas.microsoft.com/office/powerpoint/2010/main" val="82151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19</a:t>
            </a:fld>
            <a:endParaRPr lang="en-US"/>
          </a:p>
        </p:txBody>
      </p:sp>
    </p:spTree>
    <p:extLst>
      <p:ext uri="{BB962C8B-B14F-4D97-AF65-F5344CB8AC3E}">
        <p14:creationId xmlns:p14="http://schemas.microsoft.com/office/powerpoint/2010/main" val="13398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191345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0148C-F5C0-1FB1-27E4-6A98C492B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F2F99-FE78-D242-5448-1C4E8E25B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DD1D0-1C47-5E9C-8A2A-68C6D0FA719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a:extLst>
              <a:ext uri="{FF2B5EF4-FFF2-40B4-BE49-F238E27FC236}">
                <a16:creationId xmlns:a16="http://schemas.microsoft.com/office/drawing/2014/main" id="{F8F67C14-AEEB-8E0C-6781-DEF632870A02}"/>
              </a:ext>
            </a:extLst>
          </p:cNvPr>
          <p:cNvSpPr>
            <a:spLocks noGrp="1"/>
          </p:cNvSpPr>
          <p:nvPr>
            <p:ph type="sldNum" sz="quarter" idx="10"/>
          </p:nvPr>
        </p:nvSpPr>
        <p:spPr/>
        <p:txBody>
          <a:bodyPr/>
          <a:lstStyle/>
          <a:p>
            <a:fld id="{3075746C-E621-8E4B-8CC0-3BE97110A356}" type="slidenum">
              <a:rPr lang="en-US" smtClean="0"/>
              <a:t>24</a:t>
            </a:fld>
            <a:endParaRPr lang="en-US"/>
          </a:p>
        </p:txBody>
      </p:sp>
    </p:spTree>
    <p:extLst>
      <p:ext uri="{BB962C8B-B14F-4D97-AF65-F5344CB8AC3E}">
        <p14:creationId xmlns:p14="http://schemas.microsoft.com/office/powerpoint/2010/main" val="3758902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25</a:t>
            </a:fld>
            <a:endParaRPr lang="en-US"/>
          </a:p>
        </p:txBody>
      </p:sp>
    </p:spTree>
    <p:extLst>
      <p:ext uri="{BB962C8B-B14F-4D97-AF65-F5344CB8AC3E}">
        <p14:creationId xmlns:p14="http://schemas.microsoft.com/office/powerpoint/2010/main" val="2809990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F45D7-32BA-FFA1-5EAF-2B378AA5F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A7FFE-9862-3B81-5899-D8E616761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8C63A-0BBE-3C44-5FC4-BBC320835E9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a:extLst>
              <a:ext uri="{FF2B5EF4-FFF2-40B4-BE49-F238E27FC236}">
                <a16:creationId xmlns:a16="http://schemas.microsoft.com/office/drawing/2014/main" id="{46941D46-1D89-44F0-32C4-B7A2DBA6DC12}"/>
              </a:ext>
            </a:extLst>
          </p:cNvPr>
          <p:cNvSpPr>
            <a:spLocks noGrp="1"/>
          </p:cNvSpPr>
          <p:nvPr>
            <p:ph type="sldNum" sz="quarter" idx="10"/>
          </p:nvPr>
        </p:nvSpPr>
        <p:spPr/>
        <p:txBody>
          <a:bodyPr/>
          <a:lstStyle/>
          <a:p>
            <a:fld id="{3075746C-E621-8E4B-8CC0-3BE97110A356}" type="slidenum">
              <a:rPr lang="en-US" smtClean="0"/>
              <a:t>31</a:t>
            </a:fld>
            <a:endParaRPr lang="en-US"/>
          </a:p>
        </p:txBody>
      </p:sp>
    </p:spTree>
    <p:extLst>
      <p:ext uri="{BB962C8B-B14F-4D97-AF65-F5344CB8AC3E}">
        <p14:creationId xmlns:p14="http://schemas.microsoft.com/office/powerpoint/2010/main" val="2205307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32</a:t>
            </a:fld>
            <a:endParaRPr lang="en-US"/>
          </a:p>
        </p:txBody>
      </p:sp>
    </p:spTree>
    <p:extLst>
      <p:ext uri="{BB962C8B-B14F-4D97-AF65-F5344CB8AC3E}">
        <p14:creationId xmlns:p14="http://schemas.microsoft.com/office/powerpoint/2010/main" val="1913458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 begin this presentation by demonstrating devices that we interact with within our daily lives. These include Fitbit,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AirPods</a:t>
            </a:r>
            <a:r>
              <a:rPr lang="en-GB" sz="1800" dirty="0">
                <a:effectLst/>
                <a:latin typeface="Calibri" panose="020F0502020204030204" pitchFamily="34" charset="0"/>
                <a:ea typeface="Calibri" panose="020F0502020204030204" pitchFamily="34" charset="0"/>
                <a:cs typeface="Times New Roman" panose="02020603050405020304" pitchFamily="18" charset="0"/>
              </a:rPr>
              <a:t>, smart speakers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proximity beacons that we attach to objects such as keychain to keep track of them. All of these are examples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33</a:t>
            </a:fld>
            <a:endParaRPr lang="en-US"/>
          </a:p>
        </p:txBody>
      </p:sp>
    </p:spTree>
    <p:extLst>
      <p:ext uri="{BB962C8B-B14F-4D97-AF65-F5344CB8AC3E}">
        <p14:creationId xmlns:p14="http://schemas.microsoft.com/office/powerpoint/2010/main" val="342848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34</a:t>
            </a:fld>
            <a:endParaRPr lang="en-US"/>
          </a:p>
        </p:txBody>
      </p:sp>
    </p:spTree>
    <p:extLst>
      <p:ext uri="{BB962C8B-B14F-4D97-AF65-F5344CB8AC3E}">
        <p14:creationId xmlns:p14="http://schemas.microsoft.com/office/powerpoint/2010/main" val="593324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9D903D4-D1F1-A49C-B796-B6F840DA5569}"/>
              </a:ext>
            </a:extLst>
          </p:cNvPr>
          <p:cNvSpPr>
            <a:spLocks noGrp="1" noChangeArrowheads="1"/>
          </p:cNvSpPr>
          <p:nvPr>
            <p:ph type="sldNum" sz="quarter" idx="5"/>
          </p:nvPr>
        </p:nvSpPr>
        <p:spPr>
          <a:ln/>
        </p:spPr>
        <p:txBody>
          <a:bodyPr/>
          <a:lstStyle/>
          <a:p>
            <a:fld id="{31E84FBD-C0BD-C344-A8F4-D7E6A101848D}" type="slidenum">
              <a:rPr lang="en-US" altLang="en-US"/>
              <a:pPr/>
              <a:t>35</a:t>
            </a:fld>
            <a:endParaRPr lang="en-US" altLang="en-US"/>
          </a:p>
        </p:txBody>
      </p:sp>
      <p:sp>
        <p:nvSpPr>
          <p:cNvPr id="1377282" name="Rectangle 2">
            <a:extLst>
              <a:ext uri="{FF2B5EF4-FFF2-40B4-BE49-F238E27FC236}">
                <a16:creationId xmlns:a16="http://schemas.microsoft.com/office/drawing/2014/main" id="{85FCA049-8CCC-161D-D31B-48E4C85ECA74}"/>
              </a:ext>
            </a:extLst>
          </p:cNvPr>
          <p:cNvSpPr>
            <a:spLocks noGrp="1" noRot="1" noChangeAspect="1" noChangeArrowheads="1" noTextEdit="1"/>
          </p:cNvSpPr>
          <p:nvPr>
            <p:ph type="sldImg"/>
          </p:nvPr>
        </p:nvSpPr>
        <p:spPr>
          <a:xfrm>
            <a:off x="817563" y="922338"/>
            <a:ext cx="5681662" cy="3197225"/>
          </a:xfrm>
          <a:ln/>
        </p:spPr>
      </p:sp>
      <p:sp>
        <p:nvSpPr>
          <p:cNvPr id="1377283" name="Rectangle 3">
            <a:extLst>
              <a:ext uri="{FF2B5EF4-FFF2-40B4-BE49-F238E27FC236}">
                <a16:creationId xmlns:a16="http://schemas.microsoft.com/office/drawing/2014/main" id="{B9E985B3-F1B4-BA8E-18C7-19B40969775D}"/>
              </a:ext>
            </a:extLst>
          </p:cNvPr>
          <p:cNvSpPr>
            <a:spLocks noGrp="1" noChangeArrowheads="1"/>
          </p:cNvSpPr>
          <p:nvPr>
            <p:ph type="body" idx="1"/>
          </p:nvPr>
        </p:nvSpPr>
        <p:spPr>
          <a:xfrm>
            <a:off x="976313" y="4559300"/>
            <a:ext cx="5362575" cy="4321175"/>
          </a:xfrm>
        </p:spPr>
        <p:txBody>
          <a:bodyPr lIns="86001" tIns="43000" rIns="86001" bIns="43000"/>
          <a:lstStyle/>
          <a:p>
            <a:r>
              <a:rPr lang="en-US" altLang="en-US"/>
              <a:t>So if we look at the computing spectrum today, each of the classes exist simultaneously.  In a room we can put 100s of teraflops and many petabytes of computing.  </a:t>
            </a:r>
          </a:p>
          <a:p>
            <a:endParaRPr lang="en-US" altLang="en-US"/>
          </a:p>
          <a:p>
            <a:r>
              <a:rPr lang="en-US" altLang="en-US"/>
              <a:t>Our productivity, document preparation, and personal information management fits in our pocket and a new class is emerging that will provide a means of streaming information to and from the physical world like we have never seen before.</a:t>
            </a:r>
          </a:p>
        </p:txBody>
      </p:sp>
    </p:spTree>
    <p:extLst>
      <p:ext uri="{BB962C8B-B14F-4D97-AF65-F5344CB8AC3E}">
        <p14:creationId xmlns:p14="http://schemas.microsoft.com/office/powerpoint/2010/main" val="419866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Due to the numerous applications that the internet of things enables, we are witnessing a massive growth in the number of microcontrollers being sold. These microcontrollers form the heart of the IoT platforms.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illustrate this point: ARM, a popular UK based company, just reported numbers, and in these numbers, they state that they sold 4.4 billion cortex M processors in just one quarter. These microcontrollers are almost exclusively used on IoT platforms, which demonstrates the massive growth we are witnessing in the number of deployed IoT devices.</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this growth continues, and in fact, I believe this growth will accelerate, we will soon have a trillion embedded devices that are going to be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429048-48E3-CB4A-BCD4-0EFC36288878}" type="slidenum">
              <a:rPr lang="sv-SE" smtClean="0"/>
              <a:t>36</a:t>
            </a:fld>
            <a:endParaRPr lang="sv-SE"/>
          </a:p>
        </p:txBody>
      </p:sp>
    </p:spTree>
    <p:extLst>
      <p:ext uri="{BB962C8B-B14F-4D97-AF65-F5344CB8AC3E}">
        <p14:creationId xmlns:p14="http://schemas.microsoft.com/office/powerpoint/2010/main" val="1367176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39</a:t>
            </a:fld>
            <a:endParaRPr lang="en-US"/>
          </a:p>
        </p:txBody>
      </p:sp>
    </p:spTree>
    <p:extLst>
      <p:ext uri="{BB962C8B-B14F-4D97-AF65-F5344CB8AC3E}">
        <p14:creationId xmlns:p14="http://schemas.microsoft.com/office/powerpoint/2010/main" val="228801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41</a:t>
            </a:fld>
            <a:endParaRPr lang="en-US"/>
          </a:p>
        </p:txBody>
      </p:sp>
    </p:spTree>
    <p:extLst>
      <p:ext uri="{BB962C8B-B14F-4D97-AF65-F5344CB8AC3E}">
        <p14:creationId xmlns:p14="http://schemas.microsoft.com/office/powerpoint/2010/main" val="80009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202924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42</a:t>
            </a:fld>
            <a:endParaRPr lang="en-US"/>
          </a:p>
        </p:txBody>
      </p:sp>
    </p:spTree>
    <p:extLst>
      <p:ext uri="{BB962C8B-B14F-4D97-AF65-F5344CB8AC3E}">
        <p14:creationId xmlns:p14="http://schemas.microsoft.com/office/powerpoint/2010/main" val="2235375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6A8B9-1F76-FDD3-06FE-6B109E274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D515C-016B-2F6B-010F-4C02AF75F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C6DFB-826B-1748-6846-65639CFFCDD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a:extLst>
              <a:ext uri="{FF2B5EF4-FFF2-40B4-BE49-F238E27FC236}">
                <a16:creationId xmlns:a16="http://schemas.microsoft.com/office/drawing/2014/main" id="{B3E997F9-4297-BF70-6A18-95CD5628EB9D}"/>
              </a:ext>
            </a:extLst>
          </p:cNvPr>
          <p:cNvSpPr>
            <a:spLocks noGrp="1"/>
          </p:cNvSpPr>
          <p:nvPr>
            <p:ph type="sldNum" sz="quarter" idx="10"/>
          </p:nvPr>
        </p:nvSpPr>
        <p:spPr/>
        <p:txBody>
          <a:bodyPr/>
          <a:lstStyle/>
          <a:p>
            <a:fld id="{3075746C-E621-8E4B-8CC0-3BE97110A356}" type="slidenum">
              <a:rPr lang="en-US" smtClean="0"/>
              <a:t>43</a:t>
            </a:fld>
            <a:endParaRPr lang="en-US"/>
          </a:p>
        </p:txBody>
      </p:sp>
    </p:spTree>
    <p:extLst>
      <p:ext uri="{BB962C8B-B14F-4D97-AF65-F5344CB8AC3E}">
        <p14:creationId xmlns:p14="http://schemas.microsoft.com/office/powerpoint/2010/main" val="2990391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44</a:t>
            </a:fld>
            <a:endParaRPr lang="en-US"/>
          </a:p>
        </p:txBody>
      </p:sp>
    </p:spTree>
    <p:extLst>
      <p:ext uri="{BB962C8B-B14F-4D97-AF65-F5344CB8AC3E}">
        <p14:creationId xmlns:p14="http://schemas.microsoft.com/office/powerpoint/2010/main" val="4188336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45</a:t>
            </a:fld>
            <a:endParaRPr lang="en-US"/>
          </a:p>
        </p:txBody>
      </p:sp>
    </p:spTree>
    <p:extLst>
      <p:ext uri="{BB962C8B-B14F-4D97-AF65-F5344CB8AC3E}">
        <p14:creationId xmlns:p14="http://schemas.microsoft.com/office/powerpoint/2010/main" val="2424647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46</a:t>
            </a:fld>
            <a:endParaRPr lang="en-US"/>
          </a:p>
        </p:txBody>
      </p:sp>
    </p:spTree>
    <p:extLst>
      <p:ext uri="{BB962C8B-B14F-4D97-AF65-F5344CB8AC3E}">
        <p14:creationId xmlns:p14="http://schemas.microsoft.com/office/powerpoint/2010/main" val="3261570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47</a:t>
            </a:fld>
            <a:endParaRPr lang="en-US"/>
          </a:p>
        </p:txBody>
      </p:sp>
    </p:spTree>
    <p:extLst>
      <p:ext uri="{BB962C8B-B14F-4D97-AF65-F5344CB8AC3E}">
        <p14:creationId xmlns:p14="http://schemas.microsoft.com/office/powerpoint/2010/main" val="483822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p:spPr>
        <p:txBody>
          <a:bodyPr/>
          <a:lstStyle/>
          <a:p>
            <a:fld id="{56906BB0-9663-44B4-B68B-D43601C5BF79}" type="slidenum">
              <a:rPr lang="en-US"/>
              <a:pPr/>
              <a:t>48</a:t>
            </a:fld>
            <a:endParaRPr lang="en-US"/>
          </a:p>
        </p:txBody>
      </p:sp>
      <p:sp>
        <p:nvSpPr>
          <p:cNvPr id="54275"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54276"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1557217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p:spPr>
        <p:txBody>
          <a:bodyPr/>
          <a:lstStyle/>
          <a:p>
            <a:fld id="{5F54789E-9736-4377-9B2F-0772FA8F72ED}" type="slidenum">
              <a:rPr lang="en-US"/>
              <a:pPr/>
              <a:t>50</a:t>
            </a:fld>
            <a:endParaRPr lang="en-US"/>
          </a:p>
        </p:txBody>
      </p:sp>
      <p:sp>
        <p:nvSpPr>
          <p:cNvPr id="55299"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55300"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815536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p:spPr>
        <p:txBody>
          <a:bodyPr/>
          <a:lstStyle/>
          <a:p>
            <a:fld id="{B2CCBBDD-1618-48D9-A94E-C37CCA6D24B5}" type="slidenum">
              <a:rPr lang="en-US"/>
              <a:pPr/>
              <a:t>51</a:t>
            </a:fld>
            <a:endParaRPr lang="en-US"/>
          </a:p>
        </p:txBody>
      </p:sp>
      <p:sp>
        <p:nvSpPr>
          <p:cNvPr id="56323"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56324"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1476638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While we are deploying an enormously large number of IoT devices, I claim that very little attention is being paid to their energy challenge.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Today, most IoT devices are very energy expensive, and consequently, they rely on bulky batteries such as AA/AAA sized batteries for their operation. Even when operating on these batteries, they require frequent replacement of the exhausted batteries. This can be challenging when performed at a massive scale, especially considering that we may have a trillion embedded device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Further, it can also harm the environment. These batteries use toxic chemicals, which means now we can have billions of toxic chemicals laden batteries that would be disposed of in landfills. This is especially important as sustainability has become an essential aspect across the world; in fact, imperial college was celebrating sustainability week.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52</a:t>
            </a:fld>
            <a:endParaRPr lang="en-US"/>
          </a:p>
        </p:txBody>
      </p:sp>
    </p:spTree>
    <p:extLst>
      <p:ext uri="{BB962C8B-B14F-4D97-AF65-F5344CB8AC3E}">
        <p14:creationId xmlns:p14="http://schemas.microsoft.com/office/powerpoint/2010/main" val="3374485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092B-0E4D-6F52-D34C-EE544B8E7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80BFF-9FE5-70DF-6727-4848E323E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BF11D-A55E-DEBF-59E9-26EE58222859}"/>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5B30FE5A-4ACF-B3BF-69C4-B3485C0FB7AB}"/>
              </a:ext>
            </a:extLst>
          </p:cNvPr>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893286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2F85-C01A-5C73-FAF0-D10D87381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1DBAD-829D-1A88-9D37-DFF420E23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ED438-15B8-7F20-B587-A42316448CE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a:extLst>
              <a:ext uri="{FF2B5EF4-FFF2-40B4-BE49-F238E27FC236}">
                <a16:creationId xmlns:a16="http://schemas.microsoft.com/office/drawing/2014/main" id="{D6C5B9A6-449E-2A6C-CCEA-EF7FFB46E8FC}"/>
              </a:ext>
            </a:extLst>
          </p:cNvPr>
          <p:cNvSpPr>
            <a:spLocks noGrp="1"/>
          </p:cNvSpPr>
          <p:nvPr>
            <p:ph type="sldNum" sz="quarter" idx="10"/>
          </p:nvPr>
        </p:nvSpPr>
        <p:spPr/>
        <p:txBody>
          <a:bodyPr/>
          <a:lstStyle/>
          <a:p>
            <a:fld id="{3075746C-E621-8E4B-8CC0-3BE97110A356}" type="slidenum">
              <a:rPr lang="en-US" smtClean="0"/>
              <a:t>53</a:t>
            </a:fld>
            <a:endParaRPr lang="en-US"/>
          </a:p>
        </p:txBody>
      </p:sp>
    </p:spTree>
    <p:extLst>
      <p:ext uri="{BB962C8B-B14F-4D97-AF65-F5344CB8AC3E}">
        <p14:creationId xmlns:p14="http://schemas.microsoft.com/office/powerpoint/2010/main" val="797260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54</a:t>
            </a:fld>
            <a:endParaRPr lang="en-US"/>
          </a:p>
        </p:txBody>
      </p:sp>
    </p:spTree>
    <p:extLst>
      <p:ext uri="{BB962C8B-B14F-4D97-AF65-F5344CB8AC3E}">
        <p14:creationId xmlns:p14="http://schemas.microsoft.com/office/powerpoint/2010/main" val="1843677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FC833-D901-F073-A361-9A048916E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37893-25EE-BE38-9661-C23CA9761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9FDCA-003B-F995-1DFA-1D1494B5B9F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1BE34EE-8498-93B8-3BF3-E2E80FF51F16}"/>
              </a:ext>
            </a:extLst>
          </p:cNvPr>
          <p:cNvSpPr>
            <a:spLocks noGrp="1"/>
          </p:cNvSpPr>
          <p:nvPr>
            <p:ph type="sldNum" sz="quarter" idx="10"/>
          </p:nvPr>
        </p:nvSpPr>
        <p:spPr/>
        <p:txBody>
          <a:bodyPr/>
          <a:lstStyle/>
          <a:p>
            <a:fld id="{3075746C-E621-8E4B-8CC0-3BE97110A356}" type="slidenum">
              <a:rPr lang="en-US" smtClean="0"/>
              <a:t>55</a:t>
            </a:fld>
            <a:endParaRPr lang="en-US"/>
          </a:p>
        </p:txBody>
      </p:sp>
    </p:spTree>
    <p:extLst>
      <p:ext uri="{BB962C8B-B14F-4D97-AF65-F5344CB8AC3E}">
        <p14:creationId xmlns:p14="http://schemas.microsoft.com/office/powerpoint/2010/main" val="568923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56</a:t>
            </a:fld>
            <a:endParaRPr lang="en-US"/>
          </a:p>
        </p:txBody>
      </p:sp>
    </p:spTree>
    <p:extLst>
      <p:ext uri="{BB962C8B-B14F-4D97-AF65-F5344CB8AC3E}">
        <p14:creationId xmlns:p14="http://schemas.microsoft.com/office/powerpoint/2010/main" val="2367211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B70B1-6879-A99A-70D5-77A8535FF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0ABC2-A661-E972-679B-1EDE043E0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803E6-D7D5-6D55-31D0-E4D347C5CABA}"/>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65956E35-76C2-8A47-7564-E3F532A9B369}"/>
              </a:ext>
            </a:extLst>
          </p:cNvPr>
          <p:cNvSpPr>
            <a:spLocks noGrp="1"/>
          </p:cNvSpPr>
          <p:nvPr>
            <p:ph type="sldNum" sz="quarter" idx="10"/>
          </p:nvPr>
        </p:nvSpPr>
        <p:spPr/>
        <p:txBody>
          <a:bodyPr/>
          <a:lstStyle/>
          <a:p>
            <a:fld id="{3075746C-E621-8E4B-8CC0-3BE97110A356}" type="slidenum">
              <a:rPr lang="en-US" smtClean="0"/>
              <a:t>57</a:t>
            </a:fld>
            <a:endParaRPr lang="en-US"/>
          </a:p>
        </p:txBody>
      </p:sp>
    </p:spTree>
    <p:extLst>
      <p:ext uri="{BB962C8B-B14F-4D97-AF65-F5344CB8AC3E}">
        <p14:creationId xmlns:p14="http://schemas.microsoft.com/office/powerpoint/2010/main" val="1198644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3689-A7ED-CACD-8C20-5D7BA3942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7CD79-9B11-A3A2-0739-8ACC6915C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D99D9-C3D8-2D8F-A957-94E12894B5D6}"/>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2303A1B-E1C7-68EE-63B3-AC331A122D1F}"/>
              </a:ext>
            </a:extLst>
          </p:cNvPr>
          <p:cNvSpPr>
            <a:spLocks noGrp="1"/>
          </p:cNvSpPr>
          <p:nvPr>
            <p:ph type="sldNum" sz="quarter" idx="10"/>
          </p:nvPr>
        </p:nvSpPr>
        <p:spPr/>
        <p:txBody>
          <a:bodyPr/>
          <a:lstStyle/>
          <a:p>
            <a:fld id="{3075746C-E621-8E4B-8CC0-3BE97110A356}" type="slidenum">
              <a:rPr lang="en-US" smtClean="0"/>
              <a:t>58</a:t>
            </a:fld>
            <a:endParaRPr lang="en-US"/>
          </a:p>
        </p:txBody>
      </p:sp>
    </p:spTree>
    <p:extLst>
      <p:ext uri="{BB962C8B-B14F-4D97-AF65-F5344CB8AC3E}">
        <p14:creationId xmlns:p14="http://schemas.microsoft.com/office/powerpoint/2010/main" val="589586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489C-4C5E-0B9F-1F8F-F1B886997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5554C-2058-54EC-CBBF-93CDE57E6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AE965-4B91-C47A-E5C8-A65BB08E0382}"/>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CAABFDA-C03A-A5B5-56A1-EA8085E41261}"/>
              </a:ext>
            </a:extLst>
          </p:cNvPr>
          <p:cNvSpPr>
            <a:spLocks noGrp="1"/>
          </p:cNvSpPr>
          <p:nvPr>
            <p:ph type="sldNum" sz="quarter" idx="10"/>
          </p:nvPr>
        </p:nvSpPr>
        <p:spPr/>
        <p:txBody>
          <a:bodyPr/>
          <a:lstStyle/>
          <a:p>
            <a:fld id="{3075746C-E621-8E4B-8CC0-3BE97110A356}" type="slidenum">
              <a:rPr lang="en-US" smtClean="0"/>
              <a:t>59</a:t>
            </a:fld>
            <a:endParaRPr lang="en-US"/>
          </a:p>
        </p:txBody>
      </p:sp>
    </p:spTree>
    <p:extLst>
      <p:ext uri="{BB962C8B-B14F-4D97-AF65-F5344CB8AC3E}">
        <p14:creationId xmlns:p14="http://schemas.microsoft.com/office/powerpoint/2010/main" val="4156486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687FD-169C-F08F-4CF0-42B494E94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33B0D-309D-78FE-D101-DE2AEDB9A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A387E-221A-00FF-09B4-0A4737010E7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137C68B5-B1DC-3134-9652-56A05CEEFBD8}"/>
              </a:ext>
            </a:extLst>
          </p:cNvPr>
          <p:cNvSpPr>
            <a:spLocks noGrp="1"/>
          </p:cNvSpPr>
          <p:nvPr>
            <p:ph type="sldNum" sz="quarter" idx="10"/>
          </p:nvPr>
        </p:nvSpPr>
        <p:spPr/>
        <p:txBody>
          <a:bodyPr/>
          <a:lstStyle/>
          <a:p>
            <a:fld id="{3075746C-E621-8E4B-8CC0-3BE97110A356}" type="slidenum">
              <a:rPr lang="en-US" smtClean="0"/>
              <a:t>60</a:t>
            </a:fld>
            <a:endParaRPr lang="en-US"/>
          </a:p>
        </p:txBody>
      </p:sp>
    </p:spTree>
    <p:extLst>
      <p:ext uri="{BB962C8B-B14F-4D97-AF65-F5344CB8AC3E}">
        <p14:creationId xmlns:p14="http://schemas.microsoft.com/office/powerpoint/2010/main" val="779439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E60A5-D7BD-3968-FE58-1C333D4C1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79A5D-81D6-4F02-CB2E-F75E5800B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4298-7D0A-6349-3B80-9317484BDDDA}"/>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03A0E7E-524E-76F3-97F6-E447921FA525}"/>
              </a:ext>
            </a:extLst>
          </p:cNvPr>
          <p:cNvSpPr>
            <a:spLocks noGrp="1"/>
          </p:cNvSpPr>
          <p:nvPr>
            <p:ph type="sldNum" sz="quarter" idx="10"/>
          </p:nvPr>
        </p:nvSpPr>
        <p:spPr/>
        <p:txBody>
          <a:bodyPr/>
          <a:lstStyle/>
          <a:p>
            <a:fld id="{3075746C-E621-8E4B-8CC0-3BE97110A356}" type="slidenum">
              <a:rPr lang="en-US" smtClean="0"/>
              <a:t>61</a:t>
            </a:fld>
            <a:endParaRPr lang="en-US"/>
          </a:p>
        </p:txBody>
      </p:sp>
    </p:spTree>
    <p:extLst>
      <p:ext uri="{BB962C8B-B14F-4D97-AF65-F5344CB8AC3E}">
        <p14:creationId xmlns:p14="http://schemas.microsoft.com/office/powerpoint/2010/main" val="1178351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62</a:t>
            </a:fld>
            <a:endParaRPr lang="en-US"/>
          </a:p>
        </p:txBody>
      </p:sp>
    </p:spTree>
    <p:extLst>
      <p:ext uri="{BB962C8B-B14F-4D97-AF65-F5344CB8AC3E}">
        <p14:creationId xmlns:p14="http://schemas.microsoft.com/office/powerpoint/2010/main" val="81791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3756036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9563-0690-5EEB-B11B-3DDD89573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33942-762C-7E71-D90F-FE1B4B955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E6D47-44EE-CBCC-FE6A-780F7BDE9DE0}"/>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F616203-8668-382E-B079-5765B87DCCE2}"/>
              </a:ext>
            </a:extLst>
          </p:cNvPr>
          <p:cNvSpPr>
            <a:spLocks noGrp="1"/>
          </p:cNvSpPr>
          <p:nvPr>
            <p:ph type="sldNum" sz="quarter" idx="10"/>
          </p:nvPr>
        </p:nvSpPr>
        <p:spPr/>
        <p:txBody>
          <a:bodyPr/>
          <a:lstStyle/>
          <a:p>
            <a:fld id="{3075746C-E621-8E4B-8CC0-3BE97110A356}" type="slidenum">
              <a:rPr lang="en-US" smtClean="0"/>
              <a:t>63</a:t>
            </a:fld>
            <a:endParaRPr lang="en-US"/>
          </a:p>
        </p:txBody>
      </p:sp>
    </p:spTree>
    <p:extLst>
      <p:ext uri="{BB962C8B-B14F-4D97-AF65-F5344CB8AC3E}">
        <p14:creationId xmlns:p14="http://schemas.microsoft.com/office/powerpoint/2010/main" val="1362293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E701-BE84-B6EC-862D-D83B18524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C5026-E860-8104-64D2-4B34BB9BD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A255C-C150-711D-69C5-20BF3DF0EB9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C0F9C509-7D90-38CF-D7EC-F20F72A46A2D}"/>
              </a:ext>
            </a:extLst>
          </p:cNvPr>
          <p:cNvSpPr>
            <a:spLocks noGrp="1"/>
          </p:cNvSpPr>
          <p:nvPr>
            <p:ph type="sldNum" sz="quarter" idx="10"/>
          </p:nvPr>
        </p:nvSpPr>
        <p:spPr/>
        <p:txBody>
          <a:bodyPr/>
          <a:lstStyle/>
          <a:p>
            <a:fld id="{3075746C-E621-8E4B-8CC0-3BE97110A356}" type="slidenum">
              <a:rPr lang="en-US" smtClean="0"/>
              <a:t>64</a:t>
            </a:fld>
            <a:endParaRPr lang="en-US"/>
          </a:p>
        </p:txBody>
      </p:sp>
    </p:spTree>
    <p:extLst>
      <p:ext uri="{BB962C8B-B14F-4D97-AF65-F5344CB8AC3E}">
        <p14:creationId xmlns:p14="http://schemas.microsoft.com/office/powerpoint/2010/main" val="1971902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424D-2A74-6D23-D00C-7618330C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90473-EDC0-6160-FFC9-2DC497D3B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F6D02-BDE5-44D6-509B-EC52D9CB129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28D08A1-EDFC-9A84-836C-53DE5EBAAF9F}"/>
              </a:ext>
            </a:extLst>
          </p:cNvPr>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782374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46FB-4DEB-7963-3557-6C336BC1E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F7C0F-F34D-9A92-ABF2-6C5F4B988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8E676-946C-E8B1-FEBE-CF925F3862D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AADA998-4E51-C3DB-EF15-14E4F9610413}"/>
              </a:ext>
            </a:extLst>
          </p:cNvPr>
          <p:cNvSpPr>
            <a:spLocks noGrp="1"/>
          </p:cNvSpPr>
          <p:nvPr>
            <p:ph type="sldNum" sz="quarter" idx="10"/>
          </p:nvPr>
        </p:nvSpPr>
        <p:spPr/>
        <p:txBody>
          <a:bodyPr/>
          <a:lstStyle/>
          <a:p>
            <a:fld id="{3075746C-E621-8E4B-8CC0-3BE97110A356}" type="slidenum">
              <a:rPr lang="en-US" smtClean="0"/>
              <a:t>66</a:t>
            </a:fld>
            <a:endParaRPr lang="en-US"/>
          </a:p>
        </p:txBody>
      </p:sp>
    </p:spTree>
    <p:extLst>
      <p:ext uri="{BB962C8B-B14F-4D97-AF65-F5344CB8AC3E}">
        <p14:creationId xmlns:p14="http://schemas.microsoft.com/office/powerpoint/2010/main" val="899248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03196-97E7-5F74-D506-A0E09C12E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DEAFB-834A-19FF-F4BC-FA949870E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F8FDD-78E2-D231-3492-2518B2F69D56}"/>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20A1265B-298B-24C5-51B8-D4EA66A879FB}"/>
              </a:ext>
            </a:extLst>
          </p:cNvPr>
          <p:cNvSpPr>
            <a:spLocks noGrp="1"/>
          </p:cNvSpPr>
          <p:nvPr>
            <p:ph type="sldNum" sz="quarter" idx="10"/>
          </p:nvPr>
        </p:nvSpPr>
        <p:spPr/>
        <p:txBody>
          <a:bodyPr/>
          <a:lstStyle/>
          <a:p>
            <a:fld id="{3075746C-E621-8E4B-8CC0-3BE97110A356}" type="slidenum">
              <a:rPr lang="en-US" smtClean="0"/>
              <a:t>67</a:t>
            </a:fld>
            <a:endParaRPr lang="en-US"/>
          </a:p>
        </p:txBody>
      </p:sp>
    </p:spTree>
    <p:extLst>
      <p:ext uri="{BB962C8B-B14F-4D97-AF65-F5344CB8AC3E}">
        <p14:creationId xmlns:p14="http://schemas.microsoft.com/office/powerpoint/2010/main" val="2467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CAF7B-A879-2009-DB76-2E041AB1B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B6455-C69F-108D-8D44-77E79D606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F9746-F3D5-E57F-857C-00F709FD0761}"/>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AFEAAB2-D3CE-0CEE-4BAF-5A8C578247E8}"/>
              </a:ext>
            </a:extLst>
          </p:cNvPr>
          <p:cNvSpPr>
            <a:spLocks noGrp="1"/>
          </p:cNvSpPr>
          <p:nvPr>
            <p:ph type="sldNum" sz="quarter" idx="10"/>
          </p:nvPr>
        </p:nvSpPr>
        <p:spPr/>
        <p:txBody>
          <a:bodyPr/>
          <a:lstStyle/>
          <a:p>
            <a:fld id="{3075746C-E621-8E4B-8CC0-3BE97110A356}" type="slidenum">
              <a:rPr lang="en-US" smtClean="0"/>
              <a:t>68</a:t>
            </a:fld>
            <a:endParaRPr lang="en-US"/>
          </a:p>
        </p:txBody>
      </p:sp>
    </p:spTree>
    <p:extLst>
      <p:ext uri="{BB962C8B-B14F-4D97-AF65-F5344CB8AC3E}">
        <p14:creationId xmlns:p14="http://schemas.microsoft.com/office/powerpoint/2010/main" val="3516419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16D6-F48D-2B8D-DF79-758049D3E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22AEA-C8CA-E2BC-F88A-372714DF6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2D3BF-BB83-1482-1336-4CC367B0A6AB}"/>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5D72E9C8-5DBB-8B25-6FB5-A18A388916A1}"/>
              </a:ext>
            </a:extLst>
          </p:cNvPr>
          <p:cNvSpPr>
            <a:spLocks noGrp="1"/>
          </p:cNvSpPr>
          <p:nvPr>
            <p:ph type="sldNum" sz="quarter" idx="10"/>
          </p:nvPr>
        </p:nvSpPr>
        <p:spPr/>
        <p:txBody>
          <a:bodyPr/>
          <a:lstStyle/>
          <a:p>
            <a:fld id="{3075746C-E621-8E4B-8CC0-3BE97110A356}" type="slidenum">
              <a:rPr lang="en-US" smtClean="0"/>
              <a:t>69</a:t>
            </a:fld>
            <a:endParaRPr lang="en-US"/>
          </a:p>
        </p:txBody>
      </p:sp>
    </p:spTree>
    <p:extLst>
      <p:ext uri="{BB962C8B-B14F-4D97-AF65-F5344CB8AC3E}">
        <p14:creationId xmlns:p14="http://schemas.microsoft.com/office/powerpoint/2010/main" val="1861457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066B-D1D4-67EA-F71D-5ECD945F5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B92F-E506-7D57-62C4-19D00257D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50E33-C375-DF85-61EA-5E78ABD97092}"/>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741EB544-28F4-1CE4-4C25-BCFEB109BBE3}"/>
              </a:ext>
            </a:extLst>
          </p:cNvPr>
          <p:cNvSpPr>
            <a:spLocks noGrp="1"/>
          </p:cNvSpPr>
          <p:nvPr>
            <p:ph type="sldNum" sz="quarter" idx="10"/>
          </p:nvPr>
        </p:nvSpPr>
        <p:spPr/>
        <p:txBody>
          <a:bodyPr/>
          <a:lstStyle/>
          <a:p>
            <a:fld id="{3075746C-E621-8E4B-8CC0-3BE97110A356}" type="slidenum">
              <a:rPr lang="en-US" smtClean="0"/>
              <a:t>70</a:t>
            </a:fld>
            <a:endParaRPr lang="en-US"/>
          </a:p>
        </p:txBody>
      </p:sp>
    </p:spTree>
    <p:extLst>
      <p:ext uri="{BB962C8B-B14F-4D97-AF65-F5344CB8AC3E}">
        <p14:creationId xmlns:p14="http://schemas.microsoft.com/office/powerpoint/2010/main" val="1066724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60E1-8477-201A-468E-B0D20B540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B3296-2F9E-DFD8-1F2D-F182C62AD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05893-B5EC-617B-5D71-CD433B6C6CA8}"/>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99480A0-C510-D847-530D-0C7C705D1EA8}"/>
              </a:ext>
            </a:extLst>
          </p:cNvPr>
          <p:cNvSpPr>
            <a:spLocks noGrp="1"/>
          </p:cNvSpPr>
          <p:nvPr>
            <p:ph type="sldNum" sz="quarter" idx="10"/>
          </p:nvPr>
        </p:nvSpPr>
        <p:spPr/>
        <p:txBody>
          <a:bodyPr/>
          <a:lstStyle/>
          <a:p>
            <a:fld id="{3075746C-E621-8E4B-8CC0-3BE97110A356}" type="slidenum">
              <a:rPr lang="en-US" smtClean="0"/>
              <a:t>71</a:t>
            </a:fld>
            <a:endParaRPr lang="en-US"/>
          </a:p>
        </p:txBody>
      </p:sp>
    </p:spTree>
    <p:extLst>
      <p:ext uri="{BB962C8B-B14F-4D97-AF65-F5344CB8AC3E}">
        <p14:creationId xmlns:p14="http://schemas.microsoft.com/office/powerpoint/2010/main" val="3516739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E548-2FE4-C2BD-CD10-B60FF6793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A3BBD-DB62-E755-C4BD-4DD3E2E79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9026E-580E-B354-ED50-F8BAB0A98B3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DA4263F0-271D-EDBE-6902-51D3021234FD}"/>
              </a:ext>
            </a:extLst>
          </p:cNvPr>
          <p:cNvSpPr>
            <a:spLocks noGrp="1"/>
          </p:cNvSpPr>
          <p:nvPr>
            <p:ph type="sldNum" sz="quarter" idx="10"/>
          </p:nvPr>
        </p:nvSpPr>
        <p:spPr/>
        <p:txBody>
          <a:bodyPr/>
          <a:lstStyle/>
          <a:p>
            <a:fld id="{3075746C-E621-8E4B-8CC0-3BE97110A356}" type="slidenum">
              <a:rPr lang="en-US" smtClean="0"/>
              <a:t>72</a:t>
            </a:fld>
            <a:endParaRPr lang="en-US"/>
          </a:p>
        </p:txBody>
      </p:sp>
    </p:spTree>
    <p:extLst>
      <p:ext uri="{BB962C8B-B14F-4D97-AF65-F5344CB8AC3E}">
        <p14:creationId xmlns:p14="http://schemas.microsoft.com/office/powerpoint/2010/main" val="386530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2112479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7CC8-CEDB-0B14-410E-2EAC07C84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0196D-2FF9-2241-92CC-CAA0B4B25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8CD54-FAC6-E6B8-820A-3B97D26A406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40FA4017-4417-6BF2-5BFE-41AC1CBDA56E}"/>
              </a:ext>
            </a:extLst>
          </p:cNvPr>
          <p:cNvSpPr>
            <a:spLocks noGrp="1"/>
          </p:cNvSpPr>
          <p:nvPr>
            <p:ph type="sldNum" sz="quarter" idx="10"/>
          </p:nvPr>
        </p:nvSpPr>
        <p:spPr/>
        <p:txBody>
          <a:bodyPr/>
          <a:lstStyle/>
          <a:p>
            <a:fld id="{3075746C-E621-8E4B-8CC0-3BE97110A356}" type="slidenum">
              <a:rPr lang="en-US" smtClean="0"/>
              <a:t>73</a:t>
            </a:fld>
            <a:endParaRPr lang="en-US"/>
          </a:p>
        </p:txBody>
      </p:sp>
    </p:spTree>
    <p:extLst>
      <p:ext uri="{BB962C8B-B14F-4D97-AF65-F5344CB8AC3E}">
        <p14:creationId xmlns:p14="http://schemas.microsoft.com/office/powerpoint/2010/main" val="3816849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B9839-C32F-5C0A-6FCE-C436F3962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2CF22-2A63-EB7C-D2DF-4B25EED82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F4120-BBB7-E8D7-F7A0-ED8EEDF51A3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C012678-C823-FDCC-BD24-B12FA0F58CD6}"/>
              </a:ext>
            </a:extLst>
          </p:cNvPr>
          <p:cNvSpPr>
            <a:spLocks noGrp="1"/>
          </p:cNvSpPr>
          <p:nvPr>
            <p:ph type="sldNum" sz="quarter" idx="10"/>
          </p:nvPr>
        </p:nvSpPr>
        <p:spPr/>
        <p:txBody>
          <a:bodyPr/>
          <a:lstStyle/>
          <a:p>
            <a:fld id="{3075746C-E621-8E4B-8CC0-3BE97110A356}" type="slidenum">
              <a:rPr lang="en-US" smtClean="0"/>
              <a:t>74</a:t>
            </a:fld>
            <a:endParaRPr lang="en-US"/>
          </a:p>
        </p:txBody>
      </p:sp>
    </p:spTree>
    <p:extLst>
      <p:ext uri="{BB962C8B-B14F-4D97-AF65-F5344CB8AC3E}">
        <p14:creationId xmlns:p14="http://schemas.microsoft.com/office/powerpoint/2010/main" val="33385169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75</a:t>
            </a:fld>
            <a:endParaRPr lang="en-US"/>
          </a:p>
        </p:txBody>
      </p:sp>
    </p:spTree>
    <p:extLst>
      <p:ext uri="{BB962C8B-B14F-4D97-AF65-F5344CB8AC3E}">
        <p14:creationId xmlns:p14="http://schemas.microsoft.com/office/powerpoint/2010/main" val="3316407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76</a:t>
            </a:fld>
            <a:endParaRPr lang="en-US"/>
          </a:p>
        </p:txBody>
      </p:sp>
    </p:spTree>
    <p:extLst>
      <p:ext uri="{BB962C8B-B14F-4D97-AF65-F5344CB8AC3E}">
        <p14:creationId xmlns:p14="http://schemas.microsoft.com/office/powerpoint/2010/main" val="331640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77</a:t>
            </a:fld>
            <a:endParaRPr lang="en-US"/>
          </a:p>
        </p:txBody>
      </p:sp>
    </p:spTree>
    <p:extLst>
      <p:ext uri="{BB962C8B-B14F-4D97-AF65-F5344CB8AC3E}">
        <p14:creationId xmlns:p14="http://schemas.microsoft.com/office/powerpoint/2010/main" val="4030308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80267-4B63-B3E9-E600-4EB026EDC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425D1-D150-6FE9-99E0-534E8AAB9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E4F73-8B10-E9AA-0A3C-A725C6F9AF66}"/>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B3FC9CC1-5BD2-6350-3A02-D5AEA1829091}"/>
              </a:ext>
            </a:extLst>
          </p:cNvPr>
          <p:cNvSpPr>
            <a:spLocks noGrp="1"/>
          </p:cNvSpPr>
          <p:nvPr>
            <p:ph type="sldNum" sz="quarter" idx="10"/>
          </p:nvPr>
        </p:nvSpPr>
        <p:spPr/>
        <p:txBody>
          <a:bodyPr/>
          <a:lstStyle/>
          <a:p>
            <a:fld id="{3075746C-E621-8E4B-8CC0-3BE97110A356}" type="slidenum">
              <a:rPr lang="en-US" smtClean="0"/>
              <a:t>83</a:t>
            </a:fld>
            <a:endParaRPr lang="en-US"/>
          </a:p>
        </p:txBody>
      </p:sp>
    </p:spTree>
    <p:extLst>
      <p:ext uri="{BB962C8B-B14F-4D97-AF65-F5344CB8AC3E}">
        <p14:creationId xmlns:p14="http://schemas.microsoft.com/office/powerpoint/2010/main" val="102259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DAA58-60E4-DBEE-6838-246CCC714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5068E-6EDF-0B6E-902B-BF99679CA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0C756-2EDA-153E-B54B-15F408237308}"/>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719FF92D-E635-467D-AA0D-6A77C41A9973}"/>
              </a:ext>
            </a:extLst>
          </p:cNvPr>
          <p:cNvSpPr>
            <a:spLocks noGrp="1"/>
          </p:cNvSpPr>
          <p:nvPr>
            <p:ph type="sldNum" sz="quarter" idx="10"/>
          </p:nvPr>
        </p:nvSpPr>
        <p:spPr/>
        <p:txBody>
          <a:bodyPr/>
          <a:lstStyle/>
          <a:p>
            <a:fld id="{3075746C-E621-8E4B-8CC0-3BE97110A356}" type="slidenum">
              <a:rPr lang="en-US" smtClean="0"/>
              <a:t>84</a:t>
            </a:fld>
            <a:endParaRPr lang="en-US"/>
          </a:p>
        </p:txBody>
      </p:sp>
    </p:spTree>
    <p:extLst>
      <p:ext uri="{BB962C8B-B14F-4D97-AF65-F5344CB8AC3E}">
        <p14:creationId xmlns:p14="http://schemas.microsoft.com/office/powerpoint/2010/main" val="23292957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F18B-1650-45BC-6F7F-48997AC0D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C36D5-3F97-54C7-23C5-7AC1F53D2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5AC1B-ECCD-2A3B-912F-3E9219D0AB2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CB34EB7D-84D8-3F8C-9042-11B7A9BD671B}"/>
              </a:ext>
            </a:extLst>
          </p:cNvPr>
          <p:cNvSpPr>
            <a:spLocks noGrp="1"/>
          </p:cNvSpPr>
          <p:nvPr>
            <p:ph type="sldNum" sz="quarter" idx="10"/>
          </p:nvPr>
        </p:nvSpPr>
        <p:spPr/>
        <p:txBody>
          <a:bodyPr/>
          <a:lstStyle/>
          <a:p>
            <a:fld id="{3075746C-E621-8E4B-8CC0-3BE97110A356}" type="slidenum">
              <a:rPr lang="en-US" smtClean="0"/>
              <a:t>85</a:t>
            </a:fld>
            <a:endParaRPr lang="en-US"/>
          </a:p>
        </p:txBody>
      </p:sp>
    </p:spTree>
    <p:extLst>
      <p:ext uri="{BB962C8B-B14F-4D97-AF65-F5344CB8AC3E}">
        <p14:creationId xmlns:p14="http://schemas.microsoft.com/office/powerpoint/2010/main" val="1926916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29476-A70B-BADC-6990-922F19AF1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9CC93-AAD4-3DE3-1DFF-333CF2430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014FB-2C07-DCDA-CF37-77764144830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753527A-7839-9111-8553-339FED505EA8}"/>
              </a:ext>
            </a:extLst>
          </p:cNvPr>
          <p:cNvSpPr>
            <a:spLocks noGrp="1"/>
          </p:cNvSpPr>
          <p:nvPr>
            <p:ph type="sldNum" sz="quarter" idx="10"/>
          </p:nvPr>
        </p:nvSpPr>
        <p:spPr/>
        <p:txBody>
          <a:bodyPr/>
          <a:lstStyle/>
          <a:p>
            <a:fld id="{3075746C-E621-8E4B-8CC0-3BE97110A356}" type="slidenum">
              <a:rPr lang="en-US" smtClean="0"/>
              <a:t>86</a:t>
            </a:fld>
            <a:endParaRPr lang="en-US"/>
          </a:p>
        </p:txBody>
      </p:sp>
    </p:spTree>
    <p:extLst>
      <p:ext uri="{BB962C8B-B14F-4D97-AF65-F5344CB8AC3E}">
        <p14:creationId xmlns:p14="http://schemas.microsoft.com/office/powerpoint/2010/main" val="3536075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E617-A57A-1D91-90FF-2FE8538A7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2D5F4-70D6-11E5-5E86-B5E8987E5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F7F01-BC6C-6D61-7AC2-C8387D99BB15}"/>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E7D8466B-33F2-ACA5-CC81-8C4E4D51A569}"/>
              </a:ext>
            </a:extLst>
          </p:cNvPr>
          <p:cNvSpPr>
            <a:spLocks noGrp="1"/>
          </p:cNvSpPr>
          <p:nvPr>
            <p:ph type="sldNum" sz="quarter" idx="10"/>
          </p:nvPr>
        </p:nvSpPr>
        <p:spPr/>
        <p:txBody>
          <a:bodyPr/>
          <a:lstStyle/>
          <a:p>
            <a:fld id="{3075746C-E621-8E4B-8CC0-3BE97110A356}" type="slidenum">
              <a:rPr lang="en-US" smtClean="0"/>
              <a:t>87</a:t>
            </a:fld>
            <a:endParaRPr lang="en-US"/>
          </a:p>
        </p:txBody>
      </p:sp>
    </p:spTree>
    <p:extLst>
      <p:ext uri="{BB962C8B-B14F-4D97-AF65-F5344CB8AC3E}">
        <p14:creationId xmlns:p14="http://schemas.microsoft.com/office/powerpoint/2010/main" val="147014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4206400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fld id="{B57E3CF2-2892-4D14-90D0-E806628FEB40}" type="slidenum">
              <a:rPr lang="en-US"/>
              <a:pPr/>
              <a:t>89</a:t>
            </a:fld>
            <a:endParaRPr lang="en-US"/>
          </a:p>
        </p:txBody>
      </p:sp>
      <p:sp>
        <p:nvSpPr>
          <p:cNvPr id="66563"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66564"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1092621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0D7FC0A-7548-EB95-15DC-CF5826DBDB59}"/>
            </a:ext>
          </a:extLst>
        </p:cNvPr>
        <p:cNvGrpSpPr/>
        <p:nvPr/>
      </p:nvGrpSpPr>
      <p:grpSpPr>
        <a:xfrm>
          <a:off x="0" y="0"/>
          <a:ext cx="0" cy="0"/>
          <a:chOff x="0" y="0"/>
          <a:chExt cx="0" cy="0"/>
        </a:xfrm>
      </p:grpSpPr>
      <p:sp>
        <p:nvSpPr>
          <p:cNvPr id="66562" name="Rectangle 7">
            <a:extLst>
              <a:ext uri="{FF2B5EF4-FFF2-40B4-BE49-F238E27FC236}">
                <a16:creationId xmlns:a16="http://schemas.microsoft.com/office/drawing/2014/main" id="{345B7FE3-3F38-4DB5-736B-B97FBB1F5705}"/>
              </a:ext>
            </a:extLst>
          </p:cNvPr>
          <p:cNvSpPr>
            <a:spLocks noGrp="1" noChangeArrowheads="1"/>
          </p:cNvSpPr>
          <p:nvPr>
            <p:ph type="sldNum" sz="quarter"/>
          </p:nvPr>
        </p:nvSpPr>
        <p:spPr>
          <a:noFill/>
        </p:spPr>
        <p:txBody>
          <a:bodyPr/>
          <a:lstStyle/>
          <a:p>
            <a:fld id="{B57E3CF2-2892-4D14-90D0-E806628FEB40}" type="slidenum">
              <a:rPr lang="en-US"/>
              <a:pPr/>
              <a:t>90</a:t>
            </a:fld>
            <a:endParaRPr lang="en-US"/>
          </a:p>
        </p:txBody>
      </p:sp>
      <p:sp>
        <p:nvSpPr>
          <p:cNvPr id="66563" name="Text Box 1">
            <a:extLst>
              <a:ext uri="{FF2B5EF4-FFF2-40B4-BE49-F238E27FC236}">
                <a16:creationId xmlns:a16="http://schemas.microsoft.com/office/drawing/2014/main" id="{208DF165-A1CA-8D9E-B814-6EA28CDADB42}"/>
              </a:ext>
            </a:extLst>
          </p:cNvPr>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66564" name="Rectangle 2">
            <a:extLst>
              <a:ext uri="{FF2B5EF4-FFF2-40B4-BE49-F238E27FC236}">
                <a16:creationId xmlns:a16="http://schemas.microsoft.com/office/drawing/2014/main" id="{E445076B-FC0A-45AB-2F64-0536EFEF5F1A}"/>
              </a:ext>
            </a:extLst>
          </p:cNvPr>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3534322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98</a:t>
            </a:fld>
            <a:endParaRPr lang="en-US"/>
          </a:p>
        </p:txBody>
      </p:sp>
    </p:spTree>
    <p:extLst>
      <p:ext uri="{BB962C8B-B14F-4D97-AF65-F5344CB8AC3E}">
        <p14:creationId xmlns:p14="http://schemas.microsoft.com/office/powerpoint/2010/main" val="403554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a:t>
            </a:fld>
            <a:endParaRPr lang="en-US"/>
          </a:p>
        </p:txBody>
      </p:sp>
    </p:spTree>
    <p:extLst>
      <p:ext uri="{BB962C8B-B14F-4D97-AF65-F5344CB8AC3E}">
        <p14:creationId xmlns:p14="http://schemas.microsoft.com/office/powerpoint/2010/main" val="83754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9</a:t>
            </a:fld>
            <a:endParaRPr lang="en-US"/>
          </a:p>
        </p:txBody>
      </p:sp>
    </p:spTree>
    <p:extLst>
      <p:ext uri="{BB962C8B-B14F-4D97-AF65-F5344CB8AC3E}">
        <p14:creationId xmlns:p14="http://schemas.microsoft.com/office/powerpoint/2010/main" val="139801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2025-01-14</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2025-01-14</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2025-01-14</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2025-01-14</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2025-01-14</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2025-01-14</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2025-01-14</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2025-01-14</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2025-01-14</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2025-01-14</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2025-01-14</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2025-01-14</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bThJP6Q1l1o?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image" Target="../media/image62.png"/><Relationship Id="rId21" Type="http://schemas.openxmlformats.org/officeDocument/2006/relationships/tags" Target="../tags/tag22.xml"/><Relationship Id="rId34" Type="http://schemas.openxmlformats.org/officeDocument/2006/relationships/notesSlide" Target="../notesSlides/notesSlide28.xml"/><Relationship Id="rId42" Type="http://schemas.openxmlformats.org/officeDocument/2006/relationships/image" Target="../media/image64.pn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image" Target="../media/image60.emf"/><Relationship Id="rId40" Type="http://schemas.openxmlformats.org/officeDocument/2006/relationships/image" Target="../media/image63.png"/><Relationship Id="rId45" Type="http://schemas.openxmlformats.org/officeDocument/2006/relationships/image" Target="../media/image66.jpe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image" Target="../media/image5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image" Target="../media/image65.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image" Target="../media/image58.emf"/><Relationship Id="rId43" Type="http://schemas.microsoft.com/office/2007/relationships/hdphoto" Target="../media/hdphoto2.wdp"/><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slideLayout" Target="../slideLayouts/slideLayout2.xml"/><Relationship Id="rId38" Type="http://schemas.openxmlformats.org/officeDocument/2006/relationships/image" Target="../media/image61.jpeg"/><Relationship Id="rId20" Type="http://schemas.openxmlformats.org/officeDocument/2006/relationships/tags" Target="../tags/tag21.xml"/><Relationship Id="rId41"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5.tiff"/><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latin typeface="+mn-lt"/>
              </a:rPr>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10</a:t>
            </a:fld>
            <a:endParaRPr lang="en-US"/>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algn="ctr"/>
            <a:r>
              <a:rPr lang="en-US" sz="1600" dirty="0">
                <a:latin typeface="+mj-lt"/>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algn="ctr"/>
            <a:r>
              <a:rPr lang="en-US" sz="1600" dirty="0">
                <a:latin typeface="+mj-lt"/>
              </a:rPr>
              <a:t>Receiving transmissions 1km away from the setup</a:t>
            </a:r>
          </a:p>
        </p:txBody>
      </p:sp>
      <p:sp>
        <p:nvSpPr>
          <p:cNvPr id="6" name="Footer Placeholder 5">
            <a:extLst>
              <a:ext uri="{FF2B5EF4-FFF2-40B4-BE49-F238E27FC236}">
                <a16:creationId xmlns:a16="http://schemas.microsoft.com/office/drawing/2014/main" id="{55B36690-BCDC-448E-9117-44171F9D20CF}"/>
              </a:ext>
            </a:extLst>
          </p:cNvPr>
          <p:cNvSpPr>
            <a:spLocks noGrp="1"/>
          </p:cNvSpPr>
          <p:nvPr>
            <p:ph type="ftr" sz="quarter" idx="11"/>
          </p:nvPr>
        </p:nvSpPr>
        <p:spPr>
          <a:xfrm>
            <a:off x="4038600" y="6482655"/>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476922102"/>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34726" cy="1325563"/>
          </a:xfrm>
        </p:spPr>
        <p:txBody>
          <a:bodyPr>
            <a:normAutofit/>
          </a:bodyPr>
          <a:lstStyle/>
          <a:p>
            <a:r>
              <a:rPr lang="en-US" sz="4000" dirty="0" err="1">
                <a:latin typeface="+mn-lt"/>
              </a:rPr>
              <a:t>LoRea</a:t>
            </a:r>
            <a:r>
              <a:rPr lang="en-US" sz="4000" dirty="0">
                <a:latin typeface="+mn-lt"/>
              </a:rPr>
              <a:t> achieved the highest demonstrated range</a:t>
            </a:r>
          </a:p>
        </p:txBody>
      </p:sp>
      <p:sp>
        <p:nvSpPr>
          <p:cNvPr id="3" name="Content Placeholder 2"/>
          <p:cNvSpPr>
            <a:spLocks noGrp="1"/>
          </p:cNvSpPr>
          <p:nvPr>
            <p:ph idx="1"/>
          </p:nvPr>
        </p:nvSpPr>
        <p:spPr/>
        <p:txBody>
          <a:bodyPr/>
          <a:lstStyle/>
          <a:p>
            <a:r>
              <a:rPr lang="en-US" dirty="0">
                <a:latin typeface="+mj-lt"/>
                <a:ea typeface="Calibri Light" charset="0"/>
                <a:cs typeface="Calibri Light" charset="0"/>
              </a:rPr>
              <a:t>Receive up to a distance of 3.4 kilometers from tag </a:t>
            </a:r>
          </a:p>
          <a:p>
            <a:r>
              <a:rPr lang="en-US" dirty="0">
                <a:latin typeface="+mj-lt"/>
                <a:ea typeface="Calibri Light" charset="0"/>
                <a:cs typeface="Calibri Light" charset="0"/>
              </a:rPr>
              <a:t>Highest demonstrated range. Outperforms leading labs/universities</a:t>
            </a:r>
          </a:p>
        </p:txBody>
      </p:sp>
      <p:sp>
        <p:nvSpPr>
          <p:cNvPr id="4" name="Slide Number Placeholder 3"/>
          <p:cNvSpPr>
            <a:spLocks noGrp="1"/>
          </p:cNvSpPr>
          <p:nvPr>
            <p:ph type="sldNum" sz="quarter" idx="12"/>
          </p:nvPr>
        </p:nvSpPr>
        <p:spPr/>
        <p:txBody>
          <a:bodyPr/>
          <a:lstStyle/>
          <a:p>
            <a:fld id="{F3251276-10E0-6347-83FD-341D002F38DE}" type="slidenum">
              <a:rPr lang="en-US" smtClean="0"/>
              <a:t>11</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62" y="3060443"/>
            <a:ext cx="3399131" cy="2549348"/>
          </a:xfrm>
          <a:prstGeom prst="rect">
            <a:avLst/>
          </a:prstGeom>
        </p:spPr>
      </p:pic>
      <p:pic>
        <p:nvPicPr>
          <p:cNvPr id="8" name="Picture 7">
            <a:extLst>
              <a:ext uri="{FF2B5EF4-FFF2-40B4-BE49-F238E27FC236}">
                <a16:creationId xmlns:a16="http://schemas.microsoft.com/office/drawing/2014/main" id="{F823C41C-4489-294E-A424-DCB9D8C0C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329" y="3018278"/>
            <a:ext cx="1945342" cy="2597169"/>
          </a:xfrm>
          <a:prstGeom prst="rect">
            <a:avLst/>
          </a:prstGeom>
        </p:spPr>
      </p:pic>
      <p:sp>
        <p:nvSpPr>
          <p:cNvPr id="9" name="TextBox 8">
            <a:extLst>
              <a:ext uri="{FF2B5EF4-FFF2-40B4-BE49-F238E27FC236}">
                <a16:creationId xmlns:a16="http://schemas.microsoft.com/office/drawing/2014/main" id="{54B3166D-4482-F345-8801-42A262555080}"/>
              </a:ext>
            </a:extLst>
          </p:cNvPr>
          <p:cNvSpPr txBox="1"/>
          <p:nvPr/>
        </p:nvSpPr>
        <p:spPr>
          <a:xfrm>
            <a:off x="1014062" y="5727125"/>
            <a:ext cx="2543187" cy="584775"/>
          </a:xfrm>
          <a:prstGeom prst="rect">
            <a:avLst/>
          </a:prstGeom>
          <a:noFill/>
        </p:spPr>
        <p:txBody>
          <a:bodyPr wrap="square" rtlCol="0">
            <a:spAutoFit/>
          </a:bodyPr>
          <a:lstStyle/>
          <a:p>
            <a:pPr algn="ctr"/>
            <a:r>
              <a:rPr lang="en-US" sz="1600" dirty="0">
                <a:latin typeface="+mj-lt"/>
              </a:rPr>
              <a:t>Experiment Setup</a:t>
            </a:r>
          </a:p>
          <a:p>
            <a:pPr algn="ctr"/>
            <a:r>
              <a:rPr lang="en-US" sz="1600" dirty="0">
                <a:latin typeface="+mj-lt"/>
              </a:rPr>
              <a:t>(On a small hill)</a:t>
            </a:r>
          </a:p>
        </p:txBody>
      </p:sp>
      <p:sp>
        <p:nvSpPr>
          <p:cNvPr id="10" name="TextBox 9">
            <a:extLst>
              <a:ext uri="{FF2B5EF4-FFF2-40B4-BE49-F238E27FC236}">
                <a16:creationId xmlns:a16="http://schemas.microsoft.com/office/drawing/2014/main" id="{EA79BA5C-CA38-E14C-9818-BCF373F9C886}"/>
              </a:ext>
            </a:extLst>
          </p:cNvPr>
          <p:cNvSpPr txBox="1"/>
          <p:nvPr/>
        </p:nvSpPr>
        <p:spPr>
          <a:xfrm>
            <a:off x="4588935" y="5705383"/>
            <a:ext cx="3291807" cy="584775"/>
          </a:xfrm>
          <a:prstGeom prst="rect">
            <a:avLst/>
          </a:prstGeom>
          <a:noFill/>
        </p:spPr>
        <p:txBody>
          <a:bodyPr wrap="square" rtlCol="0">
            <a:spAutoFit/>
          </a:bodyPr>
          <a:lstStyle/>
          <a:p>
            <a:pPr algn="ctr"/>
            <a:r>
              <a:rPr lang="en-US" sz="1600" dirty="0">
                <a:latin typeface="+mj-lt"/>
              </a:rPr>
              <a:t>Receiving backscatter transmissions kilometers away from setup</a:t>
            </a:r>
          </a:p>
        </p:txBody>
      </p:sp>
      <p:sp>
        <p:nvSpPr>
          <p:cNvPr id="7" name="Footer Placeholder 6">
            <a:extLst>
              <a:ext uri="{FF2B5EF4-FFF2-40B4-BE49-F238E27FC236}">
                <a16:creationId xmlns:a16="http://schemas.microsoft.com/office/drawing/2014/main" id="{D1DF1B35-AB90-4D24-815B-6164F049948F}"/>
              </a:ext>
            </a:extLst>
          </p:cNvPr>
          <p:cNvSpPr>
            <a:spLocks noGrp="1"/>
          </p:cNvSpPr>
          <p:nvPr>
            <p:ph type="ftr" sz="quarter" idx="11"/>
          </p:nvPr>
        </p:nvSpPr>
        <p:spPr/>
        <p:txBody>
          <a:bodyPr/>
          <a:lstStyle/>
          <a:p>
            <a:r>
              <a:rPr lang="sv-SE" dirty="0" err="1"/>
              <a:t>ambujv@nus.edu.sg</a:t>
            </a:r>
            <a:endParaRPr lang="sv-SE" dirty="0"/>
          </a:p>
        </p:txBody>
      </p:sp>
      <p:sp>
        <p:nvSpPr>
          <p:cNvPr id="12" name="TextBox 11">
            <a:extLst>
              <a:ext uri="{FF2B5EF4-FFF2-40B4-BE49-F238E27FC236}">
                <a16:creationId xmlns:a16="http://schemas.microsoft.com/office/drawing/2014/main" id="{0E0DED11-603D-CA05-4D76-D3067E0BE742}"/>
              </a:ext>
            </a:extLst>
          </p:cNvPr>
          <p:cNvSpPr txBox="1"/>
          <p:nvPr/>
        </p:nvSpPr>
        <p:spPr>
          <a:xfrm>
            <a:off x="8060551" y="5789399"/>
            <a:ext cx="2876275" cy="276999"/>
          </a:xfrm>
          <a:prstGeom prst="rect">
            <a:avLst/>
          </a:prstGeom>
          <a:noFill/>
        </p:spPr>
        <p:txBody>
          <a:bodyPr wrap="square" rtlCol="0">
            <a:spAutoFit/>
          </a:bodyPr>
          <a:lstStyle/>
          <a:p>
            <a:pPr algn="ctr"/>
            <a:r>
              <a:rPr lang="en-US" sz="1200" dirty="0">
                <a:latin typeface="+mj-lt"/>
              </a:rPr>
              <a:t>Experiment setup video</a:t>
            </a:r>
          </a:p>
        </p:txBody>
      </p:sp>
      <p:pic>
        <p:nvPicPr>
          <p:cNvPr id="5" name="Online Media 4" descr="Experiment setup for LoRea">
            <a:hlinkClick r:id="" action="ppaction://media"/>
            <a:extLst>
              <a:ext uri="{FF2B5EF4-FFF2-40B4-BE49-F238E27FC236}">
                <a16:creationId xmlns:a16="http://schemas.microsoft.com/office/drawing/2014/main" id="{8F2B5785-07A7-62CC-3628-33D39EFBD7DF}"/>
              </a:ext>
            </a:extLst>
          </p:cNvPr>
          <p:cNvPicPr>
            <a:picLocks noRot="1" noChangeAspect="1"/>
          </p:cNvPicPr>
          <p:nvPr>
            <a:videoFile r:link="rId1"/>
          </p:nvPr>
        </p:nvPicPr>
        <p:blipFill>
          <a:blip r:embed="rId6"/>
          <a:stretch>
            <a:fillRect/>
          </a:stretch>
        </p:blipFill>
        <p:spPr>
          <a:xfrm>
            <a:off x="7459644" y="3270886"/>
            <a:ext cx="4070018" cy="2299560"/>
          </a:xfrm>
          <a:prstGeom prst="rect">
            <a:avLst/>
          </a:prstGeom>
        </p:spPr>
      </p:pic>
    </p:spTree>
    <p:extLst>
      <p:ext uri="{BB962C8B-B14F-4D97-AF65-F5344CB8AC3E}">
        <p14:creationId xmlns:p14="http://schemas.microsoft.com/office/powerpoint/2010/main" val="3297138114"/>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Rethinking Embedded Camera Systems</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Intersection of Image/Language models with embedded systems</a:t>
            </a:r>
          </a:p>
          <a:p>
            <a:r>
              <a:rPr lang="en-US" dirty="0">
                <a:latin typeface="+mj-lt"/>
              </a:rPr>
              <a:t>Low-power hardware, generate a rich representations of the world</a:t>
            </a:r>
          </a:p>
          <a:p>
            <a:r>
              <a:rPr lang="en-US" b="1" dirty="0">
                <a:latin typeface="+mj-lt"/>
              </a:rPr>
              <a:t>Applications: </a:t>
            </a:r>
            <a:r>
              <a:rPr lang="en-US" dirty="0">
                <a:latin typeface="+mj-lt"/>
              </a:rPr>
              <a:t>Extended Reality! And many more!</a:t>
            </a:r>
          </a:p>
          <a:p>
            <a:pPr marL="0" indent="0">
              <a:buNone/>
            </a:pPr>
            <a:endParaRPr lang="en-US" dirty="0">
              <a:latin typeface="+mj-lt"/>
            </a:endParaRP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12</a:t>
            </a:fld>
            <a:endParaRPr lang="sv-SE"/>
          </a:p>
        </p:txBody>
      </p:sp>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person standing in front of a building&#10;&#10;Description automatically generated">
            <a:extLst>
              <a:ext uri="{FF2B5EF4-FFF2-40B4-BE49-F238E27FC236}">
                <a16:creationId xmlns:a16="http://schemas.microsoft.com/office/drawing/2014/main" id="{53A778EA-296B-7DB2-DBF3-3DF52C618797}"/>
              </a:ext>
            </a:extLst>
          </p:cNvPr>
          <p:cNvPicPr>
            <a:picLocks noChangeAspect="1"/>
          </p:cNvPicPr>
          <p:nvPr/>
        </p:nvPicPr>
        <p:blipFill>
          <a:blip r:embed="rId3"/>
          <a:stretch>
            <a:fillRect/>
          </a:stretch>
        </p:blipFill>
        <p:spPr>
          <a:xfrm>
            <a:off x="838200" y="3379659"/>
            <a:ext cx="10346504" cy="2379696"/>
          </a:xfrm>
          <a:prstGeom prst="rect">
            <a:avLst/>
          </a:prstGeom>
        </p:spPr>
      </p:pic>
      <p:sp>
        <p:nvSpPr>
          <p:cNvPr id="4" name="TextBox 3">
            <a:extLst>
              <a:ext uri="{FF2B5EF4-FFF2-40B4-BE49-F238E27FC236}">
                <a16:creationId xmlns:a16="http://schemas.microsoft.com/office/drawing/2014/main" id="{F50327FE-F1F3-2065-651E-FD426F1063AF}"/>
              </a:ext>
            </a:extLst>
          </p:cNvPr>
          <p:cNvSpPr txBox="1"/>
          <p:nvPr/>
        </p:nvSpPr>
        <p:spPr>
          <a:xfrm>
            <a:off x="295836" y="6043212"/>
            <a:ext cx="11752729" cy="338554"/>
          </a:xfrm>
          <a:prstGeom prst="rect">
            <a:avLst/>
          </a:prstGeom>
          <a:noFill/>
        </p:spPr>
        <p:txBody>
          <a:bodyPr wrap="square" rtlCol="0">
            <a:spAutoFit/>
          </a:bodyPr>
          <a:lstStyle/>
          <a:p>
            <a:r>
              <a:rPr lang="en-US" sz="1600" dirty="0">
                <a:latin typeface="+mj-lt"/>
              </a:rPr>
              <a:t>Li et al. “</a:t>
            </a:r>
            <a:r>
              <a:rPr lang="en-US" sz="1600" dirty="0" err="1">
                <a:latin typeface="+mj-lt"/>
              </a:rPr>
              <a:t>PixelGen</a:t>
            </a:r>
            <a:r>
              <a:rPr lang="en-US" sz="1600" dirty="0">
                <a:latin typeface="+mj-lt"/>
              </a:rPr>
              <a:t>: Rethinking Embedded Cameras for Mixed-Reality” ACM </a:t>
            </a:r>
            <a:r>
              <a:rPr lang="en-US" sz="1600" dirty="0" err="1">
                <a:latin typeface="+mj-lt"/>
              </a:rPr>
              <a:t>Immercom</a:t>
            </a:r>
            <a:r>
              <a:rPr lang="en-US" sz="1600" dirty="0">
                <a:latin typeface="+mj-lt"/>
              </a:rPr>
              <a:t> 24, Best Demo (Runner-up) at the ACM/IEEE IPSN 2024</a:t>
            </a:r>
          </a:p>
        </p:txBody>
      </p:sp>
    </p:spTree>
    <p:extLst>
      <p:ext uri="{BB962C8B-B14F-4D97-AF65-F5344CB8AC3E}">
        <p14:creationId xmlns:p14="http://schemas.microsoft.com/office/powerpoint/2010/main" val="301699385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BD52-AF1D-0FF0-0215-0EBCE4B7F6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762B7-9AEA-193D-315A-C3DAA9B0DE85}"/>
              </a:ext>
            </a:extLst>
          </p:cNvPr>
          <p:cNvSpPr>
            <a:spLocks noGrp="1"/>
          </p:cNvSpPr>
          <p:nvPr>
            <p:ph idx="1"/>
          </p:nvPr>
        </p:nvSpPr>
        <p:spPr>
          <a:xfrm>
            <a:off x="419100" y="2022688"/>
            <a:ext cx="11186746" cy="3340620"/>
          </a:xfrm>
        </p:spPr>
        <p:txBody>
          <a:bodyPr>
            <a:normAutofit/>
          </a:bodyPr>
          <a:lstStyle/>
          <a:p>
            <a:r>
              <a:rPr lang="en-SG" b="1" dirty="0">
                <a:solidFill>
                  <a:srgbClr val="0E0E0E"/>
                </a:solidFill>
                <a:effectLst/>
                <a:latin typeface="+mj-lt"/>
              </a:rPr>
              <a:t>Let’s Get to Know the Instructors 😊</a:t>
            </a:r>
          </a:p>
          <a:p>
            <a:r>
              <a:rPr lang="en-SG" b="1" dirty="0">
                <a:solidFill>
                  <a:srgbClr val="0E0E0E"/>
                </a:solidFill>
                <a:effectLst/>
              </a:rPr>
              <a:t>Course Overview: What is this course about? Logistics, Grading Criteria</a:t>
            </a:r>
          </a:p>
          <a:p>
            <a:r>
              <a:rPr lang="en-SG" b="1" dirty="0">
                <a:solidFill>
                  <a:srgbClr val="0E0E0E"/>
                </a:solidFill>
                <a:effectLst/>
                <a:latin typeface="+mj-lt"/>
              </a:rPr>
              <a:t>Mark Weiser’s Vision for Ubiquitous Computing</a:t>
            </a:r>
            <a:endParaRPr lang="en-SG" dirty="0">
              <a:solidFill>
                <a:srgbClr val="0E0E0E"/>
              </a:solidFill>
              <a:effectLst/>
              <a:latin typeface="+mj-lt"/>
            </a:endParaRPr>
          </a:p>
          <a:p>
            <a:r>
              <a:rPr lang="en-SG" b="1" dirty="0">
                <a:solidFill>
                  <a:srgbClr val="0E0E0E"/>
                </a:solidFill>
                <a:effectLst/>
                <a:latin typeface="+mj-lt"/>
              </a:rPr>
              <a:t>Introduction to the Internet of Things (IoT) and Its Growth</a:t>
            </a:r>
            <a:endParaRPr lang="en-SG" dirty="0">
              <a:solidFill>
                <a:srgbClr val="0E0E0E"/>
              </a:solidFill>
              <a:effectLst/>
              <a:latin typeface="+mj-lt"/>
            </a:endParaRPr>
          </a:p>
          <a:p>
            <a:r>
              <a:rPr lang="en-SG" b="1" dirty="0">
                <a:solidFill>
                  <a:srgbClr val="0E0E0E"/>
                </a:solidFill>
                <a:effectLst/>
                <a:latin typeface="+mj-lt"/>
              </a:rPr>
              <a:t>History of Wireless Communication</a:t>
            </a:r>
            <a:endParaRPr lang="en-SG" dirty="0">
              <a:solidFill>
                <a:srgbClr val="0E0E0E"/>
              </a:solidFill>
              <a:effectLst/>
              <a:latin typeface="+mj-lt"/>
            </a:endParaRPr>
          </a:p>
          <a:p>
            <a:r>
              <a:rPr lang="en-SG" b="1" dirty="0">
                <a:solidFill>
                  <a:srgbClr val="0E0E0E"/>
                </a:solidFill>
                <a:effectLst/>
                <a:latin typeface="+mj-lt"/>
              </a:rPr>
              <a:t>Basics of Antennas and Propagation</a:t>
            </a:r>
            <a:endParaRPr lang="en-SG" dirty="0">
              <a:solidFill>
                <a:srgbClr val="0E0E0E"/>
              </a:solidFill>
              <a:effectLst/>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42AF06F6-1387-E4B2-475C-2A7463313119}"/>
              </a:ext>
            </a:extLst>
          </p:cNvPr>
          <p:cNvSpPr>
            <a:spLocks noGrp="1"/>
          </p:cNvSpPr>
          <p:nvPr>
            <p:ph type="sldNum" sz="quarter" idx="12"/>
          </p:nvPr>
        </p:nvSpPr>
        <p:spPr/>
        <p:txBody>
          <a:bodyPr/>
          <a:lstStyle/>
          <a:p>
            <a:fld id="{687B7451-1438-CB4A-8106-82A64F1C7D7B}" type="slidenum">
              <a:rPr lang="sv-SE" smtClean="0"/>
              <a:t>13</a:t>
            </a:fld>
            <a:endParaRPr lang="sv-SE" dirty="0"/>
          </a:p>
        </p:txBody>
      </p:sp>
      <p:sp>
        <p:nvSpPr>
          <p:cNvPr id="5" name="Title 4">
            <a:extLst>
              <a:ext uri="{FF2B5EF4-FFF2-40B4-BE49-F238E27FC236}">
                <a16:creationId xmlns:a16="http://schemas.microsoft.com/office/drawing/2014/main" id="{B079558A-AF79-A351-83C7-200664A9F8A0}"/>
              </a:ext>
            </a:extLst>
          </p:cNvPr>
          <p:cNvSpPr>
            <a:spLocks noGrp="1"/>
          </p:cNvSpPr>
          <p:nvPr>
            <p:ph type="title"/>
          </p:nvPr>
        </p:nvSpPr>
        <p:spPr>
          <a:xfrm>
            <a:off x="419100" y="417879"/>
            <a:ext cx="10515600" cy="1325563"/>
          </a:xfrm>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08DD9F4D-3C01-1599-814B-8635B2BEB02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1697987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Course Information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89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094" y="1895489"/>
            <a:ext cx="11357811" cy="3590911"/>
          </a:xfrm>
        </p:spPr>
        <p:txBody>
          <a:bodyPr>
            <a:normAutofit/>
          </a:bodyPr>
          <a:lstStyle/>
          <a:p>
            <a:r>
              <a:rPr lang="en-US" b="1" dirty="0">
                <a:latin typeface="+mj-lt"/>
              </a:rPr>
              <a:t>Course code: </a:t>
            </a:r>
            <a:r>
              <a:rPr lang="en-US" dirty="0">
                <a:latin typeface="+mj-lt"/>
              </a:rPr>
              <a:t>4222/5422, </a:t>
            </a:r>
            <a:r>
              <a:rPr lang="en-US" b="1" dirty="0">
                <a:latin typeface="+mj-lt"/>
              </a:rPr>
              <a:t>Day of week: </a:t>
            </a:r>
            <a:r>
              <a:rPr lang="en-US" dirty="0">
                <a:latin typeface="+mj-lt"/>
              </a:rPr>
              <a:t>Tuesday, 6:30 to 8:30 pm (Lectures)</a:t>
            </a:r>
          </a:p>
          <a:p>
            <a:endParaRPr lang="en-US" dirty="0">
              <a:latin typeface="+mj-lt"/>
            </a:endParaRPr>
          </a:p>
          <a:p>
            <a:r>
              <a:rPr lang="en-US" b="1" dirty="0">
                <a:latin typeface="+mj-lt"/>
              </a:rPr>
              <a:t>Tutorials: </a:t>
            </a:r>
            <a:r>
              <a:rPr lang="en-US" dirty="0">
                <a:latin typeface="+mj-lt"/>
              </a:rPr>
              <a:t>Starting Next Week!  Eight slots</a:t>
            </a:r>
          </a:p>
          <a:p>
            <a:pPr lvl="1"/>
            <a:endParaRPr lang="en-US" dirty="0">
              <a:latin typeface="+mj-lt"/>
            </a:endParaRPr>
          </a:p>
          <a:p>
            <a:r>
              <a:rPr lang="en-US" b="1" dirty="0">
                <a:latin typeface="+mj-lt"/>
              </a:rPr>
              <a:t>Office hours: </a:t>
            </a:r>
            <a:r>
              <a:rPr lang="en-US" dirty="0">
                <a:latin typeface="+mj-lt"/>
              </a:rPr>
              <a:t>COM3 - #2 – 25</a:t>
            </a:r>
          </a:p>
          <a:p>
            <a:pPr lvl="1"/>
            <a:r>
              <a:rPr lang="en-US" dirty="0">
                <a:latin typeface="+mj-lt"/>
              </a:rPr>
              <a:t>Please send me an email to reserve slot</a:t>
            </a:r>
          </a:p>
          <a:p>
            <a:pPr lvl="1"/>
            <a:r>
              <a:rPr lang="en-US" dirty="0">
                <a:latin typeface="+mj-lt"/>
              </a:rPr>
              <a:t>What can you discuss? Anything </a:t>
            </a:r>
            <a:r>
              <a:rPr lang="en-US" dirty="0">
                <a:latin typeface="+mj-lt"/>
                <a:sym typeface="Wingdings" pitchFamily="2" charset="2"/>
              </a:rPr>
              <a:t> </a:t>
            </a:r>
            <a:endParaRPr lang="en-US" dirty="0">
              <a:latin typeface="+mj-lt"/>
            </a:endParaRP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15</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a:t>ambujv@nus.edu.sg</a:t>
            </a:r>
            <a:endParaRPr lang="sv-SE" dirty="0"/>
          </a:p>
        </p:txBody>
      </p:sp>
      <p:sp>
        <p:nvSpPr>
          <p:cNvPr id="4" name="Title 4">
            <a:extLst>
              <a:ext uri="{FF2B5EF4-FFF2-40B4-BE49-F238E27FC236}">
                <a16:creationId xmlns:a16="http://schemas.microsoft.com/office/drawing/2014/main" id="{95E132D5-0F7A-90E3-9671-0600C150E1A9}"/>
              </a:ext>
            </a:extLst>
          </p:cNvPr>
          <p:cNvSpPr>
            <a:spLocks noGrp="1"/>
          </p:cNvSpPr>
          <p:nvPr>
            <p:ph type="title"/>
          </p:nvPr>
        </p:nvSpPr>
        <p:spPr>
          <a:xfrm>
            <a:off x="417094" y="331127"/>
            <a:ext cx="10515600" cy="1325563"/>
          </a:xfrm>
        </p:spPr>
        <p:txBody>
          <a:bodyPr>
            <a:normAutofit/>
          </a:bodyPr>
          <a:lstStyle/>
          <a:p>
            <a:r>
              <a:rPr lang="en-GB" dirty="0">
                <a:latin typeface="+mn-lt"/>
              </a:rPr>
              <a:t>General information regarding the course</a:t>
            </a:r>
            <a:endParaRPr lang="en-SE" dirty="0">
              <a:latin typeface="+mn-lt"/>
            </a:endParaRPr>
          </a:p>
        </p:txBody>
      </p:sp>
    </p:spTree>
    <p:extLst>
      <p:ext uri="{BB962C8B-B14F-4D97-AF65-F5344CB8AC3E}">
        <p14:creationId xmlns:p14="http://schemas.microsoft.com/office/powerpoint/2010/main" val="363140559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0391" y="422945"/>
            <a:ext cx="10837295" cy="913090"/>
          </a:xfrm>
        </p:spPr>
        <p:txBody>
          <a:bodyPr anchor="b">
            <a:normAutofit/>
          </a:bodyPr>
          <a:lstStyle/>
          <a:p>
            <a:r>
              <a:rPr lang="en-US" dirty="0">
                <a:latin typeface="+mn-lt"/>
              </a:rPr>
              <a:t>Brilliant teaching assistants of the course</a:t>
            </a:r>
          </a:p>
        </p:txBody>
      </p:sp>
      <p:sp>
        <p:nvSpPr>
          <p:cNvPr id="3" name="Content Placeholder 2"/>
          <p:cNvSpPr>
            <a:spLocks noGrp="1"/>
          </p:cNvSpPr>
          <p:nvPr>
            <p:ph idx="1"/>
          </p:nvPr>
        </p:nvSpPr>
        <p:spPr>
          <a:xfrm>
            <a:off x="948076" y="1508992"/>
            <a:ext cx="8387716" cy="4460845"/>
          </a:xfrm>
        </p:spPr>
        <p:txBody>
          <a:bodyPr>
            <a:normAutofit fontScale="92500" lnSpcReduction="20000"/>
          </a:bodyPr>
          <a:lstStyle/>
          <a:p>
            <a:pPr marL="0" indent="0">
              <a:buNone/>
            </a:pPr>
            <a:endParaRPr lang="en-US" sz="3000" dirty="0">
              <a:latin typeface="+mj-lt"/>
            </a:endParaRPr>
          </a:p>
          <a:p>
            <a:pPr marL="0" indent="0">
              <a:buNone/>
            </a:pPr>
            <a:r>
              <a:rPr lang="en-US" sz="3000" dirty="0">
                <a:latin typeface="+mj-lt"/>
              </a:rPr>
              <a:t>Tutorials: They are starting  next week!</a:t>
            </a:r>
          </a:p>
          <a:p>
            <a:pPr marL="0" indent="0">
              <a:buNone/>
            </a:pPr>
            <a:endParaRPr lang="en-SG" sz="3000" b="0" i="0" dirty="0">
              <a:effectLst/>
              <a:latin typeface="+mj-lt"/>
            </a:endParaRPr>
          </a:p>
          <a:p>
            <a:pPr>
              <a:buFont typeface="Arial" panose="020B0604020202020204" pitchFamily="34" charset="0"/>
              <a:buChar char="•"/>
            </a:pPr>
            <a:r>
              <a:rPr lang="en-SG" sz="3000" b="0" i="0" dirty="0" err="1">
                <a:effectLst/>
                <a:latin typeface="+mj-lt"/>
              </a:rPr>
              <a:t>Kanav</a:t>
            </a:r>
            <a:r>
              <a:rPr lang="en-SG" sz="3000" b="0" i="0" dirty="0">
                <a:effectLst/>
                <a:latin typeface="+mj-lt"/>
              </a:rPr>
              <a:t> Sabharwal (PhD Student)</a:t>
            </a:r>
            <a:endParaRPr lang="en-SG" sz="3000" dirty="0">
              <a:latin typeface="+mj-lt"/>
            </a:endParaRPr>
          </a:p>
          <a:p>
            <a:r>
              <a:rPr lang="en-SG" sz="3000" dirty="0" err="1">
                <a:solidFill>
                  <a:srgbClr val="000000"/>
                </a:solidFill>
                <a:latin typeface="+mj-lt"/>
              </a:rPr>
              <a:t>R</a:t>
            </a:r>
            <a:r>
              <a:rPr lang="en-SG" sz="3000" b="0" i="0" dirty="0" err="1">
                <a:solidFill>
                  <a:srgbClr val="000000"/>
                </a:solidFill>
                <a:effectLst/>
                <a:latin typeface="+mj-lt"/>
              </a:rPr>
              <a:t>ajashekar</a:t>
            </a:r>
            <a:r>
              <a:rPr lang="en-SG" sz="3000" b="0" i="0" dirty="0">
                <a:solidFill>
                  <a:srgbClr val="000000"/>
                </a:solidFill>
                <a:effectLst/>
                <a:latin typeface="+mj-lt"/>
              </a:rPr>
              <a:t> </a:t>
            </a:r>
            <a:r>
              <a:rPr lang="en-SG" sz="3000" dirty="0" err="1">
                <a:solidFill>
                  <a:srgbClr val="000000"/>
                </a:solidFill>
                <a:latin typeface="+mj-lt"/>
              </a:rPr>
              <a:t>C</a:t>
            </a:r>
            <a:r>
              <a:rPr lang="en-SG" sz="3000" b="0" i="0" dirty="0" err="1">
                <a:solidFill>
                  <a:srgbClr val="000000"/>
                </a:solidFill>
                <a:effectLst/>
                <a:latin typeface="+mj-lt"/>
              </a:rPr>
              <a:t>hinthalapani</a:t>
            </a:r>
            <a:r>
              <a:rPr lang="en-SG" sz="3000" dirty="0">
                <a:latin typeface="+mj-lt"/>
              </a:rPr>
              <a:t> </a:t>
            </a:r>
            <a:r>
              <a:rPr lang="en-SG" sz="3000" b="0" i="0" dirty="0">
                <a:effectLst/>
                <a:latin typeface="+mj-lt"/>
              </a:rPr>
              <a:t>(PhD Student)</a:t>
            </a:r>
            <a:endParaRPr lang="en-SG" sz="3000" dirty="0">
              <a:latin typeface="+mj-lt"/>
            </a:endParaRPr>
          </a:p>
          <a:p>
            <a:r>
              <a:rPr lang="en-SG" sz="3000" b="0" i="0" dirty="0" err="1">
                <a:solidFill>
                  <a:srgbClr val="000000"/>
                </a:solidFill>
                <a:effectLst/>
                <a:latin typeface="+mj-lt"/>
              </a:rPr>
              <a:t>Pramuka</a:t>
            </a:r>
            <a:r>
              <a:rPr lang="en-SG" sz="3000" b="0" i="0" dirty="0">
                <a:solidFill>
                  <a:srgbClr val="000000"/>
                </a:solidFill>
                <a:effectLst/>
                <a:latin typeface="+mj-lt"/>
              </a:rPr>
              <a:t> </a:t>
            </a:r>
            <a:r>
              <a:rPr lang="en-SG" sz="3000" b="0" i="0" dirty="0" err="1">
                <a:solidFill>
                  <a:srgbClr val="000000"/>
                </a:solidFill>
                <a:effectLst/>
                <a:latin typeface="+mj-lt"/>
              </a:rPr>
              <a:t>Medaranga</a:t>
            </a:r>
            <a:r>
              <a:rPr lang="en-SG" sz="3000" dirty="0">
                <a:latin typeface="+mj-lt"/>
              </a:rPr>
              <a:t> </a:t>
            </a:r>
            <a:r>
              <a:rPr lang="en-SG" sz="3000" b="0" i="0" dirty="0">
                <a:effectLst/>
                <a:latin typeface="+mj-lt"/>
              </a:rPr>
              <a:t>(PhD Student)</a:t>
            </a:r>
          </a:p>
          <a:p>
            <a:r>
              <a:rPr lang="en-SG" sz="3000" b="0" i="0" dirty="0" err="1">
                <a:effectLst/>
                <a:latin typeface="+mj-lt"/>
              </a:rPr>
              <a:t>Viswanadh</a:t>
            </a:r>
            <a:r>
              <a:rPr lang="en-SG" sz="3000" b="0" i="0" dirty="0">
                <a:effectLst/>
                <a:latin typeface="+mj-lt"/>
              </a:rPr>
              <a:t> </a:t>
            </a:r>
            <a:r>
              <a:rPr lang="en-SG" sz="3000" b="0" i="0" dirty="0" err="1">
                <a:effectLst/>
                <a:latin typeface="+mj-lt"/>
              </a:rPr>
              <a:t>Kandala</a:t>
            </a:r>
            <a:r>
              <a:rPr lang="en-SG" sz="3000" b="0" i="0" dirty="0">
                <a:effectLst/>
                <a:latin typeface="+mj-lt"/>
              </a:rPr>
              <a:t> (PhD Student)</a:t>
            </a:r>
          </a:p>
          <a:p>
            <a:r>
              <a:rPr lang="en-SG" sz="3000" b="0" i="0" dirty="0" err="1">
                <a:effectLst/>
                <a:latin typeface="+mj-lt"/>
              </a:rPr>
              <a:t>Dhairya</a:t>
            </a:r>
            <a:r>
              <a:rPr lang="en-SG" sz="3000" b="0" i="0" dirty="0">
                <a:effectLst/>
                <a:latin typeface="+mj-lt"/>
              </a:rPr>
              <a:t> Shah (PhD Student)</a:t>
            </a:r>
          </a:p>
          <a:p>
            <a:endParaRPr lang="en-SG" sz="3000" b="0" i="0" dirty="0">
              <a:effectLst/>
              <a:latin typeface="+mj-lt"/>
            </a:endParaRPr>
          </a:p>
          <a:p>
            <a:pPr marL="0" indent="0">
              <a:buNone/>
            </a:pPr>
            <a:br>
              <a:rPr lang="en-SG" sz="1700" dirty="0"/>
            </a:b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pic>
        <p:nvPicPr>
          <p:cNvPr id="7" name="Picture 6" descr="A person wearing glasses and a suit&#10;&#10;Description automatically generated with low confidence">
            <a:extLst>
              <a:ext uri="{FF2B5EF4-FFF2-40B4-BE49-F238E27FC236}">
                <a16:creationId xmlns:a16="http://schemas.microsoft.com/office/drawing/2014/main" id="{3B6C5086-6A82-4C9A-88CC-323532409FC2}"/>
              </a:ext>
            </a:extLst>
          </p:cNvPr>
          <p:cNvPicPr>
            <a:picLocks noChangeAspect="1"/>
          </p:cNvPicPr>
          <p:nvPr/>
        </p:nvPicPr>
        <p:blipFill rotWithShape="1">
          <a:blip r:embed="rId3"/>
          <a:srcRect t="2619" r="-3" b="19616"/>
          <a:stretch/>
        </p:blipFill>
        <p:spPr>
          <a:xfrm>
            <a:off x="9491093" y="4516157"/>
            <a:ext cx="2464873" cy="2089090"/>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pic>
        <p:nvPicPr>
          <p:cNvPr id="6" name="Picture 5" descr="A person in a white shirt and tie&#10;&#10;Description automatically generated">
            <a:extLst>
              <a:ext uri="{FF2B5EF4-FFF2-40B4-BE49-F238E27FC236}">
                <a16:creationId xmlns:a16="http://schemas.microsoft.com/office/drawing/2014/main" id="{C2A876C6-00E1-E3B6-AEF5-89474463118D}"/>
              </a:ext>
            </a:extLst>
          </p:cNvPr>
          <p:cNvPicPr>
            <a:picLocks noChangeAspect="1"/>
          </p:cNvPicPr>
          <p:nvPr/>
        </p:nvPicPr>
        <p:blipFill>
          <a:blip r:embed="rId4"/>
          <a:stretch>
            <a:fillRect/>
          </a:stretch>
        </p:blipFill>
        <p:spPr>
          <a:xfrm>
            <a:off x="7688631" y="5121646"/>
            <a:ext cx="1483601" cy="1483601"/>
          </a:xfrm>
          <a:prstGeom prst="rect">
            <a:avLst/>
          </a:prstGeom>
        </p:spPr>
      </p:pic>
      <p:pic>
        <p:nvPicPr>
          <p:cNvPr id="9" name="Picture 8" descr="A person with a beard&#10;&#10;Description automatically generated">
            <a:extLst>
              <a:ext uri="{FF2B5EF4-FFF2-40B4-BE49-F238E27FC236}">
                <a16:creationId xmlns:a16="http://schemas.microsoft.com/office/drawing/2014/main" id="{06DA30AA-6377-A89C-39AD-C9B65CF2B5E2}"/>
              </a:ext>
            </a:extLst>
          </p:cNvPr>
          <p:cNvPicPr>
            <a:picLocks noChangeAspect="1"/>
          </p:cNvPicPr>
          <p:nvPr/>
        </p:nvPicPr>
        <p:blipFill>
          <a:blip r:embed="rId5"/>
          <a:stretch>
            <a:fillRect/>
          </a:stretch>
        </p:blipFill>
        <p:spPr>
          <a:xfrm>
            <a:off x="8944383" y="3113488"/>
            <a:ext cx="1093419" cy="1402669"/>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5D06611B-1D89-AF5A-DDB6-929B945EC108}"/>
              </a:ext>
            </a:extLst>
          </p:cNvPr>
          <p:cNvPicPr>
            <a:picLocks noChangeAspect="1"/>
          </p:cNvPicPr>
          <p:nvPr/>
        </p:nvPicPr>
        <p:blipFill>
          <a:blip r:embed="rId6"/>
          <a:stretch>
            <a:fillRect/>
          </a:stretch>
        </p:blipFill>
        <p:spPr>
          <a:xfrm>
            <a:off x="7074643" y="1893471"/>
            <a:ext cx="1632398" cy="1921351"/>
          </a:xfrm>
          <a:prstGeom prst="rect">
            <a:avLst/>
          </a:prstGeom>
        </p:spPr>
      </p:pic>
      <p:pic>
        <p:nvPicPr>
          <p:cNvPr id="11" name="Picture 10" descr="A person with curly hair and glasses smiling&#10;&#10;Description automatically generated">
            <a:extLst>
              <a:ext uri="{FF2B5EF4-FFF2-40B4-BE49-F238E27FC236}">
                <a16:creationId xmlns:a16="http://schemas.microsoft.com/office/drawing/2014/main" id="{61019FAB-4E22-AED4-0EB0-683BA11B97CB}"/>
              </a:ext>
            </a:extLst>
          </p:cNvPr>
          <p:cNvPicPr>
            <a:picLocks noChangeAspect="1"/>
          </p:cNvPicPr>
          <p:nvPr/>
        </p:nvPicPr>
        <p:blipFill>
          <a:blip r:embed="rId7"/>
          <a:stretch>
            <a:fillRect/>
          </a:stretch>
        </p:blipFill>
        <p:spPr>
          <a:xfrm>
            <a:off x="9715198" y="1575132"/>
            <a:ext cx="2240768" cy="1493127"/>
          </a:xfrm>
          <a:prstGeom prst="rect">
            <a:avLst/>
          </a:prstGeom>
        </p:spPr>
      </p:pic>
    </p:spTree>
    <p:extLst>
      <p:ext uri="{BB962C8B-B14F-4D97-AF65-F5344CB8AC3E}">
        <p14:creationId xmlns:p14="http://schemas.microsoft.com/office/powerpoint/2010/main" val="2908825530"/>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22" y="433962"/>
            <a:ext cx="10837295" cy="913090"/>
          </a:xfrm>
        </p:spPr>
        <p:txBody>
          <a:bodyPr anchor="b">
            <a:normAutofit/>
          </a:bodyPr>
          <a:lstStyle/>
          <a:p>
            <a:r>
              <a:rPr lang="en-US" dirty="0">
                <a:latin typeface="+mn-lt"/>
              </a:rPr>
              <a:t>Course webpage and lecture recordings</a:t>
            </a:r>
          </a:p>
        </p:txBody>
      </p:sp>
      <p:sp>
        <p:nvSpPr>
          <p:cNvPr id="3" name="Content Placeholder 2"/>
          <p:cNvSpPr>
            <a:spLocks noGrp="1"/>
          </p:cNvSpPr>
          <p:nvPr>
            <p:ph idx="1"/>
          </p:nvPr>
        </p:nvSpPr>
        <p:spPr>
          <a:xfrm>
            <a:off x="700322" y="1536288"/>
            <a:ext cx="11007364" cy="4714387"/>
          </a:xfrm>
        </p:spPr>
        <p:txBody>
          <a:bodyPr>
            <a:normAutofit/>
          </a:bodyPr>
          <a:lstStyle/>
          <a:p>
            <a:r>
              <a:rPr lang="en-US" b="1" dirty="0">
                <a:latin typeface="+mj-lt"/>
              </a:rPr>
              <a:t>Course webpage: </a:t>
            </a:r>
            <a:r>
              <a:rPr lang="en-US" dirty="0">
                <a:latin typeface="+mj-lt"/>
              </a:rPr>
              <a:t>Canvas</a:t>
            </a:r>
          </a:p>
          <a:p>
            <a:r>
              <a:rPr lang="en-US" b="1" dirty="0">
                <a:latin typeface="+mj-lt"/>
              </a:rPr>
              <a:t>Canvas: </a:t>
            </a:r>
            <a:r>
              <a:rPr lang="en-US" dirty="0">
                <a:latin typeface="+mj-lt"/>
              </a:rPr>
              <a:t>It will be used for submission of project/assignment</a:t>
            </a:r>
          </a:p>
          <a:p>
            <a:r>
              <a:rPr lang="en-US" b="1" dirty="0">
                <a:latin typeface="+mj-lt"/>
              </a:rPr>
              <a:t>Discord: </a:t>
            </a:r>
            <a:r>
              <a:rPr lang="en-US" dirty="0">
                <a:latin typeface="+mj-lt"/>
              </a:rPr>
              <a:t>A forum  for discussions. Will be enabled soon</a:t>
            </a:r>
          </a:p>
          <a:p>
            <a:r>
              <a:rPr lang="en-US" sz="3000" dirty="0">
                <a:latin typeface="+mj-lt"/>
              </a:rPr>
              <a:t>Look out for emails with subject (CS4222) for the announcements</a:t>
            </a:r>
          </a:p>
          <a:p>
            <a:r>
              <a:rPr lang="en-US" b="1" dirty="0">
                <a:latin typeface="+mj-lt"/>
              </a:rPr>
              <a:t>How about lecture videos?</a:t>
            </a:r>
          </a:p>
          <a:p>
            <a:pPr lvl="1"/>
            <a:r>
              <a:rPr lang="en-US" dirty="0">
                <a:latin typeface="+mj-lt"/>
              </a:rPr>
              <a:t>The recorded videos will be made available on the canvas</a:t>
            </a:r>
          </a:p>
          <a:p>
            <a:pPr lvl="1"/>
            <a:r>
              <a:rPr lang="en-US" dirty="0">
                <a:latin typeface="+mj-lt"/>
              </a:rPr>
              <a:t>Last two years lecture video are already linked to the course page</a:t>
            </a:r>
          </a:p>
          <a:p>
            <a:pPr lvl="2"/>
            <a:r>
              <a:rPr lang="en-US" sz="2400" b="1" u="sng" dirty="0">
                <a:solidFill>
                  <a:srgbClr val="FF0000"/>
                </a:solidFill>
                <a:latin typeface="+mj-lt"/>
              </a:rPr>
              <a:t>Caution: </a:t>
            </a:r>
            <a:r>
              <a:rPr lang="en-US" sz="2400" dirty="0">
                <a:latin typeface="+mj-lt"/>
              </a:rPr>
              <a:t>Some parts of the course have undergone change. Prior years lecture may cover additional material or material not planned this year</a:t>
            </a:r>
            <a:br>
              <a:rPr lang="en-SG" sz="1700" dirty="0"/>
            </a:b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spTree>
    <p:extLst>
      <p:ext uri="{BB962C8B-B14F-4D97-AF65-F5344CB8AC3E}">
        <p14:creationId xmlns:p14="http://schemas.microsoft.com/office/powerpoint/2010/main" val="67117081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617" y="3347129"/>
            <a:ext cx="10610766" cy="1309505"/>
          </a:xfrm>
        </p:spPr>
        <p:txBody>
          <a:bodyPr>
            <a:normAutofit/>
          </a:bodyPr>
          <a:lstStyle/>
          <a:p>
            <a:pPr marL="0" indent="0" algn="ctr">
              <a:buNone/>
            </a:pPr>
            <a:r>
              <a:rPr lang="en-US" sz="5600" dirty="0"/>
              <a:t>What is this course all about?</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18</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344229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1430"/>
            <a:ext cx="10606051" cy="1325563"/>
          </a:xfrm>
        </p:spPr>
        <p:txBody>
          <a:bodyPr>
            <a:normAutofit/>
          </a:bodyPr>
          <a:lstStyle/>
          <a:p>
            <a:r>
              <a:rPr lang="en-US" dirty="0">
                <a:latin typeface="+mn-lt"/>
              </a:rPr>
              <a:t>CS4222:  What is this course about?</a:t>
            </a:r>
          </a:p>
        </p:txBody>
      </p:sp>
      <p:sp>
        <p:nvSpPr>
          <p:cNvPr id="21" name="Content Placeholder 2">
            <a:extLst>
              <a:ext uri="{FF2B5EF4-FFF2-40B4-BE49-F238E27FC236}">
                <a16:creationId xmlns:a16="http://schemas.microsoft.com/office/drawing/2014/main" id="{F245BC85-86C3-4DEE-8F97-611080B5417B}"/>
              </a:ext>
            </a:extLst>
          </p:cNvPr>
          <p:cNvSpPr>
            <a:spLocks noGrp="1"/>
          </p:cNvSpPr>
          <p:nvPr>
            <p:ph idx="1"/>
          </p:nvPr>
        </p:nvSpPr>
        <p:spPr>
          <a:xfrm>
            <a:off x="928649" y="1756993"/>
            <a:ext cx="10606051" cy="4060522"/>
          </a:xfrm>
        </p:spPr>
        <p:txBody>
          <a:bodyPr>
            <a:normAutofit lnSpcReduction="10000"/>
          </a:bodyPr>
          <a:lstStyle/>
          <a:p>
            <a:pPr marL="0" indent="0" algn="just">
              <a:buNone/>
            </a:pPr>
            <a:r>
              <a:rPr lang="en-US" dirty="0">
                <a:latin typeface="+mj-lt"/>
              </a:rPr>
              <a:t>This course provides an introduction to </a:t>
            </a:r>
            <a:r>
              <a:rPr lang="en-US" b="1" dirty="0"/>
              <a:t>wireless networking</a:t>
            </a:r>
            <a:r>
              <a:rPr lang="en-US" dirty="0">
                <a:latin typeface="+mj-lt"/>
              </a:rPr>
              <a:t>. It covers the </a:t>
            </a:r>
            <a:r>
              <a:rPr lang="en-US" b="1" dirty="0"/>
              <a:t>fundamental concepts</a:t>
            </a:r>
            <a:r>
              <a:rPr lang="en-US" dirty="0">
                <a:latin typeface="+mj-lt"/>
              </a:rPr>
              <a:t>, including signal propagation, modulation, and energy consumption estimation. Building upon these foundational topics, the course explores various layers of the wireless networking stack, including physical, MAC, networking and application layers. These lead to case studies covering </a:t>
            </a:r>
            <a:r>
              <a:rPr lang="en-US" b="1" dirty="0"/>
              <a:t>commodity wireless standards (like </a:t>
            </a:r>
            <a:r>
              <a:rPr lang="en-US" b="1" dirty="0" err="1"/>
              <a:t>WiFi</a:t>
            </a:r>
            <a:r>
              <a:rPr lang="en-US" b="1" dirty="0"/>
              <a:t>, Bluetooth), Cellular networks</a:t>
            </a:r>
            <a:r>
              <a:rPr lang="en-US" dirty="0">
                <a:latin typeface="+mj-lt"/>
              </a:rPr>
              <a:t>, and the </a:t>
            </a:r>
            <a:r>
              <a:rPr lang="en-US" b="1" dirty="0"/>
              <a:t>Internet of Things (IoT). </a:t>
            </a:r>
            <a:r>
              <a:rPr lang="en-US" dirty="0">
                <a:latin typeface="+mj-lt"/>
              </a:rPr>
              <a:t>Throughout the course, students will participate in tutorials, assignments and hands-on projects, enabling them to apply concepts and </a:t>
            </a:r>
            <a:r>
              <a:rPr lang="en-US" b="1" dirty="0"/>
              <a:t>develop software prototypes</a:t>
            </a:r>
            <a:r>
              <a:rPr lang="en-US" dirty="0">
                <a:latin typeface="+mj-lt"/>
              </a:rPr>
              <a:t> for real IoT devices, thus translating the knowledge acquired into practical scenarios.</a:t>
            </a: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19</a:t>
            </a:fld>
            <a:endParaRPr lang="sv-SE" dirty="0"/>
          </a:p>
        </p:txBody>
      </p:sp>
      <p:sp>
        <p:nvSpPr>
          <p:cNvPr id="3" name="Footer Placeholder 1">
            <a:extLst>
              <a:ext uri="{FF2B5EF4-FFF2-40B4-BE49-F238E27FC236}">
                <a16:creationId xmlns:a16="http://schemas.microsoft.com/office/drawing/2014/main" id="{560AE244-B8B4-EEE4-3479-291EB0DB5B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1946440757"/>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34" y="2971273"/>
            <a:ext cx="11169531" cy="1452506"/>
          </a:xfrm>
        </p:spPr>
        <p:txBody>
          <a:bodyPr>
            <a:normAutofit/>
          </a:bodyPr>
          <a:lstStyle/>
          <a:p>
            <a:pPr marL="0" indent="0" algn="ctr">
              <a:buNone/>
            </a:pPr>
            <a:r>
              <a:rPr lang="en-US" sz="5600" dirty="0"/>
              <a:t>Wireless and Internet of Things Basics </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7468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552" y="1526380"/>
            <a:ext cx="11079817" cy="4082849"/>
          </a:xfrm>
        </p:spPr>
        <p:txBody>
          <a:bodyPr>
            <a:normAutofit/>
          </a:bodyPr>
          <a:lstStyle/>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latin typeface="+mj-lt"/>
              <a:sym typeface="Wingdings" pitchFamily="2" charset="2"/>
            </a:endParaRP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20</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How would the student’s performance be graded</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3214127076"/>
              </p:ext>
            </p:extLst>
          </p:nvPr>
        </p:nvGraphicFramePr>
        <p:xfrm>
          <a:off x="1915641" y="2082187"/>
          <a:ext cx="8617638" cy="3415160"/>
        </p:xfrm>
        <a:graphic>
          <a:graphicData uri="http://schemas.openxmlformats.org/drawingml/2006/table">
            <a:tbl>
              <a:tblPr firstRow="1" bandRow="1">
                <a:tableStyleId>{5C22544A-7EE6-4342-B048-85BDC9FD1C3A}</a:tableStyleId>
              </a:tblPr>
              <a:tblGrid>
                <a:gridCol w="4308819">
                  <a:extLst>
                    <a:ext uri="{9D8B030D-6E8A-4147-A177-3AD203B41FA5}">
                      <a16:colId xmlns:a16="http://schemas.microsoft.com/office/drawing/2014/main" val="1281146156"/>
                    </a:ext>
                  </a:extLst>
                </a:gridCol>
                <a:gridCol w="4308819">
                  <a:extLst>
                    <a:ext uri="{9D8B030D-6E8A-4147-A177-3AD203B41FA5}">
                      <a16:colId xmlns:a16="http://schemas.microsoft.com/office/drawing/2014/main" val="958652151"/>
                    </a:ext>
                  </a:extLst>
                </a:gridCol>
              </a:tblGrid>
              <a:tr h="426895">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Overall Grade</a:t>
                      </a:r>
                    </a:p>
                  </a:txBody>
                  <a:tcPr/>
                </a:tc>
                <a:extLst>
                  <a:ext uri="{0D108BD9-81ED-4DB2-BD59-A6C34878D82A}">
                    <a16:rowId xmlns:a16="http://schemas.microsoft.com/office/drawing/2014/main" val="3453014269"/>
                  </a:ext>
                </a:extLst>
              </a:tr>
              <a:tr h="426895">
                <a:tc>
                  <a:txBody>
                    <a:bodyPr/>
                    <a:lstStyle/>
                    <a:p>
                      <a:r>
                        <a:rPr lang="en-US" dirty="0"/>
                        <a:t>Project (group)</a:t>
                      </a:r>
                    </a:p>
                  </a:txBody>
                  <a:tcPr/>
                </a:tc>
                <a:tc>
                  <a:txBody>
                    <a:bodyPr/>
                    <a:lstStyle/>
                    <a:p>
                      <a:r>
                        <a:rPr lang="en-US" dirty="0"/>
                        <a:t>20 %</a:t>
                      </a:r>
                    </a:p>
                  </a:txBody>
                  <a:tcPr/>
                </a:tc>
                <a:extLst>
                  <a:ext uri="{0D108BD9-81ED-4DB2-BD59-A6C34878D82A}">
                    <a16:rowId xmlns:a16="http://schemas.microsoft.com/office/drawing/2014/main" val="1001545243"/>
                  </a:ext>
                </a:extLst>
              </a:tr>
              <a:tr h="426895">
                <a:tc>
                  <a:txBody>
                    <a:bodyPr/>
                    <a:lstStyle/>
                    <a:p>
                      <a:r>
                        <a:rPr lang="en-US" dirty="0"/>
                        <a:t>Assignment 1 (group)</a:t>
                      </a:r>
                    </a:p>
                  </a:txBody>
                  <a:tcPr/>
                </a:tc>
                <a:tc>
                  <a:txBody>
                    <a:bodyPr/>
                    <a:lstStyle/>
                    <a:p>
                      <a:r>
                        <a:rPr lang="en-US" dirty="0"/>
                        <a:t>5 %</a:t>
                      </a:r>
                    </a:p>
                  </a:txBody>
                  <a:tcPr/>
                </a:tc>
                <a:extLst>
                  <a:ext uri="{0D108BD9-81ED-4DB2-BD59-A6C34878D82A}">
                    <a16:rowId xmlns:a16="http://schemas.microsoft.com/office/drawing/2014/main" val="2001159706"/>
                  </a:ext>
                </a:extLst>
              </a:tr>
              <a:tr h="426895">
                <a:tc>
                  <a:txBody>
                    <a:bodyPr/>
                    <a:lstStyle/>
                    <a:p>
                      <a:r>
                        <a:rPr lang="en-US" dirty="0"/>
                        <a:t>Assignment 2 (group)</a:t>
                      </a:r>
                    </a:p>
                  </a:txBody>
                  <a:tcPr/>
                </a:tc>
                <a:tc>
                  <a:txBody>
                    <a:bodyPr/>
                    <a:lstStyle/>
                    <a:p>
                      <a:r>
                        <a:rPr lang="en-US" dirty="0"/>
                        <a:t>10 %</a:t>
                      </a:r>
                    </a:p>
                  </a:txBody>
                  <a:tcPr/>
                </a:tc>
                <a:extLst>
                  <a:ext uri="{0D108BD9-81ED-4DB2-BD59-A6C34878D82A}">
                    <a16:rowId xmlns:a16="http://schemas.microsoft.com/office/drawing/2014/main" val="2664004893"/>
                  </a:ext>
                </a:extLst>
              </a:tr>
              <a:tr h="426895">
                <a:tc>
                  <a:txBody>
                    <a:bodyPr/>
                    <a:lstStyle/>
                    <a:p>
                      <a:r>
                        <a:rPr lang="en-US" dirty="0"/>
                        <a:t>Assignment 3 (group)</a:t>
                      </a:r>
                    </a:p>
                  </a:txBody>
                  <a:tcPr/>
                </a:tc>
                <a:tc>
                  <a:txBody>
                    <a:bodyPr/>
                    <a:lstStyle/>
                    <a:p>
                      <a:r>
                        <a:rPr lang="en-US" dirty="0"/>
                        <a:t>10 %</a:t>
                      </a:r>
                    </a:p>
                  </a:txBody>
                  <a:tcPr/>
                </a:tc>
                <a:extLst>
                  <a:ext uri="{0D108BD9-81ED-4DB2-BD59-A6C34878D82A}">
                    <a16:rowId xmlns:a16="http://schemas.microsoft.com/office/drawing/2014/main" val="2435772102"/>
                  </a:ext>
                </a:extLst>
              </a:tr>
              <a:tr h="426895">
                <a:tc>
                  <a:txBody>
                    <a:bodyPr/>
                    <a:lstStyle/>
                    <a:p>
                      <a:r>
                        <a:rPr lang="en-US" dirty="0"/>
                        <a:t>Tutorial</a:t>
                      </a:r>
                    </a:p>
                  </a:txBody>
                  <a:tcPr/>
                </a:tc>
                <a:tc>
                  <a:txBody>
                    <a:bodyPr/>
                    <a:lstStyle/>
                    <a:p>
                      <a:r>
                        <a:rPr lang="en-US" dirty="0"/>
                        <a:t>10 %</a:t>
                      </a:r>
                    </a:p>
                  </a:txBody>
                  <a:tcPr/>
                </a:tc>
                <a:extLst>
                  <a:ext uri="{0D108BD9-81ED-4DB2-BD59-A6C34878D82A}">
                    <a16:rowId xmlns:a16="http://schemas.microsoft.com/office/drawing/2014/main" val="200379681"/>
                  </a:ext>
                </a:extLst>
              </a:tr>
              <a:tr h="426895">
                <a:tc>
                  <a:txBody>
                    <a:bodyPr/>
                    <a:lstStyle/>
                    <a:p>
                      <a:r>
                        <a:rPr lang="en-US" dirty="0"/>
                        <a:t>Pop Attendance/Quiz/Floating</a:t>
                      </a:r>
                    </a:p>
                  </a:txBody>
                  <a:tcPr/>
                </a:tc>
                <a:tc>
                  <a:txBody>
                    <a:bodyPr/>
                    <a:lstStyle/>
                    <a:p>
                      <a:r>
                        <a:rPr lang="en-US" dirty="0"/>
                        <a:t>5 %</a:t>
                      </a:r>
                    </a:p>
                  </a:txBody>
                  <a:tcPr/>
                </a:tc>
                <a:extLst>
                  <a:ext uri="{0D108BD9-81ED-4DB2-BD59-A6C34878D82A}">
                    <a16:rowId xmlns:a16="http://schemas.microsoft.com/office/drawing/2014/main" val="3058999220"/>
                  </a:ext>
                </a:extLst>
              </a:tr>
              <a:tr h="426895">
                <a:tc>
                  <a:txBody>
                    <a:bodyPr/>
                    <a:lstStyle/>
                    <a:p>
                      <a:r>
                        <a:rPr lang="en-US" dirty="0"/>
                        <a:t>Final assessment</a:t>
                      </a:r>
                    </a:p>
                  </a:txBody>
                  <a:tcPr/>
                </a:tc>
                <a:tc>
                  <a:txBody>
                    <a:bodyPr/>
                    <a:lstStyle/>
                    <a:p>
                      <a:r>
                        <a:rPr lang="en-US" dirty="0"/>
                        <a:t>40 %</a:t>
                      </a:r>
                    </a:p>
                  </a:txBody>
                  <a:tcPr/>
                </a:tc>
                <a:extLst>
                  <a:ext uri="{0D108BD9-81ED-4DB2-BD59-A6C34878D82A}">
                    <a16:rowId xmlns:a16="http://schemas.microsoft.com/office/drawing/2014/main" val="3892021230"/>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838200" y="5331620"/>
            <a:ext cx="11079817" cy="1140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21544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21</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Assignments and Course Project</a:t>
            </a:r>
          </a:p>
        </p:txBody>
      </p:sp>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350806" y="2044357"/>
            <a:ext cx="11490386" cy="3897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latin typeface="+mj-lt"/>
              </a:rPr>
              <a:t>Enables students to learn programming and applying concepts related to wireless networking on embedded systems.  We will release details of assignments and projects at the end of Week3 (end of first tutorial week)</a:t>
            </a:r>
          </a:p>
          <a:p>
            <a:pPr algn="just"/>
            <a:endParaRPr lang="en-US" dirty="0">
              <a:latin typeface="+mj-lt"/>
            </a:endParaRPr>
          </a:p>
          <a:p>
            <a:pPr algn="just"/>
            <a:r>
              <a:rPr lang="en-US" dirty="0">
                <a:latin typeface="+mj-lt"/>
              </a:rPr>
              <a:t>Assignments has to be done in a group. </a:t>
            </a:r>
            <a:r>
              <a:rPr lang="en-US" u="sng" dirty="0">
                <a:latin typeface="+mj-lt"/>
              </a:rPr>
              <a:t>Please start forming group (</a:t>
            </a:r>
            <a:r>
              <a:rPr lang="en-US" u="sng" dirty="0" err="1">
                <a:latin typeface="+mj-lt"/>
              </a:rPr>
              <a:t>upto</a:t>
            </a:r>
            <a:r>
              <a:rPr lang="en-US" u="sng" dirty="0">
                <a:latin typeface="+mj-lt"/>
              </a:rPr>
              <a:t> 4)</a:t>
            </a:r>
          </a:p>
          <a:p>
            <a:pPr lvl="1" algn="just"/>
            <a:r>
              <a:rPr lang="en-US" b="1" dirty="0">
                <a:solidFill>
                  <a:srgbClr val="FF0000"/>
                </a:solidFill>
                <a:latin typeface="+mj-lt"/>
              </a:rPr>
              <a:t>Caution: </a:t>
            </a:r>
            <a:r>
              <a:rPr lang="en-US" dirty="0">
                <a:latin typeface="+mj-lt"/>
              </a:rPr>
              <a:t>CS4222 students CANNOT group with CS5422</a:t>
            </a:r>
          </a:p>
          <a:p>
            <a:pPr lvl="1" algn="just"/>
            <a:r>
              <a:rPr lang="en-US" dirty="0">
                <a:latin typeface="+mj-lt"/>
              </a:rPr>
              <a:t>We will ask for individual contribution statement at the end of course</a:t>
            </a:r>
          </a:p>
          <a:p>
            <a:pPr algn="just"/>
            <a:endParaRPr lang="en-US" dirty="0">
              <a:latin typeface="+mj-lt"/>
            </a:endParaRPr>
          </a:p>
          <a:p>
            <a:endParaRPr lang="en-US" dirty="0">
              <a:latin typeface="+mj-lt"/>
            </a:endParaRPr>
          </a:p>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197214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22</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Device to be used for Assignment and Project</a:t>
            </a:r>
          </a:p>
        </p:txBody>
      </p:sp>
      <p:pic>
        <p:nvPicPr>
          <p:cNvPr id="5" name="Picture 4" descr="A red rectangular object with a black and silver object in it&#10;&#10;Description automatically generated">
            <a:extLst>
              <a:ext uri="{FF2B5EF4-FFF2-40B4-BE49-F238E27FC236}">
                <a16:creationId xmlns:a16="http://schemas.microsoft.com/office/drawing/2014/main" id="{72A8B889-8244-7640-D06C-010727D5EC21}"/>
              </a:ext>
            </a:extLst>
          </p:cNvPr>
          <p:cNvPicPr>
            <a:picLocks noChangeAspect="1"/>
          </p:cNvPicPr>
          <p:nvPr/>
        </p:nvPicPr>
        <p:blipFill>
          <a:blip r:embed="rId2"/>
          <a:stretch>
            <a:fillRect/>
          </a:stretch>
        </p:blipFill>
        <p:spPr>
          <a:xfrm>
            <a:off x="8343606" y="4774554"/>
            <a:ext cx="2743200" cy="1993392"/>
          </a:xfrm>
          <a:prstGeom prst="rect">
            <a:avLst/>
          </a:prstGeom>
        </p:spPr>
      </p:pic>
      <p:sp>
        <p:nvSpPr>
          <p:cNvPr id="7" name="Content Placeholder 2">
            <a:extLst>
              <a:ext uri="{FF2B5EF4-FFF2-40B4-BE49-F238E27FC236}">
                <a16:creationId xmlns:a16="http://schemas.microsoft.com/office/drawing/2014/main" id="{E6CBAB18-D1AE-62DF-76A4-6CA6BF550EAB}"/>
              </a:ext>
            </a:extLst>
          </p:cNvPr>
          <p:cNvSpPr txBox="1">
            <a:spLocks/>
          </p:cNvSpPr>
          <p:nvPr/>
        </p:nvSpPr>
        <p:spPr>
          <a:xfrm>
            <a:off x="712358" y="1526381"/>
            <a:ext cx="10926393" cy="4342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Sensor tag and Programmer: </a:t>
            </a:r>
            <a:r>
              <a:rPr lang="en-US" dirty="0">
                <a:latin typeface="+mj-lt"/>
              </a:rPr>
              <a:t>A wireless embedded device</a:t>
            </a:r>
          </a:p>
          <a:p>
            <a:pPr lvl="1" algn="just"/>
            <a:r>
              <a:rPr lang="en-US" dirty="0">
                <a:latin typeface="+mj-lt"/>
              </a:rPr>
              <a:t>Look for email for information regarding collection of </a:t>
            </a:r>
            <a:r>
              <a:rPr lang="en-US" dirty="0" err="1">
                <a:latin typeface="+mj-lt"/>
              </a:rPr>
              <a:t>sensortags</a:t>
            </a:r>
            <a:endParaRPr lang="en-US" dirty="0">
              <a:latin typeface="+mj-lt"/>
            </a:endParaRPr>
          </a:p>
          <a:p>
            <a:pPr lvl="1" algn="just"/>
            <a:r>
              <a:rPr lang="en-US" dirty="0">
                <a:latin typeface="+mj-lt"/>
              </a:rPr>
              <a:t>We can give 2-3 sensor tags per group</a:t>
            </a:r>
          </a:p>
          <a:p>
            <a:pPr algn="just"/>
            <a:r>
              <a:rPr lang="en-US" dirty="0">
                <a:latin typeface="+mj-lt"/>
              </a:rPr>
              <a:t>The sensor tags would allow us to conduct wireless experiments</a:t>
            </a:r>
          </a:p>
          <a:p>
            <a:pPr algn="just"/>
            <a:r>
              <a:rPr lang="en-US" dirty="0">
                <a:latin typeface="+mj-lt"/>
              </a:rPr>
              <a:t>Can run on a coin cell battery for weeks to months! </a:t>
            </a:r>
          </a:p>
          <a:p>
            <a:pPr algn="just"/>
            <a:r>
              <a:rPr lang="en-US" dirty="0">
                <a:latin typeface="+mj-lt"/>
              </a:rPr>
              <a:t>We will be use Contiki OS for programming sensor tag devices</a:t>
            </a:r>
          </a:p>
          <a:p>
            <a:pPr lvl="1" algn="just"/>
            <a:r>
              <a:rPr lang="en-US" dirty="0">
                <a:latin typeface="+mj-lt"/>
              </a:rPr>
              <a:t>Developed at SICS (Swedish Institute of Computer Science) now RI.SE</a:t>
            </a:r>
          </a:p>
          <a:p>
            <a:pPr algn="just"/>
            <a:endParaRPr lang="en-US" dirty="0">
              <a:latin typeface="+mj-lt"/>
            </a:endParaRPr>
          </a:p>
          <a:p>
            <a:pPr algn="just"/>
            <a:endParaRPr lang="en-US" dirty="0">
              <a:latin typeface="+mj-lt"/>
            </a:endParaRPr>
          </a:p>
          <a:p>
            <a:endParaRPr lang="en-US" dirty="0">
              <a:latin typeface="+mj-lt"/>
            </a:endParaRPr>
          </a:p>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470788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23</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Tutorials </a:t>
            </a:r>
          </a:p>
        </p:txBody>
      </p:sp>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712357" y="1526381"/>
            <a:ext cx="11191467" cy="4000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First two tutorials are already uploaded on the course webpage</a:t>
            </a:r>
          </a:p>
          <a:p>
            <a:r>
              <a:rPr lang="en-US" dirty="0">
                <a:latin typeface="+mj-lt"/>
              </a:rPr>
              <a:t>Attendance to tutorials is graded (10% of overall grade)</a:t>
            </a:r>
          </a:p>
          <a:p>
            <a:r>
              <a:rPr lang="en-US" b="1" dirty="0">
                <a:latin typeface="+mj-lt"/>
              </a:rPr>
              <a:t>Expectation: </a:t>
            </a:r>
            <a:r>
              <a:rPr lang="en-US" dirty="0">
                <a:latin typeface="+mj-lt"/>
              </a:rPr>
              <a:t>Read questions before coming to the session. Solve and ask doubts from the teaching assistants</a:t>
            </a:r>
          </a:p>
          <a:p>
            <a:r>
              <a:rPr lang="en-US" dirty="0">
                <a:latin typeface="+mj-lt"/>
              </a:rPr>
              <a:t>Very important as you can expect questions in the final assessment to be very similar to the ones you will find in the tutorials</a:t>
            </a:r>
          </a:p>
          <a:p>
            <a:r>
              <a:rPr lang="en-US" dirty="0">
                <a:latin typeface="+mj-lt"/>
              </a:rPr>
              <a:t>Tutorials: Begin Week3! Please attend tutorials in designated slots</a:t>
            </a:r>
          </a:p>
          <a:p>
            <a:pPr lvl="1"/>
            <a:r>
              <a:rPr lang="en-US" dirty="0">
                <a:latin typeface="+mj-lt"/>
              </a:rPr>
              <a:t>Exception: can attend other slots, please ask TA’s to note down your details</a:t>
            </a: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814055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A907-89E1-5B0A-F01F-5825B98754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F7744E-8544-E4CA-8DB5-93016B7D0A7F}"/>
              </a:ext>
            </a:extLst>
          </p:cNvPr>
          <p:cNvSpPr>
            <a:spLocks noGrp="1"/>
          </p:cNvSpPr>
          <p:nvPr>
            <p:ph idx="1"/>
          </p:nvPr>
        </p:nvSpPr>
        <p:spPr>
          <a:xfrm>
            <a:off x="419100" y="2022688"/>
            <a:ext cx="11353800" cy="3217527"/>
          </a:xfrm>
        </p:spPr>
        <p:txBody>
          <a:bodyPr>
            <a:normAutofit/>
          </a:bodyPr>
          <a:lstStyle/>
          <a:p>
            <a:r>
              <a:rPr lang="en-SG" b="1" dirty="0">
                <a:solidFill>
                  <a:srgbClr val="0E0E0E"/>
                </a:solidFill>
                <a:effectLst/>
                <a:latin typeface="+mj-lt"/>
              </a:rPr>
              <a:t>Let’s Get to Know the Instructors 😊</a:t>
            </a:r>
          </a:p>
          <a:p>
            <a:r>
              <a:rPr lang="en-SG" b="1" dirty="0">
                <a:solidFill>
                  <a:srgbClr val="0E0E0E"/>
                </a:solidFill>
                <a:effectLst/>
                <a:latin typeface="+mj-lt"/>
              </a:rPr>
              <a:t>Course Overview:</a:t>
            </a:r>
            <a:r>
              <a:rPr lang="en-SG" dirty="0">
                <a:solidFill>
                  <a:srgbClr val="0E0E0E"/>
                </a:solidFill>
                <a:effectLst/>
                <a:latin typeface="+mj-lt"/>
              </a:rPr>
              <a:t> What is this course about? Logistics and Grading Criteria</a:t>
            </a:r>
          </a:p>
          <a:p>
            <a:r>
              <a:rPr lang="en-SG" sz="3200" b="1" dirty="0">
                <a:solidFill>
                  <a:srgbClr val="0E0E0E"/>
                </a:solidFill>
                <a:effectLst/>
              </a:rPr>
              <a:t>Mark Weiser’s Vision for Ubiquitous Computing</a:t>
            </a:r>
          </a:p>
          <a:p>
            <a:r>
              <a:rPr lang="en-SG" b="1" dirty="0">
                <a:solidFill>
                  <a:srgbClr val="0E0E0E"/>
                </a:solidFill>
                <a:effectLst/>
                <a:latin typeface="+mj-lt"/>
              </a:rPr>
              <a:t>Introduction to the Internet of Things (IoT) and Its Growth</a:t>
            </a:r>
            <a:endParaRPr lang="en-SG" dirty="0">
              <a:solidFill>
                <a:srgbClr val="0E0E0E"/>
              </a:solidFill>
              <a:effectLst/>
              <a:latin typeface="+mj-lt"/>
            </a:endParaRPr>
          </a:p>
          <a:p>
            <a:r>
              <a:rPr lang="en-SG" b="1" dirty="0">
                <a:solidFill>
                  <a:srgbClr val="0E0E0E"/>
                </a:solidFill>
                <a:effectLst/>
                <a:latin typeface="+mj-lt"/>
              </a:rPr>
              <a:t>History of Wireless Communication</a:t>
            </a:r>
            <a:endParaRPr lang="en-SG" dirty="0">
              <a:solidFill>
                <a:srgbClr val="0E0E0E"/>
              </a:solidFill>
              <a:effectLst/>
              <a:latin typeface="+mj-lt"/>
            </a:endParaRPr>
          </a:p>
          <a:p>
            <a:r>
              <a:rPr lang="en-SG" b="1" dirty="0">
                <a:solidFill>
                  <a:srgbClr val="0E0E0E"/>
                </a:solidFill>
                <a:effectLst/>
                <a:latin typeface="+mj-lt"/>
              </a:rPr>
              <a:t>Basics of Antennas and Propagation</a:t>
            </a:r>
            <a:endParaRPr lang="en-SG" dirty="0">
              <a:solidFill>
                <a:srgbClr val="0E0E0E"/>
              </a:solidFill>
              <a:effectLst/>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4A3A46C0-9031-5098-7962-6F3570A08B7F}"/>
              </a:ext>
            </a:extLst>
          </p:cNvPr>
          <p:cNvSpPr>
            <a:spLocks noGrp="1"/>
          </p:cNvSpPr>
          <p:nvPr>
            <p:ph type="sldNum" sz="quarter" idx="12"/>
          </p:nvPr>
        </p:nvSpPr>
        <p:spPr/>
        <p:txBody>
          <a:bodyPr/>
          <a:lstStyle/>
          <a:p>
            <a:fld id="{687B7451-1438-CB4A-8106-82A64F1C7D7B}" type="slidenum">
              <a:rPr lang="sv-SE" smtClean="0"/>
              <a:t>24</a:t>
            </a:fld>
            <a:endParaRPr lang="sv-SE" dirty="0"/>
          </a:p>
        </p:txBody>
      </p:sp>
      <p:sp>
        <p:nvSpPr>
          <p:cNvPr id="5" name="Title 4">
            <a:extLst>
              <a:ext uri="{FF2B5EF4-FFF2-40B4-BE49-F238E27FC236}">
                <a16:creationId xmlns:a16="http://schemas.microsoft.com/office/drawing/2014/main" id="{94D73750-FF80-C8F9-40BF-ADCAA12E4F90}"/>
              </a:ext>
            </a:extLst>
          </p:cNvPr>
          <p:cNvSpPr>
            <a:spLocks noGrp="1"/>
          </p:cNvSpPr>
          <p:nvPr>
            <p:ph type="title"/>
          </p:nvPr>
        </p:nvSpPr>
        <p:spPr>
          <a:xfrm>
            <a:off x="419100" y="417879"/>
            <a:ext cx="10515600" cy="1325563"/>
          </a:xfrm>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58EC4B18-98E3-F690-25D2-4206F9734E65}"/>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96867091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3045" y="3151634"/>
            <a:ext cx="8745910" cy="1659112"/>
          </a:xfrm>
        </p:spPr>
        <p:txBody>
          <a:bodyPr>
            <a:normAutofit/>
          </a:bodyPr>
          <a:lstStyle/>
          <a:p>
            <a:pPr marL="0" indent="0" algn="ctr">
              <a:buNone/>
            </a:pPr>
            <a:r>
              <a:rPr lang="en-US" sz="4800" dirty="0"/>
              <a:t>Mark Weiser Vision for </a:t>
            </a:r>
            <a:r>
              <a:rPr lang="en-US" sz="4800" dirty="0" err="1"/>
              <a:t>Ubiquitious</a:t>
            </a:r>
            <a:r>
              <a:rPr lang="en-US" sz="4800" dirty="0"/>
              <a:t> Computing</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25</a:t>
            </a:fld>
            <a:endParaRPr lang="sv-SE"/>
          </a:p>
        </p:txBody>
      </p:sp>
    </p:spTree>
    <p:extLst>
      <p:ext uri="{BB962C8B-B14F-4D97-AF65-F5344CB8AC3E}">
        <p14:creationId xmlns:p14="http://schemas.microsoft.com/office/powerpoint/2010/main" val="1968205719"/>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normAutofit/>
          </a:bodyPr>
          <a:lstStyle/>
          <a:p>
            <a:r>
              <a:rPr lang="en-US" sz="4000"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26</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747750" y="1690687"/>
            <a:ext cx="6772166" cy="2499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Mark Weiser (1952 – 1999)</a:t>
            </a:r>
          </a:p>
          <a:p>
            <a:pPr lvl="1"/>
            <a:r>
              <a:rPr lang="en-US" dirty="0">
                <a:latin typeface="+mj-lt"/>
              </a:rPr>
              <a:t>PhD (University of Michigan), CTO at Xerox PARC</a:t>
            </a:r>
          </a:p>
          <a:p>
            <a:pPr lvl="1"/>
            <a:r>
              <a:rPr lang="en-US" dirty="0">
                <a:latin typeface="+mj-lt"/>
              </a:rPr>
              <a:t>Considered “Father” of ubiquitous computing</a:t>
            </a:r>
          </a:p>
          <a:p>
            <a:pPr lvl="1"/>
            <a:r>
              <a:rPr lang="en-US" dirty="0">
                <a:latin typeface="+mj-lt"/>
              </a:rPr>
              <a:t>He is a highly influential figure in the area</a:t>
            </a:r>
          </a:p>
          <a:p>
            <a:r>
              <a:rPr lang="en-US" dirty="0">
                <a:latin typeface="+mj-lt"/>
              </a:rPr>
              <a:t>What is </a:t>
            </a:r>
            <a:r>
              <a:rPr lang="en-US" b="1" dirty="0">
                <a:latin typeface="+mj-lt"/>
              </a:rPr>
              <a:t>ubiquitous</a:t>
            </a:r>
            <a:r>
              <a:rPr lang="en-US" dirty="0">
                <a:latin typeface="+mj-lt"/>
              </a:rPr>
              <a:t> computing?</a:t>
            </a:r>
          </a:p>
          <a:p>
            <a:endParaRPr lang="en-US" dirty="0">
              <a:latin typeface="+mj-lt"/>
            </a:endParaRPr>
          </a:p>
          <a:p>
            <a:pPr marL="0" indent="0">
              <a:buFont typeface="Arial" panose="020B0604020202020204" pitchFamily="34" charset="0"/>
              <a:buNone/>
            </a:pPr>
            <a:endParaRPr lang="en-US" dirty="0">
              <a:latin typeface="+mj-lt"/>
            </a:endParaRPr>
          </a:p>
        </p:txBody>
      </p:sp>
      <p:pic>
        <p:nvPicPr>
          <p:cNvPr id="8" name="Picture 7">
            <a:extLst>
              <a:ext uri="{FF2B5EF4-FFF2-40B4-BE49-F238E27FC236}">
                <a16:creationId xmlns:a16="http://schemas.microsoft.com/office/drawing/2014/main" id="{B91AFEF3-8F7F-4728-CAE0-8594823E54C1}"/>
              </a:ext>
            </a:extLst>
          </p:cNvPr>
          <p:cNvPicPr>
            <a:picLocks noChangeAspect="1"/>
          </p:cNvPicPr>
          <p:nvPr/>
        </p:nvPicPr>
        <p:blipFill>
          <a:blip r:embed="rId2"/>
          <a:stretch>
            <a:fillRect/>
          </a:stretch>
        </p:blipFill>
        <p:spPr>
          <a:xfrm>
            <a:off x="7610366" y="1690687"/>
            <a:ext cx="4155364" cy="4155364"/>
          </a:xfrm>
          <a:prstGeom prst="rect">
            <a:avLst/>
          </a:prstGeom>
        </p:spPr>
      </p:pic>
    </p:spTree>
    <p:extLst>
      <p:ext uri="{BB962C8B-B14F-4D97-AF65-F5344CB8AC3E}">
        <p14:creationId xmlns:p14="http://schemas.microsoft.com/office/powerpoint/2010/main" val="3722962580"/>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27</a:t>
            </a:fld>
            <a:endParaRPr lang="sv-SE" dirty="0"/>
          </a:p>
        </p:txBody>
      </p:sp>
      <p:pic>
        <p:nvPicPr>
          <p:cNvPr id="3" name="Picture 2">
            <a:extLst>
              <a:ext uri="{FF2B5EF4-FFF2-40B4-BE49-F238E27FC236}">
                <a16:creationId xmlns:a16="http://schemas.microsoft.com/office/drawing/2014/main" id="{279A781D-0C6D-FECE-AFC5-01EE5C01ACD3}"/>
              </a:ext>
            </a:extLst>
          </p:cNvPr>
          <p:cNvPicPr>
            <a:picLocks noChangeAspect="1"/>
          </p:cNvPicPr>
          <p:nvPr/>
        </p:nvPicPr>
        <p:blipFill>
          <a:blip r:embed="rId2"/>
          <a:stretch>
            <a:fillRect/>
          </a:stretch>
        </p:blipFill>
        <p:spPr>
          <a:xfrm>
            <a:off x="1545266" y="1440186"/>
            <a:ext cx="8073656" cy="4350646"/>
          </a:xfrm>
          <a:prstGeom prst="rect">
            <a:avLst/>
          </a:prstGeom>
        </p:spPr>
      </p:pic>
      <p:sp>
        <p:nvSpPr>
          <p:cNvPr id="6" name="TextBox 5">
            <a:extLst>
              <a:ext uri="{FF2B5EF4-FFF2-40B4-BE49-F238E27FC236}">
                <a16:creationId xmlns:a16="http://schemas.microsoft.com/office/drawing/2014/main" id="{A7330EE9-651E-DA7C-EF71-6BE1A3AA724A}"/>
              </a:ext>
            </a:extLst>
          </p:cNvPr>
          <p:cNvSpPr txBox="1"/>
          <p:nvPr/>
        </p:nvSpPr>
        <p:spPr>
          <a:xfrm>
            <a:off x="4038600" y="5814306"/>
            <a:ext cx="6307816" cy="338554"/>
          </a:xfrm>
          <a:prstGeom prst="rect">
            <a:avLst/>
          </a:prstGeom>
          <a:noFill/>
        </p:spPr>
        <p:txBody>
          <a:bodyPr wrap="square" rtlCol="0">
            <a:spAutoFit/>
          </a:bodyPr>
          <a:lstStyle/>
          <a:p>
            <a:pPr algn="ctr"/>
            <a:r>
              <a:rPr lang="en-US" sz="1600" dirty="0">
                <a:latin typeface="+mj-lt"/>
              </a:rPr>
              <a:t>The Computer for the 21</a:t>
            </a:r>
            <a:r>
              <a:rPr lang="en-US" sz="1600" baseline="30000" dirty="0">
                <a:latin typeface="+mj-lt"/>
              </a:rPr>
              <a:t>st</a:t>
            </a:r>
            <a:r>
              <a:rPr lang="en-US" sz="1600" dirty="0">
                <a:latin typeface="+mj-lt"/>
              </a:rPr>
              <a:t> Century, Scientific American, 1991</a:t>
            </a:r>
          </a:p>
        </p:txBody>
      </p:sp>
    </p:spTree>
    <p:extLst>
      <p:ext uri="{BB962C8B-B14F-4D97-AF65-F5344CB8AC3E}">
        <p14:creationId xmlns:p14="http://schemas.microsoft.com/office/powerpoint/2010/main" val="3785897936"/>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28</a:t>
            </a:fld>
            <a:endParaRPr lang="sv-SE" dirty="0"/>
          </a:p>
        </p:txBody>
      </p:sp>
      <p:sp>
        <p:nvSpPr>
          <p:cNvPr id="7" name="TextBox 6">
            <a:extLst>
              <a:ext uri="{FF2B5EF4-FFF2-40B4-BE49-F238E27FC236}">
                <a16:creationId xmlns:a16="http://schemas.microsoft.com/office/drawing/2014/main" id="{7DEBFAB9-018E-7C98-EEBA-A8E92877156C}"/>
              </a:ext>
            </a:extLst>
          </p:cNvPr>
          <p:cNvSpPr txBox="1"/>
          <p:nvPr/>
        </p:nvSpPr>
        <p:spPr>
          <a:xfrm>
            <a:off x="342014" y="2395870"/>
            <a:ext cx="10935586" cy="1569660"/>
          </a:xfrm>
          <a:prstGeom prst="rect">
            <a:avLst/>
          </a:prstGeom>
          <a:noFill/>
        </p:spPr>
        <p:txBody>
          <a:bodyPr wrap="square">
            <a:spAutoFit/>
          </a:bodyPr>
          <a:lstStyle/>
          <a:p>
            <a:pPr lvl="1"/>
            <a:r>
              <a:rPr lang="en-US" sz="3200" u="sng" dirty="0">
                <a:latin typeface="+mj-lt"/>
              </a:rPr>
              <a:t>Hypothesis of the article</a:t>
            </a:r>
            <a:r>
              <a:rPr lang="en-US" sz="3200" dirty="0">
                <a:latin typeface="+mj-lt"/>
              </a:rPr>
              <a:t>: Advances in technology (low power, new wireless communication, new interfaces) will enable “invisible computing”, which will enhance human capability …</a:t>
            </a:r>
          </a:p>
        </p:txBody>
      </p:sp>
    </p:spTree>
    <p:extLst>
      <p:ext uri="{BB962C8B-B14F-4D97-AF65-F5344CB8AC3E}">
        <p14:creationId xmlns:p14="http://schemas.microsoft.com/office/powerpoint/2010/main" val="3430756445"/>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29</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540452" y="1825367"/>
            <a:ext cx="11111096" cy="4329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most profound technologies are those that disappear”</a:t>
            </a:r>
          </a:p>
          <a:p>
            <a:pPr lvl="1"/>
            <a:r>
              <a:rPr lang="en-US" dirty="0">
                <a:latin typeface="+mj-lt"/>
              </a:rPr>
              <a:t>”Products…that do not require active attention”</a:t>
            </a:r>
          </a:p>
          <a:p>
            <a:pPr lvl="1"/>
            <a:r>
              <a:rPr lang="en-US" dirty="0">
                <a:latin typeface="+mj-lt"/>
              </a:rPr>
              <a:t>“Whenever people learn something sufficiently well, they cease to be aware of it”</a:t>
            </a:r>
          </a:p>
          <a:p>
            <a:pPr lvl="1"/>
            <a:r>
              <a:rPr lang="en-US" dirty="0">
                <a:latin typeface="+mj-lt"/>
              </a:rPr>
              <a:t>“[Computers will become invisible and] people will simply use them unconsciously to accomplish everyday tasks”</a:t>
            </a:r>
          </a:p>
          <a:p>
            <a:pPr lvl="1"/>
            <a:r>
              <a:rPr lang="en-US" dirty="0">
                <a:latin typeface="+mj-lt"/>
              </a:rPr>
              <a:t>“[R]</a:t>
            </a:r>
            <a:r>
              <a:rPr lang="en-US" dirty="0" err="1">
                <a:latin typeface="+mj-lt"/>
              </a:rPr>
              <a:t>ather</a:t>
            </a:r>
            <a:r>
              <a:rPr lang="en-US" dirty="0">
                <a:latin typeface="+mj-lt"/>
              </a:rPr>
              <a:t> than being a tool through which we work, and thus disappearing from our awareness, the computer too often remains the focus of attention”</a:t>
            </a:r>
          </a:p>
          <a:p>
            <a:r>
              <a:rPr lang="en-US" dirty="0">
                <a:latin typeface="+mj-lt"/>
              </a:rPr>
              <a:t>“Applications are of course the whole point of ubiquitous computing”</a:t>
            </a:r>
          </a:p>
          <a:p>
            <a:endParaRPr lang="en-US" dirty="0">
              <a:latin typeface="+mj-lt"/>
            </a:endParaRPr>
          </a:p>
          <a:p>
            <a:pPr marL="0" indent="0">
              <a:buFont typeface="Arial" panose="020B0604020202020204" pitchFamily="34" charset="0"/>
              <a:buNone/>
            </a:pPr>
            <a:endParaRPr lang="en-US" dirty="0">
              <a:latin typeface="+mj-lt"/>
            </a:endParaRPr>
          </a:p>
        </p:txBody>
      </p:sp>
    </p:spTree>
    <p:extLst>
      <p:ext uri="{BB962C8B-B14F-4D97-AF65-F5344CB8AC3E}">
        <p14:creationId xmlns:p14="http://schemas.microsoft.com/office/powerpoint/2010/main" val="322217006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022688"/>
            <a:ext cx="11353800" cy="3217527"/>
          </a:xfrm>
        </p:spPr>
        <p:txBody>
          <a:bodyPr>
            <a:normAutofit/>
          </a:bodyPr>
          <a:lstStyle/>
          <a:p>
            <a:r>
              <a:rPr lang="en-SG" sz="3200" b="1" dirty="0">
                <a:solidFill>
                  <a:srgbClr val="0E0E0E"/>
                </a:solidFill>
                <a:effectLst/>
              </a:rPr>
              <a:t>Let’s Get to Know the Instructors 😊</a:t>
            </a:r>
          </a:p>
          <a:p>
            <a:r>
              <a:rPr lang="en-SG" b="1" dirty="0">
                <a:solidFill>
                  <a:srgbClr val="0E0E0E"/>
                </a:solidFill>
                <a:effectLst/>
                <a:latin typeface="+mj-lt"/>
              </a:rPr>
              <a:t>Course Overview:</a:t>
            </a:r>
            <a:r>
              <a:rPr lang="en-SG" dirty="0">
                <a:solidFill>
                  <a:srgbClr val="0E0E0E"/>
                </a:solidFill>
                <a:effectLst/>
                <a:latin typeface="+mj-lt"/>
              </a:rPr>
              <a:t> What is this course about? Logistics and Grading Criteria</a:t>
            </a:r>
          </a:p>
          <a:p>
            <a:r>
              <a:rPr lang="en-SG" b="1" dirty="0">
                <a:solidFill>
                  <a:srgbClr val="0E0E0E"/>
                </a:solidFill>
                <a:effectLst/>
                <a:latin typeface="+mj-lt"/>
              </a:rPr>
              <a:t>Mark Weiser’s Vision for Ubiquitous Computing</a:t>
            </a:r>
            <a:endParaRPr lang="en-SG" dirty="0">
              <a:solidFill>
                <a:srgbClr val="0E0E0E"/>
              </a:solidFill>
              <a:effectLst/>
              <a:latin typeface="+mj-lt"/>
            </a:endParaRPr>
          </a:p>
          <a:p>
            <a:r>
              <a:rPr lang="en-SG" b="1" dirty="0">
                <a:solidFill>
                  <a:srgbClr val="0E0E0E"/>
                </a:solidFill>
                <a:effectLst/>
                <a:latin typeface="+mj-lt"/>
              </a:rPr>
              <a:t>Introduction to the Internet of Things (IoT) and Its Growth</a:t>
            </a:r>
            <a:endParaRPr lang="en-SG" dirty="0">
              <a:solidFill>
                <a:srgbClr val="0E0E0E"/>
              </a:solidFill>
              <a:effectLst/>
              <a:latin typeface="+mj-lt"/>
            </a:endParaRPr>
          </a:p>
          <a:p>
            <a:r>
              <a:rPr lang="en-SG" b="1" dirty="0">
                <a:solidFill>
                  <a:srgbClr val="0E0E0E"/>
                </a:solidFill>
                <a:effectLst/>
                <a:latin typeface="+mj-lt"/>
              </a:rPr>
              <a:t>History of Wireless Communication</a:t>
            </a:r>
            <a:endParaRPr lang="en-SG" dirty="0">
              <a:solidFill>
                <a:srgbClr val="0E0E0E"/>
              </a:solidFill>
              <a:effectLst/>
              <a:latin typeface="+mj-lt"/>
            </a:endParaRPr>
          </a:p>
          <a:p>
            <a:r>
              <a:rPr lang="en-SG" b="1" dirty="0">
                <a:solidFill>
                  <a:srgbClr val="0E0E0E"/>
                </a:solidFill>
                <a:effectLst/>
                <a:latin typeface="+mj-lt"/>
              </a:rPr>
              <a:t>Basics of Antennas and Propagation</a:t>
            </a:r>
            <a:endParaRPr lang="en-SG" dirty="0">
              <a:solidFill>
                <a:srgbClr val="0E0E0E"/>
              </a:solidFill>
              <a:effectLst/>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a:xfrm>
            <a:off x="419100" y="417879"/>
            <a:ext cx="10515600" cy="1325563"/>
          </a:xfrm>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12850906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30</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838200" y="1552412"/>
            <a:ext cx="11111096" cy="4329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What are upcoming technologies that may become ubiquitous?</a:t>
            </a:r>
          </a:p>
          <a:p>
            <a:pPr marL="0" indent="0">
              <a:buFont typeface="Arial" panose="020B0604020202020204" pitchFamily="34" charset="0"/>
              <a:buNone/>
            </a:pPr>
            <a:endParaRPr lang="en-US" dirty="0">
              <a:latin typeface="+mj-lt"/>
            </a:endParaRPr>
          </a:p>
        </p:txBody>
      </p:sp>
      <p:pic>
        <p:nvPicPr>
          <p:cNvPr id="3" name="Picture 2">
            <a:extLst>
              <a:ext uri="{FF2B5EF4-FFF2-40B4-BE49-F238E27FC236}">
                <a16:creationId xmlns:a16="http://schemas.microsoft.com/office/drawing/2014/main" id="{470E9A21-D4E9-47DD-4FC8-E86DFE70F98F}"/>
              </a:ext>
            </a:extLst>
          </p:cNvPr>
          <p:cNvPicPr>
            <a:picLocks noChangeAspect="1"/>
          </p:cNvPicPr>
          <p:nvPr/>
        </p:nvPicPr>
        <p:blipFill>
          <a:blip r:embed="rId2"/>
          <a:stretch>
            <a:fillRect/>
          </a:stretch>
        </p:blipFill>
        <p:spPr>
          <a:xfrm>
            <a:off x="483651" y="2313201"/>
            <a:ext cx="3891157" cy="3705462"/>
          </a:xfrm>
          <a:prstGeom prst="rect">
            <a:avLst/>
          </a:prstGeom>
        </p:spPr>
      </p:pic>
      <p:pic>
        <p:nvPicPr>
          <p:cNvPr id="8" name="Picture 7">
            <a:extLst>
              <a:ext uri="{FF2B5EF4-FFF2-40B4-BE49-F238E27FC236}">
                <a16:creationId xmlns:a16="http://schemas.microsoft.com/office/drawing/2014/main" id="{B666E958-C4F8-323A-0B07-4FE4739B2A37}"/>
              </a:ext>
            </a:extLst>
          </p:cNvPr>
          <p:cNvPicPr>
            <a:picLocks noChangeAspect="1"/>
          </p:cNvPicPr>
          <p:nvPr/>
        </p:nvPicPr>
        <p:blipFill>
          <a:blip r:embed="rId3"/>
          <a:stretch>
            <a:fillRect/>
          </a:stretch>
        </p:blipFill>
        <p:spPr>
          <a:xfrm>
            <a:off x="5111087" y="2313201"/>
            <a:ext cx="6597262" cy="3705462"/>
          </a:xfrm>
          <a:prstGeom prst="rect">
            <a:avLst/>
          </a:prstGeom>
        </p:spPr>
      </p:pic>
    </p:spTree>
    <p:extLst>
      <p:ext uri="{BB962C8B-B14F-4D97-AF65-F5344CB8AC3E}">
        <p14:creationId xmlns:p14="http://schemas.microsoft.com/office/powerpoint/2010/main" val="423206062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573BC-D54F-FA42-F67B-2025B43B83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B0DA4-F1B0-8180-DEA6-1AC84C6D4377}"/>
              </a:ext>
            </a:extLst>
          </p:cNvPr>
          <p:cNvSpPr>
            <a:spLocks noGrp="1"/>
          </p:cNvSpPr>
          <p:nvPr>
            <p:ph idx="1"/>
          </p:nvPr>
        </p:nvSpPr>
        <p:spPr>
          <a:xfrm>
            <a:off x="419100" y="2022688"/>
            <a:ext cx="11353800" cy="3217527"/>
          </a:xfrm>
        </p:spPr>
        <p:txBody>
          <a:bodyPr>
            <a:normAutofit/>
          </a:bodyPr>
          <a:lstStyle/>
          <a:p>
            <a:r>
              <a:rPr lang="en-SG" b="1" dirty="0">
                <a:solidFill>
                  <a:srgbClr val="0E0E0E"/>
                </a:solidFill>
                <a:effectLst/>
                <a:latin typeface="+mj-lt"/>
              </a:rPr>
              <a:t>Let’s Get to Know the Instructors 😊</a:t>
            </a:r>
          </a:p>
          <a:p>
            <a:r>
              <a:rPr lang="en-SG" b="1" dirty="0">
                <a:solidFill>
                  <a:srgbClr val="0E0E0E"/>
                </a:solidFill>
                <a:effectLst/>
                <a:latin typeface="+mj-lt"/>
              </a:rPr>
              <a:t>Course Overview:</a:t>
            </a:r>
            <a:r>
              <a:rPr lang="en-SG" dirty="0">
                <a:solidFill>
                  <a:srgbClr val="0E0E0E"/>
                </a:solidFill>
                <a:effectLst/>
                <a:latin typeface="+mj-lt"/>
              </a:rPr>
              <a:t> What is this course about? Logistics and Grading Criteria</a:t>
            </a:r>
          </a:p>
          <a:p>
            <a:r>
              <a:rPr lang="en-SG" b="1" dirty="0">
                <a:solidFill>
                  <a:srgbClr val="0E0E0E"/>
                </a:solidFill>
                <a:effectLst/>
                <a:latin typeface="+mj-lt"/>
              </a:rPr>
              <a:t>Mark Weiser’s Vision for Ubiquitous Computing</a:t>
            </a:r>
            <a:endParaRPr lang="en-SG" dirty="0">
              <a:solidFill>
                <a:srgbClr val="0E0E0E"/>
              </a:solidFill>
              <a:effectLst/>
              <a:latin typeface="+mj-lt"/>
            </a:endParaRPr>
          </a:p>
          <a:p>
            <a:r>
              <a:rPr lang="en-SG" sz="3200" b="1" dirty="0">
                <a:solidFill>
                  <a:srgbClr val="0E0E0E"/>
                </a:solidFill>
                <a:effectLst/>
              </a:rPr>
              <a:t>Introduction to the Internet of Things (IoT) and Its Growth</a:t>
            </a:r>
          </a:p>
          <a:p>
            <a:r>
              <a:rPr lang="en-SG" b="1" dirty="0">
                <a:solidFill>
                  <a:srgbClr val="0E0E0E"/>
                </a:solidFill>
                <a:effectLst/>
                <a:latin typeface="+mj-lt"/>
              </a:rPr>
              <a:t>History of Wireless Communication</a:t>
            </a:r>
            <a:endParaRPr lang="en-SG" dirty="0">
              <a:solidFill>
                <a:srgbClr val="0E0E0E"/>
              </a:solidFill>
              <a:effectLst/>
              <a:latin typeface="+mj-lt"/>
            </a:endParaRPr>
          </a:p>
          <a:p>
            <a:r>
              <a:rPr lang="en-SG" b="1" dirty="0">
                <a:solidFill>
                  <a:srgbClr val="0E0E0E"/>
                </a:solidFill>
                <a:effectLst/>
                <a:latin typeface="+mj-lt"/>
              </a:rPr>
              <a:t>Basics of Antennas and Propagation</a:t>
            </a:r>
            <a:endParaRPr lang="en-SG" dirty="0">
              <a:solidFill>
                <a:srgbClr val="0E0E0E"/>
              </a:solidFill>
              <a:effectLst/>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A69E7A5C-F758-74F0-70F5-73AE0B1F0864}"/>
              </a:ext>
            </a:extLst>
          </p:cNvPr>
          <p:cNvSpPr>
            <a:spLocks noGrp="1"/>
          </p:cNvSpPr>
          <p:nvPr>
            <p:ph type="sldNum" sz="quarter" idx="12"/>
          </p:nvPr>
        </p:nvSpPr>
        <p:spPr/>
        <p:txBody>
          <a:bodyPr/>
          <a:lstStyle/>
          <a:p>
            <a:fld id="{687B7451-1438-CB4A-8106-82A64F1C7D7B}" type="slidenum">
              <a:rPr lang="sv-SE" smtClean="0"/>
              <a:t>31</a:t>
            </a:fld>
            <a:endParaRPr lang="sv-SE" dirty="0"/>
          </a:p>
        </p:txBody>
      </p:sp>
      <p:sp>
        <p:nvSpPr>
          <p:cNvPr id="5" name="Title 4">
            <a:extLst>
              <a:ext uri="{FF2B5EF4-FFF2-40B4-BE49-F238E27FC236}">
                <a16:creationId xmlns:a16="http://schemas.microsoft.com/office/drawing/2014/main" id="{29A41F5F-2D66-C836-722C-10B1820C4EDD}"/>
              </a:ext>
            </a:extLst>
          </p:cNvPr>
          <p:cNvSpPr>
            <a:spLocks noGrp="1"/>
          </p:cNvSpPr>
          <p:nvPr>
            <p:ph type="title"/>
          </p:nvPr>
        </p:nvSpPr>
        <p:spPr>
          <a:xfrm>
            <a:off x="419100" y="417879"/>
            <a:ext cx="10515600" cy="1325563"/>
          </a:xfrm>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2CBB1AFC-70CE-FE72-E57B-FA5FBA39CD7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31202689"/>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792" y="3015156"/>
            <a:ext cx="11964415" cy="1659112"/>
          </a:xfrm>
        </p:spPr>
        <p:txBody>
          <a:bodyPr>
            <a:normAutofit fontScale="77500" lnSpcReduction="20000"/>
          </a:bodyPr>
          <a:lstStyle/>
          <a:p>
            <a:pPr marL="0" indent="0" algn="ctr">
              <a:buNone/>
            </a:pPr>
            <a:r>
              <a:rPr lang="en-US" sz="6200" dirty="0"/>
              <a:t>Do you know what the Internet of Things is? How does Internet of Things impact you?</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32</a:t>
            </a:fld>
            <a:endParaRPr lang="sv-SE"/>
          </a:p>
        </p:txBody>
      </p:sp>
    </p:spTree>
    <p:extLst>
      <p:ext uri="{BB962C8B-B14F-4D97-AF65-F5344CB8AC3E}">
        <p14:creationId xmlns:p14="http://schemas.microsoft.com/office/powerpoint/2010/main" val="4152400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33</a:t>
            </a:fld>
            <a:endParaRPr lang="sv-SE"/>
          </a:p>
        </p:txBody>
      </p:sp>
      <p:grpSp>
        <p:nvGrpSpPr>
          <p:cNvPr id="12" name="Group 11">
            <a:extLst>
              <a:ext uri="{FF2B5EF4-FFF2-40B4-BE49-F238E27FC236}">
                <a16:creationId xmlns:a16="http://schemas.microsoft.com/office/drawing/2014/main" id="{9F2C8DCD-DD16-4C1E-8FB8-4B4D3313E0B7}"/>
              </a:ext>
            </a:extLst>
          </p:cNvPr>
          <p:cNvGrpSpPr/>
          <p:nvPr/>
        </p:nvGrpSpPr>
        <p:grpSpPr>
          <a:xfrm>
            <a:off x="1130141" y="1973494"/>
            <a:ext cx="3216678" cy="1195659"/>
            <a:chOff x="838200" y="3720988"/>
            <a:chExt cx="6349956" cy="2548426"/>
          </a:xfrm>
        </p:grpSpPr>
        <p:pic>
          <p:nvPicPr>
            <p:cNvPr id="16" name="Picture 15">
              <a:extLst>
                <a:ext uri="{FF2B5EF4-FFF2-40B4-BE49-F238E27FC236}">
                  <a16:creationId xmlns:a16="http://schemas.microsoft.com/office/drawing/2014/main" id="{0DDDC0A8-BA52-41AD-AD1A-C2429B3692B1}"/>
                </a:ext>
              </a:extLst>
            </p:cNvPr>
            <p:cNvPicPr>
              <a:picLocks noChangeAspect="1"/>
            </p:cNvPicPr>
            <p:nvPr/>
          </p:nvPicPr>
          <p:blipFill>
            <a:blip r:embed="rId3"/>
            <a:stretch>
              <a:fillRect/>
            </a:stretch>
          </p:blipFill>
          <p:spPr>
            <a:xfrm>
              <a:off x="838200" y="3720988"/>
              <a:ext cx="3599308" cy="1889637"/>
            </a:xfrm>
            <a:prstGeom prst="rect">
              <a:avLst/>
            </a:prstGeom>
          </p:spPr>
        </p:pic>
        <p:sp>
          <p:nvSpPr>
            <p:cNvPr id="17" name="TextBox 16">
              <a:extLst>
                <a:ext uri="{FF2B5EF4-FFF2-40B4-BE49-F238E27FC236}">
                  <a16:creationId xmlns:a16="http://schemas.microsoft.com/office/drawing/2014/main" id="{C01B59D0-0B8E-427C-9178-1C1C27F009BD}"/>
                </a:ext>
              </a:extLst>
            </p:cNvPr>
            <p:cNvSpPr txBox="1"/>
            <p:nvPr/>
          </p:nvSpPr>
          <p:spPr>
            <a:xfrm>
              <a:off x="984249" y="5735997"/>
              <a:ext cx="3288148" cy="521703"/>
            </a:xfrm>
            <a:prstGeom prst="rect">
              <a:avLst/>
            </a:prstGeom>
            <a:noFill/>
          </p:spPr>
          <p:txBody>
            <a:bodyPr wrap="square" rtlCol="0">
              <a:spAutoFit/>
            </a:bodyPr>
            <a:lstStyle/>
            <a:p>
              <a:pPr algn="ctr"/>
              <a:r>
                <a:rPr lang="en-US" sz="1400" dirty="0">
                  <a:latin typeface="+mj-lt"/>
                </a:rPr>
                <a:t>Google nest thermostat</a:t>
              </a:r>
            </a:p>
          </p:txBody>
        </p:sp>
        <p:pic>
          <p:nvPicPr>
            <p:cNvPr id="18" name="Picture 17">
              <a:extLst>
                <a:ext uri="{FF2B5EF4-FFF2-40B4-BE49-F238E27FC236}">
                  <a16:creationId xmlns:a16="http://schemas.microsoft.com/office/drawing/2014/main" id="{9E194171-A145-4338-B1E1-91068904527A}"/>
                </a:ext>
              </a:extLst>
            </p:cNvPr>
            <p:cNvPicPr>
              <a:picLocks noChangeAspect="1"/>
            </p:cNvPicPr>
            <p:nvPr/>
          </p:nvPicPr>
          <p:blipFill>
            <a:blip r:embed="rId4"/>
            <a:stretch>
              <a:fillRect/>
            </a:stretch>
          </p:blipFill>
          <p:spPr>
            <a:xfrm>
              <a:off x="4779671" y="3792371"/>
              <a:ext cx="1940719" cy="1940720"/>
            </a:xfrm>
            <a:prstGeom prst="rect">
              <a:avLst/>
            </a:prstGeom>
          </p:spPr>
        </p:pic>
        <p:sp>
          <p:nvSpPr>
            <p:cNvPr id="19" name="TextBox 18">
              <a:extLst>
                <a:ext uri="{FF2B5EF4-FFF2-40B4-BE49-F238E27FC236}">
                  <a16:creationId xmlns:a16="http://schemas.microsoft.com/office/drawing/2014/main" id="{CC140751-0C88-4760-9C0C-CB471F3119E5}"/>
                </a:ext>
              </a:extLst>
            </p:cNvPr>
            <p:cNvSpPr txBox="1"/>
            <p:nvPr/>
          </p:nvSpPr>
          <p:spPr>
            <a:xfrm>
              <a:off x="4311902" y="5747711"/>
              <a:ext cx="2876254" cy="521703"/>
            </a:xfrm>
            <a:prstGeom prst="rect">
              <a:avLst/>
            </a:prstGeom>
            <a:noFill/>
          </p:spPr>
          <p:txBody>
            <a:bodyPr wrap="square" rtlCol="0">
              <a:spAutoFit/>
            </a:bodyPr>
            <a:lstStyle/>
            <a:p>
              <a:pPr algn="ctr"/>
              <a:r>
                <a:rPr lang="en-US" sz="1400" dirty="0">
                  <a:latin typeface="+mj-lt"/>
                </a:rPr>
                <a:t>Fitbit activity tracker</a:t>
              </a:r>
            </a:p>
          </p:txBody>
        </p:sp>
      </p:grpSp>
      <p:pic>
        <p:nvPicPr>
          <p:cNvPr id="20" name="Picture 19">
            <a:extLst>
              <a:ext uri="{FF2B5EF4-FFF2-40B4-BE49-F238E27FC236}">
                <a16:creationId xmlns:a16="http://schemas.microsoft.com/office/drawing/2014/main" id="{6DC2C66B-72C8-46ED-B50B-3396EDDD258E}"/>
              </a:ext>
            </a:extLst>
          </p:cNvPr>
          <p:cNvPicPr>
            <a:picLocks noChangeAspect="1"/>
          </p:cNvPicPr>
          <p:nvPr/>
        </p:nvPicPr>
        <p:blipFill>
          <a:blip r:embed="rId5"/>
          <a:stretch>
            <a:fillRect/>
          </a:stretch>
        </p:blipFill>
        <p:spPr>
          <a:xfrm>
            <a:off x="9058103" y="4221184"/>
            <a:ext cx="1646713" cy="1240524"/>
          </a:xfrm>
          <a:prstGeom prst="rect">
            <a:avLst/>
          </a:prstGeom>
        </p:spPr>
      </p:pic>
      <p:sp>
        <p:nvSpPr>
          <p:cNvPr id="21" name="TextBox 20">
            <a:extLst>
              <a:ext uri="{FF2B5EF4-FFF2-40B4-BE49-F238E27FC236}">
                <a16:creationId xmlns:a16="http://schemas.microsoft.com/office/drawing/2014/main" id="{BDC699E5-A5E9-455A-8104-D7294EE0FEFA}"/>
              </a:ext>
            </a:extLst>
          </p:cNvPr>
          <p:cNvSpPr txBox="1"/>
          <p:nvPr/>
        </p:nvSpPr>
        <p:spPr>
          <a:xfrm>
            <a:off x="9058102" y="5439999"/>
            <a:ext cx="1719167" cy="307777"/>
          </a:xfrm>
          <a:prstGeom prst="rect">
            <a:avLst/>
          </a:prstGeom>
          <a:noFill/>
        </p:spPr>
        <p:txBody>
          <a:bodyPr wrap="square" rtlCol="0">
            <a:spAutoFit/>
          </a:bodyPr>
          <a:lstStyle/>
          <a:p>
            <a:r>
              <a:rPr lang="en-US" sz="1400" dirty="0">
                <a:latin typeface="+mj-lt"/>
              </a:rPr>
              <a:t>BLE proximity beacon</a:t>
            </a:r>
          </a:p>
        </p:txBody>
      </p:sp>
      <p:pic>
        <p:nvPicPr>
          <p:cNvPr id="24" name="Picture 23" descr="A picture containing logo&#10;&#10;Description automatically generated">
            <a:extLst>
              <a:ext uri="{FF2B5EF4-FFF2-40B4-BE49-F238E27FC236}">
                <a16:creationId xmlns:a16="http://schemas.microsoft.com/office/drawing/2014/main" id="{1A32E755-ECBD-4E51-AFC8-CD1DF3304CDB}"/>
              </a:ext>
            </a:extLst>
          </p:cNvPr>
          <p:cNvPicPr>
            <a:picLocks noChangeAspect="1"/>
          </p:cNvPicPr>
          <p:nvPr/>
        </p:nvPicPr>
        <p:blipFill>
          <a:blip r:embed="rId6"/>
          <a:stretch>
            <a:fillRect/>
          </a:stretch>
        </p:blipFill>
        <p:spPr>
          <a:xfrm>
            <a:off x="4764792" y="2056840"/>
            <a:ext cx="1918504" cy="1079158"/>
          </a:xfrm>
          <a:prstGeom prst="rect">
            <a:avLst/>
          </a:prstGeom>
        </p:spPr>
      </p:pic>
      <p:sp>
        <p:nvSpPr>
          <p:cNvPr id="25" name="TextBox 24">
            <a:extLst>
              <a:ext uri="{FF2B5EF4-FFF2-40B4-BE49-F238E27FC236}">
                <a16:creationId xmlns:a16="http://schemas.microsoft.com/office/drawing/2014/main" id="{F277D651-C370-49FD-B347-17CE1E85B867}"/>
              </a:ext>
            </a:extLst>
          </p:cNvPr>
          <p:cNvSpPr txBox="1"/>
          <p:nvPr/>
        </p:nvSpPr>
        <p:spPr>
          <a:xfrm>
            <a:off x="5110100" y="3112754"/>
            <a:ext cx="1210544" cy="307777"/>
          </a:xfrm>
          <a:prstGeom prst="rect">
            <a:avLst/>
          </a:prstGeom>
          <a:noFill/>
        </p:spPr>
        <p:txBody>
          <a:bodyPr wrap="square" rtlCol="0">
            <a:spAutoFit/>
          </a:bodyPr>
          <a:lstStyle/>
          <a:p>
            <a:r>
              <a:rPr lang="en-US" sz="1400" dirty="0">
                <a:latin typeface="+mj-lt"/>
              </a:rPr>
              <a:t>Apple </a:t>
            </a:r>
            <a:r>
              <a:rPr lang="en-US" sz="1400" dirty="0" err="1">
                <a:latin typeface="+mj-lt"/>
              </a:rPr>
              <a:t>airpods</a:t>
            </a:r>
            <a:endParaRPr lang="en-US" sz="1400" dirty="0">
              <a:latin typeface="+mj-lt"/>
            </a:endParaRPr>
          </a:p>
        </p:txBody>
      </p:sp>
      <p:pic>
        <p:nvPicPr>
          <p:cNvPr id="26" name="Picture 25">
            <a:extLst>
              <a:ext uri="{FF2B5EF4-FFF2-40B4-BE49-F238E27FC236}">
                <a16:creationId xmlns:a16="http://schemas.microsoft.com/office/drawing/2014/main" id="{E1260D0C-7E74-4E5B-8F63-ECEAA9428EEF}"/>
              </a:ext>
            </a:extLst>
          </p:cNvPr>
          <p:cNvPicPr>
            <a:picLocks noChangeAspect="1"/>
          </p:cNvPicPr>
          <p:nvPr/>
        </p:nvPicPr>
        <p:blipFill>
          <a:blip r:embed="rId7"/>
          <a:stretch>
            <a:fillRect/>
          </a:stretch>
        </p:blipFill>
        <p:spPr>
          <a:xfrm>
            <a:off x="7245132" y="2108001"/>
            <a:ext cx="1033463" cy="1033463"/>
          </a:xfrm>
          <a:prstGeom prst="rect">
            <a:avLst/>
          </a:prstGeom>
        </p:spPr>
      </p:pic>
      <p:sp>
        <p:nvSpPr>
          <p:cNvPr id="29" name="TextBox 28">
            <a:extLst>
              <a:ext uri="{FF2B5EF4-FFF2-40B4-BE49-F238E27FC236}">
                <a16:creationId xmlns:a16="http://schemas.microsoft.com/office/drawing/2014/main" id="{D42DB19B-5F5C-40EF-9DCD-ED7D833B438B}"/>
              </a:ext>
            </a:extLst>
          </p:cNvPr>
          <p:cNvSpPr txBox="1"/>
          <p:nvPr/>
        </p:nvSpPr>
        <p:spPr>
          <a:xfrm>
            <a:off x="7156591" y="3118077"/>
            <a:ext cx="1210544" cy="307777"/>
          </a:xfrm>
          <a:prstGeom prst="rect">
            <a:avLst/>
          </a:prstGeom>
          <a:noFill/>
        </p:spPr>
        <p:txBody>
          <a:bodyPr wrap="square" rtlCol="0">
            <a:spAutoFit/>
          </a:bodyPr>
          <a:lstStyle/>
          <a:p>
            <a:r>
              <a:rPr lang="en-US" sz="1400" dirty="0">
                <a:latin typeface="+mj-lt"/>
              </a:rPr>
              <a:t>Smart speaker</a:t>
            </a:r>
          </a:p>
        </p:txBody>
      </p:sp>
      <p:pic>
        <p:nvPicPr>
          <p:cNvPr id="31" name="Picture 30" descr="A picture containing building, outdoor, brick, electronics&#10;&#10;Description automatically generated">
            <a:extLst>
              <a:ext uri="{FF2B5EF4-FFF2-40B4-BE49-F238E27FC236}">
                <a16:creationId xmlns:a16="http://schemas.microsoft.com/office/drawing/2014/main" id="{FFD99378-D958-4635-9824-B17BB3ED5C0F}"/>
              </a:ext>
            </a:extLst>
          </p:cNvPr>
          <p:cNvPicPr>
            <a:picLocks noChangeAspect="1"/>
          </p:cNvPicPr>
          <p:nvPr/>
        </p:nvPicPr>
        <p:blipFill>
          <a:blip r:embed="rId8"/>
          <a:stretch>
            <a:fillRect/>
          </a:stretch>
        </p:blipFill>
        <p:spPr>
          <a:xfrm>
            <a:off x="8840430" y="2115455"/>
            <a:ext cx="1550198" cy="1033465"/>
          </a:xfrm>
          <a:prstGeom prst="rect">
            <a:avLst/>
          </a:prstGeom>
        </p:spPr>
      </p:pic>
      <p:sp>
        <p:nvSpPr>
          <p:cNvPr id="32" name="TextBox 31">
            <a:extLst>
              <a:ext uri="{FF2B5EF4-FFF2-40B4-BE49-F238E27FC236}">
                <a16:creationId xmlns:a16="http://schemas.microsoft.com/office/drawing/2014/main" id="{7E7803A0-D40A-4EAD-96B0-80FDA7CF613A}"/>
              </a:ext>
            </a:extLst>
          </p:cNvPr>
          <p:cNvSpPr txBox="1"/>
          <p:nvPr/>
        </p:nvSpPr>
        <p:spPr>
          <a:xfrm>
            <a:off x="9028831" y="3161244"/>
            <a:ext cx="1210544" cy="307777"/>
          </a:xfrm>
          <a:prstGeom prst="rect">
            <a:avLst/>
          </a:prstGeom>
          <a:noFill/>
        </p:spPr>
        <p:txBody>
          <a:bodyPr wrap="square" rtlCol="0">
            <a:spAutoFit/>
          </a:bodyPr>
          <a:lstStyle/>
          <a:p>
            <a:r>
              <a:rPr lang="en-US" sz="1400" dirty="0">
                <a:latin typeface="+mj-lt"/>
              </a:rPr>
              <a:t>Ring doorbell</a:t>
            </a:r>
          </a:p>
        </p:txBody>
      </p:sp>
      <p:pic>
        <p:nvPicPr>
          <p:cNvPr id="38" name="Picture 37" descr="A white video game controller&#10;&#10;Description automatically generated with low confidence">
            <a:extLst>
              <a:ext uri="{FF2B5EF4-FFF2-40B4-BE49-F238E27FC236}">
                <a16:creationId xmlns:a16="http://schemas.microsoft.com/office/drawing/2014/main" id="{BCB21C8D-36E9-4F8C-91D0-7871CB575724}"/>
              </a:ext>
            </a:extLst>
          </p:cNvPr>
          <p:cNvPicPr>
            <a:picLocks noChangeAspect="1"/>
          </p:cNvPicPr>
          <p:nvPr/>
        </p:nvPicPr>
        <p:blipFill>
          <a:blip r:embed="rId9"/>
          <a:stretch>
            <a:fillRect/>
          </a:stretch>
        </p:blipFill>
        <p:spPr>
          <a:xfrm>
            <a:off x="1487184" y="4223548"/>
            <a:ext cx="1669885" cy="1252414"/>
          </a:xfrm>
          <a:prstGeom prst="rect">
            <a:avLst/>
          </a:prstGeom>
        </p:spPr>
      </p:pic>
      <p:sp>
        <p:nvSpPr>
          <p:cNvPr id="39" name="TextBox 38">
            <a:extLst>
              <a:ext uri="{FF2B5EF4-FFF2-40B4-BE49-F238E27FC236}">
                <a16:creationId xmlns:a16="http://schemas.microsoft.com/office/drawing/2014/main" id="{8995F1C6-CFD9-4254-B6E8-5A71F5ECA79B}"/>
              </a:ext>
            </a:extLst>
          </p:cNvPr>
          <p:cNvSpPr txBox="1"/>
          <p:nvPr/>
        </p:nvSpPr>
        <p:spPr>
          <a:xfrm>
            <a:off x="1267359" y="5537872"/>
            <a:ext cx="2181225" cy="307777"/>
          </a:xfrm>
          <a:prstGeom prst="rect">
            <a:avLst/>
          </a:prstGeom>
          <a:noFill/>
        </p:spPr>
        <p:txBody>
          <a:bodyPr wrap="square" rtlCol="0">
            <a:spAutoFit/>
          </a:bodyPr>
          <a:lstStyle/>
          <a:p>
            <a:r>
              <a:rPr lang="en-US" sz="1400" dirty="0">
                <a:latin typeface="+mj-lt"/>
              </a:rPr>
              <a:t>Xiaomi temperature sensor</a:t>
            </a:r>
          </a:p>
        </p:txBody>
      </p:sp>
      <p:pic>
        <p:nvPicPr>
          <p:cNvPr id="41" name="Picture 40" descr="Graphical user interface&#10;&#10;Description automatically generated">
            <a:extLst>
              <a:ext uri="{FF2B5EF4-FFF2-40B4-BE49-F238E27FC236}">
                <a16:creationId xmlns:a16="http://schemas.microsoft.com/office/drawing/2014/main" id="{2103DAF2-5FFE-4A9F-9AB5-D70694A8AB45}"/>
              </a:ext>
            </a:extLst>
          </p:cNvPr>
          <p:cNvPicPr>
            <a:picLocks noChangeAspect="1"/>
          </p:cNvPicPr>
          <p:nvPr/>
        </p:nvPicPr>
        <p:blipFill>
          <a:blip r:embed="rId10"/>
          <a:stretch>
            <a:fillRect/>
          </a:stretch>
        </p:blipFill>
        <p:spPr>
          <a:xfrm>
            <a:off x="4192385" y="4103054"/>
            <a:ext cx="1588707" cy="1588707"/>
          </a:xfrm>
          <a:prstGeom prst="rect">
            <a:avLst/>
          </a:prstGeom>
        </p:spPr>
      </p:pic>
      <p:sp>
        <p:nvSpPr>
          <p:cNvPr id="42" name="Title 1">
            <a:extLst>
              <a:ext uri="{FF2B5EF4-FFF2-40B4-BE49-F238E27FC236}">
                <a16:creationId xmlns:a16="http://schemas.microsoft.com/office/drawing/2014/main" id="{B3B5D038-2505-4F96-AC7C-2982874A6DB8}"/>
              </a:ext>
            </a:extLst>
          </p:cNvPr>
          <p:cNvSpPr>
            <a:spLocks noGrp="1"/>
          </p:cNvSpPr>
          <p:nvPr>
            <p:ph type="title"/>
          </p:nvPr>
        </p:nvSpPr>
        <p:spPr>
          <a:xfrm>
            <a:off x="787711" y="350838"/>
            <a:ext cx="10515600" cy="1325563"/>
          </a:xfrm>
        </p:spPr>
        <p:txBody>
          <a:bodyPr>
            <a:normAutofit/>
          </a:bodyPr>
          <a:lstStyle/>
          <a:p>
            <a:r>
              <a:rPr lang="en-US" sz="4000" dirty="0">
                <a:latin typeface="+mn-lt"/>
              </a:rPr>
              <a:t>Internet of things devices are all around us...</a:t>
            </a:r>
          </a:p>
        </p:txBody>
      </p:sp>
      <p:sp>
        <p:nvSpPr>
          <p:cNvPr id="43" name="TextBox 42">
            <a:extLst>
              <a:ext uri="{FF2B5EF4-FFF2-40B4-BE49-F238E27FC236}">
                <a16:creationId xmlns:a16="http://schemas.microsoft.com/office/drawing/2014/main" id="{06489C97-B72E-44DF-A527-0E6136622DEC}"/>
              </a:ext>
            </a:extLst>
          </p:cNvPr>
          <p:cNvSpPr txBox="1"/>
          <p:nvPr/>
        </p:nvSpPr>
        <p:spPr>
          <a:xfrm>
            <a:off x="4094037" y="5537872"/>
            <a:ext cx="1785401" cy="307777"/>
          </a:xfrm>
          <a:prstGeom prst="rect">
            <a:avLst/>
          </a:prstGeom>
          <a:noFill/>
        </p:spPr>
        <p:txBody>
          <a:bodyPr wrap="square" rtlCol="0">
            <a:spAutoFit/>
          </a:bodyPr>
          <a:lstStyle/>
          <a:p>
            <a:r>
              <a:rPr lang="en-US" sz="1400" dirty="0">
                <a:latin typeface="+mj-lt"/>
              </a:rPr>
              <a:t>Philips hue smart bulb</a:t>
            </a:r>
          </a:p>
        </p:txBody>
      </p:sp>
      <p:pic>
        <p:nvPicPr>
          <p:cNvPr id="45" name="Picture 44" descr="A picture containing text, person&#10;&#10;Description automatically generated">
            <a:extLst>
              <a:ext uri="{FF2B5EF4-FFF2-40B4-BE49-F238E27FC236}">
                <a16:creationId xmlns:a16="http://schemas.microsoft.com/office/drawing/2014/main" id="{DD842B8A-528D-4FE7-A94F-FC6AE49468F4}"/>
              </a:ext>
            </a:extLst>
          </p:cNvPr>
          <p:cNvPicPr>
            <a:picLocks noChangeAspect="1"/>
          </p:cNvPicPr>
          <p:nvPr/>
        </p:nvPicPr>
        <p:blipFill>
          <a:blip r:embed="rId11"/>
          <a:stretch>
            <a:fillRect/>
          </a:stretch>
        </p:blipFill>
        <p:spPr>
          <a:xfrm>
            <a:off x="6524893" y="4223548"/>
            <a:ext cx="1793280" cy="1145780"/>
          </a:xfrm>
          <a:prstGeom prst="rect">
            <a:avLst/>
          </a:prstGeom>
        </p:spPr>
      </p:pic>
      <p:sp>
        <p:nvSpPr>
          <p:cNvPr id="46" name="TextBox 45">
            <a:extLst>
              <a:ext uri="{FF2B5EF4-FFF2-40B4-BE49-F238E27FC236}">
                <a16:creationId xmlns:a16="http://schemas.microsoft.com/office/drawing/2014/main" id="{64FE7DE0-C5DA-4CEF-963F-7CB4E60F7297}"/>
              </a:ext>
            </a:extLst>
          </p:cNvPr>
          <p:cNvSpPr txBox="1"/>
          <p:nvPr/>
        </p:nvSpPr>
        <p:spPr>
          <a:xfrm>
            <a:off x="6792919" y="5479791"/>
            <a:ext cx="1257227" cy="307777"/>
          </a:xfrm>
          <a:prstGeom prst="rect">
            <a:avLst/>
          </a:prstGeom>
          <a:noFill/>
        </p:spPr>
        <p:txBody>
          <a:bodyPr wrap="square" rtlCol="0">
            <a:spAutoFit/>
          </a:bodyPr>
          <a:lstStyle/>
          <a:p>
            <a:r>
              <a:rPr lang="en-US" sz="1400" dirty="0">
                <a:latin typeface="+mj-lt"/>
              </a:rPr>
              <a:t>Smart badges</a:t>
            </a:r>
          </a:p>
        </p:txBody>
      </p:sp>
      <p:sp>
        <p:nvSpPr>
          <p:cNvPr id="2" name="Footer Placeholder 1">
            <a:extLst>
              <a:ext uri="{FF2B5EF4-FFF2-40B4-BE49-F238E27FC236}">
                <a16:creationId xmlns:a16="http://schemas.microsoft.com/office/drawing/2014/main" id="{02BC900A-8CA7-4B91-B18D-87B042E7976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783126625"/>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1430"/>
            <a:ext cx="10606051" cy="1325563"/>
          </a:xfrm>
        </p:spPr>
        <p:txBody>
          <a:bodyPr>
            <a:normAutofit/>
          </a:bodyPr>
          <a:lstStyle/>
          <a:p>
            <a:r>
              <a:rPr lang="en-US" sz="4000" dirty="0">
                <a:latin typeface="+mn-lt"/>
              </a:rPr>
              <a:t>Wireless embedded devices architecture</a:t>
            </a:r>
            <a:endParaRPr lang="en-US" sz="4000" dirty="0">
              <a:solidFill>
                <a:srgbClr val="7030A0"/>
              </a:solidFill>
              <a:latin typeface="+mn-lt"/>
            </a:endParaRPr>
          </a:p>
        </p:txBody>
      </p:sp>
      <p:sp>
        <p:nvSpPr>
          <p:cNvPr id="21" name="Content Placeholder 2">
            <a:extLst>
              <a:ext uri="{FF2B5EF4-FFF2-40B4-BE49-F238E27FC236}">
                <a16:creationId xmlns:a16="http://schemas.microsoft.com/office/drawing/2014/main" id="{F245BC85-86C3-4DEE-8F97-611080B5417B}"/>
              </a:ext>
            </a:extLst>
          </p:cNvPr>
          <p:cNvSpPr>
            <a:spLocks noGrp="1"/>
          </p:cNvSpPr>
          <p:nvPr>
            <p:ph idx="1"/>
          </p:nvPr>
        </p:nvSpPr>
        <p:spPr>
          <a:xfrm>
            <a:off x="838199" y="1756993"/>
            <a:ext cx="10961078" cy="2078715"/>
          </a:xfrm>
        </p:spPr>
        <p:txBody>
          <a:bodyPr>
            <a:normAutofit/>
          </a:bodyPr>
          <a:lstStyle/>
          <a:p>
            <a:r>
              <a:rPr lang="en-US" dirty="0">
                <a:latin typeface="+mj-lt"/>
              </a:rPr>
              <a:t>During past decades, sensors and come become energy-efficient</a:t>
            </a:r>
          </a:p>
          <a:p>
            <a:pPr lvl="1"/>
            <a:r>
              <a:rPr lang="en-US" dirty="0">
                <a:latin typeface="+mj-lt"/>
              </a:rPr>
              <a:t>E.g., Accelerometer, Temperature, Image Sensors: Few µW’s of power</a:t>
            </a:r>
          </a:p>
          <a:p>
            <a:r>
              <a:rPr lang="en-US" dirty="0">
                <a:latin typeface="+mj-lt"/>
              </a:rPr>
              <a:t>Energy asymmetry exists between the sensors, computational elements and radio transceivers</a:t>
            </a:r>
          </a:p>
          <a:p>
            <a:endParaRPr lang="en-US" dirty="0">
              <a:latin typeface="+mj-lt"/>
            </a:endParaRPr>
          </a:p>
          <a:p>
            <a:pPr marL="0" indent="0">
              <a:buNone/>
            </a:pPr>
            <a:endParaRPr lang="en-US" dirty="0">
              <a:latin typeface="+mj-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34</a:t>
            </a:fld>
            <a:endParaRPr lang="sv-SE"/>
          </a:p>
        </p:txBody>
      </p:sp>
      <p:pic>
        <p:nvPicPr>
          <p:cNvPr id="8" name="Picture 7" descr="Diagram&#10;&#10;Description automatically generated">
            <a:extLst>
              <a:ext uri="{FF2B5EF4-FFF2-40B4-BE49-F238E27FC236}">
                <a16:creationId xmlns:a16="http://schemas.microsoft.com/office/drawing/2014/main" id="{86DBFB69-E56F-4F91-B052-62FD9448EAC2}"/>
              </a:ext>
            </a:extLst>
          </p:cNvPr>
          <p:cNvPicPr>
            <a:picLocks noChangeAspect="1"/>
          </p:cNvPicPr>
          <p:nvPr/>
        </p:nvPicPr>
        <p:blipFill>
          <a:blip r:embed="rId3"/>
          <a:stretch>
            <a:fillRect/>
          </a:stretch>
        </p:blipFill>
        <p:spPr>
          <a:xfrm>
            <a:off x="1748586" y="4242895"/>
            <a:ext cx="9346031" cy="1695238"/>
          </a:xfrm>
          <a:prstGeom prst="rect">
            <a:avLst/>
          </a:prstGeom>
        </p:spPr>
      </p:pic>
      <p:sp>
        <p:nvSpPr>
          <p:cNvPr id="23" name="TextBox 22">
            <a:extLst>
              <a:ext uri="{FF2B5EF4-FFF2-40B4-BE49-F238E27FC236}">
                <a16:creationId xmlns:a16="http://schemas.microsoft.com/office/drawing/2014/main" id="{17523DA7-F164-4AE3-96D2-14EA66509F4B}"/>
              </a:ext>
            </a:extLst>
          </p:cNvPr>
          <p:cNvSpPr txBox="1"/>
          <p:nvPr/>
        </p:nvSpPr>
        <p:spPr>
          <a:xfrm>
            <a:off x="4356429" y="5938133"/>
            <a:ext cx="6277407" cy="338554"/>
          </a:xfrm>
          <a:prstGeom prst="rect">
            <a:avLst/>
          </a:prstGeom>
          <a:noFill/>
        </p:spPr>
        <p:txBody>
          <a:bodyPr wrap="square" rtlCol="0">
            <a:spAutoFit/>
          </a:bodyPr>
          <a:lstStyle/>
          <a:p>
            <a:pPr algn="ctr"/>
            <a:r>
              <a:rPr lang="en-US" sz="1600" dirty="0">
                <a:latin typeface="+mj-lt"/>
              </a:rPr>
              <a:t>Conventional and widely used architecture of embedded wireless platform </a:t>
            </a:r>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514851884"/>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D01D674-A4A3-A7EC-00D7-E27CF61E6E96}"/>
              </a:ext>
            </a:extLst>
          </p:cNvPr>
          <p:cNvSpPr>
            <a:spLocks noGrp="1"/>
          </p:cNvSpPr>
          <p:nvPr>
            <p:ph type="sldNum" sz="quarter" idx="12"/>
          </p:nvPr>
        </p:nvSpPr>
        <p:spPr/>
        <p:txBody>
          <a:bodyPr/>
          <a:lstStyle/>
          <a:p>
            <a:fld id="{E8F7EECE-A3DB-0246-BB75-1461264899BC}" type="slidenum">
              <a:rPr lang="en-US" altLang="en-US"/>
              <a:pPr/>
              <a:t>35</a:t>
            </a:fld>
            <a:endParaRPr lang="en-US" altLang="en-US"/>
          </a:p>
        </p:txBody>
      </p:sp>
      <p:sp>
        <p:nvSpPr>
          <p:cNvPr id="1376258" name="Rectangle 2">
            <a:extLst>
              <a:ext uri="{FF2B5EF4-FFF2-40B4-BE49-F238E27FC236}">
                <a16:creationId xmlns:a16="http://schemas.microsoft.com/office/drawing/2014/main" id="{DED4C226-3917-7BA6-7F14-2E0827A9F9E3}"/>
              </a:ext>
            </a:extLst>
          </p:cNvPr>
          <p:cNvSpPr>
            <a:spLocks noGrp="1" noChangeArrowheads="1"/>
          </p:cNvSpPr>
          <p:nvPr>
            <p:ph type="title"/>
          </p:nvPr>
        </p:nvSpPr>
        <p:spPr>
          <a:xfrm>
            <a:off x="476251" y="365125"/>
            <a:ext cx="10877549" cy="1325563"/>
          </a:xfrm>
        </p:spPr>
        <p:txBody>
          <a:bodyPr>
            <a:normAutofit/>
          </a:bodyPr>
          <a:lstStyle/>
          <a:p>
            <a:r>
              <a:rPr lang="en-US" altLang="en-US" sz="4000" dirty="0">
                <a:latin typeface="+mn-lt"/>
              </a:rPr>
              <a:t>IC transistor count doubles every two years</a:t>
            </a:r>
          </a:p>
        </p:txBody>
      </p:sp>
      <p:pic>
        <p:nvPicPr>
          <p:cNvPr id="1376265" name="Picture 9">
            <a:extLst>
              <a:ext uri="{FF2B5EF4-FFF2-40B4-BE49-F238E27FC236}">
                <a16:creationId xmlns:a16="http://schemas.microsoft.com/office/drawing/2014/main" id="{B149DA5E-99E1-AA9C-C667-6A732F23F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82" y="1841092"/>
            <a:ext cx="6119813" cy="361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6266" name="Picture 10">
            <a:extLst>
              <a:ext uri="{FF2B5EF4-FFF2-40B4-BE49-F238E27FC236}">
                <a16:creationId xmlns:a16="http://schemas.microsoft.com/office/drawing/2014/main" id="{1DEF99D6-7AD4-DC38-82C4-0B74D2F04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23" t="35857" r="38048" b="12064"/>
          <a:stretch>
            <a:fillRect/>
          </a:stretch>
        </p:blipFill>
        <p:spPr bwMode="auto">
          <a:xfrm>
            <a:off x="7604125" y="1588271"/>
            <a:ext cx="3749675" cy="402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6268" name="Text Box 12">
            <a:extLst>
              <a:ext uri="{FF2B5EF4-FFF2-40B4-BE49-F238E27FC236}">
                <a16:creationId xmlns:a16="http://schemas.microsoft.com/office/drawing/2014/main" id="{CEDD76EA-EF26-FC98-5D45-78B418C5755D}"/>
              </a:ext>
            </a:extLst>
          </p:cNvPr>
          <p:cNvSpPr txBox="1">
            <a:spLocks noChangeArrowheads="1"/>
          </p:cNvSpPr>
          <p:nvPr/>
        </p:nvSpPr>
        <p:spPr bwMode="auto">
          <a:xfrm>
            <a:off x="8493374" y="5799523"/>
            <a:ext cx="20129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rgbClr val="000066"/>
                </a:solidFill>
                <a:latin typeface="Arial" panose="020B0604020202020204" pitchFamily="34" charset="0"/>
              </a:rPr>
              <a:t>Photo Credit: Intel</a:t>
            </a:r>
          </a:p>
        </p:txBody>
      </p:sp>
    </p:spTree>
    <p:extLst>
      <p:ext uri="{BB962C8B-B14F-4D97-AF65-F5344CB8AC3E}">
        <p14:creationId xmlns:p14="http://schemas.microsoft.com/office/powerpoint/2010/main" val="1446814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2AFC04-EEA4-4EAD-82B7-722B26FD681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814" r="-1" b="111"/>
          <a:stretch/>
        </p:blipFill>
        <p:spPr bwMode="auto">
          <a:xfrm>
            <a:off x="2707531" y="2784957"/>
            <a:ext cx="6720331" cy="284493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EB96C96-4A30-4719-AB2B-69D4449E62F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j-lt"/>
              </a:rPr>
              <a:t>Fourth quarter of 2020. Arm shipped 4.4 billion Cortex-M processors</a:t>
            </a:r>
          </a:p>
          <a:p>
            <a:pPr lvl="1"/>
            <a:endParaRPr lang="en-US" dirty="0">
              <a:latin typeface="+mj-lt"/>
            </a:endParaRPr>
          </a:p>
          <a:p>
            <a:pPr lvl="1"/>
            <a:endParaRPr lang="en-US" dirty="0">
              <a:latin typeface="+mj-lt"/>
            </a:endParaRPr>
          </a:p>
          <a:p>
            <a:pPr lvl="1"/>
            <a:endParaRPr lang="en-US" dirty="0">
              <a:latin typeface="+mj-lt"/>
            </a:endParaRPr>
          </a:p>
          <a:p>
            <a:pPr marL="0" indent="0" algn="ctr">
              <a:buFont typeface="Arial" panose="020B0604020202020204" pitchFamily="34" charset="0"/>
              <a:buNone/>
            </a:pPr>
            <a:endParaRPr lang="en-US" dirty="0">
              <a:latin typeface="+mj-lt"/>
            </a:endParaRPr>
          </a:p>
        </p:txBody>
      </p:sp>
      <p:sp>
        <p:nvSpPr>
          <p:cNvPr id="9" name="TextBox 8">
            <a:extLst>
              <a:ext uri="{FF2B5EF4-FFF2-40B4-BE49-F238E27FC236}">
                <a16:creationId xmlns:a16="http://schemas.microsoft.com/office/drawing/2014/main" id="{8D750B0E-4669-413E-A0C2-2103B141C806}"/>
              </a:ext>
            </a:extLst>
          </p:cNvPr>
          <p:cNvSpPr txBox="1"/>
          <p:nvPr/>
        </p:nvSpPr>
        <p:spPr>
          <a:xfrm>
            <a:off x="3797204" y="5640001"/>
            <a:ext cx="5872883" cy="338554"/>
          </a:xfrm>
          <a:prstGeom prst="rect">
            <a:avLst/>
          </a:prstGeom>
          <a:noFill/>
        </p:spPr>
        <p:txBody>
          <a:bodyPr wrap="square" rtlCol="0">
            <a:spAutoFit/>
          </a:bodyPr>
          <a:lstStyle/>
          <a:p>
            <a:r>
              <a:rPr lang="en-US" sz="1600" dirty="0">
                <a:latin typeface="+mj-lt"/>
              </a:rPr>
              <a:t>ARM Press Release (Feb 11, 2021) reporting on Fourth Quarter 2020</a:t>
            </a:r>
          </a:p>
        </p:txBody>
      </p:sp>
      <p:sp>
        <p:nvSpPr>
          <p:cNvPr id="6" name="Slide Number Placeholder 5">
            <a:extLst>
              <a:ext uri="{FF2B5EF4-FFF2-40B4-BE49-F238E27FC236}">
                <a16:creationId xmlns:a16="http://schemas.microsoft.com/office/drawing/2014/main" id="{F932E3D5-EF08-4BE2-B98F-50E8E74F24B5}"/>
              </a:ext>
            </a:extLst>
          </p:cNvPr>
          <p:cNvSpPr>
            <a:spLocks noGrp="1"/>
          </p:cNvSpPr>
          <p:nvPr>
            <p:ph type="sldNum" sz="quarter" idx="12"/>
          </p:nvPr>
        </p:nvSpPr>
        <p:spPr/>
        <p:txBody>
          <a:bodyPr/>
          <a:lstStyle/>
          <a:p>
            <a:fld id="{687B7451-1438-CB4A-8106-82A64F1C7D7B}" type="slidenum">
              <a:rPr lang="sv-SE" smtClean="0"/>
              <a:t>36</a:t>
            </a:fld>
            <a:endParaRPr lang="sv-SE" dirty="0"/>
          </a:p>
        </p:txBody>
      </p:sp>
      <p:sp>
        <p:nvSpPr>
          <p:cNvPr id="14" name="Title 1">
            <a:extLst>
              <a:ext uri="{FF2B5EF4-FFF2-40B4-BE49-F238E27FC236}">
                <a16:creationId xmlns:a16="http://schemas.microsoft.com/office/drawing/2014/main" id="{97EC6377-C132-44C1-8090-EE080BD650B1}"/>
              </a:ext>
            </a:extLst>
          </p:cNvPr>
          <p:cNvSpPr txBox="1">
            <a:spLocks/>
          </p:cNvSpPr>
          <p:nvPr/>
        </p:nvSpPr>
        <p:spPr>
          <a:xfrm>
            <a:off x="78771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Trillion embedded devices will be deployed soon</a:t>
            </a:r>
          </a:p>
        </p:txBody>
      </p:sp>
      <p:sp>
        <p:nvSpPr>
          <p:cNvPr id="2" name="Footer Placeholder 1">
            <a:extLst>
              <a:ext uri="{FF2B5EF4-FFF2-40B4-BE49-F238E27FC236}">
                <a16:creationId xmlns:a16="http://schemas.microsoft.com/office/drawing/2014/main" id="{AFEB1118-67F5-4997-86D8-2AC2D91D6478}"/>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50720910"/>
      </p:ext>
    </p:extLst>
  </p:cSld>
  <p:clrMapOvr>
    <a:masterClrMapping/>
  </p:clrMapOvr>
  <mc:AlternateContent xmlns:mc="http://schemas.openxmlformats.org/markup-compatibility/2006" xmlns:p14="http://schemas.microsoft.com/office/powerpoint/2010/main">
    <mc:Choice Requires="p14">
      <p:transition spd="slow" p14:dur="2000" advTm="71650"/>
    </mc:Choice>
    <mc:Fallback xmlns="">
      <p:transition spd="slow" advTm="716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89E0D78-41C6-F444-63A4-1F1C60252C3A}"/>
              </a:ext>
            </a:extLst>
          </p:cNvPr>
          <p:cNvSpPr>
            <a:spLocks noGrp="1"/>
          </p:cNvSpPr>
          <p:nvPr>
            <p:ph type="sldNum" sz="quarter" idx="12"/>
          </p:nvPr>
        </p:nvSpPr>
        <p:spPr/>
        <p:txBody>
          <a:bodyPr/>
          <a:lstStyle/>
          <a:p>
            <a:fld id="{3FE1E223-009C-8541-9703-DF302547CF48}" type="slidenum">
              <a:rPr lang="en-US" altLang="en-US"/>
              <a:pPr/>
              <a:t>37</a:t>
            </a:fld>
            <a:endParaRPr lang="en-US" altLang="en-US"/>
          </a:p>
        </p:txBody>
      </p:sp>
      <p:sp>
        <p:nvSpPr>
          <p:cNvPr id="1388546" name="Rectangle 2">
            <a:extLst>
              <a:ext uri="{FF2B5EF4-FFF2-40B4-BE49-F238E27FC236}">
                <a16:creationId xmlns:a16="http://schemas.microsoft.com/office/drawing/2014/main" id="{A0A43627-5E6A-F70D-0ACC-D79EE20BAACA}"/>
              </a:ext>
            </a:extLst>
          </p:cNvPr>
          <p:cNvSpPr>
            <a:spLocks noGrp="1" noChangeArrowheads="1"/>
          </p:cNvSpPr>
          <p:nvPr>
            <p:ph type="title"/>
          </p:nvPr>
        </p:nvSpPr>
        <p:spPr>
          <a:xfrm>
            <a:off x="621814" y="94058"/>
            <a:ext cx="11827379" cy="929481"/>
          </a:xfrm>
        </p:spPr>
        <p:txBody>
          <a:bodyPr>
            <a:normAutofit fontScale="90000"/>
          </a:bodyPr>
          <a:lstStyle/>
          <a:p>
            <a:r>
              <a:rPr lang="en-US" altLang="en-US" dirty="0">
                <a:latin typeface="+mn-lt"/>
              </a:rPr>
              <a:t>MEMS Accelerometers: Rapidly falling price and power</a:t>
            </a:r>
          </a:p>
        </p:txBody>
      </p:sp>
      <p:pic>
        <p:nvPicPr>
          <p:cNvPr id="1388547" name="Picture 3">
            <a:extLst>
              <a:ext uri="{FF2B5EF4-FFF2-40B4-BE49-F238E27FC236}">
                <a16:creationId xmlns:a16="http://schemas.microsoft.com/office/drawing/2014/main" id="{D0EB0DFD-2E3E-E612-DDDE-B0743593B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426" y="3300413"/>
            <a:ext cx="1897063"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8549" name="Picture 5">
            <a:extLst>
              <a:ext uri="{FF2B5EF4-FFF2-40B4-BE49-F238E27FC236}">
                <a16:creationId xmlns:a16="http://schemas.microsoft.com/office/drawing/2014/main" id="{4521A66C-DC14-8730-A4C6-7E761C7AC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638" y="1493839"/>
            <a:ext cx="2252662"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8550" name="Text Box 6">
            <a:extLst>
              <a:ext uri="{FF2B5EF4-FFF2-40B4-BE49-F238E27FC236}">
                <a16:creationId xmlns:a16="http://schemas.microsoft.com/office/drawing/2014/main" id="{0DF14D6F-1E33-E862-CB82-D635E984217D}"/>
              </a:ext>
            </a:extLst>
          </p:cNvPr>
          <p:cNvSpPr txBox="1">
            <a:spLocks noChangeArrowheads="1"/>
          </p:cNvSpPr>
          <p:nvPr/>
        </p:nvSpPr>
        <p:spPr bwMode="auto">
          <a:xfrm>
            <a:off x="4881564" y="45815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Trebuchet MS" panose="020B0703020202090204" pitchFamily="34" charset="0"/>
              </a:rPr>
              <a:t>[Analog Devices, 2009]</a:t>
            </a:r>
          </a:p>
        </p:txBody>
      </p:sp>
      <p:sp>
        <p:nvSpPr>
          <p:cNvPr id="1388551" name="Text Box 7">
            <a:extLst>
              <a:ext uri="{FF2B5EF4-FFF2-40B4-BE49-F238E27FC236}">
                <a16:creationId xmlns:a16="http://schemas.microsoft.com/office/drawing/2014/main" id="{2BCAF28F-CC85-F025-1E27-602D93E01787}"/>
              </a:ext>
            </a:extLst>
          </p:cNvPr>
          <p:cNvSpPr txBox="1">
            <a:spLocks noChangeArrowheads="1"/>
          </p:cNvSpPr>
          <p:nvPr/>
        </p:nvSpPr>
        <p:spPr bwMode="auto">
          <a:xfrm>
            <a:off x="6172200" y="4352925"/>
            <a:ext cx="965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Trebuchet MS" panose="020B0703020202090204" pitchFamily="34" charset="0"/>
              </a:rPr>
              <a:t>ADXL345</a:t>
            </a:r>
          </a:p>
        </p:txBody>
      </p:sp>
      <p:pic>
        <p:nvPicPr>
          <p:cNvPr id="1388552" name="Picture 8">
            <a:extLst>
              <a:ext uri="{FF2B5EF4-FFF2-40B4-BE49-F238E27FC236}">
                <a16:creationId xmlns:a16="http://schemas.microsoft.com/office/drawing/2014/main" id="{A5733DEB-865C-11D9-A50E-CD707BB7B84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9164" y="1985964"/>
            <a:ext cx="2732087" cy="2732087"/>
          </a:xfrm>
          <a:prstGeom prst="rect">
            <a:avLst/>
          </a:prstGeom>
          <a:noFill/>
          <a:extLst>
            <a:ext uri="{909E8E84-426E-40DD-AFC4-6F175D3DCCD1}">
              <a14:hiddenFill xmlns:a14="http://schemas.microsoft.com/office/drawing/2010/main">
                <a:solidFill>
                  <a:srgbClr val="FFFFFF"/>
                </a:solidFill>
              </a14:hiddenFill>
            </a:ext>
          </a:extLst>
        </p:spPr>
      </p:pic>
      <p:pic>
        <p:nvPicPr>
          <p:cNvPr id="1388553" name="Picture 9">
            <a:extLst>
              <a:ext uri="{FF2B5EF4-FFF2-40B4-BE49-F238E27FC236}">
                <a16:creationId xmlns:a16="http://schemas.microsoft.com/office/drawing/2014/main" id="{0C5DD852-1257-3E66-ED9E-850395746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263" y="4643439"/>
            <a:ext cx="22780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8554" name="Text Box 10">
            <a:extLst>
              <a:ext uri="{FF2B5EF4-FFF2-40B4-BE49-F238E27FC236}">
                <a16:creationId xmlns:a16="http://schemas.microsoft.com/office/drawing/2014/main" id="{5B8879AD-3B07-4B7B-0AFA-549E3FAE9146}"/>
              </a:ext>
            </a:extLst>
          </p:cNvPr>
          <p:cNvSpPr txBox="1">
            <a:spLocks noChangeArrowheads="1"/>
          </p:cNvSpPr>
          <p:nvPr/>
        </p:nvSpPr>
        <p:spPr bwMode="auto">
          <a:xfrm>
            <a:off x="7651750" y="6240464"/>
            <a:ext cx="2770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10 </a:t>
            </a:r>
            <a:r>
              <a:rPr lang="en-US" altLang="en-US" sz="2000" i="1">
                <a:solidFill>
                  <a:srgbClr val="CC0000"/>
                </a:solidFill>
                <a:latin typeface="Trebuchet MS" panose="020B0703020202090204" pitchFamily="34" charset="0"/>
              </a:rPr>
              <a:t>µ</a:t>
            </a:r>
            <a:r>
              <a:rPr lang="en-US" altLang="en-US" sz="2000">
                <a:solidFill>
                  <a:srgbClr val="CC0000"/>
                </a:solidFill>
                <a:latin typeface="Trebuchet MS" panose="020B0703020202090204" pitchFamily="34" charset="0"/>
              </a:rPr>
              <a:t>A @ 10 Hz @ 6 bits</a:t>
            </a:r>
          </a:p>
        </p:txBody>
      </p:sp>
      <p:sp>
        <p:nvSpPr>
          <p:cNvPr id="1388561" name="Text Box 17">
            <a:extLst>
              <a:ext uri="{FF2B5EF4-FFF2-40B4-BE49-F238E27FC236}">
                <a16:creationId xmlns:a16="http://schemas.microsoft.com/office/drawing/2014/main" id="{D569FAC5-DEE1-18D7-4A82-E93DF8824534}"/>
              </a:ext>
            </a:extLst>
          </p:cNvPr>
          <p:cNvSpPr txBox="1">
            <a:spLocks noChangeArrowheads="1"/>
          </p:cNvSpPr>
          <p:nvPr/>
        </p:nvSpPr>
        <p:spPr bwMode="auto">
          <a:xfrm>
            <a:off x="7007226" y="3108326"/>
            <a:ext cx="1795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25 </a:t>
            </a:r>
            <a:r>
              <a:rPr lang="en-US" altLang="en-US" sz="2000" i="1">
                <a:solidFill>
                  <a:srgbClr val="CC0000"/>
                </a:solidFill>
                <a:latin typeface="Trebuchet MS" panose="020B0703020202090204" pitchFamily="34" charset="0"/>
              </a:rPr>
              <a:t>µ</a:t>
            </a:r>
            <a:r>
              <a:rPr lang="en-US" altLang="en-US" sz="2000">
                <a:solidFill>
                  <a:srgbClr val="CC0000"/>
                </a:solidFill>
                <a:latin typeface="Trebuchet MS" panose="020B0703020202090204" pitchFamily="34" charset="0"/>
              </a:rPr>
              <a:t>A @ 25 Hz</a:t>
            </a:r>
          </a:p>
        </p:txBody>
      </p:sp>
      <p:sp>
        <p:nvSpPr>
          <p:cNvPr id="1388563" name="Text Box 19">
            <a:extLst>
              <a:ext uri="{FF2B5EF4-FFF2-40B4-BE49-F238E27FC236}">
                <a16:creationId xmlns:a16="http://schemas.microsoft.com/office/drawing/2014/main" id="{5D681EA7-50F6-EC13-468A-3155BF0C1446}"/>
              </a:ext>
            </a:extLst>
          </p:cNvPr>
          <p:cNvSpPr txBox="1">
            <a:spLocks noChangeArrowheads="1"/>
          </p:cNvSpPr>
          <p:nvPr/>
        </p:nvSpPr>
        <p:spPr bwMode="auto">
          <a:xfrm rot="2040485">
            <a:off x="5489576" y="2894013"/>
            <a:ext cx="8874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Price</a:t>
            </a:r>
          </a:p>
          <a:p>
            <a:pPr algn="ctr"/>
            <a:endParaRPr lang="en-US" altLang="en-US" sz="900">
              <a:solidFill>
                <a:srgbClr val="CC0000"/>
              </a:solidFill>
              <a:latin typeface="Trebuchet MS" panose="020B0703020202090204" pitchFamily="34" charset="0"/>
            </a:endParaRPr>
          </a:p>
          <a:p>
            <a:pPr algn="ctr"/>
            <a:r>
              <a:rPr lang="en-US" altLang="en-US" sz="2000">
                <a:solidFill>
                  <a:srgbClr val="CC0000"/>
                </a:solidFill>
                <a:latin typeface="Trebuchet MS" panose="020B0703020202090204" pitchFamily="34" charset="0"/>
              </a:rPr>
              <a:t>Power</a:t>
            </a:r>
          </a:p>
        </p:txBody>
      </p:sp>
      <p:sp>
        <p:nvSpPr>
          <p:cNvPr id="1388564" name="Text Box 20">
            <a:extLst>
              <a:ext uri="{FF2B5EF4-FFF2-40B4-BE49-F238E27FC236}">
                <a16:creationId xmlns:a16="http://schemas.microsoft.com/office/drawing/2014/main" id="{2628592B-4239-C74C-49E9-80FF9801E3F6}"/>
              </a:ext>
            </a:extLst>
          </p:cNvPr>
          <p:cNvSpPr txBox="1">
            <a:spLocks noChangeArrowheads="1"/>
          </p:cNvSpPr>
          <p:nvPr/>
        </p:nvSpPr>
        <p:spPr bwMode="auto">
          <a:xfrm>
            <a:off x="7186614" y="6507163"/>
            <a:ext cx="323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Trebuchet MS" panose="020B0703020202090204" pitchFamily="34" charset="0"/>
              </a:rPr>
              <a:t>[ST Microelectronics, annc. 2009]</a:t>
            </a:r>
          </a:p>
        </p:txBody>
      </p:sp>
      <p:pic>
        <p:nvPicPr>
          <p:cNvPr id="1388565" name="Picture 21">
            <a:extLst>
              <a:ext uri="{FF2B5EF4-FFF2-40B4-BE49-F238E27FC236}">
                <a16:creationId xmlns:a16="http://schemas.microsoft.com/office/drawing/2014/main" id="{86C6BB00-D4FB-1B55-9AC4-A403BDF12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8" y="849313"/>
            <a:ext cx="1460500"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8566" name="Line 22">
            <a:extLst>
              <a:ext uri="{FF2B5EF4-FFF2-40B4-BE49-F238E27FC236}">
                <a16:creationId xmlns:a16="http://schemas.microsoft.com/office/drawing/2014/main" id="{9E72591C-3DAC-C76F-2D6D-E062F68D690B}"/>
              </a:ext>
            </a:extLst>
          </p:cNvPr>
          <p:cNvSpPr>
            <a:spLocks noChangeShapeType="1"/>
          </p:cNvSpPr>
          <p:nvPr/>
        </p:nvSpPr>
        <p:spPr bwMode="auto">
          <a:xfrm>
            <a:off x="3363914" y="1608139"/>
            <a:ext cx="5438775" cy="3641725"/>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8567" name="Text Box 23">
            <a:extLst>
              <a:ext uri="{FF2B5EF4-FFF2-40B4-BE49-F238E27FC236}">
                <a16:creationId xmlns:a16="http://schemas.microsoft.com/office/drawing/2014/main" id="{635BD2D5-E41A-BAB5-E6CE-3335A949A713}"/>
              </a:ext>
            </a:extLst>
          </p:cNvPr>
          <p:cNvSpPr txBox="1">
            <a:spLocks noChangeArrowheads="1"/>
          </p:cNvSpPr>
          <p:nvPr/>
        </p:nvSpPr>
        <p:spPr bwMode="auto">
          <a:xfrm>
            <a:off x="2927350" y="2443164"/>
            <a:ext cx="903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O(mA)</a:t>
            </a:r>
          </a:p>
        </p:txBody>
      </p:sp>
      <p:pic>
        <p:nvPicPr>
          <p:cNvPr id="1388570" name="Picture 26">
            <a:extLst>
              <a:ext uri="{FF2B5EF4-FFF2-40B4-BE49-F238E27FC236}">
                <a16:creationId xmlns:a16="http://schemas.microsoft.com/office/drawing/2014/main" id="{7C2E50F8-E12B-0EA6-4E9B-073ED42B8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5676" y="3743325"/>
            <a:ext cx="141446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8571" name="Picture 27">
            <a:extLst>
              <a:ext uri="{FF2B5EF4-FFF2-40B4-BE49-F238E27FC236}">
                <a16:creationId xmlns:a16="http://schemas.microsoft.com/office/drawing/2014/main" id="{37AB47DF-AFF6-FC9F-B52F-D7BBA2F50030}"/>
              </a:ext>
            </a:extLst>
          </p:cNvPr>
          <p:cNvPicPr>
            <a:picLocks noChangeAspect="1" noChangeArrowheads="1"/>
          </p:cNvPicPr>
          <p:nvPr/>
        </p:nvPicPr>
        <p:blipFill>
          <a:blip r:embed="rId8">
            <a:clrChange>
              <a:clrFrom>
                <a:srgbClr val="0000FF"/>
              </a:clrFrom>
              <a:clrTo>
                <a:srgbClr val="0000FF">
                  <a:alpha val="0"/>
                </a:srgbClr>
              </a:clrTo>
            </a:clrChange>
            <a:extLst>
              <a:ext uri="{28A0092B-C50C-407E-A947-70E740481C1C}">
                <a14:useLocalDpi xmlns:a14="http://schemas.microsoft.com/office/drawing/2010/main" val="0"/>
              </a:ext>
            </a:extLst>
          </a:blip>
          <a:srcRect l="52477" t="3793" r="15475" b="51428"/>
          <a:stretch>
            <a:fillRect/>
          </a:stretch>
        </p:blipFill>
        <p:spPr bwMode="auto">
          <a:xfrm>
            <a:off x="3149600" y="4352925"/>
            <a:ext cx="1303338"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8572" name="Picture 28">
            <a:extLst>
              <a:ext uri="{FF2B5EF4-FFF2-40B4-BE49-F238E27FC236}">
                <a16:creationId xmlns:a16="http://schemas.microsoft.com/office/drawing/2014/main" id="{DB87665B-1FFB-C8A3-0A77-BE84B69E7B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2738" y="5326063"/>
            <a:ext cx="123190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400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885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85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85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85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85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85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885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8854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3885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885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8856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38857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38857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88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8550" grpId="0"/>
      <p:bldP spid="1388551" grpId="0"/>
      <p:bldP spid="1388554" grpId="0"/>
      <p:bldP spid="1388561" grpId="0"/>
      <p:bldP spid="1388564" grpId="0"/>
      <p:bldP spid="138856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a:xfrm>
            <a:off x="642383" y="277138"/>
            <a:ext cx="10907233" cy="1325563"/>
          </a:xfrm>
        </p:spPr>
        <p:txBody>
          <a:bodyPr>
            <a:normAutofit/>
          </a:bodyPr>
          <a:lstStyle/>
          <a:p>
            <a:r>
              <a:rPr lang="en-US" dirty="0">
                <a:latin typeface="+mn-lt"/>
              </a:rPr>
              <a:t>Smart dust: Computers in the form of a dust</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38</a:t>
            </a:fld>
            <a:endParaRPr lang="sv-SE" dirty="0"/>
          </a:p>
        </p:txBody>
      </p:sp>
      <p:pic>
        <p:nvPicPr>
          <p:cNvPr id="3" name="Picture 2" descr="https://people.eecs.berkeley.edu/~pister/SmartDust/BlowDust.jpg">
            <a:extLst>
              <a:ext uri="{FF2B5EF4-FFF2-40B4-BE49-F238E27FC236}">
                <a16:creationId xmlns:a16="http://schemas.microsoft.com/office/drawing/2014/main" id="{69FC8A67-7574-9248-5FA3-E2D779963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820350" y="1446735"/>
            <a:ext cx="6438852" cy="44931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27B4FD-2289-636B-0AA5-5C0D13D6F5AD}"/>
              </a:ext>
            </a:extLst>
          </p:cNvPr>
          <p:cNvSpPr txBox="1"/>
          <p:nvPr/>
        </p:nvSpPr>
        <p:spPr>
          <a:xfrm>
            <a:off x="6039776" y="5955296"/>
            <a:ext cx="3789348" cy="338554"/>
          </a:xfrm>
          <a:prstGeom prst="rect">
            <a:avLst/>
          </a:prstGeom>
          <a:noFill/>
        </p:spPr>
        <p:txBody>
          <a:bodyPr wrap="square" rtlCol="0">
            <a:spAutoFit/>
          </a:bodyPr>
          <a:lstStyle/>
          <a:p>
            <a:pPr algn="ctr"/>
            <a:r>
              <a:rPr lang="en-US" sz="1600" dirty="0">
                <a:latin typeface="+mj-lt"/>
              </a:rPr>
              <a:t>K. </a:t>
            </a:r>
            <a:r>
              <a:rPr lang="en-US" sz="1600" dirty="0" err="1">
                <a:latin typeface="+mj-lt"/>
              </a:rPr>
              <a:t>Pister</a:t>
            </a:r>
            <a:r>
              <a:rPr lang="en-US" sz="1600" dirty="0">
                <a:latin typeface="+mj-lt"/>
              </a:rPr>
              <a:t>, UC Berkeley, </a:t>
            </a:r>
            <a:r>
              <a:rPr lang="en-US" sz="1600" dirty="0" err="1">
                <a:latin typeface="+mj-lt"/>
              </a:rPr>
              <a:t>Smartdust</a:t>
            </a:r>
            <a:endParaRPr lang="en-US" sz="1600" dirty="0">
              <a:latin typeface="+mj-lt"/>
            </a:endParaRPr>
          </a:p>
        </p:txBody>
      </p:sp>
    </p:spTree>
    <p:extLst>
      <p:ext uri="{BB962C8B-B14F-4D97-AF65-F5344CB8AC3E}">
        <p14:creationId xmlns:p14="http://schemas.microsoft.com/office/powerpoint/2010/main" val="3192634420"/>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ABE0DBD1-E538-0149-955A-E996588F25CC}"/>
              </a:ext>
            </a:extLst>
          </p:cNvPr>
          <p:cNvPicPr>
            <a:picLocks noChangeAspect="1" noChangeArrowheads="1"/>
          </p:cNvPicPr>
          <p:nvPr>
            <p:custDataLst>
              <p:tags r:id="rId1"/>
            </p:custDataLst>
          </p:nvPr>
        </p:nvPicPr>
        <p:blipFill>
          <a:blip r:embed="rId35" cstate="hqprint">
            <a:extLst>
              <a:ext uri="{28A0092B-C50C-407E-A947-70E740481C1C}">
                <a14:useLocalDpi xmlns:a14="http://schemas.microsoft.com/office/drawing/2010/main"/>
              </a:ext>
            </a:extLst>
          </a:blip>
          <a:srcRect/>
          <a:stretch>
            <a:fillRect/>
          </a:stretch>
        </p:blipFill>
        <p:spPr bwMode="auto">
          <a:xfrm>
            <a:off x="332648" y="993572"/>
            <a:ext cx="8105292" cy="6208152"/>
          </a:xfrm>
          <a:prstGeom prst="rect">
            <a:avLst/>
          </a:prstGeom>
          <a:noFill/>
          <a:ln w="9525">
            <a:noFill/>
            <a:miter lim="800000"/>
            <a:headEnd/>
            <a:tailEnd/>
          </a:ln>
        </p:spPr>
      </p:pic>
      <p:cxnSp>
        <p:nvCxnSpPr>
          <p:cNvPr id="61" name="Straight Connector 60">
            <a:extLst>
              <a:ext uri="{FF2B5EF4-FFF2-40B4-BE49-F238E27FC236}">
                <a16:creationId xmlns:a16="http://schemas.microsoft.com/office/drawing/2014/main" id="{32AAE43F-993C-7F4A-8AD9-DF0CE0D3D579}"/>
              </a:ext>
            </a:extLst>
          </p:cNvPr>
          <p:cNvCxnSpPr>
            <a:cxnSpLocks/>
          </p:cNvCxnSpPr>
          <p:nvPr/>
        </p:nvCxnSpPr>
        <p:spPr>
          <a:xfrm flipV="1">
            <a:off x="7399434" y="3680297"/>
            <a:ext cx="1280197" cy="2321391"/>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CCB59F8-97CE-0943-9FF3-53B7B2BB7818}"/>
              </a:ext>
            </a:extLst>
          </p:cNvPr>
          <p:cNvSpPr>
            <a:spLocks noGrp="1"/>
          </p:cNvSpPr>
          <p:nvPr>
            <p:ph type="title"/>
          </p:nvPr>
        </p:nvSpPr>
        <p:spPr>
          <a:xfrm>
            <a:off x="778536" y="43702"/>
            <a:ext cx="11113293" cy="1325563"/>
          </a:xfrm>
        </p:spPr>
        <p:txBody>
          <a:bodyPr>
            <a:normAutofit/>
          </a:bodyPr>
          <a:lstStyle/>
          <a:p>
            <a:r>
              <a:rPr lang="en-US" sz="4000" dirty="0">
                <a:latin typeface="+mn-lt"/>
              </a:rPr>
              <a:t>Trillion embedded devices will be deployed soon</a:t>
            </a:r>
          </a:p>
        </p:txBody>
      </p:sp>
      <p:sp>
        <p:nvSpPr>
          <p:cNvPr id="4" name="Slide Number Placeholder 3">
            <a:extLst>
              <a:ext uri="{FF2B5EF4-FFF2-40B4-BE49-F238E27FC236}">
                <a16:creationId xmlns:a16="http://schemas.microsoft.com/office/drawing/2014/main" id="{947416E8-05E0-D948-A89A-4C1E5F7D668D}"/>
              </a:ext>
            </a:extLst>
          </p:cNvPr>
          <p:cNvSpPr>
            <a:spLocks noGrp="1"/>
          </p:cNvSpPr>
          <p:nvPr>
            <p:ph type="sldNum" sz="quarter" idx="12"/>
          </p:nvPr>
        </p:nvSpPr>
        <p:spPr>
          <a:xfrm>
            <a:off x="8610600" y="6083301"/>
            <a:ext cx="2743200" cy="365125"/>
          </a:xfrm>
        </p:spPr>
        <p:txBody>
          <a:bodyPr/>
          <a:lstStyle/>
          <a:p>
            <a:fld id="{434A358D-2637-E146-A3BD-05BD470B507B}" type="slidenum">
              <a:rPr lang="en-US" smtClean="0"/>
              <a:t>39</a:t>
            </a:fld>
            <a:endParaRPr lang="en-US"/>
          </a:p>
        </p:txBody>
      </p:sp>
      <p:pic>
        <p:nvPicPr>
          <p:cNvPr id="7" name="Picture 2">
            <a:extLst>
              <a:ext uri="{FF2B5EF4-FFF2-40B4-BE49-F238E27FC236}">
                <a16:creationId xmlns:a16="http://schemas.microsoft.com/office/drawing/2014/main" id="{A144629C-DE14-E84E-B99F-80534413F60D}"/>
              </a:ext>
            </a:extLst>
          </p:cNvPr>
          <p:cNvPicPr>
            <a:picLocks noChangeAspect="1" noChangeArrowheads="1"/>
          </p:cNvPicPr>
          <p:nvPr>
            <p:custDataLst>
              <p:tags r:id="rId2"/>
            </p:custDataLst>
          </p:nvPr>
        </p:nvPicPr>
        <p:blipFill>
          <a:blip r:embed="rId36" cstate="hqprint">
            <a:extLst>
              <a:ext uri="{28A0092B-C50C-407E-A947-70E740481C1C}">
                <a14:useLocalDpi xmlns:a14="http://schemas.microsoft.com/office/drawing/2010/main"/>
              </a:ext>
            </a:extLst>
          </a:blip>
          <a:srcRect/>
          <a:stretch>
            <a:fillRect/>
          </a:stretch>
        </p:blipFill>
        <p:spPr bwMode="auto">
          <a:xfrm>
            <a:off x="1996375" y="3249284"/>
            <a:ext cx="1346453" cy="1154524"/>
          </a:xfrm>
          <a:prstGeom prst="rect">
            <a:avLst/>
          </a:prstGeom>
          <a:noFill/>
          <a:ln w="9525">
            <a:noFill/>
            <a:miter lim="800000"/>
            <a:headEnd/>
            <a:tailEnd/>
          </a:ln>
        </p:spPr>
      </p:pic>
      <p:cxnSp>
        <p:nvCxnSpPr>
          <p:cNvPr id="9" name="Straight Connector 8">
            <a:extLst>
              <a:ext uri="{FF2B5EF4-FFF2-40B4-BE49-F238E27FC236}">
                <a16:creationId xmlns:a16="http://schemas.microsoft.com/office/drawing/2014/main" id="{A5BA4ED5-D82B-9445-AAAD-68A6428FA59C}"/>
              </a:ext>
            </a:extLst>
          </p:cNvPr>
          <p:cNvCxnSpPr/>
          <p:nvPr>
            <p:custDataLst>
              <p:tags r:id="rId3"/>
            </p:custDataLst>
          </p:nvPr>
        </p:nvCxnSpPr>
        <p:spPr bwMode="auto">
          <a:xfrm flipV="1">
            <a:off x="2138107" y="1905784"/>
            <a:ext cx="425196" cy="141732"/>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E36C4B-F87E-1846-B68E-77D86535DE0E}"/>
              </a:ext>
            </a:extLst>
          </p:cNvPr>
          <p:cNvCxnSpPr/>
          <p:nvPr>
            <p:custDataLst>
              <p:tags r:id="rId4"/>
            </p:custDataLst>
          </p:nvPr>
        </p:nvCxnSpPr>
        <p:spPr bwMode="auto">
          <a:xfrm rot="5400000" flipH="1" flipV="1">
            <a:off x="2421570" y="2968773"/>
            <a:ext cx="708660" cy="141732"/>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DA2E83-2F38-3E45-BE7A-2835C54022BD}"/>
              </a:ext>
            </a:extLst>
          </p:cNvPr>
          <p:cNvCxnSpPr/>
          <p:nvPr>
            <p:custDataLst>
              <p:tags r:id="rId5"/>
            </p:custDataLst>
          </p:nvPr>
        </p:nvCxnSpPr>
        <p:spPr bwMode="auto">
          <a:xfrm flipV="1">
            <a:off x="3626291" y="2968773"/>
            <a:ext cx="496061" cy="354329"/>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7DC8F6-75B4-C945-9635-C03F776CEF8E}"/>
              </a:ext>
            </a:extLst>
          </p:cNvPr>
          <p:cNvCxnSpPr/>
          <p:nvPr>
            <p:custDataLst>
              <p:tags r:id="rId6"/>
            </p:custDataLst>
          </p:nvPr>
        </p:nvCxnSpPr>
        <p:spPr bwMode="auto">
          <a:xfrm rot="5400000" flipH="1" flipV="1">
            <a:off x="4016054" y="4067194"/>
            <a:ext cx="425196" cy="21259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4A8E22-4D76-A641-B6AA-59D9553B5BE8}"/>
              </a:ext>
            </a:extLst>
          </p:cNvPr>
          <p:cNvCxnSpPr/>
          <p:nvPr>
            <p:custDataLst>
              <p:tags r:id="rId7"/>
            </p:custDataLst>
          </p:nvPr>
        </p:nvCxnSpPr>
        <p:spPr bwMode="auto">
          <a:xfrm rot="5400000" flipH="1" flipV="1">
            <a:off x="5610538" y="5165617"/>
            <a:ext cx="212597" cy="21259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41BF07-A3F0-344D-B967-A731D4236AAD}"/>
              </a:ext>
            </a:extLst>
          </p:cNvPr>
          <p:cNvCxnSpPr>
            <a:cxnSpLocks/>
            <a:endCxn id="36" idx="2"/>
          </p:cNvCxnSpPr>
          <p:nvPr>
            <p:custDataLst>
              <p:tags r:id="rId8"/>
            </p:custDataLst>
          </p:nvPr>
        </p:nvCxnSpPr>
        <p:spPr bwMode="auto">
          <a:xfrm flipV="1">
            <a:off x="6705057" y="4982139"/>
            <a:ext cx="550561" cy="835858"/>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D206E4-9EA9-F84E-B531-ABA22EE59FF2}"/>
              </a:ext>
            </a:extLst>
          </p:cNvPr>
          <p:cNvSpPr txBox="1"/>
          <p:nvPr>
            <p:custDataLst>
              <p:tags r:id="rId9"/>
            </p:custDataLst>
          </p:nvPr>
        </p:nvSpPr>
        <p:spPr bwMode="auto">
          <a:xfrm>
            <a:off x="3531063" y="1362517"/>
            <a:ext cx="2174700"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Enterprise</a:t>
            </a:r>
          </a:p>
        </p:txBody>
      </p:sp>
      <p:sp>
        <p:nvSpPr>
          <p:cNvPr id="22" name="TextBox 21">
            <a:extLst>
              <a:ext uri="{FF2B5EF4-FFF2-40B4-BE49-F238E27FC236}">
                <a16:creationId xmlns:a16="http://schemas.microsoft.com/office/drawing/2014/main" id="{8A094C88-04A0-6B43-B55B-6F8817E3E827}"/>
              </a:ext>
            </a:extLst>
          </p:cNvPr>
          <p:cNvSpPr txBox="1"/>
          <p:nvPr>
            <p:custDataLst>
              <p:tags r:id="rId10"/>
            </p:custDataLst>
          </p:nvPr>
        </p:nvSpPr>
        <p:spPr bwMode="auto">
          <a:xfrm>
            <a:off x="1737845" y="4833564"/>
            <a:ext cx="1771648" cy="63389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Company</a:t>
            </a:r>
          </a:p>
        </p:txBody>
      </p:sp>
      <p:sp>
        <p:nvSpPr>
          <p:cNvPr id="23" name="TextBox 22">
            <a:extLst>
              <a:ext uri="{FF2B5EF4-FFF2-40B4-BE49-F238E27FC236}">
                <a16:creationId xmlns:a16="http://schemas.microsoft.com/office/drawing/2014/main" id="{AC56D487-AF77-B641-B46A-08BF7F13C62F}"/>
              </a:ext>
            </a:extLst>
          </p:cNvPr>
          <p:cNvSpPr txBox="1"/>
          <p:nvPr>
            <p:custDataLst>
              <p:tags r:id="rId11"/>
            </p:custDataLst>
          </p:nvPr>
        </p:nvSpPr>
        <p:spPr bwMode="auto">
          <a:xfrm>
            <a:off x="4618208" y="3425481"/>
            <a:ext cx="2269480"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Professional</a:t>
            </a:r>
          </a:p>
        </p:txBody>
      </p:sp>
      <p:sp>
        <p:nvSpPr>
          <p:cNvPr id="24" name="TextBox 23">
            <a:extLst>
              <a:ext uri="{FF2B5EF4-FFF2-40B4-BE49-F238E27FC236}">
                <a16:creationId xmlns:a16="http://schemas.microsoft.com/office/drawing/2014/main" id="{F24136E6-B2CE-B845-A82C-D9405C09D308}"/>
              </a:ext>
            </a:extLst>
          </p:cNvPr>
          <p:cNvSpPr txBox="1"/>
          <p:nvPr>
            <p:custDataLst>
              <p:tags r:id="rId12"/>
            </p:custDataLst>
          </p:nvPr>
        </p:nvSpPr>
        <p:spPr bwMode="auto">
          <a:xfrm>
            <a:off x="4453121" y="5817997"/>
            <a:ext cx="1771648" cy="371320"/>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person</a:t>
            </a:r>
          </a:p>
        </p:txBody>
      </p:sp>
      <p:sp>
        <p:nvSpPr>
          <p:cNvPr id="26" name="TextBox 25">
            <a:extLst>
              <a:ext uri="{FF2B5EF4-FFF2-40B4-BE49-F238E27FC236}">
                <a16:creationId xmlns:a16="http://schemas.microsoft.com/office/drawing/2014/main" id="{1AA32F0D-B130-ED4C-BB19-9EAACE4E4611}"/>
              </a:ext>
            </a:extLst>
          </p:cNvPr>
          <p:cNvSpPr txBox="1"/>
          <p:nvPr>
            <p:custDataLst>
              <p:tags r:id="rId13"/>
            </p:custDataLst>
          </p:nvPr>
        </p:nvSpPr>
        <p:spPr bwMode="auto">
          <a:xfrm>
            <a:off x="3070231" y="5453677"/>
            <a:ext cx="1771648" cy="371320"/>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Family</a:t>
            </a:r>
          </a:p>
        </p:txBody>
      </p:sp>
      <p:sp>
        <p:nvSpPr>
          <p:cNvPr id="27" name="TextBox 26">
            <a:extLst>
              <a:ext uri="{FF2B5EF4-FFF2-40B4-BE49-F238E27FC236}">
                <a16:creationId xmlns:a16="http://schemas.microsoft.com/office/drawing/2014/main" id="{72E20538-7950-4A47-AE52-D865FE5B7ADF}"/>
              </a:ext>
            </a:extLst>
          </p:cNvPr>
          <p:cNvSpPr txBox="1"/>
          <p:nvPr>
            <p:custDataLst>
              <p:tags r:id="rId14"/>
            </p:custDataLst>
          </p:nvPr>
        </p:nvSpPr>
        <p:spPr bwMode="auto">
          <a:xfrm>
            <a:off x="4529304" y="2309962"/>
            <a:ext cx="1838485"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Engineer</a:t>
            </a:r>
          </a:p>
        </p:txBody>
      </p:sp>
      <p:cxnSp>
        <p:nvCxnSpPr>
          <p:cNvPr id="30" name="Straight Connector 29">
            <a:extLst>
              <a:ext uri="{FF2B5EF4-FFF2-40B4-BE49-F238E27FC236}">
                <a16:creationId xmlns:a16="http://schemas.microsoft.com/office/drawing/2014/main" id="{303FC2BC-8AD1-A142-BA84-3414042CEE01}"/>
              </a:ext>
            </a:extLst>
          </p:cNvPr>
          <p:cNvCxnSpPr/>
          <p:nvPr>
            <p:custDataLst>
              <p:tags r:id="rId15"/>
            </p:custDataLst>
          </p:nvPr>
        </p:nvCxnSpPr>
        <p:spPr bwMode="auto">
          <a:xfrm flipV="1">
            <a:off x="5105617" y="4315225"/>
            <a:ext cx="221456" cy="21259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6">
            <a:extLst>
              <a:ext uri="{FF2B5EF4-FFF2-40B4-BE49-F238E27FC236}">
                <a16:creationId xmlns:a16="http://schemas.microsoft.com/office/drawing/2014/main" id="{385D52C2-B1C6-0340-8AC5-B2D94F42A9E4}"/>
              </a:ext>
            </a:extLst>
          </p:cNvPr>
          <p:cNvPicPr>
            <a:picLocks noChangeAspect="1" noChangeArrowheads="1"/>
          </p:cNvPicPr>
          <p:nvPr>
            <p:custDataLst>
              <p:tags r:id="rId16"/>
            </p:custDataLst>
          </p:nvPr>
        </p:nvPicPr>
        <p:blipFill>
          <a:blip r:embed="rId37"/>
          <a:srcRect/>
          <a:stretch>
            <a:fillRect/>
          </a:stretch>
        </p:blipFill>
        <p:spPr bwMode="auto">
          <a:xfrm>
            <a:off x="3995384" y="2041610"/>
            <a:ext cx="583168" cy="1091040"/>
          </a:xfrm>
          <a:prstGeom prst="rect">
            <a:avLst/>
          </a:prstGeom>
          <a:noFill/>
          <a:ln w="9525">
            <a:noFill/>
            <a:miter lim="800000"/>
            <a:headEnd/>
            <a:tailEnd/>
          </a:ln>
        </p:spPr>
      </p:pic>
      <p:pic>
        <p:nvPicPr>
          <p:cNvPr id="33" name="Picture 2">
            <a:extLst>
              <a:ext uri="{FF2B5EF4-FFF2-40B4-BE49-F238E27FC236}">
                <a16:creationId xmlns:a16="http://schemas.microsoft.com/office/drawing/2014/main" id="{D1986243-3103-EF48-9850-AAEDC99B95AF}"/>
              </a:ext>
            </a:extLst>
          </p:cNvPr>
          <p:cNvPicPr>
            <a:picLocks noChangeAspect="1" noChangeArrowheads="1"/>
          </p:cNvPicPr>
          <p:nvPr>
            <p:custDataLst>
              <p:tags r:id="rId17"/>
            </p:custDataLst>
          </p:nvPr>
        </p:nvPicPr>
        <p:blipFill>
          <a:blip r:embed="rId38" cstate="hqprint">
            <a:extLst>
              <a:ext uri="{28A0092B-C50C-407E-A947-70E740481C1C}">
                <a14:useLocalDpi xmlns:a14="http://schemas.microsoft.com/office/drawing/2010/main"/>
              </a:ext>
            </a:extLst>
          </a:blip>
          <a:srcRect/>
          <a:stretch>
            <a:fillRect/>
          </a:stretch>
        </p:blipFill>
        <p:spPr bwMode="auto">
          <a:xfrm>
            <a:off x="2479615" y="1161148"/>
            <a:ext cx="1216069" cy="918719"/>
          </a:xfrm>
          <a:prstGeom prst="rect">
            <a:avLst/>
          </a:prstGeom>
          <a:noFill/>
          <a:ln w="9525">
            <a:noFill/>
            <a:miter lim="800000"/>
            <a:headEnd/>
            <a:tailEnd/>
          </a:ln>
        </p:spPr>
      </p:pic>
      <p:pic>
        <p:nvPicPr>
          <p:cNvPr id="35" name="Picture 11">
            <a:extLst>
              <a:ext uri="{FF2B5EF4-FFF2-40B4-BE49-F238E27FC236}">
                <a16:creationId xmlns:a16="http://schemas.microsoft.com/office/drawing/2014/main" id="{42594B50-24EF-3E49-ADBA-B65683ADF97B}"/>
              </a:ext>
            </a:extLst>
          </p:cNvPr>
          <p:cNvPicPr>
            <a:picLocks noChangeAspect="1" noChangeArrowheads="1"/>
          </p:cNvPicPr>
          <p:nvPr>
            <p:custDataLst>
              <p:tags r:id="rId18"/>
            </p:custDataLst>
          </p:nvPr>
        </p:nvPicPr>
        <p:blipFill>
          <a:blip r:embed="rId39"/>
          <a:srcRect/>
          <a:stretch>
            <a:fillRect/>
          </a:stretch>
        </p:blipFill>
        <p:spPr bwMode="auto">
          <a:xfrm>
            <a:off x="4967909" y="5191932"/>
            <a:ext cx="629343" cy="423979"/>
          </a:xfrm>
          <a:prstGeom prst="rect">
            <a:avLst/>
          </a:prstGeom>
          <a:noFill/>
          <a:ln w="9525">
            <a:noFill/>
            <a:miter lim="800000"/>
            <a:headEnd/>
            <a:tailEnd/>
          </a:ln>
        </p:spPr>
      </p:pic>
      <p:sp>
        <p:nvSpPr>
          <p:cNvPr id="36" name="TextBox 35">
            <a:extLst>
              <a:ext uri="{FF2B5EF4-FFF2-40B4-BE49-F238E27FC236}">
                <a16:creationId xmlns:a16="http://schemas.microsoft.com/office/drawing/2014/main" id="{2C8F58FA-A264-914C-9D5B-364E908106EE}"/>
              </a:ext>
            </a:extLst>
          </p:cNvPr>
          <p:cNvSpPr txBox="1"/>
          <p:nvPr>
            <p:custDataLst>
              <p:tags r:id="rId19"/>
            </p:custDataLst>
          </p:nvPr>
        </p:nvSpPr>
        <p:spPr bwMode="auto">
          <a:xfrm>
            <a:off x="6415459" y="4348248"/>
            <a:ext cx="1680317" cy="63389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10’s per person</a:t>
            </a:r>
          </a:p>
        </p:txBody>
      </p:sp>
      <p:sp>
        <p:nvSpPr>
          <p:cNvPr id="37" name="Rectangle 50">
            <a:extLst>
              <a:ext uri="{FF2B5EF4-FFF2-40B4-BE49-F238E27FC236}">
                <a16:creationId xmlns:a16="http://schemas.microsoft.com/office/drawing/2014/main" id="{10459318-B7F2-9F4B-B4B8-24D3570C0E74}"/>
              </a:ext>
            </a:extLst>
          </p:cNvPr>
          <p:cNvSpPr>
            <a:spLocks noChangeArrowheads="1"/>
          </p:cNvSpPr>
          <p:nvPr/>
        </p:nvSpPr>
        <p:spPr bwMode="auto">
          <a:xfrm>
            <a:off x="805410" y="1501254"/>
            <a:ext cx="907501" cy="4928839"/>
          </a:xfrm>
          <a:prstGeom prst="rect">
            <a:avLst/>
          </a:prstGeom>
          <a:solidFill>
            <a:schemeClr val="bg1"/>
          </a:solidFill>
          <a:ln w="9525">
            <a:solidFill>
              <a:schemeClr val="bg1"/>
            </a:solidFill>
            <a:round/>
            <a:headEnd/>
            <a:tailEnd/>
          </a:ln>
        </p:spPr>
        <p:txBody>
          <a:bodyPr>
            <a:prstTxWarp prst="textNoShape">
              <a:avLst/>
            </a:prstTxWarp>
          </a:bodyPr>
          <a:lstStyle/>
          <a:p>
            <a:pPr eaLnBrk="0" hangingPunct="0"/>
            <a:endParaRPr lang="en-US"/>
          </a:p>
        </p:txBody>
      </p:sp>
      <p:sp>
        <p:nvSpPr>
          <p:cNvPr id="38" name="Right Arrow 37">
            <a:extLst>
              <a:ext uri="{FF2B5EF4-FFF2-40B4-BE49-F238E27FC236}">
                <a16:creationId xmlns:a16="http://schemas.microsoft.com/office/drawing/2014/main" id="{BA8EF47B-7CB1-F741-BF51-BF3425E6062F}"/>
              </a:ext>
            </a:extLst>
          </p:cNvPr>
          <p:cNvSpPr/>
          <p:nvPr>
            <p:custDataLst>
              <p:tags r:id="rId20"/>
            </p:custDataLst>
          </p:nvPr>
        </p:nvSpPr>
        <p:spPr bwMode="auto">
          <a:xfrm rot="5400000">
            <a:off x="-576891" y="3279682"/>
            <a:ext cx="3500739" cy="850392"/>
          </a:xfrm>
          <a:prstGeom prst="rightArrow">
            <a:avLst/>
          </a:prstGeom>
          <a:solidFill>
            <a:srgbClr val="FFCC00"/>
          </a:solidFill>
          <a:ln w="38100" cap="flat" cmpd="sng" algn="ctr">
            <a:solidFill>
              <a:schemeClr val="bg1"/>
            </a:solidFill>
            <a:prstDash val="solid"/>
            <a:round/>
            <a:headEnd type="none" w="med" len="med"/>
            <a:tailEnd type="none" w="med" len="med"/>
          </a:ln>
          <a:effectLst/>
        </p:spPr>
        <p:txBody>
          <a:bodyPr lIns="80167" tIns="40084" rIns="80167" bIns="40084" anchor="ctr">
            <a:prstTxWarp prst="textNoShape">
              <a:avLst/>
            </a:prstTxWarp>
          </a:bodyPr>
          <a:lstStyle/>
          <a:p>
            <a:pPr algn="ctr" defTabSz="801668" eaLnBrk="0" fontAlgn="ctr" hangingPunct="0">
              <a:lnSpc>
                <a:spcPct val="80000"/>
              </a:lnSpc>
              <a:spcBef>
                <a:spcPct val="50000"/>
              </a:spcBef>
              <a:buClr>
                <a:srgbClr val="FFFFFF"/>
              </a:buClr>
              <a:buSzPct val="125000"/>
              <a:defRPr/>
            </a:pPr>
            <a:endParaRPr lang="en-US" dirty="0">
              <a:solidFill>
                <a:srgbClr val="1D315B"/>
              </a:solidFill>
              <a:latin typeface="Arial" charset="0"/>
            </a:endParaRPr>
          </a:p>
        </p:txBody>
      </p:sp>
      <p:sp>
        <p:nvSpPr>
          <p:cNvPr id="39" name="TextBox 38">
            <a:extLst>
              <a:ext uri="{FF2B5EF4-FFF2-40B4-BE49-F238E27FC236}">
                <a16:creationId xmlns:a16="http://schemas.microsoft.com/office/drawing/2014/main" id="{6C1154FE-90A3-AB4E-8935-AEDE231697E7}"/>
              </a:ext>
            </a:extLst>
          </p:cNvPr>
          <p:cNvSpPr txBox="1"/>
          <p:nvPr>
            <p:custDataLst>
              <p:tags r:id="rId21"/>
            </p:custDataLst>
          </p:nvPr>
        </p:nvSpPr>
        <p:spPr bwMode="auto">
          <a:xfrm rot="16200000">
            <a:off x="-540533" y="3403677"/>
            <a:ext cx="3471095" cy="327782"/>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b="1" dirty="0">
                <a:latin typeface="Arial" charset="0"/>
              </a:rPr>
              <a:t>log (people per computer)</a:t>
            </a:r>
          </a:p>
        </p:txBody>
      </p:sp>
      <p:sp>
        <p:nvSpPr>
          <p:cNvPr id="40" name="TextBox 39">
            <a:extLst>
              <a:ext uri="{FF2B5EF4-FFF2-40B4-BE49-F238E27FC236}">
                <a16:creationId xmlns:a16="http://schemas.microsoft.com/office/drawing/2014/main" id="{DF6C91B5-FC52-5A46-B1AC-805485750F49}"/>
              </a:ext>
            </a:extLst>
          </p:cNvPr>
          <p:cNvSpPr txBox="1"/>
          <p:nvPr>
            <p:custDataLst>
              <p:tags r:id="rId22"/>
            </p:custDataLst>
          </p:nvPr>
        </p:nvSpPr>
        <p:spPr>
          <a:xfrm>
            <a:off x="1883667" y="4402144"/>
            <a:ext cx="1413309" cy="498598"/>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Mini Computer</a:t>
            </a:r>
          </a:p>
        </p:txBody>
      </p:sp>
      <p:sp>
        <p:nvSpPr>
          <p:cNvPr id="41" name="TextBox 40">
            <a:extLst>
              <a:ext uri="{FF2B5EF4-FFF2-40B4-BE49-F238E27FC236}">
                <a16:creationId xmlns:a16="http://schemas.microsoft.com/office/drawing/2014/main" id="{B169F50E-D101-124E-A35C-DCADC7E620B7}"/>
              </a:ext>
            </a:extLst>
          </p:cNvPr>
          <p:cNvSpPr txBox="1"/>
          <p:nvPr>
            <p:custDataLst>
              <p:tags r:id="rId23"/>
            </p:custDataLst>
          </p:nvPr>
        </p:nvSpPr>
        <p:spPr>
          <a:xfrm>
            <a:off x="5099070" y="3149039"/>
            <a:ext cx="1130647" cy="301621"/>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Laptop</a:t>
            </a:r>
          </a:p>
        </p:txBody>
      </p:sp>
      <p:sp>
        <p:nvSpPr>
          <p:cNvPr id="42" name="TextBox 41">
            <a:extLst>
              <a:ext uri="{FF2B5EF4-FFF2-40B4-BE49-F238E27FC236}">
                <a16:creationId xmlns:a16="http://schemas.microsoft.com/office/drawing/2014/main" id="{34E2E5BD-ED56-8147-A014-52DB8C700BB7}"/>
              </a:ext>
            </a:extLst>
          </p:cNvPr>
          <p:cNvSpPr txBox="1"/>
          <p:nvPr>
            <p:custDataLst>
              <p:tags r:id="rId24"/>
            </p:custDataLst>
          </p:nvPr>
        </p:nvSpPr>
        <p:spPr>
          <a:xfrm>
            <a:off x="4618413" y="2073471"/>
            <a:ext cx="1660267" cy="30162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Workstation</a:t>
            </a:r>
          </a:p>
        </p:txBody>
      </p:sp>
      <p:sp>
        <p:nvSpPr>
          <p:cNvPr id="43" name="TextBox 42">
            <a:extLst>
              <a:ext uri="{FF2B5EF4-FFF2-40B4-BE49-F238E27FC236}">
                <a16:creationId xmlns:a16="http://schemas.microsoft.com/office/drawing/2014/main" id="{28F8B732-280F-F747-B724-036858D5E609}"/>
              </a:ext>
            </a:extLst>
          </p:cNvPr>
          <p:cNvSpPr txBox="1"/>
          <p:nvPr>
            <p:custDataLst>
              <p:tags r:id="rId25"/>
            </p:custDataLst>
          </p:nvPr>
        </p:nvSpPr>
        <p:spPr>
          <a:xfrm>
            <a:off x="3269444" y="5011689"/>
            <a:ext cx="1413309" cy="498598"/>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Personal Computer</a:t>
            </a:r>
          </a:p>
        </p:txBody>
      </p:sp>
      <p:sp>
        <p:nvSpPr>
          <p:cNvPr id="44" name="TextBox 43">
            <a:extLst>
              <a:ext uri="{FF2B5EF4-FFF2-40B4-BE49-F238E27FC236}">
                <a16:creationId xmlns:a16="http://schemas.microsoft.com/office/drawing/2014/main" id="{BCAE211A-7F19-074E-A436-F2A0EDFF9196}"/>
              </a:ext>
            </a:extLst>
          </p:cNvPr>
          <p:cNvSpPr txBox="1"/>
          <p:nvPr>
            <p:custDataLst>
              <p:tags r:id="rId26"/>
            </p:custDataLst>
          </p:nvPr>
        </p:nvSpPr>
        <p:spPr>
          <a:xfrm>
            <a:off x="3888164" y="1152934"/>
            <a:ext cx="1413309" cy="301621"/>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Mainframe</a:t>
            </a:r>
          </a:p>
        </p:txBody>
      </p:sp>
      <p:sp>
        <p:nvSpPr>
          <p:cNvPr id="45" name="TextBox 44">
            <a:extLst>
              <a:ext uri="{FF2B5EF4-FFF2-40B4-BE49-F238E27FC236}">
                <a16:creationId xmlns:a16="http://schemas.microsoft.com/office/drawing/2014/main" id="{B59A7115-FC66-3946-8308-F675B0A3EBFD}"/>
              </a:ext>
            </a:extLst>
          </p:cNvPr>
          <p:cNvSpPr txBox="1"/>
          <p:nvPr>
            <p:custDataLst>
              <p:tags r:id="rId27"/>
            </p:custDataLst>
          </p:nvPr>
        </p:nvSpPr>
        <p:spPr>
          <a:xfrm>
            <a:off x="4632291" y="5582147"/>
            <a:ext cx="1413309" cy="301621"/>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Smartphone</a:t>
            </a:r>
          </a:p>
        </p:txBody>
      </p:sp>
      <p:sp>
        <p:nvSpPr>
          <p:cNvPr id="46" name="TextBox 45">
            <a:extLst>
              <a:ext uri="{FF2B5EF4-FFF2-40B4-BE49-F238E27FC236}">
                <a16:creationId xmlns:a16="http://schemas.microsoft.com/office/drawing/2014/main" id="{05988B52-A5B8-384E-84C5-BF436478CA49}"/>
              </a:ext>
            </a:extLst>
          </p:cNvPr>
          <p:cNvSpPr txBox="1"/>
          <p:nvPr>
            <p:custDataLst>
              <p:tags r:id="rId28"/>
            </p:custDataLst>
          </p:nvPr>
        </p:nvSpPr>
        <p:spPr>
          <a:xfrm>
            <a:off x="6517512" y="4058163"/>
            <a:ext cx="1616000" cy="30162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IoT/Wearable</a:t>
            </a:r>
          </a:p>
        </p:txBody>
      </p:sp>
      <p:pic>
        <p:nvPicPr>
          <p:cNvPr id="47" name="Picture 4" descr="Image result for ibm tandy">
            <a:extLst>
              <a:ext uri="{FF2B5EF4-FFF2-40B4-BE49-F238E27FC236}">
                <a16:creationId xmlns:a16="http://schemas.microsoft.com/office/drawing/2014/main" id="{EBA782AE-AE66-BE40-9A1B-D4E2609FBAFB}"/>
              </a:ext>
            </a:extLst>
          </p:cNvPr>
          <p:cNvPicPr>
            <a:picLocks noChangeAspect="1" noChangeArrowheads="1"/>
          </p:cNvPicPr>
          <p:nvPr/>
        </p:nvPicPr>
        <p:blipFill rotWithShape="1">
          <a:blip r:embed="rId40" cstate="hqprint">
            <a:extLst>
              <a:ext uri="{BEBA8EAE-BF5A-486C-A8C5-ECC9F3942E4B}">
                <a14:imgProps xmlns:a14="http://schemas.microsoft.com/office/drawing/2010/main">
                  <a14:imgLayer r:embed="rId41">
                    <a14:imgEffect>
                      <a14:backgroundRemoval t="325" b="100000" l="0" r="99416">
                        <a14:foregroundMark x1="13285" y1="15285" x2="13723" y2="34797"/>
                      </a14:backgroundRemoval>
                    </a14:imgEffect>
                  </a14:imgLayer>
                </a14:imgProps>
              </a:ext>
              <a:ext uri="{28A0092B-C50C-407E-A947-70E740481C1C}">
                <a14:useLocalDpi xmlns:a14="http://schemas.microsoft.com/office/drawing/2010/main"/>
              </a:ext>
            </a:extLst>
          </a:blip>
          <a:srcRect/>
          <a:stretch/>
        </p:blipFill>
        <p:spPr bwMode="auto">
          <a:xfrm>
            <a:off x="3659798" y="4358957"/>
            <a:ext cx="632604" cy="567413"/>
          </a:xfrm>
          <a:prstGeom prst="rect">
            <a:avLst/>
          </a:prstGeom>
          <a:noFill/>
          <a:extLst>
            <a:ext uri="{909E8E84-426E-40DD-AFC4-6F175D3DCCD1}">
              <a14:hiddenFill xmlns:a14="http://schemas.microsoft.com/office/drawing/2010/main">
                <a:solidFill>
                  <a:srgbClr val="FFFFFF"/>
                </a:solidFill>
              </a14:hiddenFill>
            </a:ext>
          </a:extLst>
        </p:spPr>
      </p:pic>
      <p:sp>
        <p:nvSpPr>
          <p:cNvPr id="48" name="5-Point Star 47">
            <a:extLst>
              <a:ext uri="{FF2B5EF4-FFF2-40B4-BE49-F238E27FC236}">
                <a16:creationId xmlns:a16="http://schemas.microsoft.com/office/drawing/2014/main" id="{ABE2F3E3-2A5E-1A4E-9B87-F783957148C0}"/>
              </a:ext>
            </a:extLst>
          </p:cNvPr>
          <p:cNvSpPr/>
          <p:nvPr/>
        </p:nvSpPr>
        <p:spPr>
          <a:xfrm>
            <a:off x="7313398" y="6042941"/>
            <a:ext cx="113881" cy="113881"/>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b="1">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cxnSp>
        <p:nvCxnSpPr>
          <p:cNvPr id="49" name="Straight Connector 48">
            <a:extLst>
              <a:ext uri="{FF2B5EF4-FFF2-40B4-BE49-F238E27FC236}">
                <a16:creationId xmlns:a16="http://schemas.microsoft.com/office/drawing/2014/main" id="{250CC057-C9F7-B646-8D3F-B52C53F2365B}"/>
              </a:ext>
            </a:extLst>
          </p:cNvPr>
          <p:cNvCxnSpPr>
            <a:cxnSpLocks/>
          </p:cNvCxnSpPr>
          <p:nvPr/>
        </p:nvCxnSpPr>
        <p:spPr>
          <a:xfrm>
            <a:off x="6771435" y="5914546"/>
            <a:ext cx="477549" cy="1504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0" name="Picture 2" descr="Image result for apple watch">
            <a:extLst>
              <a:ext uri="{FF2B5EF4-FFF2-40B4-BE49-F238E27FC236}">
                <a16:creationId xmlns:a16="http://schemas.microsoft.com/office/drawing/2014/main" id="{F17567D5-D974-8046-A177-9177FA4758BF}"/>
              </a:ext>
            </a:extLst>
          </p:cNvPr>
          <p:cNvPicPr>
            <a:picLocks noChangeAspect="1" noChangeArrowheads="1"/>
          </p:cNvPicPr>
          <p:nvPr/>
        </p:nvPicPr>
        <p:blipFill>
          <a:blip r:embed="rId42" cstate="hqprint">
            <a:extLst>
              <a:ext uri="{BEBA8EAE-BF5A-486C-A8C5-ECC9F3942E4B}">
                <a14:imgProps xmlns:a14="http://schemas.microsoft.com/office/drawing/2010/main">
                  <a14:imgLayer r:embed="rId43">
                    <a14:imgEffect>
                      <a14:backgroundRemoval t="4364" b="100000" l="10000" r="93519">
                        <a14:foregroundMark x1="59074" y1="7273" x2="67593" y2="8000"/>
                        <a14:foregroundMark x1="69815" y1="9273" x2="79815" y2="14909"/>
                      </a14:backgroundRemoval>
                    </a14:imgEffect>
                  </a14:imgLayer>
                </a14:imgProps>
              </a:ext>
              <a:ext uri="{28A0092B-C50C-407E-A947-70E740481C1C}">
                <a14:useLocalDpi xmlns:a14="http://schemas.microsoft.com/office/drawing/2010/main"/>
              </a:ext>
            </a:extLst>
          </a:blip>
          <a:srcRect/>
          <a:stretch>
            <a:fillRect/>
          </a:stretch>
        </p:blipFill>
        <p:spPr bwMode="auto">
          <a:xfrm>
            <a:off x="6307681" y="5086743"/>
            <a:ext cx="952732" cy="97040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B79F48E-AB04-7A4D-8111-18BD566353DD}"/>
              </a:ext>
            </a:extLst>
          </p:cNvPr>
          <p:cNvSpPr txBox="1"/>
          <p:nvPr>
            <p:custDataLst>
              <p:tags r:id="rId29"/>
            </p:custDataLst>
          </p:nvPr>
        </p:nvSpPr>
        <p:spPr bwMode="auto">
          <a:xfrm>
            <a:off x="8046038" y="3215083"/>
            <a:ext cx="3207517"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100 – 1000’s per person</a:t>
            </a:r>
          </a:p>
        </p:txBody>
      </p:sp>
      <p:pic>
        <p:nvPicPr>
          <p:cNvPr id="59" name="Picture 2">
            <a:extLst>
              <a:ext uri="{FF2B5EF4-FFF2-40B4-BE49-F238E27FC236}">
                <a16:creationId xmlns:a16="http://schemas.microsoft.com/office/drawing/2014/main" id="{F07E52BE-9302-CC44-8956-17DBC9B549D7}"/>
              </a:ext>
            </a:extLst>
          </p:cNvPr>
          <p:cNvPicPr>
            <a:picLocks noChangeAspect="1" noChangeArrowheads="1"/>
          </p:cNvPicPr>
          <p:nvPr>
            <p:custDataLst>
              <p:tags r:id="rId30"/>
            </p:custDataLst>
          </p:nvPr>
        </p:nvPicPr>
        <p:blipFill>
          <a:blip r:embed="rId44" cstate="print">
            <a:extLst>
              <a:ext uri="{28A0092B-C50C-407E-A947-70E740481C1C}">
                <a14:useLocalDpi xmlns:a14="http://schemas.microsoft.com/office/drawing/2010/main"/>
              </a:ext>
            </a:extLst>
          </a:blip>
          <a:srcRect/>
          <a:stretch>
            <a:fillRect/>
          </a:stretch>
        </p:blipFill>
        <p:spPr bwMode="auto">
          <a:xfrm>
            <a:off x="5305515" y="3749602"/>
            <a:ext cx="818540" cy="756528"/>
          </a:xfrm>
          <a:prstGeom prst="rect">
            <a:avLst/>
          </a:prstGeom>
          <a:noFill/>
          <a:ln w="9525">
            <a:noFill/>
            <a:miter lim="800000"/>
            <a:headEnd/>
            <a:tailEnd/>
          </a:ln>
        </p:spPr>
      </p:pic>
      <p:cxnSp>
        <p:nvCxnSpPr>
          <p:cNvPr id="62" name="Straight Connector 61">
            <a:extLst>
              <a:ext uri="{FF2B5EF4-FFF2-40B4-BE49-F238E27FC236}">
                <a16:creationId xmlns:a16="http://schemas.microsoft.com/office/drawing/2014/main" id="{42179F36-35F1-2D47-B1CF-BFEE203B2324}"/>
              </a:ext>
            </a:extLst>
          </p:cNvPr>
          <p:cNvCxnSpPr>
            <a:cxnSpLocks/>
          </p:cNvCxnSpPr>
          <p:nvPr/>
        </p:nvCxnSpPr>
        <p:spPr>
          <a:xfrm flipV="1">
            <a:off x="7448061" y="5469796"/>
            <a:ext cx="1195955" cy="676791"/>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3AE3DD3D-B51A-3040-8744-C04C3DF295B4}"/>
              </a:ext>
            </a:extLst>
          </p:cNvPr>
          <p:cNvSpPr txBox="1"/>
          <p:nvPr>
            <p:custDataLst>
              <p:tags r:id="rId31"/>
            </p:custDataLst>
          </p:nvPr>
        </p:nvSpPr>
        <p:spPr>
          <a:xfrm>
            <a:off x="8437940" y="2848243"/>
            <a:ext cx="2269067" cy="406265"/>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400" b="1" dirty="0">
                <a:solidFill>
                  <a:schemeClr val="tx2"/>
                </a:solidFill>
                <a:latin typeface="Segoe UI Semilight" panose="020B0402040204020203" pitchFamily="34" charset="0"/>
                <a:cs typeface="Segoe UI Semilight" panose="020B0402040204020203" pitchFamily="34" charset="0"/>
              </a:rPr>
              <a:t>Smart Dust</a:t>
            </a:r>
          </a:p>
        </p:txBody>
      </p:sp>
      <p:pic>
        <p:nvPicPr>
          <p:cNvPr id="52" name="Picture 51" descr="m3_crop_1000x378.pdf">
            <a:extLst>
              <a:ext uri="{FF2B5EF4-FFF2-40B4-BE49-F238E27FC236}">
                <a16:creationId xmlns:a16="http://schemas.microsoft.com/office/drawing/2014/main" id="{D6CCD9B2-F689-A24B-BCE3-BAA4B6052A38}"/>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8668348" y="3685317"/>
            <a:ext cx="2286045" cy="1784479"/>
          </a:xfrm>
          <a:prstGeom prst="rect">
            <a:avLst/>
          </a:prstGeom>
          <a:ln w="25400">
            <a:solidFill>
              <a:schemeClr val="tx1"/>
            </a:solidFill>
          </a:ln>
        </p:spPr>
      </p:pic>
      <p:sp>
        <p:nvSpPr>
          <p:cNvPr id="55" name="Rectangle 54">
            <a:extLst>
              <a:ext uri="{FF2B5EF4-FFF2-40B4-BE49-F238E27FC236}">
                <a16:creationId xmlns:a16="http://schemas.microsoft.com/office/drawing/2014/main" id="{B2C65D24-341B-464A-882C-0CD9E872F238}"/>
              </a:ext>
            </a:extLst>
          </p:cNvPr>
          <p:cNvSpPr/>
          <p:nvPr/>
        </p:nvSpPr>
        <p:spPr>
          <a:xfrm>
            <a:off x="7490282" y="1086309"/>
            <a:ext cx="4358888" cy="1528945"/>
          </a:xfrm>
          <a:prstGeom prst="rect">
            <a:avLst/>
          </a:prstGeom>
        </p:spPr>
        <p:txBody>
          <a:bodyPr wrap="square">
            <a:spAutoFit/>
          </a:bodyPr>
          <a:lstStyle/>
          <a:p>
            <a:pPr eaLnBrk="0" hangingPunct="0">
              <a:defRPr/>
            </a:pPr>
            <a:r>
              <a:rPr lang="ja-JP" altLang="en-US" sz="1867" i="1" dirty="0">
                <a:solidFill>
                  <a:srgbClr val="CC0000"/>
                </a:solidFill>
              </a:rPr>
              <a:t>“</a:t>
            </a:r>
            <a:r>
              <a:rPr lang="en-US" altLang="ja-JP" sz="1867" i="1" dirty="0">
                <a:solidFill>
                  <a:srgbClr val="CC0000"/>
                </a:solidFill>
              </a:rPr>
              <a:t>Roughly every decade a new, lower priced computer class forms based on a new programming platform, network, and interface resulting in new usage and the establishment of a new industry.</a:t>
            </a:r>
            <a:r>
              <a:rPr lang="ja-JP" altLang="en-US" sz="1867" i="1" dirty="0">
                <a:solidFill>
                  <a:srgbClr val="CC0000"/>
                </a:solidFill>
              </a:rPr>
              <a:t>”</a:t>
            </a:r>
            <a:endParaRPr lang="en-US" sz="1867" i="1" dirty="0">
              <a:solidFill>
                <a:srgbClr val="CC0000"/>
              </a:solidFill>
            </a:endParaRPr>
          </a:p>
        </p:txBody>
      </p:sp>
      <p:sp>
        <p:nvSpPr>
          <p:cNvPr id="56" name="TextBox 55">
            <a:extLst>
              <a:ext uri="{FF2B5EF4-FFF2-40B4-BE49-F238E27FC236}">
                <a16:creationId xmlns:a16="http://schemas.microsoft.com/office/drawing/2014/main" id="{8622A73B-5ECC-6647-9DE2-665F95511E38}"/>
              </a:ext>
            </a:extLst>
          </p:cNvPr>
          <p:cNvSpPr txBox="1"/>
          <p:nvPr>
            <p:custDataLst>
              <p:tags r:id="rId32"/>
            </p:custDataLst>
          </p:nvPr>
        </p:nvSpPr>
        <p:spPr>
          <a:xfrm>
            <a:off x="7173499" y="2581115"/>
            <a:ext cx="4674176" cy="336567"/>
          </a:xfrm>
          <a:prstGeom prst="rect">
            <a:avLst/>
          </a:prstGeom>
          <a:noFill/>
        </p:spPr>
        <p:txBody>
          <a:bodyPr wrap="square">
            <a:prstTxWarp prst="textNoShape">
              <a:avLst/>
            </a:prstTxWarp>
            <a:spAutoFit/>
          </a:bodyPr>
          <a:lstStyle/>
          <a:p>
            <a:pPr algn="ctr" eaLnBrk="0" fontAlgn="ctr" hangingPunct="0">
              <a:lnSpc>
                <a:spcPct val="80000"/>
              </a:lnSpc>
              <a:spcBef>
                <a:spcPct val="50000"/>
              </a:spcBef>
              <a:buClr>
                <a:srgbClr val="FFFFFF"/>
              </a:buClr>
              <a:buSzPct val="125000"/>
              <a:buFont typeface="Wingdings" pitchFamily="1" charset="2"/>
              <a:buNone/>
            </a:pPr>
            <a:r>
              <a:rPr lang="en-US" sz="1867" b="1" dirty="0">
                <a:solidFill>
                  <a:srgbClr val="1D315B"/>
                </a:solidFill>
                <a:latin typeface="Arial" pitchFamily="1" charset="0"/>
              </a:rPr>
              <a:t>[Bell et al. </a:t>
            </a:r>
            <a:r>
              <a:rPr lang="en-US" sz="1867" b="1" i="1" dirty="0">
                <a:solidFill>
                  <a:srgbClr val="1D315B"/>
                </a:solidFill>
                <a:latin typeface="Arial" pitchFamily="1" charset="0"/>
              </a:rPr>
              <a:t>Computer, 1972</a:t>
            </a:r>
            <a:r>
              <a:rPr lang="en-US" sz="1867" b="1" dirty="0">
                <a:solidFill>
                  <a:srgbClr val="1D315B"/>
                </a:solidFill>
                <a:latin typeface="Arial" pitchFamily="1" charset="0"/>
              </a:rPr>
              <a:t>, ACM, 2008]</a:t>
            </a:r>
          </a:p>
        </p:txBody>
      </p:sp>
      <p:sp>
        <p:nvSpPr>
          <p:cNvPr id="53" name="Footer Placeholder 1">
            <a:extLst>
              <a:ext uri="{FF2B5EF4-FFF2-40B4-BE49-F238E27FC236}">
                <a16:creationId xmlns:a16="http://schemas.microsoft.com/office/drawing/2014/main" id="{DE29494F-BCC8-CD08-A1CF-43A2E2400DAB}"/>
              </a:ext>
            </a:extLst>
          </p:cNvPr>
          <p:cNvSpPr>
            <a:spLocks noGrp="1"/>
          </p:cNvSpPr>
          <p:nvPr>
            <p:ph type="ftr" sz="quarter" idx="11"/>
          </p:nvPr>
        </p:nvSpPr>
        <p:spPr>
          <a:xfrm>
            <a:off x="3354525" y="6520674"/>
            <a:ext cx="6325974" cy="365125"/>
          </a:xfrm>
        </p:spPr>
        <p:txBody>
          <a:bodyPr/>
          <a:lstStyle/>
          <a:p>
            <a:r>
              <a:rPr lang="sv-SE" sz="1200" dirty="0" err="1"/>
              <a:t>Courtesy</a:t>
            </a:r>
            <a:r>
              <a:rPr lang="sv-SE" sz="1200" dirty="0"/>
              <a:t>: From a </a:t>
            </a:r>
            <a:r>
              <a:rPr lang="sv-SE" sz="1200" dirty="0" err="1"/>
              <a:t>course</a:t>
            </a:r>
            <a:r>
              <a:rPr lang="sv-SE" sz="1200" dirty="0"/>
              <a:t> </a:t>
            </a:r>
            <a:r>
              <a:rPr lang="sv-SE" sz="1200" dirty="0" err="1"/>
              <a:t>offered</a:t>
            </a:r>
            <a:r>
              <a:rPr lang="sv-SE" sz="1200" dirty="0"/>
              <a:t> by Pat </a:t>
            </a:r>
            <a:r>
              <a:rPr lang="sv-SE" sz="1200" dirty="0" err="1"/>
              <a:t>Pannuto</a:t>
            </a:r>
            <a:r>
              <a:rPr lang="sv-SE" sz="1200" dirty="0"/>
              <a:t> (University </a:t>
            </a:r>
            <a:r>
              <a:rPr lang="sv-SE" sz="1200" dirty="0" err="1"/>
              <a:t>of</a:t>
            </a:r>
            <a:r>
              <a:rPr lang="sv-SE" sz="1200" dirty="0"/>
              <a:t> California, San Diego)</a:t>
            </a:r>
          </a:p>
        </p:txBody>
      </p:sp>
    </p:spTree>
    <p:extLst>
      <p:ext uri="{BB962C8B-B14F-4D97-AF65-F5344CB8AC3E}">
        <p14:creationId xmlns:p14="http://schemas.microsoft.com/office/powerpoint/2010/main" val="77994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6" grpId="0"/>
      <p:bldP spid="27" grpId="0"/>
      <p:bldP spid="36" grpId="0"/>
      <p:bldP spid="37" grpId="0" animBg="1"/>
      <p:bldP spid="38" grpId="0" animBg="1"/>
      <p:bldP spid="39"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2D7AD-9C95-A8F1-4AAC-0B7C8B45C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87D58-5BA5-FBC1-1BAE-02F1A6C86F61}"/>
              </a:ext>
            </a:extLst>
          </p:cNvPr>
          <p:cNvSpPr>
            <a:spLocks noGrp="1"/>
          </p:cNvSpPr>
          <p:nvPr>
            <p:ph type="title"/>
          </p:nvPr>
        </p:nvSpPr>
        <p:spPr>
          <a:xfrm>
            <a:off x="586517" y="339382"/>
            <a:ext cx="10767283" cy="1325563"/>
          </a:xfrm>
        </p:spPr>
        <p:txBody>
          <a:bodyPr>
            <a:normAutofit/>
          </a:bodyPr>
          <a:lstStyle/>
          <a:p>
            <a:r>
              <a:rPr lang="en-US" sz="4000" dirty="0">
                <a:latin typeface="+mn-lt"/>
              </a:rPr>
              <a:t>Instructor for the Course</a:t>
            </a:r>
          </a:p>
        </p:txBody>
      </p:sp>
      <p:sp>
        <p:nvSpPr>
          <p:cNvPr id="11" name="Slide Number Placeholder 10">
            <a:extLst>
              <a:ext uri="{FF2B5EF4-FFF2-40B4-BE49-F238E27FC236}">
                <a16:creationId xmlns:a16="http://schemas.microsoft.com/office/drawing/2014/main" id="{B7960370-8256-6028-E802-058D5FE039B9}"/>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4</a:t>
            </a:fld>
            <a:endParaRPr lang="sv-SE"/>
          </a:p>
        </p:txBody>
      </p:sp>
      <p:sp>
        <p:nvSpPr>
          <p:cNvPr id="5" name="Footer Placeholder 4">
            <a:extLst>
              <a:ext uri="{FF2B5EF4-FFF2-40B4-BE49-F238E27FC236}">
                <a16:creationId xmlns:a16="http://schemas.microsoft.com/office/drawing/2014/main" id="{6CB156E8-37C3-4CAF-0D1E-125367EEAB79}"/>
              </a:ext>
            </a:extLst>
          </p:cNvPr>
          <p:cNvSpPr>
            <a:spLocks noGrp="1"/>
          </p:cNvSpPr>
          <p:nvPr>
            <p:ph type="ftr" sz="quarter" idx="11"/>
          </p:nvPr>
        </p:nvSpPr>
        <p:spPr/>
        <p:txBody>
          <a:bodyPr/>
          <a:lstStyle/>
          <a:p>
            <a:r>
              <a:rPr lang="sv-SE" dirty="0" err="1"/>
              <a:t>ambujv@nus.edu.sg</a:t>
            </a:r>
            <a:endParaRPr lang="sv-SE" dirty="0"/>
          </a:p>
        </p:txBody>
      </p:sp>
      <p:sp>
        <p:nvSpPr>
          <p:cNvPr id="19" name="TextBox 18">
            <a:extLst>
              <a:ext uri="{FF2B5EF4-FFF2-40B4-BE49-F238E27FC236}">
                <a16:creationId xmlns:a16="http://schemas.microsoft.com/office/drawing/2014/main" id="{1E478BE4-E987-4663-BFE6-02C36DBC4996}"/>
              </a:ext>
            </a:extLst>
          </p:cNvPr>
          <p:cNvSpPr txBox="1"/>
          <p:nvPr/>
        </p:nvSpPr>
        <p:spPr>
          <a:xfrm>
            <a:off x="2025901" y="5603237"/>
            <a:ext cx="2428050" cy="523220"/>
          </a:xfrm>
          <a:prstGeom prst="rect">
            <a:avLst/>
          </a:prstGeom>
          <a:noFill/>
        </p:spPr>
        <p:txBody>
          <a:bodyPr wrap="square" rtlCol="0">
            <a:spAutoFit/>
          </a:bodyPr>
          <a:lstStyle/>
          <a:p>
            <a:r>
              <a:rPr lang="en-US" sz="2800" dirty="0" err="1">
                <a:latin typeface="+mj-lt"/>
              </a:rPr>
              <a:t>Jingxian</a:t>
            </a:r>
            <a:r>
              <a:rPr lang="en-US" sz="2800" dirty="0">
                <a:latin typeface="+mj-lt"/>
              </a:rPr>
              <a:t> Wang</a:t>
            </a:r>
          </a:p>
        </p:txBody>
      </p:sp>
      <p:pic>
        <p:nvPicPr>
          <p:cNvPr id="8" name="Picture 7" descr="A person wearing glasses and a turtleneck sweater&#10;&#10;Description automatically generated">
            <a:extLst>
              <a:ext uri="{FF2B5EF4-FFF2-40B4-BE49-F238E27FC236}">
                <a16:creationId xmlns:a16="http://schemas.microsoft.com/office/drawing/2014/main" id="{60199959-92C8-A22D-B435-985FEBD29816}"/>
              </a:ext>
            </a:extLst>
          </p:cNvPr>
          <p:cNvPicPr>
            <a:picLocks noChangeAspect="1"/>
          </p:cNvPicPr>
          <p:nvPr/>
        </p:nvPicPr>
        <p:blipFill>
          <a:blip r:embed="rId3"/>
          <a:stretch>
            <a:fillRect/>
          </a:stretch>
        </p:blipFill>
        <p:spPr>
          <a:xfrm>
            <a:off x="1353976" y="1653832"/>
            <a:ext cx="3771900" cy="3771900"/>
          </a:xfrm>
          <a:prstGeom prst="rect">
            <a:avLst/>
          </a:prstGeom>
        </p:spPr>
      </p:pic>
      <p:pic>
        <p:nvPicPr>
          <p:cNvPr id="10" name="Picture 9" descr="A person with a beard&#10;&#10;Description automatically generated">
            <a:extLst>
              <a:ext uri="{FF2B5EF4-FFF2-40B4-BE49-F238E27FC236}">
                <a16:creationId xmlns:a16="http://schemas.microsoft.com/office/drawing/2014/main" id="{015E84A6-5DBB-C764-CC0E-310241E2314F}"/>
              </a:ext>
            </a:extLst>
          </p:cNvPr>
          <p:cNvPicPr>
            <a:picLocks noChangeAspect="1"/>
          </p:cNvPicPr>
          <p:nvPr/>
        </p:nvPicPr>
        <p:blipFill>
          <a:blip r:embed="rId4"/>
          <a:stretch>
            <a:fillRect/>
          </a:stretch>
        </p:blipFill>
        <p:spPr>
          <a:xfrm>
            <a:off x="6096000" y="1653832"/>
            <a:ext cx="3858905" cy="3858905"/>
          </a:xfrm>
          <a:prstGeom prst="rect">
            <a:avLst/>
          </a:prstGeom>
        </p:spPr>
      </p:pic>
      <p:sp>
        <p:nvSpPr>
          <p:cNvPr id="12" name="TextBox 11">
            <a:extLst>
              <a:ext uri="{FF2B5EF4-FFF2-40B4-BE49-F238E27FC236}">
                <a16:creationId xmlns:a16="http://schemas.microsoft.com/office/drawing/2014/main" id="{5F7D5907-102C-D90D-2BA7-C062843DC6C7}"/>
              </a:ext>
            </a:extLst>
          </p:cNvPr>
          <p:cNvSpPr txBox="1"/>
          <p:nvPr/>
        </p:nvSpPr>
        <p:spPr>
          <a:xfrm>
            <a:off x="6570145" y="5603237"/>
            <a:ext cx="2743200" cy="523220"/>
          </a:xfrm>
          <a:prstGeom prst="rect">
            <a:avLst/>
          </a:prstGeom>
          <a:noFill/>
        </p:spPr>
        <p:txBody>
          <a:bodyPr wrap="square" rtlCol="0">
            <a:spAutoFit/>
          </a:bodyPr>
          <a:lstStyle/>
          <a:p>
            <a:r>
              <a:rPr lang="en-US" sz="2800" dirty="0">
                <a:latin typeface="+mj-lt"/>
              </a:rPr>
              <a:t>Ambuj Varshney</a:t>
            </a:r>
          </a:p>
        </p:txBody>
      </p:sp>
    </p:spTree>
    <p:extLst>
      <p:ext uri="{BB962C8B-B14F-4D97-AF65-F5344CB8AC3E}">
        <p14:creationId xmlns:p14="http://schemas.microsoft.com/office/powerpoint/2010/main" val="352675574"/>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Where are we right now?</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40</a:t>
            </a:fld>
            <a:endParaRPr lang="sv-SE" dirty="0"/>
          </a:p>
        </p:txBody>
      </p:sp>
      <p:pic>
        <p:nvPicPr>
          <p:cNvPr id="6" name="Picture 5" descr="A picture containing person, electronics, close&#10;&#10;Description automatically generated">
            <a:extLst>
              <a:ext uri="{FF2B5EF4-FFF2-40B4-BE49-F238E27FC236}">
                <a16:creationId xmlns:a16="http://schemas.microsoft.com/office/drawing/2014/main" id="{DCDF1921-F823-608D-3FF1-B3879D70EB5C}"/>
              </a:ext>
            </a:extLst>
          </p:cNvPr>
          <p:cNvPicPr>
            <a:picLocks noChangeAspect="1"/>
          </p:cNvPicPr>
          <p:nvPr/>
        </p:nvPicPr>
        <p:blipFill>
          <a:blip r:embed="rId2"/>
          <a:stretch>
            <a:fillRect/>
          </a:stretch>
        </p:blipFill>
        <p:spPr>
          <a:xfrm>
            <a:off x="6238886" y="1624018"/>
            <a:ext cx="3447402" cy="2084857"/>
          </a:xfrm>
          <a:prstGeom prst="rect">
            <a:avLst/>
          </a:prstGeom>
        </p:spPr>
      </p:pic>
      <p:pic>
        <p:nvPicPr>
          <p:cNvPr id="9" name="Picture 8" descr="A picture containing stationary, pencil, dark, cloudy&#10;&#10;Description automatically generated">
            <a:extLst>
              <a:ext uri="{FF2B5EF4-FFF2-40B4-BE49-F238E27FC236}">
                <a16:creationId xmlns:a16="http://schemas.microsoft.com/office/drawing/2014/main" id="{8F995991-2D83-D074-CF27-E29B243B5500}"/>
              </a:ext>
            </a:extLst>
          </p:cNvPr>
          <p:cNvPicPr>
            <a:picLocks noChangeAspect="1"/>
          </p:cNvPicPr>
          <p:nvPr/>
        </p:nvPicPr>
        <p:blipFill>
          <a:blip r:embed="rId3"/>
          <a:stretch>
            <a:fillRect/>
          </a:stretch>
        </p:blipFill>
        <p:spPr>
          <a:xfrm>
            <a:off x="2157658" y="1632564"/>
            <a:ext cx="3127285" cy="2084857"/>
          </a:xfrm>
          <a:prstGeom prst="rect">
            <a:avLst/>
          </a:prstGeom>
        </p:spPr>
      </p:pic>
      <p:pic>
        <p:nvPicPr>
          <p:cNvPr id="11" name="Picture 10" descr="A pair of black sunglasses&#10;&#10;Description automatically generated with medium confidence">
            <a:extLst>
              <a:ext uri="{FF2B5EF4-FFF2-40B4-BE49-F238E27FC236}">
                <a16:creationId xmlns:a16="http://schemas.microsoft.com/office/drawing/2014/main" id="{6842E0BD-978A-2E1F-CDB3-196C5B33DCE3}"/>
              </a:ext>
            </a:extLst>
          </p:cNvPr>
          <p:cNvPicPr>
            <a:picLocks noChangeAspect="1"/>
          </p:cNvPicPr>
          <p:nvPr/>
        </p:nvPicPr>
        <p:blipFill>
          <a:blip r:embed="rId4"/>
          <a:stretch>
            <a:fillRect/>
          </a:stretch>
        </p:blipFill>
        <p:spPr>
          <a:xfrm>
            <a:off x="3836112" y="4021924"/>
            <a:ext cx="4206173" cy="2334426"/>
          </a:xfrm>
          <a:prstGeom prst="rect">
            <a:avLst/>
          </a:prstGeom>
        </p:spPr>
      </p:pic>
    </p:spTree>
    <p:extLst>
      <p:ext uri="{BB962C8B-B14F-4D97-AF65-F5344CB8AC3E}">
        <p14:creationId xmlns:p14="http://schemas.microsoft.com/office/powerpoint/2010/main" val="1787156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2" y="125264"/>
            <a:ext cx="11886256" cy="1325563"/>
          </a:xfrm>
        </p:spPr>
        <p:txBody>
          <a:bodyPr>
            <a:noAutofit/>
          </a:bodyPr>
          <a:lstStyle/>
          <a:p>
            <a:r>
              <a:rPr lang="en-US" dirty="0">
                <a:latin typeface="+mn-lt"/>
              </a:rPr>
              <a:t>Four main tasks performed by an embedded device</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41</a:t>
            </a:fld>
            <a:endParaRPr lang="sv-SE" dirty="0"/>
          </a:p>
        </p:txBody>
      </p:sp>
      <p:sp>
        <p:nvSpPr>
          <p:cNvPr id="10" name="TextBox 9">
            <a:extLst>
              <a:ext uri="{FF2B5EF4-FFF2-40B4-BE49-F238E27FC236}">
                <a16:creationId xmlns:a16="http://schemas.microsoft.com/office/drawing/2014/main" id="{C8E74493-6365-EC74-6235-B87C9682111B}"/>
              </a:ext>
            </a:extLst>
          </p:cNvPr>
          <p:cNvSpPr txBox="1"/>
          <p:nvPr/>
        </p:nvSpPr>
        <p:spPr>
          <a:xfrm>
            <a:off x="5276485" y="1978619"/>
            <a:ext cx="1718734" cy="707886"/>
          </a:xfrm>
          <a:prstGeom prst="rect">
            <a:avLst/>
          </a:prstGeom>
          <a:noFill/>
        </p:spPr>
        <p:txBody>
          <a:bodyPr wrap="square">
            <a:spAutoFit/>
          </a:bodyPr>
          <a:lstStyle/>
          <a:p>
            <a:pPr algn="ctr"/>
            <a:r>
              <a:rPr lang="en-US" sz="2000" dirty="0">
                <a:latin typeface="+mj-lt"/>
              </a:rPr>
              <a:t>Computation and Storage</a:t>
            </a:r>
          </a:p>
        </p:txBody>
      </p:sp>
      <p:sp>
        <p:nvSpPr>
          <p:cNvPr id="11" name="TextBox 10">
            <a:extLst>
              <a:ext uri="{FF2B5EF4-FFF2-40B4-BE49-F238E27FC236}">
                <a16:creationId xmlns:a16="http://schemas.microsoft.com/office/drawing/2014/main" id="{17ABC33E-E20F-5F47-178D-17EAA4FBB6AE}"/>
              </a:ext>
            </a:extLst>
          </p:cNvPr>
          <p:cNvSpPr txBox="1"/>
          <p:nvPr/>
        </p:nvSpPr>
        <p:spPr>
          <a:xfrm>
            <a:off x="2695589" y="3705279"/>
            <a:ext cx="1718734" cy="707886"/>
          </a:xfrm>
          <a:prstGeom prst="rect">
            <a:avLst/>
          </a:prstGeom>
          <a:noFill/>
        </p:spPr>
        <p:txBody>
          <a:bodyPr wrap="square">
            <a:spAutoFit/>
          </a:bodyPr>
          <a:lstStyle/>
          <a:p>
            <a:pPr algn="ctr"/>
            <a:r>
              <a:rPr lang="en-US" sz="2000" dirty="0">
                <a:latin typeface="+mj-lt"/>
              </a:rPr>
              <a:t>Sensing and Actuation</a:t>
            </a:r>
          </a:p>
        </p:txBody>
      </p:sp>
      <p:sp>
        <p:nvSpPr>
          <p:cNvPr id="12" name="TextBox 11">
            <a:extLst>
              <a:ext uri="{FF2B5EF4-FFF2-40B4-BE49-F238E27FC236}">
                <a16:creationId xmlns:a16="http://schemas.microsoft.com/office/drawing/2014/main" id="{7CECAA71-1A0B-2775-CE13-31E5C584580C}"/>
              </a:ext>
            </a:extLst>
          </p:cNvPr>
          <p:cNvSpPr txBox="1"/>
          <p:nvPr/>
        </p:nvSpPr>
        <p:spPr>
          <a:xfrm>
            <a:off x="7533304" y="3755621"/>
            <a:ext cx="1704208" cy="707886"/>
          </a:xfrm>
          <a:prstGeom prst="rect">
            <a:avLst/>
          </a:prstGeom>
          <a:noFill/>
        </p:spPr>
        <p:txBody>
          <a:bodyPr wrap="square">
            <a:spAutoFit/>
          </a:bodyPr>
          <a:lstStyle/>
          <a:p>
            <a:pPr algn="ctr"/>
            <a:r>
              <a:rPr lang="en-US" sz="2000" dirty="0">
                <a:latin typeface="+mj-lt"/>
              </a:rPr>
              <a:t>Power</a:t>
            </a:r>
          </a:p>
          <a:p>
            <a:pPr algn="ctr"/>
            <a:r>
              <a:rPr lang="en-US" sz="2000" dirty="0">
                <a:latin typeface="+mj-lt"/>
              </a:rPr>
              <a:t>Management</a:t>
            </a:r>
          </a:p>
        </p:txBody>
      </p:sp>
      <p:sp>
        <p:nvSpPr>
          <p:cNvPr id="13" name="TextBox 12">
            <a:extLst>
              <a:ext uri="{FF2B5EF4-FFF2-40B4-BE49-F238E27FC236}">
                <a16:creationId xmlns:a16="http://schemas.microsoft.com/office/drawing/2014/main" id="{4B76745E-D283-A6F4-6640-5F1B9A85F8DA}"/>
              </a:ext>
            </a:extLst>
          </p:cNvPr>
          <p:cNvSpPr txBox="1"/>
          <p:nvPr/>
        </p:nvSpPr>
        <p:spPr>
          <a:xfrm>
            <a:off x="5137946" y="5532622"/>
            <a:ext cx="1718734" cy="707886"/>
          </a:xfrm>
          <a:prstGeom prst="rect">
            <a:avLst/>
          </a:prstGeom>
          <a:noFill/>
        </p:spPr>
        <p:txBody>
          <a:bodyPr wrap="square">
            <a:spAutoFit/>
          </a:bodyPr>
          <a:lstStyle/>
          <a:p>
            <a:pPr algn="ctr"/>
            <a:r>
              <a:rPr lang="en-US" sz="2000" b="1" dirty="0">
                <a:solidFill>
                  <a:srgbClr val="FF0000"/>
                </a:solidFill>
              </a:rPr>
              <a:t>Wireless Networking</a:t>
            </a:r>
          </a:p>
        </p:txBody>
      </p:sp>
      <p:sp>
        <p:nvSpPr>
          <p:cNvPr id="3" name="Footer Placeholder 1">
            <a:extLst>
              <a:ext uri="{FF2B5EF4-FFF2-40B4-BE49-F238E27FC236}">
                <a16:creationId xmlns:a16="http://schemas.microsoft.com/office/drawing/2014/main" id="{E812743B-DD51-050C-AB58-A30A559249A2}"/>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computer chip with many small chips&#10;&#10;Description automatically generated">
            <a:extLst>
              <a:ext uri="{FF2B5EF4-FFF2-40B4-BE49-F238E27FC236}">
                <a16:creationId xmlns:a16="http://schemas.microsoft.com/office/drawing/2014/main" id="{49706D5C-B03A-59EB-4D03-2E3D50B96429}"/>
              </a:ext>
            </a:extLst>
          </p:cNvPr>
          <p:cNvPicPr>
            <a:picLocks noChangeAspect="1"/>
          </p:cNvPicPr>
          <p:nvPr/>
        </p:nvPicPr>
        <p:blipFill>
          <a:blip r:embed="rId3"/>
          <a:stretch>
            <a:fillRect/>
          </a:stretch>
        </p:blipFill>
        <p:spPr>
          <a:xfrm>
            <a:off x="7321319" y="1602086"/>
            <a:ext cx="1452941" cy="1452941"/>
          </a:xfrm>
          <a:prstGeom prst="rect">
            <a:avLst/>
          </a:prstGeom>
        </p:spPr>
      </p:pic>
      <p:pic>
        <p:nvPicPr>
          <p:cNvPr id="9" name="Picture 8" descr="A close-up of a circuit board&#10;&#10;Description automatically generated">
            <a:extLst>
              <a:ext uri="{FF2B5EF4-FFF2-40B4-BE49-F238E27FC236}">
                <a16:creationId xmlns:a16="http://schemas.microsoft.com/office/drawing/2014/main" id="{B0C4D2D0-B007-D769-53C6-066027422721}"/>
              </a:ext>
            </a:extLst>
          </p:cNvPr>
          <p:cNvPicPr>
            <a:picLocks noChangeAspect="1"/>
          </p:cNvPicPr>
          <p:nvPr/>
        </p:nvPicPr>
        <p:blipFill>
          <a:blip r:embed="rId4"/>
          <a:stretch>
            <a:fillRect/>
          </a:stretch>
        </p:blipFill>
        <p:spPr>
          <a:xfrm>
            <a:off x="3679529" y="1693103"/>
            <a:ext cx="1270906" cy="1270906"/>
          </a:xfrm>
          <a:prstGeom prst="rect">
            <a:avLst/>
          </a:prstGeom>
        </p:spPr>
      </p:pic>
      <p:pic>
        <p:nvPicPr>
          <p:cNvPr id="16" name="Picture 15" descr="A black battery with a silver button&#10;&#10;Description automatically generated">
            <a:extLst>
              <a:ext uri="{FF2B5EF4-FFF2-40B4-BE49-F238E27FC236}">
                <a16:creationId xmlns:a16="http://schemas.microsoft.com/office/drawing/2014/main" id="{3323A938-4852-133B-CCEF-F0154BF4D8FE}"/>
              </a:ext>
            </a:extLst>
          </p:cNvPr>
          <p:cNvPicPr>
            <a:picLocks noChangeAspect="1"/>
          </p:cNvPicPr>
          <p:nvPr/>
        </p:nvPicPr>
        <p:blipFill>
          <a:blip r:embed="rId5"/>
          <a:stretch>
            <a:fillRect/>
          </a:stretch>
        </p:blipFill>
        <p:spPr>
          <a:xfrm>
            <a:off x="9183886" y="3503678"/>
            <a:ext cx="1111088" cy="1111088"/>
          </a:xfrm>
          <a:prstGeom prst="rect">
            <a:avLst/>
          </a:prstGeom>
        </p:spPr>
      </p:pic>
      <p:pic>
        <p:nvPicPr>
          <p:cNvPr id="18" name="Picture 17" descr="A circuit board with several black tubes&#10;&#10;Description automatically generated">
            <a:extLst>
              <a:ext uri="{FF2B5EF4-FFF2-40B4-BE49-F238E27FC236}">
                <a16:creationId xmlns:a16="http://schemas.microsoft.com/office/drawing/2014/main" id="{4EDC9736-CF35-D4ED-85EF-0398D509ED8C}"/>
              </a:ext>
            </a:extLst>
          </p:cNvPr>
          <p:cNvPicPr>
            <a:picLocks noChangeAspect="1"/>
          </p:cNvPicPr>
          <p:nvPr/>
        </p:nvPicPr>
        <p:blipFill>
          <a:blip r:embed="rId6"/>
          <a:stretch>
            <a:fillRect/>
          </a:stretch>
        </p:blipFill>
        <p:spPr>
          <a:xfrm>
            <a:off x="10469218" y="3467247"/>
            <a:ext cx="1183949" cy="1183949"/>
          </a:xfrm>
          <a:prstGeom prst="rect">
            <a:avLst/>
          </a:prstGeom>
        </p:spPr>
      </p:pic>
      <p:pic>
        <p:nvPicPr>
          <p:cNvPr id="21" name="Picture 20" descr="A wifi symbol in a square orange square&#10;&#10;Description automatically generated">
            <a:extLst>
              <a:ext uri="{FF2B5EF4-FFF2-40B4-BE49-F238E27FC236}">
                <a16:creationId xmlns:a16="http://schemas.microsoft.com/office/drawing/2014/main" id="{70F25CF9-1A62-6085-F864-A89F115504D6}"/>
              </a:ext>
            </a:extLst>
          </p:cNvPr>
          <p:cNvPicPr>
            <a:picLocks noChangeAspect="1"/>
          </p:cNvPicPr>
          <p:nvPr/>
        </p:nvPicPr>
        <p:blipFill>
          <a:blip r:embed="rId7"/>
          <a:stretch>
            <a:fillRect/>
          </a:stretch>
        </p:blipFill>
        <p:spPr>
          <a:xfrm>
            <a:off x="7191001" y="5398102"/>
            <a:ext cx="856788" cy="856788"/>
          </a:xfrm>
          <a:prstGeom prst="rect">
            <a:avLst/>
          </a:prstGeom>
        </p:spPr>
      </p:pic>
      <p:pic>
        <p:nvPicPr>
          <p:cNvPr id="27" name="Picture 26" descr="A black arrows pointing to different directions&#10;&#10;Description automatically generated">
            <a:extLst>
              <a:ext uri="{FF2B5EF4-FFF2-40B4-BE49-F238E27FC236}">
                <a16:creationId xmlns:a16="http://schemas.microsoft.com/office/drawing/2014/main" id="{96B982D3-D7FF-2BB1-EF5B-781BE5039F10}"/>
              </a:ext>
            </a:extLst>
          </p:cNvPr>
          <p:cNvPicPr>
            <a:picLocks noChangeAspect="1"/>
          </p:cNvPicPr>
          <p:nvPr/>
        </p:nvPicPr>
        <p:blipFill>
          <a:blip r:embed="rId8"/>
          <a:stretch>
            <a:fillRect/>
          </a:stretch>
        </p:blipFill>
        <p:spPr>
          <a:xfrm>
            <a:off x="4748644" y="2866924"/>
            <a:ext cx="2650485" cy="2650485"/>
          </a:xfrm>
          <a:prstGeom prst="rect">
            <a:avLst/>
          </a:prstGeom>
        </p:spPr>
      </p:pic>
      <p:pic>
        <p:nvPicPr>
          <p:cNvPr id="29" name="Picture 28" descr="A computer chip with a square with a square in the middle&#10;&#10;Description automatically generated with medium confidence">
            <a:extLst>
              <a:ext uri="{FF2B5EF4-FFF2-40B4-BE49-F238E27FC236}">
                <a16:creationId xmlns:a16="http://schemas.microsoft.com/office/drawing/2014/main" id="{4AD75A94-E9D0-FC8F-5E32-23DB0B974299}"/>
              </a:ext>
            </a:extLst>
          </p:cNvPr>
          <p:cNvPicPr>
            <a:picLocks noChangeAspect="1"/>
          </p:cNvPicPr>
          <p:nvPr/>
        </p:nvPicPr>
        <p:blipFill>
          <a:blip r:embed="rId9"/>
          <a:stretch>
            <a:fillRect/>
          </a:stretch>
        </p:blipFill>
        <p:spPr>
          <a:xfrm>
            <a:off x="682606" y="3563154"/>
            <a:ext cx="995949" cy="995949"/>
          </a:xfrm>
          <a:prstGeom prst="rect">
            <a:avLst/>
          </a:prstGeom>
        </p:spPr>
      </p:pic>
      <p:pic>
        <p:nvPicPr>
          <p:cNvPr id="31" name="Picture 30" descr="A black and yellow router&#10;&#10;Description automatically generated">
            <a:extLst>
              <a:ext uri="{FF2B5EF4-FFF2-40B4-BE49-F238E27FC236}">
                <a16:creationId xmlns:a16="http://schemas.microsoft.com/office/drawing/2014/main" id="{958E7DD2-122A-A029-6728-311A7405E245}"/>
              </a:ext>
            </a:extLst>
          </p:cNvPr>
          <p:cNvPicPr>
            <a:picLocks noChangeAspect="1"/>
          </p:cNvPicPr>
          <p:nvPr/>
        </p:nvPicPr>
        <p:blipFill>
          <a:blip r:embed="rId10"/>
          <a:stretch>
            <a:fillRect/>
          </a:stretch>
        </p:blipFill>
        <p:spPr>
          <a:xfrm>
            <a:off x="3679865" y="5148410"/>
            <a:ext cx="1340591" cy="1340591"/>
          </a:xfrm>
          <a:prstGeom prst="rect">
            <a:avLst/>
          </a:prstGeom>
        </p:spPr>
      </p:pic>
      <p:pic>
        <p:nvPicPr>
          <p:cNvPr id="6" name="Picture 5" descr="A light bulb with green light&#10;&#10;Description automatically generated">
            <a:extLst>
              <a:ext uri="{FF2B5EF4-FFF2-40B4-BE49-F238E27FC236}">
                <a16:creationId xmlns:a16="http://schemas.microsoft.com/office/drawing/2014/main" id="{5DA76D81-0621-0993-1F77-CFF5F332B7D1}"/>
              </a:ext>
            </a:extLst>
          </p:cNvPr>
          <p:cNvPicPr>
            <a:picLocks noChangeAspect="1"/>
          </p:cNvPicPr>
          <p:nvPr/>
        </p:nvPicPr>
        <p:blipFill>
          <a:blip r:embed="rId11"/>
          <a:stretch>
            <a:fillRect/>
          </a:stretch>
        </p:blipFill>
        <p:spPr>
          <a:xfrm>
            <a:off x="1763364" y="3563154"/>
            <a:ext cx="995949" cy="995949"/>
          </a:xfrm>
          <a:prstGeom prst="rect">
            <a:avLst/>
          </a:prstGeom>
        </p:spPr>
      </p:pic>
    </p:spTree>
    <p:extLst>
      <p:ext uri="{BB962C8B-B14F-4D97-AF65-F5344CB8AC3E}">
        <p14:creationId xmlns:p14="http://schemas.microsoft.com/office/powerpoint/2010/main" val="336218925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3427" y="3003542"/>
            <a:ext cx="7323083" cy="1258094"/>
          </a:xfrm>
        </p:spPr>
        <p:txBody>
          <a:bodyPr>
            <a:normAutofit/>
          </a:bodyPr>
          <a:lstStyle/>
          <a:p>
            <a:pPr marL="0" indent="0" algn="ctr">
              <a:buNone/>
            </a:pPr>
            <a:r>
              <a:rPr lang="en-US" sz="5400" dirty="0"/>
              <a:t>Break! (5 minutes)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491887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98CCC-0957-0F4E-8F6B-1864CAFA1A6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1E5E4-7904-118B-5C5B-F5DC6F48A100}"/>
              </a:ext>
            </a:extLst>
          </p:cNvPr>
          <p:cNvSpPr>
            <a:spLocks noGrp="1"/>
          </p:cNvSpPr>
          <p:nvPr>
            <p:ph idx="1"/>
          </p:nvPr>
        </p:nvSpPr>
        <p:spPr>
          <a:xfrm>
            <a:off x="419100" y="2022688"/>
            <a:ext cx="11353800" cy="3217527"/>
          </a:xfrm>
        </p:spPr>
        <p:txBody>
          <a:bodyPr>
            <a:normAutofit/>
          </a:bodyPr>
          <a:lstStyle/>
          <a:p>
            <a:r>
              <a:rPr lang="en-SG" b="1" dirty="0">
                <a:solidFill>
                  <a:srgbClr val="0E0E0E"/>
                </a:solidFill>
                <a:effectLst/>
                <a:latin typeface="+mj-lt"/>
              </a:rPr>
              <a:t>Let’s Get to Know the Instructors 😊</a:t>
            </a:r>
          </a:p>
          <a:p>
            <a:r>
              <a:rPr lang="en-SG" b="1" dirty="0">
                <a:solidFill>
                  <a:srgbClr val="0E0E0E"/>
                </a:solidFill>
                <a:effectLst/>
                <a:latin typeface="+mj-lt"/>
              </a:rPr>
              <a:t>Course Overview:</a:t>
            </a:r>
            <a:r>
              <a:rPr lang="en-SG" dirty="0">
                <a:solidFill>
                  <a:srgbClr val="0E0E0E"/>
                </a:solidFill>
                <a:effectLst/>
                <a:latin typeface="+mj-lt"/>
              </a:rPr>
              <a:t> What is this course about? Logistics and Grading Criteria</a:t>
            </a:r>
          </a:p>
          <a:p>
            <a:r>
              <a:rPr lang="en-SG" b="1" dirty="0">
                <a:solidFill>
                  <a:srgbClr val="0E0E0E"/>
                </a:solidFill>
                <a:effectLst/>
                <a:latin typeface="+mj-lt"/>
              </a:rPr>
              <a:t>Mark Weiser’s Vision for Ubiquitous Computing</a:t>
            </a:r>
            <a:endParaRPr lang="en-SG" dirty="0">
              <a:solidFill>
                <a:srgbClr val="0E0E0E"/>
              </a:solidFill>
              <a:effectLst/>
              <a:latin typeface="+mj-lt"/>
            </a:endParaRPr>
          </a:p>
          <a:p>
            <a:r>
              <a:rPr lang="en-SG" b="1" dirty="0">
                <a:solidFill>
                  <a:srgbClr val="0E0E0E"/>
                </a:solidFill>
                <a:effectLst/>
                <a:latin typeface="+mj-lt"/>
              </a:rPr>
              <a:t>Introduction to the Internet of Things (IoT) and Its Growth</a:t>
            </a:r>
            <a:endParaRPr lang="en-SG" dirty="0">
              <a:solidFill>
                <a:srgbClr val="0E0E0E"/>
              </a:solidFill>
              <a:effectLst/>
              <a:latin typeface="+mj-lt"/>
            </a:endParaRPr>
          </a:p>
          <a:p>
            <a:r>
              <a:rPr lang="en-SG" sz="3200" b="1" dirty="0">
                <a:solidFill>
                  <a:srgbClr val="0E0E0E"/>
                </a:solidFill>
                <a:effectLst/>
              </a:rPr>
              <a:t>History of Wireless Communication</a:t>
            </a:r>
          </a:p>
          <a:p>
            <a:r>
              <a:rPr lang="en-SG" b="1" dirty="0">
                <a:solidFill>
                  <a:srgbClr val="0E0E0E"/>
                </a:solidFill>
                <a:effectLst/>
                <a:latin typeface="+mj-lt"/>
              </a:rPr>
              <a:t>Basics of Antennas and Propagation</a:t>
            </a:r>
            <a:endParaRPr lang="en-SG" dirty="0">
              <a:solidFill>
                <a:srgbClr val="0E0E0E"/>
              </a:solidFill>
              <a:effectLst/>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3967CC7E-ACC1-7EDF-B77D-0222F25E575E}"/>
              </a:ext>
            </a:extLst>
          </p:cNvPr>
          <p:cNvSpPr>
            <a:spLocks noGrp="1"/>
          </p:cNvSpPr>
          <p:nvPr>
            <p:ph type="sldNum" sz="quarter" idx="12"/>
          </p:nvPr>
        </p:nvSpPr>
        <p:spPr/>
        <p:txBody>
          <a:bodyPr/>
          <a:lstStyle/>
          <a:p>
            <a:fld id="{687B7451-1438-CB4A-8106-82A64F1C7D7B}" type="slidenum">
              <a:rPr lang="sv-SE" smtClean="0"/>
              <a:t>43</a:t>
            </a:fld>
            <a:endParaRPr lang="sv-SE" dirty="0"/>
          </a:p>
        </p:txBody>
      </p:sp>
      <p:sp>
        <p:nvSpPr>
          <p:cNvPr id="5" name="Title 4">
            <a:extLst>
              <a:ext uri="{FF2B5EF4-FFF2-40B4-BE49-F238E27FC236}">
                <a16:creationId xmlns:a16="http://schemas.microsoft.com/office/drawing/2014/main" id="{DDE3045A-2112-2E8A-C3BB-3A68878FD345}"/>
              </a:ext>
            </a:extLst>
          </p:cNvPr>
          <p:cNvSpPr>
            <a:spLocks noGrp="1"/>
          </p:cNvSpPr>
          <p:nvPr>
            <p:ph type="title"/>
          </p:nvPr>
        </p:nvSpPr>
        <p:spPr>
          <a:xfrm>
            <a:off x="419100" y="417879"/>
            <a:ext cx="10515600" cy="1325563"/>
          </a:xfrm>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E03FECC0-6091-06FC-3E69-7B4EA88B547B}"/>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17185413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2155" y="2820083"/>
            <a:ext cx="9787690" cy="1980350"/>
          </a:xfrm>
        </p:spPr>
        <p:txBody>
          <a:bodyPr>
            <a:normAutofit/>
          </a:bodyPr>
          <a:lstStyle/>
          <a:p>
            <a:pPr marL="0" indent="0" algn="ctr">
              <a:buNone/>
            </a:pPr>
            <a:r>
              <a:rPr lang="en-US" sz="5600" dirty="0"/>
              <a:t>History and Growth of Wireless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31106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History of Wireless Transmissions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87B7451-1438-CB4A-8106-82A64F1C7D7B}" type="slidenum">
              <a:rPr lang="en-US" sz="1200">
                <a:solidFill>
                  <a:srgbClr val="898989"/>
                </a:solidFill>
              </a:rPr>
              <a:pPr>
                <a:spcAft>
                  <a:spcPts val="600"/>
                </a:spcAft>
              </a:pPr>
              <a:t>45</a:t>
            </a:fld>
            <a:endParaRPr lang="en-US" sz="1200">
              <a:solidFill>
                <a:srgbClr val="898989"/>
              </a:solidFill>
            </a:endParaRPr>
          </a:p>
        </p:txBody>
      </p:sp>
      <p:sp>
        <p:nvSpPr>
          <p:cNvPr id="3" name="Footer Placeholder 1">
            <a:extLst>
              <a:ext uri="{FF2B5EF4-FFF2-40B4-BE49-F238E27FC236}">
                <a16:creationId xmlns:a16="http://schemas.microsoft.com/office/drawing/2014/main" id="{DA6C6F73-F928-443D-AAEB-7A5813B73F5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Title 1">
            <a:extLst>
              <a:ext uri="{FF2B5EF4-FFF2-40B4-BE49-F238E27FC236}">
                <a16:creationId xmlns:a16="http://schemas.microsoft.com/office/drawing/2014/main" id="{5398096A-21EA-6058-1300-FC1DFD611481}"/>
              </a:ext>
            </a:extLst>
          </p:cNvPr>
          <p:cNvSpPr txBox="1">
            <a:spLocks/>
          </p:cNvSpPr>
          <p:nvPr/>
        </p:nvSpPr>
        <p:spPr>
          <a:xfrm>
            <a:off x="838200" y="365125"/>
            <a:ext cx="1066192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First to demonstrate wireless communication ?</a:t>
            </a:r>
          </a:p>
        </p:txBody>
      </p:sp>
      <p:sp>
        <p:nvSpPr>
          <p:cNvPr id="6" name="Content Placeholder 2">
            <a:extLst>
              <a:ext uri="{FF2B5EF4-FFF2-40B4-BE49-F238E27FC236}">
                <a16:creationId xmlns:a16="http://schemas.microsoft.com/office/drawing/2014/main" id="{8E385A88-69FD-57B9-9F03-154752EA6EA1}"/>
              </a:ext>
            </a:extLst>
          </p:cNvPr>
          <p:cNvSpPr>
            <a:spLocks noGrp="1"/>
          </p:cNvSpPr>
          <p:nvPr>
            <p:ph idx="1"/>
          </p:nvPr>
        </p:nvSpPr>
        <p:spPr>
          <a:xfrm>
            <a:off x="838199" y="1759108"/>
            <a:ext cx="11066698" cy="3545756"/>
          </a:xfrm>
        </p:spPr>
        <p:txBody>
          <a:bodyPr/>
          <a:lstStyle/>
          <a:p>
            <a:r>
              <a:rPr lang="en-US" dirty="0">
                <a:latin typeface="+mj-lt"/>
              </a:rPr>
              <a:t>1880: Alexander Graham Bell and his assistant Charles Sumner </a:t>
            </a:r>
            <a:r>
              <a:rPr lang="en-US" dirty="0" err="1">
                <a:latin typeface="+mj-lt"/>
              </a:rPr>
              <a:t>Tainter</a:t>
            </a:r>
            <a:r>
              <a:rPr lang="en-US" dirty="0">
                <a:latin typeface="+mj-lt"/>
              </a:rPr>
              <a:t> at the Bell Labs invented the photophone</a:t>
            </a:r>
          </a:p>
          <a:p>
            <a:r>
              <a:rPr lang="en-US" b="1" dirty="0">
                <a:latin typeface="+mj-lt"/>
              </a:rPr>
              <a:t>Photophone: </a:t>
            </a:r>
            <a:r>
              <a:rPr lang="en-US" dirty="0">
                <a:latin typeface="+mj-lt"/>
              </a:rPr>
              <a:t>a device that transmitted sound on a beam of light </a:t>
            </a:r>
          </a:p>
        </p:txBody>
      </p:sp>
      <p:pic>
        <p:nvPicPr>
          <p:cNvPr id="7" name="Picture 6" descr="A picture containing text&#10;&#10;Description automatically generated">
            <a:extLst>
              <a:ext uri="{FF2B5EF4-FFF2-40B4-BE49-F238E27FC236}">
                <a16:creationId xmlns:a16="http://schemas.microsoft.com/office/drawing/2014/main" id="{A943FC86-602C-1094-35A4-7FD43462026C}"/>
              </a:ext>
            </a:extLst>
          </p:cNvPr>
          <p:cNvPicPr>
            <a:picLocks noChangeAspect="1"/>
          </p:cNvPicPr>
          <p:nvPr/>
        </p:nvPicPr>
        <p:blipFill>
          <a:blip r:embed="rId3"/>
          <a:stretch>
            <a:fillRect/>
          </a:stretch>
        </p:blipFill>
        <p:spPr>
          <a:xfrm>
            <a:off x="3776684" y="3428999"/>
            <a:ext cx="3876431" cy="2599793"/>
          </a:xfrm>
          <a:prstGeom prst="rect">
            <a:avLst/>
          </a:prstGeom>
        </p:spPr>
      </p:pic>
      <p:pic>
        <p:nvPicPr>
          <p:cNvPr id="11" name="Picture 10" descr="A picture containing text, outdoor, water, ground&#10;&#10;Description automatically generated">
            <a:extLst>
              <a:ext uri="{FF2B5EF4-FFF2-40B4-BE49-F238E27FC236}">
                <a16:creationId xmlns:a16="http://schemas.microsoft.com/office/drawing/2014/main" id="{60087950-AEB2-737B-4A20-C0862B1357AB}"/>
              </a:ext>
            </a:extLst>
          </p:cNvPr>
          <p:cNvPicPr>
            <a:picLocks noChangeAspect="1"/>
          </p:cNvPicPr>
          <p:nvPr/>
        </p:nvPicPr>
        <p:blipFill>
          <a:blip r:embed="rId4"/>
          <a:stretch>
            <a:fillRect/>
          </a:stretch>
        </p:blipFill>
        <p:spPr>
          <a:xfrm>
            <a:off x="8018398" y="3429000"/>
            <a:ext cx="3913090" cy="2599792"/>
          </a:xfrm>
          <a:prstGeom prst="rect">
            <a:avLst/>
          </a:prstGeom>
        </p:spPr>
      </p:pic>
      <p:pic>
        <p:nvPicPr>
          <p:cNvPr id="9" name="Picture 8" descr="A person sitting at a desk&#10;&#10;Description automatically generated">
            <a:extLst>
              <a:ext uri="{FF2B5EF4-FFF2-40B4-BE49-F238E27FC236}">
                <a16:creationId xmlns:a16="http://schemas.microsoft.com/office/drawing/2014/main" id="{F6C06EB1-CA9F-CF03-CC8C-6CB9EC419FA6}"/>
              </a:ext>
            </a:extLst>
          </p:cNvPr>
          <p:cNvPicPr>
            <a:picLocks noChangeAspect="1"/>
          </p:cNvPicPr>
          <p:nvPr/>
        </p:nvPicPr>
        <p:blipFill>
          <a:blip r:embed="rId5"/>
          <a:stretch>
            <a:fillRect/>
          </a:stretch>
        </p:blipFill>
        <p:spPr>
          <a:xfrm>
            <a:off x="676606" y="3428999"/>
            <a:ext cx="2599793" cy="2599793"/>
          </a:xfrm>
          <a:prstGeom prst="rect">
            <a:avLst/>
          </a:prstGeom>
        </p:spPr>
      </p:pic>
    </p:spTree>
    <p:extLst>
      <p:ext uri="{BB962C8B-B14F-4D97-AF65-F5344CB8AC3E}">
        <p14:creationId xmlns:p14="http://schemas.microsoft.com/office/powerpoint/2010/main" val="80725897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History of Wireless Transmissions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87B7451-1438-CB4A-8106-82A64F1C7D7B}" type="slidenum">
              <a:rPr lang="en-US" sz="1200">
                <a:solidFill>
                  <a:srgbClr val="898989"/>
                </a:solidFill>
              </a:rPr>
              <a:pPr>
                <a:spcAft>
                  <a:spcPts val="600"/>
                </a:spcAft>
              </a:pPr>
              <a:t>46</a:t>
            </a:fld>
            <a:endParaRPr lang="en-US" sz="1200">
              <a:solidFill>
                <a:srgbClr val="898989"/>
              </a:solidFill>
            </a:endParaRPr>
          </a:p>
        </p:txBody>
      </p:sp>
      <p:sp>
        <p:nvSpPr>
          <p:cNvPr id="3" name="Footer Placeholder 1">
            <a:extLst>
              <a:ext uri="{FF2B5EF4-FFF2-40B4-BE49-F238E27FC236}">
                <a16:creationId xmlns:a16="http://schemas.microsoft.com/office/drawing/2014/main" id="{DA6C6F73-F928-443D-AAEB-7A5813B73F5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Title 1">
            <a:extLst>
              <a:ext uri="{FF2B5EF4-FFF2-40B4-BE49-F238E27FC236}">
                <a16:creationId xmlns:a16="http://schemas.microsoft.com/office/drawing/2014/main" id="{5398096A-21EA-6058-1300-FC1DFD611481}"/>
              </a:ext>
            </a:extLst>
          </p:cNvPr>
          <p:cNvSpPr txBox="1">
            <a:spLocks/>
          </p:cNvSpPr>
          <p:nvPr/>
        </p:nvSpPr>
        <p:spPr>
          <a:xfrm>
            <a:off x="838199" y="365125"/>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First to demonstrate wireless communication ?</a:t>
            </a:r>
          </a:p>
        </p:txBody>
      </p:sp>
      <p:sp>
        <p:nvSpPr>
          <p:cNvPr id="6" name="Content Placeholder 2">
            <a:extLst>
              <a:ext uri="{FF2B5EF4-FFF2-40B4-BE49-F238E27FC236}">
                <a16:creationId xmlns:a16="http://schemas.microsoft.com/office/drawing/2014/main" id="{8E385A88-69FD-57B9-9F03-154752EA6EA1}"/>
              </a:ext>
            </a:extLst>
          </p:cNvPr>
          <p:cNvSpPr>
            <a:spLocks noGrp="1"/>
          </p:cNvSpPr>
          <p:nvPr>
            <p:ph idx="1"/>
          </p:nvPr>
        </p:nvSpPr>
        <p:spPr>
          <a:xfrm>
            <a:off x="838199" y="1759108"/>
            <a:ext cx="11066698" cy="3545756"/>
          </a:xfrm>
        </p:spPr>
        <p:txBody>
          <a:bodyPr/>
          <a:lstStyle/>
          <a:p>
            <a:r>
              <a:rPr lang="en-US" dirty="0">
                <a:latin typeface="+mj-lt"/>
              </a:rPr>
              <a:t>1893: Nikola Tesla gave a public demonstration of "wireless" radio communication at St. Louis, Missouri, USA</a:t>
            </a:r>
          </a:p>
        </p:txBody>
      </p:sp>
      <p:pic>
        <p:nvPicPr>
          <p:cNvPr id="7" name="Picture 6" descr="A person with lightning striking his face&#10;&#10;Description automatically generated">
            <a:extLst>
              <a:ext uri="{FF2B5EF4-FFF2-40B4-BE49-F238E27FC236}">
                <a16:creationId xmlns:a16="http://schemas.microsoft.com/office/drawing/2014/main" id="{6ECA765D-02FB-2BCC-BF04-57B63A26502D}"/>
              </a:ext>
            </a:extLst>
          </p:cNvPr>
          <p:cNvPicPr>
            <a:picLocks noChangeAspect="1"/>
          </p:cNvPicPr>
          <p:nvPr/>
        </p:nvPicPr>
        <p:blipFill>
          <a:blip r:embed="rId3"/>
          <a:stretch>
            <a:fillRect/>
          </a:stretch>
        </p:blipFill>
        <p:spPr>
          <a:xfrm>
            <a:off x="1969624" y="2933166"/>
            <a:ext cx="2980481" cy="2980481"/>
          </a:xfrm>
          <a:prstGeom prst="rect">
            <a:avLst/>
          </a:prstGeom>
        </p:spPr>
      </p:pic>
      <p:pic>
        <p:nvPicPr>
          <p:cNvPr id="11" name="Picture 10" descr="A person with a mustache and a suit and tie&#10;&#10;Description automatically generated">
            <a:extLst>
              <a:ext uri="{FF2B5EF4-FFF2-40B4-BE49-F238E27FC236}">
                <a16:creationId xmlns:a16="http://schemas.microsoft.com/office/drawing/2014/main" id="{ED88AA12-1F6D-3973-F840-065EE815811D}"/>
              </a:ext>
            </a:extLst>
          </p:cNvPr>
          <p:cNvPicPr>
            <a:picLocks noChangeAspect="1"/>
          </p:cNvPicPr>
          <p:nvPr/>
        </p:nvPicPr>
        <p:blipFill>
          <a:blip r:embed="rId4"/>
          <a:stretch>
            <a:fillRect/>
          </a:stretch>
        </p:blipFill>
        <p:spPr>
          <a:xfrm>
            <a:off x="6081530" y="2873391"/>
            <a:ext cx="2980481" cy="2980481"/>
          </a:xfrm>
          <a:prstGeom prst="rect">
            <a:avLst/>
          </a:prstGeom>
        </p:spPr>
      </p:pic>
    </p:spTree>
    <p:extLst>
      <p:ext uri="{BB962C8B-B14F-4D97-AF65-F5344CB8AC3E}">
        <p14:creationId xmlns:p14="http://schemas.microsoft.com/office/powerpoint/2010/main" val="4231087804"/>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History of Wireless Transmissions</a:t>
            </a:r>
          </a:p>
        </p:txBody>
      </p:sp>
      <p:pic>
        <p:nvPicPr>
          <p:cNvPr id="5" name="Picture 4" descr="A picture containing text, indoor, black, old&#10;&#10;Description automatically generated">
            <a:extLst>
              <a:ext uri="{FF2B5EF4-FFF2-40B4-BE49-F238E27FC236}">
                <a16:creationId xmlns:a16="http://schemas.microsoft.com/office/drawing/2014/main" id="{C33EDD35-5F1C-8898-A735-07E0E62883E9}"/>
              </a:ext>
            </a:extLst>
          </p:cNvPr>
          <p:cNvPicPr>
            <a:picLocks noChangeAspect="1"/>
          </p:cNvPicPr>
          <p:nvPr/>
        </p:nvPicPr>
        <p:blipFill>
          <a:blip r:embed="rId3"/>
          <a:stretch>
            <a:fillRect/>
          </a:stretch>
        </p:blipFill>
        <p:spPr>
          <a:xfrm>
            <a:off x="7239000" y="3310053"/>
            <a:ext cx="4631188" cy="2859758"/>
          </a:xfrm>
          <a:prstGeom prst="rect">
            <a:avLst/>
          </a:prstGeom>
        </p:spPr>
      </p:pic>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87B7451-1438-CB4A-8106-82A64F1C7D7B}" type="slidenum">
              <a:rPr lang="en-US" sz="1200">
                <a:solidFill>
                  <a:srgbClr val="898989"/>
                </a:solidFill>
              </a:rPr>
              <a:pPr>
                <a:spcAft>
                  <a:spcPts val="600"/>
                </a:spcAft>
              </a:pPr>
              <a:t>47</a:t>
            </a:fld>
            <a:endParaRPr lang="en-US" sz="1200">
              <a:solidFill>
                <a:srgbClr val="898989"/>
              </a:solidFill>
            </a:endParaRPr>
          </a:p>
        </p:txBody>
      </p:sp>
      <p:sp>
        <p:nvSpPr>
          <p:cNvPr id="3" name="Footer Placeholder 1">
            <a:extLst>
              <a:ext uri="{FF2B5EF4-FFF2-40B4-BE49-F238E27FC236}">
                <a16:creationId xmlns:a16="http://schemas.microsoft.com/office/drawing/2014/main" id="{DA6C6F73-F928-443D-AAEB-7A5813B73F5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8E385A88-69FD-57B9-9F03-154752EA6EA1}"/>
              </a:ext>
            </a:extLst>
          </p:cNvPr>
          <p:cNvSpPr>
            <a:spLocks noGrp="1"/>
          </p:cNvSpPr>
          <p:nvPr>
            <p:ph idx="1"/>
          </p:nvPr>
        </p:nvSpPr>
        <p:spPr>
          <a:xfrm>
            <a:off x="838199" y="1656122"/>
            <a:ext cx="11066698" cy="3545756"/>
          </a:xfrm>
        </p:spPr>
        <p:txBody>
          <a:bodyPr/>
          <a:lstStyle/>
          <a:p>
            <a:r>
              <a:rPr lang="en-US" dirty="0">
                <a:latin typeface="+mj-lt"/>
              </a:rPr>
              <a:t>1896: Guglielmo Marconi's first radio transmissions, coded signals that were transmitted only about 1.6 km (a mile) </a:t>
            </a:r>
          </a:p>
          <a:p>
            <a:r>
              <a:rPr lang="en-US" dirty="0">
                <a:latin typeface="+mj-lt"/>
              </a:rPr>
              <a:t>1899: Marconi sends a signal over the English Channel ~50km</a:t>
            </a:r>
          </a:p>
        </p:txBody>
      </p:sp>
      <p:sp>
        <p:nvSpPr>
          <p:cNvPr id="7" name="Title 1">
            <a:extLst>
              <a:ext uri="{FF2B5EF4-FFF2-40B4-BE49-F238E27FC236}">
                <a16:creationId xmlns:a16="http://schemas.microsoft.com/office/drawing/2014/main" id="{4EEB7AF9-9545-86AE-5964-10294D1AD334}"/>
              </a:ext>
            </a:extLst>
          </p:cNvPr>
          <p:cNvSpPr txBox="1">
            <a:spLocks/>
          </p:cNvSpPr>
          <p:nvPr/>
        </p:nvSpPr>
        <p:spPr>
          <a:xfrm>
            <a:off x="838199" y="365125"/>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First to demonstrate wireless communication ?</a:t>
            </a:r>
          </a:p>
        </p:txBody>
      </p:sp>
      <p:pic>
        <p:nvPicPr>
          <p:cNvPr id="9" name="Picture 8" descr="A person in a suit&#10;&#10;Description automatically generated">
            <a:extLst>
              <a:ext uri="{FF2B5EF4-FFF2-40B4-BE49-F238E27FC236}">
                <a16:creationId xmlns:a16="http://schemas.microsoft.com/office/drawing/2014/main" id="{CB2AFDE9-AD2E-82F1-1ABC-66B26C225AE1}"/>
              </a:ext>
            </a:extLst>
          </p:cNvPr>
          <p:cNvPicPr>
            <a:picLocks noChangeAspect="1"/>
          </p:cNvPicPr>
          <p:nvPr/>
        </p:nvPicPr>
        <p:blipFill>
          <a:blip r:embed="rId4"/>
          <a:stretch>
            <a:fillRect/>
          </a:stretch>
        </p:blipFill>
        <p:spPr>
          <a:xfrm>
            <a:off x="838199" y="3310052"/>
            <a:ext cx="2859759" cy="2859759"/>
          </a:xfrm>
          <a:prstGeom prst="rect">
            <a:avLst/>
          </a:prstGeom>
        </p:spPr>
      </p:pic>
      <p:pic>
        <p:nvPicPr>
          <p:cNvPr id="11" name="Picture 10" descr="A person standing in front of a desk with a variety of objects&#10;&#10;Description automatically generated">
            <a:extLst>
              <a:ext uri="{FF2B5EF4-FFF2-40B4-BE49-F238E27FC236}">
                <a16:creationId xmlns:a16="http://schemas.microsoft.com/office/drawing/2014/main" id="{B30C57D0-BDFA-46D3-E571-DF0318146D3E}"/>
              </a:ext>
            </a:extLst>
          </p:cNvPr>
          <p:cNvPicPr>
            <a:picLocks noChangeAspect="1"/>
          </p:cNvPicPr>
          <p:nvPr/>
        </p:nvPicPr>
        <p:blipFill>
          <a:blip r:embed="rId5"/>
          <a:stretch>
            <a:fillRect/>
          </a:stretch>
        </p:blipFill>
        <p:spPr>
          <a:xfrm>
            <a:off x="4038600" y="3310053"/>
            <a:ext cx="2859758" cy="2859758"/>
          </a:xfrm>
          <a:prstGeom prst="rect">
            <a:avLst/>
          </a:prstGeom>
        </p:spPr>
      </p:pic>
    </p:spTree>
    <p:extLst>
      <p:ext uri="{BB962C8B-B14F-4D97-AF65-F5344CB8AC3E}">
        <p14:creationId xmlns:p14="http://schemas.microsoft.com/office/powerpoint/2010/main" val="322374221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4294967295"/>
          </p:nvPr>
        </p:nvSpPr>
        <p:spPr>
          <a:xfrm>
            <a:off x="838199" y="1446615"/>
            <a:ext cx="10713335" cy="1311861"/>
          </a:xfrm>
        </p:spPr>
        <p:txBody>
          <a:bodyPr>
            <a:noAutofit/>
          </a:bodyPr>
          <a:lstStyle/>
          <a:p>
            <a:pPr>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p>
          <a:p>
            <a:pPr>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1901: Trans-</a:t>
            </a:r>
            <a:r>
              <a:rPr lang="en-US" dirty="0" err="1">
                <a:latin typeface="+mj-lt"/>
              </a:rPr>
              <a:t>atlantic</a:t>
            </a:r>
            <a:r>
              <a:rPr lang="en-US" dirty="0">
                <a:latin typeface="+mj-lt"/>
              </a:rPr>
              <a:t> transmission England to America (&gt;3000km)</a:t>
            </a:r>
          </a:p>
          <a:p>
            <a:pPr>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48</a:t>
            </a:fld>
            <a:endParaRPr lang="en-US"/>
          </a:p>
        </p:txBody>
      </p:sp>
      <p:sp>
        <p:nvSpPr>
          <p:cNvPr id="3" name="AutoShape 2" descr="Image result for english chann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8" name="Title 1">
            <a:extLst>
              <a:ext uri="{FF2B5EF4-FFF2-40B4-BE49-F238E27FC236}">
                <a16:creationId xmlns:a16="http://schemas.microsoft.com/office/drawing/2014/main" id="{77B5929D-D313-2FFA-A4CC-E7676DFFD5A8}"/>
              </a:ext>
            </a:extLst>
          </p:cNvPr>
          <p:cNvSpPr txBox="1">
            <a:spLocks/>
          </p:cNvSpPr>
          <p:nvPr/>
        </p:nvSpPr>
        <p:spPr>
          <a:xfrm>
            <a:off x="838199" y="365125"/>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Early milestones for wireless communication</a:t>
            </a:r>
          </a:p>
        </p:txBody>
      </p:sp>
      <p:pic>
        <p:nvPicPr>
          <p:cNvPr id="6" name="Picture 5" descr="A map of the north america&#10;&#10;Description automatically generated">
            <a:extLst>
              <a:ext uri="{FF2B5EF4-FFF2-40B4-BE49-F238E27FC236}">
                <a16:creationId xmlns:a16="http://schemas.microsoft.com/office/drawing/2014/main" id="{1AB91C40-2CF4-2A8E-8173-34737D8B4A3C}"/>
              </a:ext>
            </a:extLst>
          </p:cNvPr>
          <p:cNvPicPr>
            <a:picLocks noChangeAspect="1"/>
          </p:cNvPicPr>
          <p:nvPr/>
        </p:nvPicPr>
        <p:blipFill>
          <a:blip r:embed="rId3"/>
          <a:stretch>
            <a:fillRect/>
          </a:stretch>
        </p:blipFill>
        <p:spPr>
          <a:xfrm>
            <a:off x="3009900" y="2758476"/>
            <a:ext cx="6172200" cy="3447752"/>
          </a:xfrm>
          <a:prstGeom prst="rect">
            <a:avLst/>
          </a:prstGeom>
        </p:spPr>
      </p:pic>
    </p:spTree>
    <p:extLst>
      <p:ext uri="{BB962C8B-B14F-4D97-AF65-F5344CB8AC3E}">
        <p14:creationId xmlns:p14="http://schemas.microsoft.com/office/powerpoint/2010/main" val="1981675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33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C6FAEEE-D619-4E65-A0EF-E650D0B3166A}" type="slidenum">
              <a:rPr lang="en-US" smtClean="0"/>
              <a:t>49</a:t>
            </a:fld>
            <a:endParaRPr lang="en-US"/>
          </a:p>
        </p:txBody>
      </p:sp>
      <p:sp>
        <p:nvSpPr>
          <p:cNvPr id="8" name="Title 1">
            <a:extLst>
              <a:ext uri="{FF2B5EF4-FFF2-40B4-BE49-F238E27FC236}">
                <a16:creationId xmlns:a16="http://schemas.microsoft.com/office/drawing/2014/main" id="{B5B67F66-8E39-76DA-D6A5-0486F8D9428F}"/>
              </a:ext>
            </a:extLst>
          </p:cNvPr>
          <p:cNvSpPr txBox="1">
            <a:spLocks/>
          </p:cNvSpPr>
          <p:nvPr/>
        </p:nvSpPr>
        <p:spPr>
          <a:xfrm>
            <a:off x="838199" y="365125"/>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Early milestones for wireless communication</a:t>
            </a:r>
          </a:p>
        </p:txBody>
      </p:sp>
      <p:sp>
        <p:nvSpPr>
          <p:cNvPr id="9" name="Content Placeholder 2">
            <a:extLst>
              <a:ext uri="{FF2B5EF4-FFF2-40B4-BE49-F238E27FC236}">
                <a16:creationId xmlns:a16="http://schemas.microsoft.com/office/drawing/2014/main" id="{CC3CE2FE-9D8E-43E1-4688-79BD0214EE5A}"/>
              </a:ext>
            </a:extLst>
          </p:cNvPr>
          <p:cNvSpPr txBox="1">
            <a:spLocks/>
          </p:cNvSpPr>
          <p:nvPr/>
        </p:nvSpPr>
        <p:spPr>
          <a:xfrm>
            <a:off x="838199" y="1459305"/>
            <a:ext cx="11066698" cy="3545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1906: (AM radio) first audio broadcast of music/voice from shore to ship </a:t>
            </a:r>
          </a:p>
          <a:p>
            <a:r>
              <a:rPr lang="en-US" dirty="0">
                <a:latin typeface="+mj-lt"/>
              </a:rPr>
              <a:t>1912: The RMS Titanic sank. After this, wireless telegraphy quickly became universal on large ships for communication</a:t>
            </a:r>
          </a:p>
          <a:p>
            <a:r>
              <a:rPr lang="en-US" dirty="0">
                <a:latin typeface="+mj-lt"/>
              </a:rPr>
              <a:t>1915: AT&amp;T sent speech from Arlington (Virginia) to Paris (&gt;6,000km)</a:t>
            </a:r>
          </a:p>
        </p:txBody>
      </p:sp>
      <p:pic>
        <p:nvPicPr>
          <p:cNvPr id="3" name="Picture 2" descr="A person playing a trumpet in front of a painting of a ship&#10;&#10;Description automatically generated">
            <a:extLst>
              <a:ext uri="{FF2B5EF4-FFF2-40B4-BE49-F238E27FC236}">
                <a16:creationId xmlns:a16="http://schemas.microsoft.com/office/drawing/2014/main" id="{8DA6FE7D-0E07-2324-A7DF-A69A1886C1EB}"/>
              </a:ext>
            </a:extLst>
          </p:cNvPr>
          <p:cNvPicPr>
            <a:picLocks noChangeAspect="1"/>
          </p:cNvPicPr>
          <p:nvPr/>
        </p:nvPicPr>
        <p:blipFill>
          <a:blip r:embed="rId2"/>
          <a:stretch>
            <a:fillRect/>
          </a:stretch>
        </p:blipFill>
        <p:spPr>
          <a:xfrm>
            <a:off x="1330834" y="3428999"/>
            <a:ext cx="2925123" cy="2925123"/>
          </a:xfrm>
          <a:prstGeom prst="rect">
            <a:avLst/>
          </a:prstGeom>
        </p:spPr>
      </p:pic>
      <p:pic>
        <p:nvPicPr>
          <p:cNvPr id="7" name="Picture 6" descr="A person sitting at a desk with a typewriter and a flag&#10;&#10;Description automatically generated">
            <a:extLst>
              <a:ext uri="{FF2B5EF4-FFF2-40B4-BE49-F238E27FC236}">
                <a16:creationId xmlns:a16="http://schemas.microsoft.com/office/drawing/2014/main" id="{D8ABA5C6-1483-45AA-4C6A-EDB9B61034FF}"/>
              </a:ext>
            </a:extLst>
          </p:cNvPr>
          <p:cNvPicPr>
            <a:picLocks noChangeAspect="1"/>
          </p:cNvPicPr>
          <p:nvPr/>
        </p:nvPicPr>
        <p:blipFill>
          <a:blip r:embed="rId3"/>
          <a:stretch>
            <a:fillRect/>
          </a:stretch>
        </p:blipFill>
        <p:spPr>
          <a:xfrm>
            <a:off x="4748592" y="3480767"/>
            <a:ext cx="2925123" cy="2925123"/>
          </a:xfrm>
          <a:prstGeom prst="rect">
            <a:avLst/>
          </a:prstGeom>
        </p:spPr>
      </p:pic>
      <p:pic>
        <p:nvPicPr>
          <p:cNvPr id="11" name="Picture 10" descr="Two men sitting at a desk looking at a city&#10;&#10;Description automatically generated">
            <a:extLst>
              <a:ext uri="{FF2B5EF4-FFF2-40B4-BE49-F238E27FC236}">
                <a16:creationId xmlns:a16="http://schemas.microsoft.com/office/drawing/2014/main" id="{58C46D22-B995-EC90-31C6-8B3ABE81DE63}"/>
              </a:ext>
            </a:extLst>
          </p:cNvPr>
          <p:cNvPicPr>
            <a:picLocks noChangeAspect="1"/>
          </p:cNvPicPr>
          <p:nvPr/>
        </p:nvPicPr>
        <p:blipFill>
          <a:blip r:embed="rId4"/>
          <a:stretch>
            <a:fillRect/>
          </a:stretch>
        </p:blipFill>
        <p:spPr>
          <a:xfrm>
            <a:off x="8166351" y="3489799"/>
            <a:ext cx="2925124" cy="2925124"/>
          </a:xfrm>
          <a:prstGeom prst="rect">
            <a:avLst/>
          </a:prstGeom>
        </p:spPr>
      </p:pic>
    </p:spTree>
    <p:extLst>
      <p:ext uri="{BB962C8B-B14F-4D97-AF65-F5344CB8AC3E}">
        <p14:creationId xmlns:p14="http://schemas.microsoft.com/office/powerpoint/2010/main" val="1097952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0767283" cy="1325563"/>
          </a:xfrm>
        </p:spPr>
        <p:txBody>
          <a:bodyPr>
            <a:normAutofit/>
          </a:bodyPr>
          <a:lstStyle/>
          <a:p>
            <a:r>
              <a:rPr lang="en-US" sz="4000" dirty="0">
                <a:latin typeface="+mn-lt"/>
              </a:rPr>
              <a:t>Let us get to know one of the instructor</a:t>
            </a:r>
          </a:p>
        </p:txBody>
      </p:sp>
      <p:sp>
        <p:nvSpPr>
          <p:cNvPr id="3" name="Content Placeholder 2"/>
          <p:cNvSpPr>
            <a:spLocks noGrp="1"/>
          </p:cNvSpPr>
          <p:nvPr>
            <p:ph idx="1"/>
          </p:nvPr>
        </p:nvSpPr>
        <p:spPr>
          <a:xfrm>
            <a:off x="536028" y="1522909"/>
            <a:ext cx="11116283" cy="2003419"/>
          </a:xfrm>
        </p:spPr>
        <p:txBody>
          <a:bodyPr>
            <a:normAutofit/>
          </a:bodyPr>
          <a:lstStyle/>
          <a:p>
            <a:r>
              <a:rPr lang="en-US" dirty="0">
                <a:latin typeface="+mj-lt"/>
              </a:rPr>
              <a:t>Build real embedded and wireless systems.  Functional prototypes</a:t>
            </a:r>
          </a:p>
          <a:p>
            <a:r>
              <a:rPr lang="en-US" dirty="0">
                <a:latin typeface="+mj-lt"/>
              </a:rPr>
              <a:t>Wireless embedded systems: Journey started over </a:t>
            </a:r>
            <a:r>
              <a:rPr lang="en-US" b="1" dirty="0">
                <a:latin typeface="+mj-lt"/>
              </a:rPr>
              <a:t>15</a:t>
            </a:r>
            <a:r>
              <a:rPr lang="en-US" dirty="0">
                <a:latin typeface="+mj-lt"/>
              </a:rPr>
              <a:t> years back!</a:t>
            </a:r>
          </a:p>
          <a:p>
            <a:r>
              <a:rPr lang="en-US" dirty="0">
                <a:latin typeface="+mj-lt"/>
              </a:rPr>
              <a:t>Commonly, our work involves designing systems at the intersection of computer science, electrical engineering and computer communication</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5</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dirty="0" err="1"/>
              <a:t>ambujv@nus.edu.sg</a:t>
            </a:r>
            <a:endParaRPr lang="sv-SE" dirty="0"/>
          </a:p>
        </p:txBody>
      </p:sp>
      <p:pic>
        <p:nvPicPr>
          <p:cNvPr id="15" name="Picture 14">
            <a:extLst>
              <a:ext uri="{FF2B5EF4-FFF2-40B4-BE49-F238E27FC236}">
                <a16:creationId xmlns:a16="http://schemas.microsoft.com/office/drawing/2014/main" id="{5D3E2BEF-3598-06B2-9055-B747ADFF3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34" y="3429000"/>
            <a:ext cx="4134661" cy="2756922"/>
          </a:xfrm>
          <a:prstGeom prst="rect">
            <a:avLst/>
          </a:prstGeom>
        </p:spPr>
      </p:pic>
      <p:pic>
        <p:nvPicPr>
          <p:cNvPr id="16" name="Picture 15">
            <a:extLst>
              <a:ext uri="{FF2B5EF4-FFF2-40B4-BE49-F238E27FC236}">
                <a16:creationId xmlns:a16="http://schemas.microsoft.com/office/drawing/2014/main" id="{375513D9-936C-73DC-BD2A-90D3FB733111}"/>
              </a:ext>
            </a:extLst>
          </p:cNvPr>
          <p:cNvPicPr>
            <a:picLocks noChangeAspect="1"/>
          </p:cNvPicPr>
          <p:nvPr/>
        </p:nvPicPr>
        <p:blipFill>
          <a:blip r:embed="rId4"/>
          <a:stretch>
            <a:fillRect/>
          </a:stretch>
        </p:blipFill>
        <p:spPr>
          <a:xfrm>
            <a:off x="3666999" y="3713710"/>
            <a:ext cx="2162398" cy="1840338"/>
          </a:xfrm>
          <a:prstGeom prst="rect">
            <a:avLst/>
          </a:prstGeom>
        </p:spPr>
      </p:pic>
      <p:pic>
        <p:nvPicPr>
          <p:cNvPr id="17" name="Picture 16">
            <a:extLst>
              <a:ext uri="{FF2B5EF4-FFF2-40B4-BE49-F238E27FC236}">
                <a16:creationId xmlns:a16="http://schemas.microsoft.com/office/drawing/2014/main" id="{C2AB3377-3B2E-4D97-E24C-BDFA825BDE3E}"/>
              </a:ext>
            </a:extLst>
          </p:cNvPr>
          <p:cNvPicPr>
            <a:picLocks noChangeAspect="1"/>
          </p:cNvPicPr>
          <p:nvPr/>
        </p:nvPicPr>
        <p:blipFill>
          <a:blip r:embed="rId5"/>
          <a:stretch>
            <a:fillRect/>
          </a:stretch>
        </p:blipFill>
        <p:spPr>
          <a:xfrm>
            <a:off x="6185714" y="3713711"/>
            <a:ext cx="2954966" cy="1840338"/>
          </a:xfrm>
          <a:prstGeom prst="rect">
            <a:avLst/>
          </a:prstGeom>
        </p:spPr>
      </p:pic>
      <p:pic>
        <p:nvPicPr>
          <p:cNvPr id="18" name="Picture 17">
            <a:extLst>
              <a:ext uri="{FF2B5EF4-FFF2-40B4-BE49-F238E27FC236}">
                <a16:creationId xmlns:a16="http://schemas.microsoft.com/office/drawing/2014/main" id="{21192F8F-C67B-3ACF-AE8B-24749FB74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9551" y="3704293"/>
            <a:ext cx="2402760" cy="2402760"/>
          </a:xfrm>
          <a:prstGeom prst="rect">
            <a:avLst/>
          </a:prstGeom>
        </p:spPr>
      </p:pic>
      <p:sp>
        <p:nvSpPr>
          <p:cNvPr id="19" name="TextBox 18">
            <a:extLst>
              <a:ext uri="{FF2B5EF4-FFF2-40B4-BE49-F238E27FC236}">
                <a16:creationId xmlns:a16="http://schemas.microsoft.com/office/drawing/2014/main" id="{B454D4FB-258A-9333-F6B2-B00C27B49B0A}"/>
              </a:ext>
            </a:extLst>
          </p:cNvPr>
          <p:cNvSpPr txBox="1"/>
          <p:nvPr/>
        </p:nvSpPr>
        <p:spPr>
          <a:xfrm>
            <a:off x="1353976" y="5953164"/>
            <a:ext cx="1688578" cy="307777"/>
          </a:xfrm>
          <a:prstGeom prst="rect">
            <a:avLst/>
          </a:prstGeom>
          <a:noFill/>
        </p:spPr>
        <p:txBody>
          <a:bodyPr wrap="square" rtlCol="0">
            <a:spAutoFit/>
          </a:bodyPr>
          <a:lstStyle/>
          <a:p>
            <a:r>
              <a:rPr lang="en-US" sz="1400" dirty="0">
                <a:latin typeface="+mj-lt"/>
              </a:rPr>
              <a:t>[ACM SENSYS 2017]</a:t>
            </a:r>
          </a:p>
        </p:txBody>
      </p:sp>
      <p:sp>
        <p:nvSpPr>
          <p:cNvPr id="20" name="TextBox 19">
            <a:extLst>
              <a:ext uri="{FF2B5EF4-FFF2-40B4-BE49-F238E27FC236}">
                <a16:creationId xmlns:a16="http://schemas.microsoft.com/office/drawing/2014/main" id="{5779A4E5-259E-CB90-0F54-4674EB1B195E}"/>
              </a:ext>
            </a:extLst>
          </p:cNvPr>
          <p:cNvSpPr txBox="1"/>
          <p:nvPr/>
        </p:nvSpPr>
        <p:spPr>
          <a:xfrm>
            <a:off x="3824604" y="5926315"/>
            <a:ext cx="1836984" cy="307777"/>
          </a:xfrm>
          <a:prstGeom prst="rect">
            <a:avLst/>
          </a:prstGeom>
          <a:noFill/>
        </p:spPr>
        <p:txBody>
          <a:bodyPr wrap="square" rtlCol="0">
            <a:spAutoFit/>
          </a:bodyPr>
          <a:lstStyle/>
          <a:p>
            <a:r>
              <a:rPr lang="en-US" sz="1400" dirty="0">
                <a:latin typeface="+mj-lt"/>
              </a:rPr>
              <a:t>[ACM MOBISYS 2020]</a:t>
            </a:r>
          </a:p>
        </p:txBody>
      </p:sp>
      <p:sp>
        <p:nvSpPr>
          <p:cNvPr id="21" name="TextBox 20">
            <a:extLst>
              <a:ext uri="{FF2B5EF4-FFF2-40B4-BE49-F238E27FC236}">
                <a16:creationId xmlns:a16="http://schemas.microsoft.com/office/drawing/2014/main" id="{247A119E-A197-163C-08A4-E2B8EA4C830D}"/>
              </a:ext>
            </a:extLst>
          </p:cNvPr>
          <p:cNvSpPr txBox="1"/>
          <p:nvPr/>
        </p:nvSpPr>
        <p:spPr>
          <a:xfrm>
            <a:off x="6634515" y="5926316"/>
            <a:ext cx="1900189" cy="307777"/>
          </a:xfrm>
          <a:prstGeom prst="rect">
            <a:avLst/>
          </a:prstGeom>
          <a:noFill/>
        </p:spPr>
        <p:txBody>
          <a:bodyPr wrap="square" rtlCol="0">
            <a:spAutoFit/>
          </a:bodyPr>
          <a:lstStyle/>
          <a:p>
            <a:r>
              <a:rPr lang="en-US" sz="1400" dirty="0">
                <a:latin typeface="+mj-lt"/>
              </a:rPr>
              <a:t>[ACM MOBICOM 2020]</a:t>
            </a:r>
          </a:p>
        </p:txBody>
      </p:sp>
      <p:sp>
        <p:nvSpPr>
          <p:cNvPr id="22" name="TextBox 21">
            <a:extLst>
              <a:ext uri="{FF2B5EF4-FFF2-40B4-BE49-F238E27FC236}">
                <a16:creationId xmlns:a16="http://schemas.microsoft.com/office/drawing/2014/main" id="{5C5B855F-66F0-F909-A5FA-048F1819DA1B}"/>
              </a:ext>
            </a:extLst>
          </p:cNvPr>
          <p:cNvSpPr txBox="1"/>
          <p:nvPr/>
        </p:nvSpPr>
        <p:spPr>
          <a:xfrm>
            <a:off x="10108341" y="5926314"/>
            <a:ext cx="1688578" cy="307777"/>
          </a:xfrm>
          <a:prstGeom prst="rect">
            <a:avLst/>
          </a:prstGeom>
          <a:noFill/>
        </p:spPr>
        <p:txBody>
          <a:bodyPr wrap="square" rtlCol="0">
            <a:spAutoFit/>
          </a:bodyPr>
          <a:lstStyle/>
          <a:p>
            <a:r>
              <a:rPr lang="en-US" sz="1400" dirty="0">
                <a:latin typeface="+mj-lt"/>
              </a:rPr>
              <a:t>[ACM VLCS 2017]</a:t>
            </a:r>
          </a:p>
        </p:txBody>
      </p:sp>
    </p:spTree>
    <p:extLst>
      <p:ext uri="{BB962C8B-B14F-4D97-AF65-F5344CB8AC3E}">
        <p14:creationId xmlns:p14="http://schemas.microsoft.com/office/powerpoint/2010/main" val="1904657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4294967295"/>
          </p:nvPr>
        </p:nvSpPr>
        <p:spPr>
          <a:xfrm>
            <a:off x="775615" y="1377700"/>
            <a:ext cx="9739746" cy="4543267"/>
          </a:xfrm>
        </p:spPr>
        <p:txBody>
          <a:bodyPr>
            <a:normAutofit fontScale="92500" lnSpcReduction="10000"/>
          </a:bodyPr>
          <a:lstStyle/>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1916: Regular broadcast of weather information using Morse code</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1917 - 1919: Clear transmission of music, voice and human speech</a:t>
            </a:r>
          </a:p>
          <a:p>
            <a:pPr lvl="1">
              <a:lnSpc>
                <a:spcPct val="15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Early Radio Stations</a:t>
            </a:r>
          </a:p>
          <a:p>
            <a:pPr lvl="1">
              <a:lnSpc>
                <a:spcPct val="15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1922: France, UK</a:t>
            </a:r>
          </a:p>
          <a:p>
            <a:pPr lvl="1">
              <a:lnSpc>
                <a:spcPct val="15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a:solidFill>
                  <a:srgbClr val="FF0000"/>
                </a:solidFill>
                <a:latin typeface="+mj-lt"/>
              </a:rPr>
              <a:t>1936: Malaya, Singapore</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1935: Frequency modulation (FM) demonstrated by Armstrong</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1980s: Digital Audio Broadcasting (DAB) </a:t>
            </a:r>
          </a:p>
          <a:p>
            <a:pPr>
              <a:lnSpc>
                <a:spcPct val="90000"/>
              </a:lnSpc>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p>
        </p:txBody>
      </p:sp>
      <p:sp>
        <p:nvSpPr>
          <p:cNvPr id="2" name="Slide Number Placeholder 1"/>
          <p:cNvSpPr>
            <a:spLocks noGrp="1"/>
          </p:cNvSpPr>
          <p:nvPr>
            <p:ph type="sldNum" sz="quarter" idx="12"/>
          </p:nvPr>
        </p:nvSpPr>
        <p:spPr/>
        <p:txBody>
          <a:bodyPr/>
          <a:lstStyle/>
          <a:p>
            <a:fld id="{5C6FAEEE-D619-4E65-A0EF-E650D0B3166A}" type="slidenum">
              <a:rPr lang="en-US" smtClean="0"/>
              <a:t>50</a:t>
            </a:fld>
            <a:endParaRPr lang="en-US"/>
          </a:p>
        </p:txBody>
      </p:sp>
      <p:sp>
        <p:nvSpPr>
          <p:cNvPr id="3" name="Title 1">
            <a:extLst>
              <a:ext uri="{FF2B5EF4-FFF2-40B4-BE49-F238E27FC236}">
                <a16:creationId xmlns:a16="http://schemas.microsoft.com/office/drawing/2014/main" id="{F35A7A1F-B7E6-E162-8A7C-2F2CCB00BE33}"/>
              </a:ext>
            </a:extLst>
          </p:cNvPr>
          <p:cNvSpPr txBox="1">
            <a:spLocks/>
          </p:cNvSpPr>
          <p:nvPr/>
        </p:nvSpPr>
        <p:spPr>
          <a:xfrm>
            <a:off x="696096" y="253914"/>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History of Audio/Video broadcasting</a:t>
            </a:r>
          </a:p>
        </p:txBody>
      </p:sp>
      <p:pic>
        <p:nvPicPr>
          <p:cNvPr id="6" name="Picture 5" descr="A person sitting at a desk with a radio&#10;&#10;Description automatically generated">
            <a:extLst>
              <a:ext uri="{FF2B5EF4-FFF2-40B4-BE49-F238E27FC236}">
                <a16:creationId xmlns:a16="http://schemas.microsoft.com/office/drawing/2014/main" id="{46364AE7-6F47-89F5-C149-EF09609038B6}"/>
              </a:ext>
            </a:extLst>
          </p:cNvPr>
          <p:cNvPicPr>
            <a:picLocks noChangeAspect="1"/>
          </p:cNvPicPr>
          <p:nvPr/>
        </p:nvPicPr>
        <p:blipFill>
          <a:blip r:embed="rId3"/>
          <a:stretch>
            <a:fillRect/>
          </a:stretch>
        </p:blipFill>
        <p:spPr>
          <a:xfrm>
            <a:off x="9605725" y="2605222"/>
            <a:ext cx="2289999" cy="2289999"/>
          </a:xfrm>
          <a:prstGeom prst="rect">
            <a:avLst/>
          </a:prstGeom>
        </p:spPr>
      </p:pic>
    </p:spTree>
    <p:extLst>
      <p:ext uri="{BB962C8B-B14F-4D97-AF65-F5344CB8AC3E}">
        <p14:creationId xmlns:p14="http://schemas.microsoft.com/office/powerpoint/2010/main" val="14807458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7" dur="500"/>
                                        <p:tgtEl>
                                          <p:spTgt spid="1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38">
                                            <p:txEl>
                                              <p:pRg st="1" end="1"/>
                                            </p:txEl>
                                          </p:spTgt>
                                        </p:tgtEl>
                                        <p:attrNameLst>
                                          <p:attrName>style.visibility</p:attrName>
                                        </p:attrNameLst>
                                      </p:cBhvr>
                                      <p:to>
                                        <p:strVal val="visible"/>
                                      </p:to>
                                    </p:set>
                                    <p:animEffect transition="in" filter="blinds(horizontal)">
                                      <p:cBhvr>
                                        <p:cTn id="12" dur="500"/>
                                        <p:tgtEl>
                                          <p:spTgt spid="14338">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Effect transition="in" filter="blinds(horizontal)">
                                      <p:cBhvr>
                                        <p:cTn id="15" dur="500"/>
                                        <p:tgtEl>
                                          <p:spTgt spid="14338">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338">
                                            <p:txEl>
                                              <p:pRg st="3" end="3"/>
                                            </p:txEl>
                                          </p:spTgt>
                                        </p:tgtEl>
                                        <p:attrNameLst>
                                          <p:attrName>style.visibility</p:attrName>
                                        </p:attrNameLst>
                                      </p:cBhvr>
                                      <p:to>
                                        <p:strVal val="visible"/>
                                      </p:to>
                                    </p:set>
                                    <p:animEffect transition="in" filter="blinds(horizontal)">
                                      <p:cBhvr>
                                        <p:cTn id="18" dur="500"/>
                                        <p:tgtEl>
                                          <p:spTgt spid="14338">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338">
                                            <p:txEl>
                                              <p:pRg st="4" end="4"/>
                                            </p:txEl>
                                          </p:spTgt>
                                        </p:tgtEl>
                                        <p:attrNameLst>
                                          <p:attrName>style.visibility</p:attrName>
                                        </p:attrNameLst>
                                      </p:cBhvr>
                                      <p:to>
                                        <p:strVal val="visible"/>
                                      </p:to>
                                    </p:set>
                                    <p:animEffect transition="in" filter="blinds(horizontal)">
                                      <p:cBhvr>
                                        <p:cTn id="21" dur="500"/>
                                        <p:tgtEl>
                                          <p:spTgt spid="1433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338">
                                            <p:txEl>
                                              <p:pRg st="5" end="5"/>
                                            </p:txEl>
                                          </p:spTgt>
                                        </p:tgtEl>
                                        <p:attrNameLst>
                                          <p:attrName>style.visibility</p:attrName>
                                        </p:attrNameLst>
                                      </p:cBhvr>
                                      <p:to>
                                        <p:strVal val="visible"/>
                                      </p:to>
                                    </p:set>
                                    <p:animEffect transition="in" filter="blinds(horizontal)">
                                      <p:cBhvr>
                                        <p:cTn id="26" dur="500"/>
                                        <p:tgtEl>
                                          <p:spTgt spid="1433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Effect transition="in" filter="blinds(horizontal)">
                                      <p:cBhvr>
                                        <p:cTn id="31" dur="500"/>
                                        <p:tgtEl>
                                          <p:spTgt spid="143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343011" y="1214353"/>
            <a:ext cx="11662638" cy="4948063"/>
          </a:xfrm>
        </p:spPr>
        <p:txBody>
          <a:bodyPr>
            <a:noAutofit/>
          </a:bodyPr>
          <a:lstStyle/>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1923: First wireless TV transmission</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1941: NTSC (National Television System Committee), 525 lines per inch at 30 fps in a bandwidth of 6 MHz</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1962: AT&amp;T launches Telstar, the first satellite to carry TV broadcasts</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1963: PAL or Phase Alternating Line standardized, uses 625 lines</a:t>
            </a: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rgbClr val="FF0000"/>
                </a:solidFill>
                <a:latin typeface="+mj-lt"/>
              </a:rPr>
              <a:t>1963: First TV broadcast in Singapore (channel 5)</a:t>
            </a:r>
            <a:r>
              <a:rPr lang="ar-SA" b="1" dirty="0">
                <a:solidFill>
                  <a:srgbClr val="FF0000"/>
                </a:solidFill>
                <a:latin typeface="+mj-lt"/>
                <a:cs typeface="Arial" charset="0"/>
              </a:rPr>
              <a:t>‏</a:t>
            </a:r>
            <a:endParaRPr lang="en-US" b="1" dirty="0">
              <a:solidFill>
                <a:srgbClr val="FF0000"/>
              </a:solidFill>
              <a:latin typeface="+mj-lt"/>
            </a:endParaRPr>
          </a:p>
          <a:p>
            <a:pPr>
              <a:lnSpc>
                <a:spcPct val="15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1996: US. HDTV standardized </a:t>
            </a:r>
          </a:p>
        </p:txBody>
      </p:sp>
      <p:sp>
        <p:nvSpPr>
          <p:cNvPr id="2" name="Slide Number Placeholder 1"/>
          <p:cNvSpPr>
            <a:spLocks noGrp="1"/>
          </p:cNvSpPr>
          <p:nvPr>
            <p:ph type="sldNum" sz="quarter" idx="12"/>
          </p:nvPr>
        </p:nvSpPr>
        <p:spPr/>
        <p:txBody>
          <a:bodyPr/>
          <a:lstStyle/>
          <a:p>
            <a:fld id="{5C6FAEEE-D619-4E65-A0EF-E650D0B3166A}" type="slidenum">
              <a:rPr lang="en-US" smtClean="0"/>
              <a:t>51</a:t>
            </a:fld>
            <a:endParaRPr lang="en-US"/>
          </a:p>
        </p:txBody>
      </p:sp>
      <p:sp>
        <p:nvSpPr>
          <p:cNvPr id="3" name="Title 1">
            <a:extLst>
              <a:ext uri="{FF2B5EF4-FFF2-40B4-BE49-F238E27FC236}">
                <a16:creationId xmlns:a16="http://schemas.microsoft.com/office/drawing/2014/main" id="{380ED1F4-DC44-F614-ADC2-62302817C1D7}"/>
              </a:ext>
            </a:extLst>
          </p:cNvPr>
          <p:cNvSpPr txBox="1">
            <a:spLocks/>
          </p:cNvSpPr>
          <p:nvPr/>
        </p:nvSpPr>
        <p:spPr>
          <a:xfrm>
            <a:off x="343011" y="226753"/>
            <a:ext cx="11353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History of Television Broadcasting</a:t>
            </a:r>
          </a:p>
        </p:txBody>
      </p:sp>
      <p:pic>
        <p:nvPicPr>
          <p:cNvPr id="6" name="Picture 5" descr="An old television on a table&#10;&#10;Description automatically generated">
            <a:extLst>
              <a:ext uri="{FF2B5EF4-FFF2-40B4-BE49-F238E27FC236}">
                <a16:creationId xmlns:a16="http://schemas.microsoft.com/office/drawing/2014/main" id="{6E8959D3-255B-3EC4-684E-07A49CADD552}"/>
              </a:ext>
            </a:extLst>
          </p:cNvPr>
          <p:cNvPicPr>
            <a:picLocks noChangeAspect="1"/>
          </p:cNvPicPr>
          <p:nvPr/>
        </p:nvPicPr>
        <p:blipFill>
          <a:blip r:embed="rId3"/>
          <a:stretch>
            <a:fillRect/>
          </a:stretch>
        </p:blipFill>
        <p:spPr>
          <a:xfrm>
            <a:off x="9876051" y="4182701"/>
            <a:ext cx="1979715" cy="1979715"/>
          </a:xfrm>
          <a:prstGeom prst="rect">
            <a:avLst/>
          </a:prstGeom>
        </p:spPr>
      </p:pic>
    </p:spTree>
    <p:extLst>
      <p:ext uri="{BB962C8B-B14F-4D97-AF65-F5344CB8AC3E}">
        <p14:creationId xmlns:p14="http://schemas.microsoft.com/office/powerpoint/2010/main" val="5135899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blinds(horizontal)">
                                      <p:cBhvr>
                                        <p:cTn id="7" dur="500"/>
                                        <p:tgtEl>
                                          <p:spTgt spid="15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blinds(horizontal)">
                                      <p:cBhvr>
                                        <p:cTn id="12" dur="500"/>
                                        <p:tgtEl>
                                          <p:spTgt spid="15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Effect transition="in" filter="blinds(horizontal)">
                                      <p:cBhvr>
                                        <p:cTn id="17" dur="500"/>
                                        <p:tgtEl>
                                          <p:spTgt spid="153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362">
                                            <p:txEl>
                                              <p:pRg st="3" end="3"/>
                                            </p:txEl>
                                          </p:spTgt>
                                        </p:tgtEl>
                                        <p:attrNameLst>
                                          <p:attrName>style.visibility</p:attrName>
                                        </p:attrNameLst>
                                      </p:cBhvr>
                                      <p:to>
                                        <p:strVal val="visible"/>
                                      </p:to>
                                    </p:set>
                                    <p:animEffect transition="in" filter="blinds(horizontal)">
                                      <p:cBhvr>
                                        <p:cTn id="22" dur="500"/>
                                        <p:tgtEl>
                                          <p:spTgt spid="15362">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362">
                                            <p:txEl>
                                              <p:pRg st="4" end="4"/>
                                            </p:txEl>
                                          </p:spTgt>
                                        </p:tgtEl>
                                        <p:attrNameLst>
                                          <p:attrName>style.visibility</p:attrName>
                                        </p:attrNameLst>
                                      </p:cBhvr>
                                      <p:to>
                                        <p:strVal val="visible"/>
                                      </p:to>
                                    </p:set>
                                    <p:animEffect transition="in" filter="blinds(horizontal)">
                                      <p:cBhvr>
                                        <p:cTn id="25" dur="500"/>
                                        <p:tgtEl>
                                          <p:spTgt spid="1536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5362">
                                            <p:txEl>
                                              <p:pRg st="5" end="5"/>
                                            </p:txEl>
                                          </p:spTgt>
                                        </p:tgtEl>
                                        <p:attrNameLst>
                                          <p:attrName>style.visibility</p:attrName>
                                        </p:attrNameLst>
                                      </p:cBhvr>
                                      <p:to>
                                        <p:strVal val="visible"/>
                                      </p:to>
                                    </p:set>
                                    <p:animEffect transition="in" filter="blinds(horizontal)">
                                      <p:cBhvr>
                                        <p:cTn id="30" dur="500"/>
                                        <p:tgtEl>
                                          <p:spTgt spid="153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158" y="1531053"/>
            <a:ext cx="11185245" cy="3662453"/>
          </a:xfrm>
        </p:spPr>
        <p:txBody>
          <a:bodyPr>
            <a:normAutofit/>
          </a:bodyPr>
          <a:lstStyle/>
          <a:p>
            <a:r>
              <a:rPr lang="en-US" dirty="0">
                <a:latin typeface="+mj-lt"/>
              </a:rPr>
              <a:t>1985 – US FCC rules ISM band for unlicensed use</a:t>
            </a:r>
          </a:p>
          <a:p>
            <a:r>
              <a:rPr lang="en-US" dirty="0">
                <a:latin typeface="+mj-lt"/>
              </a:rPr>
              <a:t>1990s – </a:t>
            </a:r>
            <a:r>
              <a:rPr lang="en-US" dirty="0" err="1">
                <a:latin typeface="+mj-lt"/>
              </a:rPr>
              <a:t>WaveLAN</a:t>
            </a:r>
            <a:r>
              <a:rPr lang="en-US" dirty="0">
                <a:latin typeface="+mj-lt"/>
              </a:rPr>
              <a:t> (NCR Corporation, Netherlands)</a:t>
            </a:r>
          </a:p>
          <a:p>
            <a:pPr lvl="1"/>
            <a:r>
              <a:rPr lang="en-US" sz="2800" dirty="0">
                <a:latin typeface="+mj-lt"/>
              </a:rPr>
              <a:t>Wireless ethernet for cashier systems</a:t>
            </a:r>
          </a:p>
          <a:p>
            <a:r>
              <a:rPr lang="en-US" dirty="0">
                <a:latin typeface="+mj-lt"/>
              </a:rPr>
              <a:t>1997 – 802.11 specification</a:t>
            </a:r>
          </a:p>
          <a:p>
            <a:r>
              <a:rPr lang="en-US" dirty="0">
                <a:latin typeface="+mj-lt"/>
              </a:rPr>
              <a:t>1999 – 802.11b and 802.11a amendments</a:t>
            </a:r>
          </a:p>
          <a:p>
            <a:r>
              <a:rPr lang="en-US" dirty="0">
                <a:latin typeface="+mj-lt"/>
              </a:rPr>
              <a:t>1999 – </a:t>
            </a:r>
            <a:r>
              <a:rPr lang="en-US" dirty="0" err="1">
                <a:latin typeface="+mj-lt"/>
              </a:rPr>
              <a:t>WiFi</a:t>
            </a:r>
            <a:r>
              <a:rPr lang="en-US" dirty="0">
                <a:latin typeface="+mj-lt"/>
              </a:rPr>
              <a:t> Alliance formed for certification of devices</a:t>
            </a:r>
          </a:p>
          <a:p>
            <a:r>
              <a:rPr lang="en-US" dirty="0">
                <a:latin typeface="+mj-lt"/>
              </a:rPr>
              <a:t>1999 – Apple iBook is the first consumer </a:t>
            </a:r>
            <a:r>
              <a:rPr lang="en-US" dirty="0" err="1">
                <a:latin typeface="+mj-lt"/>
              </a:rPr>
              <a:t>WiFi</a:t>
            </a:r>
            <a:r>
              <a:rPr lang="en-US" dirty="0">
                <a:latin typeface="+mj-lt"/>
              </a:rPr>
              <a:t> product</a:t>
            </a:r>
          </a:p>
          <a:p>
            <a:endParaRPr lang="en-US" dirty="0">
              <a:latin typeface="+mj-lt"/>
            </a:endParaRPr>
          </a:p>
          <a:p>
            <a:pPr lvl="1"/>
            <a:endParaRPr lang="en-US" dirty="0">
              <a:latin typeface="+mj-lt"/>
            </a:endParaRPr>
          </a:p>
          <a:p>
            <a:pPr lvl="1"/>
            <a:endParaRPr lang="en-US" dirty="0">
              <a:latin typeface="+mj-lt"/>
            </a:endParaRPr>
          </a:p>
          <a:p>
            <a:pPr marL="0" indent="0" algn="ctr">
              <a:buNone/>
            </a:pPr>
            <a:endParaRPr lang="en-US" dirty="0">
              <a:latin typeface="+mj-lt"/>
            </a:endParaRPr>
          </a:p>
        </p:txBody>
      </p:sp>
      <p:sp>
        <p:nvSpPr>
          <p:cNvPr id="14" name="Slide Number Placeholder 13">
            <a:extLst>
              <a:ext uri="{FF2B5EF4-FFF2-40B4-BE49-F238E27FC236}">
                <a16:creationId xmlns:a16="http://schemas.microsoft.com/office/drawing/2014/main" id="{41DE850A-63CB-4FEF-99D6-7D2FDDC75E9D}"/>
              </a:ext>
            </a:extLst>
          </p:cNvPr>
          <p:cNvSpPr>
            <a:spLocks noGrp="1"/>
          </p:cNvSpPr>
          <p:nvPr>
            <p:ph type="sldNum" sz="quarter" idx="12"/>
          </p:nvPr>
        </p:nvSpPr>
        <p:spPr/>
        <p:txBody>
          <a:bodyPr/>
          <a:lstStyle/>
          <a:p>
            <a:fld id="{687B7451-1438-CB4A-8106-82A64F1C7D7B}" type="slidenum">
              <a:rPr lang="sv-SE" smtClean="0"/>
              <a:t>52</a:t>
            </a:fld>
            <a:endParaRPr lang="sv-SE"/>
          </a:p>
        </p:txBody>
      </p:sp>
      <p:sp>
        <p:nvSpPr>
          <p:cNvPr id="17" name="Title 1">
            <a:extLst>
              <a:ext uri="{FF2B5EF4-FFF2-40B4-BE49-F238E27FC236}">
                <a16:creationId xmlns:a16="http://schemas.microsoft.com/office/drawing/2014/main" id="{7D0CFFEB-E1E3-452A-9E4B-56DF05DB1BDF}"/>
              </a:ext>
            </a:extLst>
          </p:cNvPr>
          <p:cNvSpPr txBox="1">
            <a:spLocks/>
          </p:cNvSpPr>
          <p:nvPr/>
        </p:nvSpPr>
        <p:spPr>
          <a:xfrm>
            <a:off x="500224" y="713615"/>
            <a:ext cx="10198256" cy="86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FD3BF10E-80CB-49A5-8C7A-B9F47AEDD05A}"/>
              </a:ext>
            </a:extLst>
          </p:cNvPr>
          <p:cNvSpPr txBox="1">
            <a:spLocks/>
          </p:cNvSpPr>
          <p:nvPr/>
        </p:nvSpPr>
        <p:spPr>
          <a:xfrm>
            <a:off x="787710" y="365125"/>
            <a:ext cx="111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latin typeface="+mn-lt"/>
              </a:rPr>
              <a:t>WiFi</a:t>
            </a:r>
            <a:r>
              <a:rPr lang="en-US" dirty="0">
                <a:latin typeface="+mn-lt"/>
              </a:rPr>
              <a:t> standard timeline</a:t>
            </a:r>
          </a:p>
        </p:txBody>
      </p:sp>
      <p:pic>
        <p:nvPicPr>
          <p:cNvPr id="8" name="Picture 4">
            <a:extLst>
              <a:ext uri="{FF2B5EF4-FFF2-40B4-BE49-F238E27FC236}">
                <a16:creationId xmlns:a16="http://schemas.microsoft.com/office/drawing/2014/main" id="{83652343-6187-EBF4-C6D5-6D4F8C949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53" t="5396" r="8911" b="5586"/>
          <a:stretch/>
        </p:blipFill>
        <p:spPr bwMode="auto">
          <a:xfrm>
            <a:off x="9935465" y="3185735"/>
            <a:ext cx="1526029" cy="1136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97F9F21-B652-14AE-56FD-B2D65B4CC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5196" y="933091"/>
            <a:ext cx="1569094" cy="1805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302C18C-9CBF-50A7-BE10-73A0516413C9}"/>
              </a:ext>
            </a:extLst>
          </p:cNvPr>
          <p:cNvPicPr>
            <a:picLocks noChangeAspect="1"/>
          </p:cNvPicPr>
          <p:nvPr/>
        </p:nvPicPr>
        <p:blipFill>
          <a:blip r:embed="rId5"/>
          <a:stretch>
            <a:fillRect/>
          </a:stretch>
        </p:blipFill>
        <p:spPr>
          <a:xfrm>
            <a:off x="9645099" y="4530834"/>
            <a:ext cx="2106759" cy="1762016"/>
          </a:xfrm>
          <a:prstGeom prst="rect">
            <a:avLst/>
          </a:prstGeom>
        </p:spPr>
      </p:pic>
      <p:sp>
        <p:nvSpPr>
          <p:cNvPr id="2" name="Footer Placeholder 1">
            <a:extLst>
              <a:ext uri="{FF2B5EF4-FFF2-40B4-BE49-F238E27FC236}">
                <a16:creationId xmlns:a16="http://schemas.microsoft.com/office/drawing/2014/main" id="{6FBC6BF7-C41A-3FA1-5BB3-32BCB2E8B666}"/>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633424734"/>
      </p:ext>
    </p:extLst>
  </p:cSld>
  <p:clrMapOvr>
    <a:masterClrMapping/>
  </p:clrMapOvr>
  <mc:AlternateContent xmlns:mc="http://schemas.openxmlformats.org/markup-compatibility/2006" xmlns:p14="http://schemas.microsoft.com/office/powerpoint/2010/main">
    <mc:Choice Requires="p14">
      <p:transition spd="slow" p14:dur="2000" advTm="110889"/>
    </mc:Choice>
    <mc:Fallback xmlns="">
      <p:transition spd="slow" advTm="110889"/>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227AC-6AD6-A6C4-D3B1-3168C113A3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1F579-2011-7971-0581-ABBD606B4542}"/>
              </a:ext>
            </a:extLst>
          </p:cNvPr>
          <p:cNvSpPr>
            <a:spLocks noGrp="1"/>
          </p:cNvSpPr>
          <p:nvPr>
            <p:ph idx="1"/>
          </p:nvPr>
        </p:nvSpPr>
        <p:spPr>
          <a:xfrm>
            <a:off x="419100" y="2022688"/>
            <a:ext cx="11353800" cy="3217527"/>
          </a:xfrm>
        </p:spPr>
        <p:txBody>
          <a:bodyPr>
            <a:normAutofit/>
          </a:bodyPr>
          <a:lstStyle/>
          <a:p>
            <a:r>
              <a:rPr lang="en-SG" b="1" dirty="0">
                <a:solidFill>
                  <a:srgbClr val="0E0E0E"/>
                </a:solidFill>
                <a:effectLst/>
                <a:latin typeface="+mj-lt"/>
              </a:rPr>
              <a:t>Let’s Get to Know the Instructors 😊</a:t>
            </a:r>
          </a:p>
          <a:p>
            <a:r>
              <a:rPr lang="en-SG" b="1" dirty="0">
                <a:solidFill>
                  <a:srgbClr val="0E0E0E"/>
                </a:solidFill>
                <a:effectLst/>
                <a:latin typeface="+mj-lt"/>
              </a:rPr>
              <a:t>Course Overview:</a:t>
            </a:r>
            <a:r>
              <a:rPr lang="en-SG" dirty="0">
                <a:solidFill>
                  <a:srgbClr val="0E0E0E"/>
                </a:solidFill>
                <a:effectLst/>
                <a:latin typeface="+mj-lt"/>
              </a:rPr>
              <a:t> What is this course about? Logistics and Grading Criteria</a:t>
            </a:r>
          </a:p>
          <a:p>
            <a:r>
              <a:rPr lang="en-SG" b="1" dirty="0">
                <a:solidFill>
                  <a:srgbClr val="0E0E0E"/>
                </a:solidFill>
                <a:effectLst/>
                <a:latin typeface="+mj-lt"/>
              </a:rPr>
              <a:t>Mark Weiser’s Vision for Ubiquitous Computing</a:t>
            </a:r>
            <a:endParaRPr lang="en-SG" dirty="0">
              <a:solidFill>
                <a:srgbClr val="0E0E0E"/>
              </a:solidFill>
              <a:effectLst/>
              <a:latin typeface="+mj-lt"/>
            </a:endParaRPr>
          </a:p>
          <a:p>
            <a:r>
              <a:rPr lang="en-SG" b="1" dirty="0">
                <a:solidFill>
                  <a:srgbClr val="0E0E0E"/>
                </a:solidFill>
                <a:effectLst/>
                <a:latin typeface="+mj-lt"/>
              </a:rPr>
              <a:t>Introduction to the Internet of Things (IoT) and Its Growth</a:t>
            </a:r>
            <a:endParaRPr lang="en-SG" dirty="0">
              <a:solidFill>
                <a:srgbClr val="0E0E0E"/>
              </a:solidFill>
              <a:effectLst/>
              <a:latin typeface="+mj-lt"/>
            </a:endParaRPr>
          </a:p>
          <a:p>
            <a:r>
              <a:rPr lang="en-SG" b="1" dirty="0">
                <a:solidFill>
                  <a:srgbClr val="0E0E0E"/>
                </a:solidFill>
                <a:effectLst/>
                <a:latin typeface="+mj-lt"/>
              </a:rPr>
              <a:t>History of Wireless Communication</a:t>
            </a:r>
            <a:endParaRPr lang="en-SG" dirty="0">
              <a:solidFill>
                <a:srgbClr val="0E0E0E"/>
              </a:solidFill>
              <a:effectLst/>
              <a:latin typeface="+mj-lt"/>
            </a:endParaRPr>
          </a:p>
          <a:p>
            <a:r>
              <a:rPr lang="en-SG" sz="3200" b="1" dirty="0">
                <a:solidFill>
                  <a:srgbClr val="0E0E0E"/>
                </a:solidFill>
                <a:effectLst/>
              </a:rPr>
              <a:t>Basics of Antennas and Propagation</a:t>
            </a: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068CC39F-62B7-E3A9-03EA-C6CEA143A097}"/>
              </a:ext>
            </a:extLst>
          </p:cNvPr>
          <p:cNvSpPr>
            <a:spLocks noGrp="1"/>
          </p:cNvSpPr>
          <p:nvPr>
            <p:ph type="sldNum" sz="quarter" idx="12"/>
          </p:nvPr>
        </p:nvSpPr>
        <p:spPr/>
        <p:txBody>
          <a:bodyPr/>
          <a:lstStyle/>
          <a:p>
            <a:fld id="{687B7451-1438-CB4A-8106-82A64F1C7D7B}" type="slidenum">
              <a:rPr lang="sv-SE" smtClean="0"/>
              <a:t>53</a:t>
            </a:fld>
            <a:endParaRPr lang="sv-SE" dirty="0"/>
          </a:p>
        </p:txBody>
      </p:sp>
      <p:sp>
        <p:nvSpPr>
          <p:cNvPr id="5" name="Title 4">
            <a:extLst>
              <a:ext uri="{FF2B5EF4-FFF2-40B4-BE49-F238E27FC236}">
                <a16:creationId xmlns:a16="http://schemas.microsoft.com/office/drawing/2014/main" id="{7521A256-3E1E-2A52-5560-E18BCADB4B5E}"/>
              </a:ext>
            </a:extLst>
          </p:cNvPr>
          <p:cNvSpPr>
            <a:spLocks noGrp="1"/>
          </p:cNvSpPr>
          <p:nvPr>
            <p:ph type="title"/>
          </p:nvPr>
        </p:nvSpPr>
        <p:spPr>
          <a:xfrm>
            <a:off x="419100" y="417879"/>
            <a:ext cx="10515600" cy="1325563"/>
          </a:xfrm>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83693B-6DAF-2D89-04F6-4CE6EBC06F10}"/>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064946660"/>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2155" y="3185208"/>
            <a:ext cx="9787690" cy="1258094"/>
          </a:xfrm>
        </p:spPr>
        <p:txBody>
          <a:bodyPr>
            <a:normAutofit/>
          </a:bodyPr>
          <a:lstStyle/>
          <a:p>
            <a:pPr marL="0" indent="0" algn="ctr">
              <a:buNone/>
            </a:pPr>
            <a:r>
              <a:rPr lang="en-US" sz="4800" dirty="0"/>
              <a:t>Basics of Wireless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17393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1725D-67F5-BE95-7BE4-BA28F063C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4E5B8-74CA-3433-9DB8-D3A6B041C0B4}"/>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a:solidFill>
                  <a:schemeClr val="tx1"/>
                </a:solidFill>
                <a:latin typeface="+mj-lt"/>
                <a:ea typeface="+mj-ea"/>
                <a:cs typeface="+mj-cs"/>
              </a:rPr>
              <a:t>What does the term radio means?</a:t>
            </a:r>
          </a:p>
        </p:txBody>
      </p:sp>
      <p:pic>
        <p:nvPicPr>
          <p:cNvPr id="16" name="Picture 15" descr="An old radio with knobs and dials&#10;&#10;Description automatically generated">
            <a:extLst>
              <a:ext uri="{FF2B5EF4-FFF2-40B4-BE49-F238E27FC236}">
                <a16:creationId xmlns:a16="http://schemas.microsoft.com/office/drawing/2014/main" id="{15DC3755-D71C-BEB2-37EC-82DD1FCF09C1}"/>
              </a:ext>
            </a:extLst>
          </p:cNvPr>
          <p:cNvPicPr>
            <a:picLocks noChangeAspect="1"/>
          </p:cNvPicPr>
          <p:nvPr/>
        </p:nvPicPr>
        <p:blipFill rotWithShape="1">
          <a:blip r:embed="rId3"/>
          <a:srcRect l="18181" r="6045" b="3"/>
          <a:stretch/>
        </p:blipFill>
        <p:spPr>
          <a:xfrm>
            <a:off x="182787" y="2558694"/>
            <a:ext cx="2827865" cy="3731891"/>
          </a:xfrm>
          <a:prstGeom prst="rect">
            <a:avLst/>
          </a:prstGeom>
        </p:spPr>
      </p:pic>
      <p:pic>
        <p:nvPicPr>
          <p:cNvPr id="14" name="Picture 13" descr="A close-up of a radio&#10;&#10;Description automatically generated">
            <a:extLst>
              <a:ext uri="{FF2B5EF4-FFF2-40B4-BE49-F238E27FC236}">
                <a16:creationId xmlns:a16="http://schemas.microsoft.com/office/drawing/2014/main" id="{933B4A86-FB40-6B5D-613C-DDC53855ABC6}"/>
              </a:ext>
            </a:extLst>
          </p:cNvPr>
          <p:cNvPicPr>
            <a:picLocks noChangeAspect="1"/>
          </p:cNvPicPr>
          <p:nvPr/>
        </p:nvPicPr>
        <p:blipFill rotWithShape="1">
          <a:blip r:embed="rId4"/>
          <a:srcRect l="13240" r="10987" b="3"/>
          <a:stretch/>
        </p:blipFill>
        <p:spPr>
          <a:xfrm>
            <a:off x="3180760" y="2558694"/>
            <a:ext cx="2827865" cy="3731891"/>
          </a:xfrm>
          <a:prstGeom prst="rect">
            <a:avLst/>
          </a:prstGeom>
        </p:spPr>
      </p:pic>
      <p:pic>
        <p:nvPicPr>
          <p:cNvPr id="7" name="Picture 6" descr="A rectangular radio on a table&#10;&#10;Description automatically generated">
            <a:extLst>
              <a:ext uri="{FF2B5EF4-FFF2-40B4-BE49-F238E27FC236}">
                <a16:creationId xmlns:a16="http://schemas.microsoft.com/office/drawing/2014/main" id="{AB36AB35-2594-41CB-FF82-CB9C5FCD24AE}"/>
              </a:ext>
            </a:extLst>
          </p:cNvPr>
          <p:cNvPicPr>
            <a:picLocks noChangeAspect="1"/>
          </p:cNvPicPr>
          <p:nvPr/>
        </p:nvPicPr>
        <p:blipFill rotWithShape="1">
          <a:blip r:embed="rId5"/>
          <a:srcRect l="13305" r="10921" b="3"/>
          <a:stretch/>
        </p:blipFill>
        <p:spPr>
          <a:xfrm>
            <a:off x="6178733" y="2558694"/>
            <a:ext cx="2827865" cy="3731891"/>
          </a:xfrm>
          <a:prstGeom prst="rect">
            <a:avLst/>
          </a:prstGeom>
        </p:spPr>
      </p:pic>
      <p:pic>
        <p:nvPicPr>
          <p:cNvPr id="12" name="Picture 11" descr="A wooden radio with a clock and a round speaker&#10;&#10;Description automatically generated">
            <a:extLst>
              <a:ext uri="{FF2B5EF4-FFF2-40B4-BE49-F238E27FC236}">
                <a16:creationId xmlns:a16="http://schemas.microsoft.com/office/drawing/2014/main" id="{AFCEBF96-AF8F-719C-54C6-88B7F2EA6AFA}"/>
              </a:ext>
            </a:extLst>
          </p:cNvPr>
          <p:cNvPicPr>
            <a:picLocks noChangeAspect="1"/>
          </p:cNvPicPr>
          <p:nvPr/>
        </p:nvPicPr>
        <p:blipFill rotWithShape="1">
          <a:blip r:embed="rId6"/>
          <a:srcRect l="17036" r="7190" b="3"/>
          <a:stretch/>
        </p:blipFill>
        <p:spPr>
          <a:xfrm>
            <a:off x="9176706" y="2558694"/>
            <a:ext cx="2827865" cy="3731891"/>
          </a:xfrm>
          <a:prstGeom prst="rect">
            <a:avLst/>
          </a:prstGeom>
        </p:spPr>
      </p:pic>
      <p:sp>
        <p:nvSpPr>
          <p:cNvPr id="8" name="Slide Number Placeholder 7">
            <a:extLst>
              <a:ext uri="{FF2B5EF4-FFF2-40B4-BE49-F238E27FC236}">
                <a16:creationId xmlns:a16="http://schemas.microsoft.com/office/drawing/2014/main" id="{6478EF44-194A-D896-3D01-20E3BFA749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87B7451-1438-CB4A-8106-82A64F1C7D7B}" type="slidenum">
              <a:rPr lang="en-US" sz="1200" smtClean="0"/>
              <a:pPr>
                <a:spcAft>
                  <a:spcPts val="600"/>
                </a:spcAft>
              </a:pPr>
              <a:t>55</a:t>
            </a:fld>
            <a:endParaRPr lang="en-US" sz="1200"/>
          </a:p>
        </p:txBody>
      </p:sp>
    </p:spTree>
    <p:extLst>
      <p:ext uri="{BB962C8B-B14F-4D97-AF65-F5344CB8AC3E}">
        <p14:creationId xmlns:p14="http://schemas.microsoft.com/office/powerpoint/2010/main" val="162368551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What does the term radio means?</a:t>
            </a:r>
          </a:p>
        </p:txBody>
      </p:sp>
      <p:sp>
        <p:nvSpPr>
          <p:cNvPr id="3" name="Content Placeholder 2"/>
          <p:cNvSpPr>
            <a:spLocks noGrp="1"/>
          </p:cNvSpPr>
          <p:nvPr>
            <p:ph idx="1"/>
          </p:nvPr>
        </p:nvSpPr>
        <p:spPr>
          <a:xfrm>
            <a:off x="913262" y="1440816"/>
            <a:ext cx="10892050" cy="1877367"/>
          </a:xfrm>
        </p:spPr>
        <p:txBody>
          <a:bodyPr>
            <a:noAutofit/>
          </a:bodyPr>
          <a:lstStyle/>
          <a:p>
            <a:pPr marL="0" indent="0" algn="just">
              <a:buNone/>
            </a:pPr>
            <a:r>
              <a:rPr lang="en-US" dirty="0">
                <a:latin typeface="+mj-lt"/>
              </a:rPr>
              <a:t>The term </a:t>
            </a:r>
            <a:r>
              <a:rPr lang="en-US" b="1" dirty="0"/>
              <a:t>radio</a:t>
            </a:r>
            <a:r>
              <a:rPr lang="en-US" dirty="0">
                <a:latin typeface="+mj-lt"/>
              </a:rPr>
              <a:t> originates from the Latin "radius," signifying "spoke of a wheel" or "ray of light." It was first used in communication context in 1881. French scientist Ernest </a:t>
            </a:r>
            <a:r>
              <a:rPr lang="en-US" dirty="0" err="1">
                <a:latin typeface="+mj-lt"/>
              </a:rPr>
              <a:t>Mercadier</a:t>
            </a:r>
            <a:r>
              <a:rPr lang="en-US" dirty="0">
                <a:latin typeface="+mj-lt"/>
              </a:rPr>
              <a:t> suggested the term, leading Alexander Graham Bell to name his photophone system "radiophone," which translates to "radiated sound."</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56</a:t>
            </a:fld>
            <a:endParaRPr lang="sv-SE" dirty="0"/>
          </a:p>
        </p:txBody>
      </p:sp>
      <p:pic>
        <p:nvPicPr>
          <p:cNvPr id="10" name="Picture 9" descr="A picture containing text&#10;&#10;Description automatically generated">
            <a:extLst>
              <a:ext uri="{FF2B5EF4-FFF2-40B4-BE49-F238E27FC236}">
                <a16:creationId xmlns:a16="http://schemas.microsoft.com/office/drawing/2014/main" id="{200D7E29-4E34-814B-EBCB-A2689A184DB0}"/>
              </a:ext>
            </a:extLst>
          </p:cNvPr>
          <p:cNvPicPr>
            <a:picLocks noChangeAspect="1"/>
          </p:cNvPicPr>
          <p:nvPr/>
        </p:nvPicPr>
        <p:blipFill>
          <a:blip r:embed="rId3"/>
          <a:stretch>
            <a:fillRect/>
          </a:stretch>
        </p:blipFill>
        <p:spPr>
          <a:xfrm>
            <a:off x="1975147" y="3893081"/>
            <a:ext cx="3876431" cy="2599793"/>
          </a:xfrm>
          <a:prstGeom prst="rect">
            <a:avLst/>
          </a:prstGeom>
        </p:spPr>
      </p:pic>
      <p:pic>
        <p:nvPicPr>
          <p:cNvPr id="11" name="Picture 10" descr="A picture containing text, outdoor, water, ground&#10;&#10;Description automatically generated">
            <a:extLst>
              <a:ext uri="{FF2B5EF4-FFF2-40B4-BE49-F238E27FC236}">
                <a16:creationId xmlns:a16="http://schemas.microsoft.com/office/drawing/2014/main" id="{FD3D94B1-09B4-D37E-C520-04D2D24F92DC}"/>
              </a:ext>
            </a:extLst>
          </p:cNvPr>
          <p:cNvPicPr>
            <a:picLocks noChangeAspect="1"/>
          </p:cNvPicPr>
          <p:nvPr/>
        </p:nvPicPr>
        <p:blipFill>
          <a:blip r:embed="rId4"/>
          <a:stretch>
            <a:fillRect/>
          </a:stretch>
        </p:blipFill>
        <p:spPr>
          <a:xfrm>
            <a:off x="6523315" y="3893081"/>
            <a:ext cx="3913090" cy="2599792"/>
          </a:xfrm>
          <a:prstGeom prst="rect">
            <a:avLst/>
          </a:prstGeom>
        </p:spPr>
      </p:pic>
    </p:spTree>
    <p:extLst>
      <p:ext uri="{BB962C8B-B14F-4D97-AF65-F5344CB8AC3E}">
        <p14:creationId xmlns:p14="http://schemas.microsoft.com/office/powerpoint/2010/main" val="408232695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5D5D-7FC6-6348-CAFD-C0E18889F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C1B98-01B6-B987-C735-61840CA6B093}"/>
              </a:ext>
            </a:extLst>
          </p:cNvPr>
          <p:cNvSpPr>
            <a:spLocks noGrp="1"/>
          </p:cNvSpPr>
          <p:nvPr>
            <p:ph type="title"/>
          </p:nvPr>
        </p:nvSpPr>
        <p:spPr>
          <a:xfrm>
            <a:off x="838199" y="365125"/>
            <a:ext cx="10967113" cy="1325563"/>
          </a:xfrm>
        </p:spPr>
        <p:txBody>
          <a:bodyPr>
            <a:noAutofit/>
          </a:bodyPr>
          <a:lstStyle/>
          <a:p>
            <a:r>
              <a:rPr lang="en-US" sz="4000" dirty="0">
                <a:latin typeface="+mn-lt"/>
              </a:rPr>
              <a:t>What are radio transceivers?</a:t>
            </a:r>
          </a:p>
        </p:txBody>
      </p:sp>
      <p:sp>
        <p:nvSpPr>
          <p:cNvPr id="3" name="Content Placeholder 2">
            <a:extLst>
              <a:ext uri="{FF2B5EF4-FFF2-40B4-BE49-F238E27FC236}">
                <a16:creationId xmlns:a16="http://schemas.microsoft.com/office/drawing/2014/main" id="{D4973EE3-C1E4-BC17-375B-15DAA558F1F8}"/>
              </a:ext>
            </a:extLst>
          </p:cNvPr>
          <p:cNvSpPr>
            <a:spLocks noGrp="1"/>
          </p:cNvSpPr>
          <p:nvPr>
            <p:ph idx="1"/>
          </p:nvPr>
        </p:nvSpPr>
        <p:spPr>
          <a:xfrm>
            <a:off x="838199" y="1664854"/>
            <a:ext cx="10816989" cy="925389"/>
          </a:xfrm>
        </p:spPr>
        <p:txBody>
          <a:bodyPr>
            <a:noAutofit/>
          </a:bodyPr>
          <a:lstStyle/>
          <a:p>
            <a:pPr marL="0" indent="0" algn="just">
              <a:buNone/>
            </a:pPr>
            <a:r>
              <a:rPr lang="en-US" dirty="0">
                <a:latin typeface="+mj-lt"/>
              </a:rPr>
              <a:t>Radio transceivers are components that enables the </a:t>
            </a:r>
            <a:r>
              <a:rPr lang="en-US" b="1" dirty="0"/>
              <a:t>transmission</a:t>
            </a:r>
            <a:r>
              <a:rPr lang="en-US" dirty="0">
                <a:latin typeface="+mj-lt"/>
              </a:rPr>
              <a:t> and </a:t>
            </a:r>
            <a:r>
              <a:rPr lang="en-US" b="1" dirty="0"/>
              <a:t>reception</a:t>
            </a:r>
            <a:r>
              <a:rPr lang="en-US" dirty="0">
                <a:latin typeface="+mj-lt"/>
              </a:rPr>
              <a:t> of electromagnetic waves. A key component in wireless device</a:t>
            </a:r>
          </a:p>
        </p:txBody>
      </p:sp>
      <p:sp>
        <p:nvSpPr>
          <p:cNvPr id="8" name="Slide Number Placeholder 7">
            <a:extLst>
              <a:ext uri="{FF2B5EF4-FFF2-40B4-BE49-F238E27FC236}">
                <a16:creationId xmlns:a16="http://schemas.microsoft.com/office/drawing/2014/main" id="{BB4DA411-691F-DE93-3C7B-FE80FFFE5A46}"/>
              </a:ext>
            </a:extLst>
          </p:cNvPr>
          <p:cNvSpPr>
            <a:spLocks noGrp="1"/>
          </p:cNvSpPr>
          <p:nvPr>
            <p:ph type="sldNum" sz="quarter" idx="12"/>
          </p:nvPr>
        </p:nvSpPr>
        <p:spPr/>
        <p:txBody>
          <a:bodyPr/>
          <a:lstStyle/>
          <a:p>
            <a:fld id="{687B7451-1438-CB4A-8106-82A64F1C7D7B}" type="slidenum">
              <a:rPr lang="sv-SE" smtClean="0"/>
              <a:t>57</a:t>
            </a:fld>
            <a:endParaRPr lang="sv-SE" dirty="0"/>
          </a:p>
        </p:txBody>
      </p:sp>
      <p:cxnSp>
        <p:nvCxnSpPr>
          <p:cNvPr id="4" name="Straight Connector 3">
            <a:extLst>
              <a:ext uri="{FF2B5EF4-FFF2-40B4-BE49-F238E27FC236}">
                <a16:creationId xmlns:a16="http://schemas.microsoft.com/office/drawing/2014/main" id="{CB20E095-3B40-77A0-969A-FA47026A8DFF}"/>
              </a:ext>
            </a:extLst>
          </p:cNvPr>
          <p:cNvCxnSpPr>
            <a:cxnSpLocks/>
          </p:cNvCxnSpPr>
          <p:nvPr/>
        </p:nvCxnSpPr>
        <p:spPr>
          <a:xfrm>
            <a:off x="3530537" y="4530478"/>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riangle 4">
            <a:extLst>
              <a:ext uri="{FF2B5EF4-FFF2-40B4-BE49-F238E27FC236}">
                <a16:creationId xmlns:a16="http://schemas.microsoft.com/office/drawing/2014/main" id="{44C3A8B1-4ACD-A8C1-E4EE-C501ACBF480B}"/>
              </a:ext>
            </a:extLst>
          </p:cNvPr>
          <p:cNvSpPr/>
          <p:nvPr/>
        </p:nvSpPr>
        <p:spPr>
          <a:xfrm rot="10800000">
            <a:off x="3190797" y="396815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0F20222-FA17-81B9-9B77-DB77FD0F2471}"/>
              </a:ext>
            </a:extLst>
          </p:cNvPr>
          <p:cNvCxnSpPr>
            <a:cxnSpLocks/>
          </p:cNvCxnSpPr>
          <p:nvPr/>
        </p:nvCxnSpPr>
        <p:spPr>
          <a:xfrm>
            <a:off x="3530535" y="511884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332516-528A-B14F-9CA0-A4EC069C43DE}"/>
              </a:ext>
            </a:extLst>
          </p:cNvPr>
          <p:cNvSpPr txBox="1"/>
          <p:nvPr/>
        </p:nvSpPr>
        <p:spPr>
          <a:xfrm>
            <a:off x="3916079" y="4037015"/>
            <a:ext cx="814301" cy="276999"/>
          </a:xfrm>
          <a:prstGeom prst="rect">
            <a:avLst/>
          </a:prstGeom>
          <a:noFill/>
        </p:spPr>
        <p:txBody>
          <a:bodyPr wrap="square" rtlCol="0">
            <a:spAutoFit/>
          </a:bodyPr>
          <a:lstStyle/>
          <a:p>
            <a:r>
              <a:rPr lang="en-US" sz="1200" dirty="0">
                <a:latin typeface="+mj-lt"/>
              </a:rPr>
              <a:t>Antenna</a:t>
            </a:r>
          </a:p>
        </p:txBody>
      </p:sp>
      <p:sp>
        <p:nvSpPr>
          <p:cNvPr id="17" name="TextBox 16">
            <a:extLst>
              <a:ext uri="{FF2B5EF4-FFF2-40B4-BE49-F238E27FC236}">
                <a16:creationId xmlns:a16="http://schemas.microsoft.com/office/drawing/2014/main" id="{A15A1BFC-681F-14B2-6833-FEA0CDBCEAB9}"/>
              </a:ext>
            </a:extLst>
          </p:cNvPr>
          <p:cNvSpPr txBox="1"/>
          <p:nvPr/>
        </p:nvSpPr>
        <p:spPr>
          <a:xfrm>
            <a:off x="2983510" y="6136700"/>
            <a:ext cx="1195782" cy="584775"/>
          </a:xfrm>
          <a:prstGeom prst="rect">
            <a:avLst/>
          </a:prstGeom>
          <a:noFill/>
        </p:spPr>
        <p:txBody>
          <a:bodyPr wrap="square" rtlCol="0">
            <a:spAutoFit/>
          </a:bodyPr>
          <a:lstStyle/>
          <a:p>
            <a:pPr algn="ctr"/>
            <a:r>
              <a:rPr lang="en-US" sz="1600" dirty="0">
                <a:latin typeface="+mj-lt"/>
              </a:rPr>
              <a:t>Transmitting </a:t>
            </a:r>
          </a:p>
          <a:p>
            <a:pPr algn="ctr"/>
            <a:r>
              <a:rPr lang="en-US" sz="1600" dirty="0">
                <a:latin typeface="+mj-lt"/>
              </a:rPr>
              <a:t>Device</a:t>
            </a:r>
          </a:p>
        </p:txBody>
      </p:sp>
      <p:cxnSp>
        <p:nvCxnSpPr>
          <p:cNvPr id="20" name="Straight Arrow Connector 19">
            <a:extLst>
              <a:ext uri="{FF2B5EF4-FFF2-40B4-BE49-F238E27FC236}">
                <a16:creationId xmlns:a16="http://schemas.microsoft.com/office/drawing/2014/main" id="{46FCC05C-BFD5-8D98-F4A4-E6CEC9AA4A44}"/>
              </a:ext>
            </a:extLst>
          </p:cNvPr>
          <p:cNvCxnSpPr>
            <a:cxnSpLocks/>
          </p:cNvCxnSpPr>
          <p:nvPr/>
        </p:nvCxnSpPr>
        <p:spPr>
          <a:xfrm>
            <a:off x="4730380" y="431401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CC5AD4-816F-43F5-F061-2398BAC3598E}"/>
              </a:ext>
            </a:extLst>
          </p:cNvPr>
          <p:cNvSpPr txBox="1"/>
          <p:nvPr/>
        </p:nvSpPr>
        <p:spPr>
          <a:xfrm>
            <a:off x="5211294" y="3985489"/>
            <a:ext cx="1769412" cy="276999"/>
          </a:xfrm>
          <a:prstGeom prst="rect">
            <a:avLst/>
          </a:prstGeom>
          <a:noFill/>
        </p:spPr>
        <p:txBody>
          <a:bodyPr wrap="square" rtlCol="0">
            <a:spAutoFit/>
          </a:bodyPr>
          <a:lstStyle/>
          <a:p>
            <a:r>
              <a:rPr lang="en-US" sz="1200" dirty="0">
                <a:latin typeface="+mj-lt"/>
              </a:rPr>
              <a:t>Radio frequency signal</a:t>
            </a:r>
          </a:p>
        </p:txBody>
      </p:sp>
      <p:sp>
        <p:nvSpPr>
          <p:cNvPr id="22" name="Triangle 21">
            <a:extLst>
              <a:ext uri="{FF2B5EF4-FFF2-40B4-BE49-F238E27FC236}">
                <a16:creationId xmlns:a16="http://schemas.microsoft.com/office/drawing/2014/main" id="{9591CDC8-C48A-5F14-4E6A-66550B2A4143}"/>
              </a:ext>
            </a:extLst>
          </p:cNvPr>
          <p:cNvSpPr/>
          <p:nvPr/>
        </p:nvSpPr>
        <p:spPr>
          <a:xfrm rot="10800000">
            <a:off x="8106852" y="396815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1C21802-DB58-799A-29A6-0C074D06507A}"/>
              </a:ext>
            </a:extLst>
          </p:cNvPr>
          <p:cNvCxnSpPr>
            <a:cxnSpLocks/>
          </p:cNvCxnSpPr>
          <p:nvPr/>
        </p:nvCxnSpPr>
        <p:spPr>
          <a:xfrm>
            <a:off x="8446591" y="452741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962130-3D9B-0F43-6356-7FDBBDFFA112}"/>
              </a:ext>
            </a:extLst>
          </p:cNvPr>
          <p:cNvSpPr txBox="1"/>
          <p:nvPr/>
        </p:nvSpPr>
        <p:spPr>
          <a:xfrm>
            <a:off x="7868610" y="6136700"/>
            <a:ext cx="1155961" cy="584775"/>
          </a:xfrm>
          <a:prstGeom prst="rect">
            <a:avLst/>
          </a:prstGeom>
          <a:noFill/>
        </p:spPr>
        <p:txBody>
          <a:bodyPr wrap="square" rtlCol="0">
            <a:spAutoFit/>
          </a:bodyPr>
          <a:lstStyle/>
          <a:p>
            <a:pPr algn="ctr"/>
            <a:r>
              <a:rPr lang="en-US" sz="1600" dirty="0">
                <a:latin typeface="+mj-lt"/>
              </a:rPr>
              <a:t>Receiving Device</a:t>
            </a:r>
          </a:p>
        </p:txBody>
      </p:sp>
    </p:spTree>
    <p:extLst>
      <p:ext uri="{BB962C8B-B14F-4D97-AF65-F5344CB8AC3E}">
        <p14:creationId xmlns:p14="http://schemas.microsoft.com/office/powerpoint/2010/main" val="397582918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21" grpId="0"/>
      <p:bldP spid="22" grpId="0" animBg="1"/>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6C5F-C512-20A6-18C6-5EA80F4DA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1686A-B851-0B88-AD56-4FEA0715D5A3}"/>
              </a:ext>
            </a:extLst>
          </p:cNvPr>
          <p:cNvSpPr>
            <a:spLocks noGrp="1"/>
          </p:cNvSpPr>
          <p:nvPr>
            <p:ph type="title"/>
          </p:nvPr>
        </p:nvSpPr>
        <p:spPr>
          <a:xfrm>
            <a:off x="1046845" y="365125"/>
            <a:ext cx="8997041" cy="1325563"/>
          </a:xfrm>
        </p:spPr>
        <p:txBody>
          <a:bodyPr>
            <a:noAutofit/>
          </a:bodyPr>
          <a:lstStyle/>
          <a:p>
            <a:r>
              <a:rPr lang="en-US" sz="4000" dirty="0">
                <a:latin typeface="+mn-lt"/>
              </a:rPr>
              <a:t>Radio transceivers in devices: </a:t>
            </a:r>
            <a:r>
              <a:rPr lang="en-US" sz="4000" dirty="0" err="1">
                <a:latin typeface="+mn-lt"/>
              </a:rPr>
              <a:t>WiFi</a:t>
            </a:r>
            <a:endParaRPr lang="en-US" sz="4000" dirty="0">
              <a:latin typeface="+mn-lt"/>
            </a:endParaRPr>
          </a:p>
        </p:txBody>
      </p:sp>
      <p:sp>
        <p:nvSpPr>
          <p:cNvPr id="8" name="Slide Number Placeholder 7">
            <a:extLst>
              <a:ext uri="{FF2B5EF4-FFF2-40B4-BE49-F238E27FC236}">
                <a16:creationId xmlns:a16="http://schemas.microsoft.com/office/drawing/2014/main" id="{6506ECCB-C078-11B5-0BB8-2E8D22668C64}"/>
              </a:ext>
            </a:extLst>
          </p:cNvPr>
          <p:cNvSpPr>
            <a:spLocks noGrp="1"/>
          </p:cNvSpPr>
          <p:nvPr>
            <p:ph type="sldNum" sz="quarter" idx="12"/>
          </p:nvPr>
        </p:nvSpPr>
        <p:spPr/>
        <p:txBody>
          <a:bodyPr/>
          <a:lstStyle/>
          <a:p>
            <a:fld id="{687B7451-1438-CB4A-8106-82A64F1C7D7B}" type="slidenum">
              <a:rPr lang="sv-SE" smtClean="0"/>
              <a:t>58</a:t>
            </a:fld>
            <a:endParaRPr lang="sv-SE" dirty="0"/>
          </a:p>
        </p:txBody>
      </p:sp>
      <p:sp>
        <p:nvSpPr>
          <p:cNvPr id="6" name="Footer Placeholder 1">
            <a:extLst>
              <a:ext uri="{FF2B5EF4-FFF2-40B4-BE49-F238E27FC236}">
                <a16:creationId xmlns:a16="http://schemas.microsoft.com/office/drawing/2014/main" id="{71436DA5-867D-275D-5D57-A762457C6C9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4" name="Picture 3" descr="A black router with four antennas&#10;&#10;Description automatically generated">
            <a:extLst>
              <a:ext uri="{FF2B5EF4-FFF2-40B4-BE49-F238E27FC236}">
                <a16:creationId xmlns:a16="http://schemas.microsoft.com/office/drawing/2014/main" id="{20C96F58-172A-20F3-7E87-20EDDED27171}"/>
              </a:ext>
            </a:extLst>
          </p:cNvPr>
          <p:cNvPicPr>
            <a:picLocks noChangeAspect="1"/>
          </p:cNvPicPr>
          <p:nvPr/>
        </p:nvPicPr>
        <p:blipFill>
          <a:blip r:embed="rId3"/>
          <a:stretch>
            <a:fillRect/>
          </a:stretch>
        </p:blipFill>
        <p:spPr>
          <a:xfrm>
            <a:off x="1046845" y="1690688"/>
            <a:ext cx="4398962" cy="4398962"/>
          </a:xfrm>
          <a:prstGeom prst="rect">
            <a:avLst/>
          </a:prstGeom>
        </p:spPr>
      </p:pic>
      <p:pic>
        <p:nvPicPr>
          <p:cNvPr id="7" name="Picture 6" descr="A colorful wifi symbol&#10;&#10;Description automatically generated">
            <a:extLst>
              <a:ext uri="{FF2B5EF4-FFF2-40B4-BE49-F238E27FC236}">
                <a16:creationId xmlns:a16="http://schemas.microsoft.com/office/drawing/2014/main" id="{4C97055B-EDD1-7015-0810-DE0325A4798C}"/>
              </a:ext>
            </a:extLst>
          </p:cNvPr>
          <p:cNvPicPr>
            <a:picLocks noChangeAspect="1"/>
          </p:cNvPicPr>
          <p:nvPr/>
        </p:nvPicPr>
        <p:blipFill>
          <a:blip r:embed="rId4"/>
          <a:stretch>
            <a:fillRect/>
          </a:stretch>
        </p:blipFill>
        <p:spPr>
          <a:xfrm>
            <a:off x="6746194" y="1824038"/>
            <a:ext cx="4278086" cy="4278086"/>
          </a:xfrm>
          <a:prstGeom prst="rect">
            <a:avLst/>
          </a:prstGeom>
        </p:spPr>
      </p:pic>
    </p:spTree>
    <p:extLst>
      <p:ext uri="{BB962C8B-B14F-4D97-AF65-F5344CB8AC3E}">
        <p14:creationId xmlns:p14="http://schemas.microsoft.com/office/powerpoint/2010/main" val="203141792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31177-D19C-34C9-BA99-B6B02EFCF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DD28F-DBC7-B811-F078-95C50FB66BD2}"/>
              </a:ext>
            </a:extLst>
          </p:cNvPr>
          <p:cNvSpPr>
            <a:spLocks noGrp="1"/>
          </p:cNvSpPr>
          <p:nvPr>
            <p:ph type="title"/>
          </p:nvPr>
        </p:nvSpPr>
        <p:spPr>
          <a:xfrm>
            <a:off x="435427" y="365120"/>
            <a:ext cx="11959772" cy="1325563"/>
          </a:xfrm>
        </p:spPr>
        <p:txBody>
          <a:bodyPr>
            <a:noAutofit/>
          </a:bodyPr>
          <a:lstStyle/>
          <a:p>
            <a:r>
              <a:rPr lang="en-US" sz="4000" dirty="0">
                <a:latin typeface="+mn-lt"/>
              </a:rPr>
              <a:t>Radio transceivers in devices: Bluetooth, Walkie-Talkie</a:t>
            </a:r>
          </a:p>
        </p:txBody>
      </p:sp>
      <p:sp>
        <p:nvSpPr>
          <p:cNvPr id="8" name="Slide Number Placeholder 7">
            <a:extLst>
              <a:ext uri="{FF2B5EF4-FFF2-40B4-BE49-F238E27FC236}">
                <a16:creationId xmlns:a16="http://schemas.microsoft.com/office/drawing/2014/main" id="{74B75CD9-2255-9D69-2872-D3A248A8823F}"/>
              </a:ext>
            </a:extLst>
          </p:cNvPr>
          <p:cNvSpPr>
            <a:spLocks noGrp="1"/>
          </p:cNvSpPr>
          <p:nvPr>
            <p:ph type="sldNum" sz="quarter" idx="12"/>
          </p:nvPr>
        </p:nvSpPr>
        <p:spPr/>
        <p:txBody>
          <a:bodyPr/>
          <a:lstStyle/>
          <a:p>
            <a:fld id="{687B7451-1438-CB4A-8106-82A64F1C7D7B}" type="slidenum">
              <a:rPr lang="sv-SE" smtClean="0"/>
              <a:t>59</a:t>
            </a:fld>
            <a:endParaRPr lang="sv-SE" dirty="0"/>
          </a:p>
        </p:txBody>
      </p:sp>
      <p:sp>
        <p:nvSpPr>
          <p:cNvPr id="6" name="Footer Placeholder 1">
            <a:extLst>
              <a:ext uri="{FF2B5EF4-FFF2-40B4-BE49-F238E27FC236}">
                <a16:creationId xmlns:a16="http://schemas.microsoft.com/office/drawing/2014/main" id="{5AA9AFE2-F13A-67CE-AD8A-49FAD4CCC2C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person wearing headphones and holding a phone&#10;&#10;Description automatically generated">
            <a:extLst>
              <a:ext uri="{FF2B5EF4-FFF2-40B4-BE49-F238E27FC236}">
                <a16:creationId xmlns:a16="http://schemas.microsoft.com/office/drawing/2014/main" id="{EAADB0F6-A4C5-38CB-B8F8-2782942D1E9A}"/>
              </a:ext>
            </a:extLst>
          </p:cNvPr>
          <p:cNvPicPr>
            <a:picLocks noChangeAspect="1"/>
          </p:cNvPicPr>
          <p:nvPr/>
        </p:nvPicPr>
        <p:blipFill>
          <a:blip r:embed="rId3"/>
          <a:stretch>
            <a:fillRect/>
          </a:stretch>
        </p:blipFill>
        <p:spPr>
          <a:xfrm>
            <a:off x="1461407" y="1922120"/>
            <a:ext cx="4202793" cy="4202793"/>
          </a:xfrm>
          <a:prstGeom prst="rect">
            <a:avLst/>
          </a:prstGeom>
        </p:spPr>
      </p:pic>
      <p:pic>
        <p:nvPicPr>
          <p:cNvPr id="10" name="Picture 9" descr="A white wireless earbuds in a charging case&#10;&#10;Description automatically generated">
            <a:extLst>
              <a:ext uri="{FF2B5EF4-FFF2-40B4-BE49-F238E27FC236}">
                <a16:creationId xmlns:a16="http://schemas.microsoft.com/office/drawing/2014/main" id="{5A09EE2A-2E2C-6CBA-F80F-F9556AC6245D}"/>
              </a:ext>
            </a:extLst>
          </p:cNvPr>
          <p:cNvPicPr>
            <a:picLocks noChangeAspect="1"/>
          </p:cNvPicPr>
          <p:nvPr/>
        </p:nvPicPr>
        <p:blipFill>
          <a:blip r:embed="rId4"/>
          <a:stretch>
            <a:fillRect/>
          </a:stretch>
        </p:blipFill>
        <p:spPr>
          <a:xfrm>
            <a:off x="5970813" y="1922120"/>
            <a:ext cx="4202793" cy="4202793"/>
          </a:xfrm>
          <a:prstGeom prst="rect">
            <a:avLst/>
          </a:prstGeom>
        </p:spPr>
      </p:pic>
    </p:spTree>
    <p:extLst>
      <p:ext uri="{BB962C8B-B14F-4D97-AF65-F5344CB8AC3E}">
        <p14:creationId xmlns:p14="http://schemas.microsoft.com/office/powerpoint/2010/main" val="1276221778"/>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570"/>
            <a:ext cx="10897535" cy="1690798"/>
          </a:xfrm>
        </p:spPr>
        <p:txBody>
          <a:bodyPr>
            <a:normAutofit/>
          </a:bodyPr>
          <a:lstStyle/>
          <a:p>
            <a:r>
              <a:rPr lang="en-US" sz="4000" dirty="0">
                <a:latin typeface="+mn-lt"/>
              </a:rPr>
              <a:t>Let us get to know one of the instructor</a:t>
            </a:r>
          </a:p>
        </p:txBody>
      </p:sp>
      <p:sp>
        <p:nvSpPr>
          <p:cNvPr id="3" name="Content Placeholder 2"/>
          <p:cNvSpPr>
            <a:spLocks noGrp="1"/>
          </p:cNvSpPr>
          <p:nvPr>
            <p:ph idx="1"/>
          </p:nvPr>
        </p:nvSpPr>
        <p:spPr>
          <a:xfrm>
            <a:off x="838200" y="1641967"/>
            <a:ext cx="11273393" cy="2509298"/>
          </a:xfrm>
        </p:spPr>
        <p:txBody>
          <a:bodyPr>
            <a:normAutofit/>
          </a:bodyPr>
          <a:lstStyle/>
          <a:p>
            <a:r>
              <a:rPr lang="en-US" dirty="0">
                <a:latin typeface="+mj-lt"/>
              </a:rPr>
              <a:t>Doctoral studies conducted in Sweden. PhD from Uppsala University</a:t>
            </a:r>
          </a:p>
          <a:p>
            <a:r>
              <a:rPr lang="en-US" b="1" dirty="0">
                <a:latin typeface="+mj-lt"/>
              </a:rPr>
              <a:t>Dissertation: </a:t>
            </a:r>
            <a:r>
              <a:rPr lang="en-US" dirty="0">
                <a:latin typeface="+mj-lt"/>
              </a:rPr>
              <a:t>Enabling sustainable networked embedded systems</a:t>
            </a:r>
          </a:p>
          <a:p>
            <a:r>
              <a:rPr lang="en-US" dirty="0">
                <a:latin typeface="+mj-lt"/>
              </a:rPr>
              <a:t>Doctoral dissertation awarded 2019 ABB Research Award (Funded Postdoc)</a:t>
            </a:r>
          </a:p>
          <a:p>
            <a:r>
              <a:rPr lang="en-US" dirty="0">
                <a:latin typeface="+mj-lt"/>
              </a:rPr>
              <a:t>Postdoctoral studies conducted at UC Berkeley</a:t>
            </a:r>
          </a:p>
          <a:p>
            <a:pPr lvl="1"/>
            <a:r>
              <a:rPr lang="en-US" dirty="0">
                <a:latin typeface="+mj-lt"/>
              </a:rPr>
              <a:t>Make sticker computers! STICORS</a:t>
            </a:r>
          </a:p>
          <a:p>
            <a:endParaRPr lang="en-US" sz="2000" dirty="0">
              <a:latin typeface="+mj-lt"/>
            </a:endParaRPr>
          </a:p>
          <a:p>
            <a:endParaRPr lang="en-US" sz="2000" dirty="0">
              <a:latin typeface="+mj-lt"/>
            </a:endParaRPr>
          </a:p>
          <a:p>
            <a:pPr marL="0" indent="0">
              <a:buNone/>
            </a:pPr>
            <a:endParaRPr lang="en-US" sz="2000" dirty="0">
              <a:latin typeface="+mj-lt"/>
            </a:endParaRPr>
          </a:p>
        </p:txBody>
      </p:sp>
      <p:pic>
        <p:nvPicPr>
          <p:cNvPr id="4" name="Content Placeholder 4" descr="A picture containing camera, phone&#10;&#10;Description automatically generated">
            <a:extLst>
              <a:ext uri="{FF2B5EF4-FFF2-40B4-BE49-F238E27FC236}">
                <a16:creationId xmlns:a16="http://schemas.microsoft.com/office/drawing/2014/main" id="{489BCA0E-DDC6-D50E-F3FB-E8B6813855E8}"/>
              </a:ext>
            </a:extLst>
          </p:cNvPr>
          <p:cNvPicPr>
            <a:picLocks noChangeAspect="1"/>
          </p:cNvPicPr>
          <p:nvPr/>
        </p:nvPicPr>
        <p:blipFill>
          <a:blip r:embed="rId3"/>
          <a:stretch>
            <a:fillRect/>
          </a:stretch>
        </p:blipFill>
        <p:spPr>
          <a:xfrm>
            <a:off x="8118907" y="3226028"/>
            <a:ext cx="3325118" cy="1487990"/>
          </a:xfrm>
          <a:prstGeom prst="rect">
            <a:avLst/>
          </a:prstGeom>
        </p:spPr>
      </p:pic>
      <p:pic>
        <p:nvPicPr>
          <p:cNvPr id="6" name="Picture 5">
            <a:extLst>
              <a:ext uri="{FF2B5EF4-FFF2-40B4-BE49-F238E27FC236}">
                <a16:creationId xmlns:a16="http://schemas.microsoft.com/office/drawing/2014/main" id="{8A22F0C3-44EF-99E4-386A-2F1D28217A14}"/>
              </a:ext>
            </a:extLst>
          </p:cNvPr>
          <p:cNvPicPr>
            <a:picLocks noChangeAspect="1"/>
          </p:cNvPicPr>
          <p:nvPr/>
        </p:nvPicPr>
        <p:blipFill>
          <a:blip r:embed="rId4"/>
          <a:stretch>
            <a:fillRect/>
          </a:stretch>
        </p:blipFill>
        <p:spPr>
          <a:xfrm>
            <a:off x="1098652" y="4807659"/>
            <a:ext cx="1393947" cy="1393947"/>
          </a:xfrm>
          <a:prstGeom prst="rect">
            <a:avLst/>
          </a:prstGeom>
        </p:spPr>
      </p:pic>
      <p:pic>
        <p:nvPicPr>
          <p:cNvPr id="16" name="Picture 15">
            <a:extLst>
              <a:ext uri="{FF2B5EF4-FFF2-40B4-BE49-F238E27FC236}">
                <a16:creationId xmlns:a16="http://schemas.microsoft.com/office/drawing/2014/main" id="{554DD431-1A93-77A5-6D5A-EE3B7D9970FF}"/>
              </a:ext>
            </a:extLst>
          </p:cNvPr>
          <p:cNvPicPr>
            <a:picLocks noChangeAspect="1"/>
          </p:cNvPicPr>
          <p:nvPr/>
        </p:nvPicPr>
        <p:blipFill>
          <a:blip r:embed="rId5"/>
          <a:stretch>
            <a:fillRect/>
          </a:stretch>
        </p:blipFill>
        <p:spPr>
          <a:xfrm>
            <a:off x="7479873" y="4850543"/>
            <a:ext cx="2219528" cy="1481534"/>
          </a:xfrm>
          <a:prstGeom prst="rect">
            <a:avLst/>
          </a:prstGeom>
        </p:spPr>
      </p:pic>
      <p:pic>
        <p:nvPicPr>
          <p:cNvPr id="15" name="Picture 14">
            <a:extLst>
              <a:ext uri="{FF2B5EF4-FFF2-40B4-BE49-F238E27FC236}">
                <a16:creationId xmlns:a16="http://schemas.microsoft.com/office/drawing/2014/main" id="{033DD762-A241-424E-64C9-B592989CA88A}"/>
              </a:ext>
            </a:extLst>
          </p:cNvPr>
          <p:cNvPicPr>
            <a:picLocks noChangeAspect="1"/>
          </p:cNvPicPr>
          <p:nvPr/>
        </p:nvPicPr>
        <p:blipFill>
          <a:blip r:embed="rId6"/>
          <a:stretch>
            <a:fillRect/>
          </a:stretch>
        </p:blipFill>
        <p:spPr>
          <a:xfrm>
            <a:off x="9845167" y="4850543"/>
            <a:ext cx="2152419" cy="1436739"/>
          </a:xfrm>
          <a:prstGeom prst="rect">
            <a:avLst/>
          </a:prstGeom>
        </p:spPr>
      </p:pic>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smtClean="0"/>
              <a:pPr>
                <a:spcAft>
                  <a:spcPts val="600"/>
                </a:spcAft>
              </a:pPr>
              <a:t>6</a:t>
            </a:fld>
            <a:endParaRPr lang="sv-SE"/>
          </a:p>
        </p:txBody>
      </p:sp>
      <p:pic>
        <p:nvPicPr>
          <p:cNvPr id="8" name="Picture 7" descr="A red circle with white text&#10;&#10;Description automatically generated">
            <a:extLst>
              <a:ext uri="{FF2B5EF4-FFF2-40B4-BE49-F238E27FC236}">
                <a16:creationId xmlns:a16="http://schemas.microsoft.com/office/drawing/2014/main" id="{17ECC0BA-539E-94B4-B990-514FB87B4707}"/>
              </a:ext>
            </a:extLst>
          </p:cNvPr>
          <p:cNvPicPr>
            <a:picLocks noChangeAspect="1"/>
          </p:cNvPicPr>
          <p:nvPr/>
        </p:nvPicPr>
        <p:blipFill>
          <a:blip r:embed="rId7"/>
          <a:stretch>
            <a:fillRect/>
          </a:stretch>
        </p:blipFill>
        <p:spPr>
          <a:xfrm>
            <a:off x="2638365" y="4825878"/>
            <a:ext cx="1406843" cy="1393947"/>
          </a:xfrm>
          <a:prstGeom prst="rect">
            <a:avLst/>
          </a:prstGeom>
        </p:spPr>
      </p:pic>
    </p:spTree>
    <p:extLst>
      <p:ext uri="{BB962C8B-B14F-4D97-AF65-F5344CB8AC3E}">
        <p14:creationId xmlns:p14="http://schemas.microsoft.com/office/powerpoint/2010/main" val="190540276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62D5C-82D7-3B45-DB7D-4F0AB442A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7B52D-7FE0-49B0-2DC9-FD3EBF9BBFCF}"/>
              </a:ext>
            </a:extLst>
          </p:cNvPr>
          <p:cNvSpPr>
            <a:spLocks noGrp="1"/>
          </p:cNvSpPr>
          <p:nvPr>
            <p:ph type="title"/>
          </p:nvPr>
        </p:nvSpPr>
        <p:spPr>
          <a:xfrm>
            <a:off x="838199" y="365125"/>
            <a:ext cx="10967113" cy="1325563"/>
          </a:xfrm>
        </p:spPr>
        <p:txBody>
          <a:bodyPr>
            <a:noAutofit/>
          </a:bodyPr>
          <a:lstStyle/>
          <a:p>
            <a:r>
              <a:rPr lang="en-US" sz="4000" dirty="0">
                <a:latin typeface="+mn-lt"/>
              </a:rPr>
              <a:t>We need to understand several terms and concepts</a:t>
            </a:r>
          </a:p>
        </p:txBody>
      </p:sp>
      <p:sp>
        <p:nvSpPr>
          <p:cNvPr id="3" name="Content Placeholder 2">
            <a:extLst>
              <a:ext uri="{FF2B5EF4-FFF2-40B4-BE49-F238E27FC236}">
                <a16:creationId xmlns:a16="http://schemas.microsoft.com/office/drawing/2014/main" id="{E0D54623-6B76-8907-BFA4-C68072A0177A}"/>
              </a:ext>
            </a:extLst>
          </p:cNvPr>
          <p:cNvSpPr>
            <a:spLocks noGrp="1"/>
          </p:cNvSpPr>
          <p:nvPr>
            <p:ph idx="1"/>
          </p:nvPr>
        </p:nvSpPr>
        <p:spPr>
          <a:xfrm>
            <a:off x="838199" y="1504631"/>
            <a:ext cx="11187023" cy="2277463"/>
          </a:xfrm>
        </p:spPr>
        <p:txBody>
          <a:bodyPr>
            <a:noAutofit/>
          </a:bodyPr>
          <a:lstStyle/>
          <a:p>
            <a:r>
              <a:rPr lang="en-US" dirty="0">
                <a:latin typeface="+mj-lt"/>
              </a:rPr>
              <a:t>What are electromagnetic waves?</a:t>
            </a:r>
          </a:p>
          <a:p>
            <a:r>
              <a:rPr lang="en-US" dirty="0">
                <a:latin typeface="+mj-lt"/>
              </a:rPr>
              <a:t>How are they radiated from the transmitter to receiver?</a:t>
            </a:r>
          </a:p>
          <a:p>
            <a:r>
              <a:rPr lang="en-US" dirty="0">
                <a:latin typeface="+mj-lt"/>
              </a:rPr>
              <a:t>How do these signals propagate? How far can we receive these signals?</a:t>
            </a:r>
          </a:p>
          <a:p>
            <a:r>
              <a:rPr lang="en-US" dirty="0">
                <a:latin typeface="+mj-lt"/>
              </a:rPr>
              <a:t>How are these electromagnetic waves modulated?</a:t>
            </a:r>
          </a:p>
          <a:p>
            <a:r>
              <a:rPr lang="en-US" dirty="0">
                <a:latin typeface="+mj-lt"/>
              </a:rPr>
              <a:t>What are different wireless standards ?</a:t>
            </a:r>
          </a:p>
        </p:txBody>
      </p:sp>
      <p:sp>
        <p:nvSpPr>
          <p:cNvPr id="8" name="Slide Number Placeholder 7">
            <a:extLst>
              <a:ext uri="{FF2B5EF4-FFF2-40B4-BE49-F238E27FC236}">
                <a16:creationId xmlns:a16="http://schemas.microsoft.com/office/drawing/2014/main" id="{CEA87606-E67F-B781-4F75-405AE4865C05}"/>
              </a:ext>
            </a:extLst>
          </p:cNvPr>
          <p:cNvSpPr>
            <a:spLocks noGrp="1"/>
          </p:cNvSpPr>
          <p:nvPr>
            <p:ph type="sldNum" sz="quarter" idx="12"/>
          </p:nvPr>
        </p:nvSpPr>
        <p:spPr/>
        <p:txBody>
          <a:bodyPr/>
          <a:lstStyle/>
          <a:p>
            <a:fld id="{687B7451-1438-CB4A-8106-82A64F1C7D7B}" type="slidenum">
              <a:rPr lang="sv-SE" smtClean="0"/>
              <a:t>60</a:t>
            </a:fld>
            <a:endParaRPr lang="sv-SE" dirty="0"/>
          </a:p>
        </p:txBody>
      </p:sp>
      <p:cxnSp>
        <p:nvCxnSpPr>
          <p:cNvPr id="4" name="Straight Connector 3">
            <a:extLst>
              <a:ext uri="{FF2B5EF4-FFF2-40B4-BE49-F238E27FC236}">
                <a16:creationId xmlns:a16="http://schemas.microsoft.com/office/drawing/2014/main" id="{ADADB33D-CF71-DE34-DAB5-8755673951FE}"/>
              </a:ext>
            </a:extLst>
          </p:cNvPr>
          <p:cNvCxnSpPr>
            <a:cxnSpLocks/>
          </p:cNvCxnSpPr>
          <p:nvPr/>
        </p:nvCxnSpPr>
        <p:spPr>
          <a:xfrm>
            <a:off x="3524522" y="4836668"/>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riangle 4">
            <a:extLst>
              <a:ext uri="{FF2B5EF4-FFF2-40B4-BE49-F238E27FC236}">
                <a16:creationId xmlns:a16="http://schemas.microsoft.com/office/drawing/2014/main" id="{70AFB17A-B001-EAFD-6C3D-EB9D159BB1A4}"/>
              </a:ext>
            </a:extLst>
          </p:cNvPr>
          <p:cNvSpPr/>
          <p:nvPr/>
        </p:nvSpPr>
        <p:spPr>
          <a:xfrm rot="10800000">
            <a:off x="3177304" y="430722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0BC19E3-AE1C-BAA3-380E-14AC3825CA27}"/>
              </a:ext>
            </a:extLst>
          </p:cNvPr>
          <p:cNvCxnSpPr>
            <a:cxnSpLocks/>
          </p:cNvCxnSpPr>
          <p:nvPr/>
        </p:nvCxnSpPr>
        <p:spPr>
          <a:xfrm>
            <a:off x="3524520" y="542503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FFC1FE-71A6-FA0F-ABDF-774C8B392776}"/>
              </a:ext>
            </a:extLst>
          </p:cNvPr>
          <p:cNvSpPr txBox="1"/>
          <p:nvPr/>
        </p:nvSpPr>
        <p:spPr>
          <a:xfrm>
            <a:off x="3910064" y="4343205"/>
            <a:ext cx="814301" cy="276999"/>
          </a:xfrm>
          <a:prstGeom prst="rect">
            <a:avLst/>
          </a:prstGeom>
          <a:noFill/>
        </p:spPr>
        <p:txBody>
          <a:bodyPr wrap="square" rtlCol="0">
            <a:spAutoFit/>
          </a:bodyPr>
          <a:lstStyle/>
          <a:p>
            <a:r>
              <a:rPr lang="en-US" sz="1200" dirty="0">
                <a:latin typeface="+mj-lt"/>
              </a:rPr>
              <a:t>Antenna</a:t>
            </a:r>
          </a:p>
        </p:txBody>
      </p:sp>
      <p:sp>
        <p:nvSpPr>
          <p:cNvPr id="17" name="TextBox 16">
            <a:extLst>
              <a:ext uri="{FF2B5EF4-FFF2-40B4-BE49-F238E27FC236}">
                <a16:creationId xmlns:a16="http://schemas.microsoft.com/office/drawing/2014/main" id="{8AB7720F-AEE8-0178-032E-9CFDDC3B95A2}"/>
              </a:ext>
            </a:extLst>
          </p:cNvPr>
          <p:cNvSpPr txBox="1"/>
          <p:nvPr/>
        </p:nvSpPr>
        <p:spPr>
          <a:xfrm>
            <a:off x="2718107" y="6154321"/>
            <a:ext cx="1612826" cy="338554"/>
          </a:xfrm>
          <a:prstGeom prst="rect">
            <a:avLst/>
          </a:prstGeom>
          <a:noFill/>
        </p:spPr>
        <p:txBody>
          <a:bodyPr wrap="square" rtlCol="0">
            <a:spAutoFit/>
          </a:bodyPr>
          <a:lstStyle/>
          <a:p>
            <a:r>
              <a:rPr lang="en-US" sz="1600" dirty="0">
                <a:latin typeface="+mj-lt"/>
              </a:rPr>
              <a:t>Radio transmitter</a:t>
            </a:r>
          </a:p>
        </p:txBody>
      </p:sp>
      <p:cxnSp>
        <p:nvCxnSpPr>
          <p:cNvPr id="20" name="Straight Arrow Connector 19">
            <a:extLst>
              <a:ext uri="{FF2B5EF4-FFF2-40B4-BE49-F238E27FC236}">
                <a16:creationId xmlns:a16="http://schemas.microsoft.com/office/drawing/2014/main" id="{230C40D8-1351-DADC-49B9-FDBD8B4E748C}"/>
              </a:ext>
            </a:extLst>
          </p:cNvPr>
          <p:cNvCxnSpPr>
            <a:cxnSpLocks/>
          </p:cNvCxnSpPr>
          <p:nvPr/>
        </p:nvCxnSpPr>
        <p:spPr>
          <a:xfrm>
            <a:off x="4724365" y="462020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866D54D-0B54-85A6-F8CF-C8A51C3CA30D}"/>
              </a:ext>
            </a:extLst>
          </p:cNvPr>
          <p:cNvSpPr txBox="1"/>
          <p:nvPr/>
        </p:nvSpPr>
        <p:spPr>
          <a:xfrm>
            <a:off x="5205279" y="4291679"/>
            <a:ext cx="1769412" cy="276999"/>
          </a:xfrm>
          <a:prstGeom prst="rect">
            <a:avLst/>
          </a:prstGeom>
          <a:noFill/>
        </p:spPr>
        <p:txBody>
          <a:bodyPr wrap="square" rtlCol="0">
            <a:spAutoFit/>
          </a:bodyPr>
          <a:lstStyle/>
          <a:p>
            <a:r>
              <a:rPr lang="en-US" sz="1200" dirty="0">
                <a:latin typeface="+mj-lt"/>
              </a:rPr>
              <a:t>Radio frequency signal</a:t>
            </a:r>
          </a:p>
        </p:txBody>
      </p:sp>
      <p:sp>
        <p:nvSpPr>
          <p:cNvPr id="22" name="Triangle 21">
            <a:extLst>
              <a:ext uri="{FF2B5EF4-FFF2-40B4-BE49-F238E27FC236}">
                <a16:creationId xmlns:a16="http://schemas.microsoft.com/office/drawing/2014/main" id="{620E2389-4316-AFF5-1D9F-63C2FA30295B}"/>
              </a:ext>
            </a:extLst>
          </p:cNvPr>
          <p:cNvSpPr/>
          <p:nvPr/>
        </p:nvSpPr>
        <p:spPr>
          <a:xfrm rot="10800000">
            <a:off x="8100837" y="427434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C70E1C8-C879-29BC-8185-F0309ED31ABD}"/>
              </a:ext>
            </a:extLst>
          </p:cNvPr>
          <p:cNvCxnSpPr>
            <a:cxnSpLocks/>
          </p:cNvCxnSpPr>
          <p:nvPr/>
        </p:nvCxnSpPr>
        <p:spPr>
          <a:xfrm>
            <a:off x="8440576" y="483360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8EED65E-9336-E83A-5B91-A8B77341D92A}"/>
              </a:ext>
            </a:extLst>
          </p:cNvPr>
          <p:cNvSpPr txBox="1"/>
          <p:nvPr/>
        </p:nvSpPr>
        <p:spPr>
          <a:xfrm>
            <a:off x="7861069" y="6154321"/>
            <a:ext cx="1464405" cy="338554"/>
          </a:xfrm>
          <a:prstGeom prst="rect">
            <a:avLst/>
          </a:prstGeom>
          <a:noFill/>
        </p:spPr>
        <p:txBody>
          <a:bodyPr wrap="square" rtlCol="0">
            <a:spAutoFit/>
          </a:bodyPr>
          <a:lstStyle/>
          <a:p>
            <a:r>
              <a:rPr lang="en-US" sz="1600" dirty="0">
                <a:latin typeface="+mj-lt"/>
              </a:rPr>
              <a:t>Radio receiver</a:t>
            </a:r>
          </a:p>
        </p:txBody>
      </p:sp>
      <p:sp>
        <p:nvSpPr>
          <p:cNvPr id="6" name="Footer Placeholder 1">
            <a:extLst>
              <a:ext uri="{FF2B5EF4-FFF2-40B4-BE49-F238E27FC236}">
                <a16:creationId xmlns:a16="http://schemas.microsoft.com/office/drawing/2014/main" id="{D71C2303-7080-0DF6-1F70-898AABB418FA}"/>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3413802235"/>
      </p:ext>
    </p:extLst>
  </p:cSld>
  <p:clrMapOvr>
    <a:masterClrMapping/>
  </p:clrMapOvr>
  <mc:AlternateContent xmlns:mc="http://schemas.openxmlformats.org/markup-compatibility/2006">
    <mc:Choice xmlns:p14="http://schemas.microsoft.com/office/powerpoint/2010/main" Requires="p14">
      <p:transition spd="slow" p14:dur="2000" advTm="32822"/>
    </mc:Choice>
    <mc:Fallback>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21" grpId="0"/>
      <p:bldP spid="22" grpId="0" animBg="1"/>
      <p:bldP spid="3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78CA7-2E96-84DC-BF26-3F1C9D722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48C98-19BB-547D-1A98-3B0F17A770A0}"/>
              </a:ext>
            </a:extLst>
          </p:cNvPr>
          <p:cNvSpPr>
            <a:spLocks noGrp="1"/>
          </p:cNvSpPr>
          <p:nvPr>
            <p:ph type="title"/>
          </p:nvPr>
        </p:nvSpPr>
        <p:spPr>
          <a:xfrm>
            <a:off x="838199" y="365125"/>
            <a:ext cx="10967113" cy="1325563"/>
          </a:xfrm>
        </p:spPr>
        <p:txBody>
          <a:bodyPr>
            <a:noAutofit/>
          </a:bodyPr>
          <a:lstStyle/>
          <a:p>
            <a:r>
              <a:rPr lang="en-US" sz="4000" dirty="0">
                <a:latin typeface="+mn-lt"/>
              </a:rPr>
              <a:t>We need to understand several terms and concepts</a:t>
            </a:r>
          </a:p>
        </p:txBody>
      </p:sp>
      <p:sp>
        <p:nvSpPr>
          <p:cNvPr id="3" name="Content Placeholder 2">
            <a:extLst>
              <a:ext uri="{FF2B5EF4-FFF2-40B4-BE49-F238E27FC236}">
                <a16:creationId xmlns:a16="http://schemas.microsoft.com/office/drawing/2014/main" id="{A3A57934-B8B0-E1E9-FB50-7DCC57110606}"/>
              </a:ext>
            </a:extLst>
          </p:cNvPr>
          <p:cNvSpPr>
            <a:spLocks noGrp="1"/>
          </p:cNvSpPr>
          <p:nvPr>
            <p:ph idx="1"/>
          </p:nvPr>
        </p:nvSpPr>
        <p:spPr>
          <a:xfrm>
            <a:off x="838199" y="1504631"/>
            <a:ext cx="11187023" cy="2277463"/>
          </a:xfrm>
        </p:spPr>
        <p:txBody>
          <a:bodyPr>
            <a:noAutofit/>
          </a:bodyPr>
          <a:lstStyle/>
          <a:p>
            <a:r>
              <a:rPr lang="en-US" b="1" dirty="0"/>
              <a:t>What are electromagnetic waves?</a:t>
            </a:r>
          </a:p>
          <a:p>
            <a:r>
              <a:rPr lang="en-US" b="1" dirty="0"/>
              <a:t>How are they radiated from the transmitter to receiver?</a:t>
            </a:r>
          </a:p>
          <a:p>
            <a:r>
              <a:rPr lang="en-US" b="1" dirty="0"/>
              <a:t>How do these signals propagate? How far can we receive these signals?</a:t>
            </a:r>
          </a:p>
          <a:p>
            <a:r>
              <a:rPr lang="en-US" dirty="0">
                <a:latin typeface="+mj-lt"/>
              </a:rPr>
              <a:t>How are these electromagnetic waves modulated?</a:t>
            </a:r>
          </a:p>
          <a:p>
            <a:r>
              <a:rPr lang="en-US" dirty="0">
                <a:latin typeface="+mj-lt"/>
              </a:rPr>
              <a:t>What are different wireless standards ?</a:t>
            </a:r>
          </a:p>
        </p:txBody>
      </p:sp>
      <p:sp>
        <p:nvSpPr>
          <p:cNvPr id="8" name="Slide Number Placeholder 7">
            <a:extLst>
              <a:ext uri="{FF2B5EF4-FFF2-40B4-BE49-F238E27FC236}">
                <a16:creationId xmlns:a16="http://schemas.microsoft.com/office/drawing/2014/main" id="{37CDCF2C-79D1-C4A0-48C2-5DBD660BE4F5}"/>
              </a:ext>
            </a:extLst>
          </p:cNvPr>
          <p:cNvSpPr>
            <a:spLocks noGrp="1"/>
          </p:cNvSpPr>
          <p:nvPr>
            <p:ph type="sldNum" sz="quarter" idx="12"/>
          </p:nvPr>
        </p:nvSpPr>
        <p:spPr/>
        <p:txBody>
          <a:bodyPr/>
          <a:lstStyle/>
          <a:p>
            <a:fld id="{687B7451-1438-CB4A-8106-82A64F1C7D7B}" type="slidenum">
              <a:rPr lang="sv-SE" smtClean="0"/>
              <a:t>61</a:t>
            </a:fld>
            <a:endParaRPr lang="sv-SE" dirty="0"/>
          </a:p>
        </p:txBody>
      </p:sp>
      <p:cxnSp>
        <p:nvCxnSpPr>
          <p:cNvPr id="4" name="Straight Connector 3">
            <a:extLst>
              <a:ext uri="{FF2B5EF4-FFF2-40B4-BE49-F238E27FC236}">
                <a16:creationId xmlns:a16="http://schemas.microsoft.com/office/drawing/2014/main" id="{27AD4627-1491-22F7-4C86-01F314532DBA}"/>
              </a:ext>
            </a:extLst>
          </p:cNvPr>
          <p:cNvCxnSpPr>
            <a:cxnSpLocks/>
          </p:cNvCxnSpPr>
          <p:nvPr/>
        </p:nvCxnSpPr>
        <p:spPr>
          <a:xfrm>
            <a:off x="3524522" y="4836668"/>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riangle 4">
            <a:extLst>
              <a:ext uri="{FF2B5EF4-FFF2-40B4-BE49-F238E27FC236}">
                <a16:creationId xmlns:a16="http://schemas.microsoft.com/office/drawing/2014/main" id="{CF2878BD-6C93-3D21-788A-BC0BFBA7E5BB}"/>
              </a:ext>
            </a:extLst>
          </p:cNvPr>
          <p:cNvSpPr/>
          <p:nvPr/>
        </p:nvSpPr>
        <p:spPr>
          <a:xfrm rot="10800000">
            <a:off x="3177304" y="430722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8894EA9-2CFA-87B3-20BF-39C50C0F66B2}"/>
              </a:ext>
            </a:extLst>
          </p:cNvPr>
          <p:cNvCxnSpPr>
            <a:cxnSpLocks/>
          </p:cNvCxnSpPr>
          <p:nvPr/>
        </p:nvCxnSpPr>
        <p:spPr>
          <a:xfrm>
            <a:off x="3524520" y="542503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461945-3B7D-C37D-2C12-4895B68F9D80}"/>
              </a:ext>
            </a:extLst>
          </p:cNvPr>
          <p:cNvSpPr txBox="1"/>
          <p:nvPr/>
        </p:nvSpPr>
        <p:spPr>
          <a:xfrm>
            <a:off x="3910064" y="4343205"/>
            <a:ext cx="814301" cy="276999"/>
          </a:xfrm>
          <a:prstGeom prst="rect">
            <a:avLst/>
          </a:prstGeom>
          <a:noFill/>
        </p:spPr>
        <p:txBody>
          <a:bodyPr wrap="square" rtlCol="0">
            <a:spAutoFit/>
          </a:bodyPr>
          <a:lstStyle/>
          <a:p>
            <a:r>
              <a:rPr lang="en-US" sz="1200" dirty="0">
                <a:latin typeface="+mj-lt"/>
              </a:rPr>
              <a:t>Antenna</a:t>
            </a:r>
          </a:p>
        </p:txBody>
      </p:sp>
      <p:sp>
        <p:nvSpPr>
          <p:cNvPr id="17" name="TextBox 16">
            <a:extLst>
              <a:ext uri="{FF2B5EF4-FFF2-40B4-BE49-F238E27FC236}">
                <a16:creationId xmlns:a16="http://schemas.microsoft.com/office/drawing/2014/main" id="{861D1846-4E3D-8994-ED0B-849D0B3E22B4}"/>
              </a:ext>
            </a:extLst>
          </p:cNvPr>
          <p:cNvSpPr txBox="1"/>
          <p:nvPr/>
        </p:nvSpPr>
        <p:spPr>
          <a:xfrm>
            <a:off x="2718107" y="6154321"/>
            <a:ext cx="1612826" cy="338554"/>
          </a:xfrm>
          <a:prstGeom prst="rect">
            <a:avLst/>
          </a:prstGeom>
          <a:noFill/>
        </p:spPr>
        <p:txBody>
          <a:bodyPr wrap="square" rtlCol="0">
            <a:spAutoFit/>
          </a:bodyPr>
          <a:lstStyle/>
          <a:p>
            <a:r>
              <a:rPr lang="en-US" sz="1600" dirty="0">
                <a:latin typeface="+mj-lt"/>
              </a:rPr>
              <a:t>Radio transmitter</a:t>
            </a:r>
          </a:p>
        </p:txBody>
      </p:sp>
      <p:cxnSp>
        <p:nvCxnSpPr>
          <p:cNvPr id="20" name="Straight Arrow Connector 19">
            <a:extLst>
              <a:ext uri="{FF2B5EF4-FFF2-40B4-BE49-F238E27FC236}">
                <a16:creationId xmlns:a16="http://schemas.microsoft.com/office/drawing/2014/main" id="{7C3BC398-5F2E-B1D0-779C-DBDEFC3E2708}"/>
              </a:ext>
            </a:extLst>
          </p:cNvPr>
          <p:cNvCxnSpPr>
            <a:cxnSpLocks/>
          </p:cNvCxnSpPr>
          <p:nvPr/>
        </p:nvCxnSpPr>
        <p:spPr>
          <a:xfrm>
            <a:off x="4724365" y="462020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AA6EC3-5462-A2F3-A216-12245F1FA783}"/>
              </a:ext>
            </a:extLst>
          </p:cNvPr>
          <p:cNvSpPr txBox="1"/>
          <p:nvPr/>
        </p:nvSpPr>
        <p:spPr>
          <a:xfrm>
            <a:off x="5205279" y="4291679"/>
            <a:ext cx="1769412" cy="276999"/>
          </a:xfrm>
          <a:prstGeom prst="rect">
            <a:avLst/>
          </a:prstGeom>
          <a:noFill/>
        </p:spPr>
        <p:txBody>
          <a:bodyPr wrap="square" rtlCol="0">
            <a:spAutoFit/>
          </a:bodyPr>
          <a:lstStyle/>
          <a:p>
            <a:r>
              <a:rPr lang="en-US" sz="1200" dirty="0">
                <a:latin typeface="+mj-lt"/>
              </a:rPr>
              <a:t>Radio frequency signal</a:t>
            </a:r>
          </a:p>
        </p:txBody>
      </p:sp>
      <p:sp>
        <p:nvSpPr>
          <p:cNvPr id="22" name="Triangle 21">
            <a:extLst>
              <a:ext uri="{FF2B5EF4-FFF2-40B4-BE49-F238E27FC236}">
                <a16:creationId xmlns:a16="http://schemas.microsoft.com/office/drawing/2014/main" id="{99505511-FFBC-5229-2459-7FB6BA8C40A2}"/>
              </a:ext>
            </a:extLst>
          </p:cNvPr>
          <p:cNvSpPr/>
          <p:nvPr/>
        </p:nvSpPr>
        <p:spPr>
          <a:xfrm rot="10800000">
            <a:off x="8100837" y="427434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96A88AE-0E79-D814-D148-19489322F0CE}"/>
              </a:ext>
            </a:extLst>
          </p:cNvPr>
          <p:cNvCxnSpPr>
            <a:cxnSpLocks/>
          </p:cNvCxnSpPr>
          <p:nvPr/>
        </p:nvCxnSpPr>
        <p:spPr>
          <a:xfrm>
            <a:off x="8440576" y="483360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2AB8D1D-FE7B-251E-FEB6-36A9026944C3}"/>
              </a:ext>
            </a:extLst>
          </p:cNvPr>
          <p:cNvSpPr txBox="1"/>
          <p:nvPr/>
        </p:nvSpPr>
        <p:spPr>
          <a:xfrm>
            <a:off x="7861069" y="6154321"/>
            <a:ext cx="1464405" cy="338554"/>
          </a:xfrm>
          <a:prstGeom prst="rect">
            <a:avLst/>
          </a:prstGeom>
          <a:noFill/>
        </p:spPr>
        <p:txBody>
          <a:bodyPr wrap="square" rtlCol="0">
            <a:spAutoFit/>
          </a:bodyPr>
          <a:lstStyle/>
          <a:p>
            <a:r>
              <a:rPr lang="en-US" sz="1600" dirty="0">
                <a:latin typeface="+mj-lt"/>
              </a:rPr>
              <a:t>Radio receiver</a:t>
            </a:r>
          </a:p>
        </p:txBody>
      </p:sp>
      <p:sp>
        <p:nvSpPr>
          <p:cNvPr id="6" name="Footer Placeholder 1">
            <a:extLst>
              <a:ext uri="{FF2B5EF4-FFF2-40B4-BE49-F238E27FC236}">
                <a16:creationId xmlns:a16="http://schemas.microsoft.com/office/drawing/2014/main" id="{568C7B7E-8176-5089-2054-A6FC43E53D79}"/>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971045753"/>
      </p:ext>
    </p:extLst>
  </p:cSld>
  <p:clrMapOvr>
    <a:masterClrMapping/>
  </p:clrMapOvr>
  <mc:AlternateContent xmlns:mc="http://schemas.openxmlformats.org/markup-compatibility/2006">
    <mc:Choice xmlns:p14="http://schemas.microsoft.com/office/powerpoint/2010/main" Requires="p14">
      <p:transition spd="slow" p14:dur="2000" advTm="32822"/>
    </mc:Choice>
    <mc:Fallback>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21" grpId="0"/>
      <p:bldP spid="22" grpId="0" animBg="1"/>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Fundamentals of electromagnetic waves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62</a:t>
            </a:fld>
            <a:endParaRPr lang="sv-SE" dirty="0"/>
          </a:p>
        </p:txBody>
      </p:sp>
      <p:sp>
        <p:nvSpPr>
          <p:cNvPr id="9" name="Content Placeholder 8">
            <a:extLst>
              <a:ext uri="{FF2B5EF4-FFF2-40B4-BE49-F238E27FC236}">
                <a16:creationId xmlns:a16="http://schemas.microsoft.com/office/drawing/2014/main" id="{1ECD39DB-B6F2-6E10-B662-F2A99AFD478D}"/>
              </a:ext>
            </a:extLst>
          </p:cNvPr>
          <p:cNvSpPr>
            <a:spLocks noGrp="1"/>
          </p:cNvSpPr>
          <p:nvPr>
            <p:ph idx="1"/>
          </p:nvPr>
        </p:nvSpPr>
        <p:spPr>
          <a:xfrm>
            <a:off x="838199" y="1690688"/>
            <a:ext cx="11127828" cy="4351338"/>
          </a:xfrm>
        </p:spPr>
        <p:txBody>
          <a:bodyPr/>
          <a:lstStyle/>
          <a:p>
            <a:pPr algn="just"/>
            <a:r>
              <a:rPr lang="en-US" dirty="0">
                <a:latin typeface="+mj-lt"/>
              </a:rPr>
              <a:t>Electromagnetic (EM) waves are synchronized oscillations of electric and magnetic field. There is a periodic change of electric and magnetic field</a:t>
            </a:r>
          </a:p>
          <a:p>
            <a:r>
              <a:rPr lang="en-US" dirty="0">
                <a:latin typeface="+mj-lt"/>
              </a:rPr>
              <a:t>How </a:t>
            </a:r>
            <a:r>
              <a:rPr lang="en-US" b="1" dirty="0"/>
              <a:t>often</a:t>
            </a:r>
            <a:r>
              <a:rPr lang="en-US" dirty="0">
                <a:latin typeface="+mj-lt"/>
              </a:rPr>
              <a:t> this periodic change occurs dictates the property of EM waves</a:t>
            </a:r>
          </a:p>
        </p:txBody>
      </p:sp>
      <p:sp>
        <p:nvSpPr>
          <p:cNvPr id="6" name="Footer Placeholder 3">
            <a:extLst>
              <a:ext uri="{FF2B5EF4-FFF2-40B4-BE49-F238E27FC236}">
                <a16:creationId xmlns:a16="http://schemas.microsoft.com/office/drawing/2014/main" id="{4E1B096C-849B-E9A6-B225-4EFFCFAB8434}"/>
              </a:ext>
            </a:extLst>
          </p:cNvPr>
          <p:cNvSpPr>
            <a:spLocks noGrp="1"/>
          </p:cNvSpPr>
          <p:nvPr>
            <p:ph type="ftr" sz="quarter" idx="11"/>
          </p:nvPr>
        </p:nvSpPr>
        <p:spPr>
          <a:xfrm>
            <a:off x="5950857" y="6492875"/>
            <a:ext cx="3773714" cy="365125"/>
          </a:xfrm>
        </p:spPr>
        <p:txBody>
          <a:bodyPr/>
          <a:lstStyle/>
          <a:p>
            <a:pPr algn="l"/>
            <a:r>
              <a:rPr lang="sv-SE" dirty="0" err="1">
                <a:solidFill>
                  <a:schemeClr val="tx1"/>
                </a:solidFill>
                <a:latin typeface="+mj-lt"/>
              </a:rPr>
              <a:t>Courtesy</a:t>
            </a:r>
            <a:r>
              <a:rPr lang="sv-SE" dirty="0">
                <a:solidFill>
                  <a:schemeClr val="tx1"/>
                </a:solidFill>
                <a:latin typeface="+mj-lt"/>
              </a:rPr>
              <a:t>: NASA, ESA, Leah Hustak (</a:t>
            </a:r>
            <a:r>
              <a:rPr lang="sv-SE" dirty="0" err="1">
                <a:solidFill>
                  <a:schemeClr val="tx1"/>
                </a:solidFill>
                <a:latin typeface="+mj-lt"/>
              </a:rPr>
              <a:t>STScI</a:t>
            </a:r>
            <a:r>
              <a:rPr lang="sv-SE" dirty="0">
                <a:solidFill>
                  <a:schemeClr val="tx1"/>
                </a:solidFill>
                <a:latin typeface="+mj-lt"/>
              </a:rPr>
              <a:t>) </a:t>
            </a:r>
          </a:p>
        </p:txBody>
      </p:sp>
      <p:pic>
        <p:nvPicPr>
          <p:cNvPr id="10" name="Picture 9" descr="A diagram of a wave&#10;&#10;Description automatically generated">
            <a:extLst>
              <a:ext uri="{FF2B5EF4-FFF2-40B4-BE49-F238E27FC236}">
                <a16:creationId xmlns:a16="http://schemas.microsoft.com/office/drawing/2014/main" id="{2A7E2A1C-38D4-2C19-4C88-F80FB5C8FE36}"/>
              </a:ext>
            </a:extLst>
          </p:cNvPr>
          <p:cNvPicPr>
            <a:picLocks noChangeAspect="1"/>
          </p:cNvPicPr>
          <p:nvPr/>
        </p:nvPicPr>
        <p:blipFill>
          <a:blip r:embed="rId3"/>
          <a:stretch>
            <a:fillRect/>
          </a:stretch>
        </p:blipFill>
        <p:spPr>
          <a:xfrm>
            <a:off x="3077029" y="3150082"/>
            <a:ext cx="6284638" cy="3388830"/>
          </a:xfrm>
          <a:prstGeom prst="rect">
            <a:avLst/>
          </a:prstGeom>
        </p:spPr>
      </p:pic>
    </p:spTree>
    <p:extLst>
      <p:ext uri="{BB962C8B-B14F-4D97-AF65-F5344CB8AC3E}">
        <p14:creationId xmlns:p14="http://schemas.microsoft.com/office/powerpoint/2010/main" val="338441167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E9BC-F01E-0D3C-C848-CA3BA74D8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D1A09-9B6A-3B66-DCBC-DA4B9BCBC5D4}"/>
              </a:ext>
            </a:extLst>
          </p:cNvPr>
          <p:cNvSpPr>
            <a:spLocks noGrp="1"/>
          </p:cNvSpPr>
          <p:nvPr>
            <p:ph type="title"/>
          </p:nvPr>
        </p:nvSpPr>
        <p:spPr>
          <a:xfrm>
            <a:off x="838199" y="365125"/>
            <a:ext cx="10967113" cy="1325563"/>
          </a:xfrm>
        </p:spPr>
        <p:txBody>
          <a:bodyPr>
            <a:noAutofit/>
          </a:bodyPr>
          <a:lstStyle/>
          <a:p>
            <a:r>
              <a:rPr lang="en-US" sz="4000" dirty="0">
                <a:latin typeface="+mn-lt"/>
              </a:rPr>
              <a:t>Fundamentals of electromagnetic waves</a:t>
            </a:r>
          </a:p>
        </p:txBody>
      </p:sp>
      <p:sp>
        <p:nvSpPr>
          <p:cNvPr id="8" name="Slide Number Placeholder 7">
            <a:extLst>
              <a:ext uri="{FF2B5EF4-FFF2-40B4-BE49-F238E27FC236}">
                <a16:creationId xmlns:a16="http://schemas.microsoft.com/office/drawing/2014/main" id="{07E46C03-4082-62F5-EA8E-A426828E4404}"/>
              </a:ext>
            </a:extLst>
          </p:cNvPr>
          <p:cNvSpPr>
            <a:spLocks noGrp="1"/>
          </p:cNvSpPr>
          <p:nvPr>
            <p:ph type="sldNum" sz="quarter" idx="12"/>
          </p:nvPr>
        </p:nvSpPr>
        <p:spPr/>
        <p:txBody>
          <a:bodyPr/>
          <a:lstStyle/>
          <a:p>
            <a:fld id="{687B7451-1438-CB4A-8106-82A64F1C7D7B}" type="slidenum">
              <a:rPr lang="sv-SE" smtClean="0"/>
              <a:t>63</a:t>
            </a:fld>
            <a:endParaRPr lang="sv-SE" dirty="0"/>
          </a:p>
        </p:txBody>
      </p:sp>
      <p:sp>
        <p:nvSpPr>
          <p:cNvPr id="9" name="Content Placeholder 8">
            <a:extLst>
              <a:ext uri="{FF2B5EF4-FFF2-40B4-BE49-F238E27FC236}">
                <a16:creationId xmlns:a16="http://schemas.microsoft.com/office/drawing/2014/main" id="{9CCF45CB-0795-2937-BBB6-D264171957E9}"/>
              </a:ext>
            </a:extLst>
          </p:cNvPr>
          <p:cNvSpPr>
            <a:spLocks noGrp="1"/>
          </p:cNvSpPr>
          <p:nvPr>
            <p:ph idx="1"/>
          </p:nvPr>
        </p:nvSpPr>
        <p:spPr>
          <a:xfrm>
            <a:off x="838199" y="1690688"/>
            <a:ext cx="11127828" cy="4351338"/>
          </a:xfrm>
        </p:spPr>
        <p:txBody>
          <a:bodyPr/>
          <a:lstStyle/>
          <a:p>
            <a:pPr algn="just"/>
            <a:r>
              <a:rPr lang="en-US" dirty="0">
                <a:latin typeface="+mj-lt"/>
              </a:rPr>
              <a:t>Electromagnetic (EM) waves are synchronized oscillations of electric and magnetic field. There is a periodic change of electric and magnetic field</a:t>
            </a:r>
          </a:p>
          <a:p>
            <a:r>
              <a:rPr lang="en-US" dirty="0">
                <a:latin typeface="+mj-lt"/>
              </a:rPr>
              <a:t>How </a:t>
            </a:r>
            <a:r>
              <a:rPr lang="en-US" b="1" dirty="0"/>
              <a:t>often</a:t>
            </a:r>
            <a:r>
              <a:rPr lang="en-US" dirty="0">
                <a:latin typeface="+mj-lt"/>
              </a:rPr>
              <a:t> this periodic change occurs dictates the property of EM waves</a:t>
            </a:r>
          </a:p>
          <a:p>
            <a:pPr lvl="1"/>
            <a:r>
              <a:rPr lang="en-US" dirty="0">
                <a:latin typeface="+mj-lt"/>
              </a:rPr>
              <a:t>Changer period is termed as the frequency.  The SI unit for frequency is Hertz (Hz)</a:t>
            </a:r>
          </a:p>
          <a:p>
            <a:pPr lvl="1"/>
            <a:r>
              <a:rPr lang="en-US" dirty="0">
                <a:latin typeface="+mj-lt"/>
              </a:rPr>
              <a:t>1 Hz: one cycle of an electromagnetic wave in a second</a:t>
            </a:r>
          </a:p>
        </p:txBody>
      </p:sp>
      <p:pic>
        <p:nvPicPr>
          <p:cNvPr id="5" name="Picture 4" descr="A red line with black text&#10;&#10;Description automatically generated">
            <a:extLst>
              <a:ext uri="{FF2B5EF4-FFF2-40B4-BE49-F238E27FC236}">
                <a16:creationId xmlns:a16="http://schemas.microsoft.com/office/drawing/2014/main" id="{FB820C04-F00D-D686-2B39-7B484E7C086F}"/>
              </a:ext>
            </a:extLst>
          </p:cNvPr>
          <p:cNvPicPr>
            <a:picLocks noChangeAspect="1"/>
          </p:cNvPicPr>
          <p:nvPr/>
        </p:nvPicPr>
        <p:blipFill>
          <a:blip r:embed="rId3"/>
          <a:stretch>
            <a:fillRect/>
          </a:stretch>
        </p:blipFill>
        <p:spPr>
          <a:xfrm>
            <a:off x="6556828" y="3957864"/>
            <a:ext cx="4796972" cy="2398486"/>
          </a:xfrm>
          <a:prstGeom prst="rect">
            <a:avLst/>
          </a:prstGeom>
        </p:spPr>
      </p:pic>
      <p:pic>
        <p:nvPicPr>
          <p:cNvPr id="6" name="Picture 5">
            <a:extLst>
              <a:ext uri="{FF2B5EF4-FFF2-40B4-BE49-F238E27FC236}">
                <a16:creationId xmlns:a16="http://schemas.microsoft.com/office/drawing/2014/main" id="{03CC3D07-9E34-20FB-617A-9F631A66C2B8}"/>
              </a:ext>
            </a:extLst>
          </p:cNvPr>
          <p:cNvPicPr>
            <a:picLocks noChangeAspect="1"/>
          </p:cNvPicPr>
          <p:nvPr/>
        </p:nvPicPr>
        <p:blipFill>
          <a:blip r:embed="rId4"/>
          <a:stretch>
            <a:fillRect/>
          </a:stretch>
        </p:blipFill>
        <p:spPr>
          <a:xfrm>
            <a:off x="908337" y="4093029"/>
            <a:ext cx="5036264" cy="2263321"/>
          </a:xfrm>
          <a:prstGeom prst="rect">
            <a:avLst/>
          </a:prstGeom>
        </p:spPr>
      </p:pic>
      <p:sp>
        <p:nvSpPr>
          <p:cNvPr id="10" name="Footer Placeholder 3">
            <a:extLst>
              <a:ext uri="{FF2B5EF4-FFF2-40B4-BE49-F238E27FC236}">
                <a16:creationId xmlns:a16="http://schemas.microsoft.com/office/drawing/2014/main" id="{BF8869EB-E853-BDD2-CD8C-2503678AB118}"/>
              </a:ext>
            </a:extLst>
          </p:cNvPr>
          <p:cNvSpPr>
            <a:spLocks noGrp="1"/>
          </p:cNvSpPr>
          <p:nvPr>
            <p:ph type="ftr" sz="quarter" idx="11"/>
          </p:nvPr>
        </p:nvSpPr>
        <p:spPr>
          <a:xfrm>
            <a:off x="2548041" y="6462939"/>
            <a:ext cx="3773714" cy="365125"/>
          </a:xfrm>
        </p:spPr>
        <p:txBody>
          <a:bodyPr/>
          <a:lstStyle/>
          <a:p>
            <a:pPr algn="l"/>
            <a:r>
              <a:rPr lang="sv-SE" dirty="0" err="1">
                <a:solidFill>
                  <a:schemeClr val="tx1"/>
                </a:solidFill>
                <a:latin typeface="+mj-lt"/>
              </a:rPr>
              <a:t>Courtesy</a:t>
            </a:r>
            <a:r>
              <a:rPr lang="sv-SE" dirty="0">
                <a:solidFill>
                  <a:schemeClr val="tx1"/>
                </a:solidFill>
                <a:latin typeface="+mj-lt"/>
              </a:rPr>
              <a:t>: NASA, ESA, Leah Hustak (</a:t>
            </a:r>
            <a:r>
              <a:rPr lang="sv-SE" dirty="0" err="1">
                <a:solidFill>
                  <a:schemeClr val="tx1"/>
                </a:solidFill>
                <a:latin typeface="+mj-lt"/>
              </a:rPr>
              <a:t>STScI</a:t>
            </a:r>
            <a:r>
              <a:rPr lang="sv-SE" dirty="0">
                <a:solidFill>
                  <a:schemeClr val="tx1"/>
                </a:solidFill>
                <a:latin typeface="+mj-lt"/>
              </a:rPr>
              <a:t>) </a:t>
            </a:r>
          </a:p>
        </p:txBody>
      </p:sp>
    </p:spTree>
    <p:extLst>
      <p:ext uri="{BB962C8B-B14F-4D97-AF65-F5344CB8AC3E}">
        <p14:creationId xmlns:p14="http://schemas.microsoft.com/office/powerpoint/2010/main" val="146938553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8438-8ABB-5E62-93BA-8B80B9F5F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F3B83-CDA3-FC08-AF2C-9E166FD60F52}"/>
              </a:ext>
            </a:extLst>
          </p:cNvPr>
          <p:cNvSpPr>
            <a:spLocks noGrp="1"/>
          </p:cNvSpPr>
          <p:nvPr>
            <p:ph type="title"/>
          </p:nvPr>
        </p:nvSpPr>
        <p:spPr>
          <a:xfrm>
            <a:off x="838199" y="365125"/>
            <a:ext cx="10967113" cy="1325563"/>
          </a:xfrm>
        </p:spPr>
        <p:txBody>
          <a:bodyPr>
            <a:noAutofit/>
          </a:bodyPr>
          <a:lstStyle/>
          <a:p>
            <a:r>
              <a:rPr lang="en-US" sz="4000" dirty="0">
                <a:latin typeface="+mn-lt"/>
              </a:rPr>
              <a:t>Wavelength of an electromagnetic wave</a:t>
            </a:r>
          </a:p>
        </p:txBody>
      </p:sp>
      <p:sp>
        <p:nvSpPr>
          <p:cNvPr id="8" name="Slide Number Placeholder 7">
            <a:extLst>
              <a:ext uri="{FF2B5EF4-FFF2-40B4-BE49-F238E27FC236}">
                <a16:creationId xmlns:a16="http://schemas.microsoft.com/office/drawing/2014/main" id="{8889859F-5B24-0BB3-0C17-F920E4E0DF15}"/>
              </a:ext>
            </a:extLst>
          </p:cNvPr>
          <p:cNvSpPr>
            <a:spLocks noGrp="1"/>
          </p:cNvSpPr>
          <p:nvPr>
            <p:ph type="sldNum" sz="quarter" idx="12"/>
          </p:nvPr>
        </p:nvSpPr>
        <p:spPr/>
        <p:txBody>
          <a:bodyPr/>
          <a:lstStyle/>
          <a:p>
            <a:fld id="{687B7451-1438-CB4A-8106-82A64F1C7D7B}" type="slidenum">
              <a:rPr lang="sv-SE" smtClean="0"/>
              <a:t>64</a:t>
            </a:fld>
            <a:endParaRPr lang="sv-SE" dirty="0"/>
          </a:p>
        </p:txBody>
      </p:sp>
      <p:sp>
        <p:nvSpPr>
          <p:cNvPr id="9" name="Content Placeholder 8">
            <a:extLst>
              <a:ext uri="{FF2B5EF4-FFF2-40B4-BE49-F238E27FC236}">
                <a16:creationId xmlns:a16="http://schemas.microsoft.com/office/drawing/2014/main" id="{AAC1A6B7-592C-3883-FD1E-A02623A9B826}"/>
              </a:ext>
            </a:extLst>
          </p:cNvPr>
          <p:cNvSpPr>
            <a:spLocks noGrp="1"/>
          </p:cNvSpPr>
          <p:nvPr>
            <p:ph idx="1"/>
          </p:nvPr>
        </p:nvSpPr>
        <p:spPr>
          <a:xfrm>
            <a:off x="838199" y="1690688"/>
            <a:ext cx="11127828" cy="4351338"/>
          </a:xfrm>
        </p:spPr>
        <p:txBody>
          <a:bodyPr/>
          <a:lstStyle/>
          <a:p>
            <a:pPr algn="just"/>
            <a:r>
              <a:rPr lang="en-US" dirty="0">
                <a:latin typeface="+mj-lt"/>
              </a:rPr>
              <a:t>Wavelength of a sinusoidal waveform travelling at speed (v), frequency (f)</a:t>
            </a:r>
          </a:p>
          <a:p>
            <a:pPr algn="just"/>
            <a:endParaRPr lang="en-US" dirty="0">
              <a:latin typeface="+mj-lt"/>
            </a:endParaRPr>
          </a:p>
          <a:p>
            <a:pPr algn="just"/>
            <a:r>
              <a:rPr lang="en-US" dirty="0">
                <a:latin typeface="+mj-lt"/>
              </a:rPr>
              <a:t>Electromagnetic waves that are travelling in free space, the speed is c or the speed of light.  </a:t>
            </a:r>
            <a:r>
              <a:rPr lang="en-US" b="1" dirty="0">
                <a:latin typeface="+mj-lt"/>
              </a:rPr>
              <a:t>What is speed of light?</a:t>
            </a:r>
          </a:p>
          <a:p>
            <a:pPr marL="0" indent="0" algn="just">
              <a:buNone/>
            </a:pPr>
            <a:r>
              <a:rPr lang="en-US" dirty="0">
                <a:latin typeface="+mj-lt"/>
              </a:rPr>
              <a:t> </a:t>
            </a:r>
          </a:p>
        </p:txBody>
      </p:sp>
      <p:sp>
        <p:nvSpPr>
          <p:cNvPr id="3" name="AutoShape 2" descr="\lambda ={\frac {v}{f}}\,\,,">
            <a:extLst>
              <a:ext uri="{FF2B5EF4-FFF2-40B4-BE49-F238E27FC236}">
                <a16:creationId xmlns:a16="http://schemas.microsoft.com/office/drawing/2014/main" id="{CDCA0C60-B277-FE1D-73F2-CF79C51A78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CDD8B927-27F2-9472-6A36-02630A068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092" y="2444751"/>
            <a:ext cx="1620078" cy="1035050"/>
          </a:xfrm>
          <a:prstGeom prst="rect">
            <a:avLst/>
          </a:prstGeom>
        </p:spPr>
      </p:pic>
    </p:spTree>
    <p:extLst>
      <p:ext uri="{BB962C8B-B14F-4D97-AF65-F5344CB8AC3E}">
        <p14:creationId xmlns:p14="http://schemas.microsoft.com/office/powerpoint/2010/main" val="65243693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EAC14-F633-9C0E-A031-76305623E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E8847-8DA9-AA2E-41A9-646397DA7C6D}"/>
              </a:ext>
            </a:extLst>
          </p:cNvPr>
          <p:cNvSpPr>
            <a:spLocks noGrp="1"/>
          </p:cNvSpPr>
          <p:nvPr>
            <p:ph type="title"/>
          </p:nvPr>
        </p:nvSpPr>
        <p:spPr>
          <a:xfrm>
            <a:off x="838199" y="365125"/>
            <a:ext cx="10967113" cy="1325563"/>
          </a:xfrm>
        </p:spPr>
        <p:txBody>
          <a:bodyPr>
            <a:noAutofit/>
          </a:bodyPr>
          <a:lstStyle/>
          <a:p>
            <a:r>
              <a:rPr lang="en-US" sz="4000" dirty="0">
                <a:latin typeface="+mn-lt"/>
              </a:rPr>
              <a:t>Wavelength of an electromagnetic wave</a:t>
            </a:r>
          </a:p>
        </p:txBody>
      </p:sp>
      <p:sp>
        <p:nvSpPr>
          <p:cNvPr id="8" name="Slide Number Placeholder 7">
            <a:extLst>
              <a:ext uri="{FF2B5EF4-FFF2-40B4-BE49-F238E27FC236}">
                <a16:creationId xmlns:a16="http://schemas.microsoft.com/office/drawing/2014/main" id="{22DD2C3D-8593-414D-C54A-C1B1B7AC7285}"/>
              </a:ext>
            </a:extLst>
          </p:cNvPr>
          <p:cNvSpPr>
            <a:spLocks noGrp="1"/>
          </p:cNvSpPr>
          <p:nvPr>
            <p:ph type="sldNum" sz="quarter" idx="12"/>
          </p:nvPr>
        </p:nvSpPr>
        <p:spPr/>
        <p:txBody>
          <a:bodyPr/>
          <a:lstStyle/>
          <a:p>
            <a:fld id="{687B7451-1438-CB4A-8106-82A64F1C7D7B}" type="slidenum">
              <a:rPr lang="sv-SE" smtClean="0"/>
              <a:t>65</a:t>
            </a:fld>
            <a:endParaRPr lang="sv-SE" dirty="0"/>
          </a:p>
        </p:txBody>
      </p:sp>
      <p:sp>
        <p:nvSpPr>
          <p:cNvPr id="9" name="Content Placeholder 8">
            <a:extLst>
              <a:ext uri="{FF2B5EF4-FFF2-40B4-BE49-F238E27FC236}">
                <a16:creationId xmlns:a16="http://schemas.microsoft.com/office/drawing/2014/main" id="{AB8E7FA6-3452-81B0-83F4-E2200770C34D}"/>
              </a:ext>
            </a:extLst>
          </p:cNvPr>
          <p:cNvSpPr>
            <a:spLocks noGrp="1"/>
          </p:cNvSpPr>
          <p:nvPr>
            <p:ph idx="1"/>
          </p:nvPr>
        </p:nvSpPr>
        <p:spPr>
          <a:xfrm>
            <a:off x="838199" y="1690688"/>
            <a:ext cx="11127828" cy="4351338"/>
          </a:xfrm>
        </p:spPr>
        <p:txBody>
          <a:bodyPr>
            <a:normAutofit/>
          </a:bodyPr>
          <a:lstStyle/>
          <a:p>
            <a:pPr algn="just"/>
            <a:r>
              <a:rPr lang="en-US" dirty="0">
                <a:latin typeface="+mj-lt"/>
              </a:rPr>
              <a:t>Wavelength of a sinusoidal waveform travelling at speed (v), frequency (f)</a:t>
            </a:r>
          </a:p>
          <a:p>
            <a:pPr algn="just"/>
            <a:endParaRPr lang="en-US" dirty="0">
              <a:latin typeface="+mj-lt"/>
            </a:endParaRPr>
          </a:p>
          <a:p>
            <a:pPr algn="just"/>
            <a:r>
              <a:rPr lang="en-US" dirty="0">
                <a:latin typeface="+mj-lt"/>
              </a:rPr>
              <a:t>Electromagnetic waves that are travelling in free space, the speed is c or the speed of light.  What is speed of light?   </a:t>
            </a:r>
            <a:r>
              <a:rPr lang="en-SG" b="1" i="0" dirty="0">
                <a:solidFill>
                  <a:srgbClr val="FF0000"/>
                </a:solidFill>
                <a:effectLst/>
                <a:latin typeface="+mj-lt"/>
              </a:rPr>
              <a:t>3×10</a:t>
            </a:r>
            <a:r>
              <a:rPr lang="en-SG" b="1" i="0" baseline="30000" dirty="0">
                <a:solidFill>
                  <a:srgbClr val="FF0000"/>
                </a:solidFill>
                <a:effectLst/>
                <a:latin typeface="+mj-lt"/>
              </a:rPr>
              <a:t>8</a:t>
            </a:r>
            <a:r>
              <a:rPr lang="en-SG" b="1" i="0" dirty="0">
                <a:solidFill>
                  <a:srgbClr val="FF0000"/>
                </a:solidFill>
                <a:effectLst/>
                <a:latin typeface="+mj-lt"/>
              </a:rPr>
              <a:t> m/s</a:t>
            </a:r>
          </a:p>
          <a:p>
            <a:pPr algn="just"/>
            <a:r>
              <a:rPr lang="en-US" dirty="0">
                <a:latin typeface="+mj-lt"/>
              </a:rPr>
              <a:t>Different color of light, each color has a different wavelength!</a:t>
            </a:r>
          </a:p>
          <a:p>
            <a:pPr marL="0" indent="0" algn="just">
              <a:buNone/>
            </a:pPr>
            <a:r>
              <a:rPr lang="en-US" dirty="0">
                <a:latin typeface="+mj-lt"/>
              </a:rPr>
              <a:t> </a:t>
            </a:r>
          </a:p>
        </p:txBody>
      </p:sp>
      <p:sp>
        <p:nvSpPr>
          <p:cNvPr id="3" name="AutoShape 2" descr="\lambda ={\frac {v}{f}}\,\,,">
            <a:extLst>
              <a:ext uri="{FF2B5EF4-FFF2-40B4-BE49-F238E27FC236}">
                <a16:creationId xmlns:a16="http://schemas.microsoft.com/office/drawing/2014/main" id="{2D89CE03-0574-3058-5BBB-92DEB38C51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481419CB-3323-CD3F-ABA6-CAF7A69026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092" y="2444751"/>
            <a:ext cx="1620078" cy="1035050"/>
          </a:xfrm>
          <a:prstGeom prst="rect">
            <a:avLst/>
          </a:prstGeom>
        </p:spPr>
      </p:pic>
    </p:spTree>
    <p:extLst>
      <p:ext uri="{BB962C8B-B14F-4D97-AF65-F5344CB8AC3E}">
        <p14:creationId xmlns:p14="http://schemas.microsoft.com/office/powerpoint/2010/main" val="322249827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4E44-D57A-95ED-1D23-CAD530BB0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47D6C-B538-20B6-5F4B-3A5E00778FC3}"/>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4FF29EFC-A338-E4B6-EF35-EA794775BF74}"/>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p:txBody>
      </p:sp>
      <p:sp>
        <p:nvSpPr>
          <p:cNvPr id="8" name="Slide Number Placeholder 7">
            <a:extLst>
              <a:ext uri="{FF2B5EF4-FFF2-40B4-BE49-F238E27FC236}">
                <a16:creationId xmlns:a16="http://schemas.microsoft.com/office/drawing/2014/main" id="{F12B6F66-3E89-001C-8159-60F560016E81}"/>
              </a:ext>
            </a:extLst>
          </p:cNvPr>
          <p:cNvSpPr>
            <a:spLocks noGrp="1"/>
          </p:cNvSpPr>
          <p:nvPr>
            <p:ph type="sldNum" sz="quarter" idx="12"/>
          </p:nvPr>
        </p:nvSpPr>
        <p:spPr/>
        <p:txBody>
          <a:bodyPr/>
          <a:lstStyle/>
          <a:p>
            <a:fld id="{687B7451-1438-CB4A-8106-82A64F1C7D7B}" type="slidenum">
              <a:rPr lang="sv-SE" smtClean="0"/>
              <a:t>66</a:t>
            </a:fld>
            <a:endParaRPr lang="sv-SE" dirty="0"/>
          </a:p>
        </p:txBody>
      </p:sp>
    </p:spTree>
    <p:extLst>
      <p:ext uri="{BB962C8B-B14F-4D97-AF65-F5344CB8AC3E}">
        <p14:creationId xmlns:p14="http://schemas.microsoft.com/office/powerpoint/2010/main" val="295742689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12D0B-D43E-FF4F-BF87-F1A2B2DE1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E9B06-1C60-BC3E-9367-979A1B2F632E}"/>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02C40758-C313-9571-A1B7-348D3550973D}"/>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for frequency of 3 kHz?   </a:t>
            </a:r>
          </a:p>
        </p:txBody>
      </p:sp>
      <p:sp>
        <p:nvSpPr>
          <p:cNvPr id="8" name="Slide Number Placeholder 7">
            <a:extLst>
              <a:ext uri="{FF2B5EF4-FFF2-40B4-BE49-F238E27FC236}">
                <a16:creationId xmlns:a16="http://schemas.microsoft.com/office/drawing/2014/main" id="{4669F46F-EE23-C47F-42A7-F75197008642}"/>
              </a:ext>
            </a:extLst>
          </p:cNvPr>
          <p:cNvSpPr>
            <a:spLocks noGrp="1"/>
          </p:cNvSpPr>
          <p:nvPr>
            <p:ph type="sldNum" sz="quarter" idx="12"/>
          </p:nvPr>
        </p:nvSpPr>
        <p:spPr/>
        <p:txBody>
          <a:bodyPr/>
          <a:lstStyle/>
          <a:p>
            <a:fld id="{687B7451-1438-CB4A-8106-82A64F1C7D7B}" type="slidenum">
              <a:rPr lang="sv-SE" smtClean="0"/>
              <a:t>67</a:t>
            </a:fld>
            <a:endParaRPr lang="sv-SE" dirty="0"/>
          </a:p>
        </p:txBody>
      </p:sp>
    </p:spTree>
    <p:extLst>
      <p:ext uri="{BB962C8B-B14F-4D97-AF65-F5344CB8AC3E}">
        <p14:creationId xmlns:p14="http://schemas.microsoft.com/office/powerpoint/2010/main" val="341749367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C5F5-7FAF-C429-399C-427985D3C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3BE3B-E7AA-3963-EB01-1F322B637DD0}"/>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DD1FEF24-3BD4-4BF0-5880-A8159062C380}"/>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for frequency of 3 kHz? </a:t>
            </a:r>
            <a:r>
              <a:rPr lang="en-US" dirty="0">
                <a:latin typeface="+mj-lt"/>
              </a:rPr>
              <a:t>(approx.) 100 Kilometer!</a:t>
            </a:r>
          </a:p>
          <a:p>
            <a:pPr marL="0" indent="0" algn="just">
              <a:buNone/>
            </a:pPr>
            <a:r>
              <a:rPr lang="en-US" dirty="0">
                <a:latin typeface="+mj-lt"/>
              </a:rPr>
              <a:t>	Distance between London and Oxford  </a:t>
            </a:r>
          </a:p>
          <a:p>
            <a:pPr marL="0" indent="0" algn="just">
              <a:buNone/>
            </a:pPr>
            <a:endParaRPr lang="en-US" dirty="0">
              <a:latin typeface="+mj-lt"/>
            </a:endParaRPr>
          </a:p>
          <a:p>
            <a:pPr marL="0" indent="0" algn="just">
              <a:buNone/>
            </a:pPr>
            <a:endParaRPr lang="en-US" dirty="0">
              <a:latin typeface="+mj-lt"/>
            </a:endParaRPr>
          </a:p>
        </p:txBody>
      </p:sp>
      <p:sp>
        <p:nvSpPr>
          <p:cNvPr id="8" name="Slide Number Placeholder 7">
            <a:extLst>
              <a:ext uri="{FF2B5EF4-FFF2-40B4-BE49-F238E27FC236}">
                <a16:creationId xmlns:a16="http://schemas.microsoft.com/office/drawing/2014/main" id="{977B7409-D347-D630-F7EA-741CADA2693D}"/>
              </a:ext>
            </a:extLst>
          </p:cNvPr>
          <p:cNvSpPr>
            <a:spLocks noGrp="1"/>
          </p:cNvSpPr>
          <p:nvPr>
            <p:ph type="sldNum" sz="quarter" idx="12"/>
          </p:nvPr>
        </p:nvSpPr>
        <p:spPr/>
        <p:txBody>
          <a:bodyPr/>
          <a:lstStyle/>
          <a:p>
            <a:fld id="{687B7451-1438-CB4A-8106-82A64F1C7D7B}" type="slidenum">
              <a:rPr lang="sv-SE" smtClean="0"/>
              <a:t>68</a:t>
            </a:fld>
            <a:endParaRPr lang="sv-SE" dirty="0"/>
          </a:p>
        </p:txBody>
      </p:sp>
      <p:pic>
        <p:nvPicPr>
          <p:cNvPr id="5" name="Picture 4" descr="A street with buildings and trees&#10;&#10;Description automatically generated">
            <a:extLst>
              <a:ext uri="{FF2B5EF4-FFF2-40B4-BE49-F238E27FC236}">
                <a16:creationId xmlns:a16="http://schemas.microsoft.com/office/drawing/2014/main" id="{6D294373-CC88-6A8E-C5E5-71425E9650A8}"/>
              </a:ext>
            </a:extLst>
          </p:cNvPr>
          <p:cNvPicPr>
            <a:picLocks noChangeAspect="1"/>
          </p:cNvPicPr>
          <p:nvPr/>
        </p:nvPicPr>
        <p:blipFill>
          <a:blip r:embed="rId3"/>
          <a:stretch>
            <a:fillRect/>
          </a:stretch>
        </p:blipFill>
        <p:spPr>
          <a:xfrm>
            <a:off x="6359287" y="4244068"/>
            <a:ext cx="2294618" cy="2294618"/>
          </a:xfrm>
          <a:prstGeom prst="rect">
            <a:avLst/>
          </a:prstGeom>
        </p:spPr>
      </p:pic>
      <p:pic>
        <p:nvPicPr>
          <p:cNvPr id="7" name="Picture 6" descr="A bridge with a clock tower and a person walking on it&#10;&#10;Description automatically generated">
            <a:extLst>
              <a:ext uri="{FF2B5EF4-FFF2-40B4-BE49-F238E27FC236}">
                <a16:creationId xmlns:a16="http://schemas.microsoft.com/office/drawing/2014/main" id="{002CB635-09B6-D6D5-DC77-64855F27551E}"/>
              </a:ext>
            </a:extLst>
          </p:cNvPr>
          <p:cNvPicPr>
            <a:picLocks noChangeAspect="1"/>
          </p:cNvPicPr>
          <p:nvPr/>
        </p:nvPicPr>
        <p:blipFill>
          <a:blip r:embed="rId4"/>
          <a:stretch>
            <a:fillRect/>
          </a:stretch>
        </p:blipFill>
        <p:spPr>
          <a:xfrm>
            <a:off x="3342718" y="4244068"/>
            <a:ext cx="2294618" cy="2294618"/>
          </a:xfrm>
          <a:prstGeom prst="rect">
            <a:avLst/>
          </a:prstGeom>
        </p:spPr>
      </p:pic>
    </p:spTree>
    <p:extLst>
      <p:ext uri="{BB962C8B-B14F-4D97-AF65-F5344CB8AC3E}">
        <p14:creationId xmlns:p14="http://schemas.microsoft.com/office/powerpoint/2010/main" val="29155020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2432C-4FEF-185C-4459-7DD30EC31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2D1F1-8FDF-2F27-E9CD-F20D82BC4AA4}"/>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6BB829C9-C8E2-59CF-F272-0EC7D0F47C6A}"/>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MHz?  </a:t>
            </a:r>
          </a:p>
        </p:txBody>
      </p:sp>
      <p:sp>
        <p:nvSpPr>
          <p:cNvPr id="8" name="Slide Number Placeholder 7">
            <a:extLst>
              <a:ext uri="{FF2B5EF4-FFF2-40B4-BE49-F238E27FC236}">
                <a16:creationId xmlns:a16="http://schemas.microsoft.com/office/drawing/2014/main" id="{DDDBC7A3-0331-B5CF-806C-C1B814AC51C7}"/>
              </a:ext>
            </a:extLst>
          </p:cNvPr>
          <p:cNvSpPr>
            <a:spLocks noGrp="1"/>
          </p:cNvSpPr>
          <p:nvPr>
            <p:ph type="sldNum" sz="quarter" idx="12"/>
          </p:nvPr>
        </p:nvSpPr>
        <p:spPr/>
        <p:txBody>
          <a:bodyPr/>
          <a:lstStyle/>
          <a:p>
            <a:fld id="{687B7451-1438-CB4A-8106-82A64F1C7D7B}" type="slidenum">
              <a:rPr lang="sv-SE" smtClean="0"/>
              <a:t>69</a:t>
            </a:fld>
            <a:endParaRPr lang="sv-SE" dirty="0"/>
          </a:p>
        </p:txBody>
      </p:sp>
    </p:spTree>
    <p:extLst>
      <p:ext uri="{BB962C8B-B14F-4D97-AF65-F5344CB8AC3E}">
        <p14:creationId xmlns:p14="http://schemas.microsoft.com/office/powerpoint/2010/main" val="211229961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Wireless, Embedded Intelligence, Sensing and Emerging Technologies (WEISER) Group</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World leading research in the area of wireless embedded systems</a:t>
            </a:r>
          </a:p>
          <a:p>
            <a:r>
              <a:rPr lang="en-US" dirty="0">
                <a:latin typeface="+mj-lt"/>
              </a:rPr>
              <a:t>4 PhD students, 1 Postdoc, 1 RA, </a:t>
            </a:r>
            <a:r>
              <a:rPr lang="en-US" b="1" dirty="0">
                <a:latin typeface="+mj-lt"/>
              </a:rPr>
              <a:t>Many undergraduate and masters students</a:t>
            </a:r>
            <a:endParaRPr lang="en-US" dirty="0">
              <a:latin typeface="+mj-lt"/>
            </a:endParaRPr>
          </a:p>
          <a:p>
            <a:r>
              <a:rPr lang="en-US" dirty="0">
                <a:latin typeface="+mj-lt"/>
              </a:rPr>
              <a:t>Regularly publish research findings in flagship venues of the area; </a:t>
            </a:r>
          </a:p>
          <a:p>
            <a:pPr lvl="1"/>
            <a:r>
              <a:rPr lang="en-US" dirty="0">
                <a:latin typeface="+mj-lt"/>
              </a:rPr>
              <a:t>ACM </a:t>
            </a:r>
            <a:r>
              <a:rPr lang="en-US" dirty="0" err="1">
                <a:latin typeface="+mj-lt"/>
              </a:rPr>
              <a:t>MobiCom</a:t>
            </a:r>
            <a:r>
              <a:rPr lang="en-US" dirty="0">
                <a:latin typeface="+mj-lt"/>
              </a:rPr>
              <a:t>, </a:t>
            </a:r>
            <a:r>
              <a:rPr lang="en-US" dirty="0" err="1">
                <a:latin typeface="+mj-lt"/>
              </a:rPr>
              <a:t>MobiSys</a:t>
            </a:r>
            <a:r>
              <a:rPr lang="en-US" dirty="0">
                <a:latin typeface="+mj-lt"/>
              </a:rPr>
              <a:t>, </a:t>
            </a:r>
            <a:r>
              <a:rPr lang="en-US" dirty="0" err="1">
                <a:latin typeface="+mj-lt"/>
              </a:rPr>
              <a:t>SenSys</a:t>
            </a:r>
            <a:r>
              <a:rPr lang="en-US" dirty="0">
                <a:latin typeface="+mj-lt"/>
              </a:rPr>
              <a:t>, </a:t>
            </a:r>
            <a:r>
              <a:rPr lang="en-US" dirty="0" err="1">
                <a:latin typeface="+mj-lt"/>
              </a:rPr>
              <a:t>Ipsn</a:t>
            </a:r>
            <a:r>
              <a:rPr lang="en-US" dirty="0">
                <a:latin typeface="+mj-lt"/>
              </a:rPr>
              <a:t>, </a:t>
            </a:r>
            <a:r>
              <a:rPr lang="en-US" dirty="0" err="1">
                <a:latin typeface="+mj-lt"/>
              </a:rPr>
              <a:t>Rfid</a:t>
            </a:r>
            <a:r>
              <a:rPr lang="en-US" dirty="0">
                <a:latin typeface="+mj-lt"/>
              </a:rPr>
              <a:t>, </a:t>
            </a:r>
            <a:r>
              <a:rPr lang="en-US" dirty="0" err="1">
                <a:latin typeface="+mj-lt"/>
              </a:rPr>
              <a:t>HotMobile</a:t>
            </a:r>
            <a:r>
              <a:rPr lang="en-US" dirty="0">
                <a:latin typeface="+mj-lt"/>
              </a:rPr>
              <a:t>, </a:t>
            </a:r>
            <a:r>
              <a:rPr lang="en-US" dirty="0" err="1">
                <a:latin typeface="+mj-lt"/>
              </a:rPr>
              <a:t>HotNets</a:t>
            </a:r>
            <a:r>
              <a:rPr lang="en-US" dirty="0">
                <a:latin typeface="+mj-lt"/>
              </a:rPr>
              <a:t>, </a:t>
            </a:r>
            <a:r>
              <a:rPr lang="en-US" dirty="0" err="1">
                <a:latin typeface="+mj-lt"/>
              </a:rPr>
              <a:t>GetMobile</a:t>
            </a:r>
            <a:r>
              <a:rPr lang="en-US" dirty="0">
                <a:latin typeface="+mj-lt"/>
              </a:rPr>
              <a:t>, others</a:t>
            </a:r>
          </a:p>
          <a:p>
            <a:r>
              <a:rPr lang="en-US" dirty="0">
                <a:latin typeface="+mj-lt"/>
              </a:rPr>
              <a:t>Research findings and awards are regularly covered by major media outlets</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7</a:t>
            </a:fld>
            <a:endParaRPr lang="sv-SE"/>
          </a:p>
        </p:txBody>
      </p:sp>
      <p:pic>
        <p:nvPicPr>
          <p:cNvPr id="7" name="Picture 6" descr="Graphical user interface, text, application, email&#10;&#10;Description automatically generated">
            <a:extLst>
              <a:ext uri="{FF2B5EF4-FFF2-40B4-BE49-F238E27FC236}">
                <a16:creationId xmlns:a16="http://schemas.microsoft.com/office/drawing/2014/main" id="{B577BBB3-319D-E7E3-AD73-32E251BE6CE1}"/>
              </a:ext>
            </a:extLst>
          </p:cNvPr>
          <p:cNvPicPr>
            <a:picLocks noChangeAspect="1"/>
          </p:cNvPicPr>
          <p:nvPr/>
        </p:nvPicPr>
        <p:blipFill>
          <a:blip r:embed="rId3"/>
          <a:stretch>
            <a:fillRect/>
          </a:stretch>
        </p:blipFill>
        <p:spPr>
          <a:xfrm>
            <a:off x="1053392" y="4299577"/>
            <a:ext cx="3328115" cy="1735467"/>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283A9779-AF44-EEDC-AE6B-6356F06965CD}"/>
              </a:ext>
            </a:extLst>
          </p:cNvPr>
          <p:cNvPicPr>
            <a:picLocks noChangeAspect="1"/>
          </p:cNvPicPr>
          <p:nvPr/>
        </p:nvPicPr>
        <p:blipFill>
          <a:blip r:embed="rId4"/>
          <a:stretch>
            <a:fillRect/>
          </a:stretch>
        </p:blipFill>
        <p:spPr>
          <a:xfrm>
            <a:off x="4919404" y="4247129"/>
            <a:ext cx="3079919" cy="184036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9DFCB58-51B6-9DFE-F9EE-11CBDA4567FB}"/>
              </a:ext>
            </a:extLst>
          </p:cNvPr>
          <p:cNvPicPr>
            <a:picLocks noChangeAspect="1"/>
          </p:cNvPicPr>
          <p:nvPr/>
        </p:nvPicPr>
        <p:blipFill>
          <a:blip r:embed="rId5"/>
          <a:stretch>
            <a:fillRect/>
          </a:stretch>
        </p:blipFill>
        <p:spPr>
          <a:xfrm>
            <a:off x="8985695" y="4241579"/>
            <a:ext cx="2152913" cy="2114771"/>
          </a:xfrm>
          <a:prstGeom prst="rect">
            <a:avLst/>
          </a:prstGeom>
        </p:spPr>
      </p:pic>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32563712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092F1-BE4B-AF41-DE4F-A773037EA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40E03-BB7A-9300-3D70-36AB80BF7F66}"/>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BA7DE0F7-2D3D-A3FE-BD44-25DD0524DA12}"/>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MHz (FM Band) ?  </a:t>
            </a:r>
          </a:p>
        </p:txBody>
      </p:sp>
      <p:sp>
        <p:nvSpPr>
          <p:cNvPr id="8" name="Slide Number Placeholder 7">
            <a:extLst>
              <a:ext uri="{FF2B5EF4-FFF2-40B4-BE49-F238E27FC236}">
                <a16:creationId xmlns:a16="http://schemas.microsoft.com/office/drawing/2014/main" id="{3A08A8C8-5293-E611-C600-FD09EF305394}"/>
              </a:ext>
            </a:extLst>
          </p:cNvPr>
          <p:cNvSpPr>
            <a:spLocks noGrp="1"/>
          </p:cNvSpPr>
          <p:nvPr>
            <p:ph type="sldNum" sz="quarter" idx="12"/>
          </p:nvPr>
        </p:nvSpPr>
        <p:spPr/>
        <p:txBody>
          <a:bodyPr/>
          <a:lstStyle/>
          <a:p>
            <a:fld id="{687B7451-1438-CB4A-8106-82A64F1C7D7B}" type="slidenum">
              <a:rPr lang="sv-SE" smtClean="0"/>
              <a:t>70</a:t>
            </a:fld>
            <a:endParaRPr lang="sv-SE" dirty="0"/>
          </a:p>
        </p:txBody>
      </p:sp>
    </p:spTree>
    <p:extLst>
      <p:ext uri="{BB962C8B-B14F-4D97-AF65-F5344CB8AC3E}">
        <p14:creationId xmlns:p14="http://schemas.microsoft.com/office/powerpoint/2010/main" val="540052659"/>
      </p:ext>
    </p:extLst>
  </p:cSld>
  <p:clrMapOvr>
    <a:masterClrMapping/>
  </p:clrMapOvr>
  <mc:AlternateContent xmlns:mc="http://schemas.openxmlformats.org/markup-compatibility/2006">
    <mc:Choice xmlns:p14="http://schemas.microsoft.com/office/powerpoint/2010/main" Requires="p14">
      <p:transition spd="slow" p14:dur="2000" advTm="32822"/>
    </mc:Choice>
    <mc:Fallback>
      <p:transition spd="slow" advTm="32822"/>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795B-905D-13B4-8EB4-5254CBBD2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1092C-BF0E-71AD-44A5-C791732F6631}"/>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C892205D-7A60-940C-EC39-6BBD4D7D1480}"/>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MHz (FM Band) ?  </a:t>
            </a:r>
            <a:r>
              <a:rPr lang="en-US" b="1" dirty="0">
                <a:solidFill>
                  <a:srgbClr val="FF0000"/>
                </a:solidFill>
                <a:latin typeface="+mj-lt"/>
              </a:rPr>
              <a:t>3 Meters</a:t>
            </a:r>
          </a:p>
        </p:txBody>
      </p:sp>
      <p:sp>
        <p:nvSpPr>
          <p:cNvPr id="8" name="Slide Number Placeholder 7">
            <a:extLst>
              <a:ext uri="{FF2B5EF4-FFF2-40B4-BE49-F238E27FC236}">
                <a16:creationId xmlns:a16="http://schemas.microsoft.com/office/drawing/2014/main" id="{4F0D1B57-01BD-46D1-EB90-8A91D220C33E}"/>
              </a:ext>
            </a:extLst>
          </p:cNvPr>
          <p:cNvSpPr>
            <a:spLocks noGrp="1"/>
          </p:cNvSpPr>
          <p:nvPr>
            <p:ph type="sldNum" sz="quarter" idx="12"/>
          </p:nvPr>
        </p:nvSpPr>
        <p:spPr/>
        <p:txBody>
          <a:bodyPr/>
          <a:lstStyle/>
          <a:p>
            <a:fld id="{687B7451-1438-CB4A-8106-82A64F1C7D7B}" type="slidenum">
              <a:rPr lang="sv-SE" smtClean="0"/>
              <a:t>71</a:t>
            </a:fld>
            <a:endParaRPr lang="sv-SE" dirty="0"/>
          </a:p>
        </p:txBody>
      </p:sp>
      <p:pic>
        <p:nvPicPr>
          <p:cNvPr id="5" name="Picture 4" descr="A small blue car parked on the side of a road&#10;&#10;Description automatically generated">
            <a:extLst>
              <a:ext uri="{FF2B5EF4-FFF2-40B4-BE49-F238E27FC236}">
                <a16:creationId xmlns:a16="http://schemas.microsoft.com/office/drawing/2014/main" id="{DE1C506F-5AC5-5CD7-2D14-3D3BF52BB12C}"/>
              </a:ext>
            </a:extLst>
          </p:cNvPr>
          <p:cNvPicPr>
            <a:picLocks noChangeAspect="1"/>
          </p:cNvPicPr>
          <p:nvPr/>
        </p:nvPicPr>
        <p:blipFill>
          <a:blip r:embed="rId3"/>
          <a:stretch>
            <a:fillRect/>
          </a:stretch>
        </p:blipFill>
        <p:spPr>
          <a:xfrm>
            <a:off x="3233057" y="3675968"/>
            <a:ext cx="2862943" cy="2862943"/>
          </a:xfrm>
          <a:prstGeom prst="rect">
            <a:avLst/>
          </a:prstGeom>
        </p:spPr>
      </p:pic>
      <p:pic>
        <p:nvPicPr>
          <p:cNvPr id="7" name="Picture 6" descr="A door with a brick wall and plants&#10;&#10;Description automatically generated">
            <a:extLst>
              <a:ext uri="{FF2B5EF4-FFF2-40B4-BE49-F238E27FC236}">
                <a16:creationId xmlns:a16="http://schemas.microsoft.com/office/drawing/2014/main" id="{43474070-69D2-C888-7F66-38970A4CE1D8}"/>
              </a:ext>
            </a:extLst>
          </p:cNvPr>
          <p:cNvPicPr>
            <a:picLocks noChangeAspect="1"/>
          </p:cNvPicPr>
          <p:nvPr/>
        </p:nvPicPr>
        <p:blipFill>
          <a:blip r:embed="rId4"/>
          <a:stretch>
            <a:fillRect/>
          </a:stretch>
        </p:blipFill>
        <p:spPr>
          <a:xfrm>
            <a:off x="6359287" y="3675968"/>
            <a:ext cx="2862943" cy="2862943"/>
          </a:xfrm>
          <a:prstGeom prst="rect">
            <a:avLst/>
          </a:prstGeom>
        </p:spPr>
      </p:pic>
    </p:spTree>
    <p:extLst>
      <p:ext uri="{BB962C8B-B14F-4D97-AF65-F5344CB8AC3E}">
        <p14:creationId xmlns:p14="http://schemas.microsoft.com/office/powerpoint/2010/main" val="61903533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787E-6700-EA63-5F84-2DB5EF7B0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D81ED-0166-0934-029C-967901F1848D}"/>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74DB31AE-AF56-E800-1C37-F500D47AE275}"/>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GHz?  </a:t>
            </a:r>
          </a:p>
        </p:txBody>
      </p:sp>
      <p:sp>
        <p:nvSpPr>
          <p:cNvPr id="8" name="Slide Number Placeholder 7">
            <a:extLst>
              <a:ext uri="{FF2B5EF4-FFF2-40B4-BE49-F238E27FC236}">
                <a16:creationId xmlns:a16="http://schemas.microsoft.com/office/drawing/2014/main" id="{6918F16B-F0F8-65B1-2A0A-C278AAEBC80A}"/>
              </a:ext>
            </a:extLst>
          </p:cNvPr>
          <p:cNvSpPr>
            <a:spLocks noGrp="1"/>
          </p:cNvSpPr>
          <p:nvPr>
            <p:ph type="sldNum" sz="quarter" idx="12"/>
          </p:nvPr>
        </p:nvSpPr>
        <p:spPr/>
        <p:txBody>
          <a:bodyPr/>
          <a:lstStyle/>
          <a:p>
            <a:fld id="{687B7451-1438-CB4A-8106-82A64F1C7D7B}" type="slidenum">
              <a:rPr lang="sv-SE" smtClean="0"/>
              <a:t>72</a:t>
            </a:fld>
            <a:endParaRPr lang="sv-SE" dirty="0"/>
          </a:p>
        </p:txBody>
      </p:sp>
    </p:spTree>
    <p:extLst>
      <p:ext uri="{BB962C8B-B14F-4D97-AF65-F5344CB8AC3E}">
        <p14:creationId xmlns:p14="http://schemas.microsoft.com/office/powerpoint/2010/main" val="272637476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E674-743C-FBE7-5A38-20C96800C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1E7D3-DE94-FC72-D6B6-8CC68EA88460}"/>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EA69F491-6E5F-ED01-5F2D-4D0BC88FA780}"/>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of 100 GHz?  </a:t>
            </a:r>
            <a:r>
              <a:rPr lang="en-US" b="1" dirty="0">
                <a:solidFill>
                  <a:srgbClr val="FF0000"/>
                </a:solidFill>
                <a:latin typeface="+mj-lt"/>
              </a:rPr>
              <a:t>0.3 centimeter</a:t>
            </a:r>
          </a:p>
        </p:txBody>
      </p:sp>
      <p:sp>
        <p:nvSpPr>
          <p:cNvPr id="8" name="Slide Number Placeholder 7">
            <a:extLst>
              <a:ext uri="{FF2B5EF4-FFF2-40B4-BE49-F238E27FC236}">
                <a16:creationId xmlns:a16="http://schemas.microsoft.com/office/drawing/2014/main" id="{8B320E73-E354-AFF2-4419-F0FAD274AD13}"/>
              </a:ext>
            </a:extLst>
          </p:cNvPr>
          <p:cNvSpPr>
            <a:spLocks noGrp="1"/>
          </p:cNvSpPr>
          <p:nvPr>
            <p:ph type="sldNum" sz="quarter" idx="12"/>
          </p:nvPr>
        </p:nvSpPr>
        <p:spPr/>
        <p:txBody>
          <a:bodyPr/>
          <a:lstStyle/>
          <a:p>
            <a:fld id="{687B7451-1438-CB4A-8106-82A64F1C7D7B}" type="slidenum">
              <a:rPr lang="sv-SE" smtClean="0"/>
              <a:t>73</a:t>
            </a:fld>
            <a:endParaRPr lang="sv-SE" dirty="0"/>
          </a:p>
        </p:txBody>
      </p:sp>
      <p:pic>
        <p:nvPicPr>
          <p:cNvPr id="5" name="Picture 4" descr="A close-up of a pen&#10;&#10;Description automatically generated">
            <a:extLst>
              <a:ext uri="{FF2B5EF4-FFF2-40B4-BE49-F238E27FC236}">
                <a16:creationId xmlns:a16="http://schemas.microsoft.com/office/drawing/2014/main" id="{265E2160-A19B-63DC-0F6A-B011A1FCE3CE}"/>
              </a:ext>
            </a:extLst>
          </p:cNvPr>
          <p:cNvPicPr>
            <a:picLocks noChangeAspect="1"/>
          </p:cNvPicPr>
          <p:nvPr/>
        </p:nvPicPr>
        <p:blipFill>
          <a:blip r:embed="rId3"/>
          <a:stretch>
            <a:fillRect/>
          </a:stretch>
        </p:blipFill>
        <p:spPr>
          <a:xfrm>
            <a:off x="3581401" y="3855356"/>
            <a:ext cx="2500993" cy="2500993"/>
          </a:xfrm>
          <a:prstGeom prst="rect">
            <a:avLst/>
          </a:prstGeom>
        </p:spPr>
      </p:pic>
      <p:pic>
        <p:nvPicPr>
          <p:cNvPr id="7" name="Picture 6" descr="A group of colorful round shapes&#10;&#10;Description automatically generated">
            <a:extLst>
              <a:ext uri="{FF2B5EF4-FFF2-40B4-BE49-F238E27FC236}">
                <a16:creationId xmlns:a16="http://schemas.microsoft.com/office/drawing/2014/main" id="{22258C62-36A9-A1CD-0EEC-CC7145E24E2D}"/>
              </a:ext>
            </a:extLst>
          </p:cNvPr>
          <p:cNvPicPr>
            <a:picLocks noChangeAspect="1"/>
          </p:cNvPicPr>
          <p:nvPr/>
        </p:nvPicPr>
        <p:blipFill>
          <a:blip r:embed="rId4"/>
          <a:stretch>
            <a:fillRect/>
          </a:stretch>
        </p:blipFill>
        <p:spPr>
          <a:xfrm>
            <a:off x="6545945" y="3855356"/>
            <a:ext cx="2500993" cy="2500993"/>
          </a:xfrm>
          <a:prstGeom prst="rect">
            <a:avLst/>
          </a:prstGeom>
        </p:spPr>
      </p:pic>
    </p:spTree>
    <p:extLst>
      <p:ext uri="{BB962C8B-B14F-4D97-AF65-F5344CB8AC3E}">
        <p14:creationId xmlns:p14="http://schemas.microsoft.com/office/powerpoint/2010/main" val="319971040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F4E1-DFDF-9667-D4ED-514C47B04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3A712-7ED5-E104-4E43-9DA8E7E97F7F}"/>
              </a:ext>
            </a:extLst>
          </p:cNvPr>
          <p:cNvSpPr>
            <a:spLocks noGrp="1"/>
          </p:cNvSpPr>
          <p:nvPr>
            <p:ph type="title"/>
          </p:nvPr>
        </p:nvSpPr>
        <p:spPr>
          <a:xfrm>
            <a:off x="740227" y="365120"/>
            <a:ext cx="11959772" cy="1325563"/>
          </a:xfrm>
        </p:spPr>
        <p:txBody>
          <a:bodyPr>
            <a:noAutofit/>
          </a:bodyPr>
          <a:lstStyle/>
          <a:p>
            <a:r>
              <a:rPr lang="en-US" sz="4000" dirty="0">
                <a:latin typeface="+mn-lt"/>
              </a:rPr>
              <a:t>What do you mean by spectrum? Radio spectrum?</a:t>
            </a:r>
          </a:p>
        </p:txBody>
      </p:sp>
      <p:pic>
        <p:nvPicPr>
          <p:cNvPr id="3" name="Picture 2" descr="A rainbow colored wave coming out of a triangle&#10;&#10;Description automatically generated">
            <a:extLst>
              <a:ext uri="{FF2B5EF4-FFF2-40B4-BE49-F238E27FC236}">
                <a16:creationId xmlns:a16="http://schemas.microsoft.com/office/drawing/2014/main" id="{3A8D2CCF-5F81-844B-E478-732416B52428}"/>
              </a:ext>
            </a:extLst>
          </p:cNvPr>
          <p:cNvPicPr>
            <a:picLocks noChangeAspect="1"/>
          </p:cNvPicPr>
          <p:nvPr/>
        </p:nvPicPr>
        <p:blipFill>
          <a:blip r:embed="rId3"/>
          <a:stretch>
            <a:fillRect/>
          </a:stretch>
        </p:blipFill>
        <p:spPr>
          <a:xfrm>
            <a:off x="5959016" y="3873508"/>
            <a:ext cx="3497944" cy="2623459"/>
          </a:xfrm>
          <a:prstGeom prst="rect">
            <a:avLst/>
          </a:prstGeom>
        </p:spPr>
      </p:pic>
      <p:sp>
        <p:nvSpPr>
          <p:cNvPr id="7" name="TextBox 6">
            <a:extLst>
              <a:ext uri="{FF2B5EF4-FFF2-40B4-BE49-F238E27FC236}">
                <a16:creationId xmlns:a16="http://schemas.microsoft.com/office/drawing/2014/main" id="{9DB6EBD7-595A-99A4-6AC2-D304BF986087}"/>
              </a:ext>
            </a:extLst>
          </p:cNvPr>
          <p:cNvSpPr txBox="1"/>
          <p:nvPr/>
        </p:nvSpPr>
        <p:spPr>
          <a:xfrm>
            <a:off x="907995" y="1547335"/>
            <a:ext cx="10376009" cy="2246769"/>
          </a:xfrm>
          <a:prstGeom prst="rect">
            <a:avLst/>
          </a:prstGeom>
          <a:noFill/>
        </p:spPr>
        <p:txBody>
          <a:bodyPr wrap="square">
            <a:spAutoFit/>
          </a:bodyPr>
          <a:lstStyle/>
          <a:p>
            <a:pPr algn="just"/>
            <a:r>
              <a:rPr lang="en-US" sz="2800" dirty="0">
                <a:latin typeface="+mj-lt"/>
              </a:rPr>
              <a:t>In the 17th century, Isaac Newton introduced the concept of the spectrum to the field of physical sciences, specifically in optics. He used this term to describe the array of colors visible when white light passed through a prism and was separated into its constituent hues. Later the term was expanded to include other waves, including radio waves.</a:t>
            </a:r>
          </a:p>
        </p:txBody>
      </p:sp>
      <p:pic>
        <p:nvPicPr>
          <p:cNvPr id="11" name="Picture 10" descr="A painting of a person with long white hair&#10;&#10;Description automatically generated">
            <a:extLst>
              <a:ext uri="{FF2B5EF4-FFF2-40B4-BE49-F238E27FC236}">
                <a16:creationId xmlns:a16="http://schemas.microsoft.com/office/drawing/2014/main" id="{4E147ED8-B16A-67CE-1746-BC4AD58A1147}"/>
              </a:ext>
            </a:extLst>
          </p:cNvPr>
          <p:cNvPicPr>
            <a:picLocks noChangeAspect="1"/>
          </p:cNvPicPr>
          <p:nvPr/>
        </p:nvPicPr>
        <p:blipFill>
          <a:blip r:embed="rId4"/>
          <a:stretch>
            <a:fillRect/>
          </a:stretch>
        </p:blipFill>
        <p:spPr>
          <a:xfrm>
            <a:off x="2735040" y="3873508"/>
            <a:ext cx="2620734" cy="2620734"/>
          </a:xfrm>
          <a:prstGeom prst="rect">
            <a:avLst/>
          </a:prstGeom>
        </p:spPr>
      </p:pic>
    </p:spTree>
    <p:extLst>
      <p:ext uri="{BB962C8B-B14F-4D97-AF65-F5344CB8AC3E}">
        <p14:creationId xmlns:p14="http://schemas.microsoft.com/office/powerpoint/2010/main" val="28542993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27827" cy="1325563"/>
          </a:xfrm>
        </p:spPr>
        <p:txBody>
          <a:bodyPr>
            <a:noAutofit/>
          </a:bodyPr>
          <a:lstStyle/>
          <a:p>
            <a:r>
              <a:rPr lang="en-US" sz="4000" dirty="0">
                <a:latin typeface="+mn-lt"/>
              </a:rPr>
              <a:t>Radio waves most important part of EM spectrum</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75</a:t>
            </a:fld>
            <a:endParaRPr lang="sv-SE" dirty="0"/>
          </a:p>
        </p:txBody>
      </p:sp>
      <p:pic>
        <p:nvPicPr>
          <p:cNvPr id="7" name="Picture 6">
            <a:extLst>
              <a:ext uri="{FF2B5EF4-FFF2-40B4-BE49-F238E27FC236}">
                <a16:creationId xmlns:a16="http://schemas.microsoft.com/office/drawing/2014/main" id="{2F442947-4CA0-0874-A7AE-1FE867C0F3B3}"/>
              </a:ext>
            </a:extLst>
          </p:cNvPr>
          <p:cNvPicPr>
            <a:picLocks noChangeAspect="1"/>
          </p:cNvPicPr>
          <p:nvPr/>
        </p:nvPicPr>
        <p:blipFill>
          <a:blip r:embed="rId3"/>
          <a:stretch>
            <a:fillRect/>
          </a:stretch>
        </p:blipFill>
        <p:spPr>
          <a:xfrm>
            <a:off x="838199" y="2449044"/>
            <a:ext cx="10427547" cy="2602716"/>
          </a:xfrm>
          <a:prstGeom prst="rect">
            <a:avLst/>
          </a:prstGeom>
        </p:spPr>
      </p:pic>
    </p:spTree>
    <p:extLst>
      <p:ext uri="{BB962C8B-B14F-4D97-AF65-F5344CB8AC3E}">
        <p14:creationId xmlns:p14="http://schemas.microsoft.com/office/powerpoint/2010/main" val="258894674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31014" cy="1325563"/>
          </a:xfrm>
        </p:spPr>
        <p:txBody>
          <a:bodyPr>
            <a:noAutofit/>
          </a:bodyPr>
          <a:lstStyle/>
          <a:p>
            <a:r>
              <a:rPr lang="en-US" dirty="0">
                <a:latin typeface="+mn-lt"/>
              </a:rPr>
              <a:t>Radio waves are most important part of electromagnetic spectrum</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76</a:t>
            </a:fld>
            <a:endParaRPr lang="sv-SE" dirty="0"/>
          </a:p>
        </p:txBody>
      </p:sp>
      <p:sp>
        <p:nvSpPr>
          <p:cNvPr id="9" name="Content Placeholder 8">
            <a:extLst>
              <a:ext uri="{FF2B5EF4-FFF2-40B4-BE49-F238E27FC236}">
                <a16:creationId xmlns:a16="http://schemas.microsoft.com/office/drawing/2014/main" id="{1ECD39DB-B6F2-6E10-B662-F2A99AFD478D}"/>
              </a:ext>
            </a:extLst>
          </p:cNvPr>
          <p:cNvSpPr>
            <a:spLocks noGrp="1"/>
          </p:cNvSpPr>
          <p:nvPr>
            <p:ph idx="1"/>
          </p:nvPr>
        </p:nvSpPr>
        <p:spPr>
          <a:xfrm>
            <a:off x="838199" y="1690688"/>
            <a:ext cx="11127828" cy="4351338"/>
          </a:xfrm>
        </p:spPr>
        <p:txBody>
          <a:bodyPr/>
          <a:lstStyle/>
          <a:p>
            <a:r>
              <a:rPr lang="en-US" dirty="0">
                <a:latin typeface="+mj-lt"/>
              </a:rPr>
              <a:t>Most (if not all) modern communication relies on radio waves</a:t>
            </a:r>
          </a:p>
          <a:p>
            <a:r>
              <a:rPr lang="en-US" dirty="0">
                <a:latin typeface="+mj-lt"/>
              </a:rPr>
              <a:t>Frequency range: 3 Hz to 300 GHz</a:t>
            </a:r>
          </a:p>
          <a:p>
            <a:r>
              <a:rPr lang="en-US" dirty="0">
                <a:latin typeface="+mj-lt"/>
              </a:rPr>
              <a:t>It has the longest wavelength among EM</a:t>
            </a:r>
          </a:p>
        </p:txBody>
      </p:sp>
      <p:pic>
        <p:nvPicPr>
          <p:cNvPr id="3" name="Picture 4">
            <a:extLst>
              <a:ext uri="{FF2B5EF4-FFF2-40B4-BE49-F238E27FC236}">
                <a16:creationId xmlns:a16="http://schemas.microsoft.com/office/drawing/2014/main" id="{075F8F05-4FA3-0CAC-FFEF-1692A7629A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0475" y="3372314"/>
            <a:ext cx="7911725" cy="312056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5A327246-04D3-B580-F0CC-DB626E6D8B43}"/>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62791420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14" y="267380"/>
            <a:ext cx="10967113" cy="1325563"/>
          </a:xfrm>
        </p:spPr>
        <p:txBody>
          <a:bodyPr>
            <a:noAutofit/>
          </a:bodyPr>
          <a:lstStyle/>
          <a:p>
            <a:r>
              <a:rPr lang="en-US" sz="4000" dirty="0">
                <a:latin typeface="+mn-lt"/>
              </a:rPr>
              <a:t>How are radio waves characterized?</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77</a:t>
            </a:fld>
            <a:endParaRPr lang="sv-SE" dirty="0"/>
          </a:p>
        </p:txBody>
      </p:sp>
      <p:sp>
        <p:nvSpPr>
          <p:cNvPr id="6" name="Content Placeholder 2">
            <a:extLst>
              <a:ext uri="{FF2B5EF4-FFF2-40B4-BE49-F238E27FC236}">
                <a16:creationId xmlns:a16="http://schemas.microsoft.com/office/drawing/2014/main" id="{CBF6B67B-D6DC-D339-0656-C9B0DBE0A977}"/>
              </a:ext>
            </a:extLst>
          </p:cNvPr>
          <p:cNvSpPr>
            <a:spLocks noGrp="1"/>
          </p:cNvSpPr>
          <p:nvPr>
            <p:ph idx="1"/>
          </p:nvPr>
        </p:nvSpPr>
        <p:spPr>
          <a:xfrm>
            <a:off x="954314" y="1592943"/>
            <a:ext cx="11237685" cy="2804886"/>
          </a:xfrm>
        </p:spPr>
        <p:txBody>
          <a:bodyPr>
            <a:normAutofit/>
          </a:bodyPr>
          <a:lstStyle/>
          <a:p>
            <a:pPr marL="0" indent="0">
              <a:buNone/>
            </a:pPr>
            <a:r>
              <a:rPr lang="en-US" dirty="0">
                <a:latin typeface="+mj-lt"/>
              </a:rPr>
              <a:t>Radio waves can be characterized based on following parameters:</a:t>
            </a:r>
          </a:p>
          <a:p>
            <a:pPr lvl="1"/>
            <a:r>
              <a:rPr lang="en-US" b="1" dirty="0">
                <a:latin typeface="+mj-lt"/>
              </a:rPr>
              <a:t>Strength/Power:  </a:t>
            </a:r>
            <a:r>
              <a:rPr lang="en-US" dirty="0">
                <a:latin typeface="+mj-lt"/>
              </a:rPr>
              <a:t>energy contained in the radio wave</a:t>
            </a:r>
          </a:p>
          <a:p>
            <a:pPr lvl="1"/>
            <a:r>
              <a:rPr lang="en-US" b="1" dirty="0">
                <a:latin typeface="+mj-lt"/>
              </a:rPr>
              <a:t>Frequency: </a:t>
            </a:r>
            <a:r>
              <a:rPr lang="en-US" dirty="0">
                <a:latin typeface="+mj-lt"/>
              </a:rPr>
              <a:t>rate of periodic variation between electric and magnetic field</a:t>
            </a:r>
          </a:p>
          <a:p>
            <a:pPr lvl="1"/>
            <a:r>
              <a:rPr lang="en-US" b="1" dirty="0">
                <a:latin typeface="+mj-lt"/>
              </a:rPr>
              <a:t>Bandwidth: </a:t>
            </a:r>
            <a:r>
              <a:rPr lang="en-US" dirty="0">
                <a:latin typeface="+mj-lt"/>
              </a:rPr>
              <a:t>range of frequencies of radio waves present in the transmission</a:t>
            </a:r>
          </a:p>
          <a:p>
            <a:pPr lvl="1"/>
            <a:r>
              <a:rPr lang="en-US" b="1" dirty="0">
                <a:latin typeface="+mj-lt"/>
              </a:rPr>
              <a:t>Polarization</a:t>
            </a:r>
            <a:r>
              <a:rPr lang="en-US" dirty="0">
                <a:latin typeface="+mj-lt"/>
              </a:rPr>
              <a:t>: orientation of electric field. May be circular, elliptical or linear</a:t>
            </a:r>
          </a:p>
          <a:p>
            <a:pPr lvl="1"/>
            <a:r>
              <a:rPr lang="en-US" b="1" dirty="0">
                <a:latin typeface="+mj-lt"/>
              </a:rPr>
              <a:t>Modulation: </a:t>
            </a:r>
            <a:r>
              <a:rPr lang="en-US" dirty="0">
                <a:latin typeface="+mj-lt"/>
              </a:rPr>
              <a:t>variation of waves property to encode information</a:t>
            </a:r>
          </a:p>
        </p:txBody>
      </p:sp>
      <p:sp>
        <p:nvSpPr>
          <p:cNvPr id="3" name="Footer Placeholder 1">
            <a:extLst>
              <a:ext uri="{FF2B5EF4-FFF2-40B4-BE49-F238E27FC236}">
                <a16:creationId xmlns:a16="http://schemas.microsoft.com/office/drawing/2014/main" id="{081F8766-1EE9-0456-07FD-EDD96617CF8E}"/>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4" name="Picture 3">
            <a:extLst>
              <a:ext uri="{FF2B5EF4-FFF2-40B4-BE49-F238E27FC236}">
                <a16:creationId xmlns:a16="http://schemas.microsoft.com/office/drawing/2014/main" id="{21FF604B-418E-9B9A-312C-DB8CA42A46D1}"/>
              </a:ext>
            </a:extLst>
          </p:cNvPr>
          <p:cNvPicPr>
            <a:picLocks noChangeAspect="1"/>
          </p:cNvPicPr>
          <p:nvPr/>
        </p:nvPicPr>
        <p:blipFill>
          <a:blip r:embed="rId3"/>
          <a:stretch>
            <a:fillRect/>
          </a:stretch>
        </p:blipFill>
        <p:spPr>
          <a:xfrm>
            <a:off x="4097254" y="4236061"/>
            <a:ext cx="3997491" cy="1796491"/>
          </a:xfrm>
          <a:prstGeom prst="rect">
            <a:avLst/>
          </a:prstGeom>
        </p:spPr>
      </p:pic>
    </p:spTree>
    <p:extLst>
      <p:ext uri="{BB962C8B-B14F-4D97-AF65-F5344CB8AC3E}">
        <p14:creationId xmlns:p14="http://schemas.microsoft.com/office/powerpoint/2010/main" val="213010111"/>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78</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895370" y="347564"/>
            <a:ext cx="11757991" cy="1325563"/>
          </a:xfrm>
        </p:spPr>
        <p:txBody>
          <a:bodyPr>
            <a:normAutofit/>
          </a:bodyPr>
          <a:lstStyle/>
          <a:p>
            <a:r>
              <a:rPr lang="en-US" sz="4000" dirty="0">
                <a:latin typeface="+mn-lt"/>
              </a:rPr>
              <a:t>How radio waves propagate to the receiver</a:t>
            </a:r>
          </a:p>
        </p:txBody>
      </p:sp>
      <p:sp>
        <p:nvSpPr>
          <p:cNvPr id="9" name="Triangle 8">
            <a:extLst>
              <a:ext uri="{FF2B5EF4-FFF2-40B4-BE49-F238E27FC236}">
                <a16:creationId xmlns:a16="http://schemas.microsoft.com/office/drawing/2014/main" id="{4C1CC4C1-59E9-100E-5F75-301BE92661AF}"/>
              </a:ext>
            </a:extLst>
          </p:cNvPr>
          <p:cNvSpPr/>
          <p:nvPr/>
        </p:nvSpPr>
        <p:spPr>
          <a:xfrm rot="10800000">
            <a:off x="3190797" y="268799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017E402-1B55-919C-EC83-D67EFAD8E646}"/>
              </a:ext>
            </a:extLst>
          </p:cNvPr>
          <p:cNvCxnSpPr>
            <a:cxnSpLocks/>
            <a:stCxn id="9" idx="0"/>
          </p:cNvCxnSpPr>
          <p:nvPr/>
        </p:nvCxnSpPr>
        <p:spPr>
          <a:xfrm flipH="1">
            <a:off x="3530535" y="3247251"/>
            <a:ext cx="1" cy="1070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51535E-672B-27A8-C94E-B80996721486}"/>
              </a:ext>
            </a:extLst>
          </p:cNvPr>
          <p:cNvSpPr txBox="1"/>
          <p:nvPr/>
        </p:nvSpPr>
        <p:spPr>
          <a:xfrm>
            <a:off x="3916079" y="2756855"/>
            <a:ext cx="814301" cy="276999"/>
          </a:xfrm>
          <a:prstGeom prst="rect">
            <a:avLst/>
          </a:prstGeom>
          <a:noFill/>
        </p:spPr>
        <p:txBody>
          <a:bodyPr wrap="square" rtlCol="0">
            <a:spAutoFit/>
          </a:bodyPr>
          <a:lstStyle/>
          <a:p>
            <a:r>
              <a:rPr lang="en-US" sz="1200" dirty="0">
                <a:latin typeface="+mj-lt"/>
              </a:rPr>
              <a:t>Antenna</a:t>
            </a:r>
          </a:p>
        </p:txBody>
      </p:sp>
      <p:sp>
        <p:nvSpPr>
          <p:cNvPr id="13" name="TextBox 12">
            <a:extLst>
              <a:ext uri="{FF2B5EF4-FFF2-40B4-BE49-F238E27FC236}">
                <a16:creationId xmlns:a16="http://schemas.microsoft.com/office/drawing/2014/main" id="{E4509226-77F9-4F42-1483-6D3C70A2BE78}"/>
              </a:ext>
            </a:extLst>
          </p:cNvPr>
          <p:cNvSpPr txBox="1"/>
          <p:nvPr/>
        </p:nvSpPr>
        <p:spPr>
          <a:xfrm>
            <a:off x="2983510" y="4856540"/>
            <a:ext cx="1195782" cy="584775"/>
          </a:xfrm>
          <a:prstGeom prst="rect">
            <a:avLst/>
          </a:prstGeom>
          <a:noFill/>
        </p:spPr>
        <p:txBody>
          <a:bodyPr wrap="square" rtlCol="0">
            <a:spAutoFit/>
          </a:bodyPr>
          <a:lstStyle/>
          <a:p>
            <a:pPr algn="ctr"/>
            <a:r>
              <a:rPr lang="en-US" sz="1600" dirty="0">
                <a:latin typeface="+mj-lt"/>
              </a:rPr>
              <a:t>Transmitting </a:t>
            </a:r>
          </a:p>
          <a:p>
            <a:pPr algn="ctr"/>
            <a:r>
              <a:rPr lang="en-US" sz="1600" dirty="0">
                <a:latin typeface="+mj-lt"/>
              </a:rPr>
              <a:t>Device</a:t>
            </a:r>
          </a:p>
        </p:txBody>
      </p:sp>
      <p:cxnSp>
        <p:nvCxnSpPr>
          <p:cNvPr id="14" name="Straight Arrow Connector 13">
            <a:extLst>
              <a:ext uri="{FF2B5EF4-FFF2-40B4-BE49-F238E27FC236}">
                <a16:creationId xmlns:a16="http://schemas.microsoft.com/office/drawing/2014/main" id="{E56DDB73-E95B-6D56-5E6E-F1E04CA8B54F}"/>
              </a:ext>
            </a:extLst>
          </p:cNvPr>
          <p:cNvCxnSpPr>
            <a:cxnSpLocks/>
          </p:cNvCxnSpPr>
          <p:nvPr/>
        </p:nvCxnSpPr>
        <p:spPr>
          <a:xfrm>
            <a:off x="4730380" y="303385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B86218-36BF-5FA8-9839-EB75D78DBEB5}"/>
              </a:ext>
            </a:extLst>
          </p:cNvPr>
          <p:cNvSpPr txBox="1"/>
          <p:nvPr/>
        </p:nvSpPr>
        <p:spPr>
          <a:xfrm>
            <a:off x="5211294" y="2705329"/>
            <a:ext cx="1769412" cy="276999"/>
          </a:xfrm>
          <a:prstGeom prst="rect">
            <a:avLst/>
          </a:prstGeom>
          <a:noFill/>
        </p:spPr>
        <p:txBody>
          <a:bodyPr wrap="square" rtlCol="0">
            <a:spAutoFit/>
          </a:bodyPr>
          <a:lstStyle/>
          <a:p>
            <a:r>
              <a:rPr lang="en-US" sz="1200" dirty="0">
                <a:latin typeface="+mj-lt"/>
              </a:rPr>
              <a:t>Radio frequency signal</a:t>
            </a:r>
          </a:p>
        </p:txBody>
      </p:sp>
      <p:sp>
        <p:nvSpPr>
          <p:cNvPr id="16" name="Triangle 15">
            <a:extLst>
              <a:ext uri="{FF2B5EF4-FFF2-40B4-BE49-F238E27FC236}">
                <a16:creationId xmlns:a16="http://schemas.microsoft.com/office/drawing/2014/main" id="{FE948075-1C9E-E562-01D7-4F60A631FBA6}"/>
              </a:ext>
            </a:extLst>
          </p:cNvPr>
          <p:cNvSpPr/>
          <p:nvPr/>
        </p:nvSpPr>
        <p:spPr>
          <a:xfrm rot="10800000">
            <a:off x="8106852" y="268799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FA293C6-BA98-63DC-5E4B-9F13A572E6A7}"/>
              </a:ext>
            </a:extLst>
          </p:cNvPr>
          <p:cNvCxnSpPr>
            <a:cxnSpLocks/>
          </p:cNvCxnSpPr>
          <p:nvPr/>
        </p:nvCxnSpPr>
        <p:spPr>
          <a:xfrm>
            <a:off x="8446591" y="324725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45E783E-E41D-090B-FD80-519255C4BE90}"/>
              </a:ext>
            </a:extLst>
          </p:cNvPr>
          <p:cNvSpPr txBox="1"/>
          <p:nvPr/>
        </p:nvSpPr>
        <p:spPr>
          <a:xfrm>
            <a:off x="7868610" y="4856540"/>
            <a:ext cx="1155961" cy="584775"/>
          </a:xfrm>
          <a:prstGeom prst="rect">
            <a:avLst/>
          </a:prstGeom>
          <a:noFill/>
        </p:spPr>
        <p:txBody>
          <a:bodyPr wrap="square" rtlCol="0">
            <a:spAutoFit/>
          </a:bodyPr>
          <a:lstStyle/>
          <a:p>
            <a:pPr algn="ctr"/>
            <a:r>
              <a:rPr lang="en-US" sz="1600" dirty="0">
                <a:latin typeface="+mj-lt"/>
              </a:rPr>
              <a:t>Receiving Device</a:t>
            </a:r>
          </a:p>
        </p:txBody>
      </p:sp>
    </p:spTree>
    <p:extLst>
      <p:ext uri="{BB962C8B-B14F-4D97-AF65-F5344CB8AC3E}">
        <p14:creationId xmlns:p14="http://schemas.microsoft.com/office/powerpoint/2010/main" val="262491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5" grpId="0"/>
      <p:bldP spid="16" grpId="0" animBg="1"/>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78C6-4A0C-7F62-5F6C-788580A470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C2B803-DFC9-BD70-E779-FBE79E0D9EEC}"/>
              </a:ext>
            </a:extLst>
          </p:cNvPr>
          <p:cNvSpPr>
            <a:spLocks noGrp="1"/>
          </p:cNvSpPr>
          <p:nvPr>
            <p:ph type="sldNum" sz="quarter" idx="12"/>
          </p:nvPr>
        </p:nvSpPr>
        <p:spPr/>
        <p:txBody>
          <a:bodyPr/>
          <a:lstStyle/>
          <a:p>
            <a:fld id="{0778C724-3839-4D76-A707-B4C23905D055}" type="slidenum">
              <a:rPr lang="en-US" smtClean="0"/>
              <a:t>79</a:t>
            </a:fld>
            <a:endParaRPr lang="en-US"/>
          </a:p>
        </p:txBody>
      </p:sp>
      <p:sp>
        <p:nvSpPr>
          <p:cNvPr id="7" name="Title 1">
            <a:extLst>
              <a:ext uri="{FF2B5EF4-FFF2-40B4-BE49-F238E27FC236}">
                <a16:creationId xmlns:a16="http://schemas.microsoft.com/office/drawing/2014/main" id="{B3AD9DFB-861C-D933-0B88-31038994325C}"/>
              </a:ext>
            </a:extLst>
          </p:cNvPr>
          <p:cNvSpPr>
            <a:spLocks noGrp="1"/>
          </p:cNvSpPr>
          <p:nvPr>
            <p:ph type="title"/>
          </p:nvPr>
        </p:nvSpPr>
        <p:spPr>
          <a:xfrm>
            <a:off x="446483" y="136525"/>
            <a:ext cx="11757991" cy="1325563"/>
          </a:xfrm>
        </p:spPr>
        <p:txBody>
          <a:bodyPr>
            <a:normAutofit/>
          </a:bodyPr>
          <a:lstStyle/>
          <a:p>
            <a:r>
              <a:rPr lang="en-US" sz="4000" dirty="0">
                <a:latin typeface="+mn-lt"/>
              </a:rPr>
              <a:t>How radio waves radiate out from transceiver</a:t>
            </a:r>
          </a:p>
        </p:txBody>
      </p:sp>
      <p:sp>
        <p:nvSpPr>
          <p:cNvPr id="8" name="Footer Placeholder 1">
            <a:extLst>
              <a:ext uri="{FF2B5EF4-FFF2-40B4-BE49-F238E27FC236}">
                <a16:creationId xmlns:a16="http://schemas.microsoft.com/office/drawing/2014/main" id="{4AC31B7F-9726-798C-2D06-73AE2000E7A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12BA9D6C-C78D-65F6-28A4-4C9114B2FB0E}"/>
              </a:ext>
            </a:extLst>
          </p:cNvPr>
          <p:cNvSpPr>
            <a:spLocks noGrp="1"/>
          </p:cNvSpPr>
          <p:nvPr>
            <p:ph idx="1"/>
          </p:nvPr>
        </p:nvSpPr>
        <p:spPr>
          <a:xfrm>
            <a:off x="446483" y="1253909"/>
            <a:ext cx="11518922" cy="4846638"/>
          </a:xfrm>
        </p:spPr>
        <p:txBody>
          <a:bodyPr>
            <a:normAutofit/>
          </a:bodyPr>
          <a:lstStyle/>
          <a:p>
            <a:r>
              <a:rPr lang="en-US" sz="2800" dirty="0">
                <a:latin typeface="+mj-lt"/>
              </a:rPr>
              <a:t> </a:t>
            </a:r>
            <a:r>
              <a:rPr lang="en-US" sz="2800" b="1" dirty="0">
                <a:latin typeface="+mj-lt"/>
              </a:rPr>
              <a:t>Antenna: </a:t>
            </a:r>
            <a:r>
              <a:rPr lang="en-US" sz="2800" dirty="0">
                <a:latin typeface="+mj-lt"/>
              </a:rPr>
              <a:t>An electrical conductor or system of conductors</a:t>
            </a:r>
          </a:p>
          <a:p>
            <a:pPr lvl="1"/>
            <a:r>
              <a:rPr lang="en-US" dirty="0">
                <a:latin typeface="+mj-lt"/>
              </a:rPr>
              <a:t>Transmission: radio frequency electrical energy converted into electromagnetic energy</a:t>
            </a:r>
          </a:p>
          <a:p>
            <a:pPr lvl="1"/>
            <a:r>
              <a:rPr lang="en-US" dirty="0">
                <a:latin typeface="+mj-lt"/>
              </a:rPr>
              <a:t>Reception: the reverse occurs, electromagnetic energy converted into electrical energy</a:t>
            </a:r>
          </a:p>
          <a:p>
            <a:r>
              <a:rPr lang="en-US" dirty="0">
                <a:latin typeface="+mj-lt"/>
              </a:rPr>
              <a:t>Antennas can be categorized intro directional or omnidirectional</a:t>
            </a:r>
          </a:p>
          <a:p>
            <a:pPr lvl="1"/>
            <a:r>
              <a:rPr lang="en-US" dirty="0">
                <a:latin typeface="+mj-lt"/>
              </a:rPr>
              <a:t>Based on the radiation pattern of the antenna</a:t>
            </a:r>
          </a:p>
        </p:txBody>
      </p:sp>
      <p:pic>
        <p:nvPicPr>
          <p:cNvPr id="12" name="Picture 11" descr="Graphical user interface&#10;&#10;Description automatically generated">
            <a:extLst>
              <a:ext uri="{FF2B5EF4-FFF2-40B4-BE49-F238E27FC236}">
                <a16:creationId xmlns:a16="http://schemas.microsoft.com/office/drawing/2014/main" id="{A466DBDE-652F-1CD5-E74C-7A1807DD0F59}"/>
              </a:ext>
            </a:extLst>
          </p:cNvPr>
          <p:cNvPicPr>
            <a:picLocks noChangeAspect="1"/>
          </p:cNvPicPr>
          <p:nvPr/>
        </p:nvPicPr>
        <p:blipFill>
          <a:blip r:embed="rId2"/>
          <a:stretch>
            <a:fillRect/>
          </a:stretch>
        </p:blipFill>
        <p:spPr>
          <a:xfrm>
            <a:off x="1602565" y="3467440"/>
            <a:ext cx="8986870" cy="2758346"/>
          </a:xfrm>
          <a:prstGeom prst="rect">
            <a:avLst/>
          </a:prstGeom>
        </p:spPr>
      </p:pic>
    </p:spTree>
    <p:extLst>
      <p:ext uri="{BB962C8B-B14F-4D97-AF65-F5344CB8AC3E}">
        <p14:creationId xmlns:p14="http://schemas.microsoft.com/office/powerpoint/2010/main" val="222059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Enabling Sustainable, Large-scale Internet of Things</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Internet of Things devices that can operate without batteries!</a:t>
            </a:r>
          </a:p>
          <a:p>
            <a:r>
              <a:rPr lang="en-US" dirty="0">
                <a:latin typeface="+mj-lt"/>
              </a:rPr>
              <a:t>Breakthroughs to enable zero-power sensing and communication</a:t>
            </a:r>
          </a:p>
          <a:p>
            <a:pPr lvl="1"/>
            <a:r>
              <a:rPr lang="en-US" dirty="0">
                <a:latin typeface="+mj-lt"/>
              </a:rPr>
              <a:t>Sensing and communication operations performed at microwatts of power</a:t>
            </a:r>
          </a:p>
          <a:p>
            <a:pPr lvl="1"/>
            <a:r>
              <a:rPr lang="en-US" b="1" dirty="0">
                <a:solidFill>
                  <a:srgbClr val="FF0000"/>
                </a:solidFill>
                <a:latin typeface="+mj-lt"/>
              </a:rPr>
              <a:t>100-10,000X</a:t>
            </a:r>
            <a:r>
              <a:rPr lang="en-US" dirty="0">
                <a:latin typeface="+mj-lt"/>
              </a:rPr>
              <a:t> lower than state-of-the-art and commercial systems</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8</a:t>
            </a:fld>
            <a:endParaRPr lang="sv-SE"/>
          </a:p>
        </p:txBody>
      </p:sp>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7" name="Picture 6">
            <a:extLst>
              <a:ext uri="{FF2B5EF4-FFF2-40B4-BE49-F238E27FC236}">
                <a16:creationId xmlns:a16="http://schemas.microsoft.com/office/drawing/2014/main" id="{81458C6C-8B22-C2DF-239E-DF706A94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191" y="4055675"/>
            <a:ext cx="5065009" cy="1504723"/>
          </a:xfrm>
          <a:prstGeom prst="rect">
            <a:avLst/>
          </a:prstGeom>
        </p:spPr>
      </p:pic>
      <p:pic>
        <p:nvPicPr>
          <p:cNvPr id="10" name="Picture 9" descr="A picture containing text, stationary&#10;&#10;Description automatically generated">
            <a:extLst>
              <a:ext uri="{FF2B5EF4-FFF2-40B4-BE49-F238E27FC236}">
                <a16:creationId xmlns:a16="http://schemas.microsoft.com/office/drawing/2014/main" id="{6BC1A0E7-D8DD-0214-7AB9-CB2A2D110E1C}"/>
              </a:ext>
            </a:extLst>
          </p:cNvPr>
          <p:cNvPicPr>
            <a:picLocks noChangeAspect="1"/>
          </p:cNvPicPr>
          <p:nvPr/>
        </p:nvPicPr>
        <p:blipFill>
          <a:blip r:embed="rId4"/>
          <a:stretch>
            <a:fillRect/>
          </a:stretch>
        </p:blipFill>
        <p:spPr>
          <a:xfrm>
            <a:off x="8826609" y="3715929"/>
            <a:ext cx="3012717" cy="2008479"/>
          </a:xfrm>
          <a:prstGeom prst="rect">
            <a:avLst/>
          </a:prstGeom>
        </p:spPr>
      </p:pic>
      <p:pic>
        <p:nvPicPr>
          <p:cNvPr id="13" name="Picture 12" descr="A mirror in a room with a wood floor and a window&#10;&#10;Description automatically generated">
            <a:extLst>
              <a:ext uri="{FF2B5EF4-FFF2-40B4-BE49-F238E27FC236}">
                <a16:creationId xmlns:a16="http://schemas.microsoft.com/office/drawing/2014/main" id="{F39CC43C-C70B-9473-F0B7-DA7979FE2B84}"/>
              </a:ext>
            </a:extLst>
          </p:cNvPr>
          <p:cNvPicPr>
            <a:picLocks noChangeAspect="1"/>
          </p:cNvPicPr>
          <p:nvPr/>
        </p:nvPicPr>
        <p:blipFill>
          <a:blip r:embed="rId5"/>
          <a:stretch>
            <a:fillRect/>
          </a:stretch>
        </p:blipFill>
        <p:spPr>
          <a:xfrm>
            <a:off x="1412422" y="3647394"/>
            <a:ext cx="2394178" cy="2394178"/>
          </a:xfrm>
          <a:prstGeom prst="rect">
            <a:avLst/>
          </a:prstGeom>
        </p:spPr>
      </p:pic>
    </p:spTree>
    <p:extLst>
      <p:ext uri="{BB962C8B-B14F-4D97-AF65-F5344CB8AC3E}">
        <p14:creationId xmlns:p14="http://schemas.microsoft.com/office/powerpoint/2010/main" val="177239695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80</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459639" y="136525"/>
            <a:ext cx="12194181" cy="1325563"/>
          </a:xfrm>
        </p:spPr>
        <p:txBody>
          <a:bodyPr>
            <a:normAutofit/>
          </a:bodyPr>
          <a:lstStyle/>
          <a:p>
            <a:r>
              <a:rPr lang="en-US" sz="4000" dirty="0">
                <a:latin typeface="+mn-lt"/>
              </a:rPr>
              <a:t>Common antenna types used for communication</a:t>
            </a:r>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BEF6CE6B-F956-1221-0A83-F616218FE242}"/>
              </a:ext>
            </a:extLst>
          </p:cNvPr>
          <p:cNvSpPr txBox="1">
            <a:spLocks/>
          </p:cNvSpPr>
          <p:nvPr/>
        </p:nvSpPr>
        <p:spPr>
          <a:xfrm>
            <a:off x="437586" y="1248267"/>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j-lt"/>
              </a:rPr>
              <a:t>Monopole: </a:t>
            </a:r>
            <a:r>
              <a:rPr lang="en-US" dirty="0">
                <a:latin typeface="+mj-lt"/>
              </a:rPr>
              <a:t>A straight wire mounted on conductive surface (ground plane)</a:t>
            </a:r>
          </a:p>
          <a:p>
            <a:r>
              <a:rPr lang="en-US" b="1" dirty="0">
                <a:latin typeface="+mj-lt"/>
              </a:rPr>
              <a:t>Array: A</a:t>
            </a:r>
            <a:r>
              <a:rPr lang="en-US" dirty="0">
                <a:latin typeface="+mj-lt"/>
              </a:rPr>
              <a:t> set of connected antenna elements working together</a:t>
            </a:r>
          </a:p>
          <a:p>
            <a:r>
              <a:rPr lang="en-US" b="1" dirty="0">
                <a:latin typeface="+mj-lt"/>
              </a:rPr>
              <a:t>Loop: </a:t>
            </a:r>
            <a:r>
              <a:rPr lang="en-US" dirty="0">
                <a:latin typeface="+mj-lt"/>
              </a:rPr>
              <a:t>A loop or wire or a conductor that acts like an antenna</a:t>
            </a:r>
          </a:p>
          <a:p>
            <a:r>
              <a:rPr lang="en-US" b="1" dirty="0">
                <a:latin typeface="+mj-lt"/>
              </a:rPr>
              <a:t>Aperture:  T</a:t>
            </a:r>
            <a:r>
              <a:rPr lang="en-US" dirty="0">
                <a:latin typeface="+mj-lt"/>
              </a:rPr>
              <a:t>ransmits/receives electromagnetic wave through a hole</a:t>
            </a:r>
          </a:p>
          <a:p>
            <a:r>
              <a:rPr lang="en-US" dirty="0">
                <a:latin typeface="+mj-lt"/>
              </a:rPr>
              <a:t>….. (and even more exists) …..</a:t>
            </a:r>
          </a:p>
        </p:txBody>
      </p:sp>
      <p:pic>
        <p:nvPicPr>
          <p:cNvPr id="9" name="Picture 8" descr="A tower with wires coming out of it&#10;&#10;Description automatically generated">
            <a:extLst>
              <a:ext uri="{FF2B5EF4-FFF2-40B4-BE49-F238E27FC236}">
                <a16:creationId xmlns:a16="http://schemas.microsoft.com/office/drawing/2014/main" id="{33B9293A-2D64-5F45-8C92-A472EB11DABB}"/>
              </a:ext>
            </a:extLst>
          </p:cNvPr>
          <p:cNvPicPr>
            <a:picLocks noChangeAspect="1"/>
          </p:cNvPicPr>
          <p:nvPr/>
        </p:nvPicPr>
        <p:blipFill>
          <a:blip r:embed="rId2"/>
          <a:stretch>
            <a:fillRect/>
          </a:stretch>
        </p:blipFill>
        <p:spPr>
          <a:xfrm>
            <a:off x="437586" y="3755201"/>
            <a:ext cx="2783711" cy="2783711"/>
          </a:xfrm>
          <a:prstGeom prst="rect">
            <a:avLst/>
          </a:prstGeom>
        </p:spPr>
      </p:pic>
      <p:pic>
        <p:nvPicPr>
          <p:cNvPr id="11" name="Picture 10" descr="A drawing of a satellite dish&#10;&#10;Description automatically generated">
            <a:extLst>
              <a:ext uri="{FF2B5EF4-FFF2-40B4-BE49-F238E27FC236}">
                <a16:creationId xmlns:a16="http://schemas.microsoft.com/office/drawing/2014/main" id="{36749314-8864-723D-0623-0D90702940EF}"/>
              </a:ext>
            </a:extLst>
          </p:cNvPr>
          <p:cNvPicPr>
            <a:picLocks noChangeAspect="1"/>
          </p:cNvPicPr>
          <p:nvPr/>
        </p:nvPicPr>
        <p:blipFill>
          <a:blip r:embed="rId3"/>
          <a:stretch>
            <a:fillRect/>
          </a:stretch>
        </p:blipFill>
        <p:spPr>
          <a:xfrm>
            <a:off x="3333026" y="3841128"/>
            <a:ext cx="2411450" cy="2411450"/>
          </a:xfrm>
          <a:prstGeom prst="rect">
            <a:avLst/>
          </a:prstGeom>
        </p:spPr>
      </p:pic>
      <p:pic>
        <p:nvPicPr>
          <p:cNvPr id="13" name="Picture 12">
            <a:extLst>
              <a:ext uri="{FF2B5EF4-FFF2-40B4-BE49-F238E27FC236}">
                <a16:creationId xmlns:a16="http://schemas.microsoft.com/office/drawing/2014/main" id="{BA080CA9-A73B-B375-B203-1654E9B56D18}"/>
              </a:ext>
            </a:extLst>
          </p:cNvPr>
          <p:cNvPicPr>
            <a:picLocks noChangeAspect="1"/>
          </p:cNvPicPr>
          <p:nvPr/>
        </p:nvPicPr>
        <p:blipFill>
          <a:blip r:embed="rId4"/>
          <a:stretch>
            <a:fillRect/>
          </a:stretch>
        </p:blipFill>
        <p:spPr>
          <a:xfrm>
            <a:off x="9673884" y="4073247"/>
            <a:ext cx="1960489" cy="2162035"/>
          </a:xfrm>
          <a:prstGeom prst="rect">
            <a:avLst/>
          </a:prstGeom>
        </p:spPr>
      </p:pic>
      <p:pic>
        <p:nvPicPr>
          <p:cNvPr id="15" name="Picture 14">
            <a:extLst>
              <a:ext uri="{FF2B5EF4-FFF2-40B4-BE49-F238E27FC236}">
                <a16:creationId xmlns:a16="http://schemas.microsoft.com/office/drawing/2014/main" id="{0D0C8EC0-1B3C-2924-9DC0-B11392252F43}"/>
              </a:ext>
            </a:extLst>
          </p:cNvPr>
          <p:cNvPicPr>
            <a:picLocks noChangeAspect="1"/>
          </p:cNvPicPr>
          <p:nvPr/>
        </p:nvPicPr>
        <p:blipFill>
          <a:blip r:embed="rId5"/>
          <a:stretch>
            <a:fillRect/>
          </a:stretch>
        </p:blipFill>
        <p:spPr>
          <a:xfrm>
            <a:off x="6556730" y="3745354"/>
            <a:ext cx="2108130" cy="2510014"/>
          </a:xfrm>
          <a:prstGeom prst="rect">
            <a:avLst/>
          </a:prstGeom>
        </p:spPr>
      </p:pic>
    </p:spTree>
    <p:extLst>
      <p:ext uri="{BB962C8B-B14F-4D97-AF65-F5344CB8AC3E}">
        <p14:creationId xmlns:p14="http://schemas.microsoft.com/office/powerpoint/2010/main" val="2038871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81</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446484" y="136525"/>
            <a:ext cx="10692572" cy="1325563"/>
          </a:xfrm>
        </p:spPr>
        <p:txBody>
          <a:bodyPr>
            <a:normAutofit/>
          </a:bodyPr>
          <a:lstStyle/>
          <a:p>
            <a:r>
              <a:rPr lang="en-US" sz="4000" dirty="0">
                <a:latin typeface="+mn-lt"/>
              </a:rPr>
              <a:t>Dipole antenna types used for communication</a:t>
            </a:r>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BEF6CE6B-F956-1221-0A83-F616218FE242}"/>
              </a:ext>
            </a:extLst>
          </p:cNvPr>
          <p:cNvSpPr txBox="1">
            <a:spLocks/>
          </p:cNvSpPr>
          <p:nvPr/>
        </p:nvSpPr>
        <p:spPr>
          <a:xfrm>
            <a:off x="318052" y="1416719"/>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Dipole antenna: </a:t>
            </a:r>
            <a:r>
              <a:rPr lang="en-US" dirty="0">
                <a:latin typeface="+mj-lt"/>
              </a:rPr>
              <a:t>A simple antenna consisting of wires pointed in opposite directions arranged either horizontally or vertically, with end of each wire connected to the radio and the other end is hanging in the free space</a:t>
            </a:r>
            <a:endParaRPr lang="en-US" sz="2400" b="1" dirty="0">
              <a:latin typeface="+mj-lt"/>
            </a:endParaRPr>
          </a:p>
          <a:p>
            <a:pPr algn="just"/>
            <a:r>
              <a:rPr lang="en-US" b="1" dirty="0">
                <a:latin typeface="+mj-lt"/>
              </a:rPr>
              <a:t>Half-wave dipole: </a:t>
            </a:r>
            <a:r>
              <a:rPr lang="en-US" dirty="0">
                <a:latin typeface="+mj-lt"/>
              </a:rPr>
              <a:t>A more efficient variation of dipole antenna is the half-wave dipole antenna, which radiates energy efficiently when the wavelength of radio signal is twice the electrical length of the antenna</a:t>
            </a:r>
          </a:p>
        </p:txBody>
      </p:sp>
      <p:pic>
        <p:nvPicPr>
          <p:cNvPr id="3" name="Picture 2" descr="A drawing of a television&#10;&#10;Description automatically generated">
            <a:extLst>
              <a:ext uri="{FF2B5EF4-FFF2-40B4-BE49-F238E27FC236}">
                <a16:creationId xmlns:a16="http://schemas.microsoft.com/office/drawing/2014/main" id="{B6D0A217-361D-D5B0-4E10-07978A06A803}"/>
              </a:ext>
            </a:extLst>
          </p:cNvPr>
          <p:cNvPicPr>
            <a:picLocks noChangeAspect="1"/>
          </p:cNvPicPr>
          <p:nvPr/>
        </p:nvPicPr>
        <p:blipFill>
          <a:blip r:embed="rId2"/>
          <a:stretch>
            <a:fillRect/>
          </a:stretch>
        </p:blipFill>
        <p:spPr>
          <a:xfrm>
            <a:off x="2923054" y="4224306"/>
            <a:ext cx="2497169" cy="2497169"/>
          </a:xfrm>
          <a:prstGeom prst="rect">
            <a:avLst/>
          </a:prstGeom>
        </p:spPr>
      </p:pic>
      <p:pic>
        <p:nvPicPr>
          <p:cNvPr id="12" name="Picture 11" descr="A drawing of a radio antenna&#10;&#10;Description automatically generated">
            <a:extLst>
              <a:ext uri="{FF2B5EF4-FFF2-40B4-BE49-F238E27FC236}">
                <a16:creationId xmlns:a16="http://schemas.microsoft.com/office/drawing/2014/main" id="{0B5C6A49-FDE4-3B91-B16C-0256FB4C574C}"/>
              </a:ext>
            </a:extLst>
          </p:cNvPr>
          <p:cNvPicPr>
            <a:picLocks noChangeAspect="1"/>
          </p:cNvPicPr>
          <p:nvPr/>
        </p:nvPicPr>
        <p:blipFill>
          <a:blip r:embed="rId3"/>
          <a:stretch>
            <a:fillRect/>
          </a:stretch>
        </p:blipFill>
        <p:spPr>
          <a:xfrm>
            <a:off x="6299682" y="4107755"/>
            <a:ext cx="2497169" cy="2497169"/>
          </a:xfrm>
          <a:prstGeom prst="rect">
            <a:avLst/>
          </a:prstGeom>
        </p:spPr>
      </p:pic>
    </p:spTree>
    <p:extLst>
      <p:ext uri="{BB962C8B-B14F-4D97-AF65-F5344CB8AC3E}">
        <p14:creationId xmlns:p14="http://schemas.microsoft.com/office/powerpoint/2010/main" val="1048686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C6681-4B30-A5D4-6144-9332496A48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DD67E3-D333-59C0-5740-B5C13C5C0707}"/>
              </a:ext>
            </a:extLst>
          </p:cNvPr>
          <p:cNvSpPr>
            <a:spLocks noGrp="1"/>
          </p:cNvSpPr>
          <p:nvPr>
            <p:ph type="sldNum" sz="quarter" idx="12"/>
          </p:nvPr>
        </p:nvSpPr>
        <p:spPr/>
        <p:txBody>
          <a:bodyPr/>
          <a:lstStyle/>
          <a:p>
            <a:fld id="{0778C724-3839-4D76-A707-B4C23905D055}" type="slidenum">
              <a:rPr lang="en-US" smtClean="0"/>
              <a:t>82</a:t>
            </a:fld>
            <a:endParaRPr lang="en-US"/>
          </a:p>
        </p:txBody>
      </p:sp>
      <p:sp>
        <p:nvSpPr>
          <p:cNvPr id="7" name="Title 1">
            <a:extLst>
              <a:ext uri="{FF2B5EF4-FFF2-40B4-BE49-F238E27FC236}">
                <a16:creationId xmlns:a16="http://schemas.microsoft.com/office/drawing/2014/main" id="{56EE0B77-E1BE-645B-DAC5-8C254C1F3B90}"/>
              </a:ext>
            </a:extLst>
          </p:cNvPr>
          <p:cNvSpPr>
            <a:spLocks noGrp="1"/>
          </p:cNvSpPr>
          <p:nvPr>
            <p:ph type="title"/>
          </p:nvPr>
        </p:nvSpPr>
        <p:spPr>
          <a:xfrm>
            <a:off x="446484" y="136525"/>
            <a:ext cx="10692572" cy="1325563"/>
          </a:xfrm>
        </p:spPr>
        <p:txBody>
          <a:bodyPr>
            <a:normAutofit/>
          </a:bodyPr>
          <a:lstStyle/>
          <a:p>
            <a:r>
              <a:rPr lang="en-US" sz="4000" dirty="0">
                <a:latin typeface="+mn-lt"/>
              </a:rPr>
              <a:t>Relationship between antenna size and frequency</a:t>
            </a:r>
          </a:p>
        </p:txBody>
      </p:sp>
      <p:sp>
        <p:nvSpPr>
          <p:cNvPr id="6" name="Content Placeholder 2">
            <a:extLst>
              <a:ext uri="{FF2B5EF4-FFF2-40B4-BE49-F238E27FC236}">
                <a16:creationId xmlns:a16="http://schemas.microsoft.com/office/drawing/2014/main" id="{A30C1C84-7DB4-4CE5-C684-9411921F6F0D}"/>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0E4B764C-E90F-D701-2307-DA6E97B1B7F2}"/>
              </a:ext>
            </a:extLst>
          </p:cNvPr>
          <p:cNvSpPr txBox="1">
            <a:spLocks/>
          </p:cNvSpPr>
          <p:nvPr/>
        </p:nvSpPr>
        <p:spPr>
          <a:xfrm>
            <a:off x="673078" y="1440531"/>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mj-lt"/>
              </a:rPr>
              <a:t>Antenna size is </a:t>
            </a:r>
            <a:r>
              <a:rPr lang="en-US" b="1" dirty="0"/>
              <a:t>inversely</a:t>
            </a:r>
            <a:r>
              <a:rPr lang="en-US" dirty="0">
                <a:latin typeface="+mj-lt"/>
              </a:rPr>
              <a:t> proportional to the frequency of radio wave</a:t>
            </a:r>
          </a:p>
          <a:p>
            <a:pPr lvl="1" algn="just"/>
            <a:r>
              <a:rPr lang="en-US" dirty="0">
                <a:latin typeface="+mj-lt"/>
              </a:rPr>
              <a:t>Higher the frequency, smaller the antenna size</a:t>
            </a:r>
          </a:p>
          <a:p>
            <a:pPr lvl="1" algn="just"/>
            <a:r>
              <a:rPr lang="en-US" dirty="0">
                <a:latin typeface="+mj-lt"/>
              </a:rPr>
              <a:t>Lower frequency, larger is the antenna size</a:t>
            </a:r>
          </a:p>
          <a:p>
            <a:pPr marL="0" indent="0" algn="just">
              <a:buNone/>
            </a:pPr>
            <a:r>
              <a:rPr lang="en-US" b="1" dirty="0"/>
              <a:t>For example:</a:t>
            </a:r>
          </a:p>
          <a:p>
            <a:pPr algn="just"/>
            <a:r>
              <a:rPr lang="en-US" b="1" dirty="0">
                <a:latin typeface="+mj-lt"/>
              </a:rPr>
              <a:t>Dipole:  </a:t>
            </a:r>
            <a:r>
              <a:rPr lang="en-US" dirty="0">
                <a:latin typeface="+mj-lt"/>
              </a:rPr>
              <a:t>Length of the conductor is half of the wave length of radio wave</a:t>
            </a:r>
          </a:p>
          <a:p>
            <a:pPr algn="just"/>
            <a:r>
              <a:rPr lang="en-US" b="1" dirty="0">
                <a:latin typeface="+mj-lt"/>
              </a:rPr>
              <a:t>Half-wave dipole: </a:t>
            </a:r>
            <a:r>
              <a:rPr lang="en-US" dirty="0">
                <a:latin typeface="+mj-lt"/>
              </a:rPr>
              <a:t>Length of conductor is quarter wavelength of radio wave</a:t>
            </a:r>
          </a:p>
        </p:txBody>
      </p:sp>
      <p:pic>
        <p:nvPicPr>
          <p:cNvPr id="8" name="Picture 7" descr="A diagram of a voltage&#10;&#10;Description automatically generated">
            <a:extLst>
              <a:ext uri="{FF2B5EF4-FFF2-40B4-BE49-F238E27FC236}">
                <a16:creationId xmlns:a16="http://schemas.microsoft.com/office/drawing/2014/main" id="{8BB6AC09-EB08-D76D-F775-AB31F70EB276}"/>
              </a:ext>
            </a:extLst>
          </p:cNvPr>
          <p:cNvPicPr>
            <a:picLocks noChangeAspect="1"/>
          </p:cNvPicPr>
          <p:nvPr/>
        </p:nvPicPr>
        <p:blipFill>
          <a:blip r:embed="rId2"/>
          <a:stretch>
            <a:fillRect/>
          </a:stretch>
        </p:blipFill>
        <p:spPr>
          <a:xfrm>
            <a:off x="3930650" y="4362010"/>
            <a:ext cx="4330700" cy="2006600"/>
          </a:xfrm>
          <a:prstGeom prst="rect">
            <a:avLst/>
          </a:prstGeom>
        </p:spPr>
      </p:pic>
    </p:spTree>
    <p:extLst>
      <p:ext uri="{BB962C8B-B14F-4D97-AF65-F5344CB8AC3E}">
        <p14:creationId xmlns:p14="http://schemas.microsoft.com/office/powerpoint/2010/main" val="3509636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0A6D-1A3B-3732-7DDE-FCDEDCCC5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DFEC6-4A2B-A10D-59E3-53B91C0005BC}"/>
              </a:ext>
            </a:extLst>
          </p:cNvPr>
          <p:cNvSpPr>
            <a:spLocks noGrp="1"/>
          </p:cNvSpPr>
          <p:nvPr>
            <p:ph type="title"/>
          </p:nvPr>
        </p:nvSpPr>
        <p:spPr>
          <a:xfrm>
            <a:off x="838199" y="365125"/>
            <a:ext cx="10967113" cy="1325563"/>
          </a:xfrm>
        </p:spPr>
        <p:txBody>
          <a:bodyPr>
            <a:noAutofit/>
          </a:bodyPr>
          <a:lstStyle/>
          <a:p>
            <a:r>
              <a:rPr lang="en-US" sz="4000" dirty="0">
                <a:latin typeface="+mn-lt"/>
              </a:rPr>
              <a:t>Dipole antenna size for different frequency</a:t>
            </a:r>
          </a:p>
        </p:txBody>
      </p:sp>
      <p:sp>
        <p:nvSpPr>
          <p:cNvPr id="3" name="Content Placeholder 2">
            <a:extLst>
              <a:ext uri="{FF2B5EF4-FFF2-40B4-BE49-F238E27FC236}">
                <a16:creationId xmlns:a16="http://schemas.microsoft.com/office/drawing/2014/main" id="{E53DB9BD-4435-E5B3-18AF-8DC5EEDEB8CD}"/>
              </a:ext>
            </a:extLst>
          </p:cNvPr>
          <p:cNvSpPr>
            <a:spLocks noGrp="1"/>
          </p:cNvSpPr>
          <p:nvPr>
            <p:ph idx="1"/>
          </p:nvPr>
        </p:nvSpPr>
        <p:spPr>
          <a:xfrm>
            <a:off x="913262" y="1536351"/>
            <a:ext cx="10892050" cy="1877367"/>
          </a:xfrm>
        </p:spPr>
        <p:txBody>
          <a:bodyPr>
            <a:noAutofit/>
          </a:bodyPr>
          <a:lstStyle/>
          <a:p>
            <a:pPr marL="0" indent="0" algn="just">
              <a:buNone/>
            </a:pPr>
            <a:r>
              <a:rPr lang="en-US" b="1" dirty="0">
                <a:latin typeface="+mj-lt"/>
              </a:rPr>
              <a:t>What is wavelength for frequency of 3 kHz? </a:t>
            </a:r>
            <a:r>
              <a:rPr lang="en-US" dirty="0">
                <a:latin typeface="+mj-lt"/>
              </a:rPr>
              <a:t>(approx.) 100 Kilometer!</a:t>
            </a:r>
          </a:p>
          <a:p>
            <a:pPr algn="just"/>
            <a:r>
              <a:rPr lang="en-US" dirty="0">
                <a:latin typeface="+mj-lt"/>
              </a:rPr>
              <a:t>	Distance between London and Oxford  </a:t>
            </a:r>
          </a:p>
          <a:p>
            <a:pPr algn="just"/>
            <a:endParaRPr lang="en-US" dirty="0">
              <a:latin typeface="+mj-lt"/>
            </a:endParaRPr>
          </a:p>
          <a:p>
            <a:pPr marL="0" indent="0" algn="just">
              <a:buNone/>
            </a:pPr>
            <a:endParaRPr lang="en-US" dirty="0">
              <a:latin typeface="+mj-lt"/>
            </a:endParaRPr>
          </a:p>
          <a:p>
            <a:pPr marL="0" indent="0" algn="just">
              <a:buNone/>
            </a:pPr>
            <a:endParaRPr lang="en-US" dirty="0">
              <a:latin typeface="+mj-lt"/>
            </a:endParaRPr>
          </a:p>
        </p:txBody>
      </p:sp>
      <p:sp>
        <p:nvSpPr>
          <p:cNvPr id="8" name="Slide Number Placeholder 7">
            <a:extLst>
              <a:ext uri="{FF2B5EF4-FFF2-40B4-BE49-F238E27FC236}">
                <a16:creationId xmlns:a16="http://schemas.microsoft.com/office/drawing/2014/main" id="{7B7BCD65-3A1E-87E6-01F6-E5BB805C89E8}"/>
              </a:ext>
            </a:extLst>
          </p:cNvPr>
          <p:cNvSpPr>
            <a:spLocks noGrp="1"/>
          </p:cNvSpPr>
          <p:nvPr>
            <p:ph type="sldNum" sz="quarter" idx="12"/>
          </p:nvPr>
        </p:nvSpPr>
        <p:spPr/>
        <p:txBody>
          <a:bodyPr/>
          <a:lstStyle/>
          <a:p>
            <a:fld id="{687B7451-1438-CB4A-8106-82A64F1C7D7B}" type="slidenum">
              <a:rPr lang="sv-SE" smtClean="0"/>
              <a:t>83</a:t>
            </a:fld>
            <a:endParaRPr lang="sv-SE" dirty="0"/>
          </a:p>
        </p:txBody>
      </p:sp>
      <p:pic>
        <p:nvPicPr>
          <p:cNvPr id="5" name="Picture 4" descr="A street with buildings and trees&#10;&#10;Description automatically generated">
            <a:extLst>
              <a:ext uri="{FF2B5EF4-FFF2-40B4-BE49-F238E27FC236}">
                <a16:creationId xmlns:a16="http://schemas.microsoft.com/office/drawing/2014/main" id="{C10C366B-91C3-B980-0C12-E4F79E5AFC6B}"/>
              </a:ext>
            </a:extLst>
          </p:cNvPr>
          <p:cNvPicPr>
            <a:picLocks noChangeAspect="1"/>
          </p:cNvPicPr>
          <p:nvPr/>
        </p:nvPicPr>
        <p:blipFill>
          <a:blip r:embed="rId3"/>
          <a:stretch>
            <a:fillRect/>
          </a:stretch>
        </p:blipFill>
        <p:spPr>
          <a:xfrm>
            <a:off x="6359287" y="3134596"/>
            <a:ext cx="3404090" cy="3404090"/>
          </a:xfrm>
          <a:prstGeom prst="rect">
            <a:avLst/>
          </a:prstGeom>
        </p:spPr>
      </p:pic>
      <p:pic>
        <p:nvPicPr>
          <p:cNvPr id="7" name="Picture 6" descr="A bridge with a clock tower and a person walking on it&#10;&#10;Description automatically generated">
            <a:extLst>
              <a:ext uri="{FF2B5EF4-FFF2-40B4-BE49-F238E27FC236}">
                <a16:creationId xmlns:a16="http://schemas.microsoft.com/office/drawing/2014/main" id="{12F7DF45-F13E-79C6-CD17-30AA775FE28D}"/>
              </a:ext>
            </a:extLst>
          </p:cNvPr>
          <p:cNvPicPr>
            <a:picLocks noChangeAspect="1"/>
          </p:cNvPicPr>
          <p:nvPr/>
        </p:nvPicPr>
        <p:blipFill>
          <a:blip r:embed="rId4"/>
          <a:stretch>
            <a:fillRect/>
          </a:stretch>
        </p:blipFill>
        <p:spPr>
          <a:xfrm>
            <a:off x="2233246" y="3134596"/>
            <a:ext cx="3404090" cy="3404090"/>
          </a:xfrm>
          <a:prstGeom prst="rect">
            <a:avLst/>
          </a:prstGeom>
        </p:spPr>
      </p:pic>
    </p:spTree>
    <p:extLst>
      <p:ext uri="{BB962C8B-B14F-4D97-AF65-F5344CB8AC3E}">
        <p14:creationId xmlns:p14="http://schemas.microsoft.com/office/powerpoint/2010/main" val="388437536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E757-EB2F-5EBB-912D-F233BA2E6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6545B-04C4-D514-F2F0-2AF1719B784C}"/>
              </a:ext>
            </a:extLst>
          </p:cNvPr>
          <p:cNvSpPr>
            <a:spLocks noGrp="1"/>
          </p:cNvSpPr>
          <p:nvPr>
            <p:ph type="title"/>
          </p:nvPr>
        </p:nvSpPr>
        <p:spPr>
          <a:xfrm>
            <a:off x="838199" y="365125"/>
            <a:ext cx="10967113" cy="1325563"/>
          </a:xfrm>
        </p:spPr>
        <p:txBody>
          <a:bodyPr>
            <a:noAutofit/>
          </a:bodyPr>
          <a:lstStyle/>
          <a:p>
            <a:r>
              <a:rPr lang="en-US" sz="4000" dirty="0">
                <a:latin typeface="+mn-lt"/>
              </a:rPr>
              <a:t>Dipole antenna size for different frequency</a:t>
            </a:r>
          </a:p>
        </p:txBody>
      </p:sp>
      <p:sp>
        <p:nvSpPr>
          <p:cNvPr id="3" name="Content Placeholder 2">
            <a:extLst>
              <a:ext uri="{FF2B5EF4-FFF2-40B4-BE49-F238E27FC236}">
                <a16:creationId xmlns:a16="http://schemas.microsoft.com/office/drawing/2014/main" id="{6D53A76C-2E8B-B89E-6C17-3D5700BBB4F3}"/>
              </a:ext>
            </a:extLst>
          </p:cNvPr>
          <p:cNvSpPr>
            <a:spLocks noGrp="1"/>
          </p:cNvSpPr>
          <p:nvPr>
            <p:ph idx="1"/>
          </p:nvPr>
        </p:nvSpPr>
        <p:spPr>
          <a:xfrm>
            <a:off x="913262" y="1536351"/>
            <a:ext cx="10892050" cy="1877367"/>
          </a:xfrm>
        </p:spPr>
        <p:txBody>
          <a:bodyPr>
            <a:noAutofit/>
          </a:bodyPr>
          <a:lstStyle/>
          <a:p>
            <a:pPr marL="0" indent="0" algn="just">
              <a:buNone/>
            </a:pPr>
            <a:r>
              <a:rPr lang="en-US" b="1" dirty="0">
                <a:latin typeface="+mj-lt"/>
              </a:rPr>
              <a:t>What is wavelength for frequency of 3 kHz? </a:t>
            </a:r>
            <a:r>
              <a:rPr lang="en-US" dirty="0">
                <a:latin typeface="+mj-lt"/>
              </a:rPr>
              <a:t>(approx.) 100 Kilometer!</a:t>
            </a:r>
          </a:p>
          <a:p>
            <a:pPr algn="just"/>
            <a:r>
              <a:rPr lang="en-US" dirty="0">
                <a:latin typeface="+mj-lt"/>
              </a:rPr>
              <a:t>	Distance between London and Oxford  </a:t>
            </a:r>
          </a:p>
          <a:p>
            <a:pPr algn="just"/>
            <a:r>
              <a:rPr lang="en-US" dirty="0">
                <a:latin typeface="+mj-lt"/>
              </a:rPr>
              <a:t>         Antenna Size: 47,550 meters (47.55 Kilometer)</a:t>
            </a:r>
          </a:p>
          <a:p>
            <a:pPr algn="just"/>
            <a:endParaRPr lang="en-US" dirty="0">
              <a:latin typeface="+mj-lt"/>
            </a:endParaRPr>
          </a:p>
          <a:p>
            <a:pPr marL="0" indent="0" algn="just">
              <a:buNone/>
            </a:pPr>
            <a:endParaRPr lang="en-US" dirty="0">
              <a:latin typeface="+mj-lt"/>
            </a:endParaRPr>
          </a:p>
          <a:p>
            <a:pPr marL="0" indent="0" algn="just">
              <a:buNone/>
            </a:pPr>
            <a:endParaRPr lang="en-US" dirty="0">
              <a:latin typeface="+mj-lt"/>
            </a:endParaRPr>
          </a:p>
        </p:txBody>
      </p:sp>
      <p:sp>
        <p:nvSpPr>
          <p:cNvPr id="8" name="Slide Number Placeholder 7">
            <a:extLst>
              <a:ext uri="{FF2B5EF4-FFF2-40B4-BE49-F238E27FC236}">
                <a16:creationId xmlns:a16="http://schemas.microsoft.com/office/drawing/2014/main" id="{EA16867B-C087-D2FA-DEA7-0BC1F84D4326}"/>
              </a:ext>
            </a:extLst>
          </p:cNvPr>
          <p:cNvSpPr>
            <a:spLocks noGrp="1"/>
          </p:cNvSpPr>
          <p:nvPr>
            <p:ph type="sldNum" sz="quarter" idx="12"/>
          </p:nvPr>
        </p:nvSpPr>
        <p:spPr/>
        <p:txBody>
          <a:bodyPr/>
          <a:lstStyle/>
          <a:p>
            <a:fld id="{687B7451-1438-CB4A-8106-82A64F1C7D7B}" type="slidenum">
              <a:rPr lang="sv-SE" smtClean="0"/>
              <a:t>84</a:t>
            </a:fld>
            <a:endParaRPr lang="sv-SE" dirty="0"/>
          </a:p>
        </p:txBody>
      </p:sp>
      <p:pic>
        <p:nvPicPr>
          <p:cNvPr id="5" name="Picture 4" descr="A street with buildings and trees&#10;&#10;Description automatically generated">
            <a:extLst>
              <a:ext uri="{FF2B5EF4-FFF2-40B4-BE49-F238E27FC236}">
                <a16:creationId xmlns:a16="http://schemas.microsoft.com/office/drawing/2014/main" id="{86163843-DA28-4794-345E-FF15586F2AFC}"/>
              </a:ext>
            </a:extLst>
          </p:cNvPr>
          <p:cNvPicPr>
            <a:picLocks noChangeAspect="1"/>
          </p:cNvPicPr>
          <p:nvPr/>
        </p:nvPicPr>
        <p:blipFill>
          <a:blip r:embed="rId3"/>
          <a:stretch>
            <a:fillRect/>
          </a:stretch>
        </p:blipFill>
        <p:spPr>
          <a:xfrm>
            <a:off x="6359287" y="3134596"/>
            <a:ext cx="3404090" cy="3404090"/>
          </a:xfrm>
          <a:prstGeom prst="rect">
            <a:avLst/>
          </a:prstGeom>
        </p:spPr>
      </p:pic>
      <p:pic>
        <p:nvPicPr>
          <p:cNvPr id="7" name="Picture 6" descr="A bridge with a clock tower and a person walking on it&#10;&#10;Description automatically generated">
            <a:extLst>
              <a:ext uri="{FF2B5EF4-FFF2-40B4-BE49-F238E27FC236}">
                <a16:creationId xmlns:a16="http://schemas.microsoft.com/office/drawing/2014/main" id="{C1ACA80B-6F33-8A6C-AB9F-C9E6EAA025A1}"/>
              </a:ext>
            </a:extLst>
          </p:cNvPr>
          <p:cNvPicPr>
            <a:picLocks noChangeAspect="1"/>
          </p:cNvPicPr>
          <p:nvPr/>
        </p:nvPicPr>
        <p:blipFill>
          <a:blip r:embed="rId4"/>
          <a:stretch>
            <a:fillRect/>
          </a:stretch>
        </p:blipFill>
        <p:spPr>
          <a:xfrm>
            <a:off x="2233246" y="3134596"/>
            <a:ext cx="3404090" cy="3404090"/>
          </a:xfrm>
          <a:prstGeom prst="rect">
            <a:avLst/>
          </a:prstGeom>
        </p:spPr>
      </p:pic>
    </p:spTree>
    <p:extLst>
      <p:ext uri="{BB962C8B-B14F-4D97-AF65-F5344CB8AC3E}">
        <p14:creationId xmlns:p14="http://schemas.microsoft.com/office/powerpoint/2010/main" val="32940648"/>
      </p:ext>
    </p:extLst>
  </p:cSld>
  <p:clrMapOvr>
    <a:masterClrMapping/>
  </p:clrMapOvr>
  <mc:AlternateContent xmlns:mc="http://schemas.openxmlformats.org/markup-compatibility/2006">
    <mc:Choice xmlns:p14="http://schemas.microsoft.com/office/powerpoint/2010/main" Requires="p14">
      <p:transition spd="slow" p14:dur="2000" advTm="32822"/>
    </mc:Choice>
    <mc:Fallback>
      <p:transition spd="slow" advTm="32822"/>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60802-26A1-81A4-D0B0-DCDB1C5D7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4ED24-CEB4-DCEF-3991-FEBF232A5E84}"/>
              </a:ext>
            </a:extLst>
          </p:cNvPr>
          <p:cNvSpPr>
            <a:spLocks noGrp="1"/>
          </p:cNvSpPr>
          <p:nvPr>
            <p:ph type="title"/>
          </p:nvPr>
        </p:nvSpPr>
        <p:spPr>
          <a:xfrm>
            <a:off x="838199" y="365125"/>
            <a:ext cx="10967113" cy="1325563"/>
          </a:xfrm>
        </p:spPr>
        <p:txBody>
          <a:bodyPr>
            <a:noAutofit/>
          </a:bodyPr>
          <a:lstStyle/>
          <a:p>
            <a:r>
              <a:rPr lang="en-US" sz="4000" dirty="0">
                <a:latin typeface="+mn-lt"/>
              </a:rPr>
              <a:t>Dipole antenna size for different frequency</a:t>
            </a:r>
          </a:p>
        </p:txBody>
      </p:sp>
      <p:sp>
        <p:nvSpPr>
          <p:cNvPr id="3" name="Content Placeholder 2">
            <a:extLst>
              <a:ext uri="{FF2B5EF4-FFF2-40B4-BE49-F238E27FC236}">
                <a16:creationId xmlns:a16="http://schemas.microsoft.com/office/drawing/2014/main" id="{633D55D2-EDD2-F8BF-59AF-0584E32D17FB}"/>
              </a:ext>
            </a:extLst>
          </p:cNvPr>
          <p:cNvSpPr>
            <a:spLocks noGrp="1"/>
          </p:cNvSpPr>
          <p:nvPr>
            <p:ph idx="1"/>
          </p:nvPr>
        </p:nvSpPr>
        <p:spPr>
          <a:xfrm>
            <a:off x="913262" y="1536351"/>
            <a:ext cx="10892050" cy="1877367"/>
          </a:xfrm>
        </p:spPr>
        <p:txBody>
          <a:bodyPr>
            <a:noAutofit/>
          </a:bodyPr>
          <a:lstStyle/>
          <a:p>
            <a:pPr marL="0" indent="0" algn="just">
              <a:buNone/>
            </a:pPr>
            <a:r>
              <a:rPr lang="en-US" b="1" dirty="0">
                <a:latin typeface="+mj-lt"/>
              </a:rPr>
              <a:t>What is wavelength of 100 MHz (FM Band) ?  </a:t>
            </a:r>
            <a:r>
              <a:rPr lang="en-US" b="1" dirty="0">
                <a:solidFill>
                  <a:srgbClr val="FF0000"/>
                </a:solidFill>
                <a:latin typeface="+mj-lt"/>
              </a:rPr>
              <a:t>3 Meters</a:t>
            </a:r>
          </a:p>
        </p:txBody>
      </p:sp>
      <p:sp>
        <p:nvSpPr>
          <p:cNvPr id="8" name="Slide Number Placeholder 7">
            <a:extLst>
              <a:ext uri="{FF2B5EF4-FFF2-40B4-BE49-F238E27FC236}">
                <a16:creationId xmlns:a16="http://schemas.microsoft.com/office/drawing/2014/main" id="{6FBDF91B-D857-5465-1B48-3F6DD854D7BC}"/>
              </a:ext>
            </a:extLst>
          </p:cNvPr>
          <p:cNvSpPr>
            <a:spLocks noGrp="1"/>
          </p:cNvSpPr>
          <p:nvPr>
            <p:ph type="sldNum" sz="quarter" idx="12"/>
          </p:nvPr>
        </p:nvSpPr>
        <p:spPr/>
        <p:txBody>
          <a:bodyPr/>
          <a:lstStyle/>
          <a:p>
            <a:fld id="{687B7451-1438-CB4A-8106-82A64F1C7D7B}" type="slidenum">
              <a:rPr lang="sv-SE" smtClean="0"/>
              <a:t>85</a:t>
            </a:fld>
            <a:endParaRPr lang="sv-SE" dirty="0"/>
          </a:p>
        </p:txBody>
      </p:sp>
      <p:pic>
        <p:nvPicPr>
          <p:cNvPr id="5" name="Picture 4" descr="A small blue car parked on the side of a road&#10;&#10;Description automatically generated">
            <a:extLst>
              <a:ext uri="{FF2B5EF4-FFF2-40B4-BE49-F238E27FC236}">
                <a16:creationId xmlns:a16="http://schemas.microsoft.com/office/drawing/2014/main" id="{27A0ABCE-0027-7D8B-8D8D-E227F1AFF332}"/>
              </a:ext>
            </a:extLst>
          </p:cNvPr>
          <p:cNvPicPr>
            <a:picLocks noChangeAspect="1"/>
          </p:cNvPicPr>
          <p:nvPr/>
        </p:nvPicPr>
        <p:blipFill>
          <a:blip r:embed="rId3"/>
          <a:stretch>
            <a:fillRect/>
          </a:stretch>
        </p:blipFill>
        <p:spPr>
          <a:xfrm>
            <a:off x="3233057" y="3675968"/>
            <a:ext cx="2862943" cy="2862943"/>
          </a:xfrm>
          <a:prstGeom prst="rect">
            <a:avLst/>
          </a:prstGeom>
        </p:spPr>
      </p:pic>
      <p:pic>
        <p:nvPicPr>
          <p:cNvPr id="7" name="Picture 6" descr="A door with a brick wall and plants&#10;&#10;Description automatically generated">
            <a:extLst>
              <a:ext uri="{FF2B5EF4-FFF2-40B4-BE49-F238E27FC236}">
                <a16:creationId xmlns:a16="http://schemas.microsoft.com/office/drawing/2014/main" id="{BF247678-2D4A-1535-4C07-5CD3EAEA2D99}"/>
              </a:ext>
            </a:extLst>
          </p:cNvPr>
          <p:cNvPicPr>
            <a:picLocks noChangeAspect="1"/>
          </p:cNvPicPr>
          <p:nvPr/>
        </p:nvPicPr>
        <p:blipFill>
          <a:blip r:embed="rId4"/>
          <a:stretch>
            <a:fillRect/>
          </a:stretch>
        </p:blipFill>
        <p:spPr>
          <a:xfrm>
            <a:off x="6359287" y="3675968"/>
            <a:ext cx="2862943" cy="2862943"/>
          </a:xfrm>
          <a:prstGeom prst="rect">
            <a:avLst/>
          </a:prstGeom>
        </p:spPr>
      </p:pic>
    </p:spTree>
    <p:extLst>
      <p:ext uri="{BB962C8B-B14F-4D97-AF65-F5344CB8AC3E}">
        <p14:creationId xmlns:p14="http://schemas.microsoft.com/office/powerpoint/2010/main" val="690844841"/>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DF7E08-B5FC-8ABF-70BC-89FCBFD9284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4DD96-465E-380C-05F6-A11F57A366BC}"/>
              </a:ext>
            </a:extLst>
          </p:cNvPr>
          <p:cNvSpPr>
            <a:spLocks noGrp="1"/>
          </p:cNvSpPr>
          <p:nvPr>
            <p:ph type="title"/>
          </p:nvPr>
        </p:nvSpPr>
        <p:spPr>
          <a:xfrm>
            <a:off x="838201" y="345810"/>
            <a:ext cx="4960945" cy="1325563"/>
          </a:xfrm>
        </p:spPr>
        <p:txBody>
          <a:bodyPr>
            <a:normAutofit/>
          </a:bodyPr>
          <a:lstStyle/>
          <a:p>
            <a:r>
              <a:rPr lang="en-US" sz="3700" dirty="0">
                <a:latin typeface="+mn-lt"/>
              </a:rPr>
              <a:t>Dipole antenna size for different frequency</a:t>
            </a:r>
          </a:p>
        </p:txBody>
      </p:sp>
      <p:sp>
        <p:nvSpPr>
          <p:cNvPr id="3" name="Content Placeholder 2">
            <a:extLst>
              <a:ext uri="{FF2B5EF4-FFF2-40B4-BE49-F238E27FC236}">
                <a16:creationId xmlns:a16="http://schemas.microsoft.com/office/drawing/2014/main" id="{906CA7B5-513A-DBB2-1805-E611A27270C6}"/>
              </a:ext>
            </a:extLst>
          </p:cNvPr>
          <p:cNvSpPr>
            <a:spLocks noGrp="1"/>
          </p:cNvSpPr>
          <p:nvPr>
            <p:ph idx="1"/>
          </p:nvPr>
        </p:nvSpPr>
        <p:spPr>
          <a:xfrm>
            <a:off x="939665" y="1942862"/>
            <a:ext cx="5257799" cy="1547883"/>
          </a:xfrm>
        </p:spPr>
        <p:txBody>
          <a:bodyPr>
            <a:normAutofit/>
          </a:bodyPr>
          <a:lstStyle/>
          <a:p>
            <a:pPr marL="0" indent="0">
              <a:buNone/>
            </a:pPr>
            <a:r>
              <a:rPr lang="en-US" b="1" dirty="0">
                <a:latin typeface="+mj-lt"/>
              </a:rPr>
              <a:t>What is wavelength of 100 MHz (FM Band) ?  3 Meters</a:t>
            </a:r>
          </a:p>
          <a:p>
            <a:r>
              <a:rPr lang="en-US" sz="2400" b="1" dirty="0">
                <a:latin typeface="+mj-lt"/>
              </a:rPr>
              <a:t>Dipole antenna size: 1.5 meters</a:t>
            </a:r>
          </a:p>
        </p:txBody>
      </p:sp>
      <p:pic>
        <p:nvPicPr>
          <p:cNvPr id="4" name="Picture 3">
            <a:extLst>
              <a:ext uri="{FF2B5EF4-FFF2-40B4-BE49-F238E27FC236}">
                <a16:creationId xmlns:a16="http://schemas.microsoft.com/office/drawing/2014/main" id="{C2D9DEE6-DBAD-AAF3-6FDA-05BC64AFE5C9}"/>
              </a:ext>
            </a:extLst>
          </p:cNvPr>
          <p:cNvPicPr>
            <a:picLocks noChangeAspect="1"/>
          </p:cNvPicPr>
          <p:nvPr/>
        </p:nvPicPr>
        <p:blipFill>
          <a:blip r:embed="rId3"/>
          <a:srcRect l="1152" r="6606" b="3"/>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small blue car parked on the side of a road&#10;&#10;Description automatically generated">
            <a:extLst>
              <a:ext uri="{FF2B5EF4-FFF2-40B4-BE49-F238E27FC236}">
                <a16:creationId xmlns:a16="http://schemas.microsoft.com/office/drawing/2014/main" id="{4F2EEEF4-2E1D-BEA1-657E-BBA5AFF2AB8B}"/>
              </a:ext>
            </a:extLst>
          </p:cNvPr>
          <p:cNvPicPr>
            <a:picLocks noChangeAspect="1"/>
          </p:cNvPicPr>
          <p:nvPr/>
        </p:nvPicPr>
        <p:blipFill>
          <a:blip r:embed="rId4"/>
          <a:srcRect t="14532" r="-3" b="-3"/>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A door with a brick wall and plants&#10;&#10;Description automatically generated">
            <a:extLst>
              <a:ext uri="{FF2B5EF4-FFF2-40B4-BE49-F238E27FC236}">
                <a16:creationId xmlns:a16="http://schemas.microsoft.com/office/drawing/2014/main" id="{0A904908-A2AE-0231-A7D8-70FC60628A9D}"/>
              </a:ext>
            </a:extLst>
          </p:cNvPr>
          <p:cNvPicPr>
            <a:picLocks noChangeAspect="1"/>
          </p:cNvPicPr>
          <p:nvPr/>
        </p:nvPicPr>
        <p:blipFill>
          <a:blip r:embed="rId5"/>
          <a:srcRect l="9059" r="27406"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8" name="Slide Number Placeholder 7">
            <a:extLst>
              <a:ext uri="{FF2B5EF4-FFF2-40B4-BE49-F238E27FC236}">
                <a16:creationId xmlns:a16="http://schemas.microsoft.com/office/drawing/2014/main" id="{E3011B87-DE75-4DBC-9681-029B4556C40D}"/>
              </a:ext>
            </a:extLst>
          </p:cNvPr>
          <p:cNvSpPr>
            <a:spLocks noGrp="1"/>
          </p:cNvSpPr>
          <p:nvPr>
            <p:ph type="sldNum" sz="quarter" idx="12"/>
          </p:nvPr>
        </p:nvSpPr>
        <p:spPr>
          <a:xfrm>
            <a:off x="10437374" y="6356349"/>
            <a:ext cx="916425" cy="365125"/>
          </a:xfrm>
        </p:spPr>
        <p:txBody>
          <a:bodyPr>
            <a:normAutofit/>
          </a:bodyPr>
          <a:lstStyle/>
          <a:p>
            <a:pPr>
              <a:spcAft>
                <a:spcPts val="600"/>
              </a:spcAft>
            </a:pPr>
            <a:fld id="{687B7451-1438-CB4A-8106-82A64F1C7D7B}" type="slidenum">
              <a:rPr lang="sv-SE" smtClean="0"/>
              <a:pPr>
                <a:spcAft>
                  <a:spcPts val="600"/>
                </a:spcAft>
              </a:pPr>
              <a:t>86</a:t>
            </a:fld>
            <a:endParaRPr lang="sv-SE"/>
          </a:p>
        </p:txBody>
      </p:sp>
    </p:spTree>
    <p:extLst>
      <p:ext uri="{BB962C8B-B14F-4D97-AF65-F5344CB8AC3E}">
        <p14:creationId xmlns:p14="http://schemas.microsoft.com/office/powerpoint/2010/main" val="1064482889"/>
      </p:ext>
    </p:extLst>
  </p:cSld>
  <p:clrMapOvr>
    <a:masterClrMapping/>
  </p:clrMapOvr>
  <mc:AlternateContent xmlns:mc="http://schemas.openxmlformats.org/markup-compatibility/2006">
    <mc:Choice xmlns:p14="http://schemas.microsoft.com/office/powerpoint/2010/main" Requires="p14">
      <p:transition spd="slow" p14:dur="2000" advTm="32822"/>
    </mc:Choice>
    <mc:Fallback>
      <p:transition spd="slow" advTm="32822"/>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B5D01E-BC5F-BA53-4EC6-EF39DDA28B9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B91D0-DA8F-DFF0-DD6D-EC02E180D628}"/>
              </a:ext>
            </a:extLst>
          </p:cNvPr>
          <p:cNvSpPr>
            <a:spLocks noGrp="1"/>
          </p:cNvSpPr>
          <p:nvPr>
            <p:ph type="title"/>
          </p:nvPr>
        </p:nvSpPr>
        <p:spPr>
          <a:xfrm>
            <a:off x="838201" y="365125"/>
            <a:ext cx="5393360" cy="1325563"/>
          </a:xfrm>
        </p:spPr>
        <p:txBody>
          <a:bodyPr>
            <a:normAutofit/>
          </a:bodyPr>
          <a:lstStyle/>
          <a:p>
            <a:r>
              <a:rPr lang="en-US">
                <a:latin typeface="+mn-lt"/>
              </a:rPr>
              <a:t>Dipole antenna size for different frequency</a:t>
            </a:r>
          </a:p>
        </p:txBody>
      </p:sp>
      <p:sp>
        <p:nvSpPr>
          <p:cNvPr id="15" name="Freeform: Shape 14">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D082137-D1BE-9BF1-3706-054A30B05B78}"/>
              </a:ext>
            </a:extLst>
          </p:cNvPr>
          <p:cNvSpPr>
            <a:spLocks noGrp="1"/>
          </p:cNvSpPr>
          <p:nvPr>
            <p:ph idx="1"/>
          </p:nvPr>
        </p:nvSpPr>
        <p:spPr>
          <a:xfrm>
            <a:off x="838200" y="1825625"/>
            <a:ext cx="5393361" cy="4351338"/>
          </a:xfrm>
        </p:spPr>
        <p:txBody>
          <a:bodyPr>
            <a:normAutofit/>
          </a:bodyPr>
          <a:lstStyle/>
          <a:p>
            <a:pPr marL="0" indent="0">
              <a:buNone/>
            </a:pPr>
            <a:r>
              <a:rPr lang="en-US" b="1" dirty="0">
                <a:latin typeface="+mj-lt"/>
              </a:rPr>
              <a:t>What is wavelength of 100 GHz?  </a:t>
            </a:r>
            <a:r>
              <a:rPr lang="en-US" b="1">
                <a:latin typeface="+mj-lt"/>
              </a:rPr>
              <a:t>0.3 centimeter</a:t>
            </a:r>
          </a:p>
          <a:p>
            <a:r>
              <a:rPr lang="en-US" dirty="0">
                <a:latin typeface="+mj-lt"/>
              </a:rPr>
              <a:t>Dipole antenna size: 0.15 centimeter</a:t>
            </a:r>
            <a:endParaRPr lang="en-US">
              <a:latin typeface="+mj-lt"/>
            </a:endParaRPr>
          </a:p>
        </p:txBody>
      </p:sp>
      <p:sp>
        <p:nvSpPr>
          <p:cNvPr id="17" name="Oval 16">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07ACF324-0920-5168-96EF-B5DE1F767FD6}"/>
              </a:ext>
            </a:extLst>
          </p:cNvPr>
          <p:cNvPicPr>
            <a:picLocks noChangeAspect="1"/>
          </p:cNvPicPr>
          <p:nvPr/>
        </p:nvPicPr>
        <p:blipFill>
          <a:blip r:embed="rId3"/>
          <a:stretch>
            <a:fillRect/>
          </a:stretch>
        </p:blipFill>
        <p:spPr>
          <a:xfrm>
            <a:off x="6619536" y="2574360"/>
            <a:ext cx="239364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5" name="Picture 4" descr="A close-up of a pen&#10;&#10;Description automatically generated">
            <a:extLst>
              <a:ext uri="{FF2B5EF4-FFF2-40B4-BE49-F238E27FC236}">
                <a16:creationId xmlns:a16="http://schemas.microsoft.com/office/drawing/2014/main" id="{9AA94D49-6739-F3E3-27FA-8BCA57E7AF34}"/>
              </a:ext>
            </a:extLst>
          </p:cNvPr>
          <p:cNvPicPr>
            <a:picLocks noChangeAspect="1"/>
          </p:cNvPicPr>
          <p:nvPr/>
        </p:nvPicPr>
        <p:blipFill>
          <a:blip r:embed="rId4"/>
          <a:stretch>
            <a:fillRect/>
          </a:stretch>
        </p:blipFill>
        <p:spPr>
          <a:xfrm>
            <a:off x="9508504" y="558913"/>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7" name="Picture 6" descr="A group of colorful round shapes&#10;&#10;Description automatically generated">
            <a:extLst>
              <a:ext uri="{FF2B5EF4-FFF2-40B4-BE49-F238E27FC236}">
                <a16:creationId xmlns:a16="http://schemas.microsoft.com/office/drawing/2014/main" id="{32EC9F36-E0A0-076C-474A-B107FFBA3506}"/>
              </a:ext>
            </a:extLst>
          </p:cNvPr>
          <p:cNvPicPr>
            <a:picLocks noChangeAspect="1"/>
          </p:cNvPicPr>
          <p:nvPr/>
        </p:nvPicPr>
        <p:blipFill>
          <a:blip r:embed="rId5"/>
          <a:stretch>
            <a:fillRect/>
          </a:stretch>
        </p:blipFill>
        <p:spPr>
          <a:xfrm>
            <a:off x="9508503" y="3661942"/>
            <a:ext cx="2533423"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8" name="Slide Number Placeholder 7">
            <a:extLst>
              <a:ext uri="{FF2B5EF4-FFF2-40B4-BE49-F238E27FC236}">
                <a16:creationId xmlns:a16="http://schemas.microsoft.com/office/drawing/2014/main" id="{BE26B9A9-93B1-0B88-F118-4C84AE3841E0}"/>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smtClean="0"/>
              <a:pPr>
                <a:spcAft>
                  <a:spcPts val="600"/>
                </a:spcAft>
              </a:pPr>
              <a:t>87</a:t>
            </a:fld>
            <a:endParaRPr lang="sv-SE"/>
          </a:p>
        </p:txBody>
      </p:sp>
      <p:sp>
        <p:nvSpPr>
          <p:cNvPr id="21" name="Arc 20">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99686131"/>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05CE-7BD1-D2C3-0204-7D5429B28AB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BA9A2-5D94-7520-96E5-446AEF711BF8}"/>
              </a:ext>
            </a:extLst>
          </p:cNvPr>
          <p:cNvSpPr>
            <a:spLocks noGrp="1"/>
          </p:cNvSpPr>
          <p:nvPr>
            <p:ph type="sldNum" sz="quarter" idx="12"/>
          </p:nvPr>
        </p:nvSpPr>
        <p:spPr/>
        <p:txBody>
          <a:bodyPr/>
          <a:lstStyle/>
          <a:p>
            <a:fld id="{0778C724-3839-4D76-A707-B4C23905D055}" type="slidenum">
              <a:rPr lang="en-US" smtClean="0"/>
              <a:t>88</a:t>
            </a:fld>
            <a:endParaRPr lang="en-US"/>
          </a:p>
        </p:txBody>
      </p:sp>
      <p:sp>
        <p:nvSpPr>
          <p:cNvPr id="7" name="Title 1">
            <a:extLst>
              <a:ext uri="{FF2B5EF4-FFF2-40B4-BE49-F238E27FC236}">
                <a16:creationId xmlns:a16="http://schemas.microsoft.com/office/drawing/2014/main" id="{817413C6-17A2-DDC7-93D6-1083F590D8E5}"/>
              </a:ext>
            </a:extLst>
          </p:cNvPr>
          <p:cNvSpPr>
            <a:spLocks noGrp="1"/>
          </p:cNvSpPr>
          <p:nvPr>
            <p:ph type="title"/>
          </p:nvPr>
        </p:nvSpPr>
        <p:spPr>
          <a:xfrm>
            <a:off x="446484" y="136525"/>
            <a:ext cx="10692572" cy="1325563"/>
          </a:xfrm>
        </p:spPr>
        <p:txBody>
          <a:bodyPr>
            <a:normAutofit/>
          </a:bodyPr>
          <a:lstStyle/>
          <a:p>
            <a:r>
              <a:rPr lang="en-US" sz="4000" dirty="0">
                <a:latin typeface="+mn-lt"/>
              </a:rPr>
              <a:t>Understanding the performance of an antenna</a:t>
            </a:r>
          </a:p>
        </p:txBody>
      </p:sp>
      <p:sp>
        <p:nvSpPr>
          <p:cNvPr id="6" name="Content Placeholder 2">
            <a:extLst>
              <a:ext uri="{FF2B5EF4-FFF2-40B4-BE49-F238E27FC236}">
                <a16:creationId xmlns:a16="http://schemas.microsoft.com/office/drawing/2014/main" id="{FA7E5EC6-055B-6FBD-0909-38AF6E586564}"/>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0C26E0BA-504A-1F13-8A53-AD68C75DBA04}"/>
              </a:ext>
            </a:extLst>
          </p:cNvPr>
          <p:cNvSpPr txBox="1">
            <a:spLocks/>
          </p:cNvSpPr>
          <p:nvPr/>
        </p:nvSpPr>
        <p:spPr>
          <a:xfrm>
            <a:off x="533583" y="1371349"/>
            <a:ext cx="11124833" cy="3998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Gain of antenna: </a:t>
            </a:r>
            <a:r>
              <a:rPr lang="en-US" dirty="0">
                <a:latin typeface="+mj-lt"/>
              </a:rPr>
              <a:t>It is a dimensionless quantity that measures the ability of an antenna to direct or receive radio waves in a particular direction compared to a reference. It is usually measured in the unit of decibel (dB)</a:t>
            </a:r>
          </a:p>
          <a:p>
            <a:pPr lvl="1" algn="just"/>
            <a:r>
              <a:rPr lang="en-US" dirty="0">
                <a:latin typeface="+mj-lt"/>
              </a:rPr>
              <a:t>Often measured in reference to hypothetical isotropic antenna (</a:t>
            </a:r>
            <a:r>
              <a:rPr lang="en-US" dirty="0" err="1">
                <a:latin typeface="+mj-lt"/>
              </a:rPr>
              <a:t>dBi</a:t>
            </a:r>
            <a:r>
              <a:rPr lang="en-US" dirty="0">
                <a:latin typeface="+mj-lt"/>
              </a:rPr>
              <a:t>)</a:t>
            </a:r>
          </a:p>
          <a:p>
            <a:pPr lvl="1" algn="just"/>
            <a:r>
              <a:rPr lang="en-US" dirty="0">
                <a:latin typeface="+mj-lt"/>
              </a:rPr>
              <a:t>Can be measured in reference to a halfwave dipole antenna (</a:t>
            </a:r>
            <a:r>
              <a:rPr lang="en-US" dirty="0" err="1">
                <a:latin typeface="+mj-lt"/>
              </a:rPr>
              <a:t>dBd</a:t>
            </a:r>
            <a:r>
              <a:rPr lang="en-US" dirty="0">
                <a:latin typeface="+mj-lt"/>
              </a:rPr>
              <a:t>)</a:t>
            </a:r>
          </a:p>
          <a:p>
            <a:pPr algn="just"/>
            <a:r>
              <a:rPr lang="en-US" dirty="0">
                <a:latin typeface="+mj-lt"/>
              </a:rPr>
              <a:t>Antennas are reciprocal in nature. Transmit and receive equally well</a:t>
            </a:r>
          </a:p>
          <a:p>
            <a:pPr algn="just"/>
            <a:endParaRPr lang="en-US" dirty="0">
              <a:latin typeface="+mj-lt"/>
            </a:endParaRPr>
          </a:p>
          <a:p>
            <a:pPr algn="just"/>
            <a:r>
              <a:rPr lang="en-US" b="1" dirty="0">
                <a:latin typeface="+mj-lt"/>
              </a:rPr>
              <a:t>Tradeoffs: </a:t>
            </a:r>
            <a:r>
              <a:rPr lang="en-US" dirty="0">
                <a:latin typeface="+mj-lt"/>
              </a:rPr>
              <a:t>Higher the gain, more directional is the transmission and reception, and the narrower would be the beam</a:t>
            </a:r>
          </a:p>
        </p:txBody>
      </p:sp>
    </p:spTree>
    <p:extLst>
      <p:ext uri="{BB962C8B-B14F-4D97-AF65-F5344CB8AC3E}">
        <p14:creationId xmlns:p14="http://schemas.microsoft.com/office/powerpoint/2010/main" val="1104660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body" idx="4294967295"/>
          </p:nvPr>
        </p:nvSpPr>
        <p:spPr>
          <a:xfrm>
            <a:off x="594922" y="1228527"/>
            <a:ext cx="10774118" cy="5310385"/>
          </a:xfrm>
        </p:spPr>
        <p:txBody>
          <a:bodyPr>
            <a:normAutofit/>
          </a:bodyPr>
          <a:lstStyle/>
          <a:p>
            <a:pPr algn="just">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Power output, in a particular direction, compared to that produced in any direction by a perfect omni-directional antenna (isotropic antenna)</a:t>
            </a:r>
            <a:r>
              <a:rPr lang="ar-SA" dirty="0">
                <a:latin typeface="+mj-lt"/>
                <a:cs typeface="Arial" charset="0"/>
              </a:rPr>
              <a:t>‏</a:t>
            </a:r>
            <a:endParaRPr lang="en-US" dirty="0">
              <a:latin typeface="+mj-lt"/>
            </a:endParaRPr>
          </a:p>
          <a:p>
            <a:pPr>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latin typeface="+mj-lt"/>
              </a:rPr>
              <a:t>Effective area: </a:t>
            </a:r>
            <a:r>
              <a:rPr lang="en-US" dirty="0">
                <a:latin typeface="+mj-lt"/>
              </a:rPr>
              <a:t>related to physical size and shape of antenna</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Relationship between antenna gain and effective area</a:t>
            </a:r>
          </a:p>
          <a:p>
            <a:pPr lvl="1">
              <a:lnSpc>
                <a:spcPct val="8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i="1" dirty="0">
              <a:latin typeface="+mj-lt"/>
            </a:endParaRP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G </a:t>
            </a:r>
            <a:r>
              <a:rPr lang="en-US" sz="2400" dirty="0">
                <a:latin typeface="+mj-lt"/>
              </a:rPr>
              <a:t>= antenna gain</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A</a:t>
            </a:r>
            <a:r>
              <a:rPr lang="en-US" sz="2400" i="1" baseline="-25000" dirty="0">
                <a:latin typeface="+mj-lt"/>
              </a:rPr>
              <a:t>e</a:t>
            </a:r>
            <a:r>
              <a:rPr lang="en-US" sz="2400" i="1" dirty="0">
                <a:latin typeface="+mj-lt"/>
              </a:rPr>
              <a:t> </a:t>
            </a:r>
            <a:r>
              <a:rPr lang="en-US" sz="2400" dirty="0">
                <a:latin typeface="+mj-lt"/>
              </a:rPr>
              <a:t>= effective area</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f </a:t>
            </a:r>
            <a:r>
              <a:rPr lang="en-US" sz="2400" dirty="0">
                <a:latin typeface="+mj-lt"/>
              </a:rPr>
              <a:t>= carrier frequency</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mj-lt"/>
              </a:rPr>
              <a:t>c = speed of light 3 X 10</a:t>
            </a:r>
            <a:r>
              <a:rPr lang="en-US" sz="2400" baseline="30000" dirty="0">
                <a:latin typeface="+mj-lt"/>
              </a:rPr>
              <a:t>8</a:t>
            </a:r>
            <a:r>
              <a:rPr lang="en-US" sz="2400" dirty="0">
                <a:latin typeface="+mj-lt"/>
              </a:rPr>
              <a:t> m/s</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mj-lt"/>
                <a:cs typeface="Times New Roman" pitchFamily="18" charset="0"/>
              </a:rPr>
              <a:t>Lambda</a:t>
            </a:r>
            <a:r>
              <a:rPr lang="en-US" sz="2400" dirty="0">
                <a:latin typeface="+mj-lt"/>
              </a:rPr>
              <a:t> = carrier wavelength</a:t>
            </a:r>
          </a:p>
        </p:txBody>
      </p:sp>
      <p:graphicFrame>
        <p:nvGraphicFramePr>
          <p:cNvPr id="1026" name="Object 3"/>
          <p:cNvGraphicFramePr>
            <a:graphicFrameLocks noChangeAspect="1"/>
          </p:cNvGraphicFramePr>
          <p:nvPr/>
        </p:nvGraphicFramePr>
        <p:xfrm>
          <a:off x="4223658" y="2933474"/>
          <a:ext cx="3311525" cy="1116012"/>
        </p:xfrm>
        <a:graphic>
          <a:graphicData uri="http://schemas.openxmlformats.org/presentationml/2006/ole">
            <mc:AlternateContent xmlns:mc="http://schemas.openxmlformats.org/markup-compatibility/2006">
              <mc:Choice xmlns:v="urn:schemas-microsoft-com:vml" Requires="v">
                <p:oleObj r:id="rId3" imgW="1244160" imgH="418680" progId="Equation.3">
                  <p:embed/>
                </p:oleObj>
              </mc:Choice>
              <mc:Fallback>
                <p:oleObj r:id="rId3" imgW="1244160" imgH="418680" progId="Equation.3">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658" y="2933474"/>
                        <a:ext cx="3311525" cy="11160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5C6FAEEE-D619-4E65-A0EF-E650D0B3166A}" type="slidenum">
              <a:rPr lang="en-US" smtClean="0"/>
              <a:t>89</a:t>
            </a:fld>
            <a:endParaRPr lang="en-US"/>
          </a:p>
        </p:txBody>
      </p:sp>
      <p:sp>
        <p:nvSpPr>
          <p:cNvPr id="4" name="Title 1">
            <a:extLst>
              <a:ext uri="{FF2B5EF4-FFF2-40B4-BE49-F238E27FC236}">
                <a16:creationId xmlns:a16="http://schemas.microsoft.com/office/drawing/2014/main" id="{96CF871C-BF2E-A277-905F-F1FBBAD3B07D}"/>
              </a:ext>
            </a:extLst>
          </p:cNvPr>
          <p:cNvSpPr>
            <a:spLocks noGrp="1"/>
          </p:cNvSpPr>
          <p:nvPr>
            <p:ph type="title"/>
          </p:nvPr>
        </p:nvSpPr>
        <p:spPr>
          <a:xfrm>
            <a:off x="676468" y="92656"/>
            <a:ext cx="10692572" cy="1325563"/>
          </a:xfrm>
        </p:spPr>
        <p:txBody>
          <a:bodyPr>
            <a:normAutofit/>
          </a:bodyPr>
          <a:lstStyle/>
          <a:p>
            <a:r>
              <a:rPr lang="en-US" sz="4000" dirty="0">
                <a:latin typeface="+mn-lt"/>
              </a:rPr>
              <a:t>Understanding the performance of an antenna</a:t>
            </a:r>
          </a:p>
        </p:txBody>
      </p:sp>
    </p:spTree>
    <p:extLst>
      <p:ext uri="{BB962C8B-B14F-4D97-AF65-F5344CB8AC3E}">
        <p14:creationId xmlns:p14="http://schemas.microsoft.com/office/powerpoint/2010/main" val="1663954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US" sz="4000" dirty="0">
                <a:latin typeface="+mn-lt"/>
              </a:rPr>
              <a:t>Long-range Backscatter Transmissions using  </a:t>
            </a:r>
            <a:r>
              <a:rPr lang="en-US" sz="4000" dirty="0" err="1">
                <a:latin typeface="+mn-lt"/>
              </a:rPr>
              <a:t>LoRea</a:t>
            </a:r>
            <a:endParaRPr lang="en-US" sz="4000" dirty="0">
              <a:latin typeface="+mn-lt"/>
            </a:endParaRPr>
          </a:p>
        </p:txBody>
      </p:sp>
      <p:sp>
        <p:nvSpPr>
          <p:cNvPr id="3" name="Content Placeholder 2"/>
          <p:cNvSpPr>
            <a:spLocks noGrp="1"/>
          </p:cNvSpPr>
          <p:nvPr>
            <p:ph idx="1"/>
          </p:nvPr>
        </p:nvSpPr>
        <p:spPr>
          <a:xfrm>
            <a:off x="523853" y="1863785"/>
            <a:ext cx="10812694" cy="4675127"/>
          </a:xfrm>
        </p:spPr>
        <p:txBody>
          <a:bodyPr>
            <a:normAutofit/>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err="1">
                <a:ea typeface="Helvetica Light" charset="0"/>
                <a:cs typeface="Helvetica Light" charset="0"/>
              </a:rPr>
              <a:t>LoRea</a:t>
            </a:r>
            <a:r>
              <a:rPr lang="en-US" b="1" dirty="0">
                <a:ea typeface="Helvetica Light" charset="0"/>
                <a:cs typeface="Helvetica Light" charset="0"/>
              </a:rPr>
              <a:t> is a long range, low-power, and low-cost backscatter architecture</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9</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626" y="2249532"/>
            <a:ext cx="4015281" cy="1680495"/>
          </a:xfrm>
          <a:prstGeom prst="rect">
            <a:avLst/>
          </a:prstGeom>
        </p:spPr>
      </p:pic>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646" y="1875920"/>
            <a:ext cx="3249986" cy="2167036"/>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6948059" y="4038238"/>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sp>
        <p:nvSpPr>
          <p:cNvPr id="9" name="TextBox 8">
            <a:extLst>
              <a:ext uri="{FF2B5EF4-FFF2-40B4-BE49-F238E27FC236}">
                <a16:creationId xmlns:a16="http://schemas.microsoft.com/office/drawing/2014/main" id="{22367865-2A88-F44F-A5AD-5D4758ECC913}"/>
              </a:ext>
            </a:extLst>
          </p:cNvPr>
          <p:cNvSpPr txBox="1"/>
          <p:nvPr/>
        </p:nvSpPr>
        <p:spPr>
          <a:xfrm>
            <a:off x="2353734" y="4038238"/>
            <a:ext cx="2543187" cy="276999"/>
          </a:xfrm>
          <a:prstGeom prst="rect">
            <a:avLst/>
          </a:prstGeom>
          <a:noFill/>
        </p:spPr>
        <p:txBody>
          <a:bodyPr wrap="square" rtlCol="0">
            <a:spAutoFit/>
          </a:bodyPr>
          <a:lstStyle/>
          <a:p>
            <a:pPr algn="ctr"/>
            <a:r>
              <a:rPr lang="en-US" sz="1200" dirty="0">
                <a:latin typeface="+mj-lt"/>
              </a:rPr>
              <a:t>System Overview</a:t>
            </a:r>
          </a:p>
        </p:txBody>
      </p:sp>
      <p:sp>
        <p:nvSpPr>
          <p:cNvPr id="10" name="TextBox 9">
            <a:extLst>
              <a:ext uri="{FF2B5EF4-FFF2-40B4-BE49-F238E27FC236}">
                <a16:creationId xmlns:a16="http://schemas.microsoft.com/office/drawing/2014/main" id="{E97653E6-E41A-964B-BCEC-885C8075301B}"/>
              </a:ext>
            </a:extLst>
          </p:cNvPr>
          <p:cNvSpPr txBox="1"/>
          <p:nvPr/>
        </p:nvSpPr>
        <p:spPr>
          <a:xfrm>
            <a:off x="1375590" y="6114546"/>
            <a:ext cx="9440820"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ACM SENSYS 2017</a:t>
            </a:r>
          </a:p>
        </p:txBody>
      </p:sp>
      <p:sp>
        <p:nvSpPr>
          <p:cNvPr id="11" name="Footer Placeholder 10">
            <a:extLst>
              <a:ext uri="{FF2B5EF4-FFF2-40B4-BE49-F238E27FC236}">
                <a16:creationId xmlns:a16="http://schemas.microsoft.com/office/drawing/2014/main" id="{E30A9C58-C199-43A0-9C03-69475F50DBE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032756970"/>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F914-2A22-255D-BC93-A57FDA7D8FD2}"/>
            </a:ext>
          </a:extLst>
        </p:cNvPr>
        <p:cNvGrpSpPr/>
        <p:nvPr/>
      </p:nvGrpSpPr>
      <p:grpSpPr>
        <a:xfrm>
          <a:off x="0" y="0"/>
          <a:ext cx="0" cy="0"/>
          <a:chOff x="0" y="0"/>
          <a:chExt cx="0" cy="0"/>
        </a:xfrm>
      </p:grpSpPr>
      <p:sp>
        <p:nvSpPr>
          <p:cNvPr id="1030" name="Rectangle 2">
            <a:extLst>
              <a:ext uri="{FF2B5EF4-FFF2-40B4-BE49-F238E27FC236}">
                <a16:creationId xmlns:a16="http://schemas.microsoft.com/office/drawing/2014/main" id="{D0877E78-03F9-319E-C4EA-D70EBD7F0CF4}"/>
              </a:ext>
            </a:extLst>
          </p:cNvPr>
          <p:cNvSpPr>
            <a:spLocks noGrp="1" noChangeArrowheads="1"/>
          </p:cNvSpPr>
          <p:nvPr>
            <p:ph type="body" idx="4294967295"/>
          </p:nvPr>
        </p:nvSpPr>
        <p:spPr>
          <a:xfrm>
            <a:off x="594922" y="1228528"/>
            <a:ext cx="10774118" cy="3166052"/>
          </a:xfrm>
        </p:spPr>
        <p:txBody>
          <a:bodyPr>
            <a:normAutofit/>
          </a:bodyPr>
          <a:lstStyle/>
          <a:p>
            <a:pPr algn="just">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G (antenna gain) is a dimensionless quantity</a:t>
            </a:r>
          </a:p>
          <a:p>
            <a:pPr algn="just">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Many wireless communication calculations performed in decibel scale</a:t>
            </a:r>
          </a:p>
          <a:p>
            <a:pPr marL="0" indent="0" algn="just">
              <a:lnSpc>
                <a:spcPct val="8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latin typeface="+mj-lt"/>
            </a:endParaRPr>
          </a:p>
          <a:p>
            <a:pPr algn="just">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G(</a:t>
            </a:r>
            <a:r>
              <a:rPr lang="en-US" dirty="0" err="1">
                <a:latin typeface="+mj-lt"/>
              </a:rPr>
              <a:t>dBi</a:t>
            </a:r>
            <a:r>
              <a:rPr lang="en-US" dirty="0">
                <a:latin typeface="+mj-lt"/>
              </a:rPr>
              <a:t>) = 10 X log</a:t>
            </a:r>
            <a:r>
              <a:rPr lang="en-US" sz="1800" dirty="0">
                <a:latin typeface="+mj-lt"/>
              </a:rPr>
              <a:t>10</a:t>
            </a:r>
            <a:r>
              <a:rPr lang="en-US" dirty="0">
                <a:latin typeface="+mj-lt"/>
              </a:rPr>
              <a:t>( G )</a:t>
            </a:r>
          </a:p>
        </p:txBody>
      </p:sp>
      <p:sp>
        <p:nvSpPr>
          <p:cNvPr id="3" name="Slide Number Placeholder 2">
            <a:extLst>
              <a:ext uri="{FF2B5EF4-FFF2-40B4-BE49-F238E27FC236}">
                <a16:creationId xmlns:a16="http://schemas.microsoft.com/office/drawing/2014/main" id="{8D229F81-02CF-C730-2DEB-6D2D73EE8929}"/>
              </a:ext>
            </a:extLst>
          </p:cNvPr>
          <p:cNvSpPr>
            <a:spLocks noGrp="1"/>
          </p:cNvSpPr>
          <p:nvPr>
            <p:ph type="sldNum" sz="quarter" idx="12"/>
          </p:nvPr>
        </p:nvSpPr>
        <p:spPr/>
        <p:txBody>
          <a:bodyPr/>
          <a:lstStyle/>
          <a:p>
            <a:fld id="{5C6FAEEE-D619-4E65-A0EF-E650D0B3166A}" type="slidenum">
              <a:rPr lang="en-US" smtClean="0"/>
              <a:t>90</a:t>
            </a:fld>
            <a:endParaRPr lang="en-US"/>
          </a:p>
        </p:txBody>
      </p:sp>
      <p:sp>
        <p:nvSpPr>
          <p:cNvPr id="4" name="Title 1">
            <a:extLst>
              <a:ext uri="{FF2B5EF4-FFF2-40B4-BE49-F238E27FC236}">
                <a16:creationId xmlns:a16="http://schemas.microsoft.com/office/drawing/2014/main" id="{FC96D205-C27B-1F6E-D193-6A3E12411543}"/>
              </a:ext>
            </a:extLst>
          </p:cNvPr>
          <p:cNvSpPr>
            <a:spLocks noGrp="1"/>
          </p:cNvSpPr>
          <p:nvPr>
            <p:ph type="title"/>
          </p:nvPr>
        </p:nvSpPr>
        <p:spPr>
          <a:xfrm>
            <a:off x="676468" y="92656"/>
            <a:ext cx="10692572" cy="1325563"/>
          </a:xfrm>
        </p:spPr>
        <p:txBody>
          <a:bodyPr>
            <a:normAutofit/>
          </a:bodyPr>
          <a:lstStyle/>
          <a:p>
            <a:r>
              <a:rPr lang="en-US" sz="4000" dirty="0">
                <a:latin typeface="+mn-lt"/>
              </a:rPr>
              <a:t>Decibel unit and antenna gain</a:t>
            </a:r>
          </a:p>
        </p:txBody>
      </p:sp>
    </p:spTree>
    <p:extLst>
      <p:ext uri="{BB962C8B-B14F-4D97-AF65-F5344CB8AC3E}">
        <p14:creationId xmlns:p14="http://schemas.microsoft.com/office/powerpoint/2010/main" val="2384505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62FE5-3AE9-C16D-72C3-F122241A6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A3995-267D-A19E-F1A3-372E02926A56}"/>
              </a:ext>
            </a:extLst>
          </p:cNvPr>
          <p:cNvSpPr>
            <a:spLocks noGrp="1"/>
          </p:cNvSpPr>
          <p:nvPr>
            <p:ph type="title"/>
          </p:nvPr>
        </p:nvSpPr>
        <p:spPr/>
        <p:txBody>
          <a:bodyPr/>
          <a:lstStyle/>
          <a:p>
            <a:r>
              <a:rPr lang="en-US" dirty="0"/>
              <a:t>Estimating the gain of an antenna</a:t>
            </a:r>
          </a:p>
        </p:txBody>
      </p:sp>
      <p:sp>
        <p:nvSpPr>
          <p:cNvPr id="3" name="Content Placeholder 2">
            <a:extLst>
              <a:ext uri="{FF2B5EF4-FFF2-40B4-BE49-F238E27FC236}">
                <a16:creationId xmlns:a16="http://schemas.microsoft.com/office/drawing/2014/main" id="{FD5D2D75-59DE-0116-12F8-26680445F7B1}"/>
              </a:ext>
            </a:extLst>
          </p:cNvPr>
          <p:cNvSpPr>
            <a:spLocks noGrp="1"/>
          </p:cNvSpPr>
          <p:nvPr>
            <p:ph idx="1"/>
          </p:nvPr>
        </p:nvSpPr>
        <p:spPr/>
        <p:txBody>
          <a:bodyPr/>
          <a:lstStyle/>
          <a:p>
            <a:pPr algn="just"/>
            <a:r>
              <a:rPr lang="en-US" dirty="0"/>
              <a:t>Question:</a:t>
            </a:r>
            <a:r>
              <a:rPr lang="en-US" dirty="0">
                <a:latin typeface="+mj-lt"/>
              </a:rPr>
              <a:t> In a sensor network deployed in a forest environment, each sensor node uses an omni-directional antenna to ensure coverage in all directions. However, due to environmental constraints, the physical size of the antenna is limited to a maximum radius of 5 cm. </a:t>
            </a:r>
            <a:r>
              <a:rPr lang="en-SG" dirty="0">
                <a:solidFill>
                  <a:srgbClr val="0E0E0E"/>
                </a:solidFill>
                <a:effectLst/>
                <a:latin typeface="+mj-lt"/>
              </a:rPr>
              <a:t>Given the carrier frequency of 900 </a:t>
            </a:r>
            <a:r>
              <a:rPr lang="en-SG" dirty="0" err="1">
                <a:solidFill>
                  <a:srgbClr val="0E0E0E"/>
                </a:solidFill>
                <a:effectLst/>
                <a:latin typeface="+mj-lt"/>
              </a:rPr>
              <a:t>MHz.</a:t>
            </a:r>
            <a:r>
              <a:rPr lang="en-SG" dirty="0">
                <a:solidFill>
                  <a:srgbClr val="0E0E0E"/>
                </a:solidFill>
                <a:effectLst/>
                <a:latin typeface=".AppleSystemUIFont"/>
              </a:rPr>
              <a:t> </a:t>
            </a:r>
            <a:r>
              <a:rPr lang="en-SG" dirty="0">
                <a:solidFill>
                  <a:srgbClr val="0E0E0E"/>
                </a:solidFill>
                <a:effectLst/>
              </a:rPr>
              <a:t>What is the antenna gain?</a:t>
            </a:r>
          </a:p>
          <a:p>
            <a:pPr algn="just"/>
            <a:endParaRPr lang="en-US" dirty="0">
              <a:latin typeface="+mj-lt"/>
            </a:endParaRPr>
          </a:p>
        </p:txBody>
      </p:sp>
      <p:sp>
        <p:nvSpPr>
          <p:cNvPr id="5" name="Slide Number Placeholder 4">
            <a:extLst>
              <a:ext uri="{FF2B5EF4-FFF2-40B4-BE49-F238E27FC236}">
                <a16:creationId xmlns:a16="http://schemas.microsoft.com/office/drawing/2014/main" id="{9B860318-4554-4036-F7DD-1F7CA51D8593}"/>
              </a:ext>
            </a:extLst>
          </p:cNvPr>
          <p:cNvSpPr>
            <a:spLocks noGrp="1"/>
          </p:cNvSpPr>
          <p:nvPr>
            <p:ph type="sldNum" sz="quarter" idx="12"/>
          </p:nvPr>
        </p:nvSpPr>
        <p:spPr/>
        <p:txBody>
          <a:bodyPr/>
          <a:lstStyle/>
          <a:p>
            <a:fld id="{687B7451-1438-CB4A-8106-82A64F1C7D7B}" type="slidenum">
              <a:rPr lang="sv-SE" smtClean="0"/>
              <a:pPr/>
              <a:t>91</a:t>
            </a:fld>
            <a:endParaRPr lang="sv-SE" dirty="0"/>
          </a:p>
        </p:txBody>
      </p:sp>
    </p:spTree>
    <p:extLst>
      <p:ext uri="{BB962C8B-B14F-4D97-AF65-F5344CB8AC3E}">
        <p14:creationId xmlns:p14="http://schemas.microsoft.com/office/powerpoint/2010/main" val="36617602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2E9AD-91D1-38D3-8A0C-E88056E5D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E6825-24BC-AFE1-39C9-A383165A6285}"/>
              </a:ext>
            </a:extLst>
          </p:cNvPr>
          <p:cNvSpPr>
            <a:spLocks noGrp="1"/>
          </p:cNvSpPr>
          <p:nvPr>
            <p:ph type="title"/>
          </p:nvPr>
        </p:nvSpPr>
        <p:spPr/>
        <p:txBody>
          <a:bodyPr/>
          <a:lstStyle/>
          <a:p>
            <a:r>
              <a:rPr lang="en-US" dirty="0"/>
              <a:t>Estimating the gain of an antenna</a:t>
            </a:r>
          </a:p>
        </p:txBody>
      </p:sp>
      <p:sp>
        <p:nvSpPr>
          <p:cNvPr id="3" name="Content Placeholder 2">
            <a:extLst>
              <a:ext uri="{FF2B5EF4-FFF2-40B4-BE49-F238E27FC236}">
                <a16:creationId xmlns:a16="http://schemas.microsoft.com/office/drawing/2014/main" id="{BA61B784-3296-6DEE-BACE-6794940C4A67}"/>
              </a:ext>
            </a:extLst>
          </p:cNvPr>
          <p:cNvSpPr>
            <a:spLocks noGrp="1"/>
          </p:cNvSpPr>
          <p:nvPr>
            <p:ph idx="1"/>
          </p:nvPr>
        </p:nvSpPr>
        <p:spPr/>
        <p:txBody>
          <a:bodyPr/>
          <a:lstStyle/>
          <a:p>
            <a:pPr algn="just"/>
            <a:r>
              <a:rPr lang="en-US" dirty="0"/>
              <a:t>Question:</a:t>
            </a:r>
            <a:r>
              <a:rPr lang="en-US" dirty="0">
                <a:latin typeface="+mj-lt"/>
              </a:rPr>
              <a:t> In 5G networks, massive MIMO (Multiple Input Multiple Output) technology employs arrays of small antennas to improve capacity and coverage. Each individual antenna element has a low gain, but when combined in an array, the overall gain increases due to constructive interference. For a single patch antenna operating at 28 GHz with an effective area of  0.002 m</a:t>
            </a:r>
            <a:r>
              <a:rPr lang="en-US" baseline="30000" dirty="0">
                <a:latin typeface="+mj-lt"/>
              </a:rPr>
              <a:t>2</a:t>
            </a:r>
          </a:p>
          <a:p>
            <a:pPr algn="just"/>
            <a:endParaRPr lang="en-US" baseline="30000" dirty="0">
              <a:latin typeface="+mj-lt"/>
            </a:endParaRPr>
          </a:p>
          <a:p>
            <a:pPr lvl="1" algn="just"/>
            <a:r>
              <a:rPr lang="en-US" sz="2800" dirty="0">
                <a:solidFill>
                  <a:srgbClr val="FF0000"/>
                </a:solidFill>
                <a:latin typeface="+mj-lt"/>
              </a:rPr>
              <a:t>What is overall gain if there are 64 elements?</a:t>
            </a:r>
          </a:p>
        </p:txBody>
      </p:sp>
      <p:sp>
        <p:nvSpPr>
          <p:cNvPr id="5" name="Slide Number Placeholder 4">
            <a:extLst>
              <a:ext uri="{FF2B5EF4-FFF2-40B4-BE49-F238E27FC236}">
                <a16:creationId xmlns:a16="http://schemas.microsoft.com/office/drawing/2014/main" id="{054B6307-E4A2-FEDB-6A12-917D16668DE0}"/>
              </a:ext>
            </a:extLst>
          </p:cNvPr>
          <p:cNvSpPr>
            <a:spLocks noGrp="1"/>
          </p:cNvSpPr>
          <p:nvPr>
            <p:ph type="sldNum" sz="quarter" idx="12"/>
          </p:nvPr>
        </p:nvSpPr>
        <p:spPr/>
        <p:txBody>
          <a:bodyPr/>
          <a:lstStyle/>
          <a:p>
            <a:fld id="{687B7451-1438-CB4A-8106-82A64F1C7D7B}" type="slidenum">
              <a:rPr lang="sv-SE" smtClean="0"/>
              <a:pPr/>
              <a:t>92</a:t>
            </a:fld>
            <a:endParaRPr lang="sv-SE" dirty="0"/>
          </a:p>
        </p:txBody>
      </p:sp>
    </p:spTree>
    <p:extLst>
      <p:ext uri="{BB962C8B-B14F-4D97-AF65-F5344CB8AC3E}">
        <p14:creationId xmlns:p14="http://schemas.microsoft.com/office/powerpoint/2010/main" val="111868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1939F-8EC7-FA92-D055-62DDC7535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D180-839A-6DC0-2B76-5BDFE78CE74F}"/>
              </a:ext>
            </a:extLst>
          </p:cNvPr>
          <p:cNvSpPr>
            <a:spLocks noGrp="1"/>
          </p:cNvSpPr>
          <p:nvPr>
            <p:ph type="title"/>
          </p:nvPr>
        </p:nvSpPr>
        <p:spPr/>
        <p:txBody>
          <a:bodyPr/>
          <a:lstStyle/>
          <a:p>
            <a:r>
              <a:rPr lang="en-US" dirty="0"/>
              <a:t>Estimating the gain of an antenna</a:t>
            </a:r>
          </a:p>
        </p:txBody>
      </p:sp>
      <p:sp>
        <p:nvSpPr>
          <p:cNvPr id="3" name="Content Placeholder 2">
            <a:extLst>
              <a:ext uri="{FF2B5EF4-FFF2-40B4-BE49-F238E27FC236}">
                <a16:creationId xmlns:a16="http://schemas.microsoft.com/office/drawing/2014/main" id="{C8EA76AF-3C12-447C-5F9C-F9B8A6341AC7}"/>
              </a:ext>
            </a:extLst>
          </p:cNvPr>
          <p:cNvSpPr>
            <a:spLocks noGrp="1"/>
          </p:cNvSpPr>
          <p:nvPr>
            <p:ph idx="1"/>
          </p:nvPr>
        </p:nvSpPr>
        <p:spPr/>
        <p:txBody>
          <a:bodyPr>
            <a:normAutofit/>
          </a:bodyPr>
          <a:lstStyle/>
          <a:p>
            <a:pPr algn="just"/>
            <a:r>
              <a:rPr lang="en-US" dirty="0"/>
              <a:t>Question:</a:t>
            </a:r>
            <a:r>
              <a:rPr lang="en-US" dirty="0">
                <a:latin typeface="+mj-lt"/>
              </a:rPr>
              <a:t> In 5G networks, massive MIMO (Multiple Input Multiple Output) technology employs arrays of small antennas to improve capacity and coverage. Each individual antenna element has a low gain, but when combined in an array, the overall gain increases due to constructive interference. For a single patch antenna operating at 28 GHz with an effective area of  0.002 m</a:t>
            </a:r>
            <a:r>
              <a:rPr lang="en-US" baseline="30000" dirty="0">
                <a:latin typeface="+mj-lt"/>
              </a:rPr>
              <a:t>2</a:t>
            </a:r>
          </a:p>
          <a:p>
            <a:pPr algn="just"/>
            <a:endParaRPr lang="en-US" baseline="30000" dirty="0">
              <a:latin typeface="+mj-lt"/>
            </a:endParaRPr>
          </a:p>
          <a:p>
            <a:pPr lvl="1" algn="just"/>
            <a:r>
              <a:rPr lang="en-US" sz="2800" dirty="0">
                <a:solidFill>
                  <a:srgbClr val="FF0000"/>
                </a:solidFill>
                <a:latin typeface="+mj-lt"/>
              </a:rPr>
              <a:t>What is overall gain if there are 64 elements?</a:t>
            </a:r>
          </a:p>
          <a:p>
            <a:pPr marL="0" indent="0">
              <a:buNone/>
            </a:pPr>
            <a:br>
              <a:rPr lang="en-SG" sz="2000" dirty="0">
                <a:effectLst/>
              </a:rPr>
            </a:br>
            <a:endParaRPr lang="en-SG" sz="2000" dirty="0">
              <a:effectLst/>
            </a:endParaRPr>
          </a:p>
          <a:p>
            <a:pPr marL="457200" lvl="1" indent="0" algn="just">
              <a:buNone/>
            </a:pPr>
            <a:endParaRPr lang="en-US" sz="2800" dirty="0">
              <a:solidFill>
                <a:srgbClr val="FF0000"/>
              </a:solidFill>
              <a:latin typeface="+mj-lt"/>
            </a:endParaRPr>
          </a:p>
        </p:txBody>
      </p:sp>
      <p:sp>
        <p:nvSpPr>
          <p:cNvPr id="5" name="Slide Number Placeholder 4">
            <a:extLst>
              <a:ext uri="{FF2B5EF4-FFF2-40B4-BE49-F238E27FC236}">
                <a16:creationId xmlns:a16="http://schemas.microsoft.com/office/drawing/2014/main" id="{D66BF6ED-03A5-9E55-A817-2940AFF9A274}"/>
              </a:ext>
            </a:extLst>
          </p:cNvPr>
          <p:cNvSpPr>
            <a:spLocks noGrp="1"/>
          </p:cNvSpPr>
          <p:nvPr>
            <p:ph type="sldNum" sz="quarter" idx="12"/>
          </p:nvPr>
        </p:nvSpPr>
        <p:spPr/>
        <p:txBody>
          <a:bodyPr/>
          <a:lstStyle/>
          <a:p>
            <a:fld id="{687B7451-1438-CB4A-8106-82A64F1C7D7B}" type="slidenum">
              <a:rPr lang="sv-SE" smtClean="0"/>
              <a:pPr/>
              <a:t>93</a:t>
            </a:fld>
            <a:endParaRPr lang="sv-SE" dirty="0"/>
          </a:p>
        </p:txBody>
      </p:sp>
    </p:spTree>
    <p:extLst>
      <p:ext uri="{BB962C8B-B14F-4D97-AF65-F5344CB8AC3E}">
        <p14:creationId xmlns:p14="http://schemas.microsoft.com/office/powerpoint/2010/main" val="3131099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94</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563711" y="136525"/>
            <a:ext cx="11757991" cy="1325563"/>
          </a:xfrm>
        </p:spPr>
        <p:txBody>
          <a:bodyPr>
            <a:normAutofit/>
          </a:bodyPr>
          <a:lstStyle/>
          <a:p>
            <a:r>
              <a:rPr lang="en-US" sz="4000" dirty="0">
                <a:latin typeface="+mn-lt"/>
              </a:rPr>
              <a:t>How do radio waves propagate from TX to RX?</a:t>
            </a:r>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673078" y="1462088"/>
            <a:ext cx="11518922" cy="4846638"/>
          </a:xfrm>
        </p:spPr>
        <p:txBody>
          <a:bodyPr>
            <a:normAutofit/>
          </a:bodyPr>
          <a:lstStyle/>
          <a:p>
            <a:r>
              <a:rPr lang="en-US" dirty="0">
                <a:latin typeface="+mj-lt"/>
              </a:rPr>
              <a:t>Medium and environment has an important role to play in propagation</a:t>
            </a:r>
          </a:p>
          <a:p>
            <a:r>
              <a:rPr lang="en-US" dirty="0">
                <a:latin typeface="+mj-lt"/>
              </a:rPr>
              <a:t>Radio waves do not propagate well underwater. Submarines uses sound</a:t>
            </a:r>
          </a:p>
          <a:p>
            <a:r>
              <a:rPr lang="en-US" dirty="0">
                <a:latin typeface="+mj-lt"/>
              </a:rPr>
              <a:t>Environment impacts the radio wave propagation significantly</a:t>
            </a:r>
          </a:p>
          <a:p>
            <a:pPr lvl="1"/>
            <a:r>
              <a:rPr lang="en-US" dirty="0">
                <a:latin typeface="+mj-lt"/>
              </a:rPr>
              <a:t>Reduced communication range</a:t>
            </a:r>
          </a:p>
          <a:p>
            <a:pPr lvl="1"/>
            <a:r>
              <a:rPr lang="en-US" dirty="0">
                <a:latin typeface="+mj-lt"/>
              </a:rPr>
              <a:t>Interference from other devices</a:t>
            </a:r>
          </a:p>
          <a:p>
            <a:pPr lvl="1"/>
            <a:r>
              <a:rPr lang="en-US" dirty="0">
                <a:latin typeface="+mj-lt"/>
              </a:rPr>
              <a:t>Issues with reliability</a:t>
            </a:r>
          </a:p>
          <a:p>
            <a:pPr lvl="1"/>
            <a:r>
              <a:rPr lang="en-US" dirty="0">
                <a:latin typeface="+mj-lt"/>
              </a:rPr>
              <a:t>…… and many more</a:t>
            </a:r>
          </a:p>
          <a:p>
            <a:endParaRPr lang="en-US" dirty="0">
              <a:latin typeface="+mj-lt"/>
            </a:endParaRPr>
          </a:p>
        </p:txBody>
      </p:sp>
      <p:pic>
        <p:nvPicPr>
          <p:cNvPr id="3" name="Picture 2" descr="A submarine under the water&#10;&#10;Description automatically generated">
            <a:extLst>
              <a:ext uri="{FF2B5EF4-FFF2-40B4-BE49-F238E27FC236}">
                <a16:creationId xmlns:a16="http://schemas.microsoft.com/office/drawing/2014/main" id="{B7673C0F-E851-42DA-B270-0C3C5C944544}"/>
              </a:ext>
            </a:extLst>
          </p:cNvPr>
          <p:cNvPicPr>
            <a:picLocks noChangeAspect="1"/>
          </p:cNvPicPr>
          <p:nvPr/>
        </p:nvPicPr>
        <p:blipFill>
          <a:blip r:embed="rId2"/>
          <a:stretch>
            <a:fillRect/>
          </a:stretch>
        </p:blipFill>
        <p:spPr>
          <a:xfrm>
            <a:off x="8765504" y="3773977"/>
            <a:ext cx="2327565" cy="2327565"/>
          </a:xfrm>
          <a:prstGeom prst="rect">
            <a:avLst/>
          </a:prstGeom>
        </p:spPr>
      </p:pic>
      <p:pic>
        <p:nvPicPr>
          <p:cNvPr id="9" name="Picture 8" descr="A city with many buildings&#10;&#10;Description automatically generated">
            <a:extLst>
              <a:ext uri="{FF2B5EF4-FFF2-40B4-BE49-F238E27FC236}">
                <a16:creationId xmlns:a16="http://schemas.microsoft.com/office/drawing/2014/main" id="{C5362AC3-2F4F-D8B5-E4BB-C4B401C8F9EB}"/>
              </a:ext>
            </a:extLst>
          </p:cNvPr>
          <p:cNvPicPr>
            <a:picLocks noChangeAspect="1"/>
          </p:cNvPicPr>
          <p:nvPr/>
        </p:nvPicPr>
        <p:blipFill>
          <a:blip r:embed="rId3"/>
          <a:stretch>
            <a:fillRect/>
          </a:stretch>
        </p:blipFill>
        <p:spPr>
          <a:xfrm>
            <a:off x="6096000" y="3773977"/>
            <a:ext cx="2327564" cy="2327564"/>
          </a:xfrm>
          <a:prstGeom prst="rect">
            <a:avLst/>
          </a:prstGeom>
        </p:spPr>
      </p:pic>
    </p:spTree>
    <p:extLst>
      <p:ext uri="{BB962C8B-B14F-4D97-AF65-F5344CB8AC3E}">
        <p14:creationId xmlns:p14="http://schemas.microsoft.com/office/powerpoint/2010/main" val="38382164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E536-2962-0BF9-0CF3-C37DB9DCB3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9FE54-376C-5BFF-E51E-DF9A87E692CA}"/>
              </a:ext>
            </a:extLst>
          </p:cNvPr>
          <p:cNvSpPr>
            <a:spLocks noGrp="1"/>
          </p:cNvSpPr>
          <p:nvPr>
            <p:ph type="sldNum" sz="quarter" idx="12"/>
          </p:nvPr>
        </p:nvSpPr>
        <p:spPr/>
        <p:txBody>
          <a:bodyPr/>
          <a:lstStyle/>
          <a:p>
            <a:fld id="{0778C724-3839-4D76-A707-B4C23905D055}" type="slidenum">
              <a:rPr lang="en-US" smtClean="0"/>
              <a:t>95</a:t>
            </a:fld>
            <a:endParaRPr lang="en-US"/>
          </a:p>
        </p:txBody>
      </p:sp>
      <p:sp>
        <p:nvSpPr>
          <p:cNvPr id="7" name="Title 1">
            <a:extLst>
              <a:ext uri="{FF2B5EF4-FFF2-40B4-BE49-F238E27FC236}">
                <a16:creationId xmlns:a16="http://schemas.microsoft.com/office/drawing/2014/main" id="{EEF16FAB-B924-49B0-B807-A4F962920633}"/>
              </a:ext>
            </a:extLst>
          </p:cNvPr>
          <p:cNvSpPr>
            <a:spLocks noGrp="1"/>
          </p:cNvSpPr>
          <p:nvPr>
            <p:ph type="title"/>
          </p:nvPr>
        </p:nvSpPr>
        <p:spPr>
          <a:xfrm>
            <a:off x="563711" y="150220"/>
            <a:ext cx="11757991" cy="1325563"/>
          </a:xfrm>
        </p:spPr>
        <p:txBody>
          <a:bodyPr>
            <a:normAutofit/>
          </a:bodyPr>
          <a:lstStyle/>
          <a:p>
            <a:r>
              <a:rPr lang="en-US" sz="4000" dirty="0">
                <a:latin typeface="+mn-lt"/>
              </a:rPr>
              <a:t>Radio waves propagation in line-of-sight</a:t>
            </a:r>
          </a:p>
        </p:txBody>
      </p:sp>
      <p:sp>
        <p:nvSpPr>
          <p:cNvPr id="8" name="Footer Placeholder 1">
            <a:extLst>
              <a:ext uri="{FF2B5EF4-FFF2-40B4-BE49-F238E27FC236}">
                <a16:creationId xmlns:a16="http://schemas.microsoft.com/office/drawing/2014/main" id="{9B12C433-E1F9-15EC-C6D3-B2C15FFAAD9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1BA54513-6316-F38A-C5C1-E50510A3648B}"/>
              </a:ext>
            </a:extLst>
          </p:cNvPr>
          <p:cNvSpPr>
            <a:spLocks noGrp="1"/>
          </p:cNvSpPr>
          <p:nvPr>
            <p:ph idx="1"/>
          </p:nvPr>
        </p:nvSpPr>
        <p:spPr>
          <a:xfrm>
            <a:off x="446483" y="1371349"/>
            <a:ext cx="11518922" cy="4846638"/>
          </a:xfrm>
        </p:spPr>
        <p:txBody>
          <a:bodyPr>
            <a:normAutofit/>
          </a:bodyPr>
          <a:lstStyle/>
          <a:p>
            <a:r>
              <a:rPr lang="en-US" dirty="0">
                <a:latin typeface="+mj-lt"/>
              </a:rPr>
              <a:t>Transmitting and receiving antennas must be within line of sight</a:t>
            </a:r>
          </a:p>
          <a:p>
            <a:r>
              <a:rPr lang="en-US" dirty="0">
                <a:latin typeface="+mj-lt"/>
              </a:rPr>
              <a:t>Satellite communication – signal above 30 MHz not reflected by ionosphere</a:t>
            </a:r>
          </a:p>
          <a:p>
            <a:r>
              <a:rPr lang="en-US" dirty="0">
                <a:latin typeface="+mj-lt"/>
              </a:rPr>
              <a:t>Ground communication – antennas in effective line of site due to refraction</a:t>
            </a:r>
          </a:p>
        </p:txBody>
      </p:sp>
      <p:pic>
        <p:nvPicPr>
          <p:cNvPr id="3" name="Picture 2">
            <a:extLst>
              <a:ext uri="{FF2B5EF4-FFF2-40B4-BE49-F238E27FC236}">
                <a16:creationId xmlns:a16="http://schemas.microsoft.com/office/drawing/2014/main" id="{4039DA7E-89C0-AB4F-CAE1-C589337F4580}"/>
              </a:ext>
            </a:extLst>
          </p:cNvPr>
          <p:cNvPicPr>
            <a:picLocks noChangeAspect="1" noChangeArrowheads="1"/>
          </p:cNvPicPr>
          <p:nvPr/>
        </p:nvPicPr>
        <p:blipFill>
          <a:blip r:embed="rId2" cstate="print"/>
          <a:srcRect/>
          <a:stretch>
            <a:fillRect/>
          </a:stretch>
        </p:blipFill>
        <p:spPr bwMode="auto">
          <a:xfrm>
            <a:off x="2729947" y="3376974"/>
            <a:ext cx="6934200" cy="2617788"/>
          </a:xfrm>
          <a:prstGeom prst="rect">
            <a:avLst/>
          </a:prstGeom>
          <a:noFill/>
          <a:ln w="9525">
            <a:noFill/>
            <a:round/>
            <a:headEnd/>
            <a:tailEnd/>
          </a:ln>
        </p:spPr>
      </p:pic>
    </p:spTree>
    <p:extLst>
      <p:ext uri="{BB962C8B-B14F-4D97-AF65-F5344CB8AC3E}">
        <p14:creationId xmlns:p14="http://schemas.microsoft.com/office/powerpoint/2010/main" val="3459097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96</a:t>
            </a:fld>
            <a:endParaRPr lang="en-US"/>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9" name="Picture 2">
            <a:extLst>
              <a:ext uri="{FF2B5EF4-FFF2-40B4-BE49-F238E27FC236}">
                <a16:creationId xmlns:a16="http://schemas.microsoft.com/office/drawing/2014/main" id="{DCF7D755-B039-5458-8769-07A105E237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894" y="1741488"/>
            <a:ext cx="8923337"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FEE0C766-13D7-D43E-ECE0-799736A89090}"/>
              </a:ext>
            </a:extLst>
          </p:cNvPr>
          <p:cNvSpPr>
            <a:spLocks noGrp="1"/>
          </p:cNvSpPr>
          <p:nvPr>
            <p:ph type="title"/>
          </p:nvPr>
        </p:nvSpPr>
        <p:spPr>
          <a:xfrm>
            <a:off x="789165" y="511493"/>
            <a:ext cx="11124793" cy="1325563"/>
          </a:xfrm>
        </p:spPr>
        <p:txBody>
          <a:bodyPr>
            <a:normAutofit/>
          </a:bodyPr>
          <a:lstStyle/>
          <a:p>
            <a:r>
              <a:rPr lang="en-US" sz="4000" dirty="0">
                <a:latin typeface="+mn-lt"/>
              </a:rPr>
              <a:t>Radio propagation is complex in real-world, especially when obstacles are present</a:t>
            </a:r>
          </a:p>
        </p:txBody>
      </p:sp>
    </p:spTree>
    <p:extLst>
      <p:ext uri="{BB962C8B-B14F-4D97-AF65-F5344CB8AC3E}">
        <p14:creationId xmlns:p14="http://schemas.microsoft.com/office/powerpoint/2010/main" val="1965317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2259-5603-FCA2-1E46-883ADC6EC8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0A5332-819D-2D53-9ED2-966277720F56}"/>
              </a:ext>
            </a:extLst>
          </p:cNvPr>
          <p:cNvSpPr>
            <a:spLocks noGrp="1"/>
          </p:cNvSpPr>
          <p:nvPr>
            <p:ph type="sldNum" sz="quarter" idx="12"/>
          </p:nvPr>
        </p:nvSpPr>
        <p:spPr/>
        <p:txBody>
          <a:bodyPr/>
          <a:lstStyle/>
          <a:p>
            <a:fld id="{0778C724-3839-4D76-A707-B4C23905D055}" type="slidenum">
              <a:rPr lang="en-US" smtClean="0"/>
              <a:t>97</a:t>
            </a:fld>
            <a:endParaRPr lang="en-US"/>
          </a:p>
        </p:txBody>
      </p:sp>
      <p:sp>
        <p:nvSpPr>
          <p:cNvPr id="7" name="Title 1">
            <a:extLst>
              <a:ext uri="{FF2B5EF4-FFF2-40B4-BE49-F238E27FC236}">
                <a16:creationId xmlns:a16="http://schemas.microsoft.com/office/drawing/2014/main" id="{41574A72-56A4-B035-3F8C-57B8D2EBCCAA}"/>
              </a:ext>
            </a:extLst>
          </p:cNvPr>
          <p:cNvSpPr>
            <a:spLocks noGrp="1"/>
          </p:cNvSpPr>
          <p:nvPr>
            <p:ph type="title"/>
          </p:nvPr>
        </p:nvSpPr>
        <p:spPr>
          <a:xfrm>
            <a:off x="563711" y="150220"/>
            <a:ext cx="11757991" cy="1325563"/>
          </a:xfrm>
        </p:spPr>
        <p:txBody>
          <a:bodyPr>
            <a:normAutofit/>
          </a:bodyPr>
          <a:lstStyle/>
          <a:p>
            <a:r>
              <a:rPr lang="en-US" sz="4000" dirty="0">
                <a:latin typeface="+mn-lt"/>
              </a:rPr>
              <a:t>Non-line of sight propagation of radio waves</a:t>
            </a:r>
          </a:p>
        </p:txBody>
      </p:sp>
      <p:sp>
        <p:nvSpPr>
          <p:cNvPr id="8" name="Footer Placeholder 1">
            <a:extLst>
              <a:ext uri="{FF2B5EF4-FFF2-40B4-BE49-F238E27FC236}">
                <a16:creationId xmlns:a16="http://schemas.microsoft.com/office/drawing/2014/main" id="{8356A5C8-DB0C-5CEC-D0AC-9516A82934D8}"/>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6D387D80-7A62-1E28-70B4-507561842228}"/>
              </a:ext>
            </a:extLst>
          </p:cNvPr>
          <p:cNvSpPr>
            <a:spLocks noGrp="1"/>
          </p:cNvSpPr>
          <p:nvPr>
            <p:ph idx="1"/>
          </p:nvPr>
        </p:nvSpPr>
        <p:spPr>
          <a:xfrm>
            <a:off x="683245" y="1222865"/>
            <a:ext cx="11518922" cy="4846638"/>
          </a:xfrm>
        </p:spPr>
        <p:txBody>
          <a:bodyPr>
            <a:normAutofit/>
          </a:bodyPr>
          <a:lstStyle/>
          <a:p>
            <a:r>
              <a:rPr lang="en-US" dirty="0">
                <a:latin typeface="+mj-lt"/>
              </a:rPr>
              <a:t>Transmitter and receiver are not kept in line of sight</a:t>
            </a:r>
          </a:p>
          <a:p>
            <a:r>
              <a:rPr lang="en-US" dirty="0">
                <a:latin typeface="+mj-lt"/>
              </a:rPr>
              <a:t>Radio waves encounter obstacles, may go through walls, buildings</a:t>
            </a:r>
          </a:p>
          <a:p>
            <a:r>
              <a:rPr lang="en-US" dirty="0">
                <a:latin typeface="+mj-lt"/>
              </a:rPr>
              <a:t>Much more applicable to read world environment and deployments</a:t>
            </a:r>
          </a:p>
          <a:p>
            <a:r>
              <a:rPr lang="en-US" dirty="0">
                <a:latin typeface="+mj-lt"/>
              </a:rPr>
              <a:t>Significantly impacts the communication range and reliability</a:t>
            </a:r>
          </a:p>
        </p:txBody>
      </p:sp>
      <p:pic>
        <p:nvPicPr>
          <p:cNvPr id="5" name="Picture 4" descr="A cityscape with buildings and telephone poles&#10;&#10;Description automatically generated">
            <a:extLst>
              <a:ext uri="{FF2B5EF4-FFF2-40B4-BE49-F238E27FC236}">
                <a16:creationId xmlns:a16="http://schemas.microsoft.com/office/drawing/2014/main" id="{50B776CF-6041-A026-1F69-D6740BACC7C3}"/>
              </a:ext>
            </a:extLst>
          </p:cNvPr>
          <p:cNvPicPr>
            <a:picLocks noChangeAspect="1"/>
          </p:cNvPicPr>
          <p:nvPr/>
        </p:nvPicPr>
        <p:blipFill>
          <a:blip r:embed="rId2"/>
          <a:stretch>
            <a:fillRect/>
          </a:stretch>
        </p:blipFill>
        <p:spPr>
          <a:xfrm>
            <a:off x="2805075" y="3393320"/>
            <a:ext cx="3041308" cy="3041308"/>
          </a:xfrm>
          <a:prstGeom prst="rect">
            <a:avLst/>
          </a:prstGeom>
        </p:spPr>
      </p:pic>
      <p:pic>
        <p:nvPicPr>
          <p:cNvPr id="10" name="Picture 9" descr="A room with a bed and a router&#10;&#10;Description automatically generated">
            <a:extLst>
              <a:ext uri="{FF2B5EF4-FFF2-40B4-BE49-F238E27FC236}">
                <a16:creationId xmlns:a16="http://schemas.microsoft.com/office/drawing/2014/main" id="{7A5CFEEC-5B2B-2E11-D4A4-6DC96F86A41B}"/>
              </a:ext>
            </a:extLst>
          </p:cNvPr>
          <p:cNvPicPr>
            <a:picLocks noChangeAspect="1"/>
          </p:cNvPicPr>
          <p:nvPr/>
        </p:nvPicPr>
        <p:blipFill>
          <a:blip r:embed="rId3"/>
          <a:stretch>
            <a:fillRect/>
          </a:stretch>
        </p:blipFill>
        <p:spPr>
          <a:xfrm>
            <a:off x="6096000" y="3393320"/>
            <a:ext cx="3043988" cy="3043988"/>
          </a:xfrm>
          <a:prstGeom prst="rect">
            <a:avLst/>
          </a:prstGeom>
        </p:spPr>
      </p:pic>
    </p:spTree>
    <p:extLst>
      <p:ext uri="{BB962C8B-B14F-4D97-AF65-F5344CB8AC3E}">
        <p14:creationId xmlns:p14="http://schemas.microsoft.com/office/powerpoint/2010/main" val="4198765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98</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251901472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e9d844fb-e13c-4039-b7dc-5caa153fcaa3"/>
  <p:tag name="SLIDO_EVENT_SECTION_UUID" val="4e054239-271f-46d2-8997-6ebdaea0b2c5"/>
</p:tagLst>
</file>

<file path=ppt/tags/tag10.xml><?xml version="1.0" encoding="utf-8"?>
<p:tagLst xmlns:a="http://schemas.openxmlformats.org/drawingml/2006/main" xmlns:r="http://schemas.openxmlformats.org/officeDocument/2006/relationships" xmlns:p="http://schemas.openxmlformats.org/presentationml/2006/main">
  <p:tag name="DVSHAPEID" val="EX34nqQCaOraRtcnf77ty0"/>
</p:tagLst>
</file>

<file path=ppt/tags/tag11.xml><?xml version="1.0" encoding="utf-8"?>
<p:tagLst xmlns:a="http://schemas.openxmlformats.org/drawingml/2006/main" xmlns:r="http://schemas.openxmlformats.org/officeDocument/2006/relationships" xmlns:p="http://schemas.openxmlformats.org/presentationml/2006/main">
  <p:tag name="DVSHAPEID" val="GWC2WtT3cz3ckdBtBrpiKy"/>
</p:tagLst>
</file>

<file path=ppt/tags/tag12.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13.xml><?xml version="1.0" encoding="utf-8"?>
<p:tagLst xmlns:a="http://schemas.openxmlformats.org/drawingml/2006/main" xmlns:r="http://schemas.openxmlformats.org/officeDocument/2006/relationships" xmlns:p="http://schemas.openxmlformats.org/presentationml/2006/main">
  <p:tag name="DVSHAPEID" val="7E8YLLvG4fg7V0LZ8e4FUy"/>
</p:tagLst>
</file>

<file path=ppt/tags/tag14.xml><?xml version="1.0" encoding="utf-8"?>
<p:tagLst xmlns:a="http://schemas.openxmlformats.org/drawingml/2006/main" xmlns:r="http://schemas.openxmlformats.org/officeDocument/2006/relationships" xmlns:p="http://schemas.openxmlformats.org/presentationml/2006/main">
  <p:tag name="DVSHAPEID" val="o9brzufu3WYzos2hKeJ1GD"/>
</p:tagLst>
</file>

<file path=ppt/tags/tag15.xml><?xml version="1.0" encoding="utf-8"?>
<p:tagLst xmlns:a="http://schemas.openxmlformats.org/drawingml/2006/main" xmlns:r="http://schemas.openxmlformats.org/officeDocument/2006/relationships" xmlns:p="http://schemas.openxmlformats.org/presentationml/2006/main">
  <p:tag name="DVSHAPEID" val="bNv8aLkRFW7zhMizHtM5zZ"/>
</p:tagLst>
</file>

<file path=ppt/tags/tag16.xml><?xml version="1.0" encoding="utf-8"?>
<p:tagLst xmlns:a="http://schemas.openxmlformats.org/drawingml/2006/main" xmlns:r="http://schemas.openxmlformats.org/officeDocument/2006/relationships" xmlns:p="http://schemas.openxmlformats.org/presentationml/2006/main">
  <p:tag name="DVSHAPEID" val="6v4cGNtnSIxdBula80qMSF"/>
</p:tagLst>
</file>

<file path=ppt/tags/tag17.xml><?xml version="1.0" encoding="utf-8"?>
<p:tagLst xmlns:a="http://schemas.openxmlformats.org/drawingml/2006/main" xmlns:r="http://schemas.openxmlformats.org/officeDocument/2006/relationships" xmlns:p="http://schemas.openxmlformats.org/presentationml/2006/main">
  <p:tag name="DVSHAPEID" val="RBwbMAbwEwdluogz3Avpxg"/>
</p:tagLst>
</file>

<file path=ppt/tags/tag18.xml><?xml version="1.0" encoding="utf-8"?>
<p:tagLst xmlns:a="http://schemas.openxmlformats.org/drawingml/2006/main" xmlns:r="http://schemas.openxmlformats.org/officeDocument/2006/relationships" xmlns:p="http://schemas.openxmlformats.org/presentationml/2006/main">
  <p:tag name="DVSHAPEID" val="UkUi0BsXw4z21bx77tqd2f"/>
</p:tagLst>
</file>

<file path=ppt/tags/tag19.xml><?xml version="1.0" encoding="utf-8"?>
<p:tagLst xmlns:a="http://schemas.openxmlformats.org/drawingml/2006/main" xmlns:r="http://schemas.openxmlformats.org/officeDocument/2006/relationships" xmlns:p="http://schemas.openxmlformats.org/presentationml/2006/main">
  <p:tag name="DVSHAPEID" val="V8Yate8LXogjTjsgD0lI6X"/>
</p:tagLst>
</file>

<file path=ppt/tags/tag2.xml><?xml version="1.0" encoding="utf-8"?>
<p:tagLst xmlns:a="http://schemas.openxmlformats.org/drawingml/2006/main" xmlns:r="http://schemas.openxmlformats.org/officeDocument/2006/relationships" xmlns:p="http://schemas.openxmlformats.org/presentationml/2006/main">
  <p:tag name="DVSHAPEID" val="ql3uVkrLww8tKgVXDOlXMQ"/>
</p:tagLst>
</file>

<file path=ppt/tags/tag20.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21.xml><?xml version="1.0" encoding="utf-8"?>
<p:tagLst xmlns:a="http://schemas.openxmlformats.org/drawingml/2006/main" xmlns:r="http://schemas.openxmlformats.org/officeDocument/2006/relationships" xmlns:p="http://schemas.openxmlformats.org/presentationml/2006/main">
  <p:tag name="DVSHAPEID" val="wjLg3rXyo06am4hmVxUpWc"/>
</p:tagLst>
</file>

<file path=ppt/tags/tag22.xml><?xml version="1.0" encoding="utf-8"?>
<p:tagLst xmlns:a="http://schemas.openxmlformats.org/drawingml/2006/main" xmlns:r="http://schemas.openxmlformats.org/officeDocument/2006/relationships" xmlns:p="http://schemas.openxmlformats.org/presentationml/2006/main">
  <p:tag name="DVSHAPEID" val="CDFZc5OQ3cVQ4XfPRdak5h"/>
</p:tagLst>
</file>

<file path=ppt/tags/tag23.xml><?xml version="1.0" encoding="utf-8"?>
<p:tagLst xmlns:a="http://schemas.openxmlformats.org/drawingml/2006/main" xmlns:r="http://schemas.openxmlformats.org/officeDocument/2006/relationships" xmlns:p="http://schemas.openxmlformats.org/presentationml/2006/main">
  <p:tag name="DVSHAPEID" val="GWC2WtT3cz3ckdBtBrpiKy"/>
</p:tagLst>
</file>

<file path=ppt/tags/tag24.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25.xml><?xml version="1.0" encoding="utf-8"?>
<p:tagLst xmlns:a="http://schemas.openxmlformats.org/drawingml/2006/main" xmlns:r="http://schemas.openxmlformats.org/officeDocument/2006/relationships" xmlns:p="http://schemas.openxmlformats.org/presentationml/2006/main">
  <p:tag name="DVSHAPEID" val="bNv8aLkRFW7zhMizHtM5zZ"/>
</p:tagLst>
</file>

<file path=ppt/tags/tag26.xml><?xml version="1.0" encoding="utf-8"?>
<p:tagLst xmlns:a="http://schemas.openxmlformats.org/drawingml/2006/main" xmlns:r="http://schemas.openxmlformats.org/officeDocument/2006/relationships" xmlns:p="http://schemas.openxmlformats.org/presentationml/2006/main">
  <p:tag name="DVSHAPEID" val="o9brzufu3WYzos2hKeJ1GD"/>
</p:tagLst>
</file>

<file path=ppt/tags/tag27.xml><?xml version="1.0" encoding="utf-8"?>
<p:tagLst xmlns:a="http://schemas.openxmlformats.org/drawingml/2006/main" xmlns:r="http://schemas.openxmlformats.org/officeDocument/2006/relationships" xmlns:p="http://schemas.openxmlformats.org/presentationml/2006/main">
  <p:tag name="DVSHAPEID" val="EX34nqQCaOraRtcnf77ty0"/>
</p:tagLst>
</file>

<file path=ppt/tags/tag28.xml><?xml version="1.0" encoding="utf-8"?>
<p:tagLst xmlns:a="http://schemas.openxmlformats.org/drawingml/2006/main" xmlns:r="http://schemas.openxmlformats.org/officeDocument/2006/relationships" xmlns:p="http://schemas.openxmlformats.org/presentationml/2006/main">
  <p:tag name="DVSHAPEID" val="7E8YLLvG4fg7V0LZ8e4FUy"/>
</p:tagLst>
</file>

<file path=ppt/tags/tag29.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3.xml><?xml version="1.0" encoding="utf-8"?>
<p:tagLst xmlns:a="http://schemas.openxmlformats.org/drawingml/2006/main" xmlns:r="http://schemas.openxmlformats.org/officeDocument/2006/relationships" xmlns:p="http://schemas.openxmlformats.org/presentationml/2006/main">
  <p:tag name="DVSHAPEID" val="PlEFAUR6l4QJrO49QEgnwd"/>
</p:tagLst>
</file>

<file path=ppt/tags/tag30.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31.xml><?xml version="1.0" encoding="utf-8"?>
<p:tagLst xmlns:a="http://schemas.openxmlformats.org/drawingml/2006/main" xmlns:r="http://schemas.openxmlformats.org/officeDocument/2006/relationships" xmlns:p="http://schemas.openxmlformats.org/presentationml/2006/main">
  <p:tag name="DVSHAPEID" val="gZp5LFzdwhCokWHfl8F3GQ"/>
</p:tagLst>
</file>

<file path=ppt/tags/tag32.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33.xml><?xml version="1.0" encoding="utf-8"?>
<p:tagLst xmlns:a="http://schemas.openxmlformats.org/drawingml/2006/main" xmlns:r="http://schemas.openxmlformats.org/officeDocument/2006/relationships" xmlns:p="http://schemas.openxmlformats.org/presentationml/2006/main">
  <p:tag name="DVSHAPEID" val="9zsUw6ZvbGoADlfgY5prpu"/>
</p:tagLst>
</file>

<file path=ppt/tags/tag4.xml><?xml version="1.0" encoding="utf-8"?>
<p:tagLst xmlns:a="http://schemas.openxmlformats.org/drawingml/2006/main" xmlns:r="http://schemas.openxmlformats.org/officeDocument/2006/relationships" xmlns:p="http://schemas.openxmlformats.org/presentationml/2006/main">
  <p:tag name="DVSHAPEID" val="e99jAiDkCqXkRi8WeXVoZN"/>
</p:tagLst>
</file>

<file path=ppt/tags/tag5.xml><?xml version="1.0" encoding="utf-8"?>
<p:tagLst xmlns:a="http://schemas.openxmlformats.org/drawingml/2006/main" xmlns:r="http://schemas.openxmlformats.org/officeDocument/2006/relationships" xmlns:p="http://schemas.openxmlformats.org/presentationml/2006/main">
  <p:tag name="DVSHAPEID" val="7Shzl8JJ9GuEfZXToknGGC"/>
</p:tagLst>
</file>

<file path=ppt/tags/tag6.xml><?xml version="1.0" encoding="utf-8"?>
<p:tagLst xmlns:a="http://schemas.openxmlformats.org/drawingml/2006/main" xmlns:r="http://schemas.openxmlformats.org/officeDocument/2006/relationships" xmlns:p="http://schemas.openxmlformats.org/presentationml/2006/main">
  <p:tag name="DVSHAPEID" val="xsQIERWikjOq1h20WuBThg"/>
</p:tagLst>
</file>

<file path=ppt/tags/tag7.xml><?xml version="1.0" encoding="utf-8"?>
<p:tagLst xmlns:a="http://schemas.openxmlformats.org/drawingml/2006/main" xmlns:r="http://schemas.openxmlformats.org/officeDocument/2006/relationships" xmlns:p="http://schemas.openxmlformats.org/presentationml/2006/main">
  <p:tag name="DVSHAPEID" val="Pc29ZkzA0j6vkPJDtRMQlb"/>
</p:tagLst>
</file>

<file path=ppt/tags/tag8.xml><?xml version="1.0" encoding="utf-8"?>
<p:tagLst xmlns:a="http://schemas.openxmlformats.org/drawingml/2006/main" xmlns:r="http://schemas.openxmlformats.org/officeDocument/2006/relationships" xmlns:p="http://schemas.openxmlformats.org/presentationml/2006/main">
  <p:tag name="DVSHAPEID" val="kwWdhj0K6qUDmebitac8ej"/>
</p:tagLst>
</file>

<file path=ppt/tags/tag9.xml><?xml version="1.0" encoding="utf-8"?>
<p:tagLst xmlns:a="http://schemas.openxmlformats.org/drawingml/2006/main" xmlns:r="http://schemas.openxmlformats.org/officeDocument/2006/relationships" xmlns:p="http://schemas.openxmlformats.org/presentationml/2006/main">
  <p:tag name="DVSHAPEID" val="fRy0FQHjPF4iHShFrliT6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42309</TotalTime>
  <Words>11279</Words>
  <Application>Microsoft Macintosh PowerPoint</Application>
  <PresentationFormat>Widescreen</PresentationFormat>
  <Paragraphs>932</Paragraphs>
  <Slides>98</Slides>
  <Notes>72</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10" baseType="lpstr">
      <vt:lpstr>.AppleSystemUIFont</vt:lpstr>
      <vt:lpstr>Arial</vt:lpstr>
      <vt:lpstr>Calibri</vt:lpstr>
      <vt:lpstr>Calibri Light</vt:lpstr>
      <vt:lpstr>Helvetica Light</vt:lpstr>
      <vt:lpstr>Segoe UI Semilight</vt:lpstr>
      <vt:lpstr>Seravek</vt:lpstr>
      <vt:lpstr>Seravek Light</vt:lpstr>
      <vt:lpstr>Trebuchet MS</vt:lpstr>
      <vt:lpstr>Wingdings</vt:lpstr>
      <vt:lpstr>Office Theme</vt:lpstr>
      <vt:lpstr>Equation.3</vt:lpstr>
      <vt:lpstr>Wireless Networking</vt:lpstr>
      <vt:lpstr>PowerPoint Presentation</vt:lpstr>
      <vt:lpstr>Roadmap of the lecture today</vt:lpstr>
      <vt:lpstr>Instructor for the Course</vt:lpstr>
      <vt:lpstr>Let us get to know one of the instructor</vt:lpstr>
      <vt:lpstr>Let us get to know one of the instructor</vt:lpstr>
      <vt:lpstr>Wireless, Embedded Intelligence, Sensing and Emerging Technologies (WEISER) Group</vt:lpstr>
      <vt:lpstr>Enabling Sustainable, Large-scale Internet of Things</vt:lpstr>
      <vt:lpstr>Long-range Backscatter Transmissions using  LoRea</vt:lpstr>
      <vt:lpstr>We ran out of space while performing experiments</vt:lpstr>
      <vt:lpstr>LoRea achieved the highest demonstrated range</vt:lpstr>
      <vt:lpstr>Rethinking Embedded Camera Systems</vt:lpstr>
      <vt:lpstr>Roadmap of the lecture today</vt:lpstr>
      <vt:lpstr>PowerPoint Presentation</vt:lpstr>
      <vt:lpstr>General information regarding the course</vt:lpstr>
      <vt:lpstr>Brilliant teaching assistants of the course</vt:lpstr>
      <vt:lpstr>Course webpage and lecture recordings</vt:lpstr>
      <vt:lpstr>PowerPoint Presentation</vt:lpstr>
      <vt:lpstr>CS4222:  What is this course about?</vt:lpstr>
      <vt:lpstr>How would the student’s performance be graded</vt:lpstr>
      <vt:lpstr>Assignments and Course Project</vt:lpstr>
      <vt:lpstr>Device to be used for Assignment and Project</vt:lpstr>
      <vt:lpstr>Tutorials </vt:lpstr>
      <vt:lpstr>Roadmap of the lecture today</vt:lpstr>
      <vt:lpstr>PowerPoint Presentation</vt:lpstr>
      <vt:lpstr>Mark Weiser vision of ubiquitous computing</vt:lpstr>
      <vt:lpstr>Mark Weiser vision of ubiquitous computing</vt:lpstr>
      <vt:lpstr>Mark Weiser vision of ubiquitous computing</vt:lpstr>
      <vt:lpstr>Mark Weiser vision of ubiquitous computing</vt:lpstr>
      <vt:lpstr>Mark Weiser vision of ubiquitous computing</vt:lpstr>
      <vt:lpstr>Roadmap of the lecture today</vt:lpstr>
      <vt:lpstr>PowerPoint Presentation</vt:lpstr>
      <vt:lpstr>Internet of things devices are all around us...</vt:lpstr>
      <vt:lpstr>Wireless embedded devices architecture</vt:lpstr>
      <vt:lpstr>IC transistor count doubles every two years</vt:lpstr>
      <vt:lpstr>PowerPoint Presentation</vt:lpstr>
      <vt:lpstr>MEMS Accelerometers: Rapidly falling price and power</vt:lpstr>
      <vt:lpstr>Smart dust: Computers in the form of a dust</vt:lpstr>
      <vt:lpstr>Trillion embedded devices will be deployed soon</vt:lpstr>
      <vt:lpstr>Where are we right now?</vt:lpstr>
      <vt:lpstr>Four main tasks performed by an embedded device</vt:lpstr>
      <vt:lpstr>PowerPoint Presentation</vt:lpstr>
      <vt:lpstr>Roadmap of the lecture today</vt:lpstr>
      <vt:lpstr>PowerPoint Presentation</vt:lpstr>
      <vt:lpstr>History of Wireless Transmissions</vt:lpstr>
      <vt:lpstr>History of Wireless Transmissions</vt:lpstr>
      <vt:lpstr>History of Wireless Transmissions</vt:lpstr>
      <vt:lpstr>PowerPoint Presentation</vt:lpstr>
      <vt:lpstr>PowerPoint Presentation</vt:lpstr>
      <vt:lpstr>PowerPoint Presentation</vt:lpstr>
      <vt:lpstr>PowerPoint Presentation</vt:lpstr>
      <vt:lpstr>PowerPoint Presentation</vt:lpstr>
      <vt:lpstr>Roadmap of the lecture today</vt:lpstr>
      <vt:lpstr>PowerPoint Presentation</vt:lpstr>
      <vt:lpstr>What does the term radio means?</vt:lpstr>
      <vt:lpstr>What does the term radio means?</vt:lpstr>
      <vt:lpstr>What are radio transceivers?</vt:lpstr>
      <vt:lpstr>Radio transceivers in devices: WiFi</vt:lpstr>
      <vt:lpstr>Radio transceivers in devices: Bluetooth, Walkie-Talkie</vt:lpstr>
      <vt:lpstr>We need to understand several terms and concepts</vt:lpstr>
      <vt:lpstr>We need to understand several terms and concepts</vt:lpstr>
      <vt:lpstr>Fundamentals of electromagnetic waves</vt:lpstr>
      <vt:lpstr>Fundamentals of electromagnetic waves</vt:lpstr>
      <vt:lpstr>Wavelength of an electromagnetic wave</vt:lpstr>
      <vt:lpstr>Wavelength of an electromagnetic wave</vt:lpstr>
      <vt:lpstr>What does the term radio mean?</vt:lpstr>
      <vt:lpstr>What does the term radio mean?</vt:lpstr>
      <vt:lpstr>What does the term radio mean?</vt:lpstr>
      <vt:lpstr>What does the term radio mean?</vt:lpstr>
      <vt:lpstr>What does the term radio mean?</vt:lpstr>
      <vt:lpstr>What does the term radio mean?</vt:lpstr>
      <vt:lpstr>What does the term radio mean?</vt:lpstr>
      <vt:lpstr>What does the term radio mean?</vt:lpstr>
      <vt:lpstr>What do you mean by spectrum? Radio spectrum?</vt:lpstr>
      <vt:lpstr>Radio waves most important part of EM spectrum</vt:lpstr>
      <vt:lpstr>Radio waves are most important part of electromagnetic spectrum</vt:lpstr>
      <vt:lpstr>How are radio waves characterized?</vt:lpstr>
      <vt:lpstr>How radio waves propagate to the receiver</vt:lpstr>
      <vt:lpstr>How radio waves radiate out from transceiver</vt:lpstr>
      <vt:lpstr>Common antenna types used for communication</vt:lpstr>
      <vt:lpstr>Dipole antenna types used for communication</vt:lpstr>
      <vt:lpstr>Relationship between antenna size and frequency</vt:lpstr>
      <vt:lpstr>Dipole antenna size for different frequency</vt:lpstr>
      <vt:lpstr>Dipole antenna size for different frequency</vt:lpstr>
      <vt:lpstr>Dipole antenna size for different frequency</vt:lpstr>
      <vt:lpstr>Dipole antenna size for different frequency</vt:lpstr>
      <vt:lpstr>Dipole antenna size for different frequency</vt:lpstr>
      <vt:lpstr>Understanding the performance of an antenna</vt:lpstr>
      <vt:lpstr>Understanding the performance of an antenna</vt:lpstr>
      <vt:lpstr>Decibel unit and antenna gain</vt:lpstr>
      <vt:lpstr>Estimating the gain of an antenna</vt:lpstr>
      <vt:lpstr>Estimating the gain of an antenna</vt:lpstr>
      <vt:lpstr>Estimating the gain of an antenna</vt:lpstr>
      <vt:lpstr>How do radio waves propagate from TX to RX?</vt:lpstr>
      <vt:lpstr>Radio waves propagation in line-of-sight</vt:lpstr>
      <vt:lpstr>Radio propagation is complex in real-world, especially when obstacles are present</vt:lpstr>
      <vt:lpstr>Non-line of sight propagation of radio waves</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1168</cp:revision>
  <dcterms:created xsi:type="dcterms:W3CDTF">2020-02-17T19:00:36Z</dcterms:created>
  <dcterms:modified xsi:type="dcterms:W3CDTF">2025-01-14T09:02:11Z</dcterms:modified>
</cp:coreProperties>
</file>