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edium"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2335" r:id="rId2"/>
    <p:sldId id="2394" r:id="rId3"/>
    <p:sldId id="2298" r:id="rId4"/>
    <p:sldId id="2331" r:id="rId5"/>
    <p:sldId id="2388" r:id="rId6"/>
    <p:sldId id="2419" r:id="rId7"/>
    <p:sldId id="2336" r:id="rId8"/>
    <p:sldId id="2360" r:id="rId9"/>
    <p:sldId id="2130" r:id="rId10"/>
    <p:sldId id="2361" r:id="rId11"/>
    <p:sldId id="2362" r:id="rId12"/>
    <p:sldId id="2363" r:id="rId13"/>
    <p:sldId id="2356" r:id="rId14"/>
    <p:sldId id="2369" r:id="rId15"/>
    <p:sldId id="2354" r:id="rId16"/>
    <p:sldId id="2375" r:id="rId17"/>
    <p:sldId id="751" r:id="rId18"/>
    <p:sldId id="756" r:id="rId19"/>
    <p:sldId id="2376" r:id="rId20"/>
    <p:sldId id="2377" r:id="rId21"/>
    <p:sldId id="2378" r:id="rId22"/>
    <p:sldId id="2379" r:id="rId23"/>
    <p:sldId id="2382" r:id="rId24"/>
    <p:sldId id="2383" r:id="rId25"/>
    <p:sldId id="2386" r:id="rId26"/>
    <p:sldId id="353" r:id="rId27"/>
    <p:sldId id="2308" r:id="rId28"/>
    <p:sldId id="2310" r:id="rId29"/>
    <p:sldId id="2357" r:id="rId30"/>
    <p:sldId id="2387" r:id="rId31"/>
    <p:sldId id="320" r:id="rId32"/>
    <p:sldId id="323" r:id="rId33"/>
    <p:sldId id="2420" r:id="rId34"/>
    <p:sldId id="2411" r:id="rId35"/>
    <p:sldId id="2412" r:id="rId36"/>
    <p:sldId id="2413" r:id="rId37"/>
    <p:sldId id="2414" r:id="rId38"/>
    <p:sldId id="2399" r:id="rId39"/>
    <p:sldId id="2401" r:id="rId40"/>
    <p:sldId id="2421" r:id="rId41"/>
    <p:sldId id="2343" r:id="rId42"/>
    <p:sldId id="2305" r:id="rId43"/>
    <p:sldId id="2317" r:id="rId44"/>
    <p:sldId id="740" r:id="rId45"/>
    <p:sldId id="398" r:id="rId46"/>
    <p:sldId id="2346" r:id="rId47"/>
    <p:sldId id="2409" r:id="rId48"/>
    <p:sldId id="2351" r:id="rId49"/>
    <p:sldId id="397" r:id="rId50"/>
    <p:sldId id="2352" r:id="rId51"/>
    <p:sldId id="2353" r:id="rId52"/>
    <p:sldId id="2347" r:id="rId53"/>
    <p:sldId id="2348" r:id="rId54"/>
    <p:sldId id="388" r:id="rId55"/>
    <p:sldId id="2402" r:id="rId56"/>
    <p:sldId id="394" r:id="rId57"/>
    <p:sldId id="2403" r:id="rId58"/>
    <p:sldId id="2404" r:id="rId59"/>
    <p:sldId id="400" r:id="rId60"/>
    <p:sldId id="415" r:id="rId61"/>
    <p:sldId id="744" r:id="rId62"/>
    <p:sldId id="745" r:id="rId63"/>
    <p:sldId id="389" r:id="rId64"/>
    <p:sldId id="2358" r:id="rId65"/>
    <p:sldId id="666" r:id="rId66"/>
    <p:sldId id="2359" r:id="rId67"/>
    <p:sldId id="2405" r:id="rId68"/>
    <p:sldId id="407" r:id="rId69"/>
    <p:sldId id="392" r:id="rId70"/>
    <p:sldId id="413" r:id="rId71"/>
    <p:sldId id="414" r:id="rId72"/>
    <p:sldId id="419" r:id="rId73"/>
    <p:sldId id="2408" r:id="rId74"/>
    <p:sldId id="420" r:id="rId75"/>
    <p:sldId id="385" r:id="rId76"/>
    <p:sldId id="422" r:id="rId77"/>
    <p:sldId id="423" r:id="rId78"/>
    <p:sldId id="2390" r:id="rId79"/>
    <p:sldId id="417" r:id="rId80"/>
    <p:sldId id="2368" r:id="rId81"/>
    <p:sldId id="2276" r:id="rId82"/>
    <p:sldId id="2277" r:id="rId83"/>
    <p:sldId id="2281" r:id="rId84"/>
    <p:sldId id="2280" r:id="rId85"/>
    <p:sldId id="2287" r:id="rId86"/>
    <p:sldId id="2290" r:id="rId87"/>
    <p:sldId id="2291" r:id="rId88"/>
    <p:sldId id="2297" r:id="rId89"/>
    <p:sldId id="2422" r:id="rId90"/>
    <p:sldId id="2406" r:id="rId91"/>
    <p:sldId id="2417" r:id="rId92"/>
    <p:sldId id="2418" r:id="rId93"/>
    <p:sldId id="2407" r:id="rId94"/>
    <p:sldId id="2355" r:id="rId95"/>
    <p:sldId id="2415" r:id="rId96"/>
    <p:sldId id="401" r:id="rId97"/>
    <p:sldId id="403" r:id="rId98"/>
    <p:sldId id="2423" r:id="rId99"/>
    <p:sldId id="2416" r:id="rId10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588" autoAdjust="0"/>
    <p:restoredTop sz="97840" autoAdjust="0"/>
  </p:normalViewPr>
  <p:slideViewPr>
    <p:cSldViewPr snapToGrid="0" snapToObjects="1">
      <p:cViewPr varScale="1">
        <p:scale>
          <a:sx n="94" d="100"/>
          <a:sy n="94" d="100"/>
        </p:scale>
        <p:origin x="1192" y="184"/>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04812702715063"/>
          <c:y val="0.13247921163311496"/>
          <c:w val="0.71588919655923944"/>
          <c:h val="0.67593517381572066"/>
        </c:manualLayout>
      </c:layout>
      <c:scatterChart>
        <c:scatterStyle val="lineMarker"/>
        <c:varyColors val="0"/>
        <c:ser>
          <c:idx val="0"/>
          <c:order val="0"/>
          <c:tx>
            <c:strRef>
              <c:f>Sheet1!$B$1</c:f>
              <c:strCache>
                <c:ptCount val="1"/>
                <c:pt idx="0">
                  <c:v>Resistance (Ω)</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Sheet1!$A$2:$A$242</c:f>
              <c:numCache>
                <c:formatCode>General</c:formatCode>
                <c:ptCount val="241"/>
                <c:pt idx="0">
                  <c:v>-40</c:v>
                </c:pt>
                <c:pt idx="1">
                  <c:v>-39</c:v>
                </c:pt>
                <c:pt idx="2">
                  <c:v>-38</c:v>
                </c:pt>
                <c:pt idx="3">
                  <c:v>-37</c:v>
                </c:pt>
                <c:pt idx="4">
                  <c:v>-36</c:v>
                </c:pt>
                <c:pt idx="5">
                  <c:v>-35</c:v>
                </c:pt>
                <c:pt idx="6">
                  <c:v>-34</c:v>
                </c:pt>
                <c:pt idx="7">
                  <c:v>-33</c:v>
                </c:pt>
                <c:pt idx="8">
                  <c:v>-32</c:v>
                </c:pt>
                <c:pt idx="9">
                  <c:v>-31</c:v>
                </c:pt>
                <c:pt idx="10">
                  <c:v>-30</c:v>
                </c:pt>
                <c:pt idx="11">
                  <c:v>-29</c:v>
                </c:pt>
                <c:pt idx="12">
                  <c:v>-28</c:v>
                </c:pt>
                <c:pt idx="13">
                  <c:v>-27</c:v>
                </c:pt>
                <c:pt idx="14">
                  <c:v>-26</c:v>
                </c:pt>
                <c:pt idx="15">
                  <c:v>-25</c:v>
                </c:pt>
                <c:pt idx="16">
                  <c:v>-24</c:v>
                </c:pt>
                <c:pt idx="17">
                  <c:v>-23</c:v>
                </c:pt>
                <c:pt idx="18">
                  <c:v>-22</c:v>
                </c:pt>
                <c:pt idx="19">
                  <c:v>-21</c:v>
                </c:pt>
                <c:pt idx="20">
                  <c:v>-20</c:v>
                </c:pt>
                <c:pt idx="21">
                  <c:v>-19</c:v>
                </c:pt>
                <c:pt idx="22">
                  <c:v>-18</c:v>
                </c:pt>
                <c:pt idx="23">
                  <c:v>-17</c:v>
                </c:pt>
                <c:pt idx="24">
                  <c:v>-16</c:v>
                </c:pt>
                <c:pt idx="25">
                  <c:v>-15</c:v>
                </c:pt>
                <c:pt idx="26">
                  <c:v>-14</c:v>
                </c:pt>
                <c:pt idx="27">
                  <c:v>-13</c:v>
                </c:pt>
                <c:pt idx="28">
                  <c:v>-12</c:v>
                </c:pt>
                <c:pt idx="29">
                  <c:v>-11</c:v>
                </c:pt>
                <c:pt idx="30">
                  <c:v>-10</c:v>
                </c:pt>
                <c:pt idx="31">
                  <c:v>-9</c:v>
                </c:pt>
                <c:pt idx="32">
                  <c:v>-8</c:v>
                </c:pt>
                <c:pt idx="33">
                  <c:v>-7</c:v>
                </c:pt>
                <c:pt idx="34">
                  <c:v>-6</c:v>
                </c:pt>
                <c:pt idx="35">
                  <c:v>-5</c:v>
                </c:pt>
                <c:pt idx="36">
                  <c:v>-4</c:v>
                </c:pt>
                <c:pt idx="37">
                  <c:v>-3</c:v>
                </c:pt>
                <c:pt idx="38">
                  <c:v>-2</c:v>
                </c:pt>
                <c:pt idx="39">
                  <c:v>-1</c:v>
                </c:pt>
                <c:pt idx="40">
                  <c:v>0</c:v>
                </c:pt>
                <c:pt idx="41">
                  <c:v>1</c:v>
                </c:pt>
                <c:pt idx="42">
                  <c:v>2</c:v>
                </c:pt>
                <c:pt idx="43">
                  <c:v>3</c:v>
                </c:pt>
                <c:pt idx="44">
                  <c:v>4</c:v>
                </c:pt>
                <c:pt idx="45">
                  <c:v>5</c:v>
                </c:pt>
                <c:pt idx="46">
                  <c:v>6</c:v>
                </c:pt>
                <c:pt idx="47">
                  <c:v>7</c:v>
                </c:pt>
                <c:pt idx="48">
                  <c:v>8</c:v>
                </c:pt>
                <c:pt idx="49">
                  <c:v>9</c:v>
                </c:pt>
                <c:pt idx="50">
                  <c:v>10</c:v>
                </c:pt>
                <c:pt idx="51">
                  <c:v>11</c:v>
                </c:pt>
                <c:pt idx="52">
                  <c:v>12</c:v>
                </c:pt>
                <c:pt idx="53">
                  <c:v>13</c:v>
                </c:pt>
                <c:pt idx="54">
                  <c:v>14</c:v>
                </c:pt>
                <c:pt idx="55">
                  <c:v>15</c:v>
                </c:pt>
                <c:pt idx="56">
                  <c:v>16</c:v>
                </c:pt>
                <c:pt idx="57">
                  <c:v>17</c:v>
                </c:pt>
                <c:pt idx="58">
                  <c:v>18</c:v>
                </c:pt>
                <c:pt idx="59">
                  <c:v>19</c:v>
                </c:pt>
                <c:pt idx="60">
                  <c:v>20</c:v>
                </c:pt>
                <c:pt idx="61">
                  <c:v>21</c:v>
                </c:pt>
                <c:pt idx="62">
                  <c:v>22</c:v>
                </c:pt>
                <c:pt idx="63">
                  <c:v>23</c:v>
                </c:pt>
                <c:pt idx="64">
                  <c:v>24</c:v>
                </c:pt>
                <c:pt idx="65">
                  <c:v>25</c:v>
                </c:pt>
                <c:pt idx="66">
                  <c:v>26</c:v>
                </c:pt>
                <c:pt idx="67">
                  <c:v>27</c:v>
                </c:pt>
                <c:pt idx="68">
                  <c:v>28</c:v>
                </c:pt>
                <c:pt idx="69">
                  <c:v>29</c:v>
                </c:pt>
                <c:pt idx="70">
                  <c:v>30</c:v>
                </c:pt>
                <c:pt idx="71">
                  <c:v>31</c:v>
                </c:pt>
                <c:pt idx="72">
                  <c:v>32</c:v>
                </c:pt>
                <c:pt idx="73">
                  <c:v>33</c:v>
                </c:pt>
                <c:pt idx="74">
                  <c:v>34</c:v>
                </c:pt>
                <c:pt idx="75">
                  <c:v>35</c:v>
                </c:pt>
                <c:pt idx="76">
                  <c:v>36</c:v>
                </c:pt>
                <c:pt idx="77">
                  <c:v>37</c:v>
                </c:pt>
                <c:pt idx="78">
                  <c:v>38</c:v>
                </c:pt>
                <c:pt idx="79">
                  <c:v>39</c:v>
                </c:pt>
                <c:pt idx="80">
                  <c:v>40</c:v>
                </c:pt>
                <c:pt idx="81">
                  <c:v>41</c:v>
                </c:pt>
                <c:pt idx="82">
                  <c:v>42</c:v>
                </c:pt>
                <c:pt idx="83">
                  <c:v>43</c:v>
                </c:pt>
                <c:pt idx="84">
                  <c:v>44</c:v>
                </c:pt>
                <c:pt idx="85">
                  <c:v>45</c:v>
                </c:pt>
                <c:pt idx="86">
                  <c:v>46</c:v>
                </c:pt>
                <c:pt idx="87">
                  <c:v>47</c:v>
                </c:pt>
                <c:pt idx="88">
                  <c:v>48</c:v>
                </c:pt>
                <c:pt idx="89">
                  <c:v>49</c:v>
                </c:pt>
                <c:pt idx="90">
                  <c:v>50</c:v>
                </c:pt>
                <c:pt idx="91">
                  <c:v>51</c:v>
                </c:pt>
                <c:pt idx="92">
                  <c:v>52</c:v>
                </c:pt>
                <c:pt idx="93">
                  <c:v>53</c:v>
                </c:pt>
                <c:pt idx="94">
                  <c:v>54</c:v>
                </c:pt>
                <c:pt idx="95">
                  <c:v>55</c:v>
                </c:pt>
                <c:pt idx="96">
                  <c:v>56</c:v>
                </c:pt>
                <c:pt idx="97">
                  <c:v>57</c:v>
                </c:pt>
                <c:pt idx="98">
                  <c:v>58</c:v>
                </c:pt>
                <c:pt idx="99">
                  <c:v>59</c:v>
                </c:pt>
                <c:pt idx="100">
                  <c:v>60</c:v>
                </c:pt>
                <c:pt idx="101">
                  <c:v>61</c:v>
                </c:pt>
                <c:pt idx="102">
                  <c:v>62</c:v>
                </c:pt>
                <c:pt idx="103">
                  <c:v>63</c:v>
                </c:pt>
                <c:pt idx="104">
                  <c:v>64</c:v>
                </c:pt>
                <c:pt idx="105">
                  <c:v>65</c:v>
                </c:pt>
                <c:pt idx="106">
                  <c:v>66</c:v>
                </c:pt>
                <c:pt idx="107">
                  <c:v>67</c:v>
                </c:pt>
                <c:pt idx="108">
                  <c:v>68</c:v>
                </c:pt>
                <c:pt idx="109">
                  <c:v>69</c:v>
                </c:pt>
                <c:pt idx="110">
                  <c:v>70</c:v>
                </c:pt>
                <c:pt idx="111">
                  <c:v>71</c:v>
                </c:pt>
                <c:pt idx="112">
                  <c:v>72</c:v>
                </c:pt>
                <c:pt idx="113">
                  <c:v>73</c:v>
                </c:pt>
                <c:pt idx="114">
                  <c:v>74</c:v>
                </c:pt>
                <c:pt idx="115">
                  <c:v>75</c:v>
                </c:pt>
                <c:pt idx="116">
                  <c:v>76</c:v>
                </c:pt>
                <c:pt idx="117">
                  <c:v>77</c:v>
                </c:pt>
                <c:pt idx="118">
                  <c:v>78</c:v>
                </c:pt>
                <c:pt idx="119">
                  <c:v>79</c:v>
                </c:pt>
                <c:pt idx="120">
                  <c:v>80</c:v>
                </c:pt>
                <c:pt idx="121">
                  <c:v>81</c:v>
                </c:pt>
                <c:pt idx="122">
                  <c:v>82</c:v>
                </c:pt>
                <c:pt idx="123">
                  <c:v>83</c:v>
                </c:pt>
                <c:pt idx="124">
                  <c:v>84</c:v>
                </c:pt>
                <c:pt idx="125">
                  <c:v>85</c:v>
                </c:pt>
                <c:pt idx="126">
                  <c:v>86</c:v>
                </c:pt>
                <c:pt idx="127">
                  <c:v>87</c:v>
                </c:pt>
                <c:pt idx="128">
                  <c:v>88</c:v>
                </c:pt>
                <c:pt idx="129">
                  <c:v>89</c:v>
                </c:pt>
                <c:pt idx="130">
                  <c:v>90</c:v>
                </c:pt>
                <c:pt idx="131">
                  <c:v>91</c:v>
                </c:pt>
                <c:pt idx="132">
                  <c:v>92</c:v>
                </c:pt>
                <c:pt idx="133">
                  <c:v>93</c:v>
                </c:pt>
                <c:pt idx="134">
                  <c:v>94</c:v>
                </c:pt>
                <c:pt idx="135">
                  <c:v>95</c:v>
                </c:pt>
                <c:pt idx="136">
                  <c:v>96</c:v>
                </c:pt>
                <c:pt idx="137">
                  <c:v>97</c:v>
                </c:pt>
                <c:pt idx="138">
                  <c:v>98</c:v>
                </c:pt>
                <c:pt idx="139">
                  <c:v>99</c:v>
                </c:pt>
                <c:pt idx="140">
                  <c:v>100</c:v>
                </c:pt>
                <c:pt idx="141">
                  <c:v>101</c:v>
                </c:pt>
                <c:pt idx="142">
                  <c:v>102</c:v>
                </c:pt>
                <c:pt idx="143">
                  <c:v>103</c:v>
                </c:pt>
                <c:pt idx="144">
                  <c:v>104</c:v>
                </c:pt>
                <c:pt idx="145">
                  <c:v>105</c:v>
                </c:pt>
                <c:pt idx="146">
                  <c:v>106</c:v>
                </c:pt>
                <c:pt idx="147">
                  <c:v>107</c:v>
                </c:pt>
                <c:pt idx="148">
                  <c:v>108</c:v>
                </c:pt>
                <c:pt idx="149">
                  <c:v>109</c:v>
                </c:pt>
                <c:pt idx="150">
                  <c:v>110</c:v>
                </c:pt>
                <c:pt idx="151">
                  <c:v>111</c:v>
                </c:pt>
                <c:pt idx="152">
                  <c:v>112</c:v>
                </c:pt>
                <c:pt idx="153">
                  <c:v>113</c:v>
                </c:pt>
                <c:pt idx="154">
                  <c:v>114</c:v>
                </c:pt>
                <c:pt idx="155">
                  <c:v>115</c:v>
                </c:pt>
                <c:pt idx="156">
                  <c:v>116</c:v>
                </c:pt>
                <c:pt idx="157">
                  <c:v>117</c:v>
                </c:pt>
                <c:pt idx="158">
                  <c:v>118</c:v>
                </c:pt>
                <c:pt idx="159">
                  <c:v>119</c:v>
                </c:pt>
                <c:pt idx="160">
                  <c:v>120</c:v>
                </c:pt>
                <c:pt idx="161">
                  <c:v>121</c:v>
                </c:pt>
                <c:pt idx="162">
                  <c:v>122</c:v>
                </c:pt>
                <c:pt idx="163">
                  <c:v>123</c:v>
                </c:pt>
                <c:pt idx="164">
                  <c:v>124</c:v>
                </c:pt>
                <c:pt idx="165">
                  <c:v>125</c:v>
                </c:pt>
                <c:pt idx="166">
                  <c:v>126</c:v>
                </c:pt>
                <c:pt idx="167">
                  <c:v>127</c:v>
                </c:pt>
                <c:pt idx="168">
                  <c:v>128</c:v>
                </c:pt>
                <c:pt idx="169">
                  <c:v>129</c:v>
                </c:pt>
                <c:pt idx="170">
                  <c:v>130</c:v>
                </c:pt>
                <c:pt idx="171">
                  <c:v>131</c:v>
                </c:pt>
                <c:pt idx="172">
                  <c:v>132</c:v>
                </c:pt>
                <c:pt idx="173">
                  <c:v>133</c:v>
                </c:pt>
                <c:pt idx="174">
                  <c:v>134</c:v>
                </c:pt>
                <c:pt idx="175">
                  <c:v>135</c:v>
                </c:pt>
                <c:pt idx="176">
                  <c:v>136</c:v>
                </c:pt>
                <c:pt idx="177">
                  <c:v>137</c:v>
                </c:pt>
                <c:pt idx="178">
                  <c:v>138</c:v>
                </c:pt>
                <c:pt idx="179">
                  <c:v>139</c:v>
                </c:pt>
                <c:pt idx="180">
                  <c:v>140</c:v>
                </c:pt>
                <c:pt idx="181">
                  <c:v>141</c:v>
                </c:pt>
                <c:pt idx="182">
                  <c:v>142</c:v>
                </c:pt>
                <c:pt idx="183">
                  <c:v>143</c:v>
                </c:pt>
                <c:pt idx="184">
                  <c:v>144</c:v>
                </c:pt>
                <c:pt idx="185">
                  <c:v>145</c:v>
                </c:pt>
                <c:pt idx="186">
                  <c:v>146</c:v>
                </c:pt>
                <c:pt idx="187">
                  <c:v>147</c:v>
                </c:pt>
                <c:pt idx="188">
                  <c:v>148</c:v>
                </c:pt>
                <c:pt idx="189">
                  <c:v>149</c:v>
                </c:pt>
                <c:pt idx="190">
                  <c:v>150</c:v>
                </c:pt>
                <c:pt idx="191">
                  <c:v>151</c:v>
                </c:pt>
                <c:pt idx="192">
                  <c:v>152</c:v>
                </c:pt>
                <c:pt idx="193">
                  <c:v>153</c:v>
                </c:pt>
                <c:pt idx="194">
                  <c:v>154</c:v>
                </c:pt>
                <c:pt idx="195">
                  <c:v>155</c:v>
                </c:pt>
                <c:pt idx="196">
                  <c:v>156</c:v>
                </c:pt>
                <c:pt idx="197">
                  <c:v>157</c:v>
                </c:pt>
                <c:pt idx="198">
                  <c:v>158</c:v>
                </c:pt>
                <c:pt idx="199">
                  <c:v>159</c:v>
                </c:pt>
                <c:pt idx="200">
                  <c:v>160</c:v>
                </c:pt>
                <c:pt idx="201">
                  <c:v>161</c:v>
                </c:pt>
                <c:pt idx="202">
                  <c:v>162</c:v>
                </c:pt>
                <c:pt idx="203">
                  <c:v>163</c:v>
                </c:pt>
                <c:pt idx="204">
                  <c:v>164</c:v>
                </c:pt>
                <c:pt idx="205">
                  <c:v>165</c:v>
                </c:pt>
                <c:pt idx="206">
                  <c:v>166</c:v>
                </c:pt>
                <c:pt idx="207">
                  <c:v>167</c:v>
                </c:pt>
                <c:pt idx="208">
                  <c:v>168</c:v>
                </c:pt>
                <c:pt idx="209">
                  <c:v>169</c:v>
                </c:pt>
                <c:pt idx="210">
                  <c:v>170</c:v>
                </c:pt>
                <c:pt idx="211">
                  <c:v>171</c:v>
                </c:pt>
                <c:pt idx="212">
                  <c:v>172</c:v>
                </c:pt>
                <c:pt idx="213">
                  <c:v>173</c:v>
                </c:pt>
                <c:pt idx="214">
                  <c:v>174</c:v>
                </c:pt>
                <c:pt idx="215">
                  <c:v>175</c:v>
                </c:pt>
                <c:pt idx="216">
                  <c:v>176</c:v>
                </c:pt>
                <c:pt idx="217">
                  <c:v>177</c:v>
                </c:pt>
                <c:pt idx="218">
                  <c:v>178</c:v>
                </c:pt>
                <c:pt idx="219">
                  <c:v>179</c:v>
                </c:pt>
                <c:pt idx="220">
                  <c:v>180</c:v>
                </c:pt>
                <c:pt idx="221">
                  <c:v>181</c:v>
                </c:pt>
                <c:pt idx="222">
                  <c:v>182</c:v>
                </c:pt>
                <c:pt idx="223">
                  <c:v>183</c:v>
                </c:pt>
                <c:pt idx="224">
                  <c:v>184</c:v>
                </c:pt>
                <c:pt idx="225">
                  <c:v>185</c:v>
                </c:pt>
                <c:pt idx="226">
                  <c:v>186</c:v>
                </c:pt>
                <c:pt idx="227">
                  <c:v>187</c:v>
                </c:pt>
                <c:pt idx="228">
                  <c:v>188</c:v>
                </c:pt>
                <c:pt idx="229">
                  <c:v>189</c:v>
                </c:pt>
                <c:pt idx="230">
                  <c:v>190</c:v>
                </c:pt>
                <c:pt idx="231">
                  <c:v>191</c:v>
                </c:pt>
                <c:pt idx="232">
                  <c:v>192</c:v>
                </c:pt>
                <c:pt idx="233">
                  <c:v>193</c:v>
                </c:pt>
                <c:pt idx="234">
                  <c:v>194</c:v>
                </c:pt>
                <c:pt idx="235">
                  <c:v>195</c:v>
                </c:pt>
                <c:pt idx="236">
                  <c:v>196</c:v>
                </c:pt>
                <c:pt idx="237">
                  <c:v>197</c:v>
                </c:pt>
                <c:pt idx="238">
                  <c:v>198</c:v>
                </c:pt>
                <c:pt idx="239">
                  <c:v>199</c:v>
                </c:pt>
                <c:pt idx="240">
                  <c:v>200</c:v>
                </c:pt>
              </c:numCache>
            </c:numRef>
          </c:xVal>
          <c:yVal>
            <c:numRef>
              <c:f>Sheet1!$B$2:$B$242</c:f>
              <c:numCache>
                <c:formatCode>General</c:formatCode>
                <c:ptCount val="241"/>
                <c:pt idx="0">
                  <c:v>277.2</c:v>
                </c:pt>
                <c:pt idx="1">
                  <c:v>263.60000000000002</c:v>
                </c:pt>
                <c:pt idx="2">
                  <c:v>250.1</c:v>
                </c:pt>
                <c:pt idx="3">
                  <c:v>236.8</c:v>
                </c:pt>
                <c:pt idx="4">
                  <c:v>224</c:v>
                </c:pt>
                <c:pt idx="5">
                  <c:v>211.5</c:v>
                </c:pt>
                <c:pt idx="6">
                  <c:v>199.6</c:v>
                </c:pt>
                <c:pt idx="7">
                  <c:v>188.1</c:v>
                </c:pt>
                <c:pt idx="8">
                  <c:v>177.3</c:v>
                </c:pt>
                <c:pt idx="9">
                  <c:v>167</c:v>
                </c:pt>
                <c:pt idx="10">
                  <c:v>157.19999999999999</c:v>
                </c:pt>
                <c:pt idx="11">
                  <c:v>148.1</c:v>
                </c:pt>
                <c:pt idx="12">
                  <c:v>139.4</c:v>
                </c:pt>
                <c:pt idx="13">
                  <c:v>131.30000000000001</c:v>
                </c:pt>
                <c:pt idx="14">
                  <c:v>123.7</c:v>
                </c:pt>
                <c:pt idx="15">
                  <c:v>116.6</c:v>
                </c:pt>
                <c:pt idx="16">
                  <c:v>110</c:v>
                </c:pt>
                <c:pt idx="17">
                  <c:v>103.7</c:v>
                </c:pt>
                <c:pt idx="18">
                  <c:v>97.9</c:v>
                </c:pt>
                <c:pt idx="19">
                  <c:v>92.5</c:v>
                </c:pt>
                <c:pt idx="20">
                  <c:v>87.43</c:v>
                </c:pt>
                <c:pt idx="21">
                  <c:v>82.79</c:v>
                </c:pt>
                <c:pt idx="22">
                  <c:v>78.44</c:v>
                </c:pt>
                <c:pt idx="23">
                  <c:v>74.36</c:v>
                </c:pt>
                <c:pt idx="24">
                  <c:v>70.53</c:v>
                </c:pt>
                <c:pt idx="25">
                  <c:v>66.92</c:v>
                </c:pt>
                <c:pt idx="26">
                  <c:v>63.54</c:v>
                </c:pt>
                <c:pt idx="27">
                  <c:v>60.34</c:v>
                </c:pt>
                <c:pt idx="28">
                  <c:v>57.33</c:v>
                </c:pt>
                <c:pt idx="29">
                  <c:v>54.5</c:v>
                </c:pt>
                <c:pt idx="30">
                  <c:v>51.82</c:v>
                </c:pt>
                <c:pt idx="31">
                  <c:v>49.28</c:v>
                </c:pt>
                <c:pt idx="32">
                  <c:v>46.89</c:v>
                </c:pt>
                <c:pt idx="33">
                  <c:v>44.62</c:v>
                </c:pt>
                <c:pt idx="34">
                  <c:v>42.48</c:v>
                </c:pt>
                <c:pt idx="35">
                  <c:v>40.450000000000003</c:v>
                </c:pt>
                <c:pt idx="36">
                  <c:v>38.53</c:v>
                </c:pt>
                <c:pt idx="37">
                  <c:v>36.700000000000003</c:v>
                </c:pt>
                <c:pt idx="38">
                  <c:v>34.97</c:v>
                </c:pt>
                <c:pt idx="39">
                  <c:v>33.33</c:v>
                </c:pt>
                <c:pt idx="40">
                  <c:v>31.77</c:v>
                </c:pt>
                <c:pt idx="41">
                  <c:v>30.25</c:v>
                </c:pt>
                <c:pt idx="42">
                  <c:v>28.82</c:v>
                </c:pt>
                <c:pt idx="43">
                  <c:v>27.45</c:v>
                </c:pt>
                <c:pt idx="44">
                  <c:v>26.16</c:v>
                </c:pt>
                <c:pt idx="45">
                  <c:v>24.94</c:v>
                </c:pt>
                <c:pt idx="46">
                  <c:v>23.77</c:v>
                </c:pt>
                <c:pt idx="47">
                  <c:v>22.67</c:v>
                </c:pt>
                <c:pt idx="48">
                  <c:v>21.62</c:v>
                </c:pt>
                <c:pt idx="49">
                  <c:v>20.63</c:v>
                </c:pt>
                <c:pt idx="50">
                  <c:v>19.68</c:v>
                </c:pt>
                <c:pt idx="51">
                  <c:v>18.78</c:v>
                </c:pt>
                <c:pt idx="52">
                  <c:v>17.93</c:v>
                </c:pt>
                <c:pt idx="53">
                  <c:v>17.12</c:v>
                </c:pt>
                <c:pt idx="54">
                  <c:v>16.350000000000001</c:v>
                </c:pt>
                <c:pt idx="55">
                  <c:v>15.62</c:v>
                </c:pt>
                <c:pt idx="56">
                  <c:v>14.93</c:v>
                </c:pt>
                <c:pt idx="57">
                  <c:v>14.26</c:v>
                </c:pt>
                <c:pt idx="58">
                  <c:v>13.63</c:v>
                </c:pt>
                <c:pt idx="59">
                  <c:v>13.04</c:v>
                </c:pt>
                <c:pt idx="60">
                  <c:v>12.47</c:v>
                </c:pt>
                <c:pt idx="61">
                  <c:v>11.92</c:v>
                </c:pt>
                <c:pt idx="62">
                  <c:v>11.41</c:v>
                </c:pt>
                <c:pt idx="63">
                  <c:v>10.91</c:v>
                </c:pt>
                <c:pt idx="64">
                  <c:v>10.45</c:v>
                </c:pt>
                <c:pt idx="65">
                  <c:v>10</c:v>
                </c:pt>
                <c:pt idx="66">
                  <c:v>9.5749999999999993</c:v>
                </c:pt>
                <c:pt idx="67">
                  <c:v>9.17</c:v>
                </c:pt>
                <c:pt idx="68">
                  <c:v>8.7840000000000007</c:v>
                </c:pt>
                <c:pt idx="69">
                  <c:v>8.4160000000000004</c:v>
                </c:pt>
                <c:pt idx="70">
                  <c:v>8.0640000000000001</c:v>
                </c:pt>
                <c:pt idx="71">
                  <c:v>7.73</c:v>
                </c:pt>
                <c:pt idx="72">
                  <c:v>7.41</c:v>
                </c:pt>
                <c:pt idx="73">
                  <c:v>7.1059999999999999</c:v>
                </c:pt>
                <c:pt idx="74">
                  <c:v>6.8150000000000004</c:v>
                </c:pt>
                <c:pt idx="75">
                  <c:v>6.5380000000000003</c:v>
                </c:pt>
                <c:pt idx="76">
                  <c:v>6.2729999999999997</c:v>
                </c:pt>
                <c:pt idx="77">
                  <c:v>6.02</c:v>
                </c:pt>
                <c:pt idx="78">
                  <c:v>5.7779999999999996</c:v>
                </c:pt>
                <c:pt idx="79">
                  <c:v>5.548</c:v>
                </c:pt>
                <c:pt idx="80">
                  <c:v>5.327</c:v>
                </c:pt>
                <c:pt idx="81">
                  <c:v>5.117</c:v>
                </c:pt>
                <c:pt idx="82">
                  <c:v>4.915</c:v>
                </c:pt>
                <c:pt idx="83">
                  <c:v>4.7229999999999999</c:v>
                </c:pt>
                <c:pt idx="84">
                  <c:v>4.5389999999999997</c:v>
                </c:pt>
                <c:pt idx="85">
                  <c:v>4.3630000000000004</c:v>
                </c:pt>
                <c:pt idx="86">
                  <c:v>4.1950000000000003</c:v>
                </c:pt>
                <c:pt idx="87">
                  <c:v>4.0339999999999998</c:v>
                </c:pt>
                <c:pt idx="88">
                  <c:v>3.88</c:v>
                </c:pt>
                <c:pt idx="89">
                  <c:v>3.7330000000000001</c:v>
                </c:pt>
                <c:pt idx="90">
                  <c:v>3.5920000000000001</c:v>
                </c:pt>
                <c:pt idx="91">
                  <c:v>3.4569999999999999</c:v>
                </c:pt>
                <c:pt idx="92">
                  <c:v>3.3279999999999998</c:v>
                </c:pt>
                <c:pt idx="93">
                  <c:v>3.2040000000000002</c:v>
                </c:pt>
                <c:pt idx="94">
                  <c:v>3.0859999999999999</c:v>
                </c:pt>
                <c:pt idx="95">
                  <c:v>2.972</c:v>
                </c:pt>
                <c:pt idx="96">
                  <c:v>2.863</c:v>
                </c:pt>
                <c:pt idx="97">
                  <c:v>2.7589999999999999</c:v>
                </c:pt>
                <c:pt idx="98">
                  <c:v>2.6589999999999998</c:v>
                </c:pt>
                <c:pt idx="99">
                  <c:v>2.5640000000000001</c:v>
                </c:pt>
                <c:pt idx="100">
                  <c:v>2.472</c:v>
                </c:pt>
                <c:pt idx="101">
                  <c:v>2.3839999999999999</c:v>
                </c:pt>
                <c:pt idx="102">
                  <c:v>2.2989999999999999</c:v>
                </c:pt>
                <c:pt idx="103">
                  <c:v>2.218</c:v>
                </c:pt>
                <c:pt idx="104">
                  <c:v>2.141</c:v>
                </c:pt>
                <c:pt idx="105">
                  <c:v>2.0659999999999998</c:v>
                </c:pt>
                <c:pt idx="106">
                  <c:v>1.994</c:v>
                </c:pt>
                <c:pt idx="107">
                  <c:v>1.9259999999999999</c:v>
                </c:pt>
                <c:pt idx="108">
                  <c:v>1.86</c:v>
                </c:pt>
                <c:pt idx="109">
                  <c:v>1.796</c:v>
                </c:pt>
                <c:pt idx="110">
                  <c:v>1.7350000000000001</c:v>
                </c:pt>
                <c:pt idx="111">
                  <c:v>1.677</c:v>
                </c:pt>
                <c:pt idx="112">
                  <c:v>1.621</c:v>
                </c:pt>
                <c:pt idx="113">
                  <c:v>1.5669999999999999</c:v>
                </c:pt>
                <c:pt idx="114">
                  <c:v>1.5149999999999999</c:v>
                </c:pt>
                <c:pt idx="115">
                  <c:v>1.4650000000000001</c:v>
                </c:pt>
                <c:pt idx="116">
                  <c:v>1.417</c:v>
                </c:pt>
                <c:pt idx="117">
                  <c:v>1.371</c:v>
                </c:pt>
                <c:pt idx="118">
                  <c:v>1.3260000000000001</c:v>
                </c:pt>
                <c:pt idx="119">
                  <c:v>1.284</c:v>
                </c:pt>
                <c:pt idx="120">
                  <c:v>1.2430000000000001</c:v>
                </c:pt>
                <c:pt idx="121">
                  <c:v>1.2030000000000001</c:v>
                </c:pt>
                <c:pt idx="122">
                  <c:v>1.165</c:v>
                </c:pt>
                <c:pt idx="123">
                  <c:v>1.1279999999999999</c:v>
                </c:pt>
                <c:pt idx="124">
                  <c:v>1.093</c:v>
                </c:pt>
                <c:pt idx="125">
                  <c:v>1.0589999999999999</c:v>
                </c:pt>
                <c:pt idx="126">
                  <c:v>1.0269999999999999</c:v>
                </c:pt>
                <c:pt idx="127">
                  <c:v>0.99550000000000005</c:v>
                </c:pt>
                <c:pt idx="128">
                  <c:v>0.96540000000000004</c:v>
                </c:pt>
                <c:pt idx="129">
                  <c:v>0.93630000000000002</c:v>
                </c:pt>
                <c:pt idx="130">
                  <c:v>0.9083</c:v>
                </c:pt>
                <c:pt idx="131">
                  <c:v>0.88119999999999998</c:v>
                </c:pt>
                <c:pt idx="132">
                  <c:v>0.85499999999999998</c:v>
                </c:pt>
                <c:pt idx="133">
                  <c:v>0.82969999999999999</c:v>
                </c:pt>
                <c:pt idx="134">
                  <c:v>0.80520000000000003</c:v>
                </c:pt>
                <c:pt idx="135">
                  <c:v>0.78159999999999996</c:v>
                </c:pt>
                <c:pt idx="136">
                  <c:v>0.75870000000000004</c:v>
                </c:pt>
                <c:pt idx="137">
                  <c:v>0.73660000000000003</c:v>
                </c:pt>
                <c:pt idx="138">
                  <c:v>0.71519999999999995</c:v>
                </c:pt>
                <c:pt idx="139">
                  <c:v>0.69450000000000001</c:v>
                </c:pt>
                <c:pt idx="140">
                  <c:v>0.6744</c:v>
                </c:pt>
                <c:pt idx="141">
                  <c:v>0.65580000000000005</c:v>
                </c:pt>
                <c:pt idx="142">
                  <c:v>0.63759999999999994</c:v>
                </c:pt>
                <c:pt idx="143">
                  <c:v>0.61990000000000001</c:v>
                </c:pt>
                <c:pt idx="144">
                  <c:v>0.60260000000000002</c:v>
                </c:pt>
                <c:pt idx="145">
                  <c:v>0.58579999999999999</c:v>
                </c:pt>
                <c:pt idx="146">
                  <c:v>0.56940000000000002</c:v>
                </c:pt>
                <c:pt idx="147">
                  <c:v>0.55349999999999999</c:v>
                </c:pt>
                <c:pt idx="148">
                  <c:v>0.53800000000000003</c:v>
                </c:pt>
                <c:pt idx="149">
                  <c:v>0.52290000000000003</c:v>
                </c:pt>
                <c:pt idx="150">
                  <c:v>0.50829999999999997</c:v>
                </c:pt>
                <c:pt idx="151">
                  <c:v>0.49409999999999998</c:v>
                </c:pt>
                <c:pt idx="152">
                  <c:v>0.4803</c:v>
                </c:pt>
                <c:pt idx="153">
                  <c:v>0.46689999999999998</c:v>
                </c:pt>
                <c:pt idx="154">
                  <c:v>0.45390000000000003</c:v>
                </c:pt>
                <c:pt idx="155">
                  <c:v>0.44119999999999998</c:v>
                </c:pt>
                <c:pt idx="156">
                  <c:v>0.42899999999999999</c:v>
                </c:pt>
                <c:pt idx="157">
                  <c:v>0.41710000000000003</c:v>
                </c:pt>
                <c:pt idx="158">
                  <c:v>0.40550000000000003</c:v>
                </c:pt>
                <c:pt idx="159">
                  <c:v>0.39439999999999997</c:v>
                </c:pt>
                <c:pt idx="160">
                  <c:v>0.38350000000000001</c:v>
                </c:pt>
                <c:pt idx="161">
                  <c:v>0.373</c:v>
                </c:pt>
                <c:pt idx="162">
                  <c:v>0.36280000000000001</c:v>
                </c:pt>
                <c:pt idx="163">
                  <c:v>0.35299999999999998</c:v>
                </c:pt>
                <c:pt idx="164">
                  <c:v>0.34339999999999998</c:v>
                </c:pt>
                <c:pt idx="165">
                  <c:v>0.33410000000000001</c:v>
                </c:pt>
                <c:pt idx="166">
                  <c:v>0.32529999999999998</c:v>
                </c:pt>
                <c:pt idx="167">
                  <c:v>0.31669999999999998</c:v>
                </c:pt>
                <c:pt idx="168">
                  <c:v>0.30830000000000002</c:v>
                </c:pt>
                <c:pt idx="169">
                  <c:v>0.30020000000000002</c:v>
                </c:pt>
                <c:pt idx="170">
                  <c:v>0.29239999999999999</c:v>
                </c:pt>
                <c:pt idx="171">
                  <c:v>0.2848</c:v>
                </c:pt>
                <c:pt idx="172">
                  <c:v>0.27739999999999998</c:v>
                </c:pt>
                <c:pt idx="173">
                  <c:v>0.2702</c:v>
                </c:pt>
                <c:pt idx="174">
                  <c:v>0.26329999999999998</c:v>
                </c:pt>
                <c:pt idx="175">
                  <c:v>0.25650000000000001</c:v>
                </c:pt>
                <c:pt idx="176">
                  <c:v>0.25</c:v>
                </c:pt>
                <c:pt idx="177">
                  <c:v>0.2437</c:v>
                </c:pt>
                <c:pt idx="178">
                  <c:v>0.23749999999999999</c:v>
                </c:pt>
                <c:pt idx="179">
                  <c:v>0.2316</c:v>
                </c:pt>
                <c:pt idx="180">
                  <c:v>0.2258</c:v>
                </c:pt>
                <c:pt idx="181">
                  <c:v>0.22020000000000001</c:v>
                </c:pt>
                <c:pt idx="182">
                  <c:v>0.21479999999999999</c:v>
                </c:pt>
                <c:pt idx="183">
                  <c:v>0.20949999999999999</c:v>
                </c:pt>
                <c:pt idx="184">
                  <c:v>0.2044</c:v>
                </c:pt>
                <c:pt idx="185">
                  <c:v>0.19939999999999999</c:v>
                </c:pt>
                <c:pt idx="186">
                  <c:v>0.1946</c:v>
                </c:pt>
                <c:pt idx="187">
                  <c:v>0.19</c:v>
                </c:pt>
                <c:pt idx="188">
                  <c:v>0.1855</c:v>
                </c:pt>
                <c:pt idx="189">
                  <c:v>0.18110000000000001</c:v>
                </c:pt>
                <c:pt idx="190">
                  <c:v>0.1769</c:v>
                </c:pt>
                <c:pt idx="191">
                  <c:v>0.17280000000000001</c:v>
                </c:pt>
                <c:pt idx="192">
                  <c:v>0.16880000000000001</c:v>
                </c:pt>
                <c:pt idx="193">
                  <c:v>0.16500000000000001</c:v>
                </c:pt>
                <c:pt idx="194">
                  <c:v>0.16120000000000001</c:v>
                </c:pt>
                <c:pt idx="195">
                  <c:v>0.15759999999999999</c:v>
                </c:pt>
                <c:pt idx="196">
                  <c:v>0.15409999999999999</c:v>
                </c:pt>
                <c:pt idx="197">
                  <c:v>0.1507</c:v>
                </c:pt>
                <c:pt idx="198">
                  <c:v>0.1474</c:v>
                </c:pt>
                <c:pt idx="199">
                  <c:v>0.14410000000000001</c:v>
                </c:pt>
                <c:pt idx="200">
                  <c:v>0.14099999999999999</c:v>
                </c:pt>
                <c:pt idx="201">
                  <c:v>0.13789999999999999</c:v>
                </c:pt>
                <c:pt idx="202">
                  <c:v>0.13500000000000001</c:v>
                </c:pt>
                <c:pt idx="203">
                  <c:v>0.1321</c:v>
                </c:pt>
                <c:pt idx="204">
                  <c:v>0.1293</c:v>
                </c:pt>
                <c:pt idx="205">
                  <c:v>0.1265</c:v>
                </c:pt>
                <c:pt idx="206">
                  <c:v>0.1239</c:v>
                </c:pt>
                <c:pt idx="207">
                  <c:v>0.12130000000000001</c:v>
                </c:pt>
                <c:pt idx="208">
                  <c:v>0.1187</c:v>
                </c:pt>
                <c:pt idx="209">
                  <c:v>0.1163</c:v>
                </c:pt>
                <c:pt idx="210">
                  <c:v>0.1139</c:v>
                </c:pt>
                <c:pt idx="211">
                  <c:v>0.1115</c:v>
                </c:pt>
                <c:pt idx="212">
                  <c:v>0.10920000000000001</c:v>
                </c:pt>
                <c:pt idx="213">
                  <c:v>0.107</c:v>
                </c:pt>
                <c:pt idx="214">
                  <c:v>0.1048</c:v>
                </c:pt>
                <c:pt idx="215">
                  <c:v>0.1027</c:v>
                </c:pt>
                <c:pt idx="216">
                  <c:v>0.10059999999999999</c:v>
                </c:pt>
                <c:pt idx="217">
                  <c:v>9.8599999999999993E-2</c:v>
                </c:pt>
                <c:pt idx="218">
                  <c:v>9.6600000000000005E-2</c:v>
                </c:pt>
                <c:pt idx="219">
                  <c:v>9.4700000000000006E-2</c:v>
                </c:pt>
                <c:pt idx="220">
                  <c:v>9.2799999999999994E-2</c:v>
                </c:pt>
                <c:pt idx="221">
                  <c:v>9.0899999999999995E-2</c:v>
                </c:pt>
                <c:pt idx="222">
                  <c:v>8.9099999999999999E-2</c:v>
                </c:pt>
                <c:pt idx="223">
                  <c:v>8.7300000000000003E-2</c:v>
                </c:pt>
                <c:pt idx="224">
                  <c:v>8.5599999999999996E-2</c:v>
                </c:pt>
                <c:pt idx="225">
                  <c:v>8.3900000000000002E-2</c:v>
                </c:pt>
                <c:pt idx="226">
                  <c:v>8.2199999999999995E-2</c:v>
                </c:pt>
                <c:pt idx="227">
                  <c:v>8.0600000000000005E-2</c:v>
                </c:pt>
                <c:pt idx="228">
                  <c:v>7.9000000000000001E-2</c:v>
                </c:pt>
                <c:pt idx="229">
                  <c:v>7.7399999999999997E-2</c:v>
                </c:pt>
                <c:pt idx="230">
                  <c:v>7.5899999999999995E-2</c:v>
                </c:pt>
                <c:pt idx="231">
                  <c:v>7.4300000000000005E-2</c:v>
                </c:pt>
                <c:pt idx="232">
                  <c:v>7.2900000000000006E-2</c:v>
                </c:pt>
                <c:pt idx="233">
                  <c:v>7.1400000000000005E-2</c:v>
                </c:pt>
                <c:pt idx="234">
                  <c:v>7.0000000000000007E-2</c:v>
                </c:pt>
                <c:pt idx="235">
                  <c:v>6.8599999999999994E-2</c:v>
                </c:pt>
                <c:pt idx="236">
                  <c:v>6.7199999999999996E-2</c:v>
                </c:pt>
                <c:pt idx="237">
                  <c:v>6.5799999999999997E-2</c:v>
                </c:pt>
                <c:pt idx="238">
                  <c:v>6.4500000000000002E-2</c:v>
                </c:pt>
                <c:pt idx="239">
                  <c:v>6.3100000000000003E-2</c:v>
                </c:pt>
                <c:pt idx="240">
                  <c:v>6.1899999999999997E-2</c:v>
                </c:pt>
              </c:numCache>
            </c:numRef>
          </c:yVal>
          <c:smooth val="0"/>
          <c:extLst>
            <c:ext xmlns:c16="http://schemas.microsoft.com/office/drawing/2014/chart" uri="{C3380CC4-5D6E-409C-BE32-E72D297353CC}">
              <c16:uniqueId val="{00000000-CFD2-480A-8651-34227329279D}"/>
            </c:ext>
          </c:extLst>
        </c:ser>
        <c:dLbls>
          <c:showLegendKey val="0"/>
          <c:showVal val="0"/>
          <c:showCatName val="0"/>
          <c:showSerName val="0"/>
          <c:showPercent val="0"/>
          <c:showBubbleSize val="0"/>
        </c:dLbls>
        <c:axId val="1007987632"/>
        <c:axId val="1087744496"/>
      </c:scatterChart>
      <c:valAx>
        <c:axId val="1007987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Temperature (C)</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7744496"/>
        <c:crosses val="autoZero"/>
        <c:crossBetween val="midCat"/>
      </c:valAx>
      <c:valAx>
        <c:axId val="1087744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Resistance (kΩ)</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7987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2024-02-02</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E701-BE84-B6EC-862D-D83B18524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C5026-E860-8104-64D2-4B34BB9BD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A255C-C150-711D-69C5-20BF3DF0EB9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C0F9C509-7D90-38CF-D7EC-F20F72A46A2D}"/>
              </a:ext>
            </a:extLst>
          </p:cNvPr>
          <p:cNvSpPr>
            <a:spLocks noGrp="1"/>
          </p:cNvSpPr>
          <p:nvPr>
            <p:ph type="sldNum" sz="quarter" idx="10"/>
          </p:nvPr>
        </p:nvSpPr>
        <p:spPr/>
        <p:txBody>
          <a:bodyPr/>
          <a:lstStyle/>
          <a:p>
            <a:fld id="{3075746C-E621-8E4B-8CC0-3BE97110A356}" type="slidenum">
              <a:rPr lang="en-US" smtClean="0"/>
              <a:t>11</a:t>
            </a:fld>
            <a:endParaRPr lang="en-US"/>
          </a:p>
        </p:txBody>
      </p:sp>
    </p:spTree>
    <p:extLst>
      <p:ext uri="{BB962C8B-B14F-4D97-AF65-F5344CB8AC3E}">
        <p14:creationId xmlns:p14="http://schemas.microsoft.com/office/powerpoint/2010/main" val="1971902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424D-2A74-6D23-D00C-7618330C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90473-EDC0-6160-FFC9-2DC497D3B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F6D02-BDE5-44D6-509B-EC52D9CB129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28D08A1-EDFC-9A84-836C-53DE5EBAAF9F}"/>
              </a:ext>
            </a:extLst>
          </p:cNvPr>
          <p:cNvSpPr>
            <a:spLocks noGrp="1"/>
          </p:cNvSpPr>
          <p:nvPr>
            <p:ph type="sldNum" sz="quarter" idx="10"/>
          </p:nvPr>
        </p:nvSpPr>
        <p:spPr/>
        <p:txBody>
          <a:bodyPr/>
          <a:lstStyle/>
          <a:p>
            <a:fld id="{3075746C-E621-8E4B-8CC0-3BE97110A356}" type="slidenum">
              <a:rPr lang="en-US" smtClean="0"/>
              <a:t>12</a:t>
            </a:fld>
            <a:endParaRPr lang="en-US"/>
          </a:p>
        </p:txBody>
      </p:sp>
    </p:spTree>
    <p:extLst>
      <p:ext uri="{BB962C8B-B14F-4D97-AF65-F5344CB8AC3E}">
        <p14:creationId xmlns:p14="http://schemas.microsoft.com/office/powerpoint/2010/main" val="782374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46FB-4DEB-7963-3557-6C336BC1E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F7C0F-F34D-9A92-ABF2-6C5F4B988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8E676-946C-E8B1-FEBE-CF925F3862D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AADA998-4E51-C3DB-EF15-14E4F9610413}"/>
              </a:ext>
            </a:extLst>
          </p:cNvPr>
          <p:cNvSpPr>
            <a:spLocks noGrp="1"/>
          </p:cNvSpPr>
          <p:nvPr>
            <p:ph type="sldNum" sz="quarter" idx="10"/>
          </p:nvPr>
        </p:nvSpPr>
        <p:spPr/>
        <p:txBody>
          <a:bodyPr/>
          <a:lstStyle/>
          <a:p>
            <a:fld id="{3075746C-E621-8E4B-8CC0-3BE97110A356}" type="slidenum">
              <a:rPr lang="en-US" smtClean="0"/>
              <a:t>13</a:t>
            </a:fld>
            <a:endParaRPr lang="en-US"/>
          </a:p>
        </p:txBody>
      </p:sp>
    </p:spTree>
    <p:extLst>
      <p:ext uri="{BB962C8B-B14F-4D97-AF65-F5344CB8AC3E}">
        <p14:creationId xmlns:p14="http://schemas.microsoft.com/office/powerpoint/2010/main" val="899248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82904-D738-26A2-3FA5-5046977D3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67F03-8E3F-82DF-C21E-4648B3C8F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54E07-1BD7-5E5B-B2CD-C0FDF305435A}"/>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5185448C-B3B8-38DA-2F34-D2159295442F}"/>
              </a:ext>
            </a:extLst>
          </p:cNvPr>
          <p:cNvSpPr>
            <a:spLocks noGrp="1"/>
          </p:cNvSpPr>
          <p:nvPr>
            <p:ph type="sldNum" sz="quarter" idx="10"/>
          </p:nvPr>
        </p:nvSpPr>
        <p:spPr/>
        <p:txBody>
          <a:bodyPr/>
          <a:lstStyle/>
          <a:p>
            <a:fld id="{3075746C-E621-8E4B-8CC0-3BE97110A356}" type="slidenum">
              <a:rPr lang="en-US" smtClean="0"/>
              <a:t>14</a:t>
            </a:fld>
            <a:endParaRPr lang="en-US"/>
          </a:p>
        </p:txBody>
      </p:sp>
    </p:spTree>
    <p:extLst>
      <p:ext uri="{BB962C8B-B14F-4D97-AF65-F5344CB8AC3E}">
        <p14:creationId xmlns:p14="http://schemas.microsoft.com/office/powerpoint/2010/main" val="428772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B70B1-6879-A99A-70D5-77A8535FF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0ABC2-A661-E972-679B-1EDE043E0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803E6-D7D5-6D55-31D0-E4D347C5CABA}"/>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65956E35-76C2-8A47-7564-E3F532A9B369}"/>
              </a:ext>
            </a:extLst>
          </p:cNvPr>
          <p:cNvSpPr>
            <a:spLocks noGrp="1"/>
          </p:cNvSpPr>
          <p:nvPr>
            <p:ph type="sldNum" sz="quarter" idx="10"/>
          </p:nvPr>
        </p:nvSpPr>
        <p:spPr/>
        <p:txBody>
          <a:bodyPr/>
          <a:lstStyle/>
          <a:p>
            <a:fld id="{3075746C-E621-8E4B-8CC0-3BE97110A356}" type="slidenum">
              <a:rPr lang="en-US" smtClean="0"/>
              <a:t>15</a:t>
            </a:fld>
            <a:endParaRPr lang="en-US"/>
          </a:p>
        </p:txBody>
      </p:sp>
    </p:spTree>
    <p:extLst>
      <p:ext uri="{BB962C8B-B14F-4D97-AF65-F5344CB8AC3E}">
        <p14:creationId xmlns:p14="http://schemas.microsoft.com/office/powerpoint/2010/main" val="1198644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B9839-C32F-5C0A-6FCE-C436F3962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2CF22-2A63-EB7C-D2DF-4B25EED82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F4120-BBB7-E8D7-F7A0-ED8EEDF51A3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FC012678-C823-FDCC-BD24-B12FA0F58CD6}"/>
              </a:ext>
            </a:extLst>
          </p:cNvPr>
          <p:cNvSpPr>
            <a:spLocks noGrp="1"/>
          </p:cNvSpPr>
          <p:nvPr>
            <p:ph type="sldNum" sz="quarter" idx="10"/>
          </p:nvPr>
        </p:nvSpPr>
        <p:spPr/>
        <p:txBody>
          <a:bodyPr/>
          <a:lstStyle/>
          <a:p>
            <a:fld id="{3075746C-E621-8E4B-8CC0-3BE97110A356}" type="slidenum">
              <a:rPr lang="en-US" smtClean="0"/>
              <a:t>16</a:t>
            </a:fld>
            <a:endParaRPr lang="en-US"/>
          </a:p>
        </p:txBody>
      </p:sp>
    </p:spTree>
    <p:extLst>
      <p:ext uri="{BB962C8B-B14F-4D97-AF65-F5344CB8AC3E}">
        <p14:creationId xmlns:p14="http://schemas.microsoft.com/office/powerpoint/2010/main" val="333851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17</a:t>
            </a:fld>
            <a:endParaRPr lang="en-US"/>
          </a:p>
        </p:txBody>
      </p:sp>
    </p:spTree>
    <p:extLst>
      <p:ext uri="{BB962C8B-B14F-4D97-AF65-F5344CB8AC3E}">
        <p14:creationId xmlns:p14="http://schemas.microsoft.com/office/powerpoint/2010/main" val="4030308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18</a:t>
            </a:fld>
            <a:endParaRPr lang="en-US"/>
          </a:p>
        </p:txBody>
      </p:sp>
    </p:spTree>
    <p:extLst>
      <p:ext uri="{BB962C8B-B14F-4D97-AF65-F5344CB8AC3E}">
        <p14:creationId xmlns:p14="http://schemas.microsoft.com/office/powerpoint/2010/main" val="289936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4C27F-C7FD-6F2D-0A8C-7F17022D7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7C809-6863-C116-6D2D-A99E6E649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84EB2-8049-612E-3DF7-8B4BD1AF0AD0}"/>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78DC19AB-DBF5-EA58-69D7-D7D1DE8721FB}"/>
              </a:ext>
            </a:extLst>
          </p:cNvPr>
          <p:cNvSpPr>
            <a:spLocks noGrp="1"/>
          </p:cNvSpPr>
          <p:nvPr>
            <p:ph type="sldNum" sz="quarter" idx="10"/>
          </p:nvPr>
        </p:nvSpPr>
        <p:spPr/>
        <p:txBody>
          <a:bodyPr/>
          <a:lstStyle/>
          <a:p>
            <a:fld id="{3075746C-E621-8E4B-8CC0-3BE97110A356}" type="slidenum">
              <a:rPr lang="en-US" smtClean="0"/>
              <a:t>19</a:t>
            </a:fld>
            <a:endParaRPr lang="en-US"/>
          </a:p>
        </p:txBody>
      </p:sp>
    </p:spTree>
    <p:extLst>
      <p:ext uri="{BB962C8B-B14F-4D97-AF65-F5344CB8AC3E}">
        <p14:creationId xmlns:p14="http://schemas.microsoft.com/office/powerpoint/2010/main" val="4137492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6ADEF-5EFE-5614-2F4F-C7512AEE4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749C2-B158-3BBF-8EA3-FC0966B6B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77A46-98D4-EC9F-D5D2-80D2983A2BC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4E559B2-BAA4-68ED-1BA6-C8543DFBA142}"/>
              </a:ext>
            </a:extLst>
          </p:cNvPr>
          <p:cNvSpPr>
            <a:spLocks noGrp="1"/>
          </p:cNvSpPr>
          <p:nvPr>
            <p:ph type="sldNum" sz="quarter" idx="10"/>
          </p:nvPr>
        </p:nvSpPr>
        <p:spPr/>
        <p:txBody>
          <a:bodyPr/>
          <a:lstStyle/>
          <a:p>
            <a:fld id="{3075746C-E621-8E4B-8CC0-3BE97110A356}" type="slidenum">
              <a:rPr lang="en-US" smtClean="0"/>
              <a:t>20</a:t>
            </a:fld>
            <a:endParaRPr lang="en-US"/>
          </a:p>
        </p:txBody>
      </p:sp>
    </p:spTree>
    <p:extLst>
      <p:ext uri="{BB962C8B-B14F-4D97-AF65-F5344CB8AC3E}">
        <p14:creationId xmlns:p14="http://schemas.microsoft.com/office/powerpoint/2010/main" val="252298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0AB3-81E4-FF77-BF17-FC38B9394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70FCF-0EBA-41D9-F51B-31CB8FD4B5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EBCDB-DCE3-78E7-F8C9-B5D67ABA5BE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3CFECB1-9DF1-EF06-B5A8-1F8366D1A44C}"/>
              </a:ext>
            </a:extLst>
          </p:cNvPr>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360706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AE5A-EF36-CCAC-EAC5-BBC213E22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5C315-9264-2765-5613-1372B4788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66486-EFBB-BA9A-875F-38DC3806F321}"/>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4005314D-04A7-5479-8B55-08F84C6BA170}"/>
              </a:ext>
            </a:extLst>
          </p:cNvPr>
          <p:cNvSpPr>
            <a:spLocks noGrp="1"/>
          </p:cNvSpPr>
          <p:nvPr>
            <p:ph type="sldNum" sz="quarter" idx="10"/>
          </p:nvPr>
        </p:nvSpPr>
        <p:spPr/>
        <p:txBody>
          <a:bodyPr/>
          <a:lstStyle/>
          <a:p>
            <a:fld id="{3075746C-E621-8E4B-8CC0-3BE97110A356}" type="slidenum">
              <a:rPr lang="en-US" smtClean="0"/>
              <a:t>21</a:t>
            </a:fld>
            <a:endParaRPr lang="en-US"/>
          </a:p>
        </p:txBody>
      </p:sp>
    </p:spTree>
    <p:extLst>
      <p:ext uri="{BB962C8B-B14F-4D97-AF65-F5344CB8AC3E}">
        <p14:creationId xmlns:p14="http://schemas.microsoft.com/office/powerpoint/2010/main" val="3379418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C54D-12BB-AF0C-0C91-571915B65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E9F1F-A05B-AAA9-F324-75C2BD1DF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3D530-9C15-0705-3573-8C9CAA46CC1E}"/>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3B6435C-B3CE-C106-916E-BF6DD32B709E}"/>
              </a:ext>
            </a:extLst>
          </p:cNvPr>
          <p:cNvSpPr>
            <a:spLocks noGrp="1"/>
          </p:cNvSpPr>
          <p:nvPr>
            <p:ph type="sldNum" sz="quarter" idx="10"/>
          </p:nvPr>
        </p:nvSpPr>
        <p:spPr/>
        <p:txBody>
          <a:bodyPr/>
          <a:lstStyle/>
          <a:p>
            <a:fld id="{3075746C-E621-8E4B-8CC0-3BE97110A356}" type="slidenum">
              <a:rPr lang="en-US" smtClean="0"/>
              <a:t>22</a:t>
            </a:fld>
            <a:endParaRPr lang="en-US"/>
          </a:p>
        </p:txBody>
      </p:sp>
    </p:spTree>
    <p:extLst>
      <p:ext uri="{BB962C8B-B14F-4D97-AF65-F5344CB8AC3E}">
        <p14:creationId xmlns:p14="http://schemas.microsoft.com/office/powerpoint/2010/main" val="1252640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fld id="{B57E3CF2-2892-4D14-90D0-E806628FEB40}" type="slidenum">
              <a:rPr lang="en-US"/>
              <a:pPr/>
              <a:t>26</a:t>
            </a:fld>
            <a:endParaRPr lang="en-US"/>
          </a:p>
        </p:txBody>
      </p:sp>
      <p:sp>
        <p:nvSpPr>
          <p:cNvPr id="66563"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66564"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1092621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31</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854288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p>
            <a:fld id="{D7FE1250-01BA-40D3-BBBB-88CD6E5DA476}" type="slidenum">
              <a:rPr lang="en-US"/>
              <a:pPr/>
              <a:t>32</a:t>
            </a:fld>
            <a:endParaRPr lang="en-US"/>
          </a:p>
        </p:txBody>
      </p:sp>
      <p:sp>
        <p:nvSpPr>
          <p:cNvPr id="73731"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3732"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127742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E1BB-E1AA-7BCF-D450-DEFF96B42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8E523-3327-701B-62A6-0903EE345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6C616-09E4-5AC4-A9CF-4CB09A1FE8A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065D918C-9E21-8B95-1CF8-C6DFD8189982}"/>
              </a:ext>
            </a:extLst>
          </p:cNvPr>
          <p:cNvSpPr>
            <a:spLocks noGrp="1"/>
          </p:cNvSpPr>
          <p:nvPr>
            <p:ph type="sldNum" sz="quarter" idx="10"/>
          </p:nvPr>
        </p:nvSpPr>
        <p:spPr/>
        <p:txBody>
          <a:bodyPr/>
          <a:lstStyle/>
          <a:p>
            <a:fld id="{3075746C-E621-8E4B-8CC0-3BE97110A356}" type="slidenum">
              <a:rPr lang="en-US" smtClean="0"/>
              <a:t>33</a:t>
            </a:fld>
            <a:endParaRPr lang="en-US"/>
          </a:p>
        </p:txBody>
      </p:sp>
    </p:spTree>
    <p:extLst>
      <p:ext uri="{BB962C8B-B14F-4D97-AF65-F5344CB8AC3E}">
        <p14:creationId xmlns:p14="http://schemas.microsoft.com/office/powerpoint/2010/main" val="450464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34</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79697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35</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894055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36</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3138053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p>
            <a:fld id="{44568A6C-450F-471D-B678-E5AD07D5D05D}" type="slidenum">
              <a:rPr lang="en-US"/>
              <a:pPr/>
              <a:t>37</a:t>
            </a:fld>
            <a:endParaRPr lang="en-US"/>
          </a:p>
        </p:txBody>
      </p:sp>
      <p:sp>
        <p:nvSpPr>
          <p:cNvPr id="72707" name="Text Box 1"/>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2708" name="Rectangle 2"/>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409764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184367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0BE1B1F-2D58-8003-BEF2-1EA1FAC9FB4D}"/>
            </a:ext>
          </a:extLst>
        </p:cNvPr>
        <p:cNvGrpSpPr/>
        <p:nvPr/>
      </p:nvGrpSpPr>
      <p:grpSpPr>
        <a:xfrm>
          <a:off x="0" y="0"/>
          <a:ext cx="0" cy="0"/>
          <a:chOff x="0" y="0"/>
          <a:chExt cx="0" cy="0"/>
        </a:xfrm>
      </p:grpSpPr>
      <p:sp>
        <p:nvSpPr>
          <p:cNvPr id="73730" name="Rectangle 7">
            <a:extLst>
              <a:ext uri="{FF2B5EF4-FFF2-40B4-BE49-F238E27FC236}">
                <a16:creationId xmlns:a16="http://schemas.microsoft.com/office/drawing/2014/main" id="{8DB98EF6-C06D-A3D0-8CBA-A73A5692438E}"/>
              </a:ext>
            </a:extLst>
          </p:cNvPr>
          <p:cNvSpPr>
            <a:spLocks noGrp="1" noChangeArrowheads="1"/>
          </p:cNvSpPr>
          <p:nvPr>
            <p:ph type="sldNum" sz="quarter"/>
          </p:nvPr>
        </p:nvSpPr>
        <p:spPr>
          <a:noFill/>
        </p:spPr>
        <p:txBody>
          <a:bodyPr/>
          <a:lstStyle/>
          <a:p>
            <a:fld id="{D7FE1250-01BA-40D3-BBBB-88CD6E5DA476}" type="slidenum">
              <a:rPr lang="en-US"/>
              <a:pPr/>
              <a:t>38</a:t>
            </a:fld>
            <a:endParaRPr lang="en-US"/>
          </a:p>
        </p:txBody>
      </p:sp>
      <p:sp>
        <p:nvSpPr>
          <p:cNvPr id="73731" name="Text Box 1">
            <a:extLst>
              <a:ext uri="{FF2B5EF4-FFF2-40B4-BE49-F238E27FC236}">
                <a16:creationId xmlns:a16="http://schemas.microsoft.com/office/drawing/2014/main" id="{FBAF3B36-D375-1737-7A67-5A4E119C108F}"/>
              </a:ext>
            </a:extLst>
          </p:cNvPr>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3732" name="Rectangle 2">
            <a:extLst>
              <a:ext uri="{FF2B5EF4-FFF2-40B4-BE49-F238E27FC236}">
                <a16:creationId xmlns:a16="http://schemas.microsoft.com/office/drawing/2014/main" id="{D6A9F5A5-7AAD-559C-8B85-BF8C552AA808}"/>
              </a:ext>
            </a:extLst>
          </p:cNvPr>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1870910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1847090-9A38-5C33-1A63-F3910230DE0D}"/>
            </a:ext>
          </a:extLst>
        </p:cNvPr>
        <p:cNvGrpSpPr/>
        <p:nvPr/>
      </p:nvGrpSpPr>
      <p:grpSpPr>
        <a:xfrm>
          <a:off x="0" y="0"/>
          <a:ext cx="0" cy="0"/>
          <a:chOff x="0" y="0"/>
          <a:chExt cx="0" cy="0"/>
        </a:xfrm>
      </p:grpSpPr>
      <p:sp>
        <p:nvSpPr>
          <p:cNvPr id="73730" name="Rectangle 7">
            <a:extLst>
              <a:ext uri="{FF2B5EF4-FFF2-40B4-BE49-F238E27FC236}">
                <a16:creationId xmlns:a16="http://schemas.microsoft.com/office/drawing/2014/main" id="{B1A02761-7B5A-A5F3-C20D-359860F5ADA3}"/>
              </a:ext>
            </a:extLst>
          </p:cNvPr>
          <p:cNvSpPr>
            <a:spLocks noGrp="1" noChangeArrowheads="1"/>
          </p:cNvSpPr>
          <p:nvPr>
            <p:ph type="sldNum" sz="quarter"/>
          </p:nvPr>
        </p:nvSpPr>
        <p:spPr>
          <a:noFill/>
        </p:spPr>
        <p:txBody>
          <a:bodyPr/>
          <a:lstStyle/>
          <a:p>
            <a:fld id="{D7FE1250-01BA-40D3-BBBB-88CD6E5DA476}" type="slidenum">
              <a:rPr lang="en-US"/>
              <a:pPr/>
              <a:t>39</a:t>
            </a:fld>
            <a:endParaRPr lang="en-US"/>
          </a:p>
        </p:txBody>
      </p:sp>
      <p:sp>
        <p:nvSpPr>
          <p:cNvPr id="73731" name="Text Box 1">
            <a:extLst>
              <a:ext uri="{FF2B5EF4-FFF2-40B4-BE49-F238E27FC236}">
                <a16:creationId xmlns:a16="http://schemas.microsoft.com/office/drawing/2014/main" id="{143AA8DE-D282-BA3D-2704-D566C4B803A9}"/>
              </a:ext>
            </a:extLst>
          </p:cNvPr>
          <p:cNvSpPr txBox="1">
            <a:spLocks noChangeArrowheads="1"/>
          </p:cNvSpPr>
          <p:nvPr/>
        </p:nvSpPr>
        <p:spPr bwMode="auto">
          <a:xfrm>
            <a:off x="2971800" y="533400"/>
            <a:ext cx="3657600" cy="2743200"/>
          </a:xfrm>
          <a:prstGeom prst="rect">
            <a:avLst/>
          </a:prstGeom>
          <a:solidFill>
            <a:srgbClr val="FFFFFF"/>
          </a:solidFill>
          <a:ln w="9525">
            <a:solidFill>
              <a:srgbClr val="000000"/>
            </a:solidFill>
            <a:miter lim="800000"/>
            <a:headEnd/>
            <a:tailEnd/>
          </a:ln>
        </p:spPr>
        <p:txBody>
          <a:bodyPr wrap="none" anchor="ctr"/>
          <a:lstStyle/>
          <a:p>
            <a:endParaRPr lang="en-SG"/>
          </a:p>
        </p:txBody>
      </p:sp>
      <p:sp>
        <p:nvSpPr>
          <p:cNvPr id="73732" name="Rectangle 2">
            <a:extLst>
              <a:ext uri="{FF2B5EF4-FFF2-40B4-BE49-F238E27FC236}">
                <a16:creationId xmlns:a16="http://schemas.microsoft.com/office/drawing/2014/main" id="{5A654227-EBB0-ECF2-386A-BE7780133D6A}"/>
              </a:ext>
            </a:extLst>
          </p:cNvPr>
          <p:cNvSpPr txBox="1">
            <a:spLocks noGrp="1" noChangeArrowheads="1"/>
          </p:cNvSpPr>
          <p:nvPr>
            <p:ph type="body"/>
          </p:nvPr>
        </p:nvSpPr>
        <p:spPr>
          <a:xfrm>
            <a:off x="1295400" y="3505200"/>
            <a:ext cx="7010400" cy="3276600"/>
          </a:xfrm>
          <a:noFill/>
          <a:ln/>
        </p:spPr>
        <p:txBody>
          <a:bodyPr wrap="none" anchor="ctr"/>
          <a:lstStyle/>
          <a:p>
            <a:endParaRPr lang="en-US"/>
          </a:p>
        </p:txBody>
      </p:sp>
    </p:spTree>
    <p:extLst>
      <p:ext uri="{BB962C8B-B14F-4D97-AF65-F5344CB8AC3E}">
        <p14:creationId xmlns:p14="http://schemas.microsoft.com/office/powerpoint/2010/main" val="880888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C6D77-3F12-83F5-89F1-A8CBC8146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4682B-18D4-6698-EEF9-29E121770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63B68-7C50-9EC1-2BD1-F01D7AFF1BE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19015C23-9887-BD0A-B4BC-112CE102FB4E}"/>
              </a:ext>
            </a:extLst>
          </p:cNvPr>
          <p:cNvSpPr>
            <a:spLocks noGrp="1"/>
          </p:cNvSpPr>
          <p:nvPr>
            <p:ph type="sldNum" sz="quarter" idx="10"/>
          </p:nvPr>
        </p:nvSpPr>
        <p:spPr/>
        <p:txBody>
          <a:bodyPr/>
          <a:lstStyle/>
          <a:p>
            <a:fld id="{3075746C-E621-8E4B-8CC0-3BE97110A356}" type="slidenum">
              <a:rPr lang="en-US" smtClean="0"/>
              <a:t>40</a:t>
            </a:fld>
            <a:endParaRPr lang="en-US"/>
          </a:p>
        </p:txBody>
      </p:sp>
    </p:spTree>
    <p:extLst>
      <p:ext uri="{BB962C8B-B14F-4D97-AF65-F5344CB8AC3E}">
        <p14:creationId xmlns:p14="http://schemas.microsoft.com/office/powerpoint/2010/main" val="580483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41</a:t>
            </a:fld>
            <a:endParaRPr lang="en-US"/>
          </a:p>
        </p:txBody>
      </p:sp>
    </p:spTree>
    <p:extLst>
      <p:ext uri="{BB962C8B-B14F-4D97-AF65-F5344CB8AC3E}">
        <p14:creationId xmlns:p14="http://schemas.microsoft.com/office/powerpoint/2010/main" val="2021112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42</a:t>
            </a:fld>
            <a:endParaRPr lang="en-US"/>
          </a:p>
        </p:txBody>
      </p:sp>
    </p:spTree>
    <p:extLst>
      <p:ext uri="{BB962C8B-B14F-4D97-AF65-F5344CB8AC3E}">
        <p14:creationId xmlns:p14="http://schemas.microsoft.com/office/powerpoint/2010/main" val="3186267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43</a:t>
            </a:fld>
            <a:endParaRPr lang="en-US"/>
          </a:p>
        </p:txBody>
      </p:sp>
    </p:spTree>
    <p:extLst>
      <p:ext uri="{BB962C8B-B14F-4D97-AF65-F5344CB8AC3E}">
        <p14:creationId xmlns:p14="http://schemas.microsoft.com/office/powerpoint/2010/main" val="1828621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44</a:t>
            </a:fld>
            <a:endParaRPr lang="en-US"/>
          </a:p>
        </p:txBody>
      </p:sp>
    </p:spTree>
    <p:extLst>
      <p:ext uri="{BB962C8B-B14F-4D97-AF65-F5344CB8AC3E}">
        <p14:creationId xmlns:p14="http://schemas.microsoft.com/office/powerpoint/2010/main" val="1381365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138162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66</a:t>
            </a:fld>
            <a:endParaRPr lang="en-US"/>
          </a:p>
        </p:txBody>
      </p:sp>
    </p:spTree>
    <p:extLst>
      <p:ext uri="{BB962C8B-B14F-4D97-AF65-F5344CB8AC3E}">
        <p14:creationId xmlns:p14="http://schemas.microsoft.com/office/powerpoint/2010/main" val="2888545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67</a:t>
            </a:fld>
            <a:endParaRPr lang="en-US"/>
          </a:p>
        </p:txBody>
      </p:sp>
    </p:spTree>
    <p:extLst>
      <p:ext uri="{BB962C8B-B14F-4D97-AF65-F5344CB8AC3E}">
        <p14:creationId xmlns:p14="http://schemas.microsoft.com/office/powerpoint/2010/main" val="921720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000D-8570-C343-AABA-BA4C9478C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46C8F-744C-5993-AC55-74050C98C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832DE-0F26-E2E7-6C78-9C8C40DE4FBD}"/>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F51C23A-3109-B8B8-98FA-465F324FC4AC}"/>
              </a:ext>
            </a:extLst>
          </p:cNvPr>
          <p:cNvSpPr>
            <a:spLocks noGrp="1"/>
          </p:cNvSpPr>
          <p:nvPr>
            <p:ph type="sldNum" sz="quarter" idx="10"/>
          </p:nvPr>
        </p:nvSpPr>
        <p:spPr/>
        <p:txBody>
          <a:bodyPr/>
          <a:lstStyle/>
          <a:p>
            <a:fld id="{3075746C-E621-8E4B-8CC0-3BE97110A356}" type="slidenum">
              <a:rPr lang="en-US" smtClean="0"/>
              <a:t>5</a:t>
            </a:fld>
            <a:endParaRPr lang="en-US"/>
          </a:p>
        </p:txBody>
      </p:sp>
    </p:spTree>
    <p:extLst>
      <p:ext uri="{BB962C8B-B14F-4D97-AF65-F5344CB8AC3E}">
        <p14:creationId xmlns:p14="http://schemas.microsoft.com/office/powerpoint/2010/main" val="3705628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78</a:t>
            </a:fld>
            <a:endParaRPr lang="sv-SE"/>
          </a:p>
        </p:txBody>
      </p:sp>
    </p:spTree>
    <p:extLst>
      <p:ext uri="{BB962C8B-B14F-4D97-AF65-F5344CB8AC3E}">
        <p14:creationId xmlns:p14="http://schemas.microsoft.com/office/powerpoint/2010/main" val="2437712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80</a:t>
            </a:fld>
            <a:endParaRPr lang="sv-SE"/>
          </a:p>
        </p:txBody>
      </p:sp>
    </p:spTree>
    <p:extLst>
      <p:ext uri="{BB962C8B-B14F-4D97-AF65-F5344CB8AC3E}">
        <p14:creationId xmlns:p14="http://schemas.microsoft.com/office/powerpoint/2010/main" val="2889351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81</a:t>
            </a:fld>
            <a:endParaRPr lang="en-US"/>
          </a:p>
        </p:txBody>
      </p:sp>
    </p:spTree>
    <p:extLst>
      <p:ext uri="{BB962C8B-B14F-4D97-AF65-F5344CB8AC3E}">
        <p14:creationId xmlns:p14="http://schemas.microsoft.com/office/powerpoint/2010/main" val="4213525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82</a:t>
            </a:fld>
            <a:endParaRPr lang="en-US"/>
          </a:p>
        </p:txBody>
      </p:sp>
    </p:spTree>
    <p:extLst>
      <p:ext uri="{BB962C8B-B14F-4D97-AF65-F5344CB8AC3E}">
        <p14:creationId xmlns:p14="http://schemas.microsoft.com/office/powerpoint/2010/main" val="1243863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83</a:t>
            </a:fld>
            <a:endParaRPr lang="en-US"/>
          </a:p>
        </p:txBody>
      </p:sp>
    </p:spTree>
    <p:extLst>
      <p:ext uri="{BB962C8B-B14F-4D97-AF65-F5344CB8AC3E}">
        <p14:creationId xmlns:p14="http://schemas.microsoft.com/office/powerpoint/2010/main" val="3870613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84</a:t>
            </a:fld>
            <a:endParaRPr lang="en-US"/>
          </a:p>
        </p:txBody>
      </p:sp>
    </p:spTree>
    <p:extLst>
      <p:ext uri="{BB962C8B-B14F-4D97-AF65-F5344CB8AC3E}">
        <p14:creationId xmlns:p14="http://schemas.microsoft.com/office/powerpoint/2010/main" val="3631463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85</a:t>
            </a:fld>
            <a:endParaRPr lang="en-US"/>
          </a:p>
        </p:txBody>
      </p:sp>
    </p:spTree>
    <p:extLst>
      <p:ext uri="{BB962C8B-B14F-4D97-AF65-F5344CB8AC3E}">
        <p14:creationId xmlns:p14="http://schemas.microsoft.com/office/powerpoint/2010/main" val="966453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86</a:t>
            </a:fld>
            <a:endParaRPr lang="en-US"/>
          </a:p>
        </p:txBody>
      </p:sp>
    </p:spTree>
    <p:extLst>
      <p:ext uri="{BB962C8B-B14F-4D97-AF65-F5344CB8AC3E}">
        <p14:creationId xmlns:p14="http://schemas.microsoft.com/office/powerpoint/2010/main" val="546662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87</a:t>
            </a:fld>
            <a:endParaRPr lang="en-US"/>
          </a:p>
        </p:txBody>
      </p:sp>
    </p:spTree>
    <p:extLst>
      <p:ext uri="{BB962C8B-B14F-4D97-AF65-F5344CB8AC3E}">
        <p14:creationId xmlns:p14="http://schemas.microsoft.com/office/powerpoint/2010/main" val="203468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88</a:t>
            </a:fld>
            <a:endParaRPr lang="en-US"/>
          </a:p>
        </p:txBody>
      </p:sp>
    </p:spTree>
    <p:extLst>
      <p:ext uri="{BB962C8B-B14F-4D97-AF65-F5344CB8AC3E}">
        <p14:creationId xmlns:p14="http://schemas.microsoft.com/office/powerpoint/2010/main" val="4129154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CB6FF-2104-2923-B28A-283449249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E2DF3-04B3-DA76-5DEE-6B85A541A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F0983-6E1A-918C-36EC-0A629A10FB7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97061A5-EB4B-F336-E1E9-FF4040A1FB3E}"/>
              </a:ext>
            </a:extLst>
          </p:cNvPr>
          <p:cNvSpPr>
            <a:spLocks noGrp="1"/>
          </p:cNvSpPr>
          <p:nvPr>
            <p:ph type="sldNum" sz="quarter" idx="10"/>
          </p:nvPr>
        </p:nvSpPr>
        <p:spPr/>
        <p:txBody>
          <a:bodyPr/>
          <a:lstStyle/>
          <a:p>
            <a:fld id="{3075746C-E621-8E4B-8CC0-3BE97110A356}" type="slidenum">
              <a:rPr lang="en-US" smtClean="0"/>
              <a:t>6</a:t>
            </a:fld>
            <a:endParaRPr lang="en-US"/>
          </a:p>
        </p:txBody>
      </p:sp>
    </p:spTree>
    <p:extLst>
      <p:ext uri="{BB962C8B-B14F-4D97-AF65-F5344CB8AC3E}">
        <p14:creationId xmlns:p14="http://schemas.microsoft.com/office/powerpoint/2010/main" val="1426190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D64C0-1000-998C-B641-9F8D9A2C6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BB8F8-62CD-93E0-0607-EBC66DD47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2F9BE3-0EF7-D277-6F19-07885A5104C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719A3AF7-7944-BE2B-E202-78E15C172C1A}"/>
              </a:ext>
            </a:extLst>
          </p:cNvPr>
          <p:cNvSpPr>
            <a:spLocks noGrp="1"/>
          </p:cNvSpPr>
          <p:nvPr>
            <p:ph type="sldNum" sz="quarter" idx="10"/>
          </p:nvPr>
        </p:nvSpPr>
        <p:spPr/>
        <p:txBody>
          <a:bodyPr/>
          <a:lstStyle/>
          <a:p>
            <a:fld id="{3075746C-E621-8E4B-8CC0-3BE97110A356}" type="slidenum">
              <a:rPr lang="en-US" smtClean="0"/>
              <a:t>89</a:t>
            </a:fld>
            <a:endParaRPr lang="en-US"/>
          </a:p>
        </p:txBody>
      </p:sp>
    </p:spTree>
    <p:extLst>
      <p:ext uri="{BB962C8B-B14F-4D97-AF65-F5344CB8AC3E}">
        <p14:creationId xmlns:p14="http://schemas.microsoft.com/office/powerpoint/2010/main" val="2610719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90</a:t>
            </a:fld>
            <a:endParaRPr lang="en-US"/>
          </a:p>
        </p:txBody>
      </p:sp>
    </p:spTree>
    <p:extLst>
      <p:ext uri="{BB962C8B-B14F-4D97-AF65-F5344CB8AC3E}">
        <p14:creationId xmlns:p14="http://schemas.microsoft.com/office/powerpoint/2010/main" val="2830012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effectLst/>
                <a:latin typeface="Söhne"/>
              </a:rPr>
              <a:t>Light Emitting Diodes (LEDs) are vital actuators for embedded and Internet of Things (IoT) devices. They provide a visual indication of the device's state and can also be used for debugging purposes. LEDs are directional components that allow current to flow in one direction only. </a:t>
            </a:r>
          </a:p>
          <a:p>
            <a:pPr algn="l"/>
            <a:endParaRPr lang="en-SG" dirty="0">
              <a:latin typeface="Söhne"/>
            </a:endParaRPr>
          </a:p>
          <a:p>
            <a:pPr algn="l"/>
            <a:r>
              <a:rPr lang="en-SG" b="0" i="0" dirty="0">
                <a:effectLst/>
                <a:latin typeface="Söhne"/>
              </a:rPr>
              <a:t>Typically, the cathode, where the current flows, is the shorter side of the LED. LEDs are an effective way to indicate the status of a device and provide feedback during the development and testing phase. </a:t>
            </a:r>
          </a:p>
          <a:p>
            <a:pPr algn="l"/>
            <a:endParaRPr lang="en-SG" dirty="0">
              <a:latin typeface="Söhne"/>
            </a:endParaRPr>
          </a:p>
          <a:p>
            <a:pPr algn="l"/>
            <a:endParaRPr lang="en-SG" b="0" i="0" dirty="0">
              <a:effectLst/>
              <a:latin typeface="Söhne"/>
            </a:endParaRPr>
          </a:p>
          <a:p>
            <a:pPr algn="l"/>
            <a:r>
              <a:rPr lang="en-SG" b="0" i="0" dirty="0">
                <a:effectLst/>
                <a:latin typeface="Söhne"/>
              </a:rPr>
              <a:t>They are also commonly used in consumer electronics and lighting applications.</a:t>
            </a:r>
          </a:p>
          <a:p>
            <a:br>
              <a:rPr lang="en-SG" dirty="0"/>
            </a:br>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91</a:t>
            </a:fld>
            <a:endParaRPr lang="sv-SE"/>
          </a:p>
        </p:txBody>
      </p:sp>
    </p:spTree>
    <p:extLst>
      <p:ext uri="{BB962C8B-B14F-4D97-AF65-F5344CB8AC3E}">
        <p14:creationId xmlns:p14="http://schemas.microsoft.com/office/powerpoint/2010/main" val="3169028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effectLst/>
                <a:latin typeface="Söhne"/>
              </a:rPr>
              <a:t>A unique variant of LEDs is the RGB (Red, Green, Blue) LED, which allows for the emission of three different </a:t>
            </a:r>
            <a:r>
              <a:rPr lang="en-SG" b="0" i="0" dirty="0" err="1">
                <a:effectLst/>
                <a:latin typeface="Söhne"/>
              </a:rPr>
              <a:t>colors</a:t>
            </a:r>
            <a:r>
              <a:rPr lang="en-SG" b="0" i="0" dirty="0">
                <a:effectLst/>
                <a:latin typeface="Söhne"/>
              </a:rPr>
              <a:t>. The short leads are the negative end, and each </a:t>
            </a:r>
            <a:r>
              <a:rPr lang="en-SG" b="0" i="0" dirty="0" err="1">
                <a:effectLst/>
                <a:latin typeface="Söhne"/>
              </a:rPr>
              <a:t>color</a:t>
            </a:r>
            <a:r>
              <a:rPr lang="en-SG" b="0" i="0" dirty="0">
                <a:effectLst/>
                <a:latin typeface="Söhne"/>
              </a:rPr>
              <a:t> has its own separate wire. By combining signals on multiple wires, a range of </a:t>
            </a:r>
            <a:r>
              <a:rPr lang="en-SG" b="0" i="0" dirty="0" err="1">
                <a:effectLst/>
                <a:latin typeface="Söhne"/>
              </a:rPr>
              <a:t>colors</a:t>
            </a:r>
            <a:r>
              <a:rPr lang="en-SG" b="0" i="0" dirty="0">
                <a:effectLst/>
                <a:latin typeface="Söhne"/>
              </a:rPr>
              <a:t> can be produced. RGB LEDs provide a versatile and efficient solution for adding </a:t>
            </a:r>
            <a:r>
              <a:rPr lang="en-SG" b="0" i="0" dirty="0" err="1">
                <a:effectLst/>
                <a:latin typeface="Söhne"/>
              </a:rPr>
              <a:t>color</a:t>
            </a:r>
            <a:r>
              <a:rPr lang="en-SG" b="0" i="0" dirty="0">
                <a:effectLst/>
                <a:latin typeface="Söhne"/>
              </a:rPr>
              <a:t> to embedded and IoT devices, as well as for lighting applications. By controlling the intensity of each </a:t>
            </a:r>
            <a:r>
              <a:rPr lang="en-SG" b="0" i="0" dirty="0" err="1">
                <a:effectLst/>
                <a:latin typeface="Söhne"/>
              </a:rPr>
              <a:t>color</a:t>
            </a:r>
            <a:r>
              <a:rPr lang="en-SG" b="0" i="0" dirty="0">
                <a:effectLst/>
                <a:latin typeface="Söhne"/>
              </a:rPr>
              <a:t>, a wide range of hues and shades can be generated, making RGB LEDs ideal for applications where dynamic </a:t>
            </a:r>
            <a:r>
              <a:rPr lang="en-SG" b="0" i="0" dirty="0" err="1">
                <a:effectLst/>
                <a:latin typeface="Söhne"/>
              </a:rPr>
              <a:t>color</a:t>
            </a:r>
            <a:r>
              <a:rPr lang="en-SG" b="0" i="0" dirty="0">
                <a:effectLst/>
                <a:latin typeface="Söhne"/>
              </a:rPr>
              <a:t> changes are desired.</a:t>
            </a:r>
          </a:p>
          <a:p>
            <a:br>
              <a:rPr lang="en-SG" dirty="0"/>
            </a:br>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92</a:t>
            </a:fld>
            <a:endParaRPr lang="sv-SE"/>
          </a:p>
        </p:txBody>
      </p:sp>
    </p:spTree>
    <p:extLst>
      <p:ext uri="{BB962C8B-B14F-4D97-AF65-F5344CB8AC3E}">
        <p14:creationId xmlns:p14="http://schemas.microsoft.com/office/powerpoint/2010/main" val="1429850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93</a:t>
            </a:fld>
            <a:endParaRPr lang="en-US"/>
          </a:p>
        </p:txBody>
      </p:sp>
    </p:spTree>
    <p:extLst>
      <p:ext uri="{BB962C8B-B14F-4D97-AF65-F5344CB8AC3E}">
        <p14:creationId xmlns:p14="http://schemas.microsoft.com/office/powerpoint/2010/main" val="2249322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94</a:t>
            </a:fld>
            <a:endParaRPr lang="sv-SE"/>
          </a:p>
        </p:txBody>
      </p:sp>
    </p:spTree>
    <p:extLst>
      <p:ext uri="{BB962C8B-B14F-4D97-AF65-F5344CB8AC3E}">
        <p14:creationId xmlns:p14="http://schemas.microsoft.com/office/powerpoint/2010/main" val="3473715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95</a:t>
            </a:fld>
            <a:endParaRPr lang="sv-SE"/>
          </a:p>
        </p:txBody>
      </p:sp>
    </p:spTree>
    <p:extLst>
      <p:ext uri="{BB962C8B-B14F-4D97-AF65-F5344CB8AC3E}">
        <p14:creationId xmlns:p14="http://schemas.microsoft.com/office/powerpoint/2010/main" val="37166245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96</a:t>
            </a:fld>
            <a:endParaRPr lang="sv-SE"/>
          </a:p>
        </p:txBody>
      </p:sp>
    </p:spTree>
    <p:extLst>
      <p:ext uri="{BB962C8B-B14F-4D97-AF65-F5344CB8AC3E}">
        <p14:creationId xmlns:p14="http://schemas.microsoft.com/office/powerpoint/2010/main" val="2743056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97</a:t>
            </a:fld>
            <a:endParaRPr lang="sv-SE"/>
          </a:p>
        </p:txBody>
      </p:sp>
    </p:spTree>
    <p:extLst>
      <p:ext uri="{BB962C8B-B14F-4D97-AF65-F5344CB8AC3E}">
        <p14:creationId xmlns:p14="http://schemas.microsoft.com/office/powerpoint/2010/main" val="1483191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52DA9-6CAE-051F-7718-566F547BF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87E17-A9C0-1676-9A0C-1E5EA01DF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5DC96-058D-0A3D-8369-DBC99D13D7C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97566047-EC73-5F70-570B-0D692CA3397C}"/>
              </a:ext>
            </a:extLst>
          </p:cNvPr>
          <p:cNvSpPr>
            <a:spLocks noGrp="1"/>
          </p:cNvSpPr>
          <p:nvPr>
            <p:ph type="sldNum" sz="quarter" idx="10"/>
          </p:nvPr>
        </p:nvSpPr>
        <p:spPr/>
        <p:txBody>
          <a:bodyPr/>
          <a:lstStyle/>
          <a:p>
            <a:fld id="{3075746C-E621-8E4B-8CC0-3BE97110A356}" type="slidenum">
              <a:rPr lang="en-US" smtClean="0"/>
              <a:t>98</a:t>
            </a:fld>
            <a:endParaRPr lang="en-US"/>
          </a:p>
        </p:txBody>
      </p:sp>
    </p:spTree>
    <p:extLst>
      <p:ext uri="{BB962C8B-B14F-4D97-AF65-F5344CB8AC3E}">
        <p14:creationId xmlns:p14="http://schemas.microsoft.com/office/powerpoint/2010/main" val="1423546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a:t>
            </a:fld>
            <a:endParaRPr lang="en-US"/>
          </a:p>
        </p:txBody>
      </p:sp>
    </p:spTree>
    <p:extLst>
      <p:ext uri="{BB962C8B-B14F-4D97-AF65-F5344CB8AC3E}">
        <p14:creationId xmlns:p14="http://schemas.microsoft.com/office/powerpoint/2010/main" val="6450161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27C03-8A64-847C-C3AE-EBA2F09A6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AC1A0-D28A-28B8-61D0-342027C51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788A8-8663-0649-8B2F-0FC88042078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a:extLst>
              <a:ext uri="{FF2B5EF4-FFF2-40B4-BE49-F238E27FC236}">
                <a16:creationId xmlns:a16="http://schemas.microsoft.com/office/drawing/2014/main" id="{BE43F338-F51B-2C6E-4F59-21EB9605FA77}"/>
              </a:ext>
            </a:extLst>
          </p:cNvPr>
          <p:cNvSpPr>
            <a:spLocks noGrp="1"/>
          </p:cNvSpPr>
          <p:nvPr>
            <p:ph type="sldNum" sz="quarter" idx="10"/>
          </p:nvPr>
        </p:nvSpPr>
        <p:spPr/>
        <p:txBody>
          <a:bodyPr/>
          <a:lstStyle/>
          <a:p>
            <a:fld id="{3075746C-E621-8E4B-8CC0-3BE97110A356}" type="slidenum">
              <a:rPr lang="en-US" smtClean="0"/>
              <a:t>99</a:t>
            </a:fld>
            <a:endParaRPr lang="en-US"/>
          </a:p>
        </p:txBody>
      </p:sp>
    </p:spTree>
    <p:extLst>
      <p:ext uri="{BB962C8B-B14F-4D97-AF65-F5344CB8AC3E}">
        <p14:creationId xmlns:p14="http://schemas.microsoft.com/office/powerpoint/2010/main" val="51949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FC833-D901-F073-A361-9A048916E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37893-25EE-BE38-9661-C23CA9761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9FDCA-003B-F995-1DFA-1D1494B5B9F3}"/>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1BE34EE-8498-93B8-3BF3-E2E80FF51F16}"/>
              </a:ext>
            </a:extLst>
          </p:cNvPr>
          <p:cNvSpPr>
            <a:spLocks noGrp="1"/>
          </p:cNvSpPr>
          <p:nvPr>
            <p:ph type="sldNum" sz="quarter" idx="10"/>
          </p:nvPr>
        </p:nvSpPr>
        <p:spPr/>
        <p:txBody>
          <a:bodyPr/>
          <a:lstStyle/>
          <a:p>
            <a:fld id="{3075746C-E621-8E4B-8CC0-3BE97110A356}" type="slidenum">
              <a:rPr lang="en-US" smtClean="0"/>
              <a:t>8</a:t>
            </a:fld>
            <a:endParaRPr lang="en-US"/>
          </a:p>
        </p:txBody>
      </p:sp>
    </p:spTree>
    <p:extLst>
      <p:ext uri="{BB962C8B-B14F-4D97-AF65-F5344CB8AC3E}">
        <p14:creationId xmlns:p14="http://schemas.microsoft.com/office/powerpoint/2010/main" val="56892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9</a:t>
            </a:fld>
            <a:endParaRPr lang="en-US"/>
          </a:p>
        </p:txBody>
      </p:sp>
    </p:spTree>
    <p:extLst>
      <p:ext uri="{BB962C8B-B14F-4D97-AF65-F5344CB8AC3E}">
        <p14:creationId xmlns:p14="http://schemas.microsoft.com/office/powerpoint/2010/main" val="81791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89563-0690-5EEB-B11B-3DDD89573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33942-762C-7E71-D90F-FE1B4B955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E6D47-44EE-CBCC-FE6A-780F7BDE9DE0}"/>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F616203-8668-382E-B079-5765B87DCCE2}"/>
              </a:ext>
            </a:extLst>
          </p:cNvPr>
          <p:cNvSpPr>
            <a:spLocks noGrp="1"/>
          </p:cNvSpPr>
          <p:nvPr>
            <p:ph type="sldNum" sz="quarter" idx="10"/>
          </p:nvPr>
        </p:nvSpPr>
        <p:spPr/>
        <p:txBody>
          <a:bodyPr/>
          <a:lstStyle/>
          <a:p>
            <a:fld id="{3075746C-E621-8E4B-8CC0-3BE97110A356}" type="slidenum">
              <a:rPr lang="en-US" smtClean="0"/>
              <a:t>10</a:t>
            </a:fld>
            <a:endParaRPr lang="en-US"/>
          </a:p>
        </p:txBody>
      </p:sp>
    </p:spTree>
    <p:extLst>
      <p:ext uri="{BB962C8B-B14F-4D97-AF65-F5344CB8AC3E}">
        <p14:creationId xmlns:p14="http://schemas.microsoft.com/office/powerpoint/2010/main" val="136229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2024-02-02</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2024-02-02</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2024-02-02</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2024-02-02</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2024-02-02</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2024-02-02</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2024-02-02</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2024-02-02</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2024-02-02</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2024-02-02</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2024-02-02</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2024-02-02</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5.pn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nordicsemi.com/Products/Low-power-short-range-wireless/nRF52832" TargetMode="External"/><Relationship Id="rId4" Type="http://schemas.openxmlformats.org/officeDocument/2006/relationships/image" Target="../media/image89.jpeg"/></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medium"/><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medium"/><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3.medium"/></Relationships>
</file>

<file path=ppt/slides/_rels/slide86.xml.rels><?xml version="1.0" encoding="UTF-8" standalone="yes"?>
<Relationships xmlns="http://schemas.openxmlformats.org/package/2006/relationships"><Relationship Id="rId3" Type="http://schemas.openxmlformats.org/officeDocument/2006/relationships/image" Target="../media/image94.medium"/><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medium"/><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6.medium"/></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cdn-shop.adafruit.com/datasheets/FLR-100WAS-RGB.pdf" TargetMode="Externa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ideo" Target="https://www.youtube.com/embed/cV2wT1gSMD4?feature=oembed" TargetMode="External"/><Relationship Id="rId4" Type="http://schemas.openxmlformats.org/officeDocument/2006/relationships/image" Target="../media/image102.jpeg"/></Relationships>
</file>

<file path=ppt/slides/_rels/slide9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276216605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E9BC-F01E-0D3C-C848-CA3BA74D8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D1A09-9B6A-3B66-DCBC-DA4B9BCBC5D4}"/>
              </a:ext>
            </a:extLst>
          </p:cNvPr>
          <p:cNvSpPr>
            <a:spLocks noGrp="1"/>
          </p:cNvSpPr>
          <p:nvPr>
            <p:ph type="title"/>
          </p:nvPr>
        </p:nvSpPr>
        <p:spPr>
          <a:xfrm>
            <a:off x="838199" y="365125"/>
            <a:ext cx="10967113" cy="1325563"/>
          </a:xfrm>
        </p:spPr>
        <p:txBody>
          <a:bodyPr>
            <a:noAutofit/>
          </a:bodyPr>
          <a:lstStyle/>
          <a:p>
            <a:r>
              <a:rPr lang="en-US" sz="4000" dirty="0">
                <a:latin typeface="+mn-lt"/>
              </a:rPr>
              <a:t>Fundamentals of electromagnetic waves</a:t>
            </a:r>
          </a:p>
        </p:txBody>
      </p:sp>
      <p:sp>
        <p:nvSpPr>
          <p:cNvPr id="8" name="Slide Number Placeholder 7">
            <a:extLst>
              <a:ext uri="{FF2B5EF4-FFF2-40B4-BE49-F238E27FC236}">
                <a16:creationId xmlns:a16="http://schemas.microsoft.com/office/drawing/2014/main" id="{07E46C03-4082-62F5-EA8E-A426828E4404}"/>
              </a:ext>
            </a:extLst>
          </p:cNvPr>
          <p:cNvSpPr>
            <a:spLocks noGrp="1"/>
          </p:cNvSpPr>
          <p:nvPr>
            <p:ph type="sldNum" sz="quarter" idx="12"/>
          </p:nvPr>
        </p:nvSpPr>
        <p:spPr/>
        <p:txBody>
          <a:bodyPr/>
          <a:lstStyle/>
          <a:p>
            <a:fld id="{687B7451-1438-CB4A-8106-82A64F1C7D7B}" type="slidenum">
              <a:rPr lang="sv-SE" smtClean="0"/>
              <a:t>10</a:t>
            </a:fld>
            <a:endParaRPr lang="sv-SE" dirty="0"/>
          </a:p>
        </p:txBody>
      </p:sp>
      <p:sp>
        <p:nvSpPr>
          <p:cNvPr id="9" name="Content Placeholder 8">
            <a:extLst>
              <a:ext uri="{FF2B5EF4-FFF2-40B4-BE49-F238E27FC236}">
                <a16:creationId xmlns:a16="http://schemas.microsoft.com/office/drawing/2014/main" id="{9CCF45CB-0795-2937-BBB6-D264171957E9}"/>
              </a:ext>
            </a:extLst>
          </p:cNvPr>
          <p:cNvSpPr>
            <a:spLocks noGrp="1"/>
          </p:cNvSpPr>
          <p:nvPr>
            <p:ph idx="1"/>
          </p:nvPr>
        </p:nvSpPr>
        <p:spPr>
          <a:xfrm>
            <a:off x="838199" y="1690688"/>
            <a:ext cx="11127828" cy="4351338"/>
          </a:xfrm>
        </p:spPr>
        <p:txBody>
          <a:bodyPr/>
          <a:lstStyle/>
          <a:p>
            <a:pPr algn="just"/>
            <a:r>
              <a:rPr lang="en-US" dirty="0">
                <a:latin typeface="+mj-lt"/>
              </a:rPr>
              <a:t>Electromagnetic (EM) waves are synchronized oscillations of electric and magnetic field. There is a periodic change of electric and magnetic field</a:t>
            </a:r>
          </a:p>
          <a:p>
            <a:r>
              <a:rPr lang="en-US" dirty="0">
                <a:latin typeface="+mj-lt"/>
              </a:rPr>
              <a:t>How </a:t>
            </a:r>
            <a:r>
              <a:rPr lang="en-US" b="1" dirty="0"/>
              <a:t>often</a:t>
            </a:r>
            <a:r>
              <a:rPr lang="en-US" dirty="0">
                <a:latin typeface="+mj-lt"/>
              </a:rPr>
              <a:t> this periodic change occurs dictates the property of EM waves</a:t>
            </a:r>
          </a:p>
          <a:p>
            <a:pPr lvl="1"/>
            <a:r>
              <a:rPr lang="en-US" dirty="0">
                <a:latin typeface="+mj-lt"/>
              </a:rPr>
              <a:t>Changer period is termed as the frequency.  The SI unit for frequency is Hertz (Hz)</a:t>
            </a:r>
          </a:p>
          <a:p>
            <a:pPr lvl="1"/>
            <a:r>
              <a:rPr lang="en-US" dirty="0">
                <a:latin typeface="+mj-lt"/>
              </a:rPr>
              <a:t>1 Hz: one cycle of an electromagnetic wave in a second</a:t>
            </a:r>
          </a:p>
        </p:txBody>
      </p:sp>
      <p:pic>
        <p:nvPicPr>
          <p:cNvPr id="5" name="Picture 4" descr="A red line with black text&#10;&#10;Description automatically generated">
            <a:extLst>
              <a:ext uri="{FF2B5EF4-FFF2-40B4-BE49-F238E27FC236}">
                <a16:creationId xmlns:a16="http://schemas.microsoft.com/office/drawing/2014/main" id="{FB820C04-F00D-D686-2B39-7B484E7C086F}"/>
              </a:ext>
            </a:extLst>
          </p:cNvPr>
          <p:cNvPicPr>
            <a:picLocks noChangeAspect="1"/>
          </p:cNvPicPr>
          <p:nvPr/>
        </p:nvPicPr>
        <p:blipFill>
          <a:blip r:embed="rId3"/>
          <a:stretch>
            <a:fillRect/>
          </a:stretch>
        </p:blipFill>
        <p:spPr>
          <a:xfrm>
            <a:off x="6556828" y="3957864"/>
            <a:ext cx="4796972" cy="2398486"/>
          </a:xfrm>
          <a:prstGeom prst="rect">
            <a:avLst/>
          </a:prstGeom>
        </p:spPr>
      </p:pic>
      <p:pic>
        <p:nvPicPr>
          <p:cNvPr id="6" name="Picture 5">
            <a:extLst>
              <a:ext uri="{FF2B5EF4-FFF2-40B4-BE49-F238E27FC236}">
                <a16:creationId xmlns:a16="http://schemas.microsoft.com/office/drawing/2014/main" id="{03CC3D07-9E34-20FB-617A-9F631A66C2B8}"/>
              </a:ext>
            </a:extLst>
          </p:cNvPr>
          <p:cNvPicPr>
            <a:picLocks noChangeAspect="1"/>
          </p:cNvPicPr>
          <p:nvPr/>
        </p:nvPicPr>
        <p:blipFill>
          <a:blip r:embed="rId4"/>
          <a:stretch>
            <a:fillRect/>
          </a:stretch>
        </p:blipFill>
        <p:spPr>
          <a:xfrm>
            <a:off x="908337" y="4093029"/>
            <a:ext cx="5036264" cy="2263321"/>
          </a:xfrm>
          <a:prstGeom prst="rect">
            <a:avLst/>
          </a:prstGeom>
        </p:spPr>
      </p:pic>
      <p:sp>
        <p:nvSpPr>
          <p:cNvPr id="10" name="Footer Placeholder 3">
            <a:extLst>
              <a:ext uri="{FF2B5EF4-FFF2-40B4-BE49-F238E27FC236}">
                <a16:creationId xmlns:a16="http://schemas.microsoft.com/office/drawing/2014/main" id="{BF8869EB-E853-BDD2-CD8C-2503678AB118}"/>
              </a:ext>
            </a:extLst>
          </p:cNvPr>
          <p:cNvSpPr>
            <a:spLocks noGrp="1"/>
          </p:cNvSpPr>
          <p:nvPr>
            <p:ph type="ftr" sz="quarter" idx="11"/>
          </p:nvPr>
        </p:nvSpPr>
        <p:spPr>
          <a:xfrm>
            <a:off x="2548041" y="6462939"/>
            <a:ext cx="3773714" cy="365125"/>
          </a:xfrm>
        </p:spPr>
        <p:txBody>
          <a:bodyPr/>
          <a:lstStyle/>
          <a:p>
            <a:pPr algn="l"/>
            <a:r>
              <a:rPr lang="sv-SE" dirty="0" err="1">
                <a:solidFill>
                  <a:schemeClr val="tx1"/>
                </a:solidFill>
                <a:latin typeface="+mj-lt"/>
              </a:rPr>
              <a:t>Courtesy</a:t>
            </a:r>
            <a:r>
              <a:rPr lang="sv-SE" dirty="0">
                <a:solidFill>
                  <a:schemeClr val="tx1"/>
                </a:solidFill>
                <a:latin typeface="+mj-lt"/>
              </a:rPr>
              <a:t>: NASA, ESA, Leah Hustak (</a:t>
            </a:r>
            <a:r>
              <a:rPr lang="sv-SE" dirty="0" err="1">
                <a:solidFill>
                  <a:schemeClr val="tx1"/>
                </a:solidFill>
                <a:latin typeface="+mj-lt"/>
              </a:rPr>
              <a:t>STScI</a:t>
            </a:r>
            <a:r>
              <a:rPr lang="sv-SE" dirty="0">
                <a:solidFill>
                  <a:schemeClr val="tx1"/>
                </a:solidFill>
                <a:latin typeface="+mj-lt"/>
              </a:rPr>
              <a:t>) </a:t>
            </a:r>
          </a:p>
        </p:txBody>
      </p:sp>
    </p:spTree>
    <p:extLst>
      <p:ext uri="{BB962C8B-B14F-4D97-AF65-F5344CB8AC3E}">
        <p14:creationId xmlns:p14="http://schemas.microsoft.com/office/powerpoint/2010/main" val="146938553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8438-8ABB-5E62-93BA-8B80B9F5F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F3B83-CDA3-FC08-AF2C-9E166FD60F52}"/>
              </a:ext>
            </a:extLst>
          </p:cNvPr>
          <p:cNvSpPr>
            <a:spLocks noGrp="1"/>
          </p:cNvSpPr>
          <p:nvPr>
            <p:ph type="title"/>
          </p:nvPr>
        </p:nvSpPr>
        <p:spPr>
          <a:xfrm>
            <a:off x="838199" y="365125"/>
            <a:ext cx="10967113" cy="1325563"/>
          </a:xfrm>
        </p:spPr>
        <p:txBody>
          <a:bodyPr>
            <a:noAutofit/>
          </a:bodyPr>
          <a:lstStyle/>
          <a:p>
            <a:r>
              <a:rPr lang="en-US" sz="4000" dirty="0">
                <a:latin typeface="+mn-lt"/>
              </a:rPr>
              <a:t>Wavelength of an electromagnetic wave</a:t>
            </a:r>
          </a:p>
        </p:txBody>
      </p:sp>
      <p:sp>
        <p:nvSpPr>
          <p:cNvPr id="8" name="Slide Number Placeholder 7">
            <a:extLst>
              <a:ext uri="{FF2B5EF4-FFF2-40B4-BE49-F238E27FC236}">
                <a16:creationId xmlns:a16="http://schemas.microsoft.com/office/drawing/2014/main" id="{8889859F-5B24-0BB3-0C17-F920E4E0DF15}"/>
              </a:ext>
            </a:extLst>
          </p:cNvPr>
          <p:cNvSpPr>
            <a:spLocks noGrp="1"/>
          </p:cNvSpPr>
          <p:nvPr>
            <p:ph type="sldNum" sz="quarter" idx="12"/>
          </p:nvPr>
        </p:nvSpPr>
        <p:spPr/>
        <p:txBody>
          <a:bodyPr/>
          <a:lstStyle/>
          <a:p>
            <a:fld id="{687B7451-1438-CB4A-8106-82A64F1C7D7B}" type="slidenum">
              <a:rPr lang="sv-SE" smtClean="0"/>
              <a:t>11</a:t>
            </a:fld>
            <a:endParaRPr lang="sv-SE" dirty="0"/>
          </a:p>
        </p:txBody>
      </p:sp>
      <p:sp>
        <p:nvSpPr>
          <p:cNvPr id="9" name="Content Placeholder 8">
            <a:extLst>
              <a:ext uri="{FF2B5EF4-FFF2-40B4-BE49-F238E27FC236}">
                <a16:creationId xmlns:a16="http://schemas.microsoft.com/office/drawing/2014/main" id="{AAC1A6B7-592C-3883-FD1E-A02623A9B826}"/>
              </a:ext>
            </a:extLst>
          </p:cNvPr>
          <p:cNvSpPr>
            <a:spLocks noGrp="1"/>
          </p:cNvSpPr>
          <p:nvPr>
            <p:ph idx="1"/>
          </p:nvPr>
        </p:nvSpPr>
        <p:spPr>
          <a:xfrm>
            <a:off x="838199" y="1690688"/>
            <a:ext cx="10639568" cy="4464452"/>
          </a:xfrm>
        </p:spPr>
        <p:txBody>
          <a:bodyPr/>
          <a:lstStyle/>
          <a:p>
            <a:pPr algn="just"/>
            <a:r>
              <a:rPr lang="en-US" dirty="0">
                <a:latin typeface="+mj-lt"/>
              </a:rPr>
              <a:t>Wavelength of a sinusoidal waveform travelling at speed (v), frequency (f)</a:t>
            </a:r>
          </a:p>
          <a:p>
            <a:pPr algn="just"/>
            <a:endParaRPr lang="en-US" dirty="0">
              <a:latin typeface="+mj-lt"/>
            </a:endParaRPr>
          </a:p>
          <a:p>
            <a:pPr algn="just"/>
            <a:endParaRPr lang="en-US" dirty="0">
              <a:latin typeface="+mj-lt"/>
            </a:endParaRPr>
          </a:p>
          <a:p>
            <a:pPr algn="just"/>
            <a:endParaRPr lang="en-US" dirty="0">
              <a:latin typeface="+mj-lt"/>
            </a:endParaRPr>
          </a:p>
          <a:p>
            <a:pPr algn="just"/>
            <a:r>
              <a:rPr lang="en-US" dirty="0">
                <a:latin typeface="+mj-lt"/>
              </a:rPr>
              <a:t>Electromagnetic waves that are travelling in free space, the speed is c or the speed of light.  What is speed of light?</a:t>
            </a:r>
          </a:p>
          <a:p>
            <a:pPr marL="0" indent="0" algn="just">
              <a:buNone/>
            </a:pPr>
            <a:r>
              <a:rPr lang="en-US" dirty="0">
                <a:latin typeface="+mj-lt"/>
              </a:rPr>
              <a:t> </a:t>
            </a:r>
          </a:p>
        </p:txBody>
      </p:sp>
      <p:sp>
        <p:nvSpPr>
          <p:cNvPr id="3" name="AutoShape 2" descr="\lambda ={\frac {v}{f}}\,\,,">
            <a:extLst>
              <a:ext uri="{FF2B5EF4-FFF2-40B4-BE49-F238E27FC236}">
                <a16:creationId xmlns:a16="http://schemas.microsoft.com/office/drawing/2014/main" id="{CDCA0C60-B277-FE1D-73F2-CF79C51A78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id="{CDD8B927-27F2-9472-6A36-02630A068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0092" y="2444751"/>
            <a:ext cx="1620078" cy="1035050"/>
          </a:xfrm>
          <a:prstGeom prst="rect">
            <a:avLst/>
          </a:prstGeom>
        </p:spPr>
      </p:pic>
    </p:spTree>
    <p:extLst>
      <p:ext uri="{BB962C8B-B14F-4D97-AF65-F5344CB8AC3E}">
        <p14:creationId xmlns:p14="http://schemas.microsoft.com/office/powerpoint/2010/main" val="65243693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EAC14-F633-9C0E-A031-76305623E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E8847-8DA9-AA2E-41A9-646397DA7C6D}"/>
              </a:ext>
            </a:extLst>
          </p:cNvPr>
          <p:cNvSpPr>
            <a:spLocks noGrp="1"/>
          </p:cNvSpPr>
          <p:nvPr>
            <p:ph type="title"/>
          </p:nvPr>
        </p:nvSpPr>
        <p:spPr>
          <a:xfrm>
            <a:off x="838199" y="365125"/>
            <a:ext cx="10967113" cy="1325563"/>
          </a:xfrm>
        </p:spPr>
        <p:txBody>
          <a:bodyPr>
            <a:noAutofit/>
          </a:bodyPr>
          <a:lstStyle/>
          <a:p>
            <a:r>
              <a:rPr lang="en-US" sz="4000" dirty="0">
                <a:latin typeface="+mn-lt"/>
              </a:rPr>
              <a:t>Wavelength of an electromagnetic wave</a:t>
            </a:r>
          </a:p>
        </p:txBody>
      </p:sp>
      <p:sp>
        <p:nvSpPr>
          <p:cNvPr id="8" name="Slide Number Placeholder 7">
            <a:extLst>
              <a:ext uri="{FF2B5EF4-FFF2-40B4-BE49-F238E27FC236}">
                <a16:creationId xmlns:a16="http://schemas.microsoft.com/office/drawing/2014/main" id="{22DD2C3D-8593-414D-C54A-C1B1B7AC7285}"/>
              </a:ext>
            </a:extLst>
          </p:cNvPr>
          <p:cNvSpPr>
            <a:spLocks noGrp="1"/>
          </p:cNvSpPr>
          <p:nvPr>
            <p:ph type="sldNum" sz="quarter" idx="12"/>
          </p:nvPr>
        </p:nvSpPr>
        <p:spPr/>
        <p:txBody>
          <a:bodyPr/>
          <a:lstStyle/>
          <a:p>
            <a:fld id="{687B7451-1438-CB4A-8106-82A64F1C7D7B}" type="slidenum">
              <a:rPr lang="sv-SE" smtClean="0"/>
              <a:t>12</a:t>
            </a:fld>
            <a:endParaRPr lang="sv-SE" dirty="0"/>
          </a:p>
        </p:txBody>
      </p:sp>
      <p:sp>
        <p:nvSpPr>
          <p:cNvPr id="9" name="Content Placeholder 8">
            <a:extLst>
              <a:ext uri="{FF2B5EF4-FFF2-40B4-BE49-F238E27FC236}">
                <a16:creationId xmlns:a16="http://schemas.microsoft.com/office/drawing/2014/main" id="{AB8E7FA6-3452-81B0-83F4-E2200770C34D}"/>
              </a:ext>
            </a:extLst>
          </p:cNvPr>
          <p:cNvSpPr>
            <a:spLocks noGrp="1"/>
          </p:cNvSpPr>
          <p:nvPr>
            <p:ph idx="1"/>
          </p:nvPr>
        </p:nvSpPr>
        <p:spPr>
          <a:xfrm>
            <a:off x="838199" y="1690688"/>
            <a:ext cx="11127828" cy="4351338"/>
          </a:xfrm>
        </p:spPr>
        <p:txBody>
          <a:bodyPr>
            <a:normAutofit/>
          </a:bodyPr>
          <a:lstStyle/>
          <a:p>
            <a:pPr algn="just"/>
            <a:r>
              <a:rPr lang="en-US" dirty="0">
                <a:latin typeface="+mj-lt"/>
              </a:rPr>
              <a:t>Wavelength of a sinusoidal waveform travelling at speed (v), frequency (f)</a:t>
            </a:r>
          </a:p>
          <a:p>
            <a:pPr algn="just"/>
            <a:endParaRPr lang="en-US" dirty="0">
              <a:latin typeface="+mj-lt"/>
            </a:endParaRPr>
          </a:p>
          <a:p>
            <a:pPr algn="just"/>
            <a:endParaRPr lang="en-US" dirty="0">
              <a:latin typeface="+mj-lt"/>
            </a:endParaRPr>
          </a:p>
          <a:p>
            <a:pPr marL="0" indent="0" algn="just">
              <a:buNone/>
            </a:pPr>
            <a:endParaRPr lang="en-US" dirty="0">
              <a:latin typeface="+mj-lt"/>
            </a:endParaRPr>
          </a:p>
          <a:p>
            <a:pPr algn="just"/>
            <a:r>
              <a:rPr lang="en-US" dirty="0">
                <a:latin typeface="+mj-lt"/>
              </a:rPr>
              <a:t>Electromagnetic waves that are travelling in free space, the speed is c or the speed of light.  What is speed of light?   </a:t>
            </a:r>
            <a:r>
              <a:rPr lang="en-SG" b="1" i="0" dirty="0">
                <a:solidFill>
                  <a:srgbClr val="FF0000"/>
                </a:solidFill>
                <a:effectLst/>
                <a:latin typeface="+mj-lt"/>
              </a:rPr>
              <a:t>3×10</a:t>
            </a:r>
            <a:r>
              <a:rPr lang="en-SG" b="1" i="0" baseline="30000" dirty="0">
                <a:solidFill>
                  <a:srgbClr val="FF0000"/>
                </a:solidFill>
                <a:effectLst/>
                <a:latin typeface="+mj-lt"/>
              </a:rPr>
              <a:t>8</a:t>
            </a:r>
            <a:r>
              <a:rPr lang="en-SG" b="1" i="0" dirty="0">
                <a:solidFill>
                  <a:srgbClr val="FF0000"/>
                </a:solidFill>
                <a:effectLst/>
                <a:latin typeface="+mj-lt"/>
              </a:rPr>
              <a:t> m/s</a:t>
            </a:r>
          </a:p>
          <a:p>
            <a:pPr algn="just"/>
            <a:r>
              <a:rPr lang="en-US" dirty="0">
                <a:latin typeface="+mj-lt"/>
              </a:rPr>
              <a:t>Different color of light, different wavelength!</a:t>
            </a:r>
          </a:p>
          <a:p>
            <a:pPr marL="0" indent="0" algn="just">
              <a:buNone/>
            </a:pPr>
            <a:r>
              <a:rPr lang="en-US" dirty="0">
                <a:latin typeface="+mj-lt"/>
              </a:rPr>
              <a:t> </a:t>
            </a:r>
          </a:p>
        </p:txBody>
      </p:sp>
      <p:sp>
        <p:nvSpPr>
          <p:cNvPr id="3" name="AutoShape 2" descr="\lambda ={\frac {v}{f}}\,\,,">
            <a:extLst>
              <a:ext uri="{FF2B5EF4-FFF2-40B4-BE49-F238E27FC236}">
                <a16:creationId xmlns:a16="http://schemas.microsoft.com/office/drawing/2014/main" id="{2D89CE03-0574-3058-5BBB-92DEB38C51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id="{481419CB-3323-CD3F-ABA6-CAF7A69026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0092" y="2444751"/>
            <a:ext cx="1620078" cy="1035050"/>
          </a:xfrm>
          <a:prstGeom prst="rect">
            <a:avLst/>
          </a:prstGeom>
        </p:spPr>
      </p:pic>
    </p:spTree>
    <p:extLst>
      <p:ext uri="{BB962C8B-B14F-4D97-AF65-F5344CB8AC3E}">
        <p14:creationId xmlns:p14="http://schemas.microsoft.com/office/powerpoint/2010/main" val="322249827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4E44-D57A-95ED-1D23-CAD530BB0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47D6C-B538-20B6-5F4B-3A5E00778FC3}"/>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4FF29EFC-A338-E4B6-EF35-EA794775BF74}"/>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p:txBody>
      </p:sp>
      <p:sp>
        <p:nvSpPr>
          <p:cNvPr id="8" name="Slide Number Placeholder 7">
            <a:extLst>
              <a:ext uri="{FF2B5EF4-FFF2-40B4-BE49-F238E27FC236}">
                <a16:creationId xmlns:a16="http://schemas.microsoft.com/office/drawing/2014/main" id="{F12B6F66-3E89-001C-8159-60F560016E81}"/>
              </a:ext>
            </a:extLst>
          </p:cNvPr>
          <p:cNvSpPr>
            <a:spLocks noGrp="1"/>
          </p:cNvSpPr>
          <p:nvPr>
            <p:ph type="sldNum" sz="quarter" idx="12"/>
          </p:nvPr>
        </p:nvSpPr>
        <p:spPr/>
        <p:txBody>
          <a:bodyPr/>
          <a:lstStyle/>
          <a:p>
            <a:fld id="{687B7451-1438-CB4A-8106-82A64F1C7D7B}" type="slidenum">
              <a:rPr lang="sv-SE" smtClean="0"/>
              <a:t>13</a:t>
            </a:fld>
            <a:endParaRPr lang="sv-SE" dirty="0"/>
          </a:p>
        </p:txBody>
      </p:sp>
    </p:spTree>
    <p:extLst>
      <p:ext uri="{BB962C8B-B14F-4D97-AF65-F5344CB8AC3E}">
        <p14:creationId xmlns:p14="http://schemas.microsoft.com/office/powerpoint/2010/main" val="295742689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6F190-D8C6-3E6E-15B0-EE5B5F0571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CB825-9D04-E446-08F1-BDD61861642A}"/>
              </a:ext>
            </a:extLst>
          </p:cNvPr>
          <p:cNvSpPr>
            <a:spLocks noGrp="1"/>
          </p:cNvSpPr>
          <p:nvPr>
            <p:ph type="title"/>
          </p:nvPr>
        </p:nvSpPr>
        <p:spPr>
          <a:xfrm>
            <a:off x="838199" y="365125"/>
            <a:ext cx="10967113" cy="1325563"/>
          </a:xfrm>
        </p:spPr>
        <p:txBody>
          <a:bodyPr>
            <a:noAutofit/>
          </a:bodyPr>
          <a:lstStyle/>
          <a:p>
            <a:r>
              <a:rPr lang="en-US" sz="4000" dirty="0">
                <a:latin typeface="+mn-lt"/>
              </a:rPr>
              <a:t>What does the term radio mean?</a:t>
            </a:r>
          </a:p>
        </p:txBody>
      </p:sp>
      <p:sp>
        <p:nvSpPr>
          <p:cNvPr id="3" name="Content Placeholder 2">
            <a:extLst>
              <a:ext uri="{FF2B5EF4-FFF2-40B4-BE49-F238E27FC236}">
                <a16:creationId xmlns:a16="http://schemas.microsoft.com/office/drawing/2014/main" id="{7FFBC352-BF04-F813-635A-D13746717D93}"/>
              </a:ext>
            </a:extLst>
          </p:cNvPr>
          <p:cNvSpPr>
            <a:spLocks noGrp="1"/>
          </p:cNvSpPr>
          <p:nvPr>
            <p:ph idx="1"/>
          </p:nvPr>
        </p:nvSpPr>
        <p:spPr>
          <a:xfrm>
            <a:off x="913262" y="1536351"/>
            <a:ext cx="10892050" cy="1877367"/>
          </a:xfrm>
        </p:spPr>
        <p:txBody>
          <a:bodyPr>
            <a:noAutofit/>
          </a:bodyPr>
          <a:lstStyle/>
          <a:p>
            <a:pPr marL="0" indent="0" algn="just">
              <a:buNone/>
            </a:pPr>
            <a:r>
              <a:rPr lang="en-US" dirty="0">
                <a:latin typeface="+mj-lt"/>
              </a:rPr>
              <a:t>Radio technology implies the task of transmission and reception of information using electromagnetic waves of frequency </a:t>
            </a:r>
            <a:r>
              <a:rPr lang="en-US" b="1" dirty="0"/>
              <a:t>3 Hz to 300 GHz</a:t>
            </a:r>
            <a:r>
              <a:rPr lang="en-US" dirty="0">
                <a:latin typeface="+mj-lt"/>
              </a:rPr>
              <a:t>. Electromagnetic waves at these frequencies are also called radio waves, and the frequency bands are called radio spectrum.</a:t>
            </a:r>
          </a:p>
          <a:p>
            <a:pPr marL="0" indent="0" algn="just">
              <a:buNone/>
            </a:pPr>
            <a:r>
              <a:rPr lang="en-US" b="1" dirty="0">
                <a:latin typeface="+mj-lt"/>
              </a:rPr>
              <a:t>What is wavelength for frequency of </a:t>
            </a:r>
            <a:r>
              <a:rPr lang="en-US" b="1" dirty="0">
                <a:solidFill>
                  <a:srgbClr val="FF0000"/>
                </a:solidFill>
                <a:latin typeface="+mj-lt"/>
              </a:rPr>
              <a:t>3 </a:t>
            </a:r>
            <a:r>
              <a:rPr lang="en-US" b="1" dirty="0" err="1">
                <a:solidFill>
                  <a:srgbClr val="FF0000"/>
                </a:solidFill>
                <a:latin typeface="+mj-lt"/>
              </a:rPr>
              <a:t>KHz</a:t>
            </a:r>
            <a:r>
              <a:rPr lang="en-US" b="1" dirty="0">
                <a:solidFill>
                  <a:srgbClr val="FF0000"/>
                </a:solidFill>
                <a:latin typeface="+mj-lt"/>
              </a:rPr>
              <a:t>? </a:t>
            </a:r>
            <a:r>
              <a:rPr lang="en-US" dirty="0">
                <a:latin typeface="+mj-lt"/>
              </a:rPr>
              <a:t>(approx.) 100 Kilometer!</a:t>
            </a:r>
          </a:p>
          <a:p>
            <a:pPr marL="0" indent="0" algn="just">
              <a:buNone/>
            </a:pPr>
            <a:r>
              <a:rPr lang="en-US" dirty="0">
                <a:latin typeface="+mj-lt"/>
              </a:rPr>
              <a:t>	Distance between London and Oxford  </a:t>
            </a:r>
          </a:p>
          <a:p>
            <a:pPr marL="0" indent="0" algn="just">
              <a:buNone/>
            </a:pPr>
            <a:endParaRPr lang="en-US" dirty="0">
              <a:latin typeface="+mj-lt"/>
            </a:endParaRPr>
          </a:p>
          <a:p>
            <a:pPr marL="0" indent="0" algn="just">
              <a:buNone/>
            </a:pPr>
            <a:endParaRPr lang="en-US" dirty="0">
              <a:latin typeface="+mj-lt"/>
            </a:endParaRPr>
          </a:p>
        </p:txBody>
      </p:sp>
      <p:sp>
        <p:nvSpPr>
          <p:cNvPr id="8" name="Slide Number Placeholder 7">
            <a:extLst>
              <a:ext uri="{FF2B5EF4-FFF2-40B4-BE49-F238E27FC236}">
                <a16:creationId xmlns:a16="http://schemas.microsoft.com/office/drawing/2014/main" id="{842A1D44-1B72-9C93-AA0C-55DA1C3603FB}"/>
              </a:ext>
            </a:extLst>
          </p:cNvPr>
          <p:cNvSpPr>
            <a:spLocks noGrp="1"/>
          </p:cNvSpPr>
          <p:nvPr>
            <p:ph type="sldNum" sz="quarter" idx="12"/>
          </p:nvPr>
        </p:nvSpPr>
        <p:spPr/>
        <p:txBody>
          <a:bodyPr/>
          <a:lstStyle/>
          <a:p>
            <a:fld id="{687B7451-1438-CB4A-8106-82A64F1C7D7B}" type="slidenum">
              <a:rPr lang="sv-SE" smtClean="0"/>
              <a:t>14</a:t>
            </a:fld>
            <a:endParaRPr lang="sv-SE" dirty="0"/>
          </a:p>
        </p:txBody>
      </p:sp>
      <p:pic>
        <p:nvPicPr>
          <p:cNvPr id="5" name="Picture 4" descr="A street with buildings and trees&#10;&#10;Description automatically generated">
            <a:extLst>
              <a:ext uri="{FF2B5EF4-FFF2-40B4-BE49-F238E27FC236}">
                <a16:creationId xmlns:a16="http://schemas.microsoft.com/office/drawing/2014/main" id="{7798168C-D847-A2D2-B403-2ABA69C3248E}"/>
              </a:ext>
            </a:extLst>
          </p:cNvPr>
          <p:cNvPicPr>
            <a:picLocks noChangeAspect="1"/>
          </p:cNvPicPr>
          <p:nvPr/>
        </p:nvPicPr>
        <p:blipFill>
          <a:blip r:embed="rId3"/>
          <a:stretch>
            <a:fillRect/>
          </a:stretch>
        </p:blipFill>
        <p:spPr>
          <a:xfrm>
            <a:off x="6359287" y="4244068"/>
            <a:ext cx="2294618" cy="2294618"/>
          </a:xfrm>
          <a:prstGeom prst="rect">
            <a:avLst/>
          </a:prstGeom>
        </p:spPr>
      </p:pic>
      <p:pic>
        <p:nvPicPr>
          <p:cNvPr id="7" name="Picture 6" descr="A bridge with a clock tower and a person walking on it&#10;&#10;Description automatically generated">
            <a:extLst>
              <a:ext uri="{FF2B5EF4-FFF2-40B4-BE49-F238E27FC236}">
                <a16:creationId xmlns:a16="http://schemas.microsoft.com/office/drawing/2014/main" id="{678AD32C-6FC7-AA01-A2B2-D97C325D4E2F}"/>
              </a:ext>
            </a:extLst>
          </p:cNvPr>
          <p:cNvPicPr>
            <a:picLocks noChangeAspect="1"/>
          </p:cNvPicPr>
          <p:nvPr/>
        </p:nvPicPr>
        <p:blipFill>
          <a:blip r:embed="rId4"/>
          <a:stretch>
            <a:fillRect/>
          </a:stretch>
        </p:blipFill>
        <p:spPr>
          <a:xfrm>
            <a:off x="3342718" y="4244068"/>
            <a:ext cx="2294618" cy="2294618"/>
          </a:xfrm>
          <a:prstGeom prst="rect">
            <a:avLst/>
          </a:prstGeom>
        </p:spPr>
      </p:pic>
    </p:spTree>
    <p:extLst>
      <p:ext uri="{BB962C8B-B14F-4D97-AF65-F5344CB8AC3E}">
        <p14:creationId xmlns:p14="http://schemas.microsoft.com/office/powerpoint/2010/main" val="3987810378"/>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5D5D-7FC6-6348-CAFD-C0E18889F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C1B98-01B6-B987-C735-61840CA6B093}"/>
              </a:ext>
            </a:extLst>
          </p:cNvPr>
          <p:cNvSpPr>
            <a:spLocks noGrp="1"/>
          </p:cNvSpPr>
          <p:nvPr>
            <p:ph type="title"/>
          </p:nvPr>
        </p:nvSpPr>
        <p:spPr>
          <a:xfrm>
            <a:off x="838199" y="365125"/>
            <a:ext cx="10967113" cy="1325563"/>
          </a:xfrm>
        </p:spPr>
        <p:txBody>
          <a:bodyPr>
            <a:noAutofit/>
          </a:bodyPr>
          <a:lstStyle/>
          <a:p>
            <a:r>
              <a:rPr lang="en-US" sz="4000" dirty="0">
                <a:latin typeface="+mn-lt"/>
              </a:rPr>
              <a:t>What are radio transceivers?</a:t>
            </a:r>
          </a:p>
        </p:txBody>
      </p:sp>
      <p:sp>
        <p:nvSpPr>
          <p:cNvPr id="3" name="Content Placeholder 2">
            <a:extLst>
              <a:ext uri="{FF2B5EF4-FFF2-40B4-BE49-F238E27FC236}">
                <a16:creationId xmlns:a16="http://schemas.microsoft.com/office/drawing/2014/main" id="{D4973EE3-C1E4-BC17-375B-15DAA558F1F8}"/>
              </a:ext>
            </a:extLst>
          </p:cNvPr>
          <p:cNvSpPr>
            <a:spLocks noGrp="1"/>
          </p:cNvSpPr>
          <p:nvPr>
            <p:ph idx="1"/>
          </p:nvPr>
        </p:nvSpPr>
        <p:spPr>
          <a:xfrm>
            <a:off x="838199" y="1664854"/>
            <a:ext cx="10816989" cy="925389"/>
          </a:xfrm>
        </p:spPr>
        <p:txBody>
          <a:bodyPr>
            <a:noAutofit/>
          </a:bodyPr>
          <a:lstStyle/>
          <a:p>
            <a:pPr marL="0" indent="0" algn="just">
              <a:buNone/>
            </a:pPr>
            <a:r>
              <a:rPr lang="en-US" dirty="0">
                <a:latin typeface="+mj-lt"/>
              </a:rPr>
              <a:t>Radio transceivers are components that enables the </a:t>
            </a:r>
            <a:r>
              <a:rPr lang="en-US" b="1" dirty="0"/>
              <a:t>transmission</a:t>
            </a:r>
            <a:r>
              <a:rPr lang="en-US" dirty="0">
                <a:latin typeface="+mj-lt"/>
              </a:rPr>
              <a:t> and </a:t>
            </a:r>
            <a:r>
              <a:rPr lang="en-US" b="1" dirty="0"/>
              <a:t>reception</a:t>
            </a:r>
            <a:r>
              <a:rPr lang="en-US" dirty="0">
                <a:latin typeface="+mj-lt"/>
              </a:rPr>
              <a:t> of electromagnetic waves. A key component in wireless device</a:t>
            </a:r>
          </a:p>
        </p:txBody>
      </p:sp>
      <p:sp>
        <p:nvSpPr>
          <p:cNvPr id="8" name="Slide Number Placeholder 7">
            <a:extLst>
              <a:ext uri="{FF2B5EF4-FFF2-40B4-BE49-F238E27FC236}">
                <a16:creationId xmlns:a16="http://schemas.microsoft.com/office/drawing/2014/main" id="{BB4DA411-691F-DE93-3C7B-FE80FFFE5A46}"/>
              </a:ext>
            </a:extLst>
          </p:cNvPr>
          <p:cNvSpPr>
            <a:spLocks noGrp="1"/>
          </p:cNvSpPr>
          <p:nvPr>
            <p:ph type="sldNum" sz="quarter" idx="12"/>
          </p:nvPr>
        </p:nvSpPr>
        <p:spPr/>
        <p:txBody>
          <a:bodyPr/>
          <a:lstStyle/>
          <a:p>
            <a:fld id="{687B7451-1438-CB4A-8106-82A64F1C7D7B}" type="slidenum">
              <a:rPr lang="sv-SE" smtClean="0"/>
              <a:t>15</a:t>
            </a:fld>
            <a:endParaRPr lang="sv-SE" dirty="0"/>
          </a:p>
        </p:txBody>
      </p:sp>
      <p:cxnSp>
        <p:nvCxnSpPr>
          <p:cNvPr id="4" name="Straight Connector 3">
            <a:extLst>
              <a:ext uri="{FF2B5EF4-FFF2-40B4-BE49-F238E27FC236}">
                <a16:creationId xmlns:a16="http://schemas.microsoft.com/office/drawing/2014/main" id="{CB20E095-3B40-77A0-969A-FA47026A8DFF}"/>
              </a:ext>
            </a:extLst>
          </p:cNvPr>
          <p:cNvCxnSpPr>
            <a:cxnSpLocks/>
          </p:cNvCxnSpPr>
          <p:nvPr/>
        </p:nvCxnSpPr>
        <p:spPr>
          <a:xfrm>
            <a:off x="3530537" y="4530478"/>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riangle 4">
            <a:extLst>
              <a:ext uri="{FF2B5EF4-FFF2-40B4-BE49-F238E27FC236}">
                <a16:creationId xmlns:a16="http://schemas.microsoft.com/office/drawing/2014/main" id="{44C3A8B1-4ACD-A8C1-E4EE-C501ACBF480B}"/>
              </a:ext>
            </a:extLst>
          </p:cNvPr>
          <p:cNvSpPr/>
          <p:nvPr/>
        </p:nvSpPr>
        <p:spPr>
          <a:xfrm rot="10800000">
            <a:off x="3190797" y="396815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0F20222-FA17-81B9-9B77-DB77FD0F2471}"/>
              </a:ext>
            </a:extLst>
          </p:cNvPr>
          <p:cNvCxnSpPr>
            <a:cxnSpLocks/>
          </p:cNvCxnSpPr>
          <p:nvPr/>
        </p:nvCxnSpPr>
        <p:spPr>
          <a:xfrm>
            <a:off x="3530535" y="511884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332516-528A-B14F-9CA0-A4EC069C43DE}"/>
              </a:ext>
            </a:extLst>
          </p:cNvPr>
          <p:cNvSpPr txBox="1"/>
          <p:nvPr/>
        </p:nvSpPr>
        <p:spPr>
          <a:xfrm>
            <a:off x="3916079" y="4037015"/>
            <a:ext cx="814301" cy="276999"/>
          </a:xfrm>
          <a:prstGeom prst="rect">
            <a:avLst/>
          </a:prstGeom>
          <a:noFill/>
        </p:spPr>
        <p:txBody>
          <a:bodyPr wrap="square" rtlCol="0">
            <a:spAutoFit/>
          </a:bodyPr>
          <a:lstStyle/>
          <a:p>
            <a:r>
              <a:rPr lang="en-US" sz="1200" dirty="0">
                <a:latin typeface="+mj-lt"/>
              </a:rPr>
              <a:t>Antenna</a:t>
            </a:r>
          </a:p>
        </p:txBody>
      </p:sp>
      <p:sp>
        <p:nvSpPr>
          <p:cNvPr id="17" name="TextBox 16">
            <a:extLst>
              <a:ext uri="{FF2B5EF4-FFF2-40B4-BE49-F238E27FC236}">
                <a16:creationId xmlns:a16="http://schemas.microsoft.com/office/drawing/2014/main" id="{A15A1BFC-681F-14B2-6833-FEA0CDBCEAB9}"/>
              </a:ext>
            </a:extLst>
          </p:cNvPr>
          <p:cNvSpPr txBox="1"/>
          <p:nvPr/>
        </p:nvSpPr>
        <p:spPr>
          <a:xfrm>
            <a:off x="2983510" y="6136700"/>
            <a:ext cx="1195782" cy="584775"/>
          </a:xfrm>
          <a:prstGeom prst="rect">
            <a:avLst/>
          </a:prstGeom>
          <a:noFill/>
        </p:spPr>
        <p:txBody>
          <a:bodyPr wrap="square" rtlCol="0">
            <a:spAutoFit/>
          </a:bodyPr>
          <a:lstStyle/>
          <a:p>
            <a:pPr algn="ctr"/>
            <a:r>
              <a:rPr lang="en-US" sz="1600" dirty="0">
                <a:latin typeface="+mj-lt"/>
              </a:rPr>
              <a:t>Transmitting </a:t>
            </a:r>
          </a:p>
          <a:p>
            <a:pPr algn="ctr"/>
            <a:r>
              <a:rPr lang="en-US" sz="1600" dirty="0">
                <a:latin typeface="+mj-lt"/>
              </a:rPr>
              <a:t>Device</a:t>
            </a:r>
          </a:p>
        </p:txBody>
      </p:sp>
      <p:cxnSp>
        <p:nvCxnSpPr>
          <p:cNvPr id="20" name="Straight Arrow Connector 19">
            <a:extLst>
              <a:ext uri="{FF2B5EF4-FFF2-40B4-BE49-F238E27FC236}">
                <a16:creationId xmlns:a16="http://schemas.microsoft.com/office/drawing/2014/main" id="{46FCC05C-BFD5-8D98-F4A4-E6CEC9AA4A44}"/>
              </a:ext>
            </a:extLst>
          </p:cNvPr>
          <p:cNvCxnSpPr>
            <a:cxnSpLocks/>
          </p:cNvCxnSpPr>
          <p:nvPr/>
        </p:nvCxnSpPr>
        <p:spPr>
          <a:xfrm>
            <a:off x="4730380" y="4314014"/>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CC5AD4-816F-43F5-F061-2398BAC3598E}"/>
              </a:ext>
            </a:extLst>
          </p:cNvPr>
          <p:cNvSpPr txBox="1"/>
          <p:nvPr/>
        </p:nvSpPr>
        <p:spPr>
          <a:xfrm>
            <a:off x="5211294" y="3985489"/>
            <a:ext cx="1769412" cy="276999"/>
          </a:xfrm>
          <a:prstGeom prst="rect">
            <a:avLst/>
          </a:prstGeom>
          <a:noFill/>
        </p:spPr>
        <p:txBody>
          <a:bodyPr wrap="square" rtlCol="0">
            <a:spAutoFit/>
          </a:bodyPr>
          <a:lstStyle/>
          <a:p>
            <a:r>
              <a:rPr lang="en-US" sz="1200" dirty="0">
                <a:latin typeface="+mj-lt"/>
              </a:rPr>
              <a:t>Radio frequency signal</a:t>
            </a:r>
          </a:p>
        </p:txBody>
      </p:sp>
      <p:sp>
        <p:nvSpPr>
          <p:cNvPr id="22" name="Triangle 21">
            <a:extLst>
              <a:ext uri="{FF2B5EF4-FFF2-40B4-BE49-F238E27FC236}">
                <a16:creationId xmlns:a16="http://schemas.microsoft.com/office/drawing/2014/main" id="{9591CDC8-C48A-5F14-4E6A-66550B2A4143}"/>
              </a:ext>
            </a:extLst>
          </p:cNvPr>
          <p:cNvSpPr/>
          <p:nvPr/>
        </p:nvSpPr>
        <p:spPr>
          <a:xfrm rot="10800000">
            <a:off x="8106852" y="3968150"/>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1C21802-DB58-799A-29A6-0C074D06507A}"/>
              </a:ext>
            </a:extLst>
          </p:cNvPr>
          <p:cNvCxnSpPr>
            <a:cxnSpLocks/>
          </p:cNvCxnSpPr>
          <p:nvPr/>
        </p:nvCxnSpPr>
        <p:spPr>
          <a:xfrm>
            <a:off x="8446591" y="4527411"/>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0962130-3D9B-0F43-6356-7FDBBDFFA112}"/>
              </a:ext>
            </a:extLst>
          </p:cNvPr>
          <p:cNvSpPr txBox="1"/>
          <p:nvPr/>
        </p:nvSpPr>
        <p:spPr>
          <a:xfrm>
            <a:off x="7868610" y="6136700"/>
            <a:ext cx="1155961" cy="584775"/>
          </a:xfrm>
          <a:prstGeom prst="rect">
            <a:avLst/>
          </a:prstGeom>
          <a:noFill/>
        </p:spPr>
        <p:txBody>
          <a:bodyPr wrap="square" rtlCol="0">
            <a:spAutoFit/>
          </a:bodyPr>
          <a:lstStyle/>
          <a:p>
            <a:pPr algn="ctr"/>
            <a:r>
              <a:rPr lang="en-US" sz="1600" dirty="0">
                <a:latin typeface="+mj-lt"/>
              </a:rPr>
              <a:t>Receiving Device</a:t>
            </a:r>
          </a:p>
        </p:txBody>
      </p:sp>
    </p:spTree>
    <p:extLst>
      <p:ext uri="{BB962C8B-B14F-4D97-AF65-F5344CB8AC3E}">
        <p14:creationId xmlns:p14="http://schemas.microsoft.com/office/powerpoint/2010/main" val="397582918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21" grpId="0"/>
      <p:bldP spid="22" grpId="0" animBg="1"/>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2F4E1-DFDF-9667-D4ED-514C47B04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3A712-7ED5-E104-4E43-9DA8E7E97F7F}"/>
              </a:ext>
            </a:extLst>
          </p:cNvPr>
          <p:cNvSpPr>
            <a:spLocks noGrp="1"/>
          </p:cNvSpPr>
          <p:nvPr>
            <p:ph type="title"/>
          </p:nvPr>
        </p:nvSpPr>
        <p:spPr>
          <a:xfrm>
            <a:off x="740227" y="365120"/>
            <a:ext cx="11959772" cy="1325563"/>
          </a:xfrm>
        </p:spPr>
        <p:txBody>
          <a:bodyPr>
            <a:noAutofit/>
          </a:bodyPr>
          <a:lstStyle/>
          <a:p>
            <a:r>
              <a:rPr lang="en-US" sz="4000" dirty="0">
                <a:latin typeface="+mn-lt"/>
              </a:rPr>
              <a:t>What do you mean by spectrum? Radio spectrum?</a:t>
            </a:r>
          </a:p>
        </p:txBody>
      </p:sp>
      <p:pic>
        <p:nvPicPr>
          <p:cNvPr id="3" name="Picture 2" descr="A rainbow colored wave coming out of a triangle&#10;&#10;Description automatically generated">
            <a:extLst>
              <a:ext uri="{FF2B5EF4-FFF2-40B4-BE49-F238E27FC236}">
                <a16:creationId xmlns:a16="http://schemas.microsoft.com/office/drawing/2014/main" id="{3A8D2CCF-5F81-844B-E478-732416B52428}"/>
              </a:ext>
            </a:extLst>
          </p:cNvPr>
          <p:cNvPicPr>
            <a:picLocks noChangeAspect="1"/>
          </p:cNvPicPr>
          <p:nvPr/>
        </p:nvPicPr>
        <p:blipFill>
          <a:blip r:embed="rId3"/>
          <a:stretch>
            <a:fillRect/>
          </a:stretch>
        </p:blipFill>
        <p:spPr>
          <a:xfrm>
            <a:off x="5959016" y="3873508"/>
            <a:ext cx="3497944" cy="2623459"/>
          </a:xfrm>
          <a:prstGeom prst="rect">
            <a:avLst/>
          </a:prstGeom>
        </p:spPr>
      </p:pic>
      <p:sp>
        <p:nvSpPr>
          <p:cNvPr id="7" name="TextBox 6">
            <a:extLst>
              <a:ext uri="{FF2B5EF4-FFF2-40B4-BE49-F238E27FC236}">
                <a16:creationId xmlns:a16="http://schemas.microsoft.com/office/drawing/2014/main" id="{9DB6EBD7-595A-99A4-6AC2-D304BF986087}"/>
              </a:ext>
            </a:extLst>
          </p:cNvPr>
          <p:cNvSpPr txBox="1"/>
          <p:nvPr/>
        </p:nvSpPr>
        <p:spPr>
          <a:xfrm>
            <a:off x="907995" y="1547335"/>
            <a:ext cx="10376009" cy="2246769"/>
          </a:xfrm>
          <a:prstGeom prst="rect">
            <a:avLst/>
          </a:prstGeom>
          <a:noFill/>
        </p:spPr>
        <p:txBody>
          <a:bodyPr wrap="square">
            <a:spAutoFit/>
          </a:bodyPr>
          <a:lstStyle/>
          <a:p>
            <a:pPr algn="just"/>
            <a:r>
              <a:rPr lang="en-US" sz="2800" dirty="0">
                <a:latin typeface="+mj-lt"/>
              </a:rPr>
              <a:t>In the 17th century, Isaac Newton introduced the concept of the spectrum to the field of physical sciences, specifically in optics. He used this term to describe the array of colors visible when white light passed through a prism and was separated into its constituent hues. Later the term was expanded to include other waves, including radio waves.</a:t>
            </a:r>
          </a:p>
        </p:txBody>
      </p:sp>
      <p:pic>
        <p:nvPicPr>
          <p:cNvPr id="11" name="Picture 10" descr="A painting of a person with long white hair&#10;&#10;Description automatically generated">
            <a:extLst>
              <a:ext uri="{FF2B5EF4-FFF2-40B4-BE49-F238E27FC236}">
                <a16:creationId xmlns:a16="http://schemas.microsoft.com/office/drawing/2014/main" id="{4E147ED8-B16A-67CE-1746-BC4AD58A1147}"/>
              </a:ext>
            </a:extLst>
          </p:cNvPr>
          <p:cNvPicPr>
            <a:picLocks noChangeAspect="1"/>
          </p:cNvPicPr>
          <p:nvPr/>
        </p:nvPicPr>
        <p:blipFill>
          <a:blip r:embed="rId4"/>
          <a:stretch>
            <a:fillRect/>
          </a:stretch>
        </p:blipFill>
        <p:spPr>
          <a:xfrm>
            <a:off x="2735040" y="3873508"/>
            <a:ext cx="2620734" cy="2620734"/>
          </a:xfrm>
          <a:prstGeom prst="rect">
            <a:avLst/>
          </a:prstGeom>
        </p:spPr>
      </p:pic>
    </p:spTree>
    <p:extLst>
      <p:ext uri="{BB962C8B-B14F-4D97-AF65-F5344CB8AC3E}">
        <p14:creationId xmlns:p14="http://schemas.microsoft.com/office/powerpoint/2010/main" val="28542993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314" y="267380"/>
            <a:ext cx="10967113" cy="1325563"/>
          </a:xfrm>
        </p:spPr>
        <p:txBody>
          <a:bodyPr>
            <a:noAutofit/>
          </a:bodyPr>
          <a:lstStyle/>
          <a:p>
            <a:r>
              <a:rPr lang="en-US" sz="4000" dirty="0">
                <a:latin typeface="+mn-lt"/>
              </a:rPr>
              <a:t>How are radio waves characterized?</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17</a:t>
            </a:fld>
            <a:endParaRPr lang="sv-SE" dirty="0"/>
          </a:p>
        </p:txBody>
      </p:sp>
      <p:sp>
        <p:nvSpPr>
          <p:cNvPr id="6" name="Content Placeholder 2">
            <a:extLst>
              <a:ext uri="{FF2B5EF4-FFF2-40B4-BE49-F238E27FC236}">
                <a16:creationId xmlns:a16="http://schemas.microsoft.com/office/drawing/2014/main" id="{CBF6B67B-D6DC-D339-0656-C9B0DBE0A977}"/>
              </a:ext>
            </a:extLst>
          </p:cNvPr>
          <p:cNvSpPr>
            <a:spLocks noGrp="1"/>
          </p:cNvSpPr>
          <p:nvPr>
            <p:ph idx="1"/>
          </p:nvPr>
        </p:nvSpPr>
        <p:spPr>
          <a:xfrm>
            <a:off x="954314" y="1592943"/>
            <a:ext cx="11237685" cy="2804886"/>
          </a:xfrm>
        </p:spPr>
        <p:txBody>
          <a:bodyPr>
            <a:normAutofit/>
          </a:bodyPr>
          <a:lstStyle/>
          <a:p>
            <a:pPr marL="0" indent="0">
              <a:buNone/>
            </a:pPr>
            <a:r>
              <a:rPr lang="en-US" dirty="0">
                <a:latin typeface="+mj-lt"/>
              </a:rPr>
              <a:t>Radio waves can be characterized based on following parameters:</a:t>
            </a:r>
          </a:p>
          <a:p>
            <a:pPr lvl="1"/>
            <a:r>
              <a:rPr lang="en-US" b="1" dirty="0">
                <a:latin typeface="+mj-lt"/>
              </a:rPr>
              <a:t>Strength/Power:  </a:t>
            </a:r>
            <a:r>
              <a:rPr lang="en-US" dirty="0">
                <a:latin typeface="+mj-lt"/>
              </a:rPr>
              <a:t>energy contained in the radio wave</a:t>
            </a:r>
          </a:p>
          <a:p>
            <a:pPr lvl="1"/>
            <a:r>
              <a:rPr lang="en-US" b="1" dirty="0">
                <a:latin typeface="+mj-lt"/>
              </a:rPr>
              <a:t>Frequency: </a:t>
            </a:r>
            <a:r>
              <a:rPr lang="en-US" dirty="0">
                <a:latin typeface="+mj-lt"/>
              </a:rPr>
              <a:t>rate of periodic variation between electric and magnetic field</a:t>
            </a:r>
          </a:p>
          <a:p>
            <a:pPr lvl="1"/>
            <a:r>
              <a:rPr lang="en-US" b="1" dirty="0">
                <a:latin typeface="+mj-lt"/>
              </a:rPr>
              <a:t>Bandwidth: </a:t>
            </a:r>
            <a:r>
              <a:rPr lang="en-US" dirty="0">
                <a:latin typeface="+mj-lt"/>
              </a:rPr>
              <a:t>range of frequencies of radio waves present in the transmission</a:t>
            </a:r>
          </a:p>
          <a:p>
            <a:pPr lvl="1"/>
            <a:r>
              <a:rPr lang="en-US" b="1" dirty="0">
                <a:latin typeface="+mj-lt"/>
              </a:rPr>
              <a:t>Polarization</a:t>
            </a:r>
            <a:r>
              <a:rPr lang="en-US" dirty="0">
                <a:latin typeface="+mj-lt"/>
              </a:rPr>
              <a:t>: orientation of electric field. May be circular, elliptical or linear</a:t>
            </a:r>
          </a:p>
          <a:p>
            <a:pPr lvl="1"/>
            <a:r>
              <a:rPr lang="en-US" b="1" dirty="0">
                <a:latin typeface="+mj-lt"/>
              </a:rPr>
              <a:t>Modulation: </a:t>
            </a:r>
            <a:r>
              <a:rPr lang="en-US" dirty="0">
                <a:latin typeface="+mj-lt"/>
              </a:rPr>
              <a:t>variation of waves property to encode information</a:t>
            </a:r>
          </a:p>
        </p:txBody>
      </p:sp>
      <p:sp>
        <p:nvSpPr>
          <p:cNvPr id="3" name="Footer Placeholder 1">
            <a:extLst>
              <a:ext uri="{FF2B5EF4-FFF2-40B4-BE49-F238E27FC236}">
                <a16:creationId xmlns:a16="http://schemas.microsoft.com/office/drawing/2014/main" id="{081F8766-1EE9-0456-07FD-EDD96617CF8E}"/>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4" name="Picture 3">
            <a:extLst>
              <a:ext uri="{FF2B5EF4-FFF2-40B4-BE49-F238E27FC236}">
                <a16:creationId xmlns:a16="http://schemas.microsoft.com/office/drawing/2014/main" id="{21FF604B-418E-9B9A-312C-DB8CA42A46D1}"/>
              </a:ext>
            </a:extLst>
          </p:cNvPr>
          <p:cNvPicPr>
            <a:picLocks noChangeAspect="1"/>
          </p:cNvPicPr>
          <p:nvPr/>
        </p:nvPicPr>
        <p:blipFill>
          <a:blip r:embed="rId3"/>
          <a:stretch>
            <a:fillRect/>
          </a:stretch>
        </p:blipFill>
        <p:spPr>
          <a:xfrm>
            <a:off x="4097254" y="4236061"/>
            <a:ext cx="3997491" cy="1796491"/>
          </a:xfrm>
          <a:prstGeom prst="rect">
            <a:avLst/>
          </a:prstGeom>
        </p:spPr>
      </p:pic>
    </p:spTree>
    <p:extLst>
      <p:ext uri="{BB962C8B-B14F-4D97-AF65-F5344CB8AC3E}">
        <p14:creationId xmlns:p14="http://schemas.microsoft.com/office/powerpoint/2010/main" val="85995443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14" y="336519"/>
            <a:ext cx="11974277" cy="1325563"/>
          </a:xfrm>
        </p:spPr>
        <p:txBody>
          <a:bodyPr>
            <a:noAutofit/>
          </a:bodyPr>
          <a:lstStyle/>
          <a:p>
            <a:r>
              <a:rPr lang="en-US" sz="4000" dirty="0">
                <a:latin typeface="+mn-lt"/>
              </a:rPr>
              <a:t>How are radio waves modified to carry information</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18</a:t>
            </a:fld>
            <a:endParaRPr lang="sv-SE" dirty="0"/>
          </a:p>
        </p:txBody>
      </p:sp>
      <p:sp>
        <p:nvSpPr>
          <p:cNvPr id="6" name="Content Placeholder 2">
            <a:extLst>
              <a:ext uri="{FF2B5EF4-FFF2-40B4-BE49-F238E27FC236}">
                <a16:creationId xmlns:a16="http://schemas.microsoft.com/office/drawing/2014/main" id="{CBF6B67B-D6DC-D339-0656-C9B0DBE0A977}"/>
              </a:ext>
            </a:extLst>
          </p:cNvPr>
          <p:cNvSpPr>
            <a:spLocks noGrp="1"/>
          </p:cNvSpPr>
          <p:nvPr>
            <p:ph idx="1"/>
          </p:nvPr>
        </p:nvSpPr>
        <p:spPr>
          <a:xfrm>
            <a:off x="838200" y="1585897"/>
            <a:ext cx="11063514" cy="4846638"/>
          </a:xfrm>
        </p:spPr>
        <p:txBody>
          <a:bodyPr>
            <a:normAutofit/>
          </a:bodyPr>
          <a:lstStyle/>
          <a:p>
            <a:r>
              <a:rPr lang="en-US" sz="2800" dirty="0">
                <a:latin typeface="+mj-lt"/>
              </a:rPr>
              <a:t>Encoding information </a:t>
            </a:r>
            <a:r>
              <a:rPr lang="en-US" sz="2800" b="1" dirty="0">
                <a:latin typeface="+mj-lt"/>
              </a:rPr>
              <a:t>“baseband" </a:t>
            </a:r>
            <a:r>
              <a:rPr lang="en-US" sz="2800" dirty="0">
                <a:latin typeface="+mj-lt"/>
              </a:rPr>
              <a:t>in an analog </a:t>
            </a:r>
            <a:r>
              <a:rPr lang="en-US" sz="2800" b="1" dirty="0">
                <a:latin typeface="+mj-lt"/>
              </a:rPr>
              <a:t>“carrier” </a:t>
            </a:r>
            <a:r>
              <a:rPr lang="en-US" sz="2800" dirty="0">
                <a:latin typeface="+mj-lt"/>
              </a:rPr>
              <a:t>signal</a:t>
            </a:r>
          </a:p>
          <a:p>
            <a:pPr lvl="1"/>
            <a:r>
              <a:rPr lang="en-US" dirty="0">
                <a:latin typeface="+mj-lt"/>
              </a:rPr>
              <a:t>Baseband signal often much lower in frequency than the carrier</a:t>
            </a:r>
          </a:p>
          <a:p>
            <a:pPr lvl="1"/>
            <a:r>
              <a:rPr lang="en-US" dirty="0">
                <a:latin typeface="+mj-lt"/>
              </a:rPr>
              <a:t>Frequency of the carrier signal dictates the part of the radio spectrum</a:t>
            </a:r>
          </a:p>
          <a:p>
            <a:r>
              <a:rPr lang="en-US" b="1" dirty="0">
                <a:latin typeface="+mj-lt"/>
              </a:rPr>
              <a:t>Why? </a:t>
            </a:r>
            <a:r>
              <a:rPr lang="en-US" dirty="0">
                <a:latin typeface="+mj-lt"/>
              </a:rPr>
              <a:t>baseband signals or information change is at much lower rate</a:t>
            </a:r>
          </a:p>
          <a:p>
            <a:pPr lvl="1"/>
            <a:r>
              <a:rPr lang="en-US" dirty="0">
                <a:latin typeface="+mj-lt"/>
              </a:rPr>
              <a:t>Speech: </a:t>
            </a:r>
            <a:r>
              <a:rPr lang="en-US" dirty="0" err="1">
                <a:latin typeface="+mj-lt"/>
              </a:rPr>
              <a:t>upto</a:t>
            </a:r>
            <a:r>
              <a:rPr lang="en-US" dirty="0">
                <a:latin typeface="+mj-lt"/>
              </a:rPr>
              <a:t> 20 </a:t>
            </a:r>
            <a:r>
              <a:rPr lang="en-US" dirty="0" err="1">
                <a:latin typeface="+mj-lt"/>
              </a:rPr>
              <a:t>KHz</a:t>
            </a:r>
            <a:r>
              <a:rPr lang="en-US" dirty="0">
                <a:latin typeface="+mj-lt"/>
              </a:rPr>
              <a:t>, temperature changes – few Hz</a:t>
            </a:r>
          </a:p>
          <a:p>
            <a:pPr lvl="1"/>
            <a:r>
              <a:rPr lang="en-US" dirty="0">
                <a:latin typeface="+mj-lt"/>
              </a:rPr>
              <a:t>Enables a better usage of the radio spectrum</a:t>
            </a:r>
          </a:p>
          <a:p>
            <a:pPr lvl="1"/>
            <a:r>
              <a:rPr lang="en-US" dirty="0">
                <a:latin typeface="+mj-lt"/>
              </a:rPr>
              <a:t>Enables communication among several devices sharing the spectrum</a:t>
            </a:r>
          </a:p>
          <a:p>
            <a:pPr lvl="1"/>
            <a:endParaRPr lang="en-US" dirty="0">
              <a:latin typeface="+mj-lt"/>
            </a:endParaRPr>
          </a:p>
        </p:txBody>
      </p:sp>
      <p:sp>
        <p:nvSpPr>
          <p:cNvPr id="5" name="Rounded Rectangle 4">
            <a:extLst>
              <a:ext uri="{FF2B5EF4-FFF2-40B4-BE49-F238E27FC236}">
                <a16:creationId xmlns:a16="http://schemas.microsoft.com/office/drawing/2014/main" id="{B62164E3-B65C-1151-F9D7-8FCC841332DD}"/>
              </a:ext>
            </a:extLst>
          </p:cNvPr>
          <p:cNvSpPr/>
          <p:nvPr/>
        </p:nvSpPr>
        <p:spPr>
          <a:xfrm>
            <a:off x="5333053" y="4654231"/>
            <a:ext cx="1436914" cy="9601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Modulation</a:t>
            </a:r>
          </a:p>
        </p:txBody>
      </p:sp>
      <p:sp>
        <p:nvSpPr>
          <p:cNvPr id="7" name="Right Arrow 6">
            <a:extLst>
              <a:ext uri="{FF2B5EF4-FFF2-40B4-BE49-F238E27FC236}">
                <a16:creationId xmlns:a16="http://schemas.microsoft.com/office/drawing/2014/main" id="{E9B3974A-6017-E801-B662-518650B8A0B7}"/>
              </a:ext>
            </a:extLst>
          </p:cNvPr>
          <p:cNvSpPr/>
          <p:nvPr/>
        </p:nvSpPr>
        <p:spPr>
          <a:xfrm>
            <a:off x="3979051" y="4969652"/>
            <a:ext cx="1099019" cy="3203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7E75EA08-418C-3EA0-FE7B-A3B7167D7AF4}"/>
              </a:ext>
            </a:extLst>
          </p:cNvPr>
          <p:cNvSpPr/>
          <p:nvPr/>
        </p:nvSpPr>
        <p:spPr>
          <a:xfrm>
            <a:off x="7024950" y="4951720"/>
            <a:ext cx="1055002" cy="3383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542B36FA-4B19-CFC8-A3C7-87B65F069C12}"/>
              </a:ext>
            </a:extLst>
          </p:cNvPr>
          <p:cNvSpPr/>
          <p:nvPr/>
        </p:nvSpPr>
        <p:spPr>
          <a:xfrm rot="10800000" flipH="1">
            <a:off x="5950856" y="5748247"/>
            <a:ext cx="290287" cy="7610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4B0E44-6EAB-E367-06B7-EA501C5D1E48}"/>
              </a:ext>
            </a:extLst>
          </p:cNvPr>
          <p:cNvPicPr>
            <a:picLocks noChangeAspect="1"/>
          </p:cNvPicPr>
          <p:nvPr/>
        </p:nvPicPr>
        <p:blipFill>
          <a:blip r:embed="rId3"/>
          <a:stretch>
            <a:fillRect/>
          </a:stretch>
        </p:blipFill>
        <p:spPr>
          <a:xfrm>
            <a:off x="2593588" y="4786943"/>
            <a:ext cx="1219200" cy="685800"/>
          </a:xfrm>
          <a:prstGeom prst="rect">
            <a:avLst/>
          </a:prstGeom>
        </p:spPr>
      </p:pic>
      <p:pic>
        <p:nvPicPr>
          <p:cNvPr id="13" name="Picture 12">
            <a:extLst>
              <a:ext uri="{FF2B5EF4-FFF2-40B4-BE49-F238E27FC236}">
                <a16:creationId xmlns:a16="http://schemas.microsoft.com/office/drawing/2014/main" id="{DAB2D216-E840-188E-360C-B09CDDD28688}"/>
              </a:ext>
            </a:extLst>
          </p:cNvPr>
          <p:cNvPicPr>
            <a:picLocks noChangeAspect="1"/>
          </p:cNvPicPr>
          <p:nvPr/>
        </p:nvPicPr>
        <p:blipFill>
          <a:blip r:embed="rId4"/>
          <a:stretch>
            <a:fillRect/>
          </a:stretch>
        </p:blipFill>
        <p:spPr>
          <a:xfrm>
            <a:off x="6257301" y="6009694"/>
            <a:ext cx="2590299" cy="503669"/>
          </a:xfrm>
          <a:prstGeom prst="rect">
            <a:avLst/>
          </a:prstGeom>
        </p:spPr>
      </p:pic>
      <p:pic>
        <p:nvPicPr>
          <p:cNvPr id="14" name="Picture 13">
            <a:extLst>
              <a:ext uri="{FF2B5EF4-FFF2-40B4-BE49-F238E27FC236}">
                <a16:creationId xmlns:a16="http://schemas.microsoft.com/office/drawing/2014/main" id="{200141F7-22E7-985C-1823-687D3916972C}"/>
              </a:ext>
            </a:extLst>
          </p:cNvPr>
          <p:cNvPicPr>
            <a:picLocks noChangeAspect="1"/>
          </p:cNvPicPr>
          <p:nvPr/>
        </p:nvPicPr>
        <p:blipFill>
          <a:blip r:embed="rId5"/>
          <a:stretch>
            <a:fillRect/>
          </a:stretch>
        </p:blipFill>
        <p:spPr>
          <a:xfrm>
            <a:off x="8334935" y="4786943"/>
            <a:ext cx="1199007" cy="689429"/>
          </a:xfrm>
          <a:prstGeom prst="rect">
            <a:avLst/>
          </a:prstGeom>
        </p:spPr>
      </p:pic>
    </p:spTree>
    <p:extLst>
      <p:ext uri="{BB962C8B-B14F-4D97-AF65-F5344CB8AC3E}">
        <p14:creationId xmlns:p14="http://schemas.microsoft.com/office/powerpoint/2010/main" val="1195082172"/>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F22A7-62D8-6E92-E95E-F4D5744C1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BA1FB-9F24-5889-7B51-DF88101F8167}"/>
              </a:ext>
            </a:extLst>
          </p:cNvPr>
          <p:cNvSpPr>
            <a:spLocks noGrp="1"/>
          </p:cNvSpPr>
          <p:nvPr>
            <p:ph type="title"/>
          </p:nvPr>
        </p:nvSpPr>
        <p:spPr>
          <a:xfrm>
            <a:off x="801414" y="336519"/>
            <a:ext cx="11974277" cy="1325563"/>
          </a:xfrm>
        </p:spPr>
        <p:txBody>
          <a:bodyPr>
            <a:noAutofit/>
          </a:bodyPr>
          <a:lstStyle/>
          <a:p>
            <a:r>
              <a:rPr lang="en-US" sz="4000" dirty="0">
                <a:latin typeface="+mn-lt"/>
              </a:rPr>
              <a:t>What are different modulation techniques?</a:t>
            </a:r>
          </a:p>
        </p:txBody>
      </p:sp>
      <p:sp>
        <p:nvSpPr>
          <p:cNvPr id="8" name="Slide Number Placeholder 7">
            <a:extLst>
              <a:ext uri="{FF2B5EF4-FFF2-40B4-BE49-F238E27FC236}">
                <a16:creationId xmlns:a16="http://schemas.microsoft.com/office/drawing/2014/main" id="{96067888-FD41-09B9-FB6B-9E5931EADDA9}"/>
              </a:ext>
            </a:extLst>
          </p:cNvPr>
          <p:cNvSpPr>
            <a:spLocks noGrp="1"/>
          </p:cNvSpPr>
          <p:nvPr>
            <p:ph type="sldNum" sz="quarter" idx="12"/>
          </p:nvPr>
        </p:nvSpPr>
        <p:spPr/>
        <p:txBody>
          <a:bodyPr/>
          <a:lstStyle/>
          <a:p>
            <a:fld id="{687B7451-1438-CB4A-8106-82A64F1C7D7B}" type="slidenum">
              <a:rPr lang="sv-SE" smtClean="0"/>
              <a:t>19</a:t>
            </a:fld>
            <a:endParaRPr lang="sv-SE" dirty="0"/>
          </a:p>
        </p:txBody>
      </p:sp>
      <p:sp>
        <p:nvSpPr>
          <p:cNvPr id="6" name="Content Placeholder 2">
            <a:extLst>
              <a:ext uri="{FF2B5EF4-FFF2-40B4-BE49-F238E27FC236}">
                <a16:creationId xmlns:a16="http://schemas.microsoft.com/office/drawing/2014/main" id="{AE9EF119-8302-4594-4ED8-816171F4E8A5}"/>
              </a:ext>
            </a:extLst>
          </p:cNvPr>
          <p:cNvSpPr>
            <a:spLocks noGrp="1"/>
          </p:cNvSpPr>
          <p:nvPr>
            <p:ph idx="1"/>
          </p:nvPr>
        </p:nvSpPr>
        <p:spPr>
          <a:xfrm>
            <a:off x="838200" y="1509712"/>
            <a:ext cx="11353800" cy="4846638"/>
          </a:xfrm>
        </p:spPr>
        <p:txBody>
          <a:bodyPr>
            <a:normAutofit/>
          </a:bodyPr>
          <a:lstStyle/>
          <a:p>
            <a:r>
              <a:rPr lang="en-US" dirty="0">
                <a:latin typeface="+mj-lt"/>
              </a:rPr>
              <a:t>V</a:t>
            </a:r>
            <a:r>
              <a:rPr lang="en-US" sz="2800" dirty="0">
                <a:latin typeface="+mj-lt"/>
              </a:rPr>
              <a:t>ary frequency, amplitude, phase of carrier signal according message signal</a:t>
            </a:r>
          </a:p>
          <a:p>
            <a:pPr lvl="1"/>
            <a:r>
              <a:rPr lang="en-US" dirty="0">
                <a:latin typeface="+mj-lt"/>
              </a:rPr>
              <a:t>We can also vary them together to support complex modulation schemes</a:t>
            </a:r>
          </a:p>
          <a:p>
            <a:pPr lvl="1"/>
            <a:r>
              <a:rPr lang="en-US" dirty="0">
                <a:latin typeface="+mj-lt"/>
              </a:rPr>
              <a:t>Analog and Digital counterparts of these modulation schemes exist</a:t>
            </a:r>
          </a:p>
          <a:p>
            <a:pPr lvl="1"/>
            <a:endParaRPr lang="en-US" dirty="0">
              <a:latin typeface="+mj-lt"/>
            </a:endParaRPr>
          </a:p>
          <a:p>
            <a:pPr lvl="1"/>
            <a:endParaRPr lang="en-US" dirty="0">
              <a:latin typeface="+mj-lt"/>
            </a:endParaRPr>
          </a:p>
        </p:txBody>
      </p:sp>
      <p:sp>
        <p:nvSpPr>
          <p:cNvPr id="3" name="Rounded Rectangle 2">
            <a:extLst>
              <a:ext uri="{FF2B5EF4-FFF2-40B4-BE49-F238E27FC236}">
                <a16:creationId xmlns:a16="http://schemas.microsoft.com/office/drawing/2014/main" id="{E380743E-529F-8172-665D-E0E776E8E62D}"/>
              </a:ext>
            </a:extLst>
          </p:cNvPr>
          <p:cNvSpPr/>
          <p:nvPr/>
        </p:nvSpPr>
        <p:spPr>
          <a:xfrm>
            <a:off x="5260482" y="3489156"/>
            <a:ext cx="1436914" cy="9601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Modulation</a:t>
            </a:r>
          </a:p>
        </p:txBody>
      </p:sp>
      <p:sp>
        <p:nvSpPr>
          <p:cNvPr id="4" name="Right Arrow 3">
            <a:extLst>
              <a:ext uri="{FF2B5EF4-FFF2-40B4-BE49-F238E27FC236}">
                <a16:creationId xmlns:a16="http://schemas.microsoft.com/office/drawing/2014/main" id="{609D4CFB-C353-F6D2-CC41-20CB6D863561}"/>
              </a:ext>
            </a:extLst>
          </p:cNvPr>
          <p:cNvSpPr/>
          <p:nvPr/>
        </p:nvSpPr>
        <p:spPr>
          <a:xfrm>
            <a:off x="3906480" y="3804577"/>
            <a:ext cx="1099019" cy="3203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B5F56C8-E98B-1E43-D469-15B45AB1504C}"/>
              </a:ext>
            </a:extLst>
          </p:cNvPr>
          <p:cNvSpPr/>
          <p:nvPr/>
        </p:nvSpPr>
        <p:spPr>
          <a:xfrm>
            <a:off x="6952379" y="3786645"/>
            <a:ext cx="1055002" cy="3383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8C3650E4-5444-34A2-87ED-12806EDC96D3}"/>
              </a:ext>
            </a:extLst>
          </p:cNvPr>
          <p:cNvSpPr/>
          <p:nvPr/>
        </p:nvSpPr>
        <p:spPr>
          <a:xfrm rot="10800000" flipH="1">
            <a:off x="5878285" y="4583172"/>
            <a:ext cx="290287" cy="7610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5BE72F-E9C9-A021-0F4F-5C214088D6CC}"/>
              </a:ext>
            </a:extLst>
          </p:cNvPr>
          <p:cNvPicPr>
            <a:picLocks noChangeAspect="1"/>
          </p:cNvPicPr>
          <p:nvPr/>
        </p:nvPicPr>
        <p:blipFill>
          <a:blip r:embed="rId3"/>
          <a:stretch>
            <a:fillRect/>
          </a:stretch>
        </p:blipFill>
        <p:spPr>
          <a:xfrm>
            <a:off x="2521017" y="3621868"/>
            <a:ext cx="1219200" cy="685800"/>
          </a:xfrm>
          <a:prstGeom prst="rect">
            <a:avLst/>
          </a:prstGeom>
        </p:spPr>
      </p:pic>
      <p:pic>
        <p:nvPicPr>
          <p:cNvPr id="17" name="Picture 16">
            <a:extLst>
              <a:ext uri="{FF2B5EF4-FFF2-40B4-BE49-F238E27FC236}">
                <a16:creationId xmlns:a16="http://schemas.microsoft.com/office/drawing/2014/main" id="{9266CB30-C0A0-832E-BF2D-48D48EA2C3E4}"/>
              </a:ext>
            </a:extLst>
          </p:cNvPr>
          <p:cNvPicPr>
            <a:picLocks noChangeAspect="1"/>
          </p:cNvPicPr>
          <p:nvPr/>
        </p:nvPicPr>
        <p:blipFill>
          <a:blip r:embed="rId4"/>
          <a:stretch>
            <a:fillRect/>
          </a:stretch>
        </p:blipFill>
        <p:spPr>
          <a:xfrm>
            <a:off x="6184730" y="4844619"/>
            <a:ext cx="2590299" cy="503669"/>
          </a:xfrm>
          <a:prstGeom prst="rect">
            <a:avLst/>
          </a:prstGeom>
        </p:spPr>
      </p:pic>
      <p:pic>
        <p:nvPicPr>
          <p:cNvPr id="18" name="Picture 17">
            <a:extLst>
              <a:ext uri="{FF2B5EF4-FFF2-40B4-BE49-F238E27FC236}">
                <a16:creationId xmlns:a16="http://schemas.microsoft.com/office/drawing/2014/main" id="{0C8E0F1E-673B-F6E6-3558-1287036AF38A}"/>
              </a:ext>
            </a:extLst>
          </p:cNvPr>
          <p:cNvPicPr>
            <a:picLocks noChangeAspect="1"/>
          </p:cNvPicPr>
          <p:nvPr/>
        </p:nvPicPr>
        <p:blipFill>
          <a:blip r:embed="rId5"/>
          <a:stretch>
            <a:fillRect/>
          </a:stretch>
        </p:blipFill>
        <p:spPr>
          <a:xfrm>
            <a:off x="8262364" y="3621868"/>
            <a:ext cx="1199007" cy="689429"/>
          </a:xfrm>
          <a:prstGeom prst="rect">
            <a:avLst/>
          </a:prstGeom>
        </p:spPr>
      </p:pic>
    </p:spTree>
    <p:extLst>
      <p:ext uri="{BB962C8B-B14F-4D97-AF65-F5344CB8AC3E}">
        <p14:creationId xmlns:p14="http://schemas.microsoft.com/office/powerpoint/2010/main" val="3703192034"/>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6E958-2F2B-AA78-13DB-16C9E4A75F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C87380-D6E6-16F8-5654-5A61BFA607FB}"/>
              </a:ext>
            </a:extLst>
          </p:cNvPr>
          <p:cNvSpPr>
            <a:spLocks noGrp="1"/>
          </p:cNvSpPr>
          <p:nvPr>
            <p:ph idx="1"/>
          </p:nvPr>
        </p:nvSpPr>
        <p:spPr>
          <a:xfrm>
            <a:off x="838200" y="1864427"/>
            <a:ext cx="11050138" cy="3129145"/>
          </a:xfrm>
        </p:spPr>
        <p:txBody>
          <a:bodyPr>
            <a:normAutofit/>
          </a:bodyPr>
          <a:lstStyle/>
          <a:p>
            <a:r>
              <a:rPr lang="en-US" b="1" dirty="0">
                <a:latin typeface="+mj-lt"/>
              </a:rPr>
              <a:t>General course information and updates</a:t>
            </a:r>
            <a:endParaRPr lang="en-US" b="1" dirty="0">
              <a:latin typeface="+mj-lt"/>
              <a:sym typeface="Wingdings" pitchFamily="2" charset="2"/>
            </a:endParaRPr>
          </a:p>
          <a:p>
            <a:r>
              <a:rPr lang="en-US" dirty="0">
                <a:latin typeface="+mj-lt"/>
                <a:sym typeface="Wingdings" pitchFamily="2" charset="2"/>
              </a:rPr>
              <a:t>Let us review what we had covered in the last lecture</a:t>
            </a:r>
          </a:p>
          <a:p>
            <a:r>
              <a:rPr lang="en-US" dirty="0">
                <a:latin typeface="+mj-lt"/>
                <a:sym typeface="Wingdings" pitchFamily="2" charset="2"/>
              </a:rPr>
              <a:t>Radio signal propagation, attenuation and decibel</a:t>
            </a:r>
          </a:p>
          <a:p>
            <a:r>
              <a:rPr lang="en-US" dirty="0">
                <a:latin typeface="+mj-lt"/>
                <a:sym typeface="Wingdings" pitchFamily="2" charset="2"/>
              </a:rPr>
              <a:t>What are sensors,  different type of sensing modality</a:t>
            </a:r>
            <a:endParaRPr lang="en-US" dirty="0">
              <a:solidFill>
                <a:schemeClr val="tx1">
                  <a:lumMod val="65000"/>
                  <a:lumOff val="35000"/>
                </a:schemeClr>
              </a:solidFill>
              <a:latin typeface="+mj-lt"/>
              <a:sym typeface="Wingdings" pitchFamily="2" charset="2"/>
            </a:endParaRPr>
          </a:p>
          <a:p>
            <a:r>
              <a:rPr lang="en-US" dirty="0">
                <a:latin typeface="+mj-lt"/>
                <a:sym typeface="Wingdings" pitchFamily="2" charset="2"/>
              </a:rPr>
              <a:t>Actuation and </a:t>
            </a:r>
            <a:r>
              <a:rPr lang="en-US" dirty="0" err="1">
                <a:latin typeface="+mj-lt"/>
                <a:sym typeface="Wingdings" pitchFamily="2" charset="2"/>
              </a:rPr>
              <a:t>SensorTag</a:t>
            </a:r>
            <a:r>
              <a:rPr lang="en-US" dirty="0">
                <a:latin typeface="+mj-lt"/>
                <a:sym typeface="Wingdings" pitchFamily="2" charset="2"/>
              </a:rPr>
              <a:t> Platform</a:t>
            </a:r>
          </a:p>
        </p:txBody>
      </p:sp>
      <p:sp>
        <p:nvSpPr>
          <p:cNvPr id="12" name="Slide Number Placeholder 11">
            <a:extLst>
              <a:ext uri="{FF2B5EF4-FFF2-40B4-BE49-F238E27FC236}">
                <a16:creationId xmlns:a16="http://schemas.microsoft.com/office/drawing/2014/main" id="{EC94ECAC-2E1F-D4B6-9598-E86DAEDDA6E2}"/>
              </a:ext>
            </a:extLst>
          </p:cNvPr>
          <p:cNvSpPr>
            <a:spLocks noGrp="1"/>
          </p:cNvSpPr>
          <p:nvPr>
            <p:ph type="sldNum" sz="quarter" idx="12"/>
          </p:nvPr>
        </p:nvSpPr>
        <p:spPr/>
        <p:txBody>
          <a:bodyPr/>
          <a:lstStyle/>
          <a:p>
            <a:fld id="{687B7451-1438-CB4A-8106-82A64F1C7D7B}" type="slidenum">
              <a:rPr lang="sv-SE" smtClean="0"/>
              <a:t>2</a:t>
            </a:fld>
            <a:endParaRPr lang="sv-SE" dirty="0"/>
          </a:p>
        </p:txBody>
      </p:sp>
      <p:sp>
        <p:nvSpPr>
          <p:cNvPr id="5" name="Title 4">
            <a:extLst>
              <a:ext uri="{FF2B5EF4-FFF2-40B4-BE49-F238E27FC236}">
                <a16:creationId xmlns:a16="http://schemas.microsoft.com/office/drawing/2014/main" id="{0D7BA920-DA7F-21C7-2937-A4223A99123D}"/>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BD49D511-C531-CFFD-C832-664EE66AE7FD}"/>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31001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8AC4A-CB9C-A5FD-999C-72500A763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C33CA-525C-E640-D9AF-1087D9DBBDEB}"/>
              </a:ext>
            </a:extLst>
          </p:cNvPr>
          <p:cNvSpPr>
            <a:spLocks noGrp="1"/>
          </p:cNvSpPr>
          <p:nvPr>
            <p:ph type="title"/>
          </p:nvPr>
        </p:nvSpPr>
        <p:spPr>
          <a:xfrm>
            <a:off x="351963" y="362345"/>
            <a:ext cx="11974277" cy="1325563"/>
          </a:xfrm>
        </p:spPr>
        <p:txBody>
          <a:bodyPr>
            <a:noAutofit/>
          </a:bodyPr>
          <a:lstStyle/>
          <a:p>
            <a:r>
              <a:rPr lang="en-US" sz="4000" dirty="0">
                <a:latin typeface="+mn-lt"/>
              </a:rPr>
              <a:t>Amplitude modulation: vary amplitude of carrier signal</a:t>
            </a:r>
          </a:p>
        </p:txBody>
      </p:sp>
      <p:sp>
        <p:nvSpPr>
          <p:cNvPr id="8" name="Slide Number Placeholder 7">
            <a:extLst>
              <a:ext uri="{FF2B5EF4-FFF2-40B4-BE49-F238E27FC236}">
                <a16:creationId xmlns:a16="http://schemas.microsoft.com/office/drawing/2014/main" id="{B8037792-EC5B-01C8-0E39-4E81D96D7A14}"/>
              </a:ext>
            </a:extLst>
          </p:cNvPr>
          <p:cNvSpPr>
            <a:spLocks noGrp="1"/>
          </p:cNvSpPr>
          <p:nvPr>
            <p:ph type="sldNum" sz="quarter" idx="12"/>
          </p:nvPr>
        </p:nvSpPr>
        <p:spPr/>
        <p:txBody>
          <a:bodyPr/>
          <a:lstStyle/>
          <a:p>
            <a:fld id="{687B7451-1438-CB4A-8106-82A64F1C7D7B}" type="slidenum">
              <a:rPr lang="sv-SE" smtClean="0"/>
              <a:t>20</a:t>
            </a:fld>
            <a:endParaRPr lang="sv-SE" dirty="0"/>
          </a:p>
        </p:txBody>
      </p:sp>
      <p:sp>
        <p:nvSpPr>
          <p:cNvPr id="6" name="Content Placeholder 2">
            <a:extLst>
              <a:ext uri="{FF2B5EF4-FFF2-40B4-BE49-F238E27FC236}">
                <a16:creationId xmlns:a16="http://schemas.microsoft.com/office/drawing/2014/main" id="{642A6800-1B13-951B-36C2-22147172E777}"/>
              </a:ext>
            </a:extLst>
          </p:cNvPr>
          <p:cNvSpPr>
            <a:spLocks noGrp="1"/>
          </p:cNvSpPr>
          <p:nvPr>
            <p:ph idx="1"/>
          </p:nvPr>
        </p:nvSpPr>
        <p:spPr>
          <a:xfrm>
            <a:off x="419100" y="1589688"/>
            <a:ext cx="11353800" cy="4846638"/>
          </a:xfrm>
        </p:spPr>
        <p:txBody>
          <a:bodyPr>
            <a:normAutofit/>
          </a:bodyPr>
          <a:lstStyle/>
          <a:p>
            <a:r>
              <a:rPr lang="en-US" dirty="0">
                <a:latin typeface="+mj-lt"/>
              </a:rPr>
              <a:t>Change amplitude of a carrier signal according to the message signal</a:t>
            </a:r>
          </a:p>
          <a:p>
            <a:r>
              <a:rPr lang="en-US" dirty="0">
                <a:latin typeface="+mj-lt"/>
              </a:rPr>
              <a:t>Simplest and the earliest introduced modulation technique</a:t>
            </a:r>
          </a:p>
          <a:p>
            <a:r>
              <a:rPr lang="en-US" dirty="0">
                <a:latin typeface="+mj-lt"/>
              </a:rPr>
              <a:t>Remains widely used for radio broadcast, also computer communication</a:t>
            </a:r>
          </a:p>
          <a:p>
            <a:r>
              <a:rPr lang="en-US" b="1" dirty="0">
                <a:latin typeface="+mj-lt"/>
              </a:rPr>
              <a:t>Disadvantage: </a:t>
            </a:r>
            <a:r>
              <a:rPr lang="en-US" dirty="0">
                <a:latin typeface="+mj-lt"/>
              </a:rPr>
              <a:t>signal prone to interference, less bandwidth efficient</a:t>
            </a:r>
          </a:p>
          <a:p>
            <a:endParaRPr lang="en-US" dirty="0">
              <a:latin typeface="+mj-lt"/>
            </a:endParaRPr>
          </a:p>
          <a:p>
            <a:endParaRPr lang="en-US" dirty="0">
              <a:latin typeface="+mj-lt"/>
            </a:endParaRPr>
          </a:p>
          <a:p>
            <a:pPr lvl="1"/>
            <a:endParaRPr lang="en-US" dirty="0">
              <a:latin typeface="+mj-lt"/>
            </a:endParaRPr>
          </a:p>
          <a:p>
            <a:pPr lvl="1"/>
            <a:endParaRPr lang="en-US" dirty="0">
              <a:latin typeface="+mj-lt"/>
            </a:endParaRPr>
          </a:p>
        </p:txBody>
      </p:sp>
      <p:pic>
        <p:nvPicPr>
          <p:cNvPr id="7" name="Picture 6" descr="A diagram of a sound wave&#10;&#10;Description automatically generated">
            <a:extLst>
              <a:ext uri="{FF2B5EF4-FFF2-40B4-BE49-F238E27FC236}">
                <a16:creationId xmlns:a16="http://schemas.microsoft.com/office/drawing/2014/main" id="{25C55B0F-C522-8C28-6D5C-3DA5145684A3}"/>
              </a:ext>
            </a:extLst>
          </p:cNvPr>
          <p:cNvPicPr>
            <a:picLocks noChangeAspect="1"/>
          </p:cNvPicPr>
          <p:nvPr/>
        </p:nvPicPr>
        <p:blipFill>
          <a:blip r:embed="rId3"/>
          <a:stretch>
            <a:fillRect/>
          </a:stretch>
        </p:blipFill>
        <p:spPr>
          <a:xfrm>
            <a:off x="6852590" y="3741886"/>
            <a:ext cx="3448883" cy="2694440"/>
          </a:xfrm>
          <a:prstGeom prst="rect">
            <a:avLst/>
          </a:prstGeom>
        </p:spPr>
      </p:pic>
    </p:spTree>
    <p:extLst>
      <p:ext uri="{BB962C8B-B14F-4D97-AF65-F5344CB8AC3E}">
        <p14:creationId xmlns:p14="http://schemas.microsoft.com/office/powerpoint/2010/main" val="56567985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A620A-C47C-A602-9DE9-428417B3E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6532C-7B9E-8116-D251-193940561D94}"/>
              </a:ext>
            </a:extLst>
          </p:cNvPr>
          <p:cNvSpPr>
            <a:spLocks noGrp="1"/>
          </p:cNvSpPr>
          <p:nvPr>
            <p:ph type="title"/>
          </p:nvPr>
        </p:nvSpPr>
        <p:spPr>
          <a:xfrm>
            <a:off x="351963" y="362345"/>
            <a:ext cx="11974277" cy="1325563"/>
          </a:xfrm>
        </p:spPr>
        <p:txBody>
          <a:bodyPr>
            <a:noAutofit/>
          </a:bodyPr>
          <a:lstStyle/>
          <a:p>
            <a:r>
              <a:rPr lang="en-US" sz="4000" dirty="0">
                <a:latin typeface="+mn-lt"/>
              </a:rPr>
              <a:t>Frequency modulation: vary frequency of carrier signal</a:t>
            </a:r>
          </a:p>
        </p:txBody>
      </p:sp>
      <p:sp>
        <p:nvSpPr>
          <p:cNvPr id="8" name="Slide Number Placeholder 7">
            <a:extLst>
              <a:ext uri="{FF2B5EF4-FFF2-40B4-BE49-F238E27FC236}">
                <a16:creationId xmlns:a16="http://schemas.microsoft.com/office/drawing/2014/main" id="{C7263355-F1A6-25A7-97BC-4BFC4CA27F39}"/>
              </a:ext>
            </a:extLst>
          </p:cNvPr>
          <p:cNvSpPr>
            <a:spLocks noGrp="1"/>
          </p:cNvSpPr>
          <p:nvPr>
            <p:ph type="sldNum" sz="quarter" idx="12"/>
          </p:nvPr>
        </p:nvSpPr>
        <p:spPr/>
        <p:txBody>
          <a:bodyPr/>
          <a:lstStyle/>
          <a:p>
            <a:fld id="{687B7451-1438-CB4A-8106-82A64F1C7D7B}" type="slidenum">
              <a:rPr lang="sv-SE" smtClean="0"/>
              <a:t>21</a:t>
            </a:fld>
            <a:endParaRPr lang="sv-SE" dirty="0"/>
          </a:p>
        </p:txBody>
      </p:sp>
      <p:sp>
        <p:nvSpPr>
          <p:cNvPr id="6" name="Content Placeholder 2">
            <a:extLst>
              <a:ext uri="{FF2B5EF4-FFF2-40B4-BE49-F238E27FC236}">
                <a16:creationId xmlns:a16="http://schemas.microsoft.com/office/drawing/2014/main" id="{EC94455B-69D9-3117-2BB4-F11A2EE48DEA}"/>
              </a:ext>
            </a:extLst>
          </p:cNvPr>
          <p:cNvSpPr>
            <a:spLocks noGrp="1"/>
          </p:cNvSpPr>
          <p:nvPr>
            <p:ph idx="1"/>
          </p:nvPr>
        </p:nvSpPr>
        <p:spPr>
          <a:xfrm>
            <a:off x="419100" y="1589688"/>
            <a:ext cx="11353800" cy="4846638"/>
          </a:xfrm>
        </p:spPr>
        <p:txBody>
          <a:bodyPr>
            <a:normAutofit/>
          </a:bodyPr>
          <a:lstStyle/>
          <a:p>
            <a:r>
              <a:rPr lang="en-US" dirty="0">
                <a:latin typeface="+mj-lt"/>
              </a:rPr>
              <a:t>Change frequency of a carrier signal according to the message signal</a:t>
            </a:r>
          </a:p>
          <a:p>
            <a:r>
              <a:rPr lang="en-US" dirty="0">
                <a:latin typeface="+mj-lt"/>
              </a:rPr>
              <a:t>Advantages (over AM): Resilient to interference, spectrum efficiency</a:t>
            </a:r>
          </a:p>
          <a:p>
            <a:r>
              <a:rPr lang="en-US" dirty="0">
                <a:latin typeface="+mj-lt"/>
              </a:rPr>
              <a:t>Remains widely used for radio broadcast, also computer communication</a:t>
            </a:r>
          </a:p>
          <a:p>
            <a:r>
              <a:rPr lang="en-US" dirty="0">
                <a:latin typeface="+mj-lt"/>
              </a:rPr>
              <a:t>First demonstrated by Armstrong in 1935!</a:t>
            </a:r>
          </a:p>
          <a:p>
            <a:endParaRPr lang="en-US" dirty="0">
              <a:latin typeface="+mj-lt"/>
            </a:endParaRPr>
          </a:p>
          <a:p>
            <a:endParaRPr lang="en-US" dirty="0">
              <a:latin typeface="+mj-lt"/>
            </a:endParaRPr>
          </a:p>
          <a:p>
            <a:endParaRPr lang="en-US" dirty="0">
              <a:latin typeface="+mj-lt"/>
            </a:endParaRPr>
          </a:p>
          <a:p>
            <a:endParaRPr lang="en-US" dirty="0">
              <a:latin typeface="+mj-lt"/>
            </a:endParaRPr>
          </a:p>
          <a:p>
            <a:pPr lvl="1"/>
            <a:endParaRPr lang="en-US" dirty="0">
              <a:latin typeface="+mj-lt"/>
            </a:endParaRPr>
          </a:p>
          <a:p>
            <a:pPr lvl="1"/>
            <a:endParaRPr lang="en-US" dirty="0">
              <a:latin typeface="+mj-lt"/>
            </a:endParaRPr>
          </a:p>
        </p:txBody>
      </p:sp>
      <p:pic>
        <p:nvPicPr>
          <p:cNvPr id="7" name="Picture 6" descr="A diagram of a sound wave&#10;&#10;Description automatically generated">
            <a:extLst>
              <a:ext uri="{FF2B5EF4-FFF2-40B4-BE49-F238E27FC236}">
                <a16:creationId xmlns:a16="http://schemas.microsoft.com/office/drawing/2014/main" id="{EF921E33-02F3-C473-F89B-CA84795D8F0A}"/>
              </a:ext>
            </a:extLst>
          </p:cNvPr>
          <p:cNvPicPr>
            <a:picLocks noChangeAspect="1"/>
          </p:cNvPicPr>
          <p:nvPr/>
        </p:nvPicPr>
        <p:blipFill>
          <a:blip r:embed="rId3"/>
          <a:stretch>
            <a:fillRect/>
          </a:stretch>
        </p:blipFill>
        <p:spPr>
          <a:xfrm>
            <a:off x="6661267" y="3814888"/>
            <a:ext cx="3199584" cy="2499675"/>
          </a:xfrm>
          <a:prstGeom prst="rect">
            <a:avLst/>
          </a:prstGeom>
        </p:spPr>
      </p:pic>
      <p:pic>
        <p:nvPicPr>
          <p:cNvPr id="3" name="Picture 2" descr="A person sitting at a desk with a radio&#10;&#10;Description automatically generated">
            <a:extLst>
              <a:ext uri="{FF2B5EF4-FFF2-40B4-BE49-F238E27FC236}">
                <a16:creationId xmlns:a16="http://schemas.microsoft.com/office/drawing/2014/main" id="{EBD0E942-2651-C958-4E7D-207886375EB4}"/>
              </a:ext>
            </a:extLst>
          </p:cNvPr>
          <p:cNvPicPr>
            <a:picLocks noChangeAspect="1"/>
          </p:cNvPicPr>
          <p:nvPr/>
        </p:nvPicPr>
        <p:blipFill>
          <a:blip r:embed="rId4"/>
          <a:stretch>
            <a:fillRect/>
          </a:stretch>
        </p:blipFill>
        <p:spPr>
          <a:xfrm>
            <a:off x="2538838" y="3814888"/>
            <a:ext cx="2621438" cy="2621438"/>
          </a:xfrm>
          <a:prstGeom prst="rect">
            <a:avLst/>
          </a:prstGeom>
        </p:spPr>
      </p:pic>
    </p:spTree>
    <p:extLst>
      <p:ext uri="{BB962C8B-B14F-4D97-AF65-F5344CB8AC3E}">
        <p14:creationId xmlns:p14="http://schemas.microsoft.com/office/powerpoint/2010/main" val="382791781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E686-FCCE-7344-C5EB-DF0385F03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E4ECB-187D-BEF7-9097-CC995C2886EC}"/>
              </a:ext>
            </a:extLst>
          </p:cNvPr>
          <p:cNvSpPr>
            <a:spLocks noGrp="1"/>
          </p:cNvSpPr>
          <p:nvPr>
            <p:ph type="title"/>
          </p:nvPr>
        </p:nvSpPr>
        <p:spPr>
          <a:xfrm>
            <a:off x="419100" y="362345"/>
            <a:ext cx="11974277" cy="1325563"/>
          </a:xfrm>
        </p:spPr>
        <p:txBody>
          <a:bodyPr>
            <a:noAutofit/>
          </a:bodyPr>
          <a:lstStyle/>
          <a:p>
            <a:r>
              <a:rPr lang="en-US" sz="4000" dirty="0">
                <a:latin typeface="+mn-lt"/>
              </a:rPr>
              <a:t>Phase modulation: vary phase of carrier signal</a:t>
            </a:r>
          </a:p>
        </p:txBody>
      </p:sp>
      <p:sp>
        <p:nvSpPr>
          <p:cNvPr id="8" name="Slide Number Placeholder 7">
            <a:extLst>
              <a:ext uri="{FF2B5EF4-FFF2-40B4-BE49-F238E27FC236}">
                <a16:creationId xmlns:a16="http://schemas.microsoft.com/office/drawing/2014/main" id="{A78D5964-A950-E062-47AC-A9F2F5AC45CE}"/>
              </a:ext>
            </a:extLst>
          </p:cNvPr>
          <p:cNvSpPr>
            <a:spLocks noGrp="1"/>
          </p:cNvSpPr>
          <p:nvPr>
            <p:ph type="sldNum" sz="quarter" idx="12"/>
          </p:nvPr>
        </p:nvSpPr>
        <p:spPr/>
        <p:txBody>
          <a:bodyPr/>
          <a:lstStyle/>
          <a:p>
            <a:fld id="{687B7451-1438-CB4A-8106-82A64F1C7D7B}" type="slidenum">
              <a:rPr lang="sv-SE" smtClean="0"/>
              <a:t>22</a:t>
            </a:fld>
            <a:endParaRPr lang="sv-SE" dirty="0"/>
          </a:p>
        </p:txBody>
      </p:sp>
      <p:sp>
        <p:nvSpPr>
          <p:cNvPr id="6" name="Content Placeholder 2">
            <a:extLst>
              <a:ext uri="{FF2B5EF4-FFF2-40B4-BE49-F238E27FC236}">
                <a16:creationId xmlns:a16="http://schemas.microsoft.com/office/drawing/2014/main" id="{62C1A278-ABAA-FD60-9729-66B0D8EB31C2}"/>
              </a:ext>
            </a:extLst>
          </p:cNvPr>
          <p:cNvSpPr>
            <a:spLocks noGrp="1"/>
          </p:cNvSpPr>
          <p:nvPr>
            <p:ph idx="1"/>
          </p:nvPr>
        </p:nvSpPr>
        <p:spPr>
          <a:xfrm>
            <a:off x="585820" y="1598810"/>
            <a:ext cx="11353800" cy="4846638"/>
          </a:xfrm>
        </p:spPr>
        <p:txBody>
          <a:bodyPr>
            <a:normAutofit/>
          </a:bodyPr>
          <a:lstStyle/>
          <a:p>
            <a:r>
              <a:rPr lang="en-US" dirty="0">
                <a:latin typeface="+mj-lt"/>
              </a:rPr>
              <a:t>Change phase of a carrier signal according to the message signal</a:t>
            </a:r>
          </a:p>
          <a:p>
            <a:r>
              <a:rPr lang="en-US" dirty="0">
                <a:latin typeface="+mj-lt"/>
              </a:rPr>
              <a:t>It is an integral part of modern communication standards: </a:t>
            </a:r>
            <a:r>
              <a:rPr lang="en-US" dirty="0" err="1">
                <a:latin typeface="+mj-lt"/>
              </a:rPr>
              <a:t>WiFi</a:t>
            </a:r>
            <a:r>
              <a:rPr lang="en-US" dirty="0">
                <a:latin typeface="+mj-lt"/>
              </a:rPr>
              <a:t>, Television</a:t>
            </a:r>
          </a:p>
          <a:p>
            <a:r>
              <a:rPr lang="en-US" b="1" dirty="0">
                <a:latin typeface="+mj-lt"/>
              </a:rPr>
              <a:t>Advantages (over FM): </a:t>
            </a:r>
            <a:r>
              <a:rPr lang="en-US" dirty="0">
                <a:latin typeface="+mj-lt"/>
              </a:rPr>
              <a:t>Better SNR, spectral efficiency</a:t>
            </a:r>
          </a:p>
          <a:p>
            <a:endParaRPr lang="en-US" dirty="0">
              <a:latin typeface="+mj-lt"/>
            </a:endParaRPr>
          </a:p>
          <a:p>
            <a:endParaRPr lang="en-US" dirty="0">
              <a:latin typeface="+mj-lt"/>
            </a:endParaRPr>
          </a:p>
          <a:p>
            <a:endParaRPr lang="en-US" dirty="0">
              <a:latin typeface="+mj-lt"/>
            </a:endParaRPr>
          </a:p>
          <a:p>
            <a:pPr lvl="1"/>
            <a:endParaRPr lang="en-US" dirty="0">
              <a:latin typeface="+mj-lt"/>
            </a:endParaRPr>
          </a:p>
          <a:p>
            <a:pPr lvl="1"/>
            <a:endParaRPr lang="en-US" dirty="0">
              <a:latin typeface="+mj-lt"/>
            </a:endParaRPr>
          </a:p>
        </p:txBody>
      </p:sp>
      <p:pic>
        <p:nvPicPr>
          <p:cNvPr id="5" name="Picture 4" descr="A diagram of a mathematical equation&#10;&#10;Description automatically generated">
            <a:extLst>
              <a:ext uri="{FF2B5EF4-FFF2-40B4-BE49-F238E27FC236}">
                <a16:creationId xmlns:a16="http://schemas.microsoft.com/office/drawing/2014/main" id="{D3F0DE07-E1BF-F9F9-78F3-3F908E716552}"/>
              </a:ext>
            </a:extLst>
          </p:cNvPr>
          <p:cNvPicPr>
            <a:picLocks noChangeAspect="1"/>
          </p:cNvPicPr>
          <p:nvPr/>
        </p:nvPicPr>
        <p:blipFill>
          <a:blip r:embed="rId3"/>
          <a:stretch>
            <a:fillRect/>
          </a:stretch>
        </p:blipFill>
        <p:spPr>
          <a:xfrm>
            <a:off x="6096000" y="3428999"/>
            <a:ext cx="3292475" cy="3292475"/>
          </a:xfrm>
          <a:prstGeom prst="rect">
            <a:avLst/>
          </a:prstGeom>
        </p:spPr>
      </p:pic>
      <p:pic>
        <p:nvPicPr>
          <p:cNvPr id="10" name="Picture 9" descr="A diagram of an oscillating sine wave&#10;&#10;Description automatically generated">
            <a:extLst>
              <a:ext uri="{FF2B5EF4-FFF2-40B4-BE49-F238E27FC236}">
                <a16:creationId xmlns:a16="http://schemas.microsoft.com/office/drawing/2014/main" id="{B1F674BA-87BA-D0EF-4A1E-129FBC19F52F}"/>
              </a:ext>
            </a:extLst>
          </p:cNvPr>
          <p:cNvPicPr>
            <a:picLocks noChangeAspect="1"/>
          </p:cNvPicPr>
          <p:nvPr/>
        </p:nvPicPr>
        <p:blipFill>
          <a:blip r:embed="rId4"/>
          <a:stretch>
            <a:fillRect/>
          </a:stretch>
        </p:blipFill>
        <p:spPr>
          <a:xfrm>
            <a:off x="2144914" y="3429000"/>
            <a:ext cx="3550478" cy="3086184"/>
          </a:xfrm>
          <a:prstGeom prst="rect">
            <a:avLst/>
          </a:prstGeom>
        </p:spPr>
      </p:pic>
    </p:spTree>
    <p:extLst>
      <p:ext uri="{BB962C8B-B14F-4D97-AF65-F5344CB8AC3E}">
        <p14:creationId xmlns:p14="http://schemas.microsoft.com/office/powerpoint/2010/main" val="232024695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78C6-4A0C-7F62-5F6C-788580A470D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C2B803-DFC9-BD70-E779-FBE79E0D9EEC}"/>
              </a:ext>
            </a:extLst>
          </p:cNvPr>
          <p:cNvSpPr>
            <a:spLocks noGrp="1"/>
          </p:cNvSpPr>
          <p:nvPr>
            <p:ph type="sldNum" sz="quarter" idx="12"/>
          </p:nvPr>
        </p:nvSpPr>
        <p:spPr/>
        <p:txBody>
          <a:bodyPr/>
          <a:lstStyle/>
          <a:p>
            <a:fld id="{0778C724-3839-4D76-A707-B4C23905D055}" type="slidenum">
              <a:rPr lang="en-US" smtClean="0"/>
              <a:t>23</a:t>
            </a:fld>
            <a:endParaRPr lang="en-US"/>
          </a:p>
        </p:txBody>
      </p:sp>
      <p:sp>
        <p:nvSpPr>
          <p:cNvPr id="7" name="Title 1">
            <a:extLst>
              <a:ext uri="{FF2B5EF4-FFF2-40B4-BE49-F238E27FC236}">
                <a16:creationId xmlns:a16="http://schemas.microsoft.com/office/drawing/2014/main" id="{B3AD9DFB-861C-D933-0B88-31038994325C}"/>
              </a:ext>
            </a:extLst>
          </p:cNvPr>
          <p:cNvSpPr>
            <a:spLocks noGrp="1"/>
          </p:cNvSpPr>
          <p:nvPr>
            <p:ph type="title"/>
          </p:nvPr>
        </p:nvSpPr>
        <p:spPr>
          <a:xfrm>
            <a:off x="446483" y="136525"/>
            <a:ext cx="11757991" cy="1325563"/>
          </a:xfrm>
        </p:spPr>
        <p:txBody>
          <a:bodyPr>
            <a:normAutofit/>
          </a:bodyPr>
          <a:lstStyle/>
          <a:p>
            <a:r>
              <a:rPr lang="en-US" sz="4000" dirty="0">
                <a:latin typeface="+mn-lt"/>
              </a:rPr>
              <a:t>How radio waves radiate out from transceiver</a:t>
            </a:r>
          </a:p>
        </p:txBody>
      </p:sp>
      <p:sp>
        <p:nvSpPr>
          <p:cNvPr id="8" name="Footer Placeholder 1">
            <a:extLst>
              <a:ext uri="{FF2B5EF4-FFF2-40B4-BE49-F238E27FC236}">
                <a16:creationId xmlns:a16="http://schemas.microsoft.com/office/drawing/2014/main" id="{4AC31B7F-9726-798C-2D06-73AE2000E7A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12BA9D6C-C78D-65F6-28A4-4C9114B2FB0E}"/>
              </a:ext>
            </a:extLst>
          </p:cNvPr>
          <p:cNvSpPr>
            <a:spLocks noGrp="1"/>
          </p:cNvSpPr>
          <p:nvPr>
            <p:ph idx="1"/>
          </p:nvPr>
        </p:nvSpPr>
        <p:spPr>
          <a:xfrm>
            <a:off x="446483" y="1253909"/>
            <a:ext cx="11518922" cy="4846638"/>
          </a:xfrm>
        </p:spPr>
        <p:txBody>
          <a:bodyPr>
            <a:normAutofit/>
          </a:bodyPr>
          <a:lstStyle/>
          <a:p>
            <a:r>
              <a:rPr lang="en-US" sz="2800" dirty="0">
                <a:latin typeface="+mj-lt"/>
              </a:rPr>
              <a:t> </a:t>
            </a:r>
            <a:r>
              <a:rPr lang="en-US" sz="2800" b="1" dirty="0">
                <a:latin typeface="+mj-lt"/>
              </a:rPr>
              <a:t>Antenna: </a:t>
            </a:r>
            <a:r>
              <a:rPr lang="en-US" sz="2800" dirty="0">
                <a:latin typeface="+mj-lt"/>
              </a:rPr>
              <a:t>An electrical conductor or system of conductors</a:t>
            </a:r>
          </a:p>
          <a:p>
            <a:pPr lvl="1"/>
            <a:r>
              <a:rPr lang="en-US" dirty="0">
                <a:latin typeface="+mj-lt"/>
              </a:rPr>
              <a:t>Transmission: radio frequency electrical energy converted into electromagnetic energy</a:t>
            </a:r>
          </a:p>
          <a:p>
            <a:pPr lvl="1"/>
            <a:r>
              <a:rPr lang="en-US" dirty="0">
                <a:latin typeface="+mj-lt"/>
              </a:rPr>
              <a:t>Reception: the reverse occurs, electromagnetic energy converted into electrical energy</a:t>
            </a:r>
          </a:p>
          <a:p>
            <a:r>
              <a:rPr lang="en-US" dirty="0">
                <a:latin typeface="+mj-lt"/>
              </a:rPr>
              <a:t>Antennas can be categorized intro directional or omnidirectional</a:t>
            </a:r>
          </a:p>
          <a:p>
            <a:pPr lvl="1"/>
            <a:r>
              <a:rPr lang="en-US" dirty="0">
                <a:latin typeface="+mj-lt"/>
              </a:rPr>
              <a:t>Based on the radiation pattern of the antenna</a:t>
            </a:r>
          </a:p>
        </p:txBody>
      </p:sp>
      <p:pic>
        <p:nvPicPr>
          <p:cNvPr id="12" name="Picture 11" descr="Graphical user interface&#10;&#10;Description automatically generated">
            <a:extLst>
              <a:ext uri="{FF2B5EF4-FFF2-40B4-BE49-F238E27FC236}">
                <a16:creationId xmlns:a16="http://schemas.microsoft.com/office/drawing/2014/main" id="{A466DBDE-652F-1CD5-E74C-7A1807DD0F59}"/>
              </a:ext>
            </a:extLst>
          </p:cNvPr>
          <p:cNvPicPr>
            <a:picLocks noChangeAspect="1"/>
          </p:cNvPicPr>
          <p:nvPr/>
        </p:nvPicPr>
        <p:blipFill>
          <a:blip r:embed="rId2"/>
          <a:stretch>
            <a:fillRect/>
          </a:stretch>
        </p:blipFill>
        <p:spPr>
          <a:xfrm>
            <a:off x="2261128" y="3677228"/>
            <a:ext cx="8128700" cy="2494947"/>
          </a:xfrm>
          <a:prstGeom prst="rect">
            <a:avLst/>
          </a:prstGeom>
        </p:spPr>
      </p:pic>
    </p:spTree>
    <p:extLst>
      <p:ext uri="{BB962C8B-B14F-4D97-AF65-F5344CB8AC3E}">
        <p14:creationId xmlns:p14="http://schemas.microsoft.com/office/powerpoint/2010/main" val="2220599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C6681-4B30-A5D4-6144-9332496A48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DD67E3-D333-59C0-5740-B5C13C5C0707}"/>
              </a:ext>
            </a:extLst>
          </p:cNvPr>
          <p:cNvSpPr>
            <a:spLocks noGrp="1"/>
          </p:cNvSpPr>
          <p:nvPr>
            <p:ph type="sldNum" sz="quarter" idx="12"/>
          </p:nvPr>
        </p:nvSpPr>
        <p:spPr/>
        <p:txBody>
          <a:bodyPr/>
          <a:lstStyle/>
          <a:p>
            <a:fld id="{0778C724-3839-4D76-A707-B4C23905D055}" type="slidenum">
              <a:rPr lang="en-US" smtClean="0"/>
              <a:t>24</a:t>
            </a:fld>
            <a:endParaRPr lang="en-US"/>
          </a:p>
        </p:txBody>
      </p:sp>
      <p:sp>
        <p:nvSpPr>
          <p:cNvPr id="7" name="Title 1">
            <a:extLst>
              <a:ext uri="{FF2B5EF4-FFF2-40B4-BE49-F238E27FC236}">
                <a16:creationId xmlns:a16="http://schemas.microsoft.com/office/drawing/2014/main" id="{56EE0B77-E1BE-645B-DAC5-8C254C1F3B90}"/>
              </a:ext>
            </a:extLst>
          </p:cNvPr>
          <p:cNvSpPr>
            <a:spLocks noGrp="1"/>
          </p:cNvSpPr>
          <p:nvPr>
            <p:ph type="title"/>
          </p:nvPr>
        </p:nvSpPr>
        <p:spPr>
          <a:xfrm>
            <a:off x="446484" y="136525"/>
            <a:ext cx="10692572" cy="1325563"/>
          </a:xfrm>
        </p:spPr>
        <p:txBody>
          <a:bodyPr>
            <a:normAutofit/>
          </a:bodyPr>
          <a:lstStyle/>
          <a:p>
            <a:r>
              <a:rPr lang="en-US" sz="4000" dirty="0">
                <a:latin typeface="+mn-lt"/>
              </a:rPr>
              <a:t>Relationship between antenna size and frequency</a:t>
            </a:r>
          </a:p>
        </p:txBody>
      </p:sp>
      <p:sp>
        <p:nvSpPr>
          <p:cNvPr id="6" name="Content Placeholder 2">
            <a:extLst>
              <a:ext uri="{FF2B5EF4-FFF2-40B4-BE49-F238E27FC236}">
                <a16:creationId xmlns:a16="http://schemas.microsoft.com/office/drawing/2014/main" id="{A30C1C84-7DB4-4CE5-C684-9411921F6F0D}"/>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0E4B764C-E90F-D701-2307-DA6E97B1B7F2}"/>
              </a:ext>
            </a:extLst>
          </p:cNvPr>
          <p:cNvSpPr txBox="1">
            <a:spLocks/>
          </p:cNvSpPr>
          <p:nvPr/>
        </p:nvSpPr>
        <p:spPr>
          <a:xfrm>
            <a:off x="673078" y="1440531"/>
            <a:ext cx="11518922" cy="48466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mj-lt"/>
              </a:rPr>
              <a:t>Antenna size is </a:t>
            </a:r>
            <a:r>
              <a:rPr lang="en-US" b="1" dirty="0"/>
              <a:t>inversely</a:t>
            </a:r>
            <a:r>
              <a:rPr lang="en-US" dirty="0">
                <a:latin typeface="+mj-lt"/>
              </a:rPr>
              <a:t> proportional to the frequency of radio wave</a:t>
            </a:r>
          </a:p>
          <a:p>
            <a:pPr lvl="1" algn="just"/>
            <a:r>
              <a:rPr lang="en-US" dirty="0">
                <a:latin typeface="+mj-lt"/>
              </a:rPr>
              <a:t>Higher the frequency, smaller the antenna size</a:t>
            </a:r>
          </a:p>
          <a:p>
            <a:pPr lvl="1" algn="just"/>
            <a:r>
              <a:rPr lang="en-US" dirty="0">
                <a:latin typeface="+mj-lt"/>
              </a:rPr>
              <a:t>Lower frequency, larger is the antenna size</a:t>
            </a:r>
          </a:p>
          <a:p>
            <a:pPr marL="0" indent="0" algn="just">
              <a:buNone/>
            </a:pPr>
            <a:r>
              <a:rPr lang="en-US" b="1" dirty="0"/>
              <a:t>For example:</a:t>
            </a:r>
          </a:p>
          <a:p>
            <a:pPr algn="just"/>
            <a:r>
              <a:rPr lang="en-US" b="1" dirty="0">
                <a:latin typeface="+mj-lt"/>
              </a:rPr>
              <a:t>Dipole:  </a:t>
            </a:r>
            <a:r>
              <a:rPr lang="en-US" dirty="0">
                <a:latin typeface="+mj-lt"/>
              </a:rPr>
              <a:t>Length of the conductor is half of the wave length of radio wave</a:t>
            </a:r>
          </a:p>
          <a:p>
            <a:pPr algn="just"/>
            <a:r>
              <a:rPr lang="en-US" b="1" dirty="0">
                <a:latin typeface="+mj-lt"/>
              </a:rPr>
              <a:t>Half-wave dipole: </a:t>
            </a:r>
            <a:r>
              <a:rPr lang="en-US" dirty="0">
                <a:latin typeface="+mj-lt"/>
              </a:rPr>
              <a:t>Length of conductor is quarter wavelength of radio wave</a:t>
            </a:r>
          </a:p>
        </p:txBody>
      </p:sp>
      <p:pic>
        <p:nvPicPr>
          <p:cNvPr id="8" name="Picture 7" descr="A diagram of a voltage&#10;&#10;Description automatically generated">
            <a:extLst>
              <a:ext uri="{FF2B5EF4-FFF2-40B4-BE49-F238E27FC236}">
                <a16:creationId xmlns:a16="http://schemas.microsoft.com/office/drawing/2014/main" id="{8BB6AC09-EB08-D76D-F775-AB31F70EB276}"/>
              </a:ext>
            </a:extLst>
          </p:cNvPr>
          <p:cNvPicPr>
            <a:picLocks noChangeAspect="1"/>
          </p:cNvPicPr>
          <p:nvPr/>
        </p:nvPicPr>
        <p:blipFill>
          <a:blip r:embed="rId2"/>
          <a:stretch>
            <a:fillRect/>
          </a:stretch>
        </p:blipFill>
        <p:spPr>
          <a:xfrm>
            <a:off x="3930650" y="4362010"/>
            <a:ext cx="4330700" cy="2006600"/>
          </a:xfrm>
          <a:prstGeom prst="rect">
            <a:avLst/>
          </a:prstGeom>
        </p:spPr>
      </p:pic>
    </p:spTree>
    <p:extLst>
      <p:ext uri="{BB962C8B-B14F-4D97-AF65-F5344CB8AC3E}">
        <p14:creationId xmlns:p14="http://schemas.microsoft.com/office/powerpoint/2010/main" val="3509636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05CE-7BD1-D2C3-0204-7D5429B28AB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BA9A2-5D94-7520-96E5-446AEF711BF8}"/>
              </a:ext>
            </a:extLst>
          </p:cNvPr>
          <p:cNvSpPr>
            <a:spLocks noGrp="1"/>
          </p:cNvSpPr>
          <p:nvPr>
            <p:ph type="sldNum" sz="quarter" idx="12"/>
          </p:nvPr>
        </p:nvSpPr>
        <p:spPr/>
        <p:txBody>
          <a:bodyPr/>
          <a:lstStyle/>
          <a:p>
            <a:fld id="{0778C724-3839-4D76-A707-B4C23905D055}" type="slidenum">
              <a:rPr lang="en-US" smtClean="0"/>
              <a:t>25</a:t>
            </a:fld>
            <a:endParaRPr lang="en-US"/>
          </a:p>
        </p:txBody>
      </p:sp>
      <p:sp>
        <p:nvSpPr>
          <p:cNvPr id="7" name="Title 1">
            <a:extLst>
              <a:ext uri="{FF2B5EF4-FFF2-40B4-BE49-F238E27FC236}">
                <a16:creationId xmlns:a16="http://schemas.microsoft.com/office/drawing/2014/main" id="{817413C6-17A2-DDC7-93D6-1083F590D8E5}"/>
              </a:ext>
            </a:extLst>
          </p:cNvPr>
          <p:cNvSpPr>
            <a:spLocks noGrp="1"/>
          </p:cNvSpPr>
          <p:nvPr>
            <p:ph type="title"/>
          </p:nvPr>
        </p:nvSpPr>
        <p:spPr>
          <a:xfrm>
            <a:off x="446484" y="136525"/>
            <a:ext cx="10692572" cy="1325563"/>
          </a:xfrm>
        </p:spPr>
        <p:txBody>
          <a:bodyPr>
            <a:normAutofit/>
          </a:bodyPr>
          <a:lstStyle/>
          <a:p>
            <a:r>
              <a:rPr lang="en-US" sz="4000" dirty="0">
                <a:latin typeface="+mn-lt"/>
              </a:rPr>
              <a:t>Understanding the performance of an antenna</a:t>
            </a:r>
          </a:p>
        </p:txBody>
      </p:sp>
      <p:sp>
        <p:nvSpPr>
          <p:cNvPr id="6" name="Content Placeholder 2">
            <a:extLst>
              <a:ext uri="{FF2B5EF4-FFF2-40B4-BE49-F238E27FC236}">
                <a16:creationId xmlns:a16="http://schemas.microsoft.com/office/drawing/2014/main" id="{FA7E5EC6-055B-6FBD-0909-38AF6E586564}"/>
              </a:ext>
            </a:extLst>
          </p:cNvPr>
          <p:cNvSpPr>
            <a:spLocks noGrp="1"/>
          </p:cNvSpPr>
          <p:nvPr>
            <p:ph idx="1"/>
          </p:nvPr>
        </p:nvSpPr>
        <p:spPr>
          <a:xfrm>
            <a:off x="446483" y="1371349"/>
            <a:ext cx="11518922" cy="4846638"/>
          </a:xfrm>
        </p:spPr>
        <p:txBody>
          <a:bodyPr>
            <a:normAutofit/>
          </a:bodyPr>
          <a:lstStyle/>
          <a:p>
            <a:endParaRPr lang="en-US" dirty="0">
              <a:latin typeface="+mj-lt"/>
            </a:endParaRPr>
          </a:p>
          <a:p>
            <a:endParaRPr lang="en-US" dirty="0">
              <a:latin typeface="+mj-lt"/>
            </a:endParaRPr>
          </a:p>
        </p:txBody>
      </p:sp>
      <p:sp>
        <p:nvSpPr>
          <p:cNvPr id="5" name="Content Placeholder 2">
            <a:extLst>
              <a:ext uri="{FF2B5EF4-FFF2-40B4-BE49-F238E27FC236}">
                <a16:creationId xmlns:a16="http://schemas.microsoft.com/office/drawing/2014/main" id="{0C26E0BA-504A-1F13-8A53-AD68C75DBA04}"/>
              </a:ext>
            </a:extLst>
          </p:cNvPr>
          <p:cNvSpPr txBox="1">
            <a:spLocks/>
          </p:cNvSpPr>
          <p:nvPr/>
        </p:nvSpPr>
        <p:spPr>
          <a:xfrm>
            <a:off x="533583" y="1371349"/>
            <a:ext cx="11124833" cy="3998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1" dirty="0">
                <a:latin typeface="+mj-lt"/>
              </a:rPr>
              <a:t>Gain of antenna: </a:t>
            </a:r>
            <a:r>
              <a:rPr lang="en-US" dirty="0">
                <a:latin typeface="+mj-lt"/>
              </a:rPr>
              <a:t>It is a dimensionless quantity that measures the ability of an antenna to direct or receive radio waves in a particular direction compared to a reference. It is usually measured in the unit of decibel (dB)</a:t>
            </a:r>
          </a:p>
          <a:p>
            <a:pPr lvl="1" algn="just"/>
            <a:r>
              <a:rPr lang="en-US" dirty="0">
                <a:latin typeface="+mj-lt"/>
              </a:rPr>
              <a:t>Often measured in reference to hypothetical isotropic antenna (</a:t>
            </a:r>
            <a:r>
              <a:rPr lang="en-US" dirty="0" err="1">
                <a:latin typeface="+mj-lt"/>
              </a:rPr>
              <a:t>dBi</a:t>
            </a:r>
            <a:r>
              <a:rPr lang="en-US" dirty="0">
                <a:latin typeface="+mj-lt"/>
              </a:rPr>
              <a:t>)</a:t>
            </a:r>
          </a:p>
          <a:p>
            <a:pPr lvl="1" algn="just"/>
            <a:r>
              <a:rPr lang="en-US" dirty="0">
                <a:latin typeface="+mj-lt"/>
              </a:rPr>
              <a:t>Can be measured in reference to a halfwave dipole antenna (</a:t>
            </a:r>
            <a:r>
              <a:rPr lang="en-US" dirty="0" err="1">
                <a:latin typeface="+mj-lt"/>
              </a:rPr>
              <a:t>dBd</a:t>
            </a:r>
            <a:r>
              <a:rPr lang="en-US" dirty="0">
                <a:latin typeface="+mj-lt"/>
              </a:rPr>
              <a:t>)</a:t>
            </a:r>
          </a:p>
          <a:p>
            <a:pPr algn="just"/>
            <a:r>
              <a:rPr lang="en-US" dirty="0">
                <a:latin typeface="+mj-lt"/>
              </a:rPr>
              <a:t>Antennas are reciprocal in nature. Transmit and receive equally well</a:t>
            </a:r>
          </a:p>
          <a:p>
            <a:pPr algn="just"/>
            <a:endParaRPr lang="en-US" dirty="0">
              <a:latin typeface="+mj-lt"/>
            </a:endParaRPr>
          </a:p>
          <a:p>
            <a:pPr algn="just"/>
            <a:r>
              <a:rPr lang="en-US" b="1" dirty="0">
                <a:latin typeface="+mj-lt"/>
              </a:rPr>
              <a:t>Tradeoffs: </a:t>
            </a:r>
            <a:r>
              <a:rPr lang="en-US" dirty="0">
                <a:latin typeface="+mj-lt"/>
              </a:rPr>
              <a:t>Higher the gain, more directional is the transmission and reception, and the narrower would be the beam</a:t>
            </a:r>
          </a:p>
        </p:txBody>
      </p:sp>
    </p:spTree>
    <p:extLst>
      <p:ext uri="{BB962C8B-B14F-4D97-AF65-F5344CB8AC3E}">
        <p14:creationId xmlns:p14="http://schemas.microsoft.com/office/powerpoint/2010/main" val="1104660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body" idx="4294967295"/>
          </p:nvPr>
        </p:nvSpPr>
        <p:spPr>
          <a:xfrm>
            <a:off x="594922" y="1228527"/>
            <a:ext cx="10774118" cy="5310385"/>
          </a:xfrm>
        </p:spPr>
        <p:txBody>
          <a:bodyPr>
            <a:normAutofit/>
          </a:bodyPr>
          <a:lstStyle/>
          <a:p>
            <a:pPr algn="just">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Power output, in a particular direction, compared to that produced in any direction by a perfect omni-directional antenna (isotropic antenna)</a:t>
            </a:r>
            <a:r>
              <a:rPr lang="ar-SA" dirty="0">
                <a:latin typeface="+mj-lt"/>
                <a:cs typeface="Arial" charset="0"/>
              </a:rPr>
              <a:t>‏</a:t>
            </a:r>
            <a:endParaRPr lang="en-US" dirty="0">
              <a:latin typeface="+mj-lt"/>
            </a:endParaRPr>
          </a:p>
          <a:p>
            <a:pPr>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Effective area: related to physical size and shape of antenna</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latin typeface="+mj-lt"/>
              </a:rPr>
              <a:t>Relationship between antenna gain and effective area</a:t>
            </a:r>
          </a:p>
          <a:p>
            <a:pPr lvl="1">
              <a:lnSpc>
                <a:spcPct val="8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i="1" dirty="0">
              <a:latin typeface="+mj-lt"/>
            </a:endParaRPr>
          </a:p>
          <a:p>
            <a:pPr lvl="2">
              <a:lnSpc>
                <a:spcPct val="8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i="1" dirty="0">
              <a:latin typeface="+mj-lt"/>
            </a:endParaRP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G </a:t>
            </a:r>
            <a:r>
              <a:rPr lang="en-US" sz="2400" dirty="0">
                <a:latin typeface="+mj-lt"/>
              </a:rPr>
              <a:t>= antenna gain</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A</a:t>
            </a:r>
            <a:r>
              <a:rPr lang="en-US" sz="2400" i="1" baseline="-25000" dirty="0">
                <a:latin typeface="+mj-lt"/>
              </a:rPr>
              <a:t>e</a:t>
            </a:r>
            <a:r>
              <a:rPr lang="en-US" sz="2400" i="1" dirty="0">
                <a:latin typeface="+mj-lt"/>
              </a:rPr>
              <a:t> </a:t>
            </a:r>
            <a:r>
              <a:rPr lang="en-US" sz="2400" dirty="0">
                <a:latin typeface="+mj-lt"/>
              </a:rPr>
              <a:t>= effective area</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i="1" dirty="0">
                <a:latin typeface="+mj-lt"/>
              </a:rPr>
              <a:t>f </a:t>
            </a:r>
            <a:r>
              <a:rPr lang="en-US" sz="2400" dirty="0">
                <a:latin typeface="+mj-lt"/>
              </a:rPr>
              <a:t>= carrier frequency</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mj-lt"/>
              </a:rPr>
              <a:t>c = speed of light 3 X 10</a:t>
            </a:r>
            <a:r>
              <a:rPr lang="en-US" sz="2400" baseline="30000" dirty="0">
                <a:latin typeface="+mj-lt"/>
              </a:rPr>
              <a:t>8</a:t>
            </a:r>
            <a:r>
              <a:rPr lang="en-US" sz="2400" dirty="0">
                <a:latin typeface="+mj-lt"/>
              </a:rPr>
              <a:t> m/s</a:t>
            </a:r>
          </a:p>
          <a:p>
            <a:pPr lvl="2">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latin typeface="+mj-lt"/>
                <a:cs typeface="Times New Roman" pitchFamily="18" charset="0"/>
              </a:rPr>
              <a:t>Lambda</a:t>
            </a:r>
            <a:r>
              <a:rPr lang="en-US" sz="2400" dirty="0">
                <a:latin typeface="+mj-lt"/>
              </a:rPr>
              <a:t> = carrier wavelength</a:t>
            </a:r>
          </a:p>
        </p:txBody>
      </p:sp>
      <p:graphicFrame>
        <p:nvGraphicFramePr>
          <p:cNvPr id="1026" name="Object 3"/>
          <p:cNvGraphicFramePr>
            <a:graphicFrameLocks noChangeAspect="1"/>
          </p:cNvGraphicFramePr>
          <p:nvPr/>
        </p:nvGraphicFramePr>
        <p:xfrm>
          <a:off x="4223658" y="2933474"/>
          <a:ext cx="3311525" cy="1116012"/>
        </p:xfrm>
        <a:graphic>
          <a:graphicData uri="http://schemas.openxmlformats.org/presentationml/2006/ole">
            <mc:AlternateContent xmlns:mc="http://schemas.openxmlformats.org/markup-compatibility/2006">
              <mc:Choice xmlns:v="urn:schemas-microsoft-com:vml" Requires="v">
                <p:oleObj r:id="rId3" imgW="1244160" imgH="418680" progId="Equation.3">
                  <p:embed/>
                </p:oleObj>
              </mc:Choice>
              <mc:Fallback>
                <p:oleObj r:id="rId3" imgW="1244160" imgH="418680" progId="Equation.3">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658" y="2933474"/>
                        <a:ext cx="3311525" cy="111601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5C6FAEEE-D619-4E65-A0EF-E650D0B3166A}" type="slidenum">
              <a:rPr lang="en-US" smtClean="0"/>
              <a:t>26</a:t>
            </a:fld>
            <a:endParaRPr lang="en-US"/>
          </a:p>
        </p:txBody>
      </p:sp>
      <p:sp>
        <p:nvSpPr>
          <p:cNvPr id="4" name="Title 1">
            <a:extLst>
              <a:ext uri="{FF2B5EF4-FFF2-40B4-BE49-F238E27FC236}">
                <a16:creationId xmlns:a16="http://schemas.microsoft.com/office/drawing/2014/main" id="{96CF871C-BF2E-A277-905F-F1FBBAD3B07D}"/>
              </a:ext>
            </a:extLst>
          </p:cNvPr>
          <p:cNvSpPr>
            <a:spLocks noGrp="1"/>
          </p:cNvSpPr>
          <p:nvPr>
            <p:ph type="title"/>
          </p:nvPr>
        </p:nvSpPr>
        <p:spPr>
          <a:xfrm>
            <a:off x="676468" y="92656"/>
            <a:ext cx="10692572" cy="1325563"/>
          </a:xfrm>
        </p:spPr>
        <p:txBody>
          <a:bodyPr>
            <a:normAutofit/>
          </a:bodyPr>
          <a:lstStyle/>
          <a:p>
            <a:r>
              <a:rPr lang="en-US" sz="4000" dirty="0">
                <a:latin typeface="+mn-lt"/>
              </a:rPr>
              <a:t>Understanding the performance of an antenna</a:t>
            </a:r>
          </a:p>
        </p:txBody>
      </p:sp>
    </p:spTree>
    <p:extLst>
      <p:ext uri="{BB962C8B-B14F-4D97-AF65-F5344CB8AC3E}">
        <p14:creationId xmlns:p14="http://schemas.microsoft.com/office/powerpoint/2010/main" val="1663954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27</a:t>
            </a:fld>
            <a:endParaRPr lang="en-US"/>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563711" y="136525"/>
            <a:ext cx="11757991" cy="1325563"/>
          </a:xfrm>
        </p:spPr>
        <p:txBody>
          <a:bodyPr>
            <a:normAutofit/>
          </a:bodyPr>
          <a:lstStyle/>
          <a:p>
            <a:r>
              <a:rPr lang="en-US" sz="4000" dirty="0">
                <a:latin typeface="+mn-lt"/>
              </a:rPr>
              <a:t>How do radio waves propagate from TX to RX?</a:t>
            </a:r>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FCCEAB40-2767-09E4-0598-464C7AD0901C}"/>
              </a:ext>
            </a:extLst>
          </p:cNvPr>
          <p:cNvSpPr>
            <a:spLocks noGrp="1"/>
          </p:cNvSpPr>
          <p:nvPr>
            <p:ph idx="1"/>
          </p:nvPr>
        </p:nvSpPr>
        <p:spPr>
          <a:xfrm>
            <a:off x="673078" y="1462088"/>
            <a:ext cx="11518922" cy="4846638"/>
          </a:xfrm>
        </p:spPr>
        <p:txBody>
          <a:bodyPr>
            <a:normAutofit/>
          </a:bodyPr>
          <a:lstStyle/>
          <a:p>
            <a:r>
              <a:rPr lang="en-US" dirty="0">
                <a:latin typeface="+mj-lt"/>
              </a:rPr>
              <a:t>Medium and environment has an important role to play in propagation</a:t>
            </a:r>
          </a:p>
          <a:p>
            <a:r>
              <a:rPr lang="en-US" dirty="0">
                <a:latin typeface="+mj-lt"/>
              </a:rPr>
              <a:t>Radio waves do not propagate well underwater. Submarines uses sound</a:t>
            </a:r>
          </a:p>
          <a:p>
            <a:r>
              <a:rPr lang="en-US" dirty="0">
                <a:latin typeface="+mj-lt"/>
              </a:rPr>
              <a:t>Environment impacts the radio wave propagation significantly</a:t>
            </a:r>
          </a:p>
          <a:p>
            <a:pPr lvl="1"/>
            <a:r>
              <a:rPr lang="en-US" dirty="0">
                <a:latin typeface="+mj-lt"/>
              </a:rPr>
              <a:t>Reduced communication range</a:t>
            </a:r>
          </a:p>
          <a:p>
            <a:pPr lvl="1"/>
            <a:r>
              <a:rPr lang="en-US" dirty="0">
                <a:latin typeface="+mj-lt"/>
              </a:rPr>
              <a:t>Interference from other devices</a:t>
            </a:r>
          </a:p>
          <a:p>
            <a:pPr lvl="1"/>
            <a:r>
              <a:rPr lang="en-US" dirty="0">
                <a:latin typeface="+mj-lt"/>
              </a:rPr>
              <a:t>Issues with reliability</a:t>
            </a:r>
          </a:p>
          <a:p>
            <a:pPr lvl="1"/>
            <a:r>
              <a:rPr lang="en-US" dirty="0">
                <a:latin typeface="+mj-lt"/>
              </a:rPr>
              <a:t>…… and many more</a:t>
            </a:r>
          </a:p>
          <a:p>
            <a:endParaRPr lang="en-US" dirty="0">
              <a:latin typeface="+mj-lt"/>
            </a:endParaRPr>
          </a:p>
        </p:txBody>
      </p:sp>
      <p:pic>
        <p:nvPicPr>
          <p:cNvPr id="3" name="Picture 2" descr="A submarine under the water&#10;&#10;Description automatically generated">
            <a:extLst>
              <a:ext uri="{FF2B5EF4-FFF2-40B4-BE49-F238E27FC236}">
                <a16:creationId xmlns:a16="http://schemas.microsoft.com/office/drawing/2014/main" id="{B7673C0F-E851-42DA-B270-0C3C5C944544}"/>
              </a:ext>
            </a:extLst>
          </p:cNvPr>
          <p:cNvPicPr>
            <a:picLocks noChangeAspect="1"/>
          </p:cNvPicPr>
          <p:nvPr/>
        </p:nvPicPr>
        <p:blipFill>
          <a:blip r:embed="rId2"/>
          <a:stretch>
            <a:fillRect/>
          </a:stretch>
        </p:blipFill>
        <p:spPr>
          <a:xfrm>
            <a:off x="8765504" y="3773977"/>
            <a:ext cx="2327565" cy="2327565"/>
          </a:xfrm>
          <a:prstGeom prst="rect">
            <a:avLst/>
          </a:prstGeom>
        </p:spPr>
      </p:pic>
      <p:pic>
        <p:nvPicPr>
          <p:cNvPr id="9" name="Picture 8" descr="A city with many buildings&#10;&#10;Description automatically generated">
            <a:extLst>
              <a:ext uri="{FF2B5EF4-FFF2-40B4-BE49-F238E27FC236}">
                <a16:creationId xmlns:a16="http://schemas.microsoft.com/office/drawing/2014/main" id="{C5362AC3-2F4F-D8B5-E4BB-C4B401C8F9EB}"/>
              </a:ext>
            </a:extLst>
          </p:cNvPr>
          <p:cNvPicPr>
            <a:picLocks noChangeAspect="1"/>
          </p:cNvPicPr>
          <p:nvPr/>
        </p:nvPicPr>
        <p:blipFill>
          <a:blip r:embed="rId3"/>
          <a:stretch>
            <a:fillRect/>
          </a:stretch>
        </p:blipFill>
        <p:spPr>
          <a:xfrm>
            <a:off x="6096000" y="3773977"/>
            <a:ext cx="2327564" cy="2327564"/>
          </a:xfrm>
          <a:prstGeom prst="rect">
            <a:avLst/>
          </a:prstGeom>
        </p:spPr>
      </p:pic>
    </p:spTree>
    <p:extLst>
      <p:ext uri="{BB962C8B-B14F-4D97-AF65-F5344CB8AC3E}">
        <p14:creationId xmlns:p14="http://schemas.microsoft.com/office/powerpoint/2010/main" val="383821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EA3F6B-FB96-4FDA-8C12-A035B5A57CD4}"/>
              </a:ext>
            </a:extLst>
          </p:cNvPr>
          <p:cNvSpPr>
            <a:spLocks noGrp="1"/>
          </p:cNvSpPr>
          <p:nvPr>
            <p:ph type="sldNum" sz="quarter" idx="12"/>
          </p:nvPr>
        </p:nvSpPr>
        <p:spPr/>
        <p:txBody>
          <a:bodyPr/>
          <a:lstStyle/>
          <a:p>
            <a:fld id="{0778C724-3839-4D76-A707-B4C23905D055}" type="slidenum">
              <a:rPr lang="en-US" smtClean="0"/>
              <a:t>28</a:t>
            </a:fld>
            <a:endParaRPr lang="en-US" dirty="0"/>
          </a:p>
        </p:txBody>
      </p:sp>
      <p:sp>
        <p:nvSpPr>
          <p:cNvPr id="7" name="Title 1">
            <a:extLst>
              <a:ext uri="{FF2B5EF4-FFF2-40B4-BE49-F238E27FC236}">
                <a16:creationId xmlns:a16="http://schemas.microsoft.com/office/drawing/2014/main" id="{469568C3-5857-EBBC-6B4B-0E8BD52FE762}"/>
              </a:ext>
            </a:extLst>
          </p:cNvPr>
          <p:cNvSpPr>
            <a:spLocks noGrp="1"/>
          </p:cNvSpPr>
          <p:nvPr>
            <p:ph type="title"/>
          </p:nvPr>
        </p:nvSpPr>
        <p:spPr>
          <a:xfrm>
            <a:off x="533603" y="353089"/>
            <a:ext cx="11124793" cy="1325563"/>
          </a:xfrm>
        </p:spPr>
        <p:txBody>
          <a:bodyPr>
            <a:normAutofit/>
          </a:bodyPr>
          <a:lstStyle/>
          <a:p>
            <a:r>
              <a:rPr lang="en-US" sz="4000" dirty="0">
                <a:latin typeface="+mn-lt"/>
              </a:rPr>
              <a:t>Radio propagation is complex in real-world, especially when obstacles are present</a:t>
            </a:r>
          </a:p>
        </p:txBody>
      </p:sp>
      <p:sp>
        <p:nvSpPr>
          <p:cNvPr id="8" name="Footer Placeholder 1">
            <a:extLst>
              <a:ext uri="{FF2B5EF4-FFF2-40B4-BE49-F238E27FC236}">
                <a16:creationId xmlns:a16="http://schemas.microsoft.com/office/drawing/2014/main" id="{4CD87FBB-C10F-0266-0E51-DEACCD851C2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9" name="Picture 2">
            <a:extLst>
              <a:ext uri="{FF2B5EF4-FFF2-40B4-BE49-F238E27FC236}">
                <a16:creationId xmlns:a16="http://schemas.microsoft.com/office/drawing/2014/main" id="{DCF7D755-B039-5458-8769-07A105E237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3603" y="1530496"/>
            <a:ext cx="4607906" cy="223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2">
            <a:extLst>
              <a:ext uri="{FF2B5EF4-FFF2-40B4-BE49-F238E27FC236}">
                <a16:creationId xmlns:a16="http://schemas.microsoft.com/office/drawing/2014/main" id="{E20B1F44-B101-D67C-6E13-D5B13214A923}"/>
              </a:ext>
            </a:extLst>
          </p:cNvPr>
          <p:cNvSpPr>
            <a:spLocks noGrp="1"/>
          </p:cNvSpPr>
          <p:nvPr>
            <p:ph idx="1"/>
          </p:nvPr>
        </p:nvSpPr>
        <p:spPr>
          <a:xfrm>
            <a:off x="513025" y="1807090"/>
            <a:ext cx="6018607" cy="4562493"/>
          </a:xfrm>
        </p:spPr>
        <p:txBody>
          <a:bodyPr>
            <a:normAutofit/>
          </a:bodyPr>
          <a:lstStyle/>
          <a:p>
            <a:r>
              <a:rPr lang="en-US" dirty="0">
                <a:latin typeface="+mj-lt"/>
              </a:rPr>
              <a:t>Reflection</a:t>
            </a:r>
          </a:p>
          <a:p>
            <a:pPr lvl="1"/>
            <a:r>
              <a:rPr lang="en-US" dirty="0">
                <a:latin typeface="+mj-lt"/>
              </a:rPr>
              <a:t>e.g. earth surface, buildings</a:t>
            </a:r>
          </a:p>
          <a:p>
            <a:r>
              <a:rPr lang="en-US" dirty="0">
                <a:latin typeface="+mj-lt"/>
              </a:rPr>
              <a:t>Diffraction</a:t>
            </a:r>
          </a:p>
          <a:p>
            <a:pPr lvl="1"/>
            <a:r>
              <a:rPr lang="en-US" dirty="0">
                <a:latin typeface="+mj-lt"/>
              </a:rPr>
              <a:t>Radio wave bends around the obstacle</a:t>
            </a:r>
          </a:p>
          <a:p>
            <a:r>
              <a:rPr lang="en-US" dirty="0">
                <a:latin typeface="+mj-lt"/>
              </a:rPr>
              <a:t>Scattering</a:t>
            </a:r>
          </a:p>
          <a:p>
            <a:pPr lvl="1"/>
            <a:r>
              <a:rPr lang="en-US" dirty="0">
                <a:latin typeface="+mj-lt"/>
              </a:rPr>
              <a:t>Obstacles smaller than wavelength of wave (e.g. foliage)</a:t>
            </a:r>
          </a:p>
          <a:p>
            <a:pPr lvl="1"/>
            <a:r>
              <a:rPr lang="en-US" dirty="0">
                <a:latin typeface="+mj-lt"/>
              </a:rPr>
              <a:t> Signal is scattered into several weaker signals</a:t>
            </a:r>
          </a:p>
          <a:p>
            <a:pPr lvl="1"/>
            <a:endParaRPr lang="en-US" dirty="0">
              <a:latin typeface="+mj-lt"/>
            </a:endParaRPr>
          </a:p>
          <a:p>
            <a:endParaRPr lang="en-US" dirty="0">
              <a:latin typeface="+mj-lt"/>
            </a:endParaRPr>
          </a:p>
        </p:txBody>
      </p:sp>
      <p:pic>
        <p:nvPicPr>
          <p:cNvPr id="3" name="Picture 5">
            <a:extLst>
              <a:ext uri="{FF2B5EF4-FFF2-40B4-BE49-F238E27FC236}">
                <a16:creationId xmlns:a16="http://schemas.microsoft.com/office/drawing/2014/main" id="{0EA3D25A-B6F0-351F-16BE-1BEFE648E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832" y="4026153"/>
            <a:ext cx="3175282" cy="223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545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E536-2962-0BF9-0CF3-C37DB9DCB3F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9FE54-376C-5BFF-E51E-DF9A87E692CA}"/>
              </a:ext>
            </a:extLst>
          </p:cNvPr>
          <p:cNvSpPr>
            <a:spLocks noGrp="1"/>
          </p:cNvSpPr>
          <p:nvPr>
            <p:ph type="sldNum" sz="quarter" idx="12"/>
          </p:nvPr>
        </p:nvSpPr>
        <p:spPr/>
        <p:txBody>
          <a:bodyPr/>
          <a:lstStyle/>
          <a:p>
            <a:fld id="{0778C724-3839-4D76-A707-B4C23905D055}" type="slidenum">
              <a:rPr lang="en-US" smtClean="0"/>
              <a:t>29</a:t>
            </a:fld>
            <a:endParaRPr lang="en-US"/>
          </a:p>
        </p:txBody>
      </p:sp>
      <p:sp>
        <p:nvSpPr>
          <p:cNvPr id="7" name="Title 1">
            <a:extLst>
              <a:ext uri="{FF2B5EF4-FFF2-40B4-BE49-F238E27FC236}">
                <a16:creationId xmlns:a16="http://schemas.microsoft.com/office/drawing/2014/main" id="{EEF16FAB-B924-49B0-B807-A4F962920633}"/>
              </a:ext>
            </a:extLst>
          </p:cNvPr>
          <p:cNvSpPr>
            <a:spLocks noGrp="1"/>
          </p:cNvSpPr>
          <p:nvPr>
            <p:ph type="title"/>
          </p:nvPr>
        </p:nvSpPr>
        <p:spPr>
          <a:xfrm>
            <a:off x="563711" y="150220"/>
            <a:ext cx="11757991" cy="1325563"/>
          </a:xfrm>
        </p:spPr>
        <p:txBody>
          <a:bodyPr>
            <a:normAutofit/>
          </a:bodyPr>
          <a:lstStyle/>
          <a:p>
            <a:r>
              <a:rPr lang="en-US" sz="4000" dirty="0">
                <a:latin typeface="+mn-lt"/>
              </a:rPr>
              <a:t>Radio waves propagation in line-of-sight</a:t>
            </a:r>
          </a:p>
        </p:txBody>
      </p:sp>
      <p:sp>
        <p:nvSpPr>
          <p:cNvPr id="8" name="Footer Placeholder 1">
            <a:extLst>
              <a:ext uri="{FF2B5EF4-FFF2-40B4-BE49-F238E27FC236}">
                <a16:creationId xmlns:a16="http://schemas.microsoft.com/office/drawing/2014/main" id="{9B12C433-E1F9-15EC-C6D3-B2C15FFAAD9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1BA54513-6316-F38A-C5C1-E50510A3648B}"/>
              </a:ext>
            </a:extLst>
          </p:cNvPr>
          <p:cNvSpPr>
            <a:spLocks noGrp="1"/>
          </p:cNvSpPr>
          <p:nvPr>
            <p:ph idx="1"/>
          </p:nvPr>
        </p:nvSpPr>
        <p:spPr>
          <a:xfrm>
            <a:off x="446483" y="1371349"/>
            <a:ext cx="11518922" cy="4846638"/>
          </a:xfrm>
        </p:spPr>
        <p:txBody>
          <a:bodyPr>
            <a:normAutofit/>
          </a:bodyPr>
          <a:lstStyle/>
          <a:p>
            <a:r>
              <a:rPr lang="en-US" dirty="0">
                <a:latin typeface="+mj-lt"/>
              </a:rPr>
              <a:t>Transmitting and receiving antennas must be within line of sight</a:t>
            </a:r>
          </a:p>
          <a:p>
            <a:r>
              <a:rPr lang="en-US" dirty="0">
                <a:latin typeface="+mj-lt"/>
              </a:rPr>
              <a:t>Satellite communication – signal above 30 MHz not reflected by ionosphere</a:t>
            </a:r>
          </a:p>
          <a:p>
            <a:r>
              <a:rPr lang="en-US" dirty="0">
                <a:latin typeface="+mj-lt"/>
              </a:rPr>
              <a:t>Ground communication – antennas in effective line of site due to refraction</a:t>
            </a:r>
          </a:p>
        </p:txBody>
      </p:sp>
      <p:pic>
        <p:nvPicPr>
          <p:cNvPr id="3" name="Picture 2">
            <a:extLst>
              <a:ext uri="{FF2B5EF4-FFF2-40B4-BE49-F238E27FC236}">
                <a16:creationId xmlns:a16="http://schemas.microsoft.com/office/drawing/2014/main" id="{4039DA7E-89C0-AB4F-CAE1-C589337F4580}"/>
              </a:ext>
            </a:extLst>
          </p:cNvPr>
          <p:cNvPicPr>
            <a:picLocks noChangeAspect="1" noChangeArrowheads="1"/>
          </p:cNvPicPr>
          <p:nvPr/>
        </p:nvPicPr>
        <p:blipFill>
          <a:blip r:embed="rId2" cstate="print"/>
          <a:srcRect/>
          <a:stretch>
            <a:fillRect/>
          </a:stretch>
        </p:blipFill>
        <p:spPr bwMode="auto">
          <a:xfrm>
            <a:off x="2729947" y="3376974"/>
            <a:ext cx="6934200" cy="2617788"/>
          </a:xfrm>
          <a:prstGeom prst="rect">
            <a:avLst/>
          </a:prstGeom>
          <a:noFill/>
          <a:ln w="9525">
            <a:noFill/>
            <a:round/>
            <a:headEnd/>
            <a:tailEnd/>
          </a:ln>
        </p:spPr>
      </p:pic>
    </p:spTree>
    <p:extLst>
      <p:ext uri="{BB962C8B-B14F-4D97-AF65-F5344CB8AC3E}">
        <p14:creationId xmlns:p14="http://schemas.microsoft.com/office/powerpoint/2010/main" val="345909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2126" y="3102883"/>
            <a:ext cx="9367748" cy="1693324"/>
          </a:xfrm>
        </p:spPr>
        <p:txBody>
          <a:bodyPr>
            <a:normAutofit/>
          </a:bodyPr>
          <a:lstStyle/>
          <a:p>
            <a:pPr marL="0" indent="0" algn="ctr">
              <a:buNone/>
            </a:pPr>
            <a:r>
              <a:rPr lang="en-US" sz="4800" dirty="0"/>
              <a:t>Administration and Course Logistics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1739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2259-5603-FCA2-1E46-883ADC6EC8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0A5332-819D-2D53-9ED2-966277720F56}"/>
              </a:ext>
            </a:extLst>
          </p:cNvPr>
          <p:cNvSpPr>
            <a:spLocks noGrp="1"/>
          </p:cNvSpPr>
          <p:nvPr>
            <p:ph type="sldNum" sz="quarter" idx="12"/>
          </p:nvPr>
        </p:nvSpPr>
        <p:spPr/>
        <p:txBody>
          <a:bodyPr/>
          <a:lstStyle/>
          <a:p>
            <a:fld id="{0778C724-3839-4D76-A707-B4C23905D055}" type="slidenum">
              <a:rPr lang="en-US" smtClean="0"/>
              <a:t>30</a:t>
            </a:fld>
            <a:endParaRPr lang="en-US"/>
          </a:p>
        </p:txBody>
      </p:sp>
      <p:sp>
        <p:nvSpPr>
          <p:cNvPr id="7" name="Title 1">
            <a:extLst>
              <a:ext uri="{FF2B5EF4-FFF2-40B4-BE49-F238E27FC236}">
                <a16:creationId xmlns:a16="http://schemas.microsoft.com/office/drawing/2014/main" id="{41574A72-56A4-B035-3F8C-57B8D2EBCCAA}"/>
              </a:ext>
            </a:extLst>
          </p:cNvPr>
          <p:cNvSpPr>
            <a:spLocks noGrp="1"/>
          </p:cNvSpPr>
          <p:nvPr>
            <p:ph type="title"/>
          </p:nvPr>
        </p:nvSpPr>
        <p:spPr>
          <a:xfrm>
            <a:off x="563711" y="150220"/>
            <a:ext cx="11757991" cy="1325563"/>
          </a:xfrm>
        </p:spPr>
        <p:txBody>
          <a:bodyPr>
            <a:normAutofit/>
          </a:bodyPr>
          <a:lstStyle/>
          <a:p>
            <a:r>
              <a:rPr lang="en-US" sz="4000" dirty="0">
                <a:latin typeface="+mn-lt"/>
              </a:rPr>
              <a:t>Non-line of sight propagation of radio waves</a:t>
            </a:r>
          </a:p>
        </p:txBody>
      </p:sp>
      <p:sp>
        <p:nvSpPr>
          <p:cNvPr id="8" name="Footer Placeholder 1">
            <a:extLst>
              <a:ext uri="{FF2B5EF4-FFF2-40B4-BE49-F238E27FC236}">
                <a16:creationId xmlns:a16="http://schemas.microsoft.com/office/drawing/2014/main" id="{8356A5C8-DB0C-5CEC-D0AC-9516A82934D8}"/>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6" name="Content Placeholder 2">
            <a:extLst>
              <a:ext uri="{FF2B5EF4-FFF2-40B4-BE49-F238E27FC236}">
                <a16:creationId xmlns:a16="http://schemas.microsoft.com/office/drawing/2014/main" id="{6D387D80-7A62-1E28-70B4-507561842228}"/>
              </a:ext>
            </a:extLst>
          </p:cNvPr>
          <p:cNvSpPr>
            <a:spLocks noGrp="1"/>
          </p:cNvSpPr>
          <p:nvPr>
            <p:ph idx="1"/>
          </p:nvPr>
        </p:nvSpPr>
        <p:spPr>
          <a:xfrm>
            <a:off x="683245" y="1222865"/>
            <a:ext cx="11518922" cy="4846638"/>
          </a:xfrm>
        </p:spPr>
        <p:txBody>
          <a:bodyPr>
            <a:normAutofit/>
          </a:bodyPr>
          <a:lstStyle/>
          <a:p>
            <a:r>
              <a:rPr lang="en-US" dirty="0">
                <a:latin typeface="+mj-lt"/>
              </a:rPr>
              <a:t>Transmitter and receiver are not kept in line of sight</a:t>
            </a:r>
          </a:p>
          <a:p>
            <a:r>
              <a:rPr lang="en-US" dirty="0">
                <a:latin typeface="+mj-lt"/>
              </a:rPr>
              <a:t>Radio waves encounter obstacles, may go through walls, buildings</a:t>
            </a:r>
          </a:p>
          <a:p>
            <a:r>
              <a:rPr lang="en-US" dirty="0">
                <a:latin typeface="+mj-lt"/>
              </a:rPr>
              <a:t>Much more applicable to read world environment and deployments</a:t>
            </a:r>
          </a:p>
          <a:p>
            <a:r>
              <a:rPr lang="en-US" dirty="0">
                <a:latin typeface="+mj-lt"/>
              </a:rPr>
              <a:t>Significantly impacts the communication range and reliability</a:t>
            </a:r>
          </a:p>
        </p:txBody>
      </p:sp>
      <p:pic>
        <p:nvPicPr>
          <p:cNvPr id="5" name="Picture 4" descr="A cityscape with buildings and telephone poles&#10;&#10;Description automatically generated">
            <a:extLst>
              <a:ext uri="{FF2B5EF4-FFF2-40B4-BE49-F238E27FC236}">
                <a16:creationId xmlns:a16="http://schemas.microsoft.com/office/drawing/2014/main" id="{50B776CF-6041-A026-1F69-D6740BACC7C3}"/>
              </a:ext>
            </a:extLst>
          </p:cNvPr>
          <p:cNvPicPr>
            <a:picLocks noChangeAspect="1"/>
          </p:cNvPicPr>
          <p:nvPr/>
        </p:nvPicPr>
        <p:blipFill>
          <a:blip r:embed="rId2"/>
          <a:stretch>
            <a:fillRect/>
          </a:stretch>
        </p:blipFill>
        <p:spPr>
          <a:xfrm>
            <a:off x="2805075" y="3393320"/>
            <a:ext cx="3041308" cy="3041308"/>
          </a:xfrm>
          <a:prstGeom prst="rect">
            <a:avLst/>
          </a:prstGeom>
        </p:spPr>
      </p:pic>
      <p:pic>
        <p:nvPicPr>
          <p:cNvPr id="10" name="Picture 9" descr="A room with a bed and a router&#10;&#10;Description automatically generated">
            <a:extLst>
              <a:ext uri="{FF2B5EF4-FFF2-40B4-BE49-F238E27FC236}">
                <a16:creationId xmlns:a16="http://schemas.microsoft.com/office/drawing/2014/main" id="{7A5CFEEC-5B2B-2E11-D4A4-6DC96F86A41B}"/>
              </a:ext>
            </a:extLst>
          </p:cNvPr>
          <p:cNvPicPr>
            <a:picLocks noChangeAspect="1"/>
          </p:cNvPicPr>
          <p:nvPr/>
        </p:nvPicPr>
        <p:blipFill>
          <a:blip r:embed="rId3"/>
          <a:stretch>
            <a:fillRect/>
          </a:stretch>
        </p:blipFill>
        <p:spPr>
          <a:xfrm>
            <a:off x="6096000" y="3393320"/>
            <a:ext cx="3043988" cy="3043988"/>
          </a:xfrm>
          <a:prstGeom prst="rect">
            <a:avLst/>
          </a:prstGeom>
        </p:spPr>
      </p:pic>
    </p:spTree>
    <p:extLst>
      <p:ext uri="{BB962C8B-B14F-4D97-AF65-F5344CB8AC3E}">
        <p14:creationId xmlns:p14="http://schemas.microsoft.com/office/powerpoint/2010/main" val="419876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546059" y="370430"/>
            <a:ext cx="11645942" cy="975995"/>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Estimating received signal strength and range: </a:t>
            </a:r>
            <a:r>
              <a:rPr lang="en-SG" sz="4000" dirty="0" err="1">
                <a:latin typeface="+mn-lt"/>
              </a:rPr>
              <a:t>Friis</a:t>
            </a:r>
            <a:r>
              <a:rPr lang="en-SG" sz="4000" dirty="0">
                <a:latin typeface="+mn-lt"/>
              </a:rPr>
              <a:t> propagation model</a:t>
            </a:r>
          </a:p>
        </p:txBody>
      </p:sp>
      <p:sp>
        <p:nvSpPr>
          <p:cNvPr id="35845" name="Rectangle 2"/>
          <p:cNvSpPr>
            <a:spLocks noGrp="1" noChangeArrowheads="1"/>
          </p:cNvSpPr>
          <p:nvPr>
            <p:ph type="body" idx="4294967295"/>
          </p:nvPr>
        </p:nvSpPr>
        <p:spPr>
          <a:xfrm>
            <a:off x="546059" y="1665514"/>
            <a:ext cx="9317144" cy="4822056"/>
          </a:xfrm>
        </p:spPr>
        <p:txBody>
          <a:bodyPr>
            <a:normAutofit/>
          </a:bodyPr>
          <a:lstStyle/>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	</a:t>
            </a:r>
          </a:p>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latin typeface="+mj-lt"/>
            </a:endParaRPr>
          </a:p>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latin typeface="+mj-lt"/>
            </a:endParaRPr>
          </a:p>
          <a:p>
            <a:pP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800" dirty="0">
              <a:latin typeface="+mj-lt"/>
            </a:endParaRP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f</a:t>
            </a:r>
            <a:r>
              <a:rPr lang="en-US" sz="2800" baseline="-25000" dirty="0">
                <a:latin typeface="+mj-lt"/>
              </a:rPr>
              <a:t>c</a:t>
            </a:r>
            <a:r>
              <a:rPr lang="en-US" sz="2800" dirty="0">
                <a:latin typeface="+mj-lt"/>
              </a:rPr>
              <a:t> is the center frequency in Hz</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c is speed of light</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d is the distance between transmitter and receiver</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Alpha is the path loss component</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j-lt"/>
              </a:rPr>
              <a:t>G is antenna gain</a:t>
            </a:r>
          </a:p>
          <a:p>
            <a:pPr marL="0"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graphicFrame>
        <p:nvGraphicFramePr>
          <p:cNvPr id="73730" name="Object 2"/>
          <p:cNvGraphicFramePr>
            <a:graphicFrameLocks noChangeAspect="1"/>
          </p:cNvGraphicFramePr>
          <p:nvPr>
            <p:extLst>
              <p:ext uri="{D42A27DB-BD31-4B8C-83A1-F6EECF244321}">
                <p14:modId xmlns:p14="http://schemas.microsoft.com/office/powerpoint/2010/main" val="1714859452"/>
              </p:ext>
            </p:extLst>
          </p:nvPr>
        </p:nvGraphicFramePr>
        <p:xfrm>
          <a:off x="4615636" y="2263330"/>
          <a:ext cx="3506788" cy="1338263"/>
        </p:xfrm>
        <a:graphic>
          <a:graphicData uri="http://schemas.openxmlformats.org/presentationml/2006/ole">
            <mc:AlternateContent xmlns:mc="http://schemas.openxmlformats.org/markup-compatibility/2006">
              <mc:Choice xmlns:v="urn:schemas-microsoft-com:vml" Requires="v">
                <p:oleObj name="Equation" r:id="rId3" imgW="1320480" imgH="507960" progId="Equation.3">
                  <p:embed/>
                </p:oleObj>
              </mc:Choice>
              <mc:Fallback>
                <p:oleObj name="Equation" r:id="rId3" imgW="1320480" imgH="507960" progId="Equation.3">
                  <p:embed/>
                  <p:pic>
                    <p:nvPicPr>
                      <p:cNvPr id="73730" name="Object 2"/>
                      <p:cNvPicPr>
                        <a:picLocks noChangeAspect="1" noChangeArrowheads="1"/>
                      </p:cNvPicPr>
                      <p:nvPr/>
                    </p:nvPicPr>
                    <p:blipFill>
                      <a:blip r:embed="rId4"/>
                      <a:srcRect/>
                      <a:stretch>
                        <a:fillRect/>
                      </a:stretch>
                    </p:blipFill>
                    <p:spPr bwMode="auto">
                      <a:xfrm>
                        <a:off x="4615636" y="2263330"/>
                        <a:ext cx="3506788" cy="133826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5C6FAEEE-D619-4E65-A0EF-E650D0B3166A}" type="slidenum">
              <a:rPr lang="en-US" smtClean="0"/>
              <a:t>31</a:t>
            </a:fld>
            <a:endParaRPr lang="en-US"/>
          </a:p>
        </p:txBody>
      </p:sp>
    </p:spTree>
    <p:extLst>
      <p:ext uri="{BB962C8B-B14F-4D97-AF65-F5344CB8AC3E}">
        <p14:creationId xmlns:p14="http://schemas.microsoft.com/office/powerpoint/2010/main" val="35536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1"/>
          <p:cNvSpPr>
            <a:spLocks noGrp="1" noChangeArrowheads="1"/>
          </p:cNvSpPr>
          <p:nvPr>
            <p:ph type="title" idx="4294967295"/>
          </p:nvPr>
        </p:nvSpPr>
        <p:spPr>
          <a:xfrm>
            <a:off x="888346" y="245011"/>
            <a:ext cx="7764462" cy="928687"/>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dirty="0">
                <a:latin typeface="+mn-lt"/>
              </a:rPr>
              <a:t>Path Loss Exponent</a:t>
            </a:r>
          </a:p>
        </p:txBody>
      </p:sp>
      <p:grpSp>
        <p:nvGrpSpPr>
          <p:cNvPr id="36869" name="Group 2"/>
          <p:cNvGrpSpPr>
            <a:grpSpLocks/>
          </p:cNvGrpSpPr>
          <p:nvPr/>
        </p:nvGrpSpPr>
        <p:grpSpPr bwMode="auto">
          <a:xfrm>
            <a:off x="2106386" y="1511681"/>
            <a:ext cx="7979228" cy="4506685"/>
            <a:chOff x="720" y="1008"/>
            <a:chExt cx="4319" cy="2883"/>
          </a:xfrm>
        </p:grpSpPr>
        <p:sp>
          <p:nvSpPr>
            <p:cNvPr id="36870" name="Rectangle 3"/>
            <p:cNvSpPr>
              <a:spLocks noChangeArrowheads="1"/>
            </p:cNvSpPr>
            <p:nvPr/>
          </p:nvSpPr>
          <p:spPr bwMode="auto">
            <a:xfrm>
              <a:off x="2880" y="3160"/>
              <a:ext cx="2160" cy="366"/>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2 to 3</a:t>
              </a:r>
            </a:p>
          </p:txBody>
        </p:sp>
        <p:sp>
          <p:nvSpPr>
            <p:cNvPr id="36871" name="Rectangle 4"/>
            <p:cNvSpPr>
              <a:spLocks noChangeArrowheads="1"/>
            </p:cNvSpPr>
            <p:nvPr/>
          </p:nvSpPr>
          <p:spPr bwMode="auto">
            <a:xfrm>
              <a:off x="720" y="3160"/>
              <a:ext cx="216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Obstructed in factory</a:t>
              </a:r>
            </a:p>
          </p:txBody>
        </p:sp>
        <p:sp>
          <p:nvSpPr>
            <p:cNvPr id="36872" name="Rectangle 5"/>
            <p:cNvSpPr>
              <a:spLocks noChangeArrowheads="1"/>
            </p:cNvSpPr>
            <p:nvPr/>
          </p:nvSpPr>
          <p:spPr bwMode="auto">
            <a:xfrm>
              <a:off x="720" y="3526"/>
              <a:ext cx="432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Rapport, Table 4.2, pp139</a:t>
              </a:r>
            </a:p>
          </p:txBody>
        </p:sp>
        <p:sp>
          <p:nvSpPr>
            <p:cNvPr id="36873" name="Rectangle 6"/>
            <p:cNvSpPr>
              <a:spLocks noChangeArrowheads="1"/>
            </p:cNvSpPr>
            <p:nvPr/>
          </p:nvSpPr>
          <p:spPr bwMode="auto">
            <a:xfrm>
              <a:off x="2880" y="2795"/>
              <a:ext cx="2160" cy="365"/>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4 to 6</a:t>
              </a:r>
            </a:p>
          </p:txBody>
        </p:sp>
        <p:sp>
          <p:nvSpPr>
            <p:cNvPr id="36874" name="Rectangle 7"/>
            <p:cNvSpPr>
              <a:spLocks noChangeArrowheads="1"/>
            </p:cNvSpPr>
            <p:nvPr/>
          </p:nvSpPr>
          <p:spPr bwMode="auto">
            <a:xfrm>
              <a:off x="720" y="2795"/>
              <a:ext cx="2160" cy="365"/>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Obstructed in building</a:t>
              </a:r>
            </a:p>
          </p:txBody>
        </p:sp>
        <p:sp>
          <p:nvSpPr>
            <p:cNvPr id="36875" name="Rectangle 8"/>
            <p:cNvSpPr>
              <a:spLocks noChangeArrowheads="1"/>
            </p:cNvSpPr>
            <p:nvPr/>
          </p:nvSpPr>
          <p:spPr bwMode="auto">
            <a:xfrm>
              <a:off x="2880" y="2429"/>
              <a:ext cx="2160" cy="366"/>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1.6 to 1.8</a:t>
              </a:r>
            </a:p>
          </p:txBody>
        </p:sp>
        <p:sp>
          <p:nvSpPr>
            <p:cNvPr id="36876" name="Rectangle 9"/>
            <p:cNvSpPr>
              <a:spLocks noChangeArrowheads="1"/>
            </p:cNvSpPr>
            <p:nvPr/>
          </p:nvSpPr>
          <p:spPr bwMode="auto">
            <a:xfrm>
              <a:off x="720" y="2429"/>
              <a:ext cx="216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In building LOS</a:t>
              </a:r>
            </a:p>
          </p:txBody>
        </p:sp>
        <p:sp>
          <p:nvSpPr>
            <p:cNvPr id="36877" name="Rectangle 10"/>
            <p:cNvSpPr>
              <a:spLocks noChangeArrowheads="1"/>
            </p:cNvSpPr>
            <p:nvPr/>
          </p:nvSpPr>
          <p:spPr bwMode="auto">
            <a:xfrm>
              <a:off x="2880" y="1988"/>
              <a:ext cx="2160" cy="441"/>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3 to 5</a:t>
              </a:r>
            </a:p>
          </p:txBody>
        </p:sp>
        <p:sp>
          <p:nvSpPr>
            <p:cNvPr id="36878" name="Rectangle 11"/>
            <p:cNvSpPr>
              <a:spLocks noChangeArrowheads="1"/>
            </p:cNvSpPr>
            <p:nvPr/>
          </p:nvSpPr>
          <p:spPr bwMode="auto">
            <a:xfrm>
              <a:off x="720" y="1988"/>
              <a:ext cx="2160" cy="441"/>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Shadowed urban cellular radio</a:t>
              </a:r>
            </a:p>
          </p:txBody>
        </p:sp>
        <p:sp>
          <p:nvSpPr>
            <p:cNvPr id="36879" name="Rectangle 12"/>
            <p:cNvSpPr>
              <a:spLocks noChangeArrowheads="1"/>
            </p:cNvSpPr>
            <p:nvPr/>
          </p:nvSpPr>
          <p:spPr bwMode="auto">
            <a:xfrm>
              <a:off x="2880" y="1622"/>
              <a:ext cx="2160" cy="366"/>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2.7 to 3.5</a:t>
              </a:r>
            </a:p>
          </p:txBody>
        </p:sp>
        <p:sp>
          <p:nvSpPr>
            <p:cNvPr id="36880" name="Rectangle 13"/>
            <p:cNvSpPr>
              <a:spLocks noChangeArrowheads="1"/>
            </p:cNvSpPr>
            <p:nvPr/>
          </p:nvSpPr>
          <p:spPr bwMode="auto">
            <a:xfrm>
              <a:off x="720" y="1622"/>
              <a:ext cx="2160" cy="366"/>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00"/>
                  </a:solidFill>
                  <a:latin typeface="Tahoma" pitchFamily="34" charset="0"/>
                </a:rPr>
                <a:t>Urban area cellualr radio</a:t>
              </a:r>
            </a:p>
          </p:txBody>
        </p:sp>
        <p:sp>
          <p:nvSpPr>
            <p:cNvPr id="36881" name="Rectangle 14"/>
            <p:cNvSpPr>
              <a:spLocks noChangeArrowheads="1"/>
            </p:cNvSpPr>
            <p:nvPr/>
          </p:nvSpPr>
          <p:spPr bwMode="auto">
            <a:xfrm>
              <a:off x="2880" y="1257"/>
              <a:ext cx="2160" cy="365"/>
            </a:xfrm>
            <a:prstGeom prst="rect">
              <a:avLst/>
            </a:prstGeom>
            <a:noFill/>
            <a:ln w="9525">
              <a:noFill/>
              <a:round/>
              <a:headEnd/>
              <a:tailEnd/>
            </a:ln>
          </p:spPr>
          <p:txBody>
            <a:bodyPr lIns="90000" tIns="46800" rIns="90000" bIns="46800"/>
            <a:lstStyle/>
            <a:p>
              <a:pPr algn="ct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2</a:t>
              </a:r>
            </a:p>
          </p:txBody>
        </p:sp>
        <p:sp>
          <p:nvSpPr>
            <p:cNvPr id="36882" name="Rectangle 15"/>
            <p:cNvSpPr>
              <a:spLocks noChangeArrowheads="1"/>
            </p:cNvSpPr>
            <p:nvPr/>
          </p:nvSpPr>
          <p:spPr bwMode="auto">
            <a:xfrm>
              <a:off x="720" y="1257"/>
              <a:ext cx="2160" cy="365"/>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a:solidFill>
                    <a:srgbClr val="000000"/>
                  </a:solidFill>
                  <a:latin typeface="Tahoma" pitchFamily="34" charset="0"/>
                </a:rPr>
                <a:t>Free Space</a:t>
              </a:r>
            </a:p>
          </p:txBody>
        </p:sp>
        <p:sp>
          <p:nvSpPr>
            <p:cNvPr id="36883" name="Rectangle 16"/>
            <p:cNvSpPr>
              <a:spLocks noChangeArrowheads="1"/>
            </p:cNvSpPr>
            <p:nvPr/>
          </p:nvSpPr>
          <p:spPr bwMode="auto">
            <a:xfrm>
              <a:off x="2880" y="1008"/>
              <a:ext cx="2160" cy="249"/>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b="1" dirty="0">
                  <a:solidFill>
                    <a:srgbClr val="000000"/>
                  </a:solidFill>
                  <a:latin typeface="Tahoma" pitchFamily="34" charset="0"/>
                </a:rPr>
                <a:t>Path Loss Exponential </a:t>
              </a:r>
              <a:r>
                <a:rPr lang="en-SG" sz="2400" b="1" dirty="0">
                  <a:solidFill>
                    <a:srgbClr val="000000"/>
                  </a:solidFill>
                  <a:latin typeface="Tahoma" pitchFamily="34" charset="0"/>
                </a:rPr>
                <a:t>(</a:t>
              </a:r>
              <a:r>
                <a:rPr lang="en-US" sz="2400" b="1" dirty="0">
                  <a:latin typeface="Symbol" pitchFamily="18" charset="2"/>
                </a:rPr>
                <a:t>)</a:t>
              </a:r>
              <a:endParaRPr lang="en-SG" sz="2400" b="1" dirty="0">
                <a:solidFill>
                  <a:srgbClr val="000000"/>
                </a:solidFill>
                <a:latin typeface="Tahoma" pitchFamily="34" charset="0"/>
              </a:endParaRPr>
            </a:p>
          </p:txBody>
        </p:sp>
        <p:sp>
          <p:nvSpPr>
            <p:cNvPr id="36884" name="Rectangle 17"/>
            <p:cNvSpPr>
              <a:spLocks noChangeArrowheads="1"/>
            </p:cNvSpPr>
            <p:nvPr/>
          </p:nvSpPr>
          <p:spPr bwMode="auto">
            <a:xfrm>
              <a:off x="720" y="1008"/>
              <a:ext cx="2160" cy="249"/>
            </a:xfrm>
            <a:prstGeom prst="rect">
              <a:avLst/>
            </a:prstGeom>
            <a:noFill/>
            <a:ln w="9525">
              <a:noFill/>
              <a:round/>
              <a:headEnd/>
              <a:tailEnd/>
            </a:ln>
          </p:spPr>
          <p:txBody>
            <a:bodyPr lIns="90000" tIns="46800" rIns="90000" bIns="46800"/>
            <a:lstStyle/>
            <a:p>
              <a:pPr>
                <a:spcBef>
                  <a:spcPts val="500"/>
                </a:spcBef>
                <a:buClr>
                  <a:srgbClr val="3333CC"/>
                </a:buClr>
                <a:buSzPct val="6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2000" b="1">
                  <a:solidFill>
                    <a:srgbClr val="000000"/>
                  </a:solidFill>
                  <a:latin typeface="Tahoma" pitchFamily="34" charset="0"/>
                </a:rPr>
                <a:t>Environment</a:t>
              </a:r>
            </a:p>
          </p:txBody>
        </p:sp>
        <p:sp>
          <p:nvSpPr>
            <p:cNvPr id="36885" name="Line 18"/>
            <p:cNvSpPr>
              <a:spLocks noChangeShapeType="1"/>
            </p:cNvSpPr>
            <p:nvPr/>
          </p:nvSpPr>
          <p:spPr bwMode="auto">
            <a:xfrm>
              <a:off x="720" y="1008"/>
              <a:ext cx="4320" cy="1"/>
            </a:xfrm>
            <a:prstGeom prst="line">
              <a:avLst/>
            </a:prstGeom>
            <a:noFill/>
            <a:ln w="28440">
              <a:solidFill>
                <a:srgbClr val="000000"/>
              </a:solidFill>
              <a:miter lim="800000"/>
              <a:headEnd/>
              <a:tailEnd/>
            </a:ln>
          </p:spPr>
          <p:txBody>
            <a:bodyPr/>
            <a:lstStyle/>
            <a:p>
              <a:endParaRPr lang="en-SG"/>
            </a:p>
          </p:txBody>
        </p:sp>
        <p:sp>
          <p:nvSpPr>
            <p:cNvPr id="36886" name="Line 19"/>
            <p:cNvSpPr>
              <a:spLocks noChangeShapeType="1"/>
            </p:cNvSpPr>
            <p:nvPr/>
          </p:nvSpPr>
          <p:spPr bwMode="auto">
            <a:xfrm>
              <a:off x="720" y="1257"/>
              <a:ext cx="4320" cy="1"/>
            </a:xfrm>
            <a:prstGeom prst="line">
              <a:avLst/>
            </a:prstGeom>
            <a:noFill/>
            <a:ln w="12600">
              <a:solidFill>
                <a:srgbClr val="000000"/>
              </a:solidFill>
              <a:miter lim="800000"/>
              <a:headEnd/>
              <a:tailEnd/>
            </a:ln>
          </p:spPr>
          <p:txBody>
            <a:bodyPr/>
            <a:lstStyle/>
            <a:p>
              <a:endParaRPr lang="en-SG"/>
            </a:p>
          </p:txBody>
        </p:sp>
        <p:sp>
          <p:nvSpPr>
            <p:cNvPr id="36887" name="Line 20"/>
            <p:cNvSpPr>
              <a:spLocks noChangeShapeType="1"/>
            </p:cNvSpPr>
            <p:nvPr/>
          </p:nvSpPr>
          <p:spPr bwMode="auto">
            <a:xfrm>
              <a:off x="720" y="1622"/>
              <a:ext cx="4320" cy="1"/>
            </a:xfrm>
            <a:prstGeom prst="line">
              <a:avLst/>
            </a:prstGeom>
            <a:noFill/>
            <a:ln w="12600">
              <a:solidFill>
                <a:srgbClr val="000000"/>
              </a:solidFill>
              <a:miter lim="800000"/>
              <a:headEnd/>
              <a:tailEnd/>
            </a:ln>
          </p:spPr>
          <p:txBody>
            <a:bodyPr/>
            <a:lstStyle/>
            <a:p>
              <a:endParaRPr lang="en-SG"/>
            </a:p>
          </p:txBody>
        </p:sp>
        <p:sp>
          <p:nvSpPr>
            <p:cNvPr id="36888" name="Line 21"/>
            <p:cNvSpPr>
              <a:spLocks noChangeShapeType="1"/>
            </p:cNvSpPr>
            <p:nvPr/>
          </p:nvSpPr>
          <p:spPr bwMode="auto">
            <a:xfrm>
              <a:off x="720" y="1988"/>
              <a:ext cx="4320" cy="1"/>
            </a:xfrm>
            <a:prstGeom prst="line">
              <a:avLst/>
            </a:prstGeom>
            <a:noFill/>
            <a:ln w="12600">
              <a:solidFill>
                <a:srgbClr val="000000"/>
              </a:solidFill>
              <a:miter lim="800000"/>
              <a:headEnd/>
              <a:tailEnd/>
            </a:ln>
          </p:spPr>
          <p:txBody>
            <a:bodyPr/>
            <a:lstStyle/>
            <a:p>
              <a:endParaRPr lang="en-SG"/>
            </a:p>
          </p:txBody>
        </p:sp>
        <p:sp>
          <p:nvSpPr>
            <p:cNvPr id="36889" name="Line 22"/>
            <p:cNvSpPr>
              <a:spLocks noChangeShapeType="1"/>
            </p:cNvSpPr>
            <p:nvPr/>
          </p:nvSpPr>
          <p:spPr bwMode="auto">
            <a:xfrm>
              <a:off x="720" y="2429"/>
              <a:ext cx="4320" cy="1"/>
            </a:xfrm>
            <a:prstGeom prst="line">
              <a:avLst/>
            </a:prstGeom>
            <a:noFill/>
            <a:ln w="12600">
              <a:solidFill>
                <a:srgbClr val="000000"/>
              </a:solidFill>
              <a:miter lim="800000"/>
              <a:headEnd/>
              <a:tailEnd/>
            </a:ln>
          </p:spPr>
          <p:txBody>
            <a:bodyPr/>
            <a:lstStyle/>
            <a:p>
              <a:endParaRPr lang="en-SG"/>
            </a:p>
          </p:txBody>
        </p:sp>
        <p:sp>
          <p:nvSpPr>
            <p:cNvPr id="36890" name="Line 23"/>
            <p:cNvSpPr>
              <a:spLocks noChangeShapeType="1"/>
            </p:cNvSpPr>
            <p:nvPr/>
          </p:nvSpPr>
          <p:spPr bwMode="auto">
            <a:xfrm>
              <a:off x="720" y="2795"/>
              <a:ext cx="4320" cy="1"/>
            </a:xfrm>
            <a:prstGeom prst="line">
              <a:avLst/>
            </a:prstGeom>
            <a:noFill/>
            <a:ln w="12600">
              <a:solidFill>
                <a:srgbClr val="000000"/>
              </a:solidFill>
              <a:miter lim="800000"/>
              <a:headEnd/>
              <a:tailEnd/>
            </a:ln>
          </p:spPr>
          <p:txBody>
            <a:bodyPr/>
            <a:lstStyle/>
            <a:p>
              <a:endParaRPr lang="en-SG"/>
            </a:p>
          </p:txBody>
        </p:sp>
        <p:sp>
          <p:nvSpPr>
            <p:cNvPr id="36891" name="Line 24"/>
            <p:cNvSpPr>
              <a:spLocks noChangeShapeType="1"/>
            </p:cNvSpPr>
            <p:nvPr/>
          </p:nvSpPr>
          <p:spPr bwMode="auto">
            <a:xfrm>
              <a:off x="720" y="3160"/>
              <a:ext cx="4320" cy="1"/>
            </a:xfrm>
            <a:prstGeom prst="line">
              <a:avLst/>
            </a:prstGeom>
            <a:noFill/>
            <a:ln w="12600">
              <a:solidFill>
                <a:srgbClr val="000000"/>
              </a:solidFill>
              <a:miter lim="800000"/>
              <a:headEnd/>
              <a:tailEnd/>
            </a:ln>
          </p:spPr>
          <p:txBody>
            <a:bodyPr/>
            <a:lstStyle/>
            <a:p>
              <a:endParaRPr lang="en-SG"/>
            </a:p>
          </p:txBody>
        </p:sp>
        <p:sp>
          <p:nvSpPr>
            <p:cNvPr id="36892" name="Line 25"/>
            <p:cNvSpPr>
              <a:spLocks noChangeShapeType="1"/>
            </p:cNvSpPr>
            <p:nvPr/>
          </p:nvSpPr>
          <p:spPr bwMode="auto">
            <a:xfrm>
              <a:off x="720" y="3892"/>
              <a:ext cx="4320" cy="1"/>
            </a:xfrm>
            <a:prstGeom prst="line">
              <a:avLst/>
            </a:prstGeom>
            <a:noFill/>
            <a:ln w="28440">
              <a:solidFill>
                <a:srgbClr val="000000"/>
              </a:solidFill>
              <a:miter lim="800000"/>
              <a:headEnd/>
              <a:tailEnd/>
            </a:ln>
          </p:spPr>
          <p:txBody>
            <a:bodyPr/>
            <a:lstStyle/>
            <a:p>
              <a:endParaRPr lang="en-SG"/>
            </a:p>
          </p:txBody>
        </p:sp>
        <p:sp>
          <p:nvSpPr>
            <p:cNvPr id="36893" name="Line 26"/>
            <p:cNvSpPr>
              <a:spLocks noChangeShapeType="1"/>
            </p:cNvSpPr>
            <p:nvPr/>
          </p:nvSpPr>
          <p:spPr bwMode="auto">
            <a:xfrm>
              <a:off x="720" y="1008"/>
              <a:ext cx="1" cy="2884"/>
            </a:xfrm>
            <a:prstGeom prst="line">
              <a:avLst/>
            </a:prstGeom>
            <a:noFill/>
            <a:ln w="28440">
              <a:solidFill>
                <a:srgbClr val="000000"/>
              </a:solidFill>
              <a:miter lim="800000"/>
              <a:headEnd/>
              <a:tailEnd/>
            </a:ln>
          </p:spPr>
          <p:txBody>
            <a:bodyPr/>
            <a:lstStyle/>
            <a:p>
              <a:endParaRPr lang="en-SG"/>
            </a:p>
          </p:txBody>
        </p:sp>
        <p:sp>
          <p:nvSpPr>
            <p:cNvPr id="36894" name="Line 27"/>
            <p:cNvSpPr>
              <a:spLocks noChangeShapeType="1"/>
            </p:cNvSpPr>
            <p:nvPr/>
          </p:nvSpPr>
          <p:spPr bwMode="auto">
            <a:xfrm>
              <a:off x="2880" y="1008"/>
              <a:ext cx="1" cy="2518"/>
            </a:xfrm>
            <a:prstGeom prst="line">
              <a:avLst/>
            </a:prstGeom>
            <a:noFill/>
            <a:ln w="12600">
              <a:solidFill>
                <a:srgbClr val="000000"/>
              </a:solidFill>
              <a:miter lim="800000"/>
              <a:headEnd/>
              <a:tailEnd/>
            </a:ln>
          </p:spPr>
          <p:txBody>
            <a:bodyPr/>
            <a:lstStyle/>
            <a:p>
              <a:endParaRPr lang="en-SG"/>
            </a:p>
          </p:txBody>
        </p:sp>
        <p:sp>
          <p:nvSpPr>
            <p:cNvPr id="36895" name="Line 28"/>
            <p:cNvSpPr>
              <a:spLocks noChangeShapeType="1"/>
            </p:cNvSpPr>
            <p:nvPr/>
          </p:nvSpPr>
          <p:spPr bwMode="auto">
            <a:xfrm>
              <a:off x="5040" y="1008"/>
              <a:ext cx="1" cy="2884"/>
            </a:xfrm>
            <a:prstGeom prst="line">
              <a:avLst/>
            </a:prstGeom>
            <a:noFill/>
            <a:ln w="28440">
              <a:solidFill>
                <a:srgbClr val="000000"/>
              </a:solidFill>
              <a:miter lim="800000"/>
              <a:headEnd/>
              <a:tailEnd/>
            </a:ln>
          </p:spPr>
          <p:txBody>
            <a:bodyPr/>
            <a:lstStyle/>
            <a:p>
              <a:endParaRPr lang="en-SG"/>
            </a:p>
          </p:txBody>
        </p:sp>
        <p:sp>
          <p:nvSpPr>
            <p:cNvPr id="36896" name="Line 29"/>
            <p:cNvSpPr>
              <a:spLocks noChangeShapeType="1"/>
            </p:cNvSpPr>
            <p:nvPr/>
          </p:nvSpPr>
          <p:spPr bwMode="auto">
            <a:xfrm>
              <a:off x="720" y="3526"/>
              <a:ext cx="4320" cy="1"/>
            </a:xfrm>
            <a:prstGeom prst="line">
              <a:avLst/>
            </a:prstGeom>
            <a:noFill/>
            <a:ln w="12600">
              <a:solidFill>
                <a:srgbClr val="000000"/>
              </a:solidFill>
              <a:miter lim="800000"/>
              <a:headEnd/>
              <a:tailEnd/>
            </a:ln>
          </p:spPr>
          <p:txBody>
            <a:bodyPr/>
            <a:lstStyle/>
            <a:p>
              <a:endParaRPr lang="en-SG"/>
            </a:p>
          </p:txBody>
        </p:sp>
      </p:grpSp>
      <p:sp>
        <p:nvSpPr>
          <p:cNvPr id="2" name="Slide Number Placeholder 1"/>
          <p:cNvSpPr>
            <a:spLocks noGrp="1"/>
          </p:cNvSpPr>
          <p:nvPr>
            <p:ph type="sldNum" sz="quarter" idx="12"/>
          </p:nvPr>
        </p:nvSpPr>
        <p:spPr/>
        <p:txBody>
          <a:bodyPr/>
          <a:lstStyle/>
          <a:p>
            <a:fld id="{5C6FAEEE-D619-4E65-A0EF-E650D0B3166A}" type="slidenum">
              <a:rPr lang="en-US" smtClean="0"/>
              <a:t>32</a:t>
            </a:fld>
            <a:endParaRPr lang="en-US"/>
          </a:p>
        </p:txBody>
      </p:sp>
    </p:spTree>
    <p:extLst>
      <p:ext uri="{BB962C8B-B14F-4D97-AF65-F5344CB8AC3E}">
        <p14:creationId xmlns:p14="http://schemas.microsoft.com/office/powerpoint/2010/main" val="202341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B8524-65BA-A8F7-ADB6-C06E565A4E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CD323-9CE4-41CA-0D4E-B7CA4B0D230C}"/>
              </a:ext>
            </a:extLst>
          </p:cNvPr>
          <p:cNvSpPr>
            <a:spLocks noGrp="1"/>
          </p:cNvSpPr>
          <p:nvPr>
            <p:ph idx="1"/>
          </p:nvPr>
        </p:nvSpPr>
        <p:spPr>
          <a:xfrm>
            <a:off x="838200" y="1864427"/>
            <a:ext cx="11050138" cy="3129145"/>
          </a:xfrm>
        </p:spPr>
        <p:txBody>
          <a:bodyPr>
            <a:normAutofit/>
          </a:bodyPr>
          <a:lstStyle/>
          <a:p>
            <a:r>
              <a:rPr lang="en-US" dirty="0">
                <a:latin typeface="+mj-lt"/>
              </a:rPr>
              <a:t>General course information and updates</a:t>
            </a:r>
            <a:endParaRPr lang="en-US" dirty="0">
              <a:latin typeface="+mj-lt"/>
              <a:sym typeface="Wingdings" pitchFamily="2" charset="2"/>
            </a:endParaRPr>
          </a:p>
          <a:p>
            <a:r>
              <a:rPr lang="en-US" dirty="0">
                <a:latin typeface="+mj-lt"/>
                <a:sym typeface="Wingdings" pitchFamily="2" charset="2"/>
              </a:rPr>
              <a:t>Let us review what we had covered in the last lecture</a:t>
            </a:r>
          </a:p>
          <a:p>
            <a:r>
              <a:rPr lang="en-US" b="1" dirty="0">
                <a:latin typeface="+mj-lt"/>
                <a:sym typeface="Wingdings" pitchFamily="2" charset="2"/>
              </a:rPr>
              <a:t>Radio signal propagation, attenuation and decibel</a:t>
            </a:r>
          </a:p>
          <a:p>
            <a:r>
              <a:rPr lang="en-US" dirty="0">
                <a:latin typeface="+mj-lt"/>
                <a:sym typeface="Wingdings" pitchFamily="2" charset="2"/>
              </a:rPr>
              <a:t>What are sensors,  different type of sensing modality</a:t>
            </a:r>
            <a:endParaRPr lang="en-US" dirty="0">
              <a:solidFill>
                <a:schemeClr val="tx1">
                  <a:lumMod val="65000"/>
                  <a:lumOff val="35000"/>
                </a:schemeClr>
              </a:solidFill>
              <a:latin typeface="+mj-lt"/>
              <a:sym typeface="Wingdings" pitchFamily="2" charset="2"/>
            </a:endParaRPr>
          </a:p>
          <a:p>
            <a:r>
              <a:rPr lang="en-US" dirty="0" err="1">
                <a:latin typeface="+mj-lt"/>
                <a:sym typeface="Wingdings" pitchFamily="2" charset="2"/>
              </a:rPr>
              <a:t>Acutation</a:t>
            </a:r>
            <a:r>
              <a:rPr lang="en-US" dirty="0">
                <a:latin typeface="+mj-lt"/>
                <a:sym typeface="Wingdings" pitchFamily="2" charset="2"/>
              </a:rPr>
              <a:t> and </a:t>
            </a:r>
            <a:r>
              <a:rPr lang="en-US" dirty="0" err="1">
                <a:latin typeface="+mj-lt"/>
                <a:sym typeface="Wingdings" pitchFamily="2" charset="2"/>
              </a:rPr>
              <a:t>SensorTag</a:t>
            </a:r>
            <a:r>
              <a:rPr lang="en-US" dirty="0">
                <a:latin typeface="+mj-lt"/>
                <a:sym typeface="Wingdings" pitchFamily="2" charset="2"/>
              </a:rPr>
              <a:t> Platform</a:t>
            </a:r>
          </a:p>
        </p:txBody>
      </p:sp>
      <p:sp>
        <p:nvSpPr>
          <p:cNvPr id="12" name="Slide Number Placeholder 11">
            <a:extLst>
              <a:ext uri="{FF2B5EF4-FFF2-40B4-BE49-F238E27FC236}">
                <a16:creationId xmlns:a16="http://schemas.microsoft.com/office/drawing/2014/main" id="{63D07D2B-7241-A173-ABA9-BB72080F9A11}"/>
              </a:ext>
            </a:extLst>
          </p:cNvPr>
          <p:cNvSpPr>
            <a:spLocks noGrp="1"/>
          </p:cNvSpPr>
          <p:nvPr>
            <p:ph type="sldNum" sz="quarter" idx="12"/>
          </p:nvPr>
        </p:nvSpPr>
        <p:spPr/>
        <p:txBody>
          <a:bodyPr/>
          <a:lstStyle/>
          <a:p>
            <a:fld id="{687B7451-1438-CB4A-8106-82A64F1C7D7B}" type="slidenum">
              <a:rPr lang="sv-SE" smtClean="0"/>
              <a:t>33</a:t>
            </a:fld>
            <a:endParaRPr lang="sv-SE" dirty="0"/>
          </a:p>
        </p:txBody>
      </p:sp>
      <p:sp>
        <p:nvSpPr>
          <p:cNvPr id="5" name="Title 4">
            <a:extLst>
              <a:ext uri="{FF2B5EF4-FFF2-40B4-BE49-F238E27FC236}">
                <a16:creationId xmlns:a16="http://schemas.microsoft.com/office/drawing/2014/main" id="{772C2BC5-FC81-1D3A-B56D-CDD677CBDE65}"/>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C235C668-D1FC-2009-D325-2126C7ACF2AE}"/>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489434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Attenuation and Gain: Decibel (dB) unit</a:t>
            </a:r>
          </a:p>
        </p:txBody>
      </p:sp>
      <p:sp>
        <p:nvSpPr>
          <p:cNvPr id="35845" name="Rectangle 2"/>
          <p:cNvSpPr>
            <a:spLocks noGrp="1" noChangeArrowheads="1"/>
          </p:cNvSpPr>
          <p:nvPr>
            <p:ph type="body" idx="4294967295"/>
          </p:nvPr>
        </p:nvSpPr>
        <p:spPr>
          <a:xfrm>
            <a:off x="397380" y="1163934"/>
            <a:ext cx="11397240" cy="5192486"/>
          </a:xfrm>
        </p:spPr>
        <p:txBody>
          <a:bodyPr>
            <a:normAutofit lnSpcReduction="10000"/>
          </a:bodyPr>
          <a:lstStyle/>
          <a:p>
            <a:r>
              <a:rPr lang="en-US" altLang="en-US" sz="2800" b="1" dirty="0">
                <a:latin typeface="+mj-lt"/>
              </a:rPr>
              <a:t>Attenuation: </a:t>
            </a:r>
            <a:r>
              <a:rPr lang="en-US" altLang="en-US" sz="2800" dirty="0">
                <a:latin typeface="+mj-lt"/>
              </a:rPr>
              <a:t>Means loss of energy </a:t>
            </a:r>
          </a:p>
          <a:p>
            <a:pPr lvl="1"/>
            <a:r>
              <a:rPr lang="en-US" altLang="en-US" dirty="0">
                <a:latin typeface="+mj-lt"/>
              </a:rPr>
              <a:t>When signal traverses through a medium, it loses energy.</a:t>
            </a:r>
          </a:p>
          <a:p>
            <a:r>
              <a:rPr lang="en-US" altLang="en-US" b="1" dirty="0">
                <a:latin typeface="+mj-lt"/>
              </a:rPr>
              <a:t>Gain: </a:t>
            </a:r>
            <a:r>
              <a:rPr lang="en-US" altLang="en-US" dirty="0">
                <a:latin typeface="+mj-lt"/>
              </a:rPr>
              <a:t>Means increase in energy</a:t>
            </a:r>
          </a:p>
          <a:p>
            <a:pPr lvl="1"/>
            <a:r>
              <a:rPr lang="en-US" altLang="en-US" dirty="0">
                <a:latin typeface="+mj-lt"/>
              </a:rPr>
              <a:t>Often devices such as amplifiers are employed to improve the signal strength</a:t>
            </a:r>
          </a:p>
          <a:p>
            <a:r>
              <a:rPr lang="en-US" altLang="en-US" sz="2800" dirty="0">
                <a:latin typeface="+mj-lt"/>
              </a:rPr>
              <a:t>Commonly, we use decibel to calculate gain or loss/attenuation of signal</a:t>
            </a:r>
          </a:p>
          <a:p>
            <a:endParaRPr lang="en-US" altLang="en-US" dirty="0">
              <a:latin typeface="+mj-lt"/>
            </a:endParaRPr>
          </a:p>
          <a:p>
            <a:endParaRPr lang="en-US" altLang="en-US" sz="2800" dirty="0">
              <a:latin typeface="+mj-lt"/>
            </a:endParaRPr>
          </a:p>
          <a:p>
            <a:endParaRPr lang="en-US" altLang="en-US" sz="2800" dirty="0">
              <a:latin typeface="+mj-lt"/>
            </a:endParaRPr>
          </a:p>
          <a:p>
            <a:endParaRPr lang="en-US" altLang="en-US" sz="2800" dirty="0">
              <a:latin typeface="+mj-lt"/>
            </a:endParaRPr>
          </a:p>
          <a:p>
            <a:r>
              <a:rPr lang="en-US" altLang="en-US" sz="2800" dirty="0">
                <a:latin typeface="+mj-lt"/>
              </a:rPr>
              <a:t>dB = 10log</a:t>
            </a:r>
            <a:r>
              <a:rPr lang="en-US" altLang="en-US" sz="2800" baseline="-25000" dirty="0">
                <a:latin typeface="+mj-lt"/>
              </a:rPr>
              <a:t>10</a:t>
            </a:r>
            <a:r>
              <a:rPr lang="en-US" altLang="en-US" sz="2800" dirty="0">
                <a:latin typeface="+mj-lt"/>
              </a:rPr>
              <a:t>P</a:t>
            </a:r>
            <a:r>
              <a:rPr lang="en-US" altLang="en-US" sz="2800" baseline="-25000" dirty="0">
                <a:latin typeface="+mj-lt"/>
              </a:rPr>
              <a:t>2</a:t>
            </a:r>
            <a:r>
              <a:rPr lang="en-US" altLang="en-US" sz="2800" dirty="0">
                <a:latin typeface="+mj-lt"/>
              </a:rPr>
              <a:t>/P</a:t>
            </a:r>
            <a:r>
              <a:rPr lang="en-US" altLang="en-US" sz="2800" baseline="-25000" dirty="0">
                <a:latin typeface="+mj-lt"/>
              </a:rPr>
              <a:t>1</a:t>
            </a:r>
          </a:p>
          <a:p>
            <a:pPr lvl="1"/>
            <a:r>
              <a:rPr lang="en-US" altLang="en-US" dirty="0">
                <a:latin typeface="+mj-lt"/>
              </a:rPr>
              <a:t>P</a:t>
            </a:r>
            <a:r>
              <a:rPr lang="en-US" altLang="en-US" baseline="-25000" dirty="0">
                <a:latin typeface="+mj-lt"/>
              </a:rPr>
              <a:t>1</a:t>
            </a:r>
            <a:r>
              <a:rPr lang="en-US" altLang="en-US" dirty="0">
                <a:latin typeface="+mj-lt"/>
              </a:rPr>
              <a:t> - input signal, </a:t>
            </a:r>
            <a:r>
              <a:rPr lang="en-US" altLang="en-US" sz="2800" dirty="0">
                <a:latin typeface="+mj-lt"/>
              </a:rPr>
              <a:t>P</a:t>
            </a:r>
            <a:r>
              <a:rPr lang="en-US" altLang="en-US" sz="2800" baseline="-25000" dirty="0">
                <a:latin typeface="+mj-lt"/>
              </a:rPr>
              <a:t>2</a:t>
            </a:r>
            <a:r>
              <a:rPr lang="en-US" altLang="en-US" sz="2800" dirty="0">
                <a:latin typeface="+mj-lt"/>
              </a:rPr>
              <a:t> - output signal</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34</a:t>
            </a:fld>
            <a:endParaRPr lang="en-US"/>
          </a:p>
        </p:txBody>
      </p:sp>
      <p:pic>
        <p:nvPicPr>
          <p:cNvPr id="3" name="Picture 6">
            <a:extLst>
              <a:ext uri="{FF2B5EF4-FFF2-40B4-BE49-F238E27FC236}">
                <a16:creationId xmlns:a16="http://schemas.microsoft.com/office/drawing/2014/main" id="{FA976DA5-7493-7AC2-5C8A-F45E728EB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83" y="3539961"/>
            <a:ext cx="4291526" cy="162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092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Operations in decibel (dB) examples</a:t>
            </a:r>
          </a:p>
        </p:txBody>
      </p:sp>
      <p:sp>
        <p:nvSpPr>
          <p:cNvPr id="35845" name="Rectangle 2"/>
          <p:cNvSpPr>
            <a:spLocks noGrp="1" noChangeArrowheads="1"/>
          </p:cNvSpPr>
          <p:nvPr>
            <p:ph type="body" idx="4294967295"/>
          </p:nvPr>
        </p:nvSpPr>
        <p:spPr>
          <a:xfrm>
            <a:off x="397380" y="1163934"/>
            <a:ext cx="11397240" cy="5192486"/>
          </a:xfrm>
        </p:spPr>
        <p:txBody>
          <a:bodyPr>
            <a:normAutofit/>
          </a:bodyPr>
          <a:lstStyle/>
          <a:p>
            <a:pPr algn="l"/>
            <a:r>
              <a:rPr lang="en-SG" b="0" i="0" dirty="0">
                <a:effectLst/>
                <a:latin typeface="+mj-lt"/>
              </a:rPr>
              <a:t>Suppose a signal travels through a transmission medium and its power decreases to one-half of its original value, meaning that P2 is equal to (1/2)P1. In this scenario, the attenuation, or loss of power, can be determined using the following formula:</a:t>
            </a:r>
          </a:p>
          <a:p>
            <a:pPr marL="0" indent="0">
              <a:buNone/>
            </a:pPr>
            <a:br>
              <a:rPr lang="en-SG" dirty="0"/>
            </a:br>
            <a:endParaRPr lang="en-US" altLang="en-US" dirty="0">
              <a:latin typeface="+mj-lt"/>
            </a:endParaRPr>
          </a:p>
          <a:p>
            <a:endParaRPr lang="en-US" altLang="en-US" sz="2800" dirty="0">
              <a:latin typeface="+mj-lt"/>
            </a:endParaRPr>
          </a:p>
          <a:p>
            <a:pPr marL="0" indent="0">
              <a:buNone/>
            </a:pPr>
            <a:endParaRPr lang="en-US" altLang="en-US" dirty="0">
              <a:latin typeface="+mj-lt"/>
            </a:endParaRPr>
          </a:p>
          <a:p>
            <a:endParaRPr lang="en-US" altLang="en-US" dirty="0">
              <a:latin typeface="+mj-lt"/>
            </a:endParaRPr>
          </a:p>
          <a:p>
            <a:r>
              <a:rPr lang="en-US" altLang="en-US" dirty="0">
                <a:latin typeface="+mj-lt"/>
              </a:rPr>
              <a:t>Thus, loss of 3 dB, is equivalent to losing half of the signal power</a:t>
            </a:r>
            <a:endParaRPr lang="en-US" altLang="en-US" sz="2800" dirty="0">
              <a:latin typeface="+mj-lt"/>
            </a:endParaRPr>
          </a:p>
          <a:p>
            <a:endParaRPr lang="en-US" altLang="en-US" sz="2800" dirty="0">
              <a:latin typeface="+mj-lt"/>
            </a:endParaRP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35</a:t>
            </a:fld>
            <a:endParaRPr lang="en-US"/>
          </a:p>
        </p:txBody>
      </p:sp>
      <p:pic>
        <p:nvPicPr>
          <p:cNvPr id="4" name="Picture 17">
            <a:extLst>
              <a:ext uri="{FF2B5EF4-FFF2-40B4-BE49-F238E27FC236}">
                <a16:creationId xmlns:a16="http://schemas.microsoft.com/office/drawing/2014/main" id="{3B2CDADA-95FA-70B8-80CD-CF37F0ED6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0" y="3407963"/>
            <a:ext cx="7226300" cy="728662"/>
          </a:xfrm>
          <a:prstGeom prst="rect">
            <a:avLst/>
          </a:prstGeom>
          <a:noFill/>
          <a:ln w="57150" cmpd="thickThin">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535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Operations in decibel (dB) examples</a:t>
            </a:r>
          </a:p>
        </p:txBody>
      </p:sp>
      <p:sp>
        <p:nvSpPr>
          <p:cNvPr id="35845" name="Rectangle 2"/>
          <p:cNvSpPr>
            <a:spLocks noGrp="1" noChangeArrowheads="1"/>
          </p:cNvSpPr>
          <p:nvPr>
            <p:ph type="body" idx="4294967295"/>
          </p:nvPr>
        </p:nvSpPr>
        <p:spPr>
          <a:xfrm>
            <a:off x="397380" y="1163933"/>
            <a:ext cx="11397240" cy="5557541"/>
          </a:xfrm>
        </p:spPr>
        <p:txBody>
          <a:bodyPr>
            <a:normAutofit/>
          </a:bodyPr>
          <a:lstStyle/>
          <a:p>
            <a:pPr algn="l"/>
            <a:r>
              <a:rPr lang="en-SG" b="0" i="0" dirty="0">
                <a:effectLst/>
                <a:latin typeface="+mj-lt"/>
              </a:rPr>
              <a:t>A signal passes through an amplifier, resulting in a tenfold increase in power, expressed as P2 = 10P1. The amplification, also known as the power gain, can be calculated as:</a:t>
            </a:r>
            <a:br>
              <a:rPr lang="en-SG" dirty="0">
                <a:latin typeface="+mj-lt"/>
              </a:rPr>
            </a:br>
            <a:endParaRPr lang="en-US" altLang="en-US" dirty="0">
              <a:latin typeface="+mj-lt"/>
            </a:endParaRPr>
          </a:p>
          <a:p>
            <a:endParaRPr lang="en-US" altLang="en-US" sz="2800" dirty="0">
              <a:latin typeface="+mj-lt"/>
            </a:endParaRPr>
          </a:p>
          <a:p>
            <a:pPr marL="0" indent="0">
              <a:buNone/>
            </a:pPr>
            <a:endParaRPr lang="en-US" altLang="en-US" dirty="0">
              <a:latin typeface="+mj-lt"/>
            </a:endParaRPr>
          </a:p>
          <a:p>
            <a:endParaRPr lang="en-US" altLang="en-US" dirty="0">
              <a:latin typeface="+mj-lt"/>
            </a:endParaRPr>
          </a:p>
          <a:p>
            <a:endParaRPr lang="en-US" altLang="en-US" dirty="0">
              <a:latin typeface="+mj-lt"/>
            </a:endParaRPr>
          </a:p>
          <a:p>
            <a:r>
              <a:rPr lang="en-SG" b="0" i="0" dirty="0">
                <a:effectLst/>
                <a:latin typeface="+mj-lt"/>
              </a:rPr>
              <a:t>One reason engineers use decibels to measure changes in signal strength is that decibel values can be easily added or subtracted</a:t>
            </a:r>
          </a:p>
          <a:p>
            <a:r>
              <a:rPr lang="en-SG" altLang="en-US" dirty="0">
                <a:latin typeface="+mj-lt"/>
              </a:rPr>
              <a:t>L1 = 3b, L2 = 7 </a:t>
            </a:r>
            <a:r>
              <a:rPr lang="en-SG" altLang="en-US" dirty="0" err="1">
                <a:latin typeface="+mj-lt"/>
              </a:rPr>
              <a:t>db</a:t>
            </a:r>
            <a:r>
              <a:rPr lang="en-SG" altLang="en-US" dirty="0">
                <a:latin typeface="+mj-lt"/>
              </a:rPr>
              <a:t>, Combined loss: 10 dB</a:t>
            </a:r>
            <a:endParaRPr lang="en-US" altLang="en-US" dirty="0">
              <a:latin typeface="+mj-lt"/>
            </a:endParaRPr>
          </a:p>
          <a:p>
            <a:endParaRPr lang="en-US" altLang="en-US" sz="2800" dirty="0">
              <a:latin typeface="+mj-lt"/>
            </a:endParaRP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36</a:t>
            </a:fld>
            <a:endParaRPr lang="en-US"/>
          </a:p>
        </p:txBody>
      </p:sp>
      <p:pic>
        <p:nvPicPr>
          <p:cNvPr id="3" name="Picture 14">
            <a:extLst>
              <a:ext uri="{FF2B5EF4-FFF2-40B4-BE49-F238E27FC236}">
                <a16:creationId xmlns:a16="http://schemas.microsoft.com/office/drawing/2014/main" id="{9EBC956F-1106-FAE0-F2A9-735710FCB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2795392"/>
            <a:ext cx="3409950" cy="819150"/>
          </a:xfrm>
          <a:prstGeom prst="rect">
            <a:avLst/>
          </a:prstGeom>
          <a:noFill/>
          <a:ln w="57150" cmpd="thinThick">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5">
            <a:extLst>
              <a:ext uri="{FF2B5EF4-FFF2-40B4-BE49-F238E27FC236}">
                <a16:creationId xmlns:a16="http://schemas.microsoft.com/office/drawing/2014/main" id="{DE621DDF-957B-1530-9F24-E40A1C74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4040125"/>
            <a:ext cx="3446463" cy="630237"/>
          </a:xfrm>
          <a:prstGeom prst="rect">
            <a:avLst/>
          </a:prstGeom>
          <a:noFill/>
          <a:ln w="57150" cmpd="thinThick">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3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1"/>
          <p:cNvSpPr>
            <a:spLocks noGrp="1" noChangeArrowheads="1"/>
          </p:cNvSpPr>
          <p:nvPr>
            <p:ph type="title" idx="4294967295"/>
          </p:nvPr>
        </p:nvSpPr>
        <p:spPr>
          <a:xfrm>
            <a:off x="454043" y="240315"/>
            <a:ext cx="11628407" cy="879764"/>
          </a:xfrm>
        </p:spPr>
        <p:txBody>
          <a:bodyP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sz="4000" dirty="0">
                <a:latin typeface="+mn-lt"/>
              </a:rPr>
              <a:t>Unit of power of a signal: dBm (decibel milliwatt)</a:t>
            </a:r>
          </a:p>
        </p:txBody>
      </p:sp>
      <p:sp>
        <p:nvSpPr>
          <p:cNvPr id="35845" name="Rectangle 2"/>
          <p:cNvSpPr>
            <a:spLocks noGrp="1" noChangeArrowheads="1"/>
          </p:cNvSpPr>
          <p:nvPr>
            <p:ph type="body" idx="4294967295"/>
          </p:nvPr>
        </p:nvSpPr>
        <p:spPr>
          <a:xfrm>
            <a:off x="397380" y="1163933"/>
            <a:ext cx="11397240" cy="5557541"/>
          </a:xfrm>
        </p:spPr>
        <p:txBody>
          <a:bodyPr>
            <a:normAutofit/>
          </a:bodyPr>
          <a:lstStyle/>
          <a:p>
            <a:pPr algn="l"/>
            <a:r>
              <a:rPr lang="en-SG" b="0" i="0" dirty="0">
                <a:effectLst/>
                <a:latin typeface="+mj-lt"/>
              </a:rPr>
              <a:t>Decibel (dBm) is a measure of signal power, calculated as 10 log10 (Pm) where Pm is power in milliwatts</a:t>
            </a:r>
          </a:p>
          <a:p>
            <a:r>
              <a:rPr lang="en-SG" altLang="en-US" sz="2800" dirty="0">
                <a:latin typeface="+mj-lt"/>
              </a:rPr>
              <a:t>Example: </a:t>
            </a:r>
            <a:r>
              <a:rPr lang="en-US" altLang="en-US" baseline="0" dirty="0">
                <a:latin typeface="+mj-lt"/>
              </a:rPr>
              <a:t>Calculate the power of a signal with dB</a:t>
            </a:r>
            <a:r>
              <a:rPr lang="en-US" altLang="en-US" baseline="-25000" dirty="0">
                <a:latin typeface="+mj-lt"/>
              </a:rPr>
              <a:t>m</a:t>
            </a:r>
            <a:r>
              <a:rPr lang="en-US" altLang="en-US" baseline="0" dirty="0">
                <a:latin typeface="+mj-lt"/>
              </a:rPr>
              <a:t> = −30</a:t>
            </a:r>
          </a:p>
          <a:p>
            <a:endParaRPr lang="en-US" altLang="en-US" dirty="0">
              <a:latin typeface="+mj-lt"/>
            </a:endParaRPr>
          </a:p>
          <a:p>
            <a:endParaRPr lang="en-US" altLang="en-US" baseline="0" dirty="0">
              <a:latin typeface="+mj-lt"/>
            </a:endParaRPr>
          </a:p>
          <a:p>
            <a:endParaRPr lang="en-US" altLang="en-US" dirty="0">
              <a:latin typeface="+mj-lt"/>
            </a:endParaRPr>
          </a:p>
          <a:p>
            <a:endParaRPr lang="en-US" altLang="en-US" baseline="0" dirty="0">
              <a:latin typeface="+mj-lt"/>
            </a:endParaRPr>
          </a:p>
          <a:p>
            <a:endParaRPr lang="en-US" altLang="en-US" dirty="0">
              <a:latin typeface="+mj-lt"/>
            </a:endParaRPr>
          </a:p>
          <a:p>
            <a:r>
              <a:rPr lang="en-US" altLang="en-US" b="1" baseline="0" dirty="0">
                <a:latin typeface="+mj-lt"/>
              </a:rPr>
              <a:t>Caution: </a:t>
            </a:r>
            <a:r>
              <a:rPr lang="en-US" altLang="en-US" baseline="0" dirty="0">
                <a:latin typeface="+mj-lt"/>
              </a:rPr>
              <a:t>We can add/subtract  dB and dB term together, but we cannot perform these operations on dB and dBm term and vice versa</a:t>
            </a:r>
          </a:p>
          <a:p>
            <a:pPr algn="l"/>
            <a:endParaRPr lang="en-US" altLang="en-US" sz="2800" dirty="0">
              <a:latin typeface="+mj-lt"/>
            </a:endParaRPr>
          </a:p>
          <a:p>
            <a:pPr marL="0" indent="0">
              <a:buNone/>
            </a:pPr>
            <a:endParaRPr lang="en-US" altLang="en-US" dirty="0">
              <a:latin typeface="+mj-lt"/>
            </a:endParaRPr>
          </a:p>
          <a:p>
            <a:endParaRPr lang="en-US" altLang="en-US" dirty="0">
              <a:latin typeface="+mj-lt"/>
            </a:endParaRPr>
          </a:p>
          <a:p>
            <a:endParaRPr lang="en-US" altLang="en-US" dirty="0">
              <a:latin typeface="+mj-lt"/>
            </a:endParaRPr>
          </a:p>
          <a:p>
            <a:endParaRPr lang="en-US" altLang="en-US" sz="2800" dirty="0">
              <a:latin typeface="+mj-lt"/>
            </a:endParaRP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dirty="0">
              <a:solidFill>
                <a:schemeClr val="tx1"/>
              </a:solidFill>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37</a:t>
            </a:fld>
            <a:endParaRPr lang="en-US"/>
          </a:p>
        </p:txBody>
      </p:sp>
      <p:pic>
        <p:nvPicPr>
          <p:cNvPr id="4" name="Picture 14">
            <a:extLst>
              <a:ext uri="{FF2B5EF4-FFF2-40B4-BE49-F238E27FC236}">
                <a16:creationId xmlns:a16="http://schemas.microsoft.com/office/drawing/2014/main" id="{07587AEE-46CB-DC7B-C847-536713BFA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312" y="3135383"/>
            <a:ext cx="8415376" cy="1480458"/>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628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120EE-A3CA-390D-8A3A-E32B85F0C3C0}"/>
            </a:ext>
          </a:extLst>
        </p:cNvPr>
        <p:cNvGrpSpPr/>
        <p:nvPr/>
      </p:nvGrpSpPr>
      <p:grpSpPr>
        <a:xfrm>
          <a:off x="0" y="0"/>
          <a:ext cx="0" cy="0"/>
          <a:chOff x="0" y="0"/>
          <a:chExt cx="0" cy="0"/>
        </a:xfrm>
      </p:grpSpPr>
      <p:sp>
        <p:nvSpPr>
          <p:cNvPr id="36868" name="Rectangle 1">
            <a:extLst>
              <a:ext uri="{FF2B5EF4-FFF2-40B4-BE49-F238E27FC236}">
                <a16:creationId xmlns:a16="http://schemas.microsoft.com/office/drawing/2014/main" id="{AFCA5DC4-3001-DA49-0742-E7C0C5F63CF4}"/>
              </a:ext>
            </a:extLst>
          </p:cNvPr>
          <p:cNvSpPr>
            <a:spLocks noGrp="1" noChangeArrowheads="1"/>
          </p:cNvSpPr>
          <p:nvPr>
            <p:ph type="title" idx="4294967295"/>
          </p:nvPr>
        </p:nvSpPr>
        <p:spPr>
          <a:xfrm>
            <a:off x="888345" y="245011"/>
            <a:ext cx="10599843" cy="928687"/>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dirty="0">
                <a:latin typeface="+mn-lt"/>
              </a:rPr>
              <a:t>Example: Range and antenna gain estimation </a:t>
            </a:r>
          </a:p>
        </p:txBody>
      </p:sp>
      <p:sp>
        <p:nvSpPr>
          <p:cNvPr id="2" name="Slide Number Placeholder 1">
            <a:extLst>
              <a:ext uri="{FF2B5EF4-FFF2-40B4-BE49-F238E27FC236}">
                <a16:creationId xmlns:a16="http://schemas.microsoft.com/office/drawing/2014/main" id="{C951B412-F151-0EB6-18D4-CD24C5D44D72}"/>
              </a:ext>
            </a:extLst>
          </p:cNvPr>
          <p:cNvSpPr>
            <a:spLocks noGrp="1"/>
          </p:cNvSpPr>
          <p:nvPr>
            <p:ph type="sldNum" sz="quarter" idx="12"/>
          </p:nvPr>
        </p:nvSpPr>
        <p:spPr/>
        <p:txBody>
          <a:bodyPr/>
          <a:lstStyle/>
          <a:p>
            <a:fld id="{5C6FAEEE-D619-4E65-A0EF-E650D0B3166A}" type="slidenum">
              <a:rPr lang="en-US" smtClean="0"/>
              <a:t>38</a:t>
            </a:fld>
            <a:endParaRPr lang="en-US"/>
          </a:p>
        </p:txBody>
      </p:sp>
      <p:pic>
        <p:nvPicPr>
          <p:cNvPr id="7" name="Picture 6" descr="A math equations and formulas&#10;&#10;Description automatically generated">
            <a:extLst>
              <a:ext uri="{FF2B5EF4-FFF2-40B4-BE49-F238E27FC236}">
                <a16:creationId xmlns:a16="http://schemas.microsoft.com/office/drawing/2014/main" id="{B665F227-30D5-E1C9-63E0-50882B59C154}"/>
              </a:ext>
            </a:extLst>
          </p:cNvPr>
          <p:cNvPicPr>
            <a:picLocks noChangeAspect="1"/>
          </p:cNvPicPr>
          <p:nvPr/>
        </p:nvPicPr>
        <p:blipFill>
          <a:blip r:embed="rId3"/>
          <a:stretch>
            <a:fillRect/>
          </a:stretch>
        </p:blipFill>
        <p:spPr>
          <a:xfrm>
            <a:off x="703812" y="1173698"/>
            <a:ext cx="3828798" cy="2871599"/>
          </a:xfrm>
          <a:prstGeom prst="rect">
            <a:avLst/>
          </a:prstGeom>
        </p:spPr>
      </p:pic>
      <p:pic>
        <p:nvPicPr>
          <p:cNvPr id="3" name="Picture 2" descr="A white background with black text&#10;&#10;Description automatically generated">
            <a:extLst>
              <a:ext uri="{FF2B5EF4-FFF2-40B4-BE49-F238E27FC236}">
                <a16:creationId xmlns:a16="http://schemas.microsoft.com/office/drawing/2014/main" id="{0360A50A-1504-3B75-7E51-E83213406467}"/>
              </a:ext>
            </a:extLst>
          </p:cNvPr>
          <p:cNvPicPr>
            <a:picLocks noChangeAspect="1"/>
          </p:cNvPicPr>
          <p:nvPr/>
        </p:nvPicPr>
        <p:blipFill>
          <a:blip r:embed="rId4"/>
          <a:stretch>
            <a:fillRect/>
          </a:stretch>
        </p:blipFill>
        <p:spPr>
          <a:xfrm>
            <a:off x="703812" y="4085902"/>
            <a:ext cx="10222275" cy="2674700"/>
          </a:xfrm>
          <a:prstGeom prst="rect">
            <a:avLst/>
          </a:prstGeom>
        </p:spPr>
      </p:pic>
      <p:sp>
        <p:nvSpPr>
          <p:cNvPr id="4" name="Content Placeholder 2">
            <a:extLst>
              <a:ext uri="{FF2B5EF4-FFF2-40B4-BE49-F238E27FC236}">
                <a16:creationId xmlns:a16="http://schemas.microsoft.com/office/drawing/2014/main" id="{5F4BF616-162E-5B40-1A3E-54073993EA68}"/>
              </a:ext>
            </a:extLst>
          </p:cNvPr>
          <p:cNvSpPr>
            <a:spLocks noGrp="1"/>
          </p:cNvSpPr>
          <p:nvPr>
            <p:ph idx="1"/>
          </p:nvPr>
        </p:nvSpPr>
        <p:spPr>
          <a:xfrm>
            <a:off x="6195654" y="1157225"/>
            <a:ext cx="5292534" cy="3575411"/>
          </a:xfrm>
        </p:spPr>
        <p:txBody>
          <a:bodyPr>
            <a:normAutofit fontScale="70000" lnSpcReduction="20000"/>
          </a:bodyPr>
          <a:lstStyle/>
          <a:p>
            <a:pPr marL="0" indent="0" algn="just">
              <a:buNone/>
            </a:pPr>
            <a:r>
              <a:rPr lang="en-SG" dirty="0">
                <a:latin typeface="+mj-lt"/>
              </a:rPr>
              <a:t>Question: A wireless receiver with an effective radius of 100cm is receiving signals at 2 GHz from a transmitter that transmits at a power of 100W and a gain of 40dB (or 10,000).  Assume path loss exponent is 2. </a:t>
            </a:r>
          </a:p>
          <a:p>
            <a:pPr marL="514350" indent="-514350" algn="just">
              <a:buAutoNum type="alphaLcParenBoth"/>
            </a:pPr>
            <a:r>
              <a:rPr lang="en-SG" dirty="0">
                <a:latin typeface="+mj-lt"/>
              </a:rPr>
              <a:t>What is the gain of the receiver antenna? </a:t>
            </a:r>
          </a:p>
          <a:p>
            <a:pPr marL="514350" indent="-514350" algn="just">
              <a:buAutoNum type="alphaLcParenBoth"/>
            </a:pPr>
            <a:r>
              <a:rPr lang="en-SG" dirty="0">
                <a:latin typeface="+mj-lt"/>
              </a:rPr>
              <a:t>What is the received power if the receiver is 1km away from the transmitter? </a:t>
            </a:r>
          </a:p>
          <a:p>
            <a:pPr marL="514350" indent="-514350" algn="just">
              <a:buAutoNum type="alphaLcParenBoth"/>
            </a:pPr>
            <a:r>
              <a:rPr lang="en-SG" dirty="0">
                <a:latin typeface="+mj-lt"/>
              </a:rPr>
              <a:t>If the receiver is receiving signals at 900 MHz frequency (instead of 2GHz), please calculate (a) and (b) again? </a:t>
            </a:r>
          </a:p>
          <a:p>
            <a:pPr marL="0" indent="0" algn="just">
              <a:buNone/>
            </a:pPr>
            <a:endParaRPr lang="en-SG" dirty="0">
              <a:latin typeface="+mj-lt"/>
            </a:endParaRPr>
          </a:p>
          <a:p>
            <a:pPr marL="0" indent="0" algn="just">
              <a:buNone/>
            </a:pPr>
            <a:r>
              <a:rPr lang="en-SG" dirty="0">
                <a:latin typeface="+mj-lt"/>
              </a:rPr>
              <a:t>What do you notice and why?</a:t>
            </a:r>
            <a:endParaRPr lang="en-US" dirty="0">
              <a:latin typeface="+mj-lt"/>
            </a:endParaRPr>
          </a:p>
        </p:txBody>
      </p:sp>
    </p:spTree>
    <p:extLst>
      <p:ext uri="{BB962C8B-B14F-4D97-AF65-F5344CB8AC3E}">
        <p14:creationId xmlns:p14="http://schemas.microsoft.com/office/powerpoint/2010/main" val="4111988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F2BB-3650-2B8A-3252-46EDC42A8866}"/>
            </a:ext>
          </a:extLst>
        </p:cNvPr>
        <p:cNvGrpSpPr/>
        <p:nvPr/>
      </p:nvGrpSpPr>
      <p:grpSpPr>
        <a:xfrm>
          <a:off x="0" y="0"/>
          <a:ext cx="0" cy="0"/>
          <a:chOff x="0" y="0"/>
          <a:chExt cx="0" cy="0"/>
        </a:xfrm>
      </p:grpSpPr>
      <p:sp>
        <p:nvSpPr>
          <p:cNvPr id="36868" name="Rectangle 1">
            <a:extLst>
              <a:ext uri="{FF2B5EF4-FFF2-40B4-BE49-F238E27FC236}">
                <a16:creationId xmlns:a16="http://schemas.microsoft.com/office/drawing/2014/main" id="{56C2E461-FE53-CC36-D24E-B49D10E3A423}"/>
              </a:ext>
            </a:extLst>
          </p:cNvPr>
          <p:cNvSpPr>
            <a:spLocks noGrp="1" noChangeArrowheads="1"/>
          </p:cNvSpPr>
          <p:nvPr>
            <p:ph type="title" idx="4294967295"/>
          </p:nvPr>
        </p:nvSpPr>
        <p:spPr>
          <a:xfrm>
            <a:off x="888345" y="245011"/>
            <a:ext cx="10599843" cy="928687"/>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SG" dirty="0">
                <a:latin typeface="+mn-lt"/>
              </a:rPr>
              <a:t>Example: Range and antenna gain estimation </a:t>
            </a:r>
          </a:p>
        </p:txBody>
      </p:sp>
      <p:sp>
        <p:nvSpPr>
          <p:cNvPr id="2" name="Slide Number Placeholder 1">
            <a:extLst>
              <a:ext uri="{FF2B5EF4-FFF2-40B4-BE49-F238E27FC236}">
                <a16:creationId xmlns:a16="http://schemas.microsoft.com/office/drawing/2014/main" id="{D1A92ACC-FEFA-EAE9-0672-772291EDE10B}"/>
              </a:ext>
            </a:extLst>
          </p:cNvPr>
          <p:cNvSpPr>
            <a:spLocks noGrp="1"/>
          </p:cNvSpPr>
          <p:nvPr>
            <p:ph type="sldNum" sz="quarter" idx="12"/>
          </p:nvPr>
        </p:nvSpPr>
        <p:spPr/>
        <p:txBody>
          <a:bodyPr/>
          <a:lstStyle/>
          <a:p>
            <a:fld id="{5C6FAEEE-D619-4E65-A0EF-E650D0B3166A}" type="slidenum">
              <a:rPr lang="en-US" smtClean="0"/>
              <a:t>39</a:t>
            </a:fld>
            <a:endParaRPr lang="en-US"/>
          </a:p>
        </p:txBody>
      </p:sp>
      <p:sp>
        <p:nvSpPr>
          <p:cNvPr id="3" name="Content Placeholder 2">
            <a:extLst>
              <a:ext uri="{FF2B5EF4-FFF2-40B4-BE49-F238E27FC236}">
                <a16:creationId xmlns:a16="http://schemas.microsoft.com/office/drawing/2014/main" id="{54C04992-C5C9-EBA6-B7A2-8143D4002809}"/>
              </a:ext>
            </a:extLst>
          </p:cNvPr>
          <p:cNvSpPr>
            <a:spLocks noGrp="1"/>
          </p:cNvSpPr>
          <p:nvPr>
            <p:ph idx="1"/>
          </p:nvPr>
        </p:nvSpPr>
        <p:spPr>
          <a:xfrm>
            <a:off x="888345" y="1341705"/>
            <a:ext cx="10815974" cy="2584836"/>
          </a:xfrm>
        </p:spPr>
        <p:txBody>
          <a:bodyPr>
            <a:normAutofit/>
          </a:bodyPr>
          <a:lstStyle/>
          <a:p>
            <a:pPr marL="0" indent="0" algn="just">
              <a:buNone/>
            </a:pPr>
            <a:r>
              <a:rPr lang="en-SG" dirty="0">
                <a:latin typeface="+mj-lt"/>
              </a:rPr>
              <a:t>The antenna gain decreases at lower frequencies (if the remaining factors are kept constant). Second, despite lower antenna gain due to higher frequencies, better propagation characteristics mean that the received signal power remains similar to one we had calculated at a higher frequency. Lower frequencies have better propagation characteristics.</a:t>
            </a:r>
            <a:endParaRPr lang="en-US" dirty="0">
              <a:latin typeface="+mj-lt"/>
            </a:endParaRPr>
          </a:p>
        </p:txBody>
      </p:sp>
    </p:spTree>
    <p:extLst>
      <p:ext uri="{BB962C8B-B14F-4D97-AF65-F5344CB8AC3E}">
        <p14:creationId xmlns:p14="http://schemas.microsoft.com/office/powerpoint/2010/main" val="789931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4</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Important Events and Deadlines</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4127246773"/>
              </p:ext>
            </p:extLst>
          </p:nvPr>
        </p:nvGraphicFramePr>
        <p:xfrm>
          <a:off x="1889266" y="2043502"/>
          <a:ext cx="8818350" cy="296672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Event</a:t>
                      </a:r>
                    </a:p>
                  </a:txBody>
                  <a:tcPr/>
                </a:tc>
                <a:tc>
                  <a:txBody>
                    <a:bodyPr/>
                    <a:lstStyle/>
                    <a:p>
                      <a:pPr algn="ctr"/>
                      <a:r>
                        <a:rPr lang="en-US" dirty="0">
                          <a:solidFill>
                            <a:schemeClr val="tx1"/>
                          </a:solidFill>
                        </a:rPr>
                        <a:t>Date</a:t>
                      </a:r>
                    </a:p>
                  </a:txBody>
                  <a:tcPr/>
                </a:tc>
                <a:extLst>
                  <a:ext uri="{0D108BD9-81ED-4DB2-BD59-A6C34878D82A}">
                    <a16:rowId xmlns:a16="http://schemas.microsoft.com/office/drawing/2014/main" val="3453014269"/>
                  </a:ext>
                </a:extLst>
              </a:tr>
              <a:tr h="370840">
                <a:tc>
                  <a:txBody>
                    <a:bodyPr/>
                    <a:lstStyle/>
                    <a:p>
                      <a:r>
                        <a:rPr lang="en-US" dirty="0"/>
                        <a:t>Lectures</a:t>
                      </a:r>
                    </a:p>
                  </a:txBody>
                  <a:tcPr/>
                </a:tc>
                <a:tc>
                  <a:txBody>
                    <a:bodyPr/>
                    <a:lstStyle/>
                    <a:p>
                      <a:r>
                        <a:rPr lang="en-US" dirty="0"/>
                        <a:t>Starting Week 1 (19th January)</a:t>
                      </a:r>
                    </a:p>
                  </a:txBody>
                  <a:tcPr/>
                </a:tc>
                <a:extLst>
                  <a:ext uri="{0D108BD9-81ED-4DB2-BD59-A6C34878D82A}">
                    <a16:rowId xmlns:a16="http://schemas.microsoft.com/office/drawing/2014/main" val="1001545243"/>
                  </a:ext>
                </a:extLst>
              </a:tr>
              <a:tr h="370840">
                <a:tc>
                  <a:txBody>
                    <a:bodyPr/>
                    <a:lstStyle/>
                    <a:p>
                      <a:r>
                        <a:rPr lang="en-US" dirty="0"/>
                        <a:t>Group formation and notification</a:t>
                      </a:r>
                    </a:p>
                  </a:txBody>
                  <a:tcPr/>
                </a:tc>
                <a:tc>
                  <a:txBody>
                    <a:bodyPr/>
                    <a:lstStyle/>
                    <a:p>
                      <a:r>
                        <a:rPr lang="en-US" dirty="0"/>
                        <a:t>End of Week 4</a:t>
                      </a:r>
                    </a:p>
                  </a:txBody>
                  <a:tcPr/>
                </a:tc>
                <a:extLst>
                  <a:ext uri="{0D108BD9-81ED-4DB2-BD59-A6C34878D82A}">
                    <a16:rowId xmlns:a16="http://schemas.microsoft.com/office/drawing/2014/main" val="2001159706"/>
                  </a:ext>
                </a:extLst>
              </a:tr>
              <a:tr h="370840">
                <a:tc>
                  <a:txBody>
                    <a:bodyPr/>
                    <a:lstStyle/>
                    <a:p>
                      <a:r>
                        <a:rPr lang="en-US" dirty="0"/>
                        <a:t>Tutorials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Week 3 (29</a:t>
                      </a:r>
                      <a:r>
                        <a:rPr lang="en-US" baseline="30000" dirty="0"/>
                        <a:t>th</a:t>
                      </a:r>
                      <a:r>
                        <a:rPr lang="en-US" dirty="0"/>
                        <a:t> January)</a:t>
                      </a:r>
                    </a:p>
                  </a:txBody>
                  <a:tcPr/>
                </a:tc>
                <a:extLst>
                  <a:ext uri="{0D108BD9-81ED-4DB2-BD59-A6C34878D82A}">
                    <a16:rowId xmlns:a16="http://schemas.microsoft.com/office/drawing/2014/main" val="2366008836"/>
                  </a:ext>
                </a:extLst>
              </a:tr>
              <a:tr h="370840">
                <a:tc>
                  <a:txBody>
                    <a:bodyPr/>
                    <a:lstStyle/>
                    <a:p>
                      <a:r>
                        <a:rPr lang="en-US" dirty="0"/>
                        <a:t>Assignment 1</a:t>
                      </a:r>
                    </a:p>
                  </a:txBody>
                  <a:tcPr/>
                </a:tc>
                <a:tc>
                  <a:txBody>
                    <a:bodyPr/>
                    <a:lstStyle/>
                    <a:p>
                      <a:r>
                        <a:rPr lang="en-US" dirty="0"/>
                        <a:t>Demonstrate to TA’s </a:t>
                      </a:r>
                      <a:r>
                        <a:rPr lang="en-US" dirty="0">
                          <a:solidFill>
                            <a:srgbClr val="FF0000"/>
                          </a:solidFill>
                        </a:rPr>
                        <a:t>Week 5 and 6</a:t>
                      </a:r>
                    </a:p>
                  </a:txBody>
                  <a:tcPr/>
                </a:tc>
                <a:extLst>
                  <a:ext uri="{0D108BD9-81ED-4DB2-BD59-A6C34878D82A}">
                    <a16:rowId xmlns:a16="http://schemas.microsoft.com/office/drawing/2014/main" val="3173873863"/>
                  </a:ext>
                </a:extLst>
              </a:tr>
              <a:tr h="370840">
                <a:tc>
                  <a:txBody>
                    <a:bodyPr/>
                    <a:lstStyle/>
                    <a:p>
                      <a:r>
                        <a:rPr lang="en-US" dirty="0"/>
                        <a:t>Assignment 2, 3</a:t>
                      </a:r>
                    </a:p>
                  </a:txBody>
                  <a:tcPr/>
                </a:tc>
                <a:tc>
                  <a:txBody>
                    <a:bodyPr/>
                    <a:lstStyle/>
                    <a:p>
                      <a:r>
                        <a:rPr lang="en-US" dirty="0"/>
                        <a:t>TBA</a:t>
                      </a:r>
                    </a:p>
                  </a:txBody>
                  <a:tcPr/>
                </a:tc>
                <a:extLst>
                  <a:ext uri="{0D108BD9-81ED-4DB2-BD59-A6C34878D82A}">
                    <a16:rowId xmlns:a16="http://schemas.microsoft.com/office/drawing/2014/main" val="246570927"/>
                  </a:ext>
                </a:extLst>
              </a:tr>
              <a:tr h="370840">
                <a:tc>
                  <a:txBody>
                    <a:bodyPr/>
                    <a:lstStyle/>
                    <a:p>
                      <a:r>
                        <a:rPr lang="en-US" dirty="0"/>
                        <a:t>Project submission</a:t>
                      </a:r>
                    </a:p>
                  </a:txBody>
                  <a:tcPr/>
                </a:tc>
                <a:tc>
                  <a:txBody>
                    <a:bodyPr/>
                    <a:lstStyle/>
                    <a:p>
                      <a:r>
                        <a:rPr lang="en-US" dirty="0"/>
                        <a:t>26</a:t>
                      </a:r>
                      <a:r>
                        <a:rPr lang="en-US" baseline="30000" dirty="0"/>
                        <a:t>th</a:t>
                      </a:r>
                      <a:r>
                        <a:rPr lang="en-US" dirty="0"/>
                        <a:t> April 2024 (EOD)</a:t>
                      </a:r>
                    </a:p>
                  </a:txBody>
                  <a:tcPr/>
                </a:tc>
                <a:extLst>
                  <a:ext uri="{0D108BD9-81ED-4DB2-BD59-A6C34878D82A}">
                    <a16:rowId xmlns:a16="http://schemas.microsoft.com/office/drawing/2014/main" val="2310561089"/>
                  </a:ext>
                </a:extLst>
              </a:tr>
              <a:tr h="370840">
                <a:tc>
                  <a:txBody>
                    <a:bodyPr/>
                    <a:lstStyle/>
                    <a:p>
                      <a:r>
                        <a:rPr lang="en-US" dirty="0"/>
                        <a:t>Final assessment</a:t>
                      </a:r>
                    </a:p>
                  </a:txBody>
                  <a:tcPr/>
                </a:tc>
                <a:tc>
                  <a:txBody>
                    <a:bodyPr/>
                    <a:lstStyle/>
                    <a:p>
                      <a:r>
                        <a:rPr lang="en-US" dirty="0"/>
                        <a:t>29</a:t>
                      </a:r>
                      <a:r>
                        <a:rPr lang="en-US" baseline="30000" dirty="0"/>
                        <a:t>th</a:t>
                      </a:r>
                      <a:r>
                        <a:rPr lang="en-US" dirty="0"/>
                        <a:t> April 2024</a:t>
                      </a:r>
                    </a:p>
                  </a:txBody>
                  <a:tcPr/>
                </a:tc>
                <a:extLst>
                  <a:ext uri="{0D108BD9-81ED-4DB2-BD59-A6C34878D82A}">
                    <a16:rowId xmlns:a16="http://schemas.microsoft.com/office/drawing/2014/main" val="3805954397"/>
                  </a:ext>
                </a:extLst>
              </a:tr>
            </a:tbl>
          </a:graphicData>
        </a:graphic>
      </p:graphicFrame>
    </p:spTree>
    <p:extLst>
      <p:ext uri="{BB962C8B-B14F-4D97-AF65-F5344CB8AC3E}">
        <p14:creationId xmlns:p14="http://schemas.microsoft.com/office/powerpoint/2010/main" val="722519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18593-3AD8-9A37-499F-E5FB960C403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179241-3794-4821-4116-D8F91ADFB2C0}"/>
              </a:ext>
            </a:extLst>
          </p:cNvPr>
          <p:cNvSpPr>
            <a:spLocks noGrp="1"/>
          </p:cNvSpPr>
          <p:nvPr>
            <p:ph idx="1"/>
          </p:nvPr>
        </p:nvSpPr>
        <p:spPr>
          <a:xfrm>
            <a:off x="838200" y="1864427"/>
            <a:ext cx="11050138" cy="3129145"/>
          </a:xfrm>
        </p:spPr>
        <p:txBody>
          <a:bodyPr>
            <a:normAutofit/>
          </a:bodyPr>
          <a:lstStyle/>
          <a:p>
            <a:r>
              <a:rPr lang="en-US" dirty="0">
                <a:latin typeface="+mj-lt"/>
              </a:rPr>
              <a:t>General course information and updates</a:t>
            </a:r>
            <a:endParaRPr lang="en-US" dirty="0">
              <a:latin typeface="+mj-lt"/>
              <a:sym typeface="Wingdings" pitchFamily="2" charset="2"/>
            </a:endParaRPr>
          </a:p>
          <a:p>
            <a:r>
              <a:rPr lang="en-US" dirty="0">
                <a:latin typeface="+mj-lt"/>
                <a:sym typeface="Wingdings" pitchFamily="2" charset="2"/>
              </a:rPr>
              <a:t>Let us review what we had covered in the last lecture</a:t>
            </a:r>
          </a:p>
          <a:p>
            <a:r>
              <a:rPr lang="en-US" dirty="0">
                <a:latin typeface="+mj-lt"/>
                <a:sym typeface="Wingdings" pitchFamily="2" charset="2"/>
              </a:rPr>
              <a:t>Radio signal propagation, attenuation and decibel</a:t>
            </a:r>
          </a:p>
          <a:p>
            <a:r>
              <a:rPr lang="en-US" b="1" dirty="0">
                <a:latin typeface="+mj-lt"/>
                <a:sym typeface="Wingdings" pitchFamily="2" charset="2"/>
              </a:rPr>
              <a:t>What are sensors,  different type of sensing modality</a:t>
            </a:r>
            <a:endParaRPr lang="en-US" b="1" dirty="0">
              <a:solidFill>
                <a:schemeClr val="tx1">
                  <a:lumMod val="65000"/>
                  <a:lumOff val="35000"/>
                </a:schemeClr>
              </a:solidFill>
              <a:latin typeface="+mj-lt"/>
              <a:sym typeface="Wingdings" pitchFamily="2" charset="2"/>
            </a:endParaRPr>
          </a:p>
          <a:p>
            <a:r>
              <a:rPr lang="en-US" dirty="0" err="1">
                <a:latin typeface="+mj-lt"/>
                <a:sym typeface="Wingdings" pitchFamily="2" charset="2"/>
              </a:rPr>
              <a:t>Acutation</a:t>
            </a:r>
            <a:r>
              <a:rPr lang="en-US" dirty="0">
                <a:latin typeface="+mj-lt"/>
                <a:sym typeface="Wingdings" pitchFamily="2" charset="2"/>
              </a:rPr>
              <a:t> and </a:t>
            </a:r>
            <a:r>
              <a:rPr lang="en-US" dirty="0" err="1">
                <a:latin typeface="+mj-lt"/>
                <a:sym typeface="Wingdings" pitchFamily="2" charset="2"/>
              </a:rPr>
              <a:t>SensorTag</a:t>
            </a:r>
            <a:r>
              <a:rPr lang="en-US" dirty="0">
                <a:latin typeface="+mj-lt"/>
                <a:sym typeface="Wingdings" pitchFamily="2" charset="2"/>
              </a:rPr>
              <a:t> Platform</a:t>
            </a:r>
          </a:p>
        </p:txBody>
      </p:sp>
      <p:sp>
        <p:nvSpPr>
          <p:cNvPr id="12" name="Slide Number Placeholder 11">
            <a:extLst>
              <a:ext uri="{FF2B5EF4-FFF2-40B4-BE49-F238E27FC236}">
                <a16:creationId xmlns:a16="http://schemas.microsoft.com/office/drawing/2014/main" id="{59231E8F-E838-A8F0-3334-7C858C251104}"/>
              </a:ext>
            </a:extLst>
          </p:cNvPr>
          <p:cNvSpPr>
            <a:spLocks noGrp="1"/>
          </p:cNvSpPr>
          <p:nvPr>
            <p:ph type="sldNum" sz="quarter" idx="12"/>
          </p:nvPr>
        </p:nvSpPr>
        <p:spPr/>
        <p:txBody>
          <a:bodyPr/>
          <a:lstStyle/>
          <a:p>
            <a:fld id="{687B7451-1438-CB4A-8106-82A64F1C7D7B}" type="slidenum">
              <a:rPr lang="sv-SE" smtClean="0"/>
              <a:t>40</a:t>
            </a:fld>
            <a:endParaRPr lang="sv-SE" dirty="0"/>
          </a:p>
        </p:txBody>
      </p:sp>
      <p:sp>
        <p:nvSpPr>
          <p:cNvPr id="5" name="Title 4">
            <a:extLst>
              <a:ext uri="{FF2B5EF4-FFF2-40B4-BE49-F238E27FC236}">
                <a16:creationId xmlns:a16="http://schemas.microsoft.com/office/drawing/2014/main" id="{6DF2CAE7-DA55-6EDA-218F-F5912E506A7E}"/>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54C25F1D-E320-39FD-D635-EC4DDAC04C1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558020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2" y="125264"/>
            <a:ext cx="11886256" cy="1325563"/>
          </a:xfrm>
        </p:spPr>
        <p:txBody>
          <a:bodyPr>
            <a:noAutofit/>
          </a:bodyPr>
          <a:lstStyle/>
          <a:p>
            <a:r>
              <a:rPr lang="en-US" dirty="0">
                <a:latin typeface="+mn-lt"/>
              </a:rPr>
              <a:t>Four main tasks performed by an embedded device</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41</a:t>
            </a:fld>
            <a:endParaRPr lang="sv-SE" dirty="0"/>
          </a:p>
        </p:txBody>
      </p:sp>
      <p:sp>
        <p:nvSpPr>
          <p:cNvPr id="10" name="TextBox 9">
            <a:extLst>
              <a:ext uri="{FF2B5EF4-FFF2-40B4-BE49-F238E27FC236}">
                <a16:creationId xmlns:a16="http://schemas.microsoft.com/office/drawing/2014/main" id="{C8E74493-6365-EC74-6235-B87C9682111B}"/>
              </a:ext>
            </a:extLst>
          </p:cNvPr>
          <p:cNvSpPr txBox="1"/>
          <p:nvPr/>
        </p:nvSpPr>
        <p:spPr>
          <a:xfrm>
            <a:off x="5276485" y="1978619"/>
            <a:ext cx="1718734" cy="707886"/>
          </a:xfrm>
          <a:prstGeom prst="rect">
            <a:avLst/>
          </a:prstGeom>
          <a:noFill/>
        </p:spPr>
        <p:txBody>
          <a:bodyPr wrap="square">
            <a:spAutoFit/>
          </a:bodyPr>
          <a:lstStyle/>
          <a:p>
            <a:pPr algn="ctr"/>
            <a:r>
              <a:rPr lang="en-US" sz="2000" dirty="0">
                <a:latin typeface="+mj-lt"/>
              </a:rPr>
              <a:t>Computation and Storage</a:t>
            </a:r>
          </a:p>
        </p:txBody>
      </p:sp>
      <p:sp>
        <p:nvSpPr>
          <p:cNvPr id="11" name="TextBox 10">
            <a:extLst>
              <a:ext uri="{FF2B5EF4-FFF2-40B4-BE49-F238E27FC236}">
                <a16:creationId xmlns:a16="http://schemas.microsoft.com/office/drawing/2014/main" id="{17ABC33E-E20F-5F47-178D-17EAA4FBB6AE}"/>
              </a:ext>
            </a:extLst>
          </p:cNvPr>
          <p:cNvSpPr txBox="1"/>
          <p:nvPr/>
        </p:nvSpPr>
        <p:spPr>
          <a:xfrm>
            <a:off x="2695589" y="3705279"/>
            <a:ext cx="1718734" cy="707886"/>
          </a:xfrm>
          <a:prstGeom prst="rect">
            <a:avLst/>
          </a:prstGeom>
          <a:noFill/>
        </p:spPr>
        <p:txBody>
          <a:bodyPr wrap="square">
            <a:spAutoFit/>
          </a:bodyPr>
          <a:lstStyle/>
          <a:p>
            <a:pPr algn="ctr"/>
            <a:r>
              <a:rPr lang="en-US" sz="2000" b="1" dirty="0">
                <a:solidFill>
                  <a:srgbClr val="FF0000"/>
                </a:solidFill>
                <a:latin typeface="+mj-lt"/>
              </a:rPr>
              <a:t>Sensing and Actuation</a:t>
            </a:r>
          </a:p>
        </p:txBody>
      </p:sp>
      <p:sp>
        <p:nvSpPr>
          <p:cNvPr id="12" name="TextBox 11">
            <a:extLst>
              <a:ext uri="{FF2B5EF4-FFF2-40B4-BE49-F238E27FC236}">
                <a16:creationId xmlns:a16="http://schemas.microsoft.com/office/drawing/2014/main" id="{7CECAA71-1A0B-2775-CE13-31E5C584580C}"/>
              </a:ext>
            </a:extLst>
          </p:cNvPr>
          <p:cNvSpPr txBox="1"/>
          <p:nvPr/>
        </p:nvSpPr>
        <p:spPr>
          <a:xfrm>
            <a:off x="7533304" y="3755621"/>
            <a:ext cx="1704208" cy="707886"/>
          </a:xfrm>
          <a:prstGeom prst="rect">
            <a:avLst/>
          </a:prstGeom>
          <a:noFill/>
        </p:spPr>
        <p:txBody>
          <a:bodyPr wrap="square">
            <a:spAutoFit/>
          </a:bodyPr>
          <a:lstStyle/>
          <a:p>
            <a:pPr algn="ctr"/>
            <a:r>
              <a:rPr lang="en-US" sz="2000" dirty="0">
                <a:latin typeface="+mj-lt"/>
              </a:rPr>
              <a:t>Power</a:t>
            </a:r>
          </a:p>
          <a:p>
            <a:pPr algn="ctr"/>
            <a:r>
              <a:rPr lang="en-US" sz="2000" dirty="0">
                <a:latin typeface="+mj-lt"/>
              </a:rPr>
              <a:t>Management</a:t>
            </a:r>
          </a:p>
        </p:txBody>
      </p:sp>
      <p:sp>
        <p:nvSpPr>
          <p:cNvPr id="13" name="TextBox 12">
            <a:extLst>
              <a:ext uri="{FF2B5EF4-FFF2-40B4-BE49-F238E27FC236}">
                <a16:creationId xmlns:a16="http://schemas.microsoft.com/office/drawing/2014/main" id="{4B76745E-D283-A6F4-6640-5F1B9A85F8DA}"/>
              </a:ext>
            </a:extLst>
          </p:cNvPr>
          <p:cNvSpPr txBox="1"/>
          <p:nvPr/>
        </p:nvSpPr>
        <p:spPr>
          <a:xfrm>
            <a:off x="5137946" y="5532622"/>
            <a:ext cx="1718734" cy="707886"/>
          </a:xfrm>
          <a:prstGeom prst="rect">
            <a:avLst/>
          </a:prstGeom>
          <a:noFill/>
        </p:spPr>
        <p:txBody>
          <a:bodyPr wrap="square">
            <a:spAutoFit/>
          </a:bodyPr>
          <a:lstStyle/>
          <a:p>
            <a:pPr algn="ctr"/>
            <a:r>
              <a:rPr lang="en-US" sz="2000" dirty="0">
                <a:latin typeface="+mj-lt"/>
              </a:rPr>
              <a:t>Wireless Networking</a:t>
            </a:r>
          </a:p>
        </p:txBody>
      </p:sp>
      <p:sp>
        <p:nvSpPr>
          <p:cNvPr id="3" name="Footer Placeholder 1">
            <a:extLst>
              <a:ext uri="{FF2B5EF4-FFF2-40B4-BE49-F238E27FC236}">
                <a16:creationId xmlns:a16="http://schemas.microsoft.com/office/drawing/2014/main" id="{E812743B-DD51-050C-AB58-A30A559249A2}"/>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computer chip with many small chips&#10;&#10;Description automatically generated">
            <a:extLst>
              <a:ext uri="{FF2B5EF4-FFF2-40B4-BE49-F238E27FC236}">
                <a16:creationId xmlns:a16="http://schemas.microsoft.com/office/drawing/2014/main" id="{49706D5C-B03A-59EB-4D03-2E3D50B96429}"/>
              </a:ext>
            </a:extLst>
          </p:cNvPr>
          <p:cNvPicPr>
            <a:picLocks noChangeAspect="1"/>
          </p:cNvPicPr>
          <p:nvPr/>
        </p:nvPicPr>
        <p:blipFill>
          <a:blip r:embed="rId3"/>
          <a:stretch>
            <a:fillRect/>
          </a:stretch>
        </p:blipFill>
        <p:spPr>
          <a:xfrm>
            <a:off x="7321319" y="1602086"/>
            <a:ext cx="1452941" cy="1452941"/>
          </a:xfrm>
          <a:prstGeom prst="rect">
            <a:avLst/>
          </a:prstGeom>
        </p:spPr>
      </p:pic>
      <p:pic>
        <p:nvPicPr>
          <p:cNvPr id="9" name="Picture 8" descr="A close-up of a circuit board&#10;&#10;Description automatically generated">
            <a:extLst>
              <a:ext uri="{FF2B5EF4-FFF2-40B4-BE49-F238E27FC236}">
                <a16:creationId xmlns:a16="http://schemas.microsoft.com/office/drawing/2014/main" id="{B0C4D2D0-B007-D769-53C6-066027422721}"/>
              </a:ext>
            </a:extLst>
          </p:cNvPr>
          <p:cNvPicPr>
            <a:picLocks noChangeAspect="1"/>
          </p:cNvPicPr>
          <p:nvPr/>
        </p:nvPicPr>
        <p:blipFill>
          <a:blip r:embed="rId4"/>
          <a:stretch>
            <a:fillRect/>
          </a:stretch>
        </p:blipFill>
        <p:spPr>
          <a:xfrm>
            <a:off x="3679529" y="1693103"/>
            <a:ext cx="1270906" cy="1270906"/>
          </a:xfrm>
          <a:prstGeom prst="rect">
            <a:avLst/>
          </a:prstGeom>
        </p:spPr>
      </p:pic>
      <p:pic>
        <p:nvPicPr>
          <p:cNvPr id="16" name="Picture 15" descr="A black battery with a silver button&#10;&#10;Description automatically generated">
            <a:extLst>
              <a:ext uri="{FF2B5EF4-FFF2-40B4-BE49-F238E27FC236}">
                <a16:creationId xmlns:a16="http://schemas.microsoft.com/office/drawing/2014/main" id="{3323A938-4852-133B-CCEF-F0154BF4D8FE}"/>
              </a:ext>
            </a:extLst>
          </p:cNvPr>
          <p:cNvPicPr>
            <a:picLocks noChangeAspect="1"/>
          </p:cNvPicPr>
          <p:nvPr/>
        </p:nvPicPr>
        <p:blipFill>
          <a:blip r:embed="rId5"/>
          <a:stretch>
            <a:fillRect/>
          </a:stretch>
        </p:blipFill>
        <p:spPr>
          <a:xfrm>
            <a:off x="9183886" y="3503678"/>
            <a:ext cx="1111088" cy="1111088"/>
          </a:xfrm>
          <a:prstGeom prst="rect">
            <a:avLst/>
          </a:prstGeom>
        </p:spPr>
      </p:pic>
      <p:pic>
        <p:nvPicPr>
          <p:cNvPr id="18" name="Picture 17" descr="A circuit board with several black tubes&#10;&#10;Description automatically generated">
            <a:extLst>
              <a:ext uri="{FF2B5EF4-FFF2-40B4-BE49-F238E27FC236}">
                <a16:creationId xmlns:a16="http://schemas.microsoft.com/office/drawing/2014/main" id="{4EDC9736-CF35-D4ED-85EF-0398D509ED8C}"/>
              </a:ext>
            </a:extLst>
          </p:cNvPr>
          <p:cNvPicPr>
            <a:picLocks noChangeAspect="1"/>
          </p:cNvPicPr>
          <p:nvPr/>
        </p:nvPicPr>
        <p:blipFill>
          <a:blip r:embed="rId6"/>
          <a:stretch>
            <a:fillRect/>
          </a:stretch>
        </p:blipFill>
        <p:spPr>
          <a:xfrm>
            <a:off x="10469218" y="3467247"/>
            <a:ext cx="1183949" cy="1183949"/>
          </a:xfrm>
          <a:prstGeom prst="rect">
            <a:avLst/>
          </a:prstGeom>
        </p:spPr>
      </p:pic>
      <p:pic>
        <p:nvPicPr>
          <p:cNvPr id="21" name="Picture 20" descr="A wifi symbol in a square orange square&#10;&#10;Description automatically generated">
            <a:extLst>
              <a:ext uri="{FF2B5EF4-FFF2-40B4-BE49-F238E27FC236}">
                <a16:creationId xmlns:a16="http://schemas.microsoft.com/office/drawing/2014/main" id="{70F25CF9-1A62-6085-F864-A89F115504D6}"/>
              </a:ext>
            </a:extLst>
          </p:cNvPr>
          <p:cNvPicPr>
            <a:picLocks noChangeAspect="1"/>
          </p:cNvPicPr>
          <p:nvPr/>
        </p:nvPicPr>
        <p:blipFill>
          <a:blip r:embed="rId7"/>
          <a:stretch>
            <a:fillRect/>
          </a:stretch>
        </p:blipFill>
        <p:spPr>
          <a:xfrm>
            <a:off x="7191001" y="5398102"/>
            <a:ext cx="856788" cy="856788"/>
          </a:xfrm>
          <a:prstGeom prst="rect">
            <a:avLst/>
          </a:prstGeom>
        </p:spPr>
      </p:pic>
      <p:pic>
        <p:nvPicPr>
          <p:cNvPr id="27" name="Picture 26" descr="A black arrows pointing to different directions&#10;&#10;Description automatically generated">
            <a:extLst>
              <a:ext uri="{FF2B5EF4-FFF2-40B4-BE49-F238E27FC236}">
                <a16:creationId xmlns:a16="http://schemas.microsoft.com/office/drawing/2014/main" id="{96B982D3-D7FF-2BB1-EF5B-781BE5039F10}"/>
              </a:ext>
            </a:extLst>
          </p:cNvPr>
          <p:cNvPicPr>
            <a:picLocks noChangeAspect="1"/>
          </p:cNvPicPr>
          <p:nvPr/>
        </p:nvPicPr>
        <p:blipFill>
          <a:blip r:embed="rId8"/>
          <a:stretch>
            <a:fillRect/>
          </a:stretch>
        </p:blipFill>
        <p:spPr>
          <a:xfrm>
            <a:off x="4748644" y="2866924"/>
            <a:ext cx="2650485" cy="2650485"/>
          </a:xfrm>
          <a:prstGeom prst="rect">
            <a:avLst/>
          </a:prstGeom>
        </p:spPr>
      </p:pic>
      <p:pic>
        <p:nvPicPr>
          <p:cNvPr id="29" name="Picture 28" descr="A computer chip with a square with a square in the middle&#10;&#10;Description automatically generated with medium confidence">
            <a:extLst>
              <a:ext uri="{FF2B5EF4-FFF2-40B4-BE49-F238E27FC236}">
                <a16:creationId xmlns:a16="http://schemas.microsoft.com/office/drawing/2014/main" id="{4AD75A94-E9D0-FC8F-5E32-23DB0B974299}"/>
              </a:ext>
            </a:extLst>
          </p:cNvPr>
          <p:cNvPicPr>
            <a:picLocks noChangeAspect="1"/>
          </p:cNvPicPr>
          <p:nvPr/>
        </p:nvPicPr>
        <p:blipFill>
          <a:blip r:embed="rId9"/>
          <a:stretch>
            <a:fillRect/>
          </a:stretch>
        </p:blipFill>
        <p:spPr>
          <a:xfrm>
            <a:off x="682606" y="3563154"/>
            <a:ext cx="995949" cy="995949"/>
          </a:xfrm>
          <a:prstGeom prst="rect">
            <a:avLst/>
          </a:prstGeom>
        </p:spPr>
      </p:pic>
      <p:pic>
        <p:nvPicPr>
          <p:cNvPr id="31" name="Picture 30" descr="A black and yellow router&#10;&#10;Description automatically generated">
            <a:extLst>
              <a:ext uri="{FF2B5EF4-FFF2-40B4-BE49-F238E27FC236}">
                <a16:creationId xmlns:a16="http://schemas.microsoft.com/office/drawing/2014/main" id="{958E7DD2-122A-A029-6728-311A7405E245}"/>
              </a:ext>
            </a:extLst>
          </p:cNvPr>
          <p:cNvPicPr>
            <a:picLocks noChangeAspect="1"/>
          </p:cNvPicPr>
          <p:nvPr/>
        </p:nvPicPr>
        <p:blipFill>
          <a:blip r:embed="rId10"/>
          <a:stretch>
            <a:fillRect/>
          </a:stretch>
        </p:blipFill>
        <p:spPr>
          <a:xfrm>
            <a:off x="3679865" y="5148410"/>
            <a:ext cx="1340591" cy="1340591"/>
          </a:xfrm>
          <a:prstGeom prst="rect">
            <a:avLst/>
          </a:prstGeom>
        </p:spPr>
      </p:pic>
      <p:pic>
        <p:nvPicPr>
          <p:cNvPr id="6" name="Picture 5" descr="A light bulb with green light&#10;&#10;Description automatically generated">
            <a:extLst>
              <a:ext uri="{FF2B5EF4-FFF2-40B4-BE49-F238E27FC236}">
                <a16:creationId xmlns:a16="http://schemas.microsoft.com/office/drawing/2014/main" id="{5DA76D81-0621-0993-1F77-CFF5F332B7D1}"/>
              </a:ext>
            </a:extLst>
          </p:cNvPr>
          <p:cNvPicPr>
            <a:picLocks noChangeAspect="1"/>
          </p:cNvPicPr>
          <p:nvPr/>
        </p:nvPicPr>
        <p:blipFill>
          <a:blip r:embed="rId11"/>
          <a:stretch>
            <a:fillRect/>
          </a:stretch>
        </p:blipFill>
        <p:spPr>
          <a:xfrm>
            <a:off x="1763364" y="3563154"/>
            <a:ext cx="995949" cy="995949"/>
          </a:xfrm>
          <a:prstGeom prst="rect">
            <a:avLst/>
          </a:prstGeom>
        </p:spPr>
      </p:pic>
    </p:spTree>
    <p:extLst>
      <p:ext uri="{BB962C8B-B14F-4D97-AF65-F5344CB8AC3E}">
        <p14:creationId xmlns:p14="http://schemas.microsoft.com/office/powerpoint/2010/main" val="49048224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Sensors and actuators are an integral part of most consumer electronic devices</a:t>
            </a:r>
          </a:p>
        </p:txBody>
      </p:sp>
      <p:sp>
        <p:nvSpPr>
          <p:cNvPr id="3" name="Content Placeholder 2"/>
          <p:cNvSpPr>
            <a:spLocks noGrp="1"/>
          </p:cNvSpPr>
          <p:nvPr>
            <p:ph idx="1"/>
          </p:nvPr>
        </p:nvSpPr>
        <p:spPr>
          <a:xfrm>
            <a:off x="838199" y="1690687"/>
            <a:ext cx="11187023" cy="3816339"/>
          </a:xfrm>
        </p:spPr>
        <p:txBody>
          <a:bodyPr>
            <a:noAutofit/>
          </a:bodyPr>
          <a:lstStyle/>
          <a:p>
            <a:r>
              <a:rPr lang="en-US" dirty="0">
                <a:latin typeface="+mj-lt"/>
              </a:rPr>
              <a:t>Essential part of almost all consumer electronic devices</a:t>
            </a:r>
          </a:p>
          <a:p>
            <a:r>
              <a:rPr lang="en-US" dirty="0">
                <a:latin typeface="+mj-lt"/>
              </a:rPr>
              <a:t>They are an Interface of electronic devices with the physical world</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42</a:t>
            </a:fld>
            <a:endParaRPr lang="sv-SE" dirty="0"/>
          </a:p>
        </p:txBody>
      </p:sp>
      <p:pic>
        <p:nvPicPr>
          <p:cNvPr id="5" name="Picture 4" descr="A picture containing text&#10;&#10;Description automatically generated">
            <a:extLst>
              <a:ext uri="{FF2B5EF4-FFF2-40B4-BE49-F238E27FC236}">
                <a16:creationId xmlns:a16="http://schemas.microsoft.com/office/drawing/2014/main" id="{610631E5-6D1E-C3D3-5097-1B84D1A84A8D}"/>
              </a:ext>
            </a:extLst>
          </p:cNvPr>
          <p:cNvPicPr>
            <a:picLocks noChangeAspect="1"/>
          </p:cNvPicPr>
          <p:nvPr/>
        </p:nvPicPr>
        <p:blipFill>
          <a:blip r:embed="rId3"/>
          <a:stretch>
            <a:fillRect/>
          </a:stretch>
        </p:blipFill>
        <p:spPr>
          <a:xfrm>
            <a:off x="838199" y="2860077"/>
            <a:ext cx="4527996" cy="3124725"/>
          </a:xfrm>
          <a:prstGeom prst="rect">
            <a:avLst/>
          </a:prstGeom>
        </p:spPr>
      </p:pic>
      <p:sp>
        <p:nvSpPr>
          <p:cNvPr id="6" name="TextBox 5">
            <a:extLst>
              <a:ext uri="{FF2B5EF4-FFF2-40B4-BE49-F238E27FC236}">
                <a16:creationId xmlns:a16="http://schemas.microsoft.com/office/drawing/2014/main" id="{E2BA6772-BF73-2A5E-58D5-09E743193D55}"/>
              </a:ext>
            </a:extLst>
          </p:cNvPr>
          <p:cNvSpPr txBox="1"/>
          <p:nvPr/>
        </p:nvSpPr>
        <p:spPr>
          <a:xfrm>
            <a:off x="10109727" y="6032077"/>
            <a:ext cx="1244073" cy="276999"/>
          </a:xfrm>
          <a:prstGeom prst="rect">
            <a:avLst/>
          </a:prstGeom>
          <a:noFill/>
        </p:spPr>
        <p:txBody>
          <a:bodyPr wrap="square" rtlCol="0">
            <a:spAutoFit/>
          </a:bodyPr>
          <a:lstStyle/>
          <a:p>
            <a:r>
              <a:rPr lang="en-US" sz="1200" dirty="0">
                <a:latin typeface="+mj-lt"/>
              </a:rPr>
              <a:t>Courtesy: Apple</a:t>
            </a:r>
          </a:p>
        </p:txBody>
      </p:sp>
      <p:pic>
        <p:nvPicPr>
          <p:cNvPr id="9" name="Picture 8" descr="Diagram&#10;&#10;Description automatically generated">
            <a:extLst>
              <a:ext uri="{FF2B5EF4-FFF2-40B4-BE49-F238E27FC236}">
                <a16:creationId xmlns:a16="http://schemas.microsoft.com/office/drawing/2014/main" id="{22AB4216-8F79-6C87-A977-84B9AF69E620}"/>
              </a:ext>
            </a:extLst>
          </p:cNvPr>
          <p:cNvPicPr>
            <a:picLocks noChangeAspect="1"/>
          </p:cNvPicPr>
          <p:nvPr/>
        </p:nvPicPr>
        <p:blipFill>
          <a:blip r:embed="rId4"/>
          <a:stretch>
            <a:fillRect/>
          </a:stretch>
        </p:blipFill>
        <p:spPr>
          <a:xfrm>
            <a:off x="6842078" y="2860077"/>
            <a:ext cx="4511722" cy="3124726"/>
          </a:xfrm>
          <a:prstGeom prst="rect">
            <a:avLst/>
          </a:prstGeom>
        </p:spPr>
      </p:pic>
    </p:spTree>
    <p:extLst>
      <p:ext uri="{BB962C8B-B14F-4D97-AF65-F5344CB8AC3E}">
        <p14:creationId xmlns:p14="http://schemas.microsoft.com/office/powerpoint/2010/main" val="148979553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48" y="211566"/>
            <a:ext cx="10967113" cy="1325563"/>
          </a:xfrm>
        </p:spPr>
        <p:txBody>
          <a:bodyPr>
            <a:noAutofit/>
          </a:bodyPr>
          <a:lstStyle/>
          <a:p>
            <a:r>
              <a:rPr lang="en-US" b="1" dirty="0">
                <a:latin typeface="+mj-lt"/>
              </a:rPr>
              <a:t>Cars are </a:t>
            </a:r>
            <a:r>
              <a:rPr lang="en-US" b="1" dirty="0">
                <a:latin typeface="+mn-lt"/>
              </a:rPr>
              <a:t>all</a:t>
            </a:r>
            <a:r>
              <a:rPr lang="en-US" b="1" dirty="0">
                <a:latin typeface="+mj-lt"/>
              </a:rPr>
              <a:t> software and sensors</a:t>
            </a:r>
          </a:p>
        </p:txBody>
      </p:sp>
      <p:sp>
        <p:nvSpPr>
          <p:cNvPr id="3" name="Content Placeholder 2"/>
          <p:cNvSpPr>
            <a:spLocks noGrp="1"/>
          </p:cNvSpPr>
          <p:nvPr>
            <p:ph idx="1"/>
          </p:nvPr>
        </p:nvSpPr>
        <p:spPr>
          <a:xfrm>
            <a:off x="928815" y="3585390"/>
            <a:ext cx="11187023" cy="4407605"/>
          </a:xfrm>
        </p:spPr>
        <p:txBody>
          <a:bodyPr>
            <a:noAutofit/>
          </a:bodyPr>
          <a:lstStyle/>
          <a:p>
            <a:pPr marL="457200" lvl="1" indent="0">
              <a:buNone/>
            </a:pPr>
            <a:endParaRPr lang="en-US" b="1" dirty="0">
              <a:latin typeface="+mj-lt"/>
            </a:endParaRPr>
          </a:p>
          <a:p>
            <a:endParaRPr lang="en-US" b="1" dirty="0">
              <a:latin typeface="+mj-lt"/>
            </a:endParaRPr>
          </a:p>
          <a:p>
            <a:endParaRPr lang="en-US" b="1" dirty="0">
              <a:latin typeface="+mj-lt"/>
            </a:endParaRP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43</a:t>
            </a:fld>
            <a:endParaRPr lang="sv-SE" dirty="0"/>
          </a:p>
        </p:txBody>
      </p:sp>
      <p:pic>
        <p:nvPicPr>
          <p:cNvPr id="5" name="Picture 4" descr="A sketch of a sports car&#10;&#10;Description automatically generated">
            <a:extLst>
              <a:ext uri="{FF2B5EF4-FFF2-40B4-BE49-F238E27FC236}">
                <a16:creationId xmlns:a16="http://schemas.microsoft.com/office/drawing/2014/main" id="{61F76FBF-AFEF-D28C-6A0A-836BD5BED1F8}"/>
              </a:ext>
            </a:extLst>
          </p:cNvPr>
          <p:cNvPicPr>
            <a:picLocks noChangeAspect="1"/>
          </p:cNvPicPr>
          <p:nvPr/>
        </p:nvPicPr>
        <p:blipFill>
          <a:blip r:embed="rId3"/>
          <a:stretch>
            <a:fillRect/>
          </a:stretch>
        </p:blipFill>
        <p:spPr>
          <a:xfrm>
            <a:off x="8701215" y="1754844"/>
            <a:ext cx="2652585" cy="2652585"/>
          </a:xfrm>
          <a:prstGeom prst="rect">
            <a:avLst/>
          </a:prstGeom>
        </p:spPr>
      </p:pic>
      <p:pic>
        <p:nvPicPr>
          <p:cNvPr id="9" name="Picture 8" descr="A white car with black paint splashes&#10;&#10;Description automatically generated">
            <a:extLst>
              <a:ext uri="{FF2B5EF4-FFF2-40B4-BE49-F238E27FC236}">
                <a16:creationId xmlns:a16="http://schemas.microsoft.com/office/drawing/2014/main" id="{F0B117F1-C796-5954-152B-A27D835B3099}"/>
              </a:ext>
            </a:extLst>
          </p:cNvPr>
          <p:cNvPicPr>
            <a:picLocks noChangeAspect="1"/>
          </p:cNvPicPr>
          <p:nvPr/>
        </p:nvPicPr>
        <p:blipFill>
          <a:blip r:embed="rId4"/>
          <a:stretch>
            <a:fillRect/>
          </a:stretch>
        </p:blipFill>
        <p:spPr>
          <a:xfrm>
            <a:off x="8563505" y="3582583"/>
            <a:ext cx="3183930" cy="3183930"/>
          </a:xfrm>
          <a:prstGeom prst="rect">
            <a:avLst/>
          </a:prstGeom>
        </p:spPr>
      </p:pic>
      <p:sp>
        <p:nvSpPr>
          <p:cNvPr id="10" name="Content Placeholder 2">
            <a:extLst>
              <a:ext uri="{FF2B5EF4-FFF2-40B4-BE49-F238E27FC236}">
                <a16:creationId xmlns:a16="http://schemas.microsoft.com/office/drawing/2014/main" id="{164DD17D-83E3-C001-9662-D8597B5CAEE7}"/>
              </a:ext>
            </a:extLst>
          </p:cNvPr>
          <p:cNvSpPr txBox="1">
            <a:spLocks/>
          </p:cNvSpPr>
          <p:nvPr/>
        </p:nvSpPr>
        <p:spPr>
          <a:xfrm>
            <a:off x="891597" y="1472972"/>
            <a:ext cx="10860315" cy="4665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latin typeface="+mj-lt"/>
              </a:rPr>
              <a:t>Electric cars have numerous sensors and microcontrollers</a:t>
            </a:r>
          </a:p>
          <a:p>
            <a:pPr algn="just"/>
            <a:endParaRPr lang="en-US" dirty="0">
              <a:latin typeface="+mj-lt"/>
            </a:endParaRPr>
          </a:p>
          <a:p>
            <a:pPr algn="just"/>
            <a:r>
              <a:rPr lang="en-US" b="1" dirty="0">
                <a:latin typeface="+mj-lt"/>
              </a:rPr>
              <a:t>Various sensors that are used in cars include:</a:t>
            </a:r>
          </a:p>
          <a:p>
            <a:pPr lvl="1" algn="just"/>
            <a:r>
              <a:rPr lang="en-US" dirty="0">
                <a:latin typeface="+mj-lt"/>
              </a:rPr>
              <a:t>Tracking location: GPS (global positioning system)</a:t>
            </a:r>
          </a:p>
          <a:p>
            <a:pPr lvl="1" algn="just"/>
            <a:r>
              <a:rPr lang="en-US" dirty="0">
                <a:latin typeface="+mj-lt"/>
              </a:rPr>
              <a:t>Distance measurement: Ultrasonic sensors</a:t>
            </a:r>
          </a:p>
          <a:p>
            <a:pPr lvl="1" algn="just"/>
            <a:r>
              <a:rPr lang="en-US" dirty="0">
                <a:latin typeface="+mj-lt"/>
              </a:rPr>
              <a:t>Terrain mapping: Lidar (light detection and ranging)</a:t>
            </a:r>
          </a:p>
          <a:p>
            <a:pPr lvl="1" algn="just"/>
            <a:r>
              <a:rPr lang="en-US" dirty="0">
                <a:latin typeface="+mj-lt"/>
              </a:rPr>
              <a:t>Proximity sensing: radar</a:t>
            </a:r>
          </a:p>
          <a:p>
            <a:pPr lvl="1" algn="just"/>
            <a:r>
              <a:rPr lang="en-US" dirty="0">
                <a:latin typeface="+mj-lt"/>
              </a:rPr>
              <a:t>Various forms of cameras</a:t>
            </a:r>
          </a:p>
          <a:p>
            <a:pPr lvl="1" algn="just"/>
            <a:r>
              <a:rPr lang="en-US" dirty="0">
                <a:latin typeface="+mj-lt"/>
              </a:rPr>
              <a:t>Motion sensor: accelerometers </a:t>
            </a:r>
          </a:p>
          <a:p>
            <a:pPr lvl="1" algn="just"/>
            <a:r>
              <a:rPr lang="en-US" dirty="0">
                <a:latin typeface="+mj-lt"/>
              </a:rPr>
              <a:t>…. And many more</a:t>
            </a:r>
          </a:p>
        </p:txBody>
      </p:sp>
    </p:spTree>
    <p:extLst>
      <p:ext uri="{BB962C8B-B14F-4D97-AF65-F5344CB8AC3E}">
        <p14:creationId xmlns:p14="http://schemas.microsoft.com/office/powerpoint/2010/main" val="397750218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So, what are sensors ? </a:t>
            </a:r>
          </a:p>
        </p:txBody>
      </p:sp>
      <p:sp>
        <p:nvSpPr>
          <p:cNvPr id="3" name="Content Placeholder 2"/>
          <p:cNvSpPr>
            <a:spLocks noGrp="1"/>
          </p:cNvSpPr>
          <p:nvPr>
            <p:ph idx="1"/>
          </p:nvPr>
        </p:nvSpPr>
        <p:spPr>
          <a:xfrm>
            <a:off x="838199" y="1501547"/>
            <a:ext cx="10860315" cy="4665663"/>
          </a:xfrm>
        </p:spPr>
        <p:txBody>
          <a:bodyPr>
            <a:noAutofit/>
          </a:bodyPr>
          <a:lstStyle/>
          <a:p>
            <a:pPr algn="just"/>
            <a:r>
              <a:rPr lang="en-US" dirty="0">
                <a:latin typeface="+mj-lt"/>
              </a:rPr>
              <a:t>They are an eyes and ears for an embedded device. They sense environment and help to understand the physical world. Sensor is an electronic component that measures a physical phenomenon. </a:t>
            </a:r>
          </a:p>
          <a:p>
            <a:r>
              <a:rPr lang="en-US" dirty="0">
                <a:latin typeface="+mj-lt"/>
              </a:rPr>
              <a:t>What are the phenomenon that you would like to sense and measure?</a:t>
            </a:r>
          </a:p>
          <a:p>
            <a:pPr lvl="1"/>
            <a:r>
              <a:rPr lang="en-US" dirty="0">
                <a:latin typeface="+mj-lt"/>
              </a:rPr>
              <a:t>Temperature</a:t>
            </a:r>
          </a:p>
          <a:p>
            <a:pPr lvl="1"/>
            <a:r>
              <a:rPr lang="en-US" dirty="0">
                <a:latin typeface="+mj-lt"/>
              </a:rPr>
              <a:t>Humidity</a:t>
            </a:r>
          </a:p>
          <a:p>
            <a:pPr lvl="1"/>
            <a:r>
              <a:rPr lang="en-US" dirty="0">
                <a:latin typeface="+mj-lt"/>
              </a:rPr>
              <a:t>Acoustic</a:t>
            </a:r>
          </a:p>
          <a:p>
            <a:pPr lvl="1"/>
            <a:r>
              <a:rPr lang="en-US" dirty="0">
                <a:latin typeface="+mj-lt"/>
              </a:rPr>
              <a:t>Vital signs</a:t>
            </a:r>
          </a:p>
          <a:p>
            <a:pPr lvl="1"/>
            <a:r>
              <a:rPr lang="en-US" b="1" dirty="0">
                <a:latin typeface="+mj-lt"/>
              </a:rPr>
              <a:t>…….</a:t>
            </a:r>
          </a:p>
          <a:p>
            <a:r>
              <a:rPr lang="en-US" b="1" dirty="0">
                <a:latin typeface="+mj-lt"/>
              </a:rPr>
              <a:t>Choice of sensor depends on the target embedded application</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44</a:t>
            </a:fld>
            <a:endParaRPr lang="sv-SE" dirty="0"/>
          </a:p>
        </p:txBody>
      </p:sp>
    </p:spTree>
    <p:extLst>
      <p:ext uri="{BB962C8B-B14F-4D97-AF65-F5344CB8AC3E}">
        <p14:creationId xmlns:p14="http://schemas.microsoft.com/office/powerpoint/2010/main" val="16395390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p:txBody>
          <a:bodyPr>
            <a:normAutofit/>
          </a:bodyPr>
          <a:lstStyle/>
          <a:p>
            <a:r>
              <a:rPr lang="en-US" sz="4000" dirty="0">
                <a:latin typeface="+mn-lt"/>
              </a:rPr>
              <a:t>Different forms of sensing: Active vs Passive</a:t>
            </a:r>
          </a:p>
        </p:txBody>
      </p:sp>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45</a:t>
            </a:fld>
            <a:endParaRPr lang="en-US"/>
          </a:p>
        </p:txBody>
      </p:sp>
      <p:sp>
        <p:nvSpPr>
          <p:cNvPr id="5" name="TextBox 4">
            <a:extLst>
              <a:ext uri="{FF2B5EF4-FFF2-40B4-BE49-F238E27FC236}">
                <a16:creationId xmlns:a16="http://schemas.microsoft.com/office/drawing/2014/main" id="{613C2883-BA16-4A32-8052-568C04B6ABFE}"/>
              </a:ext>
            </a:extLst>
          </p:cNvPr>
          <p:cNvSpPr txBox="1"/>
          <p:nvPr/>
        </p:nvSpPr>
        <p:spPr>
          <a:xfrm>
            <a:off x="1463894" y="1347056"/>
            <a:ext cx="4095481" cy="523220"/>
          </a:xfrm>
          <a:prstGeom prst="rect">
            <a:avLst/>
          </a:prstGeom>
          <a:noFill/>
        </p:spPr>
        <p:txBody>
          <a:bodyPr wrap="square" rtlCol="0">
            <a:spAutoFit/>
          </a:bodyPr>
          <a:lstStyle/>
          <a:p>
            <a:pPr algn="ctr"/>
            <a:r>
              <a:rPr lang="en-US" sz="2800" dirty="0"/>
              <a:t>Passive Sensing</a:t>
            </a:r>
          </a:p>
        </p:txBody>
      </p:sp>
      <p:sp>
        <p:nvSpPr>
          <p:cNvPr id="8" name="TextBox 7">
            <a:extLst>
              <a:ext uri="{FF2B5EF4-FFF2-40B4-BE49-F238E27FC236}">
                <a16:creationId xmlns:a16="http://schemas.microsoft.com/office/drawing/2014/main" id="{2E75BEF4-9304-42D8-BA67-029975F5A960}"/>
              </a:ext>
            </a:extLst>
          </p:cNvPr>
          <p:cNvSpPr txBox="1"/>
          <p:nvPr/>
        </p:nvSpPr>
        <p:spPr>
          <a:xfrm>
            <a:off x="6562859" y="1456133"/>
            <a:ext cx="4095481" cy="523220"/>
          </a:xfrm>
          <a:prstGeom prst="rect">
            <a:avLst/>
          </a:prstGeom>
          <a:noFill/>
        </p:spPr>
        <p:txBody>
          <a:bodyPr wrap="square" rtlCol="0">
            <a:spAutoFit/>
          </a:bodyPr>
          <a:lstStyle/>
          <a:p>
            <a:pPr algn="ctr"/>
            <a:r>
              <a:rPr lang="en-US" sz="2800" dirty="0"/>
              <a:t>Active Sensing</a:t>
            </a:r>
          </a:p>
        </p:txBody>
      </p:sp>
      <p:pic>
        <p:nvPicPr>
          <p:cNvPr id="6" name="Picture 5" descr="A satellite flying over the earth&#10;&#10;Description automatically generated">
            <a:extLst>
              <a:ext uri="{FF2B5EF4-FFF2-40B4-BE49-F238E27FC236}">
                <a16:creationId xmlns:a16="http://schemas.microsoft.com/office/drawing/2014/main" id="{4F6DDAA9-6A21-BBA1-3D41-C44774B1A755}"/>
              </a:ext>
            </a:extLst>
          </p:cNvPr>
          <p:cNvPicPr>
            <a:picLocks noChangeAspect="1"/>
          </p:cNvPicPr>
          <p:nvPr/>
        </p:nvPicPr>
        <p:blipFill>
          <a:blip r:embed="rId2"/>
          <a:stretch>
            <a:fillRect/>
          </a:stretch>
        </p:blipFill>
        <p:spPr>
          <a:xfrm>
            <a:off x="1639837" y="2158999"/>
            <a:ext cx="3919538" cy="3919538"/>
          </a:xfrm>
          <a:prstGeom prst="rect">
            <a:avLst/>
          </a:prstGeom>
        </p:spPr>
      </p:pic>
      <p:pic>
        <p:nvPicPr>
          <p:cNvPr id="7" name="Picture 6" descr="A satellite flying over the earth&#10;&#10;Description automatically generated">
            <a:extLst>
              <a:ext uri="{FF2B5EF4-FFF2-40B4-BE49-F238E27FC236}">
                <a16:creationId xmlns:a16="http://schemas.microsoft.com/office/drawing/2014/main" id="{0DA1C36C-0773-83B9-52E2-71DE609DCE04}"/>
              </a:ext>
            </a:extLst>
          </p:cNvPr>
          <p:cNvPicPr>
            <a:picLocks noChangeAspect="1"/>
          </p:cNvPicPr>
          <p:nvPr/>
        </p:nvPicPr>
        <p:blipFill>
          <a:blip r:embed="rId2"/>
          <a:stretch>
            <a:fillRect/>
          </a:stretch>
        </p:blipFill>
        <p:spPr>
          <a:xfrm>
            <a:off x="6654932" y="2147887"/>
            <a:ext cx="3930650" cy="3930650"/>
          </a:xfrm>
          <a:prstGeom prst="rect">
            <a:avLst/>
          </a:prstGeom>
        </p:spPr>
      </p:pic>
      <p:cxnSp>
        <p:nvCxnSpPr>
          <p:cNvPr id="13" name="Straight Arrow Connector 12">
            <a:extLst>
              <a:ext uri="{FF2B5EF4-FFF2-40B4-BE49-F238E27FC236}">
                <a16:creationId xmlns:a16="http://schemas.microsoft.com/office/drawing/2014/main" id="{8B8D04D5-CACE-16CE-9B15-D90D5711490F}"/>
              </a:ext>
            </a:extLst>
          </p:cNvPr>
          <p:cNvCxnSpPr>
            <a:cxnSpLocks/>
          </p:cNvCxnSpPr>
          <p:nvPr/>
        </p:nvCxnSpPr>
        <p:spPr>
          <a:xfrm flipV="1">
            <a:off x="3389461" y="4113212"/>
            <a:ext cx="574559" cy="687388"/>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B386E5C3-FD0F-1F56-33DF-2F1716ED6D07}"/>
              </a:ext>
            </a:extLst>
          </p:cNvPr>
          <p:cNvCxnSpPr>
            <a:cxnSpLocks/>
          </p:cNvCxnSpPr>
          <p:nvPr/>
        </p:nvCxnSpPr>
        <p:spPr>
          <a:xfrm flipV="1">
            <a:off x="8417976" y="4170209"/>
            <a:ext cx="709169" cy="94668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a:extLst>
              <a:ext uri="{FF2B5EF4-FFF2-40B4-BE49-F238E27FC236}">
                <a16:creationId xmlns:a16="http://schemas.microsoft.com/office/drawing/2014/main" id="{C3D890C6-A92A-9EEA-2B66-F5AB4451B526}"/>
              </a:ext>
            </a:extLst>
          </p:cNvPr>
          <p:cNvCxnSpPr>
            <a:cxnSpLocks/>
          </p:cNvCxnSpPr>
          <p:nvPr/>
        </p:nvCxnSpPr>
        <p:spPr>
          <a:xfrm flipH="1">
            <a:off x="8145429" y="4113212"/>
            <a:ext cx="671207" cy="86477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6" name="Straight Arrow Connector 25">
            <a:extLst>
              <a:ext uri="{FF2B5EF4-FFF2-40B4-BE49-F238E27FC236}">
                <a16:creationId xmlns:a16="http://schemas.microsoft.com/office/drawing/2014/main" id="{A79C8356-99B3-9AEF-ADA6-5C30939A5299}"/>
              </a:ext>
            </a:extLst>
          </p:cNvPr>
          <p:cNvCxnSpPr>
            <a:cxnSpLocks/>
          </p:cNvCxnSpPr>
          <p:nvPr/>
        </p:nvCxnSpPr>
        <p:spPr>
          <a:xfrm>
            <a:off x="2878485" y="3587398"/>
            <a:ext cx="400934" cy="1165622"/>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98330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p:txBody>
          <a:bodyPr>
            <a:normAutofit/>
          </a:bodyPr>
          <a:lstStyle/>
          <a:p>
            <a:r>
              <a:rPr lang="en-US" sz="4000" dirty="0">
                <a:latin typeface="+mn-lt"/>
              </a:rPr>
              <a:t>Different forms of sensing: Active vs Passive</a:t>
            </a:r>
          </a:p>
        </p:txBody>
      </p:sp>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46</a:t>
            </a:fld>
            <a:endParaRPr lang="en-US"/>
          </a:p>
        </p:txBody>
      </p:sp>
      <p:sp>
        <p:nvSpPr>
          <p:cNvPr id="5" name="TextBox 4">
            <a:extLst>
              <a:ext uri="{FF2B5EF4-FFF2-40B4-BE49-F238E27FC236}">
                <a16:creationId xmlns:a16="http://schemas.microsoft.com/office/drawing/2014/main" id="{613C2883-BA16-4A32-8052-568C04B6ABFE}"/>
              </a:ext>
            </a:extLst>
          </p:cNvPr>
          <p:cNvSpPr txBox="1"/>
          <p:nvPr/>
        </p:nvSpPr>
        <p:spPr>
          <a:xfrm>
            <a:off x="1463894" y="1347056"/>
            <a:ext cx="4095481" cy="523220"/>
          </a:xfrm>
          <a:prstGeom prst="rect">
            <a:avLst/>
          </a:prstGeom>
          <a:noFill/>
        </p:spPr>
        <p:txBody>
          <a:bodyPr wrap="square" rtlCol="0">
            <a:spAutoFit/>
          </a:bodyPr>
          <a:lstStyle/>
          <a:p>
            <a:pPr algn="ctr"/>
            <a:r>
              <a:rPr lang="en-US" sz="2800" dirty="0"/>
              <a:t>Passive Sensing</a:t>
            </a:r>
          </a:p>
        </p:txBody>
      </p:sp>
      <p:sp>
        <p:nvSpPr>
          <p:cNvPr id="8" name="TextBox 7">
            <a:extLst>
              <a:ext uri="{FF2B5EF4-FFF2-40B4-BE49-F238E27FC236}">
                <a16:creationId xmlns:a16="http://schemas.microsoft.com/office/drawing/2014/main" id="{2E75BEF4-9304-42D8-BA67-029975F5A960}"/>
              </a:ext>
            </a:extLst>
          </p:cNvPr>
          <p:cNvSpPr txBox="1"/>
          <p:nvPr/>
        </p:nvSpPr>
        <p:spPr>
          <a:xfrm>
            <a:off x="6562859" y="1456133"/>
            <a:ext cx="4095481" cy="523220"/>
          </a:xfrm>
          <a:prstGeom prst="rect">
            <a:avLst/>
          </a:prstGeom>
          <a:noFill/>
        </p:spPr>
        <p:txBody>
          <a:bodyPr wrap="square" rtlCol="0">
            <a:spAutoFit/>
          </a:bodyPr>
          <a:lstStyle/>
          <a:p>
            <a:pPr algn="ctr"/>
            <a:r>
              <a:rPr lang="en-US" sz="2800" dirty="0"/>
              <a:t>Active Sensing</a:t>
            </a:r>
          </a:p>
        </p:txBody>
      </p:sp>
      <p:pic>
        <p:nvPicPr>
          <p:cNvPr id="6" name="Picture 5" descr="A satellite flying over the earth&#10;&#10;Description automatically generated">
            <a:extLst>
              <a:ext uri="{FF2B5EF4-FFF2-40B4-BE49-F238E27FC236}">
                <a16:creationId xmlns:a16="http://schemas.microsoft.com/office/drawing/2014/main" id="{4F6DDAA9-6A21-BBA1-3D41-C44774B1A755}"/>
              </a:ext>
            </a:extLst>
          </p:cNvPr>
          <p:cNvPicPr>
            <a:picLocks noChangeAspect="1"/>
          </p:cNvPicPr>
          <p:nvPr/>
        </p:nvPicPr>
        <p:blipFill>
          <a:blip r:embed="rId2"/>
          <a:stretch>
            <a:fillRect/>
          </a:stretch>
        </p:blipFill>
        <p:spPr>
          <a:xfrm>
            <a:off x="1639837" y="2158999"/>
            <a:ext cx="3919538" cy="3919538"/>
          </a:xfrm>
          <a:prstGeom prst="rect">
            <a:avLst/>
          </a:prstGeom>
        </p:spPr>
      </p:pic>
      <p:pic>
        <p:nvPicPr>
          <p:cNvPr id="7" name="Picture 6" descr="A satellite flying over the earth&#10;&#10;Description automatically generated">
            <a:extLst>
              <a:ext uri="{FF2B5EF4-FFF2-40B4-BE49-F238E27FC236}">
                <a16:creationId xmlns:a16="http://schemas.microsoft.com/office/drawing/2014/main" id="{0DA1C36C-0773-83B9-52E2-71DE609DCE04}"/>
              </a:ext>
            </a:extLst>
          </p:cNvPr>
          <p:cNvPicPr>
            <a:picLocks noChangeAspect="1"/>
          </p:cNvPicPr>
          <p:nvPr/>
        </p:nvPicPr>
        <p:blipFill>
          <a:blip r:embed="rId2"/>
          <a:stretch>
            <a:fillRect/>
          </a:stretch>
        </p:blipFill>
        <p:spPr>
          <a:xfrm>
            <a:off x="6654932" y="2147887"/>
            <a:ext cx="3930650" cy="3930650"/>
          </a:xfrm>
          <a:prstGeom prst="rect">
            <a:avLst/>
          </a:prstGeom>
        </p:spPr>
      </p:pic>
      <p:cxnSp>
        <p:nvCxnSpPr>
          <p:cNvPr id="13" name="Straight Arrow Connector 12">
            <a:extLst>
              <a:ext uri="{FF2B5EF4-FFF2-40B4-BE49-F238E27FC236}">
                <a16:creationId xmlns:a16="http://schemas.microsoft.com/office/drawing/2014/main" id="{8B8D04D5-CACE-16CE-9B15-D90D5711490F}"/>
              </a:ext>
            </a:extLst>
          </p:cNvPr>
          <p:cNvCxnSpPr>
            <a:cxnSpLocks/>
          </p:cNvCxnSpPr>
          <p:nvPr/>
        </p:nvCxnSpPr>
        <p:spPr>
          <a:xfrm flipV="1">
            <a:off x="3389461" y="4113212"/>
            <a:ext cx="574559" cy="687388"/>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B386E5C3-FD0F-1F56-33DF-2F1716ED6D07}"/>
              </a:ext>
            </a:extLst>
          </p:cNvPr>
          <p:cNvCxnSpPr>
            <a:cxnSpLocks/>
          </p:cNvCxnSpPr>
          <p:nvPr/>
        </p:nvCxnSpPr>
        <p:spPr>
          <a:xfrm flipV="1">
            <a:off x="8417976" y="4170209"/>
            <a:ext cx="709169" cy="94668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a:extLst>
              <a:ext uri="{FF2B5EF4-FFF2-40B4-BE49-F238E27FC236}">
                <a16:creationId xmlns:a16="http://schemas.microsoft.com/office/drawing/2014/main" id="{C3D890C6-A92A-9EEA-2B66-F5AB4451B526}"/>
              </a:ext>
            </a:extLst>
          </p:cNvPr>
          <p:cNvCxnSpPr>
            <a:cxnSpLocks/>
          </p:cNvCxnSpPr>
          <p:nvPr/>
        </p:nvCxnSpPr>
        <p:spPr>
          <a:xfrm flipH="1">
            <a:off x="8145429" y="4113212"/>
            <a:ext cx="671207" cy="86477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6" name="Straight Arrow Connector 25">
            <a:extLst>
              <a:ext uri="{FF2B5EF4-FFF2-40B4-BE49-F238E27FC236}">
                <a16:creationId xmlns:a16="http://schemas.microsoft.com/office/drawing/2014/main" id="{A79C8356-99B3-9AEF-ADA6-5C30939A5299}"/>
              </a:ext>
            </a:extLst>
          </p:cNvPr>
          <p:cNvCxnSpPr>
            <a:cxnSpLocks/>
          </p:cNvCxnSpPr>
          <p:nvPr/>
        </p:nvCxnSpPr>
        <p:spPr>
          <a:xfrm>
            <a:off x="2878485" y="3587398"/>
            <a:ext cx="400934" cy="1165622"/>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0CE4862A-5572-B207-A3E5-51D0C1EBEC30}"/>
              </a:ext>
            </a:extLst>
          </p:cNvPr>
          <p:cNvSpPr txBox="1"/>
          <p:nvPr/>
        </p:nvSpPr>
        <p:spPr>
          <a:xfrm>
            <a:off x="838200" y="5985490"/>
            <a:ext cx="10781371" cy="954107"/>
          </a:xfrm>
          <a:prstGeom prst="rect">
            <a:avLst/>
          </a:prstGeom>
          <a:noFill/>
        </p:spPr>
        <p:txBody>
          <a:bodyPr wrap="square">
            <a:spAutoFit/>
          </a:bodyPr>
          <a:lstStyle/>
          <a:p>
            <a:r>
              <a:rPr lang="en-US" sz="2800" dirty="0">
                <a:latin typeface="+mj-lt"/>
              </a:rPr>
              <a:t>When we talk about embedded systems we focus on passive sensing. As It is much cheaper and at a lower energy consumption</a:t>
            </a:r>
          </a:p>
        </p:txBody>
      </p:sp>
    </p:spTree>
    <p:extLst>
      <p:ext uri="{BB962C8B-B14F-4D97-AF65-F5344CB8AC3E}">
        <p14:creationId xmlns:p14="http://schemas.microsoft.com/office/powerpoint/2010/main" val="763991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Identify passive/active sensing from applications?</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47</a:t>
            </a:fld>
            <a:endParaRPr lang="en-US"/>
          </a:p>
        </p:txBody>
      </p:sp>
      <p:pic>
        <p:nvPicPr>
          <p:cNvPr id="5" name="Picture 4" descr="A robotic vacuum cleaner on the floor&#10;&#10;Description automatically generated">
            <a:extLst>
              <a:ext uri="{FF2B5EF4-FFF2-40B4-BE49-F238E27FC236}">
                <a16:creationId xmlns:a16="http://schemas.microsoft.com/office/drawing/2014/main" id="{0BBF717B-545E-3BA9-2A06-5A8A9D7598DB}"/>
              </a:ext>
            </a:extLst>
          </p:cNvPr>
          <p:cNvPicPr>
            <a:picLocks noChangeAspect="1"/>
          </p:cNvPicPr>
          <p:nvPr/>
        </p:nvPicPr>
        <p:blipFill>
          <a:blip r:embed="rId2"/>
          <a:stretch>
            <a:fillRect/>
          </a:stretch>
        </p:blipFill>
        <p:spPr>
          <a:xfrm>
            <a:off x="4086709" y="2337768"/>
            <a:ext cx="4018582" cy="4018582"/>
          </a:xfrm>
          <a:prstGeom prst="rect">
            <a:avLst/>
          </a:prstGeom>
        </p:spPr>
      </p:pic>
      <p:sp>
        <p:nvSpPr>
          <p:cNvPr id="6" name="TextBox 5">
            <a:extLst>
              <a:ext uri="{FF2B5EF4-FFF2-40B4-BE49-F238E27FC236}">
                <a16:creationId xmlns:a16="http://schemas.microsoft.com/office/drawing/2014/main" id="{24EAB1DA-EE32-74D9-4D4E-8E649013D2BB}"/>
              </a:ext>
            </a:extLst>
          </p:cNvPr>
          <p:cNvSpPr txBox="1"/>
          <p:nvPr/>
        </p:nvSpPr>
        <p:spPr>
          <a:xfrm>
            <a:off x="838200" y="1491008"/>
            <a:ext cx="10781371" cy="523220"/>
          </a:xfrm>
          <a:prstGeom prst="rect">
            <a:avLst/>
          </a:prstGeom>
          <a:noFill/>
        </p:spPr>
        <p:txBody>
          <a:bodyPr wrap="square">
            <a:spAutoFit/>
          </a:bodyPr>
          <a:lstStyle/>
          <a:p>
            <a:r>
              <a:rPr lang="en-US" sz="2800" dirty="0">
                <a:latin typeface="+mj-lt"/>
              </a:rPr>
              <a:t>Vacuum cleaners: Distance measurement using ultrasound and Lidar</a:t>
            </a:r>
          </a:p>
        </p:txBody>
      </p:sp>
    </p:spTree>
    <p:extLst>
      <p:ext uri="{BB962C8B-B14F-4D97-AF65-F5344CB8AC3E}">
        <p14:creationId xmlns:p14="http://schemas.microsoft.com/office/powerpoint/2010/main" val="2626449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Identify passive/active sensing from applications?</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48</a:t>
            </a:fld>
            <a:endParaRPr lang="en-US"/>
          </a:p>
        </p:txBody>
      </p:sp>
      <p:pic>
        <p:nvPicPr>
          <p:cNvPr id="5" name="Picture 4" descr="A robotic vacuum cleaner on the floor&#10;&#10;Description automatically generated">
            <a:extLst>
              <a:ext uri="{FF2B5EF4-FFF2-40B4-BE49-F238E27FC236}">
                <a16:creationId xmlns:a16="http://schemas.microsoft.com/office/drawing/2014/main" id="{0BBF717B-545E-3BA9-2A06-5A8A9D7598DB}"/>
              </a:ext>
            </a:extLst>
          </p:cNvPr>
          <p:cNvPicPr>
            <a:picLocks noChangeAspect="1"/>
          </p:cNvPicPr>
          <p:nvPr/>
        </p:nvPicPr>
        <p:blipFill>
          <a:blip r:embed="rId2"/>
          <a:stretch>
            <a:fillRect/>
          </a:stretch>
        </p:blipFill>
        <p:spPr>
          <a:xfrm>
            <a:off x="4086709" y="2474293"/>
            <a:ext cx="4018582" cy="4018582"/>
          </a:xfrm>
          <a:prstGeom prst="rect">
            <a:avLst/>
          </a:prstGeom>
        </p:spPr>
      </p:pic>
      <p:sp>
        <p:nvSpPr>
          <p:cNvPr id="6" name="TextBox 5">
            <a:extLst>
              <a:ext uri="{FF2B5EF4-FFF2-40B4-BE49-F238E27FC236}">
                <a16:creationId xmlns:a16="http://schemas.microsoft.com/office/drawing/2014/main" id="{24EAB1DA-EE32-74D9-4D4E-8E649013D2BB}"/>
              </a:ext>
            </a:extLst>
          </p:cNvPr>
          <p:cNvSpPr txBox="1"/>
          <p:nvPr/>
        </p:nvSpPr>
        <p:spPr>
          <a:xfrm>
            <a:off x="838200" y="1491008"/>
            <a:ext cx="10781371" cy="954107"/>
          </a:xfrm>
          <a:prstGeom prst="rect">
            <a:avLst/>
          </a:prstGeom>
          <a:noFill/>
        </p:spPr>
        <p:txBody>
          <a:bodyPr wrap="square">
            <a:spAutoFit/>
          </a:bodyPr>
          <a:lstStyle/>
          <a:p>
            <a:r>
              <a:rPr lang="en-US" sz="2800" dirty="0">
                <a:latin typeface="+mj-lt"/>
              </a:rPr>
              <a:t>Vacuum cleaners: Distance measurement using ultrasound and Lidar</a:t>
            </a:r>
          </a:p>
          <a:p>
            <a:pPr marL="914400" lvl="1" indent="-457200">
              <a:buFont typeface="Arial" panose="020B0604020202020204" pitchFamily="34" charset="0"/>
              <a:buChar char="•"/>
            </a:pPr>
            <a:r>
              <a:rPr lang="en-US" sz="2800" dirty="0">
                <a:latin typeface="+mj-lt"/>
              </a:rPr>
              <a:t>Active: Transmit acoustic signal (ultrasound) or laser (Lidar)</a:t>
            </a:r>
          </a:p>
        </p:txBody>
      </p:sp>
    </p:spTree>
    <p:extLst>
      <p:ext uri="{BB962C8B-B14F-4D97-AF65-F5344CB8AC3E}">
        <p14:creationId xmlns:p14="http://schemas.microsoft.com/office/powerpoint/2010/main" val="2895063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Identify passive/active sensing from applications?</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49</a:t>
            </a:fld>
            <a:endParaRPr lang="en-US"/>
          </a:p>
        </p:txBody>
      </p:sp>
      <p:sp>
        <p:nvSpPr>
          <p:cNvPr id="13" name="TextBox 12">
            <a:extLst>
              <a:ext uri="{FF2B5EF4-FFF2-40B4-BE49-F238E27FC236}">
                <a16:creationId xmlns:a16="http://schemas.microsoft.com/office/drawing/2014/main" id="{0C04388E-B558-7A63-2982-0A3651EDCAF4}"/>
              </a:ext>
            </a:extLst>
          </p:cNvPr>
          <p:cNvSpPr txBox="1"/>
          <p:nvPr/>
        </p:nvSpPr>
        <p:spPr>
          <a:xfrm>
            <a:off x="838200" y="1690688"/>
            <a:ext cx="10781371" cy="523220"/>
          </a:xfrm>
          <a:prstGeom prst="rect">
            <a:avLst/>
          </a:prstGeom>
          <a:noFill/>
        </p:spPr>
        <p:txBody>
          <a:bodyPr wrap="square">
            <a:spAutoFit/>
          </a:bodyPr>
          <a:lstStyle/>
          <a:p>
            <a:r>
              <a:rPr lang="en-US" sz="2800" dirty="0">
                <a:latin typeface="+mj-lt"/>
              </a:rPr>
              <a:t>Taking photographs under camera flash</a:t>
            </a:r>
          </a:p>
        </p:txBody>
      </p:sp>
      <p:pic>
        <p:nvPicPr>
          <p:cNvPr id="15" name="Picture 14" descr="A light bulb next to a croissant and a camera&#10;&#10;Description automatically generated">
            <a:extLst>
              <a:ext uri="{FF2B5EF4-FFF2-40B4-BE49-F238E27FC236}">
                <a16:creationId xmlns:a16="http://schemas.microsoft.com/office/drawing/2014/main" id="{7D904277-5769-0DAB-D026-E1202D1098FC}"/>
              </a:ext>
            </a:extLst>
          </p:cNvPr>
          <p:cNvPicPr>
            <a:picLocks noChangeAspect="1"/>
          </p:cNvPicPr>
          <p:nvPr/>
        </p:nvPicPr>
        <p:blipFill>
          <a:blip r:embed="rId2"/>
          <a:stretch>
            <a:fillRect/>
          </a:stretch>
        </p:blipFill>
        <p:spPr>
          <a:xfrm>
            <a:off x="3801754" y="2396470"/>
            <a:ext cx="4142442" cy="4142442"/>
          </a:xfrm>
          <a:prstGeom prst="rect">
            <a:avLst/>
          </a:prstGeom>
        </p:spPr>
      </p:pic>
    </p:spTree>
    <p:extLst>
      <p:ext uri="{BB962C8B-B14F-4D97-AF65-F5344CB8AC3E}">
        <p14:creationId xmlns:p14="http://schemas.microsoft.com/office/powerpoint/2010/main" val="355903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F3388-FC64-7DB4-B6F1-5859835B6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E5192-05DB-2179-13E2-4B076C33320B}"/>
              </a:ext>
            </a:extLst>
          </p:cNvPr>
          <p:cNvSpPr>
            <a:spLocks noGrp="1"/>
          </p:cNvSpPr>
          <p:nvPr>
            <p:ph type="title"/>
          </p:nvPr>
        </p:nvSpPr>
        <p:spPr>
          <a:xfrm>
            <a:off x="700322" y="352651"/>
            <a:ext cx="10837295" cy="913090"/>
          </a:xfrm>
        </p:spPr>
        <p:txBody>
          <a:bodyPr anchor="b">
            <a:normAutofit/>
          </a:bodyPr>
          <a:lstStyle/>
          <a:p>
            <a:r>
              <a:rPr lang="en-US" sz="4000" dirty="0">
                <a:latin typeface="+mn-lt"/>
              </a:rPr>
              <a:t>Collection of sensor tags and group formation</a:t>
            </a:r>
          </a:p>
        </p:txBody>
      </p:sp>
      <p:sp>
        <p:nvSpPr>
          <p:cNvPr id="3" name="Content Placeholder 2">
            <a:extLst>
              <a:ext uri="{FF2B5EF4-FFF2-40B4-BE49-F238E27FC236}">
                <a16:creationId xmlns:a16="http://schemas.microsoft.com/office/drawing/2014/main" id="{2C380A25-8B46-E48C-0A8A-9DEC1D8EC95C}"/>
              </a:ext>
            </a:extLst>
          </p:cNvPr>
          <p:cNvSpPr>
            <a:spLocks noGrp="1"/>
          </p:cNvSpPr>
          <p:nvPr>
            <p:ph idx="1"/>
          </p:nvPr>
        </p:nvSpPr>
        <p:spPr>
          <a:xfrm>
            <a:off x="700322" y="1536288"/>
            <a:ext cx="11007364" cy="4714387"/>
          </a:xfrm>
        </p:spPr>
        <p:txBody>
          <a:bodyPr>
            <a:normAutofit/>
          </a:bodyPr>
          <a:lstStyle/>
          <a:p>
            <a:pPr algn="just"/>
            <a:r>
              <a:rPr lang="en-US" b="1" dirty="0">
                <a:latin typeface="+mj-lt"/>
              </a:rPr>
              <a:t>Sensor tag and Programmer: </a:t>
            </a:r>
            <a:r>
              <a:rPr lang="en-US" dirty="0">
                <a:latin typeface="+mj-lt"/>
              </a:rPr>
              <a:t>A wireless embedded device</a:t>
            </a:r>
          </a:p>
          <a:p>
            <a:pPr lvl="1" algn="just"/>
            <a:r>
              <a:rPr lang="en-US" dirty="0">
                <a:latin typeface="+mj-lt"/>
              </a:rPr>
              <a:t>For students who have formed group, please collect. Check email.</a:t>
            </a:r>
          </a:p>
          <a:p>
            <a:pPr algn="just"/>
            <a:r>
              <a:rPr lang="en-US" dirty="0">
                <a:latin typeface="+mj-lt"/>
              </a:rPr>
              <a:t>Sent out link to collect information regarding the group members</a:t>
            </a:r>
          </a:p>
          <a:p>
            <a:pPr algn="just"/>
            <a:r>
              <a:rPr lang="en-US" dirty="0">
                <a:latin typeface="+mj-lt"/>
              </a:rPr>
              <a:t>Difficulty finding group members? Use Piazza (again check email)</a:t>
            </a:r>
          </a:p>
          <a:p>
            <a:pPr lvl="1" algn="just"/>
            <a:r>
              <a:rPr lang="en-US" dirty="0">
                <a:latin typeface="+mj-lt"/>
              </a:rPr>
              <a:t>Next Wednesday: We will send out form to collect information of students finding difficult to form groups. Random ordering and formation of group on Thursday.</a:t>
            </a:r>
          </a:p>
          <a:p>
            <a:pPr algn="just"/>
            <a:endParaRPr lang="en-US" dirty="0">
              <a:latin typeface="+mj-lt"/>
            </a:endParaRPr>
          </a:p>
          <a:p>
            <a:pPr marL="0" indent="0">
              <a:buNone/>
            </a:pPr>
            <a:endParaRPr lang="en-SG" sz="1700" dirty="0"/>
          </a:p>
          <a:p>
            <a:br>
              <a:rPr lang="en-SG" sz="1700" dirty="0"/>
            </a:b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3BF5CBC3-492B-E7C9-7FB3-AE5533D63EE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pic>
        <p:nvPicPr>
          <p:cNvPr id="4" name="Picture 3" descr="A red rectangular object with a black and silver object in it&#10;&#10;Description automatically generated">
            <a:extLst>
              <a:ext uri="{FF2B5EF4-FFF2-40B4-BE49-F238E27FC236}">
                <a16:creationId xmlns:a16="http://schemas.microsoft.com/office/drawing/2014/main" id="{36041CA6-D1A3-56F6-AC7B-AC8D77929EAF}"/>
              </a:ext>
            </a:extLst>
          </p:cNvPr>
          <p:cNvPicPr>
            <a:picLocks noChangeAspect="1"/>
          </p:cNvPicPr>
          <p:nvPr/>
        </p:nvPicPr>
        <p:blipFill>
          <a:blip r:embed="rId3"/>
          <a:stretch>
            <a:fillRect/>
          </a:stretch>
        </p:blipFill>
        <p:spPr>
          <a:xfrm>
            <a:off x="9045843" y="4558394"/>
            <a:ext cx="2491774" cy="1810689"/>
          </a:xfrm>
          <a:prstGeom prst="rect">
            <a:avLst/>
          </a:prstGeom>
        </p:spPr>
      </p:pic>
    </p:spTree>
    <p:extLst>
      <p:ext uri="{BB962C8B-B14F-4D97-AF65-F5344CB8AC3E}">
        <p14:creationId xmlns:p14="http://schemas.microsoft.com/office/powerpoint/2010/main" val="3009647683"/>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Identify passive/active sensing from applications?</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50</a:t>
            </a:fld>
            <a:endParaRPr lang="en-US"/>
          </a:p>
        </p:txBody>
      </p:sp>
      <p:sp>
        <p:nvSpPr>
          <p:cNvPr id="13" name="TextBox 12">
            <a:extLst>
              <a:ext uri="{FF2B5EF4-FFF2-40B4-BE49-F238E27FC236}">
                <a16:creationId xmlns:a16="http://schemas.microsoft.com/office/drawing/2014/main" id="{0C04388E-B558-7A63-2982-0A3651EDCAF4}"/>
              </a:ext>
            </a:extLst>
          </p:cNvPr>
          <p:cNvSpPr txBox="1"/>
          <p:nvPr/>
        </p:nvSpPr>
        <p:spPr>
          <a:xfrm>
            <a:off x="838200" y="1690688"/>
            <a:ext cx="10781371" cy="523220"/>
          </a:xfrm>
          <a:prstGeom prst="rect">
            <a:avLst/>
          </a:prstGeom>
          <a:noFill/>
        </p:spPr>
        <p:txBody>
          <a:bodyPr wrap="square">
            <a:spAutoFit/>
          </a:bodyPr>
          <a:lstStyle/>
          <a:p>
            <a:r>
              <a:rPr lang="en-US" sz="2800" dirty="0">
                <a:latin typeface="+mj-lt"/>
              </a:rPr>
              <a:t>Taking photographs under camera flash:  active sensing</a:t>
            </a:r>
          </a:p>
        </p:txBody>
      </p:sp>
      <p:pic>
        <p:nvPicPr>
          <p:cNvPr id="15" name="Picture 14" descr="A light bulb next to a croissant and a camera&#10;&#10;Description automatically generated">
            <a:extLst>
              <a:ext uri="{FF2B5EF4-FFF2-40B4-BE49-F238E27FC236}">
                <a16:creationId xmlns:a16="http://schemas.microsoft.com/office/drawing/2014/main" id="{7D904277-5769-0DAB-D026-E1202D1098FC}"/>
              </a:ext>
            </a:extLst>
          </p:cNvPr>
          <p:cNvPicPr>
            <a:picLocks noChangeAspect="1"/>
          </p:cNvPicPr>
          <p:nvPr/>
        </p:nvPicPr>
        <p:blipFill>
          <a:blip r:embed="rId2"/>
          <a:stretch>
            <a:fillRect/>
          </a:stretch>
        </p:blipFill>
        <p:spPr>
          <a:xfrm>
            <a:off x="3801754" y="2396470"/>
            <a:ext cx="4142442" cy="4142442"/>
          </a:xfrm>
          <a:prstGeom prst="rect">
            <a:avLst/>
          </a:prstGeom>
        </p:spPr>
      </p:pic>
    </p:spTree>
    <p:extLst>
      <p:ext uri="{BB962C8B-B14F-4D97-AF65-F5344CB8AC3E}">
        <p14:creationId xmlns:p14="http://schemas.microsoft.com/office/powerpoint/2010/main" val="2732168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Identify passive/active sensing from applications?</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51</a:t>
            </a:fld>
            <a:endParaRPr lang="en-US"/>
          </a:p>
        </p:txBody>
      </p:sp>
      <p:sp>
        <p:nvSpPr>
          <p:cNvPr id="13" name="TextBox 12">
            <a:extLst>
              <a:ext uri="{FF2B5EF4-FFF2-40B4-BE49-F238E27FC236}">
                <a16:creationId xmlns:a16="http://schemas.microsoft.com/office/drawing/2014/main" id="{0C04388E-B558-7A63-2982-0A3651EDCAF4}"/>
              </a:ext>
            </a:extLst>
          </p:cNvPr>
          <p:cNvSpPr txBox="1"/>
          <p:nvPr/>
        </p:nvSpPr>
        <p:spPr>
          <a:xfrm>
            <a:off x="838200" y="1690688"/>
            <a:ext cx="10781371" cy="523220"/>
          </a:xfrm>
          <a:prstGeom prst="rect">
            <a:avLst/>
          </a:prstGeom>
          <a:noFill/>
        </p:spPr>
        <p:txBody>
          <a:bodyPr wrap="square">
            <a:spAutoFit/>
          </a:bodyPr>
          <a:lstStyle/>
          <a:p>
            <a:r>
              <a:rPr lang="en-US" sz="2800" dirty="0">
                <a:latin typeface="+mj-lt"/>
              </a:rPr>
              <a:t>Taking photographs without camera flash:  passive sensing</a:t>
            </a:r>
          </a:p>
        </p:txBody>
      </p:sp>
      <p:pic>
        <p:nvPicPr>
          <p:cNvPr id="15" name="Picture 14" descr="A light bulb next to a croissant and a camera&#10;&#10;Description automatically generated">
            <a:extLst>
              <a:ext uri="{FF2B5EF4-FFF2-40B4-BE49-F238E27FC236}">
                <a16:creationId xmlns:a16="http://schemas.microsoft.com/office/drawing/2014/main" id="{7D904277-5769-0DAB-D026-E1202D1098FC}"/>
              </a:ext>
            </a:extLst>
          </p:cNvPr>
          <p:cNvPicPr>
            <a:picLocks noChangeAspect="1"/>
          </p:cNvPicPr>
          <p:nvPr/>
        </p:nvPicPr>
        <p:blipFill>
          <a:blip r:embed="rId2"/>
          <a:stretch>
            <a:fillRect/>
          </a:stretch>
        </p:blipFill>
        <p:spPr>
          <a:xfrm>
            <a:off x="3801754" y="2396470"/>
            <a:ext cx="4142442" cy="4142442"/>
          </a:xfrm>
          <a:prstGeom prst="rect">
            <a:avLst/>
          </a:prstGeom>
        </p:spPr>
      </p:pic>
    </p:spTree>
    <p:extLst>
      <p:ext uri="{BB962C8B-B14F-4D97-AF65-F5344CB8AC3E}">
        <p14:creationId xmlns:p14="http://schemas.microsoft.com/office/powerpoint/2010/main" val="780325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Identify passive/active sensing from applications?</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52</a:t>
            </a:fld>
            <a:endParaRPr lang="en-US"/>
          </a:p>
        </p:txBody>
      </p:sp>
      <p:pic>
        <p:nvPicPr>
          <p:cNvPr id="3" name="Picture 2" descr="A picture containing text&#10;&#10;Description automatically generated">
            <a:extLst>
              <a:ext uri="{FF2B5EF4-FFF2-40B4-BE49-F238E27FC236}">
                <a16:creationId xmlns:a16="http://schemas.microsoft.com/office/drawing/2014/main" id="{FDC0EC2C-49AF-40B6-D80D-E7667138B462}"/>
              </a:ext>
            </a:extLst>
          </p:cNvPr>
          <p:cNvPicPr>
            <a:picLocks noChangeAspect="1"/>
          </p:cNvPicPr>
          <p:nvPr/>
        </p:nvPicPr>
        <p:blipFill>
          <a:blip r:embed="rId2"/>
          <a:stretch>
            <a:fillRect/>
          </a:stretch>
        </p:blipFill>
        <p:spPr>
          <a:xfrm>
            <a:off x="838199" y="2860077"/>
            <a:ext cx="4527996" cy="3124725"/>
          </a:xfrm>
          <a:prstGeom prst="rect">
            <a:avLst/>
          </a:prstGeom>
        </p:spPr>
      </p:pic>
      <p:sp>
        <p:nvSpPr>
          <p:cNvPr id="6" name="TextBox 5">
            <a:extLst>
              <a:ext uri="{FF2B5EF4-FFF2-40B4-BE49-F238E27FC236}">
                <a16:creationId xmlns:a16="http://schemas.microsoft.com/office/drawing/2014/main" id="{CE4D2C45-279E-CF1D-0E7E-F8583F2551F0}"/>
              </a:ext>
            </a:extLst>
          </p:cNvPr>
          <p:cNvSpPr txBox="1"/>
          <p:nvPr/>
        </p:nvSpPr>
        <p:spPr>
          <a:xfrm>
            <a:off x="838200" y="1690688"/>
            <a:ext cx="10781371" cy="523220"/>
          </a:xfrm>
          <a:prstGeom prst="rect">
            <a:avLst/>
          </a:prstGeom>
          <a:noFill/>
        </p:spPr>
        <p:txBody>
          <a:bodyPr wrap="square">
            <a:spAutoFit/>
          </a:bodyPr>
          <a:lstStyle/>
          <a:p>
            <a:r>
              <a:rPr lang="en-US" sz="2800" dirty="0">
                <a:latin typeface="+mj-lt"/>
              </a:rPr>
              <a:t>Body temperature sensing on a smart watch?</a:t>
            </a:r>
          </a:p>
        </p:txBody>
      </p:sp>
      <p:pic>
        <p:nvPicPr>
          <p:cNvPr id="8" name="Picture 7" descr="A watch on a leather case&#10;&#10;Description automatically generated">
            <a:extLst>
              <a:ext uri="{FF2B5EF4-FFF2-40B4-BE49-F238E27FC236}">
                <a16:creationId xmlns:a16="http://schemas.microsoft.com/office/drawing/2014/main" id="{98BC2913-A345-ACA5-1845-080E4BA7A01B}"/>
              </a:ext>
            </a:extLst>
          </p:cNvPr>
          <p:cNvPicPr>
            <a:picLocks noChangeAspect="1"/>
          </p:cNvPicPr>
          <p:nvPr/>
        </p:nvPicPr>
        <p:blipFill>
          <a:blip r:embed="rId3"/>
          <a:stretch>
            <a:fillRect/>
          </a:stretch>
        </p:blipFill>
        <p:spPr>
          <a:xfrm>
            <a:off x="6825808" y="2685302"/>
            <a:ext cx="3299500" cy="3299500"/>
          </a:xfrm>
          <a:prstGeom prst="rect">
            <a:avLst/>
          </a:prstGeom>
        </p:spPr>
      </p:pic>
    </p:spTree>
    <p:extLst>
      <p:ext uri="{BB962C8B-B14F-4D97-AF65-F5344CB8AC3E}">
        <p14:creationId xmlns:p14="http://schemas.microsoft.com/office/powerpoint/2010/main" val="1495411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Identify passive/active sensing from applications?</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53</a:t>
            </a:fld>
            <a:endParaRPr lang="en-US"/>
          </a:p>
        </p:txBody>
      </p:sp>
      <p:pic>
        <p:nvPicPr>
          <p:cNvPr id="3" name="Picture 2" descr="A picture containing text&#10;&#10;Description automatically generated">
            <a:extLst>
              <a:ext uri="{FF2B5EF4-FFF2-40B4-BE49-F238E27FC236}">
                <a16:creationId xmlns:a16="http://schemas.microsoft.com/office/drawing/2014/main" id="{F683620B-2011-20E7-7D86-91A343542099}"/>
              </a:ext>
            </a:extLst>
          </p:cNvPr>
          <p:cNvPicPr>
            <a:picLocks noChangeAspect="1"/>
          </p:cNvPicPr>
          <p:nvPr/>
        </p:nvPicPr>
        <p:blipFill>
          <a:blip r:embed="rId2"/>
          <a:stretch>
            <a:fillRect/>
          </a:stretch>
        </p:blipFill>
        <p:spPr>
          <a:xfrm>
            <a:off x="838199" y="2860077"/>
            <a:ext cx="4527996" cy="3124725"/>
          </a:xfrm>
          <a:prstGeom prst="rect">
            <a:avLst/>
          </a:prstGeom>
        </p:spPr>
      </p:pic>
      <p:sp>
        <p:nvSpPr>
          <p:cNvPr id="6" name="TextBox 5">
            <a:extLst>
              <a:ext uri="{FF2B5EF4-FFF2-40B4-BE49-F238E27FC236}">
                <a16:creationId xmlns:a16="http://schemas.microsoft.com/office/drawing/2014/main" id="{8A380B72-4DD8-D8C6-948F-89986308523F}"/>
              </a:ext>
            </a:extLst>
          </p:cNvPr>
          <p:cNvSpPr txBox="1"/>
          <p:nvPr/>
        </p:nvSpPr>
        <p:spPr>
          <a:xfrm>
            <a:off x="838200" y="1690688"/>
            <a:ext cx="10781371" cy="523220"/>
          </a:xfrm>
          <a:prstGeom prst="rect">
            <a:avLst/>
          </a:prstGeom>
          <a:noFill/>
        </p:spPr>
        <p:txBody>
          <a:bodyPr wrap="square">
            <a:spAutoFit/>
          </a:bodyPr>
          <a:lstStyle/>
          <a:p>
            <a:r>
              <a:rPr lang="en-US" sz="2800" dirty="0">
                <a:latin typeface="+mj-lt"/>
              </a:rPr>
              <a:t>Body temperature sensing on a smartwatch?  Passive sensing</a:t>
            </a:r>
          </a:p>
        </p:txBody>
      </p:sp>
      <p:pic>
        <p:nvPicPr>
          <p:cNvPr id="7" name="Picture 6" descr="A watch on a leather case&#10;&#10;Description automatically generated">
            <a:extLst>
              <a:ext uri="{FF2B5EF4-FFF2-40B4-BE49-F238E27FC236}">
                <a16:creationId xmlns:a16="http://schemas.microsoft.com/office/drawing/2014/main" id="{B9F26896-25CB-026E-2727-FEBC20013CBC}"/>
              </a:ext>
            </a:extLst>
          </p:cNvPr>
          <p:cNvPicPr>
            <a:picLocks noChangeAspect="1"/>
          </p:cNvPicPr>
          <p:nvPr/>
        </p:nvPicPr>
        <p:blipFill>
          <a:blip r:embed="rId3"/>
          <a:stretch>
            <a:fillRect/>
          </a:stretch>
        </p:blipFill>
        <p:spPr>
          <a:xfrm>
            <a:off x="6825808" y="2685302"/>
            <a:ext cx="3299500" cy="3299500"/>
          </a:xfrm>
          <a:prstGeom prst="rect">
            <a:avLst/>
          </a:prstGeom>
        </p:spPr>
      </p:pic>
    </p:spTree>
    <p:extLst>
      <p:ext uri="{BB962C8B-B14F-4D97-AF65-F5344CB8AC3E}">
        <p14:creationId xmlns:p14="http://schemas.microsoft.com/office/powerpoint/2010/main" val="2289493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DD9B-CC73-4A34-BCE3-60616D9B1175}"/>
              </a:ext>
            </a:extLst>
          </p:cNvPr>
          <p:cNvSpPr>
            <a:spLocks noGrp="1"/>
          </p:cNvSpPr>
          <p:nvPr>
            <p:ph type="title"/>
          </p:nvPr>
        </p:nvSpPr>
        <p:spPr>
          <a:xfrm>
            <a:off x="430251" y="436832"/>
            <a:ext cx="11762678" cy="1325563"/>
          </a:xfrm>
        </p:spPr>
        <p:txBody>
          <a:bodyPr>
            <a:normAutofit/>
          </a:bodyPr>
          <a:lstStyle/>
          <a:p>
            <a:r>
              <a:rPr lang="en-US" sz="4000" dirty="0">
                <a:latin typeface="+mn-lt"/>
              </a:rPr>
              <a:t>Digital microcontrollers, analog world,  and sensors</a:t>
            </a:r>
          </a:p>
        </p:txBody>
      </p:sp>
      <p:sp>
        <p:nvSpPr>
          <p:cNvPr id="3" name="Content Placeholder 2">
            <a:extLst>
              <a:ext uri="{FF2B5EF4-FFF2-40B4-BE49-F238E27FC236}">
                <a16:creationId xmlns:a16="http://schemas.microsoft.com/office/drawing/2014/main" id="{FCA990BC-B558-4CFF-AF57-CB588F5B46C0}"/>
              </a:ext>
            </a:extLst>
          </p:cNvPr>
          <p:cNvSpPr>
            <a:spLocks noGrp="1"/>
          </p:cNvSpPr>
          <p:nvPr>
            <p:ph idx="1"/>
          </p:nvPr>
        </p:nvSpPr>
        <p:spPr>
          <a:xfrm>
            <a:off x="431180" y="1762975"/>
            <a:ext cx="11329639" cy="3790911"/>
          </a:xfrm>
        </p:spPr>
        <p:txBody>
          <a:bodyPr>
            <a:normAutofit/>
          </a:bodyPr>
          <a:lstStyle/>
          <a:p>
            <a:pPr algn="just"/>
            <a:r>
              <a:rPr lang="en-US" dirty="0">
                <a:latin typeface="+mj-lt"/>
              </a:rPr>
              <a:t>Microcontrollers: Digital component designed to process digital signals. They interpret commands from the software programmed into their memory.</a:t>
            </a:r>
          </a:p>
          <a:p>
            <a:pPr algn="just"/>
            <a:r>
              <a:rPr lang="en-US" b="1" dirty="0">
                <a:latin typeface="+mj-lt"/>
              </a:rPr>
              <a:t>Analog vs. Digital: </a:t>
            </a:r>
            <a:r>
              <a:rPr lang="en-US" dirty="0">
                <a:latin typeface="+mj-lt"/>
              </a:rPr>
              <a:t>The physical world is inherently analog, meaning it varies continuously. A common example of an analog phenomenon is the fluctuation of temperature or humidity.</a:t>
            </a:r>
          </a:p>
          <a:p>
            <a:pPr algn="just"/>
            <a:r>
              <a:rPr lang="en-US" dirty="0">
                <a:latin typeface="+mj-lt"/>
              </a:rPr>
              <a:t>Sensors are devices that monitor physical phenomena and convert them into electrical signals. These electrical signals can then be processed by microcontrollers to support an embedded application</a:t>
            </a:r>
          </a:p>
          <a:p>
            <a:pPr algn="just"/>
            <a:endParaRPr lang="en-US" dirty="0">
              <a:latin typeface="+mj-lt"/>
            </a:endParaRPr>
          </a:p>
        </p:txBody>
      </p:sp>
      <p:sp>
        <p:nvSpPr>
          <p:cNvPr id="4" name="Slide Number Placeholder 3">
            <a:extLst>
              <a:ext uri="{FF2B5EF4-FFF2-40B4-BE49-F238E27FC236}">
                <a16:creationId xmlns:a16="http://schemas.microsoft.com/office/drawing/2014/main" id="{9FB12CC4-347F-4083-9292-F07053FBD663}"/>
              </a:ext>
            </a:extLst>
          </p:cNvPr>
          <p:cNvSpPr>
            <a:spLocks noGrp="1"/>
          </p:cNvSpPr>
          <p:nvPr>
            <p:ph type="sldNum" sz="quarter" idx="12"/>
          </p:nvPr>
        </p:nvSpPr>
        <p:spPr/>
        <p:txBody>
          <a:bodyPr/>
          <a:lstStyle/>
          <a:p>
            <a:fld id="{0778C724-3839-4D76-A707-B4C23905D055}" type="slidenum">
              <a:rPr lang="en-US" smtClean="0"/>
              <a:t>54</a:t>
            </a:fld>
            <a:endParaRPr lang="en-US"/>
          </a:p>
        </p:txBody>
      </p:sp>
    </p:spTree>
    <p:extLst>
      <p:ext uri="{BB962C8B-B14F-4D97-AF65-F5344CB8AC3E}">
        <p14:creationId xmlns:p14="http://schemas.microsoft.com/office/powerpoint/2010/main" val="2752318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DD9B-CC73-4A34-BCE3-60616D9B1175}"/>
              </a:ext>
            </a:extLst>
          </p:cNvPr>
          <p:cNvSpPr>
            <a:spLocks noGrp="1"/>
          </p:cNvSpPr>
          <p:nvPr>
            <p:ph type="title"/>
          </p:nvPr>
        </p:nvSpPr>
        <p:spPr>
          <a:xfrm>
            <a:off x="216055" y="233071"/>
            <a:ext cx="11762678" cy="1325563"/>
          </a:xfrm>
        </p:spPr>
        <p:txBody>
          <a:bodyPr>
            <a:normAutofit/>
          </a:bodyPr>
          <a:lstStyle/>
          <a:p>
            <a:r>
              <a:rPr lang="en-US" sz="4000" dirty="0">
                <a:latin typeface="+mn-lt"/>
              </a:rPr>
              <a:t>Sensors transform phenomenon into electrical signals</a:t>
            </a:r>
          </a:p>
        </p:txBody>
      </p:sp>
      <p:sp>
        <p:nvSpPr>
          <p:cNvPr id="3" name="Content Placeholder 2">
            <a:extLst>
              <a:ext uri="{FF2B5EF4-FFF2-40B4-BE49-F238E27FC236}">
                <a16:creationId xmlns:a16="http://schemas.microsoft.com/office/drawing/2014/main" id="{FCA990BC-B558-4CFF-AF57-CB588F5B46C0}"/>
              </a:ext>
            </a:extLst>
          </p:cNvPr>
          <p:cNvSpPr>
            <a:spLocks noGrp="1"/>
          </p:cNvSpPr>
          <p:nvPr>
            <p:ph idx="1"/>
          </p:nvPr>
        </p:nvSpPr>
        <p:spPr>
          <a:xfrm>
            <a:off x="216055" y="1645133"/>
            <a:ext cx="11762678" cy="4599627"/>
          </a:xfrm>
        </p:spPr>
        <p:txBody>
          <a:bodyPr>
            <a:normAutofit/>
          </a:bodyPr>
          <a:lstStyle/>
          <a:p>
            <a:pPr algn="just"/>
            <a:r>
              <a:rPr lang="en-SG" dirty="0">
                <a:latin typeface="+mj-lt"/>
              </a:rPr>
              <a:t>H</a:t>
            </a:r>
            <a:r>
              <a:rPr lang="en-SG" b="0" i="0" dirty="0">
                <a:effectLst/>
                <a:latin typeface="+mj-lt"/>
              </a:rPr>
              <a:t>ow sensors convert physical phenomena into electrical signals, we refer to Ohm's Law, which states that Voltage (V) equals Current (I) times Resistance (R)</a:t>
            </a:r>
          </a:p>
          <a:p>
            <a:pPr algn="just"/>
            <a:endParaRPr lang="en-SG" b="0" i="0" dirty="0">
              <a:effectLst/>
              <a:latin typeface="+mj-lt"/>
            </a:endParaRPr>
          </a:p>
          <a:p>
            <a:pPr marL="0" indent="0" algn="ctr">
              <a:buNone/>
            </a:pPr>
            <a:r>
              <a:rPr lang="en-SG" sz="3200" dirty="0">
                <a:solidFill>
                  <a:srgbClr val="C00000"/>
                </a:solidFill>
              </a:rPr>
              <a:t>V (Voltage) = I (Current) X R (Resistance)</a:t>
            </a:r>
          </a:p>
          <a:p>
            <a:pPr algn="just"/>
            <a:endParaRPr lang="en-SG" b="0" i="0" dirty="0">
              <a:effectLst/>
              <a:latin typeface="+mj-lt"/>
            </a:endParaRPr>
          </a:p>
          <a:p>
            <a:pPr algn="just"/>
            <a:r>
              <a:rPr lang="en-US" dirty="0">
                <a:latin typeface="+mj-lt"/>
              </a:rPr>
              <a:t>By altering one of the variables in Ohm’s law —Voltage (V), Current (I), or Resistance (R)—in response to changes in the phenomenon, a sensor generates an analog electrical signal that corresponds to that phenomenon.</a:t>
            </a:r>
          </a:p>
        </p:txBody>
      </p:sp>
      <p:sp>
        <p:nvSpPr>
          <p:cNvPr id="4" name="Slide Number Placeholder 3">
            <a:extLst>
              <a:ext uri="{FF2B5EF4-FFF2-40B4-BE49-F238E27FC236}">
                <a16:creationId xmlns:a16="http://schemas.microsoft.com/office/drawing/2014/main" id="{9FB12CC4-347F-4083-9292-F07053FBD663}"/>
              </a:ext>
            </a:extLst>
          </p:cNvPr>
          <p:cNvSpPr>
            <a:spLocks noGrp="1"/>
          </p:cNvSpPr>
          <p:nvPr>
            <p:ph type="sldNum" sz="quarter" idx="12"/>
          </p:nvPr>
        </p:nvSpPr>
        <p:spPr/>
        <p:txBody>
          <a:bodyPr/>
          <a:lstStyle/>
          <a:p>
            <a:fld id="{0778C724-3839-4D76-A707-B4C23905D055}" type="slidenum">
              <a:rPr lang="en-US" smtClean="0"/>
              <a:t>55</a:t>
            </a:fld>
            <a:endParaRPr lang="en-US"/>
          </a:p>
        </p:txBody>
      </p:sp>
    </p:spTree>
    <p:extLst>
      <p:ext uri="{BB962C8B-B14F-4D97-AF65-F5344CB8AC3E}">
        <p14:creationId xmlns:p14="http://schemas.microsoft.com/office/powerpoint/2010/main" val="1247909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a:xfrm>
            <a:off x="525966" y="180570"/>
            <a:ext cx="11539654" cy="1325563"/>
          </a:xfrm>
        </p:spPr>
        <p:txBody>
          <a:bodyPr>
            <a:normAutofit/>
          </a:bodyPr>
          <a:lstStyle/>
          <a:p>
            <a:r>
              <a:rPr lang="en-US" sz="4000" dirty="0">
                <a:latin typeface="+mn-lt"/>
              </a:rPr>
              <a:t>Material Resistivity and its Role in Sensing Phenomena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6F8A45-DA84-4786-86E1-7FF68470F27D}"/>
                  </a:ext>
                </a:extLst>
              </p:cNvPr>
              <p:cNvSpPr>
                <a:spLocks noGrp="1"/>
              </p:cNvSpPr>
              <p:nvPr>
                <p:ph idx="1"/>
              </p:nvPr>
            </p:nvSpPr>
            <p:spPr>
              <a:xfrm>
                <a:off x="525966" y="1424181"/>
                <a:ext cx="11071302" cy="5297293"/>
              </a:xfrm>
            </p:spPr>
            <p:txBody>
              <a:bodyPr>
                <a:normAutofit/>
              </a:bodyPr>
              <a:lstStyle/>
              <a:p>
                <a:pPr algn="just"/>
                <a:r>
                  <a:rPr lang="en-US" dirty="0">
                    <a:latin typeface="+mj-lt"/>
                  </a:rPr>
                  <a:t>Resistivity is a fundamental property of materials that quantifies how strongly a material opposes the flow of electric current. This property, denoted as   </a:t>
                </a:r>
                <a:r>
                  <a:rPr lang="el-GR" dirty="0">
                    <a:latin typeface="+mj-lt"/>
                  </a:rPr>
                  <a:t>ρ, </a:t>
                </a:r>
                <a:r>
                  <a:rPr lang="en-US" dirty="0">
                    <a:latin typeface="+mj-lt"/>
                  </a:rPr>
                  <a:t>can change in response to various physical phenomena such as temperature, light exposure, or mechanical strain</a:t>
                </a:r>
              </a:p>
              <a:p>
                <a:pPr algn="just"/>
                <a:r>
                  <a:rPr lang="en-SG" b="0" i="0" dirty="0">
                    <a:effectLst/>
                    <a:latin typeface="+mj-lt"/>
                  </a:rPr>
                  <a:t>The resistance (</a:t>
                </a:r>
                <a:r>
                  <a:rPr lang="en-SG" b="0" i="1" dirty="0">
                    <a:effectLst/>
                    <a:latin typeface="+mj-lt"/>
                  </a:rPr>
                  <a:t>R</a:t>
                </a:r>
                <a:r>
                  <a:rPr lang="en-SG" b="0" i="0" dirty="0">
                    <a:effectLst/>
                    <a:latin typeface="+mj-lt"/>
                  </a:rPr>
                  <a:t>) of a conductor is determined by its resistivity (</a:t>
                </a:r>
                <a:r>
                  <a:rPr lang="el-GR" b="0" i="1" dirty="0">
                    <a:effectLst/>
                    <a:latin typeface="+mj-lt"/>
                  </a:rPr>
                  <a:t>ρ</a:t>
                </a:r>
                <a:r>
                  <a:rPr lang="el-GR" b="0" i="0" dirty="0">
                    <a:effectLst/>
                    <a:latin typeface="+mj-lt"/>
                  </a:rPr>
                  <a:t>), </a:t>
                </a:r>
                <a:r>
                  <a:rPr lang="en-SG" b="0" i="0" dirty="0">
                    <a:effectLst/>
                    <a:latin typeface="+mj-lt"/>
                  </a:rPr>
                  <a:t>its length (</a:t>
                </a:r>
                <a:r>
                  <a:rPr lang="en-SG" b="0" i="1" dirty="0">
                    <a:effectLst/>
                    <a:latin typeface="+mj-lt"/>
                  </a:rPr>
                  <a:t>L</a:t>
                </a:r>
                <a:r>
                  <a:rPr lang="en-SG" b="0" i="0" dirty="0">
                    <a:effectLst/>
                    <a:latin typeface="+mj-lt"/>
                  </a:rPr>
                  <a:t>), and its cross-sectional area (</a:t>
                </a:r>
                <a:r>
                  <a:rPr lang="en-SG" b="0" i="1" dirty="0">
                    <a:effectLst/>
                    <a:latin typeface="+mj-lt"/>
                  </a:rPr>
                  <a:t>A</a:t>
                </a:r>
                <a:r>
                  <a:rPr lang="en-SG" b="0" i="0" dirty="0">
                    <a:effectLst/>
                    <a:latin typeface="+mj-lt"/>
                  </a:rPr>
                  <a:t>) as described by the equation:</a:t>
                </a:r>
              </a:p>
              <a:p>
                <a:pPr algn="just"/>
                <a:endParaRPr lang="en-US" dirty="0">
                  <a:latin typeface="+mj-lt"/>
                </a:endParaRPr>
              </a:p>
              <a:p>
                <a:pPr marL="0" indent="0">
                  <a:buNone/>
                </a:pPr>
                <a14:m>
                  <m:oMathPara xmlns:m="http://schemas.openxmlformats.org/officeDocument/2006/math">
                    <m:oMathParaPr>
                      <m:jc m:val="center"/>
                    </m:oMathParaPr>
                    <m:oMath xmlns:m="http://schemas.openxmlformats.org/officeDocument/2006/math">
                      <m:r>
                        <a:rPr lang="en-US" sz="3600" i="1" dirty="0" smtClean="0">
                          <a:solidFill>
                            <a:srgbClr val="C00000"/>
                          </a:solidFill>
                          <a:latin typeface="Cambria Math" panose="02040503050406030204" pitchFamily="18" charset="0"/>
                        </a:rPr>
                        <m:t>𝑅</m:t>
                      </m:r>
                      <m:r>
                        <a:rPr lang="en-US" sz="3600" i="1" dirty="0" smtClean="0">
                          <a:solidFill>
                            <a:srgbClr val="C00000"/>
                          </a:solidFill>
                          <a:latin typeface="Cambria Math" panose="02040503050406030204" pitchFamily="18" charset="0"/>
                        </a:rPr>
                        <m:t> = </m:t>
                      </m:r>
                      <m:f>
                        <m:fPr>
                          <m:ctrlPr>
                            <a:rPr lang="en-US" sz="3600" b="0" i="1" dirty="0" smtClean="0">
                              <a:solidFill>
                                <a:srgbClr val="C00000"/>
                              </a:solidFill>
                              <a:latin typeface="Cambria Math" panose="02040503050406030204" pitchFamily="18" charset="0"/>
                            </a:rPr>
                          </m:ctrlPr>
                        </m:fPr>
                        <m:num>
                          <m:r>
                            <m:rPr>
                              <m:sty m:val="p"/>
                            </m:rPr>
                            <a:rPr lang="en-US" sz="3600" i="1" dirty="0">
                              <a:solidFill>
                                <a:srgbClr val="C00000"/>
                              </a:solidFill>
                              <a:latin typeface="Cambria Math" panose="02040503050406030204" pitchFamily="18" charset="0"/>
                            </a:rPr>
                            <m:t>ρ</m:t>
                          </m:r>
                          <m:r>
                            <a:rPr lang="en-US" sz="3600" b="0" i="1" dirty="0" smtClean="0">
                              <a:solidFill>
                                <a:srgbClr val="C00000"/>
                              </a:solidFill>
                              <a:latin typeface="Cambria Math" panose="02040503050406030204" pitchFamily="18" charset="0"/>
                            </a:rPr>
                            <m:t>𝐿</m:t>
                          </m:r>
                        </m:num>
                        <m:den>
                          <m:r>
                            <a:rPr lang="en-US" sz="3600" b="0" i="1" dirty="0" smtClean="0">
                              <a:solidFill>
                                <a:srgbClr val="C00000"/>
                              </a:solidFill>
                              <a:latin typeface="Cambria Math" panose="02040503050406030204" pitchFamily="18" charset="0"/>
                            </a:rPr>
                            <m:t>𝐴</m:t>
                          </m:r>
                        </m:den>
                      </m:f>
                      <m:r>
                        <a:rPr lang="en-US" sz="3600" i="1" dirty="0" smtClean="0">
                          <a:solidFill>
                            <a:srgbClr val="C00000"/>
                          </a:solidFill>
                          <a:latin typeface="Cambria Math" panose="02040503050406030204" pitchFamily="18" charset="0"/>
                        </a:rPr>
                        <m:t> </m:t>
                      </m:r>
                    </m:oMath>
                  </m:oMathPara>
                </a14:m>
                <a:endParaRPr lang="en-US" sz="3600" dirty="0">
                  <a:solidFill>
                    <a:srgbClr val="C00000"/>
                  </a:solidFill>
                  <a:latin typeface="+mj-lt"/>
                </a:endParaRPr>
              </a:p>
              <a:p>
                <a:pPr lvl="1"/>
                <a:endParaRPr lang="en-US" dirty="0">
                  <a:latin typeface="+mj-lt"/>
                </a:endParaRPr>
              </a:p>
              <a:p>
                <a:endParaRPr lang="en-US" dirty="0">
                  <a:latin typeface="+mj-lt"/>
                </a:endParaRPr>
              </a:p>
            </p:txBody>
          </p:sp>
        </mc:Choice>
        <mc:Fallback xmlns="">
          <p:sp>
            <p:nvSpPr>
              <p:cNvPr id="3" name="Content Placeholder 2">
                <a:extLst>
                  <a:ext uri="{FF2B5EF4-FFF2-40B4-BE49-F238E27FC236}">
                    <a16:creationId xmlns:a16="http://schemas.microsoft.com/office/drawing/2014/main" id="{AB6F8A45-DA84-4786-86E1-7FF68470F27D}"/>
                  </a:ext>
                </a:extLst>
              </p:cNvPr>
              <p:cNvSpPr>
                <a:spLocks noGrp="1" noRot="1" noChangeAspect="1" noMove="1" noResize="1" noEditPoints="1" noAdjustHandles="1" noChangeArrowheads="1" noChangeShapeType="1" noTextEdit="1"/>
              </p:cNvSpPr>
              <p:nvPr>
                <p:ph idx="1"/>
              </p:nvPr>
            </p:nvSpPr>
            <p:spPr>
              <a:xfrm>
                <a:off x="525966" y="1424181"/>
                <a:ext cx="11071302" cy="5297293"/>
              </a:xfrm>
              <a:blipFill>
                <a:blip r:embed="rId2"/>
                <a:stretch>
                  <a:fillRect l="-1032" t="-1914" r="-12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56</a:t>
            </a:fld>
            <a:endParaRPr lang="en-US"/>
          </a:p>
        </p:txBody>
      </p:sp>
    </p:spTree>
    <p:extLst>
      <p:ext uri="{BB962C8B-B14F-4D97-AF65-F5344CB8AC3E}">
        <p14:creationId xmlns:p14="http://schemas.microsoft.com/office/powerpoint/2010/main" val="2923875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a:xfrm>
            <a:off x="525966" y="180570"/>
            <a:ext cx="11539654" cy="1325563"/>
          </a:xfrm>
        </p:spPr>
        <p:txBody>
          <a:bodyPr>
            <a:normAutofit/>
          </a:bodyPr>
          <a:lstStyle/>
          <a:p>
            <a:r>
              <a:rPr lang="en-US" sz="4000" dirty="0">
                <a:latin typeface="+mn-lt"/>
              </a:rPr>
              <a:t>Material Resistivity and its Role in Sensing Phenomena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6F8A45-DA84-4786-86E1-7FF68470F27D}"/>
                  </a:ext>
                </a:extLst>
              </p:cNvPr>
              <p:cNvSpPr>
                <a:spLocks noGrp="1"/>
              </p:cNvSpPr>
              <p:nvPr>
                <p:ph idx="1"/>
              </p:nvPr>
            </p:nvSpPr>
            <p:spPr>
              <a:xfrm>
                <a:off x="525966" y="1424181"/>
                <a:ext cx="11071302" cy="5297293"/>
              </a:xfrm>
            </p:spPr>
            <p:txBody>
              <a:bodyPr>
                <a:normAutofit/>
              </a:bodyPr>
              <a:lstStyle/>
              <a:p>
                <a:pPr algn="just"/>
                <a:r>
                  <a:rPr lang="en-US" dirty="0">
                    <a:latin typeface="+mj-lt"/>
                  </a:rPr>
                  <a:t>Resistivity is a fundamental property of materials that quantifies how strongly a material opposes the flow of electric current. This property, denoted as   </a:t>
                </a:r>
                <a:r>
                  <a:rPr lang="el-GR" dirty="0">
                    <a:latin typeface="+mj-lt"/>
                  </a:rPr>
                  <a:t>ρ, </a:t>
                </a:r>
                <a:r>
                  <a:rPr lang="en-US" dirty="0">
                    <a:latin typeface="+mj-lt"/>
                  </a:rPr>
                  <a:t>can change in response to various physical phenomena such as temperature, light exposure, or mechanical strain</a:t>
                </a:r>
              </a:p>
              <a:p>
                <a:pPr algn="just"/>
                <a:r>
                  <a:rPr lang="en-SG" b="0" i="0" dirty="0">
                    <a:effectLst/>
                    <a:latin typeface="+mj-lt"/>
                  </a:rPr>
                  <a:t>The resistance (</a:t>
                </a:r>
                <a:r>
                  <a:rPr lang="en-SG" b="0" i="1" dirty="0">
                    <a:effectLst/>
                    <a:latin typeface="+mj-lt"/>
                  </a:rPr>
                  <a:t>R</a:t>
                </a:r>
                <a:r>
                  <a:rPr lang="en-SG" b="0" i="0" dirty="0">
                    <a:effectLst/>
                    <a:latin typeface="+mj-lt"/>
                  </a:rPr>
                  <a:t>) of a conductor is determined by its resistivity (</a:t>
                </a:r>
                <a:r>
                  <a:rPr lang="el-GR" b="0" i="1" dirty="0">
                    <a:effectLst/>
                    <a:latin typeface="+mj-lt"/>
                  </a:rPr>
                  <a:t>ρ</a:t>
                </a:r>
                <a:r>
                  <a:rPr lang="el-GR" b="0" i="0" dirty="0">
                    <a:effectLst/>
                    <a:latin typeface="+mj-lt"/>
                  </a:rPr>
                  <a:t>), </a:t>
                </a:r>
                <a:r>
                  <a:rPr lang="en-SG" b="0" i="0" dirty="0">
                    <a:effectLst/>
                    <a:latin typeface="+mj-lt"/>
                  </a:rPr>
                  <a:t>its length (</a:t>
                </a:r>
                <a:r>
                  <a:rPr lang="en-SG" b="0" i="1" dirty="0">
                    <a:effectLst/>
                    <a:latin typeface="+mj-lt"/>
                  </a:rPr>
                  <a:t>L</a:t>
                </a:r>
                <a:r>
                  <a:rPr lang="en-SG" b="0" i="0" dirty="0">
                    <a:effectLst/>
                    <a:latin typeface="+mj-lt"/>
                  </a:rPr>
                  <a:t>), and its cross-sectional area (</a:t>
                </a:r>
                <a:r>
                  <a:rPr lang="en-SG" b="0" i="1" dirty="0">
                    <a:effectLst/>
                    <a:latin typeface="+mj-lt"/>
                  </a:rPr>
                  <a:t>A</a:t>
                </a:r>
                <a:r>
                  <a:rPr lang="en-SG" b="0" i="0" dirty="0">
                    <a:effectLst/>
                    <a:latin typeface="+mj-lt"/>
                  </a:rPr>
                  <a:t>) as described by the equation:</a:t>
                </a:r>
              </a:p>
              <a:p>
                <a:pPr algn="just"/>
                <a:endParaRPr lang="en-US" dirty="0">
                  <a:latin typeface="+mj-lt"/>
                </a:endParaRPr>
              </a:p>
              <a:p>
                <a:pPr marL="0" indent="0">
                  <a:buNone/>
                </a:pPr>
                <a14:m>
                  <m:oMathPara xmlns:m="http://schemas.openxmlformats.org/officeDocument/2006/math">
                    <m:oMathParaPr>
                      <m:jc m:val="center"/>
                    </m:oMathParaPr>
                    <m:oMath xmlns:m="http://schemas.openxmlformats.org/officeDocument/2006/math">
                      <m:r>
                        <a:rPr lang="en-US" sz="3600" i="1" dirty="0" smtClean="0">
                          <a:solidFill>
                            <a:srgbClr val="C00000"/>
                          </a:solidFill>
                          <a:latin typeface="Cambria Math" panose="02040503050406030204" pitchFamily="18" charset="0"/>
                        </a:rPr>
                        <m:t>𝑅</m:t>
                      </m:r>
                      <m:r>
                        <a:rPr lang="en-US" sz="3600" i="1" dirty="0" smtClean="0">
                          <a:solidFill>
                            <a:srgbClr val="C00000"/>
                          </a:solidFill>
                          <a:latin typeface="Cambria Math" panose="02040503050406030204" pitchFamily="18" charset="0"/>
                        </a:rPr>
                        <m:t> = </m:t>
                      </m:r>
                      <m:f>
                        <m:fPr>
                          <m:ctrlPr>
                            <a:rPr lang="en-US" sz="3600" b="0" i="1" dirty="0" smtClean="0">
                              <a:solidFill>
                                <a:srgbClr val="C00000"/>
                              </a:solidFill>
                              <a:latin typeface="Cambria Math" panose="02040503050406030204" pitchFamily="18" charset="0"/>
                            </a:rPr>
                          </m:ctrlPr>
                        </m:fPr>
                        <m:num>
                          <m:r>
                            <m:rPr>
                              <m:sty m:val="p"/>
                            </m:rPr>
                            <a:rPr lang="en-US" sz="3600" i="1" dirty="0">
                              <a:solidFill>
                                <a:srgbClr val="C00000"/>
                              </a:solidFill>
                              <a:latin typeface="Cambria Math" panose="02040503050406030204" pitchFamily="18" charset="0"/>
                            </a:rPr>
                            <m:t>ρ</m:t>
                          </m:r>
                          <m:r>
                            <a:rPr lang="en-US" sz="3600" b="0" i="1" dirty="0" smtClean="0">
                              <a:solidFill>
                                <a:srgbClr val="C00000"/>
                              </a:solidFill>
                              <a:latin typeface="Cambria Math" panose="02040503050406030204" pitchFamily="18" charset="0"/>
                            </a:rPr>
                            <m:t>𝐿</m:t>
                          </m:r>
                        </m:num>
                        <m:den>
                          <m:r>
                            <a:rPr lang="en-US" sz="3600" b="0" i="1" dirty="0" smtClean="0">
                              <a:solidFill>
                                <a:srgbClr val="C00000"/>
                              </a:solidFill>
                              <a:latin typeface="Cambria Math" panose="02040503050406030204" pitchFamily="18" charset="0"/>
                            </a:rPr>
                            <m:t>𝐴</m:t>
                          </m:r>
                        </m:den>
                      </m:f>
                      <m:r>
                        <a:rPr lang="en-US" sz="3600" i="1" dirty="0" smtClean="0">
                          <a:solidFill>
                            <a:srgbClr val="C00000"/>
                          </a:solidFill>
                          <a:latin typeface="Cambria Math" panose="02040503050406030204" pitchFamily="18" charset="0"/>
                        </a:rPr>
                        <m:t> </m:t>
                      </m:r>
                    </m:oMath>
                  </m:oMathPara>
                </a14:m>
                <a:endParaRPr lang="en-US" sz="3600" dirty="0">
                  <a:solidFill>
                    <a:srgbClr val="C00000"/>
                  </a:solidFill>
                  <a:latin typeface="+mj-lt"/>
                </a:endParaRPr>
              </a:p>
              <a:p>
                <a:pPr lvl="1"/>
                <a:endParaRPr lang="en-US" dirty="0">
                  <a:latin typeface="+mj-lt"/>
                </a:endParaRPr>
              </a:p>
              <a:p>
                <a:endParaRPr lang="en-US" dirty="0">
                  <a:latin typeface="+mj-lt"/>
                </a:endParaRPr>
              </a:p>
            </p:txBody>
          </p:sp>
        </mc:Choice>
        <mc:Fallback xmlns="">
          <p:sp>
            <p:nvSpPr>
              <p:cNvPr id="3" name="Content Placeholder 2">
                <a:extLst>
                  <a:ext uri="{FF2B5EF4-FFF2-40B4-BE49-F238E27FC236}">
                    <a16:creationId xmlns:a16="http://schemas.microsoft.com/office/drawing/2014/main" id="{AB6F8A45-DA84-4786-86E1-7FF68470F27D}"/>
                  </a:ext>
                </a:extLst>
              </p:cNvPr>
              <p:cNvSpPr>
                <a:spLocks noGrp="1" noRot="1" noChangeAspect="1" noMove="1" noResize="1" noEditPoints="1" noAdjustHandles="1" noChangeArrowheads="1" noChangeShapeType="1" noTextEdit="1"/>
              </p:cNvSpPr>
              <p:nvPr>
                <p:ph idx="1"/>
              </p:nvPr>
            </p:nvSpPr>
            <p:spPr>
              <a:xfrm>
                <a:off x="525966" y="1424181"/>
                <a:ext cx="11071302" cy="5297293"/>
              </a:xfrm>
              <a:blipFill>
                <a:blip r:embed="rId2"/>
                <a:stretch>
                  <a:fillRect l="-1032" t="-1914" r="-12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57</a:t>
            </a:fld>
            <a:endParaRPr lang="en-US"/>
          </a:p>
        </p:txBody>
      </p:sp>
    </p:spTree>
    <p:extLst>
      <p:ext uri="{BB962C8B-B14F-4D97-AF65-F5344CB8AC3E}">
        <p14:creationId xmlns:p14="http://schemas.microsoft.com/office/powerpoint/2010/main" val="382674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a:xfrm>
            <a:off x="525966" y="180570"/>
            <a:ext cx="11539654" cy="1325563"/>
          </a:xfrm>
        </p:spPr>
        <p:txBody>
          <a:bodyPr>
            <a:normAutofit/>
          </a:bodyPr>
          <a:lstStyle/>
          <a:p>
            <a:r>
              <a:rPr lang="en-US" sz="4000" dirty="0">
                <a:latin typeface="+mn-lt"/>
              </a:rPr>
              <a:t>Material Resistivity and its Role in Sensing Phenomena</a:t>
            </a:r>
          </a:p>
        </p:txBody>
      </p:sp>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58</a:t>
            </a:fld>
            <a:endParaRPr lang="en-US"/>
          </a:p>
        </p:txBody>
      </p:sp>
      <p:sp>
        <p:nvSpPr>
          <p:cNvPr id="6" name="Content Placeholder 5">
            <a:extLst>
              <a:ext uri="{FF2B5EF4-FFF2-40B4-BE49-F238E27FC236}">
                <a16:creationId xmlns:a16="http://schemas.microsoft.com/office/drawing/2014/main" id="{68D63F9B-1E3F-20D9-C4F3-55D78A52D9EA}"/>
              </a:ext>
            </a:extLst>
          </p:cNvPr>
          <p:cNvSpPr>
            <a:spLocks noGrp="1"/>
          </p:cNvSpPr>
          <p:nvPr>
            <p:ph idx="1"/>
          </p:nvPr>
        </p:nvSpPr>
        <p:spPr>
          <a:xfrm>
            <a:off x="525966" y="1755572"/>
            <a:ext cx="11338932" cy="4351338"/>
          </a:xfrm>
        </p:spPr>
        <p:txBody>
          <a:bodyPr>
            <a:normAutofit/>
          </a:bodyPr>
          <a:lstStyle/>
          <a:p>
            <a:pPr algn="l">
              <a:buFont typeface="Arial" panose="020B0604020202020204" pitchFamily="34" charset="0"/>
              <a:buChar char="•"/>
            </a:pPr>
            <a:r>
              <a:rPr lang="en-SG" b="1" i="0" dirty="0">
                <a:effectLst/>
                <a:latin typeface="+mj-lt"/>
              </a:rPr>
              <a:t>Resistivity (</a:t>
            </a:r>
            <a:r>
              <a:rPr lang="el-GR" b="1" i="1" dirty="0">
                <a:effectLst/>
                <a:latin typeface="+mj-lt"/>
              </a:rPr>
              <a:t>ρ</a:t>
            </a:r>
            <a:r>
              <a:rPr lang="el-GR" b="1" i="0" dirty="0">
                <a:effectLst/>
                <a:latin typeface="+mj-lt"/>
              </a:rPr>
              <a:t>)</a:t>
            </a:r>
            <a:r>
              <a:rPr lang="el-GR" b="0" i="0" dirty="0">
                <a:effectLst/>
                <a:latin typeface="+mj-lt"/>
              </a:rPr>
              <a:t>: </a:t>
            </a:r>
            <a:r>
              <a:rPr lang="en-SG" b="0" i="0" dirty="0">
                <a:effectLst/>
                <a:latin typeface="+mj-lt"/>
              </a:rPr>
              <a:t>Materials with higher resistivity create more resistance for the same length and area. Resistivity is sensitive to physical conditions; </a:t>
            </a:r>
          </a:p>
          <a:p>
            <a:pPr algn="l">
              <a:buFont typeface="Arial" panose="020B0604020202020204" pitchFamily="34" charset="0"/>
              <a:buChar char="•"/>
            </a:pPr>
            <a:endParaRPr lang="en-SG" b="0" i="0" dirty="0">
              <a:effectLst/>
              <a:latin typeface="+mj-lt"/>
            </a:endParaRPr>
          </a:p>
          <a:p>
            <a:pPr marL="742950" lvl="1" indent="-285750" algn="l">
              <a:buFont typeface="Arial" panose="020B0604020202020204" pitchFamily="34" charset="0"/>
              <a:buChar char="•"/>
            </a:pPr>
            <a:r>
              <a:rPr lang="en-SG" b="1" i="0" dirty="0">
                <a:effectLst/>
                <a:latin typeface="+mj-lt"/>
              </a:rPr>
              <a:t>Temperature</a:t>
            </a:r>
            <a:r>
              <a:rPr lang="en-SG" b="0" i="0" dirty="0">
                <a:effectLst/>
                <a:latin typeface="+mj-lt"/>
              </a:rPr>
              <a:t>: Many conductors have higher resistivity at higher temperatures.</a:t>
            </a:r>
          </a:p>
          <a:p>
            <a:pPr marL="742950" lvl="1" indent="-285750" algn="l">
              <a:buFont typeface="Arial" panose="020B0604020202020204" pitchFamily="34" charset="0"/>
              <a:buChar char="•"/>
            </a:pPr>
            <a:r>
              <a:rPr lang="en-SG" b="1" i="0" dirty="0">
                <a:effectLst/>
                <a:latin typeface="+mj-lt"/>
              </a:rPr>
              <a:t>Light</a:t>
            </a:r>
            <a:r>
              <a:rPr lang="en-SG" b="0" i="0" dirty="0">
                <a:effectLst/>
                <a:latin typeface="+mj-lt"/>
              </a:rPr>
              <a:t>: Some materials (like photoresistors) change their resistivity exposed to light.</a:t>
            </a:r>
          </a:p>
          <a:p>
            <a:pPr marL="742950" lvl="1" indent="-285750" algn="l">
              <a:buFont typeface="Arial" panose="020B0604020202020204" pitchFamily="34" charset="0"/>
              <a:buChar char="•"/>
            </a:pPr>
            <a:r>
              <a:rPr lang="en-SG" b="1" i="0" dirty="0">
                <a:effectLst/>
                <a:latin typeface="+mj-lt"/>
              </a:rPr>
              <a:t>Strain</a:t>
            </a:r>
            <a:r>
              <a:rPr lang="en-SG" b="0" i="0" dirty="0">
                <a:effectLst/>
                <a:latin typeface="+mj-lt"/>
              </a:rPr>
              <a:t>: Materials known as strain gauges increase in resistivity when stretched.</a:t>
            </a:r>
          </a:p>
          <a:p>
            <a:endParaRPr lang="en-US" dirty="0"/>
          </a:p>
        </p:txBody>
      </p:sp>
    </p:spTree>
    <p:extLst>
      <p:ext uri="{BB962C8B-B14F-4D97-AF65-F5344CB8AC3E}">
        <p14:creationId xmlns:p14="http://schemas.microsoft.com/office/powerpoint/2010/main" val="1923482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E2A9-F2AD-4A46-8FC9-477FCE50BE48}"/>
              </a:ext>
            </a:extLst>
          </p:cNvPr>
          <p:cNvSpPr>
            <a:spLocks noGrp="1"/>
          </p:cNvSpPr>
          <p:nvPr>
            <p:ph type="title"/>
          </p:nvPr>
        </p:nvSpPr>
        <p:spPr>
          <a:xfrm>
            <a:off x="556318" y="191549"/>
            <a:ext cx="10515600" cy="1325563"/>
          </a:xfrm>
        </p:spPr>
        <p:txBody>
          <a:bodyPr/>
          <a:lstStyle/>
          <a:p>
            <a:r>
              <a:rPr lang="en-US" dirty="0">
                <a:latin typeface="+mn-lt"/>
              </a:rPr>
              <a:t>Temperature sensing using resistivity changes</a:t>
            </a:r>
          </a:p>
        </p:txBody>
      </p:sp>
      <p:sp>
        <p:nvSpPr>
          <p:cNvPr id="3" name="Content Placeholder 2">
            <a:extLst>
              <a:ext uri="{FF2B5EF4-FFF2-40B4-BE49-F238E27FC236}">
                <a16:creationId xmlns:a16="http://schemas.microsoft.com/office/drawing/2014/main" id="{9BEABF3A-FFA0-40BA-BF1F-418801E4B6F6}"/>
              </a:ext>
            </a:extLst>
          </p:cNvPr>
          <p:cNvSpPr>
            <a:spLocks noGrp="1"/>
          </p:cNvSpPr>
          <p:nvPr>
            <p:ph idx="1"/>
          </p:nvPr>
        </p:nvSpPr>
        <p:spPr>
          <a:xfrm>
            <a:off x="838200" y="1478042"/>
            <a:ext cx="11079364" cy="5029200"/>
          </a:xfrm>
        </p:spPr>
        <p:txBody>
          <a:bodyPr/>
          <a:lstStyle/>
          <a:p>
            <a:pPr marL="0" indent="0">
              <a:buNone/>
            </a:pPr>
            <a:r>
              <a:rPr lang="en-US" b="1" dirty="0">
                <a:latin typeface="+mj-lt"/>
              </a:rPr>
              <a:t>Thermistor</a:t>
            </a:r>
            <a:r>
              <a:rPr lang="en-US" dirty="0">
                <a:latin typeface="+mj-lt"/>
              </a:rPr>
              <a:t> is a sensor which varies in resistance based on temperature</a:t>
            </a:r>
          </a:p>
          <a:p>
            <a:r>
              <a:rPr lang="en-US" b="1" dirty="0">
                <a:latin typeface="+mj-lt"/>
              </a:rPr>
              <a:t>Advantages: </a:t>
            </a:r>
            <a:r>
              <a:rPr lang="en-US" dirty="0">
                <a:latin typeface="+mj-lt"/>
              </a:rPr>
              <a:t>They are cheap and easy to use. Low cost</a:t>
            </a:r>
          </a:p>
          <a:p>
            <a:r>
              <a:rPr lang="en-US" b="1" dirty="0">
                <a:latin typeface="+mj-lt"/>
              </a:rPr>
              <a:t>Disadvantages: </a:t>
            </a:r>
            <a:r>
              <a:rPr lang="en-US" dirty="0">
                <a:latin typeface="+mj-lt"/>
              </a:rPr>
              <a:t>They have a non-linear transfer function</a:t>
            </a:r>
          </a:p>
        </p:txBody>
      </p:sp>
      <p:sp>
        <p:nvSpPr>
          <p:cNvPr id="4" name="Slide Number Placeholder 3">
            <a:extLst>
              <a:ext uri="{FF2B5EF4-FFF2-40B4-BE49-F238E27FC236}">
                <a16:creationId xmlns:a16="http://schemas.microsoft.com/office/drawing/2014/main" id="{7D49C87E-9CCB-40F2-98A1-703D9AE774D7}"/>
              </a:ext>
            </a:extLst>
          </p:cNvPr>
          <p:cNvSpPr>
            <a:spLocks noGrp="1"/>
          </p:cNvSpPr>
          <p:nvPr>
            <p:ph type="sldNum" sz="quarter" idx="12"/>
          </p:nvPr>
        </p:nvSpPr>
        <p:spPr/>
        <p:txBody>
          <a:bodyPr/>
          <a:lstStyle/>
          <a:p>
            <a:fld id="{0778C724-3839-4D76-A707-B4C23905D055}" type="slidenum">
              <a:rPr lang="en-US" smtClean="0"/>
              <a:t>59</a:t>
            </a:fld>
            <a:endParaRPr lang="en-US"/>
          </a:p>
        </p:txBody>
      </p:sp>
      <p:graphicFrame>
        <p:nvGraphicFramePr>
          <p:cNvPr id="7" name="Chart 6">
            <a:extLst>
              <a:ext uri="{FF2B5EF4-FFF2-40B4-BE49-F238E27FC236}">
                <a16:creationId xmlns:a16="http://schemas.microsoft.com/office/drawing/2014/main" id="{3606123D-1A4C-41C0-B5B7-EA3212B11A6F}"/>
              </a:ext>
            </a:extLst>
          </p:cNvPr>
          <p:cNvGraphicFramePr>
            <a:graphicFrameLocks/>
          </p:cNvGraphicFramePr>
          <p:nvPr/>
        </p:nvGraphicFramePr>
        <p:xfrm>
          <a:off x="6765689" y="3209232"/>
          <a:ext cx="4306229" cy="3010578"/>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and white rectangle with a black stripe&#10;&#10;Description automatically generated">
            <a:extLst>
              <a:ext uri="{FF2B5EF4-FFF2-40B4-BE49-F238E27FC236}">
                <a16:creationId xmlns:a16="http://schemas.microsoft.com/office/drawing/2014/main" id="{186A4C9D-4BBF-9CA5-6C12-86AA5F774F75}"/>
              </a:ext>
            </a:extLst>
          </p:cNvPr>
          <p:cNvPicPr>
            <a:picLocks noChangeAspect="1"/>
          </p:cNvPicPr>
          <p:nvPr/>
        </p:nvPicPr>
        <p:blipFill>
          <a:blip r:embed="rId3"/>
          <a:stretch>
            <a:fillRect/>
          </a:stretch>
        </p:blipFill>
        <p:spPr>
          <a:xfrm>
            <a:off x="1489610" y="3340059"/>
            <a:ext cx="4605609" cy="3274300"/>
          </a:xfrm>
          <a:prstGeom prst="rect">
            <a:avLst/>
          </a:prstGeom>
        </p:spPr>
      </p:pic>
    </p:spTree>
    <p:extLst>
      <p:ext uri="{BB962C8B-B14F-4D97-AF65-F5344CB8AC3E}">
        <p14:creationId xmlns:p14="http://schemas.microsoft.com/office/powerpoint/2010/main" val="1773961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3FC4B-3380-F975-0B6D-74B7B5C2201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F1EC6-E9CC-E7CA-6E73-B43FD6BE28CD}"/>
              </a:ext>
            </a:extLst>
          </p:cNvPr>
          <p:cNvSpPr>
            <a:spLocks noGrp="1"/>
          </p:cNvSpPr>
          <p:nvPr>
            <p:ph idx="1"/>
          </p:nvPr>
        </p:nvSpPr>
        <p:spPr>
          <a:xfrm>
            <a:off x="838200" y="1864427"/>
            <a:ext cx="11050138" cy="3129145"/>
          </a:xfrm>
        </p:spPr>
        <p:txBody>
          <a:bodyPr>
            <a:normAutofit/>
          </a:bodyPr>
          <a:lstStyle/>
          <a:p>
            <a:r>
              <a:rPr lang="en-US" dirty="0">
                <a:latin typeface="+mj-lt"/>
              </a:rPr>
              <a:t>General course information and updates</a:t>
            </a:r>
            <a:endParaRPr lang="en-US" dirty="0">
              <a:latin typeface="+mj-lt"/>
              <a:sym typeface="Wingdings" pitchFamily="2" charset="2"/>
            </a:endParaRPr>
          </a:p>
          <a:p>
            <a:r>
              <a:rPr lang="en-US" b="1" dirty="0">
                <a:latin typeface="+mj-lt"/>
                <a:sym typeface="Wingdings" pitchFamily="2" charset="2"/>
              </a:rPr>
              <a:t>Let us review what we had covered in the last lecture</a:t>
            </a:r>
          </a:p>
          <a:p>
            <a:r>
              <a:rPr lang="en-US" dirty="0">
                <a:latin typeface="+mj-lt"/>
                <a:sym typeface="Wingdings" pitchFamily="2" charset="2"/>
              </a:rPr>
              <a:t>Radio signal propagation, attenuation and decibel</a:t>
            </a:r>
          </a:p>
          <a:p>
            <a:r>
              <a:rPr lang="en-US" dirty="0">
                <a:latin typeface="+mj-lt"/>
                <a:sym typeface="Wingdings" pitchFamily="2" charset="2"/>
              </a:rPr>
              <a:t>What are sensors,  different type of sensing modality</a:t>
            </a:r>
            <a:endParaRPr lang="en-US" dirty="0">
              <a:solidFill>
                <a:schemeClr val="tx1">
                  <a:lumMod val="65000"/>
                  <a:lumOff val="35000"/>
                </a:schemeClr>
              </a:solidFill>
              <a:latin typeface="+mj-lt"/>
              <a:sym typeface="Wingdings" pitchFamily="2" charset="2"/>
            </a:endParaRPr>
          </a:p>
          <a:p>
            <a:r>
              <a:rPr lang="en-US" dirty="0">
                <a:latin typeface="+mj-lt"/>
                <a:sym typeface="Wingdings" pitchFamily="2" charset="2"/>
              </a:rPr>
              <a:t>Actuation and </a:t>
            </a:r>
            <a:r>
              <a:rPr lang="en-US" dirty="0" err="1">
                <a:latin typeface="+mj-lt"/>
                <a:sym typeface="Wingdings" pitchFamily="2" charset="2"/>
              </a:rPr>
              <a:t>SensorTag</a:t>
            </a:r>
            <a:r>
              <a:rPr lang="en-US" dirty="0">
                <a:latin typeface="+mj-lt"/>
                <a:sym typeface="Wingdings" pitchFamily="2" charset="2"/>
              </a:rPr>
              <a:t> Platform</a:t>
            </a:r>
          </a:p>
        </p:txBody>
      </p:sp>
      <p:sp>
        <p:nvSpPr>
          <p:cNvPr id="12" name="Slide Number Placeholder 11">
            <a:extLst>
              <a:ext uri="{FF2B5EF4-FFF2-40B4-BE49-F238E27FC236}">
                <a16:creationId xmlns:a16="http://schemas.microsoft.com/office/drawing/2014/main" id="{F1009094-D4E6-F2EF-9B30-7C7E214994B4}"/>
              </a:ext>
            </a:extLst>
          </p:cNvPr>
          <p:cNvSpPr>
            <a:spLocks noGrp="1"/>
          </p:cNvSpPr>
          <p:nvPr>
            <p:ph type="sldNum" sz="quarter" idx="12"/>
          </p:nvPr>
        </p:nvSpPr>
        <p:spPr/>
        <p:txBody>
          <a:bodyPr/>
          <a:lstStyle/>
          <a:p>
            <a:fld id="{687B7451-1438-CB4A-8106-82A64F1C7D7B}" type="slidenum">
              <a:rPr lang="sv-SE" smtClean="0"/>
              <a:t>6</a:t>
            </a:fld>
            <a:endParaRPr lang="sv-SE" dirty="0"/>
          </a:p>
        </p:txBody>
      </p:sp>
      <p:sp>
        <p:nvSpPr>
          <p:cNvPr id="5" name="Title 4">
            <a:extLst>
              <a:ext uri="{FF2B5EF4-FFF2-40B4-BE49-F238E27FC236}">
                <a16:creationId xmlns:a16="http://schemas.microsoft.com/office/drawing/2014/main" id="{2368BE7A-A760-ADF1-609B-07FF1E640EAB}"/>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6187D95B-5D23-733B-091A-FB970ABABF9F}"/>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46603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E732-B767-4380-B872-7AFC4863BD00}"/>
              </a:ext>
            </a:extLst>
          </p:cNvPr>
          <p:cNvSpPr>
            <a:spLocks noGrp="1"/>
          </p:cNvSpPr>
          <p:nvPr>
            <p:ph type="title"/>
          </p:nvPr>
        </p:nvSpPr>
        <p:spPr>
          <a:xfrm>
            <a:off x="605017" y="365125"/>
            <a:ext cx="10748783" cy="1325563"/>
          </a:xfrm>
        </p:spPr>
        <p:txBody>
          <a:bodyPr/>
          <a:lstStyle/>
          <a:p>
            <a:r>
              <a:rPr lang="en-US" dirty="0">
                <a:latin typeface="+mn-lt"/>
              </a:rPr>
              <a:t>Light sensing using resistive changes</a:t>
            </a:r>
          </a:p>
        </p:txBody>
      </p:sp>
      <p:sp>
        <p:nvSpPr>
          <p:cNvPr id="3" name="Content Placeholder 2">
            <a:extLst>
              <a:ext uri="{FF2B5EF4-FFF2-40B4-BE49-F238E27FC236}">
                <a16:creationId xmlns:a16="http://schemas.microsoft.com/office/drawing/2014/main" id="{BBC04D30-50BC-42FD-AEF9-78CB599D502E}"/>
              </a:ext>
            </a:extLst>
          </p:cNvPr>
          <p:cNvSpPr>
            <a:spLocks noGrp="1"/>
          </p:cNvSpPr>
          <p:nvPr>
            <p:ph idx="1"/>
          </p:nvPr>
        </p:nvSpPr>
        <p:spPr>
          <a:xfrm>
            <a:off x="491706" y="1509712"/>
            <a:ext cx="10862094" cy="5029200"/>
          </a:xfrm>
        </p:spPr>
        <p:txBody>
          <a:bodyPr/>
          <a:lstStyle/>
          <a:p>
            <a:r>
              <a:rPr lang="en-US" b="1" dirty="0">
                <a:latin typeface="+mj-lt"/>
              </a:rPr>
              <a:t>Photocell</a:t>
            </a:r>
            <a:r>
              <a:rPr lang="en-US" dirty="0">
                <a:latin typeface="+mj-lt"/>
              </a:rPr>
              <a:t> changes resistance with light (non-linear)</a:t>
            </a:r>
            <a:endParaRPr lang="en-US" b="1" dirty="0">
              <a:latin typeface="+mj-lt"/>
            </a:endParaRPr>
          </a:p>
        </p:txBody>
      </p:sp>
      <p:sp>
        <p:nvSpPr>
          <p:cNvPr id="4" name="Slide Number Placeholder 3">
            <a:extLst>
              <a:ext uri="{FF2B5EF4-FFF2-40B4-BE49-F238E27FC236}">
                <a16:creationId xmlns:a16="http://schemas.microsoft.com/office/drawing/2014/main" id="{75225905-EC27-4467-B933-17C0D4A42B72}"/>
              </a:ext>
            </a:extLst>
          </p:cNvPr>
          <p:cNvSpPr>
            <a:spLocks noGrp="1"/>
          </p:cNvSpPr>
          <p:nvPr>
            <p:ph type="sldNum" sz="quarter" idx="12"/>
          </p:nvPr>
        </p:nvSpPr>
        <p:spPr/>
        <p:txBody>
          <a:bodyPr/>
          <a:lstStyle/>
          <a:p>
            <a:fld id="{0778C724-3839-4D76-A707-B4C23905D055}" type="slidenum">
              <a:rPr lang="en-US" smtClean="0"/>
              <a:t>60</a:t>
            </a:fld>
            <a:endParaRPr lang="en-US" dirty="0"/>
          </a:p>
        </p:txBody>
      </p:sp>
      <p:pic>
        <p:nvPicPr>
          <p:cNvPr id="6" name="Picture 5">
            <a:extLst>
              <a:ext uri="{FF2B5EF4-FFF2-40B4-BE49-F238E27FC236}">
                <a16:creationId xmlns:a16="http://schemas.microsoft.com/office/drawing/2014/main" id="{B6DE292F-EBBB-4027-B23B-5F7AF2DB7C95}"/>
              </a:ext>
            </a:extLst>
          </p:cNvPr>
          <p:cNvPicPr>
            <a:picLocks noChangeAspect="1"/>
          </p:cNvPicPr>
          <p:nvPr/>
        </p:nvPicPr>
        <p:blipFill>
          <a:blip r:embed="rId2"/>
          <a:stretch>
            <a:fillRect/>
          </a:stretch>
        </p:blipFill>
        <p:spPr>
          <a:xfrm>
            <a:off x="657931" y="2258889"/>
            <a:ext cx="7285378" cy="4080205"/>
          </a:xfrm>
          <a:prstGeom prst="rect">
            <a:avLst/>
          </a:prstGeom>
        </p:spPr>
      </p:pic>
      <p:sp>
        <p:nvSpPr>
          <p:cNvPr id="7" name="TextBox 6">
            <a:extLst>
              <a:ext uri="{FF2B5EF4-FFF2-40B4-BE49-F238E27FC236}">
                <a16:creationId xmlns:a16="http://schemas.microsoft.com/office/drawing/2014/main" id="{255B4C2C-AB17-4327-A79F-5265967F4E01}"/>
              </a:ext>
            </a:extLst>
          </p:cNvPr>
          <p:cNvSpPr txBox="1"/>
          <p:nvPr/>
        </p:nvSpPr>
        <p:spPr>
          <a:xfrm>
            <a:off x="8262722" y="4575119"/>
            <a:ext cx="3403787" cy="1200329"/>
          </a:xfrm>
          <a:prstGeom prst="rect">
            <a:avLst/>
          </a:prstGeom>
          <a:noFill/>
        </p:spPr>
        <p:txBody>
          <a:bodyPr wrap="square" rtlCol="0">
            <a:spAutoFit/>
          </a:bodyPr>
          <a:lstStyle/>
          <a:p>
            <a:r>
              <a:rPr lang="en-US" sz="2400" dirty="0"/>
              <a:t>Example:</a:t>
            </a:r>
          </a:p>
          <a:p>
            <a:pPr marL="285750" indent="-285750">
              <a:buFont typeface="Arial" panose="020B0604020202020204" pitchFamily="34" charset="0"/>
              <a:buChar char="•"/>
            </a:pPr>
            <a:r>
              <a:rPr lang="en-US" sz="2400" dirty="0"/>
              <a:t>10 </a:t>
            </a:r>
            <a:r>
              <a:rPr lang="en-US" sz="2400" dirty="0" err="1"/>
              <a:t>kΩ</a:t>
            </a:r>
            <a:r>
              <a:rPr lang="en-US" sz="2400" dirty="0"/>
              <a:t> when dark</a:t>
            </a:r>
          </a:p>
          <a:p>
            <a:pPr marL="285750" indent="-285750">
              <a:buFont typeface="Arial" panose="020B0604020202020204" pitchFamily="34" charset="0"/>
              <a:buChar char="•"/>
            </a:pPr>
            <a:r>
              <a:rPr lang="en-US" sz="2400" dirty="0"/>
              <a:t>1 </a:t>
            </a:r>
            <a:r>
              <a:rPr lang="en-US" sz="2400" dirty="0" err="1"/>
              <a:t>kΩ</a:t>
            </a:r>
            <a:r>
              <a:rPr lang="en-US" sz="2400" dirty="0"/>
              <a:t> when light</a:t>
            </a:r>
          </a:p>
        </p:txBody>
      </p:sp>
      <p:pic>
        <p:nvPicPr>
          <p:cNvPr id="8" name="Picture 7" descr="A close-up of a resistor&#10;&#10;Description automatically generated">
            <a:extLst>
              <a:ext uri="{FF2B5EF4-FFF2-40B4-BE49-F238E27FC236}">
                <a16:creationId xmlns:a16="http://schemas.microsoft.com/office/drawing/2014/main" id="{BFADCCD7-964D-1E6E-4A5C-90C1E50ED5B0}"/>
              </a:ext>
            </a:extLst>
          </p:cNvPr>
          <p:cNvPicPr>
            <a:picLocks noChangeAspect="1"/>
          </p:cNvPicPr>
          <p:nvPr/>
        </p:nvPicPr>
        <p:blipFill>
          <a:blip r:embed="rId3"/>
          <a:stretch>
            <a:fillRect/>
          </a:stretch>
        </p:blipFill>
        <p:spPr>
          <a:xfrm>
            <a:off x="9183744" y="2284109"/>
            <a:ext cx="2170056" cy="1627542"/>
          </a:xfrm>
          <a:prstGeom prst="rect">
            <a:avLst/>
          </a:prstGeom>
        </p:spPr>
      </p:pic>
      <p:pic>
        <p:nvPicPr>
          <p:cNvPr id="10" name="Picture 9" descr="A red symbol with arrows pointing to a circle&#10;&#10;Description automatically generated">
            <a:extLst>
              <a:ext uri="{FF2B5EF4-FFF2-40B4-BE49-F238E27FC236}">
                <a16:creationId xmlns:a16="http://schemas.microsoft.com/office/drawing/2014/main" id="{390230F7-2565-2A52-305D-876BF1B7DD08}"/>
              </a:ext>
            </a:extLst>
          </p:cNvPr>
          <p:cNvPicPr>
            <a:picLocks noChangeAspect="1"/>
          </p:cNvPicPr>
          <p:nvPr/>
        </p:nvPicPr>
        <p:blipFill>
          <a:blip r:embed="rId4"/>
          <a:stretch>
            <a:fillRect/>
          </a:stretch>
        </p:blipFill>
        <p:spPr>
          <a:xfrm>
            <a:off x="6582136" y="2291134"/>
            <a:ext cx="2322450" cy="1543305"/>
          </a:xfrm>
          <a:prstGeom prst="rect">
            <a:avLst/>
          </a:prstGeom>
        </p:spPr>
      </p:pic>
    </p:spTree>
    <p:extLst>
      <p:ext uri="{BB962C8B-B14F-4D97-AF65-F5344CB8AC3E}">
        <p14:creationId xmlns:p14="http://schemas.microsoft.com/office/powerpoint/2010/main" val="365206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6471-298F-45D6-99F2-F518A0C2DF39}"/>
              </a:ext>
            </a:extLst>
          </p:cNvPr>
          <p:cNvSpPr>
            <a:spLocks noGrp="1"/>
          </p:cNvSpPr>
          <p:nvPr>
            <p:ph type="title"/>
          </p:nvPr>
        </p:nvSpPr>
        <p:spPr>
          <a:xfrm>
            <a:off x="666320" y="136525"/>
            <a:ext cx="11525680" cy="1325563"/>
          </a:xfrm>
        </p:spPr>
        <p:txBody>
          <a:bodyPr>
            <a:normAutofit/>
          </a:bodyPr>
          <a:lstStyle/>
          <a:p>
            <a:r>
              <a:rPr lang="en-US" sz="4000" dirty="0">
                <a:latin typeface="+mn-lt"/>
              </a:rPr>
              <a:t>Let us go back to electronics basics: voltage dividers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97ECBF-CD39-461F-BB37-6F777173E3FB}"/>
                  </a:ext>
                </a:extLst>
              </p:cNvPr>
              <p:cNvSpPr>
                <a:spLocks noGrp="1"/>
              </p:cNvSpPr>
              <p:nvPr>
                <p:ph idx="1"/>
              </p:nvPr>
            </p:nvSpPr>
            <p:spPr>
              <a:xfrm>
                <a:off x="951165" y="1566746"/>
                <a:ext cx="7106850" cy="5029200"/>
              </a:xfrm>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𝑜𝑢𝑡</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𝑖𝑛</m:t>
                        </m:r>
                      </m:sub>
                    </m:sSub>
                  </m:oMath>
                </a14:m>
                <a:endParaRPr lang="en-US" b="0" dirty="0">
                  <a:latin typeface="+mj-lt"/>
                </a:endParaRPr>
              </a:p>
              <a:p>
                <a:pPr lvl="1"/>
                <a:r>
                  <a:rPr lang="en-US" dirty="0">
                    <a:latin typeface="+mj-lt"/>
                  </a:rPr>
                  <a:t>V</a:t>
                </a:r>
                <a:r>
                  <a:rPr lang="en-US" baseline="-25000" dirty="0">
                    <a:latin typeface="+mj-lt"/>
                  </a:rPr>
                  <a:t>in</a:t>
                </a:r>
                <a:r>
                  <a:rPr lang="en-US" dirty="0">
                    <a:latin typeface="+mj-lt"/>
                  </a:rPr>
                  <a:t> is a voltage source</a:t>
                </a:r>
              </a:p>
              <a:p>
                <a:pPr lvl="1"/>
                <a:r>
                  <a:rPr lang="en-US" dirty="0">
                    <a:latin typeface="+mj-lt"/>
                  </a:rPr>
                  <a:t>R</a:t>
                </a:r>
                <a:r>
                  <a:rPr lang="en-US" baseline="-25000" dirty="0">
                    <a:latin typeface="+mj-lt"/>
                  </a:rPr>
                  <a:t>1</a:t>
                </a:r>
                <a:r>
                  <a:rPr lang="en-US" dirty="0">
                    <a:latin typeface="+mj-lt"/>
                  </a:rPr>
                  <a:t> and R</a:t>
                </a:r>
                <a:r>
                  <a:rPr lang="en-US" baseline="-25000" dirty="0">
                    <a:latin typeface="+mj-lt"/>
                  </a:rPr>
                  <a:t>2</a:t>
                </a:r>
                <a:r>
                  <a:rPr lang="en-US" dirty="0">
                    <a:latin typeface="+mj-lt"/>
                  </a:rPr>
                  <a:t> are resistors</a:t>
                </a:r>
              </a:p>
              <a:p>
                <a:endParaRPr lang="en-US" dirty="0">
                  <a:latin typeface="+mj-lt"/>
                </a:endParaRPr>
              </a:p>
              <a:p>
                <a:r>
                  <a:rPr lang="en-US" dirty="0">
                    <a:latin typeface="+mj-lt"/>
                  </a:rPr>
                  <a:t>If R</a:t>
                </a:r>
                <a:r>
                  <a:rPr lang="en-US" baseline="-25000" dirty="0">
                    <a:latin typeface="+mj-lt"/>
                  </a:rPr>
                  <a:t>1</a:t>
                </a:r>
                <a:r>
                  <a:rPr lang="en-US" dirty="0">
                    <a:latin typeface="+mj-lt"/>
                  </a:rPr>
                  <a:t> == R</a:t>
                </a:r>
                <a:r>
                  <a:rPr lang="en-US" baseline="-25000" dirty="0">
                    <a:latin typeface="+mj-lt"/>
                  </a:rPr>
                  <a:t>2</a:t>
                </a:r>
              </a:p>
              <a:p>
                <a:pPr lvl="1"/>
                <a:r>
                  <a:rPr lang="en-US" dirty="0" err="1">
                    <a:latin typeface="+mj-lt"/>
                  </a:rPr>
                  <a:t>V</a:t>
                </a:r>
                <a:r>
                  <a:rPr lang="en-US" baseline="-25000" dirty="0" err="1">
                    <a:latin typeface="+mj-lt"/>
                  </a:rPr>
                  <a:t>out</a:t>
                </a:r>
                <a:r>
                  <a:rPr lang="en-US" dirty="0">
                    <a:latin typeface="+mj-lt"/>
                  </a:rPr>
                  <a:t> = V</a:t>
                </a:r>
                <a:r>
                  <a:rPr lang="en-US" baseline="-25000" dirty="0">
                    <a:latin typeface="+mj-lt"/>
                  </a:rPr>
                  <a:t>in</a:t>
                </a:r>
                <a:r>
                  <a:rPr lang="en-US" dirty="0">
                    <a:latin typeface="+mj-lt"/>
                  </a:rPr>
                  <a:t>/2</a:t>
                </a:r>
              </a:p>
              <a:p>
                <a:pPr lvl="1"/>
                <a:endParaRPr lang="en-US" dirty="0">
                  <a:latin typeface="+mj-lt"/>
                </a:endParaRPr>
              </a:p>
              <a:p>
                <a:r>
                  <a:rPr lang="en-US" dirty="0">
                    <a:latin typeface="+mj-lt"/>
                  </a:rPr>
                  <a:t>Smaller R</a:t>
                </a:r>
                <a:r>
                  <a:rPr lang="en-US" baseline="-25000" dirty="0">
                    <a:latin typeface="+mj-lt"/>
                  </a:rPr>
                  <a:t>1</a:t>
                </a:r>
                <a:r>
                  <a:rPr lang="en-US" dirty="0">
                    <a:latin typeface="+mj-lt"/>
                  </a:rPr>
                  <a:t> means larger </a:t>
                </a:r>
                <a:r>
                  <a:rPr lang="en-US" dirty="0" err="1">
                    <a:latin typeface="+mj-lt"/>
                  </a:rPr>
                  <a:t>V</a:t>
                </a:r>
                <a:r>
                  <a:rPr lang="en-US" baseline="-25000" dirty="0" err="1">
                    <a:latin typeface="+mj-lt"/>
                  </a:rPr>
                  <a:t>out</a:t>
                </a:r>
                <a:endParaRPr lang="en-US" baseline="-25000" dirty="0">
                  <a:latin typeface="+mj-lt"/>
                </a:endParaRPr>
              </a:p>
              <a:p>
                <a:pPr lvl="1"/>
                <a:r>
                  <a:rPr lang="en-US" dirty="0" err="1">
                    <a:latin typeface="+mj-lt"/>
                  </a:rPr>
                  <a:t>V</a:t>
                </a:r>
                <a:r>
                  <a:rPr lang="en-US" baseline="-25000" dirty="0" err="1">
                    <a:latin typeface="+mj-lt"/>
                  </a:rPr>
                  <a:t>out</a:t>
                </a:r>
                <a:r>
                  <a:rPr lang="en-US" dirty="0">
                    <a:latin typeface="+mj-lt"/>
                  </a:rPr>
                  <a:t> approaches V</a:t>
                </a:r>
                <a:r>
                  <a:rPr lang="en-US" baseline="-25000" dirty="0">
                    <a:latin typeface="+mj-lt"/>
                  </a:rPr>
                  <a:t>in</a:t>
                </a:r>
              </a:p>
            </p:txBody>
          </p:sp>
        </mc:Choice>
        <mc:Fallback xmlns="">
          <p:sp>
            <p:nvSpPr>
              <p:cNvPr id="3" name="Content Placeholder 2">
                <a:extLst>
                  <a:ext uri="{FF2B5EF4-FFF2-40B4-BE49-F238E27FC236}">
                    <a16:creationId xmlns:a16="http://schemas.microsoft.com/office/drawing/2014/main" id="{C597ECBF-CD39-461F-BB37-6F777173E3FB}"/>
                  </a:ext>
                </a:extLst>
              </p:cNvPr>
              <p:cNvSpPr>
                <a:spLocks noGrp="1" noRot="1" noChangeAspect="1" noMove="1" noResize="1" noEditPoints="1" noAdjustHandles="1" noChangeArrowheads="1" noChangeShapeType="1" noTextEdit="1"/>
              </p:cNvSpPr>
              <p:nvPr>
                <p:ph idx="1"/>
              </p:nvPr>
            </p:nvSpPr>
            <p:spPr>
              <a:xfrm>
                <a:off x="951165" y="1566746"/>
                <a:ext cx="7106850" cy="5029200"/>
              </a:xfrm>
              <a:blipFill>
                <a:blip r:embed="rId2"/>
                <a:stretch>
                  <a:fillRect l="-14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10DC62F-7207-4F17-876D-26670FA893A4}"/>
              </a:ext>
            </a:extLst>
          </p:cNvPr>
          <p:cNvSpPr>
            <a:spLocks noGrp="1"/>
          </p:cNvSpPr>
          <p:nvPr>
            <p:ph type="sldNum" sz="quarter" idx="12"/>
          </p:nvPr>
        </p:nvSpPr>
        <p:spPr/>
        <p:txBody>
          <a:bodyPr/>
          <a:lstStyle/>
          <a:p>
            <a:fld id="{0778C724-3839-4D76-A707-B4C23905D055}" type="slidenum">
              <a:rPr lang="en-US" smtClean="0"/>
              <a:t>61</a:t>
            </a:fld>
            <a:endParaRPr lang="en-US"/>
          </a:p>
        </p:txBody>
      </p:sp>
      <p:pic>
        <p:nvPicPr>
          <p:cNvPr id="3076" name="Picture 4">
            <a:extLst>
              <a:ext uri="{FF2B5EF4-FFF2-40B4-BE49-F238E27FC236}">
                <a16:creationId xmlns:a16="http://schemas.microsoft.com/office/drawing/2014/main" id="{0ECEFB7B-677D-4F95-A3B1-858C6CBBE8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8015" y="1462088"/>
            <a:ext cx="3361386" cy="432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880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6471-298F-45D6-99F2-F518A0C2DF39}"/>
              </a:ext>
            </a:extLst>
          </p:cNvPr>
          <p:cNvSpPr>
            <a:spLocks noGrp="1"/>
          </p:cNvSpPr>
          <p:nvPr>
            <p:ph type="title"/>
          </p:nvPr>
        </p:nvSpPr>
        <p:spPr>
          <a:xfrm>
            <a:off x="607595" y="136525"/>
            <a:ext cx="10515600" cy="1325563"/>
          </a:xfrm>
        </p:spPr>
        <p:txBody>
          <a:bodyPr>
            <a:normAutofit/>
          </a:bodyPr>
          <a:lstStyle/>
          <a:p>
            <a:r>
              <a:rPr lang="en-US" sz="4000" dirty="0">
                <a:latin typeface="+mn-lt"/>
              </a:rPr>
              <a:t>How do we measure a resistive sensor?</a:t>
            </a:r>
          </a:p>
        </p:txBody>
      </p:sp>
      <p:sp>
        <p:nvSpPr>
          <p:cNvPr id="3" name="Content Placeholder 2">
            <a:extLst>
              <a:ext uri="{FF2B5EF4-FFF2-40B4-BE49-F238E27FC236}">
                <a16:creationId xmlns:a16="http://schemas.microsoft.com/office/drawing/2014/main" id="{C597ECBF-CD39-461F-BB37-6F777173E3FB}"/>
              </a:ext>
            </a:extLst>
          </p:cNvPr>
          <p:cNvSpPr>
            <a:spLocks noGrp="1"/>
          </p:cNvSpPr>
          <p:nvPr>
            <p:ph idx="1"/>
          </p:nvPr>
        </p:nvSpPr>
        <p:spPr>
          <a:xfrm>
            <a:off x="803371" y="1649431"/>
            <a:ext cx="4364724" cy="4135824"/>
          </a:xfrm>
        </p:spPr>
        <p:txBody>
          <a:bodyPr/>
          <a:lstStyle/>
          <a:p>
            <a:r>
              <a:rPr lang="en-US" dirty="0">
                <a:latin typeface="+mj-lt"/>
              </a:rPr>
              <a:t>Place in series with resistor</a:t>
            </a:r>
          </a:p>
          <a:p>
            <a:pPr lvl="1"/>
            <a:r>
              <a:rPr lang="en-US" dirty="0">
                <a:latin typeface="+mj-lt"/>
              </a:rPr>
              <a:t>Between VCC and ground</a:t>
            </a:r>
          </a:p>
          <a:p>
            <a:endParaRPr lang="en-US" dirty="0">
              <a:latin typeface="+mj-lt"/>
            </a:endParaRPr>
          </a:p>
          <a:p>
            <a:r>
              <a:rPr lang="en-US" dirty="0">
                <a:latin typeface="+mj-lt"/>
              </a:rPr>
              <a:t>Measure voltage between the two relative to ground</a:t>
            </a:r>
          </a:p>
          <a:p>
            <a:endParaRPr lang="en-US" dirty="0">
              <a:latin typeface="+mj-lt"/>
            </a:endParaRPr>
          </a:p>
          <a:p>
            <a:r>
              <a:rPr lang="en-US" dirty="0">
                <a:latin typeface="+mj-lt"/>
              </a:rPr>
              <a:t>Forms a “voltage divider”</a:t>
            </a:r>
          </a:p>
        </p:txBody>
      </p:sp>
      <p:sp>
        <p:nvSpPr>
          <p:cNvPr id="4" name="Slide Number Placeholder 3">
            <a:extLst>
              <a:ext uri="{FF2B5EF4-FFF2-40B4-BE49-F238E27FC236}">
                <a16:creationId xmlns:a16="http://schemas.microsoft.com/office/drawing/2014/main" id="{510DC62F-7207-4F17-876D-26670FA893A4}"/>
              </a:ext>
            </a:extLst>
          </p:cNvPr>
          <p:cNvSpPr>
            <a:spLocks noGrp="1"/>
          </p:cNvSpPr>
          <p:nvPr>
            <p:ph type="sldNum" sz="quarter" idx="12"/>
          </p:nvPr>
        </p:nvSpPr>
        <p:spPr/>
        <p:txBody>
          <a:bodyPr/>
          <a:lstStyle/>
          <a:p>
            <a:fld id="{0778C724-3839-4D76-A707-B4C23905D055}" type="slidenum">
              <a:rPr lang="en-US" smtClean="0"/>
              <a:t>62</a:t>
            </a:fld>
            <a:endParaRPr lang="en-US"/>
          </a:p>
        </p:txBody>
      </p:sp>
      <p:pic>
        <p:nvPicPr>
          <p:cNvPr id="2050" name="Picture 2" descr="How Resistive Sensors Work">
            <a:extLst>
              <a:ext uri="{FF2B5EF4-FFF2-40B4-BE49-F238E27FC236}">
                <a16:creationId xmlns:a16="http://schemas.microsoft.com/office/drawing/2014/main" id="{CAF7B0B2-C6FA-4ECC-9113-607DEC375D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65656" y="1649430"/>
            <a:ext cx="4414930" cy="4135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27449AC-1A00-4FA3-812D-5FF54CD11F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35258" y="1462087"/>
            <a:ext cx="2400631" cy="413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395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46F4-EA80-482C-8F76-BAF125B0ACD7}"/>
              </a:ext>
            </a:extLst>
          </p:cNvPr>
          <p:cNvSpPr>
            <a:spLocks noGrp="1"/>
          </p:cNvSpPr>
          <p:nvPr>
            <p:ph type="title"/>
          </p:nvPr>
        </p:nvSpPr>
        <p:spPr/>
        <p:txBody>
          <a:bodyPr>
            <a:normAutofit/>
          </a:bodyPr>
          <a:lstStyle/>
          <a:p>
            <a:r>
              <a:rPr lang="en-US" sz="4000" dirty="0">
                <a:latin typeface="+mn-lt"/>
              </a:rPr>
              <a:t>Linear Relationship in Sensing Applications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5286A0-E026-4B5A-BF24-4F9703FAD969}"/>
                  </a:ext>
                </a:extLst>
              </p:cNvPr>
              <p:cNvSpPr>
                <a:spLocks noGrp="1"/>
              </p:cNvSpPr>
              <p:nvPr>
                <p:ph idx="1"/>
              </p:nvPr>
            </p:nvSpPr>
            <p:spPr>
              <a:xfrm>
                <a:off x="838200" y="1690687"/>
                <a:ext cx="11071302" cy="4802187"/>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3600" i="1" dirty="0" smtClean="0">
                          <a:latin typeface="Cambria Math" panose="02040503050406030204" pitchFamily="18" charset="0"/>
                        </a:rPr>
                        <m:t>𝐹</m:t>
                      </m:r>
                      <m:r>
                        <a:rPr lang="en-US" sz="3600" i="1" dirty="0" smtClean="0">
                          <a:latin typeface="Cambria Math" panose="02040503050406030204" pitchFamily="18" charset="0"/>
                        </a:rPr>
                        <m:t>(</m:t>
                      </m:r>
                      <m:r>
                        <a:rPr lang="en-US" sz="3600" i="1" dirty="0" smtClean="0">
                          <a:latin typeface="Cambria Math" panose="02040503050406030204" pitchFamily="18" charset="0"/>
                        </a:rPr>
                        <m:t>𝑥</m:t>
                      </m:r>
                      <m:r>
                        <a:rPr lang="en-US" sz="3600" i="1" dirty="0" smtClean="0">
                          <a:latin typeface="Cambria Math" panose="02040503050406030204" pitchFamily="18" charset="0"/>
                        </a:rPr>
                        <m:t>) = </m:t>
                      </m:r>
                      <m:r>
                        <a:rPr lang="en-US" sz="3600" i="1" dirty="0" smtClean="0">
                          <a:latin typeface="Cambria Math" panose="02040503050406030204" pitchFamily="18" charset="0"/>
                        </a:rPr>
                        <m:t>𝑎𝑥</m:t>
                      </m:r>
                      <m:r>
                        <a:rPr lang="en-US" sz="3600" i="1" dirty="0" smtClean="0">
                          <a:latin typeface="Cambria Math" panose="02040503050406030204" pitchFamily="18" charset="0"/>
                        </a:rPr>
                        <m:t> + </m:t>
                      </m:r>
                      <m:r>
                        <a:rPr lang="en-US" sz="3600" i="1" dirty="0" smtClean="0">
                          <a:latin typeface="Cambria Math" panose="02040503050406030204" pitchFamily="18" charset="0"/>
                        </a:rPr>
                        <m:t>𝑏</m:t>
                      </m:r>
                    </m:oMath>
                  </m:oMathPara>
                </a14:m>
                <a:endParaRPr lang="en-US" sz="3600" dirty="0"/>
              </a:p>
              <a:p>
                <a:pPr lvl="1"/>
                <a:endParaRPr lang="en-US" dirty="0"/>
              </a:p>
              <a:p>
                <a:r>
                  <a:rPr lang="en-US" dirty="0">
                    <a:latin typeface="+mj-lt"/>
                  </a:rPr>
                  <a:t>Sensor's output voltage F(x) is proportional to the quantity sensed (x)</a:t>
                </a:r>
              </a:p>
              <a:p>
                <a:endParaRPr lang="en-US" dirty="0">
                  <a:latin typeface="+mj-lt"/>
                </a:endParaRPr>
              </a:p>
              <a:p>
                <a:r>
                  <a:rPr lang="en-US" dirty="0">
                    <a:latin typeface="+mj-lt"/>
                  </a:rPr>
                  <a:t>Sensitivity (a): Defined as the change in output voltage per unit change in the quantity being sensed</a:t>
                </a:r>
              </a:p>
              <a:p>
                <a:pPr lvl="1"/>
                <a:r>
                  <a:rPr lang="en-US" dirty="0">
                    <a:latin typeface="+mj-lt"/>
                  </a:rPr>
                  <a:t>Units: Volts per unit of quantity (</a:t>
                </a:r>
                <a:r>
                  <a:rPr lang="en-US" dirty="0" err="1">
                    <a:latin typeface="+mj-lt"/>
                  </a:rPr>
                  <a:t>eg.</a:t>
                </a:r>
                <a:r>
                  <a:rPr lang="en-US" dirty="0">
                    <a:latin typeface="+mj-lt"/>
                  </a:rPr>
                  <a:t>, Volts/°C for temperature sensors)</a:t>
                </a:r>
              </a:p>
              <a:p>
                <a:r>
                  <a:rPr lang="en-US" dirty="0">
                    <a:latin typeface="+mj-lt"/>
                  </a:rPr>
                  <a:t>Bias ( b): Represents the offset voltage when the sensed quantity is zero</a:t>
                </a:r>
              </a:p>
              <a:p>
                <a:pPr lvl="1"/>
                <a:r>
                  <a:rPr lang="en-US" dirty="0">
                    <a:latin typeface="+mj-lt"/>
                  </a:rPr>
                  <a:t>Units: Volts. It's the voltage you would measure when the sensed quantity is absent or at its reference point.</a:t>
                </a:r>
              </a:p>
            </p:txBody>
          </p:sp>
        </mc:Choice>
        <mc:Fallback xmlns="">
          <p:sp>
            <p:nvSpPr>
              <p:cNvPr id="3" name="Content Placeholder 2">
                <a:extLst>
                  <a:ext uri="{FF2B5EF4-FFF2-40B4-BE49-F238E27FC236}">
                    <a16:creationId xmlns:a16="http://schemas.microsoft.com/office/drawing/2014/main" id="{8E5286A0-E026-4B5A-BF24-4F9703FAD969}"/>
                  </a:ext>
                </a:extLst>
              </p:cNvPr>
              <p:cNvSpPr>
                <a:spLocks noGrp="1" noRot="1" noChangeAspect="1" noMove="1" noResize="1" noEditPoints="1" noAdjustHandles="1" noChangeArrowheads="1" noChangeShapeType="1" noTextEdit="1"/>
              </p:cNvSpPr>
              <p:nvPr>
                <p:ph idx="1"/>
              </p:nvPr>
            </p:nvSpPr>
            <p:spPr>
              <a:xfrm>
                <a:off x="838200" y="1690687"/>
                <a:ext cx="11071302" cy="4802187"/>
              </a:xfrm>
              <a:blipFill>
                <a:blip r:embed="rId2"/>
                <a:stretch>
                  <a:fillRect l="-1032" t="-1053" r="-114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97F1BB-C8A6-4D5D-B533-21928FB60E3D}"/>
              </a:ext>
            </a:extLst>
          </p:cNvPr>
          <p:cNvSpPr>
            <a:spLocks noGrp="1"/>
          </p:cNvSpPr>
          <p:nvPr>
            <p:ph type="sldNum" sz="quarter" idx="12"/>
          </p:nvPr>
        </p:nvSpPr>
        <p:spPr/>
        <p:txBody>
          <a:bodyPr/>
          <a:lstStyle/>
          <a:p>
            <a:fld id="{0778C724-3839-4D76-A707-B4C23905D055}" type="slidenum">
              <a:rPr lang="en-US" smtClean="0"/>
              <a:t>63</a:t>
            </a:fld>
            <a:endParaRPr lang="en-US"/>
          </a:p>
        </p:txBody>
      </p:sp>
    </p:spTree>
    <p:extLst>
      <p:ext uri="{BB962C8B-B14F-4D97-AF65-F5344CB8AC3E}">
        <p14:creationId xmlns:p14="http://schemas.microsoft.com/office/powerpoint/2010/main" val="1640541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46F4-EA80-482C-8F76-BAF125B0ACD7}"/>
              </a:ext>
            </a:extLst>
          </p:cNvPr>
          <p:cNvSpPr>
            <a:spLocks noGrp="1"/>
          </p:cNvSpPr>
          <p:nvPr>
            <p:ph type="title"/>
          </p:nvPr>
        </p:nvSpPr>
        <p:spPr/>
        <p:txBody>
          <a:bodyPr>
            <a:normAutofit/>
          </a:bodyPr>
          <a:lstStyle/>
          <a:p>
            <a:r>
              <a:rPr lang="en-US" sz="4000" dirty="0">
                <a:latin typeface="+mn-lt"/>
              </a:rPr>
              <a:t>Linear Relationship in Sensing Applications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5286A0-E026-4B5A-BF24-4F9703FAD969}"/>
                  </a:ext>
                </a:extLst>
              </p:cNvPr>
              <p:cNvSpPr>
                <a:spLocks noGrp="1"/>
              </p:cNvSpPr>
              <p:nvPr>
                <p:ph idx="1"/>
              </p:nvPr>
            </p:nvSpPr>
            <p:spPr>
              <a:xfrm>
                <a:off x="838199" y="1690687"/>
                <a:ext cx="11115907" cy="4420181"/>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3600" i="1" dirty="0" smtClean="0">
                          <a:latin typeface="Cambria Math" panose="02040503050406030204" pitchFamily="18" charset="0"/>
                        </a:rPr>
                        <m:t>𝐹</m:t>
                      </m:r>
                      <m:r>
                        <a:rPr lang="en-US" sz="3600" i="1" dirty="0" smtClean="0">
                          <a:latin typeface="Cambria Math" panose="02040503050406030204" pitchFamily="18" charset="0"/>
                        </a:rPr>
                        <m:t>(</m:t>
                      </m:r>
                      <m:r>
                        <a:rPr lang="en-US" sz="3600" i="1" dirty="0" smtClean="0">
                          <a:latin typeface="Cambria Math" panose="02040503050406030204" pitchFamily="18" charset="0"/>
                        </a:rPr>
                        <m:t>𝑥</m:t>
                      </m:r>
                      <m:r>
                        <a:rPr lang="en-US" sz="3600" i="1" dirty="0" smtClean="0">
                          <a:latin typeface="Cambria Math" panose="02040503050406030204" pitchFamily="18" charset="0"/>
                        </a:rPr>
                        <m:t>) = </m:t>
                      </m:r>
                      <m:r>
                        <a:rPr lang="en-US" sz="3600" i="1" dirty="0" smtClean="0">
                          <a:latin typeface="Cambria Math" panose="02040503050406030204" pitchFamily="18" charset="0"/>
                        </a:rPr>
                        <m:t>𝑎𝑥</m:t>
                      </m:r>
                      <m:r>
                        <a:rPr lang="en-US" sz="3600" i="1" dirty="0" smtClean="0">
                          <a:latin typeface="Cambria Math" panose="02040503050406030204" pitchFamily="18" charset="0"/>
                        </a:rPr>
                        <m:t> + </m:t>
                      </m:r>
                      <m:r>
                        <a:rPr lang="en-US" sz="3600" i="1" dirty="0" smtClean="0">
                          <a:latin typeface="Cambria Math" panose="02040503050406030204" pitchFamily="18" charset="0"/>
                        </a:rPr>
                        <m:t>𝑏</m:t>
                      </m:r>
                    </m:oMath>
                  </m:oMathPara>
                </a14:m>
                <a:endParaRPr lang="en-US" sz="3600" dirty="0"/>
              </a:p>
              <a:p>
                <a:pPr lvl="1"/>
                <a:endParaRPr lang="en-US" dirty="0"/>
              </a:p>
              <a:p>
                <a:r>
                  <a:rPr lang="en-US" dirty="0">
                    <a:latin typeface="+mj-lt"/>
                  </a:rPr>
                  <a:t>Sensor's output voltage F(x) is proportional to the quantity sensed (x)</a:t>
                </a:r>
              </a:p>
              <a:p>
                <a:r>
                  <a:rPr lang="en-US" dirty="0">
                    <a:latin typeface="+mj-lt"/>
                  </a:rPr>
                  <a:t>Sensitivity (a): A higher sensitivity means a larger change in voltage for a given change in the quantity. It determines how effectively the sensor can translate small variations in the quantity into measurable electrical signals</a:t>
                </a:r>
              </a:p>
              <a:p>
                <a:r>
                  <a:rPr lang="en-US" dirty="0">
                    <a:latin typeface="+mj-lt"/>
                  </a:rPr>
                  <a:t> Bias (b): A non-zero bias is used to adjust the sensor's operating range. It can be crucial for ensuring the sensor operates within the linear region of its response curve for the expected range of the sensed</a:t>
                </a:r>
              </a:p>
            </p:txBody>
          </p:sp>
        </mc:Choice>
        <mc:Fallback xmlns="">
          <p:sp>
            <p:nvSpPr>
              <p:cNvPr id="3" name="Content Placeholder 2">
                <a:extLst>
                  <a:ext uri="{FF2B5EF4-FFF2-40B4-BE49-F238E27FC236}">
                    <a16:creationId xmlns:a16="http://schemas.microsoft.com/office/drawing/2014/main" id="{8E5286A0-E026-4B5A-BF24-4F9703FAD969}"/>
                  </a:ext>
                </a:extLst>
              </p:cNvPr>
              <p:cNvSpPr>
                <a:spLocks noGrp="1" noRot="1" noChangeAspect="1" noMove="1" noResize="1" noEditPoints="1" noAdjustHandles="1" noChangeArrowheads="1" noChangeShapeType="1" noTextEdit="1"/>
              </p:cNvSpPr>
              <p:nvPr>
                <p:ph idx="1"/>
              </p:nvPr>
            </p:nvSpPr>
            <p:spPr>
              <a:xfrm>
                <a:off x="838199" y="1690687"/>
                <a:ext cx="11115907" cy="4420181"/>
              </a:xfrm>
              <a:blipFill>
                <a:blip r:embed="rId2"/>
                <a:stretch>
                  <a:fillRect l="-912" t="-114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97F1BB-C8A6-4D5D-B533-21928FB60E3D}"/>
              </a:ext>
            </a:extLst>
          </p:cNvPr>
          <p:cNvSpPr>
            <a:spLocks noGrp="1"/>
          </p:cNvSpPr>
          <p:nvPr>
            <p:ph type="sldNum" sz="quarter" idx="12"/>
          </p:nvPr>
        </p:nvSpPr>
        <p:spPr/>
        <p:txBody>
          <a:bodyPr/>
          <a:lstStyle/>
          <a:p>
            <a:fld id="{0778C724-3839-4D76-A707-B4C23905D055}" type="slidenum">
              <a:rPr lang="en-US" smtClean="0"/>
              <a:t>64</a:t>
            </a:fld>
            <a:endParaRPr lang="en-US"/>
          </a:p>
        </p:txBody>
      </p:sp>
    </p:spTree>
    <p:extLst>
      <p:ext uri="{BB962C8B-B14F-4D97-AF65-F5344CB8AC3E}">
        <p14:creationId xmlns:p14="http://schemas.microsoft.com/office/powerpoint/2010/main" val="4132364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74" y="286783"/>
            <a:ext cx="10606051" cy="1325563"/>
          </a:xfrm>
        </p:spPr>
        <p:txBody>
          <a:bodyPr>
            <a:normAutofit/>
          </a:bodyPr>
          <a:lstStyle/>
          <a:p>
            <a:r>
              <a:rPr lang="en-US" sz="4000" dirty="0">
                <a:latin typeface="+mn-lt"/>
              </a:rPr>
              <a:t>Taking a step back: Microcontrollers are digital</a:t>
            </a:r>
            <a:endParaRPr lang="en-US" sz="4000" dirty="0">
              <a:solidFill>
                <a:srgbClr val="7030A0"/>
              </a:solidFill>
              <a:latin typeface="+mn-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65</a:t>
            </a:fld>
            <a:endParaRPr lang="sv-SE"/>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Content Placeholder 3">
            <a:extLst>
              <a:ext uri="{FF2B5EF4-FFF2-40B4-BE49-F238E27FC236}">
                <a16:creationId xmlns:a16="http://schemas.microsoft.com/office/drawing/2014/main" id="{A006A456-149F-5A76-4A1B-CE9EFD0EAC90}"/>
              </a:ext>
            </a:extLst>
          </p:cNvPr>
          <p:cNvSpPr>
            <a:spLocks noGrp="1"/>
          </p:cNvSpPr>
          <p:nvPr>
            <p:ph idx="1"/>
          </p:nvPr>
        </p:nvSpPr>
        <p:spPr>
          <a:xfrm>
            <a:off x="747750" y="1612346"/>
            <a:ext cx="11071302" cy="4351338"/>
          </a:xfrm>
        </p:spPr>
        <p:txBody>
          <a:bodyPr/>
          <a:lstStyle/>
          <a:p>
            <a:r>
              <a:rPr lang="en-US" dirty="0">
                <a:latin typeface="+mj-lt"/>
              </a:rPr>
              <a:t>Up to this point, we have talked about translating physical phenomenon to analog electrical signal changes</a:t>
            </a:r>
          </a:p>
          <a:p>
            <a:r>
              <a:rPr lang="en-US" dirty="0">
                <a:latin typeface="+mj-lt"/>
              </a:rPr>
              <a:t>How do we convert the analog signal into digital? </a:t>
            </a:r>
          </a:p>
          <a:p>
            <a:r>
              <a:rPr lang="en-US" dirty="0">
                <a:latin typeface="+mj-lt"/>
              </a:rPr>
              <a:t>Do we need to do any processing before the conversion operation? </a:t>
            </a:r>
          </a:p>
        </p:txBody>
      </p:sp>
    </p:spTree>
    <p:extLst>
      <p:ext uri="{BB962C8B-B14F-4D97-AF65-F5344CB8AC3E}">
        <p14:creationId xmlns:p14="http://schemas.microsoft.com/office/powerpoint/2010/main" val="4215887488"/>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74" y="286783"/>
            <a:ext cx="10606051" cy="1325563"/>
          </a:xfrm>
        </p:spPr>
        <p:txBody>
          <a:bodyPr>
            <a:normAutofit/>
          </a:bodyPr>
          <a:lstStyle/>
          <a:p>
            <a:r>
              <a:rPr lang="en-US" sz="4000" dirty="0">
                <a:latin typeface="+mn-lt"/>
              </a:rPr>
              <a:t>Taking a step back: Microcontrollers are digital</a:t>
            </a:r>
            <a:endParaRPr lang="en-US" sz="4000" dirty="0">
              <a:solidFill>
                <a:srgbClr val="7030A0"/>
              </a:solidFill>
              <a:latin typeface="+mn-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66</a:t>
            </a:fld>
            <a:endParaRPr lang="sv-SE"/>
          </a:p>
        </p:txBody>
      </p:sp>
      <p:pic>
        <p:nvPicPr>
          <p:cNvPr id="8" name="Picture 7" descr="Diagram&#10;&#10;Description automatically generated">
            <a:extLst>
              <a:ext uri="{FF2B5EF4-FFF2-40B4-BE49-F238E27FC236}">
                <a16:creationId xmlns:a16="http://schemas.microsoft.com/office/drawing/2014/main" id="{86DBFB69-E56F-4F91-B052-62FD9448EAC2}"/>
              </a:ext>
            </a:extLst>
          </p:cNvPr>
          <p:cNvPicPr>
            <a:picLocks noChangeAspect="1"/>
          </p:cNvPicPr>
          <p:nvPr/>
        </p:nvPicPr>
        <p:blipFill>
          <a:blip r:embed="rId3"/>
          <a:stretch>
            <a:fillRect/>
          </a:stretch>
        </p:blipFill>
        <p:spPr>
          <a:xfrm>
            <a:off x="1789529" y="3429000"/>
            <a:ext cx="9346031" cy="1695238"/>
          </a:xfrm>
          <a:prstGeom prst="rect">
            <a:avLst/>
          </a:prstGeom>
        </p:spPr>
      </p:pic>
      <p:sp>
        <p:nvSpPr>
          <p:cNvPr id="23" name="TextBox 22">
            <a:extLst>
              <a:ext uri="{FF2B5EF4-FFF2-40B4-BE49-F238E27FC236}">
                <a16:creationId xmlns:a16="http://schemas.microsoft.com/office/drawing/2014/main" id="{17523DA7-F164-4AE3-96D2-14EA66509F4B}"/>
              </a:ext>
            </a:extLst>
          </p:cNvPr>
          <p:cNvSpPr txBox="1"/>
          <p:nvPr/>
        </p:nvSpPr>
        <p:spPr>
          <a:xfrm>
            <a:off x="4465611" y="5232463"/>
            <a:ext cx="6277407" cy="338554"/>
          </a:xfrm>
          <a:prstGeom prst="rect">
            <a:avLst/>
          </a:prstGeom>
          <a:noFill/>
        </p:spPr>
        <p:txBody>
          <a:bodyPr wrap="square" rtlCol="0">
            <a:spAutoFit/>
          </a:bodyPr>
          <a:lstStyle/>
          <a:p>
            <a:pPr algn="ctr"/>
            <a:r>
              <a:rPr lang="en-US" sz="1600" dirty="0">
                <a:latin typeface="+mj-lt"/>
              </a:rPr>
              <a:t>Conventional and widely used architecture of embedded wireless platform </a:t>
            </a:r>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Content Placeholder 3">
            <a:extLst>
              <a:ext uri="{FF2B5EF4-FFF2-40B4-BE49-F238E27FC236}">
                <a16:creationId xmlns:a16="http://schemas.microsoft.com/office/drawing/2014/main" id="{A006A456-149F-5A76-4A1B-CE9EFD0EAC90}"/>
              </a:ext>
            </a:extLst>
          </p:cNvPr>
          <p:cNvSpPr>
            <a:spLocks noGrp="1"/>
          </p:cNvSpPr>
          <p:nvPr>
            <p:ph idx="1"/>
          </p:nvPr>
        </p:nvSpPr>
        <p:spPr>
          <a:xfrm>
            <a:off x="747750" y="1612346"/>
            <a:ext cx="11071302" cy="4351338"/>
          </a:xfrm>
        </p:spPr>
        <p:txBody>
          <a:bodyPr/>
          <a:lstStyle/>
          <a:p>
            <a:r>
              <a:rPr lang="en-US" dirty="0">
                <a:latin typeface="+mj-lt"/>
              </a:rPr>
              <a:t>Up to this point, we have talked about translating physical phenomenon to analog electrical signal changes</a:t>
            </a:r>
          </a:p>
          <a:p>
            <a:r>
              <a:rPr lang="en-US" dirty="0">
                <a:latin typeface="+mj-lt"/>
              </a:rPr>
              <a:t>How do we convert the analog signal into digital? </a:t>
            </a:r>
          </a:p>
          <a:p>
            <a:r>
              <a:rPr lang="en-US" dirty="0">
                <a:latin typeface="+mj-lt"/>
              </a:rPr>
              <a:t>Do we need to do any processing before the conversion operation? </a:t>
            </a:r>
          </a:p>
        </p:txBody>
      </p:sp>
    </p:spTree>
    <p:extLst>
      <p:ext uri="{BB962C8B-B14F-4D97-AF65-F5344CB8AC3E}">
        <p14:creationId xmlns:p14="http://schemas.microsoft.com/office/powerpoint/2010/main" val="1255725113"/>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74" y="286783"/>
            <a:ext cx="10606051" cy="1325563"/>
          </a:xfrm>
        </p:spPr>
        <p:txBody>
          <a:bodyPr>
            <a:normAutofit/>
          </a:bodyPr>
          <a:lstStyle/>
          <a:p>
            <a:r>
              <a:rPr lang="en-US" sz="4000" dirty="0">
                <a:latin typeface="+mn-lt"/>
              </a:rPr>
              <a:t>ADC: Bridging the analog and digital worlds</a:t>
            </a:r>
            <a:endParaRPr lang="en-US" sz="4000" dirty="0">
              <a:solidFill>
                <a:srgbClr val="7030A0"/>
              </a:solidFill>
              <a:latin typeface="+mn-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67</a:t>
            </a:fld>
            <a:endParaRPr lang="sv-SE"/>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Content Placeholder 3">
            <a:extLst>
              <a:ext uri="{FF2B5EF4-FFF2-40B4-BE49-F238E27FC236}">
                <a16:creationId xmlns:a16="http://schemas.microsoft.com/office/drawing/2014/main" id="{A006A456-149F-5A76-4A1B-CE9EFD0EAC90}"/>
              </a:ext>
            </a:extLst>
          </p:cNvPr>
          <p:cNvSpPr>
            <a:spLocks noGrp="1"/>
          </p:cNvSpPr>
          <p:nvPr>
            <p:ph idx="1"/>
          </p:nvPr>
        </p:nvSpPr>
        <p:spPr>
          <a:xfrm>
            <a:off x="560349" y="1448654"/>
            <a:ext cx="11071302" cy="4958871"/>
          </a:xfrm>
        </p:spPr>
        <p:txBody>
          <a:bodyPr>
            <a:normAutofit/>
          </a:bodyPr>
          <a:lstStyle/>
          <a:p>
            <a:pPr algn="just"/>
            <a:r>
              <a:rPr lang="en-SG" b="0" i="0" dirty="0">
                <a:effectLst/>
                <a:latin typeface="+mj-lt"/>
              </a:rPr>
              <a:t>ADCs convert </a:t>
            </a:r>
            <a:r>
              <a:rPr lang="en-SG" b="0" i="0" dirty="0" err="1">
                <a:effectLst/>
                <a:latin typeface="+mj-lt"/>
              </a:rPr>
              <a:t>analog</a:t>
            </a:r>
            <a:r>
              <a:rPr lang="en-SG" b="0" i="0" dirty="0">
                <a:effectLst/>
                <a:latin typeface="+mj-lt"/>
              </a:rPr>
              <a:t> signals, which have a continuous range of values, into digital signals, which have discrete numerical representations. This is essential for digital devices to process real-world </a:t>
            </a:r>
            <a:r>
              <a:rPr lang="en-SG" b="0" i="0" dirty="0" err="1">
                <a:effectLst/>
                <a:latin typeface="+mj-lt"/>
              </a:rPr>
              <a:t>analog</a:t>
            </a:r>
            <a:r>
              <a:rPr lang="en-SG" b="0" i="0" dirty="0">
                <a:effectLst/>
                <a:latin typeface="+mj-lt"/>
              </a:rPr>
              <a:t> inputs</a:t>
            </a:r>
          </a:p>
          <a:p>
            <a:pPr algn="l">
              <a:buFont typeface="Arial" panose="020B0604020202020204" pitchFamily="34" charset="0"/>
              <a:buChar char="•"/>
            </a:pPr>
            <a:r>
              <a:rPr lang="en-SG" sz="3000" b="1" i="0" dirty="0">
                <a:effectLst/>
                <a:latin typeface="+mj-lt"/>
              </a:rPr>
              <a:t>What are the various parameters of the ADC?</a:t>
            </a:r>
            <a:endParaRPr lang="en-SG" sz="3000" b="0" i="0" dirty="0">
              <a:effectLst/>
              <a:latin typeface="+mj-lt"/>
            </a:endParaRPr>
          </a:p>
          <a:p>
            <a:pPr marL="742950" lvl="1" indent="-285750" algn="l">
              <a:buFont typeface="Arial" panose="020B0604020202020204" pitchFamily="34" charset="0"/>
              <a:buChar char="•"/>
            </a:pPr>
            <a:r>
              <a:rPr lang="en-SG" b="1" i="0" dirty="0">
                <a:effectLst/>
                <a:latin typeface="+mj-lt"/>
              </a:rPr>
              <a:t>Resolution</a:t>
            </a:r>
            <a:r>
              <a:rPr lang="en-SG" b="0" i="0" dirty="0">
                <a:effectLst/>
                <a:latin typeface="+mj-lt"/>
              </a:rPr>
              <a:t>: Determined by the number of bits the ADC uses to represent the </a:t>
            </a:r>
            <a:r>
              <a:rPr lang="en-SG" b="0" i="0" dirty="0" err="1">
                <a:effectLst/>
                <a:latin typeface="+mj-lt"/>
              </a:rPr>
              <a:t>analog</a:t>
            </a:r>
            <a:r>
              <a:rPr lang="en-SG" b="0" i="0" dirty="0">
                <a:effectLst/>
                <a:latin typeface="+mj-lt"/>
              </a:rPr>
              <a:t> value. More bits mean higher resolution and finer granularity in the output</a:t>
            </a:r>
          </a:p>
          <a:p>
            <a:pPr marL="742950" lvl="1" indent="-285750" algn="l">
              <a:buFont typeface="Arial" panose="020B0604020202020204" pitchFamily="34" charset="0"/>
              <a:buChar char="•"/>
            </a:pPr>
            <a:r>
              <a:rPr lang="en-SG" b="1" i="0" dirty="0">
                <a:effectLst/>
                <a:latin typeface="+mj-lt"/>
              </a:rPr>
              <a:t>Sampling Rate</a:t>
            </a:r>
            <a:r>
              <a:rPr lang="en-SG" b="0" i="0" dirty="0">
                <a:effectLst/>
                <a:latin typeface="+mj-lt"/>
              </a:rPr>
              <a:t>: The frequency at which the ADC samples the </a:t>
            </a:r>
            <a:r>
              <a:rPr lang="en-SG" b="0" i="0" dirty="0" err="1">
                <a:effectLst/>
                <a:latin typeface="+mj-lt"/>
              </a:rPr>
              <a:t>analog</a:t>
            </a:r>
            <a:r>
              <a:rPr lang="en-SG" b="0" i="0" dirty="0">
                <a:effectLst/>
                <a:latin typeface="+mj-lt"/>
              </a:rPr>
              <a:t> signal. Higher sampling rates can capture more detail and are necessary to comply with the Nyquist theorem. It also means higher power consumption</a:t>
            </a:r>
          </a:p>
          <a:p>
            <a:pPr marL="742950" lvl="1" indent="-285750" algn="l">
              <a:buFont typeface="Arial" panose="020B0604020202020204" pitchFamily="34" charset="0"/>
              <a:buChar char="•"/>
            </a:pPr>
            <a:r>
              <a:rPr lang="en-SG" b="1" i="0" dirty="0">
                <a:effectLst/>
                <a:latin typeface="+mj-lt"/>
              </a:rPr>
              <a:t>Accuracy</a:t>
            </a:r>
            <a:r>
              <a:rPr lang="en-SG" b="0" i="0" dirty="0">
                <a:effectLst/>
                <a:latin typeface="+mj-lt"/>
              </a:rPr>
              <a:t>: The closeness of the ADC's output to the true input value. It includes factors such as linearity, noise, and error rate</a:t>
            </a:r>
          </a:p>
          <a:p>
            <a:endParaRPr lang="en-US" dirty="0">
              <a:latin typeface="+mj-lt"/>
            </a:endParaRPr>
          </a:p>
        </p:txBody>
      </p:sp>
    </p:spTree>
    <p:extLst>
      <p:ext uri="{BB962C8B-B14F-4D97-AF65-F5344CB8AC3E}">
        <p14:creationId xmlns:p14="http://schemas.microsoft.com/office/powerpoint/2010/main" val="2119852802"/>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EB82-7504-4C10-AA34-586E3A1FD621}"/>
              </a:ext>
            </a:extLst>
          </p:cNvPr>
          <p:cNvSpPr>
            <a:spLocks noGrp="1"/>
          </p:cNvSpPr>
          <p:nvPr>
            <p:ph type="title"/>
          </p:nvPr>
        </p:nvSpPr>
        <p:spPr>
          <a:xfrm>
            <a:off x="838200" y="365125"/>
            <a:ext cx="11248380" cy="1325563"/>
          </a:xfrm>
        </p:spPr>
        <p:txBody>
          <a:bodyPr/>
          <a:lstStyle/>
          <a:p>
            <a:r>
              <a:rPr lang="en-US" dirty="0">
                <a:latin typeface="+mn-lt"/>
              </a:rPr>
              <a:t>Beyond resistive changes sensing: Potential</a:t>
            </a:r>
          </a:p>
        </p:txBody>
      </p:sp>
      <p:sp>
        <p:nvSpPr>
          <p:cNvPr id="3" name="Content Placeholder 2">
            <a:extLst>
              <a:ext uri="{FF2B5EF4-FFF2-40B4-BE49-F238E27FC236}">
                <a16:creationId xmlns:a16="http://schemas.microsoft.com/office/drawing/2014/main" id="{748247E3-3FEB-4F2B-8F91-196291E4DA0D}"/>
              </a:ext>
            </a:extLst>
          </p:cNvPr>
          <p:cNvSpPr>
            <a:spLocks noGrp="1"/>
          </p:cNvSpPr>
          <p:nvPr>
            <p:ph idx="1"/>
          </p:nvPr>
        </p:nvSpPr>
        <p:spPr>
          <a:xfrm>
            <a:off x="838200" y="1708693"/>
            <a:ext cx="10972800" cy="2844487"/>
          </a:xfrm>
        </p:spPr>
        <p:txBody>
          <a:bodyPr/>
          <a:lstStyle/>
          <a:p>
            <a:r>
              <a:rPr lang="en-US" b="1" dirty="0">
                <a:latin typeface="+mj-lt"/>
              </a:rPr>
              <a:t>Thermocouple</a:t>
            </a:r>
            <a:r>
              <a:rPr lang="en-US" dirty="0">
                <a:latin typeface="+mj-lt"/>
              </a:rPr>
              <a:t> generates a voltage based on temperature</a:t>
            </a:r>
          </a:p>
          <a:p>
            <a:r>
              <a:rPr lang="en-US" dirty="0">
                <a:latin typeface="+mj-lt"/>
              </a:rPr>
              <a:t>This principal is also used to enable harvesting energy from heat energy</a:t>
            </a:r>
          </a:p>
        </p:txBody>
      </p:sp>
      <p:sp>
        <p:nvSpPr>
          <p:cNvPr id="4" name="Slide Number Placeholder 3">
            <a:extLst>
              <a:ext uri="{FF2B5EF4-FFF2-40B4-BE49-F238E27FC236}">
                <a16:creationId xmlns:a16="http://schemas.microsoft.com/office/drawing/2014/main" id="{9D088566-E3CB-4FE5-B4E6-FB911E7FB291}"/>
              </a:ext>
            </a:extLst>
          </p:cNvPr>
          <p:cNvSpPr>
            <a:spLocks noGrp="1"/>
          </p:cNvSpPr>
          <p:nvPr>
            <p:ph type="sldNum" sz="quarter" idx="12"/>
          </p:nvPr>
        </p:nvSpPr>
        <p:spPr/>
        <p:txBody>
          <a:bodyPr/>
          <a:lstStyle/>
          <a:p>
            <a:fld id="{0778C724-3839-4D76-A707-B4C23905D055}" type="slidenum">
              <a:rPr lang="en-US" smtClean="0"/>
              <a:t>68</a:t>
            </a:fld>
            <a:endParaRPr lang="en-US"/>
          </a:p>
        </p:txBody>
      </p:sp>
      <p:pic>
        <p:nvPicPr>
          <p:cNvPr id="8194" name="Picture 2" descr="thermocouple temperature sensor">
            <a:extLst>
              <a:ext uri="{FF2B5EF4-FFF2-40B4-BE49-F238E27FC236}">
                <a16:creationId xmlns:a16="http://schemas.microsoft.com/office/drawing/2014/main" id="{7F14AC4C-38CA-44D8-82E6-D9189CF2DC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3571" y="3493858"/>
            <a:ext cx="7637638" cy="232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24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626A-C21D-46FA-9DB4-CE4E3C2F28FF}"/>
              </a:ext>
            </a:extLst>
          </p:cNvPr>
          <p:cNvSpPr>
            <a:spLocks noGrp="1"/>
          </p:cNvSpPr>
          <p:nvPr>
            <p:ph type="title"/>
          </p:nvPr>
        </p:nvSpPr>
        <p:spPr>
          <a:xfrm>
            <a:off x="838200" y="136525"/>
            <a:ext cx="10515600" cy="1325563"/>
          </a:xfrm>
        </p:spPr>
        <p:txBody>
          <a:bodyPr>
            <a:normAutofit/>
          </a:bodyPr>
          <a:lstStyle/>
          <a:p>
            <a:r>
              <a:rPr lang="en-US" sz="4000" dirty="0">
                <a:latin typeface="+mn-lt"/>
              </a:rPr>
              <a:t>Generating voltage via piezoelectric effect</a:t>
            </a:r>
          </a:p>
        </p:txBody>
      </p:sp>
      <p:sp>
        <p:nvSpPr>
          <p:cNvPr id="3" name="Content Placeholder 2">
            <a:extLst>
              <a:ext uri="{FF2B5EF4-FFF2-40B4-BE49-F238E27FC236}">
                <a16:creationId xmlns:a16="http://schemas.microsoft.com/office/drawing/2014/main" id="{4712C7B3-A9C4-48EC-9CE0-99EB21D4620E}"/>
              </a:ext>
            </a:extLst>
          </p:cNvPr>
          <p:cNvSpPr>
            <a:spLocks noGrp="1"/>
          </p:cNvSpPr>
          <p:nvPr>
            <p:ph idx="1"/>
          </p:nvPr>
        </p:nvSpPr>
        <p:spPr>
          <a:xfrm>
            <a:off x="922778" y="1509712"/>
            <a:ext cx="4621236" cy="4846638"/>
          </a:xfrm>
        </p:spPr>
        <p:txBody>
          <a:bodyPr/>
          <a:lstStyle/>
          <a:p>
            <a:r>
              <a:rPr lang="en-US" dirty="0">
                <a:latin typeface="+mj-lt"/>
              </a:rPr>
              <a:t>Compression of the material generates a voltage</a:t>
            </a:r>
          </a:p>
          <a:p>
            <a:endParaRPr lang="en-US" dirty="0">
              <a:latin typeface="+mj-lt"/>
            </a:endParaRPr>
          </a:p>
          <a:p>
            <a:r>
              <a:rPr lang="en-US" dirty="0">
                <a:latin typeface="+mj-lt"/>
              </a:rPr>
              <a:t>Various sources of compression:</a:t>
            </a:r>
          </a:p>
          <a:p>
            <a:pPr lvl="1"/>
            <a:r>
              <a:rPr lang="en-US" dirty="0">
                <a:latin typeface="+mj-lt"/>
              </a:rPr>
              <a:t>Air Pressure</a:t>
            </a:r>
          </a:p>
          <a:p>
            <a:pPr lvl="1"/>
            <a:r>
              <a:rPr lang="en-US" dirty="0">
                <a:latin typeface="+mj-lt"/>
              </a:rPr>
              <a:t>Acceleration</a:t>
            </a:r>
          </a:p>
          <a:p>
            <a:pPr lvl="1"/>
            <a:r>
              <a:rPr lang="en-US" dirty="0">
                <a:latin typeface="+mj-lt"/>
              </a:rPr>
              <a:t>Strain</a:t>
            </a:r>
          </a:p>
          <a:p>
            <a:endParaRPr lang="en-US" dirty="0"/>
          </a:p>
        </p:txBody>
      </p:sp>
      <p:sp>
        <p:nvSpPr>
          <p:cNvPr id="4" name="Slide Number Placeholder 3">
            <a:extLst>
              <a:ext uri="{FF2B5EF4-FFF2-40B4-BE49-F238E27FC236}">
                <a16:creationId xmlns:a16="http://schemas.microsoft.com/office/drawing/2014/main" id="{AD5B71B3-E2FC-4241-B6BD-A03763F1C83E}"/>
              </a:ext>
            </a:extLst>
          </p:cNvPr>
          <p:cNvSpPr>
            <a:spLocks noGrp="1"/>
          </p:cNvSpPr>
          <p:nvPr>
            <p:ph type="sldNum" sz="quarter" idx="12"/>
          </p:nvPr>
        </p:nvSpPr>
        <p:spPr/>
        <p:txBody>
          <a:bodyPr/>
          <a:lstStyle/>
          <a:p>
            <a:fld id="{0778C724-3839-4D76-A707-B4C23905D055}" type="slidenum">
              <a:rPr lang="en-US" smtClean="0"/>
              <a:t>69</a:t>
            </a:fld>
            <a:endParaRPr lang="en-US"/>
          </a:p>
        </p:txBody>
      </p:sp>
      <p:pic>
        <p:nvPicPr>
          <p:cNvPr id="1026" name="Picture 2">
            <a:extLst>
              <a:ext uri="{FF2B5EF4-FFF2-40B4-BE49-F238E27FC236}">
                <a16:creationId xmlns:a16="http://schemas.microsoft.com/office/drawing/2014/main" id="{EC1B45EE-D5DF-46EA-8EC2-703C08B86EA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3333" r="18893"/>
          <a:stretch/>
        </p:blipFill>
        <p:spPr bwMode="auto">
          <a:xfrm>
            <a:off x="5283036" y="2350005"/>
            <a:ext cx="5759544" cy="349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41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063" y="3123203"/>
            <a:ext cx="11541874" cy="1693324"/>
          </a:xfrm>
        </p:spPr>
        <p:txBody>
          <a:bodyPr>
            <a:normAutofit/>
          </a:bodyPr>
          <a:lstStyle/>
          <a:p>
            <a:pPr marL="0" indent="0" algn="ctr">
              <a:buNone/>
            </a:pPr>
            <a:r>
              <a:rPr lang="en-US" sz="4800" dirty="0"/>
              <a:t>Let us recall what we covered in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455820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7578-1780-4A39-A1CD-5AE5F224E532}"/>
              </a:ext>
            </a:extLst>
          </p:cNvPr>
          <p:cNvSpPr>
            <a:spLocks noGrp="1"/>
          </p:cNvSpPr>
          <p:nvPr>
            <p:ph type="title"/>
          </p:nvPr>
        </p:nvSpPr>
        <p:spPr/>
        <p:txBody>
          <a:bodyPr>
            <a:normAutofit/>
          </a:bodyPr>
          <a:lstStyle/>
          <a:p>
            <a:r>
              <a:rPr lang="en-US" sz="4000" dirty="0">
                <a:latin typeface="+mn-lt"/>
              </a:rPr>
              <a:t>Beyond resistive changes sensing: Potential</a:t>
            </a:r>
          </a:p>
        </p:txBody>
      </p:sp>
      <p:sp>
        <p:nvSpPr>
          <p:cNvPr id="3" name="Content Placeholder 2">
            <a:extLst>
              <a:ext uri="{FF2B5EF4-FFF2-40B4-BE49-F238E27FC236}">
                <a16:creationId xmlns:a16="http://schemas.microsoft.com/office/drawing/2014/main" id="{7821D6FD-1223-4D76-B719-B83AAD102432}"/>
              </a:ext>
            </a:extLst>
          </p:cNvPr>
          <p:cNvSpPr>
            <a:spLocks noGrp="1"/>
          </p:cNvSpPr>
          <p:nvPr>
            <p:ph idx="1"/>
          </p:nvPr>
        </p:nvSpPr>
        <p:spPr/>
        <p:txBody>
          <a:bodyPr/>
          <a:lstStyle/>
          <a:p>
            <a:r>
              <a:rPr lang="en-US" dirty="0">
                <a:latin typeface="+mj-lt"/>
              </a:rPr>
              <a:t>Generate a change in voltage that changes based on force</a:t>
            </a:r>
          </a:p>
        </p:txBody>
      </p:sp>
      <p:sp>
        <p:nvSpPr>
          <p:cNvPr id="4" name="Slide Number Placeholder 3">
            <a:extLst>
              <a:ext uri="{FF2B5EF4-FFF2-40B4-BE49-F238E27FC236}">
                <a16:creationId xmlns:a16="http://schemas.microsoft.com/office/drawing/2014/main" id="{58575C52-4921-41B5-995A-CD3832CB0DEE}"/>
              </a:ext>
            </a:extLst>
          </p:cNvPr>
          <p:cNvSpPr>
            <a:spLocks noGrp="1"/>
          </p:cNvSpPr>
          <p:nvPr>
            <p:ph type="sldNum" sz="quarter" idx="12"/>
          </p:nvPr>
        </p:nvSpPr>
        <p:spPr/>
        <p:txBody>
          <a:bodyPr/>
          <a:lstStyle/>
          <a:p>
            <a:fld id="{0778C724-3839-4D76-A707-B4C23905D055}" type="slidenum">
              <a:rPr lang="en-US" smtClean="0"/>
              <a:t>70</a:t>
            </a:fld>
            <a:endParaRPr lang="en-US"/>
          </a:p>
        </p:txBody>
      </p:sp>
      <p:pic>
        <p:nvPicPr>
          <p:cNvPr id="13314" name="Picture 2" descr="How a capacitive accelerometer works.">
            <a:extLst>
              <a:ext uri="{FF2B5EF4-FFF2-40B4-BE49-F238E27FC236}">
                <a16:creationId xmlns:a16="http://schemas.microsoft.com/office/drawing/2014/main" id="{5B267014-B5BB-450D-BF58-6109A68733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3526" y="3113098"/>
            <a:ext cx="4315443" cy="269715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w a piezoelectric accelerometer works.">
            <a:extLst>
              <a:ext uri="{FF2B5EF4-FFF2-40B4-BE49-F238E27FC236}">
                <a16:creationId xmlns:a16="http://schemas.microsoft.com/office/drawing/2014/main" id="{55A505AF-15EA-40C8-ABD4-926C2D0B89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0216" y="2934771"/>
            <a:ext cx="4600767" cy="287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247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554A-B935-40E1-9D2E-AEE7271ECC6C}"/>
              </a:ext>
            </a:extLst>
          </p:cNvPr>
          <p:cNvSpPr>
            <a:spLocks noGrp="1"/>
          </p:cNvSpPr>
          <p:nvPr>
            <p:ph type="title"/>
          </p:nvPr>
        </p:nvSpPr>
        <p:spPr/>
        <p:txBody>
          <a:bodyPr>
            <a:normAutofit/>
          </a:bodyPr>
          <a:lstStyle/>
          <a:p>
            <a:r>
              <a:rPr lang="en-US" sz="4000" dirty="0">
                <a:latin typeface="+mn-lt"/>
              </a:rPr>
              <a:t>Motion sensing: accelerometers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91D58A-8E2F-49FB-97F1-F5A576C0F299}"/>
                  </a:ext>
                </a:extLst>
              </p:cNvPr>
              <p:cNvSpPr>
                <a:spLocks noGrp="1"/>
              </p:cNvSpPr>
              <p:nvPr>
                <p:ph idx="1"/>
              </p:nvPr>
            </p:nvSpPr>
            <p:spPr>
              <a:xfrm>
                <a:off x="838200" y="1690688"/>
                <a:ext cx="10515600" cy="4351338"/>
              </a:xfrm>
            </p:spPr>
            <p:txBody>
              <a:bodyPr>
                <a:normAutofit fontScale="92500" lnSpcReduction="10000"/>
              </a:bodyPr>
              <a:lstStyle/>
              <a:p>
                <a:r>
                  <a:rPr lang="en-US" dirty="0">
                    <a:latin typeface="+mj-lt"/>
                  </a:rPr>
                  <a:t>Accelerometers usually measure in </a:t>
                </a:r>
                <a:r>
                  <a:rPr lang="en-US" i="1" dirty="0">
                    <a:latin typeface="+mj-lt"/>
                  </a:rPr>
                  <a:t>g’</a:t>
                </a:r>
                <a:r>
                  <a:rPr lang="en-US" dirty="0">
                    <a:latin typeface="+mj-lt"/>
                  </a:rPr>
                  <a:t>s</a:t>
                </a:r>
              </a:p>
              <a:p>
                <a:pPr lvl="1"/>
                <a:r>
                  <a:rPr lang="en-US" dirty="0">
                    <a:latin typeface="+mj-lt"/>
                  </a:rPr>
                  <a:t>Where 1 g equals acceleration due to Earth gravity</a:t>
                </a:r>
              </a:p>
              <a:p>
                <a:pPr marL="457200" lvl="1" indent="0">
                  <a:buNone/>
                </a:pPr>
                <a:endParaRPr lang="en-US" dirty="0">
                  <a:latin typeface="+mj-lt"/>
                </a:endParaRPr>
              </a:p>
              <a:p>
                <a:r>
                  <a:rPr lang="en-US" dirty="0">
                    <a:latin typeface="+mj-lt"/>
                  </a:rPr>
                  <a:t>Determining distance from acceleration is possible</a:t>
                </a:r>
              </a:p>
              <a:p>
                <a:pPr lvl="1"/>
                <a:r>
                  <a:rPr lang="en-US" dirty="0">
                    <a:latin typeface="+mj-lt"/>
                  </a:rPr>
                  <a:t>But messy. Error is squared when integrating</a:t>
                </a:r>
              </a:p>
              <a:p>
                <a:pPr lvl="1"/>
                <a:r>
                  <a:rPr lang="en-US" dirty="0">
                    <a:latin typeface="+mj-lt"/>
                  </a:rPr>
                  <a:t>Needs careful filtering and is only accurate over short periods</a:t>
                </a:r>
              </a:p>
              <a:p>
                <a:pPr lvl="1"/>
                <a:r>
                  <a:rPr lang="en-US" dirty="0">
                    <a:latin typeface="+mj-lt"/>
                  </a:rPr>
                  <a:t>Often fills in gaps between GPS samples (or other localization systems)</a:t>
                </a:r>
              </a:p>
              <a:p>
                <a:endParaRPr lang="en-US" dirty="0">
                  <a:latin typeface="+mj-lt"/>
                </a:endParaRPr>
              </a:p>
              <a:p>
                <a:r>
                  <a:rPr lang="en-US" dirty="0">
                    <a:latin typeface="+mj-lt"/>
                  </a:rPr>
                  <a:t>Accelerometers also work as tilt sensors</a:t>
                </a:r>
              </a:p>
              <a:p>
                <a:pPr lvl="1"/>
                <a:r>
                  <a:rPr lang="en-US" dirty="0">
                    <a:latin typeface="+mj-lt"/>
                  </a:rPr>
                  <a:t>Constantly sensing pull of gravity</a:t>
                </a:r>
              </a:p>
              <a:p>
                <a:pPr lvl="1"/>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 = 1 </m:t>
                    </m:r>
                    <m:r>
                      <a:rPr lang="en-US" i="1" dirty="0" smtClean="0">
                        <a:latin typeface="Cambria Math" panose="02040503050406030204" pitchFamily="18" charset="0"/>
                      </a:rPr>
                      <m:t>𝑔</m:t>
                    </m:r>
                    <m:r>
                      <a:rPr lang="en-US" i="1" dirty="0">
                        <a:latin typeface="Cambria Math" panose="02040503050406030204" pitchFamily="18" charset="0"/>
                      </a:rPr>
                      <m:t> </m:t>
                    </m:r>
                    <m:r>
                      <a:rPr lang="en-US" i="1" dirty="0" smtClean="0">
                        <a:latin typeface="Cambria Math" panose="02040503050406030204" pitchFamily="18" charset="0"/>
                      </a:rPr>
                      <m:t>∗</m:t>
                    </m:r>
                    <m:r>
                      <a:rPr lang="en-US" i="1" dirty="0">
                        <a:latin typeface="Cambria Math" panose="02040503050406030204" pitchFamily="18" charset="0"/>
                      </a:rPr>
                      <m:t> </m:t>
                    </m:r>
                    <m:r>
                      <m:rPr>
                        <m:sty m:val="p"/>
                      </m:rPr>
                      <a:rPr lang="en-US" i="1" dirty="0" smtClean="0">
                        <a:latin typeface="Cambria Math" panose="02040503050406030204" pitchFamily="18" charset="0"/>
                      </a:rPr>
                      <m:t>sin</m:t>
                    </m:r>
                    <m:r>
                      <a:rPr lang="en-US" i="1" dirty="0" smtClean="0">
                        <a:latin typeface="Cambria Math" panose="02040503050406030204" pitchFamily="18" charset="0"/>
                      </a:rPr>
                      <m:t>⁡(</m:t>
                    </m:r>
                    <m:r>
                      <a:rPr lang="en-US" i="1" dirty="0" smtClean="0">
                        <a:latin typeface="Cambria Math" panose="02040503050406030204" pitchFamily="18" charset="0"/>
                      </a:rPr>
                      <m:t>𝜃</m:t>
                    </m:r>
                    <m:r>
                      <a:rPr lang="en-US" i="1" dirty="0" smtClean="0">
                        <a:latin typeface="Cambria Math" panose="02040503050406030204" pitchFamily="18" charset="0"/>
                      </a:rPr>
                      <m:t>)</m:t>
                    </m:r>
                  </m:oMath>
                </a14:m>
                <a:endParaRPr lang="en-US" dirty="0">
                  <a:latin typeface="+mj-lt"/>
                </a:endParaRPr>
              </a:p>
            </p:txBody>
          </p:sp>
        </mc:Choice>
        <mc:Fallback xmlns="">
          <p:sp>
            <p:nvSpPr>
              <p:cNvPr id="3" name="Content Placeholder 2">
                <a:extLst>
                  <a:ext uri="{FF2B5EF4-FFF2-40B4-BE49-F238E27FC236}">
                    <a16:creationId xmlns:a16="http://schemas.microsoft.com/office/drawing/2014/main" id="{8C91D58A-8E2F-49FB-97F1-F5A576C0F299}"/>
                  </a:ext>
                </a:extLst>
              </p:cNvPr>
              <p:cNvSpPr>
                <a:spLocks noGrp="1" noRot="1" noChangeAspect="1" noMove="1" noResize="1" noEditPoints="1" noAdjustHandles="1" noChangeArrowheads="1" noChangeShapeType="1" noTextEdit="1"/>
              </p:cNvSpPr>
              <p:nvPr>
                <p:ph idx="1"/>
              </p:nvPr>
            </p:nvSpPr>
            <p:spPr>
              <a:xfrm>
                <a:off x="838200" y="1690688"/>
                <a:ext cx="10515600" cy="4351338"/>
              </a:xfrm>
              <a:blipFill>
                <a:blip r:embed="rId2"/>
                <a:stretch>
                  <a:fillRect l="-965" t="-26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FF3CCCD-29BE-404B-AC66-98D23A10D049}"/>
              </a:ext>
            </a:extLst>
          </p:cNvPr>
          <p:cNvSpPr>
            <a:spLocks noGrp="1"/>
          </p:cNvSpPr>
          <p:nvPr>
            <p:ph type="sldNum" sz="quarter" idx="12"/>
          </p:nvPr>
        </p:nvSpPr>
        <p:spPr/>
        <p:txBody>
          <a:bodyPr/>
          <a:lstStyle/>
          <a:p>
            <a:fld id="{0778C724-3839-4D76-A707-B4C23905D055}" type="slidenum">
              <a:rPr lang="en-US" smtClean="0"/>
              <a:t>71</a:t>
            </a:fld>
            <a:endParaRPr lang="en-US"/>
          </a:p>
        </p:txBody>
      </p:sp>
      <p:pic>
        <p:nvPicPr>
          <p:cNvPr id="14338" name="Picture 2" descr="Figure 1: Single axis used for tilt sensing.">
            <a:extLst>
              <a:ext uri="{FF2B5EF4-FFF2-40B4-BE49-F238E27FC236}">
                <a16:creationId xmlns:a16="http://schemas.microsoft.com/office/drawing/2014/main" id="{B43A3EB7-F116-4F77-9A14-95B0C30E5F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82688" y="4563196"/>
            <a:ext cx="3697706" cy="148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298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1FF0-F006-4F1A-830B-6739F3C763A1}"/>
              </a:ext>
            </a:extLst>
          </p:cNvPr>
          <p:cNvSpPr>
            <a:spLocks noGrp="1"/>
          </p:cNvSpPr>
          <p:nvPr>
            <p:ph type="title"/>
          </p:nvPr>
        </p:nvSpPr>
        <p:spPr>
          <a:xfrm>
            <a:off x="487566" y="320675"/>
            <a:ext cx="11489012" cy="1325563"/>
          </a:xfrm>
        </p:spPr>
        <p:txBody>
          <a:bodyPr>
            <a:normAutofit/>
          </a:bodyPr>
          <a:lstStyle/>
          <a:p>
            <a:r>
              <a:rPr lang="en-US" sz="4000" dirty="0">
                <a:latin typeface="+mn-lt"/>
              </a:rPr>
              <a:t>Motion sensing: Inertial measurement unit (IMU)</a:t>
            </a:r>
          </a:p>
        </p:txBody>
      </p:sp>
      <p:sp>
        <p:nvSpPr>
          <p:cNvPr id="3" name="Content Placeholder 2">
            <a:extLst>
              <a:ext uri="{FF2B5EF4-FFF2-40B4-BE49-F238E27FC236}">
                <a16:creationId xmlns:a16="http://schemas.microsoft.com/office/drawing/2014/main" id="{AD246AB2-5C6A-4837-9D50-0D63DB742E46}"/>
              </a:ext>
            </a:extLst>
          </p:cNvPr>
          <p:cNvSpPr>
            <a:spLocks noGrp="1"/>
          </p:cNvSpPr>
          <p:nvPr>
            <p:ph idx="1"/>
          </p:nvPr>
        </p:nvSpPr>
        <p:spPr>
          <a:xfrm>
            <a:off x="682082" y="1646238"/>
            <a:ext cx="11022351" cy="4351338"/>
          </a:xfrm>
        </p:spPr>
        <p:txBody>
          <a:bodyPr>
            <a:normAutofit fontScale="92500" lnSpcReduction="10000"/>
          </a:bodyPr>
          <a:lstStyle/>
          <a:p>
            <a:r>
              <a:rPr lang="en-US" dirty="0">
                <a:latin typeface="+mj-lt"/>
              </a:rPr>
              <a:t>IMUs (</a:t>
            </a:r>
            <a:r>
              <a:rPr lang="en-US" dirty="0" err="1">
                <a:latin typeface="+mj-lt"/>
              </a:rPr>
              <a:t>a.k.a</a:t>
            </a:r>
            <a:r>
              <a:rPr lang="en-US" dirty="0">
                <a:latin typeface="+mj-lt"/>
              </a:rPr>
              <a:t> 9 degree-of-freedom, 9DOF) track motion of a device</a:t>
            </a:r>
          </a:p>
          <a:p>
            <a:pPr lvl="1"/>
            <a:r>
              <a:rPr lang="en-US" dirty="0">
                <a:latin typeface="+mj-lt"/>
              </a:rPr>
              <a:t>Acceleration (X, Y, Z axes)</a:t>
            </a:r>
          </a:p>
          <a:p>
            <a:pPr lvl="1"/>
            <a:r>
              <a:rPr lang="en-US" dirty="0">
                <a:latin typeface="+mj-lt"/>
              </a:rPr>
              <a:t>Rotation (X, Y, Z axes)</a:t>
            </a:r>
          </a:p>
          <a:p>
            <a:pPr lvl="1"/>
            <a:r>
              <a:rPr lang="en-US" dirty="0">
                <a:latin typeface="+mj-lt"/>
              </a:rPr>
              <a:t>Magnetism (X, Y, Z axes)</a:t>
            </a:r>
          </a:p>
          <a:p>
            <a:pPr lvl="1"/>
            <a:r>
              <a:rPr lang="en-US" dirty="0">
                <a:latin typeface="+mj-lt"/>
              </a:rPr>
              <a:t>Sometimes 6DOF with Acceleration + one of the others</a:t>
            </a:r>
          </a:p>
          <a:p>
            <a:pPr lvl="1"/>
            <a:endParaRPr lang="en-US" dirty="0">
              <a:latin typeface="+mj-lt"/>
            </a:endParaRPr>
          </a:p>
          <a:p>
            <a:r>
              <a:rPr lang="en-US" dirty="0">
                <a:latin typeface="+mj-lt"/>
              </a:rPr>
              <a:t>Intelligent sensing: combines multiple sensors, ADCs, and computation with a wired interface</a:t>
            </a:r>
          </a:p>
          <a:p>
            <a:pPr lvl="1"/>
            <a:r>
              <a:rPr lang="en-US" dirty="0">
                <a:latin typeface="+mj-lt"/>
              </a:rPr>
              <a:t>9 analog inputs would otherwise be too many</a:t>
            </a:r>
          </a:p>
          <a:p>
            <a:pPr lvl="1"/>
            <a:endParaRPr lang="en-US" dirty="0">
              <a:latin typeface="+mj-lt"/>
            </a:endParaRPr>
          </a:p>
          <a:p>
            <a:r>
              <a:rPr lang="en-US" dirty="0">
                <a:latin typeface="+mj-lt"/>
              </a:rPr>
              <a:t>Can be used to track motion, determine transportation method</a:t>
            </a:r>
          </a:p>
          <a:p>
            <a:pPr lvl="1"/>
            <a:r>
              <a:rPr lang="en-US" dirty="0">
                <a:latin typeface="+mj-lt"/>
              </a:rPr>
              <a:t>Smartphones, Robotics, etc.</a:t>
            </a:r>
          </a:p>
          <a:p>
            <a:endParaRPr lang="en-US" dirty="0"/>
          </a:p>
        </p:txBody>
      </p:sp>
      <p:sp>
        <p:nvSpPr>
          <p:cNvPr id="4" name="Slide Number Placeholder 3">
            <a:extLst>
              <a:ext uri="{FF2B5EF4-FFF2-40B4-BE49-F238E27FC236}">
                <a16:creationId xmlns:a16="http://schemas.microsoft.com/office/drawing/2014/main" id="{EB1E7FE6-6B51-4566-9615-116C9592B9E4}"/>
              </a:ext>
            </a:extLst>
          </p:cNvPr>
          <p:cNvSpPr>
            <a:spLocks noGrp="1"/>
          </p:cNvSpPr>
          <p:nvPr>
            <p:ph type="sldNum" sz="quarter" idx="12"/>
          </p:nvPr>
        </p:nvSpPr>
        <p:spPr/>
        <p:txBody>
          <a:bodyPr/>
          <a:lstStyle/>
          <a:p>
            <a:fld id="{0778C724-3839-4D76-A707-B4C23905D055}" type="slidenum">
              <a:rPr lang="en-US" smtClean="0"/>
              <a:t>72</a:t>
            </a:fld>
            <a:endParaRPr lang="en-US"/>
          </a:p>
        </p:txBody>
      </p:sp>
    </p:spTree>
    <p:extLst>
      <p:ext uri="{BB962C8B-B14F-4D97-AF65-F5344CB8AC3E}">
        <p14:creationId xmlns:p14="http://schemas.microsoft.com/office/powerpoint/2010/main" val="1861134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1FF0-F006-4F1A-830B-6739F3C763A1}"/>
              </a:ext>
            </a:extLst>
          </p:cNvPr>
          <p:cNvSpPr>
            <a:spLocks noGrp="1"/>
          </p:cNvSpPr>
          <p:nvPr>
            <p:ph type="title"/>
          </p:nvPr>
        </p:nvSpPr>
        <p:spPr>
          <a:xfrm>
            <a:off x="487566" y="320675"/>
            <a:ext cx="11489012" cy="1325563"/>
          </a:xfrm>
        </p:spPr>
        <p:txBody>
          <a:bodyPr>
            <a:normAutofit/>
          </a:bodyPr>
          <a:lstStyle/>
          <a:p>
            <a:r>
              <a:rPr lang="en-US" sz="4000" dirty="0">
                <a:latin typeface="+mn-lt"/>
              </a:rPr>
              <a:t>Motion sensing: Inertial measurement unit (IMU)</a:t>
            </a:r>
          </a:p>
        </p:txBody>
      </p:sp>
      <p:sp>
        <p:nvSpPr>
          <p:cNvPr id="4" name="Slide Number Placeholder 3">
            <a:extLst>
              <a:ext uri="{FF2B5EF4-FFF2-40B4-BE49-F238E27FC236}">
                <a16:creationId xmlns:a16="http://schemas.microsoft.com/office/drawing/2014/main" id="{EB1E7FE6-6B51-4566-9615-116C9592B9E4}"/>
              </a:ext>
            </a:extLst>
          </p:cNvPr>
          <p:cNvSpPr>
            <a:spLocks noGrp="1"/>
          </p:cNvSpPr>
          <p:nvPr>
            <p:ph type="sldNum" sz="quarter" idx="12"/>
          </p:nvPr>
        </p:nvSpPr>
        <p:spPr/>
        <p:txBody>
          <a:bodyPr/>
          <a:lstStyle/>
          <a:p>
            <a:fld id="{0778C724-3839-4D76-A707-B4C23905D055}" type="slidenum">
              <a:rPr lang="en-US" smtClean="0"/>
              <a:t>73</a:t>
            </a:fld>
            <a:endParaRPr lang="en-US"/>
          </a:p>
        </p:txBody>
      </p:sp>
      <p:pic>
        <p:nvPicPr>
          <p:cNvPr id="7" name="2472-04">
            <a:hlinkClick r:id="" action="ppaction://media"/>
            <a:extLst>
              <a:ext uri="{FF2B5EF4-FFF2-40B4-BE49-F238E27FC236}">
                <a16:creationId xmlns:a16="http://schemas.microsoft.com/office/drawing/2014/main" id="{8E05E6A8-43E5-1453-D92B-F07356C1C0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2646" y="1646238"/>
            <a:ext cx="5938851" cy="4454138"/>
          </a:xfrm>
          <a:prstGeom prst="rect">
            <a:avLst/>
          </a:prstGeom>
        </p:spPr>
      </p:pic>
      <p:sp>
        <p:nvSpPr>
          <p:cNvPr id="8" name="TextBox 7">
            <a:extLst>
              <a:ext uri="{FF2B5EF4-FFF2-40B4-BE49-F238E27FC236}">
                <a16:creationId xmlns:a16="http://schemas.microsoft.com/office/drawing/2014/main" id="{7A5F1499-FBE4-8884-D5F6-11C1C397EE25}"/>
              </a:ext>
            </a:extLst>
          </p:cNvPr>
          <p:cNvSpPr txBox="1"/>
          <p:nvPr/>
        </p:nvSpPr>
        <p:spPr>
          <a:xfrm>
            <a:off x="7988563" y="6190884"/>
            <a:ext cx="1244073" cy="276999"/>
          </a:xfrm>
          <a:prstGeom prst="rect">
            <a:avLst/>
          </a:prstGeom>
          <a:noFill/>
        </p:spPr>
        <p:txBody>
          <a:bodyPr wrap="square" rtlCol="0">
            <a:spAutoFit/>
          </a:bodyPr>
          <a:lstStyle/>
          <a:p>
            <a:r>
              <a:rPr lang="en-US" sz="1200" dirty="0">
                <a:latin typeface="+mj-lt"/>
              </a:rPr>
              <a:t>Courtesy: Apple</a:t>
            </a:r>
          </a:p>
        </p:txBody>
      </p:sp>
    </p:spTree>
    <p:extLst>
      <p:ext uri="{BB962C8B-B14F-4D97-AF65-F5344CB8AC3E}">
        <p14:creationId xmlns:p14="http://schemas.microsoft.com/office/powerpoint/2010/main" val="31766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F7CC-F322-4446-A19C-AD398BBFB8C0}"/>
              </a:ext>
            </a:extLst>
          </p:cNvPr>
          <p:cNvSpPr>
            <a:spLocks noGrp="1"/>
          </p:cNvSpPr>
          <p:nvPr>
            <p:ph type="title"/>
          </p:nvPr>
        </p:nvSpPr>
        <p:spPr/>
        <p:txBody>
          <a:bodyPr>
            <a:normAutofit/>
          </a:bodyPr>
          <a:lstStyle/>
          <a:p>
            <a:r>
              <a:rPr lang="en-US" sz="4000" dirty="0">
                <a:latin typeface="+mn-lt"/>
              </a:rPr>
              <a:t>Microelectromechanical Systems (MEMS)</a:t>
            </a:r>
          </a:p>
        </p:txBody>
      </p:sp>
      <p:sp>
        <p:nvSpPr>
          <p:cNvPr id="3" name="Content Placeholder 2">
            <a:extLst>
              <a:ext uri="{FF2B5EF4-FFF2-40B4-BE49-F238E27FC236}">
                <a16:creationId xmlns:a16="http://schemas.microsoft.com/office/drawing/2014/main" id="{ED717208-E7AC-4539-A02E-13A659304B54}"/>
              </a:ext>
            </a:extLst>
          </p:cNvPr>
          <p:cNvSpPr>
            <a:spLocks noGrp="1"/>
          </p:cNvSpPr>
          <p:nvPr>
            <p:ph idx="1"/>
          </p:nvPr>
        </p:nvSpPr>
        <p:spPr>
          <a:xfrm>
            <a:off x="1053790" y="1690688"/>
            <a:ext cx="11138210" cy="4351338"/>
          </a:xfrm>
        </p:spPr>
        <p:txBody>
          <a:bodyPr/>
          <a:lstStyle/>
          <a:p>
            <a:r>
              <a:rPr lang="en-US" dirty="0">
                <a:latin typeface="+mj-lt"/>
              </a:rPr>
              <a:t>Same sensing concept, but within an IC and 1 to 100 micrometers in size</a:t>
            </a:r>
          </a:p>
        </p:txBody>
      </p:sp>
      <p:sp>
        <p:nvSpPr>
          <p:cNvPr id="4" name="Slide Number Placeholder 3">
            <a:extLst>
              <a:ext uri="{FF2B5EF4-FFF2-40B4-BE49-F238E27FC236}">
                <a16:creationId xmlns:a16="http://schemas.microsoft.com/office/drawing/2014/main" id="{FCACF7E6-49D2-493A-8A67-953DBC1F9751}"/>
              </a:ext>
            </a:extLst>
          </p:cNvPr>
          <p:cNvSpPr>
            <a:spLocks noGrp="1"/>
          </p:cNvSpPr>
          <p:nvPr>
            <p:ph type="sldNum" sz="quarter" idx="12"/>
          </p:nvPr>
        </p:nvSpPr>
        <p:spPr/>
        <p:txBody>
          <a:bodyPr/>
          <a:lstStyle/>
          <a:p>
            <a:fld id="{0778C724-3839-4D76-A707-B4C23905D055}" type="slidenum">
              <a:rPr lang="en-US" smtClean="0"/>
              <a:t>74</a:t>
            </a:fld>
            <a:endParaRPr lang="en-US"/>
          </a:p>
        </p:txBody>
      </p:sp>
      <p:pic>
        <p:nvPicPr>
          <p:cNvPr id="5" name="Picture 6" descr="MEMS-Accelerometer-How-It-Works">
            <a:extLst>
              <a:ext uri="{FF2B5EF4-FFF2-40B4-BE49-F238E27FC236}">
                <a16:creationId xmlns:a16="http://schemas.microsoft.com/office/drawing/2014/main" id="{FAADAC92-7682-4359-9923-1C05FF49C4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06939" y="2678337"/>
            <a:ext cx="5978121" cy="336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17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545574" y="136525"/>
            <a:ext cx="11100851" cy="1325563"/>
          </a:xfrm>
        </p:spPr>
        <p:txBody>
          <a:bodyPr/>
          <a:lstStyle/>
          <a:p>
            <a:r>
              <a:rPr lang="en-US" dirty="0">
                <a:latin typeface="+mn-lt"/>
              </a:rPr>
              <a:t>Beyond resistive changes sensing: Deformations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662596" y="1596762"/>
            <a:ext cx="11100851" cy="1497073"/>
          </a:xfrm>
        </p:spPr>
        <p:txBody>
          <a:bodyPr>
            <a:normAutofit/>
          </a:bodyPr>
          <a:lstStyle/>
          <a:p>
            <a:r>
              <a:rPr lang="en-US" dirty="0">
                <a:latin typeface="+mj-lt"/>
              </a:rPr>
              <a:t>Heat bends a strip of two different metals. This switches circuit on/off based on the temperature applied to the bimetallic strip</a:t>
            </a:r>
          </a:p>
          <a:p>
            <a:r>
              <a:rPr lang="en-US" dirty="0">
                <a:latin typeface="+mj-lt"/>
              </a:rPr>
              <a:t>Application: Fridge! Older models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75</a:t>
            </a:fld>
            <a:endParaRPr lang="en-US"/>
          </a:p>
        </p:txBody>
      </p:sp>
      <p:pic>
        <p:nvPicPr>
          <p:cNvPr id="7170" name="Picture 2" descr="bi-metallic strip thermostat">
            <a:extLst>
              <a:ext uri="{FF2B5EF4-FFF2-40B4-BE49-F238E27FC236}">
                <a16:creationId xmlns:a16="http://schemas.microsoft.com/office/drawing/2014/main" id="{F385854C-7D82-4494-A0DB-1A2AB9458D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8560" y="3461942"/>
            <a:ext cx="4848921" cy="307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9326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ABCE-4AAC-42E3-B955-9CFA18B815AB}"/>
              </a:ext>
            </a:extLst>
          </p:cNvPr>
          <p:cNvSpPr>
            <a:spLocks noGrp="1"/>
          </p:cNvSpPr>
          <p:nvPr>
            <p:ph type="title"/>
          </p:nvPr>
        </p:nvSpPr>
        <p:spPr>
          <a:xfrm>
            <a:off x="838200" y="365125"/>
            <a:ext cx="11028374" cy="1325563"/>
          </a:xfrm>
        </p:spPr>
        <p:txBody>
          <a:bodyPr>
            <a:normAutofit/>
          </a:bodyPr>
          <a:lstStyle/>
          <a:p>
            <a:r>
              <a:rPr lang="en-US" sz="4000">
                <a:latin typeface="+mn-lt"/>
              </a:rPr>
              <a:t>Other sensors: magnetic field (magnetometer)</a:t>
            </a:r>
            <a:endParaRPr lang="en-US" sz="4000" dirty="0">
              <a:latin typeface="+mn-lt"/>
            </a:endParaRPr>
          </a:p>
        </p:txBody>
      </p:sp>
      <p:sp>
        <p:nvSpPr>
          <p:cNvPr id="3" name="Content Placeholder 2">
            <a:extLst>
              <a:ext uri="{FF2B5EF4-FFF2-40B4-BE49-F238E27FC236}">
                <a16:creationId xmlns:a16="http://schemas.microsoft.com/office/drawing/2014/main" id="{2327400B-B658-419B-AF8B-75AA868EBC3C}"/>
              </a:ext>
            </a:extLst>
          </p:cNvPr>
          <p:cNvSpPr>
            <a:spLocks noGrp="1"/>
          </p:cNvSpPr>
          <p:nvPr>
            <p:ph idx="1"/>
          </p:nvPr>
        </p:nvSpPr>
        <p:spPr>
          <a:xfrm>
            <a:off x="995994" y="1664088"/>
            <a:ext cx="10870580" cy="3281634"/>
          </a:xfrm>
        </p:spPr>
        <p:txBody>
          <a:bodyPr>
            <a:normAutofit/>
          </a:bodyPr>
          <a:lstStyle/>
          <a:p>
            <a:r>
              <a:rPr lang="en-US" dirty="0">
                <a:latin typeface="+mj-lt"/>
              </a:rPr>
              <a:t>Measures the magnetic field. Usually used in devices as a compass</a:t>
            </a:r>
          </a:p>
          <a:p>
            <a:pPr lvl="1"/>
            <a:r>
              <a:rPr lang="en-US" dirty="0">
                <a:latin typeface="+mj-lt"/>
              </a:rPr>
              <a:t>Detect Earth’s magnetic field orientation</a:t>
            </a:r>
          </a:p>
          <a:p>
            <a:r>
              <a:rPr lang="en-US" dirty="0">
                <a:latin typeface="+mj-lt"/>
              </a:rPr>
              <a:t>Satellites also often use magnetometers for localization</a:t>
            </a:r>
          </a:p>
        </p:txBody>
      </p:sp>
      <p:sp>
        <p:nvSpPr>
          <p:cNvPr id="4" name="Slide Number Placeholder 3">
            <a:extLst>
              <a:ext uri="{FF2B5EF4-FFF2-40B4-BE49-F238E27FC236}">
                <a16:creationId xmlns:a16="http://schemas.microsoft.com/office/drawing/2014/main" id="{6F1DCC93-01BA-4B3B-8FFA-9AF3571E94EE}"/>
              </a:ext>
            </a:extLst>
          </p:cNvPr>
          <p:cNvSpPr>
            <a:spLocks noGrp="1"/>
          </p:cNvSpPr>
          <p:nvPr>
            <p:ph type="sldNum" sz="quarter" idx="12"/>
          </p:nvPr>
        </p:nvSpPr>
        <p:spPr/>
        <p:txBody>
          <a:bodyPr/>
          <a:lstStyle/>
          <a:p>
            <a:fld id="{0778C724-3839-4D76-A707-B4C23905D055}" type="slidenum">
              <a:rPr lang="en-US" smtClean="0"/>
              <a:t>76</a:t>
            </a:fld>
            <a:endParaRPr lang="en-US"/>
          </a:p>
        </p:txBody>
      </p:sp>
      <p:sp>
        <p:nvSpPr>
          <p:cNvPr id="8" name="TextBox 7">
            <a:extLst>
              <a:ext uri="{FF2B5EF4-FFF2-40B4-BE49-F238E27FC236}">
                <a16:creationId xmlns:a16="http://schemas.microsoft.com/office/drawing/2014/main" id="{6B2D079A-945A-F241-8C05-C681478AC280}"/>
              </a:ext>
            </a:extLst>
          </p:cNvPr>
          <p:cNvSpPr txBox="1"/>
          <p:nvPr/>
        </p:nvSpPr>
        <p:spPr>
          <a:xfrm>
            <a:off x="8910854" y="6444476"/>
            <a:ext cx="1794317" cy="276999"/>
          </a:xfrm>
          <a:prstGeom prst="rect">
            <a:avLst/>
          </a:prstGeom>
          <a:noFill/>
        </p:spPr>
        <p:txBody>
          <a:bodyPr wrap="square" rtlCol="0">
            <a:spAutoFit/>
          </a:bodyPr>
          <a:lstStyle/>
          <a:p>
            <a:r>
              <a:rPr lang="en-US" sz="1200" dirty="0">
                <a:latin typeface="+mj-lt"/>
              </a:rPr>
              <a:t>Courtesy: Adafruit</a:t>
            </a:r>
          </a:p>
        </p:txBody>
      </p:sp>
      <p:pic>
        <p:nvPicPr>
          <p:cNvPr id="10" name="Picture 9" descr="Earth in space with a spiral of light&#10;&#10;Description automatically generated with medium confidence">
            <a:extLst>
              <a:ext uri="{FF2B5EF4-FFF2-40B4-BE49-F238E27FC236}">
                <a16:creationId xmlns:a16="http://schemas.microsoft.com/office/drawing/2014/main" id="{C226DD06-652F-DBF4-F0FD-022995F9DD87}"/>
              </a:ext>
            </a:extLst>
          </p:cNvPr>
          <p:cNvPicPr>
            <a:picLocks noChangeAspect="1"/>
          </p:cNvPicPr>
          <p:nvPr/>
        </p:nvPicPr>
        <p:blipFill>
          <a:blip r:embed="rId4"/>
          <a:stretch>
            <a:fillRect/>
          </a:stretch>
        </p:blipFill>
        <p:spPr>
          <a:xfrm>
            <a:off x="1951422" y="3153450"/>
            <a:ext cx="3290318" cy="3290318"/>
          </a:xfrm>
          <a:prstGeom prst="rect">
            <a:avLst/>
          </a:prstGeom>
        </p:spPr>
      </p:pic>
      <p:pic>
        <p:nvPicPr>
          <p:cNvPr id="11" name="4022-04">
            <a:hlinkClick r:id="" action="ppaction://media"/>
            <a:extLst>
              <a:ext uri="{FF2B5EF4-FFF2-40B4-BE49-F238E27FC236}">
                <a16:creationId xmlns:a16="http://schemas.microsoft.com/office/drawing/2014/main" id="{A1EFAE90-8A0C-F789-955D-3ECE27C78B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3350" y="3153450"/>
            <a:ext cx="4452567" cy="3339425"/>
          </a:xfrm>
          <a:prstGeom prst="rect">
            <a:avLst/>
          </a:prstGeom>
        </p:spPr>
      </p:pic>
    </p:spTree>
    <p:extLst>
      <p:ext uri="{BB962C8B-B14F-4D97-AF65-F5344CB8AC3E}">
        <p14:creationId xmlns:p14="http://schemas.microsoft.com/office/powerpoint/2010/main" val="268981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D70C-5356-41B9-8CF8-7B5141CAF6B3}"/>
              </a:ext>
            </a:extLst>
          </p:cNvPr>
          <p:cNvSpPr>
            <a:spLocks noGrp="1"/>
          </p:cNvSpPr>
          <p:nvPr>
            <p:ph type="title"/>
          </p:nvPr>
        </p:nvSpPr>
        <p:spPr/>
        <p:txBody>
          <a:bodyPr/>
          <a:lstStyle/>
          <a:p>
            <a:r>
              <a:rPr lang="en-US" dirty="0">
                <a:latin typeface="+mn-lt"/>
              </a:rPr>
              <a:t>Even more types of sensors</a:t>
            </a:r>
          </a:p>
        </p:txBody>
      </p:sp>
      <p:sp>
        <p:nvSpPr>
          <p:cNvPr id="3" name="Content Placeholder 2">
            <a:extLst>
              <a:ext uri="{FF2B5EF4-FFF2-40B4-BE49-F238E27FC236}">
                <a16:creationId xmlns:a16="http://schemas.microsoft.com/office/drawing/2014/main" id="{9429D059-0978-471D-8F9C-98B35DDE99AF}"/>
              </a:ext>
            </a:extLst>
          </p:cNvPr>
          <p:cNvSpPr>
            <a:spLocks noGrp="1"/>
          </p:cNvSpPr>
          <p:nvPr>
            <p:ph idx="1"/>
          </p:nvPr>
        </p:nvSpPr>
        <p:spPr>
          <a:xfrm>
            <a:off x="838200" y="1635139"/>
            <a:ext cx="10515600" cy="4351338"/>
          </a:xfrm>
        </p:spPr>
        <p:txBody>
          <a:bodyPr/>
          <a:lstStyle/>
          <a:p>
            <a:r>
              <a:rPr lang="en-US" dirty="0">
                <a:latin typeface="+mj-lt"/>
              </a:rPr>
              <a:t>Environment: Pressure, Humidity, Air Velocity, Air Quality</a:t>
            </a:r>
          </a:p>
          <a:p>
            <a:r>
              <a:rPr lang="en-US" dirty="0">
                <a:latin typeface="+mj-lt"/>
              </a:rPr>
              <a:t>Rotation: Gyroscope</a:t>
            </a:r>
          </a:p>
          <a:p>
            <a:r>
              <a:rPr lang="en-US" dirty="0">
                <a:latin typeface="+mj-lt"/>
              </a:rPr>
              <a:t>Distance: Ultrasonic, Lidar, or Radar</a:t>
            </a:r>
          </a:p>
          <a:p>
            <a:r>
              <a:rPr lang="en-US" dirty="0">
                <a:latin typeface="+mj-lt"/>
              </a:rPr>
              <a:t>Biometric: Pulse Oximeter, Heart Rate</a:t>
            </a:r>
          </a:p>
          <a:p>
            <a:r>
              <a:rPr lang="en-US" dirty="0">
                <a:latin typeface="+mj-lt"/>
              </a:rPr>
              <a:t>Agricultural: Soil moisture</a:t>
            </a:r>
          </a:p>
        </p:txBody>
      </p:sp>
      <p:sp>
        <p:nvSpPr>
          <p:cNvPr id="4" name="Slide Number Placeholder 3">
            <a:extLst>
              <a:ext uri="{FF2B5EF4-FFF2-40B4-BE49-F238E27FC236}">
                <a16:creationId xmlns:a16="http://schemas.microsoft.com/office/drawing/2014/main" id="{5265502D-FA0B-4D44-9021-E38D54C74AEB}"/>
              </a:ext>
            </a:extLst>
          </p:cNvPr>
          <p:cNvSpPr>
            <a:spLocks noGrp="1"/>
          </p:cNvSpPr>
          <p:nvPr>
            <p:ph type="sldNum" sz="quarter" idx="12"/>
          </p:nvPr>
        </p:nvSpPr>
        <p:spPr/>
        <p:txBody>
          <a:bodyPr/>
          <a:lstStyle/>
          <a:p>
            <a:fld id="{0778C724-3839-4D76-A707-B4C23905D055}" type="slidenum">
              <a:rPr lang="en-US" smtClean="0"/>
              <a:t>77</a:t>
            </a:fld>
            <a:endParaRPr lang="en-US"/>
          </a:p>
        </p:txBody>
      </p:sp>
      <p:pic>
        <p:nvPicPr>
          <p:cNvPr id="17410" name="Picture 2" descr="SparkFun Soil Moisture Sensor (with Screw Terminals)">
            <a:extLst>
              <a:ext uri="{FF2B5EF4-FFF2-40B4-BE49-F238E27FC236}">
                <a16:creationId xmlns:a16="http://schemas.microsoft.com/office/drawing/2014/main" id="{31D4C72D-174E-4010-87BC-EEEE14A3CF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86185" y="3630660"/>
            <a:ext cx="2508345" cy="250834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Ultrasonic Distance Sensor - HC-SR04">
            <a:extLst>
              <a:ext uri="{FF2B5EF4-FFF2-40B4-BE49-F238E27FC236}">
                <a16:creationId xmlns:a16="http://schemas.microsoft.com/office/drawing/2014/main" id="{D1C014BE-8FBE-4E00-9C0D-7C068CEAE2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14265" y="3429000"/>
            <a:ext cx="2740517" cy="274051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parkFun Atmospheric Sensor Breakout - BME280">
            <a:extLst>
              <a:ext uri="{FF2B5EF4-FFF2-40B4-BE49-F238E27FC236}">
                <a16:creationId xmlns:a16="http://schemas.microsoft.com/office/drawing/2014/main" id="{0E47FCA1-A29D-4F20-9DC5-BF981A3EB07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565427" y="2471862"/>
            <a:ext cx="1416773" cy="112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026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US" sz="4000" dirty="0">
                <a:latin typeface="+mn-lt"/>
              </a:rPr>
              <a:t>Active sensing: Ultrasound sensor</a:t>
            </a:r>
          </a:p>
        </p:txBody>
      </p:sp>
      <p:sp>
        <p:nvSpPr>
          <p:cNvPr id="3" name="Content Placeholder 2">
            <a:extLst>
              <a:ext uri="{FF2B5EF4-FFF2-40B4-BE49-F238E27FC236}">
                <a16:creationId xmlns:a16="http://schemas.microsoft.com/office/drawing/2014/main" id="{F2D4BE91-5E01-48E6-9A29-EDEE8D57E807}"/>
              </a:ext>
            </a:extLst>
          </p:cNvPr>
          <p:cNvSpPr>
            <a:spLocks noGrp="1"/>
          </p:cNvSpPr>
          <p:nvPr>
            <p:ph idx="1"/>
          </p:nvPr>
        </p:nvSpPr>
        <p:spPr>
          <a:xfrm>
            <a:off x="838200" y="1634378"/>
            <a:ext cx="10515600" cy="4351338"/>
          </a:xfrm>
        </p:spPr>
        <p:txBody>
          <a:bodyPr/>
          <a:lstStyle/>
          <a:p>
            <a:r>
              <a:rPr lang="en-US" dirty="0">
                <a:latin typeface="+mj-lt"/>
              </a:rPr>
              <a:t>Emits high frequency sound waves from sensor which bounces from objects that are present in the environment</a:t>
            </a:r>
          </a:p>
          <a:p>
            <a:r>
              <a:rPr lang="en-US" dirty="0">
                <a:latin typeface="+mj-lt"/>
              </a:rPr>
              <a:t>Estimates distance, proximity by measuring time taken for sounds waves to bounce back and propagate back to the ultrasound device</a:t>
            </a:r>
          </a:p>
          <a:p>
            <a:r>
              <a:rPr lang="en-US" dirty="0">
                <a:latin typeface="+mj-lt"/>
              </a:rPr>
              <a:t>Power consuming, though can be used on IoT devices</a:t>
            </a:r>
          </a:p>
          <a:p>
            <a:r>
              <a:rPr lang="en-US" dirty="0">
                <a:latin typeface="+mj-lt"/>
              </a:rPr>
              <a:t>Common application: Robotics, obstacle detection, water level sensing</a:t>
            </a: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78</a:t>
            </a:fld>
            <a:endParaRPr lang="en-US"/>
          </a:p>
        </p:txBody>
      </p:sp>
      <p:pic>
        <p:nvPicPr>
          <p:cNvPr id="6" name="Picture 5" descr="Shape&#10;&#10;Description automatically generated with medium confidence">
            <a:extLst>
              <a:ext uri="{FF2B5EF4-FFF2-40B4-BE49-F238E27FC236}">
                <a16:creationId xmlns:a16="http://schemas.microsoft.com/office/drawing/2014/main" id="{5FA6D937-24F4-3C8C-549D-7EF3BC3E3EA5}"/>
              </a:ext>
            </a:extLst>
          </p:cNvPr>
          <p:cNvPicPr>
            <a:picLocks noChangeAspect="1"/>
          </p:cNvPicPr>
          <p:nvPr/>
        </p:nvPicPr>
        <p:blipFill>
          <a:blip r:embed="rId3"/>
          <a:stretch>
            <a:fillRect/>
          </a:stretch>
        </p:blipFill>
        <p:spPr>
          <a:xfrm>
            <a:off x="2608557" y="4470445"/>
            <a:ext cx="3393020" cy="2049384"/>
          </a:xfrm>
          <a:prstGeom prst="rect">
            <a:avLst/>
          </a:prstGeom>
        </p:spPr>
      </p:pic>
      <p:pic>
        <p:nvPicPr>
          <p:cNvPr id="8" name="Picture 7">
            <a:extLst>
              <a:ext uri="{FF2B5EF4-FFF2-40B4-BE49-F238E27FC236}">
                <a16:creationId xmlns:a16="http://schemas.microsoft.com/office/drawing/2014/main" id="{7E3645D4-10CB-D792-F0D0-B3E9B57ADEF4}"/>
              </a:ext>
            </a:extLst>
          </p:cNvPr>
          <p:cNvPicPr>
            <a:picLocks noChangeAspect="1"/>
          </p:cNvPicPr>
          <p:nvPr/>
        </p:nvPicPr>
        <p:blipFill>
          <a:blip r:embed="rId4"/>
          <a:stretch>
            <a:fillRect/>
          </a:stretch>
        </p:blipFill>
        <p:spPr>
          <a:xfrm>
            <a:off x="6863302" y="4587944"/>
            <a:ext cx="1814386" cy="1814386"/>
          </a:xfrm>
          <a:prstGeom prst="rect">
            <a:avLst/>
          </a:prstGeom>
        </p:spPr>
      </p:pic>
    </p:spTree>
    <p:extLst>
      <p:ext uri="{BB962C8B-B14F-4D97-AF65-F5344CB8AC3E}">
        <p14:creationId xmlns:p14="http://schemas.microsoft.com/office/powerpoint/2010/main" val="3029189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8BED0-C38A-1411-D858-6E5B4D660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5B7CA-FDC7-D410-FEEB-248B6FDA0C7D}"/>
              </a:ext>
            </a:extLst>
          </p:cNvPr>
          <p:cNvSpPr>
            <a:spLocks noGrp="1"/>
          </p:cNvSpPr>
          <p:nvPr>
            <p:ph type="title"/>
          </p:nvPr>
        </p:nvSpPr>
        <p:spPr>
          <a:xfrm>
            <a:off x="611606" y="326647"/>
            <a:ext cx="10515600" cy="1325563"/>
          </a:xfrm>
        </p:spPr>
        <p:txBody>
          <a:bodyPr/>
          <a:lstStyle/>
          <a:p>
            <a:r>
              <a:rPr lang="en-US" dirty="0">
                <a:latin typeface="+mn-lt"/>
              </a:rPr>
              <a:t>Passive Infrared (PIR) sensor</a:t>
            </a:r>
          </a:p>
        </p:txBody>
      </p:sp>
      <p:sp>
        <p:nvSpPr>
          <p:cNvPr id="3" name="Content Placeholder 2">
            <a:extLst>
              <a:ext uri="{FF2B5EF4-FFF2-40B4-BE49-F238E27FC236}">
                <a16:creationId xmlns:a16="http://schemas.microsoft.com/office/drawing/2014/main" id="{1E20162A-30E7-926F-9F0A-3C244CC44942}"/>
              </a:ext>
            </a:extLst>
          </p:cNvPr>
          <p:cNvSpPr>
            <a:spLocks noGrp="1"/>
          </p:cNvSpPr>
          <p:nvPr>
            <p:ph idx="1"/>
          </p:nvPr>
        </p:nvSpPr>
        <p:spPr>
          <a:xfrm>
            <a:off x="611606" y="1463675"/>
            <a:ext cx="5986388" cy="5029200"/>
          </a:xfrm>
        </p:spPr>
        <p:txBody>
          <a:bodyPr/>
          <a:lstStyle/>
          <a:p>
            <a:r>
              <a:rPr lang="en-US" dirty="0">
                <a:latin typeface="+mj-lt"/>
              </a:rPr>
              <a:t>Detect movement in the environment</a:t>
            </a:r>
          </a:p>
          <a:p>
            <a:pPr lvl="1"/>
            <a:r>
              <a:rPr lang="en-US" dirty="0">
                <a:latin typeface="+mj-lt"/>
              </a:rPr>
              <a:t>By detecting change in IR levels</a:t>
            </a:r>
          </a:p>
          <a:p>
            <a:pPr lvl="1"/>
            <a:endParaRPr lang="en-US" dirty="0">
              <a:latin typeface="+mj-lt"/>
            </a:endParaRPr>
          </a:p>
          <a:p>
            <a:r>
              <a:rPr lang="en-US" dirty="0">
                <a:latin typeface="+mj-lt"/>
              </a:rPr>
              <a:t>Often come with plastic lens cover to improve field of view and range</a:t>
            </a:r>
          </a:p>
          <a:p>
            <a:endParaRPr lang="en-US" dirty="0"/>
          </a:p>
          <a:p>
            <a:endParaRPr lang="en-US" dirty="0"/>
          </a:p>
        </p:txBody>
      </p:sp>
      <p:sp>
        <p:nvSpPr>
          <p:cNvPr id="4" name="Slide Number Placeholder 3">
            <a:extLst>
              <a:ext uri="{FF2B5EF4-FFF2-40B4-BE49-F238E27FC236}">
                <a16:creationId xmlns:a16="http://schemas.microsoft.com/office/drawing/2014/main" id="{1D1EDAC6-AA0B-D551-B6EA-D5F06DDCD841}"/>
              </a:ext>
            </a:extLst>
          </p:cNvPr>
          <p:cNvSpPr>
            <a:spLocks noGrp="1"/>
          </p:cNvSpPr>
          <p:nvPr>
            <p:ph type="sldNum" sz="quarter" idx="12"/>
          </p:nvPr>
        </p:nvSpPr>
        <p:spPr/>
        <p:txBody>
          <a:bodyPr/>
          <a:lstStyle/>
          <a:p>
            <a:fld id="{0778C724-3839-4D76-A707-B4C23905D055}" type="slidenum">
              <a:rPr lang="en-US" smtClean="0"/>
              <a:t>79</a:t>
            </a:fld>
            <a:endParaRPr lang="en-US"/>
          </a:p>
        </p:txBody>
      </p:sp>
      <p:pic>
        <p:nvPicPr>
          <p:cNvPr id="12290" name="Picture 2" descr="additional product photo">
            <a:extLst>
              <a:ext uri="{FF2B5EF4-FFF2-40B4-BE49-F238E27FC236}">
                <a16:creationId xmlns:a16="http://schemas.microsoft.com/office/drawing/2014/main" id="{37BBA44B-D1AB-4927-9CBC-EE0554C2307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51394" y="924714"/>
            <a:ext cx="3429000" cy="199828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IR (motion) sensor">
            <a:extLst>
              <a:ext uri="{FF2B5EF4-FFF2-40B4-BE49-F238E27FC236}">
                <a16:creationId xmlns:a16="http://schemas.microsoft.com/office/drawing/2014/main" id="{884E86D4-4084-F043-D87F-8BECFDD60A6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1394" y="29718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DDB9D6-32EB-BDD2-9835-4F8A7FCD446C}"/>
              </a:ext>
            </a:extLst>
          </p:cNvPr>
          <p:cNvPicPr>
            <a:picLocks noChangeAspect="1"/>
          </p:cNvPicPr>
          <p:nvPr/>
        </p:nvPicPr>
        <p:blipFill>
          <a:blip r:embed="rId4"/>
          <a:stretch>
            <a:fillRect/>
          </a:stretch>
        </p:blipFill>
        <p:spPr>
          <a:xfrm>
            <a:off x="1653881" y="3906235"/>
            <a:ext cx="3519481" cy="2625118"/>
          </a:xfrm>
          <a:prstGeom prst="rect">
            <a:avLst/>
          </a:prstGeom>
        </p:spPr>
      </p:pic>
    </p:spTree>
    <p:extLst>
      <p:ext uri="{BB962C8B-B14F-4D97-AF65-F5344CB8AC3E}">
        <p14:creationId xmlns:p14="http://schemas.microsoft.com/office/powerpoint/2010/main" val="413705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31725D-67F5-BE95-7BE4-BA28F063CF35}"/>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94E5B8-74CA-3433-9DB8-D3A6B041C0B4}"/>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a:solidFill>
                  <a:schemeClr val="tx1"/>
                </a:solidFill>
                <a:latin typeface="+mj-lt"/>
                <a:ea typeface="+mj-ea"/>
                <a:cs typeface="+mj-cs"/>
              </a:rPr>
              <a:t>What does the term radio means?</a:t>
            </a:r>
          </a:p>
        </p:txBody>
      </p:sp>
      <p:pic>
        <p:nvPicPr>
          <p:cNvPr id="16" name="Picture 15" descr="An old radio with knobs and dials&#10;&#10;Description automatically generated">
            <a:extLst>
              <a:ext uri="{FF2B5EF4-FFF2-40B4-BE49-F238E27FC236}">
                <a16:creationId xmlns:a16="http://schemas.microsoft.com/office/drawing/2014/main" id="{15DC3755-D71C-BEB2-37EC-82DD1FCF09C1}"/>
              </a:ext>
            </a:extLst>
          </p:cNvPr>
          <p:cNvPicPr>
            <a:picLocks noChangeAspect="1"/>
          </p:cNvPicPr>
          <p:nvPr/>
        </p:nvPicPr>
        <p:blipFill rotWithShape="1">
          <a:blip r:embed="rId3"/>
          <a:srcRect l="18181" r="6045" b="3"/>
          <a:stretch/>
        </p:blipFill>
        <p:spPr>
          <a:xfrm>
            <a:off x="182787" y="2558694"/>
            <a:ext cx="2827865" cy="3731891"/>
          </a:xfrm>
          <a:prstGeom prst="rect">
            <a:avLst/>
          </a:prstGeom>
        </p:spPr>
      </p:pic>
      <p:pic>
        <p:nvPicPr>
          <p:cNvPr id="14" name="Picture 13" descr="A close-up of a radio&#10;&#10;Description automatically generated">
            <a:extLst>
              <a:ext uri="{FF2B5EF4-FFF2-40B4-BE49-F238E27FC236}">
                <a16:creationId xmlns:a16="http://schemas.microsoft.com/office/drawing/2014/main" id="{933B4A86-FB40-6B5D-613C-DDC53855ABC6}"/>
              </a:ext>
            </a:extLst>
          </p:cNvPr>
          <p:cNvPicPr>
            <a:picLocks noChangeAspect="1"/>
          </p:cNvPicPr>
          <p:nvPr/>
        </p:nvPicPr>
        <p:blipFill rotWithShape="1">
          <a:blip r:embed="rId4"/>
          <a:srcRect l="13240" r="10987" b="3"/>
          <a:stretch/>
        </p:blipFill>
        <p:spPr>
          <a:xfrm>
            <a:off x="3180760" y="2558694"/>
            <a:ext cx="2827865" cy="3731891"/>
          </a:xfrm>
          <a:prstGeom prst="rect">
            <a:avLst/>
          </a:prstGeom>
        </p:spPr>
      </p:pic>
      <p:pic>
        <p:nvPicPr>
          <p:cNvPr id="7" name="Picture 6" descr="A rectangular radio on a table&#10;&#10;Description automatically generated">
            <a:extLst>
              <a:ext uri="{FF2B5EF4-FFF2-40B4-BE49-F238E27FC236}">
                <a16:creationId xmlns:a16="http://schemas.microsoft.com/office/drawing/2014/main" id="{AB36AB35-2594-41CB-FF82-CB9C5FCD24AE}"/>
              </a:ext>
            </a:extLst>
          </p:cNvPr>
          <p:cNvPicPr>
            <a:picLocks noChangeAspect="1"/>
          </p:cNvPicPr>
          <p:nvPr/>
        </p:nvPicPr>
        <p:blipFill rotWithShape="1">
          <a:blip r:embed="rId5"/>
          <a:srcRect l="13305" r="10921" b="3"/>
          <a:stretch/>
        </p:blipFill>
        <p:spPr>
          <a:xfrm>
            <a:off x="6178733" y="2558694"/>
            <a:ext cx="2827865" cy="3731891"/>
          </a:xfrm>
          <a:prstGeom prst="rect">
            <a:avLst/>
          </a:prstGeom>
        </p:spPr>
      </p:pic>
      <p:pic>
        <p:nvPicPr>
          <p:cNvPr id="12" name="Picture 11" descr="A wooden radio with a clock and a round speaker&#10;&#10;Description automatically generated">
            <a:extLst>
              <a:ext uri="{FF2B5EF4-FFF2-40B4-BE49-F238E27FC236}">
                <a16:creationId xmlns:a16="http://schemas.microsoft.com/office/drawing/2014/main" id="{AFCEBF96-AF8F-719C-54C6-88B7F2EA6AFA}"/>
              </a:ext>
            </a:extLst>
          </p:cNvPr>
          <p:cNvPicPr>
            <a:picLocks noChangeAspect="1"/>
          </p:cNvPicPr>
          <p:nvPr/>
        </p:nvPicPr>
        <p:blipFill rotWithShape="1">
          <a:blip r:embed="rId6"/>
          <a:srcRect l="17036" r="7190" b="3"/>
          <a:stretch/>
        </p:blipFill>
        <p:spPr>
          <a:xfrm>
            <a:off x="9176706" y="2558694"/>
            <a:ext cx="2827865" cy="3731891"/>
          </a:xfrm>
          <a:prstGeom prst="rect">
            <a:avLst/>
          </a:prstGeom>
        </p:spPr>
      </p:pic>
      <p:sp>
        <p:nvSpPr>
          <p:cNvPr id="8" name="Slide Number Placeholder 7">
            <a:extLst>
              <a:ext uri="{FF2B5EF4-FFF2-40B4-BE49-F238E27FC236}">
                <a16:creationId xmlns:a16="http://schemas.microsoft.com/office/drawing/2014/main" id="{6478EF44-194A-D896-3D01-20E3BFA749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87B7451-1438-CB4A-8106-82A64F1C7D7B}" type="slidenum">
              <a:rPr lang="en-US" sz="1200" smtClean="0"/>
              <a:pPr>
                <a:spcAft>
                  <a:spcPts val="600"/>
                </a:spcAft>
              </a:pPr>
              <a:t>8</a:t>
            </a:fld>
            <a:endParaRPr lang="en-US" sz="1200"/>
          </a:p>
        </p:txBody>
      </p:sp>
    </p:spTree>
    <p:extLst>
      <p:ext uri="{BB962C8B-B14F-4D97-AF65-F5344CB8AC3E}">
        <p14:creationId xmlns:p14="http://schemas.microsoft.com/office/powerpoint/2010/main" val="162368551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6E36-CF4E-4676-A77A-EEB19D7B36A5}"/>
              </a:ext>
            </a:extLst>
          </p:cNvPr>
          <p:cNvSpPr>
            <a:spLocks noGrp="1"/>
          </p:cNvSpPr>
          <p:nvPr>
            <p:ph type="title"/>
          </p:nvPr>
        </p:nvSpPr>
        <p:spPr/>
        <p:txBody>
          <a:bodyPr/>
          <a:lstStyle/>
          <a:p>
            <a:r>
              <a:rPr lang="en-US" dirty="0">
                <a:latin typeface="+mn-lt"/>
              </a:rPr>
              <a:t>We use PIR sensors in our day-to-day life</a:t>
            </a:r>
          </a:p>
        </p:txBody>
      </p:sp>
      <p:sp>
        <p:nvSpPr>
          <p:cNvPr id="4" name="Slide Number Placeholder 3">
            <a:extLst>
              <a:ext uri="{FF2B5EF4-FFF2-40B4-BE49-F238E27FC236}">
                <a16:creationId xmlns:a16="http://schemas.microsoft.com/office/drawing/2014/main" id="{F098A99C-10DA-488C-93EF-41EEE56F5A32}"/>
              </a:ext>
            </a:extLst>
          </p:cNvPr>
          <p:cNvSpPr>
            <a:spLocks noGrp="1"/>
          </p:cNvSpPr>
          <p:nvPr>
            <p:ph type="sldNum" sz="quarter" idx="12"/>
          </p:nvPr>
        </p:nvSpPr>
        <p:spPr/>
        <p:txBody>
          <a:bodyPr/>
          <a:lstStyle/>
          <a:p>
            <a:fld id="{0778C724-3839-4D76-A707-B4C23905D055}" type="slidenum">
              <a:rPr lang="en-US" smtClean="0"/>
              <a:t>80</a:t>
            </a:fld>
            <a:endParaRPr lang="en-US"/>
          </a:p>
        </p:txBody>
      </p:sp>
      <p:pic>
        <p:nvPicPr>
          <p:cNvPr id="5" name="Picture 4">
            <a:extLst>
              <a:ext uri="{FF2B5EF4-FFF2-40B4-BE49-F238E27FC236}">
                <a16:creationId xmlns:a16="http://schemas.microsoft.com/office/drawing/2014/main" id="{3594C0B0-5CA4-97C5-ED0B-E7ACE02252E3}"/>
              </a:ext>
            </a:extLst>
          </p:cNvPr>
          <p:cNvPicPr>
            <a:picLocks noChangeAspect="1"/>
          </p:cNvPicPr>
          <p:nvPr/>
        </p:nvPicPr>
        <p:blipFill>
          <a:blip r:embed="rId3"/>
          <a:stretch>
            <a:fillRect/>
          </a:stretch>
        </p:blipFill>
        <p:spPr>
          <a:xfrm>
            <a:off x="594852" y="2462981"/>
            <a:ext cx="3518386" cy="3518386"/>
          </a:xfrm>
          <a:prstGeom prst="rect">
            <a:avLst/>
          </a:prstGeom>
        </p:spPr>
      </p:pic>
      <p:pic>
        <p:nvPicPr>
          <p:cNvPr id="10" name="Picture 9">
            <a:extLst>
              <a:ext uri="{FF2B5EF4-FFF2-40B4-BE49-F238E27FC236}">
                <a16:creationId xmlns:a16="http://schemas.microsoft.com/office/drawing/2014/main" id="{4D70B704-4AC3-2431-5889-A8435BFBA28B}"/>
              </a:ext>
            </a:extLst>
          </p:cNvPr>
          <p:cNvPicPr>
            <a:picLocks noChangeAspect="1"/>
          </p:cNvPicPr>
          <p:nvPr/>
        </p:nvPicPr>
        <p:blipFill>
          <a:blip r:embed="rId4"/>
          <a:stretch>
            <a:fillRect/>
          </a:stretch>
        </p:blipFill>
        <p:spPr>
          <a:xfrm>
            <a:off x="4599820" y="2922640"/>
            <a:ext cx="2992360" cy="2992360"/>
          </a:xfrm>
          <a:prstGeom prst="rect">
            <a:avLst/>
          </a:prstGeom>
        </p:spPr>
      </p:pic>
      <p:pic>
        <p:nvPicPr>
          <p:cNvPr id="12" name="Picture 11">
            <a:extLst>
              <a:ext uri="{FF2B5EF4-FFF2-40B4-BE49-F238E27FC236}">
                <a16:creationId xmlns:a16="http://schemas.microsoft.com/office/drawing/2014/main" id="{61173494-DA46-6149-9705-37A072A40B3D}"/>
              </a:ext>
            </a:extLst>
          </p:cNvPr>
          <p:cNvPicPr>
            <a:picLocks noChangeAspect="1"/>
          </p:cNvPicPr>
          <p:nvPr/>
        </p:nvPicPr>
        <p:blipFill>
          <a:blip r:embed="rId5"/>
          <a:stretch>
            <a:fillRect/>
          </a:stretch>
        </p:blipFill>
        <p:spPr>
          <a:xfrm>
            <a:off x="8078762" y="2514600"/>
            <a:ext cx="3547883" cy="3547883"/>
          </a:xfrm>
          <a:prstGeom prst="rect">
            <a:avLst/>
          </a:prstGeom>
        </p:spPr>
      </p:pic>
    </p:spTree>
    <p:extLst>
      <p:ext uri="{BB962C8B-B14F-4D97-AF65-F5344CB8AC3E}">
        <p14:creationId xmlns:p14="http://schemas.microsoft.com/office/powerpoint/2010/main" val="468746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81</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10" name="Picture 9">
            <a:extLst>
              <a:ext uri="{FF2B5EF4-FFF2-40B4-BE49-F238E27FC236}">
                <a16:creationId xmlns:a16="http://schemas.microsoft.com/office/drawing/2014/main" id="{465B3700-7FCC-0938-D4D3-E0D0BD3989AA}"/>
              </a:ext>
            </a:extLst>
          </p:cNvPr>
          <p:cNvPicPr>
            <a:picLocks noChangeAspect="1"/>
          </p:cNvPicPr>
          <p:nvPr/>
        </p:nvPicPr>
        <p:blipFill>
          <a:blip r:embed="rId3"/>
          <a:stretch>
            <a:fillRect/>
          </a:stretch>
        </p:blipFill>
        <p:spPr>
          <a:xfrm>
            <a:off x="2018065" y="1729681"/>
            <a:ext cx="8155870" cy="4587676"/>
          </a:xfrm>
          <a:prstGeom prst="rect">
            <a:avLst/>
          </a:prstGeom>
        </p:spPr>
      </p:pic>
    </p:spTree>
    <p:extLst>
      <p:ext uri="{BB962C8B-B14F-4D97-AF65-F5344CB8AC3E}">
        <p14:creationId xmlns:p14="http://schemas.microsoft.com/office/powerpoint/2010/main" val="2404406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82</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657225" y="323023"/>
            <a:ext cx="10877550" cy="1325563"/>
          </a:xfrm>
        </p:spPr>
        <p:txBody>
          <a:bodyPr>
            <a:normAutofit/>
          </a:bodyPr>
          <a:lstStyle/>
          <a:p>
            <a:r>
              <a:rPr lang="en-US" sz="4000" dirty="0">
                <a:latin typeface="+mn-lt"/>
              </a:rPr>
              <a:t>What’s inside Apple </a:t>
            </a:r>
            <a:r>
              <a:rPr lang="en-US" sz="4000" dirty="0" err="1">
                <a:latin typeface="+mn-lt"/>
              </a:rPr>
              <a:t>AirTag</a:t>
            </a:r>
            <a:endParaRPr lang="en-SE" sz="4000" dirty="0">
              <a:latin typeface="+mn-lt"/>
            </a:endParaRPr>
          </a:p>
        </p:txBody>
      </p:sp>
      <p:pic>
        <p:nvPicPr>
          <p:cNvPr id="3" name="Picture 2" descr="A close-up of a computer part&#10;&#10;Description automatically generated with low confidence">
            <a:extLst>
              <a:ext uri="{FF2B5EF4-FFF2-40B4-BE49-F238E27FC236}">
                <a16:creationId xmlns:a16="http://schemas.microsoft.com/office/drawing/2014/main" id="{7E9AD703-0D22-2A81-3E47-143D19A7ED3E}"/>
              </a:ext>
            </a:extLst>
          </p:cNvPr>
          <p:cNvPicPr>
            <a:picLocks noChangeAspect="1"/>
          </p:cNvPicPr>
          <p:nvPr/>
        </p:nvPicPr>
        <p:blipFill>
          <a:blip r:embed="rId3"/>
          <a:stretch>
            <a:fillRect/>
          </a:stretch>
        </p:blipFill>
        <p:spPr>
          <a:xfrm>
            <a:off x="7100712" y="1690688"/>
            <a:ext cx="4253088" cy="4253088"/>
          </a:xfrm>
          <a:prstGeom prst="rect">
            <a:avLst/>
          </a:prstGeom>
        </p:spPr>
      </p:pic>
      <p:pic>
        <p:nvPicPr>
          <p:cNvPr id="5" name="Picture 4" descr="A picture containing person, hand&#10;&#10;Description automatically generated">
            <a:extLst>
              <a:ext uri="{FF2B5EF4-FFF2-40B4-BE49-F238E27FC236}">
                <a16:creationId xmlns:a16="http://schemas.microsoft.com/office/drawing/2014/main" id="{77CD0A9E-66FA-4E0C-5DD0-EBA72F6D13B5}"/>
              </a:ext>
            </a:extLst>
          </p:cNvPr>
          <p:cNvPicPr>
            <a:picLocks noChangeAspect="1"/>
          </p:cNvPicPr>
          <p:nvPr/>
        </p:nvPicPr>
        <p:blipFill>
          <a:blip r:embed="rId4"/>
          <a:stretch>
            <a:fillRect/>
          </a:stretch>
        </p:blipFill>
        <p:spPr>
          <a:xfrm>
            <a:off x="838200" y="1771448"/>
            <a:ext cx="5588001" cy="4490358"/>
          </a:xfrm>
          <a:prstGeom prst="rect">
            <a:avLst/>
          </a:prstGeom>
        </p:spPr>
      </p:pic>
      <p:sp>
        <p:nvSpPr>
          <p:cNvPr id="7" name="TextBox 6">
            <a:extLst>
              <a:ext uri="{FF2B5EF4-FFF2-40B4-BE49-F238E27FC236}">
                <a16:creationId xmlns:a16="http://schemas.microsoft.com/office/drawing/2014/main" id="{6973203C-ED70-331E-39D2-05BCC6DC35CB}"/>
              </a:ext>
            </a:extLst>
          </p:cNvPr>
          <p:cNvSpPr txBox="1"/>
          <p:nvPr/>
        </p:nvSpPr>
        <p:spPr>
          <a:xfrm>
            <a:off x="2185107" y="6346009"/>
            <a:ext cx="8482188" cy="923330"/>
          </a:xfrm>
          <a:prstGeom prst="rect">
            <a:avLst/>
          </a:prstGeom>
          <a:noFill/>
        </p:spPr>
        <p:txBody>
          <a:bodyPr wrap="square">
            <a:spAutoFit/>
          </a:bodyPr>
          <a:lstStyle/>
          <a:p>
            <a:pPr algn="l"/>
            <a:r>
              <a:rPr lang="en-SG" b="0" i="0" dirty="0">
                <a:solidFill>
                  <a:srgbClr val="242C33"/>
                </a:solidFill>
                <a:effectLst/>
                <a:latin typeface="Lato" panose="020F0502020204030204" pitchFamily="34" charset="0"/>
              </a:rPr>
              <a:t>Nordic Semiconductor </a:t>
            </a:r>
            <a:r>
              <a:rPr lang="en-SG" b="0" i="0" u="none" strike="noStrike" dirty="0">
                <a:solidFill>
                  <a:srgbClr val="1975F1"/>
                </a:solidFill>
                <a:effectLst/>
                <a:latin typeface="Lato" panose="020F0502020204030204" pitchFamily="34" charset="0"/>
                <a:hlinkClick r:id="rId5"/>
              </a:rPr>
              <a:t>nRF52832</a:t>
            </a:r>
            <a:r>
              <a:rPr lang="en-SG" b="0" i="0" dirty="0">
                <a:solidFill>
                  <a:srgbClr val="242C33"/>
                </a:solidFill>
                <a:effectLst/>
                <a:latin typeface="Lato" panose="020F0502020204030204" pitchFamily="34" charset="0"/>
              </a:rPr>
              <a:t> Bluetooth low-energy SoC w/NFC controller</a:t>
            </a:r>
          </a:p>
          <a:p>
            <a:br>
              <a:rPr lang="en-SG" dirty="0"/>
            </a:br>
            <a:endParaRPr lang="en-US" dirty="0"/>
          </a:p>
        </p:txBody>
      </p:sp>
    </p:spTree>
    <p:extLst>
      <p:ext uri="{BB962C8B-B14F-4D97-AF65-F5344CB8AC3E}">
        <p14:creationId xmlns:p14="http://schemas.microsoft.com/office/powerpoint/2010/main" val="31730191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83</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What’s inside Apple </a:t>
            </a:r>
            <a:r>
              <a:rPr lang="en-US" sz="4000" dirty="0" err="1">
                <a:latin typeface="+mn-lt"/>
              </a:rPr>
              <a:t>AirTag</a:t>
            </a:r>
            <a:endParaRPr lang="en-SE" sz="4000" dirty="0">
              <a:latin typeface="+mn-lt"/>
            </a:endParaRPr>
          </a:p>
        </p:txBody>
      </p:sp>
      <p:sp>
        <p:nvSpPr>
          <p:cNvPr id="2" name="Content Placeholder 2">
            <a:extLst>
              <a:ext uri="{FF2B5EF4-FFF2-40B4-BE49-F238E27FC236}">
                <a16:creationId xmlns:a16="http://schemas.microsoft.com/office/drawing/2014/main" id="{0EDC7FA6-3A1E-9E10-CCD7-67911E06E33A}"/>
              </a:ext>
            </a:extLst>
          </p:cNvPr>
          <p:cNvSpPr>
            <a:spLocks noGrp="1"/>
          </p:cNvSpPr>
          <p:nvPr>
            <p:ph idx="1"/>
          </p:nvPr>
        </p:nvSpPr>
        <p:spPr>
          <a:xfrm>
            <a:off x="559675" y="1894224"/>
            <a:ext cx="11072649" cy="4692314"/>
          </a:xfrm>
        </p:spPr>
        <p:txBody>
          <a:bodyPr>
            <a:normAutofit/>
          </a:bodyPr>
          <a:lstStyle/>
          <a:p>
            <a:r>
              <a:rPr lang="en-US" dirty="0">
                <a:latin typeface="+mj-lt"/>
              </a:rPr>
              <a:t>Accelerometer: Bosch </a:t>
            </a:r>
            <a:r>
              <a:rPr lang="en-US" dirty="0" err="1">
                <a:latin typeface="+mj-lt"/>
              </a:rPr>
              <a:t>Sensortec</a:t>
            </a:r>
            <a:r>
              <a:rPr lang="en-US" dirty="0">
                <a:latin typeface="+mj-lt"/>
              </a:rPr>
              <a:t> BMA28x 3-axis accelerometer</a:t>
            </a:r>
          </a:p>
          <a:p>
            <a:r>
              <a:rPr lang="en-US" dirty="0">
                <a:latin typeface="+mj-lt"/>
              </a:rPr>
              <a:t>SoC/Microcontroller: Nordic Semiconductor nRF52832 Bluetooth low-energy SoC w/NFC controller</a:t>
            </a:r>
          </a:p>
          <a:p>
            <a:r>
              <a:rPr lang="en-US" dirty="0">
                <a:latin typeface="+mj-lt"/>
              </a:rPr>
              <a:t>Actuator: Speaker </a:t>
            </a:r>
          </a:p>
          <a:p>
            <a:r>
              <a:rPr lang="en-US" dirty="0">
                <a:latin typeface="+mj-lt"/>
              </a:rPr>
              <a:t>And many other </a:t>
            </a:r>
            <a:r>
              <a:rPr lang="en-US" dirty="0" err="1">
                <a:latin typeface="+mj-lt"/>
              </a:rPr>
              <a:t>componets</a:t>
            </a:r>
            <a:r>
              <a:rPr lang="en-US" dirty="0">
                <a:latin typeface="+mj-lt"/>
              </a:rPr>
              <a:t>….</a:t>
            </a:r>
          </a:p>
        </p:txBody>
      </p:sp>
      <p:pic>
        <p:nvPicPr>
          <p:cNvPr id="6" name="Picture 5">
            <a:extLst>
              <a:ext uri="{FF2B5EF4-FFF2-40B4-BE49-F238E27FC236}">
                <a16:creationId xmlns:a16="http://schemas.microsoft.com/office/drawing/2014/main" id="{6481DB2D-EC1C-6059-456D-2C8178A3DB3D}"/>
              </a:ext>
            </a:extLst>
          </p:cNvPr>
          <p:cNvPicPr>
            <a:picLocks noChangeAspect="1"/>
          </p:cNvPicPr>
          <p:nvPr/>
        </p:nvPicPr>
        <p:blipFill>
          <a:blip r:embed="rId3"/>
          <a:stretch>
            <a:fillRect/>
          </a:stretch>
        </p:blipFill>
        <p:spPr>
          <a:xfrm>
            <a:off x="6276975" y="3249789"/>
            <a:ext cx="4639733" cy="2609850"/>
          </a:xfrm>
          <a:prstGeom prst="rect">
            <a:avLst/>
          </a:prstGeom>
        </p:spPr>
      </p:pic>
    </p:spTree>
    <p:extLst>
      <p:ext uri="{BB962C8B-B14F-4D97-AF65-F5344CB8AC3E}">
        <p14:creationId xmlns:p14="http://schemas.microsoft.com/office/powerpoint/2010/main" val="5573070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84</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3" name="Picture 2" descr="A picture containing company name&#10;&#10;Description automatically generated">
            <a:extLst>
              <a:ext uri="{FF2B5EF4-FFF2-40B4-BE49-F238E27FC236}">
                <a16:creationId xmlns:a16="http://schemas.microsoft.com/office/drawing/2014/main" id="{65FCB1E7-4A13-C7F9-3AE1-5B1D9B1B3D37}"/>
              </a:ext>
            </a:extLst>
          </p:cNvPr>
          <p:cNvPicPr>
            <a:picLocks noChangeAspect="1"/>
          </p:cNvPicPr>
          <p:nvPr/>
        </p:nvPicPr>
        <p:blipFill>
          <a:blip r:embed="rId3"/>
          <a:stretch>
            <a:fillRect/>
          </a:stretch>
        </p:blipFill>
        <p:spPr>
          <a:xfrm>
            <a:off x="3843628" y="2260242"/>
            <a:ext cx="5128653" cy="3846490"/>
          </a:xfrm>
          <a:prstGeom prst="rect">
            <a:avLst/>
          </a:prstGeom>
        </p:spPr>
      </p:pic>
    </p:spTree>
    <p:extLst>
      <p:ext uri="{BB962C8B-B14F-4D97-AF65-F5344CB8AC3E}">
        <p14:creationId xmlns:p14="http://schemas.microsoft.com/office/powerpoint/2010/main" val="341723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85</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sp>
        <p:nvSpPr>
          <p:cNvPr id="2" name="Content Placeholder 2">
            <a:extLst>
              <a:ext uri="{FF2B5EF4-FFF2-40B4-BE49-F238E27FC236}">
                <a16:creationId xmlns:a16="http://schemas.microsoft.com/office/drawing/2014/main" id="{010AA6C3-2F7C-0D51-59D1-39B235F32C10}"/>
              </a:ext>
            </a:extLst>
          </p:cNvPr>
          <p:cNvSpPr>
            <a:spLocks noGrp="1"/>
          </p:cNvSpPr>
          <p:nvPr>
            <p:ph idx="1"/>
          </p:nvPr>
        </p:nvSpPr>
        <p:spPr>
          <a:xfrm>
            <a:off x="838200" y="1690688"/>
            <a:ext cx="11072649" cy="4692314"/>
          </a:xfrm>
        </p:spPr>
        <p:txBody>
          <a:bodyPr>
            <a:normAutofit/>
          </a:bodyPr>
          <a:lstStyle/>
          <a:p>
            <a:r>
              <a:rPr lang="en-US" dirty="0">
                <a:latin typeface="+mj-lt"/>
              </a:rPr>
              <a:t>MediaTek MT3333 GPS SoC</a:t>
            </a:r>
          </a:p>
          <a:p>
            <a:r>
              <a:rPr lang="en-US" dirty="0">
                <a:latin typeface="+mj-lt"/>
              </a:rPr>
              <a:t>Bosch </a:t>
            </a:r>
            <a:r>
              <a:rPr lang="en-US" dirty="0" err="1">
                <a:latin typeface="+mj-lt"/>
              </a:rPr>
              <a:t>Sensortec</a:t>
            </a:r>
            <a:r>
              <a:rPr lang="en-US" dirty="0">
                <a:latin typeface="+mj-lt"/>
              </a:rPr>
              <a:t> BHI160 Accelerometer/Gyroscope w/ Sensor Hub</a:t>
            </a:r>
          </a:p>
          <a:p>
            <a:r>
              <a:rPr lang="en-US" dirty="0">
                <a:latin typeface="+mj-lt"/>
              </a:rPr>
              <a:t>STMicroelectronics LIS2DW12 MEMS 3-Axis Accelerometer</a:t>
            </a:r>
          </a:p>
          <a:p>
            <a:r>
              <a:rPr lang="en-US" dirty="0">
                <a:latin typeface="+mj-lt"/>
              </a:rPr>
              <a:t>Fitbit FBT18SW ARM application processor</a:t>
            </a:r>
          </a:p>
        </p:txBody>
      </p:sp>
      <p:pic>
        <p:nvPicPr>
          <p:cNvPr id="3" name="Picture 2" descr="A picture containing text, electronics, circuit&#10;&#10;Description automatically generated">
            <a:extLst>
              <a:ext uri="{FF2B5EF4-FFF2-40B4-BE49-F238E27FC236}">
                <a16:creationId xmlns:a16="http://schemas.microsoft.com/office/drawing/2014/main" id="{67044B03-40BD-BBFB-8F7E-570CCDF876AE}"/>
              </a:ext>
            </a:extLst>
          </p:cNvPr>
          <p:cNvPicPr>
            <a:picLocks noChangeAspect="1"/>
          </p:cNvPicPr>
          <p:nvPr/>
        </p:nvPicPr>
        <p:blipFill>
          <a:blip r:embed="rId3"/>
          <a:stretch>
            <a:fillRect/>
          </a:stretch>
        </p:blipFill>
        <p:spPr>
          <a:xfrm>
            <a:off x="2344275" y="3918598"/>
            <a:ext cx="3329904" cy="2497428"/>
          </a:xfrm>
          <a:prstGeom prst="rect">
            <a:avLst/>
          </a:prstGeom>
        </p:spPr>
      </p:pic>
      <p:pic>
        <p:nvPicPr>
          <p:cNvPr id="5" name="Picture 4" descr="A close-up of a circuit board&#10;&#10;Description automatically generated with medium confidence">
            <a:extLst>
              <a:ext uri="{FF2B5EF4-FFF2-40B4-BE49-F238E27FC236}">
                <a16:creationId xmlns:a16="http://schemas.microsoft.com/office/drawing/2014/main" id="{BC5B9665-4ECF-9BC9-78A6-B90B19B4FFBD}"/>
              </a:ext>
            </a:extLst>
          </p:cNvPr>
          <p:cNvPicPr>
            <a:picLocks noChangeAspect="1"/>
          </p:cNvPicPr>
          <p:nvPr/>
        </p:nvPicPr>
        <p:blipFill>
          <a:blip r:embed="rId4"/>
          <a:stretch>
            <a:fillRect/>
          </a:stretch>
        </p:blipFill>
        <p:spPr>
          <a:xfrm>
            <a:off x="5780467" y="3918598"/>
            <a:ext cx="3161645" cy="2371233"/>
          </a:xfrm>
          <a:prstGeom prst="rect">
            <a:avLst/>
          </a:prstGeom>
        </p:spPr>
      </p:pic>
    </p:spTree>
    <p:extLst>
      <p:ext uri="{BB962C8B-B14F-4D97-AF65-F5344CB8AC3E}">
        <p14:creationId xmlns:p14="http://schemas.microsoft.com/office/powerpoint/2010/main" val="12249663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86</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4" name="Picture 3" descr="A picture containing text, electronics&#10;&#10;Description automatically generated">
            <a:extLst>
              <a:ext uri="{FF2B5EF4-FFF2-40B4-BE49-F238E27FC236}">
                <a16:creationId xmlns:a16="http://schemas.microsoft.com/office/drawing/2014/main" id="{44CE5947-E470-D21F-DC85-28ACE6EF254A}"/>
              </a:ext>
            </a:extLst>
          </p:cNvPr>
          <p:cNvPicPr>
            <a:picLocks noChangeAspect="1"/>
          </p:cNvPicPr>
          <p:nvPr/>
        </p:nvPicPr>
        <p:blipFill>
          <a:blip r:embed="rId3"/>
          <a:stretch>
            <a:fillRect/>
          </a:stretch>
        </p:blipFill>
        <p:spPr>
          <a:xfrm>
            <a:off x="3610690" y="2100865"/>
            <a:ext cx="5332569" cy="3999427"/>
          </a:xfrm>
          <a:prstGeom prst="rect">
            <a:avLst/>
          </a:prstGeom>
        </p:spPr>
      </p:pic>
    </p:spTree>
    <p:extLst>
      <p:ext uri="{BB962C8B-B14F-4D97-AF65-F5344CB8AC3E}">
        <p14:creationId xmlns:p14="http://schemas.microsoft.com/office/powerpoint/2010/main" val="2259357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87</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6" name="Content Placeholder 5" descr="The back of a computer&#10;&#10;Description automatically generated with low confidence">
            <a:extLst>
              <a:ext uri="{FF2B5EF4-FFF2-40B4-BE49-F238E27FC236}">
                <a16:creationId xmlns:a16="http://schemas.microsoft.com/office/drawing/2014/main" id="{A23B9513-0FAA-EDA9-64E3-DBDBD8DF36BA}"/>
              </a:ext>
            </a:extLst>
          </p:cNvPr>
          <p:cNvPicPr>
            <a:picLocks noGrp="1" noChangeAspect="1"/>
          </p:cNvPicPr>
          <p:nvPr>
            <p:ph idx="1"/>
          </p:nvPr>
        </p:nvPicPr>
        <p:blipFill>
          <a:blip r:embed="rId3"/>
          <a:stretch>
            <a:fillRect/>
          </a:stretch>
        </p:blipFill>
        <p:spPr>
          <a:xfrm>
            <a:off x="1995013" y="4190217"/>
            <a:ext cx="3557044" cy="2667783"/>
          </a:xfrm>
        </p:spPr>
      </p:pic>
      <p:pic>
        <p:nvPicPr>
          <p:cNvPr id="10" name="Picture 9" descr="A close-up of a camera&#10;&#10;Description automatically generated">
            <a:extLst>
              <a:ext uri="{FF2B5EF4-FFF2-40B4-BE49-F238E27FC236}">
                <a16:creationId xmlns:a16="http://schemas.microsoft.com/office/drawing/2014/main" id="{562830F3-8D6E-C096-3ED1-1E7788019163}"/>
              </a:ext>
            </a:extLst>
          </p:cNvPr>
          <p:cNvPicPr>
            <a:picLocks noChangeAspect="1"/>
          </p:cNvPicPr>
          <p:nvPr/>
        </p:nvPicPr>
        <p:blipFill>
          <a:blip r:embed="rId4"/>
          <a:stretch>
            <a:fillRect/>
          </a:stretch>
        </p:blipFill>
        <p:spPr>
          <a:xfrm>
            <a:off x="6639945" y="4505995"/>
            <a:ext cx="3197235" cy="2394174"/>
          </a:xfrm>
          <a:prstGeom prst="rect">
            <a:avLst/>
          </a:prstGeom>
        </p:spPr>
      </p:pic>
      <p:sp>
        <p:nvSpPr>
          <p:cNvPr id="11" name="Content Placeholder 2">
            <a:extLst>
              <a:ext uri="{FF2B5EF4-FFF2-40B4-BE49-F238E27FC236}">
                <a16:creationId xmlns:a16="http://schemas.microsoft.com/office/drawing/2014/main" id="{33698317-9DC6-F106-D891-DC828EDD9CC0}"/>
              </a:ext>
            </a:extLst>
          </p:cNvPr>
          <p:cNvSpPr txBox="1">
            <a:spLocks/>
          </p:cNvSpPr>
          <p:nvPr/>
        </p:nvSpPr>
        <p:spPr>
          <a:xfrm>
            <a:off x="838200" y="1690688"/>
            <a:ext cx="11072649" cy="4692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Actuator, very important: 85 dB horn for alarm</a:t>
            </a:r>
          </a:p>
          <a:p>
            <a:r>
              <a:rPr lang="en-US" dirty="0">
                <a:latin typeface="+mj-lt"/>
              </a:rPr>
              <a:t>Freescale SCK60DN512VLL10 custom </a:t>
            </a:r>
            <a:r>
              <a:rPr lang="en-US" dirty="0" err="1">
                <a:latin typeface="+mj-lt"/>
              </a:rPr>
              <a:t>Kinetis</a:t>
            </a:r>
            <a:r>
              <a:rPr lang="en-US" dirty="0">
                <a:latin typeface="+mj-lt"/>
              </a:rPr>
              <a:t> K60 low-power 100 MHz MCU (Cortex based)</a:t>
            </a:r>
          </a:p>
          <a:p>
            <a:r>
              <a:rPr lang="en-US" dirty="0">
                <a:latin typeface="+mj-lt"/>
              </a:rPr>
              <a:t>Silicon Labs EM357 Ember Zigbee SoC</a:t>
            </a:r>
          </a:p>
          <a:p>
            <a:r>
              <a:rPr lang="en-US" dirty="0">
                <a:latin typeface="+mj-lt"/>
              </a:rPr>
              <a:t>Murata Type ZX 2.4 GHz Wi-Fi 802.11b/g/n module (with Broadcom BCM43362 chipset)</a:t>
            </a:r>
          </a:p>
        </p:txBody>
      </p:sp>
    </p:spTree>
    <p:extLst>
      <p:ext uri="{BB962C8B-B14F-4D97-AF65-F5344CB8AC3E}">
        <p14:creationId xmlns:p14="http://schemas.microsoft.com/office/powerpoint/2010/main" val="504909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88</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err="1">
                <a:latin typeface="+mn-lt"/>
              </a:rPr>
              <a:t>TraceTogether</a:t>
            </a:r>
            <a:r>
              <a:rPr lang="en-US" sz="4000" dirty="0">
                <a:latin typeface="+mn-lt"/>
              </a:rPr>
              <a:t> Token</a:t>
            </a:r>
            <a:endParaRPr lang="en-SE" sz="4000" dirty="0">
              <a:latin typeface="+mn-lt"/>
            </a:endParaRPr>
          </a:p>
        </p:txBody>
      </p:sp>
      <p:pic>
        <p:nvPicPr>
          <p:cNvPr id="3" name="Picture 2">
            <a:extLst>
              <a:ext uri="{FF2B5EF4-FFF2-40B4-BE49-F238E27FC236}">
                <a16:creationId xmlns:a16="http://schemas.microsoft.com/office/drawing/2014/main" id="{F46C99E7-70F2-6ECD-9F86-5D6AA46C1D68}"/>
              </a:ext>
            </a:extLst>
          </p:cNvPr>
          <p:cNvPicPr>
            <a:picLocks noChangeAspect="1"/>
          </p:cNvPicPr>
          <p:nvPr/>
        </p:nvPicPr>
        <p:blipFill>
          <a:blip r:embed="rId3"/>
          <a:stretch>
            <a:fillRect/>
          </a:stretch>
        </p:blipFill>
        <p:spPr>
          <a:xfrm>
            <a:off x="3982264" y="1439863"/>
            <a:ext cx="4589421" cy="5167312"/>
          </a:xfrm>
          <a:prstGeom prst="rect">
            <a:avLst/>
          </a:prstGeom>
        </p:spPr>
      </p:pic>
    </p:spTree>
    <p:extLst>
      <p:ext uri="{BB962C8B-B14F-4D97-AF65-F5344CB8AC3E}">
        <p14:creationId xmlns:p14="http://schemas.microsoft.com/office/powerpoint/2010/main" val="13940018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5598C-ABAE-0119-1E8B-DF3E575E18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F16A4-8DC7-ABB2-1F06-3EE7564FED08}"/>
              </a:ext>
            </a:extLst>
          </p:cNvPr>
          <p:cNvSpPr>
            <a:spLocks noGrp="1"/>
          </p:cNvSpPr>
          <p:nvPr>
            <p:ph idx="1"/>
          </p:nvPr>
        </p:nvSpPr>
        <p:spPr>
          <a:xfrm>
            <a:off x="838200" y="1864427"/>
            <a:ext cx="11050138" cy="3129145"/>
          </a:xfrm>
        </p:spPr>
        <p:txBody>
          <a:bodyPr>
            <a:normAutofit/>
          </a:bodyPr>
          <a:lstStyle/>
          <a:p>
            <a:r>
              <a:rPr lang="en-US" dirty="0">
                <a:latin typeface="+mj-lt"/>
              </a:rPr>
              <a:t>General course information and updates</a:t>
            </a:r>
            <a:endParaRPr lang="en-US" dirty="0">
              <a:latin typeface="+mj-lt"/>
              <a:sym typeface="Wingdings" pitchFamily="2" charset="2"/>
            </a:endParaRPr>
          </a:p>
          <a:p>
            <a:r>
              <a:rPr lang="en-US" dirty="0">
                <a:latin typeface="+mj-lt"/>
                <a:sym typeface="Wingdings" pitchFamily="2" charset="2"/>
              </a:rPr>
              <a:t>Let us review what we had covered in the last lecture</a:t>
            </a:r>
          </a:p>
          <a:p>
            <a:r>
              <a:rPr lang="en-US" dirty="0">
                <a:latin typeface="+mj-lt"/>
                <a:sym typeface="Wingdings" pitchFamily="2" charset="2"/>
              </a:rPr>
              <a:t>Radio signal propagation, attenuation and decibel</a:t>
            </a:r>
          </a:p>
          <a:p>
            <a:r>
              <a:rPr lang="en-US" dirty="0">
                <a:latin typeface="+mj-lt"/>
                <a:sym typeface="Wingdings" pitchFamily="2" charset="2"/>
              </a:rPr>
              <a:t>What are sensors,  different type of sensing modality</a:t>
            </a:r>
            <a:endParaRPr lang="en-US" dirty="0">
              <a:solidFill>
                <a:schemeClr val="tx1">
                  <a:lumMod val="65000"/>
                  <a:lumOff val="35000"/>
                </a:schemeClr>
              </a:solidFill>
              <a:latin typeface="+mj-lt"/>
              <a:sym typeface="Wingdings" pitchFamily="2" charset="2"/>
            </a:endParaRPr>
          </a:p>
          <a:p>
            <a:r>
              <a:rPr lang="en-US" b="1" dirty="0">
                <a:latin typeface="+mj-lt"/>
                <a:sym typeface="Wingdings" pitchFamily="2" charset="2"/>
              </a:rPr>
              <a:t>Actuation and </a:t>
            </a:r>
            <a:r>
              <a:rPr lang="en-US" b="1" dirty="0" err="1">
                <a:latin typeface="+mj-lt"/>
                <a:sym typeface="Wingdings" pitchFamily="2" charset="2"/>
              </a:rPr>
              <a:t>SensorTag</a:t>
            </a:r>
            <a:r>
              <a:rPr lang="en-US" b="1" dirty="0">
                <a:latin typeface="+mj-lt"/>
                <a:sym typeface="Wingdings" pitchFamily="2" charset="2"/>
              </a:rPr>
              <a:t> Platform</a:t>
            </a:r>
          </a:p>
        </p:txBody>
      </p:sp>
      <p:sp>
        <p:nvSpPr>
          <p:cNvPr id="12" name="Slide Number Placeholder 11">
            <a:extLst>
              <a:ext uri="{FF2B5EF4-FFF2-40B4-BE49-F238E27FC236}">
                <a16:creationId xmlns:a16="http://schemas.microsoft.com/office/drawing/2014/main" id="{E3495E61-1ADE-3268-CDD9-5B5718387C76}"/>
              </a:ext>
            </a:extLst>
          </p:cNvPr>
          <p:cNvSpPr>
            <a:spLocks noGrp="1"/>
          </p:cNvSpPr>
          <p:nvPr>
            <p:ph type="sldNum" sz="quarter" idx="12"/>
          </p:nvPr>
        </p:nvSpPr>
        <p:spPr/>
        <p:txBody>
          <a:bodyPr/>
          <a:lstStyle/>
          <a:p>
            <a:fld id="{687B7451-1438-CB4A-8106-82A64F1C7D7B}" type="slidenum">
              <a:rPr lang="sv-SE" smtClean="0"/>
              <a:t>89</a:t>
            </a:fld>
            <a:endParaRPr lang="sv-SE" dirty="0"/>
          </a:p>
        </p:txBody>
      </p:sp>
      <p:sp>
        <p:nvSpPr>
          <p:cNvPr id="5" name="Title 4">
            <a:extLst>
              <a:ext uri="{FF2B5EF4-FFF2-40B4-BE49-F238E27FC236}">
                <a16:creationId xmlns:a16="http://schemas.microsoft.com/office/drawing/2014/main" id="{261D5AB2-BA1D-072B-D533-3D58E27FE20D}"/>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DE3430-FC3F-7A8E-4CF9-E5A1889B123E}"/>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9828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Fundamentals of electromagnetic waves</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9</a:t>
            </a:fld>
            <a:endParaRPr lang="sv-SE" dirty="0"/>
          </a:p>
        </p:txBody>
      </p:sp>
      <p:sp>
        <p:nvSpPr>
          <p:cNvPr id="9" name="Content Placeholder 8">
            <a:extLst>
              <a:ext uri="{FF2B5EF4-FFF2-40B4-BE49-F238E27FC236}">
                <a16:creationId xmlns:a16="http://schemas.microsoft.com/office/drawing/2014/main" id="{1ECD39DB-B6F2-6E10-B662-F2A99AFD478D}"/>
              </a:ext>
            </a:extLst>
          </p:cNvPr>
          <p:cNvSpPr>
            <a:spLocks noGrp="1"/>
          </p:cNvSpPr>
          <p:nvPr>
            <p:ph idx="1"/>
          </p:nvPr>
        </p:nvSpPr>
        <p:spPr>
          <a:xfrm>
            <a:off x="838199" y="1690688"/>
            <a:ext cx="11127828" cy="4351338"/>
          </a:xfrm>
        </p:spPr>
        <p:txBody>
          <a:bodyPr/>
          <a:lstStyle/>
          <a:p>
            <a:pPr algn="just"/>
            <a:r>
              <a:rPr lang="en-US" dirty="0">
                <a:latin typeface="+mj-lt"/>
              </a:rPr>
              <a:t>Electromagnetic (EM) waves are synchronized oscillations of electric and magnetic field. There is a periodic change of electric and magnetic field</a:t>
            </a:r>
          </a:p>
          <a:p>
            <a:r>
              <a:rPr lang="en-US" dirty="0">
                <a:latin typeface="+mj-lt"/>
              </a:rPr>
              <a:t>How </a:t>
            </a:r>
            <a:r>
              <a:rPr lang="en-US" b="1" dirty="0"/>
              <a:t>often</a:t>
            </a:r>
            <a:r>
              <a:rPr lang="en-US" dirty="0">
                <a:latin typeface="+mj-lt"/>
              </a:rPr>
              <a:t> this periodic change occurs dictates the property of EM waves</a:t>
            </a:r>
          </a:p>
        </p:txBody>
      </p:sp>
      <p:sp>
        <p:nvSpPr>
          <p:cNvPr id="6" name="Footer Placeholder 3">
            <a:extLst>
              <a:ext uri="{FF2B5EF4-FFF2-40B4-BE49-F238E27FC236}">
                <a16:creationId xmlns:a16="http://schemas.microsoft.com/office/drawing/2014/main" id="{4E1B096C-849B-E9A6-B225-4EFFCFAB8434}"/>
              </a:ext>
            </a:extLst>
          </p:cNvPr>
          <p:cNvSpPr>
            <a:spLocks noGrp="1"/>
          </p:cNvSpPr>
          <p:nvPr>
            <p:ph type="ftr" sz="quarter" idx="11"/>
          </p:nvPr>
        </p:nvSpPr>
        <p:spPr>
          <a:xfrm>
            <a:off x="5950857" y="6492875"/>
            <a:ext cx="3773714" cy="365125"/>
          </a:xfrm>
        </p:spPr>
        <p:txBody>
          <a:bodyPr/>
          <a:lstStyle/>
          <a:p>
            <a:pPr algn="l"/>
            <a:r>
              <a:rPr lang="sv-SE" dirty="0" err="1">
                <a:solidFill>
                  <a:schemeClr val="tx1"/>
                </a:solidFill>
                <a:latin typeface="+mj-lt"/>
              </a:rPr>
              <a:t>Courtesy</a:t>
            </a:r>
            <a:r>
              <a:rPr lang="sv-SE" dirty="0">
                <a:solidFill>
                  <a:schemeClr val="tx1"/>
                </a:solidFill>
                <a:latin typeface="+mj-lt"/>
              </a:rPr>
              <a:t>: NASA, ESA, Leah Hustak (</a:t>
            </a:r>
            <a:r>
              <a:rPr lang="sv-SE" dirty="0" err="1">
                <a:solidFill>
                  <a:schemeClr val="tx1"/>
                </a:solidFill>
                <a:latin typeface="+mj-lt"/>
              </a:rPr>
              <a:t>STScI</a:t>
            </a:r>
            <a:r>
              <a:rPr lang="sv-SE" dirty="0">
                <a:solidFill>
                  <a:schemeClr val="tx1"/>
                </a:solidFill>
                <a:latin typeface="+mj-lt"/>
              </a:rPr>
              <a:t>) </a:t>
            </a:r>
          </a:p>
        </p:txBody>
      </p:sp>
      <p:pic>
        <p:nvPicPr>
          <p:cNvPr id="10" name="Picture 9" descr="A diagram of a wave&#10;&#10;Description automatically generated">
            <a:extLst>
              <a:ext uri="{FF2B5EF4-FFF2-40B4-BE49-F238E27FC236}">
                <a16:creationId xmlns:a16="http://schemas.microsoft.com/office/drawing/2014/main" id="{2A7E2A1C-38D4-2C19-4C88-F80FB5C8FE36}"/>
              </a:ext>
            </a:extLst>
          </p:cNvPr>
          <p:cNvPicPr>
            <a:picLocks noChangeAspect="1"/>
          </p:cNvPicPr>
          <p:nvPr/>
        </p:nvPicPr>
        <p:blipFill>
          <a:blip r:embed="rId3"/>
          <a:stretch>
            <a:fillRect/>
          </a:stretch>
        </p:blipFill>
        <p:spPr>
          <a:xfrm>
            <a:off x="3077029" y="3150082"/>
            <a:ext cx="6284638" cy="3388830"/>
          </a:xfrm>
          <a:prstGeom prst="rect">
            <a:avLst/>
          </a:prstGeom>
        </p:spPr>
      </p:pic>
    </p:spTree>
    <p:extLst>
      <p:ext uri="{BB962C8B-B14F-4D97-AF65-F5344CB8AC3E}">
        <p14:creationId xmlns:p14="http://schemas.microsoft.com/office/powerpoint/2010/main" val="4218448489"/>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251316" cy="1807305"/>
          </a:xfrm>
        </p:spPr>
        <p:txBody>
          <a:bodyPr>
            <a:normAutofit/>
          </a:bodyPr>
          <a:lstStyle/>
          <a:p>
            <a:r>
              <a:rPr lang="en-US" dirty="0">
                <a:latin typeface="+mn-lt"/>
              </a:rPr>
              <a:t>What are actuators?</a:t>
            </a:r>
          </a:p>
        </p:txBody>
      </p:sp>
      <p:sp>
        <p:nvSpPr>
          <p:cNvPr id="3" name="Content Placeholder 2"/>
          <p:cNvSpPr>
            <a:spLocks noGrp="1"/>
          </p:cNvSpPr>
          <p:nvPr>
            <p:ph idx="1"/>
          </p:nvPr>
        </p:nvSpPr>
        <p:spPr>
          <a:xfrm>
            <a:off x="838201" y="1864946"/>
            <a:ext cx="6410092" cy="4159578"/>
          </a:xfrm>
        </p:spPr>
        <p:txBody>
          <a:bodyPr>
            <a:normAutofit/>
          </a:bodyPr>
          <a:lstStyle/>
          <a:p>
            <a:r>
              <a:rPr lang="en-US" dirty="0">
                <a:latin typeface="+mj-lt"/>
              </a:rPr>
              <a:t>Actuator is an electronic component that modifies a physical quantity</a:t>
            </a:r>
          </a:p>
          <a:p>
            <a:pPr lvl="1"/>
            <a:r>
              <a:rPr lang="en-US" dirty="0">
                <a:latin typeface="+mj-lt"/>
              </a:rPr>
              <a:t>Light/LED</a:t>
            </a:r>
          </a:p>
          <a:p>
            <a:pPr lvl="1"/>
            <a:r>
              <a:rPr lang="en-US" dirty="0">
                <a:latin typeface="+mj-lt"/>
              </a:rPr>
              <a:t>Motor</a:t>
            </a:r>
          </a:p>
          <a:p>
            <a:pPr lvl="1"/>
            <a:r>
              <a:rPr lang="en-US" dirty="0">
                <a:latin typeface="+mj-lt"/>
              </a:rPr>
              <a:t>Speaker</a:t>
            </a:r>
          </a:p>
          <a:p>
            <a:pPr lvl="1"/>
            <a:r>
              <a:rPr lang="en-US" dirty="0">
                <a:latin typeface="+mj-lt"/>
              </a:rPr>
              <a:t>…….</a:t>
            </a:r>
          </a:p>
          <a:p>
            <a:pPr marL="457200" lvl="1" indent="0">
              <a:buNone/>
            </a:pPr>
            <a:endParaRPr lang="en-US" sz="2000" b="1" dirty="0">
              <a:latin typeface="+mj-lt"/>
            </a:endParaRPr>
          </a:p>
          <a:p>
            <a:endParaRPr lang="en-US" sz="2000" b="1" dirty="0">
              <a:latin typeface="+mj-lt"/>
            </a:endParaRPr>
          </a:p>
          <a:p>
            <a:endParaRPr lang="en-US" sz="2000" b="1" dirty="0">
              <a:latin typeface="+mj-lt"/>
            </a:endParaRPr>
          </a:p>
        </p:txBody>
      </p:sp>
      <p:pic>
        <p:nvPicPr>
          <p:cNvPr id="6" name="Picture 5" descr="A group of mechanical parts&#10;&#10;Description automatically generated">
            <a:extLst>
              <a:ext uri="{FF2B5EF4-FFF2-40B4-BE49-F238E27FC236}">
                <a16:creationId xmlns:a16="http://schemas.microsoft.com/office/drawing/2014/main" id="{B210B453-CCE1-8CF2-6D1F-FD8BBBBC5BA9}"/>
              </a:ext>
            </a:extLst>
          </p:cNvPr>
          <p:cNvPicPr>
            <a:picLocks noChangeAspect="1"/>
          </p:cNvPicPr>
          <p:nvPr/>
        </p:nvPicPr>
        <p:blipFill rotWithShape="1">
          <a:blip r:embed="rId3"/>
          <a:srcRect l="10481" r="257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a:solidFill>
                  <a:srgbClr val="FFFFFF"/>
                </a:solidFill>
              </a:rPr>
              <a:pPr>
                <a:spcAft>
                  <a:spcPts val="600"/>
                </a:spcAft>
              </a:pPr>
              <a:t>90</a:t>
            </a:fld>
            <a:endParaRPr lang="sv-SE">
              <a:solidFill>
                <a:srgbClr val="FFFFFF"/>
              </a:solidFill>
            </a:endParaRPr>
          </a:p>
        </p:txBody>
      </p:sp>
    </p:spTree>
    <p:extLst>
      <p:ext uri="{BB962C8B-B14F-4D97-AF65-F5344CB8AC3E}">
        <p14:creationId xmlns:p14="http://schemas.microsoft.com/office/powerpoint/2010/main" val="96974605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636-09FA-4FE4-A4AF-D677046618A6}"/>
              </a:ext>
            </a:extLst>
          </p:cNvPr>
          <p:cNvSpPr>
            <a:spLocks noGrp="1"/>
          </p:cNvSpPr>
          <p:nvPr>
            <p:ph type="title"/>
          </p:nvPr>
        </p:nvSpPr>
        <p:spPr/>
        <p:txBody>
          <a:bodyPr>
            <a:normAutofit/>
          </a:bodyPr>
          <a:lstStyle/>
          <a:p>
            <a:r>
              <a:rPr lang="en-US" sz="4000" dirty="0">
                <a:latin typeface="+mn-lt"/>
              </a:rPr>
              <a:t>Light emitting diodes (LEDs)</a:t>
            </a:r>
          </a:p>
        </p:txBody>
      </p:sp>
      <p:sp>
        <p:nvSpPr>
          <p:cNvPr id="3" name="Content Placeholder 2">
            <a:extLst>
              <a:ext uri="{FF2B5EF4-FFF2-40B4-BE49-F238E27FC236}">
                <a16:creationId xmlns:a16="http://schemas.microsoft.com/office/drawing/2014/main" id="{988D27F7-F088-4A6F-879A-0B90795A3F62}"/>
              </a:ext>
            </a:extLst>
          </p:cNvPr>
          <p:cNvSpPr>
            <a:spLocks noGrp="1"/>
          </p:cNvSpPr>
          <p:nvPr>
            <p:ph idx="1"/>
          </p:nvPr>
        </p:nvSpPr>
        <p:spPr/>
        <p:txBody>
          <a:bodyPr/>
          <a:lstStyle/>
          <a:p>
            <a:r>
              <a:rPr lang="en-US" dirty="0">
                <a:latin typeface="+mj-lt"/>
              </a:rPr>
              <a:t>Directional component: only allows current to flow one way</a:t>
            </a:r>
          </a:p>
          <a:p>
            <a:endParaRPr lang="en-US" dirty="0">
              <a:latin typeface="+mj-lt"/>
            </a:endParaRPr>
          </a:p>
          <a:p>
            <a:r>
              <a:rPr lang="en-US" dirty="0">
                <a:latin typeface="+mj-lt"/>
              </a:rPr>
              <a:t>Shorter side is the negative one</a:t>
            </a:r>
          </a:p>
          <a:p>
            <a:pPr lvl="1"/>
            <a:r>
              <a:rPr lang="en-US" dirty="0">
                <a:latin typeface="+mj-lt"/>
              </a:rPr>
              <a:t>i.e. where current flows to</a:t>
            </a:r>
          </a:p>
        </p:txBody>
      </p:sp>
      <p:sp>
        <p:nvSpPr>
          <p:cNvPr id="4" name="Slide Number Placeholder 3">
            <a:extLst>
              <a:ext uri="{FF2B5EF4-FFF2-40B4-BE49-F238E27FC236}">
                <a16:creationId xmlns:a16="http://schemas.microsoft.com/office/drawing/2014/main" id="{481086BB-61E9-4A82-86E6-87489946756E}"/>
              </a:ext>
            </a:extLst>
          </p:cNvPr>
          <p:cNvSpPr>
            <a:spLocks noGrp="1"/>
          </p:cNvSpPr>
          <p:nvPr>
            <p:ph type="sldNum" sz="quarter" idx="12"/>
          </p:nvPr>
        </p:nvSpPr>
        <p:spPr/>
        <p:txBody>
          <a:bodyPr/>
          <a:lstStyle/>
          <a:p>
            <a:fld id="{0778C724-3839-4D76-A707-B4C23905D055}" type="slidenum">
              <a:rPr lang="en-US" smtClean="0"/>
              <a:t>91</a:t>
            </a:fld>
            <a:endParaRPr lang="en-US"/>
          </a:p>
        </p:txBody>
      </p:sp>
      <p:pic>
        <p:nvPicPr>
          <p:cNvPr id="5" name="Picture 2" descr="Z:\2010_0416_My Pics from PLTW laptop\2011_0204_POE_Electrical Circuits_Physical\IMG_2641.JPG">
            <a:extLst>
              <a:ext uri="{FF2B5EF4-FFF2-40B4-BE49-F238E27FC236}">
                <a16:creationId xmlns:a16="http://schemas.microsoft.com/office/drawing/2014/main" id="{FD5F174B-57FB-44C3-A361-81A958E1E0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49360" y="2331918"/>
            <a:ext cx="1111170" cy="37492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2A98B21-357E-497A-A8B8-E41921F41455}"/>
              </a:ext>
            </a:extLst>
          </p:cNvPr>
          <p:cNvCxnSpPr/>
          <p:nvPr/>
        </p:nvCxnSpPr>
        <p:spPr>
          <a:xfrm flipH="1" flipV="1">
            <a:off x="8989306" y="2906001"/>
            <a:ext cx="1563338" cy="175071"/>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0847C3-C043-496A-B8E8-B56F698C3ED2}"/>
              </a:ext>
            </a:extLst>
          </p:cNvPr>
          <p:cNvSpPr txBox="1"/>
          <p:nvPr/>
        </p:nvSpPr>
        <p:spPr>
          <a:xfrm>
            <a:off x="7171183" y="2440535"/>
            <a:ext cx="2400851" cy="1631216"/>
          </a:xfrm>
          <a:prstGeom prst="rect">
            <a:avLst/>
          </a:prstGeom>
          <a:noFill/>
        </p:spPr>
        <p:txBody>
          <a:bodyPr wrap="square" rtlCol="0">
            <a:spAutoFit/>
          </a:bodyPr>
          <a:lstStyle/>
          <a:p>
            <a:r>
              <a:rPr lang="en-US" sz="2000" dirty="0">
                <a:latin typeface="+mj-lt"/>
              </a:rPr>
              <a:t>Larger metal component</a:t>
            </a:r>
          </a:p>
          <a:p>
            <a:r>
              <a:rPr lang="en-US" sz="2000" dirty="0">
                <a:latin typeface="+mj-lt"/>
              </a:rPr>
              <a:t>inside of case or case flat spot is cathode or </a:t>
            </a:r>
          </a:p>
          <a:p>
            <a:r>
              <a:rPr lang="en-US" sz="2000" dirty="0">
                <a:latin typeface="+mj-lt"/>
              </a:rPr>
              <a:t>negative (-) lead</a:t>
            </a:r>
          </a:p>
        </p:txBody>
      </p:sp>
      <p:sp>
        <p:nvSpPr>
          <p:cNvPr id="8" name="TextBox 7">
            <a:extLst>
              <a:ext uri="{FF2B5EF4-FFF2-40B4-BE49-F238E27FC236}">
                <a16:creationId xmlns:a16="http://schemas.microsoft.com/office/drawing/2014/main" id="{3F968D59-7166-4F37-B795-B3A451885CB4}"/>
              </a:ext>
            </a:extLst>
          </p:cNvPr>
          <p:cNvSpPr txBox="1"/>
          <p:nvPr/>
        </p:nvSpPr>
        <p:spPr>
          <a:xfrm>
            <a:off x="7171184" y="4800932"/>
            <a:ext cx="2268638" cy="1015663"/>
          </a:xfrm>
          <a:prstGeom prst="rect">
            <a:avLst/>
          </a:prstGeom>
          <a:noFill/>
        </p:spPr>
        <p:txBody>
          <a:bodyPr wrap="square" rtlCol="0">
            <a:spAutoFit/>
          </a:bodyPr>
          <a:lstStyle/>
          <a:p>
            <a:r>
              <a:rPr lang="en-US" sz="2000" dirty="0">
                <a:latin typeface="+mj-lt"/>
              </a:rPr>
              <a:t>Shorter wire is cathode or </a:t>
            </a:r>
          </a:p>
          <a:p>
            <a:r>
              <a:rPr lang="en-US" sz="2000" dirty="0">
                <a:latin typeface="+mj-lt"/>
              </a:rPr>
              <a:t>negative (-) lead</a:t>
            </a:r>
          </a:p>
        </p:txBody>
      </p:sp>
      <p:cxnSp>
        <p:nvCxnSpPr>
          <p:cNvPr id="9" name="Straight Connector 8">
            <a:extLst>
              <a:ext uri="{FF2B5EF4-FFF2-40B4-BE49-F238E27FC236}">
                <a16:creationId xmlns:a16="http://schemas.microsoft.com/office/drawing/2014/main" id="{829A8104-31FB-48EA-BC50-A0461054101E}"/>
              </a:ext>
            </a:extLst>
          </p:cNvPr>
          <p:cNvCxnSpPr/>
          <p:nvPr/>
        </p:nvCxnSpPr>
        <p:spPr>
          <a:xfrm flipH="1">
            <a:off x="8956441" y="5054408"/>
            <a:ext cx="1596203" cy="17474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pic>
        <p:nvPicPr>
          <p:cNvPr id="8194" name="Picture 2" descr="led schematic symbol - Clip Art Library">
            <a:extLst>
              <a:ext uri="{FF2B5EF4-FFF2-40B4-BE49-F238E27FC236}">
                <a16:creationId xmlns:a16="http://schemas.microsoft.com/office/drawing/2014/main" id="{5B6F2AA6-9308-424D-9368-76E3441830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39" y="4159245"/>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8CB2E5-F994-4CA1-A827-93CB9DA5F248}"/>
              </a:ext>
            </a:extLst>
          </p:cNvPr>
          <p:cNvSpPr txBox="1"/>
          <p:nvPr/>
        </p:nvSpPr>
        <p:spPr>
          <a:xfrm>
            <a:off x="3806577" y="5395955"/>
            <a:ext cx="2287417" cy="400110"/>
          </a:xfrm>
          <a:prstGeom prst="rect">
            <a:avLst/>
          </a:prstGeom>
          <a:noFill/>
        </p:spPr>
        <p:txBody>
          <a:bodyPr wrap="square" rtlCol="0">
            <a:spAutoFit/>
          </a:bodyPr>
          <a:lstStyle/>
          <a:p>
            <a:r>
              <a:rPr lang="en-US" sz="2000" dirty="0"/>
              <a:t>Negative ( - ) lead</a:t>
            </a:r>
          </a:p>
        </p:txBody>
      </p:sp>
      <p:sp>
        <p:nvSpPr>
          <p:cNvPr id="14" name="TextBox 13">
            <a:extLst>
              <a:ext uri="{FF2B5EF4-FFF2-40B4-BE49-F238E27FC236}">
                <a16:creationId xmlns:a16="http://schemas.microsoft.com/office/drawing/2014/main" id="{334CC5AE-CD69-469B-AB97-AE5B08225A3C}"/>
              </a:ext>
            </a:extLst>
          </p:cNvPr>
          <p:cNvSpPr txBox="1"/>
          <p:nvPr/>
        </p:nvSpPr>
        <p:spPr>
          <a:xfrm>
            <a:off x="1064070" y="5596010"/>
            <a:ext cx="2441271" cy="400110"/>
          </a:xfrm>
          <a:prstGeom prst="rect">
            <a:avLst/>
          </a:prstGeom>
          <a:noFill/>
        </p:spPr>
        <p:txBody>
          <a:bodyPr wrap="square" rtlCol="0">
            <a:spAutoFit/>
          </a:bodyPr>
          <a:lstStyle/>
          <a:p>
            <a:r>
              <a:rPr lang="en-US" sz="2000" dirty="0"/>
              <a:t>Schematic Symbol</a:t>
            </a:r>
          </a:p>
        </p:txBody>
      </p:sp>
      <p:cxnSp>
        <p:nvCxnSpPr>
          <p:cNvPr id="16" name="Straight Connector 15">
            <a:extLst>
              <a:ext uri="{FF2B5EF4-FFF2-40B4-BE49-F238E27FC236}">
                <a16:creationId xmlns:a16="http://schemas.microsoft.com/office/drawing/2014/main" id="{724127DC-D20D-45C1-98F0-4190765FFAD2}"/>
              </a:ext>
            </a:extLst>
          </p:cNvPr>
          <p:cNvCxnSpPr>
            <a:cxnSpLocks/>
            <a:stCxn id="15" idx="1"/>
          </p:cNvCxnSpPr>
          <p:nvPr/>
        </p:nvCxnSpPr>
        <p:spPr>
          <a:xfrm flipH="1" flipV="1">
            <a:off x="3152996" y="5211805"/>
            <a:ext cx="653581" cy="38420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3701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A55B-E9D3-46C1-A1B2-5214273D2B35}"/>
              </a:ext>
            </a:extLst>
          </p:cNvPr>
          <p:cNvSpPr>
            <a:spLocks noGrp="1"/>
          </p:cNvSpPr>
          <p:nvPr>
            <p:ph type="title"/>
          </p:nvPr>
        </p:nvSpPr>
        <p:spPr>
          <a:xfrm>
            <a:off x="838200" y="136525"/>
            <a:ext cx="10515600" cy="1325563"/>
          </a:xfrm>
        </p:spPr>
        <p:txBody>
          <a:bodyPr>
            <a:normAutofit/>
          </a:bodyPr>
          <a:lstStyle/>
          <a:p>
            <a:r>
              <a:rPr lang="en-US" sz="4000" dirty="0">
                <a:latin typeface="+mn-lt"/>
              </a:rPr>
              <a:t>RGB LEDs</a:t>
            </a:r>
          </a:p>
        </p:txBody>
      </p:sp>
      <p:sp>
        <p:nvSpPr>
          <p:cNvPr id="3" name="Content Placeholder 2">
            <a:extLst>
              <a:ext uri="{FF2B5EF4-FFF2-40B4-BE49-F238E27FC236}">
                <a16:creationId xmlns:a16="http://schemas.microsoft.com/office/drawing/2014/main" id="{B141A9B6-7C60-4AA7-B5BA-F4AB84F3E2F6}"/>
              </a:ext>
            </a:extLst>
          </p:cNvPr>
          <p:cNvSpPr>
            <a:spLocks noGrp="1"/>
          </p:cNvSpPr>
          <p:nvPr>
            <p:ph idx="1"/>
          </p:nvPr>
        </p:nvSpPr>
        <p:spPr>
          <a:xfrm>
            <a:off x="607595" y="1143000"/>
            <a:ext cx="6371582" cy="5029200"/>
          </a:xfrm>
        </p:spPr>
        <p:txBody>
          <a:bodyPr>
            <a:normAutofit/>
          </a:bodyPr>
          <a:lstStyle/>
          <a:p>
            <a:r>
              <a:rPr lang="en-US" dirty="0">
                <a:latin typeface="+mj-lt"/>
              </a:rPr>
              <a:t>Three different colors of LED in a single large diffuser</a:t>
            </a:r>
          </a:p>
          <a:p>
            <a:pPr lvl="1"/>
            <a:endParaRPr lang="en-US" dirty="0">
              <a:latin typeface="+mj-lt"/>
            </a:endParaRPr>
          </a:p>
          <a:p>
            <a:r>
              <a:rPr lang="en-US" dirty="0">
                <a:latin typeface="+mj-lt"/>
              </a:rPr>
              <a:t>Short leads are negative ends</a:t>
            </a:r>
          </a:p>
          <a:p>
            <a:pPr lvl="1"/>
            <a:r>
              <a:rPr lang="en-US" dirty="0">
                <a:latin typeface="+mj-lt"/>
              </a:rPr>
              <a:t>One for each color</a:t>
            </a:r>
          </a:p>
          <a:p>
            <a:pPr lvl="1"/>
            <a:endParaRPr lang="en-US" dirty="0">
              <a:latin typeface="+mj-lt"/>
            </a:endParaRPr>
          </a:p>
          <a:p>
            <a:r>
              <a:rPr lang="en-US" dirty="0">
                <a:latin typeface="+mj-lt"/>
              </a:rPr>
              <a:t>Long lead is common power</a:t>
            </a:r>
          </a:p>
          <a:p>
            <a:pPr lvl="1"/>
            <a:r>
              <a:rPr lang="en-US" dirty="0">
                <a:latin typeface="+mj-lt"/>
              </a:rPr>
              <a:t>Common anode</a:t>
            </a:r>
          </a:p>
          <a:p>
            <a:pPr lvl="1"/>
            <a:endParaRPr lang="en-US" dirty="0">
              <a:latin typeface="+mj-lt"/>
            </a:endParaRPr>
          </a:p>
          <a:p>
            <a:r>
              <a:rPr lang="en-US" dirty="0">
                <a:latin typeface="+mj-lt"/>
              </a:rPr>
              <a:t>Combinations of LEDs give other colors</a:t>
            </a:r>
          </a:p>
          <a:p>
            <a:pPr lvl="1"/>
            <a:r>
              <a:rPr lang="en-US" dirty="0">
                <a:latin typeface="+mj-lt"/>
              </a:rPr>
              <a:t>Cyan, Yellow, Violet, White</a:t>
            </a:r>
          </a:p>
        </p:txBody>
      </p:sp>
      <p:sp>
        <p:nvSpPr>
          <p:cNvPr id="4" name="Slide Number Placeholder 3">
            <a:extLst>
              <a:ext uri="{FF2B5EF4-FFF2-40B4-BE49-F238E27FC236}">
                <a16:creationId xmlns:a16="http://schemas.microsoft.com/office/drawing/2014/main" id="{70678A98-7655-4E65-B938-809DD9FCF958}"/>
              </a:ext>
            </a:extLst>
          </p:cNvPr>
          <p:cNvSpPr>
            <a:spLocks noGrp="1"/>
          </p:cNvSpPr>
          <p:nvPr>
            <p:ph type="sldNum" sz="quarter" idx="12"/>
          </p:nvPr>
        </p:nvSpPr>
        <p:spPr/>
        <p:txBody>
          <a:bodyPr/>
          <a:lstStyle/>
          <a:p>
            <a:fld id="{0778C724-3839-4D76-A707-B4C23905D055}" type="slidenum">
              <a:rPr lang="en-US" smtClean="0"/>
              <a:t>92</a:t>
            </a:fld>
            <a:endParaRPr lang="en-US"/>
          </a:p>
        </p:txBody>
      </p:sp>
      <p:pic>
        <p:nvPicPr>
          <p:cNvPr id="6" name="Picture 5">
            <a:extLst>
              <a:ext uri="{FF2B5EF4-FFF2-40B4-BE49-F238E27FC236}">
                <a16:creationId xmlns:a16="http://schemas.microsoft.com/office/drawing/2014/main" id="{4EA594AB-E052-4EF3-AC5E-030CFE199B42}"/>
              </a:ext>
            </a:extLst>
          </p:cNvPr>
          <p:cNvPicPr>
            <a:picLocks noChangeAspect="1"/>
          </p:cNvPicPr>
          <p:nvPr/>
        </p:nvPicPr>
        <p:blipFill>
          <a:blip r:embed="rId3"/>
          <a:stretch>
            <a:fillRect/>
          </a:stretch>
        </p:blipFill>
        <p:spPr>
          <a:xfrm>
            <a:off x="6979177" y="875561"/>
            <a:ext cx="4601217" cy="5296639"/>
          </a:xfrm>
          <a:prstGeom prst="rect">
            <a:avLst/>
          </a:prstGeom>
        </p:spPr>
      </p:pic>
      <p:sp>
        <p:nvSpPr>
          <p:cNvPr id="7" name="TextBox 6">
            <a:extLst>
              <a:ext uri="{FF2B5EF4-FFF2-40B4-BE49-F238E27FC236}">
                <a16:creationId xmlns:a16="http://schemas.microsoft.com/office/drawing/2014/main" id="{EF215A79-D24B-4BE2-9EF7-7AEFF548402D}"/>
              </a:ext>
            </a:extLst>
          </p:cNvPr>
          <p:cNvSpPr txBox="1"/>
          <p:nvPr/>
        </p:nvSpPr>
        <p:spPr>
          <a:xfrm>
            <a:off x="607595" y="6172200"/>
            <a:ext cx="7222760" cy="369332"/>
          </a:xfrm>
          <a:prstGeom prst="rect">
            <a:avLst/>
          </a:prstGeom>
          <a:noFill/>
        </p:spPr>
        <p:txBody>
          <a:bodyPr wrap="square" rtlCol="0">
            <a:spAutoFit/>
          </a:bodyPr>
          <a:lstStyle/>
          <a:p>
            <a:r>
              <a:rPr lang="en-US" dirty="0">
                <a:hlinkClick r:id="rId4"/>
              </a:rPr>
              <a:t>https://cdn-shop.adafruit.com/datasheets/FLR-100WAS-RGB.pdf</a:t>
            </a:r>
            <a:endParaRPr lang="en-US" dirty="0"/>
          </a:p>
        </p:txBody>
      </p:sp>
    </p:spTree>
    <p:extLst>
      <p:ext uri="{BB962C8B-B14F-4D97-AF65-F5344CB8AC3E}">
        <p14:creationId xmlns:p14="http://schemas.microsoft.com/office/powerpoint/2010/main" val="18204136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48" y="211566"/>
            <a:ext cx="10967113" cy="1325563"/>
          </a:xfrm>
        </p:spPr>
        <p:txBody>
          <a:bodyPr>
            <a:noAutofit/>
          </a:bodyPr>
          <a:lstStyle/>
          <a:p>
            <a:r>
              <a:rPr lang="en-US" sz="4000" dirty="0">
                <a:latin typeface="+mn-lt"/>
              </a:rPr>
              <a:t>Actuation is energy expensive (</a:t>
            </a:r>
            <a:r>
              <a:rPr lang="en-US" sz="4000" dirty="0" err="1">
                <a:latin typeface="+mn-lt"/>
              </a:rPr>
              <a:t>wrt</a:t>
            </a:r>
            <a:r>
              <a:rPr lang="en-US" sz="4000" dirty="0">
                <a:latin typeface="+mn-lt"/>
              </a:rPr>
              <a:t> sensing)</a:t>
            </a:r>
          </a:p>
        </p:txBody>
      </p:sp>
      <p:sp>
        <p:nvSpPr>
          <p:cNvPr id="3" name="Content Placeholder 2"/>
          <p:cNvSpPr>
            <a:spLocks noGrp="1"/>
          </p:cNvSpPr>
          <p:nvPr>
            <p:ph idx="1"/>
          </p:nvPr>
        </p:nvSpPr>
        <p:spPr>
          <a:xfrm>
            <a:off x="928815" y="3585390"/>
            <a:ext cx="11187023" cy="4407605"/>
          </a:xfrm>
        </p:spPr>
        <p:txBody>
          <a:bodyPr>
            <a:noAutofit/>
          </a:bodyPr>
          <a:lstStyle/>
          <a:p>
            <a:pPr marL="457200" lvl="1" indent="0">
              <a:buNone/>
            </a:pPr>
            <a:endParaRPr lang="en-US" b="1" dirty="0">
              <a:latin typeface="+mj-lt"/>
            </a:endParaRPr>
          </a:p>
          <a:p>
            <a:endParaRPr lang="en-US" b="1" dirty="0">
              <a:latin typeface="+mj-lt"/>
            </a:endParaRPr>
          </a:p>
          <a:p>
            <a:endParaRPr lang="en-US" b="1" dirty="0">
              <a:latin typeface="+mj-lt"/>
            </a:endParaRP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93</a:t>
            </a:fld>
            <a:endParaRPr lang="sv-SE" dirty="0"/>
          </a:p>
        </p:txBody>
      </p:sp>
      <p:pic>
        <p:nvPicPr>
          <p:cNvPr id="5" name="Online Media 4" descr="Wind Dispersal of Battery-free Wireless Devices">
            <a:hlinkClick r:id="" action="ppaction://media"/>
            <a:extLst>
              <a:ext uri="{FF2B5EF4-FFF2-40B4-BE49-F238E27FC236}">
                <a16:creationId xmlns:a16="http://schemas.microsoft.com/office/drawing/2014/main" id="{5C9541E3-7B36-ADA8-CE83-56E3DF0EA0F2}"/>
              </a:ext>
            </a:extLst>
          </p:cNvPr>
          <p:cNvPicPr>
            <a:picLocks noRot="1" noChangeAspect="1"/>
          </p:cNvPicPr>
          <p:nvPr>
            <a:videoFile r:link="rId1"/>
          </p:nvPr>
        </p:nvPicPr>
        <p:blipFill>
          <a:blip r:embed="rId4"/>
          <a:stretch>
            <a:fillRect/>
          </a:stretch>
        </p:blipFill>
        <p:spPr>
          <a:xfrm>
            <a:off x="1639950" y="1588168"/>
            <a:ext cx="8418450" cy="4623596"/>
          </a:xfrm>
          <a:prstGeom prst="rect">
            <a:avLst/>
          </a:prstGeom>
        </p:spPr>
      </p:pic>
    </p:spTree>
    <p:extLst>
      <p:ext uri="{BB962C8B-B14F-4D97-AF65-F5344CB8AC3E}">
        <p14:creationId xmlns:p14="http://schemas.microsoft.com/office/powerpoint/2010/main" val="403361707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2657" y="1368796"/>
            <a:ext cx="11619255" cy="4257102"/>
          </a:xfrm>
        </p:spPr>
      </p:pic>
      <p:sp>
        <p:nvSpPr>
          <p:cNvPr id="4" name="Slide Number Placeholder 3"/>
          <p:cNvSpPr>
            <a:spLocks noGrp="1"/>
          </p:cNvSpPr>
          <p:nvPr>
            <p:ph type="sldNum" sz="quarter" idx="12"/>
          </p:nvPr>
        </p:nvSpPr>
        <p:spPr/>
        <p:txBody>
          <a:bodyPr/>
          <a:lstStyle/>
          <a:p>
            <a:fld id="{5C6FAEEE-D619-4E65-A0EF-E650D0B3166A}" type="slidenum">
              <a:rPr lang="en-US" smtClean="0"/>
              <a:t>94</a:t>
            </a:fld>
            <a:endParaRPr lang="en-US"/>
          </a:p>
        </p:txBody>
      </p:sp>
      <p:sp>
        <p:nvSpPr>
          <p:cNvPr id="2" name="Title 1">
            <a:extLst>
              <a:ext uri="{FF2B5EF4-FFF2-40B4-BE49-F238E27FC236}">
                <a16:creationId xmlns:a16="http://schemas.microsoft.com/office/drawing/2014/main" id="{C2B9EB28-9C79-2B8C-5A5E-FE9CEE4703FA}"/>
              </a:ext>
            </a:extLst>
          </p:cNvPr>
          <p:cNvSpPr>
            <a:spLocks noGrp="1"/>
          </p:cNvSpPr>
          <p:nvPr>
            <p:ph type="title"/>
          </p:nvPr>
        </p:nvSpPr>
        <p:spPr>
          <a:xfrm>
            <a:off x="887506" y="443233"/>
            <a:ext cx="9767047" cy="740108"/>
          </a:xfrm>
        </p:spPr>
        <p:txBody>
          <a:bodyPr/>
          <a:lstStyle/>
          <a:p>
            <a:r>
              <a:rPr lang="en-SG" dirty="0"/>
              <a:t>Sensors  on </a:t>
            </a:r>
            <a:r>
              <a:rPr lang="en-SG" dirty="0" err="1"/>
              <a:t>SensorTag</a:t>
            </a:r>
            <a:r>
              <a:rPr lang="en-SG" dirty="0"/>
              <a:t> (CC2650)</a:t>
            </a:r>
          </a:p>
        </p:txBody>
      </p:sp>
    </p:spTree>
    <p:extLst>
      <p:ext uri="{BB962C8B-B14F-4D97-AF65-F5344CB8AC3E}">
        <p14:creationId xmlns:p14="http://schemas.microsoft.com/office/powerpoint/2010/main" val="1919559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6FAEEE-D619-4E65-A0EF-E650D0B3166A}" type="slidenum">
              <a:rPr lang="en-US" smtClean="0"/>
              <a:t>95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5557"/>
            <a:ext cx="12200913" cy="4525963"/>
          </a:xfrm>
          <a:prstGeom prst="rect">
            <a:avLst/>
          </a:prstGeom>
        </p:spPr>
      </p:pic>
      <p:sp>
        <p:nvSpPr>
          <p:cNvPr id="2" name="Title 1">
            <a:extLst>
              <a:ext uri="{FF2B5EF4-FFF2-40B4-BE49-F238E27FC236}">
                <a16:creationId xmlns:a16="http://schemas.microsoft.com/office/drawing/2014/main" id="{2E7404FD-64E3-5DC1-06D2-0AFF149DD853}"/>
              </a:ext>
            </a:extLst>
          </p:cNvPr>
          <p:cNvSpPr>
            <a:spLocks noGrp="1"/>
          </p:cNvSpPr>
          <p:nvPr>
            <p:ph type="title"/>
          </p:nvPr>
        </p:nvSpPr>
        <p:spPr>
          <a:xfrm>
            <a:off x="887506" y="443233"/>
            <a:ext cx="9767047" cy="740108"/>
          </a:xfrm>
        </p:spPr>
        <p:txBody>
          <a:bodyPr/>
          <a:lstStyle/>
          <a:p>
            <a:r>
              <a:rPr lang="en-SG" dirty="0"/>
              <a:t>Sensors  on </a:t>
            </a:r>
            <a:r>
              <a:rPr lang="en-SG" dirty="0" err="1"/>
              <a:t>SensorTag</a:t>
            </a:r>
            <a:r>
              <a:rPr lang="en-SG" dirty="0"/>
              <a:t> (CC2650)</a:t>
            </a:r>
          </a:p>
        </p:txBody>
      </p:sp>
    </p:spTree>
    <p:extLst>
      <p:ext uri="{BB962C8B-B14F-4D97-AF65-F5344CB8AC3E}">
        <p14:creationId xmlns:p14="http://schemas.microsoft.com/office/powerpoint/2010/main" val="9872998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1A05-509A-4C26-8B75-AF226BC0D996}"/>
              </a:ext>
            </a:extLst>
          </p:cNvPr>
          <p:cNvSpPr>
            <a:spLocks noGrp="1"/>
          </p:cNvSpPr>
          <p:nvPr>
            <p:ph type="title"/>
          </p:nvPr>
        </p:nvSpPr>
        <p:spPr>
          <a:xfrm>
            <a:off x="887506" y="443233"/>
            <a:ext cx="9767047" cy="740108"/>
          </a:xfrm>
        </p:spPr>
        <p:txBody>
          <a:bodyPr/>
          <a:lstStyle/>
          <a:p>
            <a:r>
              <a:rPr lang="en-SG" dirty="0"/>
              <a:t>Sensors on </a:t>
            </a:r>
            <a:r>
              <a:rPr lang="en-SG" dirty="0" err="1"/>
              <a:t>SensorTag</a:t>
            </a:r>
            <a:r>
              <a:rPr lang="en-SG" dirty="0"/>
              <a:t> (CC2650)</a:t>
            </a:r>
          </a:p>
        </p:txBody>
      </p:sp>
      <p:sp>
        <p:nvSpPr>
          <p:cNvPr id="3" name="Content Placeholder 2">
            <a:extLst>
              <a:ext uri="{FF2B5EF4-FFF2-40B4-BE49-F238E27FC236}">
                <a16:creationId xmlns:a16="http://schemas.microsoft.com/office/drawing/2014/main" id="{34DA3F46-CE82-4EBC-933B-938D04DE769B}"/>
              </a:ext>
            </a:extLst>
          </p:cNvPr>
          <p:cNvSpPr>
            <a:spLocks noGrp="1"/>
          </p:cNvSpPr>
          <p:nvPr>
            <p:ph idx="1"/>
          </p:nvPr>
        </p:nvSpPr>
        <p:spPr>
          <a:xfrm>
            <a:off x="887506" y="1479175"/>
            <a:ext cx="10085294" cy="4679578"/>
          </a:xfrm>
        </p:spPr>
        <p:txBody>
          <a:bodyPr>
            <a:normAutofit/>
          </a:bodyPr>
          <a:lstStyle/>
          <a:p>
            <a:r>
              <a:rPr lang="en-US" sz="2400" dirty="0" err="1">
                <a:latin typeface="+mj-lt"/>
              </a:rPr>
              <a:t>Invensense</a:t>
            </a:r>
            <a:r>
              <a:rPr lang="en-US" sz="2400" dirty="0">
                <a:latin typeface="+mj-lt"/>
              </a:rPr>
              <a:t> 9-axis IMU Sensor (MPU-9250): </a:t>
            </a:r>
          </a:p>
          <a:p>
            <a:pPr lvl="1"/>
            <a:r>
              <a:rPr lang="en-US" sz="2400" b="1" u="sng" dirty="0">
                <a:latin typeface="+mj-lt"/>
              </a:rPr>
              <a:t>Gyroscope</a:t>
            </a:r>
            <a:r>
              <a:rPr lang="en-US" sz="2400" dirty="0">
                <a:latin typeface="+mj-lt"/>
              </a:rPr>
              <a:t>: </a:t>
            </a:r>
            <a:r>
              <a:rPr lang="en-US" sz="2400" i="0" dirty="0">
                <a:latin typeface="+mj-lt"/>
              </a:rPr>
              <a:t>detect  rotation about the X-, Y-, Z- axis in degrees per second (</a:t>
            </a:r>
            <a:r>
              <a:rPr lang="en-US" sz="2400" i="0" dirty="0" err="1">
                <a:latin typeface="+mj-lt"/>
              </a:rPr>
              <a:t>dps</a:t>
            </a:r>
            <a:r>
              <a:rPr lang="en-US" sz="2400" i="0" dirty="0">
                <a:latin typeface="+mj-lt"/>
              </a:rPr>
              <a:t>)</a:t>
            </a:r>
          </a:p>
          <a:p>
            <a:pPr lvl="1"/>
            <a:r>
              <a:rPr lang="en-US" sz="2400" b="1" u="sng" dirty="0">
                <a:latin typeface="+mj-lt"/>
              </a:rPr>
              <a:t>Accelerometer</a:t>
            </a:r>
            <a:r>
              <a:rPr lang="en-US" sz="2400" dirty="0">
                <a:latin typeface="+mj-lt"/>
              </a:rPr>
              <a:t>: </a:t>
            </a:r>
            <a:r>
              <a:rPr lang="en-US" sz="2400" i="0" dirty="0">
                <a:latin typeface="+mj-lt"/>
              </a:rPr>
              <a:t>output for 3-axis in g, when placed on a flat surface, will output </a:t>
            </a:r>
            <a:r>
              <a:rPr lang="en-US" sz="2400" b="1" i="0" u="sng" dirty="0">
                <a:latin typeface="+mj-lt"/>
              </a:rPr>
              <a:t>0g</a:t>
            </a:r>
            <a:r>
              <a:rPr lang="en-US" sz="2400" i="0" dirty="0">
                <a:latin typeface="+mj-lt"/>
              </a:rPr>
              <a:t> and the X and Y and </a:t>
            </a:r>
            <a:r>
              <a:rPr lang="en-US" sz="2400" b="1" i="0" u="sng" dirty="0">
                <a:latin typeface="+mj-lt"/>
              </a:rPr>
              <a:t>1g</a:t>
            </a:r>
            <a:r>
              <a:rPr lang="en-US" sz="2400" i="0" dirty="0">
                <a:latin typeface="+mj-lt"/>
              </a:rPr>
              <a:t> on Z</a:t>
            </a:r>
          </a:p>
          <a:p>
            <a:pPr lvl="1"/>
            <a:r>
              <a:rPr lang="en-US" sz="2400" b="1" u="sng" dirty="0">
                <a:latin typeface="+mj-lt"/>
              </a:rPr>
              <a:t>Magnetometer</a:t>
            </a:r>
            <a:r>
              <a:rPr lang="en-US" sz="2400" i="0" dirty="0">
                <a:latin typeface="+mj-lt"/>
              </a:rPr>
              <a:t>: detect terrestrial magnetism in 3-axis, unit in </a:t>
            </a:r>
            <a:r>
              <a:rPr lang="en-US" sz="2400" b="1" u="sng" dirty="0" err="1">
                <a:latin typeface="+mj-lt"/>
              </a:rPr>
              <a:t>mT</a:t>
            </a:r>
            <a:endParaRPr lang="en-US" sz="2400" b="1" u="sng" dirty="0">
              <a:latin typeface="+mj-lt"/>
            </a:endParaRPr>
          </a:p>
          <a:p>
            <a:pPr lvl="1"/>
            <a:r>
              <a:rPr lang="en-US" sz="2400" dirty="0">
                <a:latin typeface="+mj-lt"/>
              </a:rPr>
              <a:t>Applications: </a:t>
            </a:r>
          </a:p>
          <a:p>
            <a:pPr lvl="2"/>
            <a:r>
              <a:rPr lang="en-US" sz="2400" dirty="0">
                <a:latin typeface="+mj-lt"/>
              </a:rPr>
              <a:t>Localization, dead reckoning</a:t>
            </a:r>
          </a:p>
          <a:p>
            <a:pPr lvl="2"/>
            <a:r>
              <a:rPr lang="en-US" sz="2400" dirty="0">
                <a:latin typeface="+mj-lt"/>
              </a:rPr>
              <a:t>Motion detection, gaming</a:t>
            </a:r>
          </a:p>
          <a:p>
            <a:pPr lvl="2"/>
            <a:r>
              <a:rPr lang="en-US" sz="2400" dirty="0">
                <a:latin typeface="+mj-lt"/>
              </a:rPr>
              <a:t>Health and Fitness</a:t>
            </a:r>
          </a:p>
        </p:txBody>
      </p:sp>
      <p:sp>
        <p:nvSpPr>
          <p:cNvPr id="4" name="Slide Number Placeholder 3">
            <a:extLst>
              <a:ext uri="{FF2B5EF4-FFF2-40B4-BE49-F238E27FC236}">
                <a16:creationId xmlns:a16="http://schemas.microsoft.com/office/drawing/2014/main" id="{30FB99F8-B1CB-47FD-85EB-491A018B291E}"/>
              </a:ext>
            </a:extLst>
          </p:cNvPr>
          <p:cNvSpPr>
            <a:spLocks noGrp="1"/>
          </p:cNvSpPr>
          <p:nvPr>
            <p:ph type="sldNum" sz="quarter" idx="12"/>
          </p:nvPr>
        </p:nvSpPr>
        <p:spPr/>
        <p:txBody>
          <a:bodyPr/>
          <a:lstStyle/>
          <a:p>
            <a:fld id="{5C6FAEEE-D619-4E65-A0EF-E650D0B3166A}" type="slidenum">
              <a:rPr lang="en-US" smtClean="0"/>
              <a:t>96</a:t>
            </a:fld>
            <a:endParaRPr lang="en-US"/>
          </a:p>
        </p:txBody>
      </p:sp>
    </p:spTree>
    <p:extLst>
      <p:ext uri="{BB962C8B-B14F-4D97-AF65-F5344CB8AC3E}">
        <p14:creationId xmlns:p14="http://schemas.microsoft.com/office/powerpoint/2010/main" val="235842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1A05-509A-4C26-8B75-AF226BC0D996}"/>
              </a:ext>
            </a:extLst>
          </p:cNvPr>
          <p:cNvSpPr>
            <a:spLocks noGrp="1"/>
          </p:cNvSpPr>
          <p:nvPr>
            <p:ph type="title"/>
          </p:nvPr>
        </p:nvSpPr>
        <p:spPr>
          <a:xfrm>
            <a:off x="887506" y="443233"/>
            <a:ext cx="9767047" cy="740108"/>
          </a:xfrm>
        </p:spPr>
        <p:txBody>
          <a:bodyPr/>
          <a:lstStyle/>
          <a:p>
            <a:r>
              <a:rPr lang="en-SG" dirty="0"/>
              <a:t>Sensors  on </a:t>
            </a:r>
            <a:r>
              <a:rPr lang="en-SG" dirty="0" err="1"/>
              <a:t>SensorTag</a:t>
            </a:r>
            <a:r>
              <a:rPr lang="en-SG" dirty="0"/>
              <a:t> (CC2650)</a:t>
            </a:r>
          </a:p>
        </p:txBody>
      </p:sp>
      <p:sp>
        <p:nvSpPr>
          <p:cNvPr id="3" name="Content Placeholder 2">
            <a:extLst>
              <a:ext uri="{FF2B5EF4-FFF2-40B4-BE49-F238E27FC236}">
                <a16:creationId xmlns:a16="http://schemas.microsoft.com/office/drawing/2014/main" id="{34DA3F46-CE82-4EBC-933B-938D04DE769B}"/>
              </a:ext>
            </a:extLst>
          </p:cNvPr>
          <p:cNvSpPr>
            <a:spLocks noGrp="1"/>
          </p:cNvSpPr>
          <p:nvPr>
            <p:ph idx="1"/>
          </p:nvPr>
        </p:nvSpPr>
        <p:spPr>
          <a:xfrm>
            <a:off x="652182" y="1219200"/>
            <a:ext cx="10416846" cy="5065059"/>
          </a:xfrm>
        </p:spPr>
        <p:txBody>
          <a:bodyPr>
            <a:normAutofit lnSpcReduction="10000"/>
          </a:bodyPr>
          <a:lstStyle/>
          <a:p>
            <a:r>
              <a:rPr lang="en-US" dirty="0">
                <a:latin typeface="+mj-lt"/>
              </a:rPr>
              <a:t>TI Ambient Light Sensor (OPT3001)</a:t>
            </a:r>
          </a:p>
          <a:p>
            <a:pPr lvl="1"/>
            <a:r>
              <a:rPr lang="en-US" dirty="0">
                <a:latin typeface="+mj-lt"/>
              </a:rPr>
              <a:t>Measures intensity of visible light, measurement in </a:t>
            </a:r>
            <a:r>
              <a:rPr lang="en-US" b="1" u="sng" dirty="0">
                <a:latin typeface="+mj-lt"/>
              </a:rPr>
              <a:t>lux</a:t>
            </a:r>
          </a:p>
          <a:p>
            <a:pPr lvl="1"/>
            <a:r>
              <a:rPr lang="en-US" dirty="0">
                <a:latin typeface="+mj-lt"/>
              </a:rPr>
              <a:t>Applications</a:t>
            </a:r>
          </a:p>
          <a:p>
            <a:pPr lvl="2"/>
            <a:r>
              <a:rPr lang="en-US" dirty="0">
                <a:latin typeface="+mj-lt"/>
              </a:rPr>
              <a:t>Light Control Systems</a:t>
            </a:r>
          </a:p>
          <a:p>
            <a:pPr lvl="2"/>
            <a:r>
              <a:rPr lang="en-US" dirty="0">
                <a:latin typeface="+mj-lt"/>
              </a:rPr>
              <a:t>Backlight Control</a:t>
            </a:r>
          </a:p>
          <a:p>
            <a:pPr lvl="2"/>
            <a:r>
              <a:rPr lang="en-US" dirty="0">
                <a:latin typeface="+mj-lt"/>
              </a:rPr>
              <a:t>Home Automation</a:t>
            </a:r>
          </a:p>
          <a:p>
            <a:pPr lvl="2"/>
            <a:r>
              <a:rPr lang="en-US" dirty="0">
                <a:latin typeface="+mj-lt"/>
              </a:rPr>
              <a:t>Cameras</a:t>
            </a:r>
          </a:p>
          <a:p>
            <a:r>
              <a:rPr lang="en-US" dirty="0">
                <a:latin typeface="+mj-lt"/>
              </a:rPr>
              <a:t>Bosch Altimeter/Pressure Sensor (BMP280)</a:t>
            </a:r>
          </a:p>
          <a:p>
            <a:pPr lvl="1"/>
            <a:r>
              <a:rPr lang="en-US" dirty="0">
                <a:latin typeface="+mj-lt"/>
              </a:rPr>
              <a:t>Measures barometric pressure in </a:t>
            </a:r>
            <a:r>
              <a:rPr lang="en-US" dirty="0" err="1">
                <a:latin typeface="+mj-lt"/>
              </a:rPr>
              <a:t>hPa</a:t>
            </a:r>
            <a:r>
              <a:rPr lang="en-US" dirty="0">
                <a:latin typeface="+mj-lt"/>
              </a:rPr>
              <a:t> (~millibar)</a:t>
            </a:r>
          </a:p>
          <a:p>
            <a:pPr lvl="1"/>
            <a:r>
              <a:rPr lang="en-US" dirty="0">
                <a:latin typeface="+mj-lt"/>
              </a:rPr>
              <a:t>Applications</a:t>
            </a:r>
          </a:p>
          <a:p>
            <a:pPr lvl="2"/>
            <a:r>
              <a:rPr lang="en-US" dirty="0">
                <a:latin typeface="+mj-lt"/>
              </a:rPr>
              <a:t>Enhance GPS</a:t>
            </a:r>
          </a:p>
          <a:p>
            <a:pPr lvl="2"/>
            <a:r>
              <a:rPr lang="en-US" dirty="0">
                <a:latin typeface="+mj-lt"/>
              </a:rPr>
              <a:t>Outdoor Navigation</a:t>
            </a:r>
          </a:p>
          <a:p>
            <a:pPr lvl="2"/>
            <a:r>
              <a:rPr lang="en-US" dirty="0">
                <a:latin typeface="+mj-lt"/>
              </a:rPr>
              <a:t>Indoor Navigation</a:t>
            </a:r>
          </a:p>
          <a:p>
            <a:pPr lvl="2"/>
            <a:r>
              <a:rPr lang="en-US" dirty="0">
                <a:latin typeface="+mj-lt"/>
              </a:rPr>
              <a:t>Weather Forecast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30FB99F8-B1CB-47FD-85EB-491A018B291E}"/>
              </a:ext>
            </a:extLst>
          </p:cNvPr>
          <p:cNvSpPr>
            <a:spLocks noGrp="1"/>
          </p:cNvSpPr>
          <p:nvPr>
            <p:ph type="sldNum" sz="quarter" idx="12"/>
          </p:nvPr>
        </p:nvSpPr>
        <p:spPr/>
        <p:txBody>
          <a:bodyPr/>
          <a:lstStyle/>
          <a:p>
            <a:fld id="{5C6FAEEE-D619-4E65-A0EF-E650D0B3166A}" type="slidenum">
              <a:rPr lang="en-US" smtClean="0"/>
              <a:t>97</a:t>
            </a:fld>
            <a:endParaRPr lang="en-US"/>
          </a:p>
        </p:txBody>
      </p:sp>
    </p:spTree>
    <p:extLst>
      <p:ext uri="{BB962C8B-B14F-4D97-AF65-F5344CB8AC3E}">
        <p14:creationId xmlns:p14="http://schemas.microsoft.com/office/powerpoint/2010/main" val="318399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A6237-15A0-53D5-2CEB-334CA32F39D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54C8D7-7F62-FE91-7F04-25B69D6683A3}"/>
              </a:ext>
            </a:extLst>
          </p:cNvPr>
          <p:cNvSpPr>
            <a:spLocks noGrp="1"/>
          </p:cNvSpPr>
          <p:nvPr>
            <p:ph idx="1"/>
          </p:nvPr>
        </p:nvSpPr>
        <p:spPr>
          <a:xfrm>
            <a:off x="838200" y="1864427"/>
            <a:ext cx="11050138" cy="3129145"/>
          </a:xfrm>
        </p:spPr>
        <p:txBody>
          <a:bodyPr>
            <a:normAutofit/>
          </a:bodyPr>
          <a:lstStyle/>
          <a:p>
            <a:r>
              <a:rPr lang="en-US" dirty="0">
                <a:latin typeface="+mj-lt"/>
              </a:rPr>
              <a:t>General course information and updates</a:t>
            </a:r>
            <a:endParaRPr lang="en-US" dirty="0">
              <a:latin typeface="+mj-lt"/>
              <a:sym typeface="Wingdings" pitchFamily="2" charset="2"/>
            </a:endParaRPr>
          </a:p>
          <a:p>
            <a:r>
              <a:rPr lang="en-US" dirty="0">
                <a:latin typeface="+mj-lt"/>
                <a:sym typeface="Wingdings" pitchFamily="2" charset="2"/>
              </a:rPr>
              <a:t>Let us review what we had covered in the last lecture</a:t>
            </a:r>
          </a:p>
          <a:p>
            <a:r>
              <a:rPr lang="en-US" dirty="0">
                <a:latin typeface="+mj-lt"/>
                <a:sym typeface="Wingdings" pitchFamily="2" charset="2"/>
              </a:rPr>
              <a:t>Radio signal propagation, attenuation and decibel</a:t>
            </a:r>
          </a:p>
          <a:p>
            <a:r>
              <a:rPr lang="en-US" dirty="0">
                <a:latin typeface="+mj-lt"/>
                <a:sym typeface="Wingdings" pitchFamily="2" charset="2"/>
              </a:rPr>
              <a:t>What are sensors,  different type of sensing modality</a:t>
            </a:r>
            <a:endParaRPr lang="en-US" dirty="0">
              <a:solidFill>
                <a:schemeClr val="tx1">
                  <a:lumMod val="65000"/>
                  <a:lumOff val="35000"/>
                </a:schemeClr>
              </a:solidFill>
              <a:latin typeface="+mj-lt"/>
              <a:sym typeface="Wingdings" pitchFamily="2" charset="2"/>
            </a:endParaRPr>
          </a:p>
          <a:p>
            <a:r>
              <a:rPr lang="en-US" dirty="0">
                <a:latin typeface="+mj-lt"/>
                <a:sym typeface="Wingdings" pitchFamily="2" charset="2"/>
              </a:rPr>
              <a:t>Actuation and </a:t>
            </a:r>
            <a:r>
              <a:rPr lang="en-US" dirty="0" err="1">
                <a:latin typeface="+mj-lt"/>
                <a:sym typeface="Wingdings" pitchFamily="2" charset="2"/>
              </a:rPr>
              <a:t>SensorTag</a:t>
            </a:r>
            <a:r>
              <a:rPr lang="en-US" dirty="0">
                <a:latin typeface="+mj-lt"/>
                <a:sym typeface="Wingdings" pitchFamily="2" charset="2"/>
              </a:rPr>
              <a:t> Platform</a:t>
            </a:r>
          </a:p>
        </p:txBody>
      </p:sp>
      <p:sp>
        <p:nvSpPr>
          <p:cNvPr id="12" name="Slide Number Placeholder 11">
            <a:extLst>
              <a:ext uri="{FF2B5EF4-FFF2-40B4-BE49-F238E27FC236}">
                <a16:creationId xmlns:a16="http://schemas.microsoft.com/office/drawing/2014/main" id="{F86178D7-E31F-DC91-C169-A79AE51DDE88}"/>
              </a:ext>
            </a:extLst>
          </p:cNvPr>
          <p:cNvSpPr>
            <a:spLocks noGrp="1"/>
          </p:cNvSpPr>
          <p:nvPr>
            <p:ph type="sldNum" sz="quarter" idx="12"/>
          </p:nvPr>
        </p:nvSpPr>
        <p:spPr/>
        <p:txBody>
          <a:bodyPr/>
          <a:lstStyle/>
          <a:p>
            <a:fld id="{687B7451-1438-CB4A-8106-82A64F1C7D7B}" type="slidenum">
              <a:rPr lang="sv-SE" smtClean="0"/>
              <a:t>98</a:t>
            </a:fld>
            <a:endParaRPr lang="sv-SE" dirty="0"/>
          </a:p>
        </p:txBody>
      </p:sp>
      <p:sp>
        <p:nvSpPr>
          <p:cNvPr id="5" name="Title 4">
            <a:extLst>
              <a:ext uri="{FF2B5EF4-FFF2-40B4-BE49-F238E27FC236}">
                <a16:creationId xmlns:a16="http://schemas.microsoft.com/office/drawing/2014/main" id="{B126E2D3-F601-6021-C7B9-459ACA515B68}"/>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1D52C96-0E7C-6A1D-7FD4-CC46D9871FA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1121265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C09AE-D552-6072-7BBB-FF20FE176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2D65A-2C06-0C61-E6C2-6DF31C855E5B}"/>
              </a:ext>
            </a:extLst>
          </p:cNvPr>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a:extLst>
              <a:ext uri="{FF2B5EF4-FFF2-40B4-BE49-F238E27FC236}">
                <a16:creationId xmlns:a16="http://schemas.microsoft.com/office/drawing/2014/main" id="{0A869B80-92A9-4E97-0E5B-C7FF8A121C55}"/>
              </a:ext>
            </a:extLst>
          </p:cNvPr>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29299C2-87FF-F9CE-9842-50956A631E2D}"/>
              </a:ext>
            </a:extLst>
          </p:cNvPr>
          <p:cNvSpPr>
            <a:spLocks noGrp="1"/>
          </p:cNvSpPr>
          <p:nvPr>
            <p:ph type="sldNum" sz="quarter" idx="12"/>
          </p:nvPr>
        </p:nvSpPr>
        <p:spPr/>
        <p:txBody>
          <a:bodyPr/>
          <a:lstStyle/>
          <a:p>
            <a:fld id="{687B7451-1438-CB4A-8106-82A64F1C7D7B}" type="slidenum">
              <a:rPr lang="sv-SE" smtClean="0"/>
              <a:t>99</a:t>
            </a:fld>
            <a:endParaRPr lang="sv-SE"/>
          </a:p>
        </p:txBody>
      </p:sp>
      <p:pic>
        <p:nvPicPr>
          <p:cNvPr id="7" name="Picture 6" descr="Logo, company name&#10;&#10;Description automatically generated">
            <a:extLst>
              <a:ext uri="{FF2B5EF4-FFF2-40B4-BE49-F238E27FC236}">
                <a16:creationId xmlns:a16="http://schemas.microsoft.com/office/drawing/2014/main" id="{92677D71-5AB1-752E-6F71-29D570816AEA}"/>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407B33BB-0E50-1F14-9922-34E680B36F29}"/>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067961844"/>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41283</TotalTime>
  <Words>9933</Words>
  <Application>Microsoft Macintosh PowerPoint</Application>
  <PresentationFormat>Widescreen</PresentationFormat>
  <Paragraphs>907</Paragraphs>
  <Slides>99</Slides>
  <Notes>60</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99</vt:i4>
      </vt:variant>
    </vt:vector>
  </HeadingPairs>
  <TitlesOfParts>
    <vt:vector size="110" baseType="lpstr">
      <vt:lpstr>Arial</vt:lpstr>
      <vt:lpstr>Calibri</vt:lpstr>
      <vt:lpstr>Calibri Light</vt:lpstr>
      <vt:lpstr>Cambria Math</vt:lpstr>
      <vt:lpstr>Lato</vt:lpstr>
      <vt:lpstr>Söhne</vt:lpstr>
      <vt:lpstr>Symbol</vt:lpstr>
      <vt:lpstr>Tahoma</vt:lpstr>
      <vt:lpstr>Office Theme</vt:lpstr>
      <vt:lpstr>Equation.3</vt:lpstr>
      <vt:lpstr>Equation</vt:lpstr>
      <vt:lpstr>Wireless Networking</vt:lpstr>
      <vt:lpstr>Roadmap of the lecture today</vt:lpstr>
      <vt:lpstr>PowerPoint Presentation</vt:lpstr>
      <vt:lpstr>Important Events and Deadlines</vt:lpstr>
      <vt:lpstr>Collection of sensor tags and group formation</vt:lpstr>
      <vt:lpstr>Roadmap of the lecture today</vt:lpstr>
      <vt:lpstr>PowerPoint Presentation</vt:lpstr>
      <vt:lpstr>What does the term radio means?</vt:lpstr>
      <vt:lpstr>Fundamentals of electromagnetic waves</vt:lpstr>
      <vt:lpstr>Fundamentals of electromagnetic waves</vt:lpstr>
      <vt:lpstr>Wavelength of an electromagnetic wave</vt:lpstr>
      <vt:lpstr>Wavelength of an electromagnetic wave</vt:lpstr>
      <vt:lpstr>What does the term radio mean?</vt:lpstr>
      <vt:lpstr>What does the term radio mean?</vt:lpstr>
      <vt:lpstr>What are radio transceivers?</vt:lpstr>
      <vt:lpstr>What do you mean by spectrum? Radio spectrum?</vt:lpstr>
      <vt:lpstr>How are radio waves characterized?</vt:lpstr>
      <vt:lpstr>How are radio waves modified to carry information</vt:lpstr>
      <vt:lpstr>What are different modulation techniques?</vt:lpstr>
      <vt:lpstr>Amplitude modulation: vary amplitude of carrier signal</vt:lpstr>
      <vt:lpstr>Frequency modulation: vary frequency of carrier signal</vt:lpstr>
      <vt:lpstr>Phase modulation: vary phase of carrier signal</vt:lpstr>
      <vt:lpstr>How radio waves radiate out from transceiver</vt:lpstr>
      <vt:lpstr>Relationship between antenna size and frequency</vt:lpstr>
      <vt:lpstr>Understanding the performance of an antenna</vt:lpstr>
      <vt:lpstr>Understanding the performance of an antenna</vt:lpstr>
      <vt:lpstr>How do radio waves propagate from TX to RX?</vt:lpstr>
      <vt:lpstr>Radio propagation is complex in real-world, especially when obstacles are present</vt:lpstr>
      <vt:lpstr>Radio waves propagation in line-of-sight</vt:lpstr>
      <vt:lpstr>Non-line of sight propagation of radio waves</vt:lpstr>
      <vt:lpstr>Estimating received signal strength and range: Friis propagation model</vt:lpstr>
      <vt:lpstr>Path Loss Exponent</vt:lpstr>
      <vt:lpstr>Roadmap of the lecture today</vt:lpstr>
      <vt:lpstr>Attenuation and Gain: Decibel (dB) unit</vt:lpstr>
      <vt:lpstr>Operations in decibel (dB) examples</vt:lpstr>
      <vt:lpstr>Operations in decibel (dB) examples</vt:lpstr>
      <vt:lpstr>Unit of power of a signal: dBm (decibel milliwatt)</vt:lpstr>
      <vt:lpstr>Example: Range and antenna gain estimation </vt:lpstr>
      <vt:lpstr>Example: Range and antenna gain estimation </vt:lpstr>
      <vt:lpstr>Roadmap of the lecture today</vt:lpstr>
      <vt:lpstr>Four main tasks performed by an embedded device</vt:lpstr>
      <vt:lpstr>Sensors and actuators are an integral part of most consumer electronic devices</vt:lpstr>
      <vt:lpstr>Cars are all software and sensors</vt:lpstr>
      <vt:lpstr>So, what are sensors ? </vt:lpstr>
      <vt:lpstr>Different forms of sensing: Active vs Passive</vt:lpstr>
      <vt:lpstr>Different forms of sensing: Active vs Passive</vt:lpstr>
      <vt:lpstr>Identify passive/active sensing from applications?</vt:lpstr>
      <vt:lpstr>Identify passive/active sensing from applications?</vt:lpstr>
      <vt:lpstr>Identify passive/active sensing from applications?</vt:lpstr>
      <vt:lpstr>Identify passive/active sensing from applications?</vt:lpstr>
      <vt:lpstr>Identify passive/active sensing from applications?</vt:lpstr>
      <vt:lpstr>Identify passive/active sensing from applications?</vt:lpstr>
      <vt:lpstr>Identify passive/active sensing from applications?</vt:lpstr>
      <vt:lpstr>Digital microcontrollers, analog world,  and sensors</vt:lpstr>
      <vt:lpstr>Sensors transform phenomenon into electrical signals</vt:lpstr>
      <vt:lpstr>Material Resistivity and its Role in Sensing Phenomena</vt:lpstr>
      <vt:lpstr>Material Resistivity and its Role in Sensing Phenomena</vt:lpstr>
      <vt:lpstr>Material Resistivity and its Role in Sensing Phenomena</vt:lpstr>
      <vt:lpstr>Temperature sensing using resistivity changes</vt:lpstr>
      <vt:lpstr>Light sensing using resistive changes</vt:lpstr>
      <vt:lpstr>Let us go back to electronics basics: voltage dividers</vt:lpstr>
      <vt:lpstr>How do we measure a resistive sensor?</vt:lpstr>
      <vt:lpstr>Linear Relationship in Sensing Applications</vt:lpstr>
      <vt:lpstr>Linear Relationship in Sensing Applications</vt:lpstr>
      <vt:lpstr>Taking a step back: Microcontrollers are digital</vt:lpstr>
      <vt:lpstr>Taking a step back: Microcontrollers are digital</vt:lpstr>
      <vt:lpstr>ADC: Bridging the analog and digital worlds</vt:lpstr>
      <vt:lpstr>Beyond resistive changes sensing: Potential</vt:lpstr>
      <vt:lpstr>Generating voltage via piezoelectric effect</vt:lpstr>
      <vt:lpstr>Beyond resistive changes sensing: Potential</vt:lpstr>
      <vt:lpstr>Motion sensing: accelerometers</vt:lpstr>
      <vt:lpstr>Motion sensing: Inertial measurement unit (IMU)</vt:lpstr>
      <vt:lpstr>Motion sensing: Inertial measurement unit (IMU)</vt:lpstr>
      <vt:lpstr>Microelectromechanical Systems (MEMS)</vt:lpstr>
      <vt:lpstr>Beyond resistive changes sensing: Deformations</vt:lpstr>
      <vt:lpstr>Other sensors: magnetic field (magnetometer)</vt:lpstr>
      <vt:lpstr>Even more types of sensors</vt:lpstr>
      <vt:lpstr>Active sensing: Ultrasound sensor</vt:lpstr>
      <vt:lpstr>Passive Infrared (PIR) sensor</vt:lpstr>
      <vt:lpstr>We use PIR sensors in our day-to-day life</vt:lpstr>
      <vt:lpstr>Let’s look at some commonly used IoT devices</vt:lpstr>
      <vt:lpstr>What’s inside Apple AirTag</vt:lpstr>
      <vt:lpstr>What’s inside Apple AirTag</vt:lpstr>
      <vt:lpstr>Let’s look at some commonly used IoT devices</vt:lpstr>
      <vt:lpstr>Let’s look at some commonly used IoT devices</vt:lpstr>
      <vt:lpstr>Let’s look at some commonly used IoT devices</vt:lpstr>
      <vt:lpstr>Let’s look at some commonly used IoT devices</vt:lpstr>
      <vt:lpstr>TraceTogether Token</vt:lpstr>
      <vt:lpstr>Roadmap of the lecture today</vt:lpstr>
      <vt:lpstr>What are actuators?</vt:lpstr>
      <vt:lpstr>Light emitting diodes (LEDs)</vt:lpstr>
      <vt:lpstr>RGB LEDs</vt:lpstr>
      <vt:lpstr>Actuation is energy expensive (wrt sensing)</vt:lpstr>
      <vt:lpstr>Sensors  on SensorTag (CC2650)</vt:lpstr>
      <vt:lpstr>Sensors  on SensorTag (CC2650)</vt:lpstr>
      <vt:lpstr>Sensors on SensorTag (CC2650)</vt:lpstr>
      <vt:lpstr>Sensors  on SensorTag (CC2650)</vt:lpstr>
      <vt:lpstr>Roadmap of the lecture today</vt:lpstr>
      <vt:lpstr>Wireless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1169</cp:revision>
  <dcterms:created xsi:type="dcterms:W3CDTF">2020-02-17T19:00:36Z</dcterms:created>
  <dcterms:modified xsi:type="dcterms:W3CDTF">2024-02-02T10:09:51Z</dcterms:modified>
</cp:coreProperties>
</file>