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335" r:id="rId2"/>
    <p:sldId id="680" r:id="rId3"/>
    <p:sldId id="2419" r:id="rId4"/>
    <p:sldId id="2432" r:id="rId5"/>
    <p:sldId id="2388" r:id="rId6"/>
    <p:sldId id="2433" r:id="rId7"/>
    <p:sldId id="2429" r:id="rId8"/>
    <p:sldId id="2424" r:id="rId9"/>
    <p:sldId id="2317" r:id="rId10"/>
    <p:sldId id="740" r:id="rId11"/>
    <p:sldId id="2346" r:id="rId12"/>
    <p:sldId id="388" r:id="rId13"/>
    <p:sldId id="2402" r:id="rId14"/>
    <p:sldId id="2403" r:id="rId15"/>
    <p:sldId id="2404" r:id="rId16"/>
    <p:sldId id="400" r:id="rId17"/>
    <p:sldId id="415" r:id="rId18"/>
    <p:sldId id="2359" r:id="rId19"/>
    <p:sldId id="2405" r:id="rId20"/>
    <p:sldId id="392" r:id="rId21"/>
    <p:sldId id="413" r:id="rId22"/>
    <p:sldId id="414" r:id="rId23"/>
    <p:sldId id="2390" r:id="rId24"/>
    <p:sldId id="417" r:id="rId25"/>
    <p:sldId id="2406" r:id="rId26"/>
    <p:sldId id="2417" r:id="rId27"/>
    <p:sldId id="2418" r:id="rId28"/>
    <p:sldId id="2434" r:id="rId29"/>
    <p:sldId id="2428" r:id="rId30"/>
    <p:sldId id="2431" r:id="rId31"/>
    <p:sldId id="2425" r:id="rId32"/>
    <p:sldId id="2427" r:id="rId33"/>
    <p:sldId id="341" r:id="rId34"/>
    <p:sldId id="2435" r:id="rId35"/>
    <p:sldId id="2411" r:id="rId36"/>
    <p:sldId id="734" r:id="rId37"/>
    <p:sldId id="2135" r:id="rId38"/>
    <p:sldId id="2275" r:id="rId39"/>
    <p:sldId id="2273" r:id="rId40"/>
    <p:sldId id="394" r:id="rId41"/>
    <p:sldId id="2400" r:id="rId42"/>
    <p:sldId id="303" r:id="rId43"/>
    <p:sldId id="2393" r:id="rId44"/>
    <p:sldId id="2394" r:id="rId45"/>
    <p:sldId id="2396" r:id="rId46"/>
    <p:sldId id="2395" r:id="rId47"/>
    <p:sldId id="2397" r:id="rId48"/>
    <p:sldId id="2412" r:id="rId49"/>
    <p:sldId id="2304" r:id="rId50"/>
    <p:sldId id="2430" r:id="rId51"/>
    <p:sldId id="2401" r:id="rId52"/>
    <p:sldId id="2420" r:id="rId53"/>
    <p:sldId id="2421" r:id="rId54"/>
    <p:sldId id="2422" r:id="rId55"/>
    <p:sldId id="302" r:id="rId56"/>
    <p:sldId id="2398" r:id="rId57"/>
    <p:sldId id="284" r:id="rId58"/>
    <p:sldId id="290" r:id="rId59"/>
    <p:sldId id="279" r:id="rId60"/>
    <p:sldId id="285" r:id="rId61"/>
    <p:sldId id="2436" r:id="rId62"/>
    <p:sldId id="2325" r:id="rId63"/>
    <p:sldId id="2423" r:id="rId64"/>
    <p:sldId id="2326" r:id="rId65"/>
    <p:sldId id="291" r:id="rId66"/>
    <p:sldId id="280" r:id="rId67"/>
    <p:sldId id="260" r:id="rId68"/>
    <p:sldId id="261" r:id="rId69"/>
    <p:sldId id="262" r:id="rId70"/>
    <p:sldId id="263" r:id="rId71"/>
    <p:sldId id="282" r:id="rId72"/>
    <p:sldId id="272" r:id="rId73"/>
    <p:sldId id="273" r:id="rId74"/>
    <p:sldId id="257" r:id="rId7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buj Varshney" initials="AV" lastIdx="1" clrIdx="0">
    <p:extLst>
      <p:ext uri="{19B8F6BF-5375-455C-9EA6-DF929625EA0E}">
        <p15:presenceInfo xmlns:p15="http://schemas.microsoft.com/office/powerpoint/2012/main" userId="279ee687c80bf3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61" autoAdjust="0"/>
    <p:restoredTop sz="97840" autoAdjust="0"/>
  </p:normalViewPr>
  <p:slideViewPr>
    <p:cSldViewPr snapToGrid="0" snapToObjects="1">
      <p:cViewPr varScale="1">
        <p:scale>
          <a:sx n="94" d="100"/>
          <a:sy n="94" d="100"/>
        </p:scale>
        <p:origin x="1120" y="184"/>
      </p:cViewPr>
      <p:guideLst/>
    </p:cSldViewPr>
  </p:slideViewPr>
  <p:outlineViewPr>
    <p:cViewPr>
      <p:scale>
        <a:sx n="33" d="100"/>
        <a:sy n="33" d="100"/>
      </p:scale>
      <p:origin x="0" y="-1965"/>
    </p:cViewPr>
  </p:outlineViewPr>
  <p:notesTextViewPr>
    <p:cViewPr>
      <p:scale>
        <a:sx n="20" d="100"/>
        <a:sy n="2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04812702715063"/>
          <c:y val="0.13247921163311496"/>
          <c:w val="0.71588919655923944"/>
          <c:h val="0.67593517381572066"/>
        </c:manualLayout>
      </c:layout>
      <c:scatterChart>
        <c:scatterStyle val="lineMarker"/>
        <c:varyColors val="0"/>
        <c:ser>
          <c:idx val="0"/>
          <c:order val="0"/>
          <c:tx>
            <c:strRef>
              <c:f>Sheet1!$B$1</c:f>
              <c:strCache>
                <c:ptCount val="1"/>
                <c:pt idx="0">
                  <c:v>Resistance (Ω)</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Sheet1!$A$2:$A$242</c:f>
              <c:numCache>
                <c:formatCode>General</c:formatCode>
                <c:ptCount val="241"/>
                <c:pt idx="0">
                  <c:v>-40</c:v>
                </c:pt>
                <c:pt idx="1">
                  <c:v>-39</c:v>
                </c:pt>
                <c:pt idx="2">
                  <c:v>-38</c:v>
                </c:pt>
                <c:pt idx="3">
                  <c:v>-37</c:v>
                </c:pt>
                <c:pt idx="4">
                  <c:v>-36</c:v>
                </c:pt>
                <c:pt idx="5">
                  <c:v>-35</c:v>
                </c:pt>
                <c:pt idx="6">
                  <c:v>-34</c:v>
                </c:pt>
                <c:pt idx="7">
                  <c:v>-33</c:v>
                </c:pt>
                <c:pt idx="8">
                  <c:v>-32</c:v>
                </c:pt>
                <c:pt idx="9">
                  <c:v>-31</c:v>
                </c:pt>
                <c:pt idx="10">
                  <c:v>-30</c:v>
                </c:pt>
                <c:pt idx="11">
                  <c:v>-29</c:v>
                </c:pt>
                <c:pt idx="12">
                  <c:v>-28</c:v>
                </c:pt>
                <c:pt idx="13">
                  <c:v>-27</c:v>
                </c:pt>
                <c:pt idx="14">
                  <c:v>-26</c:v>
                </c:pt>
                <c:pt idx="15">
                  <c:v>-25</c:v>
                </c:pt>
                <c:pt idx="16">
                  <c:v>-24</c:v>
                </c:pt>
                <c:pt idx="17">
                  <c:v>-23</c:v>
                </c:pt>
                <c:pt idx="18">
                  <c:v>-22</c:v>
                </c:pt>
                <c:pt idx="19">
                  <c:v>-21</c:v>
                </c:pt>
                <c:pt idx="20">
                  <c:v>-20</c:v>
                </c:pt>
                <c:pt idx="21">
                  <c:v>-19</c:v>
                </c:pt>
                <c:pt idx="22">
                  <c:v>-18</c:v>
                </c:pt>
                <c:pt idx="23">
                  <c:v>-17</c:v>
                </c:pt>
                <c:pt idx="24">
                  <c:v>-16</c:v>
                </c:pt>
                <c:pt idx="25">
                  <c:v>-15</c:v>
                </c:pt>
                <c:pt idx="26">
                  <c:v>-14</c:v>
                </c:pt>
                <c:pt idx="27">
                  <c:v>-13</c:v>
                </c:pt>
                <c:pt idx="28">
                  <c:v>-12</c:v>
                </c:pt>
                <c:pt idx="29">
                  <c:v>-11</c:v>
                </c:pt>
                <c:pt idx="30">
                  <c:v>-10</c:v>
                </c:pt>
                <c:pt idx="31">
                  <c:v>-9</c:v>
                </c:pt>
                <c:pt idx="32">
                  <c:v>-8</c:v>
                </c:pt>
                <c:pt idx="33">
                  <c:v>-7</c:v>
                </c:pt>
                <c:pt idx="34">
                  <c:v>-6</c:v>
                </c:pt>
                <c:pt idx="35">
                  <c:v>-5</c:v>
                </c:pt>
                <c:pt idx="36">
                  <c:v>-4</c:v>
                </c:pt>
                <c:pt idx="37">
                  <c:v>-3</c:v>
                </c:pt>
                <c:pt idx="38">
                  <c:v>-2</c:v>
                </c:pt>
                <c:pt idx="39">
                  <c:v>-1</c:v>
                </c:pt>
                <c:pt idx="40">
                  <c:v>0</c:v>
                </c:pt>
                <c:pt idx="41">
                  <c:v>1</c:v>
                </c:pt>
                <c:pt idx="42">
                  <c:v>2</c:v>
                </c:pt>
                <c:pt idx="43">
                  <c:v>3</c:v>
                </c:pt>
                <c:pt idx="44">
                  <c:v>4</c:v>
                </c:pt>
                <c:pt idx="45">
                  <c:v>5</c:v>
                </c:pt>
                <c:pt idx="46">
                  <c:v>6</c:v>
                </c:pt>
                <c:pt idx="47">
                  <c:v>7</c:v>
                </c:pt>
                <c:pt idx="48">
                  <c:v>8</c:v>
                </c:pt>
                <c:pt idx="49">
                  <c:v>9</c:v>
                </c:pt>
                <c:pt idx="50">
                  <c:v>10</c:v>
                </c:pt>
                <c:pt idx="51">
                  <c:v>11</c:v>
                </c:pt>
                <c:pt idx="52">
                  <c:v>12</c:v>
                </c:pt>
                <c:pt idx="53">
                  <c:v>13</c:v>
                </c:pt>
                <c:pt idx="54">
                  <c:v>14</c:v>
                </c:pt>
                <c:pt idx="55">
                  <c:v>15</c:v>
                </c:pt>
                <c:pt idx="56">
                  <c:v>16</c:v>
                </c:pt>
                <c:pt idx="57">
                  <c:v>17</c:v>
                </c:pt>
                <c:pt idx="58">
                  <c:v>18</c:v>
                </c:pt>
                <c:pt idx="59">
                  <c:v>19</c:v>
                </c:pt>
                <c:pt idx="60">
                  <c:v>20</c:v>
                </c:pt>
                <c:pt idx="61">
                  <c:v>21</c:v>
                </c:pt>
                <c:pt idx="62">
                  <c:v>22</c:v>
                </c:pt>
                <c:pt idx="63">
                  <c:v>23</c:v>
                </c:pt>
                <c:pt idx="64">
                  <c:v>24</c:v>
                </c:pt>
                <c:pt idx="65">
                  <c:v>25</c:v>
                </c:pt>
                <c:pt idx="66">
                  <c:v>26</c:v>
                </c:pt>
                <c:pt idx="67">
                  <c:v>27</c:v>
                </c:pt>
                <c:pt idx="68">
                  <c:v>28</c:v>
                </c:pt>
                <c:pt idx="69">
                  <c:v>29</c:v>
                </c:pt>
                <c:pt idx="70">
                  <c:v>30</c:v>
                </c:pt>
                <c:pt idx="71">
                  <c:v>31</c:v>
                </c:pt>
                <c:pt idx="72">
                  <c:v>32</c:v>
                </c:pt>
                <c:pt idx="73">
                  <c:v>33</c:v>
                </c:pt>
                <c:pt idx="74">
                  <c:v>34</c:v>
                </c:pt>
                <c:pt idx="75">
                  <c:v>35</c:v>
                </c:pt>
                <c:pt idx="76">
                  <c:v>36</c:v>
                </c:pt>
                <c:pt idx="77">
                  <c:v>37</c:v>
                </c:pt>
                <c:pt idx="78">
                  <c:v>38</c:v>
                </c:pt>
                <c:pt idx="79">
                  <c:v>39</c:v>
                </c:pt>
                <c:pt idx="80">
                  <c:v>40</c:v>
                </c:pt>
                <c:pt idx="81">
                  <c:v>41</c:v>
                </c:pt>
                <c:pt idx="82">
                  <c:v>42</c:v>
                </c:pt>
                <c:pt idx="83">
                  <c:v>43</c:v>
                </c:pt>
                <c:pt idx="84">
                  <c:v>44</c:v>
                </c:pt>
                <c:pt idx="85">
                  <c:v>45</c:v>
                </c:pt>
                <c:pt idx="86">
                  <c:v>46</c:v>
                </c:pt>
                <c:pt idx="87">
                  <c:v>47</c:v>
                </c:pt>
                <c:pt idx="88">
                  <c:v>48</c:v>
                </c:pt>
                <c:pt idx="89">
                  <c:v>49</c:v>
                </c:pt>
                <c:pt idx="90">
                  <c:v>50</c:v>
                </c:pt>
                <c:pt idx="91">
                  <c:v>51</c:v>
                </c:pt>
                <c:pt idx="92">
                  <c:v>52</c:v>
                </c:pt>
                <c:pt idx="93">
                  <c:v>53</c:v>
                </c:pt>
                <c:pt idx="94">
                  <c:v>54</c:v>
                </c:pt>
                <c:pt idx="95">
                  <c:v>55</c:v>
                </c:pt>
                <c:pt idx="96">
                  <c:v>56</c:v>
                </c:pt>
                <c:pt idx="97">
                  <c:v>57</c:v>
                </c:pt>
                <c:pt idx="98">
                  <c:v>58</c:v>
                </c:pt>
                <c:pt idx="99">
                  <c:v>59</c:v>
                </c:pt>
                <c:pt idx="100">
                  <c:v>60</c:v>
                </c:pt>
                <c:pt idx="101">
                  <c:v>61</c:v>
                </c:pt>
                <c:pt idx="102">
                  <c:v>62</c:v>
                </c:pt>
                <c:pt idx="103">
                  <c:v>63</c:v>
                </c:pt>
                <c:pt idx="104">
                  <c:v>64</c:v>
                </c:pt>
                <c:pt idx="105">
                  <c:v>65</c:v>
                </c:pt>
                <c:pt idx="106">
                  <c:v>66</c:v>
                </c:pt>
                <c:pt idx="107">
                  <c:v>67</c:v>
                </c:pt>
                <c:pt idx="108">
                  <c:v>68</c:v>
                </c:pt>
                <c:pt idx="109">
                  <c:v>69</c:v>
                </c:pt>
                <c:pt idx="110">
                  <c:v>70</c:v>
                </c:pt>
                <c:pt idx="111">
                  <c:v>71</c:v>
                </c:pt>
                <c:pt idx="112">
                  <c:v>72</c:v>
                </c:pt>
                <c:pt idx="113">
                  <c:v>73</c:v>
                </c:pt>
                <c:pt idx="114">
                  <c:v>74</c:v>
                </c:pt>
                <c:pt idx="115">
                  <c:v>75</c:v>
                </c:pt>
                <c:pt idx="116">
                  <c:v>76</c:v>
                </c:pt>
                <c:pt idx="117">
                  <c:v>77</c:v>
                </c:pt>
                <c:pt idx="118">
                  <c:v>78</c:v>
                </c:pt>
                <c:pt idx="119">
                  <c:v>79</c:v>
                </c:pt>
                <c:pt idx="120">
                  <c:v>80</c:v>
                </c:pt>
                <c:pt idx="121">
                  <c:v>81</c:v>
                </c:pt>
                <c:pt idx="122">
                  <c:v>82</c:v>
                </c:pt>
                <c:pt idx="123">
                  <c:v>83</c:v>
                </c:pt>
                <c:pt idx="124">
                  <c:v>84</c:v>
                </c:pt>
                <c:pt idx="125">
                  <c:v>85</c:v>
                </c:pt>
                <c:pt idx="126">
                  <c:v>86</c:v>
                </c:pt>
                <c:pt idx="127">
                  <c:v>87</c:v>
                </c:pt>
                <c:pt idx="128">
                  <c:v>88</c:v>
                </c:pt>
                <c:pt idx="129">
                  <c:v>89</c:v>
                </c:pt>
                <c:pt idx="130">
                  <c:v>90</c:v>
                </c:pt>
                <c:pt idx="131">
                  <c:v>91</c:v>
                </c:pt>
                <c:pt idx="132">
                  <c:v>92</c:v>
                </c:pt>
                <c:pt idx="133">
                  <c:v>93</c:v>
                </c:pt>
                <c:pt idx="134">
                  <c:v>94</c:v>
                </c:pt>
                <c:pt idx="135">
                  <c:v>95</c:v>
                </c:pt>
                <c:pt idx="136">
                  <c:v>96</c:v>
                </c:pt>
                <c:pt idx="137">
                  <c:v>97</c:v>
                </c:pt>
                <c:pt idx="138">
                  <c:v>98</c:v>
                </c:pt>
                <c:pt idx="139">
                  <c:v>99</c:v>
                </c:pt>
                <c:pt idx="140">
                  <c:v>100</c:v>
                </c:pt>
                <c:pt idx="141">
                  <c:v>101</c:v>
                </c:pt>
                <c:pt idx="142">
                  <c:v>102</c:v>
                </c:pt>
                <c:pt idx="143">
                  <c:v>103</c:v>
                </c:pt>
                <c:pt idx="144">
                  <c:v>104</c:v>
                </c:pt>
                <c:pt idx="145">
                  <c:v>105</c:v>
                </c:pt>
                <c:pt idx="146">
                  <c:v>106</c:v>
                </c:pt>
                <c:pt idx="147">
                  <c:v>107</c:v>
                </c:pt>
                <c:pt idx="148">
                  <c:v>108</c:v>
                </c:pt>
                <c:pt idx="149">
                  <c:v>109</c:v>
                </c:pt>
                <c:pt idx="150">
                  <c:v>110</c:v>
                </c:pt>
                <c:pt idx="151">
                  <c:v>111</c:v>
                </c:pt>
                <c:pt idx="152">
                  <c:v>112</c:v>
                </c:pt>
                <c:pt idx="153">
                  <c:v>113</c:v>
                </c:pt>
                <c:pt idx="154">
                  <c:v>114</c:v>
                </c:pt>
                <c:pt idx="155">
                  <c:v>115</c:v>
                </c:pt>
                <c:pt idx="156">
                  <c:v>116</c:v>
                </c:pt>
                <c:pt idx="157">
                  <c:v>117</c:v>
                </c:pt>
                <c:pt idx="158">
                  <c:v>118</c:v>
                </c:pt>
                <c:pt idx="159">
                  <c:v>119</c:v>
                </c:pt>
                <c:pt idx="160">
                  <c:v>120</c:v>
                </c:pt>
                <c:pt idx="161">
                  <c:v>121</c:v>
                </c:pt>
                <c:pt idx="162">
                  <c:v>122</c:v>
                </c:pt>
                <c:pt idx="163">
                  <c:v>123</c:v>
                </c:pt>
                <c:pt idx="164">
                  <c:v>124</c:v>
                </c:pt>
                <c:pt idx="165">
                  <c:v>125</c:v>
                </c:pt>
                <c:pt idx="166">
                  <c:v>126</c:v>
                </c:pt>
                <c:pt idx="167">
                  <c:v>127</c:v>
                </c:pt>
                <c:pt idx="168">
                  <c:v>128</c:v>
                </c:pt>
                <c:pt idx="169">
                  <c:v>129</c:v>
                </c:pt>
                <c:pt idx="170">
                  <c:v>130</c:v>
                </c:pt>
                <c:pt idx="171">
                  <c:v>131</c:v>
                </c:pt>
                <c:pt idx="172">
                  <c:v>132</c:v>
                </c:pt>
                <c:pt idx="173">
                  <c:v>133</c:v>
                </c:pt>
                <c:pt idx="174">
                  <c:v>134</c:v>
                </c:pt>
                <c:pt idx="175">
                  <c:v>135</c:v>
                </c:pt>
                <c:pt idx="176">
                  <c:v>136</c:v>
                </c:pt>
                <c:pt idx="177">
                  <c:v>137</c:v>
                </c:pt>
                <c:pt idx="178">
                  <c:v>138</c:v>
                </c:pt>
                <c:pt idx="179">
                  <c:v>139</c:v>
                </c:pt>
                <c:pt idx="180">
                  <c:v>140</c:v>
                </c:pt>
                <c:pt idx="181">
                  <c:v>141</c:v>
                </c:pt>
                <c:pt idx="182">
                  <c:v>142</c:v>
                </c:pt>
                <c:pt idx="183">
                  <c:v>143</c:v>
                </c:pt>
                <c:pt idx="184">
                  <c:v>144</c:v>
                </c:pt>
                <c:pt idx="185">
                  <c:v>145</c:v>
                </c:pt>
                <c:pt idx="186">
                  <c:v>146</c:v>
                </c:pt>
                <c:pt idx="187">
                  <c:v>147</c:v>
                </c:pt>
                <c:pt idx="188">
                  <c:v>148</c:v>
                </c:pt>
                <c:pt idx="189">
                  <c:v>149</c:v>
                </c:pt>
                <c:pt idx="190">
                  <c:v>150</c:v>
                </c:pt>
                <c:pt idx="191">
                  <c:v>151</c:v>
                </c:pt>
                <c:pt idx="192">
                  <c:v>152</c:v>
                </c:pt>
                <c:pt idx="193">
                  <c:v>153</c:v>
                </c:pt>
                <c:pt idx="194">
                  <c:v>154</c:v>
                </c:pt>
                <c:pt idx="195">
                  <c:v>155</c:v>
                </c:pt>
                <c:pt idx="196">
                  <c:v>156</c:v>
                </c:pt>
                <c:pt idx="197">
                  <c:v>157</c:v>
                </c:pt>
                <c:pt idx="198">
                  <c:v>158</c:v>
                </c:pt>
                <c:pt idx="199">
                  <c:v>159</c:v>
                </c:pt>
                <c:pt idx="200">
                  <c:v>160</c:v>
                </c:pt>
                <c:pt idx="201">
                  <c:v>161</c:v>
                </c:pt>
                <c:pt idx="202">
                  <c:v>162</c:v>
                </c:pt>
                <c:pt idx="203">
                  <c:v>163</c:v>
                </c:pt>
                <c:pt idx="204">
                  <c:v>164</c:v>
                </c:pt>
                <c:pt idx="205">
                  <c:v>165</c:v>
                </c:pt>
                <c:pt idx="206">
                  <c:v>166</c:v>
                </c:pt>
                <c:pt idx="207">
                  <c:v>167</c:v>
                </c:pt>
                <c:pt idx="208">
                  <c:v>168</c:v>
                </c:pt>
                <c:pt idx="209">
                  <c:v>169</c:v>
                </c:pt>
                <c:pt idx="210">
                  <c:v>170</c:v>
                </c:pt>
                <c:pt idx="211">
                  <c:v>171</c:v>
                </c:pt>
                <c:pt idx="212">
                  <c:v>172</c:v>
                </c:pt>
                <c:pt idx="213">
                  <c:v>173</c:v>
                </c:pt>
                <c:pt idx="214">
                  <c:v>174</c:v>
                </c:pt>
                <c:pt idx="215">
                  <c:v>175</c:v>
                </c:pt>
                <c:pt idx="216">
                  <c:v>176</c:v>
                </c:pt>
                <c:pt idx="217">
                  <c:v>177</c:v>
                </c:pt>
                <c:pt idx="218">
                  <c:v>178</c:v>
                </c:pt>
                <c:pt idx="219">
                  <c:v>179</c:v>
                </c:pt>
                <c:pt idx="220">
                  <c:v>180</c:v>
                </c:pt>
                <c:pt idx="221">
                  <c:v>181</c:v>
                </c:pt>
                <c:pt idx="222">
                  <c:v>182</c:v>
                </c:pt>
                <c:pt idx="223">
                  <c:v>183</c:v>
                </c:pt>
                <c:pt idx="224">
                  <c:v>184</c:v>
                </c:pt>
                <c:pt idx="225">
                  <c:v>185</c:v>
                </c:pt>
                <c:pt idx="226">
                  <c:v>186</c:v>
                </c:pt>
                <c:pt idx="227">
                  <c:v>187</c:v>
                </c:pt>
                <c:pt idx="228">
                  <c:v>188</c:v>
                </c:pt>
                <c:pt idx="229">
                  <c:v>189</c:v>
                </c:pt>
                <c:pt idx="230">
                  <c:v>190</c:v>
                </c:pt>
                <c:pt idx="231">
                  <c:v>191</c:v>
                </c:pt>
                <c:pt idx="232">
                  <c:v>192</c:v>
                </c:pt>
                <c:pt idx="233">
                  <c:v>193</c:v>
                </c:pt>
                <c:pt idx="234">
                  <c:v>194</c:v>
                </c:pt>
                <c:pt idx="235">
                  <c:v>195</c:v>
                </c:pt>
                <c:pt idx="236">
                  <c:v>196</c:v>
                </c:pt>
                <c:pt idx="237">
                  <c:v>197</c:v>
                </c:pt>
                <c:pt idx="238">
                  <c:v>198</c:v>
                </c:pt>
                <c:pt idx="239">
                  <c:v>199</c:v>
                </c:pt>
                <c:pt idx="240">
                  <c:v>200</c:v>
                </c:pt>
              </c:numCache>
            </c:numRef>
          </c:xVal>
          <c:yVal>
            <c:numRef>
              <c:f>Sheet1!$B$2:$B$242</c:f>
              <c:numCache>
                <c:formatCode>General</c:formatCode>
                <c:ptCount val="241"/>
                <c:pt idx="0">
                  <c:v>277.2</c:v>
                </c:pt>
                <c:pt idx="1">
                  <c:v>263.60000000000002</c:v>
                </c:pt>
                <c:pt idx="2">
                  <c:v>250.1</c:v>
                </c:pt>
                <c:pt idx="3">
                  <c:v>236.8</c:v>
                </c:pt>
                <c:pt idx="4">
                  <c:v>224</c:v>
                </c:pt>
                <c:pt idx="5">
                  <c:v>211.5</c:v>
                </c:pt>
                <c:pt idx="6">
                  <c:v>199.6</c:v>
                </c:pt>
                <c:pt idx="7">
                  <c:v>188.1</c:v>
                </c:pt>
                <c:pt idx="8">
                  <c:v>177.3</c:v>
                </c:pt>
                <c:pt idx="9">
                  <c:v>167</c:v>
                </c:pt>
                <c:pt idx="10">
                  <c:v>157.19999999999999</c:v>
                </c:pt>
                <c:pt idx="11">
                  <c:v>148.1</c:v>
                </c:pt>
                <c:pt idx="12">
                  <c:v>139.4</c:v>
                </c:pt>
                <c:pt idx="13">
                  <c:v>131.30000000000001</c:v>
                </c:pt>
                <c:pt idx="14">
                  <c:v>123.7</c:v>
                </c:pt>
                <c:pt idx="15">
                  <c:v>116.6</c:v>
                </c:pt>
                <c:pt idx="16">
                  <c:v>110</c:v>
                </c:pt>
                <c:pt idx="17">
                  <c:v>103.7</c:v>
                </c:pt>
                <c:pt idx="18">
                  <c:v>97.9</c:v>
                </c:pt>
                <c:pt idx="19">
                  <c:v>92.5</c:v>
                </c:pt>
                <c:pt idx="20">
                  <c:v>87.43</c:v>
                </c:pt>
                <c:pt idx="21">
                  <c:v>82.79</c:v>
                </c:pt>
                <c:pt idx="22">
                  <c:v>78.44</c:v>
                </c:pt>
                <c:pt idx="23">
                  <c:v>74.36</c:v>
                </c:pt>
                <c:pt idx="24">
                  <c:v>70.53</c:v>
                </c:pt>
                <c:pt idx="25">
                  <c:v>66.92</c:v>
                </c:pt>
                <c:pt idx="26">
                  <c:v>63.54</c:v>
                </c:pt>
                <c:pt idx="27">
                  <c:v>60.34</c:v>
                </c:pt>
                <c:pt idx="28">
                  <c:v>57.33</c:v>
                </c:pt>
                <c:pt idx="29">
                  <c:v>54.5</c:v>
                </c:pt>
                <c:pt idx="30">
                  <c:v>51.82</c:v>
                </c:pt>
                <c:pt idx="31">
                  <c:v>49.28</c:v>
                </c:pt>
                <c:pt idx="32">
                  <c:v>46.89</c:v>
                </c:pt>
                <c:pt idx="33">
                  <c:v>44.62</c:v>
                </c:pt>
                <c:pt idx="34">
                  <c:v>42.48</c:v>
                </c:pt>
                <c:pt idx="35">
                  <c:v>40.450000000000003</c:v>
                </c:pt>
                <c:pt idx="36">
                  <c:v>38.53</c:v>
                </c:pt>
                <c:pt idx="37">
                  <c:v>36.700000000000003</c:v>
                </c:pt>
                <c:pt idx="38">
                  <c:v>34.97</c:v>
                </c:pt>
                <c:pt idx="39">
                  <c:v>33.33</c:v>
                </c:pt>
                <c:pt idx="40">
                  <c:v>31.77</c:v>
                </c:pt>
                <c:pt idx="41">
                  <c:v>30.25</c:v>
                </c:pt>
                <c:pt idx="42">
                  <c:v>28.82</c:v>
                </c:pt>
                <c:pt idx="43">
                  <c:v>27.45</c:v>
                </c:pt>
                <c:pt idx="44">
                  <c:v>26.16</c:v>
                </c:pt>
                <c:pt idx="45">
                  <c:v>24.94</c:v>
                </c:pt>
                <c:pt idx="46">
                  <c:v>23.77</c:v>
                </c:pt>
                <c:pt idx="47">
                  <c:v>22.67</c:v>
                </c:pt>
                <c:pt idx="48">
                  <c:v>21.62</c:v>
                </c:pt>
                <c:pt idx="49">
                  <c:v>20.63</c:v>
                </c:pt>
                <c:pt idx="50">
                  <c:v>19.68</c:v>
                </c:pt>
                <c:pt idx="51">
                  <c:v>18.78</c:v>
                </c:pt>
                <c:pt idx="52">
                  <c:v>17.93</c:v>
                </c:pt>
                <c:pt idx="53">
                  <c:v>17.12</c:v>
                </c:pt>
                <c:pt idx="54">
                  <c:v>16.350000000000001</c:v>
                </c:pt>
                <c:pt idx="55">
                  <c:v>15.62</c:v>
                </c:pt>
                <c:pt idx="56">
                  <c:v>14.93</c:v>
                </c:pt>
                <c:pt idx="57">
                  <c:v>14.26</c:v>
                </c:pt>
                <c:pt idx="58">
                  <c:v>13.63</c:v>
                </c:pt>
                <c:pt idx="59">
                  <c:v>13.04</c:v>
                </c:pt>
                <c:pt idx="60">
                  <c:v>12.47</c:v>
                </c:pt>
                <c:pt idx="61">
                  <c:v>11.92</c:v>
                </c:pt>
                <c:pt idx="62">
                  <c:v>11.41</c:v>
                </c:pt>
                <c:pt idx="63">
                  <c:v>10.91</c:v>
                </c:pt>
                <c:pt idx="64">
                  <c:v>10.45</c:v>
                </c:pt>
                <c:pt idx="65">
                  <c:v>10</c:v>
                </c:pt>
                <c:pt idx="66">
                  <c:v>9.5749999999999993</c:v>
                </c:pt>
                <c:pt idx="67">
                  <c:v>9.17</c:v>
                </c:pt>
                <c:pt idx="68">
                  <c:v>8.7840000000000007</c:v>
                </c:pt>
                <c:pt idx="69">
                  <c:v>8.4160000000000004</c:v>
                </c:pt>
                <c:pt idx="70">
                  <c:v>8.0640000000000001</c:v>
                </c:pt>
                <c:pt idx="71">
                  <c:v>7.73</c:v>
                </c:pt>
                <c:pt idx="72">
                  <c:v>7.41</c:v>
                </c:pt>
                <c:pt idx="73">
                  <c:v>7.1059999999999999</c:v>
                </c:pt>
                <c:pt idx="74">
                  <c:v>6.8150000000000004</c:v>
                </c:pt>
                <c:pt idx="75">
                  <c:v>6.5380000000000003</c:v>
                </c:pt>
                <c:pt idx="76">
                  <c:v>6.2729999999999997</c:v>
                </c:pt>
                <c:pt idx="77">
                  <c:v>6.02</c:v>
                </c:pt>
                <c:pt idx="78">
                  <c:v>5.7779999999999996</c:v>
                </c:pt>
                <c:pt idx="79">
                  <c:v>5.548</c:v>
                </c:pt>
                <c:pt idx="80">
                  <c:v>5.327</c:v>
                </c:pt>
                <c:pt idx="81">
                  <c:v>5.117</c:v>
                </c:pt>
                <c:pt idx="82">
                  <c:v>4.915</c:v>
                </c:pt>
                <c:pt idx="83">
                  <c:v>4.7229999999999999</c:v>
                </c:pt>
                <c:pt idx="84">
                  <c:v>4.5389999999999997</c:v>
                </c:pt>
                <c:pt idx="85">
                  <c:v>4.3630000000000004</c:v>
                </c:pt>
                <c:pt idx="86">
                  <c:v>4.1950000000000003</c:v>
                </c:pt>
                <c:pt idx="87">
                  <c:v>4.0339999999999998</c:v>
                </c:pt>
                <c:pt idx="88">
                  <c:v>3.88</c:v>
                </c:pt>
                <c:pt idx="89">
                  <c:v>3.7330000000000001</c:v>
                </c:pt>
                <c:pt idx="90">
                  <c:v>3.5920000000000001</c:v>
                </c:pt>
                <c:pt idx="91">
                  <c:v>3.4569999999999999</c:v>
                </c:pt>
                <c:pt idx="92">
                  <c:v>3.3279999999999998</c:v>
                </c:pt>
                <c:pt idx="93">
                  <c:v>3.2040000000000002</c:v>
                </c:pt>
                <c:pt idx="94">
                  <c:v>3.0859999999999999</c:v>
                </c:pt>
                <c:pt idx="95">
                  <c:v>2.972</c:v>
                </c:pt>
                <c:pt idx="96">
                  <c:v>2.863</c:v>
                </c:pt>
                <c:pt idx="97">
                  <c:v>2.7589999999999999</c:v>
                </c:pt>
                <c:pt idx="98">
                  <c:v>2.6589999999999998</c:v>
                </c:pt>
                <c:pt idx="99">
                  <c:v>2.5640000000000001</c:v>
                </c:pt>
                <c:pt idx="100">
                  <c:v>2.472</c:v>
                </c:pt>
                <c:pt idx="101">
                  <c:v>2.3839999999999999</c:v>
                </c:pt>
                <c:pt idx="102">
                  <c:v>2.2989999999999999</c:v>
                </c:pt>
                <c:pt idx="103">
                  <c:v>2.218</c:v>
                </c:pt>
                <c:pt idx="104">
                  <c:v>2.141</c:v>
                </c:pt>
                <c:pt idx="105">
                  <c:v>2.0659999999999998</c:v>
                </c:pt>
                <c:pt idx="106">
                  <c:v>1.994</c:v>
                </c:pt>
                <c:pt idx="107">
                  <c:v>1.9259999999999999</c:v>
                </c:pt>
                <c:pt idx="108">
                  <c:v>1.86</c:v>
                </c:pt>
                <c:pt idx="109">
                  <c:v>1.796</c:v>
                </c:pt>
                <c:pt idx="110">
                  <c:v>1.7350000000000001</c:v>
                </c:pt>
                <c:pt idx="111">
                  <c:v>1.677</c:v>
                </c:pt>
                <c:pt idx="112">
                  <c:v>1.621</c:v>
                </c:pt>
                <c:pt idx="113">
                  <c:v>1.5669999999999999</c:v>
                </c:pt>
                <c:pt idx="114">
                  <c:v>1.5149999999999999</c:v>
                </c:pt>
                <c:pt idx="115">
                  <c:v>1.4650000000000001</c:v>
                </c:pt>
                <c:pt idx="116">
                  <c:v>1.417</c:v>
                </c:pt>
                <c:pt idx="117">
                  <c:v>1.371</c:v>
                </c:pt>
                <c:pt idx="118">
                  <c:v>1.3260000000000001</c:v>
                </c:pt>
                <c:pt idx="119">
                  <c:v>1.284</c:v>
                </c:pt>
                <c:pt idx="120">
                  <c:v>1.2430000000000001</c:v>
                </c:pt>
                <c:pt idx="121">
                  <c:v>1.2030000000000001</c:v>
                </c:pt>
                <c:pt idx="122">
                  <c:v>1.165</c:v>
                </c:pt>
                <c:pt idx="123">
                  <c:v>1.1279999999999999</c:v>
                </c:pt>
                <c:pt idx="124">
                  <c:v>1.093</c:v>
                </c:pt>
                <c:pt idx="125">
                  <c:v>1.0589999999999999</c:v>
                </c:pt>
                <c:pt idx="126">
                  <c:v>1.0269999999999999</c:v>
                </c:pt>
                <c:pt idx="127">
                  <c:v>0.99550000000000005</c:v>
                </c:pt>
                <c:pt idx="128">
                  <c:v>0.96540000000000004</c:v>
                </c:pt>
                <c:pt idx="129">
                  <c:v>0.93630000000000002</c:v>
                </c:pt>
                <c:pt idx="130">
                  <c:v>0.9083</c:v>
                </c:pt>
                <c:pt idx="131">
                  <c:v>0.88119999999999998</c:v>
                </c:pt>
                <c:pt idx="132">
                  <c:v>0.85499999999999998</c:v>
                </c:pt>
                <c:pt idx="133">
                  <c:v>0.82969999999999999</c:v>
                </c:pt>
                <c:pt idx="134">
                  <c:v>0.80520000000000003</c:v>
                </c:pt>
                <c:pt idx="135">
                  <c:v>0.78159999999999996</c:v>
                </c:pt>
                <c:pt idx="136">
                  <c:v>0.75870000000000004</c:v>
                </c:pt>
                <c:pt idx="137">
                  <c:v>0.73660000000000003</c:v>
                </c:pt>
                <c:pt idx="138">
                  <c:v>0.71519999999999995</c:v>
                </c:pt>
                <c:pt idx="139">
                  <c:v>0.69450000000000001</c:v>
                </c:pt>
                <c:pt idx="140">
                  <c:v>0.6744</c:v>
                </c:pt>
                <c:pt idx="141">
                  <c:v>0.65580000000000005</c:v>
                </c:pt>
                <c:pt idx="142">
                  <c:v>0.63759999999999994</c:v>
                </c:pt>
                <c:pt idx="143">
                  <c:v>0.61990000000000001</c:v>
                </c:pt>
                <c:pt idx="144">
                  <c:v>0.60260000000000002</c:v>
                </c:pt>
                <c:pt idx="145">
                  <c:v>0.58579999999999999</c:v>
                </c:pt>
                <c:pt idx="146">
                  <c:v>0.56940000000000002</c:v>
                </c:pt>
                <c:pt idx="147">
                  <c:v>0.55349999999999999</c:v>
                </c:pt>
                <c:pt idx="148">
                  <c:v>0.53800000000000003</c:v>
                </c:pt>
                <c:pt idx="149">
                  <c:v>0.52290000000000003</c:v>
                </c:pt>
                <c:pt idx="150">
                  <c:v>0.50829999999999997</c:v>
                </c:pt>
                <c:pt idx="151">
                  <c:v>0.49409999999999998</c:v>
                </c:pt>
                <c:pt idx="152">
                  <c:v>0.4803</c:v>
                </c:pt>
                <c:pt idx="153">
                  <c:v>0.46689999999999998</c:v>
                </c:pt>
                <c:pt idx="154">
                  <c:v>0.45390000000000003</c:v>
                </c:pt>
                <c:pt idx="155">
                  <c:v>0.44119999999999998</c:v>
                </c:pt>
                <c:pt idx="156">
                  <c:v>0.42899999999999999</c:v>
                </c:pt>
                <c:pt idx="157">
                  <c:v>0.41710000000000003</c:v>
                </c:pt>
                <c:pt idx="158">
                  <c:v>0.40550000000000003</c:v>
                </c:pt>
                <c:pt idx="159">
                  <c:v>0.39439999999999997</c:v>
                </c:pt>
                <c:pt idx="160">
                  <c:v>0.38350000000000001</c:v>
                </c:pt>
                <c:pt idx="161">
                  <c:v>0.373</c:v>
                </c:pt>
                <c:pt idx="162">
                  <c:v>0.36280000000000001</c:v>
                </c:pt>
                <c:pt idx="163">
                  <c:v>0.35299999999999998</c:v>
                </c:pt>
                <c:pt idx="164">
                  <c:v>0.34339999999999998</c:v>
                </c:pt>
                <c:pt idx="165">
                  <c:v>0.33410000000000001</c:v>
                </c:pt>
                <c:pt idx="166">
                  <c:v>0.32529999999999998</c:v>
                </c:pt>
                <c:pt idx="167">
                  <c:v>0.31669999999999998</c:v>
                </c:pt>
                <c:pt idx="168">
                  <c:v>0.30830000000000002</c:v>
                </c:pt>
                <c:pt idx="169">
                  <c:v>0.30020000000000002</c:v>
                </c:pt>
                <c:pt idx="170">
                  <c:v>0.29239999999999999</c:v>
                </c:pt>
                <c:pt idx="171">
                  <c:v>0.2848</c:v>
                </c:pt>
                <c:pt idx="172">
                  <c:v>0.27739999999999998</c:v>
                </c:pt>
                <c:pt idx="173">
                  <c:v>0.2702</c:v>
                </c:pt>
                <c:pt idx="174">
                  <c:v>0.26329999999999998</c:v>
                </c:pt>
                <c:pt idx="175">
                  <c:v>0.25650000000000001</c:v>
                </c:pt>
                <c:pt idx="176">
                  <c:v>0.25</c:v>
                </c:pt>
                <c:pt idx="177">
                  <c:v>0.2437</c:v>
                </c:pt>
                <c:pt idx="178">
                  <c:v>0.23749999999999999</c:v>
                </c:pt>
                <c:pt idx="179">
                  <c:v>0.2316</c:v>
                </c:pt>
                <c:pt idx="180">
                  <c:v>0.2258</c:v>
                </c:pt>
                <c:pt idx="181">
                  <c:v>0.22020000000000001</c:v>
                </c:pt>
                <c:pt idx="182">
                  <c:v>0.21479999999999999</c:v>
                </c:pt>
                <c:pt idx="183">
                  <c:v>0.20949999999999999</c:v>
                </c:pt>
                <c:pt idx="184">
                  <c:v>0.2044</c:v>
                </c:pt>
                <c:pt idx="185">
                  <c:v>0.19939999999999999</c:v>
                </c:pt>
                <c:pt idx="186">
                  <c:v>0.1946</c:v>
                </c:pt>
                <c:pt idx="187">
                  <c:v>0.19</c:v>
                </c:pt>
                <c:pt idx="188">
                  <c:v>0.1855</c:v>
                </c:pt>
                <c:pt idx="189">
                  <c:v>0.18110000000000001</c:v>
                </c:pt>
                <c:pt idx="190">
                  <c:v>0.1769</c:v>
                </c:pt>
                <c:pt idx="191">
                  <c:v>0.17280000000000001</c:v>
                </c:pt>
                <c:pt idx="192">
                  <c:v>0.16880000000000001</c:v>
                </c:pt>
                <c:pt idx="193">
                  <c:v>0.16500000000000001</c:v>
                </c:pt>
                <c:pt idx="194">
                  <c:v>0.16120000000000001</c:v>
                </c:pt>
                <c:pt idx="195">
                  <c:v>0.15759999999999999</c:v>
                </c:pt>
                <c:pt idx="196">
                  <c:v>0.15409999999999999</c:v>
                </c:pt>
                <c:pt idx="197">
                  <c:v>0.1507</c:v>
                </c:pt>
                <c:pt idx="198">
                  <c:v>0.1474</c:v>
                </c:pt>
                <c:pt idx="199">
                  <c:v>0.14410000000000001</c:v>
                </c:pt>
                <c:pt idx="200">
                  <c:v>0.14099999999999999</c:v>
                </c:pt>
                <c:pt idx="201">
                  <c:v>0.13789999999999999</c:v>
                </c:pt>
                <c:pt idx="202">
                  <c:v>0.13500000000000001</c:v>
                </c:pt>
                <c:pt idx="203">
                  <c:v>0.1321</c:v>
                </c:pt>
                <c:pt idx="204">
                  <c:v>0.1293</c:v>
                </c:pt>
                <c:pt idx="205">
                  <c:v>0.1265</c:v>
                </c:pt>
                <c:pt idx="206">
                  <c:v>0.1239</c:v>
                </c:pt>
                <c:pt idx="207">
                  <c:v>0.12130000000000001</c:v>
                </c:pt>
                <c:pt idx="208">
                  <c:v>0.1187</c:v>
                </c:pt>
                <c:pt idx="209">
                  <c:v>0.1163</c:v>
                </c:pt>
                <c:pt idx="210">
                  <c:v>0.1139</c:v>
                </c:pt>
                <c:pt idx="211">
                  <c:v>0.1115</c:v>
                </c:pt>
                <c:pt idx="212">
                  <c:v>0.10920000000000001</c:v>
                </c:pt>
                <c:pt idx="213">
                  <c:v>0.107</c:v>
                </c:pt>
                <c:pt idx="214">
                  <c:v>0.1048</c:v>
                </c:pt>
                <c:pt idx="215">
                  <c:v>0.1027</c:v>
                </c:pt>
                <c:pt idx="216">
                  <c:v>0.10059999999999999</c:v>
                </c:pt>
                <c:pt idx="217">
                  <c:v>9.8599999999999993E-2</c:v>
                </c:pt>
                <c:pt idx="218">
                  <c:v>9.6600000000000005E-2</c:v>
                </c:pt>
                <c:pt idx="219">
                  <c:v>9.4700000000000006E-2</c:v>
                </c:pt>
                <c:pt idx="220">
                  <c:v>9.2799999999999994E-2</c:v>
                </c:pt>
                <c:pt idx="221">
                  <c:v>9.0899999999999995E-2</c:v>
                </c:pt>
                <c:pt idx="222">
                  <c:v>8.9099999999999999E-2</c:v>
                </c:pt>
                <c:pt idx="223">
                  <c:v>8.7300000000000003E-2</c:v>
                </c:pt>
                <c:pt idx="224">
                  <c:v>8.5599999999999996E-2</c:v>
                </c:pt>
                <c:pt idx="225">
                  <c:v>8.3900000000000002E-2</c:v>
                </c:pt>
                <c:pt idx="226">
                  <c:v>8.2199999999999995E-2</c:v>
                </c:pt>
                <c:pt idx="227">
                  <c:v>8.0600000000000005E-2</c:v>
                </c:pt>
                <c:pt idx="228">
                  <c:v>7.9000000000000001E-2</c:v>
                </c:pt>
                <c:pt idx="229">
                  <c:v>7.7399999999999997E-2</c:v>
                </c:pt>
                <c:pt idx="230">
                  <c:v>7.5899999999999995E-2</c:v>
                </c:pt>
                <c:pt idx="231">
                  <c:v>7.4300000000000005E-2</c:v>
                </c:pt>
                <c:pt idx="232">
                  <c:v>7.2900000000000006E-2</c:v>
                </c:pt>
                <c:pt idx="233">
                  <c:v>7.1400000000000005E-2</c:v>
                </c:pt>
                <c:pt idx="234">
                  <c:v>7.0000000000000007E-2</c:v>
                </c:pt>
                <c:pt idx="235">
                  <c:v>6.8599999999999994E-2</c:v>
                </c:pt>
                <c:pt idx="236">
                  <c:v>6.7199999999999996E-2</c:v>
                </c:pt>
                <c:pt idx="237">
                  <c:v>6.5799999999999997E-2</c:v>
                </c:pt>
                <c:pt idx="238">
                  <c:v>6.4500000000000002E-2</c:v>
                </c:pt>
                <c:pt idx="239">
                  <c:v>6.3100000000000003E-2</c:v>
                </c:pt>
                <c:pt idx="240">
                  <c:v>6.1899999999999997E-2</c:v>
                </c:pt>
              </c:numCache>
            </c:numRef>
          </c:yVal>
          <c:smooth val="0"/>
          <c:extLst>
            <c:ext xmlns:c16="http://schemas.microsoft.com/office/drawing/2014/chart" uri="{C3380CC4-5D6E-409C-BE32-E72D297353CC}">
              <c16:uniqueId val="{00000000-CFD2-480A-8651-34227329279D}"/>
            </c:ext>
          </c:extLst>
        </c:ser>
        <c:dLbls>
          <c:showLegendKey val="0"/>
          <c:showVal val="0"/>
          <c:showCatName val="0"/>
          <c:showSerName val="0"/>
          <c:showPercent val="0"/>
          <c:showBubbleSize val="0"/>
        </c:dLbls>
        <c:axId val="1007987632"/>
        <c:axId val="1087744496"/>
      </c:scatterChart>
      <c:valAx>
        <c:axId val="10079876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Temperature (C)</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87744496"/>
        <c:crosses val="autoZero"/>
        <c:crossBetween val="midCat"/>
      </c:valAx>
      <c:valAx>
        <c:axId val="1087744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t>Resistance (kΩ)</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07987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3E7679-EA2F-4B8D-A10A-91338E1FD61D}" type="doc">
      <dgm:prSet loTypeId="urn:microsoft.com/office/officeart/2005/8/layout/pyramid1" loCatId="pyramid" qsTypeId="urn:microsoft.com/office/officeart/2005/8/quickstyle/simple1" qsCatId="simple" csTypeId="urn:microsoft.com/office/officeart/2005/8/colors/colorful1" csCatId="colorful" phldr="1"/>
      <dgm:spPr/>
    </dgm:pt>
    <dgm:pt modelId="{5006BF28-96C8-4D4D-9711-C6BB0C810E72}">
      <dgm:prSet phldrT="[Text]" custT="1"/>
      <dgm:spPr/>
      <dgm:t>
        <a:bodyPr/>
        <a:lstStyle/>
        <a:p>
          <a:r>
            <a:rPr lang="en-US" sz="2800" dirty="0"/>
            <a:t>Registers</a:t>
          </a:r>
        </a:p>
      </dgm:t>
    </dgm:pt>
    <dgm:pt modelId="{F090EBDF-3A3A-4B62-BFE2-48AF4D09D8BC}" type="parTrans" cxnId="{78A3ED01-28B4-4AA6-BCCF-43EF51848570}">
      <dgm:prSet/>
      <dgm:spPr/>
      <dgm:t>
        <a:bodyPr/>
        <a:lstStyle/>
        <a:p>
          <a:endParaRPr lang="en-US" sz="2800"/>
        </a:p>
      </dgm:t>
    </dgm:pt>
    <dgm:pt modelId="{F34F628B-3AD7-4FA1-AB09-C3232BA89035}" type="sibTrans" cxnId="{78A3ED01-28B4-4AA6-BCCF-43EF51848570}">
      <dgm:prSet/>
      <dgm:spPr/>
      <dgm:t>
        <a:bodyPr/>
        <a:lstStyle/>
        <a:p>
          <a:endParaRPr lang="en-US" sz="2800"/>
        </a:p>
      </dgm:t>
    </dgm:pt>
    <dgm:pt modelId="{D33373C4-62FB-4F41-8BB9-87C294ED69A0}">
      <dgm:prSet phldrT="[Text]" custT="1"/>
      <dgm:spPr/>
      <dgm:t>
        <a:bodyPr/>
        <a:lstStyle/>
        <a:p>
          <a:r>
            <a:rPr lang="en-US" sz="2800" dirty="0"/>
            <a:t>RAM</a:t>
          </a:r>
        </a:p>
      </dgm:t>
    </dgm:pt>
    <dgm:pt modelId="{A695BE09-B1A9-4ED4-A855-907C0B7F9945}" type="parTrans" cxnId="{A1D9148D-EEED-4A71-AF87-C84148687447}">
      <dgm:prSet/>
      <dgm:spPr/>
      <dgm:t>
        <a:bodyPr/>
        <a:lstStyle/>
        <a:p>
          <a:endParaRPr lang="en-US" sz="2800"/>
        </a:p>
      </dgm:t>
    </dgm:pt>
    <dgm:pt modelId="{903D2E35-D32F-4EE8-8F5F-7772C3263E92}" type="sibTrans" cxnId="{A1D9148D-EEED-4A71-AF87-C84148687447}">
      <dgm:prSet/>
      <dgm:spPr/>
      <dgm:t>
        <a:bodyPr/>
        <a:lstStyle/>
        <a:p>
          <a:endParaRPr lang="en-US" sz="2800"/>
        </a:p>
      </dgm:t>
    </dgm:pt>
    <dgm:pt modelId="{C1DD6A11-E2F6-4F1B-8B81-EE7996990343}">
      <dgm:prSet phldrT="[Text]" custT="1"/>
      <dgm:spPr/>
      <dgm:t>
        <a:bodyPr/>
        <a:lstStyle/>
        <a:p>
          <a:r>
            <a:rPr lang="en-US" sz="2800" dirty="0"/>
            <a:t>ROM</a:t>
          </a:r>
        </a:p>
      </dgm:t>
    </dgm:pt>
    <dgm:pt modelId="{21FB6474-CDEE-4816-BF98-3D73D0D64D9C}" type="parTrans" cxnId="{29EEB9B8-3BEA-4C32-8F8C-B3A279D32983}">
      <dgm:prSet/>
      <dgm:spPr/>
      <dgm:t>
        <a:bodyPr/>
        <a:lstStyle/>
        <a:p>
          <a:endParaRPr lang="en-US" sz="2800"/>
        </a:p>
      </dgm:t>
    </dgm:pt>
    <dgm:pt modelId="{D0992183-CD94-4BD2-9981-71CFCE6DBE83}" type="sibTrans" cxnId="{29EEB9B8-3BEA-4C32-8F8C-B3A279D32983}">
      <dgm:prSet/>
      <dgm:spPr/>
      <dgm:t>
        <a:bodyPr/>
        <a:lstStyle/>
        <a:p>
          <a:endParaRPr lang="en-US" sz="2800"/>
        </a:p>
      </dgm:t>
    </dgm:pt>
    <dgm:pt modelId="{FE7B391B-DBFF-489F-8516-5D2C6EA05E85}" type="pres">
      <dgm:prSet presAssocID="{A13E7679-EA2F-4B8D-A10A-91338E1FD61D}" presName="Name0" presStyleCnt="0">
        <dgm:presLayoutVars>
          <dgm:dir/>
          <dgm:animLvl val="lvl"/>
          <dgm:resizeHandles val="exact"/>
        </dgm:presLayoutVars>
      </dgm:prSet>
      <dgm:spPr/>
    </dgm:pt>
    <dgm:pt modelId="{E19E6A88-2E22-46A2-B840-3A6D5AD5623B}" type="pres">
      <dgm:prSet presAssocID="{5006BF28-96C8-4D4D-9711-C6BB0C810E72}" presName="Name8" presStyleCnt="0"/>
      <dgm:spPr/>
    </dgm:pt>
    <dgm:pt modelId="{06ED28A8-CC50-4399-9F70-223DB156CEA3}" type="pres">
      <dgm:prSet presAssocID="{5006BF28-96C8-4D4D-9711-C6BB0C810E72}" presName="level" presStyleLbl="node1" presStyleIdx="0" presStyleCnt="3">
        <dgm:presLayoutVars>
          <dgm:chMax val="1"/>
          <dgm:bulletEnabled val="1"/>
        </dgm:presLayoutVars>
      </dgm:prSet>
      <dgm:spPr/>
    </dgm:pt>
    <dgm:pt modelId="{C32D4DA2-C213-49E1-9800-64F2E7107B66}" type="pres">
      <dgm:prSet presAssocID="{5006BF28-96C8-4D4D-9711-C6BB0C810E72}" presName="levelTx" presStyleLbl="revTx" presStyleIdx="0" presStyleCnt="0">
        <dgm:presLayoutVars>
          <dgm:chMax val="1"/>
          <dgm:bulletEnabled val="1"/>
        </dgm:presLayoutVars>
      </dgm:prSet>
      <dgm:spPr/>
    </dgm:pt>
    <dgm:pt modelId="{F512F98A-2CFE-4ED6-BA4F-004A741453DB}" type="pres">
      <dgm:prSet presAssocID="{D33373C4-62FB-4F41-8BB9-87C294ED69A0}" presName="Name8" presStyleCnt="0"/>
      <dgm:spPr/>
    </dgm:pt>
    <dgm:pt modelId="{ADD040FD-48F9-4D8D-A87D-1625480E82A5}" type="pres">
      <dgm:prSet presAssocID="{D33373C4-62FB-4F41-8BB9-87C294ED69A0}" presName="level" presStyleLbl="node1" presStyleIdx="1" presStyleCnt="3">
        <dgm:presLayoutVars>
          <dgm:chMax val="1"/>
          <dgm:bulletEnabled val="1"/>
        </dgm:presLayoutVars>
      </dgm:prSet>
      <dgm:spPr/>
    </dgm:pt>
    <dgm:pt modelId="{899A2D3B-C5AF-43FC-B537-DE87D1485F90}" type="pres">
      <dgm:prSet presAssocID="{D33373C4-62FB-4F41-8BB9-87C294ED69A0}" presName="levelTx" presStyleLbl="revTx" presStyleIdx="0" presStyleCnt="0">
        <dgm:presLayoutVars>
          <dgm:chMax val="1"/>
          <dgm:bulletEnabled val="1"/>
        </dgm:presLayoutVars>
      </dgm:prSet>
      <dgm:spPr/>
    </dgm:pt>
    <dgm:pt modelId="{161109F8-A39E-4E56-98CD-8E66C2C215EB}" type="pres">
      <dgm:prSet presAssocID="{C1DD6A11-E2F6-4F1B-8B81-EE7996990343}" presName="Name8" presStyleCnt="0"/>
      <dgm:spPr/>
    </dgm:pt>
    <dgm:pt modelId="{7748A36E-DFDA-45D9-BAFD-0EF4164AB4D0}" type="pres">
      <dgm:prSet presAssocID="{C1DD6A11-E2F6-4F1B-8B81-EE7996990343}" presName="level" presStyleLbl="node1" presStyleIdx="2" presStyleCnt="3" custLinFactY="100000" custLinFactNeighborX="-8941" custLinFactNeighborY="106769">
        <dgm:presLayoutVars>
          <dgm:chMax val="1"/>
          <dgm:bulletEnabled val="1"/>
        </dgm:presLayoutVars>
      </dgm:prSet>
      <dgm:spPr/>
    </dgm:pt>
    <dgm:pt modelId="{259C51F3-EA81-4C56-80F4-DCAE99823B9E}" type="pres">
      <dgm:prSet presAssocID="{C1DD6A11-E2F6-4F1B-8B81-EE7996990343}" presName="levelTx" presStyleLbl="revTx" presStyleIdx="0" presStyleCnt="0">
        <dgm:presLayoutVars>
          <dgm:chMax val="1"/>
          <dgm:bulletEnabled val="1"/>
        </dgm:presLayoutVars>
      </dgm:prSet>
      <dgm:spPr/>
    </dgm:pt>
  </dgm:ptLst>
  <dgm:cxnLst>
    <dgm:cxn modelId="{78A3ED01-28B4-4AA6-BCCF-43EF51848570}" srcId="{A13E7679-EA2F-4B8D-A10A-91338E1FD61D}" destId="{5006BF28-96C8-4D4D-9711-C6BB0C810E72}" srcOrd="0" destOrd="0" parTransId="{F090EBDF-3A3A-4B62-BFE2-48AF4D09D8BC}" sibTransId="{F34F628B-3AD7-4FA1-AB09-C3232BA89035}"/>
    <dgm:cxn modelId="{9C387820-C3C6-4ED4-9E06-7B77B01708F6}" type="presOf" srcId="{5006BF28-96C8-4D4D-9711-C6BB0C810E72}" destId="{06ED28A8-CC50-4399-9F70-223DB156CEA3}" srcOrd="0" destOrd="0" presId="urn:microsoft.com/office/officeart/2005/8/layout/pyramid1"/>
    <dgm:cxn modelId="{DAA2043A-A144-44F5-A31A-670FBDC257BF}" type="presOf" srcId="{C1DD6A11-E2F6-4F1B-8B81-EE7996990343}" destId="{7748A36E-DFDA-45D9-BAFD-0EF4164AB4D0}" srcOrd="0" destOrd="0" presId="urn:microsoft.com/office/officeart/2005/8/layout/pyramid1"/>
    <dgm:cxn modelId="{2EEE1547-B0A7-4ECE-B6C6-B678A538FC20}" type="presOf" srcId="{C1DD6A11-E2F6-4F1B-8B81-EE7996990343}" destId="{259C51F3-EA81-4C56-80F4-DCAE99823B9E}" srcOrd="1" destOrd="0" presId="urn:microsoft.com/office/officeart/2005/8/layout/pyramid1"/>
    <dgm:cxn modelId="{A1D9148D-EEED-4A71-AF87-C84148687447}" srcId="{A13E7679-EA2F-4B8D-A10A-91338E1FD61D}" destId="{D33373C4-62FB-4F41-8BB9-87C294ED69A0}" srcOrd="1" destOrd="0" parTransId="{A695BE09-B1A9-4ED4-A855-907C0B7F9945}" sibTransId="{903D2E35-D32F-4EE8-8F5F-7772C3263E92}"/>
    <dgm:cxn modelId="{3AF7C3B0-3E8D-4110-970D-9674CAA53C57}" type="presOf" srcId="{5006BF28-96C8-4D4D-9711-C6BB0C810E72}" destId="{C32D4DA2-C213-49E1-9800-64F2E7107B66}" srcOrd="1" destOrd="0" presId="urn:microsoft.com/office/officeart/2005/8/layout/pyramid1"/>
    <dgm:cxn modelId="{29EEB9B8-3BEA-4C32-8F8C-B3A279D32983}" srcId="{A13E7679-EA2F-4B8D-A10A-91338E1FD61D}" destId="{C1DD6A11-E2F6-4F1B-8B81-EE7996990343}" srcOrd="2" destOrd="0" parTransId="{21FB6474-CDEE-4816-BF98-3D73D0D64D9C}" sibTransId="{D0992183-CD94-4BD2-9981-71CFCE6DBE83}"/>
    <dgm:cxn modelId="{D56DC1E0-C495-4F84-BC6B-E668A487B224}" type="presOf" srcId="{D33373C4-62FB-4F41-8BB9-87C294ED69A0}" destId="{ADD040FD-48F9-4D8D-A87D-1625480E82A5}" srcOrd="0" destOrd="0" presId="urn:microsoft.com/office/officeart/2005/8/layout/pyramid1"/>
    <dgm:cxn modelId="{3D2891E7-8707-455A-9443-42729D99C1E6}" type="presOf" srcId="{D33373C4-62FB-4F41-8BB9-87C294ED69A0}" destId="{899A2D3B-C5AF-43FC-B537-DE87D1485F90}" srcOrd="1" destOrd="0" presId="urn:microsoft.com/office/officeart/2005/8/layout/pyramid1"/>
    <dgm:cxn modelId="{563905FE-F6BF-4893-8794-D4D0EB2E6BE6}" type="presOf" srcId="{A13E7679-EA2F-4B8D-A10A-91338E1FD61D}" destId="{FE7B391B-DBFF-489F-8516-5D2C6EA05E85}" srcOrd="0" destOrd="0" presId="urn:microsoft.com/office/officeart/2005/8/layout/pyramid1"/>
    <dgm:cxn modelId="{C06F2CEE-FD17-4228-A3A9-AC0A1E93DE50}" type="presParOf" srcId="{FE7B391B-DBFF-489F-8516-5D2C6EA05E85}" destId="{E19E6A88-2E22-46A2-B840-3A6D5AD5623B}" srcOrd="0" destOrd="0" presId="urn:microsoft.com/office/officeart/2005/8/layout/pyramid1"/>
    <dgm:cxn modelId="{1059AF01-B694-4631-B51B-882A9780F41A}" type="presParOf" srcId="{E19E6A88-2E22-46A2-B840-3A6D5AD5623B}" destId="{06ED28A8-CC50-4399-9F70-223DB156CEA3}" srcOrd="0" destOrd="0" presId="urn:microsoft.com/office/officeart/2005/8/layout/pyramid1"/>
    <dgm:cxn modelId="{BF10444A-F4C1-4928-B3A1-E5C0A261EC8E}" type="presParOf" srcId="{E19E6A88-2E22-46A2-B840-3A6D5AD5623B}" destId="{C32D4DA2-C213-49E1-9800-64F2E7107B66}" srcOrd="1" destOrd="0" presId="urn:microsoft.com/office/officeart/2005/8/layout/pyramid1"/>
    <dgm:cxn modelId="{07A20D03-19CC-4DA7-9E86-A3DFDFCBBD34}" type="presParOf" srcId="{FE7B391B-DBFF-489F-8516-5D2C6EA05E85}" destId="{F512F98A-2CFE-4ED6-BA4F-004A741453DB}" srcOrd="1" destOrd="0" presId="urn:microsoft.com/office/officeart/2005/8/layout/pyramid1"/>
    <dgm:cxn modelId="{56CCE392-11DD-4B5E-A03E-E301BF6A1786}" type="presParOf" srcId="{F512F98A-2CFE-4ED6-BA4F-004A741453DB}" destId="{ADD040FD-48F9-4D8D-A87D-1625480E82A5}" srcOrd="0" destOrd="0" presId="urn:microsoft.com/office/officeart/2005/8/layout/pyramid1"/>
    <dgm:cxn modelId="{CCFA5132-0224-45AC-A278-CFC41AAD29B4}" type="presParOf" srcId="{F512F98A-2CFE-4ED6-BA4F-004A741453DB}" destId="{899A2D3B-C5AF-43FC-B537-DE87D1485F90}" srcOrd="1" destOrd="0" presId="urn:microsoft.com/office/officeart/2005/8/layout/pyramid1"/>
    <dgm:cxn modelId="{4CDC39DD-9B06-4D37-9519-FD99E4572F80}" type="presParOf" srcId="{FE7B391B-DBFF-489F-8516-5D2C6EA05E85}" destId="{161109F8-A39E-4E56-98CD-8E66C2C215EB}" srcOrd="2" destOrd="0" presId="urn:microsoft.com/office/officeart/2005/8/layout/pyramid1"/>
    <dgm:cxn modelId="{507584BC-DE9B-45CE-A317-C3E6A171ED05}" type="presParOf" srcId="{161109F8-A39E-4E56-98CD-8E66C2C215EB}" destId="{7748A36E-DFDA-45D9-BAFD-0EF4164AB4D0}" srcOrd="0" destOrd="0" presId="urn:microsoft.com/office/officeart/2005/8/layout/pyramid1"/>
    <dgm:cxn modelId="{914E7EAC-88D1-474C-9516-3EA59C193FC5}" type="presParOf" srcId="{161109F8-A39E-4E56-98CD-8E66C2C215EB}" destId="{259C51F3-EA81-4C56-80F4-DCAE99823B9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D28A8-CC50-4399-9F70-223DB156CEA3}">
      <dsp:nvSpPr>
        <dsp:cNvPr id="0" name=""/>
        <dsp:cNvSpPr/>
      </dsp:nvSpPr>
      <dsp:spPr>
        <a:xfrm>
          <a:off x="2166424" y="0"/>
          <a:ext cx="2166424" cy="1475805"/>
        </a:xfrm>
        <a:prstGeom prst="trapezoid">
          <a:avLst>
            <a:gd name="adj" fmla="val 7339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Registers</a:t>
          </a:r>
        </a:p>
      </dsp:txBody>
      <dsp:txXfrm>
        <a:off x="2166424" y="0"/>
        <a:ext cx="2166424" cy="1475805"/>
      </dsp:txXfrm>
    </dsp:sp>
    <dsp:sp modelId="{ADD040FD-48F9-4D8D-A87D-1625480E82A5}">
      <dsp:nvSpPr>
        <dsp:cNvPr id="0" name=""/>
        <dsp:cNvSpPr/>
      </dsp:nvSpPr>
      <dsp:spPr>
        <a:xfrm>
          <a:off x="1083212" y="1475804"/>
          <a:ext cx="4332849" cy="1475805"/>
        </a:xfrm>
        <a:prstGeom prst="trapezoid">
          <a:avLst>
            <a:gd name="adj" fmla="val 7339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RAM</a:t>
          </a:r>
        </a:p>
      </dsp:txBody>
      <dsp:txXfrm>
        <a:off x="1841460" y="1475804"/>
        <a:ext cx="2816352" cy="1475805"/>
      </dsp:txXfrm>
    </dsp:sp>
    <dsp:sp modelId="{7748A36E-DFDA-45D9-BAFD-0EF4164AB4D0}">
      <dsp:nvSpPr>
        <dsp:cNvPr id="0" name=""/>
        <dsp:cNvSpPr/>
      </dsp:nvSpPr>
      <dsp:spPr>
        <a:xfrm>
          <a:off x="0" y="2951609"/>
          <a:ext cx="6499273" cy="1475805"/>
        </a:xfrm>
        <a:prstGeom prst="trapezoid">
          <a:avLst>
            <a:gd name="adj" fmla="val 7339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ROM</a:t>
          </a:r>
        </a:p>
      </dsp:txBody>
      <dsp:txXfrm>
        <a:off x="1137372" y="2951609"/>
        <a:ext cx="4224528" cy="14758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18D3C-5865-C248-9EEC-EC62E144E375}" type="datetimeFigureOut">
              <a:rPr lang="sv-SE" smtClean="0"/>
              <a:t>2024-02-16</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29048-48E3-CB4A-BCD4-0EFC36288878}" type="slidenum">
              <a:rPr lang="sv-SE" smtClean="0"/>
              <a:t>‹#›</a:t>
            </a:fld>
            <a:endParaRPr lang="sv-SE"/>
          </a:p>
        </p:txBody>
      </p:sp>
    </p:spTree>
    <p:extLst>
      <p:ext uri="{BB962C8B-B14F-4D97-AF65-F5344CB8AC3E}">
        <p14:creationId xmlns:p14="http://schemas.microsoft.com/office/powerpoint/2010/main" val="102873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1</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18</a:t>
            </a:fld>
            <a:endParaRPr lang="en-US"/>
          </a:p>
        </p:txBody>
      </p:sp>
    </p:spTree>
    <p:extLst>
      <p:ext uri="{BB962C8B-B14F-4D97-AF65-F5344CB8AC3E}">
        <p14:creationId xmlns:p14="http://schemas.microsoft.com/office/powerpoint/2010/main" val="2888545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Why do the IoT platforms suffer from this energy challenge? To understand this, we investigate the architecture of the IoT device. We show this architecture in the figure on the slide. It consists of a series of stages that enable us to sense physical phenomena, process and transmit the sensor information through a transceiver such as ZigBee/BLE/</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LoRa</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architecture has remained unchanged over the past two decades.  We find that during this time, sensors have become exceeding efficient. Today, we find sensors such as an accelerometer or a temperature sensor consumes just a few tens of microwatts of power consumption. However, we find that rest of the architecture components that are shown in red colour remain significantly energy expensive. To understand the reason for this significant energy asymmetry, we look at the following slide.</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19</a:t>
            </a:fld>
            <a:endParaRPr lang="en-US"/>
          </a:p>
        </p:txBody>
      </p:sp>
    </p:spTree>
    <p:extLst>
      <p:ext uri="{BB962C8B-B14F-4D97-AF65-F5344CB8AC3E}">
        <p14:creationId xmlns:p14="http://schemas.microsoft.com/office/powerpoint/2010/main" val="921720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23</a:t>
            </a:fld>
            <a:endParaRPr lang="sv-SE"/>
          </a:p>
        </p:txBody>
      </p:sp>
    </p:spTree>
    <p:extLst>
      <p:ext uri="{BB962C8B-B14F-4D97-AF65-F5344CB8AC3E}">
        <p14:creationId xmlns:p14="http://schemas.microsoft.com/office/powerpoint/2010/main" val="2437712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25</a:t>
            </a:fld>
            <a:endParaRPr lang="en-US"/>
          </a:p>
        </p:txBody>
      </p:sp>
    </p:spTree>
    <p:extLst>
      <p:ext uri="{BB962C8B-B14F-4D97-AF65-F5344CB8AC3E}">
        <p14:creationId xmlns:p14="http://schemas.microsoft.com/office/powerpoint/2010/main" val="283001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Light Emitting Diodes (LEDs) are vital actuators for embedded and Internet of Things (IoT) devices. They provide a visual indication of the device's state and can also be used for debugging purposes. LEDs are directional components that allow current to flow in one direction only. </a:t>
            </a:r>
          </a:p>
          <a:p>
            <a:pPr algn="l"/>
            <a:endParaRPr lang="en-SG" dirty="0">
              <a:latin typeface="Söhne"/>
            </a:endParaRPr>
          </a:p>
          <a:p>
            <a:pPr algn="l"/>
            <a:r>
              <a:rPr lang="en-SG" b="0" i="0" dirty="0">
                <a:effectLst/>
                <a:latin typeface="Söhne"/>
              </a:rPr>
              <a:t>Typically, the cathode, where the current flows, is the shorter side of the LED. LEDs are an effective way to indicate the status of a device and provide feedback during the development and testing phase. </a:t>
            </a:r>
          </a:p>
          <a:p>
            <a:pPr algn="l"/>
            <a:endParaRPr lang="en-SG" dirty="0">
              <a:latin typeface="Söhne"/>
            </a:endParaRPr>
          </a:p>
          <a:p>
            <a:pPr algn="l"/>
            <a:endParaRPr lang="en-SG" b="0" i="0" dirty="0">
              <a:effectLst/>
              <a:latin typeface="Söhne"/>
            </a:endParaRPr>
          </a:p>
          <a:p>
            <a:pPr algn="l"/>
            <a:r>
              <a:rPr lang="en-SG" b="0" i="0" dirty="0">
                <a:effectLst/>
                <a:latin typeface="Söhne"/>
              </a:rPr>
              <a:t>They are also commonly used in consumer electronics and lighting applications.</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26</a:t>
            </a:fld>
            <a:endParaRPr lang="sv-SE"/>
          </a:p>
        </p:txBody>
      </p:sp>
    </p:spTree>
    <p:extLst>
      <p:ext uri="{BB962C8B-B14F-4D97-AF65-F5344CB8AC3E}">
        <p14:creationId xmlns:p14="http://schemas.microsoft.com/office/powerpoint/2010/main" val="3169028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SG" b="0" i="0" dirty="0">
                <a:effectLst/>
                <a:latin typeface="Söhne"/>
              </a:rPr>
              <a:t>A unique variant of LEDs is the RGB (Red, Green, Blue) LED, which allows for the emission of three different </a:t>
            </a:r>
            <a:r>
              <a:rPr lang="en-SG" b="0" i="0" dirty="0" err="1">
                <a:effectLst/>
                <a:latin typeface="Söhne"/>
              </a:rPr>
              <a:t>colors</a:t>
            </a:r>
            <a:r>
              <a:rPr lang="en-SG" b="0" i="0" dirty="0">
                <a:effectLst/>
                <a:latin typeface="Söhne"/>
              </a:rPr>
              <a:t>. The short leads are the negative end, and each </a:t>
            </a:r>
            <a:r>
              <a:rPr lang="en-SG" b="0" i="0" dirty="0" err="1">
                <a:effectLst/>
                <a:latin typeface="Söhne"/>
              </a:rPr>
              <a:t>color</a:t>
            </a:r>
            <a:r>
              <a:rPr lang="en-SG" b="0" i="0" dirty="0">
                <a:effectLst/>
                <a:latin typeface="Söhne"/>
              </a:rPr>
              <a:t> has its own separate wire. By combining signals on multiple wires, a range of </a:t>
            </a:r>
            <a:r>
              <a:rPr lang="en-SG" b="0" i="0" dirty="0" err="1">
                <a:effectLst/>
                <a:latin typeface="Söhne"/>
              </a:rPr>
              <a:t>colors</a:t>
            </a:r>
            <a:r>
              <a:rPr lang="en-SG" b="0" i="0" dirty="0">
                <a:effectLst/>
                <a:latin typeface="Söhne"/>
              </a:rPr>
              <a:t> can be produced. RGB LEDs provide a versatile and efficient solution for adding </a:t>
            </a:r>
            <a:r>
              <a:rPr lang="en-SG" b="0" i="0" dirty="0" err="1">
                <a:effectLst/>
                <a:latin typeface="Söhne"/>
              </a:rPr>
              <a:t>color</a:t>
            </a:r>
            <a:r>
              <a:rPr lang="en-SG" b="0" i="0" dirty="0">
                <a:effectLst/>
                <a:latin typeface="Söhne"/>
              </a:rPr>
              <a:t> to embedded and IoT devices, as well as for lighting applications. By controlling the intensity of each </a:t>
            </a:r>
            <a:r>
              <a:rPr lang="en-SG" b="0" i="0" dirty="0" err="1">
                <a:effectLst/>
                <a:latin typeface="Söhne"/>
              </a:rPr>
              <a:t>color</a:t>
            </a:r>
            <a:r>
              <a:rPr lang="en-SG" b="0" i="0" dirty="0">
                <a:effectLst/>
                <a:latin typeface="Söhne"/>
              </a:rPr>
              <a:t>, a wide range of hues and shades can be generated, making RGB LEDs ideal for applications where dynamic </a:t>
            </a:r>
            <a:r>
              <a:rPr lang="en-SG" b="0" i="0" dirty="0" err="1">
                <a:effectLst/>
                <a:latin typeface="Söhne"/>
              </a:rPr>
              <a:t>color</a:t>
            </a:r>
            <a:r>
              <a:rPr lang="en-SG" b="0" i="0" dirty="0">
                <a:effectLst/>
                <a:latin typeface="Söhne"/>
              </a:rPr>
              <a:t> changes are desired.</a:t>
            </a:r>
          </a:p>
          <a:p>
            <a:br>
              <a:rPr lang="en-SG" dirty="0"/>
            </a:br>
            <a:endParaRPr lang="en-US" dirty="0"/>
          </a:p>
        </p:txBody>
      </p:sp>
      <p:sp>
        <p:nvSpPr>
          <p:cNvPr id="4" name="Slide Number Placeholder 3"/>
          <p:cNvSpPr>
            <a:spLocks noGrp="1"/>
          </p:cNvSpPr>
          <p:nvPr>
            <p:ph type="sldNum" sz="quarter" idx="5"/>
          </p:nvPr>
        </p:nvSpPr>
        <p:spPr/>
        <p:txBody>
          <a:bodyPr/>
          <a:lstStyle/>
          <a:p>
            <a:fld id="{87429048-48E3-CB4A-BCD4-0EFC36288878}" type="slidenum">
              <a:rPr lang="sv-SE" smtClean="0"/>
              <a:t>27</a:t>
            </a:fld>
            <a:endParaRPr lang="sv-SE"/>
          </a:p>
        </p:txBody>
      </p:sp>
    </p:spTree>
    <p:extLst>
      <p:ext uri="{BB962C8B-B14F-4D97-AF65-F5344CB8AC3E}">
        <p14:creationId xmlns:p14="http://schemas.microsoft.com/office/powerpoint/2010/main" val="1429850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139F3-BC2E-EA97-D838-6D3530BA1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8004B-D2DB-E9F5-066B-A29681EEED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2855C-C464-A205-12E2-45F505BA63CB}"/>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BB27C1AA-804B-EF8F-E87B-768191068CB7}"/>
              </a:ext>
            </a:extLst>
          </p:cNvPr>
          <p:cNvSpPr>
            <a:spLocks noGrp="1"/>
          </p:cNvSpPr>
          <p:nvPr>
            <p:ph type="sldNum" sz="quarter" idx="10"/>
          </p:nvPr>
        </p:nvSpPr>
        <p:spPr/>
        <p:txBody>
          <a:bodyPr/>
          <a:lstStyle/>
          <a:p>
            <a:fld id="{3075746C-E621-8E4B-8CC0-3BE97110A356}" type="slidenum">
              <a:rPr lang="en-US" smtClean="0"/>
              <a:t>28</a:t>
            </a:fld>
            <a:endParaRPr lang="en-US"/>
          </a:p>
        </p:txBody>
      </p:sp>
    </p:spTree>
    <p:extLst>
      <p:ext uri="{BB962C8B-B14F-4D97-AF65-F5344CB8AC3E}">
        <p14:creationId xmlns:p14="http://schemas.microsoft.com/office/powerpoint/2010/main" val="423896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296D7-4DF0-E48E-D986-A7D8D7998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740FC-4738-1FF5-22DE-4BB53E97C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33382-9F79-AA4D-E16C-4F1C2E18596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423F17DE-3440-658E-1561-E8E4AE88796E}"/>
              </a:ext>
            </a:extLst>
          </p:cNvPr>
          <p:cNvSpPr>
            <a:spLocks noGrp="1"/>
          </p:cNvSpPr>
          <p:nvPr>
            <p:ph type="sldNum" sz="quarter" idx="10"/>
          </p:nvPr>
        </p:nvSpPr>
        <p:spPr/>
        <p:txBody>
          <a:bodyPr/>
          <a:lstStyle/>
          <a:p>
            <a:fld id="{3075746C-E621-8E4B-8CC0-3BE97110A356}" type="slidenum">
              <a:rPr lang="en-US" smtClean="0"/>
              <a:t>34</a:t>
            </a:fld>
            <a:endParaRPr lang="en-US"/>
          </a:p>
        </p:txBody>
      </p:sp>
    </p:spTree>
    <p:extLst>
      <p:ext uri="{BB962C8B-B14F-4D97-AF65-F5344CB8AC3E}">
        <p14:creationId xmlns:p14="http://schemas.microsoft.com/office/powerpoint/2010/main" val="2024359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6FFC0-918A-00E5-67FF-5D2AB756CE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4B85B-429D-3BD5-37FE-29A265A02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AACAA-A0FB-F656-9EB0-B87DFDF95BEC}"/>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4A12162-272F-9435-7072-D32693A7757B}"/>
              </a:ext>
            </a:extLst>
          </p:cNvPr>
          <p:cNvSpPr>
            <a:spLocks noGrp="1"/>
          </p:cNvSpPr>
          <p:nvPr>
            <p:ph type="sldNum" sz="quarter" idx="10"/>
          </p:nvPr>
        </p:nvSpPr>
        <p:spPr/>
        <p:txBody>
          <a:bodyPr/>
          <a:lstStyle/>
          <a:p>
            <a:fld id="{3075746C-E621-8E4B-8CC0-3BE97110A356}" type="slidenum">
              <a:rPr lang="en-US" smtClean="0"/>
              <a:t>35</a:t>
            </a:fld>
            <a:endParaRPr lang="en-US"/>
          </a:p>
        </p:txBody>
      </p:sp>
    </p:spTree>
    <p:extLst>
      <p:ext uri="{BB962C8B-B14F-4D97-AF65-F5344CB8AC3E}">
        <p14:creationId xmlns:p14="http://schemas.microsoft.com/office/powerpoint/2010/main" val="72044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97031-71BF-99E5-07C3-7CC41B658F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B20ED-8236-6973-2A10-C593C6B76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7A651-21CA-7DB2-A558-0A98B16DD9FF}"/>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92CDB415-E8B4-8C48-B40F-80310D2ADD43}"/>
              </a:ext>
            </a:extLst>
          </p:cNvPr>
          <p:cNvSpPr>
            <a:spLocks noGrp="1"/>
          </p:cNvSpPr>
          <p:nvPr>
            <p:ph type="sldNum" sz="quarter" idx="10"/>
          </p:nvPr>
        </p:nvSpPr>
        <p:spPr/>
        <p:txBody>
          <a:bodyPr/>
          <a:lstStyle/>
          <a:p>
            <a:fld id="{3075746C-E621-8E4B-8CC0-3BE97110A356}" type="slidenum">
              <a:rPr lang="en-US" smtClean="0"/>
              <a:t>36</a:t>
            </a:fld>
            <a:endParaRPr lang="en-US"/>
          </a:p>
        </p:txBody>
      </p:sp>
    </p:spTree>
    <p:extLst>
      <p:ext uri="{BB962C8B-B14F-4D97-AF65-F5344CB8AC3E}">
        <p14:creationId xmlns:p14="http://schemas.microsoft.com/office/powerpoint/2010/main" val="51232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2</a:t>
            </a:fld>
            <a:endParaRPr lang="en-US"/>
          </a:p>
        </p:txBody>
      </p:sp>
    </p:spTree>
    <p:extLst>
      <p:ext uri="{BB962C8B-B14F-4D97-AF65-F5344CB8AC3E}">
        <p14:creationId xmlns:p14="http://schemas.microsoft.com/office/powerpoint/2010/main" val="191345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400AF-9746-D067-2E1C-5021F1736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C1CEC-C966-F87F-4331-66F90F1C9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316438-EB2C-DFF0-44AD-8727F23DEA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FE4181F5-4520-9B8A-6016-A4285F9A5B8A}"/>
              </a:ext>
            </a:extLst>
          </p:cNvPr>
          <p:cNvSpPr>
            <a:spLocks noGrp="1"/>
          </p:cNvSpPr>
          <p:nvPr>
            <p:ph type="sldNum" sz="quarter" idx="10"/>
          </p:nvPr>
        </p:nvSpPr>
        <p:spPr/>
        <p:txBody>
          <a:bodyPr/>
          <a:lstStyle/>
          <a:p>
            <a:fld id="{3075746C-E621-8E4B-8CC0-3BE97110A356}" type="slidenum">
              <a:rPr lang="en-US" smtClean="0"/>
              <a:t>37</a:t>
            </a:fld>
            <a:endParaRPr lang="en-US"/>
          </a:p>
        </p:txBody>
      </p:sp>
    </p:spTree>
    <p:extLst>
      <p:ext uri="{BB962C8B-B14F-4D97-AF65-F5344CB8AC3E}">
        <p14:creationId xmlns:p14="http://schemas.microsoft.com/office/powerpoint/2010/main" val="1710151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951CE-C396-6917-22DC-EA2C971E78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2C9C1-408E-B357-FFE2-E8FB9B829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06916-3D88-1E18-F7B5-E1D36C1E3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90216AD2-31DB-609A-4FA2-3C2601B4EBFD}"/>
              </a:ext>
            </a:extLst>
          </p:cNvPr>
          <p:cNvSpPr>
            <a:spLocks noGrp="1"/>
          </p:cNvSpPr>
          <p:nvPr>
            <p:ph type="sldNum" sz="quarter" idx="10"/>
          </p:nvPr>
        </p:nvSpPr>
        <p:spPr/>
        <p:txBody>
          <a:bodyPr/>
          <a:lstStyle/>
          <a:p>
            <a:fld id="{3075746C-E621-8E4B-8CC0-3BE97110A356}" type="slidenum">
              <a:rPr lang="en-US" smtClean="0"/>
              <a:t>38</a:t>
            </a:fld>
            <a:endParaRPr lang="en-US"/>
          </a:p>
        </p:txBody>
      </p:sp>
    </p:spTree>
    <p:extLst>
      <p:ext uri="{BB962C8B-B14F-4D97-AF65-F5344CB8AC3E}">
        <p14:creationId xmlns:p14="http://schemas.microsoft.com/office/powerpoint/2010/main" val="134607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2C0C1-37E6-0E9E-5C43-B5BB61AE1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387FE-6A6B-219A-2070-88C52F541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55881-5DAE-0D7B-696E-1995B5A6C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Backscatter communication actually help us overcome this limitation</a:t>
            </a:r>
          </a:p>
          <a:p>
            <a:endParaRPr lang="en-US" dirty="0"/>
          </a:p>
        </p:txBody>
      </p:sp>
      <p:sp>
        <p:nvSpPr>
          <p:cNvPr id="4" name="Slide Number Placeholder 3">
            <a:extLst>
              <a:ext uri="{FF2B5EF4-FFF2-40B4-BE49-F238E27FC236}">
                <a16:creationId xmlns:a16="http://schemas.microsoft.com/office/drawing/2014/main" id="{BA80BAE9-120E-C35A-671A-72059B00E8CA}"/>
              </a:ext>
            </a:extLst>
          </p:cNvPr>
          <p:cNvSpPr>
            <a:spLocks noGrp="1"/>
          </p:cNvSpPr>
          <p:nvPr>
            <p:ph type="sldNum" sz="quarter" idx="10"/>
          </p:nvPr>
        </p:nvSpPr>
        <p:spPr/>
        <p:txBody>
          <a:bodyPr/>
          <a:lstStyle/>
          <a:p>
            <a:fld id="{3075746C-E621-8E4B-8CC0-3BE97110A356}" type="slidenum">
              <a:rPr lang="en-US" smtClean="0"/>
              <a:t>39</a:t>
            </a:fld>
            <a:endParaRPr lang="en-US"/>
          </a:p>
        </p:txBody>
      </p:sp>
    </p:spTree>
    <p:extLst>
      <p:ext uri="{BB962C8B-B14F-4D97-AF65-F5344CB8AC3E}">
        <p14:creationId xmlns:p14="http://schemas.microsoft.com/office/powerpoint/2010/main" val="1005588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E5AA-3595-FEA5-79A6-E2FB865C0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2E7A5-32ED-C8F3-D130-9CCBD9AD0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1A7788-71D5-C806-43BB-3086EEB5069E}"/>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A8CC0D7-F79D-D3BB-78FE-CCDEBD23A437}"/>
              </a:ext>
            </a:extLst>
          </p:cNvPr>
          <p:cNvSpPr>
            <a:spLocks noGrp="1"/>
          </p:cNvSpPr>
          <p:nvPr>
            <p:ph type="sldNum" sz="quarter" idx="10"/>
          </p:nvPr>
        </p:nvSpPr>
        <p:spPr/>
        <p:txBody>
          <a:bodyPr/>
          <a:lstStyle/>
          <a:p>
            <a:fld id="{3075746C-E621-8E4B-8CC0-3BE97110A356}" type="slidenum">
              <a:rPr lang="en-US" smtClean="0"/>
              <a:t>50</a:t>
            </a:fld>
            <a:endParaRPr lang="en-US"/>
          </a:p>
        </p:txBody>
      </p:sp>
    </p:spTree>
    <p:extLst>
      <p:ext uri="{BB962C8B-B14F-4D97-AF65-F5344CB8AC3E}">
        <p14:creationId xmlns:p14="http://schemas.microsoft.com/office/powerpoint/2010/main" val="2058876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7756-1C78-C1D6-2000-C055E83C5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B24E7-E087-B8D1-D5BE-153948300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96139-40FB-E211-C082-47677863A952}"/>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67BB6EDE-1DC3-9AE4-62F3-E254B257EF24}"/>
              </a:ext>
            </a:extLst>
          </p:cNvPr>
          <p:cNvSpPr>
            <a:spLocks noGrp="1"/>
          </p:cNvSpPr>
          <p:nvPr>
            <p:ph type="sldNum" sz="quarter" idx="10"/>
          </p:nvPr>
        </p:nvSpPr>
        <p:spPr/>
        <p:txBody>
          <a:bodyPr/>
          <a:lstStyle/>
          <a:p>
            <a:fld id="{3075746C-E621-8E4B-8CC0-3BE97110A356}" type="slidenum">
              <a:rPr lang="en-US" smtClean="0"/>
              <a:t>61</a:t>
            </a:fld>
            <a:endParaRPr lang="en-US"/>
          </a:p>
        </p:txBody>
      </p:sp>
    </p:spTree>
    <p:extLst>
      <p:ext uri="{BB962C8B-B14F-4D97-AF65-F5344CB8AC3E}">
        <p14:creationId xmlns:p14="http://schemas.microsoft.com/office/powerpoint/2010/main" val="2103969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E2BF-C999-8046-E4A0-60378E5C57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0B247-3616-C90F-A748-3273CC651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46C60-9F17-9245-761B-70790433A54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927E6A-C532-6E6C-1586-6602AE4A3871}"/>
              </a:ext>
            </a:extLst>
          </p:cNvPr>
          <p:cNvSpPr>
            <a:spLocks noGrp="1"/>
          </p:cNvSpPr>
          <p:nvPr>
            <p:ph type="sldNum" sz="quarter" idx="5"/>
          </p:nvPr>
        </p:nvSpPr>
        <p:spPr/>
        <p:txBody>
          <a:bodyPr/>
          <a:lstStyle/>
          <a:p>
            <a:fld id="{87429048-48E3-CB4A-BCD4-0EFC36288878}" type="slidenum">
              <a:rPr lang="sv-SE" smtClean="0"/>
              <a:t>62</a:t>
            </a:fld>
            <a:endParaRPr lang="sv-SE"/>
          </a:p>
        </p:txBody>
      </p:sp>
    </p:spTree>
    <p:extLst>
      <p:ext uri="{BB962C8B-B14F-4D97-AF65-F5344CB8AC3E}">
        <p14:creationId xmlns:p14="http://schemas.microsoft.com/office/powerpoint/2010/main" val="2742064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AF5CA-8AE5-8C74-03FE-8FE2EBD3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F19ED-4A7C-6685-7B5D-C52871C5C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679F5-E01B-2C08-CBA1-07F65A228D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6B82C7C-D0BA-1521-0952-0053606303BE}"/>
              </a:ext>
            </a:extLst>
          </p:cNvPr>
          <p:cNvSpPr>
            <a:spLocks noGrp="1"/>
          </p:cNvSpPr>
          <p:nvPr>
            <p:ph type="sldNum" sz="quarter" idx="5"/>
          </p:nvPr>
        </p:nvSpPr>
        <p:spPr/>
        <p:txBody>
          <a:bodyPr/>
          <a:lstStyle/>
          <a:p>
            <a:fld id="{87429048-48E3-CB4A-BCD4-0EFC36288878}" type="slidenum">
              <a:rPr lang="sv-SE" smtClean="0"/>
              <a:t>63</a:t>
            </a:fld>
            <a:endParaRPr lang="sv-SE"/>
          </a:p>
        </p:txBody>
      </p:sp>
    </p:spTree>
    <p:extLst>
      <p:ext uri="{BB962C8B-B14F-4D97-AF65-F5344CB8AC3E}">
        <p14:creationId xmlns:p14="http://schemas.microsoft.com/office/powerpoint/2010/main" val="2718049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BE254-64B8-3A87-601E-DD39CC5E6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E2755-5522-B4E6-0EFD-5CF7B3D7D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6DCE0-4B48-08BA-CE88-7195414657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2964B1-3552-E6DE-9CF1-1D3A34802734}"/>
              </a:ext>
            </a:extLst>
          </p:cNvPr>
          <p:cNvSpPr>
            <a:spLocks noGrp="1"/>
          </p:cNvSpPr>
          <p:nvPr>
            <p:ph type="sldNum" sz="quarter" idx="5"/>
          </p:nvPr>
        </p:nvSpPr>
        <p:spPr/>
        <p:txBody>
          <a:bodyPr/>
          <a:lstStyle/>
          <a:p>
            <a:fld id="{87429048-48E3-CB4A-BCD4-0EFC36288878}" type="slidenum">
              <a:rPr lang="sv-SE" smtClean="0"/>
              <a:t>64</a:t>
            </a:fld>
            <a:endParaRPr lang="sv-SE"/>
          </a:p>
        </p:txBody>
      </p:sp>
    </p:spTree>
    <p:extLst>
      <p:ext uri="{BB962C8B-B14F-4D97-AF65-F5344CB8AC3E}">
        <p14:creationId xmlns:p14="http://schemas.microsoft.com/office/powerpoint/2010/main" val="4008535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Thank you for inviting me to give this talk</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In this talk, I will present a pathway that can enable us to make wireless embedded systems ubiquitous. I will describe my previous research efforts that tackle the critical challenges that limit the growth of wireless embedded systems. These are related to the growing energy asymmetry that exists between sensing, computation and communication blocks on these platforms.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Finally, I will conclude my talk by covering the research agenda that I would like to work on as a faculty member.</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sz="8800" b="1" dirty="0"/>
          </a:p>
        </p:txBody>
      </p:sp>
      <p:sp>
        <p:nvSpPr>
          <p:cNvPr id="4" name="Slide Number Placeholder 3"/>
          <p:cNvSpPr>
            <a:spLocks noGrp="1"/>
          </p:cNvSpPr>
          <p:nvPr>
            <p:ph type="sldNum" sz="quarter" idx="10"/>
          </p:nvPr>
        </p:nvSpPr>
        <p:spPr/>
        <p:txBody>
          <a:bodyPr/>
          <a:lstStyle/>
          <a:p>
            <a:fld id="{3075746C-E621-8E4B-8CC0-3BE97110A356}" type="slidenum">
              <a:rPr lang="en-US" smtClean="0"/>
              <a:t>74</a:t>
            </a:fld>
            <a:endParaRPr lang="en-US"/>
          </a:p>
        </p:txBody>
      </p:sp>
    </p:spTree>
    <p:extLst>
      <p:ext uri="{BB962C8B-B14F-4D97-AF65-F5344CB8AC3E}">
        <p14:creationId xmlns:p14="http://schemas.microsoft.com/office/powerpoint/2010/main" val="4652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EC531-0CAF-D08F-35C8-410FF0A12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FE0FD3-AED6-825B-1F54-C70A6E13BC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9E5286-B223-5E19-D970-57453C8BCFF1}"/>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736F9BB-8FFF-EA00-0383-1090D1DEA7F9}"/>
              </a:ext>
            </a:extLst>
          </p:cNvPr>
          <p:cNvSpPr>
            <a:spLocks noGrp="1"/>
          </p:cNvSpPr>
          <p:nvPr>
            <p:ph type="sldNum" sz="quarter" idx="10"/>
          </p:nvPr>
        </p:nvSpPr>
        <p:spPr/>
        <p:txBody>
          <a:bodyPr/>
          <a:lstStyle/>
          <a:p>
            <a:fld id="{3075746C-E621-8E4B-8CC0-3BE97110A356}" type="slidenum">
              <a:rPr lang="en-US" smtClean="0"/>
              <a:t>3</a:t>
            </a:fld>
            <a:endParaRPr lang="en-US"/>
          </a:p>
        </p:txBody>
      </p:sp>
    </p:spTree>
    <p:extLst>
      <p:ext uri="{BB962C8B-B14F-4D97-AF65-F5344CB8AC3E}">
        <p14:creationId xmlns:p14="http://schemas.microsoft.com/office/powerpoint/2010/main" val="256839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0000D-8570-C343-AABA-BA4C9478C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46C8F-744C-5993-AC55-74050C98CD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832DE-0F26-E2E7-6C78-9C8C40DE4FBD}"/>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8F51C23A-3109-B8B8-98FA-465F324FC4AC}"/>
              </a:ext>
            </a:extLst>
          </p:cNvPr>
          <p:cNvSpPr>
            <a:spLocks noGrp="1"/>
          </p:cNvSpPr>
          <p:nvPr>
            <p:ph type="sldNum" sz="quarter" idx="10"/>
          </p:nvPr>
        </p:nvSpPr>
        <p:spPr/>
        <p:txBody>
          <a:bodyPr/>
          <a:lstStyle/>
          <a:p>
            <a:fld id="{3075746C-E621-8E4B-8CC0-3BE97110A356}" type="slidenum">
              <a:rPr lang="en-US" smtClean="0"/>
              <a:t>5</a:t>
            </a:fld>
            <a:endParaRPr lang="en-US"/>
          </a:p>
        </p:txBody>
      </p:sp>
    </p:spTree>
    <p:extLst>
      <p:ext uri="{BB962C8B-B14F-4D97-AF65-F5344CB8AC3E}">
        <p14:creationId xmlns:p14="http://schemas.microsoft.com/office/powerpoint/2010/main" val="370562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999F-7BFB-05B9-0108-9EA9F6E99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5E8D9-FAAC-3CD3-DB20-92EFC4333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B72668-7EB1-2283-E31C-08CC5CC6F0EC}"/>
              </a:ext>
            </a:extLst>
          </p:cNvPr>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We may all have heard of the term Internet of Things.  So how are these wireless embedded systems related to the Internet of Things:   Today, IoT includes a broad class of devices, including powerful platforms such as smartphones.  However, it also includes more resource-constrained devices and what we call Wireless Embedded Systems, and in fact, I consider it to be one of the essential parts of the IoT ecosystem.</a:t>
            </a:r>
          </a:p>
          <a:p>
            <a:pPr>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These are platforms equipped with a radio transceiver, sensor, microcontroller, and some form of energy storage. These platforms also often form a network, and sensor network as it is called has been an active area of research for the past two decades.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community has also developed wireless embedded platforms which we may know about, and these include: CMUCAM, which is an image sensor platform developed at Carnegie Mellon University,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Permamote</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long life sensor platform from the lab I am associated with at UC Berkeley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Lorea</a:t>
            </a:r>
            <a:r>
              <a:rPr lang="en-GB" sz="1800" dirty="0">
                <a:effectLst/>
                <a:latin typeface="Calibri" panose="020F0502020204030204" pitchFamily="34" charset="0"/>
                <a:ea typeface="Calibri" panose="020F0502020204030204" pitchFamily="34" charset="0"/>
                <a:cs typeface="Times New Roman" panose="02020603050405020304" pitchFamily="18" charset="0"/>
              </a:rPr>
              <a:t> which is a long-range backscatter platform that I had developed as part of my doctoral dissertation at Uppsala University. All of these are an example of Wireless Embedded Systems.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16A6F6C0-1D90-F8B4-5C0B-FA4F003451E7}"/>
              </a:ext>
            </a:extLst>
          </p:cNvPr>
          <p:cNvSpPr>
            <a:spLocks noGrp="1"/>
          </p:cNvSpPr>
          <p:nvPr>
            <p:ph type="sldNum" sz="quarter" idx="10"/>
          </p:nvPr>
        </p:nvSpPr>
        <p:spPr/>
        <p:txBody>
          <a:bodyPr/>
          <a:lstStyle/>
          <a:p>
            <a:fld id="{3075746C-E621-8E4B-8CC0-3BE97110A356}" type="slidenum">
              <a:rPr lang="en-US" smtClean="0"/>
              <a:t>6</a:t>
            </a:fld>
            <a:endParaRPr lang="en-US"/>
          </a:p>
        </p:txBody>
      </p:sp>
    </p:spTree>
    <p:extLst>
      <p:ext uri="{BB962C8B-B14F-4D97-AF65-F5344CB8AC3E}">
        <p14:creationId xmlns:p14="http://schemas.microsoft.com/office/powerpoint/2010/main" val="3782169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30A5B-1936-C2F8-7930-614BFDC76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FB259-8F0E-F394-D9BE-E853A61F1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6EDFCD-231E-EF6F-676D-D6DDA7A0A3AA}"/>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Here is the roadmap of the major topics that I am going to cover during the presentation. We have already covered the exponential growth of the internet of things; next, I will talk about the critical energy challenge that can severely hinder this massive growth and preventing us from realising this immense economic value enabled by the IoT.</a:t>
            </a:r>
            <a:endParaRPr lang="en-US" dirty="0"/>
          </a:p>
        </p:txBody>
      </p:sp>
      <p:sp>
        <p:nvSpPr>
          <p:cNvPr id="4" name="Slide Number Placeholder 3">
            <a:extLst>
              <a:ext uri="{FF2B5EF4-FFF2-40B4-BE49-F238E27FC236}">
                <a16:creationId xmlns:a16="http://schemas.microsoft.com/office/drawing/2014/main" id="{ADE95075-2814-FB7E-2BCB-6DA958F634A7}"/>
              </a:ext>
            </a:extLst>
          </p:cNvPr>
          <p:cNvSpPr>
            <a:spLocks noGrp="1"/>
          </p:cNvSpPr>
          <p:nvPr>
            <p:ph type="sldNum" sz="quarter" idx="10"/>
          </p:nvPr>
        </p:nvSpPr>
        <p:spPr/>
        <p:txBody>
          <a:bodyPr/>
          <a:lstStyle/>
          <a:p>
            <a:fld id="{3075746C-E621-8E4B-8CC0-3BE97110A356}" type="slidenum">
              <a:rPr lang="en-US" smtClean="0"/>
              <a:t>7</a:t>
            </a:fld>
            <a:endParaRPr lang="en-US"/>
          </a:p>
        </p:txBody>
      </p:sp>
    </p:spTree>
    <p:extLst>
      <p:ext uri="{BB962C8B-B14F-4D97-AF65-F5344CB8AC3E}">
        <p14:creationId xmlns:p14="http://schemas.microsoft.com/office/powerpoint/2010/main" val="1420671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B9D15-18DB-DFE5-D24F-AB774011D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8B733-8119-95F2-01FA-030F5E4F43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27AFE3-3E8B-BA09-4919-87909CD4D784}"/>
              </a:ext>
            </a:extLst>
          </p:cNvPr>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Over the past few years, I have designed several backscatter and beyond backscatter systems that precisely overcome these critical challenges that have limited the widespread deployment of backscatter on IoT devices. </a:t>
            </a:r>
          </a:p>
          <a:p>
            <a:pPr algn="just">
              <a:lnSpc>
                <a:spcPct val="107000"/>
              </a:lnSpc>
              <a:spcAft>
                <a:spcPts val="800"/>
              </a:spcAft>
            </a:pP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The research vision that I have pursued and would like to pursue as a faculty member is to enable a massive deployment of IoT devices by bridging the energy asymmetry between sensing, computation and communication blocks by designing novel platforms and communication mechanisms. I am going to describe some of my research contributions next.</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033FE8D4-0FB9-82FB-8092-F39052FBC23A}"/>
              </a:ext>
            </a:extLst>
          </p:cNvPr>
          <p:cNvSpPr>
            <a:spLocks noGrp="1"/>
          </p:cNvSpPr>
          <p:nvPr>
            <p:ph type="sldNum" sz="quarter" idx="10"/>
          </p:nvPr>
        </p:nvSpPr>
        <p:spPr/>
        <p:txBody>
          <a:bodyPr/>
          <a:lstStyle/>
          <a:p>
            <a:fld id="{3075746C-E621-8E4B-8CC0-3BE97110A356}" type="slidenum">
              <a:rPr lang="en-US" smtClean="0"/>
              <a:t>8</a:t>
            </a:fld>
            <a:endParaRPr lang="en-US"/>
          </a:p>
        </p:txBody>
      </p:sp>
    </p:spTree>
    <p:extLst>
      <p:ext uri="{BB962C8B-B14F-4D97-AF65-F5344CB8AC3E}">
        <p14:creationId xmlns:p14="http://schemas.microsoft.com/office/powerpoint/2010/main" val="3278566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9</a:t>
            </a:fld>
            <a:endParaRPr lang="en-US"/>
          </a:p>
        </p:txBody>
      </p:sp>
    </p:spTree>
    <p:extLst>
      <p:ext uri="{BB962C8B-B14F-4D97-AF65-F5344CB8AC3E}">
        <p14:creationId xmlns:p14="http://schemas.microsoft.com/office/powerpoint/2010/main" val="1828621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we look at the computational elements, and these consist of a microcontroller or an FPGA. Today, we find that these computational elements consume at least one order of magnitude higher power consumption when compared to the commonly used sensors.</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we also find that microcontrollers are increasingly becoming energy efficient. We investigate a typical microcontroller that has been used in sensor platforms over the past two decades.  We find that energy efficiency has improved by almost two orders of magnitude.  Some of the present-generation microcontrollers,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Ambiq</a:t>
            </a:r>
            <a:r>
              <a:rPr lang="en-GB" sz="1800" dirty="0">
                <a:effectLst/>
                <a:latin typeface="Calibri" panose="020F0502020204030204" pitchFamily="34" charset="0"/>
                <a:ea typeface="Calibri" panose="020F0502020204030204" pitchFamily="34" charset="0"/>
                <a:cs typeface="Times New Roman" panose="02020603050405020304" pitchFamily="18" charset="0"/>
              </a:rPr>
              <a:t> Apollo4 consume just 3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/MHz than 330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uA</a:t>
            </a:r>
            <a:r>
              <a:rPr lang="en-GB" sz="1800" dirty="0">
                <a:effectLst/>
                <a:latin typeface="Calibri" panose="020F0502020204030204" pitchFamily="34" charset="0"/>
                <a:ea typeface="Calibri" panose="020F0502020204030204" pitchFamily="34" charset="0"/>
                <a:cs typeface="Times New Roman" panose="02020603050405020304" pitchFamily="18" charset="0"/>
              </a:rPr>
              <a:t> for MSP430 used on platforms such as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TelOS</a:t>
            </a:r>
            <a:r>
              <a:rPr lang="en-GB" sz="1800" dirty="0">
                <a:effectLst/>
                <a:latin typeface="Calibri" panose="020F0502020204030204" pitchFamily="34" charset="0"/>
                <a:ea typeface="Calibri" panose="020F0502020204030204" pitchFamily="34" charset="0"/>
                <a:cs typeface="Times New Roman" panose="02020603050405020304" pitchFamily="18" charset="0"/>
              </a:rPr>
              <a:t> B.</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the trend continues, we can expect the microcontrollers to catch up with the sensors and become energy-efficient. This significant improvement is that the digital components are increasing becoming efficient as they follow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moore’s</a:t>
            </a:r>
            <a:r>
              <a:rPr lang="en-GB" sz="1800" dirty="0">
                <a:effectLst/>
                <a:latin typeface="Calibri" panose="020F0502020204030204" pitchFamily="34" charset="0"/>
                <a:ea typeface="Calibri" panose="020F0502020204030204" pitchFamily="34" charset="0"/>
                <a:cs typeface="Times New Roman" panose="02020603050405020304" pitchFamily="18" charset="0"/>
              </a:rPr>
              <a:t> law. </a:t>
            </a:r>
            <a:endParaRPr lang="en-SE"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075746C-E621-8E4B-8CC0-3BE97110A356}" type="slidenum">
              <a:rPr lang="en-US" smtClean="0"/>
              <a:t>10</a:t>
            </a:fld>
            <a:endParaRPr lang="en-US"/>
          </a:p>
        </p:txBody>
      </p:sp>
    </p:spTree>
    <p:extLst>
      <p:ext uri="{BB962C8B-B14F-4D97-AF65-F5344CB8AC3E}">
        <p14:creationId xmlns:p14="http://schemas.microsoft.com/office/powerpoint/2010/main" val="138136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1D8D-B81A-F044-A9F7-1892C8D933C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id="{871A6DB6-BA9D-FE49-85AA-7E381AC86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id="{4D0700B2-4298-A948-8860-B9E72DF32214}"/>
              </a:ext>
            </a:extLst>
          </p:cNvPr>
          <p:cNvSpPr>
            <a:spLocks noGrp="1"/>
          </p:cNvSpPr>
          <p:nvPr>
            <p:ph type="dt" sz="half" idx="10"/>
          </p:nvPr>
        </p:nvSpPr>
        <p:spPr/>
        <p:txBody>
          <a:bodyPr/>
          <a:lstStyle/>
          <a:p>
            <a:fld id="{F1FF0504-1F77-4746-9284-EB245119CF97}" type="datetime1">
              <a:rPr lang="sv-SE" smtClean="0"/>
              <a:t>2024-02-16</a:t>
            </a:fld>
            <a:endParaRPr lang="sv-SE"/>
          </a:p>
        </p:txBody>
      </p:sp>
      <p:sp>
        <p:nvSpPr>
          <p:cNvPr id="5" name="Footer Placeholder 4">
            <a:extLst>
              <a:ext uri="{FF2B5EF4-FFF2-40B4-BE49-F238E27FC236}">
                <a16:creationId xmlns:a16="http://schemas.microsoft.com/office/drawing/2014/main" id="{A7A70969-7238-7D44-BE93-76C09D8D3B78}"/>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8D222DDE-F5B8-2A43-845B-138DB4E027B4}"/>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430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754-A609-214C-B8F6-79F94B8E941B}"/>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403113D1-2C64-9C40-915D-1112C0CCB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E6F81DF-9877-AA44-A585-D6D38AC66498}"/>
              </a:ext>
            </a:extLst>
          </p:cNvPr>
          <p:cNvSpPr>
            <a:spLocks noGrp="1"/>
          </p:cNvSpPr>
          <p:nvPr>
            <p:ph type="dt" sz="half" idx="10"/>
          </p:nvPr>
        </p:nvSpPr>
        <p:spPr/>
        <p:txBody>
          <a:bodyPr/>
          <a:lstStyle/>
          <a:p>
            <a:fld id="{B8E4AAE7-4F75-47CE-8993-CA4E3E156413}" type="datetime1">
              <a:rPr lang="sv-SE" smtClean="0"/>
              <a:t>2024-02-16</a:t>
            </a:fld>
            <a:endParaRPr lang="sv-SE"/>
          </a:p>
        </p:txBody>
      </p:sp>
      <p:sp>
        <p:nvSpPr>
          <p:cNvPr id="5" name="Footer Placeholder 4">
            <a:extLst>
              <a:ext uri="{FF2B5EF4-FFF2-40B4-BE49-F238E27FC236}">
                <a16:creationId xmlns:a16="http://schemas.microsoft.com/office/drawing/2014/main" id="{B6D8C8BD-A508-C649-8DE5-41F6254C3EFF}"/>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1DC9FB52-64AB-5245-B2DE-A1CDDF57821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74436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3CAE43-1C87-9E43-9A35-0A8EC51F09D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id="{142C51FE-3B80-694F-A68D-B19C4EFB2DD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ADF93014-238E-7248-B59D-6E6FF6A2BFA4}"/>
              </a:ext>
            </a:extLst>
          </p:cNvPr>
          <p:cNvSpPr>
            <a:spLocks noGrp="1"/>
          </p:cNvSpPr>
          <p:nvPr>
            <p:ph type="dt" sz="half" idx="10"/>
          </p:nvPr>
        </p:nvSpPr>
        <p:spPr/>
        <p:txBody>
          <a:bodyPr/>
          <a:lstStyle/>
          <a:p>
            <a:fld id="{76E78D2F-C449-4C7C-9333-84C01FB7568D}" type="datetime1">
              <a:rPr lang="sv-SE" smtClean="0"/>
              <a:t>2024-02-16</a:t>
            </a:fld>
            <a:endParaRPr lang="sv-SE"/>
          </a:p>
        </p:txBody>
      </p:sp>
      <p:sp>
        <p:nvSpPr>
          <p:cNvPr id="5" name="Footer Placeholder 4">
            <a:extLst>
              <a:ext uri="{FF2B5EF4-FFF2-40B4-BE49-F238E27FC236}">
                <a16:creationId xmlns:a16="http://schemas.microsoft.com/office/drawing/2014/main" id="{445803A0-7636-FC4C-8EB3-AFF383645D7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CB32DA3C-801A-864F-B858-64B6551D4E1E}"/>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29352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0131D-C728-F34A-850F-C494964B68F8}"/>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0E915FAE-C498-5F42-9013-24499AFB02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93C5D13D-3C8A-424D-845B-6D6E717FD2BD}"/>
              </a:ext>
            </a:extLst>
          </p:cNvPr>
          <p:cNvSpPr>
            <a:spLocks noGrp="1"/>
          </p:cNvSpPr>
          <p:nvPr>
            <p:ph type="dt" sz="half" idx="10"/>
          </p:nvPr>
        </p:nvSpPr>
        <p:spPr/>
        <p:txBody>
          <a:bodyPr/>
          <a:lstStyle/>
          <a:p>
            <a:fld id="{35890D81-9E74-4920-91BA-8BD47836CBB8}" type="datetime1">
              <a:rPr lang="sv-SE" smtClean="0"/>
              <a:t>2024-02-16</a:t>
            </a:fld>
            <a:endParaRPr lang="sv-SE"/>
          </a:p>
        </p:txBody>
      </p:sp>
      <p:sp>
        <p:nvSpPr>
          <p:cNvPr id="5" name="Footer Placeholder 4">
            <a:extLst>
              <a:ext uri="{FF2B5EF4-FFF2-40B4-BE49-F238E27FC236}">
                <a16:creationId xmlns:a16="http://schemas.microsoft.com/office/drawing/2014/main" id="{A0BB9688-D3F3-8F45-AB3B-13ACE359C052}"/>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B4D55ADB-00AD-CE49-ADA6-DCF8CE0A3A1D}"/>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088305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86C4B-A05F-F44D-A483-822DE013737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id="{FFB0F4B5-0E8D-8246-9997-A447009C2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FB69D5-C498-9F4A-B2E5-EB75E7BA4F63}"/>
              </a:ext>
            </a:extLst>
          </p:cNvPr>
          <p:cNvSpPr>
            <a:spLocks noGrp="1"/>
          </p:cNvSpPr>
          <p:nvPr>
            <p:ph type="dt" sz="half" idx="10"/>
          </p:nvPr>
        </p:nvSpPr>
        <p:spPr/>
        <p:txBody>
          <a:bodyPr/>
          <a:lstStyle/>
          <a:p>
            <a:fld id="{629CF59E-F9A8-45AD-BF04-FFC34345DD7A}" type="datetime1">
              <a:rPr lang="sv-SE" smtClean="0"/>
              <a:t>2024-02-16</a:t>
            </a:fld>
            <a:endParaRPr lang="sv-SE"/>
          </a:p>
        </p:txBody>
      </p:sp>
      <p:sp>
        <p:nvSpPr>
          <p:cNvPr id="5" name="Footer Placeholder 4">
            <a:extLst>
              <a:ext uri="{FF2B5EF4-FFF2-40B4-BE49-F238E27FC236}">
                <a16:creationId xmlns:a16="http://schemas.microsoft.com/office/drawing/2014/main" id="{CEE5D3C3-B626-F842-8394-8B677FF30CC4}"/>
              </a:ext>
            </a:extLst>
          </p:cNvPr>
          <p:cNvSpPr>
            <a:spLocks noGrp="1"/>
          </p:cNvSpPr>
          <p:nvPr>
            <p:ph type="ftr" sz="quarter" idx="11"/>
          </p:nvPr>
        </p:nvSpPr>
        <p:spPr/>
        <p:txBody>
          <a:bodyPr/>
          <a:lstStyle>
            <a:lvl1pPr>
              <a:defRPr sz="1600"/>
            </a:lvl1pPr>
          </a:lstStyle>
          <a:p>
            <a:r>
              <a:rPr lang="sv-SE" dirty="0"/>
              <a:t>ambujv@berkeley.edu</a:t>
            </a:r>
          </a:p>
        </p:txBody>
      </p:sp>
      <p:sp>
        <p:nvSpPr>
          <p:cNvPr id="6" name="Slide Number Placeholder 5">
            <a:extLst>
              <a:ext uri="{FF2B5EF4-FFF2-40B4-BE49-F238E27FC236}">
                <a16:creationId xmlns:a16="http://schemas.microsoft.com/office/drawing/2014/main" id="{3964FC98-6B46-4044-AF14-C47A6E69DCDC}"/>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265572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1BE2-8816-4744-9456-935CCB79AFE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id="{C85968FA-E42F-C44F-A843-AD42ECC70FB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id="{2C4456BA-9694-7640-BE5C-B9BD678E0E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id="{ED705163-785E-584E-944F-0A288E88E367}"/>
              </a:ext>
            </a:extLst>
          </p:cNvPr>
          <p:cNvSpPr>
            <a:spLocks noGrp="1"/>
          </p:cNvSpPr>
          <p:nvPr>
            <p:ph type="dt" sz="half" idx="10"/>
          </p:nvPr>
        </p:nvSpPr>
        <p:spPr/>
        <p:txBody>
          <a:bodyPr/>
          <a:lstStyle/>
          <a:p>
            <a:fld id="{AB3E296F-6E2F-4943-941A-67423902EE89}" type="datetime1">
              <a:rPr lang="sv-SE" smtClean="0"/>
              <a:t>2024-02-16</a:t>
            </a:fld>
            <a:endParaRPr lang="sv-SE"/>
          </a:p>
        </p:txBody>
      </p:sp>
      <p:sp>
        <p:nvSpPr>
          <p:cNvPr id="6" name="Footer Placeholder 5">
            <a:extLst>
              <a:ext uri="{FF2B5EF4-FFF2-40B4-BE49-F238E27FC236}">
                <a16:creationId xmlns:a16="http://schemas.microsoft.com/office/drawing/2014/main" id="{80964741-0439-A941-A719-A48735C6E13E}"/>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4912FAA6-4735-A24C-AF1A-38B354B2A1E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239687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A5FE-9F5E-104C-89BA-0561481E3B92}"/>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A6EED72-1836-2E4E-96AB-8FDA78311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D67EC4-55CE-934C-84DE-59B6C5B73F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id="{763BCE47-188E-8D43-B543-01E8A77EA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4B47F51-7CB8-A547-89FA-06E9FCA085B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id="{72CE7DC6-6F15-5746-8717-FB6F9F1480ED}"/>
              </a:ext>
            </a:extLst>
          </p:cNvPr>
          <p:cNvSpPr>
            <a:spLocks noGrp="1"/>
          </p:cNvSpPr>
          <p:nvPr>
            <p:ph type="dt" sz="half" idx="10"/>
          </p:nvPr>
        </p:nvSpPr>
        <p:spPr/>
        <p:txBody>
          <a:bodyPr/>
          <a:lstStyle/>
          <a:p>
            <a:fld id="{D65B0AFC-9D35-47DE-8D04-7562DE15629D}" type="datetime1">
              <a:rPr lang="sv-SE" smtClean="0"/>
              <a:t>2024-02-16</a:t>
            </a:fld>
            <a:endParaRPr lang="sv-SE"/>
          </a:p>
        </p:txBody>
      </p:sp>
      <p:sp>
        <p:nvSpPr>
          <p:cNvPr id="8" name="Footer Placeholder 7">
            <a:extLst>
              <a:ext uri="{FF2B5EF4-FFF2-40B4-BE49-F238E27FC236}">
                <a16:creationId xmlns:a16="http://schemas.microsoft.com/office/drawing/2014/main" id="{FD9ED5B4-35EB-8944-A1D9-9569F6BF3FB4}"/>
              </a:ext>
            </a:extLst>
          </p:cNvPr>
          <p:cNvSpPr>
            <a:spLocks noGrp="1"/>
          </p:cNvSpPr>
          <p:nvPr>
            <p:ph type="ftr" sz="quarter" idx="11"/>
          </p:nvPr>
        </p:nvSpPr>
        <p:spPr/>
        <p:txBody>
          <a:bodyPr/>
          <a:lstStyle>
            <a:lvl1pPr>
              <a:defRPr sz="1600"/>
            </a:lvl1pPr>
          </a:lstStyle>
          <a:p>
            <a:r>
              <a:rPr lang="sv-SE" dirty="0"/>
              <a:t>ambujv@berkeley.edu</a:t>
            </a:r>
          </a:p>
        </p:txBody>
      </p:sp>
      <p:sp>
        <p:nvSpPr>
          <p:cNvPr id="9" name="Slide Number Placeholder 8">
            <a:extLst>
              <a:ext uri="{FF2B5EF4-FFF2-40B4-BE49-F238E27FC236}">
                <a16:creationId xmlns:a16="http://schemas.microsoft.com/office/drawing/2014/main" id="{E7E6F6E6-7F81-3A49-8B5A-C75A2A275845}"/>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159941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0CCC-58A6-7B43-A715-5465C79948DD}"/>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id="{35BCD7BE-FAFC-2746-A853-EDD1B4C8A8CC}"/>
              </a:ext>
            </a:extLst>
          </p:cNvPr>
          <p:cNvSpPr>
            <a:spLocks noGrp="1"/>
          </p:cNvSpPr>
          <p:nvPr>
            <p:ph type="dt" sz="half" idx="10"/>
          </p:nvPr>
        </p:nvSpPr>
        <p:spPr/>
        <p:txBody>
          <a:bodyPr/>
          <a:lstStyle/>
          <a:p>
            <a:fld id="{CDC05281-08AA-4C72-B250-2DE743C64599}" type="datetime1">
              <a:rPr lang="sv-SE" smtClean="0"/>
              <a:t>2024-02-16</a:t>
            </a:fld>
            <a:endParaRPr lang="sv-SE"/>
          </a:p>
        </p:txBody>
      </p:sp>
      <p:sp>
        <p:nvSpPr>
          <p:cNvPr id="4" name="Footer Placeholder 3">
            <a:extLst>
              <a:ext uri="{FF2B5EF4-FFF2-40B4-BE49-F238E27FC236}">
                <a16:creationId xmlns:a16="http://schemas.microsoft.com/office/drawing/2014/main" id="{57B7BFD8-C2EB-2642-93E8-3741A1387966}"/>
              </a:ext>
            </a:extLst>
          </p:cNvPr>
          <p:cNvSpPr>
            <a:spLocks noGrp="1"/>
          </p:cNvSpPr>
          <p:nvPr>
            <p:ph type="ftr" sz="quarter" idx="11"/>
          </p:nvPr>
        </p:nvSpPr>
        <p:spPr/>
        <p:txBody>
          <a:bodyPr/>
          <a:lstStyle>
            <a:lvl1pPr>
              <a:defRPr sz="1600"/>
            </a:lvl1pPr>
          </a:lstStyle>
          <a:p>
            <a:r>
              <a:rPr lang="sv-SE" dirty="0"/>
              <a:t>ambujv@berkeley.edu</a:t>
            </a:r>
          </a:p>
        </p:txBody>
      </p:sp>
      <p:sp>
        <p:nvSpPr>
          <p:cNvPr id="5" name="Slide Number Placeholder 4">
            <a:extLst>
              <a:ext uri="{FF2B5EF4-FFF2-40B4-BE49-F238E27FC236}">
                <a16:creationId xmlns:a16="http://schemas.microsoft.com/office/drawing/2014/main" id="{CECF28AB-124E-5841-96BD-21ECECF42B8A}"/>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1200477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8AD6F-F80D-3D4D-BFD8-3412B4207368}"/>
              </a:ext>
            </a:extLst>
          </p:cNvPr>
          <p:cNvSpPr>
            <a:spLocks noGrp="1"/>
          </p:cNvSpPr>
          <p:nvPr>
            <p:ph type="dt" sz="half" idx="10"/>
          </p:nvPr>
        </p:nvSpPr>
        <p:spPr/>
        <p:txBody>
          <a:bodyPr/>
          <a:lstStyle/>
          <a:p>
            <a:fld id="{00B2CF90-6E92-44FD-8245-32D6D58EEF14}" type="datetime1">
              <a:rPr lang="sv-SE" smtClean="0"/>
              <a:t>2024-02-16</a:t>
            </a:fld>
            <a:endParaRPr lang="sv-SE"/>
          </a:p>
        </p:txBody>
      </p:sp>
      <p:sp>
        <p:nvSpPr>
          <p:cNvPr id="3" name="Footer Placeholder 2">
            <a:extLst>
              <a:ext uri="{FF2B5EF4-FFF2-40B4-BE49-F238E27FC236}">
                <a16:creationId xmlns:a16="http://schemas.microsoft.com/office/drawing/2014/main" id="{941D8A43-65E2-1749-9F02-724EEF333E28}"/>
              </a:ext>
            </a:extLst>
          </p:cNvPr>
          <p:cNvSpPr>
            <a:spLocks noGrp="1"/>
          </p:cNvSpPr>
          <p:nvPr>
            <p:ph type="ftr" sz="quarter" idx="11"/>
          </p:nvPr>
        </p:nvSpPr>
        <p:spPr/>
        <p:txBody>
          <a:bodyPr/>
          <a:lstStyle>
            <a:lvl1pPr>
              <a:defRPr sz="1600"/>
            </a:lvl1pPr>
          </a:lstStyle>
          <a:p>
            <a:r>
              <a:rPr lang="sv-SE" dirty="0"/>
              <a:t>ambujv@berkeley.edu</a:t>
            </a:r>
          </a:p>
        </p:txBody>
      </p:sp>
      <p:sp>
        <p:nvSpPr>
          <p:cNvPr id="4" name="Slide Number Placeholder 3">
            <a:extLst>
              <a:ext uri="{FF2B5EF4-FFF2-40B4-BE49-F238E27FC236}">
                <a16:creationId xmlns:a16="http://schemas.microsoft.com/office/drawing/2014/main" id="{12C24CC1-AAA7-7647-8B5F-F38F68457200}"/>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00954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874B-B46B-F746-BC0F-C565DDBA734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id="{E03E06BD-75F9-B446-A018-EDF49AE980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id="{57529EEB-CB90-334E-B637-AAAC392FD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87789-4183-4544-96C0-BF53F174ADA8}"/>
              </a:ext>
            </a:extLst>
          </p:cNvPr>
          <p:cNvSpPr>
            <a:spLocks noGrp="1"/>
          </p:cNvSpPr>
          <p:nvPr>
            <p:ph type="dt" sz="half" idx="10"/>
          </p:nvPr>
        </p:nvSpPr>
        <p:spPr/>
        <p:txBody>
          <a:bodyPr/>
          <a:lstStyle/>
          <a:p>
            <a:fld id="{D2E5A4AD-6130-4B7E-9316-59D70B71516C}" type="datetime1">
              <a:rPr lang="sv-SE" smtClean="0"/>
              <a:t>2024-02-16</a:t>
            </a:fld>
            <a:endParaRPr lang="sv-SE"/>
          </a:p>
        </p:txBody>
      </p:sp>
      <p:sp>
        <p:nvSpPr>
          <p:cNvPr id="6" name="Footer Placeholder 5">
            <a:extLst>
              <a:ext uri="{FF2B5EF4-FFF2-40B4-BE49-F238E27FC236}">
                <a16:creationId xmlns:a16="http://schemas.microsoft.com/office/drawing/2014/main" id="{65311638-F5F0-254C-AEAD-5FDF68AC9013}"/>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5D861172-38D6-0C42-BF5A-D1F5C4CDD31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337996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6143-8AD1-384B-9E09-E36CAF09D65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id="{A2117B9A-58EB-774C-8E3E-34CB79E97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1B3BC705-2E77-CD4A-896C-DA3D48460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A0D0FF-2EDB-DF46-9060-404438C06D76}"/>
              </a:ext>
            </a:extLst>
          </p:cNvPr>
          <p:cNvSpPr>
            <a:spLocks noGrp="1"/>
          </p:cNvSpPr>
          <p:nvPr>
            <p:ph type="dt" sz="half" idx="10"/>
          </p:nvPr>
        </p:nvSpPr>
        <p:spPr/>
        <p:txBody>
          <a:bodyPr/>
          <a:lstStyle/>
          <a:p>
            <a:fld id="{3050D939-7D75-4473-85E9-EAA55A48004C}" type="datetime1">
              <a:rPr lang="sv-SE" smtClean="0"/>
              <a:t>2024-02-16</a:t>
            </a:fld>
            <a:endParaRPr lang="sv-SE"/>
          </a:p>
        </p:txBody>
      </p:sp>
      <p:sp>
        <p:nvSpPr>
          <p:cNvPr id="6" name="Footer Placeholder 5">
            <a:extLst>
              <a:ext uri="{FF2B5EF4-FFF2-40B4-BE49-F238E27FC236}">
                <a16:creationId xmlns:a16="http://schemas.microsoft.com/office/drawing/2014/main" id="{5CF7FCC4-D106-1A42-9D2E-36CC6E582D4B}"/>
              </a:ext>
            </a:extLst>
          </p:cNvPr>
          <p:cNvSpPr>
            <a:spLocks noGrp="1"/>
          </p:cNvSpPr>
          <p:nvPr>
            <p:ph type="ftr" sz="quarter" idx="11"/>
          </p:nvPr>
        </p:nvSpPr>
        <p:spPr/>
        <p:txBody>
          <a:bodyPr/>
          <a:lstStyle>
            <a:lvl1pPr>
              <a:defRPr sz="1600"/>
            </a:lvl1pPr>
          </a:lstStyle>
          <a:p>
            <a:r>
              <a:rPr lang="sv-SE" dirty="0"/>
              <a:t>ambujv@berkeley.edu</a:t>
            </a:r>
          </a:p>
        </p:txBody>
      </p:sp>
      <p:sp>
        <p:nvSpPr>
          <p:cNvPr id="7" name="Slide Number Placeholder 6">
            <a:extLst>
              <a:ext uri="{FF2B5EF4-FFF2-40B4-BE49-F238E27FC236}">
                <a16:creationId xmlns:a16="http://schemas.microsoft.com/office/drawing/2014/main" id="{7DB6790D-9981-F24F-85F6-5132D2764186}"/>
              </a:ext>
            </a:extLst>
          </p:cNvPr>
          <p:cNvSpPr>
            <a:spLocks noGrp="1"/>
          </p:cNvSpPr>
          <p:nvPr>
            <p:ph type="sldNum" sz="quarter" idx="12"/>
          </p:nvPr>
        </p:nvSpPr>
        <p:spPr/>
        <p:txBody>
          <a:bodyPr/>
          <a:lstStyle>
            <a:lvl1pPr>
              <a:defRPr sz="1600"/>
            </a:lvl1pPr>
          </a:lstStyle>
          <a:p>
            <a:fld id="{687B7451-1438-CB4A-8106-82A64F1C7D7B}" type="slidenum">
              <a:rPr lang="sv-SE" smtClean="0"/>
              <a:pPr/>
              <a:t>‹#›</a:t>
            </a:fld>
            <a:endParaRPr lang="sv-SE" dirty="0"/>
          </a:p>
        </p:txBody>
      </p:sp>
    </p:spTree>
    <p:extLst>
      <p:ext uri="{BB962C8B-B14F-4D97-AF65-F5344CB8AC3E}">
        <p14:creationId xmlns:p14="http://schemas.microsoft.com/office/powerpoint/2010/main" val="414555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A60990-C9C0-2946-817E-7880E9A44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id="{BF6BDD58-72AB-A845-91D3-7083F407FD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id="{3DEEDAA8-551F-D14B-95E3-2C4655D881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97477F-BAC6-416F-AEAF-A2B58818030B}" type="datetime1">
              <a:rPr lang="sv-SE" smtClean="0"/>
              <a:t>2024-02-16</a:t>
            </a:fld>
            <a:endParaRPr lang="sv-SE"/>
          </a:p>
        </p:txBody>
      </p:sp>
      <p:sp>
        <p:nvSpPr>
          <p:cNvPr id="5" name="Footer Placeholder 4">
            <a:extLst>
              <a:ext uri="{FF2B5EF4-FFF2-40B4-BE49-F238E27FC236}">
                <a16:creationId xmlns:a16="http://schemas.microsoft.com/office/drawing/2014/main" id="{DCBE7EE4-8B77-8048-AD76-092D4F0ECB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sv-SE"/>
              <a:t>ambujv@berkeley.edu</a:t>
            </a:r>
          </a:p>
        </p:txBody>
      </p:sp>
      <p:sp>
        <p:nvSpPr>
          <p:cNvPr id="6" name="Slide Number Placeholder 5">
            <a:extLst>
              <a:ext uri="{FF2B5EF4-FFF2-40B4-BE49-F238E27FC236}">
                <a16:creationId xmlns:a16="http://schemas.microsoft.com/office/drawing/2014/main" id="{21332DB7-1245-884F-A8A8-E8E778EC6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B7451-1438-CB4A-8106-82A64F1C7D7B}" type="slidenum">
              <a:rPr lang="sv-SE" smtClean="0"/>
              <a:t>‹#›</a:t>
            </a:fld>
            <a:endParaRPr lang="sv-SE"/>
          </a:p>
        </p:txBody>
      </p:sp>
    </p:spTree>
    <p:extLst>
      <p:ext uri="{BB962C8B-B14F-4D97-AF65-F5344CB8AC3E}">
        <p14:creationId xmlns:p14="http://schemas.microsoft.com/office/powerpoint/2010/main" val="2006737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cdn-shop.adafruit.com/datasheets/FLR-100WAS-RGB.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mailto:ambujv@nus.edu.sg"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1</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2762166050"/>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67113" cy="1325563"/>
          </a:xfrm>
        </p:spPr>
        <p:txBody>
          <a:bodyPr>
            <a:noAutofit/>
          </a:bodyPr>
          <a:lstStyle/>
          <a:p>
            <a:r>
              <a:rPr lang="en-US" sz="4000" dirty="0">
                <a:latin typeface="+mn-lt"/>
              </a:rPr>
              <a:t>So, what are sensors ? </a:t>
            </a:r>
          </a:p>
        </p:txBody>
      </p:sp>
      <p:sp>
        <p:nvSpPr>
          <p:cNvPr id="3" name="Content Placeholder 2"/>
          <p:cNvSpPr>
            <a:spLocks noGrp="1"/>
          </p:cNvSpPr>
          <p:nvPr>
            <p:ph idx="1"/>
          </p:nvPr>
        </p:nvSpPr>
        <p:spPr>
          <a:xfrm>
            <a:off x="838199" y="1501547"/>
            <a:ext cx="10860315" cy="4665663"/>
          </a:xfrm>
        </p:spPr>
        <p:txBody>
          <a:bodyPr>
            <a:noAutofit/>
          </a:bodyPr>
          <a:lstStyle/>
          <a:p>
            <a:pPr algn="just"/>
            <a:r>
              <a:rPr lang="en-US" dirty="0">
                <a:latin typeface="+mj-lt"/>
              </a:rPr>
              <a:t>They are an eyes and ears for an embedded device. They sense environment and help to understand the physical world. Sensor is an electronic component that measures a physical phenomenon. </a:t>
            </a:r>
          </a:p>
          <a:p>
            <a:r>
              <a:rPr lang="en-US" dirty="0">
                <a:latin typeface="+mj-lt"/>
              </a:rPr>
              <a:t>What are the phenomenon that you would like to sense and measure?</a:t>
            </a:r>
          </a:p>
          <a:p>
            <a:pPr lvl="1"/>
            <a:r>
              <a:rPr lang="en-US" dirty="0">
                <a:latin typeface="+mj-lt"/>
              </a:rPr>
              <a:t>Temperature</a:t>
            </a:r>
          </a:p>
          <a:p>
            <a:pPr lvl="1"/>
            <a:r>
              <a:rPr lang="en-US" dirty="0">
                <a:latin typeface="+mj-lt"/>
              </a:rPr>
              <a:t>Humidity</a:t>
            </a:r>
          </a:p>
          <a:p>
            <a:pPr lvl="1"/>
            <a:r>
              <a:rPr lang="en-US" dirty="0">
                <a:latin typeface="+mj-lt"/>
              </a:rPr>
              <a:t>Acoustic</a:t>
            </a:r>
          </a:p>
          <a:p>
            <a:pPr lvl="1"/>
            <a:r>
              <a:rPr lang="en-US" dirty="0">
                <a:latin typeface="+mj-lt"/>
              </a:rPr>
              <a:t>Vital signs</a:t>
            </a:r>
          </a:p>
          <a:p>
            <a:pPr lvl="1"/>
            <a:r>
              <a:rPr lang="en-US" b="1" dirty="0">
                <a:latin typeface="+mj-lt"/>
              </a:rPr>
              <a:t>…….</a:t>
            </a:r>
          </a:p>
          <a:p>
            <a:r>
              <a:rPr lang="en-US" b="1" dirty="0">
                <a:latin typeface="+mj-lt"/>
              </a:rPr>
              <a:t>Choice of sensor depends on the target embedded application</a:t>
            </a: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10</a:t>
            </a:fld>
            <a:endParaRPr lang="sv-SE" dirty="0"/>
          </a:p>
        </p:txBody>
      </p:sp>
    </p:spTree>
    <p:extLst>
      <p:ext uri="{BB962C8B-B14F-4D97-AF65-F5344CB8AC3E}">
        <p14:creationId xmlns:p14="http://schemas.microsoft.com/office/powerpoint/2010/main" val="163953906"/>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p:txBody>
          <a:bodyPr>
            <a:normAutofit/>
          </a:bodyPr>
          <a:lstStyle/>
          <a:p>
            <a:r>
              <a:rPr lang="en-US" sz="4000" dirty="0">
                <a:latin typeface="+mn-lt"/>
              </a:rPr>
              <a:t>Different forms of sensing: Active vs Passive</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11</a:t>
            </a:fld>
            <a:endParaRPr lang="en-US"/>
          </a:p>
        </p:txBody>
      </p:sp>
      <p:sp>
        <p:nvSpPr>
          <p:cNvPr id="5" name="TextBox 4">
            <a:extLst>
              <a:ext uri="{FF2B5EF4-FFF2-40B4-BE49-F238E27FC236}">
                <a16:creationId xmlns:a16="http://schemas.microsoft.com/office/drawing/2014/main" id="{613C2883-BA16-4A32-8052-568C04B6ABFE}"/>
              </a:ext>
            </a:extLst>
          </p:cNvPr>
          <p:cNvSpPr txBox="1"/>
          <p:nvPr/>
        </p:nvSpPr>
        <p:spPr>
          <a:xfrm>
            <a:off x="1463894" y="1347056"/>
            <a:ext cx="4095481" cy="523220"/>
          </a:xfrm>
          <a:prstGeom prst="rect">
            <a:avLst/>
          </a:prstGeom>
          <a:noFill/>
        </p:spPr>
        <p:txBody>
          <a:bodyPr wrap="square" rtlCol="0">
            <a:spAutoFit/>
          </a:bodyPr>
          <a:lstStyle/>
          <a:p>
            <a:pPr algn="ctr"/>
            <a:r>
              <a:rPr lang="en-US" sz="2800" dirty="0"/>
              <a:t>Passive Sensing</a:t>
            </a:r>
          </a:p>
        </p:txBody>
      </p:sp>
      <p:sp>
        <p:nvSpPr>
          <p:cNvPr id="8" name="TextBox 7">
            <a:extLst>
              <a:ext uri="{FF2B5EF4-FFF2-40B4-BE49-F238E27FC236}">
                <a16:creationId xmlns:a16="http://schemas.microsoft.com/office/drawing/2014/main" id="{2E75BEF4-9304-42D8-BA67-029975F5A960}"/>
              </a:ext>
            </a:extLst>
          </p:cNvPr>
          <p:cNvSpPr txBox="1"/>
          <p:nvPr/>
        </p:nvSpPr>
        <p:spPr>
          <a:xfrm>
            <a:off x="6562859" y="1456133"/>
            <a:ext cx="4095481" cy="523220"/>
          </a:xfrm>
          <a:prstGeom prst="rect">
            <a:avLst/>
          </a:prstGeom>
          <a:noFill/>
        </p:spPr>
        <p:txBody>
          <a:bodyPr wrap="square" rtlCol="0">
            <a:spAutoFit/>
          </a:bodyPr>
          <a:lstStyle/>
          <a:p>
            <a:pPr algn="ctr"/>
            <a:r>
              <a:rPr lang="en-US" sz="2800" dirty="0"/>
              <a:t>Active Sensing</a:t>
            </a:r>
          </a:p>
        </p:txBody>
      </p:sp>
      <p:pic>
        <p:nvPicPr>
          <p:cNvPr id="6" name="Picture 5" descr="A satellite flying over the earth&#10;&#10;Description automatically generated">
            <a:extLst>
              <a:ext uri="{FF2B5EF4-FFF2-40B4-BE49-F238E27FC236}">
                <a16:creationId xmlns:a16="http://schemas.microsoft.com/office/drawing/2014/main" id="{4F6DDAA9-6A21-BBA1-3D41-C44774B1A755}"/>
              </a:ext>
            </a:extLst>
          </p:cNvPr>
          <p:cNvPicPr>
            <a:picLocks noChangeAspect="1"/>
          </p:cNvPicPr>
          <p:nvPr/>
        </p:nvPicPr>
        <p:blipFill>
          <a:blip r:embed="rId2"/>
          <a:stretch>
            <a:fillRect/>
          </a:stretch>
        </p:blipFill>
        <p:spPr>
          <a:xfrm>
            <a:off x="1639837" y="2158999"/>
            <a:ext cx="3919538" cy="3919538"/>
          </a:xfrm>
          <a:prstGeom prst="rect">
            <a:avLst/>
          </a:prstGeom>
        </p:spPr>
      </p:pic>
      <p:pic>
        <p:nvPicPr>
          <p:cNvPr id="7" name="Picture 6" descr="A satellite flying over the earth&#10;&#10;Description automatically generated">
            <a:extLst>
              <a:ext uri="{FF2B5EF4-FFF2-40B4-BE49-F238E27FC236}">
                <a16:creationId xmlns:a16="http://schemas.microsoft.com/office/drawing/2014/main" id="{0DA1C36C-0773-83B9-52E2-71DE609DCE04}"/>
              </a:ext>
            </a:extLst>
          </p:cNvPr>
          <p:cNvPicPr>
            <a:picLocks noChangeAspect="1"/>
          </p:cNvPicPr>
          <p:nvPr/>
        </p:nvPicPr>
        <p:blipFill>
          <a:blip r:embed="rId2"/>
          <a:stretch>
            <a:fillRect/>
          </a:stretch>
        </p:blipFill>
        <p:spPr>
          <a:xfrm>
            <a:off x="6654932" y="2147887"/>
            <a:ext cx="3930650" cy="3930650"/>
          </a:xfrm>
          <a:prstGeom prst="rect">
            <a:avLst/>
          </a:prstGeom>
        </p:spPr>
      </p:pic>
      <p:cxnSp>
        <p:nvCxnSpPr>
          <p:cNvPr id="13" name="Straight Arrow Connector 12">
            <a:extLst>
              <a:ext uri="{FF2B5EF4-FFF2-40B4-BE49-F238E27FC236}">
                <a16:creationId xmlns:a16="http://schemas.microsoft.com/office/drawing/2014/main" id="{8B8D04D5-CACE-16CE-9B15-D90D5711490F}"/>
              </a:ext>
            </a:extLst>
          </p:cNvPr>
          <p:cNvCxnSpPr>
            <a:cxnSpLocks/>
          </p:cNvCxnSpPr>
          <p:nvPr/>
        </p:nvCxnSpPr>
        <p:spPr>
          <a:xfrm flipV="1">
            <a:off x="3389461" y="4113212"/>
            <a:ext cx="574559" cy="687388"/>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B386E5C3-FD0F-1F56-33DF-2F1716ED6D07}"/>
              </a:ext>
            </a:extLst>
          </p:cNvPr>
          <p:cNvCxnSpPr>
            <a:cxnSpLocks/>
          </p:cNvCxnSpPr>
          <p:nvPr/>
        </p:nvCxnSpPr>
        <p:spPr>
          <a:xfrm flipV="1">
            <a:off x="8417976" y="4170209"/>
            <a:ext cx="709169" cy="94668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a:extLst>
              <a:ext uri="{FF2B5EF4-FFF2-40B4-BE49-F238E27FC236}">
                <a16:creationId xmlns:a16="http://schemas.microsoft.com/office/drawing/2014/main" id="{C3D890C6-A92A-9EEA-2B66-F5AB4451B526}"/>
              </a:ext>
            </a:extLst>
          </p:cNvPr>
          <p:cNvCxnSpPr>
            <a:cxnSpLocks/>
          </p:cNvCxnSpPr>
          <p:nvPr/>
        </p:nvCxnSpPr>
        <p:spPr>
          <a:xfrm flipH="1">
            <a:off x="8145429" y="4113212"/>
            <a:ext cx="671207" cy="864774"/>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cxnSp>
        <p:nvCxnSpPr>
          <p:cNvPr id="26" name="Straight Arrow Connector 25">
            <a:extLst>
              <a:ext uri="{FF2B5EF4-FFF2-40B4-BE49-F238E27FC236}">
                <a16:creationId xmlns:a16="http://schemas.microsoft.com/office/drawing/2014/main" id="{A79C8356-99B3-9AEF-ADA6-5C30939A5299}"/>
              </a:ext>
            </a:extLst>
          </p:cNvPr>
          <p:cNvCxnSpPr>
            <a:cxnSpLocks/>
          </p:cNvCxnSpPr>
          <p:nvPr/>
        </p:nvCxnSpPr>
        <p:spPr>
          <a:xfrm>
            <a:off x="2878485" y="3587398"/>
            <a:ext cx="400934" cy="1165622"/>
          </a:xfrm>
          <a:prstGeom prst="straightConnector1">
            <a:avLst/>
          </a:prstGeom>
          <a:ln w="76200">
            <a:solidFill>
              <a:schemeClr val="accent1"/>
            </a:solidFill>
            <a:tailEnd type="triangle"/>
          </a:ln>
        </p:spPr>
        <p:style>
          <a:lnRef idx="2">
            <a:schemeClr val="accent6"/>
          </a:lnRef>
          <a:fillRef idx="0">
            <a:schemeClr val="accent6"/>
          </a:fillRef>
          <a:effectRef idx="1">
            <a:schemeClr val="accent6"/>
          </a:effectRef>
          <a:fontRef idx="minor">
            <a:schemeClr val="tx1"/>
          </a:fontRef>
        </p:style>
      </p:cxnSp>
      <p:sp>
        <p:nvSpPr>
          <p:cNvPr id="9" name="TextBox 8">
            <a:extLst>
              <a:ext uri="{FF2B5EF4-FFF2-40B4-BE49-F238E27FC236}">
                <a16:creationId xmlns:a16="http://schemas.microsoft.com/office/drawing/2014/main" id="{0CE4862A-5572-B207-A3E5-51D0C1EBEC30}"/>
              </a:ext>
            </a:extLst>
          </p:cNvPr>
          <p:cNvSpPr txBox="1"/>
          <p:nvPr/>
        </p:nvSpPr>
        <p:spPr>
          <a:xfrm>
            <a:off x="838200" y="5985490"/>
            <a:ext cx="10781371" cy="954107"/>
          </a:xfrm>
          <a:prstGeom prst="rect">
            <a:avLst/>
          </a:prstGeom>
          <a:noFill/>
        </p:spPr>
        <p:txBody>
          <a:bodyPr wrap="square">
            <a:spAutoFit/>
          </a:bodyPr>
          <a:lstStyle/>
          <a:p>
            <a:r>
              <a:rPr lang="en-US" sz="2800" dirty="0">
                <a:latin typeface="+mj-lt"/>
              </a:rPr>
              <a:t>When we talk about embedded systems we focus on passive sensing. As It is much cheaper and at a lower energy consumption</a:t>
            </a:r>
          </a:p>
        </p:txBody>
      </p:sp>
    </p:spTree>
    <p:extLst>
      <p:ext uri="{BB962C8B-B14F-4D97-AF65-F5344CB8AC3E}">
        <p14:creationId xmlns:p14="http://schemas.microsoft.com/office/powerpoint/2010/main" val="763991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DD9B-CC73-4A34-BCE3-60616D9B1175}"/>
              </a:ext>
            </a:extLst>
          </p:cNvPr>
          <p:cNvSpPr>
            <a:spLocks noGrp="1"/>
          </p:cNvSpPr>
          <p:nvPr>
            <p:ph type="title"/>
          </p:nvPr>
        </p:nvSpPr>
        <p:spPr>
          <a:xfrm>
            <a:off x="430251" y="436832"/>
            <a:ext cx="11762678" cy="1325563"/>
          </a:xfrm>
        </p:spPr>
        <p:txBody>
          <a:bodyPr>
            <a:normAutofit/>
          </a:bodyPr>
          <a:lstStyle/>
          <a:p>
            <a:r>
              <a:rPr lang="en-US" sz="4000" dirty="0">
                <a:latin typeface="+mn-lt"/>
              </a:rPr>
              <a:t>Digital microcontrollers, analog world,  and sensors</a:t>
            </a:r>
          </a:p>
        </p:txBody>
      </p:sp>
      <p:sp>
        <p:nvSpPr>
          <p:cNvPr id="3" name="Content Placeholder 2">
            <a:extLst>
              <a:ext uri="{FF2B5EF4-FFF2-40B4-BE49-F238E27FC236}">
                <a16:creationId xmlns:a16="http://schemas.microsoft.com/office/drawing/2014/main" id="{FCA990BC-B558-4CFF-AF57-CB588F5B46C0}"/>
              </a:ext>
            </a:extLst>
          </p:cNvPr>
          <p:cNvSpPr>
            <a:spLocks noGrp="1"/>
          </p:cNvSpPr>
          <p:nvPr>
            <p:ph idx="1"/>
          </p:nvPr>
        </p:nvSpPr>
        <p:spPr>
          <a:xfrm>
            <a:off x="431180" y="1762975"/>
            <a:ext cx="11329639" cy="3790911"/>
          </a:xfrm>
        </p:spPr>
        <p:txBody>
          <a:bodyPr>
            <a:normAutofit/>
          </a:bodyPr>
          <a:lstStyle/>
          <a:p>
            <a:pPr algn="just"/>
            <a:r>
              <a:rPr lang="en-US" dirty="0">
                <a:latin typeface="+mj-lt"/>
              </a:rPr>
              <a:t>Microcontrollers: Digital component designed to process digital signals. They interpret commands from the software programmed into their memory.</a:t>
            </a:r>
          </a:p>
          <a:p>
            <a:pPr algn="just"/>
            <a:r>
              <a:rPr lang="en-US" b="1" dirty="0">
                <a:latin typeface="+mj-lt"/>
              </a:rPr>
              <a:t>Analog vs. Digital: </a:t>
            </a:r>
            <a:r>
              <a:rPr lang="en-US" dirty="0">
                <a:latin typeface="+mj-lt"/>
              </a:rPr>
              <a:t>The physical world is inherently analog, meaning it varies continuously. A common example of an analog phenomenon is the fluctuation of temperature or humidity.</a:t>
            </a:r>
          </a:p>
          <a:p>
            <a:pPr algn="just"/>
            <a:r>
              <a:rPr lang="en-US" dirty="0">
                <a:latin typeface="+mj-lt"/>
              </a:rPr>
              <a:t>Sensors are devices that monitor physical phenomena and convert them into electrical signals. These electrical signals can then be processed by microcontrollers to support an embedded application</a:t>
            </a:r>
          </a:p>
          <a:p>
            <a:pPr algn="just"/>
            <a:endParaRPr lang="en-US" dirty="0">
              <a:latin typeface="+mj-lt"/>
            </a:endParaRPr>
          </a:p>
        </p:txBody>
      </p:sp>
      <p:sp>
        <p:nvSpPr>
          <p:cNvPr id="4" name="Slide Number Placeholder 3">
            <a:extLst>
              <a:ext uri="{FF2B5EF4-FFF2-40B4-BE49-F238E27FC236}">
                <a16:creationId xmlns:a16="http://schemas.microsoft.com/office/drawing/2014/main" id="{9FB12CC4-347F-4083-9292-F07053FBD663}"/>
              </a:ext>
            </a:extLst>
          </p:cNvPr>
          <p:cNvSpPr>
            <a:spLocks noGrp="1"/>
          </p:cNvSpPr>
          <p:nvPr>
            <p:ph type="sldNum" sz="quarter" idx="12"/>
          </p:nvPr>
        </p:nvSpPr>
        <p:spPr/>
        <p:txBody>
          <a:bodyPr/>
          <a:lstStyle/>
          <a:p>
            <a:fld id="{0778C724-3839-4D76-A707-B4C23905D055}" type="slidenum">
              <a:rPr lang="en-US" smtClean="0"/>
              <a:t>12</a:t>
            </a:fld>
            <a:endParaRPr lang="en-US"/>
          </a:p>
        </p:txBody>
      </p:sp>
    </p:spTree>
    <p:extLst>
      <p:ext uri="{BB962C8B-B14F-4D97-AF65-F5344CB8AC3E}">
        <p14:creationId xmlns:p14="http://schemas.microsoft.com/office/powerpoint/2010/main" val="2752318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DD9B-CC73-4A34-BCE3-60616D9B1175}"/>
              </a:ext>
            </a:extLst>
          </p:cNvPr>
          <p:cNvSpPr>
            <a:spLocks noGrp="1"/>
          </p:cNvSpPr>
          <p:nvPr>
            <p:ph type="title"/>
          </p:nvPr>
        </p:nvSpPr>
        <p:spPr>
          <a:xfrm>
            <a:off x="216055" y="233071"/>
            <a:ext cx="11762678" cy="1325563"/>
          </a:xfrm>
        </p:spPr>
        <p:txBody>
          <a:bodyPr>
            <a:normAutofit/>
          </a:bodyPr>
          <a:lstStyle/>
          <a:p>
            <a:r>
              <a:rPr lang="en-US" sz="4000" dirty="0">
                <a:latin typeface="+mn-lt"/>
              </a:rPr>
              <a:t>Sensors transform phenomenon into electrical signals</a:t>
            </a:r>
          </a:p>
        </p:txBody>
      </p:sp>
      <p:sp>
        <p:nvSpPr>
          <p:cNvPr id="3" name="Content Placeholder 2">
            <a:extLst>
              <a:ext uri="{FF2B5EF4-FFF2-40B4-BE49-F238E27FC236}">
                <a16:creationId xmlns:a16="http://schemas.microsoft.com/office/drawing/2014/main" id="{FCA990BC-B558-4CFF-AF57-CB588F5B46C0}"/>
              </a:ext>
            </a:extLst>
          </p:cNvPr>
          <p:cNvSpPr>
            <a:spLocks noGrp="1"/>
          </p:cNvSpPr>
          <p:nvPr>
            <p:ph idx="1"/>
          </p:nvPr>
        </p:nvSpPr>
        <p:spPr>
          <a:xfrm>
            <a:off x="216055" y="1645133"/>
            <a:ext cx="11762678" cy="4599627"/>
          </a:xfrm>
        </p:spPr>
        <p:txBody>
          <a:bodyPr>
            <a:normAutofit/>
          </a:bodyPr>
          <a:lstStyle/>
          <a:p>
            <a:pPr algn="just"/>
            <a:r>
              <a:rPr lang="en-SG" dirty="0">
                <a:latin typeface="+mj-lt"/>
              </a:rPr>
              <a:t>H</a:t>
            </a:r>
            <a:r>
              <a:rPr lang="en-SG" b="0" i="0" dirty="0">
                <a:effectLst/>
                <a:latin typeface="+mj-lt"/>
              </a:rPr>
              <a:t>ow sensors convert physical phenomena into electrical signals, we refer to Ohm's Law, which states that Voltage (V) equals Current (I) times Resistance (R)</a:t>
            </a:r>
          </a:p>
          <a:p>
            <a:pPr algn="just"/>
            <a:endParaRPr lang="en-SG" b="0" i="0" dirty="0">
              <a:effectLst/>
              <a:latin typeface="+mj-lt"/>
            </a:endParaRPr>
          </a:p>
          <a:p>
            <a:pPr marL="0" indent="0" algn="ctr">
              <a:buNone/>
            </a:pPr>
            <a:r>
              <a:rPr lang="en-SG" sz="3200" dirty="0">
                <a:solidFill>
                  <a:srgbClr val="C00000"/>
                </a:solidFill>
              </a:rPr>
              <a:t>V (Voltage) = I (Current) X R (Resistance)</a:t>
            </a:r>
          </a:p>
          <a:p>
            <a:pPr algn="just"/>
            <a:endParaRPr lang="en-SG" b="0" i="0" dirty="0">
              <a:effectLst/>
              <a:latin typeface="+mj-lt"/>
            </a:endParaRPr>
          </a:p>
          <a:p>
            <a:pPr algn="just"/>
            <a:r>
              <a:rPr lang="en-US" dirty="0">
                <a:latin typeface="+mj-lt"/>
              </a:rPr>
              <a:t>By altering one of the variables in Ohm’s law —Voltage (V), Current (I), or Resistance (R)—in response to changes in the phenomenon, a sensor generates an analog electrical signal that corresponds to that phenomenon.</a:t>
            </a:r>
          </a:p>
        </p:txBody>
      </p:sp>
      <p:sp>
        <p:nvSpPr>
          <p:cNvPr id="4" name="Slide Number Placeholder 3">
            <a:extLst>
              <a:ext uri="{FF2B5EF4-FFF2-40B4-BE49-F238E27FC236}">
                <a16:creationId xmlns:a16="http://schemas.microsoft.com/office/drawing/2014/main" id="{9FB12CC4-347F-4083-9292-F07053FBD663}"/>
              </a:ext>
            </a:extLst>
          </p:cNvPr>
          <p:cNvSpPr>
            <a:spLocks noGrp="1"/>
          </p:cNvSpPr>
          <p:nvPr>
            <p:ph type="sldNum" sz="quarter" idx="12"/>
          </p:nvPr>
        </p:nvSpPr>
        <p:spPr/>
        <p:txBody>
          <a:bodyPr/>
          <a:lstStyle/>
          <a:p>
            <a:fld id="{0778C724-3839-4D76-A707-B4C23905D055}" type="slidenum">
              <a:rPr lang="en-US" smtClean="0"/>
              <a:t>13</a:t>
            </a:fld>
            <a:endParaRPr lang="en-US"/>
          </a:p>
        </p:txBody>
      </p:sp>
    </p:spTree>
    <p:extLst>
      <p:ext uri="{BB962C8B-B14F-4D97-AF65-F5344CB8AC3E}">
        <p14:creationId xmlns:p14="http://schemas.microsoft.com/office/powerpoint/2010/main" val="1247909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B6F8A45-DA84-4786-86E1-7FF68470F27D}"/>
                  </a:ext>
                </a:extLst>
              </p:cNvPr>
              <p:cNvSpPr>
                <a:spLocks noGrp="1"/>
              </p:cNvSpPr>
              <p:nvPr>
                <p:ph idx="1"/>
              </p:nvPr>
            </p:nvSpPr>
            <p:spPr>
              <a:xfrm>
                <a:off x="525966" y="1424181"/>
                <a:ext cx="11071302" cy="5297293"/>
              </a:xfrm>
            </p:spPr>
            <p:txBody>
              <a:bodyPr>
                <a:normAutofit/>
              </a:bodyPr>
              <a:lstStyle/>
              <a:p>
                <a:pPr algn="just"/>
                <a:r>
                  <a:rPr lang="en-US" dirty="0">
                    <a:latin typeface="+mj-lt"/>
                  </a:rPr>
                  <a:t>Resistivity is a fundamental property of materials that quantifies how strongly a material opposes the flow of electric current. This property, denoted as   </a:t>
                </a:r>
                <a:r>
                  <a:rPr lang="el-GR" dirty="0">
                    <a:latin typeface="+mj-lt"/>
                  </a:rPr>
                  <a:t>ρ, </a:t>
                </a:r>
                <a:r>
                  <a:rPr lang="en-US" dirty="0">
                    <a:latin typeface="+mj-lt"/>
                  </a:rPr>
                  <a:t>can change in response to various physical phenomena such as temperature, light exposure, or mechanical strain</a:t>
                </a:r>
              </a:p>
              <a:p>
                <a:pPr algn="just"/>
                <a:r>
                  <a:rPr lang="en-SG" b="0" i="0" dirty="0">
                    <a:effectLst/>
                    <a:latin typeface="+mj-lt"/>
                  </a:rPr>
                  <a:t>The resistance (</a:t>
                </a:r>
                <a:r>
                  <a:rPr lang="en-SG" b="0" i="1" dirty="0">
                    <a:effectLst/>
                    <a:latin typeface="+mj-lt"/>
                  </a:rPr>
                  <a:t>R</a:t>
                </a:r>
                <a:r>
                  <a:rPr lang="en-SG" b="0" i="0" dirty="0">
                    <a:effectLst/>
                    <a:latin typeface="+mj-lt"/>
                  </a:rPr>
                  <a:t>) of a conductor is determined by its resistivity (</a:t>
                </a:r>
                <a:r>
                  <a:rPr lang="el-GR" b="0" i="1" dirty="0">
                    <a:effectLst/>
                    <a:latin typeface="+mj-lt"/>
                  </a:rPr>
                  <a:t>ρ</a:t>
                </a:r>
                <a:r>
                  <a:rPr lang="el-GR" b="0" i="0" dirty="0">
                    <a:effectLst/>
                    <a:latin typeface="+mj-lt"/>
                  </a:rPr>
                  <a:t>), </a:t>
                </a:r>
                <a:r>
                  <a:rPr lang="en-SG" b="0" i="0" dirty="0">
                    <a:effectLst/>
                    <a:latin typeface="+mj-lt"/>
                  </a:rPr>
                  <a:t>its length (</a:t>
                </a:r>
                <a:r>
                  <a:rPr lang="en-SG" b="0" i="1" dirty="0">
                    <a:effectLst/>
                    <a:latin typeface="+mj-lt"/>
                  </a:rPr>
                  <a:t>L</a:t>
                </a:r>
                <a:r>
                  <a:rPr lang="en-SG" b="0" i="0" dirty="0">
                    <a:effectLst/>
                    <a:latin typeface="+mj-lt"/>
                  </a:rPr>
                  <a:t>), and its cross-sectional area (</a:t>
                </a:r>
                <a:r>
                  <a:rPr lang="en-SG" b="0" i="1" dirty="0">
                    <a:effectLst/>
                    <a:latin typeface="+mj-lt"/>
                  </a:rPr>
                  <a:t>A</a:t>
                </a:r>
                <a:r>
                  <a:rPr lang="en-SG" b="0" i="0" dirty="0">
                    <a:effectLst/>
                    <a:latin typeface="+mj-lt"/>
                  </a:rPr>
                  <a:t>) as described by the equation:</a:t>
                </a:r>
              </a:p>
              <a:p>
                <a:pPr algn="just"/>
                <a:endParaRPr lang="en-US" dirty="0">
                  <a:latin typeface="+mj-lt"/>
                </a:endParaRPr>
              </a:p>
              <a:p>
                <a:pPr marL="0" indent="0">
                  <a:buNone/>
                </a:pPr>
                <a14:m>
                  <m:oMathPara xmlns:m="http://schemas.openxmlformats.org/officeDocument/2006/math">
                    <m:oMathParaPr>
                      <m:jc m:val="center"/>
                    </m:oMathParaPr>
                    <m:oMath xmlns:m="http://schemas.openxmlformats.org/officeDocument/2006/math">
                      <m:r>
                        <a:rPr lang="en-US" sz="3600" i="1" dirty="0" smtClean="0">
                          <a:solidFill>
                            <a:srgbClr val="C00000"/>
                          </a:solidFill>
                          <a:latin typeface="Cambria Math" panose="02040503050406030204" pitchFamily="18" charset="0"/>
                        </a:rPr>
                        <m:t>𝑅</m:t>
                      </m:r>
                      <m:r>
                        <a:rPr lang="en-US" sz="3600" i="1" dirty="0" smtClean="0">
                          <a:solidFill>
                            <a:srgbClr val="C00000"/>
                          </a:solidFill>
                          <a:latin typeface="Cambria Math" panose="02040503050406030204" pitchFamily="18" charset="0"/>
                        </a:rPr>
                        <m:t> = </m:t>
                      </m:r>
                      <m:f>
                        <m:fPr>
                          <m:ctrlPr>
                            <a:rPr lang="en-US" sz="3600" b="0" i="1" dirty="0" smtClean="0">
                              <a:solidFill>
                                <a:srgbClr val="C00000"/>
                              </a:solidFill>
                              <a:latin typeface="Cambria Math" panose="02040503050406030204" pitchFamily="18" charset="0"/>
                            </a:rPr>
                          </m:ctrlPr>
                        </m:fPr>
                        <m:num>
                          <m:r>
                            <m:rPr>
                              <m:sty m:val="p"/>
                            </m:rPr>
                            <a:rPr lang="en-US" sz="3600" i="1" dirty="0">
                              <a:solidFill>
                                <a:srgbClr val="C00000"/>
                              </a:solidFill>
                              <a:latin typeface="Cambria Math" panose="02040503050406030204" pitchFamily="18" charset="0"/>
                            </a:rPr>
                            <m:t>ρ</m:t>
                          </m:r>
                          <m:r>
                            <a:rPr lang="en-US" sz="3600" b="0" i="1" dirty="0" smtClean="0">
                              <a:solidFill>
                                <a:srgbClr val="C00000"/>
                              </a:solidFill>
                              <a:latin typeface="Cambria Math" panose="02040503050406030204" pitchFamily="18" charset="0"/>
                            </a:rPr>
                            <m:t>𝐿</m:t>
                          </m:r>
                        </m:num>
                        <m:den>
                          <m:r>
                            <a:rPr lang="en-US" sz="3600" b="0" i="1" dirty="0" smtClean="0">
                              <a:solidFill>
                                <a:srgbClr val="C00000"/>
                              </a:solidFill>
                              <a:latin typeface="Cambria Math" panose="02040503050406030204" pitchFamily="18" charset="0"/>
                            </a:rPr>
                            <m:t>𝐴</m:t>
                          </m:r>
                        </m:den>
                      </m:f>
                      <m:r>
                        <a:rPr lang="en-US" sz="3600" i="1" dirty="0" smtClean="0">
                          <a:solidFill>
                            <a:srgbClr val="C00000"/>
                          </a:solidFill>
                          <a:latin typeface="Cambria Math" panose="02040503050406030204" pitchFamily="18" charset="0"/>
                        </a:rPr>
                        <m:t> </m:t>
                      </m:r>
                    </m:oMath>
                  </m:oMathPara>
                </a14:m>
                <a:endParaRPr lang="en-US" sz="3600" dirty="0">
                  <a:solidFill>
                    <a:srgbClr val="C00000"/>
                  </a:solidFill>
                  <a:latin typeface="+mj-lt"/>
                </a:endParaRPr>
              </a:p>
              <a:p>
                <a:pPr lvl="1"/>
                <a:endParaRPr lang="en-US" dirty="0">
                  <a:latin typeface="+mj-lt"/>
                </a:endParaRPr>
              </a:p>
              <a:p>
                <a:endParaRPr lang="en-US" dirty="0">
                  <a:latin typeface="+mj-lt"/>
                </a:endParaRPr>
              </a:p>
            </p:txBody>
          </p:sp>
        </mc:Choice>
        <mc:Fallback xmlns="">
          <p:sp>
            <p:nvSpPr>
              <p:cNvPr id="3" name="Content Placeholder 2">
                <a:extLst>
                  <a:ext uri="{FF2B5EF4-FFF2-40B4-BE49-F238E27FC236}">
                    <a16:creationId xmlns:a16="http://schemas.microsoft.com/office/drawing/2014/main" id="{AB6F8A45-DA84-4786-86E1-7FF68470F27D}"/>
                  </a:ext>
                </a:extLst>
              </p:cNvPr>
              <p:cNvSpPr>
                <a:spLocks noGrp="1" noRot="1" noChangeAspect="1" noMove="1" noResize="1" noEditPoints="1" noAdjustHandles="1" noChangeArrowheads="1" noChangeShapeType="1" noTextEdit="1"/>
              </p:cNvSpPr>
              <p:nvPr>
                <p:ph idx="1"/>
              </p:nvPr>
            </p:nvSpPr>
            <p:spPr>
              <a:xfrm>
                <a:off x="525966" y="1424181"/>
                <a:ext cx="11071302" cy="5297293"/>
              </a:xfrm>
              <a:blipFill>
                <a:blip r:embed="rId2"/>
                <a:stretch>
                  <a:fillRect l="-1032" t="-1914" r="-126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14</a:t>
            </a:fld>
            <a:endParaRPr lang="en-US"/>
          </a:p>
        </p:txBody>
      </p:sp>
    </p:spTree>
    <p:extLst>
      <p:ext uri="{BB962C8B-B14F-4D97-AF65-F5344CB8AC3E}">
        <p14:creationId xmlns:p14="http://schemas.microsoft.com/office/powerpoint/2010/main" val="38267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7F93-0AA3-4A94-99E1-068853523C1D}"/>
              </a:ext>
            </a:extLst>
          </p:cNvPr>
          <p:cNvSpPr>
            <a:spLocks noGrp="1"/>
          </p:cNvSpPr>
          <p:nvPr>
            <p:ph type="title"/>
          </p:nvPr>
        </p:nvSpPr>
        <p:spPr>
          <a:xfrm>
            <a:off x="525966" y="180570"/>
            <a:ext cx="11539654" cy="1325563"/>
          </a:xfrm>
        </p:spPr>
        <p:txBody>
          <a:bodyPr>
            <a:normAutofit/>
          </a:bodyPr>
          <a:lstStyle/>
          <a:p>
            <a:r>
              <a:rPr lang="en-US" sz="4000" dirty="0">
                <a:latin typeface="+mn-lt"/>
              </a:rPr>
              <a:t>Material Resistivity and its Role in Sensing Phenomena</a:t>
            </a:r>
          </a:p>
        </p:txBody>
      </p:sp>
      <p:sp>
        <p:nvSpPr>
          <p:cNvPr id="4" name="Slide Number Placeholder 3">
            <a:extLst>
              <a:ext uri="{FF2B5EF4-FFF2-40B4-BE49-F238E27FC236}">
                <a16:creationId xmlns:a16="http://schemas.microsoft.com/office/drawing/2014/main" id="{C56E1CE6-4D7A-4B1D-A160-7E8C757C3D5B}"/>
              </a:ext>
            </a:extLst>
          </p:cNvPr>
          <p:cNvSpPr>
            <a:spLocks noGrp="1"/>
          </p:cNvSpPr>
          <p:nvPr>
            <p:ph type="sldNum" sz="quarter" idx="12"/>
          </p:nvPr>
        </p:nvSpPr>
        <p:spPr/>
        <p:txBody>
          <a:bodyPr/>
          <a:lstStyle/>
          <a:p>
            <a:fld id="{0778C724-3839-4D76-A707-B4C23905D055}" type="slidenum">
              <a:rPr lang="en-US" smtClean="0"/>
              <a:t>15</a:t>
            </a:fld>
            <a:endParaRPr lang="en-US"/>
          </a:p>
        </p:txBody>
      </p:sp>
      <p:sp>
        <p:nvSpPr>
          <p:cNvPr id="6" name="Content Placeholder 5">
            <a:extLst>
              <a:ext uri="{FF2B5EF4-FFF2-40B4-BE49-F238E27FC236}">
                <a16:creationId xmlns:a16="http://schemas.microsoft.com/office/drawing/2014/main" id="{68D63F9B-1E3F-20D9-C4F3-55D78A52D9EA}"/>
              </a:ext>
            </a:extLst>
          </p:cNvPr>
          <p:cNvSpPr>
            <a:spLocks noGrp="1"/>
          </p:cNvSpPr>
          <p:nvPr>
            <p:ph idx="1"/>
          </p:nvPr>
        </p:nvSpPr>
        <p:spPr>
          <a:xfrm>
            <a:off x="525966" y="1755572"/>
            <a:ext cx="11338932" cy="4351338"/>
          </a:xfrm>
        </p:spPr>
        <p:txBody>
          <a:bodyPr>
            <a:normAutofit/>
          </a:bodyPr>
          <a:lstStyle/>
          <a:p>
            <a:pPr algn="l">
              <a:buFont typeface="Arial" panose="020B0604020202020204" pitchFamily="34" charset="0"/>
              <a:buChar char="•"/>
            </a:pPr>
            <a:r>
              <a:rPr lang="en-SG" b="1" i="0" dirty="0">
                <a:effectLst/>
                <a:latin typeface="+mj-lt"/>
              </a:rPr>
              <a:t>Resistivity (</a:t>
            </a:r>
            <a:r>
              <a:rPr lang="el-GR" b="1" i="1" dirty="0">
                <a:effectLst/>
                <a:latin typeface="+mj-lt"/>
              </a:rPr>
              <a:t>ρ</a:t>
            </a:r>
            <a:r>
              <a:rPr lang="el-GR" b="1" i="0" dirty="0">
                <a:effectLst/>
                <a:latin typeface="+mj-lt"/>
              </a:rPr>
              <a:t>)</a:t>
            </a:r>
            <a:r>
              <a:rPr lang="el-GR" b="0" i="0" dirty="0">
                <a:effectLst/>
                <a:latin typeface="+mj-lt"/>
              </a:rPr>
              <a:t>: </a:t>
            </a:r>
            <a:r>
              <a:rPr lang="en-SG" b="0" i="0" dirty="0">
                <a:effectLst/>
                <a:latin typeface="+mj-lt"/>
              </a:rPr>
              <a:t>Materials with higher resistivity create more resistance for the same length and area. Resistivity is sensitive to physical conditions; </a:t>
            </a:r>
          </a:p>
          <a:p>
            <a:pPr algn="l">
              <a:buFont typeface="Arial" panose="020B0604020202020204" pitchFamily="34" charset="0"/>
              <a:buChar char="•"/>
            </a:pPr>
            <a:endParaRPr lang="en-SG" b="0" i="0" dirty="0">
              <a:effectLst/>
              <a:latin typeface="+mj-lt"/>
            </a:endParaRPr>
          </a:p>
          <a:p>
            <a:pPr marL="742950" lvl="1" indent="-285750" algn="l">
              <a:buFont typeface="Arial" panose="020B0604020202020204" pitchFamily="34" charset="0"/>
              <a:buChar char="•"/>
            </a:pPr>
            <a:r>
              <a:rPr lang="en-SG" b="1" i="0" dirty="0">
                <a:effectLst/>
                <a:latin typeface="+mj-lt"/>
              </a:rPr>
              <a:t>Temperature</a:t>
            </a:r>
            <a:r>
              <a:rPr lang="en-SG" b="0" i="0" dirty="0">
                <a:effectLst/>
                <a:latin typeface="+mj-lt"/>
              </a:rPr>
              <a:t>: Many conductors have higher resistivity at higher temperatures.</a:t>
            </a:r>
          </a:p>
          <a:p>
            <a:pPr marL="742950" lvl="1" indent="-285750" algn="l">
              <a:buFont typeface="Arial" panose="020B0604020202020204" pitchFamily="34" charset="0"/>
              <a:buChar char="•"/>
            </a:pPr>
            <a:r>
              <a:rPr lang="en-SG" b="1" i="0" dirty="0">
                <a:effectLst/>
                <a:latin typeface="+mj-lt"/>
              </a:rPr>
              <a:t>Light</a:t>
            </a:r>
            <a:r>
              <a:rPr lang="en-SG" b="0" i="0" dirty="0">
                <a:effectLst/>
                <a:latin typeface="+mj-lt"/>
              </a:rPr>
              <a:t>: Some materials (like photoresistors) change their resistivity exposed to light.</a:t>
            </a:r>
          </a:p>
          <a:p>
            <a:pPr marL="742950" lvl="1" indent="-285750" algn="l">
              <a:buFont typeface="Arial" panose="020B0604020202020204" pitchFamily="34" charset="0"/>
              <a:buChar char="•"/>
            </a:pPr>
            <a:r>
              <a:rPr lang="en-SG" b="1" i="0" dirty="0">
                <a:effectLst/>
                <a:latin typeface="+mj-lt"/>
              </a:rPr>
              <a:t>Strain</a:t>
            </a:r>
            <a:r>
              <a:rPr lang="en-SG" b="0" i="0" dirty="0">
                <a:effectLst/>
                <a:latin typeface="+mj-lt"/>
              </a:rPr>
              <a:t>: Materials known as strain gauges increase in resistivity when stretched.</a:t>
            </a:r>
          </a:p>
          <a:p>
            <a:endParaRPr lang="en-US" dirty="0"/>
          </a:p>
        </p:txBody>
      </p:sp>
    </p:spTree>
    <p:extLst>
      <p:ext uri="{BB962C8B-B14F-4D97-AF65-F5344CB8AC3E}">
        <p14:creationId xmlns:p14="http://schemas.microsoft.com/office/powerpoint/2010/main" val="1923482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FE2A9-F2AD-4A46-8FC9-477FCE50BE48}"/>
              </a:ext>
            </a:extLst>
          </p:cNvPr>
          <p:cNvSpPr>
            <a:spLocks noGrp="1"/>
          </p:cNvSpPr>
          <p:nvPr>
            <p:ph type="title"/>
          </p:nvPr>
        </p:nvSpPr>
        <p:spPr>
          <a:xfrm>
            <a:off x="556318" y="191549"/>
            <a:ext cx="10515600" cy="1325563"/>
          </a:xfrm>
        </p:spPr>
        <p:txBody>
          <a:bodyPr/>
          <a:lstStyle/>
          <a:p>
            <a:r>
              <a:rPr lang="en-US" dirty="0">
                <a:latin typeface="+mn-lt"/>
              </a:rPr>
              <a:t>Temperature sensing using resistivity changes</a:t>
            </a:r>
          </a:p>
        </p:txBody>
      </p:sp>
      <p:sp>
        <p:nvSpPr>
          <p:cNvPr id="3" name="Content Placeholder 2">
            <a:extLst>
              <a:ext uri="{FF2B5EF4-FFF2-40B4-BE49-F238E27FC236}">
                <a16:creationId xmlns:a16="http://schemas.microsoft.com/office/drawing/2014/main" id="{9BEABF3A-FFA0-40BA-BF1F-418801E4B6F6}"/>
              </a:ext>
            </a:extLst>
          </p:cNvPr>
          <p:cNvSpPr>
            <a:spLocks noGrp="1"/>
          </p:cNvSpPr>
          <p:nvPr>
            <p:ph idx="1"/>
          </p:nvPr>
        </p:nvSpPr>
        <p:spPr>
          <a:xfrm>
            <a:off x="838200" y="1478042"/>
            <a:ext cx="11079364" cy="5029200"/>
          </a:xfrm>
        </p:spPr>
        <p:txBody>
          <a:bodyPr/>
          <a:lstStyle/>
          <a:p>
            <a:pPr marL="0" indent="0">
              <a:buNone/>
            </a:pPr>
            <a:r>
              <a:rPr lang="en-US" b="1" dirty="0">
                <a:latin typeface="+mj-lt"/>
              </a:rPr>
              <a:t>Thermistor</a:t>
            </a:r>
            <a:r>
              <a:rPr lang="en-US" dirty="0">
                <a:latin typeface="+mj-lt"/>
              </a:rPr>
              <a:t> is a sensor which varies in resistance based on temperature</a:t>
            </a:r>
          </a:p>
          <a:p>
            <a:r>
              <a:rPr lang="en-US" b="1" dirty="0">
                <a:latin typeface="+mj-lt"/>
              </a:rPr>
              <a:t>Advantages: </a:t>
            </a:r>
            <a:r>
              <a:rPr lang="en-US" dirty="0">
                <a:latin typeface="+mj-lt"/>
              </a:rPr>
              <a:t>They are cheap and easy to use. Low cost</a:t>
            </a:r>
          </a:p>
          <a:p>
            <a:r>
              <a:rPr lang="en-US" b="1" dirty="0">
                <a:latin typeface="+mj-lt"/>
              </a:rPr>
              <a:t>Disadvantages: </a:t>
            </a:r>
            <a:r>
              <a:rPr lang="en-US" dirty="0">
                <a:latin typeface="+mj-lt"/>
              </a:rPr>
              <a:t>They have a non-linear transfer function</a:t>
            </a:r>
          </a:p>
        </p:txBody>
      </p:sp>
      <p:sp>
        <p:nvSpPr>
          <p:cNvPr id="4" name="Slide Number Placeholder 3">
            <a:extLst>
              <a:ext uri="{FF2B5EF4-FFF2-40B4-BE49-F238E27FC236}">
                <a16:creationId xmlns:a16="http://schemas.microsoft.com/office/drawing/2014/main" id="{7D49C87E-9CCB-40F2-98A1-703D9AE774D7}"/>
              </a:ext>
            </a:extLst>
          </p:cNvPr>
          <p:cNvSpPr>
            <a:spLocks noGrp="1"/>
          </p:cNvSpPr>
          <p:nvPr>
            <p:ph type="sldNum" sz="quarter" idx="12"/>
          </p:nvPr>
        </p:nvSpPr>
        <p:spPr/>
        <p:txBody>
          <a:bodyPr/>
          <a:lstStyle/>
          <a:p>
            <a:fld id="{0778C724-3839-4D76-A707-B4C23905D055}" type="slidenum">
              <a:rPr lang="en-US" smtClean="0"/>
              <a:t>16</a:t>
            </a:fld>
            <a:endParaRPr lang="en-US"/>
          </a:p>
        </p:txBody>
      </p:sp>
      <p:graphicFrame>
        <p:nvGraphicFramePr>
          <p:cNvPr id="7" name="Chart 6">
            <a:extLst>
              <a:ext uri="{FF2B5EF4-FFF2-40B4-BE49-F238E27FC236}">
                <a16:creationId xmlns:a16="http://schemas.microsoft.com/office/drawing/2014/main" id="{3606123D-1A4C-41C0-B5B7-EA3212B11A6F}"/>
              </a:ext>
            </a:extLst>
          </p:cNvPr>
          <p:cNvGraphicFramePr>
            <a:graphicFrameLocks/>
          </p:cNvGraphicFramePr>
          <p:nvPr/>
        </p:nvGraphicFramePr>
        <p:xfrm>
          <a:off x="6765689" y="3209232"/>
          <a:ext cx="4306229" cy="301057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A black and white rectangle with a black stripe&#10;&#10;Description automatically generated">
            <a:extLst>
              <a:ext uri="{FF2B5EF4-FFF2-40B4-BE49-F238E27FC236}">
                <a16:creationId xmlns:a16="http://schemas.microsoft.com/office/drawing/2014/main" id="{186A4C9D-4BBF-9CA5-6C12-86AA5F774F75}"/>
              </a:ext>
            </a:extLst>
          </p:cNvPr>
          <p:cNvPicPr>
            <a:picLocks noChangeAspect="1"/>
          </p:cNvPicPr>
          <p:nvPr/>
        </p:nvPicPr>
        <p:blipFill>
          <a:blip r:embed="rId3"/>
          <a:stretch>
            <a:fillRect/>
          </a:stretch>
        </p:blipFill>
        <p:spPr>
          <a:xfrm>
            <a:off x="1489610" y="3340059"/>
            <a:ext cx="4605609" cy="3274300"/>
          </a:xfrm>
          <a:prstGeom prst="rect">
            <a:avLst/>
          </a:prstGeom>
        </p:spPr>
      </p:pic>
    </p:spTree>
    <p:extLst>
      <p:ext uri="{BB962C8B-B14F-4D97-AF65-F5344CB8AC3E}">
        <p14:creationId xmlns:p14="http://schemas.microsoft.com/office/powerpoint/2010/main" val="177396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E732-B767-4380-B872-7AFC4863BD00}"/>
              </a:ext>
            </a:extLst>
          </p:cNvPr>
          <p:cNvSpPr>
            <a:spLocks noGrp="1"/>
          </p:cNvSpPr>
          <p:nvPr>
            <p:ph type="title"/>
          </p:nvPr>
        </p:nvSpPr>
        <p:spPr>
          <a:xfrm>
            <a:off x="605017" y="365125"/>
            <a:ext cx="10748783" cy="1325563"/>
          </a:xfrm>
        </p:spPr>
        <p:txBody>
          <a:bodyPr/>
          <a:lstStyle/>
          <a:p>
            <a:r>
              <a:rPr lang="en-US" dirty="0">
                <a:latin typeface="+mn-lt"/>
              </a:rPr>
              <a:t>Light sensing using resistive changes</a:t>
            </a:r>
          </a:p>
        </p:txBody>
      </p:sp>
      <p:sp>
        <p:nvSpPr>
          <p:cNvPr id="3" name="Content Placeholder 2">
            <a:extLst>
              <a:ext uri="{FF2B5EF4-FFF2-40B4-BE49-F238E27FC236}">
                <a16:creationId xmlns:a16="http://schemas.microsoft.com/office/drawing/2014/main" id="{BBC04D30-50BC-42FD-AEF9-78CB599D502E}"/>
              </a:ext>
            </a:extLst>
          </p:cNvPr>
          <p:cNvSpPr>
            <a:spLocks noGrp="1"/>
          </p:cNvSpPr>
          <p:nvPr>
            <p:ph idx="1"/>
          </p:nvPr>
        </p:nvSpPr>
        <p:spPr>
          <a:xfrm>
            <a:off x="491706" y="1509712"/>
            <a:ext cx="10862094" cy="5029200"/>
          </a:xfrm>
        </p:spPr>
        <p:txBody>
          <a:bodyPr/>
          <a:lstStyle/>
          <a:p>
            <a:r>
              <a:rPr lang="en-US" b="1" dirty="0">
                <a:latin typeface="+mj-lt"/>
              </a:rPr>
              <a:t>Photocell</a:t>
            </a:r>
            <a:r>
              <a:rPr lang="en-US" dirty="0">
                <a:latin typeface="+mj-lt"/>
              </a:rPr>
              <a:t> changes resistance with light (non-linear)</a:t>
            </a:r>
            <a:endParaRPr lang="en-US" b="1" dirty="0">
              <a:latin typeface="+mj-lt"/>
            </a:endParaRPr>
          </a:p>
        </p:txBody>
      </p:sp>
      <p:sp>
        <p:nvSpPr>
          <p:cNvPr id="4" name="Slide Number Placeholder 3">
            <a:extLst>
              <a:ext uri="{FF2B5EF4-FFF2-40B4-BE49-F238E27FC236}">
                <a16:creationId xmlns:a16="http://schemas.microsoft.com/office/drawing/2014/main" id="{75225905-EC27-4467-B933-17C0D4A42B72}"/>
              </a:ext>
            </a:extLst>
          </p:cNvPr>
          <p:cNvSpPr>
            <a:spLocks noGrp="1"/>
          </p:cNvSpPr>
          <p:nvPr>
            <p:ph type="sldNum" sz="quarter" idx="12"/>
          </p:nvPr>
        </p:nvSpPr>
        <p:spPr/>
        <p:txBody>
          <a:bodyPr/>
          <a:lstStyle/>
          <a:p>
            <a:fld id="{0778C724-3839-4D76-A707-B4C23905D055}" type="slidenum">
              <a:rPr lang="en-US" smtClean="0"/>
              <a:t>17</a:t>
            </a:fld>
            <a:endParaRPr lang="en-US" dirty="0"/>
          </a:p>
        </p:txBody>
      </p:sp>
      <p:pic>
        <p:nvPicPr>
          <p:cNvPr id="6" name="Picture 5">
            <a:extLst>
              <a:ext uri="{FF2B5EF4-FFF2-40B4-BE49-F238E27FC236}">
                <a16:creationId xmlns:a16="http://schemas.microsoft.com/office/drawing/2014/main" id="{B6DE292F-EBBB-4027-B23B-5F7AF2DB7C95}"/>
              </a:ext>
            </a:extLst>
          </p:cNvPr>
          <p:cNvPicPr>
            <a:picLocks noChangeAspect="1"/>
          </p:cNvPicPr>
          <p:nvPr/>
        </p:nvPicPr>
        <p:blipFill>
          <a:blip r:embed="rId2"/>
          <a:stretch>
            <a:fillRect/>
          </a:stretch>
        </p:blipFill>
        <p:spPr>
          <a:xfrm>
            <a:off x="657931" y="2258889"/>
            <a:ext cx="7285378" cy="4080205"/>
          </a:xfrm>
          <a:prstGeom prst="rect">
            <a:avLst/>
          </a:prstGeom>
        </p:spPr>
      </p:pic>
      <p:sp>
        <p:nvSpPr>
          <p:cNvPr id="7" name="TextBox 6">
            <a:extLst>
              <a:ext uri="{FF2B5EF4-FFF2-40B4-BE49-F238E27FC236}">
                <a16:creationId xmlns:a16="http://schemas.microsoft.com/office/drawing/2014/main" id="{255B4C2C-AB17-4327-A79F-5265967F4E01}"/>
              </a:ext>
            </a:extLst>
          </p:cNvPr>
          <p:cNvSpPr txBox="1"/>
          <p:nvPr/>
        </p:nvSpPr>
        <p:spPr>
          <a:xfrm>
            <a:off x="8262722" y="4575119"/>
            <a:ext cx="3403787" cy="1200329"/>
          </a:xfrm>
          <a:prstGeom prst="rect">
            <a:avLst/>
          </a:prstGeom>
          <a:noFill/>
        </p:spPr>
        <p:txBody>
          <a:bodyPr wrap="square" rtlCol="0">
            <a:spAutoFit/>
          </a:bodyPr>
          <a:lstStyle/>
          <a:p>
            <a:r>
              <a:rPr lang="en-US" sz="2400" dirty="0"/>
              <a:t>Example:</a:t>
            </a:r>
          </a:p>
          <a:p>
            <a:pPr marL="285750" indent="-285750">
              <a:buFont typeface="Arial" panose="020B0604020202020204" pitchFamily="34" charset="0"/>
              <a:buChar char="•"/>
            </a:pPr>
            <a:r>
              <a:rPr lang="en-US" sz="2400" dirty="0"/>
              <a:t>10 </a:t>
            </a:r>
            <a:r>
              <a:rPr lang="en-US" sz="2400" dirty="0" err="1"/>
              <a:t>kΩ</a:t>
            </a:r>
            <a:r>
              <a:rPr lang="en-US" sz="2400" dirty="0"/>
              <a:t> when dark</a:t>
            </a:r>
          </a:p>
          <a:p>
            <a:pPr marL="285750" indent="-285750">
              <a:buFont typeface="Arial" panose="020B0604020202020204" pitchFamily="34" charset="0"/>
              <a:buChar char="•"/>
            </a:pPr>
            <a:r>
              <a:rPr lang="en-US" sz="2400" dirty="0"/>
              <a:t>1 </a:t>
            </a:r>
            <a:r>
              <a:rPr lang="en-US" sz="2400" dirty="0" err="1"/>
              <a:t>kΩ</a:t>
            </a:r>
            <a:r>
              <a:rPr lang="en-US" sz="2400" dirty="0"/>
              <a:t> when light</a:t>
            </a:r>
          </a:p>
        </p:txBody>
      </p:sp>
      <p:pic>
        <p:nvPicPr>
          <p:cNvPr id="8" name="Picture 7" descr="A close-up of a resistor&#10;&#10;Description automatically generated">
            <a:extLst>
              <a:ext uri="{FF2B5EF4-FFF2-40B4-BE49-F238E27FC236}">
                <a16:creationId xmlns:a16="http://schemas.microsoft.com/office/drawing/2014/main" id="{BFADCCD7-964D-1E6E-4A5C-90C1E50ED5B0}"/>
              </a:ext>
            </a:extLst>
          </p:cNvPr>
          <p:cNvPicPr>
            <a:picLocks noChangeAspect="1"/>
          </p:cNvPicPr>
          <p:nvPr/>
        </p:nvPicPr>
        <p:blipFill>
          <a:blip r:embed="rId3"/>
          <a:stretch>
            <a:fillRect/>
          </a:stretch>
        </p:blipFill>
        <p:spPr>
          <a:xfrm>
            <a:off x="9183744" y="2284109"/>
            <a:ext cx="2170056" cy="1627542"/>
          </a:xfrm>
          <a:prstGeom prst="rect">
            <a:avLst/>
          </a:prstGeom>
        </p:spPr>
      </p:pic>
      <p:pic>
        <p:nvPicPr>
          <p:cNvPr id="10" name="Picture 9" descr="A red symbol with arrows pointing to a circle&#10;&#10;Description automatically generated">
            <a:extLst>
              <a:ext uri="{FF2B5EF4-FFF2-40B4-BE49-F238E27FC236}">
                <a16:creationId xmlns:a16="http://schemas.microsoft.com/office/drawing/2014/main" id="{390230F7-2565-2A52-305D-876BF1B7DD08}"/>
              </a:ext>
            </a:extLst>
          </p:cNvPr>
          <p:cNvPicPr>
            <a:picLocks noChangeAspect="1"/>
          </p:cNvPicPr>
          <p:nvPr/>
        </p:nvPicPr>
        <p:blipFill>
          <a:blip r:embed="rId4"/>
          <a:stretch>
            <a:fillRect/>
          </a:stretch>
        </p:blipFill>
        <p:spPr>
          <a:xfrm>
            <a:off x="6582136" y="2291134"/>
            <a:ext cx="2322450" cy="1543305"/>
          </a:xfrm>
          <a:prstGeom prst="rect">
            <a:avLst/>
          </a:prstGeom>
        </p:spPr>
      </p:pic>
    </p:spTree>
    <p:extLst>
      <p:ext uri="{BB962C8B-B14F-4D97-AF65-F5344CB8AC3E}">
        <p14:creationId xmlns:p14="http://schemas.microsoft.com/office/powerpoint/2010/main" val="365206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Taking a step back: Microcontrollers are digital</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18</a:t>
            </a:fld>
            <a:endParaRPr lang="sv-SE"/>
          </a:p>
        </p:txBody>
      </p:sp>
      <p:pic>
        <p:nvPicPr>
          <p:cNvPr id="8" name="Picture 7" descr="Diagram&#10;&#10;Description automatically generated">
            <a:extLst>
              <a:ext uri="{FF2B5EF4-FFF2-40B4-BE49-F238E27FC236}">
                <a16:creationId xmlns:a16="http://schemas.microsoft.com/office/drawing/2014/main" id="{86DBFB69-E56F-4F91-B052-62FD9448EAC2}"/>
              </a:ext>
            </a:extLst>
          </p:cNvPr>
          <p:cNvPicPr>
            <a:picLocks noChangeAspect="1"/>
          </p:cNvPicPr>
          <p:nvPr/>
        </p:nvPicPr>
        <p:blipFill>
          <a:blip r:embed="rId3"/>
          <a:stretch>
            <a:fillRect/>
          </a:stretch>
        </p:blipFill>
        <p:spPr>
          <a:xfrm>
            <a:off x="1789529" y="3429000"/>
            <a:ext cx="9346031" cy="1695238"/>
          </a:xfrm>
          <a:prstGeom prst="rect">
            <a:avLst/>
          </a:prstGeom>
        </p:spPr>
      </p:pic>
      <p:sp>
        <p:nvSpPr>
          <p:cNvPr id="23" name="TextBox 22">
            <a:extLst>
              <a:ext uri="{FF2B5EF4-FFF2-40B4-BE49-F238E27FC236}">
                <a16:creationId xmlns:a16="http://schemas.microsoft.com/office/drawing/2014/main" id="{17523DA7-F164-4AE3-96D2-14EA66509F4B}"/>
              </a:ext>
            </a:extLst>
          </p:cNvPr>
          <p:cNvSpPr txBox="1"/>
          <p:nvPr/>
        </p:nvSpPr>
        <p:spPr>
          <a:xfrm>
            <a:off x="4465611" y="5232463"/>
            <a:ext cx="6277407" cy="338554"/>
          </a:xfrm>
          <a:prstGeom prst="rect">
            <a:avLst/>
          </a:prstGeom>
          <a:noFill/>
        </p:spPr>
        <p:txBody>
          <a:bodyPr wrap="square" rtlCol="0">
            <a:spAutoFit/>
          </a:bodyPr>
          <a:lstStyle/>
          <a:p>
            <a:pPr algn="ctr"/>
            <a:r>
              <a:rPr lang="en-US" sz="1600" dirty="0">
                <a:latin typeface="+mj-lt"/>
              </a:rPr>
              <a:t>Conventional and widely used architecture of embedded wireless platform </a:t>
            </a:r>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747750" y="1612346"/>
            <a:ext cx="11071302" cy="4351338"/>
          </a:xfrm>
        </p:spPr>
        <p:txBody>
          <a:bodyPr/>
          <a:lstStyle/>
          <a:p>
            <a:r>
              <a:rPr lang="en-US" dirty="0">
                <a:latin typeface="+mj-lt"/>
              </a:rPr>
              <a:t>Up to this point, we have talked about translating physical phenomenon to analog electrical signal changes</a:t>
            </a:r>
          </a:p>
          <a:p>
            <a:r>
              <a:rPr lang="en-US" dirty="0">
                <a:latin typeface="+mj-lt"/>
              </a:rPr>
              <a:t>How do we convert the analog signal into digital? </a:t>
            </a:r>
          </a:p>
          <a:p>
            <a:r>
              <a:rPr lang="en-US" dirty="0">
                <a:latin typeface="+mj-lt"/>
              </a:rPr>
              <a:t>Do we need to do any processing before the conversion operation? </a:t>
            </a:r>
          </a:p>
        </p:txBody>
      </p:sp>
    </p:spTree>
    <p:extLst>
      <p:ext uri="{BB962C8B-B14F-4D97-AF65-F5344CB8AC3E}">
        <p14:creationId xmlns:p14="http://schemas.microsoft.com/office/powerpoint/2010/main" val="1255725113"/>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974" y="286783"/>
            <a:ext cx="10606051" cy="1325563"/>
          </a:xfrm>
        </p:spPr>
        <p:txBody>
          <a:bodyPr>
            <a:normAutofit/>
          </a:bodyPr>
          <a:lstStyle/>
          <a:p>
            <a:r>
              <a:rPr lang="en-US" sz="4000" dirty="0">
                <a:latin typeface="+mn-lt"/>
              </a:rPr>
              <a:t>ADC: Bridging the analog and digital worlds</a:t>
            </a:r>
            <a:endParaRPr lang="en-US" sz="4000" dirty="0">
              <a:solidFill>
                <a:srgbClr val="7030A0"/>
              </a:solidFill>
              <a:latin typeface="+mn-lt"/>
            </a:endParaRPr>
          </a:p>
        </p:txBody>
      </p:sp>
      <p:sp>
        <p:nvSpPr>
          <p:cNvPr id="7" name="Slide Number Placeholder 6">
            <a:extLst>
              <a:ext uri="{FF2B5EF4-FFF2-40B4-BE49-F238E27FC236}">
                <a16:creationId xmlns:a16="http://schemas.microsoft.com/office/drawing/2014/main" id="{6718C0E1-216D-4D63-B451-AC07C0BC48BB}"/>
              </a:ext>
            </a:extLst>
          </p:cNvPr>
          <p:cNvSpPr>
            <a:spLocks noGrp="1"/>
          </p:cNvSpPr>
          <p:nvPr>
            <p:ph type="sldNum" sz="quarter" idx="12"/>
          </p:nvPr>
        </p:nvSpPr>
        <p:spPr/>
        <p:txBody>
          <a:bodyPr/>
          <a:lstStyle/>
          <a:p>
            <a:fld id="{687B7451-1438-CB4A-8106-82A64F1C7D7B}" type="slidenum">
              <a:rPr lang="sv-SE" smtClean="0"/>
              <a:t>19</a:t>
            </a:fld>
            <a:endParaRPr lang="sv-SE"/>
          </a:p>
        </p:txBody>
      </p:sp>
      <p:sp>
        <p:nvSpPr>
          <p:cNvPr id="9" name="Footer Placeholder 1">
            <a:extLst>
              <a:ext uri="{FF2B5EF4-FFF2-40B4-BE49-F238E27FC236}">
                <a16:creationId xmlns:a16="http://schemas.microsoft.com/office/drawing/2014/main" id="{F1FACFD7-1140-543C-6B78-B38536409F9B}"/>
              </a:ext>
            </a:extLst>
          </p:cNvPr>
          <p:cNvSpPr>
            <a:spLocks noGrp="1"/>
          </p:cNvSpPr>
          <p:nvPr>
            <p:ph type="ftr" sz="quarter" idx="11"/>
          </p:nvPr>
        </p:nvSpPr>
        <p:spPr>
          <a:xfrm>
            <a:off x="4038600" y="6356350"/>
            <a:ext cx="4114800" cy="365125"/>
          </a:xfrm>
        </p:spPr>
        <p:txBody>
          <a:bodyPr/>
          <a:lstStyle/>
          <a:p>
            <a:r>
              <a:rPr lang="sv-SE" dirty="0" err="1"/>
              <a:t>ambujv@nus.edu.sg</a:t>
            </a:r>
            <a:endParaRPr lang="sv-SE" dirty="0"/>
          </a:p>
        </p:txBody>
      </p:sp>
      <p:sp>
        <p:nvSpPr>
          <p:cNvPr id="4" name="Content Placeholder 3">
            <a:extLst>
              <a:ext uri="{FF2B5EF4-FFF2-40B4-BE49-F238E27FC236}">
                <a16:creationId xmlns:a16="http://schemas.microsoft.com/office/drawing/2014/main" id="{A006A456-149F-5A76-4A1B-CE9EFD0EAC90}"/>
              </a:ext>
            </a:extLst>
          </p:cNvPr>
          <p:cNvSpPr>
            <a:spLocks noGrp="1"/>
          </p:cNvSpPr>
          <p:nvPr>
            <p:ph idx="1"/>
          </p:nvPr>
        </p:nvSpPr>
        <p:spPr>
          <a:xfrm>
            <a:off x="560349" y="1448654"/>
            <a:ext cx="11071302" cy="4958871"/>
          </a:xfrm>
        </p:spPr>
        <p:txBody>
          <a:bodyPr>
            <a:normAutofit/>
          </a:bodyPr>
          <a:lstStyle/>
          <a:p>
            <a:pPr algn="just"/>
            <a:r>
              <a:rPr lang="en-SG" b="0" i="0" dirty="0">
                <a:effectLst/>
                <a:latin typeface="+mj-lt"/>
              </a:rPr>
              <a:t>ADCs convert </a:t>
            </a:r>
            <a:r>
              <a:rPr lang="en-SG" b="0" i="0" dirty="0" err="1">
                <a:effectLst/>
                <a:latin typeface="+mj-lt"/>
              </a:rPr>
              <a:t>analog</a:t>
            </a:r>
            <a:r>
              <a:rPr lang="en-SG" b="0" i="0" dirty="0">
                <a:effectLst/>
                <a:latin typeface="+mj-lt"/>
              </a:rPr>
              <a:t> signals, which have a continuous range of values, into digital signals, which have discrete numerical representations. This is essential for digital devices to process real-world </a:t>
            </a:r>
            <a:r>
              <a:rPr lang="en-SG" b="0" i="0" dirty="0" err="1">
                <a:effectLst/>
                <a:latin typeface="+mj-lt"/>
              </a:rPr>
              <a:t>analog</a:t>
            </a:r>
            <a:r>
              <a:rPr lang="en-SG" b="0" i="0" dirty="0">
                <a:effectLst/>
                <a:latin typeface="+mj-lt"/>
              </a:rPr>
              <a:t> inputs</a:t>
            </a:r>
          </a:p>
          <a:p>
            <a:pPr algn="l">
              <a:buFont typeface="Arial" panose="020B0604020202020204" pitchFamily="34" charset="0"/>
              <a:buChar char="•"/>
            </a:pPr>
            <a:r>
              <a:rPr lang="en-SG" sz="3000" b="1" i="0" dirty="0">
                <a:effectLst/>
                <a:latin typeface="+mj-lt"/>
              </a:rPr>
              <a:t>What are the various parameters of the ADC?</a:t>
            </a:r>
            <a:endParaRPr lang="en-SG" sz="3000" b="0" i="0" dirty="0">
              <a:effectLst/>
              <a:latin typeface="+mj-lt"/>
            </a:endParaRPr>
          </a:p>
          <a:p>
            <a:pPr marL="742950" lvl="1" indent="-285750" algn="l">
              <a:buFont typeface="Arial" panose="020B0604020202020204" pitchFamily="34" charset="0"/>
              <a:buChar char="•"/>
            </a:pPr>
            <a:r>
              <a:rPr lang="en-SG" b="1" i="0" dirty="0">
                <a:effectLst/>
                <a:latin typeface="+mj-lt"/>
              </a:rPr>
              <a:t>Resolution</a:t>
            </a:r>
            <a:r>
              <a:rPr lang="en-SG" b="0" i="0" dirty="0">
                <a:effectLst/>
                <a:latin typeface="+mj-lt"/>
              </a:rPr>
              <a:t>: Determined by the number of bits the ADC uses to represent the </a:t>
            </a:r>
            <a:r>
              <a:rPr lang="en-SG" b="0" i="0" dirty="0" err="1">
                <a:effectLst/>
                <a:latin typeface="+mj-lt"/>
              </a:rPr>
              <a:t>analog</a:t>
            </a:r>
            <a:r>
              <a:rPr lang="en-SG" b="0" i="0" dirty="0">
                <a:effectLst/>
                <a:latin typeface="+mj-lt"/>
              </a:rPr>
              <a:t> value. More bits mean higher resolution and finer granularity in the output</a:t>
            </a:r>
          </a:p>
          <a:p>
            <a:pPr marL="742950" lvl="1" indent="-285750" algn="l">
              <a:buFont typeface="Arial" panose="020B0604020202020204" pitchFamily="34" charset="0"/>
              <a:buChar char="•"/>
            </a:pPr>
            <a:r>
              <a:rPr lang="en-SG" b="1" i="0" dirty="0">
                <a:effectLst/>
                <a:latin typeface="+mj-lt"/>
              </a:rPr>
              <a:t>Sampling Rate</a:t>
            </a:r>
            <a:r>
              <a:rPr lang="en-SG" b="0" i="0" dirty="0">
                <a:effectLst/>
                <a:latin typeface="+mj-lt"/>
              </a:rPr>
              <a:t>: The frequency at which the ADC samples the </a:t>
            </a:r>
            <a:r>
              <a:rPr lang="en-SG" b="0" i="0" dirty="0" err="1">
                <a:effectLst/>
                <a:latin typeface="+mj-lt"/>
              </a:rPr>
              <a:t>analog</a:t>
            </a:r>
            <a:r>
              <a:rPr lang="en-SG" b="0" i="0" dirty="0">
                <a:effectLst/>
                <a:latin typeface="+mj-lt"/>
              </a:rPr>
              <a:t> signal. Higher sampling rates can capture more detail and are necessary to comply with the Nyquist theorem. It also means higher power consumption</a:t>
            </a:r>
          </a:p>
          <a:p>
            <a:pPr marL="742950" lvl="1" indent="-285750" algn="l">
              <a:buFont typeface="Arial" panose="020B0604020202020204" pitchFamily="34" charset="0"/>
              <a:buChar char="•"/>
            </a:pPr>
            <a:r>
              <a:rPr lang="en-SG" b="1" i="0" dirty="0">
                <a:effectLst/>
                <a:latin typeface="+mj-lt"/>
              </a:rPr>
              <a:t>Accuracy</a:t>
            </a:r>
            <a:r>
              <a:rPr lang="en-SG" b="0" i="0" dirty="0">
                <a:effectLst/>
                <a:latin typeface="+mj-lt"/>
              </a:rPr>
              <a:t>: The closeness of the ADC's output to the true input value. It includes factors such as linearity, noise, and error rate</a:t>
            </a:r>
          </a:p>
          <a:p>
            <a:endParaRPr lang="en-US" dirty="0">
              <a:latin typeface="+mj-lt"/>
            </a:endParaRPr>
          </a:p>
        </p:txBody>
      </p:sp>
    </p:spTree>
    <p:extLst>
      <p:ext uri="{BB962C8B-B14F-4D97-AF65-F5344CB8AC3E}">
        <p14:creationId xmlns:p14="http://schemas.microsoft.com/office/powerpoint/2010/main" val="2119852802"/>
      </p:ext>
    </p:extLst>
  </p:cSld>
  <p:clrMapOvr>
    <a:masterClrMapping/>
  </p:clrMapOvr>
  <mc:AlternateContent xmlns:mc="http://schemas.openxmlformats.org/markup-compatibility/2006" xmlns:p14="http://schemas.microsoft.com/office/powerpoint/2010/main">
    <mc:Choice Requires="p14">
      <p:transition spd="slow" p14:dur="2000" advTm="50469"/>
    </mc:Choice>
    <mc:Fallback xmlns="">
      <p:transition spd="slow" advTm="5046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1798" y="3060542"/>
            <a:ext cx="10430441" cy="1775618"/>
          </a:xfrm>
        </p:spPr>
        <p:txBody>
          <a:bodyPr>
            <a:normAutofit/>
          </a:bodyPr>
          <a:lstStyle/>
          <a:p>
            <a:pPr marL="0" indent="0" algn="ctr">
              <a:buNone/>
            </a:pPr>
            <a:r>
              <a:rPr lang="en-US" sz="5200" dirty="0"/>
              <a:t>Wireless Basics, Microcontrollers, Contiki and Battery lifespan</a:t>
            </a:r>
          </a:p>
          <a:p>
            <a:endParaRPr lang="en-US" dirty="0">
              <a:latin typeface="+mj-lt"/>
            </a:endParaRPr>
          </a:p>
        </p:txBody>
      </p:sp>
      <p:sp>
        <p:nvSpPr>
          <p:cNvPr id="12" name="Slide Number Placeholder 11">
            <a:extLst>
              <a:ext uri="{FF2B5EF4-FFF2-40B4-BE49-F238E27FC236}">
                <a16:creationId xmlns:a16="http://schemas.microsoft.com/office/drawing/2014/main" id="{9E4C5F5A-700B-44FB-9E95-6F4C5C125A8E}"/>
              </a:ext>
            </a:extLst>
          </p:cNvPr>
          <p:cNvSpPr>
            <a:spLocks noGrp="1"/>
          </p:cNvSpPr>
          <p:nvPr>
            <p:ph type="sldNum" sz="quarter" idx="12"/>
          </p:nvPr>
        </p:nvSpPr>
        <p:spPr/>
        <p:txBody>
          <a:bodyPr/>
          <a:lstStyle/>
          <a:p>
            <a:fld id="{687B7451-1438-CB4A-8106-82A64F1C7D7B}" type="slidenum">
              <a:rPr lang="sv-SE" smtClean="0"/>
              <a:t>2</a:t>
            </a:fld>
            <a:endParaRPr lang="sv-SE"/>
          </a:p>
        </p:txBody>
      </p:sp>
      <p:sp>
        <p:nvSpPr>
          <p:cNvPr id="2" name="Footer Placeholder 1">
            <a:extLst>
              <a:ext uri="{FF2B5EF4-FFF2-40B4-BE49-F238E27FC236}">
                <a16:creationId xmlns:a16="http://schemas.microsoft.com/office/drawing/2014/main" id="{4BF8FC63-B61F-4084-9936-C126CAD461C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274681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626A-C21D-46FA-9DB4-CE4E3C2F28FF}"/>
              </a:ext>
            </a:extLst>
          </p:cNvPr>
          <p:cNvSpPr>
            <a:spLocks noGrp="1"/>
          </p:cNvSpPr>
          <p:nvPr>
            <p:ph type="title"/>
          </p:nvPr>
        </p:nvSpPr>
        <p:spPr>
          <a:xfrm>
            <a:off x="838200" y="136525"/>
            <a:ext cx="10515600" cy="1325563"/>
          </a:xfrm>
        </p:spPr>
        <p:txBody>
          <a:bodyPr>
            <a:normAutofit/>
          </a:bodyPr>
          <a:lstStyle/>
          <a:p>
            <a:r>
              <a:rPr lang="en-US" sz="4000" dirty="0">
                <a:latin typeface="+mn-lt"/>
              </a:rPr>
              <a:t>Generating voltage via piezoelectric effect</a:t>
            </a:r>
          </a:p>
        </p:txBody>
      </p:sp>
      <p:sp>
        <p:nvSpPr>
          <p:cNvPr id="3" name="Content Placeholder 2">
            <a:extLst>
              <a:ext uri="{FF2B5EF4-FFF2-40B4-BE49-F238E27FC236}">
                <a16:creationId xmlns:a16="http://schemas.microsoft.com/office/drawing/2014/main" id="{4712C7B3-A9C4-48EC-9CE0-99EB21D4620E}"/>
              </a:ext>
            </a:extLst>
          </p:cNvPr>
          <p:cNvSpPr>
            <a:spLocks noGrp="1"/>
          </p:cNvSpPr>
          <p:nvPr>
            <p:ph idx="1"/>
          </p:nvPr>
        </p:nvSpPr>
        <p:spPr>
          <a:xfrm>
            <a:off x="922778" y="1509712"/>
            <a:ext cx="4621236" cy="4846638"/>
          </a:xfrm>
        </p:spPr>
        <p:txBody>
          <a:bodyPr/>
          <a:lstStyle/>
          <a:p>
            <a:r>
              <a:rPr lang="en-US" dirty="0">
                <a:latin typeface="+mj-lt"/>
              </a:rPr>
              <a:t>Compression of the material generates a voltage</a:t>
            </a:r>
          </a:p>
          <a:p>
            <a:endParaRPr lang="en-US" dirty="0">
              <a:latin typeface="+mj-lt"/>
            </a:endParaRPr>
          </a:p>
          <a:p>
            <a:r>
              <a:rPr lang="en-US" dirty="0">
                <a:latin typeface="+mj-lt"/>
              </a:rPr>
              <a:t>Various sources of compression:</a:t>
            </a:r>
          </a:p>
          <a:p>
            <a:pPr lvl="1"/>
            <a:r>
              <a:rPr lang="en-US" dirty="0">
                <a:latin typeface="+mj-lt"/>
              </a:rPr>
              <a:t>Air Pressure</a:t>
            </a:r>
          </a:p>
          <a:p>
            <a:pPr lvl="1"/>
            <a:r>
              <a:rPr lang="en-US" dirty="0">
                <a:latin typeface="+mj-lt"/>
              </a:rPr>
              <a:t>Acceleration</a:t>
            </a:r>
          </a:p>
          <a:p>
            <a:pPr lvl="1"/>
            <a:r>
              <a:rPr lang="en-US" dirty="0">
                <a:latin typeface="+mj-lt"/>
              </a:rPr>
              <a:t>Strain</a:t>
            </a:r>
          </a:p>
          <a:p>
            <a:endParaRPr lang="en-US" dirty="0"/>
          </a:p>
        </p:txBody>
      </p:sp>
      <p:sp>
        <p:nvSpPr>
          <p:cNvPr id="4" name="Slide Number Placeholder 3">
            <a:extLst>
              <a:ext uri="{FF2B5EF4-FFF2-40B4-BE49-F238E27FC236}">
                <a16:creationId xmlns:a16="http://schemas.microsoft.com/office/drawing/2014/main" id="{AD5B71B3-E2FC-4241-B6BD-A03763F1C83E}"/>
              </a:ext>
            </a:extLst>
          </p:cNvPr>
          <p:cNvSpPr>
            <a:spLocks noGrp="1"/>
          </p:cNvSpPr>
          <p:nvPr>
            <p:ph type="sldNum" sz="quarter" idx="12"/>
          </p:nvPr>
        </p:nvSpPr>
        <p:spPr/>
        <p:txBody>
          <a:bodyPr/>
          <a:lstStyle/>
          <a:p>
            <a:fld id="{0778C724-3839-4D76-A707-B4C23905D055}" type="slidenum">
              <a:rPr lang="en-US" smtClean="0"/>
              <a:t>20</a:t>
            </a:fld>
            <a:endParaRPr lang="en-US"/>
          </a:p>
        </p:txBody>
      </p:sp>
      <p:pic>
        <p:nvPicPr>
          <p:cNvPr id="1026" name="Picture 2">
            <a:extLst>
              <a:ext uri="{FF2B5EF4-FFF2-40B4-BE49-F238E27FC236}">
                <a16:creationId xmlns:a16="http://schemas.microsoft.com/office/drawing/2014/main" id="{EC1B45EE-D5DF-46EA-8EC2-703C08B86EA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3333" r="18893"/>
          <a:stretch/>
        </p:blipFill>
        <p:spPr bwMode="auto">
          <a:xfrm>
            <a:off x="5283036" y="2350005"/>
            <a:ext cx="5759544" cy="3493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419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A7578-1780-4A39-A1CD-5AE5F224E532}"/>
              </a:ext>
            </a:extLst>
          </p:cNvPr>
          <p:cNvSpPr>
            <a:spLocks noGrp="1"/>
          </p:cNvSpPr>
          <p:nvPr>
            <p:ph type="title"/>
          </p:nvPr>
        </p:nvSpPr>
        <p:spPr/>
        <p:txBody>
          <a:bodyPr>
            <a:normAutofit/>
          </a:bodyPr>
          <a:lstStyle/>
          <a:p>
            <a:r>
              <a:rPr lang="en-US" sz="4000" dirty="0">
                <a:latin typeface="+mn-lt"/>
              </a:rPr>
              <a:t>Beyond resistive changes sensing: Potential</a:t>
            </a:r>
          </a:p>
        </p:txBody>
      </p:sp>
      <p:sp>
        <p:nvSpPr>
          <p:cNvPr id="3" name="Content Placeholder 2">
            <a:extLst>
              <a:ext uri="{FF2B5EF4-FFF2-40B4-BE49-F238E27FC236}">
                <a16:creationId xmlns:a16="http://schemas.microsoft.com/office/drawing/2014/main" id="{7821D6FD-1223-4D76-B719-B83AAD102432}"/>
              </a:ext>
            </a:extLst>
          </p:cNvPr>
          <p:cNvSpPr>
            <a:spLocks noGrp="1"/>
          </p:cNvSpPr>
          <p:nvPr>
            <p:ph idx="1"/>
          </p:nvPr>
        </p:nvSpPr>
        <p:spPr/>
        <p:txBody>
          <a:bodyPr/>
          <a:lstStyle/>
          <a:p>
            <a:r>
              <a:rPr lang="en-US" dirty="0">
                <a:latin typeface="+mj-lt"/>
              </a:rPr>
              <a:t>Generate a change in voltage that changes based on force</a:t>
            </a:r>
          </a:p>
        </p:txBody>
      </p:sp>
      <p:sp>
        <p:nvSpPr>
          <p:cNvPr id="4" name="Slide Number Placeholder 3">
            <a:extLst>
              <a:ext uri="{FF2B5EF4-FFF2-40B4-BE49-F238E27FC236}">
                <a16:creationId xmlns:a16="http://schemas.microsoft.com/office/drawing/2014/main" id="{58575C52-4921-41B5-995A-CD3832CB0DEE}"/>
              </a:ext>
            </a:extLst>
          </p:cNvPr>
          <p:cNvSpPr>
            <a:spLocks noGrp="1"/>
          </p:cNvSpPr>
          <p:nvPr>
            <p:ph type="sldNum" sz="quarter" idx="12"/>
          </p:nvPr>
        </p:nvSpPr>
        <p:spPr/>
        <p:txBody>
          <a:bodyPr/>
          <a:lstStyle/>
          <a:p>
            <a:fld id="{0778C724-3839-4D76-A707-B4C23905D055}" type="slidenum">
              <a:rPr lang="en-US" smtClean="0"/>
              <a:t>21</a:t>
            </a:fld>
            <a:endParaRPr lang="en-US"/>
          </a:p>
        </p:txBody>
      </p:sp>
      <p:pic>
        <p:nvPicPr>
          <p:cNvPr id="13314" name="Picture 2" descr="How a capacitive accelerometer works.">
            <a:extLst>
              <a:ext uri="{FF2B5EF4-FFF2-40B4-BE49-F238E27FC236}">
                <a16:creationId xmlns:a16="http://schemas.microsoft.com/office/drawing/2014/main" id="{5B267014-B5BB-450D-BF58-6109A68733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23526" y="3113098"/>
            <a:ext cx="4315443" cy="26971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w a piezoelectric accelerometer works.">
            <a:extLst>
              <a:ext uri="{FF2B5EF4-FFF2-40B4-BE49-F238E27FC236}">
                <a16:creationId xmlns:a16="http://schemas.microsoft.com/office/drawing/2014/main" id="{55A505AF-15EA-40C8-ABD4-926C2D0B897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0216" y="2934771"/>
            <a:ext cx="4600767" cy="2875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247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554A-B935-40E1-9D2E-AEE7271ECC6C}"/>
              </a:ext>
            </a:extLst>
          </p:cNvPr>
          <p:cNvSpPr>
            <a:spLocks noGrp="1"/>
          </p:cNvSpPr>
          <p:nvPr>
            <p:ph type="title"/>
          </p:nvPr>
        </p:nvSpPr>
        <p:spPr/>
        <p:txBody>
          <a:bodyPr>
            <a:normAutofit/>
          </a:bodyPr>
          <a:lstStyle/>
          <a:p>
            <a:r>
              <a:rPr lang="en-US" sz="4000" dirty="0">
                <a:latin typeface="+mn-lt"/>
              </a:rPr>
              <a:t>Motion sensing: accelerometers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91D58A-8E2F-49FB-97F1-F5A576C0F299}"/>
                  </a:ext>
                </a:extLst>
              </p:cNvPr>
              <p:cNvSpPr>
                <a:spLocks noGrp="1"/>
              </p:cNvSpPr>
              <p:nvPr>
                <p:ph idx="1"/>
              </p:nvPr>
            </p:nvSpPr>
            <p:spPr>
              <a:xfrm>
                <a:off x="838200" y="1690688"/>
                <a:ext cx="10515600" cy="4351338"/>
              </a:xfrm>
            </p:spPr>
            <p:txBody>
              <a:bodyPr>
                <a:normAutofit fontScale="92500" lnSpcReduction="10000"/>
              </a:bodyPr>
              <a:lstStyle/>
              <a:p>
                <a:r>
                  <a:rPr lang="en-US" dirty="0">
                    <a:latin typeface="+mj-lt"/>
                  </a:rPr>
                  <a:t>Accelerometers usually measure in </a:t>
                </a:r>
                <a:r>
                  <a:rPr lang="en-US" i="1" dirty="0">
                    <a:latin typeface="+mj-lt"/>
                  </a:rPr>
                  <a:t>g’</a:t>
                </a:r>
                <a:r>
                  <a:rPr lang="en-US" dirty="0">
                    <a:latin typeface="+mj-lt"/>
                  </a:rPr>
                  <a:t>s</a:t>
                </a:r>
              </a:p>
              <a:p>
                <a:pPr lvl="1"/>
                <a:r>
                  <a:rPr lang="en-US" dirty="0">
                    <a:latin typeface="+mj-lt"/>
                  </a:rPr>
                  <a:t>Where 1 g equals acceleration due to Earth gravity</a:t>
                </a:r>
              </a:p>
              <a:p>
                <a:pPr marL="457200" lvl="1" indent="0">
                  <a:buNone/>
                </a:pPr>
                <a:endParaRPr lang="en-US" dirty="0">
                  <a:latin typeface="+mj-lt"/>
                </a:endParaRPr>
              </a:p>
              <a:p>
                <a:r>
                  <a:rPr lang="en-US" dirty="0">
                    <a:latin typeface="+mj-lt"/>
                  </a:rPr>
                  <a:t>Determining distance from acceleration is possible</a:t>
                </a:r>
              </a:p>
              <a:p>
                <a:pPr lvl="1"/>
                <a:r>
                  <a:rPr lang="en-US" dirty="0">
                    <a:latin typeface="+mj-lt"/>
                  </a:rPr>
                  <a:t>But messy. Error is squared when integrating</a:t>
                </a:r>
              </a:p>
              <a:p>
                <a:pPr lvl="1"/>
                <a:r>
                  <a:rPr lang="en-US" dirty="0">
                    <a:latin typeface="+mj-lt"/>
                  </a:rPr>
                  <a:t>Needs careful filtering and is only accurate over short periods</a:t>
                </a:r>
              </a:p>
              <a:p>
                <a:pPr lvl="1"/>
                <a:r>
                  <a:rPr lang="en-US" dirty="0">
                    <a:latin typeface="+mj-lt"/>
                  </a:rPr>
                  <a:t>Often fills in gaps between GPS samples (or other localization systems)</a:t>
                </a:r>
              </a:p>
              <a:p>
                <a:endParaRPr lang="en-US" dirty="0">
                  <a:latin typeface="+mj-lt"/>
                </a:endParaRPr>
              </a:p>
              <a:p>
                <a:r>
                  <a:rPr lang="en-US" dirty="0">
                    <a:latin typeface="+mj-lt"/>
                  </a:rPr>
                  <a:t>Accelerometers also work as tilt sensors</a:t>
                </a:r>
              </a:p>
              <a:p>
                <a:pPr lvl="1"/>
                <a:r>
                  <a:rPr lang="en-US" dirty="0">
                    <a:latin typeface="+mj-lt"/>
                  </a:rPr>
                  <a:t>Constantly sensing pull of gravity</a:t>
                </a:r>
              </a:p>
              <a:p>
                <a:pPr lvl="1"/>
                <a14:m>
                  <m:oMath xmlns:m="http://schemas.openxmlformats.org/officeDocument/2006/math">
                    <m:r>
                      <a:rPr lang="en-US"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 1 </m:t>
                    </m:r>
                    <m:r>
                      <a:rPr lang="en-US" i="1" dirty="0" smtClean="0">
                        <a:latin typeface="Cambria Math" panose="02040503050406030204" pitchFamily="18" charset="0"/>
                      </a:rPr>
                      <m:t>𝑔</m:t>
                    </m:r>
                    <m:r>
                      <a:rPr lang="en-US" i="1" dirty="0">
                        <a:latin typeface="Cambria Math" panose="02040503050406030204" pitchFamily="18" charset="0"/>
                      </a:rPr>
                      <m:t> </m:t>
                    </m:r>
                    <m:r>
                      <a:rPr lang="en-US" i="1" dirty="0" smtClean="0">
                        <a:latin typeface="Cambria Math" panose="02040503050406030204" pitchFamily="18" charset="0"/>
                      </a:rPr>
                      <m:t>∗</m:t>
                    </m:r>
                    <m:r>
                      <a:rPr lang="en-US" i="1" dirty="0">
                        <a:latin typeface="Cambria Math" panose="02040503050406030204" pitchFamily="18" charset="0"/>
                      </a:rPr>
                      <m:t> </m:t>
                    </m:r>
                    <m:r>
                      <m:rPr>
                        <m:sty m:val="p"/>
                      </m:rPr>
                      <a:rPr lang="en-US" i="1" dirty="0" smtClean="0">
                        <a:latin typeface="Cambria Math" panose="02040503050406030204" pitchFamily="18" charset="0"/>
                      </a:rPr>
                      <m:t>sin</m:t>
                    </m:r>
                    <m:r>
                      <a:rPr lang="en-US" i="1" dirty="0" smtClean="0">
                        <a:latin typeface="Cambria Math" panose="02040503050406030204" pitchFamily="18" charset="0"/>
                      </a:rPr>
                      <m:t>⁡(</m:t>
                    </m:r>
                    <m:r>
                      <a:rPr lang="en-US" i="1" dirty="0" smtClean="0">
                        <a:latin typeface="Cambria Math" panose="02040503050406030204" pitchFamily="18" charset="0"/>
                      </a:rPr>
                      <m:t>𝜃</m:t>
                    </m:r>
                    <m:r>
                      <a:rPr lang="en-US" i="1" dirty="0" smtClean="0">
                        <a:latin typeface="Cambria Math" panose="02040503050406030204" pitchFamily="18" charset="0"/>
                      </a:rPr>
                      <m:t>)</m:t>
                    </m:r>
                  </m:oMath>
                </a14:m>
                <a:endParaRPr lang="en-US" dirty="0">
                  <a:latin typeface="+mj-lt"/>
                </a:endParaRPr>
              </a:p>
            </p:txBody>
          </p:sp>
        </mc:Choice>
        <mc:Fallback xmlns="">
          <p:sp>
            <p:nvSpPr>
              <p:cNvPr id="3" name="Content Placeholder 2">
                <a:extLst>
                  <a:ext uri="{FF2B5EF4-FFF2-40B4-BE49-F238E27FC236}">
                    <a16:creationId xmlns:a16="http://schemas.microsoft.com/office/drawing/2014/main" id="{8C91D58A-8E2F-49FB-97F1-F5A576C0F299}"/>
                  </a:ext>
                </a:extLst>
              </p:cNvPr>
              <p:cNvSpPr>
                <a:spLocks noGrp="1" noRot="1" noChangeAspect="1" noMove="1" noResize="1" noEditPoints="1" noAdjustHandles="1" noChangeArrowheads="1" noChangeShapeType="1" noTextEdit="1"/>
              </p:cNvSpPr>
              <p:nvPr>
                <p:ph idx="1"/>
              </p:nvPr>
            </p:nvSpPr>
            <p:spPr>
              <a:xfrm>
                <a:off x="838200" y="1690688"/>
                <a:ext cx="10515600" cy="4351338"/>
              </a:xfrm>
              <a:blipFill>
                <a:blip r:embed="rId2"/>
                <a:stretch>
                  <a:fillRect l="-965" t="-261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BFF3CCCD-29BE-404B-AC66-98D23A10D049}"/>
              </a:ext>
            </a:extLst>
          </p:cNvPr>
          <p:cNvSpPr>
            <a:spLocks noGrp="1"/>
          </p:cNvSpPr>
          <p:nvPr>
            <p:ph type="sldNum" sz="quarter" idx="12"/>
          </p:nvPr>
        </p:nvSpPr>
        <p:spPr/>
        <p:txBody>
          <a:bodyPr/>
          <a:lstStyle/>
          <a:p>
            <a:fld id="{0778C724-3839-4D76-A707-B4C23905D055}" type="slidenum">
              <a:rPr lang="en-US" smtClean="0"/>
              <a:t>22</a:t>
            </a:fld>
            <a:endParaRPr lang="en-US"/>
          </a:p>
        </p:txBody>
      </p:sp>
      <p:pic>
        <p:nvPicPr>
          <p:cNvPr id="14338" name="Picture 2" descr="Figure 1: Single axis used for tilt sensing.">
            <a:extLst>
              <a:ext uri="{FF2B5EF4-FFF2-40B4-BE49-F238E27FC236}">
                <a16:creationId xmlns:a16="http://schemas.microsoft.com/office/drawing/2014/main" id="{B43A3EB7-F116-4F77-9A14-95B0C30E5F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82688" y="4563196"/>
            <a:ext cx="3697706" cy="148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981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711E4-9605-4F4C-A09B-879AC5FCC9CB}"/>
              </a:ext>
            </a:extLst>
          </p:cNvPr>
          <p:cNvSpPr>
            <a:spLocks noGrp="1"/>
          </p:cNvSpPr>
          <p:nvPr>
            <p:ph type="title"/>
          </p:nvPr>
        </p:nvSpPr>
        <p:spPr/>
        <p:txBody>
          <a:bodyPr>
            <a:normAutofit/>
          </a:bodyPr>
          <a:lstStyle/>
          <a:p>
            <a:r>
              <a:rPr lang="en-US" sz="4000" dirty="0">
                <a:latin typeface="+mn-lt"/>
              </a:rPr>
              <a:t>Active sensing: Ultrasound sensor</a:t>
            </a:r>
          </a:p>
        </p:txBody>
      </p:sp>
      <p:sp>
        <p:nvSpPr>
          <p:cNvPr id="3" name="Content Placeholder 2">
            <a:extLst>
              <a:ext uri="{FF2B5EF4-FFF2-40B4-BE49-F238E27FC236}">
                <a16:creationId xmlns:a16="http://schemas.microsoft.com/office/drawing/2014/main" id="{F2D4BE91-5E01-48E6-9A29-EDEE8D57E807}"/>
              </a:ext>
            </a:extLst>
          </p:cNvPr>
          <p:cNvSpPr>
            <a:spLocks noGrp="1"/>
          </p:cNvSpPr>
          <p:nvPr>
            <p:ph idx="1"/>
          </p:nvPr>
        </p:nvSpPr>
        <p:spPr>
          <a:xfrm>
            <a:off x="838200" y="1634378"/>
            <a:ext cx="10515600" cy="4351338"/>
          </a:xfrm>
        </p:spPr>
        <p:txBody>
          <a:bodyPr/>
          <a:lstStyle/>
          <a:p>
            <a:r>
              <a:rPr lang="en-US" dirty="0">
                <a:latin typeface="+mj-lt"/>
              </a:rPr>
              <a:t>Emits high frequency sound waves from sensor which bounces from objects that are present in the environment</a:t>
            </a:r>
          </a:p>
          <a:p>
            <a:r>
              <a:rPr lang="en-US" dirty="0">
                <a:latin typeface="+mj-lt"/>
              </a:rPr>
              <a:t>Estimates distance, proximity by measuring time taken for sounds waves to bounce back and propagate back to the ultrasound device</a:t>
            </a:r>
          </a:p>
          <a:p>
            <a:r>
              <a:rPr lang="en-US" dirty="0">
                <a:latin typeface="+mj-lt"/>
              </a:rPr>
              <a:t>Power consuming, though can be used on IoT devices</a:t>
            </a:r>
          </a:p>
          <a:p>
            <a:r>
              <a:rPr lang="en-US" dirty="0">
                <a:latin typeface="+mj-lt"/>
              </a:rPr>
              <a:t>Common application: Robotics, obstacle detection, water level sensing</a:t>
            </a:r>
          </a:p>
        </p:txBody>
      </p:sp>
      <p:sp>
        <p:nvSpPr>
          <p:cNvPr id="4" name="Slide Number Placeholder 3">
            <a:extLst>
              <a:ext uri="{FF2B5EF4-FFF2-40B4-BE49-F238E27FC236}">
                <a16:creationId xmlns:a16="http://schemas.microsoft.com/office/drawing/2014/main" id="{4BE6A742-3CF8-4D10-A29D-732A564AC64A}"/>
              </a:ext>
            </a:extLst>
          </p:cNvPr>
          <p:cNvSpPr>
            <a:spLocks noGrp="1"/>
          </p:cNvSpPr>
          <p:nvPr>
            <p:ph type="sldNum" sz="quarter" idx="12"/>
          </p:nvPr>
        </p:nvSpPr>
        <p:spPr/>
        <p:txBody>
          <a:bodyPr/>
          <a:lstStyle/>
          <a:p>
            <a:fld id="{0778C724-3839-4D76-A707-B4C23905D055}" type="slidenum">
              <a:rPr lang="en-US" smtClean="0"/>
              <a:t>23</a:t>
            </a:fld>
            <a:endParaRPr lang="en-US"/>
          </a:p>
        </p:txBody>
      </p:sp>
      <p:pic>
        <p:nvPicPr>
          <p:cNvPr id="6" name="Picture 5" descr="Shape&#10;&#10;Description automatically generated with medium confidence">
            <a:extLst>
              <a:ext uri="{FF2B5EF4-FFF2-40B4-BE49-F238E27FC236}">
                <a16:creationId xmlns:a16="http://schemas.microsoft.com/office/drawing/2014/main" id="{5FA6D937-24F4-3C8C-549D-7EF3BC3E3EA5}"/>
              </a:ext>
            </a:extLst>
          </p:cNvPr>
          <p:cNvPicPr>
            <a:picLocks noChangeAspect="1"/>
          </p:cNvPicPr>
          <p:nvPr/>
        </p:nvPicPr>
        <p:blipFill>
          <a:blip r:embed="rId3"/>
          <a:stretch>
            <a:fillRect/>
          </a:stretch>
        </p:blipFill>
        <p:spPr>
          <a:xfrm>
            <a:off x="2608557" y="4470445"/>
            <a:ext cx="3393020" cy="2049384"/>
          </a:xfrm>
          <a:prstGeom prst="rect">
            <a:avLst/>
          </a:prstGeom>
        </p:spPr>
      </p:pic>
      <p:pic>
        <p:nvPicPr>
          <p:cNvPr id="8" name="Picture 7">
            <a:extLst>
              <a:ext uri="{FF2B5EF4-FFF2-40B4-BE49-F238E27FC236}">
                <a16:creationId xmlns:a16="http://schemas.microsoft.com/office/drawing/2014/main" id="{7E3645D4-10CB-D792-F0D0-B3E9B57ADEF4}"/>
              </a:ext>
            </a:extLst>
          </p:cNvPr>
          <p:cNvPicPr>
            <a:picLocks noChangeAspect="1"/>
          </p:cNvPicPr>
          <p:nvPr/>
        </p:nvPicPr>
        <p:blipFill>
          <a:blip r:embed="rId4"/>
          <a:stretch>
            <a:fillRect/>
          </a:stretch>
        </p:blipFill>
        <p:spPr>
          <a:xfrm>
            <a:off x="6863302" y="4587944"/>
            <a:ext cx="1814386" cy="1814386"/>
          </a:xfrm>
          <a:prstGeom prst="rect">
            <a:avLst/>
          </a:prstGeom>
        </p:spPr>
      </p:pic>
    </p:spTree>
    <p:extLst>
      <p:ext uri="{BB962C8B-B14F-4D97-AF65-F5344CB8AC3E}">
        <p14:creationId xmlns:p14="http://schemas.microsoft.com/office/powerpoint/2010/main" val="3029189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BED0-C38A-1411-D858-6E5B4D6608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D5B7CA-FDC7-D410-FEEB-248B6FDA0C7D}"/>
              </a:ext>
            </a:extLst>
          </p:cNvPr>
          <p:cNvSpPr>
            <a:spLocks noGrp="1"/>
          </p:cNvSpPr>
          <p:nvPr>
            <p:ph type="title"/>
          </p:nvPr>
        </p:nvSpPr>
        <p:spPr>
          <a:xfrm>
            <a:off x="611606" y="326647"/>
            <a:ext cx="10515600" cy="1325563"/>
          </a:xfrm>
        </p:spPr>
        <p:txBody>
          <a:bodyPr/>
          <a:lstStyle/>
          <a:p>
            <a:r>
              <a:rPr lang="en-US" dirty="0">
                <a:latin typeface="+mn-lt"/>
              </a:rPr>
              <a:t>Passive Infrared (PIR) sensor</a:t>
            </a:r>
          </a:p>
        </p:txBody>
      </p:sp>
      <p:sp>
        <p:nvSpPr>
          <p:cNvPr id="3" name="Content Placeholder 2">
            <a:extLst>
              <a:ext uri="{FF2B5EF4-FFF2-40B4-BE49-F238E27FC236}">
                <a16:creationId xmlns:a16="http://schemas.microsoft.com/office/drawing/2014/main" id="{1E20162A-30E7-926F-9F0A-3C244CC44942}"/>
              </a:ext>
            </a:extLst>
          </p:cNvPr>
          <p:cNvSpPr>
            <a:spLocks noGrp="1"/>
          </p:cNvSpPr>
          <p:nvPr>
            <p:ph idx="1"/>
          </p:nvPr>
        </p:nvSpPr>
        <p:spPr>
          <a:xfrm>
            <a:off x="611606" y="1463675"/>
            <a:ext cx="5986388" cy="5029200"/>
          </a:xfrm>
        </p:spPr>
        <p:txBody>
          <a:bodyPr/>
          <a:lstStyle/>
          <a:p>
            <a:r>
              <a:rPr lang="en-US" dirty="0">
                <a:latin typeface="+mj-lt"/>
              </a:rPr>
              <a:t>Detect movement in the environment</a:t>
            </a:r>
          </a:p>
          <a:p>
            <a:pPr lvl="1"/>
            <a:r>
              <a:rPr lang="en-US" dirty="0">
                <a:latin typeface="+mj-lt"/>
              </a:rPr>
              <a:t>By detecting change in IR levels</a:t>
            </a:r>
          </a:p>
          <a:p>
            <a:pPr lvl="1"/>
            <a:endParaRPr lang="en-US" dirty="0">
              <a:latin typeface="+mj-lt"/>
            </a:endParaRPr>
          </a:p>
          <a:p>
            <a:r>
              <a:rPr lang="en-US" dirty="0">
                <a:latin typeface="+mj-lt"/>
              </a:rPr>
              <a:t>Often come with plastic lens cover to improve field of view and range</a:t>
            </a:r>
          </a:p>
          <a:p>
            <a:endParaRPr lang="en-US" dirty="0"/>
          </a:p>
          <a:p>
            <a:endParaRPr lang="en-US" dirty="0"/>
          </a:p>
        </p:txBody>
      </p:sp>
      <p:sp>
        <p:nvSpPr>
          <p:cNvPr id="4" name="Slide Number Placeholder 3">
            <a:extLst>
              <a:ext uri="{FF2B5EF4-FFF2-40B4-BE49-F238E27FC236}">
                <a16:creationId xmlns:a16="http://schemas.microsoft.com/office/drawing/2014/main" id="{1D1EDAC6-AA0B-D551-B6EA-D5F06DDCD841}"/>
              </a:ext>
            </a:extLst>
          </p:cNvPr>
          <p:cNvSpPr>
            <a:spLocks noGrp="1"/>
          </p:cNvSpPr>
          <p:nvPr>
            <p:ph type="sldNum" sz="quarter" idx="12"/>
          </p:nvPr>
        </p:nvSpPr>
        <p:spPr/>
        <p:txBody>
          <a:bodyPr/>
          <a:lstStyle/>
          <a:p>
            <a:fld id="{0778C724-3839-4D76-A707-B4C23905D055}" type="slidenum">
              <a:rPr lang="en-US" smtClean="0"/>
              <a:t>24</a:t>
            </a:fld>
            <a:endParaRPr lang="en-US"/>
          </a:p>
        </p:txBody>
      </p:sp>
      <p:pic>
        <p:nvPicPr>
          <p:cNvPr id="12290" name="Picture 2" descr="additional product photo">
            <a:extLst>
              <a:ext uri="{FF2B5EF4-FFF2-40B4-BE49-F238E27FC236}">
                <a16:creationId xmlns:a16="http://schemas.microsoft.com/office/drawing/2014/main" id="{37BBA44B-D1AB-4927-9CBC-EE0554C2307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151394" y="924714"/>
            <a:ext cx="3429000" cy="19982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IR (motion) sensor">
            <a:extLst>
              <a:ext uri="{FF2B5EF4-FFF2-40B4-BE49-F238E27FC236}">
                <a16:creationId xmlns:a16="http://schemas.microsoft.com/office/drawing/2014/main" id="{884E86D4-4084-F043-D87F-8BECFDD60A6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151394" y="2971800"/>
            <a:ext cx="3429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DDB9D6-32EB-BDD2-9835-4F8A7FCD446C}"/>
              </a:ext>
            </a:extLst>
          </p:cNvPr>
          <p:cNvPicPr>
            <a:picLocks noChangeAspect="1"/>
          </p:cNvPicPr>
          <p:nvPr/>
        </p:nvPicPr>
        <p:blipFill>
          <a:blip r:embed="rId4"/>
          <a:stretch>
            <a:fillRect/>
          </a:stretch>
        </p:blipFill>
        <p:spPr>
          <a:xfrm>
            <a:off x="1653881" y="3906235"/>
            <a:ext cx="3519481" cy="2625118"/>
          </a:xfrm>
          <a:prstGeom prst="rect">
            <a:avLst/>
          </a:prstGeom>
        </p:spPr>
      </p:pic>
    </p:spTree>
    <p:extLst>
      <p:ext uri="{BB962C8B-B14F-4D97-AF65-F5344CB8AC3E}">
        <p14:creationId xmlns:p14="http://schemas.microsoft.com/office/powerpoint/2010/main" val="4137051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5251316" cy="1807305"/>
          </a:xfrm>
        </p:spPr>
        <p:txBody>
          <a:bodyPr>
            <a:normAutofit/>
          </a:bodyPr>
          <a:lstStyle/>
          <a:p>
            <a:r>
              <a:rPr lang="en-US" dirty="0">
                <a:latin typeface="+mn-lt"/>
              </a:rPr>
              <a:t>What are actuators?</a:t>
            </a:r>
          </a:p>
        </p:txBody>
      </p:sp>
      <p:sp>
        <p:nvSpPr>
          <p:cNvPr id="3" name="Content Placeholder 2"/>
          <p:cNvSpPr>
            <a:spLocks noGrp="1"/>
          </p:cNvSpPr>
          <p:nvPr>
            <p:ph idx="1"/>
          </p:nvPr>
        </p:nvSpPr>
        <p:spPr>
          <a:xfrm>
            <a:off x="838201" y="1864946"/>
            <a:ext cx="6410092" cy="4159578"/>
          </a:xfrm>
        </p:spPr>
        <p:txBody>
          <a:bodyPr>
            <a:normAutofit/>
          </a:bodyPr>
          <a:lstStyle/>
          <a:p>
            <a:r>
              <a:rPr lang="en-US" dirty="0">
                <a:latin typeface="+mj-lt"/>
              </a:rPr>
              <a:t>Actuator is an electronic component that modifies a physical quantity</a:t>
            </a:r>
          </a:p>
          <a:p>
            <a:pPr lvl="1"/>
            <a:r>
              <a:rPr lang="en-US" dirty="0">
                <a:latin typeface="+mj-lt"/>
              </a:rPr>
              <a:t>Light/LED</a:t>
            </a:r>
          </a:p>
          <a:p>
            <a:pPr lvl="1"/>
            <a:r>
              <a:rPr lang="en-US" dirty="0">
                <a:latin typeface="+mj-lt"/>
              </a:rPr>
              <a:t>Motor</a:t>
            </a:r>
          </a:p>
          <a:p>
            <a:pPr lvl="1"/>
            <a:r>
              <a:rPr lang="en-US" dirty="0">
                <a:latin typeface="+mj-lt"/>
              </a:rPr>
              <a:t>Speaker</a:t>
            </a:r>
          </a:p>
          <a:p>
            <a:pPr lvl="1"/>
            <a:r>
              <a:rPr lang="en-US" dirty="0">
                <a:latin typeface="+mj-lt"/>
              </a:rPr>
              <a:t>…….</a:t>
            </a:r>
          </a:p>
          <a:p>
            <a:pPr marL="457200" lvl="1" indent="0">
              <a:buNone/>
            </a:pPr>
            <a:endParaRPr lang="en-US" sz="2000" b="1" dirty="0">
              <a:latin typeface="+mj-lt"/>
            </a:endParaRPr>
          </a:p>
          <a:p>
            <a:endParaRPr lang="en-US" sz="2000" b="1" dirty="0">
              <a:latin typeface="+mj-lt"/>
            </a:endParaRPr>
          </a:p>
          <a:p>
            <a:endParaRPr lang="en-US" sz="2000" b="1" dirty="0">
              <a:latin typeface="+mj-lt"/>
            </a:endParaRPr>
          </a:p>
        </p:txBody>
      </p:sp>
      <p:pic>
        <p:nvPicPr>
          <p:cNvPr id="6" name="Picture 5" descr="A group of mechanical parts&#10;&#10;Description automatically generated">
            <a:extLst>
              <a:ext uri="{FF2B5EF4-FFF2-40B4-BE49-F238E27FC236}">
                <a16:creationId xmlns:a16="http://schemas.microsoft.com/office/drawing/2014/main" id="{B210B453-CCE1-8CF2-6D1F-FD8BBBBC5BA9}"/>
              </a:ext>
            </a:extLst>
          </p:cNvPr>
          <p:cNvPicPr>
            <a:picLocks noChangeAspect="1"/>
          </p:cNvPicPr>
          <p:nvPr/>
        </p:nvPicPr>
        <p:blipFill rotWithShape="1">
          <a:blip r:embed="rId3"/>
          <a:srcRect l="10481" r="257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a:xfrm>
            <a:off x="8610600" y="6356350"/>
            <a:ext cx="2743200" cy="365125"/>
          </a:xfrm>
        </p:spPr>
        <p:txBody>
          <a:bodyPr>
            <a:normAutofit/>
          </a:bodyPr>
          <a:lstStyle/>
          <a:p>
            <a:pPr>
              <a:spcAft>
                <a:spcPts val="600"/>
              </a:spcAft>
            </a:pPr>
            <a:fld id="{687B7451-1438-CB4A-8106-82A64F1C7D7B}" type="slidenum">
              <a:rPr lang="sv-SE">
                <a:solidFill>
                  <a:srgbClr val="FFFFFF"/>
                </a:solidFill>
              </a:rPr>
              <a:pPr>
                <a:spcAft>
                  <a:spcPts val="600"/>
                </a:spcAft>
              </a:pPr>
              <a:t>25</a:t>
            </a:fld>
            <a:endParaRPr lang="sv-SE">
              <a:solidFill>
                <a:srgbClr val="FFFFFF"/>
              </a:solidFill>
            </a:endParaRPr>
          </a:p>
        </p:txBody>
      </p:sp>
    </p:spTree>
    <p:extLst>
      <p:ext uri="{BB962C8B-B14F-4D97-AF65-F5344CB8AC3E}">
        <p14:creationId xmlns:p14="http://schemas.microsoft.com/office/powerpoint/2010/main" val="969746053"/>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35636-09FA-4FE4-A4AF-D677046618A6}"/>
              </a:ext>
            </a:extLst>
          </p:cNvPr>
          <p:cNvSpPr>
            <a:spLocks noGrp="1"/>
          </p:cNvSpPr>
          <p:nvPr>
            <p:ph type="title"/>
          </p:nvPr>
        </p:nvSpPr>
        <p:spPr/>
        <p:txBody>
          <a:bodyPr>
            <a:normAutofit/>
          </a:bodyPr>
          <a:lstStyle/>
          <a:p>
            <a:r>
              <a:rPr lang="en-US" sz="4000" dirty="0">
                <a:latin typeface="+mn-lt"/>
              </a:rPr>
              <a:t>Light emitting diodes (LEDs)</a:t>
            </a:r>
          </a:p>
        </p:txBody>
      </p:sp>
      <p:sp>
        <p:nvSpPr>
          <p:cNvPr id="3" name="Content Placeholder 2">
            <a:extLst>
              <a:ext uri="{FF2B5EF4-FFF2-40B4-BE49-F238E27FC236}">
                <a16:creationId xmlns:a16="http://schemas.microsoft.com/office/drawing/2014/main" id="{988D27F7-F088-4A6F-879A-0B90795A3F62}"/>
              </a:ext>
            </a:extLst>
          </p:cNvPr>
          <p:cNvSpPr>
            <a:spLocks noGrp="1"/>
          </p:cNvSpPr>
          <p:nvPr>
            <p:ph idx="1"/>
          </p:nvPr>
        </p:nvSpPr>
        <p:spPr/>
        <p:txBody>
          <a:bodyPr/>
          <a:lstStyle/>
          <a:p>
            <a:r>
              <a:rPr lang="en-US" dirty="0">
                <a:latin typeface="+mj-lt"/>
              </a:rPr>
              <a:t>Directional component: only allows current to flow one way</a:t>
            </a:r>
          </a:p>
          <a:p>
            <a:endParaRPr lang="en-US" dirty="0">
              <a:latin typeface="+mj-lt"/>
            </a:endParaRPr>
          </a:p>
          <a:p>
            <a:r>
              <a:rPr lang="en-US" dirty="0">
                <a:latin typeface="+mj-lt"/>
              </a:rPr>
              <a:t>Shorter side is the negative one</a:t>
            </a:r>
          </a:p>
          <a:p>
            <a:pPr lvl="1"/>
            <a:r>
              <a:rPr lang="en-US" dirty="0">
                <a:latin typeface="+mj-lt"/>
              </a:rPr>
              <a:t>i.e. where current flows to</a:t>
            </a:r>
          </a:p>
        </p:txBody>
      </p:sp>
      <p:sp>
        <p:nvSpPr>
          <p:cNvPr id="4" name="Slide Number Placeholder 3">
            <a:extLst>
              <a:ext uri="{FF2B5EF4-FFF2-40B4-BE49-F238E27FC236}">
                <a16:creationId xmlns:a16="http://schemas.microsoft.com/office/drawing/2014/main" id="{481086BB-61E9-4A82-86E6-87489946756E}"/>
              </a:ext>
            </a:extLst>
          </p:cNvPr>
          <p:cNvSpPr>
            <a:spLocks noGrp="1"/>
          </p:cNvSpPr>
          <p:nvPr>
            <p:ph type="sldNum" sz="quarter" idx="12"/>
          </p:nvPr>
        </p:nvSpPr>
        <p:spPr/>
        <p:txBody>
          <a:bodyPr/>
          <a:lstStyle/>
          <a:p>
            <a:fld id="{0778C724-3839-4D76-A707-B4C23905D055}" type="slidenum">
              <a:rPr lang="en-US" smtClean="0"/>
              <a:t>26</a:t>
            </a:fld>
            <a:endParaRPr lang="en-US"/>
          </a:p>
        </p:txBody>
      </p:sp>
      <p:pic>
        <p:nvPicPr>
          <p:cNvPr id="5" name="Picture 2" descr="Z:\2010_0416_My Pics from PLTW laptop\2011_0204_POE_Electrical Circuits_Physical\IMG_2641.JPG">
            <a:extLst>
              <a:ext uri="{FF2B5EF4-FFF2-40B4-BE49-F238E27FC236}">
                <a16:creationId xmlns:a16="http://schemas.microsoft.com/office/drawing/2014/main" id="{FD5F174B-57FB-44C3-A361-81A958E1E0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249360" y="2331918"/>
            <a:ext cx="1111170" cy="37492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2A98B21-357E-497A-A8B8-E41921F41455}"/>
              </a:ext>
            </a:extLst>
          </p:cNvPr>
          <p:cNvCxnSpPr/>
          <p:nvPr/>
        </p:nvCxnSpPr>
        <p:spPr>
          <a:xfrm flipH="1" flipV="1">
            <a:off x="8989306" y="2906001"/>
            <a:ext cx="1563338" cy="175071"/>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00847C3-C043-496A-B8E8-B56F698C3ED2}"/>
              </a:ext>
            </a:extLst>
          </p:cNvPr>
          <p:cNvSpPr txBox="1"/>
          <p:nvPr/>
        </p:nvSpPr>
        <p:spPr>
          <a:xfrm>
            <a:off x="7171183" y="2440535"/>
            <a:ext cx="2400851" cy="1631216"/>
          </a:xfrm>
          <a:prstGeom prst="rect">
            <a:avLst/>
          </a:prstGeom>
          <a:noFill/>
        </p:spPr>
        <p:txBody>
          <a:bodyPr wrap="square" rtlCol="0">
            <a:spAutoFit/>
          </a:bodyPr>
          <a:lstStyle/>
          <a:p>
            <a:r>
              <a:rPr lang="en-US" sz="2000" dirty="0">
                <a:latin typeface="+mj-lt"/>
              </a:rPr>
              <a:t>Larger metal component</a:t>
            </a:r>
          </a:p>
          <a:p>
            <a:r>
              <a:rPr lang="en-US" sz="2000" dirty="0">
                <a:latin typeface="+mj-lt"/>
              </a:rPr>
              <a:t>inside of case or case flat spot is cathode or </a:t>
            </a:r>
          </a:p>
          <a:p>
            <a:r>
              <a:rPr lang="en-US" sz="2000" dirty="0">
                <a:latin typeface="+mj-lt"/>
              </a:rPr>
              <a:t>negative (-) lead</a:t>
            </a:r>
          </a:p>
        </p:txBody>
      </p:sp>
      <p:sp>
        <p:nvSpPr>
          <p:cNvPr id="8" name="TextBox 7">
            <a:extLst>
              <a:ext uri="{FF2B5EF4-FFF2-40B4-BE49-F238E27FC236}">
                <a16:creationId xmlns:a16="http://schemas.microsoft.com/office/drawing/2014/main" id="{3F968D59-7166-4F37-B795-B3A451885CB4}"/>
              </a:ext>
            </a:extLst>
          </p:cNvPr>
          <p:cNvSpPr txBox="1"/>
          <p:nvPr/>
        </p:nvSpPr>
        <p:spPr>
          <a:xfrm>
            <a:off x="7171184" y="4800932"/>
            <a:ext cx="2268638" cy="1015663"/>
          </a:xfrm>
          <a:prstGeom prst="rect">
            <a:avLst/>
          </a:prstGeom>
          <a:noFill/>
        </p:spPr>
        <p:txBody>
          <a:bodyPr wrap="square" rtlCol="0">
            <a:spAutoFit/>
          </a:bodyPr>
          <a:lstStyle/>
          <a:p>
            <a:r>
              <a:rPr lang="en-US" sz="2000" dirty="0">
                <a:latin typeface="+mj-lt"/>
              </a:rPr>
              <a:t>Shorter wire is cathode or </a:t>
            </a:r>
          </a:p>
          <a:p>
            <a:r>
              <a:rPr lang="en-US" sz="2000" dirty="0">
                <a:latin typeface="+mj-lt"/>
              </a:rPr>
              <a:t>negative (-) lead</a:t>
            </a:r>
          </a:p>
        </p:txBody>
      </p:sp>
      <p:cxnSp>
        <p:nvCxnSpPr>
          <p:cNvPr id="9" name="Straight Connector 8">
            <a:extLst>
              <a:ext uri="{FF2B5EF4-FFF2-40B4-BE49-F238E27FC236}">
                <a16:creationId xmlns:a16="http://schemas.microsoft.com/office/drawing/2014/main" id="{829A8104-31FB-48EA-BC50-A0461054101E}"/>
              </a:ext>
            </a:extLst>
          </p:cNvPr>
          <p:cNvCxnSpPr/>
          <p:nvPr/>
        </p:nvCxnSpPr>
        <p:spPr>
          <a:xfrm flipH="1">
            <a:off x="8956441" y="5054408"/>
            <a:ext cx="1596203" cy="17474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pic>
        <p:nvPicPr>
          <p:cNvPr id="8194" name="Picture 2" descr="led schematic symbol - Clip Art Library">
            <a:extLst>
              <a:ext uri="{FF2B5EF4-FFF2-40B4-BE49-F238E27FC236}">
                <a16:creationId xmlns:a16="http://schemas.microsoft.com/office/drawing/2014/main" id="{5B6F2AA6-9308-424D-9368-76E34418308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0239" y="4159245"/>
            <a:ext cx="2762250" cy="16573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28CB2E5-F994-4CA1-A827-93CB9DA5F248}"/>
              </a:ext>
            </a:extLst>
          </p:cNvPr>
          <p:cNvSpPr txBox="1"/>
          <p:nvPr/>
        </p:nvSpPr>
        <p:spPr>
          <a:xfrm>
            <a:off x="3806577" y="5395955"/>
            <a:ext cx="2287417" cy="400110"/>
          </a:xfrm>
          <a:prstGeom prst="rect">
            <a:avLst/>
          </a:prstGeom>
          <a:noFill/>
        </p:spPr>
        <p:txBody>
          <a:bodyPr wrap="square" rtlCol="0">
            <a:spAutoFit/>
          </a:bodyPr>
          <a:lstStyle/>
          <a:p>
            <a:r>
              <a:rPr lang="en-US" sz="2000" dirty="0"/>
              <a:t>Negative ( - ) lead</a:t>
            </a:r>
          </a:p>
        </p:txBody>
      </p:sp>
      <p:sp>
        <p:nvSpPr>
          <p:cNvPr id="14" name="TextBox 13">
            <a:extLst>
              <a:ext uri="{FF2B5EF4-FFF2-40B4-BE49-F238E27FC236}">
                <a16:creationId xmlns:a16="http://schemas.microsoft.com/office/drawing/2014/main" id="{334CC5AE-CD69-469B-AB97-AE5B08225A3C}"/>
              </a:ext>
            </a:extLst>
          </p:cNvPr>
          <p:cNvSpPr txBox="1"/>
          <p:nvPr/>
        </p:nvSpPr>
        <p:spPr>
          <a:xfrm>
            <a:off x="1064070" y="5596010"/>
            <a:ext cx="2441271" cy="400110"/>
          </a:xfrm>
          <a:prstGeom prst="rect">
            <a:avLst/>
          </a:prstGeom>
          <a:noFill/>
        </p:spPr>
        <p:txBody>
          <a:bodyPr wrap="square" rtlCol="0">
            <a:spAutoFit/>
          </a:bodyPr>
          <a:lstStyle/>
          <a:p>
            <a:r>
              <a:rPr lang="en-US" sz="2000" dirty="0"/>
              <a:t>Schematic Symbol</a:t>
            </a:r>
          </a:p>
        </p:txBody>
      </p:sp>
      <p:cxnSp>
        <p:nvCxnSpPr>
          <p:cNvPr id="16" name="Straight Connector 15">
            <a:extLst>
              <a:ext uri="{FF2B5EF4-FFF2-40B4-BE49-F238E27FC236}">
                <a16:creationId xmlns:a16="http://schemas.microsoft.com/office/drawing/2014/main" id="{724127DC-D20D-45C1-98F0-4190765FFAD2}"/>
              </a:ext>
            </a:extLst>
          </p:cNvPr>
          <p:cNvCxnSpPr>
            <a:cxnSpLocks/>
            <a:stCxn id="15" idx="1"/>
          </p:cNvCxnSpPr>
          <p:nvPr/>
        </p:nvCxnSpPr>
        <p:spPr>
          <a:xfrm flipH="1" flipV="1">
            <a:off x="3152996" y="5211805"/>
            <a:ext cx="653581" cy="384205"/>
          </a:xfrm>
          <a:prstGeom prst="line">
            <a:avLst/>
          </a:prstGeom>
          <a:ln w="25400">
            <a:solidFill>
              <a:srgbClr val="AF1E2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370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A55B-E9D3-46C1-A1B2-5214273D2B35}"/>
              </a:ext>
            </a:extLst>
          </p:cNvPr>
          <p:cNvSpPr>
            <a:spLocks noGrp="1"/>
          </p:cNvSpPr>
          <p:nvPr>
            <p:ph type="title"/>
          </p:nvPr>
        </p:nvSpPr>
        <p:spPr>
          <a:xfrm>
            <a:off x="838200" y="136525"/>
            <a:ext cx="10515600" cy="1325563"/>
          </a:xfrm>
        </p:spPr>
        <p:txBody>
          <a:bodyPr>
            <a:normAutofit/>
          </a:bodyPr>
          <a:lstStyle/>
          <a:p>
            <a:r>
              <a:rPr lang="en-US" sz="4000" dirty="0">
                <a:latin typeface="+mn-lt"/>
              </a:rPr>
              <a:t>RGB LEDs</a:t>
            </a:r>
          </a:p>
        </p:txBody>
      </p:sp>
      <p:sp>
        <p:nvSpPr>
          <p:cNvPr id="3" name="Content Placeholder 2">
            <a:extLst>
              <a:ext uri="{FF2B5EF4-FFF2-40B4-BE49-F238E27FC236}">
                <a16:creationId xmlns:a16="http://schemas.microsoft.com/office/drawing/2014/main" id="{B141A9B6-7C60-4AA7-B5BA-F4AB84F3E2F6}"/>
              </a:ext>
            </a:extLst>
          </p:cNvPr>
          <p:cNvSpPr>
            <a:spLocks noGrp="1"/>
          </p:cNvSpPr>
          <p:nvPr>
            <p:ph idx="1"/>
          </p:nvPr>
        </p:nvSpPr>
        <p:spPr>
          <a:xfrm>
            <a:off x="607595" y="1143000"/>
            <a:ext cx="6371582" cy="5029200"/>
          </a:xfrm>
        </p:spPr>
        <p:txBody>
          <a:bodyPr>
            <a:normAutofit/>
          </a:bodyPr>
          <a:lstStyle/>
          <a:p>
            <a:r>
              <a:rPr lang="en-US" dirty="0">
                <a:latin typeface="+mj-lt"/>
              </a:rPr>
              <a:t>Three different colors of LED in a single large diffuser</a:t>
            </a:r>
          </a:p>
          <a:p>
            <a:pPr lvl="1"/>
            <a:endParaRPr lang="en-US" dirty="0">
              <a:latin typeface="+mj-lt"/>
            </a:endParaRPr>
          </a:p>
          <a:p>
            <a:r>
              <a:rPr lang="en-US" dirty="0">
                <a:latin typeface="+mj-lt"/>
              </a:rPr>
              <a:t>Short leads are negative ends</a:t>
            </a:r>
          </a:p>
          <a:p>
            <a:pPr lvl="1"/>
            <a:r>
              <a:rPr lang="en-US" dirty="0">
                <a:latin typeface="+mj-lt"/>
              </a:rPr>
              <a:t>One for each color</a:t>
            </a:r>
          </a:p>
          <a:p>
            <a:pPr lvl="1"/>
            <a:endParaRPr lang="en-US" dirty="0">
              <a:latin typeface="+mj-lt"/>
            </a:endParaRPr>
          </a:p>
          <a:p>
            <a:r>
              <a:rPr lang="en-US" dirty="0">
                <a:latin typeface="+mj-lt"/>
              </a:rPr>
              <a:t>Long lead is common power</a:t>
            </a:r>
          </a:p>
          <a:p>
            <a:pPr lvl="1"/>
            <a:r>
              <a:rPr lang="en-US" dirty="0">
                <a:latin typeface="+mj-lt"/>
              </a:rPr>
              <a:t>Common anode</a:t>
            </a:r>
          </a:p>
          <a:p>
            <a:pPr lvl="1"/>
            <a:endParaRPr lang="en-US" dirty="0">
              <a:latin typeface="+mj-lt"/>
            </a:endParaRPr>
          </a:p>
          <a:p>
            <a:r>
              <a:rPr lang="en-US" dirty="0">
                <a:latin typeface="+mj-lt"/>
              </a:rPr>
              <a:t>Combinations of LEDs give other colors</a:t>
            </a:r>
          </a:p>
          <a:p>
            <a:pPr lvl="1"/>
            <a:r>
              <a:rPr lang="en-US" dirty="0">
                <a:latin typeface="+mj-lt"/>
              </a:rPr>
              <a:t>Cyan, Yellow, Violet, White</a:t>
            </a:r>
          </a:p>
        </p:txBody>
      </p:sp>
      <p:sp>
        <p:nvSpPr>
          <p:cNvPr id="4" name="Slide Number Placeholder 3">
            <a:extLst>
              <a:ext uri="{FF2B5EF4-FFF2-40B4-BE49-F238E27FC236}">
                <a16:creationId xmlns:a16="http://schemas.microsoft.com/office/drawing/2014/main" id="{70678A98-7655-4E65-B938-809DD9FCF958}"/>
              </a:ext>
            </a:extLst>
          </p:cNvPr>
          <p:cNvSpPr>
            <a:spLocks noGrp="1"/>
          </p:cNvSpPr>
          <p:nvPr>
            <p:ph type="sldNum" sz="quarter" idx="12"/>
          </p:nvPr>
        </p:nvSpPr>
        <p:spPr/>
        <p:txBody>
          <a:bodyPr/>
          <a:lstStyle/>
          <a:p>
            <a:fld id="{0778C724-3839-4D76-A707-B4C23905D055}" type="slidenum">
              <a:rPr lang="en-US" smtClean="0"/>
              <a:t>27</a:t>
            </a:fld>
            <a:endParaRPr lang="en-US"/>
          </a:p>
        </p:txBody>
      </p:sp>
      <p:pic>
        <p:nvPicPr>
          <p:cNvPr id="6" name="Picture 5">
            <a:extLst>
              <a:ext uri="{FF2B5EF4-FFF2-40B4-BE49-F238E27FC236}">
                <a16:creationId xmlns:a16="http://schemas.microsoft.com/office/drawing/2014/main" id="{4EA594AB-E052-4EF3-AC5E-030CFE199B42}"/>
              </a:ext>
            </a:extLst>
          </p:cNvPr>
          <p:cNvPicPr>
            <a:picLocks noChangeAspect="1"/>
          </p:cNvPicPr>
          <p:nvPr/>
        </p:nvPicPr>
        <p:blipFill>
          <a:blip r:embed="rId3"/>
          <a:stretch>
            <a:fillRect/>
          </a:stretch>
        </p:blipFill>
        <p:spPr>
          <a:xfrm>
            <a:off x="6979177" y="875561"/>
            <a:ext cx="4601217" cy="5296639"/>
          </a:xfrm>
          <a:prstGeom prst="rect">
            <a:avLst/>
          </a:prstGeom>
        </p:spPr>
      </p:pic>
      <p:sp>
        <p:nvSpPr>
          <p:cNvPr id="7" name="TextBox 6">
            <a:extLst>
              <a:ext uri="{FF2B5EF4-FFF2-40B4-BE49-F238E27FC236}">
                <a16:creationId xmlns:a16="http://schemas.microsoft.com/office/drawing/2014/main" id="{EF215A79-D24B-4BE2-9EF7-7AEFF548402D}"/>
              </a:ext>
            </a:extLst>
          </p:cNvPr>
          <p:cNvSpPr txBox="1"/>
          <p:nvPr/>
        </p:nvSpPr>
        <p:spPr>
          <a:xfrm>
            <a:off x="607595" y="6172200"/>
            <a:ext cx="7222760" cy="369332"/>
          </a:xfrm>
          <a:prstGeom prst="rect">
            <a:avLst/>
          </a:prstGeom>
          <a:noFill/>
        </p:spPr>
        <p:txBody>
          <a:bodyPr wrap="square" rtlCol="0">
            <a:spAutoFit/>
          </a:bodyPr>
          <a:lstStyle/>
          <a:p>
            <a:r>
              <a:rPr lang="en-US" dirty="0">
                <a:hlinkClick r:id="rId4"/>
              </a:rPr>
              <a:t>https://cdn-shop.adafruit.com/datasheets/FLR-100WAS-RGB.pdf</a:t>
            </a:r>
            <a:endParaRPr lang="en-US" dirty="0"/>
          </a:p>
        </p:txBody>
      </p:sp>
    </p:spTree>
    <p:extLst>
      <p:ext uri="{BB962C8B-B14F-4D97-AF65-F5344CB8AC3E}">
        <p14:creationId xmlns:p14="http://schemas.microsoft.com/office/powerpoint/2010/main" val="1820413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B8065-2546-7D7C-8B29-635CB55B7E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B8652-F611-6D5E-F6DF-CA8DB359C57A}"/>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b="1" dirty="0">
                <a:latin typeface="+mj-lt"/>
              </a:rPr>
              <a:t>Basics of Wireless communication</a:t>
            </a:r>
          </a:p>
          <a:p>
            <a:r>
              <a:rPr lang="en-US" dirty="0">
                <a:latin typeface="+mj-lt"/>
              </a:rPr>
              <a:t>Microcontrollers and storage</a:t>
            </a:r>
          </a:p>
          <a:p>
            <a:r>
              <a:rPr lang="en-US" dirty="0">
                <a:latin typeface="+mj-lt"/>
              </a:rPr>
              <a:t>Contiki operating system</a:t>
            </a:r>
          </a:p>
          <a:p>
            <a:r>
              <a:rPr lang="en-US" dirty="0">
                <a:latin typeface="+mj-lt"/>
              </a:rPr>
              <a:t>Battery lifespan and radio states</a:t>
            </a:r>
          </a:p>
        </p:txBody>
      </p:sp>
      <p:sp>
        <p:nvSpPr>
          <p:cNvPr id="12" name="Slide Number Placeholder 11">
            <a:extLst>
              <a:ext uri="{FF2B5EF4-FFF2-40B4-BE49-F238E27FC236}">
                <a16:creationId xmlns:a16="http://schemas.microsoft.com/office/drawing/2014/main" id="{35CFF561-C412-A58A-8D13-3A9012320E0C}"/>
              </a:ext>
            </a:extLst>
          </p:cNvPr>
          <p:cNvSpPr>
            <a:spLocks noGrp="1"/>
          </p:cNvSpPr>
          <p:nvPr>
            <p:ph type="sldNum" sz="quarter" idx="12"/>
          </p:nvPr>
        </p:nvSpPr>
        <p:spPr/>
        <p:txBody>
          <a:bodyPr/>
          <a:lstStyle/>
          <a:p>
            <a:fld id="{687B7451-1438-CB4A-8106-82A64F1C7D7B}" type="slidenum">
              <a:rPr lang="sv-SE" smtClean="0"/>
              <a:t>28</a:t>
            </a:fld>
            <a:endParaRPr lang="sv-SE" dirty="0"/>
          </a:p>
        </p:txBody>
      </p:sp>
      <p:sp>
        <p:nvSpPr>
          <p:cNvPr id="5" name="Title 4">
            <a:extLst>
              <a:ext uri="{FF2B5EF4-FFF2-40B4-BE49-F238E27FC236}">
                <a16:creationId xmlns:a16="http://schemas.microsoft.com/office/drawing/2014/main" id="{402C03AA-6870-B770-7043-595E82DA8FC9}"/>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71D683F5-7B72-C700-1390-24ED2D45125D}"/>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546831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F2594-BDDA-85A8-F76F-ABA183E8E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3A06D-DDA4-655F-57FD-D972DFCAF5B6}"/>
              </a:ext>
            </a:extLst>
          </p:cNvPr>
          <p:cNvSpPr>
            <a:spLocks noGrp="1"/>
          </p:cNvSpPr>
          <p:nvPr>
            <p:ph type="title"/>
          </p:nvPr>
        </p:nvSpPr>
        <p:spPr>
          <a:xfrm>
            <a:off x="442699" y="375786"/>
            <a:ext cx="10515600" cy="1325563"/>
          </a:xfrm>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51DAF78F-36DC-B76B-146C-87EAADB8C054}"/>
              </a:ext>
            </a:extLst>
          </p:cNvPr>
          <p:cNvSpPr>
            <a:spLocks noGrp="1"/>
          </p:cNvSpPr>
          <p:nvPr>
            <p:ph idx="1"/>
          </p:nvPr>
        </p:nvSpPr>
        <p:spPr>
          <a:xfrm>
            <a:off x="442699" y="1784578"/>
            <a:ext cx="11611401" cy="3701822"/>
          </a:xfrm>
        </p:spPr>
        <p:txBody>
          <a:bodyPr>
            <a:normAutofit/>
          </a:bodyPr>
          <a:lstStyle/>
          <a:p>
            <a:r>
              <a:rPr lang="en-US" b="1" dirty="0">
                <a:latin typeface="+mj-lt"/>
              </a:rPr>
              <a:t>Link Budget: </a:t>
            </a:r>
            <a:r>
              <a:rPr lang="en-US" dirty="0">
                <a:latin typeface="+mj-lt"/>
              </a:rPr>
              <a:t>One of the metrics that help you understand the gains and losses in a communication system. Applicable to radio waves, communication happening through cables, and other systems</a:t>
            </a:r>
          </a:p>
          <a:p>
            <a:r>
              <a:rPr lang="en-US" dirty="0">
                <a:latin typeface="+mj-lt"/>
              </a:rPr>
              <a:t>High link budget ensures that the wireless signal is received with a sufficient signal to noise (SNR) ratio for recovering of the sent information</a:t>
            </a:r>
          </a:p>
          <a:p>
            <a:endParaRPr lang="en-US" dirty="0">
              <a:latin typeface="+mj-lt"/>
            </a:endParaRPr>
          </a:p>
          <a:p>
            <a:pPr marL="0" indent="0" algn="ctr">
              <a:buNone/>
            </a:pPr>
            <a:r>
              <a:rPr lang="en-US" b="1" dirty="0">
                <a:latin typeface="+mj-lt"/>
              </a:rPr>
              <a:t>Receiver Power (dBm) = Transmitted Power (dBm) + Gains (dB) – Losses (dB)</a:t>
            </a:r>
          </a:p>
        </p:txBody>
      </p:sp>
      <p:sp>
        <p:nvSpPr>
          <p:cNvPr id="5" name="Slide Number Placeholder 4">
            <a:extLst>
              <a:ext uri="{FF2B5EF4-FFF2-40B4-BE49-F238E27FC236}">
                <a16:creationId xmlns:a16="http://schemas.microsoft.com/office/drawing/2014/main" id="{18D30F97-0A3F-5401-D141-AD2F644218CE}"/>
              </a:ext>
            </a:extLst>
          </p:cNvPr>
          <p:cNvSpPr>
            <a:spLocks noGrp="1"/>
          </p:cNvSpPr>
          <p:nvPr>
            <p:ph type="sldNum" sz="quarter" idx="12"/>
          </p:nvPr>
        </p:nvSpPr>
        <p:spPr/>
        <p:txBody>
          <a:bodyPr/>
          <a:lstStyle/>
          <a:p>
            <a:fld id="{687B7451-1438-CB4A-8106-82A64F1C7D7B}" type="slidenum">
              <a:rPr lang="sv-SE" smtClean="0"/>
              <a:pPr/>
              <a:t>29</a:t>
            </a:fld>
            <a:endParaRPr lang="sv-SE" dirty="0"/>
          </a:p>
        </p:txBody>
      </p:sp>
      <p:sp>
        <p:nvSpPr>
          <p:cNvPr id="6" name="AutoShape 2" descr="{\displaystyle \mathrm {SNR} ={\frac {P_{\mathrm {signal} }}{P_{\mathrm {noise} }}},}">
            <a:extLst>
              <a:ext uri="{FF2B5EF4-FFF2-40B4-BE49-F238E27FC236}">
                <a16:creationId xmlns:a16="http://schemas.microsoft.com/office/drawing/2014/main" id="{686C6C35-86E1-697E-2672-A7F20DCC9D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80825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E1B06-4FEB-E123-9B2D-EC74A18DE0C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4A84C7-8C95-73D0-6074-9D40A5A78E1A}"/>
              </a:ext>
            </a:extLst>
          </p:cNvPr>
          <p:cNvSpPr>
            <a:spLocks noGrp="1"/>
          </p:cNvSpPr>
          <p:nvPr>
            <p:ph idx="1"/>
          </p:nvPr>
        </p:nvSpPr>
        <p:spPr>
          <a:xfrm>
            <a:off x="2086866" y="3136851"/>
            <a:ext cx="8018268" cy="1693324"/>
          </a:xfrm>
        </p:spPr>
        <p:txBody>
          <a:bodyPr>
            <a:normAutofit/>
          </a:bodyPr>
          <a:lstStyle/>
          <a:p>
            <a:pPr marL="0" indent="0" algn="ctr">
              <a:buNone/>
            </a:pPr>
            <a:r>
              <a:rPr lang="en-US" sz="4800" dirty="0"/>
              <a:t>Course Administration</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B330C293-CC5F-8BEC-87FC-688ED4FB4573}"/>
              </a:ext>
            </a:extLst>
          </p:cNvPr>
          <p:cNvSpPr>
            <a:spLocks noGrp="1"/>
          </p:cNvSpPr>
          <p:nvPr>
            <p:ph type="sldNum" sz="quarter" idx="12"/>
          </p:nvPr>
        </p:nvSpPr>
        <p:spPr/>
        <p:txBody>
          <a:bodyPr/>
          <a:lstStyle/>
          <a:p>
            <a:fld id="{687B7451-1438-CB4A-8106-82A64F1C7D7B}" type="slidenum">
              <a:rPr lang="sv-SE" smtClean="0"/>
              <a:t>3</a:t>
            </a:fld>
            <a:endParaRPr lang="sv-SE"/>
          </a:p>
        </p:txBody>
      </p:sp>
      <p:sp>
        <p:nvSpPr>
          <p:cNvPr id="2" name="Footer Placeholder 1">
            <a:extLst>
              <a:ext uri="{FF2B5EF4-FFF2-40B4-BE49-F238E27FC236}">
                <a16:creationId xmlns:a16="http://schemas.microsoft.com/office/drawing/2014/main" id="{ED116AEE-AEB1-ED62-A3DE-AB4018CA4CDE}"/>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109572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6993-6D6C-4499-C17B-C1AF6901EA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47BE51-DBF5-7ED2-1E28-093BC44E0CDC}"/>
              </a:ext>
            </a:extLst>
          </p:cNvPr>
          <p:cNvSpPr>
            <a:spLocks noGrp="1"/>
          </p:cNvSpPr>
          <p:nvPr>
            <p:ph type="title"/>
          </p:nvPr>
        </p:nvSpPr>
        <p:spPr>
          <a:xfrm>
            <a:off x="685800" y="348090"/>
            <a:ext cx="10515600" cy="1325563"/>
          </a:xfrm>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8EC4FB0C-01BF-2065-E786-58996A7C237D}"/>
              </a:ext>
            </a:extLst>
          </p:cNvPr>
          <p:cNvSpPr>
            <a:spLocks noGrp="1"/>
          </p:cNvSpPr>
          <p:nvPr>
            <p:ph idx="1"/>
          </p:nvPr>
        </p:nvSpPr>
        <p:spPr>
          <a:xfrm>
            <a:off x="797541" y="1673653"/>
            <a:ext cx="10708659" cy="4290914"/>
          </a:xfrm>
        </p:spPr>
        <p:txBody>
          <a:bodyPr>
            <a:normAutofit fontScale="77500" lnSpcReduction="20000"/>
          </a:bodyPr>
          <a:lstStyle/>
          <a:p>
            <a:r>
              <a:rPr lang="en-US" sz="3600" b="1" dirty="0">
                <a:latin typeface="+mj-lt"/>
              </a:rPr>
              <a:t>Free space path loss (FSPL or FSL):</a:t>
            </a:r>
            <a:r>
              <a:rPr lang="en-US" dirty="0">
                <a:latin typeface="+mj-lt"/>
              </a:rPr>
              <a:t> </a:t>
            </a:r>
            <a:r>
              <a:rPr lang="en-US" sz="3600" dirty="0">
                <a:latin typeface="+mj-lt"/>
              </a:rPr>
              <a:t>The loss of power encountered by signal as it transmits from the transmitter to the receiver </a:t>
            </a:r>
          </a:p>
          <a:p>
            <a:pPr marL="457200" lvl="1" indent="0">
              <a:buNone/>
            </a:pPr>
            <a:endParaRPr lang="en-SG" b="0" i="0" dirty="0">
              <a:effectLst/>
              <a:latin typeface="+mj-lt"/>
            </a:endParaRPr>
          </a:p>
          <a:p>
            <a:pPr algn="l">
              <a:buFont typeface="Arial" panose="020B0604020202020204" pitchFamily="34" charset="0"/>
              <a:buChar char="•"/>
            </a:pPr>
            <a:endParaRPr lang="en-SG" dirty="0">
              <a:solidFill>
                <a:srgbClr val="ECECEC"/>
              </a:solidFill>
              <a:latin typeface="KaTeX_Main"/>
            </a:endParaRPr>
          </a:p>
          <a:p>
            <a:pPr algn="l">
              <a:buFont typeface="Arial" panose="020B0604020202020204" pitchFamily="34" charset="0"/>
              <a:buChar char="•"/>
            </a:pPr>
            <a:endParaRPr lang="en-SG" b="0" i="0" dirty="0">
              <a:solidFill>
                <a:srgbClr val="ECECEC"/>
              </a:solidFill>
              <a:effectLst/>
              <a:latin typeface="KaTeX_Main"/>
            </a:endParaRPr>
          </a:p>
          <a:p>
            <a:pPr algn="l">
              <a:buFont typeface="Arial" panose="020B0604020202020204" pitchFamily="34" charset="0"/>
              <a:buChar char="•"/>
            </a:pPr>
            <a:endParaRPr lang="en-SG" dirty="0">
              <a:solidFill>
                <a:srgbClr val="ECECEC"/>
              </a:solidFill>
              <a:latin typeface="KaTeX_Main"/>
            </a:endParaRPr>
          </a:p>
          <a:p>
            <a:pPr marL="0" indent="0" algn="l">
              <a:buNone/>
            </a:pPr>
            <a:endParaRPr lang="en-SG" b="0" i="0" dirty="0">
              <a:solidFill>
                <a:srgbClr val="ECECEC"/>
              </a:solidFill>
              <a:effectLst/>
              <a:latin typeface="KaTeX_Main"/>
            </a:endParaRPr>
          </a:p>
          <a:p>
            <a:pPr algn="l">
              <a:buFont typeface="Arial" panose="020B0604020202020204" pitchFamily="34" charset="0"/>
              <a:buChar char="•"/>
            </a:pPr>
            <a:r>
              <a:rPr lang="en-SG" sz="3400" b="0" i="1" dirty="0">
                <a:effectLst/>
                <a:latin typeface="+mj-lt"/>
              </a:rPr>
              <a:t>d</a:t>
            </a:r>
            <a:r>
              <a:rPr lang="en-SG" sz="3400" b="0" i="0" dirty="0">
                <a:effectLst/>
                <a:latin typeface="+mj-lt"/>
              </a:rPr>
              <a:t> is the distance between the transmitter and receiver antennas (in meters),</a:t>
            </a:r>
          </a:p>
          <a:p>
            <a:pPr algn="l">
              <a:buFont typeface="Arial" panose="020B0604020202020204" pitchFamily="34" charset="0"/>
              <a:buChar char="•"/>
            </a:pPr>
            <a:r>
              <a:rPr lang="en-SG" sz="3400" b="0" i="1" dirty="0">
                <a:effectLst/>
                <a:latin typeface="+mj-lt"/>
              </a:rPr>
              <a:t>f</a:t>
            </a:r>
            <a:r>
              <a:rPr lang="en-SG" sz="3400" b="0" i="0" dirty="0">
                <a:effectLst/>
                <a:latin typeface="+mj-lt"/>
              </a:rPr>
              <a:t> is the frequency of the signal (in Hertz),</a:t>
            </a:r>
          </a:p>
          <a:p>
            <a:pPr algn="l">
              <a:buFont typeface="Arial" panose="020B0604020202020204" pitchFamily="34" charset="0"/>
              <a:buChar char="•"/>
            </a:pPr>
            <a:r>
              <a:rPr lang="en-SG" sz="3400" b="0" i="1" dirty="0">
                <a:effectLst/>
                <a:latin typeface="+mj-lt"/>
              </a:rPr>
              <a:t>c</a:t>
            </a:r>
            <a:r>
              <a:rPr lang="en-SG" sz="3400" b="0" i="0" dirty="0">
                <a:effectLst/>
                <a:latin typeface="+mj-lt"/>
              </a:rPr>
              <a:t> is the speed of light in a vacuum</a:t>
            </a:r>
          </a:p>
          <a:p>
            <a:pPr marL="0" indent="0">
              <a:buNone/>
            </a:pPr>
            <a:br>
              <a:rPr lang="en-SG" dirty="0"/>
            </a:br>
            <a:endParaRPr lang="en-US" dirty="0">
              <a:latin typeface="+mj-lt"/>
            </a:endParaRPr>
          </a:p>
        </p:txBody>
      </p:sp>
      <p:sp>
        <p:nvSpPr>
          <p:cNvPr id="5" name="Slide Number Placeholder 4">
            <a:extLst>
              <a:ext uri="{FF2B5EF4-FFF2-40B4-BE49-F238E27FC236}">
                <a16:creationId xmlns:a16="http://schemas.microsoft.com/office/drawing/2014/main" id="{F07B0693-6C8B-19DB-3917-2E32A9CEF037}"/>
              </a:ext>
            </a:extLst>
          </p:cNvPr>
          <p:cNvSpPr>
            <a:spLocks noGrp="1"/>
          </p:cNvSpPr>
          <p:nvPr>
            <p:ph type="sldNum" sz="quarter" idx="12"/>
          </p:nvPr>
        </p:nvSpPr>
        <p:spPr/>
        <p:txBody>
          <a:bodyPr/>
          <a:lstStyle/>
          <a:p>
            <a:fld id="{687B7451-1438-CB4A-8106-82A64F1C7D7B}" type="slidenum">
              <a:rPr lang="sv-SE" smtClean="0"/>
              <a:pPr/>
              <a:t>30</a:t>
            </a:fld>
            <a:endParaRPr lang="sv-SE" dirty="0"/>
          </a:p>
        </p:txBody>
      </p:sp>
      <p:sp>
        <p:nvSpPr>
          <p:cNvPr id="6" name="AutoShape 2" descr="{\displaystyle \mathrm {SNR} ={\frac {P_{\mathrm {signal} }}{P_{\mathrm {noise} }}},}">
            <a:extLst>
              <a:ext uri="{FF2B5EF4-FFF2-40B4-BE49-F238E27FC236}">
                <a16:creationId xmlns:a16="http://schemas.microsoft.com/office/drawing/2014/main" id="{EC6919C7-097F-F94F-487C-F6342C32722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black text with black letters&#10;&#10;Description automatically generated">
            <a:extLst>
              <a:ext uri="{FF2B5EF4-FFF2-40B4-BE49-F238E27FC236}">
                <a16:creationId xmlns:a16="http://schemas.microsoft.com/office/drawing/2014/main" id="{8CE90D11-A9F8-5284-EF19-397156DA5F34}"/>
              </a:ext>
            </a:extLst>
          </p:cNvPr>
          <p:cNvPicPr>
            <a:picLocks noChangeAspect="1"/>
          </p:cNvPicPr>
          <p:nvPr/>
        </p:nvPicPr>
        <p:blipFill rotWithShape="1">
          <a:blip r:embed="rId2"/>
          <a:srcRect l="427" t="2914" r="16985" b="1586"/>
          <a:stretch/>
        </p:blipFill>
        <p:spPr>
          <a:xfrm>
            <a:off x="2803161" y="2826895"/>
            <a:ext cx="6280878" cy="899410"/>
          </a:xfrm>
          <a:prstGeom prst="rect">
            <a:avLst/>
          </a:prstGeom>
        </p:spPr>
      </p:pic>
    </p:spTree>
    <p:extLst>
      <p:ext uri="{BB962C8B-B14F-4D97-AF65-F5344CB8AC3E}">
        <p14:creationId xmlns:p14="http://schemas.microsoft.com/office/powerpoint/2010/main" val="119464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DB42-1710-CAF0-96D2-A5801BDA5289}"/>
              </a:ext>
            </a:extLst>
          </p:cNvPr>
          <p:cNvSpPr>
            <a:spLocks noGrp="1"/>
          </p:cNvSpPr>
          <p:nvPr>
            <p:ph type="title"/>
          </p:nvPr>
        </p:nvSpPr>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A00BF9F5-B6A0-4006-E5F9-FBFBA15BDB64}"/>
              </a:ext>
            </a:extLst>
          </p:cNvPr>
          <p:cNvSpPr>
            <a:spLocks noGrp="1"/>
          </p:cNvSpPr>
          <p:nvPr>
            <p:ph idx="1"/>
          </p:nvPr>
        </p:nvSpPr>
        <p:spPr>
          <a:xfrm>
            <a:off x="838200" y="1554211"/>
            <a:ext cx="11117239" cy="4351338"/>
          </a:xfrm>
        </p:spPr>
        <p:txBody>
          <a:bodyPr>
            <a:normAutofit/>
          </a:bodyPr>
          <a:lstStyle/>
          <a:p>
            <a:r>
              <a:rPr lang="en-US" b="1" dirty="0">
                <a:latin typeface="+mj-lt"/>
              </a:rPr>
              <a:t>Signal to Noise (SNR) ratio: </a:t>
            </a:r>
            <a:r>
              <a:rPr lang="en-US" dirty="0">
                <a:latin typeface="+mj-lt"/>
              </a:rPr>
              <a:t>It is defined as the ratio of the desired or target signal when compared to the background noise</a:t>
            </a:r>
          </a:p>
          <a:p>
            <a:pPr lvl="1"/>
            <a:r>
              <a:rPr lang="en-US" dirty="0">
                <a:latin typeface="+mj-lt"/>
              </a:rPr>
              <a:t>SNR =  P(signal) / P(noise)</a:t>
            </a:r>
          </a:p>
          <a:p>
            <a:pPr lvl="1"/>
            <a:endParaRPr lang="en-US" dirty="0">
              <a:latin typeface="+mj-lt"/>
            </a:endParaRPr>
          </a:p>
          <a:p>
            <a:r>
              <a:rPr lang="en-US" dirty="0">
                <a:latin typeface="+mj-lt"/>
              </a:rPr>
              <a:t>Often, SNR as a ratio is expressed in the units of decibel (dB)</a:t>
            </a:r>
          </a:p>
          <a:p>
            <a:pPr lvl="1"/>
            <a:r>
              <a:rPr lang="en-US" dirty="0">
                <a:latin typeface="+mj-lt"/>
              </a:rPr>
              <a:t>SNR = 1,  what would be the value in decibel? </a:t>
            </a:r>
          </a:p>
          <a:p>
            <a:endParaRPr lang="en-US" dirty="0">
              <a:latin typeface="+mj-lt"/>
            </a:endParaRPr>
          </a:p>
          <a:p>
            <a:r>
              <a:rPr lang="en-US" dirty="0">
                <a:latin typeface="+mj-lt"/>
              </a:rPr>
              <a:t>We would like to have the SNR to be as high as possible. For communication systems, it means stronger desired signal, resulting in  better link quality and reliability</a:t>
            </a:r>
          </a:p>
          <a:p>
            <a:endParaRPr lang="en-US" dirty="0">
              <a:latin typeface="+mj-lt"/>
            </a:endParaRPr>
          </a:p>
        </p:txBody>
      </p:sp>
      <p:sp>
        <p:nvSpPr>
          <p:cNvPr id="4" name="Footer Placeholder 3">
            <a:extLst>
              <a:ext uri="{FF2B5EF4-FFF2-40B4-BE49-F238E27FC236}">
                <a16:creationId xmlns:a16="http://schemas.microsoft.com/office/drawing/2014/main" id="{32D56827-CDA0-D04F-4AF4-84C925C01CED}"/>
              </a:ext>
            </a:extLst>
          </p:cNvPr>
          <p:cNvSpPr>
            <a:spLocks noGrp="1"/>
          </p:cNvSpPr>
          <p:nvPr>
            <p:ph type="ftr" sz="quarter" idx="11"/>
          </p:nvPr>
        </p:nvSpPr>
        <p:spPr/>
        <p:txBody>
          <a:bodyPr/>
          <a:lstStyle/>
          <a:p>
            <a:r>
              <a:rPr lang="sv-SE"/>
              <a:t>ambujv@berkeley.edu</a:t>
            </a:r>
            <a:endParaRPr lang="sv-SE" dirty="0"/>
          </a:p>
        </p:txBody>
      </p:sp>
      <p:sp>
        <p:nvSpPr>
          <p:cNvPr id="5" name="Slide Number Placeholder 4">
            <a:extLst>
              <a:ext uri="{FF2B5EF4-FFF2-40B4-BE49-F238E27FC236}">
                <a16:creationId xmlns:a16="http://schemas.microsoft.com/office/drawing/2014/main" id="{E8694CB1-A43F-B169-96FF-47C1A525F7C2}"/>
              </a:ext>
            </a:extLst>
          </p:cNvPr>
          <p:cNvSpPr>
            <a:spLocks noGrp="1"/>
          </p:cNvSpPr>
          <p:nvPr>
            <p:ph type="sldNum" sz="quarter" idx="12"/>
          </p:nvPr>
        </p:nvSpPr>
        <p:spPr/>
        <p:txBody>
          <a:bodyPr/>
          <a:lstStyle/>
          <a:p>
            <a:fld id="{687B7451-1438-CB4A-8106-82A64F1C7D7B}" type="slidenum">
              <a:rPr lang="sv-SE" smtClean="0"/>
              <a:pPr/>
              <a:t>31</a:t>
            </a:fld>
            <a:endParaRPr lang="sv-SE" dirty="0"/>
          </a:p>
        </p:txBody>
      </p:sp>
      <p:sp>
        <p:nvSpPr>
          <p:cNvPr id="6" name="AutoShape 2" descr="{\displaystyle \mathrm {SNR} ={\frac {P_{\mathrm {signal} }}{P_{\mathrm {noise} }}},}">
            <a:extLst>
              <a:ext uri="{FF2B5EF4-FFF2-40B4-BE49-F238E27FC236}">
                <a16:creationId xmlns:a16="http://schemas.microsoft.com/office/drawing/2014/main" id="{A9BDC98C-A5AF-7A03-0492-AE60219AC7D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71659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E5B8-A43B-4311-3DC7-2F1ECB065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FCB3BE-1F51-F8EE-2DDE-D2256BA17328}"/>
              </a:ext>
            </a:extLst>
          </p:cNvPr>
          <p:cNvSpPr>
            <a:spLocks noGrp="1"/>
          </p:cNvSpPr>
          <p:nvPr>
            <p:ph type="title"/>
          </p:nvPr>
        </p:nvSpPr>
        <p:spPr/>
        <p:txBody>
          <a:bodyPr>
            <a:normAutofit/>
          </a:bodyPr>
          <a:lstStyle/>
          <a:p>
            <a:r>
              <a:rPr lang="en-US" sz="4000" dirty="0">
                <a:latin typeface="+mn-lt"/>
              </a:rPr>
              <a:t>Basics of wireless communication and networking</a:t>
            </a:r>
          </a:p>
        </p:txBody>
      </p:sp>
      <p:sp>
        <p:nvSpPr>
          <p:cNvPr id="3" name="Content Placeholder 2">
            <a:extLst>
              <a:ext uri="{FF2B5EF4-FFF2-40B4-BE49-F238E27FC236}">
                <a16:creationId xmlns:a16="http://schemas.microsoft.com/office/drawing/2014/main" id="{9CA56E33-97CD-C193-45A4-1873BCF9487B}"/>
              </a:ext>
            </a:extLst>
          </p:cNvPr>
          <p:cNvSpPr>
            <a:spLocks noGrp="1"/>
          </p:cNvSpPr>
          <p:nvPr>
            <p:ph idx="1"/>
          </p:nvPr>
        </p:nvSpPr>
        <p:spPr>
          <a:xfrm>
            <a:off x="990600" y="1690688"/>
            <a:ext cx="10515600" cy="4351338"/>
          </a:xfrm>
        </p:spPr>
        <p:txBody>
          <a:bodyPr>
            <a:normAutofit/>
          </a:bodyPr>
          <a:lstStyle/>
          <a:p>
            <a:r>
              <a:rPr lang="en-US" dirty="0">
                <a:latin typeface="+mj-lt"/>
              </a:rPr>
              <a:t>How do you estimate the capacity of the channel?  </a:t>
            </a:r>
          </a:p>
          <a:p>
            <a:r>
              <a:rPr lang="en-US" dirty="0">
                <a:latin typeface="+mj-lt"/>
              </a:rPr>
              <a:t>And what do you mean by the capacity of the channel?</a:t>
            </a:r>
          </a:p>
          <a:p>
            <a:r>
              <a:rPr lang="en-US" dirty="0">
                <a:latin typeface="+mj-lt"/>
              </a:rPr>
              <a:t>Shannon capacity of the channel: The bandwidth available (B) , The quality of the channel (the level of noise, SNR)</a:t>
            </a:r>
          </a:p>
          <a:p>
            <a:pPr lvl="1">
              <a:defRPr/>
            </a:pPr>
            <a:endParaRPr lang="en-US" altLang="en-US" sz="2800" dirty="0">
              <a:effectLst>
                <a:outerShdw blurRad="38100" dist="38100" dir="2700000" algn="tl">
                  <a:srgbClr val="C0C0C0"/>
                </a:outerShdw>
              </a:effectLst>
              <a:latin typeface="+mj-lt"/>
            </a:endParaRPr>
          </a:p>
          <a:p>
            <a:pPr lvl="1">
              <a:defRPr/>
            </a:pPr>
            <a:r>
              <a:rPr lang="en-US" altLang="en-US" sz="3200" dirty="0">
                <a:effectLst>
                  <a:outerShdw blurRad="38100" dist="38100" dir="2700000" algn="tl">
                    <a:srgbClr val="C0C0C0"/>
                  </a:outerShdw>
                </a:effectLst>
                <a:latin typeface="+mj-lt"/>
              </a:rPr>
              <a:t>C = </a:t>
            </a:r>
            <a:r>
              <a:rPr lang="en-US" altLang="en-US" sz="3200" dirty="0">
                <a:solidFill>
                  <a:srgbClr val="FF0000"/>
                </a:solidFill>
                <a:effectLst>
                  <a:outerShdw blurRad="38100" dist="38100" dir="2700000" algn="tl">
                    <a:srgbClr val="C0C0C0"/>
                  </a:outerShdw>
                </a:effectLst>
                <a:latin typeface="+mj-lt"/>
              </a:rPr>
              <a:t>B</a:t>
            </a:r>
            <a:r>
              <a:rPr lang="en-US" altLang="en-US" sz="3200" dirty="0">
                <a:effectLst>
                  <a:outerShdw blurRad="38100" dist="38100" dir="2700000" algn="tl">
                    <a:srgbClr val="C0C0C0"/>
                  </a:outerShdw>
                </a:effectLst>
                <a:latin typeface="+mj-lt"/>
              </a:rPr>
              <a:t> * log</a:t>
            </a:r>
            <a:r>
              <a:rPr lang="en-US" altLang="en-US" sz="3200" baseline="-25000" dirty="0">
                <a:effectLst>
                  <a:outerShdw blurRad="38100" dist="38100" dir="2700000" algn="tl">
                    <a:srgbClr val="C0C0C0"/>
                  </a:outerShdw>
                </a:effectLst>
                <a:latin typeface="+mj-lt"/>
              </a:rPr>
              <a:t>2</a:t>
            </a:r>
            <a:r>
              <a:rPr lang="en-US" altLang="en-US" sz="3200" dirty="0">
                <a:effectLst>
                  <a:outerShdw blurRad="38100" dist="38100" dir="2700000" algn="tl">
                    <a:srgbClr val="C0C0C0"/>
                  </a:outerShdw>
                </a:effectLst>
                <a:latin typeface="+mj-lt"/>
              </a:rPr>
              <a:t>(1+</a:t>
            </a:r>
            <a:r>
              <a:rPr lang="en-US" altLang="en-US" sz="3200" dirty="0">
                <a:solidFill>
                  <a:srgbClr val="FF0000"/>
                </a:solidFill>
                <a:effectLst>
                  <a:outerShdw blurRad="38100" dist="38100" dir="2700000" algn="tl">
                    <a:srgbClr val="C0C0C0"/>
                  </a:outerShdw>
                </a:effectLst>
                <a:latin typeface="+mj-lt"/>
              </a:rPr>
              <a:t>SNR</a:t>
            </a:r>
            <a:r>
              <a:rPr lang="en-US" altLang="en-US" sz="3200" dirty="0">
                <a:effectLst>
                  <a:outerShdw blurRad="38100" dist="38100" dir="2700000" algn="tl">
                    <a:srgbClr val="C0C0C0"/>
                  </a:outerShdw>
                </a:effectLst>
                <a:latin typeface="+mj-lt"/>
              </a:rPr>
              <a:t>)</a:t>
            </a:r>
          </a:p>
          <a:p>
            <a:pPr lvl="1">
              <a:defRPr/>
            </a:pPr>
            <a:endParaRPr lang="en-US" altLang="en-US" sz="2800" dirty="0">
              <a:effectLst>
                <a:outerShdw blurRad="38100" dist="38100" dir="2700000" algn="tl">
                  <a:srgbClr val="C0C0C0"/>
                </a:outerShdw>
              </a:effectLst>
              <a:latin typeface="+mj-lt"/>
            </a:endParaRPr>
          </a:p>
          <a:p>
            <a:pPr>
              <a:defRPr/>
            </a:pPr>
            <a:r>
              <a:rPr lang="en-US" altLang="en-US" sz="2800" b="0" i="0" dirty="0">
                <a:latin typeface="+mj-lt"/>
              </a:rPr>
              <a:t>Intuitively, capacity increases with available bandwidth (linear) and increases with SNR (log)</a:t>
            </a:r>
          </a:p>
          <a:p>
            <a:endParaRPr lang="en-US" dirty="0">
              <a:latin typeface="+mj-lt"/>
            </a:endParaRPr>
          </a:p>
          <a:p>
            <a:endParaRPr lang="en-US" dirty="0">
              <a:latin typeface="+mj-lt"/>
            </a:endParaRPr>
          </a:p>
        </p:txBody>
      </p:sp>
      <p:sp>
        <p:nvSpPr>
          <p:cNvPr id="5" name="Slide Number Placeholder 4">
            <a:extLst>
              <a:ext uri="{FF2B5EF4-FFF2-40B4-BE49-F238E27FC236}">
                <a16:creationId xmlns:a16="http://schemas.microsoft.com/office/drawing/2014/main" id="{AF6E83FC-352A-221A-4869-81D373F4A4C6}"/>
              </a:ext>
            </a:extLst>
          </p:cNvPr>
          <p:cNvSpPr>
            <a:spLocks noGrp="1"/>
          </p:cNvSpPr>
          <p:nvPr>
            <p:ph type="sldNum" sz="quarter" idx="12"/>
          </p:nvPr>
        </p:nvSpPr>
        <p:spPr/>
        <p:txBody>
          <a:bodyPr/>
          <a:lstStyle/>
          <a:p>
            <a:fld id="{687B7451-1438-CB4A-8106-82A64F1C7D7B}" type="slidenum">
              <a:rPr lang="sv-SE" smtClean="0"/>
              <a:pPr/>
              <a:t>32</a:t>
            </a:fld>
            <a:endParaRPr lang="sv-SE" dirty="0"/>
          </a:p>
        </p:txBody>
      </p:sp>
      <p:sp>
        <p:nvSpPr>
          <p:cNvPr id="6" name="AutoShape 2" descr="{\displaystyle \mathrm {SNR} ={\frac {P_{\mathrm {signal} }}{P_{\mathrm {noise} }}},}">
            <a:extLst>
              <a:ext uri="{FF2B5EF4-FFF2-40B4-BE49-F238E27FC236}">
                <a16:creationId xmlns:a16="http://schemas.microsoft.com/office/drawing/2014/main" id="{3E1262E0-E62E-CD91-D72B-CCAA53186E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09859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C6FAEEE-D619-4E65-A0EF-E650D0B3166A}" type="slidenum">
              <a:rPr lang="en-US" smtClean="0"/>
              <a:t>33</a:t>
            </a:fld>
            <a:endParaRPr lang="en-US"/>
          </a:p>
        </p:txBody>
      </p:sp>
      <p:sp>
        <p:nvSpPr>
          <p:cNvPr id="4" name="TextBox 3"/>
          <p:cNvSpPr txBox="1"/>
          <p:nvPr/>
        </p:nvSpPr>
        <p:spPr>
          <a:xfrm>
            <a:off x="431838" y="327497"/>
            <a:ext cx="11328324" cy="707886"/>
          </a:xfrm>
          <a:prstGeom prst="rect">
            <a:avLst/>
          </a:prstGeom>
          <a:noFill/>
        </p:spPr>
        <p:txBody>
          <a:bodyPr wrap="square" rtlCol="0">
            <a:spAutoFit/>
          </a:bodyPr>
          <a:lstStyle/>
          <a:p>
            <a:r>
              <a:rPr lang="en-US" sz="4000" dirty="0"/>
              <a:t>Various tradeoffs in range, frequency, </a:t>
            </a:r>
            <a:r>
              <a:rPr lang="en-US" sz="4000" dirty="0" err="1"/>
              <a:t>datarate</a:t>
            </a:r>
            <a:r>
              <a:rPr lang="en-US" sz="4000" dirty="0"/>
              <a:t>, power</a:t>
            </a:r>
          </a:p>
        </p:txBody>
      </p:sp>
      <p:sp>
        <p:nvSpPr>
          <p:cNvPr id="5" name="Rectangle 4"/>
          <p:cNvSpPr/>
          <p:nvPr/>
        </p:nvSpPr>
        <p:spPr>
          <a:xfrm>
            <a:off x="1166649" y="1493137"/>
            <a:ext cx="9485828" cy="1446550"/>
          </a:xfrm>
          <a:prstGeom prst="rect">
            <a:avLst/>
          </a:prstGeom>
        </p:spPr>
        <p:txBody>
          <a:bodyPr wrap="square">
            <a:spAutoFit/>
          </a:bodyPr>
          <a:lstStyle/>
          <a:p>
            <a:pPr>
              <a:defRPr/>
            </a:pPr>
            <a:r>
              <a:rPr lang="en-US" altLang="en-US" sz="3200" dirty="0">
                <a:solidFill>
                  <a:srgbClr val="0070C0"/>
                </a:solidFill>
                <a:effectLst>
                  <a:outerShdw blurRad="38100" dist="38100" dir="2700000" algn="tl">
                    <a:srgbClr val="C0C0C0"/>
                  </a:outerShdw>
                </a:effectLst>
                <a:latin typeface="Times New Roman" panose="02020603050405020304" pitchFamily="18" charset="0"/>
              </a:rPr>
              <a:t>C = B * log</a:t>
            </a:r>
            <a:r>
              <a:rPr lang="en-US" altLang="en-US" sz="3200" baseline="-25000" dirty="0">
                <a:solidFill>
                  <a:srgbClr val="0070C0"/>
                </a:solidFill>
                <a:effectLst>
                  <a:outerShdw blurRad="38100" dist="38100" dir="2700000" algn="tl">
                    <a:srgbClr val="C0C0C0"/>
                  </a:outerShdw>
                </a:effectLst>
                <a:latin typeface="Times New Roman" panose="02020603050405020304" pitchFamily="18" charset="0"/>
              </a:rPr>
              <a:t>2</a:t>
            </a:r>
            <a:r>
              <a:rPr lang="en-US" altLang="en-US" sz="3200" dirty="0">
                <a:solidFill>
                  <a:srgbClr val="0070C0"/>
                </a:solidFill>
                <a:effectLst>
                  <a:outerShdw blurRad="38100" dist="38100" dir="2700000" algn="tl">
                    <a:srgbClr val="C0C0C0"/>
                  </a:outerShdw>
                </a:effectLst>
                <a:latin typeface="Times New Roman" panose="02020603050405020304" pitchFamily="18" charset="0"/>
              </a:rPr>
              <a:t>(1+SNR)</a:t>
            </a:r>
          </a:p>
          <a:p>
            <a:pPr lvl="1">
              <a:defRPr/>
            </a:pPr>
            <a:endParaRPr lang="en-US" altLang="en-US" sz="2800" dirty="0">
              <a:effectLst>
                <a:outerShdw blurRad="38100" dist="38100" dir="2700000" algn="tl">
                  <a:srgbClr val="C0C0C0"/>
                </a:outerShdw>
              </a:effectLst>
              <a:latin typeface="Times New Roman" panose="02020603050405020304" pitchFamily="18" charset="0"/>
            </a:endParaRPr>
          </a:p>
          <a:p>
            <a:pPr lvl="1">
              <a:defRPr/>
            </a:pPr>
            <a:r>
              <a:rPr lang="en-US" altLang="en-US" sz="2800" dirty="0">
                <a:effectLst>
                  <a:outerShdw blurRad="38100" dist="38100" dir="2700000" algn="tl">
                    <a:srgbClr val="C0C0C0"/>
                  </a:outerShdw>
                </a:effectLst>
                <a:latin typeface="Times New Roman" panose="02020603050405020304" pitchFamily="18" charset="0"/>
              </a:rPr>
              <a:t>SNR – </a:t>
            </a:r>
            <a:r>
              <a:rPr lang="en-US" altLang="en-US" sz="2800" dirty="0">
                <a:solidFill>
                  <a:srgbClr val="FF0000"/>
                </a:solidFill>
                <a:effectLst>
                  <a:outerShdw blurRad="38100" dist="38100" dir="2700000" algn="tl">
                    <a:srgbClr val="C0C0C0"/>
                  </a:outerShdw>
                </a:effectLst>
                <a:latin typeface="Times New Roman" panose="02020603050405020304" pitchFamily="18" charset="0"/>
              </a:rPr>
              <a:t>signal</a:t>
            </a:r>
            <a:r>
              <a:rPr lang="en-US" altLang="en-US" sz="2800" dirty="0">
                <a:effectLst>
                  <a:outerShdw blurRad="38100" dist="38100" dir="2700000" algn="tl">
                    <a:srgbClr val="C0C0C0"/>
                  </a:outerShdw>
                </a:effectLst>
                <a:latin typeface="Times New Roman" panose="02020603050405020304" pitchFamily="18" charset="0"/>
              </a:rPr>
              <a:t>-to-noise ratio</a:t>
            </a:r>
          </a:p>
        </p:txBody>
      </p:sp>
      <p:graphicFrame>
        <p:nvGraphicFramePr>
          <p:cNvPr id="6" name="Object 2"/>
          <p:cNvGraphicFramePr>
            <a:graphicFrameLocks noChangeAspect="1"/>
          </p:cNvGraphicFramePr>
          <p:nvPr/>
        </p:nvGraphicFramePr>
        <p:xfrm>
          <a:off x="1321688" y="3679588"/>
          <a:ext cx="4587875" cy="1751013"/>
        </p:xfrm>
        <a:graphic>
          <a:graphicData uri="http://schemas.openxmlformats.org/presentationml/2006/ole">
            <mc:AlternateContent xmlns:mc="http://schemas.openxmlformats.org/markup-compatibility/2006">
              <mc:Choice xmlns:v="urn:schemas-microsoft-com:vml" Requires="v">
                <p:oleObj name="Equation" r:id="rId2" imgW="1320480" imgH="507960" progId="Equation.3">
                  <p:embed/>
                </p:oleObj>
              </mc:Choice>
              <mc:Fallback>
                <p:oleObj name="Equation" r:id="rId2" imgW="1320480" imgH="507960" progId="Equation.3">
                  <p:embed/>
                  <p:pic>
                    <p:nvPicPr>
                      <p:cNvPr id="6" name="Object 2"/>
                      <p:cNvPicPr>
                        <a:picLocks noChangeAspect="1" noChangeArrowheads="1"/>
                      </p:cNvPicPr>
                      <p:nvPr/>
                    </p:nvPicPr>
                    <p:blipFill>
                      <a:blip r:embed="rId3"/>
                      <a:srcRect/>
                      <a:stretch>
                        <a:fillRect/>
                      </a:stretch>
                    </p:blipFill>
                    <p:spPr bwMode="auto">
                      <a:xfrm>
                        <a:off x="1321688" y="3679588"/>
                        <a:ext cx="4587875" cy="1751013"/>
                      </a:xfrm>
                      <a:prstGeom prst="rect">
                        <a:avLst/>
                      </a:prstGeom>
                      <a:noFill/>
                    </p:spPr>
                  </p:pic>
                </p:oleObj>
              </mc:Fallback>
            </mc:AlternateContent>
          </a:graphicData>
        </a:graphic>
      </p:graphicFrame>
      <p:sp>
        <p:nvSpPr>
          <p:cNvPr id="8" name="TextBox 7"/>
          <p:cNvSpPr txBox="1"/>
          <p:nvPr/>
        </p:nvSpPr>
        <p:spPr>
          <a:xfrm>
            <a:off x="6196975" y="1278931"/>
            <a:ext cx="5304158" cy="4801314"/>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70C0"/>
                </a:solidFill>
                <a:latin typeface="+mj-lt"/>
              </a:rPr>
              <a:t>Power</a:t>
            </a:r>
            <a:r>
              <a:rPr lang="en-US" sz="2400" dirty="0">
                <a:latin typeface="+mj-lt"/>
              </a:rPr>
              <a:t> is (usually) a constraint</a:t>
            </a:r>
          </a:p>
          <a:p>
            <a:pPr marL="742950" lvl="1" indent="-285750">
              <a:buFont typeface="Arial" panose="020B0604020202020204" pitchFamily="34" charset="0"/>
              <a:buChar char="•"/>
            </a:pPr>
            <a:r>
              <a:rPr lang="en-US" sz="2400" dirty="0">
                <a:latin typeface="+mj-lt"/>
              </a:rPr>
              <a:t>Increase in power can result in higher range/data rate</a:t>
            </a:r>
          </a:p>
          <a:p>
            <a:pPr marL="742950" lvl="1" indent="-285750">
              <a:buFont typeface="Arial" panose="020B0604020202020204" pitchFamily="34" charset="0"/>
              <a:buChar char="•"/>
            </a:pPr>
            <a:r>
              <a:rPr lang="en-US" sz="2400" dirty="0">
                <a:latin typeface="+mj-lt"/>
              </a:rPr>
              <a:t>Lower lifespan of the device</a:t>
            </a:r>
          </a:p>
          <a:p>
            <a:pPr marL="285750" indent="-285750">
              <a:buFont typeface="Arial" panose="020B0604020202020204" pitchFamily="34" charset="0"/>
              <a:buChar char="•"/>
            </a:pPr>
            <a:r>
              <a:rPr lang="en-US" sz="2400" dirty="0">
                <a:latin typeface="+mj-lt"/>
              </a:rPr>
              <a:t>Increase </a:t>
            </a:r>
            <a:r>
              <a:rPr lang="en-US" sz="2400" b="1" dirty="0">
                <a:solidFill>
                  <a:srgbClr val="0070C0"/>
                </a:solidFill>
                <a:latin typeface="+mj-lt"/>
              </a:rPr>
              <a:t>data rate (C)</a:t>
            </a:r>
          </a:p>
          <a:p>
            <a:pPr marL="742950" lvl="1" indent="-285750">
              <a:buFont typeface="Arial" panose="020B0604020202020204" pitchFamily="34" charset="0"/>
              <a:buChar char="•"/>
            </a:pPr>
            <a:r>
              <a:rPr lang="en-US" sz="2400" dirty="0">
                <a:latin typeface="+mj-lt"/>
              </a:rPr>
              <a:t>Increase throughput by using a </a:t>
            </a:r>
            <a:r>
              <a:rPr lang="en-US" sz="2400" b="1" dirty="0">
                <a:solidFill>
                  <a:srgbClr val="0070C0"/>
                </a:solidFill>
                <a:latin typeface="+mj-lt"/>
              </a:rPr>
              <a:t>larger  bandwidth</a:t>
            </a:r>
            <a:r>
              <a:rPr lang="en-US" sz="2400" dirty="0">
                <a:solidFill>
                  <a:srgbClr val="0070C0"/>
                </a:solidFill>
                <a:latin typeface="+mj-lt"/>
              </a:rPr>
              <a:t> (B)</a:t>
            </a:r>
          </a:p>
          <a:p>
            <a:pPr marL="1200150" lvl="2" indent="-285750">
              <a:buFont typeface="Arial" panose="020B0604020202020204" pitchFamily="34" charset="0"/>
              <a:buChar char="•"/>
            </a:pPr>
            <a:r>
              <a:rPr lang="en-US" sz="2400" dirty="0">
                <a:latin typeface="+mj-lt"/>
              </a:rPr>
              <a:t>Transmits at </a:t>
            </a:r>
            <a:r>
              <a:rPr lang="en-US" sz="2400" b="1" dirty="0">
                <a:solidFill>
                  <a:srgbClr val="0070C0"/>
                </a:solidFill>
                <a:latin typeface="+mj-lt"/>
              </a:rPr>
              <a:t>higher frequencies </a:t>
            </a:r>
            <a:r>
              <a:rPr lang="en-US" sz="2400" dirty="0">
                <a:latin typeface="+mj-lt"/>
              </a:rPr>
              <a:t>(f)</a:t>
            </a:r>
            <a:endParaRPr lang="en-US" sz="2400" dirty="0">
              <a:solidFill>
                <a:srgbClr val="0070C0"/>
              </a:solidFill>
              <a:latin typeface="+mj-lt"/>
            </a:endParaRPr>
          </a:p>
          <a:p>
            <a:pPr marL="742950" lvl="1" indent="-285750">
              <a:buFont typeface="Arial" panose="020B0604020202020204" pitchFamily="34" charset="0"/>
              <a:buChar char="•"/>
            </a:pPr>
            <a:r>
              <a:rPr lang="en-US" sz="2400" b="1" dirty="0">
                <a:solidFill>
                  <a:srgbClr val="0070C0"/>
                </a:solidFill>
                <a:latin typeface="+mj-lt"/>
              </a:rPr>
              <a:t>Range</a:t>
            </a:r>
            <a:r>
              <a:rPr lang="en-US" sz="2400" dirty="0">
                <a:latin typeface="+mj-lt"/>
              </a:rPr>
              <a:t> decreases and vice versa</a:t>
            </a:r>
            <a:endParaRPr lang="en-US" sz="2400" dirty="0">
              <a:solidFill>
                <a:srgbClr val="0070C0"/>
              </a:solidFill>
              <a:latin typeface="+mj-lt"/>
            </a:endParaRPr>
          </a:p>
          <a:p>
            <a:pPr marL="285750" indent="-285750">
              <a:buFont typeface="Arial" panose="020B0604020202020204" pitchFamily="34" charset="0"/>
              <a:buChar char="•"/>
            </a:pPr>
            <a:r>
              <a:rPr lang="en-US" sz="2400" dirty="0">
                <a:latin typeface="+mj-lt"/>
              </a:rPr>
              <a:t>Improve design to increase gain (G)</a:t>
            </a:r>
          </a:p>
          <a:p>
            <a:pPr marL="742950" lvl="1" indent="-285750">
              <a:buFont typeface="Arial" panose="020B0604020202020204" pitchFamily="34" charset="0"/>
              <a:buChar char="•"/>
            </a:pPr>
            <a:r>
              <a:rPr lang="en-US" sz="2400" dirty="0">
                <a:latin typeface="+mj-lt"/>
              </a:rPr>
              <a:t>e.g. OFDM, MIMO etc.</a:t>
            </a:r>
          </a:p>
          <a:p>
            <a:endParaRPr lang="en-US" dirty="0"/>
          </a:p>
        </p:txBody>
      </p:sp>
      <p:sp>
        <p:nvSpPr>
          <p:cNvPr id="9" name="Rounded Rectangle 8"/>
          <p:cNvSpPr/>
          <p:nvPr/>
        </p:nvSpPr>
        <p:spPr>
          <a:xfrm>
            <a:off x="4225160" y="4566524"/>
            <a:ext cx="336330"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4561490" y="4561274"/>
            <a:ext cx="320562"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392822" y="4130913"/>
            <a:ext cx="558069" cy="848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169243" y="1405333"/>
            <a:ext cx="457676" cy="825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914331" y="1405333"/>
            <a:ext cx="336330" cy="8296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0">
            <a:extLst>
              <a:ext uri="{FF2B5EF4-FFF2-40B4-BE49-F238E27FC236}">
                <a16:creationId xmlns:a16="http://schemas.microsoft.com/office/drawing/2014/main" id="{522C353F-89CD-4CFA-84A0-CFF71E1FDC7D}"/>
              </a:ext>
            </a:extLst>
          </p:cNvPr>
          <p:cNvSpPr/>
          <p:nvPr/>
        </p:nvSpPr>
        <p:spPr>
          <a:xfrm>
            <a:off x="1324304" y="4096631"/>
            <a:ext cx="558069" cy="8483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0">
            <a:extLst>
              <a:ext uri="{FF2B5EF4-FFF2-40B4-BE49-F238E27FC236}">
                <a16:creationId xmlns:a16="http://schemas.microsoft.com/office/drawing/2014/main" id="{0BB54A85-3C70-4C7E-86A1-1B352E9FB867}"/>
              </a:ext>
            </a:extLst>
          </p:cNvPr>
          <p:cNvSpPr/>
          <p:nvPr/>
        </p:nvSpPr>
        <p:spPr>
          <a:xfrm>
            <a:off x="2726663" y="2394014"/>
            <a:ext cx="922548" cy="5708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2">
            <a:extLst>
              <a:ext uri="{FF2B5EF4-FFF2-40B4-BE49-F238E27FC236}">
                <a16:creationId xmlns:a16="http://schemas.microsoft.com/office/drawing/2014/main" id="{415A651A-BF83-4759-A497-4B4023079BDC}"/>
              </a:ext>
            </a:extLst>
          </p:cNvPr>
          <p:cNvSpPr/>
          <p:nvPr/>
        </p:nvSpPr>
        <p:spPr>
          <a:xfrm>
            <a:off x="3888829" y="1463902"/>
            <a:ext cx="762301" cy="6511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341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6D581-7F1B-2DD1-A436-74E04C8041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FFC9D-FA75-2AA6-8EE6-F2B606CDFE78}"/>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Basics of Wireless communication</a:t>
            </a:r>
          </a:p>
          <a:p>
            <a:r>
              <a:rPr lang="en-US" b="1" dirty="0">
                <a:latin typeface="+mj-lt"/>
              </a:rPr>
              <a:t>Microcontrollers and storage</a:t>
            </a:r>
          </a:p>
          <a:p>
            <a:r>
              <a:rPr lang="en-US" dirty="0">
                <a:latin typeface="+mj-lt"/>
              </a:rPr>
              <a:t>Contiki operating system</a:t>
            </a:r>
          </a:p>
          <a:p>
            <a:r>
              <a:rPr lang="en-US" dirty="0">
                <a:latin typeface="+mj-lt"/>
              </a:rPr>
              <a:t>Battery lifespan and radio states</a:t>
            </a:r>
          </a:p>
        </p:txBody>
      </p:sp>
      <p:sp>
        <p:nvSpPr>
          <p:cNvPr id="12" name="Slide Number Placeholder 11">
            <a:extLst>
              <a:ext uri="{FF2B5EF4-FFF2-40B4-BE49-F238E27FC236}">
                <a16:creationId xmlns:a16="http://schemas.microsoft.com/office/drawing/2014/main" id="{6A958C61-0877-93C6-AE51-095E675063C5}"/>
              </a:ext>
            </a:extLst>
          </p:cNvPr>
          <p:cNvSpPr>
            <a:spLocks noGrp="1"/>
          </p:cNvSpPr>
          <p:nvPr>
            <p:ph type="sldNum" sz="quarter" idx="12"/>
          </p:nvPr>
        </p:nvSpPr>
        <p:spPr/>
        <p:txBody>
          <a:bodyPr/>
          <a:lstStyle/>
          <a:p>
            <a:fld id="{687B7451-1438-CB4A-8106-82A64F1C7D7B}" type="slidenum">
              <a:rPr lang="sv-SE" smtClean="0"/>
              <a:t>34</a:t>
            </a:fld>
            <a:endParaRPr lang="sv-SE" dirty="0"/>
          </a:p>
        </p:txBody>
      </p:sp>
      <p:sp>
        <p:nvSpPr>
          <p:cNvPr id="5" name="Title 4">
            <a:extLst>
              <a:ext uri="{FF2B5EF4-FFF2-40B4-BE49-F238E27FC236}">
                <a16:creationId xmlns:a16="http://schemas.microsoft.com/office/drawing/2014/main" id="{1D1D7357-3BDF-32D4-69DA-48AE9C578CBC}"/>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1518B6AC-F81C-F736-E407-550B6FC76B3B}"/>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361296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F9ABA-FE8F-900D-D3E5-93DED87AAB3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91AC60-93A9-F019-FE8D-AE763EF2ED08}"/>
              </a:ext>
            </a:extLst>
          </p:cNvPr>
          <p:cNvSpPr>
            <a:spLocks noGrp="1"/>
          </p:cNvSpPr>
          <p:nvPr>
            <p:ph idx="1"/>
          </p:nvPr>
        </p:nvSpPr>
        <p:spPr>
          <a:xfrm>
            <a:off x="2165338" y="3103357"/>
            <a:ext cx="7861324" cy="1258094"/>
          </a:xfrm>
        </p:spPr>
        <p:txBody>
          <a:bodyPr>
            <a:normAutofit/>
          </a:bodyPr>
          <a:lstStyle/>
          <a:p>
            <a:pPr marL="0" indent="0" algn="ctr">
              <a:buNone/>
            </a:pPr>
            <a:r>
              <a:rPr lang="en-US" sz="4800" dirty="0"/>
              <a:t>Computation and Storage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4C49B297-5413-FA9F-4B55-81AFE2F94EAB}"/>
              </a:ext>
            </a:extLst>
          </p:cNvPr>
          <p:cNvSpPr>
            <a:spLocks noGrp="1"/>
          </p:cNvSpPr>
          <p:nvPr>
            <p:ph type="sldNum" sz="quarter" idx="12"/>
          </p:nvPr>
        </p:nvSpPr>
        <p:spPr/>
        <p:txBody>
          <a:bodyPr/>
          <a:lstStyle/>
          <a:p>
            <a:fld id="{687B7451-1438-CB4A-8106-82A64F1C7D7B}" type="slidenum">
              <a:rPr lang="sv-SE" smtClean="0"/>
              <a:t>35</a:t>
            </a:fld>
            <a:endParaRPr lang="sv-SE"/>
          </a:p>
        </p:txBody>
      </p:sp>
      <p:sp>
        <p:nvSpPr>
          <p:cNvPr id="2" name="Footer Placeholder 1">
            <a:extLst>
              <a:ext uri="{FF2B5EF4-FFF2-40B4-BE49-F238E27FC236}">
                <a16:creationId xmlns:a16="http://schemas.microsoft.com/office/drawing/2014/main" id="{6BB53130-80EF-0167-98D2-91719762AF7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8861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B7DB-D59E-4C29-CB98-C24320364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55A713-3868-FF4B-6837-17B21755D178}"/>
              </a:ext>
            </a:extLst>
          </p:cNvPr>
          <p:cNvSpPr>
            <a:spLocks noGrp="1"/>
          </p:cNvSpPr>
          <p:nvPr>
            <p:ph type="title"/>
          </p:nvPr>
        </p:nvSpPr>
        <p:spPr>
          <a:xfrm>
            <a:off x="838199" y="365125"/>
            <a:ext cx="9778140" cy="1325563"/>
          </a:xfrm>
        </p:spPr>
        <p:txBody>
          <a:bodyPr>
            <a:noAutofit/>
          </a:bodyPr>
          <a:lstStyle/>
          <a:p>
            <a:r>
              <a:rPr lang="en-US" sz="4000" dirty="0">
                <a:latin typeface="+mn-lt"/>
              </a:rPr>
              <a:t>What are components of internet of things</a:t>
            </a:r>
          </a:p>
        </p:txBody>
      </p:sp>
      <p:sp>
        <p:nvSpPr>
          <p:cNvPr id="8" name="Slide Number Placeholder 7">
            <a:extLst>
              <a:ext uri="{FF2B5EF4-FFF2-40B4-BE49-F238E27FC236}">
                <a16:creationId xmlns:a16="http://schemas.microsoft.com/office/drawing/2014/main" id="{D601F5F8-BADC-C3DE-E9AD-B3F6E49AF5AF}"/>
              </a:ext>
            </a:extLst>
          </p:cNvPr>
          <p:cNvSpPr>
            <a:spLocks noGrp="1"/>
          </p:cNvSpPr>
          <p:nvPr>
            <p:ph type="sldNum" sz="quarter" idx="12"/>
          </p:nvPr>
        </p:nvSpPr>
        <p:spPr/>
        <p:txBody>
          <a:bodyPr/>
          <a:lstStyle/>
          <a:p>
            <a:fld id="{687B7451-1438-CB4A-8106-82A64F1C7D7B}" type="slidenum">
              <a:rPr lang="sv-SE" smtClean="0"/>
              <a:t>36</a:t>
            </a:fld>
            <a:endParaRPr lang="sv-SE" dirty="0"/>
          </a:p>
        </p:txBody>
      </p:sp>
      <p:sp>
        <p:nvSpPr>
          <p:cNvPr id="6" name="Quad Arrow 5">
            <a:extLst>
              <a:ext uri="{FF2B5EF4-FFF2-40B4-BE49-F238E27FC236}">
                <a16:creationId xmlns:a16="http://schemas.microsoft.com/office/drawing/2014/main" id="{2EA7C568-7F8D-E00A-D0A5-205AE56B0D97}"/>
              </a:ext>
            </a:extLst>
          </p:cNvPr>
          <p:cNvSpPr/>
          <p:nvPr/>
        </p:nvSpPr>
        <p:spPr>
          <a:xfrm>
            <a:off x="4199685" y="2743251"/>
            <a:ext cx="3179233" cy="2577077"/>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E85C4E-0C50-AE74-9949-2BC590EAC08F}"/>
              </a:ext>
            </a:extLst>
          </p:cNvPr>
          <p:cNvSpPr txBox="1"/>
          <p:nvPr/>
        </p:nvSpPr>
        <p:spPr>
          <a:xfrm>
            <a:off x="4929934" y="1820612"/>
            <a:ext cx="1718734" cy="707886"/>
          </a:xfrm>
          <a:prstGeom prst="rect">
            <a:avLst/>
          </a:prstGeom>
          <a:noFill/>
        </p:spPr>
        <p:txBody>
          <a:bodyPr wrap="square">
            <a:spAutoFit/>
          </a:bodyPr>
          <a:lstStyle/>
          <a:p>
            <a:pPr algn="ctr"/>
            <a:r>
              <a:rPr lang="en-US" sz="2000" b="1" dirty="0">
                <a:solidFill>
                  <a:srgbClr val="FF0000"/>
                </a:solidFill>
                <a:latin typeface="+mj-lt"/>
              </a:rPr>
              <a:t>Computation and Storage</a:t>
            </a:r>
          </a:p>
        </p:txBody>
      </p:sp>
      <p:sp>
        <p:nvSpPr>
          <p:cNvPr id="11" name="TextBox 10">
            <a:extLst>
              <a:ext uri="{FF2B5EF4-FFF2-40B4-BE49-F238E27FC236}">
                <a16:creationId xmlns:a16="http://schemas.microsoft.com/office/drawing/2014/main" id="{D41E947A-7761-FB40-D1E9-7C267B4B789C}"/>
              </a:ext>
            </a:extLst>
          </p:cNvPr>
          <p:cNvSpPr txBox="1"/>
          <p:nvPr/>
        </p:nvSpPr>
        <p:spPr>
          <a:xfrm>
            <a:off x="2397296" y="3731923"/>
            <a:ext cx="1718734" cy="707886"/>
          </a:xfrm>
          <a:prstGeom prst="rect">
            <a:avLst/>
          </a:prstGeom>
          <a:noFill/>
        </p:spPr>
        <p:txBody>
          <a:bodyPr wrap="square">
            <a:spAutoFit/>
          </a:bodyPr>
          <a:lstStyle/>
          <a:p>
            <a:pPr algn="ctr"/>
            <a:r>
              <a:rPr lang="en-US" sz="2000" dirty="0">
                <a:latin typeface="+mj-lt"/>
              </a:rPr>
              <a:t>Sensing and Actuation</a:t>
            </a:r>
          </a:p>
        </p:txBody>
      </p:sp>
      <p:sp>
        <p:nvSpPr>
          <p:cNvPr id="12" name="TextBox 11">
            <a:extLst>
              <a:ext uri="{FF2B5EF4-FFF2-40B4-BE49-F238E27FC236}">
                <a16:creationId xmlns:a16="http://schemas.microsoft.com/office/drawing/2014/main" id="{01BB6386-121D-C25E-5F5A-F54E8B82AFCF}"/>
              </a:ext>
            </a:extLst>
          </p:cNvPr>
          <p:cNvSpPr txBox="1"/>
          <p:nvPr/>
        </p:nvSpPr>
        <p:spPr>
          <a:xfrm>
            <a:off x="7299489" y="3885811"/>
            <a:ext cx="1718734" cy="400110"/>
          </a:xfrm>
          <a:prstGeom prst="rect">
            <a:avLst/>
          </a:prstGeom>
          <a:noFill/>
        </p:spPr>
        <p:txBody>
          <a:bodyPr wrap="square">
            <a:spAutoFit/>
          </a:bodyPr>
          <a:lstStyle/>
          <a:p>
            <a:pPr algn="ctr"/>
            <a:r>
              <a:rPr lang="en-US" sz="2000" dirty="0">
                <a:latin typeface="+mj-lt"/>
              </a:rPr>
              <a:t>Power</a:t>
            </a:r>
          </a:p>
        </p:txBody>
      </p:sp>
      <p:sp>
        <p:nvSpPr>
          <p:cNvPr id="13" name="TextBox 12">
            <a:extLst>
              <a:ext uri="{FF2B5EF4-FFF2-40B4-BE49-F238E27FC236}">
                <a16:creationId xmlns:a16="http://schemas.microsoft.com/office/drawing/2014/main" id="{5490ED25-C96C-E7E3-80FE-0DD3B77A37F0}"/>
              </a:ext>
            </a:extLst>
          </p:cNvPr>
          <p:cNvSpPr txBox="1"/>
          <p:nvPr/>
        </p:nvSpPr>
        <p:spPr>
          <a:xfrm>
            <a:off x="4941223" y="5648464"/>
            <a:ext cx="1718734" cy="707886"/>
          </a:xfrm>
          <a:prstGeom prst="rect">
            <a:avLst/>
          </a:prstGeom>
          <a:noFill/>
        </p:spPr>
        <p:txBody>
          <a:bodyPr wrap="square">
            <a:spAutoFit/>
          </a:bodyPr>
          <a:lstStyle/>
          <a:p>
            <a:pPr algn="ctr"/>
            <a:r>
              <a:rPr lang="en-US" sz="2000" dirty="0">
                <a:latin typeface="+mj-lt"/>
              </a:rPr>
              <a:t>Wireless Connectivity</a:t>
            </a:r>
          </a:p>
        </p:txBody>
      </p:sp>
      <p:pic>
        <p:nvPicPr>
          <p:cNvPr id="15" name="Picture 14" descr="Icon&#10;&#10;Description automatically generated">
            <a:extLst>
              <a:ext uri="{FF2B5EF4-FFF2-40B4-BE49-F238E27FC236}">
                <a16:creationId xmlns:a16="http://schemas.microsoft.com/office/drawing/2014/main" id="{2A7127E0-A746-B095-4112-82239B69C0A2}"/>
              </a:ext>
            </a:extLst>
          </p:cNvPr>
          <p:cNvPicPr>
            <a:picLocks noChangeAspect="1"/>
          </p:cNvPicPr>
          <p:nvPr/>
        </p:nvPicPr>
        <p:blipFill>
          <a:blip r:embed="rId3"/>
          <a:stretch>
            <a:fillRect/>
          </a:stretch>
        </p:blipFill>
        <p:spPr>
          <a:xfrm>
            <a:off x="8610600" y="3366309"/>
            <a:ext cx="1349078" cy="1349078"/>
          </a:xfrm>
          <a:prstGeom prst="rect">
            <a:avLst/>
          </a:prstGeom>
        </p:spPr>
      </p:pic>
      <p:pic>
        <p:nvPicPr>
          <p:cNvPr id="19" name="Picture 18">
            <a:extLst>
              <a:ext uri="{FF2B5EF4-FFF2-40B4-BE49-F238E27FC236}">
                <a16:creationId xmlns:a16="http://schemas.microsoft.com/office/drawing/2014/main" id="{B6649414-E927-7CF6-68FC-BD3C47A5BBA5}"/>
              </a:ext>
            </a:extLst>
          </p:cNvPr>
          <p:cNvPicPr>
            <a:picLocks noChangeAspect="1"/>
          </p:cNvPicPr>
          <p:nvPr/>
        </p:nvPicPr>
        <p:blipFill>
          <a:blip r:embed="rId4"/>
          <a:stretch>
            <a:fillRect/>
          </a:stretch>
        </p:blipFill>
        <p:spPr>
          <a:xfrm>
            <a:off x="6648668" y="1654749"/>
            <a:ext cx="1510188" cy="1006792"/>
          </a:xfrm>
          <a:prstGeom prst="rect">
            <a:avLst/>
          </a:prstGeom>
        </p:spPr>
      </p:pic>
      <p:pic>
        <p:nvPicPr>
          <p:cNvPr id="23" name="Picture 22" descr="Icon&#10;&#10;Description automatically generated">
            <a:extLst>
              <a:ext uri="{FF2B5EF4-FFF2-40B4-BE49-F238E27FC236}">
                <a16:creationId xmlns:a16="http://schemas.microsoft.com/office/drawing/2014/main" id="{0107A8EA-B3D2-864E-F5AC-CD9B1E038707}"/>
              </a:ext>
            </a:extLst>
          </p:cNvPr>
          <p:cNvPicPr>
            <a:picLocks noChangeAspect="1"/>
          </p:cNvPicPr>
          <p:nvPr/>
        </p:nvPicPr>
        <p:blipFill>
          <a:blip r:embed="rId5"/>
          <a:stretch>
            <a:fillRect/>
          </a:stretch>
        </p:blipFill>
        <p:spPr>
          <a:xfrm>
            <a:off x="1475934" y="3669575"/>
            <a:ext cx="921362" cy="921362"/>
          </a:xfrm>
          <a:prstGeom prst="rect">
            <a:avLst/>
          </a:prstGeom>
        </p:spPr>
      </p:pic>
      <p:pic>
        <p:nvPicPr>
          <p:cNvPr id="25" name="Picture 24" descr="Icon&#10;&#10;Description automatically generated">
            <a:extLst>
              <a:ext uri="{FF2B5EF4-FFF2-40B4-BE49-F238E27FC236}">
                <a16:creationId xmlns:a16="http://schemas.microsoft.com/office/drawing/2014/main" id="{7DF03F31-1D74-3CDA-8A62-10B10A632B59}"/>
              </a:ext>
            </a:extLst>
          </p:cNvPr>
          <p:cNvPicPr>
            <a:picLocks noChangeAspect="1"/>
          </p:cNvPicPr>
          <p:nvPr/>
        </p:nvPicPr>
        <p:blipFill>
          <a:blip r:embed="rId6"/>
          <a:stretch>
            <a:fillRect/>
          </a:stretch>
        </p:blipFill>
        <p:spPr>
          <a:xfrm>
            <a:off x="6834301" y="5343330"/>
            <a:ext cx="1138921" cy="1138921"/>
          </a:xfrm>
          <a:prstGeom prst="rect">
            <a:avLst/>
          </a:prstGeom>
        </p:spPr>
      </p:pic>
    </p:spTree>
    <p:extLst>
      <p:ext uri="{BB962C8B-B14F-4D97-AF65-F5344CB8AC3E}">
        <p14:creationId xmlns:p14="http://schemas.microsoft.com/office/powerpoint/2010/main" val="199857072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D891-E9FA-74D2-5663-E1EBF6254434}"/>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DA5FB912-B798-CD8C-8D65-7A97C14A19BF}"/>
              </a:ext>
            </a:extLst>
          </p:cNvPr>
          <p:cNvSpPr>
            <a:spLocks noGrp="1"/>
          </p:cNvSpPr>
          <p:nvPr>
            <p:ph type="sldNum" sz="quarter" idx="12"/>
          </p:nvPr>
        </p:nvSpPr>
        <p:spPr/>
        <p:txBody>
          <a:bodyPr/>
          <a:lstStyle/>
          <a:p>
            <a:fld id="{687B7451-1438-CB4A-8106-82A64F1C7D7B}" type="slidenum">
              <a:rPr lang="sv-SE" smtClean="0"/>
              <a:t>37</a:t>
            </a:fld>
            <a:endParaRPr lang="sv-SE"/>
          </a:p>
        </p:txBody>
      </p:sp>
      <p:sp>
        <p:nvSpPr>
          <p:cNvPr id="8" name="Title 7">
            <a:extLst>
              <a:ext uri="{FF2B5EF4-FFF2-40B4-BE49-F238E27FC236}">
                <a16:creationId xmlns:a16="http://schemas.microsoft.com/office/drawing/2014/main" id="{0392F11B-4B17-C495-8019-0704C3A21008}"/>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sp>
        <p:nvSpPr>
          <p:cNvPr id="2" name="Content Placeholder 2">
            <a:extLst>
              <a:ext uri="{FF2B5EF4-FFF2-40B4-BE49-F238E27FC236}">
                <a16:creationId xmlns:a16="http://schemas.microsoft.com/office/drawing/2014/main" id="{107C8A2F-A65F-F134-7414-5880687CC4B0}"/>
              </a:ext>
            </a:extLst>
          </p:cNvPr>
          <p:cNvSpPr>
            <a:spLocks noGrp="1"/>
          </p:cNvSpPr>
          <p:nvPr>
            <p:ph idx="1"/>
          </p:nvPr>
        </p:nvSpPr>
        <p:spPr>
          <a:xfrm>
            <a:off x="699159" y="1897526"/>
            <a:ext cx="8568828" cy="3651883"/>
          </a:xfrm>
        </p:spPr>
        <p:txBody>
          <a:bodyPr>
            <a:normAutofit/>
          </a:bodyPr>
          <a:lstStyle/>
          <a:p>
            <a:r>
              <a:rPr lang="en-US" dirty="0">
                <a:latin typeface="+mj-lt"/>
              </a:rPr>
              <a:t>Microprocessor (Computers)</a:t>
            </a:r>
          </a:p>
          <a:p>
            <a:pPr lvl="1"/>
            <a:r>
              <a:rPr lang="en-US" dirty="0">
                <a:latin typeface="+mj-lt"/>
              </a:rPr>
              <a:t>They usually don’t have peripherals or memory</a:t>
            </a:r>
          </a:p>
          <a:p>
            <a:pPr lvl="1"/>
            <a:r>
              <a:rPr lang="en-US" dirty="0">
                <a:latin typeface="+mj-lt"/>
              </a:rPr>
              <a:t>CPU + Pins (No memory, peripherals)</a:t>
            </a:r>
          </a:p>
          <a:p>
            <a:pPr lvl="1"/>
            <a:r>
              <a:rPr lang="en-US" dirty="0">
                <a:latin typeface="+mj-lt"/>
              </a:rPr>
              <a:t>Your computer typically has a microprocessor</a:t>
            </a:r>
          </a:p>
          <a:p>
            <a:pPr marL="457200" lvl="1" indent="0">
              <a:buNone/>
            </a:pPr>
            <a:endParaRPr lang="en-US" dirty="0">
              <a:latin typeface="+mj-lt"/>
            </a:endParaRPr>
          </a:p>
          <a:p>
            <a:r>
              <a:rPr lang="en-US" dirty="0">
                <a:latin typeface="+mj-lt"/>
              </a:rPr>
              <a:t>Microcontrollers (Internet of Things)</a:t>
            </a:r>
          </a:p>
          <a:p>
            <a:pPr lvl="1"/>
            <a:r>
              <a:rPr lang="en-US" dirty="0">
                <a:latin typeface="+mj-lt"/>
              </a:rPr>
              <a:t>Memory + Peripherals + CPU + Pins</a:t>
            </a:r>
          </a:p>
          <a:p>
            <a:pPr lvl="1"/>
            <a:r>
              <a:rPr lang="en-US" dirty="0">
                <a:latin typeface="+mj-lt"/>
              </a:rPr>
              <a:t>Peripherals: Specialized hardware units within the chip</a:t>
            </a:r>
          </a:p>
          <a:p>
            <a:endParaRPr lang="en-US" dirty="0">
              <a:latin typeface="+mj-lt"/>
            </a:endParaRPr>
          </a:p>
        </p:txBody>
      </p:sp>
      <p:pic>
        <p:nvPicPr>
          <p:cNvPr id="4" name="Picture 3" descr="A close-up of a computer chip&#10;&#10;Description automatically generated">
            <a:extLst>
              <a:ext uri="{FF2B5EF4-FFF2-40B4-BE49-F238E27FC236}">
                <a16:creationId xmlns:a16="http://schemas.microsoft.com/office/drawing/2014/main" id="{59485B4F-EF08-5318-EA0C-81DDC3AF468B}"/>
              </a:ext>
            </a:extLst>
          </p:cNvPr>
          <p:cNvPicPr>
            <a:picLocks noChangeAspect="1"/>
          </p:cNvPicPr>
          <p:nvPr/>
        </p:nvPicPr>
        <p:blipFill>
          <a:blip r:embed="rId3"/>
          <a:stretch>
            <a:fillRect/>
          </a:stretch>
        </p:blipFill>
        <p:spPr>
          <a:xfrm>
            <a:off x="7434739" y="1513831"/>
            <a:ext cx="2264102" cy="2247289"/>
          </a:xfrm>
          <a:prstGeom prst="rect">
            <a:avLst/>
          </a:prstGeom>
        </p:spPr>
      </p:pic>
      <p:pic>
        <p:nvPicPr>
          <p:cNvPr id="6" name="Picture 5" descr="A close up of a computer chip&#10;&#10;Description automatically generated">
            <a:extLst>
              <a:ext uri="{FF2B5EF4-FFF2-40B4-BE49-F238E27FC236}">
                <a16:creationId xmlns:a16="http://schemas.microsoft.com/office/drawing/2014/main" id="{029BBCD9-E22D-E26B-0289-53C9DA5950B9}"/>
              </a:ext>
            </a:extLst>
          </p:cNvPr>
          <p:cNvPicPr>
            <a:picLocks noChangeAspect="1"/>
          </p:cNvPicPr>
          <p:nvPr/>
        </p:nvPicPr>
        <p:blipFill>
          <a:blip r:embed="rId4"/>
          <a:stretch>
            <a:fillRect/>
          </a:stretch>
        </p:blipFill>
        <p:spPr>
          <a:xfrm>
            <a:off x="9698841" y="1759287"/>
            <a:ext cx="1889672" cy="1853652"/>
          </a:xfrm>
          <a:prstGeom prst="rect">
            <a:avLst/>
          </a:prstGeom>
        </p:spPr>
      </p:pic>
      <p:pic>
        <p:nvPicPr>
          <p:cNvPr id="10" name="Picture 9" descr="A close-up of a computer chip&#10;&#10;Description automatically generated">
            <a:extLst>
              <a:ext uri="{FF2B5EF4-FFF2-40B4-BE49-F238E27FC236}">
                <a16:creationId xmlns:a16="http://schemas.microsoft.com/office/drawing/2014/main" id="{C65DD5A5-BEC9-DC82-7EE0-DBEDCB033F8A}"/>
              </a:ext>
            </a:extLst>
          </p:cNvPr>
          <p:cNvPicPr>
            <a:picLocks noChangeAspect="1"/>
          </p:cNvPicPr>
          <p:nvPr/>
        </p:nvPicPr>
        <p:blipFill>
          <a:blip r:embed="rId5"/>
          <a:stretch>
            <a:fillRect/>
          </a:stretch>
        </p:blipFill>
        <p:spPr>
          <a:xfrm>
            <a:off x="8736594" y="4124436"/>
            <a:ext cx="1924493" cy="1924493"/>
          </a:xfrm>
          <a:prstGeom prst="rect">
            <a:avLst/>
          </a:prstGeom>
        </p:spPr>
      </p:pic>
    </p:spTree>
    <p:extLst>
      <p:ext uri="{BB962C8B-B14F-4D97-AF65-F5344CB8AC3E}">
        <p14:creationId xmlns:p14="http://schemas.microsoft.com/office/powerpoint/2010/main" val="309204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CA8D1-A9A5-48A8-8ECC-DC6A6C38272D}"/>
            </a:ext>
          </a:extLst>
        </p:cNvPr>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AD9FD4E-52B6-F475-D21B-127DFAD96B97}"/>
              </a:ext>
            </a:extLst>
          </p:cNvPr>
          <p:cNvSpPr>
            <a:spLocks noGrp="1"/>
          </p:cNvSpPr>
          <p:nvPr>
            <p:ph type="sldNum" sz="quarter" idx="12"/>
          </p:nvPr>
        </p:nvSpPr>
        <p:spPr/>
        <p:txBody>
          <a:bodyPr/>
          <a:lstStyle/>
          <a:p>
            <a:fld id="{687B7451-1438-CB4A-8106-82A64F1C7D7B}" type="slidenum">
              <a:rPr lang="sv-SE" smtClean="0"/>
              <a:t>38</a:t>
            </a:fld>
            <a:endParaRPr lang="sv-SE"/>
          </a:p>
        </p:txBody>
      </p:sp>
      <p:sp>
        <p:nvSpPr>
          <p:cNvPr id="2" name="Content Placeholder 2">
            <a:extLst>
              <a:ext uri="{FF2B5EF4-FFF2-40B4-BE49-F238E27FC236}">
                <a16:creationId xmlns:a16="http://schemas.microsoft.com/office/drawing/2014/main" id="{C4C7BA73-BC5B-9A45-409D-176BC39C30EC}"/>
              </a:ext>
            </a:extLst>
          </p:cNvPr>
          <p:cNvSpPr>
            <a:spLocks noGrp="1"/>
          </p:cNvSpPr>
          <p:nvPr>
            <p:ph idx="1"/>
          </p:nvPr>
        </p:nvSpPr>
        <p:spPr>
          <a:xfrm>
            <a:off x="683661" y="1663908"/>
            <a:ext cx="11072649" cy="4512913"/>
          </a:xfrm>
        </p:spPr>
        <p:txBody>
          <a:bodyPr>
            <a:normAutofit/>
          </a:bodyPr>
          <a:lstStyle/>
          <a:p>
            <a:r>
              <a:rPr lang="en-US" dirty="0">
                <a:latin typeface="+mj-lt"/>
              </a:rPr>
              <a:t>System on chips (SoC)</a:t>
            </a:r>
          </a:p>
          <a:p>
            <a:pPr lvl="1"/>
            <a:r>
              <a:rPr lang="en-US" dirty="0">
                <a:latin typeface="+mj-lt"/>
              </a:rPr>
              <a:t>Microcontroller + Extensive Peripherals</a:t>
            </a:r>
          </a:p>
          <a:p>
            <a:pPr lvl="1"/>
            <a:r>
              <a:rPr lang="en-US" dirty="0">
                <a:latin typeface="+mj-lt"/>
              </a:rPr>
              <a:t>Essentially multiple chips combined</a:t>
            </a:r>
          </a:p>
          <a:p>
            <a:pPr lvl="1"/>
            <a:r>
              <a:rPr lang="en-US" dirty="0">
                <a:latin typeface="+mj-lt"/>
              </a:rPr>
              <a:t>Example: Radios, ML accelerators in a single chip</a:t>
            </a:r>
          </a:p>
          <a:p>
            <a:pPr marL="0" indent="0">
              <a:buNone/>
            </a:pPr>
            <a:endParaRPr lang="en-US" dirty="0">
              <a:latin typeface="+mj-lt"/>
            </a:endParaRPr>
          </a:p>
          <a:p>
            <a:pPr marL="0" indent="0">
              <a:buNone/>
            </a:pPr>
            <a:endParaRPr lang="en-US" dirty="0">
              <a:latin typeface="+mj-lt"/>
            </a:endParaRPr>
          </a:p>
          <a:p>
            <a:pPr marL="0" indent="0">
              <a:buNone/>
            </a:pPr>
            <a:endParaRPr lang="en-US" dirty="0">
              <a:latin typeface="+mj-lt"/>
            </a:endParaRPr>
          </a:p>
          <a:p>
            <a:r>
              <a:rPr lang="en-US" dirty="0">
                <a:latin typeface="+mj-lt"/>
              </a:rPr>
              <a:t>Dedicated accelerator chips</a:t>
            </a:r>
          </a:p>
          <a:p>
            <a:pPr lvl="1"/>
            <a:r>
              <a:rPr lang="en-US" dirty="0">
                <a:latin typeface="+mj-lt"/>
              </a:rPr>
              <a:t>Designed for a  specific purpose like for speech detection</a:t>
            </a:r>
          </a:p>
          <a:p>
            <a:endParaRPr lang="en-US" dirty="0">
              <a:latin typeface="+mj-lt"/>
            </a:endParaRPr>
          </a:p>
          <a:p>
            <a:endParaRPr lang="en-US" dirty="0">
              <a:latin typeface="+mj-lt"/>
            </a:endParaRPr>
          </a:p>
        </p:txBody>
      </p:sp>
      <p:pic>
        <p:nvPicPr>
          <p:cNvPr id="4" name="Picture 3">
            <a:extLst>
              <a:ext uri="{FF2B5EF4-FFF2-40B4-BE49-F238E27FC236}">
                <a16:creationId xmlns:a16="http://schemas.microsoft.com/office/drawing/2014/main" id="{950B2B91-2CF3-E5C6-D02D-41B8F25E8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190" y="4174311"/>
            <a:ext cx="2101015" cy="1432510"/>
          </a:xfrm>
          <a:prstGeom prst="rect">
            <a:avLst/>
          </a:prstGeom>
        </p:spPr>
      </p:pic>
      <p:sp>
        <p:nvSpPr>
          <p:cNvPr id="6" name="Title 7">
            <a:extLst>
              <a:ext uri="{FF2B5EF4-FFF2-40B4-BE49-F238E27FC236}">
                <a16:creationId xmlns:a16="http://schemas.microsoft.com/office/drawing/2014/main" id="{7EFD4B89-8535-3BC8-89A4-2BEEDB6617CA}"/>
              </a:ext>
            </a:extLst>
          </p:cNvPr>
          <p:cNvSpPr>
            <a:spLocks noGrp="1"/>
          </p:cNvSpPr>
          <p:nvPr>
            <p:ph type="title"/>
          </p:nvPr>
        </p:nvSpPr>
        <p:spPr>
          <a:xfrm>
            <a:off x="559674" y="433724"/>
            <a:ext cx="11072649" cy="1325563"/>
          </a:xfrm>
        </p:spPr>
        <p:txBody>
          <a:bodyPr>
            <a:normAutofit/>
          </a:bodyPr>
          <a:lstStyle/>
          <a:p>
            <a:r>
              <a:rPr lang="en-US" sz="4000" dirty="0">
                <a:latin typeface="+mn-lt"/>
              </a:rPr>
              <a:t>What is heart of computers and internet of things</a:t>
            </a:r>
            <a:endParaRPr lang="en-SE" sz="4000" dirty="0">
              <a:latin typeface="+mn-lt"/>
            </a:endParaRPr>
          </a:p>
        </p:txBody>
      </p:sp>
      <p:pic>
        <p:nvPicPr>
          <p:cNvPr id="5" name="Picture 4" descr="A close-up of a phone&#10;&#10;Description automatically generated">
            <a:extLst>
              <a:ext uri="{FF2B5EF4-FFF2-40B4-BE49-F238E27FC236}">
                <a16:creationId xmlns:a16="http://schemas.microsoft.com/office/drawing/2014/main" id="{637261CE-8510-1D5E-8A42-748DF0F13864}"/>
              </a:ext>
            </a:extLst>
          </p:cNvPr>
          <p:cNvPicPr>
            <a:picLocks noChangeAspect="1"/>
          </p:cNvPicPr>
          <p:nvPr/>
        </p:nvPicPr>
        <p:blipFill>
          <a:blip r:embed="rId4"/>
          <a:stretch>
            <a:fillRect/>
          </a:stretch>
        </p:blipFill>
        <p:spPr>
          <a:xfrm>
            <a:off x="7778782" y="1789731"/>
            <a:ext cx="1351939" cy="1814580"/>
          </a:xfrm>
          <a:prstGeom prst="rect">
            <a:avLst/>
          </a:prstGeom>
        </p:spPr>
      </p:pic>
      <p:pic>
        <p:nvPicPr>
          <p:cNvPr id="8" name="Picture 7" descr="A close-up of a green circuit board&#10;&#10;Description automatically generated">
            <a:extLst>
              <a:ext uri="{FF2B5EF4-FFF2-40B4-BE49-F238E27FC236}">
                <a16:creationId xmlns:a16="http://schemas.microsoft.com/office/drawing/2014/main" id="{216CA8C8-CBC3-4DB8-0A25-6F28B2D41F42}"/>
              </a:ext>
            </a:extLst>
          </p:cNvPr>
          <p:cNvPicPr>
            <a:picLocks noChangeAspect="1"/>
          </p:cNvPicPr>
          <p:nvPr/>
        </p:nvPicPr>
        <p:blipFill>
          <a:blip r:embed="rId5"/>
          <a:stretch>
            <a:fillRect/>
          </a:stretch>
        </p:blipFill>
        <p:spPr>
          <a:xfrm>
            <a:off x="9566411" y="1503840"/>
            <a:ext cx="2625589" cy="2100471"/>
          </a:xfrm>
          <a:prstGeom prst="rect">
            <a:avLst/>
          </a:prstGeom>
        </p:spPr>
      </p:pic>
    </p:spTree>
    <p:extLst>
      <p:ext uri="{BB962C8B-B14F-4D97-AF65-F5344CB8AC3E}">
        <p14:creationId xmlns:p14="http://schemas.microsoft.com/office/powerpoint/2010/main" val="2490055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42194-E4E5-F606-4D5D-0FA284B8214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E116C1F-B4A7-FEC7-EFBC-28FFF686203C}"/>
              </a:ext>
            </a:extLst>
          </p:cNvPr>
          <p:cNvSpPr>
            <a:spLocks noGrp="1"/>
          </p:cNvSpPr>
          <p:nvPr>
            <p:ph type="title"/>
          </p:nvPr>
        </p:nvSpPr>
        <p:spPr>
          <a:xfrm>
            <a:off x="144310" y="339039"/>
            <a:ext cx="11852072" cy="1317163"/>
          </a:xfrm>
        </p:spPr>
        <p:txBody>
          <a:bodyPr>
            <a:normAutofit/>
          </a:bodyPr>
          <a:lstStyle/>
          <a:p>
            <a:r>
              <a:rPr lang="en-US" sz="4000" dirty="0">
                <a:latin typeface="+mn-lt"/>
              </a:rPr>
              <a:t>What is a microcontroller? Microprocessor + Peripherals + Memory + Pins + ? </a:t>
            </a:r>
            <a:endParaRPr lang="en-SE" sz="4000" dirty="0">
              <a:latin typeface="+mn-lt"/>
            </a:endParaRPr>
          </a:p>
        </p:txBody>
      </p:sp>
      <p:sp>
        <p:nvSpPr>
          <p:cNvPr id="5" name="Rectangle 4">
            <a:extLst>
              <a:ext uri="{FF2B5EF4-FFF2-40B4-BE49-F238E27FC236}">
                <a16:creationId xmlns:a16="http://schemas.microsoft.com/office/drawing/2014/main" id="{1F8DC1D9-7C0B-D75A-E9AE-601235E9691B}"/>
              </a:ext>
            </a:extLst>
          </p:cNvPr>
          <p:cNvSpPr/>
          <p:nvPr/>
        </p:nvSpPr>
        <p:spPr>
          <a:xfrm>
            <a:off x="229949" y="2015235"/>
            <a:ext cx="6173180" cy="3949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t>Microcontroller</a:t>
            </a:r>
          </a:p>
        </p:txBody>
      </p:sp>
      <p:sp>
        <p:nvSpPr>
          <p:cNvPr id="6" name="Rectangle: Rounded Corners 5">
            <a:extLst>
              <a:ext uri="{FF2B5EF4-FFF2-40B4-BE49-F238E27FC236}">
                <a16:creationId xmlns:a16="http://schemas.microsoft.com/office/drawing/2014/main" id="{EB7AF2D7-98A7-DEE5-E3AA-7BE229F935A4}"/>
              </a:ext>
            </a:extLst>
          </p:cNvPr>
          <p:cNvSpPr/>
          <p:nvPr/>
        </p:nvSpPr>
        <p:spPr>
          <a:xfrm>
            <a:off x="584546" y="2571914"/>
            <a:ext cx="2665925" cy="1309794"/>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Processor</a:t>
            </a:r>
          </a:p>
        </p:txBody>
      </p:sp>
      <p:sp>
        <p:nvSpPr>
          <p:cNvPr id="7" name="Rectangle: Rounded Corners 6">
            <a:extLst>
              <a:ext uri="{FF2B5EF4-FFF2-40B4-BE49-F238E27FC236}">
                <a16:creationId xmlns:a16="http://schemas.microsoft.com/office/drawing/2014/main" id="{99F28200-CE37-BAEB-C430-C84E1E0EC315}"/>
              </a:ext>
            </a:extLst>
          </p:cNvPr>
          <p:cNvSpPr/>
          <p:nvPr/>
        </p:nvSpPr>
        <p:spPr>
          <a:xfrm>
            <a:off x="557140" y="5039159"/>
            <a:ext cx="2665925" cy="72215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Memory</a:t>
            </a:r>
          </a:p>
        </p:txBody>
      </p:sp>
      <p:sp>
        <p:nvSpPr>
          <p:cNvPr id="10" name="Rectangle: Rounded Corners 7">
            <a:extLst>
              <a:ext uri="{FF2B5EF4-FFF2-40B4-BE49-F238E27FC236}">
                <a16:creationId xmlns:a16="http://schemas.microsoft.com/office/drawing/2014/main" id="{4F6F9D9C-2E01-949B-B61C-5F30AF4B20F9}"/>
              </a:ext>
            </a:extLst>
          </p:cNvPr>
          <p:cNvSpPr/>
          <p:nvPr/>
        </p:nvSpPr>
        <p:spPr>
          <a:xfrm rot="16200000">
            <a:off x="3907791" y="3099867"/>
            <a:ext cx="2777558" cy="69312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Peripherals</a:t>
            </a:r>
          </a:p>
        </p:txBody>
      </p:sp>
      <p:sp>
        <p:nvSpPr>
          <p:cNvPr id="11" name="Rectangle: Rounded Corners 8">
            <a:extLst>
              <a:ext uri="{FF2B5EF4-FFF2-40B4-BE49-F238E27FC236}">
                <a16:creationId xmlns:a16="http://schemas.microsoft.com/office/drawing/2014/main" id="{CC77F7F5-A4F1-B498-AACA-C8117482716E}"/>
              </a:ext>
            </a:extLst>
          </p:cNvPr>
          <p:cNvSpPr/>
          <p:nvPr/>
        </p:nvSpPr>
        <p:spPr>
          <a:xfrm rot="16200000">
            <a:off x="5968532" y="3099867"/>
            <a:ext cx="2777558" cy="69312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Pins</a:t>
            </a:r>
          </a:p>
        </p:txBody>
      </p:sp>
      <p:sp>
        <p:nvSpPr>
          <p:cNvPr id="12" name="Arrow: Left-Right 9">
            <a:extLst>
              <a:ext uri="{FF2B5EF4-FFF2-40B4-BE49-F238E27FC236}">
                <a16:creationId xmlns:a16="http://schemas.microsoft.com/office/drawing/2014/main" id="{4C835EB7-2465-A617-9B22-4A3547982DCB}"/>
              </a:ext>
            </a:extLst>
          </p:cNvPr>
          <p:cNvSpPr/>
          <p:nvPr/>
        </p:nvSpPr>
        <p:spPr>
          <a:xfrm>
            <a:off x="3745843" y="2878188"/>
            <a:ext cx="1013473"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Right 10">
            <a:extLst>
              <a:ext uri="{FF2B5EF4-FFF2-40B4-BE49-F238E27FC236}">
                <a16:creationId xmlns:a16="http://schemas.microsoft.com/office/drawing/2014/main" id="{2E000E22-1B8D-8310-AD36-A4CA7F9005EC}"/>
              </a:ext>
            </a:extLst>
          </p:cNvPr>
          <p:cNvSpPr/>
          <p:nvPr/>
        </p:nvSpPr>
        <p:spPr>
          <a:xfrm>
            <a:off x="5778515" y="2878188"/>
            <a:ext cx="1056794" cy="609317"/>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Right 13">
            <a:extLst>
              <a:ext uri="{FF2B5EF4-FFF2-40B4-BE49-F238E27FC236}">
                <a16:creationId xmlns:a16="http://schemas.microsoft.com/office/drawing/2014/main" id="{DA007D01-522E-4A76-ED72-31C8F4E327C7}"/>
              </a:ext>
            </a:extLst>
          </p:cNvPr>
          <p:cNvSpPr/>
          <p:nvPr/>
        </p:nvSpPr>
        <p:spPr>
          <a:xfrm rot="5400000">
            <a:off x="1623248" y="4182185"/>
            <a:ext cx="947829" cy="584828"/>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6">
            <a:extLst>
              <a:ext uri="{FF2B5EF4-FFF2-40B4-BE49-F238E27FC236}">
                <a16:creationId xmlns:a16="http://schemas.microsoft.com/office/drawing/2014/main" id="{F0EEC6F6-34E9-6B39-F131-43A425FDB681}"/>
              </a:ext>
            </a:extLst>
          </p:cNvPr>
          <p:cNvPicPr>
            <a:picLocks noGrp="1" noChangeAspect="1"/>
          </p:cNvPicPr>
          <p:nvPr>
            <p:ph idx="1"/>
          </p:nvPr>
        </p:nvPicPr>
        <p:blipFill>
          <a:blip r:embed="rId3"/>
          <a:srcRect l="-19292" r="-19292"/>
          <a:stretch>
            <a:fillRect/>
          </a:stretch>
        </p:blipFill>
        <p:spPr>
          <a:xfrm>
            <a:off x="7442926" y="2571914"/>
            <a:ext cx="5048305" cy="2088980"/>
          </a:xfrm>
        </p:spPr>
      </p:pic>
    </p:spTree>
    <p:extLst>
      <p:ext uri="{BB962C8B-B14F-4D97-AF65-F5344CB8AC3E}">
        <p14:creationId xmlns:p14="http://schemas.microsoft.com/office/powerpoint/2010/main" val="3753832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552" y="1526380"/>
            <a:ext cx="11079817" cy="4082849"/>
          </a:xfrm>
        </p:spPr>
        <p:txBody>
          <a:bodyPr>
            <a:normAutofit/>
          </a:bodyPr>
          <a:lstStyle/>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latin typeface="+mj-lt"/>
              <a:sym typeface="Wingdings" pitchFamily="2" charset="2"/>
            </a:endParaRPr>
          </a:p>
          <a:p>
            <a:pPr lvl="1">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SG" dirty="0">
              <a:solidFill>
                <a:schemeClr val="tx1"/>
              </a:solidFill>
              <a:latin typeface="+mj-lt"/>
            </a:endParaRPr>
          </a:p>
          <a:p>
            <a:pPr lvl="1">
              <a:lnSpc>
                <a:spcPct val="90000"/>
              </a:lnSpc>
              <a:spcBef>
                <a:spcPts val="600"/>
              </a:spcBef>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t>						</a:t>
            </a:r>
            <a:endParaRPr lang="en-US" dirty="0"/>
          </a:p>
        </p:txBody>
      </p:sp>
      <p:sp>
        <p:nvSpPr>
          <p:cNvPr id="4" name="Slide Number Placeholder 3"/>
          <p:cNvSpPr>
            <a:spLocks noGrp="1"/>
          </p:cNvSpPr>
          <p:nvPr>
            <p:ph type="sldNum" sz="quarter" idx="12"/>
          </p:nvPr>
        </p:nvSpPr>
        <p:spPr/>
        <p:txBody>
          <a:bodyPr/>
          <a:lstStyle/>
          <a:p>
            <a:fld id="{5C6FAEEE-D619-4E65-A0EF-E650D0B3166A}" type="slidenum">
              <a:rPr lang="en-US" smtClean="0"/>
              <a:t>4</a:t>
            </a:fld>
            <a:endParaRPr lang="en-US"/>
          </a:p>
        </p:txBody>
      </p:sp>
      <p:sp>
        <p:nvSpPr>
          <p:cNvPr id="8" name="Title 1">
            <a:extLst>
              <a:ext uri="{FF2B5EF4-FFF2-40B4-BE49-F238E27FC236}">
                <a16:creationId xmlns:a16="http://schemas.microsoft.com/office/drawing/2014/main" id="{6418855C-288D-8EEB-05D6-33E7745E405E}"/>
              </a:ext>
            </a:extLst>
          </p:cNvPr>
          <p:cNvSpPr>
            <a:spLocks noGrp="1"/>
          </p:cNvSpPr>
          <p:nvPr>
            <p:ph type="title"/>
          </p:nvPr>
        </p:nvSpPr>
        <p:spPr>
          <a:xfrm>
            <a:off x="712358" y="200818"/>
            <a:ext cx="10767283" cy="1325563"/>
          </a:xfrm>
        </p:spPr>
        <p:txBody>
          <a:bodyPr>
            <a:normAutofit/>
          </a:bodyPr>
          <a:lstStyle/>
          <a:p>
            <a:r>
              <a:rPr lang="en-US" sz="4000" dirty="0">
                <a:latin typeface="+mn-lt"/>
              </a:rPr>
              <a:t>How would the student’s performance be graded</a:t>
            </a:r>
          </a:p>
        </p:txBody>
      </p:sp>
      <p:graphicFrame>
        <p:nvGraphicFramePr>
          <p:cNvPr id="5" name="Table 4">
            <a:extLst>
              <a:ext uri="{FF2B5EF4-FFF2-40B4-BE49-F238E27FC236}">
                <a16:creationId xmlns:a16="http://schemas.microsoft.com/office/drawing/2014/main" id="{F1DCEF06-571B-FA3A-A2D3-D40DC60F0920}"/>
              </a:ext>
            </a:extLst>
          </p:cNvPr>
          <p:cNvGraphicFramePr>
            <a:graphicFrameLocks noGrp="1"/>
          </p:cNvGraphicFramePr>
          <p:nvPr/>
        </p:nvGraphicFramePr>
        <p:xfrm>
          <a:off x="2031999" y="2486559"/>
          <a:ext cx="8128000" cy="25958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81146156"/>
                    </a:ext>
                  </a:extLst>
                </a:gridCol>
                <a:gridCol w="4064000">
                  <a:extLst>
                    <a:ext uri="{9D8B030D-6E8A-4147-A177-3AD203B41FA5}">
                      <a16:colId xmlns:a16="http://schemas.microsoft.com/office/drawing/2014/main" val="958652151"/>
                    </a:ext>
                  </a:extLst>
                </a:gridCol>
              </a:tblGrid>
              <a:tr h="370840">
                <a:tc>
                  <a:txBody>
                    <a:bodyPr/>
                    <a:lstStyle/>
                    <a:p>
                      <a:pPr algn="ctr"/>
                      <a:r>
                        <a:rPr lang="en-US" dirty="0">
                          <a:solidFill>
                            <a:schemeClr val="tx1"/>
                          </a:solidFill>
                        </a:rPr>
                        <a:t>Component</a:t>
                      </a:r>
                    </a:p>
                  </a:txBody>
                  <a:tcPr/>
                </a:tc>
                <a:tc>
                  <a:txBody>
                    <a:bodyPr/>
                    <a:lstStyle/>
                    <a:p>
                      <a:pPr algn="ctr"/>
                      <a:r>
                        <a:rPr lang="en-US" dirty="0">
                          <a:solidFill>
                            <a:schemeClr val="tx1"/>
                          </a:solidFill>
                        </a:rPr>
                        <a:t>Weightage to Overall Grade</a:t>
                      </a:r>
                    </a:p>
                  </a:txBody>
                  <a:tcPr/>
                </a:tc>
                <a:extLst>
                  <a:ext uri="{0D108BD9-81ED-4DB2-BD59-A6C34878D82A}">
                    <a16:rowId xmlns:a16="http://schemas.microsoft.com/office/drawing/2014/main" val="3453014269"/>
                  </a:ext>
                </a:extLst>
              </a:tr>
              <a:tr h="370840">
                <a:tc>
                  <a:txBody>
                    <a:bodyPr/>
                    <a:lstStyle/>
                    <a:p>
                      <a:r>
                        <a:rPr lang="en-US" dirty="0"/>
                        <a:t>Project (group)</a:t>
                      </a:r>
                    </a:p>
                  </a:txBody>
                  <a:tcPr/>
                </a:tc>
                <a:tc>
                  <a:txBody>
                    <a:bodyPr/>
                    <a:lstStyle/>
                    <a:p>
                      <a:r>
                        <a:rPr lang="en-US" dirty="0"/>
                        <a:t>20 %</a:t>
                      </a:r>
                    </a:p>
                  </a:txBody>
                  <a:tcPr/>
                </a:tc>
                <a:extLst>
                  <a:ext uri="{0D108BD9-81ED-4DB2-BD59-A6C34878D82A}">
                    <a16:rowId xmlns:a16="http://schemas.microsoft.com/office/drawing/2014/main" val="1001545243"/>
                  </a:ext>
                </a:extLst>
              </a:tr>
              <a:tr h="370840">
                <a:tc>
                  <a:txBody>
                    <a:bodyPr/>
                    <a:lstStyle/>
                    <a:p>
                      <a:r>
                        <a:rPr lang="en-US" dirty="0"/>
                        <a:t>Assignment 1 (group)</a:t>
                      </a:r>
                    </a:p>
                  </a:txBody>
                  <a:tcPr/>
                </a:tc>
                <a:tc>
                  <a:txBody>
                    <a:bodyPr/>
                    <a:lstStyle/>
                    <a:p>
                      <a:r>
                        <a:rPr lang="en-US" dirty="0"/>
                        <a:t>5 %</a:t>
                      </a:r>
                    </a:p>
                  </a:txBody>
                  <a:tcPr/>
                </a:tc>
                <a:extLst>
                  <a:ext uri="{0D108BD9-81ED-4DB2-BD59-A6C34878D82A}">
                    <a16:rowId xmlns:a16="http://schemas.microsoft.com/office/drawing/2014/main" val="2001159706"/>
                  </a:ext>
                </a:extLst>
              </a:tr>
              <a:tr h="370840">
                <a:tc>
                  <a:txBody>
                    <a:bodyPr/>
                    <a:lstStyle/>
                    <a:p>
                      <a:r>
                        <a:rPr lang="en-US" dirty="0"/>
                        <a:t>Assignment 2 (group)</a:t>
                      </a:r>
                    </a:p>
                  </a:txBody>
                  <a:tcPr/>
                </a:tc>
                <a:tc>
                  <a:txBody>
                    <a:bodyPr/>
                    <a:lstStyle/>
                    <a:p>
                      <a:r>
                        <a:rPr lang="en-US" dirty="0"/>
                        <a:t>10 %</a:t>
                      </a:r>
                    </a:p>
                  </a:txBody>
                  <a:tcPr/>
                </a:tc>
                <a:extLst>
                  <a:ext uri="{0D108BD9-81ED-4DB2-BD59-A6C34878D82A}">
                    <a16:rowId xmlns:a16="http://schemas.microsoft.com/office/drawing/2014/main" val="2664004893"/>
                  </a:ext>
                </a:extLst>
              </a:tr>
              <a:tr h="370840">
                <a:tc>
                  <a:txBody>
                    <a:bodyPr/>
                    <a:lstStyle/>
                    <a:p>
                      <a:r>
                        <a:rPr lang="en-US" dirty="0"/>
                        <a:t>Assignment 3 (group)</a:t>
                      </a:r>
                    </a:p>
                  </a:txBody>
                  <a:tcPr/>
                </a:tc>
                <a:tc>
                  <a:txBody>
                    <a:bodyPr/>
                    <a:lstStyle/>
                    <a:p>
                      <a:r>
                        <a:rPr lang="en-US" dirty="0"/>
                        <a:t>15 %</a:t>
                      </a:r>
                    </a:p>
                  </a:txBody>
                  <a:tcPr/>
                </a:tc>
                <a:extLst>
                  <a:ext uri="{0D108BD9-81ED-4DB2-BD59-A6C34878D82A}">
                    <a16:rowId xmlns:a16="http://schemas.microsoft.com/office/drawing/2014/main" val="2435772102"/>
                  </a:ext>
                </a:extLst>
              </a:tr>
              <a:tr h="370840">
                <a:tc>
                  <a:txBody>
                    <a:bodyPr/>
                    <a:lstStyle/>
                    <a:p>
                      <a:r>
                        <a:rPr lang="en-US" dirty="0"/>
                        <a:t>Tutorial</a:t>
                      </a:r>
                    </a:p>
                  </a:txBody>
                  <a:tcPr/>
                </a:tc>
                <a:tc>
                  <a:txBody>
                    <a:bodyPr/>
                    <a:lstStyle/>
                    <a:p>
                      <a:r>
                        <a:rPr lang="en-US" dirty="0"/>
                        <a:t>10 %</a:t>
                      </a:r>
                    </a:p>
                  </a:txBody>
                  <a:tcPr/>
                </a:tc>
                <a:extLst>
                  <a:ext uri="{0D108BD9-81ED-4DB2-BD59-A6C34878D82A}">
                    <a16:rowId xmlns:a16="http://schemas.microsoft.com/office/drawing/2014/main" val="200379681"/>
                  </a:ext>
                </a:extLst>
              </a:tr>
              <a:tr h="370840">
                <a:tc>
                  <a:txBody>
                    <a:bodyPr/>
                    <a:lstStyle/>
                    <a:p>
                      <a:r>
                        <a:rPr lang="en-US" dirty="0"/>
                        <a:t>Final assessment</a:t>
                      </a:r>
                    </a:p>
                  </a:txBody>
                  <a:tcPr/>
                </a:tc>
                <a:tc>
                  <a:txBody>
                    <a:bodyPr/>
                    <a:lstStyle/>
                    <a:p>
                      <a:r>
                        <a:rPr lang="en-US" dirty="0"/>
                        <a:t>40 %</a:t>
                      </a:r>
                    </a:p>
                  </a:txBody>
                  <a:tcPr/>
                </a:tc>
                <a:extLst>
                  <a:ext uri="{0D108BD9-81ED-4DB2-BD59-A6C34878D82A}">
                    <a16:rowId xmlns:a16="http://schemas.microsoft.com/office/drawing/2014/main" val="3892021230"/>
                  </a:ext>
                </a:extLst>
              </a:tr>
            </a:tbl>
          </a:graphicData>
        </a:graphic>
      </p:graphicFrame>
      <p:sp>
        <p:nvSpPr>
          <p:cNvPr id="6" name="Content Placeholder 2">
            <a:extLst>
              <a:ext uri="{FF2B5EF4-FFF2-40B4-BE49-F238E27FC236}">
                <a16:creationId xmlns:a16="http://schemas.microsoft.com/office/drawing/2014/main" id="{C6059C64-3D4E-CA81-9AEF-63F35084DA22}"/>
              </a:ext>
            </a:extLst>
          </p:cNvPr>
          <p:cNvSpPr txBox="1">
            <a:spLocks/>
          </p:cNvSpPr>
          <p:nvPr/>
        </p:nvSpPr>
        <p:spPr>
          <a:xfrm>
            <a:off x="838200" y="5331620"/>
            <a:ext cx="11079817" cy="11406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mj-lt"/>
            </a:endParaRPr>
          </a:p>
          <a:p>
            <a:endParaRPr lang="en-US" sz="2000" dirty="0">
              <a:latin typeface="+mj-lt"/>
            </a:endParaRPr>
          </a:p>
          <a:p>
            <a:pPr marL="0" indent="0">
              <a:buFont typeface="Arial" panose="020B0604020202020204" pitchFamily="34" charset="0"/>
              <a:buNone/>
            </a:pPr>
            <a:endParaRPr lang="en-US" sz="2000" dirty="0">
              <a:latin typeface="+mj-lt"/>
            </a:endParaRPr>
          </a:p>
        </p:txBody>
      </p:sp>
    </p:spTree>
    <p:extLst>
      <p:ext uri="{BB962C8B-B14F-4D97-AF65-F5344CB8AC3E}">
        <p14:creationId xmlns:p14="http://schemas.microsoft.com/office/powerpoint/2010/main" val="32154484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96E4-2575-90EE-2CF7-2370447227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A085DA-FE10-278C-50B3-8FD637AD8404}"/>
              </a:ext>
            </a:extLst>
          </p:cNvPr>
          <p:cNvSpPr>
            <a:spLocks noGrp="1"/>
          </p:cNvSpPr>
          <p:nvPr>
            <p:ph type="title"/>
          </p:nvPr>
        </p:nvSpPr>
        <p:spPr>
          <a:xfrm>
            <a:off x="838200" y="167552"/>
            <a:ext cx="10515600" cy="1325563"/>
          </a:xfrm>
        </p:spPr>
        <p:txBody>
          <a:bodyPr>
            <a:normAutofit/>
          </a:bodyPr>
          <a:lstStyle/>
          <a:p>
            <a:r>
              <a:rPr lang="en-US" sz="4000" dirty="0">
                <a:latin typeface="+mn-lt"/>
              </a:rPr>
              <a:t>What are examples of microcontroller peripherals</a:t>
            </a:r>
          </a:p>
        </p:txBody>
      </p:sp>
      <p:sp>
        <p:nvSpPr>
          <p:cNvPr id="3" name="Content Placeholder 2">
            <a:extLst>
              <a:ext uri="{FF2B5EF4-FFF2-40B4-BE49-F238E27FC236}">
                <a16:creationId xmlns:a16="http://schemas.microsoft.com/office/drawing/2014/main" id="{25630D13-AC62-7478-3549-B8107726329F}"/>
              </a:ext>
            </a:extLst>
          </p:cNvPr>
          <p:cNvSpPr>
            <a:spLocks noGrp="1"/>
          </p:cNvSpPr>
          <p:nvPr>
            <p:ph idx="1"/>
          </p:nvPr>
        </p:nvSpPr>
        <p:spPr>
          <a:xfrm>
            <a:off x="838200" y="1493115"/>
            <a:ext cx="7890164" cy="4686012"/>
          </a:xfrm>
        </p:spPr>
        <p:txBody>
          <a:bodyPr>
            <a:normAutofit/>
          </a:bodyPr>
          <a:lstStyle/>
          <a:p>
            <a:r>
              <a:rPr lang="en-US" dirty="0">
                <a:latin typeface="+mj-lt"/>
              </a:rPr>
              <a:t>Hardware modules that perform some action</a:t>
            </a:r>
          </a:p>
          <a:p>
            <a:r>
              <a:rPr lang="en-US" dirty="0">
                <a:latin typeface="+mj-lt"/>
              </a:rPr>
              <a:t>Common examples</a:t>
            </a:r>
          </a:p>
          <a:p>
            <a:pPr lvl="1"/>
            <a:r>
              <a:rPr lang="en-US" dirty="0">
                <a:latin typeface="+mj-lt"/>
              </a:rPr>
              <a:t>Control digital input and output pins</a:t>
            </a:r>
          </a:p>
          <a:p>
            <a:pPr lvl="1"/>
            <a:r>
              <a:rPr lang="en-US" dirty="0">
                <a:latin typeface="+mj-lt"/>
              </a:rPr>
              <a:t>Read analog inputs</a:t>
            </a:r>
          </a:p>
          <a:p>
            <a:pPr lvl="1"/>
            <a:r>
              <a:rPr lang="en-US" dirty="0">
                <a:latin typeface="+mj-lt"/>
              </a:rPr>
              <a:t>Send messages in a given wire protocol (UART, SPI, I2C)</a:t>
            </a:r>
          </a:p>
          <a:p>
            <a:pPr lvl="1"/>
            <a:r>
              <a:rPr lang="en-US" dirty="0">
                <a:latin typeface="+mj-lt"/>
              </a:rPr>
              <a:t>Set and check timers</a:t>
            </a:r>
          </a:p>
          <a:p>
            <a:r>
              <a:rPr lang="en-US" dirty="0">
                <a:latin typeface="+mj-lt"/>
              </a:rPr>
              <a:t>Less common examples</a:t>
            </a:r>
          </a:p>
          <a:p>
            <a:pPr lvl="1"/>
            <a:r>
              <a:rPr lang="en-US" dirty="0">
                <a:latin typeface="+mj-lt"/>
              </a:rPr>
              <a:t>Cryptography accelerators</a:t>
            </a:r>
          </a:p>
          <a:p>
            <a:pPr lvl="1"/>
            <a:r>
              <a:rPr lang="en-US" dirty="0">
                <a:latin typeface="+mj-lt"/>
              </a:rPr>
              <a:t>Complicated wire protocols (USB, CAN)</a:t>
            </a:r>
          </a:p>
          <a:p>
            <a:pPr lvl="1"/>
            <a:r>
              <a:rPr lang="en-US" dirty="0">
                <a:latin typeface="+mj-lt"/>
              </a:rPr>
              <a:t>Wireless radios (BLE, 802.15.4, </a:t>
            </a:r>
            <a:r>
              <a:rPr lang="en-US" dirty="0" err="1">
                <a:latin typeface="+mj-lt"/>
              </a:rPr>
              <a:t>WiFi</a:t>
            </a:r>
            <a:r>
              <a:rPr lang="en-US" dirty="0">
                <a:latin typeface="+mj-lt"/>
              </a:rPr>
              <a:t>)</a:t>
            </a:r>
          </a:p>
          <a:p>
            <a:pPr lvl="1"/>
            <a:endParaRPr lang="en-US" dirty="0"/>
          </a:p>
        </p:txBody>
      </p:sp>
      <p:sp>
        <p:nvSpPr>
          <p:cNvPr id="4" name="Slide Number Placeholder 3">
            <a:extLst>
              <a:ext uri="{FF2B5EF4-FFF2-40B4-BE49-F238E27FC236}">
                <a16:creationId xmlns:a16="http://schemas.microsoft.com/office/drawing/2014/main" id="{C7E04FA8-43E4-C478-B99B-2717D0184213}"/>
              </a:ext>
            </a:extLst>
          </p:cNvPr>
          <p:cNvSpPr>
            <a:spLocks noGrp="1"/>
          </p:cNvSpPr>
          <p:nvPr>
            <p:ph type="sldNum" sz="quarter" idx="12"/>
          </p:nvPr>
        </p:nvSpPr>
        <p:spPr/>
        <p:txBody>
          <a:bodyPr/>
          <a:lstStyle/>
          <a:p>
            <a:fld id="{0778C724-3839-4D76-A707-B4C23905D055}" type="slidenum">
              <a:rPr lang="en-US" smtClean="0"/>
              <a:t>40</a:t>
            </a:fld>
            <a:endParaRPr lang="en-US"/>
          </a:p>
        </p:txBody>
      </p:sp>
    </p:spTree>
    <p:extLst>
      <p:ext uri="{BB962C8B-B14F-4D97-AF65-F5344CB8AC3E}">
        <p14:creationId xmlns:p14="http://schemas.microsoft.com/office/powerpoint/2010/main" val="4075376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5D9C-379B-C810-032E-38E405052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A7BBB-4D25-E8AB-7BC0-6B1676B8D5BF}"/>
              </a:ext>
            </a:extLst>
          </p:cNvPr>
          <p:cNvSpPr>
            <a:spLocks noGrp="1"/>
          </p:cNvSpPr>
          <p:nvPr>
            <p:ph type="title"/>
          </p:nvPr>
        </p:nvSpPr>
        <p:spPr/>
        <p:txBody>
          <a:bodyPr/>
          <a:lstStyle/>
          <a:p>
            <a:r>
              <a:rPr lang="en-US" dirty="0">
                <a:latin typeface="+mn-lt"/>
              </a:rPr>
              <a:t>Connecting peripherals on microcontrollers</a:t>
            </a:r>
          </a:p>
        </p:txBody>
      </p:sp>
      <p:sp>
        <p:nvSpPr>
          <p:cNvPr id="3" name="Content Placeholder 2">
            <a:extLst>
              <a:ext uri="{FF2B5EF4-FFF2-40B4-BE49-F238E27FC236}">
                <a16:creationId xmlns:a16="http://schemas.microsoft.com/office/drawing/2014/main" id="{9C1703D7-4D52-A864-C248-FD25B412C38A}"/>
              </a:ext>
            </a:extLst>
          </p:cNvPr>
          <p:cNvSpPr>
            <a:spLocks noGrp="1"/>
          </p:cNvSpPr>
          <p:nvPr>
            <p:ph idx="1"/>
          </p:nvPr>
        </p:nvSpPr>
        <p:spPr>
          <a:xfrm>
            <a:off x="914741" y="1597025"/>
            <a:ext cx="10515600" cy="4895850"/>
          </a:xfrm>
        </p:spPr>
        <p:txBody>
          <a:bodyPr/>
          <a:lstStyle/>
          <a:p>
            <a:r>
              <a:rPr lang="en-US" dirty="0">
                <a:latin typeface="+mj-lt"/>
              </a:rPr>
              <a:t>Peripherals need to electrically connect to outside world</a:t>
            </a:r>
          </a:p>
          <a:p>
            <a:pPr lvl="1"/>
            <a:r>
              <a:rPr lang="en-US" dirty="0">
                <a:latin typeface="+mj-lt"/>
              </a:rPr>
              <a:t>Attach to pins on the exterior of the chip</a:t>
            </a:r>
          </a:p>
          <a:p>
            <a:pPr lvl="1"/>
            <a:endParaRPr lang="en-US" dirty="0">
              <a:latin typeface="+mj-lt"/>
            </a:endParaRPr>
          </a:p>
          <a:p>
            <a:r>
              <a:rPr lang="en-US" dirty="0">
                <a:latin typeface="+mj-lt"/>
              </a:rPr>
              <a:t>More pins allow for more connections</a:t>
            </a:r>
          </a:p>
          <a:p>
            <a:pPr lvl="1"/>
            <a:r>
              <a:rPr lang="en-US" dirty="0">
                <a:latin typeface="+mj-lt"/>
              </a:rPr>
              <a:t>At increased cost and size</a:t>
            </a:r>
          </a:p>
          <a:p>
            <a:pPr lvl="1"/>
            <a:endParaRPr lang="en-US" dirty="0">
              <a:latin typeface="+mj-lt"/>
            </a:endParaRPr>
          </a:p>
          <a:p>
            <a:r>
              <a:rPr lang="en-US" dirty="0">
                <a:latin typeface="+mj-lt"/>
              </a:rPr>
              <a:t>Pin layouts can add more pins for cheaper</a:t>
            </a:r>
          </a:p>
          <a:p>
            <a:pPr lvl="1"/>
            <a:r>
              <a:rPr lang="en-US" dirty="0">
                <a:latin typeface="+mj-lt"/>
              </a:rPr>
              <a:t>But make soldering and debugging difficult</a:t>
            </a:r>
          </a:p>
          <a:p>
            <a:endParaRPr lang="en-US" dirty="0">
              <a:latin typeface="+mj-lt"/>
            </a:endParaRPr>
          </a:p>
          <a:p>
            <a:r>
              <a:rPr lang="en-US" dirty="0">
                <a:latin typeface="+mj-lt"/>
              </a:rPr>
              <a:t>Peripherals need to connect to external pins</a:t>
            </a:r>
          </a:p>
          <a:p>
            <a:pPr lvl="1"/>
            <a:r>
              <a:rPr lang="en-US" dirty="0">
                <a:latin typeface="+mj-lt"/>
              </a:rPr>
              <a:t>Modern microcontrollers allow any-to-any connections</a:t>
            </a:r>
          </a:p>
          <a:p>
            <a:endParaRPr lang="en-US" dirty="0"/>
          </a:p>
          <a:p>
            <a:endParaRPr lang="en-US" dirty="0"/>
          </a:p>
        </p:txBody>
      </p:sp>
      <p:sp>
        <p:nvSpPr>
          <p:cNvPr id="4" name="Slide Number Placeholder 3">
            <a:extLst>
              <a:ext uri="{FF2B5EF4-FFF2-40B4-BE49-F238E27FC236}">
                <a16:creationId xmlns:a16="http://schemas.microsoft.com/office/drawing/2014/main" id="{AEB419ED-50DE-A226-4081-A21A201EB6F9}"/>
              </a:ext>
            </a:extLst>
          </p:cNvPr>
          <p:cNvSpPr>
            <a:spLocks noGrp="1"/>
          </p:cNvSpPr>
          <p:nvPr>
            <p:ph type="sldNum" sz="quarter" idx="12"/>
          </p:nvPr>
        </p:nvSpPr>
        <p:spPr/>
        <p:txBody>
          <a:bodyPr/>
          <a:lstStyle/>
          <a:p>
            <a:fld id="{0778C724-3839-4D76-A707-B4C23905D055}" type="slidenum">
              <a:rPr lang="en-US" smtClean="0"/>
              <a:t>41</a:t>
            </a:fld>
            <a:endParaRPr lang="en-US"/>
          </a:p>
        </p:txBody>
      </p:sp>
      <p:pic>
        <p:nvPicPr>
          <p:cNvPr id="3074" name="Picture 2">
            <a:extLst>
              <a:ext uri="{FF2B5EF4-FFF2-40B4-BE49-F238E27FC236}">
                <a16:creationId xmlns:a16="http://schemas.microsoft.com/office/drawing/2014/main" id="{341DDDED-59AF-EF91-4CB5-E3CF1FF33F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329" y="2159962"/>
            <a:ext cx="18669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is a BGA: SMD Ball Grid Array » Electronics Notes">
            <a:extLst>
              <a:ext uri="{FF2B5EF4-FFF2-40B4-BE49-F238E27FC236}">
                <a16:creationId xmlns:a16="http://schemas.microsoft.com/office/drawing/2014/main" id="{601A839B-E9C2-8321-2E87-AB4C59C69DE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154781" y="5130037"/>
            <a:ext cx="1803400" cy="15274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to Build a PCB: QFN footprints">
            <a:extLst>
              <a:ext uri="{FF2B5EF4-FFF2-40B4-BE49-F238E27FC236}">
                <a16:creationId xmlns:a16="http://schemas.microsoft.com/office/drawing/2014/main" id="{3E96D064-8D80-514C-3C9E-D18B56477EA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682622" y="4026862"/>
            <a:ext cx="2747719" cy="98301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F77D382-CBF0-5918-6379-29581DC0FA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99954" y="2523898"/>
            <a:ext cx="1568450" cy="156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49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9CF26-6256-78BD-FD30-EDA6EA0C28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02BC5-EB6C-D1FD-5545-610CE6022EFC}"/>
              </a:ext>
            </a:extLst>
          </p:cNvPr>
          <p:cNvSpPr>
            <a:spLocks noGrp="1"/>
          </p:cNvSpPr>
          <p:nvPr>
            <p:ph type="title"/>
          </p:nvPr>
        </p:nvSpPr>
        <p:spPr/>
        <p:txBody>
          <a:bodyPr>
            <a:normAutofit/>
          </a:bodyPr>
          <a:lstStyle/>
          <a:p>
            <a:r>
              <a:rPr lang="en-US" sz="4000" dirty="0">
                <a:latin typeface="+mn-lt"/>
              </a:rPr>
              <a:t>An image of the die of a microcontroller</a:t>
            </a:r>
          </a:p>
        </p:txBody>
      </p:sp>
      <p:pic>
        <p:nvPicPr>
          <p:cNvPr id="3" name="Picture 2">
            <a:extLst>
              <a:ext uri="{FF2B5EF4-FFF2-40B4-BE49-F238E27FC236}">
                <a16:creationId xmlns:a16="http://schemas.microsoft.com/office/drawing/2014/main" id="{0F1C840A-6C5A-2503-06FF-AC62802C2226}"/>
              </a:ext>
            </a:extLst>
          </p:cNvPr>
          <p:cNvPicPr>
            <a:picLocks noChangeAspect="1"/>
          </p:cNvPicPr>
          <p:nvPr/>
        </p:nvPicPr>
        <p:blipFill>
          <a:blip r:embed="rId2"/>
          <a:stretch>
            <a:fillRect/>
          </a:stretch>
        </p:blipFill>
        <p:spPr>
          <a:xfrm>
            <a:off x="3804658" y="1589651"/>
            <a:ext cx="4582684" cy="4657810"/>
          </a:xfrm>
          <a:prstGeom prst="rect">
            <a:avLst/>
          </a:prstGeom>
        </p:spPr>
      </p:pic>
    </p:spTree>
    <p:extLst>
      <p:ext uri="{BB962C8B-B14F-4D97-AF65-F5344CB8AC3E}">
        <p14:creationId xmlns:p14="http://schemas.microsoft.com/office/powerpoint/2010/main" val="2637411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205E-E3BA-81C6-E0FC-0224DF958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E431D-73C6-4417-CEBB-95452B7C0EA3}"/>
              </a:ext>
            </a:extLst>
          </p:cNvPr>
          <p:cNvSpPr>
            <a:spLocks noGrp="1"/>
          </p:cNvSpPr>
          <p:nvPr>
            <p:ph type="title"/>
          </p:nvPr>
        </p:nvSpPr>
        <p:spPr/>
        <p:txBody>
          <a:bodyPr>
            <a:normAutofit/>
          </a:bodyPr>
          <a:lstStyle/>
          <a:p>
            <a:r>
              <a:rPr lang="en-US" sz="4000" dirty="0">
                <a:latin typeface="+mn-lt"/>
              </a:rPr>
              <a:t>Some example of older microcontrollers</a:t>
            </a:r>
          </a:p>
        </p:txBody>
      </p:sp>
      <p:sp>
        <p:nvSpPr>
          <p:cNvPr id="3" name="Content Placeholder 2">
            <a:extLst>
              <a:ext uri="{FF2B5EF4-FFF2-40B4-BE49-F238E27FC236}">
                <a16:creationId xmlns:a16="http://schemas.microsoft.com/office/drawing/2014/main" id="{22CA1F29-8B5B-7CED-78DD-C5A8959F7BC4}"/>
              </a:ext>
            </a:extLst>
          </p:cNvPr>
          <p:cNvSpPr>
            <a:spLocks noGrp="1"/>
          </p:cNvSpPr>
          <p:nvPr>
            <p:ph idx="1"/>
          </p:nvPr>
        </p:nvSpPr>
        <p:spPr/>
        <p:txBody>
          <a:bodyPr>
            <a:normAutofit/>
          </a:bodyPr>
          <a:lstStyle/>
          <a:p>
            <a:r>
              <a:rPr lang="en-US" dirty="0">
                <a:latin typeface="+mj-lt"/>
              </a:rPr>
              <a:t>Cheap , small computer systems</a:t>
            </a:r>
          </a:p>
          <a:p>
            <a:r>
              <a:rPr lang="en-US" dirty="0">
                <a:latin typeface="+mj-lt"/>
              </a:rPr>
              <a:t>PIC</a:t>
            </a:r>
          </a:p>
          <a:p>
            <a:pPr lvl="1"/>
            <a:r>
              <a:rPr lang="en-US" dirty="0">
                <a:latin typeface="+mj-lt"/>
              </a:rPr>
              <a:t>8, 16, and 24-bit MIPs architecture</a:t>
            </a:r>
          </a:p>
          <a:p>
            <a:pPr lvl="1"/>
            <a:r>
              <a:rPr lang="en-US" dirty="0">
                <a:latin typeface="+mj-lt"/>
              </a:rPr>
              <a:t>PICAXE available with Basic interpreter</a:t>
            </a:r>
          </a:p>
          <a:p>
            <a:r>
              <a:rPr lang="en-US" dirty="0">
                <a:latin typeface="+mj-lt"/>
              </a:rPr>
              <a:t>AVR</a:t>
            </a:r>
          </a:p>
          <a:p>
            <a:pPr lvl="1"/>
            <a:r>
              <a:rPr lang="en-US" dirty="0">
                <a:latin typeface="+mj-lt"/>
              </a:rPr>
              <a:t>8-bit custom architecture (AVR architecture)</a:t>
            </a:r>
          </a:p>
          <a:p>
            <a:pPr lvl="1"/>
            <a:r>
              <a:rPr lang="en-US" dirty="0">
                <a:latin typeface="+mj-lt"/>
              </a:rPr>
              <a:t>Used in Arduinos</a:t>
            </a:r>
          </a:p>
          <a:p>
            <a:pPr lvl="1"/>
            <a:r>
              <a:rPr lang="en-US" dirty="0">
                <a:latin typeface="+mj-lt"/>
              </a:rPr>
              <a:t>AT Tiny 4: $0.30 per unit</a:t>
            </a:r>
          </a:p>
          <a:p>
            <a:pPr lvl="2"/>
            <a:r>
              <a:rPr lang="en-US" dirty="0">
                <a:latin typeface="+mj-lt"/>
              </a:rPr>
              <a:t>4 I/O pins, 32 Bytes RAM, 512 Bytes ROM</a:t>
            </a:r>
          </a:p>
        </p:txBody>
      </p:sp>
      <p:sp>
        <p:nvSpPr>
          <p:cNvPr id="4" name="Slide Number Placeholder 3">
            <a:extLst>
              <a:ext uri="{FF2B5EF4-FFF2-40B4-BE49-F238E27FC236}">
                <a16:creationId xmlns:a16="http://schemas.microsoft.com/office/drawing/2014/main" id="{36D90D91-3587-9F07-66C2-62868A9DFAFB}"/>
              </a:ext>
            </a:extLst>
          </p:cNvPr>
          <p:cNvSpPr>
            <a:spLocks noGrp="1"/>
          </p:cNvSpPr>
          <p:nvPr>
            <p:ph type="sldNum" sz="quarter" idx="12"/>
          </p:nvPr>
        </p:nvSpPr>
        <p:spPr/>
        <p:txBody>
          <a:bodyPr/>
          <a:lstStyle/>
          <a:p>
            <a:fld id="{0778C724-3839-4D76-A707-B4C23905D055}" type="slidenum">
              <a:rPr lang="en-US" smtClean="0"/>
              <a:t>43</a:t>
            </a:fld>
            <a:endParaRPr lang="en-US"/>
          </a:p>
        </p:txBody>
      </p:sp>
      <p:pic>
        <p:nvPicPr>
          <p:cNvPr id="6" name="Picture 5">
            <a:extLst>
              <a:ext uri="{FF2B5EF4-FFF2-40B4-BE49-F238E27FC236}">
                <a16:creationId xmlns:a16="http://schemas.microsoft.com/office/drawing/2014/main" id="{FD493C62-EF26-C603-C228-D4BC9F45ADFA}"/>
              </a:ext>
            </a:extLst>
          </p:cNvPr>
          <p:cNvPicPr>
            <a:picLocks noChangeAspect="1"/>
          </p:cNvPicPr>
          <p:nvPr/>
        </p:nvPicPr>
        <p:blipFill>
          <a:blip r:embed="rId2"/>
          <a:stretch>
            <a:fillRect/>
          </a:stretch>
        </p:blipFill>
        <p:spPr>
          <a:xfrm>
            <a:off x="7303913" y="1825625"/>
            <a:ext cx="4399844" cy="3677647"/>
          </a:xfrm>
          <a:prstGeom prst="rect">
            <a:avLst/>
          </a:prstGeom>
        </p:spPr>
      </p:pic>
    </p:spTree>
    <p:extLst>
      <p:ext uri="{BB962C8B-B14F-4D97-AF65-F5344CB8AC3E}">
        <p14:creationId xmlns:p14="http://schemas.microsoft.com/office/powerpoint/2010/main" val="356396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4ADA2-EEC8-78AD-6E0B-0476C933CB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412B6C-96D5-FD0C-965E-70F5125E5A7F}"/>
              </a:ext>
            </a:extLst>
          </p:cNvPr>
          <p:cNvSpPr>
            <a:spLocks noGrp="1"/>
          </p:cNvSpPr>
          <p:nvPr>
            <p:ph type="title"/>
          </p:nvPr>
        </p:nvSpPr>
        <p:spPr/>
        <p:txBody>
          <a:bodyPr>
            <a:normAutofit/>
          </a:bodyPr>
          <a:lstStyle/>
          <a:p>
            <a:r>
              <a:rPr lang="en-US" sz="4000" dirty="0">
                <a:latin typeface="+mn-lt"/>
              </a:rPr>
              <a:t>More capable microcontrollers (00s-10s)</a:t>
            </a:r>
          </a:p>
        </p:txBody>
      </p:sp>
      <p:sp>
        <p:nvSpPr>
          <p:cNvPr id="3" name="Content Placeholder 2">
            <a:extLst>
              <a:ext uri="{FF2B5EF4-FFF2-40B4-BE49-F238E27FC236}">
                <a16:creationId xmlns:a16="http://schemas.microsoft.com/office/drawing/2014/main" id="{BA9C378F-3FE1-59A0-D7AE-1F05DC2F111D}"/>
              </a:ext>
            </a:extLst>
          </p:cNvPr>
          <p:cNvSpPr>
            <a:spLocks noGrp="1"/>
          </p:cNvSpPr>
          <p:nvPr>
            <p:ph idx="1"/>
          </p:nvPr>
        </p:nvSpPr>
        <p:spPr>
          <a:xfrm>
            <a:off x="838200" y="1690688"/>
            <a:ext cx="10515600" cy="4351338"/>
          </a:xfrm>
        </p:spPr>
        <p:txBody>
          <a:bodyPr>
            <a:normAutofit lnSpcReduction="10000"/>
          </a:bodyPr>
          <a:lstStyle/>
          <a:p>
            <a:r>
              <a:rPr lang="en-US" dirty="0">
                <a:latin typeface="+mj-lt"/>
              </a:rPr>
              <a:t>Diversify into extreme low power and more capable systems</a:t>
            </a:r>
          </a:p>
          <a:p>
            <a:pPr marL="0" indent="0">
              <a:buNone/>
            </a:pPr>
            <a:endParaRPr lang="en-US" dirty="0">
              <a:latin typeface="+mj-lt"/>
            </a:endParaRPr>
          </a:p>
          <a:p>
            <a:r>
              <a:rPr lang="en-US" dirty="0">
                <a:latin typeface="+mj-lt"/>
              </a:rPr>
              <a:t>MSP430</a:t>
            </a:r>
          </a:p>
          <a:p>
            <a:pPr lvl="1"/>
            <a:r>
              <a:rPr lang="en-US" dirty="0">
                <a:latin typeface="+mj-lt"/>
              </a:rPr>
              <a:t>16-bit custom architecture (MSP430 architecture)</a:t>
            </a:r>
          </a:p>
          <a:p>
            <a:pPr lvl="1"/>
            <a:r>
              <a:rPr lang="en-US" dirty="0">
                <a:latin typeface="+mj-lt"/>
              </a:rPr>
              <a:t>Capable, but also extremely low power</a:t>
            </a:r>
          </a:p>
          <a:p>
            <a:pPr lvl="2"/>
            <a:r>
              <a:rPr lang="en-US" dirty="0">
                <a:latin typeface="+mj-lt"/>
              </a:rPr>
              <a:t>&lt;1 </a:t>
            </a:r>
            <a:r>
              <a:rPr lang="en-US" dirty="0" err="1">
                <a:latin typeface="+mj-lt"/>
              </a:rPr>
              <a:t>μA</a:t>
            </a:r>
            <a:r>
              <a:rPr lang="en-US" dirty="0">
                <a:latin typeface="+mj-lt"/>
              </a:rPr>
              <a:t> sleep current</a:t>
            </a:r>
          </a:p>
          <a:p>
            <a:pPr lvl="1"/>
            <a:endParaRPr lang="en-US" dirty="0">
              <a:latin typeface="+mj-lt"/>
            </a:endParaRPr>
          </a:p>
          <a:p>
            <a:r>
              <a:rPr lang="en-US" dirty="0">
                <a:latin typeface="+mj-lt"/>
              </a:rPr>
              <a:t>STM32, Atmel SAM series (Cortex-M0, M3, M4, M4F)</a:t>
            </a:r>
          </a:p>
          <a:p>
            <a:pPr lvl="1"/>
            <a:r>
              <a:rPr lang="en-US" dirty="0">
                <a:latin typeface="+mj-lt"/>
              </a:rPr>
              <a:t>32-bit ARM architecture (ARMv7)</a:t>
            </a:r>
          </a:p>
          <a:p>
            <a:pPr lvl="2"/>
            <a:r>
              <a:rPr lang="en-US" dirty="0">
                <a:latin typeface="+mj-lt"/>
              </a:rPr>
              <a:t>Leverage success of ARM on smartphones</a:t>
            </a:r>
          </a:p>
          <a:p>
            <a:pPr lvl="1"/>
            <a:r>
              <a:rPr lang="en-US" dirty="0">
                <a:latin typeface="+mj-lt"/>
              </a:rPr>
              <a:t>Every peripheral under the sun. Plus a variety of memory choices</a:t>
            </a:r>
          </a:p>
        </p:txBody>
      </p:sp>
      <p:sp>
        <p:nvSpPr>
          <p:cNvPr id="4" name="Slide Number Placeholder 3">
            <a:extLst>
              <a:ext uri="{FF2B5EF4-FFF2-40B4-BE49-F238E27FC236}">
                <a16:creationId xmlns:a16="http://schemas.microsoft.com/office/drawing/2014/main" id="{85776150-845D-207D-6062-50CBF96B8399}"/>
              </a:ext>
            </a:extLst>
          </p:cNvPr>
          <p:cNvSpPr>
            <a:spLocks noGrp="1"/>
          </p:cNvSpPr>
          <p:nvPr>
            <p:ph type="sldNum" sz="quarter" idx="12"/>
          </p:nvPr>
        </p:nvSpPr>
        <p:spPr/>
        <p:txBody>
          <a:bodyPr/>
          <a:lstStyle/>
          <a:p>
            <a:fld id="{0778C724-3839-4D76-A707-B4C23905D055}" type="slidenum">
              <a:rPr lang="en-US" smtClean="0"/>
              <a:t>44</a:t>
            </a:fld>
            <a:endParaRPr lang="en-US"/>
          </a:p>
        </p:txBody>
      </p:sp>
      <p:pic>
        <p:nvPicPr>
          <p:cNvPr id="6" name="Picture 5" descr="A close-up of a computer chip&#10;&#10;Description automatically generated with low confidence">
            <a:extLst>
              <a:ext uri="{FF2B5EF4-FFF2-40B4-BE49-F238E27FC236}">
                <a16:creationId xmlns:a16="http://schemas.microsoft.com/office/drawing/2014/main" id="{6A7998F8-ABB4-1BFE-D4F1-EF90142E6D36}"/>
              </a:ext>
            </a:extLst>
          </p:cNvPr>
          <p:cNvPicPr>
            <a:picLocks noChangeAspect="1"/>
          </p:cNvPicPr>
          <p:nvPr/>
        </p:nvPicPr>
        <p:blipFill>
          <a:blip r:embed="rId2"/>
          <a:stretch>
            <a:fillRect/>
          </a:stretch>
        </p:blipFill>
        <p:spPr>
          <a:xfrm>
            <a:off x="9276705" y="2262996"/>
            <a:ext cx="2077095" cy="1944079"/>
          </a:xfrm>
          <a:prstGeom prst="rect">
            <a:avLst/>
          </a:prstGeom>
        </p:spPr>
      </p:pic>
    </p:spTree>
    <p:extLst>
      <p:ext uri="{BB962C8B-B14F-4D97-AF65-F5344CB8AC3E}">
        <p14:creationId xmlns:p14="http://schemas.microsoft.com/office/powerpoint/2010/main" val="3243869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16636-AA90-2615-3C15-381448839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754A0-9E85-D05D-C5B6-9377302F2ADE}"/>
              </a:ext>
            </a:extLst>
          </p:cNvPr>
          <p:cNvSpPr>
            <a:spLocks noGrp="1"/>
          </p:cNvSpPr>
          <p:nvPr>
            <p:ph type="title"/>
          </p:nvPr>
        </p:nvSpPr>
        <p:spPr/>
        <p:txBody>
          <a:bodyPr>
            <a:normAutofit/>
          </a:bodyPr>
          <a:lstStyle/>
          <a:p>
            <a:r>
              <a:rPr lang="en-US" sz="4000" dirty="0">
                <a:latin typeface="+mn-lt"/>
              </a:rPr>
              <a:t>Modern system-on-chips (10s-?)</a:t>
            </a:r>
          </a:p>
        </p:txBody>
      </p:sp>
      <p:sp>
        <p:nvSpPr>
          <p:cNvPr id="3" name="Content Placeholder 2">
            <a:extLst>
              <a:ext uri="{FF2B5EF4-FFF2-40B4-BE49-F238E27FC236}">
                <a16:creationId xmlns:a16="http://schemas.microsoft.com/office/drawing/2014/main" id="{5574E94F-C6BE-9925-492F-303BA759F448}"/>
              </a:ext>
            </a:extLst>
          </p:cNvPr>
          <p:cNvSpPr>
            <a:spLocks noGrp="1"/>
          </p:cNvSpPr>
          <p:nvPr>
            <p:ph idx="1"/>
          </p:nvPr>
        </p:nvSpPr>
        <p:spPr>
          <a:xfrm>
            <a:off x="838200" y="1825624"/>
            <a:ext cx="10515600" cy="4530725"/>
          </a:xfrm>
        </p:spPr>
        <p:txBody>
          <a:bodyPr>
            <a:normAutofit fontScale="92500" lnSpcReduction="10000"/>
          </a:bodyPr>
          <a:lstStyle/>
          <a:p>
            <a:r>
              <a:rPr lang="en-US" dirty="0">
                <a:latin typeface="+mj-lt"/>
              </a:rPr>
              <a:t>Focus: increase memory and capability</a:t>
            </a:r>
          </a:p>
          <a:p>
            <a:pPr lvl="1"/>
            <a:r>
              <a:rPr lang="en-US" dirty="0">
                <a:latin typeface="+mj-lt"/>
              </a:rPr>
              <a:t>Include radios in the same chip</a:t>
            </a:r>
          </a:p>
          <a:p>
            <a:pPr lvl="1"/>
            <a:r>
              <a:rPr lang="en-US" dirty="0">
                <a:latin typeface="+mj-lt"/>
              </a:rPr>
              <a:t>Machine learning accelerators and other dedicated functionality</a:t>
            </a:r>
          </a:p>
          <a:p>
            <a:pPr lvl="1"/>
            <a:endParaRPr lang="en-US" dirty="0">
              <a:latin typeface="+mj-lt"/>
            </a:endParaRPr>
          </a:p>
          <a:p>
            <a:r>
              <a:rPr lang="en-US" dirty="0">
                <a:latin typeface="+mj-lt"/>
              </a:rPr>
              <a:t>nRF51 and nRF52 series</a:t>
            </a:r>
          </a:p>
          <a:p>
            <a:pPr lvl="1"/>
            <a:r>
              <a:rPr lang="en-US" dirty="0">
                <a:latin typeface="+mj-lt"/>
              </a:rPr>
              <a:t>32-bit ARM microcontrollers (Cortex M)</a:t>
            </a:r>
          </a:p>
          <a:p>
            <a:pPr lvl="1"/>
            <a:r>
              <a:rPr lang="en-US" dirty="0">
                <a:latin typeface="+mj-lt"/>
              </a:rPr>
              <a:t>Include 2.4 GHz radio: Bluetooth Low Energy and 802.15.4/Thread</a:t>
            </a:r>
          </a:p>
          <a:p>
            <a:pPr lvl="1"/>
            <a:endParaRPr lang="en-US" dirty="0">
              <a:latin typeface="+mj-lt"/>
            </a:endParaRPr>
          </a:p>
          <a:p>
            <a:r>
              <a:rPr lang="en-US" dirty="0">
                <a:latin typeface="+mj-lt"/>
              </a:rPr>
              <a:t>Others have followed this same path</a:t>
            </a:r>
          </a:p>
          <a:p>
            <a:pPr lvl="1"/>
            <a:r>
              <a:rPr lang="en-US" dirty="0">
                <a:latin typeface="+mj-lt"/>
              </a:rPr>
              <a:t>TI CC26XX</a:t>
            </a:r>
          </a:p>
          <a:p>
            <a:pPr lvl="1"/>
            <a:r>
              <a:rPr lang="en-US" dirty="0">
                <a:latin typeface="+mj-lt"/>
              </a:rPr>
              <a:t>Apollo3</a:t>
            </a:r>
          </a:p>
          <a:p>
            <a:pPr lvl="1"/>
            <a:r>
              <a:rPr lang="en-US" dirty="0">
                <a:latin typeface="+mj-lt"/>
              </a:rPr>
              <a:t>STM32WL</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1967C8C-4981-6F92-316C-07864FF9457A}"/>
              </a:ext>
            </a:extLst>
          </p:cNvPr>
          <p:cNvSpPr>
            <a:spLocks noGrp="1"/>
          </p:cNvSpPr>
          <p:nvPr>
            <p:ph type="sldNum" sz="quarter" idx="12"/>
          </p:nvPr>
        </p:nvSpPr>
        <p:spPr/>
        <p:txBody>
          <a:bodyPr/>
          <a:lstStyle/>
          <a:p>
            <a:fld id="{0778C724-3839-4D76-A707-B4C23905D055}" type="slidenum">
              <a:rPr lang="en-US" smtClean="0"/>
              <a:t>45</a:t>
            </a:fld>
            <a:endParaRPr lang="en-US"/>
          </a:p>
        </p:txBody>
      </p:sp>
    </p:spTree>
    <p:extLst>
      <p:ext uri="{BB962C8B-B14F-4D97-AF65-F5344CB8AC3E}">
        <p14:creationId xmlns:p14="http://schemas.microsoft.com/office/powerpoint/2010/main" val="4009159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44B5-B99E-DB82-388A-526BD59F38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394A5F1-BBA1-2DD0-4939-40A51ED37822}"/>
              </a:ext>
            </a:extLst>
          </p:cNvPr>
          <p:cNvSpPr>
            <a:spLocks noGrp="1"/>
          </p:cNvSpPr>
          <p:nvPr>
            <p:ph type="title"/>
          </p:nvPr>
        </p:nvSpPr>
        <p:spPr>
          <a:xfrm>
            <a:off x="607595" y="23018"/>
            <a:ext cx="10515600" cy="1325563"/>
          </a:xfrm>
        </p:spPr>
        <p:txBody>
          <a:bodyPr>
            <a:normAutofit/>
          </a:bodyPr>
          <a:lstStyle/>
          <a:p>
            <a:r>
              <a:rPr lang="en-US" sz="4000" dirty="0">
                <a:latin typeface="+mn-lt"/>
              </a:rPr>
              <a:t>ARM Cortex M Series</a:t>
            </a:r>
          </a:p>
        </p:txBody>
      </p:sp>
      <p:sp>
        <p:nvSpPr>
          <p:cNvPr id="8" name="Content Placeholder 7">
            <a:extLst>
              <a:ext uri="{FF2B5EF4-FFF2-40B4-BE49-F238E27FC236}">
                <a16:creationId xmlns:a16="http://schemas.microsoft.com/office/drawing/2014/main" id="{3719C19A-33C7-2CD3-216F-F2E0446C8F55}"/>
              </a:ext>
            </a:extLst>
          </p:cNvPr>
          <p:cNvSpPr>
            <a:spLocks noGrp="1"/>
          </p:cNvSpPr>
          <p:nvPr>
            <p:ph idx="1"/>
          </p:nvPr>
        </p:nvSpPr>
        <p:spPr>
          <a:xfrm>
            <a:off x="607595" y="1276692"/>
            <a:ext cx="4612712" cy="5029359"/>
          </a:xfrm>
        </p:spPr>
        <p:txBody>
          <a:bodyPr/>
          <a:lstStyle/>
          <a:p>
            <a:r>
              <a:rPr lang="en-US" dirty="0">
                <a:latin typeface="+mj-lt"/>
              </a:rPr>
              <a:t>A number of options for increasing capabilities</a:t>
            </a:r>
          </a:p>
          <a:p>
            <a:endParaRPr lang="en-US" dirty="0">
              <a:latin typeface="+mj-lt"/>
            </a:endParaRPr>
          </a:p>
          <a:p>
            <a:r>
              <a:rPr lang="en-US" dirty="0">
                <a:latin typeface="+mj-lt"/>
              </a:rPr>
              <a:t>In practice:</a:t>
            </a:r>
          </a:p>
          <a:p>
            <a:pPr lvl="1"/>
            <a:r>
              <a:rPr lang="en-US" dirty="0">
                <a:latin typeface="+mj-lt"/>
              </a:rPr>
              <a:t>Cortex-M0+ for low-end systems</a:t>
            </a:r>
          </a:p>
          <a:p>
            <a:pPr lvl="1"/>
            <a:r>
              <a:rPr lang="en-US" dirty="0">
                <a:latin typeface="+mj-lt"/>
              </a:rPr>
              <a:t>Coretx-M4 for high capability systems</a:t>
            </a:r>
          </a:p>
        </p:txBody>
      </p:sp>
      <p:sp>
        <p:nvSpPr>
          <p:cNvPr id="4" name="Slide Number Placeholder 3">
            <a:extLst>
              <a:ext uri="{FF2B5EF4-FFF2-40B4-BE49-F238E27FC236}">
                <a16:creationId xmlns:a16="http://schemas.microsoft.com/office/drawing/2014/main" id="{A6A8DA0D-EC4C-DFBD-CE9C-A64A2EDE0685}"/>
              </a:ext>
            </a:extLst>
          </p:cNvPr>
          <p:cNvSpPr>
            <a:spLocks noGrp="1"/>
          </p:cNvSpPr>
          <p:nvPr>
            <p:ph type="sldNum" sz="quarter" idx="12"/>
          </p:nvPr>
        </p:nvSpPr>
        <p:spPr/>
        <p:txBody>
          <a:bodyPr/>
          <a:lstStyle/>
          <a:p>
            <a:fld id="{0778C724-3839-4D76-A707-B4C23905D055}" type="slidenum">
              <a:rPr lang="en-US" smtClean="0"/>
              <a:t>46</a:t>
            </a:fld>
            <a:endParaRPr lang="en-US"/>
          </a:p>
        </p:txBody>
      </p:sp>
      <p:pic>
        <p:nvPicPr>
          <p:cNvPr id="7" name="Picture 6">
            <a:extLst>
              <a:ext uri="{FF2B5EF4-FFF2-40B4-BE49-F238E27FC236}">
                <a16:creationId xmlns:a16="http://schemas.microsoft.com/office/drawing/2014/main" id="{18AD4440-7DB4-22C7-A0BE-7D0F01E507E7}"/>
              </a:ext>
            </a:extLst>
          </p:cNvPr>
          <p:cNvPicPr>
            <a:picLocks noChangeAspect="1"/>
          </p:cNvPicPr>
          <p:nvPr/>
        </p:nvPicPr>
        <p:blipFill>
          <a:blip r:embed="rId2"/>
          <a:stretch>
            <a:fillRect/>
          </a:stretch>
        </p:blipFill>
        <p:spPr>
          <a:xfrm>
            <a:off x="6096000" y="933605"/>
            <a:ext cx="4865905" cy="4718666"/>
          </a:xfrm>
          <a:prstGeom prst="rect">
            <a:avLst/>
          </a:prstGeom>
        </p:spPr>
      </p:pic>
    </p:spTree>
    <p:extLst>
      <p:ext uri="{BB962C8B-B14F-4D97-AF65-F5344CB8AC3E}">
        <p14:creationId xmlns:p14="http://schemas.microsoft.com/office/powerpoint/2010/main" val="1133119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069CB-E497-0BB6-3502-78547D103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E1474D-F6CC-9A11-296C-1E8D21431318}"/>
              </a:ext>
            </a:extLst>
          </p:cNvPr>
          <p:cNvSpPr>
            <a:spLocks noGrp="1"/>
          </p:cNvSpPr>
          <p:nvPr>
            <p:ph type="title"/>
          </p:nvPr>
        </p:nvSpPr>
        <p:spPr/>
        <p:txBody>
          <a:bodyPr>
            <a:normAutofit/>
          </a:bodyPr>
          <a:lstStyle/>
          <a:p>
            <a:r>
              <a:rPr lang="en-US" sz="4000" dirty="0">
                <a:latin typeface="+mn-lt"/>
              </a:rPr>
              <a:t>What are trends for future microcontrollers</a:t>
            </a:r>
          </a:p>
        </p:txBody>
      </p:sp>
      <p:sp>
        <p:nvSpPr>
          <p:cNvPr id="3" name="Content Placeholder 2">
            <a:extLst>
              <a:ext uri="{FF2B5EF4-FFF2-40B4-BE49-F238E27FC236}">
                <a16:creationId xmlns:a16="http://schemas.microsoft.com/office/drawing/2014/main" id="{79F7D368-C221-976C-CFB3-5B35FD143C65}"/>
              </a:ext>
            </a:extLst>
          </p:cNvPr>
          <p:cNvSpPr>
            <a:spLocks noGrp="1"/>
          </p:cNvSpPr>
          <p:nvPr>
            <p:ph idx="1"/>
          </p:nvPr>
        </p:nvSpPr>
        <p:spPr/>
        <p:txBody>
          <a:bodyPr/>
          <a:lstStyle/>
          <a:p>
            <a:r>
              <a:rPr lang="en-US" dirty="0">
                <a:latin typeface="+mj-lt"/>
              </a:rPr>
              <a:t>Multi-core systems</a:t>
            </a:r>
          </a:p>
          <a:p>
            <a:pPr lvl="1"/>
            <a:r>
              <a:rPr lang="en-US" dirty="0">
                <a:latin typeface="+mj-lt"/>
              </a:rPr>
              <a:t>Not for performance, but for separation of concerns</a:t>
            </a:r>
          </a:p>
          <a:p>
            <a:pPr lvl="2"/>
            <a:r>
              <a:rPr lang="en-US" dirty="0">
                <a:latin typeface="+mj-lt"/>
              </a:rPr>
              <a:t>Run radio code on one core</a:t>
            </a:r>
          </a:p>
          <a:p>
            <a:pPr lvl="2"/>
            <a:r>
              <a:rPr lang="en-US" dirty="0">
                <a:latin typeface="+mj-lt"/>
              </a:rPr>
              <a:t>Application code goes on the other core</a:t>
            </a:r>
          </a:p>
          <a:p>
            <a:pPr lvl="2"/>
            <a:endParaRPr lang="en-US" dirty="0">
              <a:latin typeface="+mj-lt"/>
            </a:endParaRPr>
          </a:p>
          <a:p>
            <a:pPr lvl="1"/>
            <a:r>
              <a:rPr lang="en-US" dirty="0">
                <a:latin typeface="+mj-lt"/>
              </a:rPr>
              <a:t>Also allows </a:t>
            </a:r>
            <a:r>
              <a:rPr lang="en-US" dirty="0" err="1">
                <a:latin typeface="+mj-lt"/>
              </a:rPr>
              <a:t>BIG.little</a:t>
            </a:r>
            <a:r>
              <a:rPr lang="en-US" dirty="0">
                <a:latin typeface="+mj-lt"/>
              </a:rPr>
              <a:t> architecture</a:t>
            </a:r>
          </a:p>
          <a:p>
            <a:pPr lvl="2"/>
            <a:r>
              <a:rPr lang="en-US" dirty="0">
                <a:latin typeface="+mj-lt"/>
              </a:rPr>
              <a:t>Higher performance core when interpreting data</a:t>
            </a:r>
          </a:p>
          <a:p>
            <a:pPr lvl="2"/>
            <a:r>
              <a:rPr lang="en-US" dirty="0">
                <a:latin typeface="+mj-lt"/>
              </a:rPr>
              <a:t>Lower performance core for sampling sensors</a:t>
            </a:r>
          </a:p>
          <a:p>
            <a:pPr lvl="2"/>
            <a:endParaRPr lang="en-US" dirty="0">
              <a:latin typeface="+mj-lt"/>
            </a:endParaRPr>
          </a:p>
          <a:p>
            <a:pPr lvl="1"/>
            <a:r>
              <a:rPr lang="en-US" dirty="0">
                <a:latin typeface="+mj-lt"/>
              </a:rPr>
              <a:t>nRF53 series is already doing this</a:t>
            </a:r>
          </a:p>
          <a:p>
            <a:pPr lvl="2"/>
            <a:r>
              <a:rPr lang="en-US" dirty="0">
                <a:latin typeface="+mj-lt"/>
              </a:rPr>
              <a:t>But support is still nascent</a:t>
            </a:r>
          </a:p>
        </p:txBody>
      </p:sp>
      <p:sp>
        <p:nvSpPr>
          <p:cNvPr id="4" name="Slide Number Placeholder 3">
            <a:extLst>
              <a:ext uri="{FF2B5EF4-FFF2-40B4-BE49-F238E27FC236}">
                <a16:creationId xmlns:a16="http://schemas.microsoft.com/office/drawing/2014/main" id="{069D76E6-3853-27E9-DDC5-5135FEAA9E07}"/>
              </a:ext>
            </a:extLst>
          </p:cNvPr>
          <p:cNvSpPr>
            <a:spLocks noGrp="1"/>
          </p:cNvSpPr>
          <p:nvPr>
            <p:ph type="sldNum" sz="quarter" idx="12"/>
          </p:nvPr>
        </p:nvSpPr>
        <p:spPr/>
        <p:txBody>
          <a:bodyPr/>
          <a:lstStyle/>
          <a:p>
            <a:fld id="{0778C724-3839-4D76-A707-B4C23905D055}" type="slidenum">
              <a:rPr lang="en-US" smtClean="0"/>
              <a:t>47</a:t>
            </a:fld>
            <a:endParaRPr lang="en-US"/>
          </a:p>
        </p:txBody>
      </p:sp>
      <p:pic>
        <p:nvPicPr>
          <p:cNvPr id="6" name="Picture 5">
            <a:extLst>
              <a:ext uri="{FF2B5EF4-FFF2-40B4-BE49-F238E27FC236}">
                <a16:creationId xmlns:a16="http://schemas.microsoft.com/office/drawing/2014/main" id="{8C89F01B-AAB2-E857-DE9A-151705DF00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59801" y="2308019"/>
            <a:ext cx="3289300" cy="3835606"/>
          </a:xfrm>
          <a:prstGeom prst="rect">
            <a:avLst/>
          </a:prstGeom>
        </p:spPr>
      </p:pic>
    </p:spTree>
    <p:extLst>
      <p:ext uri="{BB962C8B-B14F-4D97-AF65-F5344CB8AC3E}">
        <p14:creationId xmlns:p14="http://schemas.microsoft.com/office/powerpoint/2010/main" val="810167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CA6F2-84DF-D0A8-4783-058722701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BD6183-5C7A-AB95-B8E4-9E60F67D5CCF}"/>
              </a:ext>
            </a:extLst>
          </p:cNvPr>
          <p:cNvSpPr>
            <a:spLocks noGrp="1"/>
          </p:cNvSpPr>
          <p:nvPr>
            <p:ph type="title"/>
          </p:nvPr>
        </p:nvSpPr>
        <p:spPr/>
        <p:txBody>
          <a:bodyPr>
            <a:normAutofit/>
          </a:bodyPr>
          <a:lstStyle/>
          <a:p>
            <a:r>
              <a:rPr lang="en-US" sz="4000" dirty="0">
                <a:latin typeface="+mn-lt"/>
              </a:rPr>
              <a:t>Raspberry Pi Pico: Multiple cores, Low-power</a:t>
            </a:r>
          </a:p>
        </p:txBody>
      </p:sp>
      <p:sp>
        <p:nvSpPr>
          <p:cNvPr id="4" name="Slide Number Placeholder 3">
            <a:extLst>
              <a:ext uri="{FF2B5EF4-FFF2-40B4-BE49-F238E27FC236}">
                <a16:creationId xmlns:a16="http://schemas.microsoft.com/office/drawing/2014/main" id="{5D995659-EF31-458D-4882-BA3A6EEA7BA8}"/>
              </a:ext>
            </a:extLst>
          </p:cNvPr>
          <p:cNvSpPr>
            <a:spLocks noGrp="1"/>
          </p:cNvSpPr>
          <p:nvPr>
            <p:ph type="sldNum" sz="quarter" idx="12"/>
          </p:nvPr>
        </p:nvSpPr>
        <p:spPr/>
        <p:txBody>
          <a:bodyPr/>
          <a:lstStyle/>
          <a:p>
            <a:fld id="{0778C724-3839-4D76-A707-B4C23905D055}" type="slidenum">
              <a:rPr lang="en-US" smtClean="0"/>
              <a:t>48</a:t>
            </a:fld>
            <a:endParaRPr lang="en-US"/>
          </a:p>
        </p:txBody>
      </p:sp>
      <p:pic>
        <p:nvPicPr>
          <p:cNvPr id="9" name="Picture 8" descr="A close up of a chip&#10;&#10;Description automatically generated">
            <a:extLst>
              <a:ext uri="{FF2B5EF4-FFF2-40B4-BE49-F238E27FC236}">
                <a16:creationId xmlns:a16="http://schemas.microsoft.com/office/drawing/2014/main" id="{3E7702F5-E88E-CB92-AA4B-73EDC149C3FD}"/>
              </a:ext>
            </a:extLst>
          </p:cNvPr>
          <p:cNvPicPr>
            <a:picLocks noChangeAspect="1"/>
          </p:cNvPicPr>
          <p:nvPr/>
        </p:nvPicPr>
        <p:blipFill>
          <a:blip r:embed="rId2"/>
          <a:stretch>
            <a:fillRect/>
          </a:stretch>
        </p:blipFill>
        <p:spPr>
          <a:xfrm>
            <a:off x="1178442" y="2423686"/>
            <a:ext cx="2817629" cy="2817629"/>
          </a:xfrm>
          <a:prstGeom prst="rect">
            <a:avLst/>
          </a:prstGeom>
        </p:spPr>
      </p:pic>
      <p:pic>
        <p:nvPicPr>
          <p:cNvPr id="11" name="Picture 10" descr="A close-up of a circuit board&#10;&#10;Description automatically generated">
            <a:extLst>
              <a:ext uri="{FF2B5EF4-FFF2-40B4-BE49-F238E27FC236}">
                <a16:creationId xmlns:a16="http://schemas.microsoft.com/office/drawing/2014/main" id="{114429EB-206C-F393-8F09-BD7295402A59}"/>
              </a:ext>
            </a:extLst>
          </p:cNvPr>
          <p:cNvPicPr>
            <a:picLocks noChangeAspect="1"/>
          </p:cNvPicPr>
          <p:nvPr/>
        </p:nvPicPr>
        <p:blipFill>
          <a:blip r:embed="rId3"/>
          <a:stretch>
            <a:fillRect/>
          </a:stretch>
        </p:blipFill>
        <p:spPr>
          <a:xfrm>
            <a:off x="4647968" y="2423687"/>
            <a:ext cx="2896063" cy="2817628"/>
          </a:xfrm>
          <a:prstGeom prst="rect">
            <a:avLst/>
          </a:prstGeom>
        </p:spPr>
      </p:pic>
      <p:pic>
        <p:nvPicPr>
          <p:cNvPr id="13" name="Picture 12" descr="A green circuit board with yellow edges&#10;&#10;Description automatically generated">
            <a:extLst>
              <a:ext uri="{FF2B5EF4-FFF2-40B4-BE49-F238E27FC236}">
                <a16:creationId xmlns:a16="http://schemas.microsoft.com/office/drawing/2014/main" id="{59DA0F37-E105-60EC-F2B7-0B5A469420F5}"/>
              </a:ext>
            </a:extLst>
          </p:cNvPr>
          <p:cNvPicPr>
            <a:picLocks noChangeAspect="1"/>
          </p:cNvPicPr>
          <p:nvPr/>
        </p:nvPicPr>
        <p:blipFill>
          <a:blip r:embed="rId4"/>
          <a:stretch>
            <a:fillRect/>
          </a:stretch>
        </p:blipFill>
        <p:spPr>
          <a:xfrm>
            <a:off x="8195928" y="3069190"/>
            <a:ext cx="3677097" cy="1641561"/>
          </a:xfrm>
          <a:prstGeom prst="rect">
            <a:avLst/>
          </a:prstGeom>
        </p:spPr>
      </p:pic>
    </p:spTree>
    <p:extLst>
      <p:ext uri="{BB962C8B-B14F-4D97-AF65-F5344CB8AC3E}">
        <p14:creationId xmlns:p14="http://schemas.microsoft.com/office/powerpoint/2010/main" val="4223793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4643F-9C7A-D123-F68E-E7AC5F82C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8F9F77-78E1-0D2D-3E39-39EAF54FF0A8}"/>
              </a:ext>
            </a:extLst>
          </p:cNvPr>
          <p:cNvSpPr>
            <a:spLocks noGrp="1"/>
          </p:cNvSpPr>
          <p:nvPr>
            <p:ph type="title"/>
          </p:nvPr>
        </p:nvSpPr>
        <p:spPr>
          <a:xfrm>
            <a:off x="731556" y="288776"/>
            <a:ext cx="10789884" cy="1143000"/>
          </a:xfrm>
        </p:spPr>
        <p:txBody>
          <a:bodyPr>
            <a:noAutofit/>
          </a:bodyPr>
          <a:lstStyle/>
          <a:p>
            <a:r>
              <a:rPr lang="en-US" b="1" dirty="0"/>
              <a:t>Microcontrollers with neural networks</a:t>
            </a:r>
          </a:p>
        </p:txBody>
      </p:sp>
      <p:sp>
        <p:nvSpPr>
          <p:cNvPr id="4" name="Content Placeholder 3">
            <a:extLst>
              <a:ext uri="{FF2B5EF4-FFF2-40B4-BE49-F238E27FC236}">
                <a16:creationId xmlns:a16="http://schemas.microsoft.com/office/drawing/2014/main" id="{865DF6B3-7F14-0812-2D83-496A96779918}"/>
              </a:ext>
            </a:extLst>
          </p:cNvPr>
          <p:cNvSpPr>
            <a:spLocks noGrp="1"/>
          </p:cNvSpPr>
          <p:nvPr>
            <p:ph idx="1"/>
          </p:nvPr>
        </p:nvSpPr>
        <p:spPr>
          <a:xfrm>
            <a:off x="731556" y="1478531"/>
            <a:ext cx="10388955" cy="4772891"/>
          </a:xfrm>
        </p:spPr>
        <p:txBody>
          <a:bodyPr>
            <a:normAutofit/>
          </a:bodyPr>
          <a:lstStyle/>
          <a:p>
            <a:pPr>
              <a:lnSpc>
                <a:spcPct val="140000"/>
              </a:lnSpc>
            </a:pPr>
            <a:r>
              <a:rPr lang="en-US" dirty="0">
                <a:latin typeface="+mj-lt"/>
              </a:rPr>
              <a:t>Very low-power for specific tasks. Voice detection at hundreds of microwatts of power consumption</a:t>
            </a:r>
          </a:p>
          <a:p>
            <a:pPr>
              <a:lnSpc>
                <a:spcPct val="140000"/>
              </a:lnSpc>
            </a:pPr>
            <a:endParaRPr lang="en-US" dirty="0"/>
          </a:p>
          <a:p>
            <a:pPr>
              <a:lnSpc>
                <a:spcPct val="140000"/>
              </a:lnSpc>
            </a:pPr>
            <a:endParaRPr lang="en-US" dirty="0"/>
          </a:p>
          <a:p>
            <a:pPr lvl="1">
              <a:lnSpc>
                <a:spcPct val="140000"/>
              </a:lnSpc>
            </a:pPr>
            <a:endParaRPr lang="en-US" dirty="0"/>
          </a:p>
        </p:txBody>
      </p:sp>
      <p:pic>
        <p:nvPicPr>
          <p:cNvPr id="5" name="Picture 4">
            <a:extLst>
              <a:ext uri="{FF2B5EF4-FFF2-40B4-BE49-F238E27FC236}">
                <a16:creationId xmlns:a16="http://schemas.microsoft.com/office/drawing/2014/main" id="{E366E24C-F74E-7563-DC3A-80E3111BC853}"/>
              </a:ext>
            </a:extLst>
          </p:cNvPr>
          <p:cNvPicPr>
            <a:picLocks noChangeAspect="1"/>
          </p:cNvPicPr>
          <p:nvPr/>
        </p:nvPicPr>
        <p:blipFill>
          <a:blip r:embed="rId2"/>
          <a:stretch>
            <a:fillRect/>
          </a:stretch>
        </p:blipFill>
        <p:spPr>
          <a:xfrm>
            <a:off x="7383008" y="3280450"/>
            <a:ext cx="3291839" cy="2244436"/>
          </a:xfrm>
          <a:prstGeom prst="rect">
            <a:avLst/>
          </a:prstGeom>
        </p:spPr>
      </p:pic>
      <p:pic>
        <p:nvPicPr>
          <p:cNvPr id="1030" name="Picture 6" descr="The new NDP120 is claimed to offer a 25x performance boost over the company's current parts. (📷: Syntiant)">
            <a:extLst>
              <a:ext uri="{FF2B5EF4-FFF2-40B4-BE49-F238E27FC236}">
                <a16:creationId xmlns:a16="http://schemas.microsoft.com/office/drawing/2014/main" id="{258C5617-C8B4-2614-FA8B-83D8FF79C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195" y="2935178"/>
            <a:ext cx="5677466" cy="319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134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F3388-FC64-7DB4-B6F1-5859835B6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E5192-05DB-2179-13E2-4B076C33320B}"/>
              </a:ext>
            </a:extLst>
          </p:cNvPr>
          <p:cNvSpPr>
            <a:spLocks noGrp="1"/>
          </p:cNvSpPr>
          <p:nvPr>
            <p:ph type="title"/>
          </p:nvPr>
        </p:nvSpPr>
        <p:spPr>
          <a:xfrm>
            <a:off x="700322" y="352651"/>
            <a:ext cx="10837295" cy="913090"/>
          </a:xfrm>
        </p:spPr>
        <p:txBody>
          <a:bodyPr anchor="b">
            <a:normAutofit/>
          </a:bodyPr>
          <a:lstStyle/>
          <a:p>
            <a:r>
              <a:rPr lang="en-US" sz="4000" dirty="0">
                <a:latin typeface="+mn-lt"/>
              </a:rPr>
              <a:t>Group formation, sensor tags</a:t>
            </a:r>
          </a:p>
        </p:txBody>
      </p:sp>
      <p:sp>
        <p:nvSpPr>
          <p:cNvPr id="3" name="Content Placeholder 2">
            <a:extLst>
              <a:ext uri="{FF2B5EF4-FFF2-40B4-BE49-F238E27FC236}">
                <a16:creationId xmlns:a16="http://schemas.microsoft.com/office/drawing/2014/main" id="{2C380A25-8B46-E48C-0A8A-9DEC1D8EC95C}"/>
              </a:ext>
            </a:extLst>
          </p:cNvPr>
          <p:cNvSpPr>
            <a:spLocks noGrp="1"/>
          </p:cNvSpPr>
          <p:nvPr>
            <p:ph idx="1"/>
          </p:nvPr>
        </p:nvSpPr>
        <p:spPr>
          <a:xfrm>
            <a:off x="700322" y="1686292"/>
            <a:ext cx="11007364" cy="3485416"/>
          </a:xfrm>
        </p:spPr>
        <p:txBody>
          <a:bodyPr>
            <a:normAutofit/>
          </a:bodyPr>
          <a:lstStyle/>
          <a:p>
            <a:pPr algn="just"/>
            <a:r>
              <a:rPr lang="en-US" b="1" dirty="0">
                <a:latin typeface="+mj-lt"/>
              </a:rPr>
              <a:t>Sensor tag and Programmer: </a:t>
            </a:r>
            <a:r>
              <a:rPr lang="en-US" dirty="0">
                <a:latin typeface="+mj-lt"/>
              </a:rPr>
              <a:t>A wireless embedded device</a:t>
            </a:r>
          </a:p>
          <a:p>
            <a:pPr lvl="1" algn="just"/>
            <a:r>
              <a:rPr lang="en-US" dirty="0">
                <a:latin typeface="+mj-lt"/>
              </a:rPr>
              <a:t>May be able to lend additional sensor tags for some groups</a:t>
            </a:r>
          </a:p>
          <a:p>
            <a:pPr algn="just"/>
            <a:r>
              <a:rPr lang="en-US" dirty="0">
                <a:latin typeface="+mj-lt"/>
              </a:rPr>
              <a:t>Some groups have not yet collected sensor tag!</a:t>
            </a:r>
          </a:p>
          <a:p>
            <a:pPr algn="just"/>
            <a:r>
              <a:rPr lang="en-US" dirty="0">
                <a:latin typeface="+mj-lt"/>
              </a:rPr>
              <a:t>Any other issues with sensor tag? Faulty?</a:t>
            </a:r>
          </a:p>
          <a:p>
            <a:pPr algn="just"/>
            <a:endParaRPr lang="en-US" dirty="0">
              <a:latin typeface="+mj-lt"/>
            </a:endParaRPr>
          </a:p>
          <a:p>
            <a:pPr marL="0" indent="0">
              <a:buNone/>
            </a:pPr>
            <a:endParaRPr lang="en-SG" sz="1700" dirty="0"/>
          </a:p>
          <a:p>
            <a:br>
              <a:rPr lang="en-SG" sz="1700" dirty="0"/>
            </a:b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3BF5CBC3-492B-E7C9-7FB3-AE5533D63EE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pic>
        <p:nvPicPr>
          <p:cNvPr id="4" name="Picture 3" descr="A red rectangular object with a black and silver object in it&#10;&#10;Description automatically generated">
            <a:extLst>
              <a:ext uri="{FF2B5EF4-FFF2-40B4-BE49-F238E27FC236}">
                <a16:creationId xmlns:a16="http://schemas.microsoft.com/office/drawing/2014/main" id="{36041CA6-D1A3-56F6-AC7B-AC8D77929EAF}"/>
              </a:ext>
            </a:extLst>
          </p:cNvPr>
          <p:cNvPicPr>
            <a:picLocks noChangeAspect="1"/>
          </p:cNvPicPr>
          <p:nvPr/>
        </p:nvPicPr>
        <p:blipFill>
          <a:blip r:embed="rId3"/>
          <a:stretch>
            <a:fillRect/>
          </a:stretch>
        </p:blipFill>
        <p:spPr>
          <a:xfrm>
            <a:off x="7854143" y="4025113"/>
            <a:ext cx="3338278" cy="2425815"/>
          </a:xfrm>
          <a:prstGeom prst="rect">
            <a:avLst/>
          </a:prstGeom>
        </p:spPr>
      </p:pic>
    </p:spTree>
    <p:extLst>
      <p:ext uri="{BB962C8B-B14F-4D97-AF65-F5344CB8AC3E}">
        <p14:creationId xmlns:p14="http://schemas.microsoft.com/office/powerpoint/2010/main" val="3009647683"/>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93D30-21CC-1E68-502A-49F56711DDB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4D915B-2BAA-6CE3-09F5-68F25D3737BD}"/>
              </a:ext>
            </a:extLst>
          </p:cNvPr>
          <p:cNvSpPr>
            <a:spLocks noGrp="1"/>
          </p:cNvSpPr>
          <p:nvPr>
            <p:ph idx="1"/>
          </p:nvPr>
        </p:nvSpPr>
        <p:spPr>
          <a:xfrm>
            <a:off x="2624866" y="3144300"/>
            <a:ext cx="6942268" cy="1258094"/>
          </a:xfrm>
        </p:spPr>
        <p:txBody>
          <a:bodyPr>
            <a:normAutofit/>
          </a:bodyPr>
          <a:lstStyle/>
          <a:p>
            <a:pPr marL="0" indent="0" algn="ctr">
              <a:buNone/>
            </a:pPr>
            <a:r>
              <a:rPr lang="en-US" sz="4800" dirty="0"/>
              <a:t>Microcontroller Memory</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6C79D24C-4627-CA96-79C3-4BC4080500EB}"/>
              </a:ext>
            </a:extLst>
          </p:cNvPr>
          <p:cNvSpPr>
            <a:spLocks noGrp="1"/>
          </p:cNvSpPr>
          <p:nvPr>
            <p:ph type="sldNum" sz="quarter" idx="12"/>
          </p:nvPr>
        </p:nvSpPr>
        <p:spPr/>
        <p:txBody>
          <a:bodyPr/>
          <a:lstStyle/>
          <a:p>
            <a:fld id="{687B7451-1438-CB4A-8106-82A64F1C7D7B}" type="slidenum">
              <a:rPr lang="sv-SE" smtClean="0"/>
              <a:t>50</a:t>
            </a:fld>
            <a:endParaRPr lang="sv-SE"/>
          </a:p>
        </p:txBody>
      </p:sp>
      <p:sp>
        <p:nvSpPr>
          <p:cNvPr id="2" name="Footer Placeholder 1">
            <a:extLst>
              <a:ext uri="{FF2B5EF4-FFF2-40B4-BE49-F238E27FC236}">
                <a16:creationId xmlns:a16="http://schemas.microsoft.com/office/drawing/2014/main" id="{E7B0B490-4068-7E8D-4B7D-6B53C4C2AB94}"/>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965986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BDCD-7245-DC32-A9E7-0234F99E4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E2A5B-B86D-C969-FF97-52CF1DDB56C1}"/>
              </a:ext>
            </a:extLst>
          </p:cNvPr>
          <p:cNvSpPr>
            <a:spLocks noGrp="1"/>
          </p:cNvSpPr>
          <p:nvPr>
            <p:ph type="title"/>
          </p:nvPr>
        </p:nvSpPr>
        <p:spPr/>
        <p:txBody>
          <a:bodyPr>
            <a:normAutofit/>
          </a:bodyPr>
          <a:lstStyle/>
          <a:p>
            <a:r>
              <a:rPr lang="en-US" sz="4000" dirty="0">
                <a:latin typeface="+mn-lt"/>
              </a:rPr>
              <a:t>Memory on microcontroller (hierarchy)</a:t>
            </a:r>
          </a:p>
        </p:txBody>
      </p:sp>
      <p:sp>
        <p:nvSpPr>
          <p:cNvPr id="4" name="Slide Number Placeholder 3">
            <a:extLst>
              <a:ext uri="{FF2B5EF4-FFF2-40B4-BE49-F238E27FC236}">
                <a16:creationId xmlns:a16="http://schemas.microsoft.com/office/drawing/2014/main" id="{2F50EE87-0780-0003-6753-E7A62A85D88F}"/>
              </a:ext>
            </a:extLst>
          </p:cNvPr>
          <p:cNvSpPr>
            <a:spLocks noGrp="1"/>
          </p:cNvSpPr>
          <p:nvPr>
            <p:ph type="sldNum" sz="quarter" idx="12"/>
          </p:nvPr>
        </p:nvSpPr>
        <p:spPr/>
        <p:txBody>
          <a:bodyPr/>
          <a:lstStyle/>
          <a:p>
            <a:fld id="{0778C724-3839-4D76-A707-B4C23905D055}" type="slidenum">
              <a:rPr lang="en-US" smtClean="0"/>
              <a:t>51</a:t>
            </a:fld>
            <a:endParaRPr lang="en-US"/>
          </a:p>
        </p:txBody>
      </p:sp>
      <p:graphicFrame>
        <p:nvGraphicFramePr>
          <p:cNvPr id="5" name="Content Placeholder 4">
            <a:extLst>
              <a:ext uri="{FF2B5EF4-FFF2-40B4-BE49-F238E27FC236}">
                <a16:creationId xmlns:a16="http://schemas.microsoft.com/office/drawing/2014/main" id="{200D6B85-C6E1-769F-CE58-7D2C57329F63}"/>
              </a:ext>
            </a:extLst>
          </p:cNvPr>
          <p:cNvGraphicFramePr>
            <a:graphicFrameLocks/>
          </p:cNvGraphicFramePr>
          <p:nvPr/>
        </p:nvGraphicFramePr>
        <p:xfrm>
          <a:off x="2708031" y="1727199"/>
          <a:ext cx="6499274" cy="4427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1413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DBB2D-02F2-FEF3-E63D-A80064394D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9A83F2-F0D5-215E-D47A-0D6875E70BE4}"/>
              </a:ext>
            </a:extLst>
          </p:cNvPr>
          <p:cNvSpPr>
            <a:spLocks noGrp="1"/>
          </p:cNvSpPr>
          <p:nvPr>
            <p:ph type="title"/>
          </p:nvPr>
        </p:nvSpPr>
        <p:spPr/>
        <p:txBody>
          <a:bodyPr>
            <a:normAutofit/>
          </a:bodyPr>
          <a:lstStyle/>
          <a:p>
            <a:r>
              <a:rPr lang="en-US" sz="4000" dirty="0">
                <a:latin typeface="+mn-lt"/>
              </a:rPr>
              <a:t>Example of volatile memory: SRAM</a:t>
            </a:r>
          </a:p>
        </p:txBody>
      </p:sp>
      <p:sp>
        <p:nvSpPr>
          <p:cNvPr id="3" name="Content Placeholder 2">
            <a:extLst>
              <a:ext uri="{FF2B5EF4-FFF2-40B4-BE49-F238E27FC236}">
                <a16:creationId xmlns:a16="http://schemas.microsoft.com/office/drawing/2014/main" id="{17EF2979-C47A-EC47-7941-D652F9C6B9FC}"/>
              </a:ext>
            </a:extLst>
          </p:cNvPr>
          <p:cNvSpPr>
            <a:spLocks noGrp="1"/>
          </p:cNvSpPr>
          <p:nvPr>
            <p:ph idx="1"/>
          </p:nvPr>
        </p:nvSpPr>
        <p:spPr/>
        <p:txBody>
          <a:bodyPr/>
          <a:lstStyle/>
          <a:p>
            <a:r>
              <a:rPr lang="en-US" dirty="0">
                <a:latin typeface="+mj-lt"/>
              </a:rPr>
              <a:t>Same design as registers in traditional computer systems</a:t>
            </a:r>
          </a:p>
          <a:p>
            <a:pPr lvl="1"/>
            <a:r>
              <a:rPr lang="en-US" dirty="0">
                <a:latin typeface="+mj-lt"/>
              </a:rPr>
              <a:t>No need to refresh it -&gt; lower energy costs</a:t>
            </a:r>
          </a:p>
          <a:p>
            <a:pPr lvl="1"/>
            <a:endParaRPr lang="en-US" dirty="0">
              <a:latin typeface="+mj-lt"/>
            </a:endParaRPr>
          </a:p>
          <a:p>
            <a:r>
              <a:rPr lang="en-US" dirty="0">
                <a:latin typeface="+mj-lt"/>
              </a:rPr>
              <a:t>Tradeoff:</a:t>
            </a:r>
          </a:p>
          <a:p>
            <a:pPr lvl="1"/>
            <a:r>
              <a:rPr lang="en-US" dirty="0">
                <a:latin typeface="+mj-lt"/>
              </a:rPr>
              <a:t>More expensive</a:t>
            </a:r>
          </a:p>
          <a:p>
            <a:pPr lvl="1"/>
            <a:r>
              <a:rPr lang="en-US" dirty="0">
                <a:latin typeface="+mj-lt"/>
              </a:rPr>
              <a:t>Physically larger</a:t>
            </a:r>
          </a:p>
        </p:txBody>
      </p:sp>
      <p:sp>
        <p:nvSpPr>
          <p:cNvPr id="4" name="Slide Number Placeholder 3">
            <a:extLst>
              <a:ext uri="{FF2B5EF4-FFF2-40B4-BE49-F238E27FC236}">
                <a16:creationId xmlns:a16="http://schemas.microsoft.com/office/drawing/2014/main" id="{73C224AD-C543-9388-EF88-3C51FE519AB2}"/>
              </a:ext>
            </a:extLst>
          </p:cNvPr>
          <p:cNvSpPr>
            <a:spLocks noGrp="1"/>
          </p:cNvSpPr>
          <p:nvPr>
            <p:ph type="sldNum" sz="quarter" idx="12"/>
          </p:nvPr>
        </p:nvSpPr>
        <p:spPr/>
        <p:txBody>
          <a:bodyPr/>
          <a:lstStyle/>
          <a:p>
            <a:fld id="{0778C724-3839-4D76-A707-B4C23905D055}" type="slidenum">
              <a:rPr lang="en-US" smtClean="0"/>
              <a:t>52</a:t>
            </a:fld>
            <a:endParaRPr lang="en-US"/>
          </a:p>
        </p:txBody>
      </p:sp>
      <p:pic>
        <p:nvPicPr>
          <p:cNvPr id="2052" name="Picture 4" descr="SRAM memory cell - what kind of flip-flop - Electrical Engineering Stack  Exchange">
            <a:extLst>
              <a:ext uri="{FF2B5EF4-FFF2-40B4-BE49-F238E27FC236}">
                <a16:creationId xmlns:a16="http://schemas.microsoft.com/office/drawing/2014/main" id="{A9E336F2-2247-BB6C-8C18-7E1564577B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59564" y="2913321"/>
            <a:ext cx="3702072" cy="278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40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4E143-07D9-A8C1-32B9-0DB9B977E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CBF0B-21F8-7B6A-A3A5-81FAC9FE5B8D}"/>
              </a:ext>
            </a:extLst>
          </p:cNvPr>
          <p:cNvSpPr>
            <a:spLocks noGrp="1"/>
          </p:cNvSpPr>
          <p:nvPr>
            <p:ph type="title"/>
          </p:nvPr>
        </p:nvSpPr>
        <p:spPr/>
        <p:txBody>
          <a:bodyPr>
            <a:normAutofit/>
          </a:bodyPr>
          <a:lstStyle/>
          <a:p>
            <a:r>
              <a:rPr lang="en-US" sz="4000" dirty="0">
                <a:latin typeface="+mn-lt"/>
              </a:rPr>
              <a:t>Example of non-volatile memory: Flash</a:t>
            </a:r>
          </a:p>
        </p:txBody>
      </p:sp>
      <p:sp>
        <p:nvSpPr>
          <p:cNvPr id="3" name="Content Placeholder 2">
            <a:extLst>
              <a:ext uri="{FF2B5EF4-FFF2-40B4-BE49-F238E27FC236}">
                <a16:creationId xmlns:a16="http://schemas.microsoft.com/office/drawing/2014/main" id="{E6B6DD32-C097-1C1E-72DE-8FDC683E39F2}"/>
              </a:ext>
            </a:extLst>
          </p:cNvPr>
          <p:cNvSpPr>
            <a:spLocks noGrp="1"/>
          </p:cNvSpPr>
          <p:nvPr>
            <p:ph idx="1"/>
          </p:nvPr>
        </p:nvSpPr>
        <p:spPr>
          <a:xfrm>
            <a:off x="838200" y="1690688"/>
            <a:ext cx="10515600" cy="4351338"/>
          </a:xfrm>
        </p:spPr>
        <p:txBody>
          <a:bodyPr/>
          <a:lstStyle/>
          <a:p>
            <a:r>
              <a:rPr lang="en-US" dirty="0">
                <a:latin typeface="+mj-lt"/>
              </a:rPr>
              <a:t>Same design as SSDs and Flash drives</a:t>
            </a:r>
          </a:p>
          <a:p>
            <a:endParaRPr lang="en-US" dirty="0">
              <a:latin typeface="+mj-lt"/>
            </a:endParaRPr>
          </a:p>
          <a:p>
            <a:r>
              <a:rPr lang="en-US" dirty="0">
                <a:latin typeface="+mj-lt"/>
              </a:rPr>
              <a:t>Memory is stored with no energy costs</a:t>
            </a:r>
          </a:p>
          <a:p>
            <a:pPr lvl="1"/>
            <a:r>
              <a:rPr lang="en-US" dirty="0">
                <a:latin typeface="+mj-lt"/>
              </a:rPr>
              <a:t>Reading is lowish energy and quick</a:t>
            </a:r>
          </a:p>
          <a:p>
            <a:pPr lvl="1"/>
            <a:r>
              <a:rPr lang="en-US" dirty="0">
                <a:latin typeface="+mj-lt"/>
              </a:rPr>
              <a:t>Writing is high energy and very slow</a:t>
            </a:r>
          </a:p>
          <a:p>
            <a:pPr lvl="2"/>
            <a:r>
              <a:rPr lang="en-US" dirty="0">
                <a:latin typeface="+mj-lt"/>
              </a:rPr>
              <a:t>Writing also has to occur in blocks (e.g. 512 bytes)</a:t>
            </a:r>
          </a:p>
          <a:p>
            <a:pPr lvl="2"/>
            <a:endParaRPr lang="en-US" dirty="0">
              <a:latin typeface="+mj-lt"/>
            </a:endParaRPr>
          </a:p>
          <a:p>
            <a:r>
              <a:rPr lang="en-US" dirty="0">
                <a:latin typeface="+mj-lt"/>
              </a:rPr>
              <a:t>Concern: Flash has a limited lifetime ~10,000 writes</a:t>
            </a:r>
          </a:p>
          <a:p>
            <a:pPr lvl="1"/>
            <a:r>
              <a:rPr lang="en-US" dirty="0">
                <a:latin typeface="+mj-lt"/>
              </a:rPr>
              <a:t>Only writing to Flash when you load code? Essentially forever</a:t>
            </a:r>
          </a:p>
          <a:p>
            <a:pPr lvl="1"/>
            <a:r>
              <a:rPr lang="en-US" dirty="0">
                <a:latin typeface="+mj-lt"/>
              </a:rPr>
              <a:t>Recording data to Flash every second? 2.8 hours</a:t>
            </a:r>
          </a:p>
        </p:txBody>
      </p:sp>
      <p:sp>
        <p:nvSpPr>
          <p:cNvPr id="4" name="Slide Number Placeholder 3">
            <a:extLst>
              <a:ext uri="{FF2B5EF4-FFF2-40B4-BE49-F238E27FC236}">
                <a16:creationId xmlns:a16="http://schemas.microsoft.com/office/drawing/2014/main" id="{9DB4EF39-7474-050D-8C4A-23E2CB57B132}"/>
              </a:ext>
            </a:extLst>
          </p:cNvPr>
          <p:cNvSpPr>
            <a:spLocks noGrp="1"/>
          </p:cNvSpPr>
          <p:nvPr>
            <p:ph type="sldNum" sz="quarter" idx="12"/>
          </p:nvPr>
        </p:nvSpPr>
        <p:spPr/>
        <p:txBody>
          <a:bodyPr/>
          <a:lstStyle/>
          <a:p>
            <a:fld id="{0778C724-3839-4D76-A707-B4C23905D055}" type="slidenum">
              <a:rPr lang="en-US" smtClean="0"/>
              <a:t>53</a:t>
            </a:fld>
            <a:endParaRPr lang="en-US"/>
          </a:p>
        </p:txBody>
      </p:sp>
    </p:spTree>
    <p:extLst>
      <p:ext uri="{BB962C8B-B14F-4D97-AF65-F5344CB8AC3E}">
        <p14:creationId xmlns:p14="http://schemas.microsoft.com/office/powerpoint/2010/main" val="10368133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2097A-D7F6-289C-C867-A873C34E17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0C791-79EC-A4D6-09C2-E409F373F268}"/>
              </a:ext>
            </a:extLst>
          </p:cNvPr>
          <p:cNvSpPr>
            <a:spLocks noGrp="1"/>
          </p:cNvSpPr>
          <p:nvPr>
            <p:ph type="title"/>
          </p:nvPr>
        </p:nvSpPr>
        <p:spPr/>
        <p:txBody>
          <a:bodyPr>
            <a:normAutofit/>
          </a:bodyPr>
          <a:lstStyle/>
          <a:p>
            <a:r>
              <a:rPr lang="en-US" sz="4000" dirty="0">
                <a:latin typeface="+mn-lt"/>
              </a:rPr>
              <a:t>SRAM (RAM) versus Flash (ROM)</a:t>
            </a:r>
          </a:p>
        </p:txBody>
      </p:sp>
      <p:sp>
        <p:nvSpPr>
          <p:cNvPr id="3" name="Content Placeholder 2">
            <a:extLst>
              <a:ext uri="{FF2B5EF4-FFF2-40B4-BE49-F238E27FC236}">
                <a16:creationId xmlns:a16="http://schemas.microsoft.com/office/drawing/2014/main" id="{492C1FB9-5362-651F-AD08-F150E4F66E42}"/>
              </a:ext>
            </a:extLst>
          </p:cNvPr>
          <p:cNvSpPr>
            <a:spLocks noGrp="1"/>
          </p:cNvSpPr>
          <p:nvPr>
            <p:ph idx="1"/>
          </p:nvPr>
        </p:nvSpPr>
        <p:spPr/>
        <p:txBody>
          <a:bodyPr>
            <a:normAutofit fontScale="92500" lnSpcReduction="20000"/>
          </a:bodyPr>
          <a:lstStyle/>
          <a:p>
            <a:r>
              <a:rPr lang="en-US" dirty="0">
                <a:latin typeface="+mj-lt"/>
              </a:rPr>
              <a:t>Size and time difference between non-volatile and volatile memory is </a:t>
            </a:r>
            <a:r>
              <a:rPr lang="en-US" i="1" dirty="0">
                <a:latin typeface="+mj-lt"/>
              </a:rPr>
              <a:t>significantly</a:t>
            </a:r>
            <a:r>
              <a:rPr lang="en-US" dirty="0">
                <a:latin typeface="+mj-lt"/>
              </a:rPr>
              <a:t> reduced from traditional computing</a:t>
            </a:r>
          </a:p>
          <a:p>
            <a:pPr lvl="1"/>
            <a:r>
              <a:rPr lang="en-US" dirty="0">
                <a:latin typeface="+mj-lt"/>
              </a:rPr>
              <a:t>Non-volatile store 2-10x larger than volatile</a:t>
            </a:r>
          </a:p>
          <a:p>
            <a:pPr lvl="1"/>
            <a:r>
              <a:rPr lang="en-US" dirty="0">
                <a:latin typeface="+mj-lt"/>
              </a:rPr>
              <a:t>Single-cycle RAM. Maybe two-cycles to Flash (to read)</a:t>
            </a:r>
          </a:p>
          <a:p>
            <a:pPr lvl="1"/>
            <a:endParaRPr lang="en-US" dirty="0">
              <a:latin typeface="+mj-lt"/>
            </a:endParaRPr>
          </a:p>
          <a:p>
            <a:r>
              <a:rPr lang="en-US" dirty="0">
                <a:latin typeface="+mj-lt"/>
              </a:rPr>
              <a:t>Major difference: energy and writability</a:t>
            </a:r>
          </a:p>
          <a:p>
            <a:pPr lvl="1"/>
            <a:r>
              <a:rPr lang="en-US" dirty="0">
                <a:latin typeface="+mj-lt"/>
              </a:rPr>
              <a:t>SRAM is low-energy to read and write (no refresh needed)</a:t>
            </a:r>
          </a:p>
          <a:p>
            <a:pPr lvl="1"/>
            <a:r>
              <a:rPr lang="en-US" dirty="0">
                <a:latin typeface="+mj-lt"/>
              </a:rPr>
              <a:t>Flash is lowish-energy to read, but very high energy to write</a:t>
            </a:r>
          </a:p>
          <a:p>
            <a:pPr lvl="1"/>
            <a:endParaRPr lang="en-US" dirty="0">
              <a:latin typeface="+mj-lt"/>
            </a:endParaRPr>
          </a:p>
          <a:p>
            <a:r>
              <a:rPr lang="en-US" dirty="0">
                <a:latin typeface="+mj-lt"/>
              </a:rPr>
              <a:t>Hierarchical structure is not enforced</a:t>
            </a:r>
          </a:p>
          <a:p>
            <a:pPr lvl="1"/>
            <a:r>
              <a:rPr lang="en-US" dirty="0">
                <a:latin typeface="+mj-lt"/>
              </a:rPr>
              <a:t>Same address space for RAM and Flash (very different from traditional)</a:t>
            </a:r>
          </a:p>
          <a:p>
            <a:pPr lvl="1"/>
            <a:r>
              <a:rPr lang="en-US" dirty="0">
                <a:latin typeface="+mj-lt"/>
              </a:rPr>
              <a:t>Run instructions right inside of Flash</a:t>
            </a:r>
          </a:p>
          <a:p>
            <a:pPr lvl="1"/>
            <a:r>
              <a:rPr lang="en-US" dirty="0">
                <a:latin typeface="+mj-lt"/>
              </a:rPr>
              <a:t>Keep variables in RAM (or const variables in Flash)</a:t>
            </a:r>
          </a:p>
        </p:txBody>
      </p:sp>
      <p:sp>
        <p:nvSpPr>
          <p:cNvPr id="4" name="Slide Number Placeholder 3">
            <a:extLst>
              <a:ext uri="{FF2B5EF4-FFF2-40B4-BE49-F238E27FC236}">
                <a16:creationId xmlns:a16="http://schemas.microsoft.com/office/drawing/2014/main" id="{D43273D0-F787-9511-8606-3127FADA8D73}"/>
              </a:ext>
            </a:extLst>
          </p:cNvPr>
          <p:cNvSpPr>
            <a:spLocks noGrp="1"/>
          </p:cNvSpPr>
          <p:nvPr>
            <p:ph type="sldNum" sz="quarter" idx="12"/>
          </p:nvPr>
        </p:nvSpPr>
        <p:spPr/>
        <p:txBody>
          <a:bodyPr/>
          <a:lstStyle/>
          <a:p>
            <a:fld id="{0778C724-3839-4D76-A707-B4C23905D055}" type="slidenum">
              <a:rPr lang="en-US" smtClean="0"/>
              <a:t>54</a:t>
            </a:fld>
            <a:endParaRPr lang="en-US"/>
          </a:p>
        </p:txBody>
      </p:sp>
    </p:spTree>
    <p:extLst>
      <p:ext uri="{BB962C8B-B14F-4D97-AF65-F5344CB8AC3E}">
        <p14:creationId xmlns:p14="http://schemas.microsoft.com/office/powerpoint/2010/main" val="351037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347EB-DF21-80C0-869B-3B0C3B3561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AF73D-D612-3449-A393-1820E262ACDF}"/>
              </a:ext>
            </a:extLst>
          </p:cNvPr>
          <p:cNvSpPr>
            <a:spLocks noGrp="1"/>
          </p:cNvSpPr>
          <p:nvPr>
            <p:ph type="title"/>
          </p:nvPr>
        </p:nvSpPr>
        <p:spPr>
          <a:xfrm>
            <a:off x="731556" y="288776"/>
            <a:ext cx="10789884" cy="1143000"/>
          </a:xfrm>
        </p:spPr>
        <p:txBody>
          <a:bodyPr>
            <a:noAutofit/>
          </a:bodyPr>
          <a:lstStyle/>
          <a:p>
            <a:r>
              <a:rPr lang="en-US" dirty="0">
                <a:latin typeface="+mn-lt"/>
              </a:rPr>
              <a:t>How do you select microcontrollers?</a:t>
            </a:r>
          </a:p>
        </p:txBody>
      </p:sp>
      <p:sp>
        <p:nvSpPr>
          <p:cNvPr id="4" name="Content Placeholder 3">
            <a:extLst>
              <a:ext uri="{FF2B5EF4-FFF2-40B4-BE49-F238E27FC236}">
                <a16:creationId xmlns:a16="http://schemas.microsoft.com/office/drawing/2014/main" id="{CA1F8F56-7EBE-8A57-9BD5-D2FE9FE5382F}"/>
              </a:ext>
            </a:extLst>
          </p:cNvPr>
          <p:cNvSpPr>
            <a:spLocks noGrp="1"/>
          </p:cNvSpPr>
          <p:nvPr>
            <p:ph idx="1"/>
          </p:nvPr>
        </p:nvSpPr>
        <p:spPr>
          <a:xfrm>
            <a:off x="792552" y="1570322"/>
            <a:ext cx="10728888" cy="4400988"/>
          </a:xfrm>
        </p:spPr>
        <p:txBody>
          <a:bodyPr>
            <a:normAutofit/>
          </a:bodyPr>
          <a:lstStyle/>
          <a:p>
            <a:pPr>
              <a:lnSpc>
                <a:spcPct val="140000"/>
              </a:lnSpc>
            </a:pPr>
            <a:r>
              <a:rPr lang="en-US" dirty="0">
                <a:latin typeface="+mj-lt"/>
              </a:rPr>
              <a:t>Some of the metrics to be considered in making a selection:</a:t>
            </a:r>
          </a:p>
          <a:p>
            <a:pPr lvl="1">
              <a:lnSpc>
                <a:spcPct val="140000"/>
              </a:lnSpc>
            </a:pPr>
            <a:r>
              <a:rPr lang="en-US" dirty="0">
                <a:latin typeface="+mj-lt"/>
              </a:rPr>
              <a:t>Power consumption</a:t>
            </a:r>
          </a:p>
          <a:p>
            <a:pPr lvl="1">
              <a:lnSpc>
                <a:spcPct val="140000"/>
              </a:lnSpc>
            </a:pPr>
            <a:r>
              <a:rPr lang="en-US" dirty="0">
                <a:latin typeface="+mj-lt"/>
              </a:rPr>
              <a:t>Clock frequency</a:t>
            </a:r>
          </a:p>
          <a:p>
            <a:pPr lvl="1">
              <a:lnSpc>
                <a:spcPct val="140000"/>
              </a:lnSpc>
            </a:pPr>
            <a:r>
              <a:rPr lang="en-US" dirty="0">
                <a:latin typeface="+mj-lt"/>
              </a:rPr>
              <a:t>IO pins</a:t>
            </a:r>
          </a:p>
          <a:p>
            <a:pPr lvl="1">
              <a:lnSpc>
                <a:spcPct val="140000"/>
              </a:lnSpc>
            </a:pPr>
            <a:r>
              <a:rPr lang="en-US" dirty="0">
                <a:latin typeface="+mj-lt"/>
              </a:rPr>
              <a:t>Memory</a:t>
            </a:r>
          </a:p>
          <a:p>
            <a:pPr lvl="1">
              <a:lnSpc>
                <a:spcPct val="140000"/>
              </a:lnSpc>
            </a:pPr>
            <a:r>
              <a:rPr lang="en-US" dirty="0">
                <a:latin typeface="+mj-lt"/>
              </a:rPr>
              <a:t>Internal functions</a:t>
            </a:r>
          </a:p>
          <a:p>
            <a:pPr lvl="1">
              <a:lnSpc>
                <a:spcPct val="140000"/>
              </a:lnSpc>
            </a:pPr>
            <a:r>
              <a:rPr lang="en-US" dirty="0">
                <a:latin typeface="+mj-lt"/>
              </a:rPr>
              <a:t>Others? What else?</a:t>
            </a:r>
          </a:p>
          <a:p>
            <a:pPr>
              <a:lnSpc>
                <a:spcPct val="140000"/>
              </a:lnSpc>
            </a:pPr>
            <a:endParaRPr lang="en-US" dirty="0"/>
          </a:p>
          <a:p>
            <a:pPr>
              <a:lnSpc>
                <a:spcPct val="140000"/>
              </a:lnSpc>
            </a:pPr>
            <a:endParaRPr lang="en-US" dirty="0"/>
          </a:p>
          <a:p>
            <a:pPr lvl="1">
              <a:lnSpc>
                <a:spcPct val="140000"/>
              </a:lnSpc>
            </a:pPr>
            <a:endParaRPr lang="en-US" dirty="0"/>
          </a:p>
        </p:txBody>
      </p:sp>
    </p:spTree>
    <p:extLst>
      <p:ext uri="{BB962C8B-B14F-4D97-AF65-F5344CB8AC3E}">
        <p14:creationId xmlns:p14="http://schemas.microsoft.com/office/powerpoint/2010/main" val="941250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3DB6A-8AC0-FE69-3524-AEA997B88A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C3F78-2A8A-013F-009E-67985320B639}"/>
              </a:ext>
            </a:extLst>
          </p:cNvPr>
          <p:cNvSpPr>
            <a:spLocks noGrp="1"/>
          </p:cNvSpPr>
          <p:nvPr>
            <p:ph type="title"/>
          </p:nvPr>
        </p:nvSpPr>
        <p:spPr>
          <a:xfrm>
            <a:off x="838199" y="365125"/>
            <a:ext cx="11027735" cy="1325563"/>
          </a:xfrm>
        </p:spPr>
        <p:txBody>
          <a:bodyPr>
            <a:normAutofit/>
          </a:bodyPr>
          <a:lstStyle/>
          <a:p>
            <a:r>
              <a:rPr lang="en-US" sz="4000" dirty="0">
                <a:latin typeface="+mn-lt"/>
              </a:rPr>
              <a:t>Processor design choices for embedded application</a:t>
            </a:r>
          </a:p>
        </p:txBody>
      </p:sp>
      <p:sp>
        <p:nvSpPr>
          <p:cNvPr id="3" name="Content Placeholder 2">
            <a:extLst>
              <a:ext uri="{FF2B5EF4-FFF2-40B4-BE49-F238E27FC236}">
                <a16:creationId xmlns:a16="http://schemas.microsoft.com/office/drawing/2014/main" id="{61F4C0C3-0336-21C6-68FC-BECDEAAECE38}"/>
              </a:ext>
            </a:extLst>
          </p:cNvPr>
          <p:cNvSpPr>
            <a:spLocks noGrp="1"/>
          </p:cNvSpPr>
          <p:nvPr>
            <p:ph idx="1"/>
          </p:nvPr>
        </p:nvSpPr>
        <p:spPr/>
        <p:txBody>
          <a:bodyPr>
            <a:normAutofit fontScale="92500" lnSpcReduction="20000"/>
          </a:bodyPr>
          <a:lstStyle/>
          <a:p>
            <a:r>
              <a:rPr lang="en-US" dirty="0">
                <a:latin typeface="+mj-lt"/>
              </a:rPr>
              <a:t>How many bits is the architecture?</a:t>
            </a:r>
          </a:p>
          <a:p>
            <a:pPr lvl="1"/>
            <a:r>
              <a:rPr lang="en-US" dirty="0">
                <a:latin typeface="+mj-lt"/>
              </a:rPr>
              <a:t>8-bit and 16-bit not uncommon</a:t>
            </a:r>
          </a:p>
          <a:p>
            <a:pPr lvl="1"/>
            <a:r>
              <a:rPr lang="en-US" dirty="0">
                <a:latin typeface="+mj-lt"/>
              </a:rPr>
              <a:t>64-bit is very rare (who has that much memory?)</a:t>
            </a:r>
          </a:p>
          <a:p>
            <a:pPr lvl="2"/>
            <a:endParaRPr lang="en-US" dirty="0">
              <a:latin typeface="+mj-lt"/>
            </a:endParaRPr>
          </a:p>
          <a:p>
            <a:r>
              <a:rPr lang="en-US" dirty="0">
                <a:latin typeface="+mj-lt"/>
              </a:rPr>
              <a:t>What instructions are supported?</a:t>
            </a:r>
          </a:p>
          <a:p>
            <a:pPr lvl="1"/>
            <a:r>
              <a:rPr lang="en-US" dirty="0">
                <a:latin typeface="+mj-lt"/>
              </a:rPr>
              <a:t>Normal stuff yes</a:t>
            </a:r>
          </a:p>
          <a:p>
            <a:pPr lvl="1"/>
            <a:r>
              <a:rPr lang="en-US" dirty="0">
                <a:latin typeface="+mj-lt"/>
              </a:rPr>
              <a:t>What about single-cycle multiply?</a:t>
            </a:r>
          </a:p>
          <a:p>
            <a:pPr lvl="1"/>
            <a:r>
              <a:rPr lang="en-US" dirty="0">
                <a:latin typeface="+mj-lt"/>
              </a:rPr>
              <a:t>What about floating-point operations?</a:t>
            </a:r>
          </a:p>
          <a:p>
            <a:pPr lvl="1"/>
            <a:r>
              <a:rPr lang="en-US" dirty="0">
                <a:latin typeface="+mj-lt"/>
              </a:rPr>
              <a:t>Vector instructions?</a:t>
            </a:r>
          </a:p>
          <a:p>
            <a:endParaRPr lang="en-US" dirty="0">
              <a:latin typeface="+mj-lt"/>
            </a:endParaRPr>
          </a:p>
          <a:p>
            <a:r>
              <a:rPr lang="en-US" dirty="0">
                <a:latin typeface="+mj-lt"/>
              </a:rPr>
              <a:t>How fast does it run?</a:t>
            </a:r>
          </a:p>
          <a:p>
            <a:pPr lvl="1"/>
            <a:r>
              <a:rPr lang="en-US" dirty="0">
                <a:latin typeface="+mj-lt"/>
              </a:rPr>
              <a:t>1-100 MHz is common on modern systems (faster is more energy cost)</a:t>
            </a:r>
          </a:p>
          <a:p>
            <a:pPr lvl="1"/>
            <a:r>
              <a:rPr lang="en-US" dirty="0">
                <a:latin typeface="+mj-lt"/>
              </a:rPr>
              <a:t>Occasionally MUCH slower (think 32 </a:t>
            </a:r>
            <a:r>
              <a:rPr lang="en-US" dirty="0" err="1">
                <a:latin typeface="+mj-lt"/>
              </a:rPr>
              <a:t>KHz</a:t>
            </a:r>
            <a:r>
              <a:rPr lang="en-US" dirty="0">
                <a:latin typeface="+mj-lt"/>
              </a:rPr>
              <a:t>)</a:t>
            </a:r>
          </a:p>
        </p:txBody>
      </p:sp>
      <p:sp>
        <p:nvSpPr>
          <p:cNvPr id="4" name="Slide Number Placeholder 3">
            <a:extLst>
              <a:ext uri="{FF2B5EF4-FFF2-40B4-BE49-F238E27FC236}">
                <a16:creationId xmlns:a16="http://schemas.microsoft.com/office/drawing/2014/main" id="{D89E1838-FDC2-2715-7088-D3E1D227673A}"/>
              </a:ext>
            </a:extLst>
          </p:cNvPr>
          <p:cNvSpPr>
            <a:spLocks noGrp="1"/>
          </p:cNvSpPr>
          <p:nvPr>
            <p:ph type="sldNum" sz="quarter" idx="12"/>
          </p:nvPr>
        </p:nvSpPr>
        <p:spPr/>
        <p:txBody>
          <a:bodyPr/>
          <a:lstStyle/>
          <a:p>
            <a:fld id="{0778C724-3839-4D76-A707-B4C23905D055}" type="slidenum">
              <a:rPr lang="en-US" smtClean="0"/>
              <a:t>56</a:t>
            </a:fld>
            <a:endParaRPr lang="en-US"/>
          </a:p>
        </p:txBody>
      </p:sp>
    </p:spTree>
    <p:extLst>
      <p:ext uri="{BB962C8B-B14F-4D97-AF65-F5344CB8AC3E}">
        <p14:creationId xmlns:p14="http://schemas.microsoft.com/office/powerpoint/2010/main" val="777934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26D7C-ECA8-339E-3D02-012DC8D8C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8E0A10-4ECB-1931-3E43-AADBC38133FE}"/>
              </a:ext>
            </a:extLst>
          </p:cNvPr>
          <p:cNvSpPr>
            <a:spLocks noGrp="1"/>
          </p:cNvSpPr>
          <p:nvPr>
            <p:ph type="title"/>
          </p:nvPr>
        </p:nvSpPr>
        <p:spPr/>
        <p:txBody>
          <a:bodyPr/>
          <a:lstStyle/>
          <a:p>
            <a:r>
              <a:rPr lang="en-US" dirty="0">
                <a:latin typeface="+mn-lt"/>
              </a:rPr>
              <a:t>Hardware Platform: CC2650 </a:t>
            </a:r>
            <a:r>
              <a:rPr lang="en-US" dirty="0" err="1">
                <a:latin typeface="+mn-lt"/>
              </a:rPr>
              <a:t>SensorTag</a:t>
            </a:r>
            <a:endParaRPr lang="en-SG" dirty="0">
              <a:latin typeface="+mn-lt"/>
            </a:endParaRPr>
          </a:p>
        </p:txBody>
      </p:sp>
      <p:sp>
        <p:nvSpPr>
          <p:cNvPr id="3" name="Content Placeholder 2">
            <a:extLst>
              <a:ext uri="{FF2B5EF4-FFF2-40B4-BE49-F238E27FC236}">
                <a16:creationId xmlns:a16="http://schemas.microsoft.com/office/drawing/2014/main" id="{7EC6E3A9-6E8B-6F06-C51B-821039BE86E2}"/>
              </a:ext>
            </a:extLst>
          </p:cNvPr>
          <p:cNvSpPr>
            <a:spLocks noGrp="1"/>
          </p:cNvSpPr>
          <p:nvPr>
            <p:ph idx="1"/>
          </p:nvPr>
        </p:nvSpPr>
        <p:spPr>
          <a:xfrm>
            <a:off x="927177" y="1690688"/>
            <a:ext cx="10768953" cy="4033520"/>
          </a:xfrm>
        </p:spPr>
        <p:txBody>
          <a:bodyPr>
            <a:normAutofit/>
          </a:bodyPr>
          <a:lstStyle/>
          <a:p>
            <a:r>
              <a:rPr lang="en-SG" b="1" dirty="0">
                <a:latin typeface="+mj-lt"/>
              </a:rPr>
              <a:t>Processor: </a:t>
            </a:r>
            <a:r>
              <a:rPr lang="en-SG" dirty="0">
                <a:latin typeface="+mj-lt"/>
              </a:rPr>
              <a:t>ARM Cortex M3 32-bit processor, up to 48-MHz clock speed</a:t>
            </a:r>
          </a:p>
          <a:p>
            <a:r>
              <a:rPr lang="en-SG" b="1" dirty="0">
                <a:latin typeface="+mj-lt"/>
              </a:rPr>
              <a:t>Memory: </a:t>
            </a:r>
            <a:r>
              <a:rPr lang="en-SG" dirty="0">
                <a:latin typeface="+mj-lt"/>
              </a:rPr>
              <a:t>8KB of SRAM for Cache, 20KB of SRAM, 128KB of In-System Programmable Flash</a:t>
            </a:r>
          </a:p>
          <a:p>
            <a:r>
              <a:rPr lang="en-SG" b="1" dirty="0">
                <a:latin typeface="+mj-lt"/>
              </a:rPr>
              <a:t>Network: </a:t>
            </a:r>
            <a:r>
              <a:rPr lang="en-SG" dirty="0">
                <a:latin typeface="+mj-lt"/>
              </a:rPr>
              <a:t>6LoWPAN, Bluetooth Low energy, RF4CE, ZigBee   </a:t>
            </a:r>
          </a:p>
          <a:p>
            <a:r>
              <a:rPr lang="en-SG" dirty="0">
                <a:latin typeface="+mj-lt"/>
              </a:rPr>
              <a:t>10 sensors including support for light, digital microphone, magnetic sensor, humidity, pressure, accelerometer, gyroscope, magnetometer, object temperature, and ambient temperature</a:t>
            </a:r>
          </a:p>
        </p:txBody>
      </p:sp>
      <p:sp>
        <p:nvSpPr>
          <p:cNvPr id="4" name="Slide Number Placeholder 3">
            <a:extLst>
              <a:ext uri="{FF2B5EF4-FFF2-40B4-BE49-F238E27FC236}">
                <a16:creationId xmlns:a16="http://schemas.microsoft.com/office/drawing/2014/main" id="{57830D51-5867-1A0A-A240-68EAFDE3CA3F}"/>
              </a:ext>
            </a:extLst>
          </p:cNvPr>
          <p:cNvSpPr>
            <a:spLocks noGrp="1"/>
          </p:cNvSpPr>
          <p:nvPr>
            <p:ph type="sldNum" sz="quarter" idx="12"/>
          </p:nvPr>
        </p:nvSpPr>
        <p:spPr/>
        <p:txBody>
          <a:bodyPr/>
          <a:lstStyle/>
          <a:p>
            <a:fld id="{5C6FAEEE-D619-4E65-A0EF-E650D0B3166A}" type="slidenum">
              <a:rPr lang="en-US" smtClean="0"/>
              <a:t>57</a:t>
            </a:fld>
            <a:endParaRPr lang="en-US"/>
          </a:p>
        </p:txBody>
      </p:sp>
    </p:spTree>
    <p:extLst>
      <p:ext uri="{BB962C8B-B14F-4D97-AF65-F5344CB8AC3E}">
        <p14:creationId xmlns:p14="http://schemas.microsoft.com/office/powerpoint/2010/main" val="546886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632F2-1330-6221-8AF1-9CB3D7D5DBE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60ABDA2-C0A5-21CC-ED81-B4D639DE2CE3}"/>
              </a:ext>
            </a:extLst>
          </p:cNvPr>
          <p:cNvPicPr>
            <a:picLocks noGrp="1" noChangeAspect="1"/>
          </p:cNvPicPr>
          <p:nvPr>
            <p:ph idx="1"/>
          </p:nvPr>
        </p:nvPicPr>
        <p:blipFill>
          <a:blip r:embed="rId2"/>
          <a:stretch>
            <a:fillRect/>
          </a:stretch>
        </p:blipFill>
        <p:spPr>
          <a:xfrm>
            <a:off x="3525050" y="276776"/>
            <a:ext cx="5141899" cy="5894022"/>
          </a:xfrm>
          <a:prstGeom prst="rect">
            <a:avLst/>
          </a:prstGeom>
        </p:spPr>
      </p:pic>
      <p:sp>
        <p:nvSpPr>
          <p:cNvPr id="4" name="Slide Number Placeholder 3">
            <a:extLst>
              <a:ext uri="{FF2B5EF4-FFF2-40B4-BE49-F238E27FC236}">
                <a16:creationId xmlns:a16="http://schemas.microsoft.com/office/drawing/2014/main" id="{61834DB2-F63B-E2FA-F5B2-391BDF9E9983}"/>
              </a:ext>
            </a:extLst>
          </p:cNvPr>
          <p:cNvSpPr>
            <a:spLocks noGrp="1"/>
          </p:cNvSpPr>
          <p:nvPr>
            <p:ph type="sldNum" sz="quarter" idx="12"/>
          </p:nvPr>
        </p:nvSpPr>
        <p:spPr/>
        <p:txBody>
          <a:bodyPr/>
          <a:lstStyle/>
          <a:p>
            <a:fld id="{5C6FAEEE-D619-4E65-A0EF-E650D0B3166A}" type="slidenum">
              <a:rPr lang="en-US" smtClean="0"/>
              <a:t>58</a:t>
            </a:fld>
            <a:endParaRPr lang="en-US"/>
          </a:p>
        </p:txBody>
      </p:sp>
    </p:spTree>
    <p:extLst>
      <p:ext uri="{BB962C8B-B14F-4D97-AF65-F5344CB8AC3E}">
        <p14:creationId xmlns:p14="http://schemas.microsoft.com/office/powerpoint/2010/main" val="10398157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F7A57-A26D-0303-B20E-F249D6FD20A0}"/>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645DB7C-FE67-1174-6F9F-F4B9F2A3E7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657" y="1368796"/>
            <a:ext cx="11619255" cy="4257102"/>
          </a:xfrm>
        </p:spPr>
      </p:pic>
      <p:sp>
        <p:nvSpPr>
          <p:cNvPr id="4" name="Slide Number Placeholder 3">
            <a:extLst>
              <a:ext uri="{FF2B5EF4-FFF2-40B4-BE49-F238E27FC236}">
                <a16:creationId xmlns:a16="http://schemas.microsoft.com/office/drawing/2014/main" id="{0407093C-DC61-B254-5BDA-E5AA897BF40D}"/>
              </a:ext>
            </a:extLst>
          </p:cNvPr>
          <p:cNvSpPr>
            <a:spLocks noGrp="1"/>
          </p:cNvSpPr>
          <p:nvPr>
            <p:ph type="sldNum" sz="quarter" idx="12"/>
          </p:nvPr>
        </p:nvSpPr>
        <p:spPr/>
        <p:txBody>
          <a:bodyPr/>
          <a:lstStyle/>
          <a:p>
            <a:fld id="{5C6FAEEE-D619-4E65-A0EF-E650D0B3166A}" type="slidenum">
              <a:rPr lang="en-US" smtClean="0"/>
              <a:t>59</a:t>
            </a:fld>
            <a:endParaRPr lang="en-US"/>
          </a:p>
        </p:txBody>
      </p:sp>
    </p:spTree>
    <p:extLst>
      <p:ext uri="{BB962C8B-B14F-4D97-AF65-F5344CB8AC3E}">
        <p14:creationId xmlns:p14="http://schemas.microsoft.com/office/powerpoint/2010/main" val="943241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CF030-8B78-1047-EB8D-4BEA981EE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D838BD-A2C0-FB00-148C-37D476D36031}"/>
              </a:ext>
            </a:extLst>
          </p:cNvPr>
          <p:cNvSpPr>
            <a:spLocks noGrp="1"/>
          </p:cNvSpPr>
          <p:nvPr>
            <p:ph type="title"/>
          </p:nvPr>
        </p:nvSpPr>
        <p:spPr>
          <a:xfrm>
            <a:off x="700322" y="352651"/>
            <a:ext cx="10837295" cy="913090"/>
          </a:xfrm>
        </p:spPr>
        <p:txBody>
          <a:bodyPr anchor="b">
            <a:normAutofit/>
          </a:bodyPr>
          <a:lstStyle/>
          <a:p>
            <a:r>
              <a:rPr lang="en-US" sz="4000" dirty="0">
                <a:latin typeface="+mn-lt"/>
              </a:rPr>
              <a:t>Assignment 1 and 2</a:t>
            </a:r>
          </a:p>
        </p:txBody>
      </p:sp>
      <p:sp>
        <p:nvSpPr>
          <p:cNvPr id="3" name="Content Placeholder 2">
            <a:extLst>
              <a:ext uri="{FF2B5EF4-FFF2-40B4-BE49-F238E27FC236}">
                <a16:creationId xmlns:a16="http://schemas.microsoft.com/office/drawing/2014/main" id="{EE805F06-35AA-A429-2BB4-3B163569B0CB}"/>
              </a:ext>
            </a:extLst>
          </p:cNvPr>
          <p:cNvSpPr>
            <a:spLocks noGrp="1"/>
          </p:cNvSpPr>
          <p:nvPr>
            <p:ph idx="1"/>
          </p:nvPr>
        </p:nvSpPr>
        <p:spPr>
          <a:xfrm>
            <a:off x="700322" y="1701803"/>
            <a:ext cx="10155446" cy="3889529"/>
          </a:xfrm>
        </p:spPr>
        <p:txBody>
          <a:bodyPr>
            <a:normAutofit/>
          </a:bodyPr>
          <a:lstStyle/>
          <a:p>
            <a:pPr algn="just"/>
            <a:r>
              <a:rPr lang="en-US" dirty="0">
                <a:latin typeface="+mj-lt"/>
              </a:rPr>
              <a:t>Assignment 1: Some groups have already demonstrated! Kudos!</a:t>
            </a:r>
          </a:p>
          <a:p>
            <a:pPr lvl="1" algn="just"/>
            <a:r>
              <a:rPr lang="en-US" dirty="0">
                <a:latin typeface="+mj-lt"/>
              </a:rPr>
              <a:t>Any issues with sensor tag?</a:t>
            </a:r>
          </a:p>
          <a:p>
            <a:pPr lvl="1" algn="just"/>
            <a:r>
              <a:rPr lang="en-US" b="1" dirty="0">
                <a:latin typeface="+mj-lt"/>
              </a:rPr>
              <a:t>Deadline: </a:t>
            </a:r>
            <a:r>
              <a:rPr lang="en-US" dirty="0">
                <a:latin typeface="+mj-lt"/>
              </a:rPr>
              <a:t>Tutorial session 4 and 5.</a:t>
            </a:r>
          </a:p>
          <a:p>
            <a:pPr algn="just"/>
            <a:r>
              <a:rPr lang="en-US" dirty="0">
                <a:latin typeface="+mj-lt"/>
              </a:rPr>
              <a:t>Assignment 1: Print the name of group members</a:t>
            </a:r>
          </a:p>
          <a:p>
            <a:pPr algn="just"/>
            <a:r>
              <a:rPr lang="en-US" dirty="0">
                <a:latin typeface="+mj-lt"/>
              </a:rPr>
              <a:t>Any group member can demonstrate during the tutorial session</a:t>
            </a:r>
          </a:p>
          <a:p>
            <a:pPr algn="just"/>
            <a:r>
              <a:rPr lang="en-US" dirty="0">
                <a:latin typeface="+mj-lt"/>
              </a:rPr>
              <a:t>Assignment 2: Release details over the weekend</a:t>
            </a:r>
          </a:p>
          <a:p>
            <a:pPr lvl="1" algn="just"/>
            <a:r>
              <a:rPr lang="en-US" b="1" u="sng" dirty="0">
                <a:latin typeface="+mj-lt"/>
              </a:rPr>
              <a:t>Deadline: </a:t>
            </a:r>
            <a:r>
              <a:rPr lang="en-US" b="1" dirty="0">
                <a:latin typeface="+mj-lt"/>
              </a:rPr>
              <a:t>mid of march</a:t>
            </a:r>
          </a:p>
          <a:p>
            <a:pPr lvl="1" algn="just"/>
            <a:r>
              <a:rPr lang="en-US" b="1" dirty="0">
                <a:latin typeface="+mj-lt"/>
              </a:rPr>
              <a:t>Statement of work for group members</a:t>
            </a:r>
            <a:endParaRPr lang="en-US" dirty="0">
              <a:latin typeface="+mj-lt"/>
            </a:endParaRPr>
          </a:p>
          <a:p>
            <a:pPr marL="0" indent="0">
              <a:buNone/>
            </a:pPr>
            <a:endParaRPr lang="en-SG" sz="1700" dirty="0"/>
          </a:p>
          <a:p>
            <a:pPr marL="0" indent="0">
              <a:buNone/>
            </a:pPr>
            <a:endParaRPr lang="en-SG" sz="1700" dirty="0">
              <a:latin typeface="+mj-lt"/>
            </a:endParaRPr>
          </a:p>
          <a:p>
            <a:pPr>
              <a:buFont typeface="Arial" panose="020B0604020202020204" pitchFamily="34" charset="0"/>
              <a:buChar char="•"/>
            </a:pPr>
            <a:endParaRPr lang="en-SG" sz="1700" dirty="0">
              <a:latin typeface="+mj-lt"/>
            </a:endParaRPr>
          </a:p>
          <a:p>
            <a:pPr marL="0" indent="0">
              <a:buNone/>
            </a:pPr>
            <a:endParaRPr lang="en-US" sz="1700" dirty="0">
              <a:latin typeface="+mj-lt"/>
            </a:endParaRPr>
          </a:p>
        </p:txBody>
      </p:sp>
      <p:sp>
        <p:nvSpPr>
          <p:cNvPr id="5" name="Footer Placeholder 4">
            <a:extLst>
              <a:ext uri="{FF2B5EF4-FFF2-40B4-BE49-F238E27FC236}">
                <a16:creationId xmlns:a16="http://schemas.microsoft.com/office/drawing/2014/main" id="{258FDCF4-EC81-734F-0019-748FAF2DDB4B}"/>
              </a:ext>
            </a:extLst>
          </p:cNvPr>
          <p:cNvSpPr>
            <a:spLocks noGrp="1"/>
          </p:cNvSpPr>
          <p:nvPr>
            <p:ph type="ftr" sz="quarter" idx="11"/>
          </p:nvPr>
        </p:nvSpPr>
        <p:spPr>
          <a:xfrm>
            <a:off x="4038600" y="6356350"/>
            <a:ext cx="4114800" cy="365125"/>
          </a:xfrm>
        </p:spPr>
        <p:txBody>
          <a:bodyPr>
            <a:normAutofit/>
          </a:bodyPr>
          <a:lstStyle/>
          <a:p>
            <a:pPr>
              <a:spcAft>
                <a:spcPts val="600"/>
              </a:spcAft>
            </a:pPr>
            <a:r>
              <a:rPr lang="sv-SE" dirty="0" err="1"/>
              <a:t>ambujv@nus.edu.sg</a:t>
            </a:r>
            <a:endParaRPr lang="sv-SE" dirty="0"/>
          </a:p>
        </p:txBody>
      </p:sp>
    </p:spTree>
    <p:extLst>
      <p:ext uri="{BB962C8B-B14F-4D97-AF65-F5344CB8AC3E}">
        <p14:creationId xmlns:p14="http://schemas.microsoft.com/office/powerpoint/2010/main" val="74502022"/>
      </p:ext>
    </p:extLst>
  </p:cSld>
  <p:clrMapOvr>
    <a:masterClrMapping/>
  </p:clrMapOvr>
  <mc:AlternateContent xmlns:mc="http://schemas.openxmlformats.org/markup-compatibility/2006" xmlns:p14="http://schemas.microsoft.com/office/powerpoint/2010/main">
    <mc:Choice Requires="p14">
      <p:transition spd="slow" p14:dur="2000" advTm="61976"/>
    </mc:Choice>
    <mc:Fallback xmlns="">
      <p:transition spd="slow" advTm="61976"/>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0FCE1-7D14-0204-D6D0-88B9FF267FC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0A12DF-6DB9-5C13-99CD-D5F195428BF8}"/>
              </a:ext>
            </a:extLst>
          </p:cNvPr>
          <p:cNvSpPr>
            <a:spLocks noGrp="1"/>
          </p:cNvSpPr>
          <p:nvPr>
            <p:ph type="sldNum" sz="quarter" idx="12"/>
          </p:nvPr>
        </p:nvSpPr>
        <p:spPr/>
        <p:txBody>
          <a:bodyPr/>
          <a:lstStyle/>
          <a:p>
            <a:fld id="{5C6FAEEE-D619-4E65-A0EF-E650D0B3166A}" type="slidenum">
              <a:rPr lang="en-US" smtClean="0"/>
              <a:t>60</a:t>
            </a:fld>
            <a:endParaRPr lang="en-US"/>
          </a:p>
        </p:txBody>
      </p:sp>
      <p:pic>
        <p:nvPicPr>
          <p:cNvPr id="5" name="Picture 4">
            <a:extLst>
              <a:ext uri="{FF2B5EF4-FFF2-40B4-BE49-F238E27FC236}">
                <a16:creationId xmlns:a16="http://schemas.microsoft.com/office/drawing/2014/main" id="{A0F62D9D-3C2B-3B67-2D68-F2B0567AB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557"/>
            <a:ext cx="12200913" cy="4525963"/>
          </a:xfrm>
          <a:prstGeom prst="rect">
            <a:avLst/>
          </a:prstGeom>
        </p:spPr>
      </p:pic>
    </p:spTree>
    <p:extLst>
      <p:ext uri="{BB962C8B-B14F-4D97-AF65-F5344CB8AC3E}">
        <p14:creationId xmlns:p14="http://schemas.microsoft.com/office/powerpoint/2010/main" val="3556881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F642-BDC6-DDB6-86D2-E14C8B9D06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4EBF56-1082-6C52-FE88-25C5D7C7D718}"/>
              </a:ext>
            </a:extLst>
          </p:cNvPr>
          <p:cNvSpPr>
            <a:spLocks noGrp="1"/>
          </p:cNvSpPr>
          <p:nvPr>
            <p:ph idx="1"/>
          </p:nvPr>
        </p:nvSpPr>
        <p:spPr>
          <a:xfrm>
            <a:off x="838200" y="1864427"/>
            <a:ext cx="11050138" cy="3129145"/>
          </a:xfrm>
        </p:spPr>
        <p:txBody>
          <a:bodyPr>
            <a:normAutofit/>
          </a:bodyPr>
          <a:lstStyle/>
          <a:p>
            <a:r>
              <a:rPr lang="en-US" dirty="0">
                <a:latin typeface="+mj-lt"/>
                <a:sym typeface="Wingdings" pitchFamily="2" charset="2"/>
              </a:rPr>
              <a:t>Let us recall what was covered in the last lecture</a:t>
            </a:r>
          </a:p>
          <a:p>
            <a:r>
              <a:rPr lang="en-US" dirty="0">
                <a:latin typeface="+mj-lt"/>
              </a:rPr>
              <a:t>Basics of Wireless communication</a:t>
            </a:r>
          </a:p>
          <a:p>
            <a:r>
              <a:rPr lang="en-US" dirty="0">
                <a:latin typeface="+mj-lt"/>
              </a:rPr>
              <a:t>Microcontrollers and storage</a:t>
            </a:r>
          </a:p>
          <a:p>
            <a:r>
              <a:rPr lang="en-US" b="1" dirty="0">
                <a:latin typeface="+mj-lt"/>
              </a:rPr>
              <a:t>Contiki operating system</a:t>
            </a:r>
          </a:p>
          <a:p>
            <a:r>
              <a:rPr lang="en-US" dirty="0">
                <a:latin typeface="+mj-lt"/>
              </a:rPr>
              <a:t>Battery lifespan and radio states</a:t>
            </a:r>
          </a:p>
        </p:txBody>
      </p:sp>
      <p:sp>
        <p:nvSpPr>
          <p:cNvPr id="12" name="Slide Number Placeholder 11">
            <a:extLst>
              <a:ext uri="{FF2B5EF4-FFF2-40B4-BE49-F238E27FC236}">
                <a16:creationId xmlns:a16="http://schemas.microsoft.com/office/drawing/2014/main" id="{225F3650-DA2B-7040-CF27-9A30D190C214}"/>
              </a:ext>
            </a:extLst>
          </p:cNvPr>
          <p:cNvSpPr>
            <a:spLocks noGrp="1"/>
          </p:cNvSpPr>
          <p:nvPr>
            <p:ph type="sldNum" sz="quarter" idx="12"/>
          </p:nvPr>
        </p:nvSpPr>
        <p:spPr/>
        <p:txBody>
          <a:bodyPr/>
          <a:lstStyle/>
          <a:p>
            <a:fld id="{687B7451-1438-CB4A-8106-82A64F1C7D7B}" type="slidenum">
              <a:rPr lang="sv-SE" smtClean="0"/>
              <a:t>61</a:t>
            </a:fld>
            <a:endParaRPr lang="sv-SE" dirty="0"/>
          </a:p>
        </p:txBody>
      </p:sp>
      <p:sp>
        <p:nvSpPr>
          <p:cNvPr id="5" name="Title 4">
            <a:extLst>
              <a:ext uri="{FF2B5EF4-FFF2-40B4-BE49-F238E27FC236}">
                <a16:creationId xmlns:a16="http://schemas.microsoft.com/office/drawing/2014/main" id="{7ABA6CEF-9B95-682E-F52E-E2FB31E87144}"/>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70FD70F7-8BCC-079E-AEAE-50703A8F552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1329605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AA14-ED9B-67C9-406F-69FA15959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4F041F-C93E-E3A8-386B-CC7D94A163F9}"/>
              </a:ext>
            </a:extLst>
          </p:cNvPr>
          <p:cNvSpPr>
            <a:spLocks noGrp="1"/>
          </p:cNvSpPr>
          <p:nvPr>
            <p:ph type="title"/>
          </p:nvPr>
        </p:nvSpPr>
        <p:spPr/>
        <p:txBody>
          <a:bodyPr>
            <a:normAutofit/>
          </a:bodyPr>
          <a:lstStyle/>
          <a:p>
            <a:r>
              <a:rPr lang="en-US" sz="4000" dirty="0">
                <a:latin typeface="+mn-lt"/>
              </a:rPr>
              <a:t>Operating system for the embedded platforms </a:t>
            </a:r>
            <a:endParaRPr lang="en-SG" sz="4000" dirty="0">
              <a:latin typeface="+mn-lt"/>
            </a:endParaRPr>
          </a:p>
        </p:txBody>
      </p:sp>
      <p:sp>
        <p:nvSpPr>
          <p:cNvPr id="3" name="Content Placeholder 2">
            <a:extLst>
              <a:ext uri="{FF2B5EF4-FFF2-40B4-BE49-F238E27FC236}">
                <a16:creationId xmlns:a16="http://schemas.microsoft.com/office/drawing/2014/main" id="{B6838E61-2A15-9E86-8487-6E811D910573}"/>
              </a:ext>
            </a:extLst>
          </p:cNvPr>
          <p:cNvSpPr>
            <a:spLocks noGrp="1"/>
          </p:cNvSpPr>
          <p:nvPr>
            <p:ph idx="1"/>
          </p:nvPr>
        </p:nvSpPr>
        <p:spPr>
          <a:xfrm>
            <a:off x="927177" y="1690688"/>
            <a:ext cx="11123796" cy="4519378"/>
          </a:xfrm>
        </p:spPr>
        <p:txBody>
          <a:bodyPr>
            <a:normAutofit/>
          </a:bodyPr>
          <a:lstStyle/>
          <a:p>
            <a:r>
              <a:rPr lang="en-SG" dirty="0">
                <a:latin typeface="+mj-lt"/>
              </a:rPr>
              <a:t>Cannot run Windows or Linux. These operating systems are too resource intensive for constrained platforms like IoT devices</a:t>
            </a:r>
          </a:p>
          <a:p>
            <a:endParaRPr lang="en-SG" dirty="0">
              <a:latin typeface="+mj-lt"/>
            </a:endParaRPr>
          </a:p>
          <a:p>
            <a:r>
              <a:rPr lang="en-SG" dirty="0">
                <a:latin typeface="+mj-lt"/>
              </a:rPr>
              <a:t>Embedded platforms: several operating systems for embedded platforms</a:t>
            </a:r>
          </a:p>
          <a:p>
            <a:pPr lvl="1"/>
            <a:r>
              <a:rPr lang="en-SG" dirty="0">
                <a:latin typeface="+mj-lt"/>
              </a:rPr>
              <a:t>Tiny OS (now almost dead)</a:t>
            </a:r>
          </a:p>
          <a:p>
            <a:pPr lvl="1"/>
            <a:r>
              <a:rPr lang="en-SG" dirty="0">
                <a:latin typeface="+mj-lt"/>
              </a:rPr>
              <a:t>Contiki OS</a:t>
            </a:r>
          </a:p>
          <a:p>
            <a:pPr lvl="1"/>
            <a:r>
              <a:rPr lang="en-SG" dirty="0" err="1">
                <a:latin typeface="+mj-lt"/>
              </a:rPr>
              <a:t>Zerphyr</a:t>
            </a:r>
            <a:r>
              <a:rPr lang="en-SG" dirty="0">
                <a:latin typeface="+mj-lt"/>
              </a:rPr>
              <a:t> OS</a:t>
            </a:r>
          </a:p>
          <a:p>
            <a:endParaRPr lang="en-SG" dirty="0">
              <a:latin typeface="+mj-lt"/>
            </a:endParaRPr>
          </a:p>
          <a:p>
            <a:r>
              <a:rPr lang="en-SG" dirty="0">
                <a:latin typeface="+mj-lt"/>
              </a:rPr>
              <a:t>We will use </a:t>
            </a:r>
            <a:r>
              <a:rPr lang="en-SG" b="1" dirty="0">
                <a:latin typeface="+mj-lt"/>
              </a:rPr>
              <a:t>Contiki OS</a:t>
            </a:r>
            <a:r>
              <a:rPr lang="en-SG" dirty="0">
                <a:latin typeface="+mj-lt"/>
              </a:rPr>
              <a:t> for assignment and projects in this course</a:t>
            </a:r>
          </a:p>
        </p:txBody>
      </p:sp>
      <p:sp>
        <p:nvSpPr>
          <p:cNvPr id="4" name="Slide Number Placeholder 3">
            <a:extLst>
              <a:ext uri="{FF2B5EF4-FFF2-40B4-BE49-F238E27FC236}">
                <a16:creationId xmlns:a16="http://schemas.microsoft.com/office/drawing/2014/main" id="{E64C3FAB-EAE5-A26B-082E-91C738663862}"/>
              </a:ext>
            </a:extLst>
          </p:cNvPr>
          <p:cNvSpPr>
            <a:spLocks noGrp="1"/>
          </p:cNvSpPr>
          <p:nvPr>
            <p:ph type="sldNum" sz="quarter" idx="12"/>
          </p:nvPr>
        </p:nvSpPr>
        <p:spPr/>
        <p:txBody>
          <a:bodyPr/>
          <a:lstStyle/>
          <a:p>
            <a:fld id="{5C6FAEEE-D619-4E65-A0EF-E650D0B3166A}" type="slidenum">
              <a:rPr lang="en-US" smtClean="0"/>
              <a:t>62</a:t>
            </a:fld>
            <a:endParaRPr lang="en-US"/>
          </a:p>
        </p:txBody>
      </p:sp>
    </p:spTree>
    <p:extLst>
      <p:ext uri="{BB962C8B-B14F-4D97-AF65-F5344CB8AC3E}">
        <p14:creationId xmlns:p14="http://schemas.microsoft.com/office/powerpoint/2010/main" val="17137726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427D8-4777-4BA1-D67C-6FDCCF603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F724B2-DF11-E178-763D-ADE46C48C6F4}"/>
              </a:ext>
            </a:extLst>
          </p:cNvPr>
          <p:cNvSpPr>
            <a:spLocks noGrp="1"/>
          </p:cNvSpPr>
          <p:nvPr>
            <p:ph type="title"/>
          </p:nvPr>
        </p:nvSpPr>
        <p:spPr/>
        <p:txBody>
          <a:bodyPr>
            <a:normAutofit/>
          </a:bodyPr>
          <a:lstStyle/>
          <a:p>
            <a:r>
              <a:rPr lang="en-US" sz="4000" dirty="0">
                <a:latin typeface="+mn-lt"/>
              </a:rPr>
              <a:t>An overview of the Contiki operating system</a:t>
            </a:r>
            <a:endParaRPr lang="en-SG" sz="4000" dirty="0">
              <a:latin typeface="+mn-lt"/>
            </a:endParaRPr>
          </a:p>
        </p:txBody>
      </p:sp>
      <p:sp>
        <p:nvSpPr>
          <p:cNvPr id="3" name="Content Placeholder 2">
            <a:extLst>
              <a:ext uri="{FF2B5EF4-FFF2-40B4-BE49-F238E27FC236}">
                <a16:creationId xmlns:a16="http://schemas.microsoft.com/office/drawing/2014/main" id="{E66F7811-DF82-07CA-13DD-7FEC44E33CBC}"/>
              </a:ext>
            </a:extLst>
          </p:cNvPr>
          <p:cNvSpPr>
            <a:spLocks noGrp="1"/>
          </p:cNvSpPr>
          <p:nvPr>
            <p:ph idx="1"/>
          </p:nvPr>
        </p:nvSpPr>
        <p:spPr>
          <a:xfrm>
            <a:off x="940825" y="1567859"/>
            <a:ext cx="10673420" cy="4519378"/>
          </a:xfrm>
        </p:spPr>
        <p:txBody>
          <a:bodyPr>
            <a:normAutofit/>
          </a:bodyPr>
          <a:lstStyle/>
          <a:p>
            <a:r>
              <a:rPr lang="en-SG" sz="2800" spc="-5" dirty="0">
                <a:latin typeface="+mj-lt"/>
                <a:cs typeface="Tahoma"/>
              </a:rPr>
              <a:t>Memory-efficient: </a:t>
            </a:r>
            <a:r>
              <a:rPr lang="en-SG" sz="2800" dirty="0">
                <a:latin typeface="+mj-lt"/>
                <a:cs typeface="Tahoma"/>
              </a:rPr>
              <a:t>2 </a:t>
            </a:r>
            <a:r>
              <a:rPr lang="en-SG" sz="2800" spc="-5" dirty="0">
                <a:latin typeface="+mj-lt"/>
                <a:cs typeface="Tahoma"/>
              </a:rPr>
              <a:t>kB RAM, </a:t>
            </a:r>
            <a:r>
              <a:rPr lang="en-SG" sz="2800" dirty="0">
                <a:latin typeface="+mj-lt"/>
                <a:cs typeface="Tahoma"/>
              </a:rPr>
              <a:t>40 </a:t>
            </a:r>
            <a:r>
              <a:rPr lang="en-SG" sz="2800" spc="-5" dirty="0">
                <a:latin typeface="+mj-lt"/>
                <a:cs typeface="Tahoma"/>
              </a:rPr>
              <a:t>kB ROM </a:t>
            </a:r>
            <a:r>
              <a:rPr lang="en-SG" sz="2800" spc="-10" dirty="0">
                <a:latin typeface="+mj-lt"/>
                <a:cs typeface="Tahoma"/>
              </a:rPr>
              <a:t>typically,  provides </a:t>
            </a:r>
            <a:r>
              <a:rPr lang="en-SG" sz="2800" spc="-5" dirty="0">
                <a:latin typeface="+mj-lt"/>
                <a:cs typeface="Tahoma"/>
              </a:rPr>
              <a:t>IP support (its uIPv6 stack is IPv6 </a:t>
            </a:r>
            <a:r>
              <a:rPr lang="en-SG" sz="2800" spc="-10" dirty="0">
                <a:latin typeface="+mj-lt"/>
                <a:cs typeface="Tahoma"/>
              </a:rPr>
              <a:t>Ready), </a:t>
            </a:r>
            <a:r>
              <a:rPr lang="en-SG" sz="2800" spc="-5" dirty="0">
                <a:latin typeface="+mj-lt"/>
                <a:cs typeface="Tahoma"/>
              </a:rPr>
              <a:t>supports multi-threading, Protothreads</a:t>
            </a:r>
            <a:endParaRPr lang="en-SG" sz="2800" dirty="0">
              <a:latin typeface="+mj-lt"/>
              <a:cs typeface="Tahoma"/>
            </a:endParaRPr>
          </a:p>
          <a:p>
            <a:r>
              <a:rPr lang="en-SG" sz="2800" spc="-5" dirty="0">
                <a:latin typeface="+mj-lt"/>
                <a:cs typeface="Tahoma"/>
              </a:rPr>
              <a:t>Supports a wide array of embedded platforms </a:t>
            </a:r>
            <a:r>
              <a:rPr lang="en-SG" sz="2800" spc="-10" dirty="0">
                <a:latin typeface="+mj-lt"/>
                <a:cs typeface="Tahoma"/>
              </a:rPr>
              <a:t>(AVR, </a:t>
            </a:r>
            <a:r>
              <a:rPr lang="en-SG" sz="2800" spc="-5" dirty="0">
                <a:latin typeface="+mj-lt"/>
                <a:cs typeface="Tahoma"/>
              </a:rPr>
              <a:t>MSP430, MSB430, ESB, Apple II, C64,  Atari </a:t>
            </a:r>
            <a:r>
              <a:rPr lang="en-SG" sz="2800" spc="-30" dirty="0">
                <a:latin typeface="+mj-lt"/>
                <a:cs typeface="Tahoma"/>
              </a:rPr>
              <a:t>Jaguar, </a:t>
            </a:r>
            <a:r>
              <a:rPr lang="en-SG" sz="2800" spc="-35" dirty="0">
                <a:latin typeface="+mj-lt"/>
                <a:cs typeface="Tahoma"/>
              </a:rPr>
              <a:t>Tandy </a:t>
            </a:r>
            <a:r>
              <a:rPr lang="en-SG" sz="2800" spc="-5" dirty="0" err="1">
                <a:latin typeface="+mj-lt"/>
                <a:cs typeface="Tahoma"/>
              </a:rPr>
              <a:t>CoCo</a:t>
            </a:r>
            <a:r>
              <a:rPr lang="en-SG" sz="2800" spc="-5" dirty="0">
                <a:latin typeface="+mj-lt"/>
                <a:cs typeface="Tahoma"/>
              </a:rPr>
              <a:t>, Casio </a:t>
            </a:r>
            <a:r>
              <a:rPr lang="en-SG" sz="2800" spc="-20" dirty="0" err="1">
                <a:latin typeface="+mj-lt"/>
                <a:cs typeface="Tahoma"/>
              </a:rPr>
              <a:t>PocketViewer</a:t>
            </a:r>
            <a:r>
              <a:rPr lang="en-SG" sz="2800" spc="-20" dirty="0">
                <a:latin typeface="+mj-lt"/>
                <a:cs typeface="Tahoma"/>
              </a:rPr>
              <a:t>, </a:t>
            </a:r>
            <a:r>
              <a:rPr lang="en-SG" sz="2800" spc="-5" dirty="0">
                <a:latin typeface="+mj-lt"/>
                <a:cs typeface="Tahoma"/>
              </a:rPr>
              <a:t>Sharp Wizard, </a:t>
            </a:r>
            <a:r>
              <a:rPr lang="en-SG" sz="2800" dirty="0">
                <a:latin typeface="+mj-lt"/>
                <a:cs typeface="Tahoma"/>
              </a:rPr>
              <a:t>PC 6001, </a:t>
            </a:r>
            <a:r>
              <a:rPr lang="en-SG" sz="2800" spc="-5" dirty="0">
                <a:latin typeface="+mj-lt"/>
                <a:cs typeface="Tahoma"/>
              </a:rPr>
              <a:t>and many</a:t>
            </a:r>
            <a:r>
              <a:rPr lang="en-SG" sz="2800" spc="100" dirty="0">
                <a:latin typeface="+mj-lt"/>
                <a:cs typeface="Tahoma"/>
              </a:rPr>
              <a:t> </a:t>
            </a:r>
            <a:r>
              <a:rPr lang="en-SG" sz="2800" spc="-5" dirty="0">
                <a:latin typeface="+mj-lt"/>
                <a:cs typeface="Tahoma"/>
              </a:rPr>
              <a:t>others)</a:t>
            </a:r>
          </a:p>
          <a:p>
            <a:r>
              <a:rPr lang="en-SG" sz="2800" dirty="0">
                <a:latin typeface="+mj-lt"/>
                <a:cs typeface="Tahoma"/>
              </a:rPr>
              <a:t>Open source. </a:t>
            </a:r>
            <a:r>
              <a:rPr lang="en-SG" sz="2800" spc="-10" dirty="0">
                <a:latin typeface="+mj-lt"/>
                <a:cs typeface="Tahoma"/>
              </a:rPr>
              <a:t>Written </a:t>
            </a:r>
            <a:r>
              <a:rPr lang="en-SG" sz="2800" dirty="0">
                <a:latin typeface="+mj-lt"/>
                <a:cs typeface="Tahoma"/>
              </a:rPr>
              <a:t>in C, released under </a:t>
            </a:r>
            <a:r>
              <a:rPr lang="en-SG" sz="2800" spc="-5" dirty="0">
                <a:latin typeface="+mj-lt"/>
                <a:cs typeface="Tahoma"/>
              </a:rPr>
              <a:t>BSD</a:t>
            </a:r>
            <a:r>
              <a:rPr lang="en-SG" sz="2800" spc="-30" dirty="0">
                <a:latin typeface="+mj-lt"/>
                <a:cs typeface="Tahoma"/>
              </a:rPr>
              <a:t> </a:t>
            </a:r>
            <a:r>
              <a:rPr lang="en-SG" sz="2800" dirty="0">
                <a:latin typeface="+mj-lt"/>
                <a:cs typeface="Tahoma"/>
              </a:rPr>
              <a:t>License. </a:t>
            </a:r>
          </a:p>
          <a:p>
            <a:r>
              <a:rPr lang="en-SG" dirty="0">
                <a:latin typeface="+mj-lt"/>
                <a:cs typeface="Tahoma"/>
              </a:rPr>
              <a:t>Large community support from developers across the world</a:t>
            </a:r>
            <a:endParaRPr lang="en-SG" sz="2800" dirty="0">
              <a:latin typeface="+mj-lt"/>
              <a:cs typeface="Tahoma"/>
            </a:endParaRPr>
          </a:p>
        </p:txBody>
      </p:sp>
      <p:sp>
        <p:nvSpPr>
          <p:cNvPr id="4" name="Slide Number Placeholder 3">
            <a:extLst>
              <a:ext uri="{FF2B5EF4-FFF2-40B4-BE49-F238E27FC236}">
                <a16:creationId xmlns:a16="http://schemas.microsoft.com/office/drawing/2014/main" id="{C2233628-6954-DFDF-FC78-1939FF140D27}"/>
              </a:ext>
            </a:extLst>
          </p:cNvPr>
          <p:cNvSpPr>
            <a:spLocks noGrp="1"/>
          </p:cNvSpPr>
          <p:nvPr>
            <p:ph type="sldNum" sz="quarter" idx="12"/>
          </p:nvPr>
        </p:nvSpPr>
        <p:spPr/>
        <p:txBody>
          <a:bodyPr/>
          <a:lstStyle/>
          <a:p>
            <a:fld id="{5C6FAEEE-D619-4E65-A0EF-E650D0B3166A}" type="slidenum">
              <a:rPr lang="en-US" smtClean="0"/>
              <a:t>63</a:t>
            </a:fld>
            <a:endParaRPr lang="en-US"/>
          </a:p>
        </p:txBody>
      </p:sp>
    </p:spTree>
    <p:extLst>
      <p:ext uri="{BB962C8B-B14F-4D97-AF65-F5344CB8AC3E}">
        <p14:creationId xmlns:p14="http://schemas.microsoft.com/office/powerpoint/2010/main" val="7739582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DF014-B925-5C22-AFEC-E13C34D5D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D413F-5586-B041-A34D-736BBF7BBDB0}"/>
              </a:ext>
            </a:extLst>
          </p:cNvPr>
          <p:cNvSpPr>
            <a:spLocks noGrp="1"/>
          </p:cNvSpPr>
          <p:nvPr>
            <p:ph type="title"/>
          </p:nvPr>
        </p:nvSpPr>
        <p:spPr/>
        <p:txBody>
          <a:bodyPr/>
          <a:lstStyle/>
          <a:p>
            <a:r>
              <a:rPr lang="en-US" dirty="0">
                <a:latin typeface="+mn-lt"/>
              </a:rPr>
              <a:t>History of the Contiki operating system</a:t>
            </a:r>
            <a:endParaRPr lang="en-SG" dirty="0">
              <a:latin typeface="+mn-lt"/>
            </a:endParaRPr>
          </a:p>
        </p:txBody>
      </p:sp>
      <p:sp>
        <p:nvSpPr>
          <p:cNvPr id="3" name="Content Placeholder 2">
            <a:extLst>
              <a:ext uri="{FF2B5EF4-FFF2-40B4-BE49-F238E27FC236}">
                <a16:creationId xmlns:a16="http://schemas.microsoft.com/office/drawing/2014/main" id="{66B88F66-E878-B03A-016A-B607A95F520D}"/>
              </a:ext>
            </a:extLst>
          </p:cNvPr>
          <p:cNvSpPr>
            <a:spLocks noGrp="1"/>
          </p:cNvSpPr>
          <p:nvPr>
            <p:ph idx="1"/>
          </p:nvPr>
        </p:nvSpPr>
        <p:spPr>
          <a:xfrm>
            <a:off x="927177" y="1690688"/>
            <a:ext cx="10802947" cy="4519378"/>
          </a:xfrm>
        </p:spPr>
        <p:txBody>
          <a:bodyPr>
            <a:normAutofit/>
          </a:bodyPr>
          <a:lstStyle/>
          <a:p>
            <a:r>
              <a:rPr lang="en-SG" dirty="0">
                <a:latin typeface="+mj-lt"/>
              </a:rPr>
              <a:t>Started in Sweden! Started by – Adam </a:t>
            </a:r>
            <a:r>
              <a:rPr lang="en-SG" dirty="0" err="1">
                <a:latin typeface="+mj-lt"/>
              </a:rPr>
              <a:t>Dunkels</a:t>
            </a:r>
            <a:r>
              <a:rPr lang="en-SG" dirty="0">
                <a:latin typeface="+mj-lt"/>
              </a:rPr>
              <a:t> at SICS </a:t>
            </a:r>
          </a:p>
          <a:p>
            <a:r>
              <a:rPr lang="en-SG" dirty="0">
                <a:latin typeface="+mj-lt"/>
              </a:rPr>
              <a:t>Awarded 2022 </a:t>
            </a:r>
            <a:r>
              <a:rPr lang="en-SG" dirty="0" err="1">
                <a:latin typeface="+mj-lt"/>
              </a:rPr>
              <a:t>Sensys</a:t>
            </a:r>
            <a:r>
              <a:rPr lang="en-SG" dirty="0">
                <a:latin typeface="+mj-lt"/>
              </a:rPr>
              <a:t> Test-of-Time Award for Protothreads (2004)</a:t>
            </a:r>
          </a:p>
          <a:p>
            <a:r>
              <a:rPr lang="en-SG" dirty="0">
                <a:latin typeface="+mj-lt"/>
              </a:rPr>
              <a:t>Companies and universities developing (or has contributed) Contiki OS:</a:t>
            </a:r>
          </a:p>
          <a:p>
            <a:pPr lvl="1"/>
            <a:r>
              <a:rPr lang="en-SG" spc="-60" dirty="0">
                <a:latin typeface="+mj-lt"/>
                <a:cs typeface="Tahoma"/>
              </a:rPr>
              <a:t>SAP, </a:t>
            </a:r>
            <a:r>
              <a:rPr lang="en-SG" spc="-10" dirty="0">
                <a:latin typeface="+mj-lt"/>
                <a:cs typeface="Tahoma"/>
              </a:rPr>
              <a:t>Cisco, </a:t>
            </a:r>
            <a:r>
              <a:rPr lang="en-SG" spc="-5" dirty="0">
                <a:latin typeface="+mj-lt"/>
                <a:cs typeface="Tahoma"/>
              </a:rPr>
              <a:t>Atmel, </a:t>
            </a:r>
            <a:r>
              <a:rPr lang="en-SG" spc="-5" dirty="0" err="1">
                <a:latin typeface="+mj-lt"/>
                <a:cs typeface="Tahoma"/>
              </a:rPr>
              <a:t>NewAE</a:t>
            </a:r>
            <a:r>
              <a:rPr lang="en-SG" spc="-5" dirty="0">
                <a:latin typeface="+mj-lt"/>
                <a:cs typeface="Tahoma"/>
              </a:rPr>
              <a:t> and others</a:t>
            </a:r>
          </a:p>
          <a:p>
            <a:pPr lvl="1"/>
            <a:r>
              <a:rPr lang="en-SG" spc="-10" dirty="0">
                <a:latin typeface="+mj-lt"/>
                <a:cs typeface="Tahoma"/>
              </a:rPr>
              <a:t>SICS, </a:t>
            </a:r>
            <a:r>
              <a:rPr lang="en-SG" dirty="0">
                <a:latin typeface="+mj-lt"/>
                <a:cs typeface="Tahoma"/>
              </a:rPr>
              <a:t>TU </a:t>
            </a:r>
            <a:r>
              <a:rPr lang="en-SG" spc="-5" dirty="0">
                <a:latin typeface="+mj-lt"/>
                <a:cs typeface="Tahoma"/>
              </a:rPr>
              <a:t>Munich and others</a:t>
            </a:r>
            <a:endParaRPr lang="en-SG" dirty="0">
              <a:latin typeface="+mj-lt"/>
            </a:endParaRPr>
          </a:p>
        </p:txBody>
      </p:sp>
      <p:sp>
        <p:nvSpPr>
          <p:cNvPr id="4" name="Slide Number Placeholder 3">
            <a:extLst>
              <a:ext uri="{FF2B5EF4-FFF2-40B4-BE49-F238E27FC236}">
                <a16:creationId xmlns:a16="http://schemas.microsoft.com/office/drawing/2014/main" id="{9E70FEAB-E6C2-8B19-8A74-CE83C136CA53}"/>
              </a:ext>
            </a:extLst>
          </p:cNvPr>
          <p:cNvSpPr>
            <a:spLocks noGrp="1"/>
          </p:cNvSpPr>
          <p:nvPr>
            <p:ph type="sldNum" sz="quarter" idx="12"/>
          </p:nvPr>
        </p:nvSpPr>
        <p:spPr/>
        <p:txBody>
          <a:bodyPr/>
          <a:lstStyle/>
          <a:p>
            <a:fld id="{5C6FAEEE-D619-4E65-A0EF-E650D0B3166A}" type="slidenum">
              <a:rPr lang="en-US" smtClean="0"/>
              <a:t>64</a:t>
            </a:fld>
            <a:endParaRPr lang="en-US"/>
          </a:p>
        </p:txBody>
      </p:sp>
      <p:pic>
        <p:nvPicPr>
          <p:cNvPr id="6" name="Picture 5">
            <a:extLst>
              <a:ext uri="{FF2B5EF4-FFF2-40B4-BE49-F238E27FC236}">
                <a16:creationId xmlns:a16="http://schemas.microsoft.com/office/drawing/2014/main" id="{EBFF76EA-4BEE-48C9-76D3-BC04750B9C25}"/>
              </a:ext>
            </a:extLst>
          </p:cNvPr>
          <p:cNvPicPr>
            <a:picLocks noChangeAspect="1"/>
          </p:cNvPicPr>
          <p:nvPr/>
        </p:nvPicPr>
        <p:blipFill>
          <a:blip r:embed="rId3"/>
          <a:stretch>
            <a:fillRect/>
          </a:stretch>
        </p:blipFill>
        <p:spPr>
          <a:xfrm>
            <a:off x="8955324" y="4255392"/>
            <a:ext cx="2053751" cy="2053751"/>
          </a:xfrm>
          <a:prstGeom prst="rect">
            <a:avLst/>
          </a:prstGeom>
        </p:spPr>
      </p:pic>
      <p:pic>
        <p:nvPicPr>
          <p:cNvPr id="8" name="Picture 7" descr="Shape, logo&#10;&#10;Description automatically generated">
            <a:extLst>
              <a:ext uri="{FF2B5EF4-FFF2-40B4-BE49-F238E27FC236}">
                <a16:creationId xmlns:a16="http://schemas.microsoft.com/office/drawing/2014/main" id="{8C8FFD37-006D-0BB4-11B6-B9150EDB937E}"/>
              </a:ext>
            </a:extLst>
          </p:cNvPr>
          <p:cNvPicPr>
            <a:picLocks noChangeAspect="1"/>
          </p:cNvPicPr>
          <p:nvPr/>
        </p:nvPicPr>
        <p:blipFill>
          <a:blip r:embed="rId4"/>
          <a:stretch>
            <a:fillRect/>
          </a:stretch>
        </p:blipFill>
        <p:spPr>
          <a:xfrm>
            <a:off x="1085518" y="4255392"/>
            <a:ext cx="3286001" cy="2053751"/>
          </a:xfrm>
          <a:prstGeom prst="rect">
            <a:avLst/>
          </a:prstGeom>
        </p:spPr>
      </p:pic>
      <p:pic>
        <p:nvPicPr>
          <p:cNvPr id="10" name="Picture 9" descr="A picture containing sky, harbor&#10;&#10;Description automatically generated">
            <a:extLst>
              <a:ext uri="{FF2B5EF4-FFF2-40B4-BE49-F238E27FC236}">
                <a16:creationId xmlns:a16="http://schemas.microsoft.com/office/drawing/2014/main" id="{B91E64D7-5BEB-FE2D-3A5F-14325578D3BE}"/>
              </a:ext>
            </a:extLst>
          </p:cNvPr>
          <p:cNvPicPr>
            <a:picLocks noChangeAspect="1"/>
          </p:cNvPicPr>
          <p:nvPr/>
        </p:nvPicPr>
        <p:blipFill>
          <a:blip r:embed="rId5"/>
          <a:stretch>
            <a:fillRect/>
          </a:stretch>
        </p:blipFill>
        <p:spPr>
          <a:xfrm>
            <a:off x="4838456" y="4255392"/>
            <a:ext cx="3649931" cy="2053751"/>
          </a:xfrm>
          <a:prstGeom prst="rect">
            <a:avLst/>
          </a:prstGeom>
        </p:spPr>
      </p:pic>
    </p:spTree>
    <p:extLst>
      <p:ext uri="{BB962C8B-B14F-4D97-AF65-F5344CB8AC3E}">
        <p14:creationId xmlns:p14="http://schemas.microsoft.com/office/powerpoint/2010/main" val="2534976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3C35EF-D106-4046-8D74-72A2206655CA}"/>
              </a:ext>
            </a:extLst>
          </p:cNvPr>
          <p:cNvPicPr>
            <a:picLocks noGrp="1" noChangeAspect="1"/>
          </p:cNvPicPr>
          <p:nvPr>
            <p:ph idx="1"/>
          </p:nvPr>
        </p:nvPicPr>
        <p:blipFill>
          <a:blip r:embed="rId2"/>
          <a:stretch>
            <a:fillRect/>
          </a:stretch>
        </p:blipFill>
        <p:spPr>
          <a:xfrm>
            <a:off x="3525085" y="1884121"/>
            <a:ext cx="5141827" cy="3665242"/>
          </a:xfrm>
          <a:prstGeom prst="rect">
            <a:avLst/>
          </a:prstGeom>
        </p:spPr>
      </p:pic>
      <p:sp>
        <p:nvSpPr>
          <p:cNvPr id="4" name="Slide Number Placeholder 3">
            <a:extLst>
              <a:ext uri="{FF2B5EF4-FFF2-40B4-BE49-F238E27FC236}">
                <a16:creationId xmlns:a16="http://schemas.microsoft.com/office/drawing/2014/main" id="{CCF5B730-0EC5-4F83-A898-2C8C5C2908C0}"/>
              </a:ext>
            </a:extLst>
          </p:cNvPr>
          <p:cNvSpPr>
            <a:spLocks noGrp="1"/>
          </p:cNvSpPr>
          <p:nvPr>
            <p:ph type="sldNum" sz="quarter" idx="12"/>
          </p:nvPr>
        </p:nvSpPr>
        <p:spPr/>
        <p:txBody>
          <a:bodyPr/>
          <a:lstStyle/>
          <a:p>
            <a:fld id="{5C6FAEEE-D619-4E65-A0EF-E650D0B3166A}" type="slidenum">
              <a:rPr lang="en-US" smtClean="0"/>
              <a:t>65</a:t>
            </a:fld>
            <a:endParaRPr lang="en-US"/>
          </a:p>
        </p:txBody>
      </p:sp>
      <p:sp>
        <p:nvSpPr>
          <p:cNvPr id="6" name="TextBox 5">
            <a:extLst>
              <a:ext uri="{FF2B5EF4-FFF2-40B4-BE49-F238E27FC236}">
                <a16:creationId xmlns:a16="http://schemas.microsoft.com/office/drawing/2014/main" id="{C89D0B23-694A-4B8B-BA09-0946C33D1995}"/>
              </a:ext>
            </a:extLst>
          </p:cNvPr>
          <p:cNvSpPr txBox="1"/>
          <p:nvPr/>
        </p:nvSpPr>
        <p:spPr>
          <a:xfrm>
            <a:off x="2894065" y="5722024"/>
            <a:ext cx="6403869" cy="461665"/>
          </a:xfrm>
          <a:prstGeom prst="rect">
            <a:avLst/>
          </a:prstGeom>
          <a:noFill/>
        </p:spPr>
        <p:txBody>
          <a:bodyPr wrap="none" rtlCol="0">
            <a:spAutoFit/>
          </a:bodyPr>
          <a:lstStyle/>
          <a:p>
            <a:r>
              <a:rPr lang="en-SG" sz="2400" dirty="0"/>
              <a:t>P – size of event queue, S – size of thread stack</a:t>
            </a:r>
          </a:p>
        </p:txBody>
      </p:sp>
      <p:sp>
        <p:nvSpPr>
          <p:cNvPr id="2" name="Title 1">
            <a:extLst>
              <a:ext uri="{FF2B5EF4-FFF2-40B4-BE49-F238E27FC236}">
                <a16:creationId xmlns:a16="http://schemas.microsoft.com/office/drawing/2014/main" id="{474CF71C-0DF3-ED4B-BEBA-C9D8A702C06A}"/>
              </a:ext>
            </a:extLst>
          </p:cNvPr>
          <p:cNvSpPr>
            <a:spLocks noGrp="1"/>
          </p:cNvSpPr>
          <p:nvPr>
            <p:ph type="title"/>
          </p:nvPr>
        </p:nvSpPr>
        <p:spPr>
          <a:xfrm>
            <a:off x="809065" y="398221"/>
            <a:ext cx="10140960" cy="1485900"/>
          </a:xfrm>
        </p:spPr>
        <p:txBody>
          <a:bodyPr>
            <a:normAutofit/>
          </a:bodyPr>
          <a:lstStyle/>
          <a:p>
            <a:r>
              <a:rPr lang="en-US" sz="4000" dirty="0">
                <a:latin typeface="+mn-lt"/>
              </a:rPr>
              <a:t>How small can really </a:t>
            </a:r>
            <a:r>
              <a:rPr lang="en-US" sz="4000" dirty="0" err="1">
                <a:latin typeface="+mn-lt"/>
              </a:rPr>
              <a:t>ContikiOS</a:t>
            </a:r>
            <a:r>
              <a:rPr lang="en-US" sz="4000" dirty="0">
                <a:latin typeface="+mn-lt"/>
              </a:rPr>
              <a:t> (with apps) get?</a:t>
            </a:r>
            <a:endParaRPr lang="en-SG" sz="4000" dirty="0">
              <a:latin typeface="+mn-lt"/>
            </a:endParaRPr>
          </a:p>
        </p:txBody>
      </p:sp>
    </p:spTree>
    <p:extLst>
      <p:ext uri="{BB962C8B-B14F-4D97-AF65-F5344CB8AC3E}">
        <p14:creationId xmlns:p14="http://schemas.microsoft.com/office/powerpoint/2010/main" val="3714669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7DEFC-D53B-AB2E-6F6F-3516DEAFC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A4BC6-ED48-8C0A-642A-394D18F2EB76}"/>
              </a:ext>
            </a:extLst>
          </p:cNvPr>
          <p:cNvSpPr>
            <a:spLocks noGrp="1"/>
          </p:cNvSpPr>
          <p:nvPr>
            <p:ph type="title"/>
          </p:nvPr>
        </p:nvSpPr>
        <p:spPr>
          <a:xfrm>
            <a:off x="899157" y="224155"/>
            <a:ext cx="10970879" cy="1485900"/>
          </a:xfrm>
        </p:spPr>
        <p:txBody>
          <a:bodyPr/>
          <a:lstStyle/>
          <a:p>
            <a:r>
              <a:rPr lang="en-US" dirty="0">
                <a:latin typeface="+mn-lt"/>
              </a:rPr>
              <a:t>Architecture of the Contiki operating system</a:t>
            </a:r>
            <a:endParaRPr lang="en-SG" dirty="0">
              <a:latin typeface="+mn-lt"/>
            </a:endParaRPr>
          </a:p>
        </p:txBody>
      </p:sp>
      <p:sp>
        <p:nvSpPr>
          <p:cNvPr id="3" name="Content Placeholder 2">
            <a:extLst>
              <a:ext uri="{FF2B5EF4-FFF2-40B4-BE49-F238E27FC236}">
                <a16:creationId xmlns:a16="http://schemas.microsoft.com/office/drawing/2014/main" id="{97A545B6-4F3C-567D-70A0-5D0E61D1CA7E}"/>
              </a:ext>
            </a:extLst>
          </p:cNvPr>
          <p:cNvSpPr>
            <a:spLocks noGrp="1"/>
          </p:cNvSpPr>
          <p:nvPr>
            <p:ph idx="1"/>
          </p:nvPr>
        </p:nvSpPr>
        <p:spPr>
          <a:xfrm>
            <a:off x="899157" y="1583022"/>
            <a:ext cx="7371385" cy="4186418"/>
          </a:xfrm>
        </p:spPr>
        <p:txBody>
          <a:bodyPr/>
          <a:lstStyle/>
          <a:p>
            <a:r>
              <a:rPr lang="en-SG" dirty="0">
                <a:latin typeface="+mj-lt"/>
              </a:rPr>
              <a:t>Modular architecture </a:t>
            </a:r>
          </a:p>
          <a:p>
            <a:r>
              <a:rPr lang="en-SG" dirty="0">
                <a:latin typeface="+mj-lt"/>
              </a:rPr>
              <a:t>Event driven at kernel level, provides optional threading facilities </a:t>
            </a:r>
          </a:p>
          <a:p>
            <a:r>
              <a:rPr lang="en-SG" dirty="0">
                <a:latin typeface="+mj-lt"/>
              </a:rPr>
              <a:t>All OS facilities: senor data handling, communication, device drivers, etc. are provided in the form of </a:t>
            </a:r>
            <a:r>
              <a:rPr lang="en-SG" b="1" dirty="0">
                <a:latin typeface="+mj-lt"/>
              </a:rPr>
              <a:t>services</a:t>
            </a:r>
            <a:r>
              <a:rPr lang="en-SG" dirty="0">
                <a:latin typeface="+mj-lt"/>
              </a:rPr>
              <a:t> </a:t>
            </a:r>
          </a:p>
          <a:p>
            <a:r>
              <a:rPr lang="en-SG" dirty="0">
                <a:latin typeface="+mj-lt"/>
              </a:rPr>
              <a:t>Each service has its interface and implementation. Applications using a particular service need to know the service interface </a:t>
            </a:r>
          </a:p>
        </p:txBody>
      </p:sp>
      <p:sp>
        <p:nvSpPr>
          <p:cNvPr id="4" name="Slide Number Placeholder 3">
            <a:extLst>
              <a:ext uri="{FF2B5EF4-FFF2-40B4-BE49-F238E27FC236}">
                <a16:creationId xmlns:a16="http://schemas.microsoft.com/office/drawing/2014/main" id="{6FD29CE2-D50F-A834-6134-D2ADBBD6AE11}"/>
              </a:ext>
            </a:extLst>
          </p:cNvPr>
          <p:cNvSpPr>
            <a:spLocks noGrp="1"/>
          </p:cNvSpPr>
          <p:nvPr>
            <p:ph type="sldNum" sz="quarter" idx="12"/>
          </p:nvPr>
        </p:nvSpPr>
        <p:spPr/>
        <p:txBody>
          <a:bodyPr/>
          <a:lstStyle/>
          <a:p>
            <a:fld id="{5C6FAEEE-D619-4E65-A0EF-E650D0B3166A}" type="slidenum">
              <a:rPr lang="en-US" smtClean="0"/>
              <a:t>66</a:t>
            </a:fld>
            <a:endParaRPr lang="en-US"/>
          </a:p>
        </p:txBody>
      </p:sp>
      <p:pic>
        <p:nvPicPr>
          <p:cNvPr id="5" name="Picture 4">
            <a:extLst>
              <a:ext uri="{FF2B5EF4-FFF2-40B4-BE49-F238E27FC236}">
                <a16:creationId xmlns:a16="http://schemas.microsoft.com/office/drawing/2014/main" id="{D6FF5F0A-8AC2-52CA-BAB5-30FF51435825}"/>
              </a:ext>
            </a:extLst>
          </p:cNvPr>
          <p:cNvPicPr>
            <a:picLocks noChangeAspect="1"/>
          </p:cNvPicPr>
          <p:nvPr/>
        </p:nvPicPr>
        <p:blipFill>
          <a:blip r:embed="rId2"/>
          <a:stretch>
            <a:fillRect/>
          </a:stretch>
        </p:blipFill>
        <p:spPr>
          <a:xfrm>
            <a:off x="8333201" y="1939994"/>
            <a:ext cx="3403662" cy="3472474"/>
          </a:xfrm>
          <a:prstGeom prst="rect">
            <a:avLst/>
          </a:prstGeom>
        </p:spPr>
      </p:pic>
    </p:spTree>
    <p:extLst>
      <p:ext uri="{BB962C8B-B14F-4D97-AF65-F5344CB8AC3E}">
        <p14:creationId xmlns:p14="http://schemas.microsoft.com/office/powerpoint/2010/main" val="1031984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03201" y="364265"/>
            <a:ext cx="11278972" cy="628377"/>
          </a:xfrm>
          <a:prstGeom prst="rect">
            <a:avLst/>
          </a:prstGeom>
        </p:spPr>
        <p:txBody>
          <a:bodyPr vert="horz" wrap="square" lIns="0" tIns="12700" rIns="0" bIns="0" rtlCol="0" anchor="t">
            <a:spAutoFit/>
          </a:bodyPr>
          <a:lstStyle/>
          <a:p>
            <a:pPr marL="12700">
              <a:lnSpc>
                <a:spcPct val="100000"/>
              </a:lnSpc>
              <a:spcBef>
                <a:spcPts val="100"/>
              </a:spcBef>
            </a:pPr>
            <a:r>
              <a:rPr sz="4000" spc="-5" dirty="0">
                <a:latin typeface="+mn-lt"/>
              </a:rPr>
              <a:t>Programming Models and Concurrency</a:t>
            </a:r>
            <a:r>
              <a:rPr sz="4000" spc="25" dirty="0">
                <a:latin typeface="+mn-lt"/>
              </a:rPr>
              <a:t> </a:t>
            </a:r>
            <a:r>
              <a:rPr sz="4000" spc="-5" dirty="0">
                <a:latin typeface="+mn-lt"/>
              </a:rPr>
              <a:t>Support</a:t>
            </a:r>
          </a:p>
        </p:txBody>
      </p:sp>
      <p:sp>
        <p:nvSpPr>
          <p:cNvPr id="3" name="object 3"/>
          <p:cNvSpPr txBox="1"/>
          <p:nvPr/>
        </p:nvSpPr>
        <p:spPr>
          <a:xfrm>
            <a:off x="1356673" y="1423569"/>
            <a:ext cx="3516629" cy="345440"/>
          </a:xfrm>
          <a:prstGeom prst="rect">
            <a:avLst/>
          </a:prstGeom>
        </p:spPr>
        <p:txBody>
          <a:bodyPr vert="horz" wrap="square" lIns="0" tIns="12700" rIns="0" bIns="0" rtlCol="0">
            <a:spAutoFit/>
          </a:bodyPr>
          <a:lstStyle/>
          <a:p>
            <a:pPr marL="366395" indent="-353695">
              <a:spcBef>
                <a:spcPts val="100"/>
              </a:spcBef>
              <a:buClr>
                <a:srgbClr val="3478AF"/>
              </a:buClr>
              <a:buChar char="•"/>
              <a:tabLst>
                <a:tab pos="366395" algn="l"/>
                <a:tab pos="367030" algn="l"/>
              </a:tabLst>
            </a:pPr>
            <a:r>
              <a:rPr sz="2100" spc="-5" dirty="0">
                <a:latin typeface="+mj-lt"/>
                <a:cs typeface="Tahoma"/>
              </a:rPr>
              <a:t>Sequential (no</a:t>
            </a:r>
            <a:r>
              <a:rPr sz="2100" spc="-50" dirty="0">
                <a:latin typeface="+mj-lt"/>
                <a:cs typeface="Tahoma"/>
              </a:rPr>
              <a:t> </a:t>
            </a:r>
            <a:r>
              <a:rPr sz="2100" spc="-5" dirty="0">
                <a:latin typeface="+mj-lt"/>
                <a:cs typeface="Tahoma"/>
              </a:rPr>
              <a:t>parallelism)</a:t>
            </a:r>
            <a:endParaRPr sz="2100" dirty="0">
              <a:latin typeface="+mj-lt"/>
              <a:cs typeface="Tahoma"/>
            </a:endParaRPr>
          </a:p>
        </p:txBody>
      </p:sp>
      <p:sp>
        <p:nvSpPr>
          <p:cNvPr id="4" name="object 4"/>
          <p:cNvSpPr txBox="1"/>
          <p:nvPr/>
        </p:nvSpPr>
        <p:spPr>
          <a:xfrm>
            <a:off x="1356672" y="2845969"/>
            <a:ext cx="1854200" cy="345440"/>
          </a:xfrm>
          <a:prstGeom prst="rect">
            <a:avLst/>
          </a:prstGeom>
        </p:spPr>
        <p:txBody>
          <a:bodyPr vert="horz" wrap="square" lIns="0" tIns="12700" rIns="0" bIns="0" rtlCol="0">
            <a:spAutoFit/>
          </a:bodyPr>
          <a:lstStyle/>
          <a:p>
            <a:pPr marL="366395" indent="-353695">
              <a:spcBef>
                <a:spcPts val="100"/>
              </a:spcBef>
              <a:buClr>
                <a:srgbClr val="3478AF"/>
              </a:buClr>
              <a:buChar char="•"/>
              <a:tabLst>
                <a:tab pos="366395" algn="l"/>
                <a:tab pos="367030" algn="l"/>
              </a:tabLst>
            </a:pPr>
            <a:r>
              <a:rPr sz="2100" spc="-10" dirty="0">
                <a:latin typeface="+mj-lt"/>
                <a:cs typeface="Tahoma"/>
              </a:rPr>
              <a:t>Event-driven</a:t>
            </a:r>
            <a:endParaRPr sz="2100" dirty="0">
              <a:latin typeface="+mj-lt"/>
              <a:cs typeface="Tahoma"/>
            </a:endParaRPr>
          </a:p>
        </p:txBody>
      </p:sp>
      <p:sp>
        <p:nvSpPr>
          <p:cNvPr id="5" name="object 5"/>
          <p:cNvSpPr txBox="1"/>
          <p:nvPr/>
        </p:nvSpPr>
        <p:spPr>
          <a:xfrm>
            <a:off x="1356673" y="4369969"/>
            <a:ext cx="2091055" cy="345440"/>
          </a:xfrm>
          <a:prstGeom prst="rect">
            <a:avLst/>
          </a:prstGeom>
        </p:spPr>
        <p:txBody>
          <a:bodyPr vert="horz" wrap="square" lIns="0" tIns="12700" rIns="0" bIns="0" rtlCol="0">
            <a:spAutoFit/>
          </a:bodyPr>
          <a:lstStyle/>
          <a:p>
            <a:pPr marL="366395" indent="-353695">
              <a:spcBef>
                <a:spcPts val="100"/>
              </a:spcBef>
              <a:buClr>
                <a:srgbClr val="3478AF"/>
              </a:buClr>
              <a:buChar char="•"/>
              <a:tabLst>
                <a:tab pos="366395" algn="l"/>
                <a:tab pos="367030" algn="l"/>
              </a:tabLst>
            </a:pPr>
            <a:r>
              <a:rPr sz="2100" spc="-5" dirty="0">
                <a:latin typeface="+mj-lt"/>
                <a:cs typeface="Tahoma"/>
              </a:rPr>
              <a:t>Multi-threaded</a:t>
            </a:r>
            <a:endParaRPr sz="2100" dirty="0">
              <a:latin typeface="+mj-lt"/>
              <a:cs typeface="Tahoma"/>
            </a:endParaRPr>
          </a:p>
        </p:txBody>
      </p:sp>
      <p:sp>
        <p:nvSpPr>
          <p:cNvPr id="6" name="object 6"/>
          <p:cNvSpPr/>
          <p:nvPr/>
        </p:nvSpPr>
        <p:spPr>
          <a:xfrm>
            <a:off x="1809298" y="2352256"/>
            <a:ext cx="349250" cy="0"/>
          </a:xfrm>
          <a:custGeom>
            <a:avLst/>
            <a:gdLst/>
            <a:ahLst/>
            <a:cxnLst/>
            <a:rect l="l" t="t" r="r" b="b"/>
            <a:pathLst>
              <a:path w="349250">
                <a:moveTo>
                  <a:pt x="0" y="0"/>
                </a:moveTo>
                <a:lnTo>
                  <a:pt x="336124" y="0"/>
                </a:lnTo>
                <a:lnTo>
                  <a:pt x="348824" y="0"/>
                </a:lnTo>
              </a:path>
            </a:pathLst>
          </a:custGeom>
          <a:ln w="25400">
            <a:solidFill>
              <a:srgbClr val="000000"/>
            </a:solidFill>
          </a:ln>
        </p:spPr>
        <p:txBody>
          <a:bodyPr wrap="square" lIns="0" tIns="0" rIns="0" bIns="0" rtlCol="0"/>
          <a:lstStyle/>
          <a:p>
            <a:endParaRPr/>
          </a:p>
        </p:txBody>
      </p:sp>
      <p:sp>
        <p:nvSpPr>
          <p:cNvPr id="7" name="object 7"/>
          <p:cNvSpPr/>
          <p:nvPr/>
        </p:nvSpPr>
        <p:spPr>
          <a:xfrm>
            <a:off x="2145422" y="2291296"/>
            <a:ext cx="121920" cy="121920"/>
          </a:xfrm>
          <a:custGeom>
            <a:avLst/>
            <a:gdLst/>
            <a:ahLst/>
            <a:cxnLst/>
            <a:rect l="l" t="t" r="r" b="b"/>
            <a:pathLst>
              <a:path w="121919" h="121919">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8" name="object 8"/>
          <p:cNvSpPr txBox="1"/>
          <p:nvPr/>
        </p:nvSpPr>
        <p:spPr>
          <a:xfrm>
            <a:off x="2255560" y="2155407"/>
            <a:ext cx="1303655" cy="330219"/>
          </a:xfrm>
          <a:prstGeom prst="rect">
            <a:avLst/>
          </a:prstGeom>
          <a:ln w="25400">
            <a:solidFill>
              <a:srgbClr val="85888D"/>
            </a:solidFill>
          </a:ln>
        </p:spPr>
        <p:txBody>
          <a:bodyPr vert="horz" wrap="square" lIns="0" tIns="67945" rIns="0" bIns="0" rtlCol="0">
            <a:spAutoFit/>
          </a:bodyPr>
          <a:lstStyle/>
          <a:p>
            <a:pPr marL="64135">
              <a:spcBef>
                <a:spcPts val="535"/>
              </a:spcBef>
            </a:pPr>
            <a:r>
              <a:rPr sz="1700" spc="-15" dirty="0">
                <a:latin typeface="Verdana"/>
                <a:cs typeface="Verdana"/>
              </a:rPr>
              <a:t>Poll</a:t>
            </a:r>
            <a:r>
              <a:rPr sz="1700" spc="-40" dirty="0">
                <a:latin typeface="Verdana"/>
                <a:cs typeface="Verdana"/>
              </a:rPr>
              <a:t> </a:t>
            </a:r>
            <a:r>
              <a:rPr sz="1700" spc="-5" dirty="0">
                <a:latin typeface="Verdana"/>
                <a:cs typeface="Verdana"/>
              </a:rPr>
              <a:t>sensor</a:t>
            </a:r>
            <a:endParaRPr sz="1700">
              <a:latin typeface="Verdana"/>
              <a:cs typeface="Verdana"/>
            </a:endParaRPr>
          </a:p>
        </p:txBody>
      </p:sp>
      <p:sp>
        <p:nvSpPr>
          <p:cNvPr id="9" name="object 9"/>
          <p:cNvSpPr/>
          <p:nvPr/>
        </p:nvSpPr>
        <p:spPr>
          <a:xfrm>
            <a:off x="3561897" y="2371306"/>
            <a:ext cx="349250" cy="0"/>
          </a:xfrm>
          <a:custGeom>
            <a:avLst/>
            <a:gdLst/>
            <a:ahLst/>
            <a:cxnLst/>
            <a:rect l="l" t="t" r="r" b="b"/>
            <a:pathLst>
              <a:path w="349250">
                <a:moveTo>
                  <a:pt x="0" y="0"/>
                </a:moveTo>
                <a:lnTo>
                  <a:pt x="336124" y="0"/>
                </a:lnTo>
                <a:lnTo>
                  <a:pt x="348824" y="0"/>
                </a:lnTo>
              </a:path>
            </a:pathLst>
          </a:custGeom>
          <a:ln w="25400">
            <a:solidFill>
              <a:srgbClr val="000000"/>
            </a:solidFill>
          </a:ln>
        </p:spPr>
        <p:txBody>
          <a:bodyPr wrap="square" lIns="0" tIns="0" rIns="0" bIns="0" rtlCol="0"/>
          <a:lstStyle/>
          <a:p>
            <a:endParaRPr/>
          </a:p>
        </p:txBody>
      </p:sp>
      <p:sp>
        <p:nvSpPr>
          <p:cNvPr id="10" name="object 10"/>
          <p:cNvSpPr/>
          <p:nvPr/>
        </p:nvSpPr>
        <p:spPr>
          <a:xfrm>
            <a:off x="3898022" y="2310346"/>
            <a:ext cx="121920" cy="121920"/>
          </a:xfrm>
          <a:custGeom>
            <a:avLst/>
            <a:gdLst/>
            <a:ahLst/>
            <a:cxnLst/>
            <a:rect l="l" t="t" r="r" b="b"/>
            <a:pathLst>
              <a:path w="121919" h="121919">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4010385" y="2155407"/>
            <a:ext cx="1408430" cy="548227"/>
          </a:xfrm>
          <a:prstGeom prst="rect">
            <a:avLst/>
          </a:prstGeom>
          <a:ln w="25400">
            <a:solidFill>
              <a:srgbClr val="85888D"/>
            </a:solidFill>
          </a:ln>
        </p:spPr>
        <p:txBody>
          <a:bodyPr vert="horz" wrap="square" lIns="0" tIns="111125" rIns="0" bIns="0" rtlCol="0">
            <a:spAutoFit/>
          </a:bodyPr>
          <a:lstStyle/>
          <a:p>
            <a:pPr marL="62230" marR="69850">
              <a:lnSpc>
                <a:spcPts val="1700"/>
              </a:lnSpc>
              <a:spcBef>
                <a:spcPts val="875"/>
              </a:spcBef>
            </a:pPr>
            <a:r>
              <a:rPr sz="1700" spc="-5" dirty="0">
                <a:latin typeface="Verdana"/>
                <a:cs typeface="Verdana"/>
              </a:rPr>
              <a:t>Process  sensor</a:t>
            </a:r>
            <a:r>
              <a:rPr sz="1700" spc="-80" dirty="0">
                <a:latin typeface="Verdana"/>
                <a:cs typeface="Verdana"/>
              </a:rPr>
              <a:t> </a:t>
            </a:r>
            <a:r>
              <a:rPr sz="1700" spc="-5" dirty="0">
                <a:latin typeface="Verdana"/>
                <a:cs typeface="Verdana"/>
              </a:rPr>
              <a:t>data</a:t>
            </a:r>
            <a:endParaRPr sz="1700" dirty="0">
              <a:latin typeface="Verdana"/>
              <a:cs typeface="Verdana"/>
            </a:endParaRPr>
          </a:p>
        </p:txBody>
      </p:sp>
      <p:sp>
        <p:nvSpPr>
          <p:cNvPr id="12" name="object 12"/>
          <p:cNvSpPr/>
          <p:nvPr/>
        </p:nvSpPr>
        <p:spPr>
          <a:xfrm>
            <a:off x="5416097" y="2384006"/>
            <a:ext cx="349250" cy="0"/>
          </a:xfrm>
          <a:custGeom>
            <a:avLst/>
            <a:gdLst/>
            <a:ahLst/>
            <a:cxnLst/>
            <a:rect l="l" t="t" r="r" b="b"/>
            <a:pathLst>
              <a:path w="349250">
                <a:moveTo>
                  <a:pt x="0" y="0"/>
                </a:moveTo>
                <a:lnTo>
                  <a:pt x="336124" y="0"/>
                </a:lnTo>
                <a:lnTo>
                  <a:pt x="348824" y="0"/>
                </a:lnTo>
              </a:path>
            </a:pathLst>
          </a:custGeom>
          <a:ln w="25400">
            <a:solidFill>
              <a:srgbClr val="000000"/>
            </a:solidFill>
          </a:ln>
        </p:spPr>
        <p:txBody>
          <a:bodyPr wrap="square" lIns="0" tIns="0" rIns="0" bIns="0" rtlCol="0"/>
          <a:lstStyle/>
          <a:p>
            <a:endParaRPr/>
          </a:p>
        </p:txBody>
      </p:sp>
      <p:sp>
        <p:nvSpPr>
          <p:cNvPr id="13" name="object 13"/>
          <p:cNvSpPr/>
          <p:nvPr/>
        </p:nvSpPr>
        <p:spPr>
          <a:xfrm>
            <a:off x="5752222" y="2323046"/>
            <a:ext cx="121920" cy="121920"/>
          </a:xfrm>
          <a:custGeom>
            <a:avLst/>
            <a:gdLst/>
            <a:ahLst/>
            <a:cxnLst/>
            <a:rect l="l" t="t" r="r" b="b"/>
            <a:pathLst>
              <a:path w="121920" h="121919">
                <a:moveTo>
                  <a:pt x="0" y="0"/>
                </a:moveTo>
                <a:lnTo>
                  <a:pt x="0" y="121920"/>
                </a:lnTo>
                <a:lnTo>
                  <a:pt x="121919" y="60960"/>
                </a:lnTo>
                <a:lnTo>
                  <a:pt x="0" y="0"/>
                </a:lnTo>
                <a:close/>
              </a:path>
            </a:pathLst>
          </a:custGeom>
          <a:solidFill>
            <a:srgbClr val="000000"/>
          </a:solidFill>
        </p:spPr>
        <p:txBody>
          <a:bodyPr wrap="square" lIns="0" tIns="0" rIns="0" bIns="0" rtlCol="0"/>
          <a:lstStyle/>
          <a:p>
            <a:endParaRPr/>
          </a:p>
        </p:txBody>
      </p:sp>
      <p:sp>
        <p:nvSpPr>
          <p:cNvPr id="14" name="object 14"/>
          <p:cNvSpPr txBox="1"/>
          <p:nvPr/>
        </p:nvSpPr>
        <p:spPr>
          <a:xfrm>
            <a:off x="5882384" y="2174457"/>
            <a:ext cx="1190625" cy="336631"/>
          </a:xfrm>
          <a:prstGeom prst="rect">
            <a:avLst/>
          </a:prstGeom>
          <a:ln w="25400">
            <a:solidFill>
              <a:srgbClr val="85888D"/>
            </a:solidFill>
          </a:ln>
        </p:spPr>
        <p:txBody>
          <a:bodyPr vert="horz" wrap="square" lIns="0" tIns="74295" rIns="0" bIns="0" rtlCol="0">
            <a:spAutoFit/>
          </a:bodyPr>
          <a:lstStyle/>
          <a:p>
            <a:pPr marL="57150">
              <a:spcBef>
                <a:spcPts val="585"/>
              </a:spcBef>
            </a:pPr>
            <a:r>
              <a:rPr sz="1700" spc="-15" dirty="0">
                <a:latin typeface="Verdana"/>
                <a:cs typeface="Verdana"/>
              </a:rPr>
              <a:t>Poll</a:t>
            </a:r>
            <a:r>
              <a:rPr sz="1700" spc="-40" dirty="0">
                <a:latin typeface="Verdana"/>
                <a:cs typeface="Verdana"/>
              </a:rPr>
              <a:t> </a:t>
            </a:r>
            <a:r>
              <a:rPr sz="1700" spc="-10" dirty="0">
                <a:latin typeface="Verdana"/>
                <a:cs typeface="Verdana"/>
              </a:rPr>
              <a:t>Radio</a:t>
            </a:r>
            <a:endParaRPr sz="1700">
              <a:latin typeface="Verdana"/>
              <a:cs typeface="Verdana"/>
            </a:endParaRPr>
          </a:p>
        </p:txBody>
      </p:sp>
      <p:sp>
        <p:nvSpPr>
          <p:cNvPr id="15" name="object 15"/>
          <p:cNvSpPr/>
          <p:nvPr/>
        </p:nvSpPr>
        <p:spPr>
          <a:xfrm>
            <a:off x="7074540" y="2390356"/>
            <a:ext cx="349250" cy="0"/>
          </a:xfrm>
          <a:custGeom>
            <a:avLst/>
            <a:gdLst/>
            <a:ahLst/>
            <a:cxnLst/>
            <a:rect l="l" t="t" r="r" b="b"/>
            <a:pathLst>
              <a:path w="349250">
                <a:moveTo>
                  <a:pt x="0" y="0"/>
                </a:moveTo>
                <a:lnTo>
                  <a:pt x="336124" y="0"/>
                </a:lnTo>
                <a:lnTo>
                  <a:pt x="348824" y="0"/>
                </a:lnTo>
              </a:path>
            </a:pathLst>
          </a:custGeom>
          <a:ln w="25400">
            <a:solidFill>
              <a:srgbClr val="000000"/>
            </a:solidFill>
          </a:ln>
        </p:spPr>
        <p:txBody>
          <a:bodyPr wrap="square" lIns="0" tIns="0" rIns="0" bIns="0" rtlCol="0"/>
          <a:lstStyle/>
          <a:p>
            <a:endParaRPr/>
          </a:p>
        </p:txBody>
      </p:sp>
      <p:sp>
        <p:nvSpPr>
          <p:cNvPr id="16" name="object 16"/>
          <p:cNvSpPr/>
          <p:nvPr/>
        </p:nvSpPr>
        <p:spPr>
          <a:xfrm>
            <a:off x="7410663" y="2329396"/>
            <a:ext cx="121920" cy="121920"/>
          </a:xfrm>
          <a:custGeom>
            <a:avLst/>
            <a:gdLst/>
            <a:ahLst/>
            <a:cxnLst/>
            <a:rect l="l" t="t" r="r" b="b"/>
            <a:pathLst>
              <a:path w="121920" h="121919">
                <a:moveTo>
                  <a:pt x="0" y="0"/>
                </a:moveTo>
                <a:lnTo>
                  <a:pt x="0" y="121920"/>
                </a:lnTo>
                <a:lnTo>
                  <a:pt x="121920" y="60960"/>
                </a:lnTo>
                <a:lnTo>
                  <a:pt x="0" y="0"/>
                </a:lnTo>
                <a:close/>
              </a:path>
            </a:pathLst>
          </a:custGeom>
          <a:solidFill>
            <a:srgbClr val="000000"/>
          </a:solidFill>
        </p:spPr>
        <p:txBody>
          <a:bodyPr wrap="square" lIns="0" tIns="0" rIns="0" bIns="0" rtlCol="0"/>
          <a:lstStyle/>
          <a:p>
            <a:endParaRPr/>
          </a:p>
        </p:txBody>
      </p:sp>
      <p:sp>
        <p:nvSpPr>
          <p:cNvPr id="17" name="object 17"/>
          <p:cNvSpPr txBox="1"/>
          <p:nvPr/>
        </p:nvSpPr>
        <p:spPr>
          <a:xfrm>
            <a:off x="7539125" y="2155407"/>
            <a:ext cx="1474470" cy="548227"/>
          </a:xfrm>
          <a:prstGeom prst="rect">
            <a:avLst/>
          </a:prstGeom>
          <a:ln w="25400">
            <a:solidFill>
              <a:srgbClr val="85888D"/>
            </a:solidFill>
          </a:ln>
        </p:spPr>
        <p:txBody>
          <a:bodyPr vert="horz" wrap="square" lIns="0" tIns="111125" rIns="0" bIns="0" rtlCol="0">
            <a:spAutoFit/>
          </a:bodyPr>
          <a:lstStyle/>
          <a:p>
            <a:pPr marL="64135" marR="67945">
              <a:lnSpc>
                <a:spcPts val="1700"/>
              </a:lnSpc>
              <a:spcBef>
                <a:spcPts val="875"/>
              </a:spcBef>
            </a:pPr>
            <a:r>
              <a:rPr sz="1700" spc="-5" dirty="0">
                <a:latin typeface="Verdana"/>
                <a:cs typeface="Verdana"/>
              </a:rPr>
              <a:t>Process  </a:t>
            </a:r>
            <a:r>
              <a:rPr sz="1700" spc="-10" dirty="0">
                <a:latin typeface="Verdana"/>
                <a:cs typeface="Verdana"/>
              </a:rPr>
              <a:t>radio</a:t>
            </a:r>
            <a:r>
              <a:rPr sz="1700" spc="-85" dirty="0">
                <a:latin typeface="Verdana"/>
                <a:cs typeface="Verdana"/>
              </a:rPr>
              <a:t> </a:t>
            </a:r>
            <a:r>
              <a:rPr sz="1700" spc="-5" dirty="0">
                <a:latin typeface="Verdana"/>
                <a:cs typeface="Verdana"/>
              </a:rPr>
              <a:t>packet</a:t>
            </a:r>
            <a:endParaRPr sz="1700">
              <a:latin typeface="Verdana"/>
              <a:cs typeface="Verdana"/>
            </a:endParaRPr>
          </a:p>
        </p:txBody>
      </p:sp>
      <p:sp>
        <p:nvSpPr>
          <p:cNvPr id="18" name="object 18"/>
          <p:cNvSpPr/>
          <p:nvPr/>
        </p:nvSpPr>
        <p:spPr>
          <a:xfrm>
            <a:off x="1815152" y="1952523"/>
            <a:ext cx="7777480" cy="0"/>
          </a:xfrm>
          <a:custGeom>
            <a:avLst/>
            <a:gdLst/>
            <a:ahLst/>
            <a:cxnLst/>
            <a:rect l="l" t="t" r="r" b="b"/>
            <a:pathLst>
              <a:path w="7777480">
                <a:moveTo>
                  <a:pt x="0" y="0"/>
                </a:moveTo>
                <a:lnTo>
                  <a:pt x="7777462" y="0"/>
                </a:lnTo>
              </a:path>
            </a:pathLst>
          </a:custGeom>
          <a:ln w="25400">
            <a:solidFill>
              <a:srgbClr val="000000"/>
            </a:solidFill>
          </a:ln>
        </p:spPr>
        <p:txBody>
          <a:bodyPr wrap="square" lIns="0" tIns="0" rIns="0" bIns="0" rtlCol="0"/>
          <a:lstStyle/>
          <a:p>
            <a:endParaRPr/>
          </a:p>
        </p:txBody>
      </p:sp>
      <p:sp>
        <p:nvSpPr>
          <p:cNvPr id="19" name="object 19"/>
          <p:cNvSpPr/>
          <p:nvPr/>
        </p:nvSpPr>
        <p:spPr>
          <a:xfrm>
            <a:off x="1807416" y="1952251"/>
            <a:ext cx="34290" cy="385445"/>
          </a:xfrm>
          <a:custGeom>
            <a:avLst/>
            <a:gdLst/>
            <a:ahLst/>
            <a:cxnLst/>
            <a:rect l="l" t="t" r="r" b="b"/>
            <a:pathLst>
              <a:path w="34290" h="385444">
                <a:moveTo>
                  <a:pt x="33678" y="546"/>
                </a:moveTo>
                <a:lnTo>
                  <a:pt x="25394" y="385416"/>
                </a:lnTo>
                <a:lnTo>
                  <a:pt x="0" y="384869"/>
                </a:lnTo>
                <a:lnTo>
                  <a:pt x="8284" y="0"/>
                </a:lnTo>
                <a:lnTo>
                  <a:pt x="33678" y="546"/>
                </a:lnTo>
                <a:close/>
              </a:path>
            </a:pathLst>
          </a:custGeom>
          <a:solidFill>
            <a:srgbClr val="000000"/>
          </a:solidFill>
        </p:spPr>
        <p:txBody>
          <a:bodyPr wrap="square" lIns="0" tIns="0" rIns="0" bIns="0" rtlCol="0"/>
          <a:lstStyle/>
          <a:p>
            <a:endParaRPr/>
          </a:p>
        </p:txBody>
      </p:sp>
      <p:sp>
        <p:nvSpPr>
          <p:cNvPr id="20" name="object 20"/>
          <p:cNvSpPr/>
          <p:nvPr/>
        </p:nvSpPr>
        <p:spPr>
          <a:xfrm>
            <a:off x="9600797" y="1952523"/>
            <a:ext cx="0" cy="419100"/>
          </a:xfrm>
          <a:custGeom>
            <a:avLst/>
            <a:gdLst/>
            <a:ahLst/>
            <a:cxnLst/>
            <a:rect l="l" t="t" r="r" b="b"/>
            <a:pathLst>
              <a:path h="419100">
                <a:moveTo>
                  <a:pt x="0" y="0"/>
                </a:moveTo>
                <a:lnTo>
                  <a:pt x="0" y="419100"/>
                </a:lnTo>
              </a:path>
            </a:pathLst>
          </a:custGeom>
          <a:ln w="25400">
            <a:solidFill>
              <a:srgbClr val="000000"/>
            </a:solidFill>
          </a:ln>
        </p:spPr>
        <p:txBody>
          <a:bodyPr wrap="square" lIns="0" tIns="0" rIns="0" bIns="0" rtlCol="0"/>
          <a:lstStyle/>
          <a:p>
            <a:endParaRPr/>
          </a:p>
        </p:txBody>
      </p:sp>
      <p:sp>
        <p:nvSpPr>
          <p:cNvPr id="21" name="object 21"/>
          <p:cNvSpPr/>
          <p:nvPr/>
        </p:nvSpPr>
        <p:spPr>
          <a:xfrm>
            <a:off x="9007191" y="2362417"/>
            <a:ext cx="594360" cy="29845"/>
          </a:xfrm>
          <a:custGeom>
            <a:avLst/>
            <a:gdLst/>
            <a:ahLst/>
            <a:cxnLst/>
            <a:rect l="l" t="t" r="r" b="b"/>
            <a:pathLst>
              <a:path w="594359" h="29844">
                <a:moveTo>
                  <a:pt x="593916" y="29268"/>
                </a:moveTo>
                <a:lnTo>
                  <a:pt x="0" y="25399"/>
                </a:lnTo>
                <a:lnTo>
                  <a:pt x="165" y="0"/>
                </a:lnTo>
                <a:lnTo>
                  <a:pt x="594082" y="3869"/>
                </a:lnTo>
                <a:lnTo>
                  <a:pt x="593916" y="29268"/>
                </a:lnTo>
                <a:close/>
              </a:path>
            </a:pathLst>
          </a:custGeom>
          <a:solidFill>
            <a:srgbClr val="000000"/>
          </a:solidFill>
        </p:spPr>
        <p:txBody>
          <a:bodyPr wrap="square" lIns="0" tIns="0" rIns="0" bIns="0" rtlCol="0"/>
          <a:lstStyle/>
          <a:p>
            <a:endParaRPr/>
          </a:p>
        </p:txBody>
      </p:sp>
      <p:sp>
        <p:nvSpPr>
          <p:cNvPr id="22" name="object 22"/>
          <p:cNvSpPr txBox="1"/>
          <p:nvPr/>
        </p:nvSpPr>
        <p:spPr>
          <a:xfrm>
            <a:off x="4685092" y="3916737"/>
            <a:ext cx="579120" cy="334066"/>
          </a:xfrm>
          <a:prstGeom prst="rect">
            <a:avLst/>
          </a:prstGeom>
          <a:ln w="25400">
            <a:solidFill>
              <a:srgbClr val="85888D"/>
            </a:solidFill>
          </a:ln>
        </p:spPr>
        <p:txBody>
          <a:bodyPr vert="horz" wrap="square" lIns="0" tIns="71755" rIns="0" bIns="0" rtlCol="0">
            <a:spAutoFit/>
          </a:bodyPr>
          <a:lstStyle/>
          <a:p>
            <a:pPr marL="60325">
              <a:spcBef>
                <a:spcPts val="565"/>
              </a:spcBef>
            </a:pPr>
            <a:r>
              <a:rPr sz="1700" spc="-5" dirty="0">
                <a:latin typeface="Verdana"/>
                <a:cs typeface="Verdana"/>
              </a:rPr>
              <a:t>CPU</a:t>
            </a:r>
            <a:endParaRPr sz="1700">
              <a:latin typeface="Verdana"/>
              <a:cs typeface="Verdana"/>
            </a:endParaRPr>
          </a:p>
        </p:txBody>
      </p:sp>
      <p:sp>
        <p:nvSpPr>
          <p:cNvPr id="23" name="object 23"/>
          <p:cNvSpPr txBox="1"/>
          <p:nvPr/>
        </p:nvSpPr>
        <p:spPr>
          <a:xfrm>
            <a:off x="3503992" y="3486208"/>
            <a:ext cx="740410" cy="332783"/>
          </a:xfrm>
          <a:prstGeom prst="rect">
            <a:avLst/>
          </a:prstGeom>
          <a:ln w="25400">
            <a:solidFill>
              <a:srgbClr val="85888D"/>
            </a:solidFill>
          </a:ln>
        </p:spPr>
        <p:txBody>
          <a:bodyPr vert="horz" wrap="square" lIns="0" tIns="70485" rIns="0" bIns="0" rtlCol="0">
            <a:spAutoFit/>
          </a:bodyPr>
          <a:lstStyle/>
          <a:p>
            <a:pPr marL="60325">
              <a:spcBef>
                <a:spcPts val="555"/>
              </a:spcBef>
            </a:pPr>
            <a:r>
              <a:rPr sz="1700" spc="-10" dirty="0">
                <a:latin typeface="Verdana"/>
                <a:cs typeface="Verdana"/>
              </a:rPr>
              <a:t>Radio</a:t>
            </a:r>
            <a:endParaRPr sz="1700">
              <a:latin typeface="Verdana"/>
              <a:cs typeface="Verdana"/>
            </a:endParaRPr>
          </a:p>
        </p:txBody>
      </p:sp>
      <p:sp>
        <p:nvSpPr>
          <p:cNvPr id="24" name="object 24"/>
          <p:cNvSpPr txBox="1"/>
          <p:nvPr/>
        </p:nvSpPr>
        <p:spPr>
          <a:xfrm>
            <a:off x="4468823" y="3259355"/>
            <a:ext cx="1011555" cy="331501"/>
          </a:xfrm>
          <a:prstGeom prst="rect">
            <a:avLst/>
          </a:prstGeom>
          <a:ln w="25400">
            <a:solidFill>
              <a:srgbClr val="85888D"/>
            </a:solidFill>
          </a:ln>
        </p:spPr>
        <p:txBody>
          <a:bodyPr vert="horz" wrap="square" lIns="0" tIns="69215" rIns="0" bIns="0" rtlCol="0">
            <a:spAutoFit/>
          </a:bodyPr>
          <a:lstStyle/>
          <a:p>
            <a:pPr marL="60960">
              <a:spcBef>
                <a:spcPts val="545"/>
              </a:spcBef>
            </a:pPr>
            <a:r>
              <a:rPr sz="1700" dirty="0">
                <a:latin typeface="Verdana"/>
                <a:cs typeface="Verdana"/>
              </a:rPr>
              <a:t>Memory</a:t>
            </a:r>
            <a:endParaRPr sz="1700">
              <a:latin typeface="Verdana"/>
              <a:cs typeface="Verdana"/>
            </a:endParaRPr>
          </a:p>
        </p:txBody>
      </p:sp>
      <p:sp>
        <p:nvSpPr>
          <p:cNvPr id="25" name="object 25"/>
          <p:cNvSpPr txBox="1"/>
          <p:nvPr/>
        </p:nvSpPr>
        <p:spPr>
          <a:xfrm>
            <a:off x="5704795" y="3506369"/>
            <a:ext cx="888365" cy="325730"/>
          </a:xfrm>
          <a:prstGeom prst="rect">
            <a:avLst/>
          </a:prstGeom>
          <a:ln w="25400">
            <a:solidFill>
              <a:srgbClr val="85888D"/>
            </a:solidFill>
          </a:ln>
        </p:spPr>
        <p:txBody>
          <a:bodyPr vert="horz" wrap="square" lIns="0" tIns="63500" rIns="0" bIns="0" rtlCol="0">
            <a:spAutoFit/>
          </a:bodyPr>
          <a:lstStyle/>
          <a:p>
            <a:pPr marL="69215">
              <a:spcBef>
                <a:spcPts val="500"/>
              </a:spcBef>
            </a:pPr>
            <a:r>
              <a:rPr sz="1700" spc="-5" dirty="0">
                <a:latin typeface="Verdana"/>
                <a:cs typeface="Verdana"/>
              </a:rPr>
              <a:t>Sensor</a:t>
            </a:r>
            <a:endParaRPr sz="1700">
              <a:latin typeface="Verdana"/>
              <a:cs typeface="Verdana"/>
            </a:endParaRPr>
          </a:p>
        </p:txBody>
      </p:sp>
      <p:sp>
        <p:nvSpPr>
          <p:cNvPr id="26" name="object 26"/>
          <p:cNvSpPr/>
          <p:nvPr/>
        </p:nvSpPr>
        <p:spPr>
          <a:xfrm>
            <a:off x="5278920" y="3790768"/>
            <a:ext cx="333375" cy="333375"/>
          </a:xfrm>
          <a:custGeom>
            <a:avLst/>
            <a:gdLst/>
            <a:ahLst/>
            <a:cxnLst/>
            <a:rect l="l" t="t" r="r" b="b"/>
            <a:pathLst>
              <a:path w="333375" h="333375">
                <a:moveTo>
                  <a:pt x="0" y="332889"/>
                </a:moveTo>
                <a:lnTo>
                  <a:pt x="323909" y="8980"/>
                </a:lnTo>
                <a:lnTo>
                  <a:pt x="332889" y="0"/>
                </a:lnTo>
              </a:path>
            </a:pathLst>
          </a:custGeom>
          <a:ln w="25400">
            <a:solidFill>
              <a:srgbClr val="000000"/>
            </a:solidFill>
          </a:ln>
        </p:spPr>
        <p:txBody>
          <a:bodyPr wrap="square" lIns="0" tIns="0" rIns="0" bIns="0" rtlCol="0"/>
          <a:lstStyle/>
          <a:p>
            <a:endParaRPr/>
          </a:p>
        </p:txBody>
      </p:sp>
      <p:sp>
        <p:nvSpPr>
          <p:cNvPr id="27" name="object 27"/>
          <p:cNvSpPr/>
          <p:nvPr/>
        </p:nvSpPr>
        <p:spPr>
          <a:xfrm>
            <a:off x="5559724" y="3713538"/>
            <a:ext cx="129539" cy="129539"/>
          </a:xfrm>
          <a:custGeom>
            <a:avLst/>
            <a:gdLst/>
            <a:ahLst/>
            <a:cxnLst/>
            <a:rect l="l" t="t" r="r" b="b"/>
            <a:pathLst>
              <a:path w="129539" h="129539">
                <a:moveTo>
                  <a:pt x="129316" y="0"/>
                </a:moveTo>
                <a:lnTo>
                  <a:pt x="0" y="43105"/>
                </a:lnTo>
                <a:lnTo>
                  <a:pt x="86210" y="129315"/>
                </a:lnTo>
                <a:lnTo>
                  <a:pt x="129316" y="0"/>
                </a:lnTo>
                <a:close/>
              </a:path>
            </a:pathLst>
          </a:custGeom>
          <a:solidFill>
            <a:srgbClr val="000000"/>
          </a:solidFill>
        </p:spPr>
        <p:txBody>
          <a:bodyPr wrap="square" lIns="0" tIns="0" rIns="0" bIns="0" rtlCol="0"/>
          <a:lstStyle/>
          <a:p>
            <a:endParaRPr/>
          </a:p>
        </p:txBody>
      </p:sp>
      <p:sp>
        <p:nvSpPr>
          <p:cNvPr id="28" name="object 28"/>
          <p:cNvSpPr/>
          <p:nvPr/>
        </p:nvSpPr>
        <p:spPr>
          <a:xfrm>
            <a:off x="5337544" y="3727478"/>
            <a:ext cx="349250" cy="358775"/>
          </a:xfrm>
          <a:custGeom>
            <a:avLst/>
            <a:gdLst/>
            <a:ahLst/>
            <a:cxnLst/>
            <a:rect l="l" t="t" r="r" b="b"/>
            <a:pathLst>
              <a:path w="349250" h="358775">
                <a:moveTo>
                  <a:pt x="349114" y="0"/>
                </a:moveTo>
                <a:lnTo>
                  <a:pt x="8859" y="349502"/>
                </a:lnTo>
                <a:lnTo>
                  <a:pt x="0" y="358602"/>
                </a:lnTo>
              </a:path>
            </a:pathLst>
          </a:custGeom>
          <a:ln w="25400">
            <a:solidFill>
              <a:srgbClr val="000000"/>
            </a:solidFill>
          </a:ln>
        </p:spPr>
        <p:txBody>
          <a:bodyPr wrap="square" lIns="0" tIns="0" rIns="0" bIns="0" rtlCol="0"/>
          <a:lstStyle/>
          <a:p>
            <a:endParaRPr/>
          </a:p>
        </p:txBody>
      </p:sp>
      <p:sp>
        <p:nvSpPr>
          <p:cNvPr id="29" name="object 29"/>
          <p:cNvSpPr/>
          <p:nvPr/>
        </p:nvSpPr>
        <p:spPr>
          <a:xfrm>
            <a:off x="5261357" y="4034457"/>
            <a:ext cx="128905" cy="130175"/>
          </a:xfrm>
          <a:custGeom>
            <a:avLst/>
            <a:gdLst/>
            <a:ahLst/>
            <a:cxnLst/>
            <a:rect l="l" t="t" r="r" b="b"/>
            <a:pathLst>
              <a:path w="128904" h="130175">
                <a:moveTo>
                  <a:pt x="41367" y="0"/>
                </a:moveTo>
                <a:lnTo>
                  <a:pt x="0" y="129881"/>
                </a:lnTo>
                <a:lnTo>
                  <a:pt x="128725" y="85046"/>
                </a:lnTo>
                <a:lnTo>
                  <a:pt x="41367" y="0"/>
                </a:lnTo>
                <a:close/>
              </a:path>
            </a:pathLst>
          </a:custGeom>
          <a:solidFill>
            <a:srgbClr val="000000"/>
          </a:solidFill>
        </p:spPr>
        <p:txBody>
          <a:bodyPr wrap="square" lIns="0" tIns="0" rIns="0" bIns="0" rtlCol="0"/>
          <a:lstStyle/>
          <a:p>
            <a:endParaRPr/>
          </a:p>
        </p:txBody>
      </p:sp>
      <p:sp>
        <p:nvSpPr>
          <p:cNvPr id="30" name="object 30"/>
          <p:cNvSpPr/>
          <p:nvPr/>
        </p:nvSpPr>
        <p:spPr>
          <a:xfrm>
            <a:off x="4353417" y="3811677"/>
            <a:ext cx="337185" cy="294640"/>
          </a:xfrm>
          <a:custGeom>
            <a:avLst/>
            <a:gdLst/>
            <a:ahLst/>
            <a:cxnLst/>
            <a:rect l="l" t="t" r="r" b="b"/>
            <a:pathLst>
              <a:path w="337185" h="294639">
                <a:moveTo>
                  <a:pt x="336985" y="294319"/>
                </a:moveTo>
                <a:lnTo>
                  <a:pt x="9565" y="8354"/>
                </a:lnTo>
                <a:lnTo>
                  <a:pt x="0" y="0"/>
                </a:lnTo>
              </a:path>
            </a:pathLst>
          </a:custGeom>
          <a:ln w="25399">
            <a:solidFill>
              <a:srgbClr val="000000"/>
            </a:solidFill>
          </a:ln>
        </p:spPr>
        <p:txBody>
          <a:bodyPr wrap="square" lIns="0" tIns="0" rIns="0" bIns="0" rtlCol="0"/>
          <a:lstStyle/>
          <a:p>
            <a:endParaRPr/>
          </a:p>
        </p:txBody>
      </p:sp>
      <p:sp>
        <p:nvSpPr>
          <p:cNvPr id="31" name="object 31"/>
          <p:cNvSpPr/>
          <p:nvPr/>
        </p:nvSpPr>
        <p:spPr>
          <a:xfrm>
            <a:off x="4271153" y="3739830"/>
            <a:ext cx="132080" cy="126364"/>
          </a:xfrm>
          <a:custGeom>
            <a:avLst/>
            <a:gdLst/>
            <a:ahLst/>
            <a:cxnLst/>
            <a:rect l="l" t="t" r="r" b="b"/>
            <a:pathLst>
              <a:path w="132079" h="126364">
                <a:moveTo>
                  <a:pt x="0" y="0"/>
                </a:moveTo>
                <a:lnTo>
                  <a:pt x="51727" y="126114"/>
                </a:lnTo>
                <a:lnTo>
                  <a:pt x="131928" y="34287"/>
                </a:lnTo>
                <a:lnTo>
                  <a:pt x="0" y="0"/>
                </a:lnTo>
                <a:close/>
              </a:path>
            </a:pathLst>
          </a:custGeom>
          <a:solidFill>
            <a:srgbClr val="000000"/>
          </a:solidFill>
        </p:spPr>
        <p:txBody>
          <a:bodyPr wrap="square" lIns="0" tIns="0" rIns="0" bIns="0" rtlCol="0"/>
          <a:lstStyle/>
          <a:p>
            <a:endParaRPr/>
          </a:p>
        </p:txBody>
      </p:sp>
      <p:sp>
        <p:nvSpPr>
          <p:cNvPr id="32" name="object 32"/>
          <p:cNvSpPr/>
          <p:nvPr/>
        </p:nvSpPr>
        <p:spPr>
          <a:xfrm>
            <a:off x="4253692" y="3714826"/>
            <a:ext cx="355600" cy="327660"/>
          </a:xfrm>
          <a:custGeom>
            <a:avLst/>
            <a:gdLst/>
            <a:ahLst/>
            <a:cxnLst/>
            <a:rect l="l" t="t" r="r" b="b"/>
            <a:pathLst>
              <a:path w="355600" h="327660">
                <a:moveTo>
                  <a:pt x="0" y="0"/>
                </a:moveTo>
                <a:lnTo>
                  <a:pt x="346107" y="318920"/>
                </a:lnTo>
                <a:lnTo>
                  <a:pt x="355447" y="327526"/>
                </a:lnTo>
              </a:path>
            </a:pathLst>
          </a:custGeom>
          <a:ln w="25400">
            <a:solidFill>
              <a:srgbClr val="000000"/>
            </a:solidFill>
          </a:ln>
        </p:spPr>
        <p:txBody>
          <a:bodyPr wrap="square" lIns="0" tIns="0" rIns="0" bIns="0" rtlCol="0"/>
          <a:lstStyle/>
          <a:p>
            <a:endParaRPr/>
          </a:p>
        </p:txBody>
      </p:sp>
      <p:sp>
        <p:nvSpPr>
          <p:cNvPr id="33" name="object 33"/>
          <p:cNvSpPr/>
          <p:nvPr/>
        </p:nvSpPr>
        <p:spPr>
          <a:xfrm>
            <a:off x="4558493" y="3988918"/>
            <a:ext cx="131445" cy="127635"/>
          </a:xfrm>
          <a:custGeom>
            <a:avLst/>
            <a:gdLst/>
            <a:ahLst/>
            <a:cxnLst/>
            <a:rect l="l" t="t" r="r" b="b"/>
            <a:pathLst>
              <a:path w="131445" h="127635">
                <a:moveTo>
                  <a:pt x="82616" y="0"/>
                </a:moveTo>
                <a:lnTo>
                  <a:pt x="0" y="89660"/>
                </a:lnTo>
                <a:lnTo>
                  <a:pt x="130967" y="127447"/>
                </a:lnTo>
                <a:lnTo>
                  <a:pt x="82616" y="0"/>
                </a:lnTo>
                <a:close/>
              </a:path>
            </a:pathLst>
          </a:custGeom>
          <a:solidFill>
            <a:srgbClr val="000000"/>
          </a:solidFill>
        </p:spPr>
        <p:txBody>
          <a:bodyPr wrap="square" lIns="0" tIns="0" rIns="0" bIns="0" rtlCol="0"/>
          <a:lstStyle/>
          <a:p>
            <a:endParaRPr/>
          </a:p>
        </p:txBody>
      </p:sp>
      <p:sp>
        <p:nvSpPr>
          <p:cNvPr id="34" name="object 34"/>
          <p:cNvSpPr txBox="1"/>
          <p:nvPr/>
        </p:nvSpPr>
        <p:spPr>
          <a:xfrm>
            <a:off x="1970784" y="4968457"/>
            <a:ext cx="2580005" cy="336631"/>
          </a:xfrm>
          <a:prstGeom prst="rect">
            <a:avLst/>
          </a:prstGeom>
          <a:ln w="25400">
            <a:solidFill>
              <a:srgbClr val="85888D"/>
            </a:solidFill>
          </a:ln>
        </p:spPr>
        <p:txBody>
          <a:bodyPr vert="horz" wrap="square" lIns="0" tIns="74295" rIns="0" bIns="0" rtlCol="0">
            <a:spAutoFit/>
          </a:bodyPr>
          <a:lstStyle/>
          <a:p>
            <a:pPr marL="57150">
              <a:spcBef>
                <a:spcPts val="585"/>
              </a:spcBef>
            </a:pPr>
            <a:r>
              <a:rPr sz="1700" spc="-5" dirty="0">
                <a:latin typeface="Verdana"/>
                <a:cs typeface="Verdana"/>
              </a:rPr>
              <a:t>Handle sensor</a:t>
            </a:r>
            <a:r>
              <a:rPr sz="1700" spc="-30" dirty="0">
                <a:latin typeface="Verdana"/>
                <a:cs typeface="Verdana"/>
              </a:rPr>
              <a:t> </a:t>
            </a:r>
            <a:r>
              <a:rPr sz="1700" spc="-5" dirty="0">
                <a:latin typeface="Verdana"/>
                <a:cs typeface="Verdana"/>
              </a:rPr>
              <a:t>process</a:t>
            </a:r>
            <a:endParaRPr sz="1700">
              <a:latin typeface="Verdana"/>
              <a:cs typeface="Verdana"/>
            </a:endParaRPr>
          </a:p>
        </p:txBody>
      </p:sp>
      <p:sp>
        <p:nvSpPr>
          <p:cNvPr id="35" name="object 35"/>
          <p:cNvSpPr/>
          <p:nvPr/>
        </p:nvSpPr>
        <p:spPr>
          <a:xfrm>
            <a:off x="1970783" y="5654256"/>
            <a:ext cx="2409190" cy="393700"/>
          </a:xfrm>
          <a:custGeom>
            <a:avLst/>
            <a:gdLst/>
            <a:ahLst/>
            <a:cxnLst/>
            <a:rect l="l" t="t" r="r" b="b"/>
            <a:pathLst>
              <a:path w="2409190" h="393700">
                <a:moveTo>
                  <a:pt x="0" y="0"/>
                </a:moveTo>
                <a:lnTo>
                  <a:pt x="2408969" y="0"/>
                </a:lnTo>
                <a:lnTo>
                  <a:pt x="2408969" y="393700"/>
                </a:lnTo>
                <a:lnTo>
                  <a:pt x="0" y="393700"/>
                </a:lnTo>
                <a:lnTo>
                  <a:pt x="0" y="0"/>
                </a:lnTo>
                <a:close/>
              </a:path>
            </a:pathLst>
          </a:custGeom>
          <a:ln w="25400">
            <a:solidFill>
              <a:srgbClr val="85888D"/>
            </a:solidFill>
          </a:ln>
        </p:spPr>
        <p:txBody>
          <a:bodyPr wrap="square" lIns="0" tIns="0" rIns="0" bIns="0" rtlCol="0"/>
          <a:lstStyle/>
          <a:p>
            <a:endParaRPr/>
          </a:p>
        </p:txBody>
      </p:sp>
      <p:sp>
        <p:nvSpPr>
          <p:cNvPr id="36" name="object 36"/>
          <p:cNvSpPr txBox="1"/>
          <p:nvPr/>
        </p:nvSpPr>
        <p:spPr>
          <a:xfrm>
            <a:off x="2015326" y="5716169"/>
            <a:ext cx="2294890" cy="284480"/>
          </a:xfrm>
          <a:prstGeom prst="rect">
            <a:avLst/>
          </a:prstGeom>
        </p:spPr>
        <p:txBody>
          <a:bodyPr vert="horz" wrap="square" lIns="0" tIns="12700" rIns="0" bIns="0" rtlCol="0">
            <a:spAutoFit/>
          </a:bodyPr>
          <a:lstStyle/>
          <a:p>
            <a:pPr marL="12700">
              <a:spcBef>
                <a:spcPts val="100"/>
              </a:spcBef>
            </a:pPr>
            <a:r>
              <a:rPr sz="1700" spc="-5" dirty="0">
                <a:latin typeface="Verdana"/>
                <a:cs typeface="Verdana"/>
              </a:rPr>
              <a:t>Handle </a:t>
            </a:r>
            <a:r>
              <a:rPr sz="1700" spc="-10" dirty="0">
                <a:latin typeface="Verdana"/>
                <a:cs typeface="Verdana"/>
              </a:rPr>
              <a:t>radio</a:t>
            </a:r>
            <a:r>
              <a:rPr sz="1700" spc="-40" dirty="0">
                <a:latin typeface="Verdana"/>
                <a:cs typeface="Verdana"/>
              </a:rPr>
              <a:t> </a:t>
            </a:r>
            <a:r>
              <a:rPr sz="1700" spc="-5" dirty="0">
                <a:latin typeface="Verdana"/>
                <a:cs typeface="Verdana"/>
              </a:rPr>
              <a:t>process</a:t>
            </a:r>
            <a:endParaRPr sz="1700">
              <a:latin typeface="Verdana"/>
              <a:cs typeface="Verdana"/>
            </a:endParaRPr>
          </a:p>
        </p:txBody>
      </p:sp>
      <p:sp>
        <p:nvSpPr>
          <p:cNvPr id="37" name="object 37"/>
          <p:cNvSpPr/>
          <p:nvPr/>
        </p:nvSpPr>
        <p:spPr>
          <a:xfrm>
            <a:off x="4556218" y="5183721"/>
            <a:ext cx="4702810" cy="0"/>
          </a:xfrm>
          <a:custGeom>
            <a:avLst/>
            <a:gdLst/>
            <a:ahLst/>
            <a:cxnLst/>
            <a:rect l="l" t="t" r="r" b="b"/>
            <a:pathLst>
              <a:path w="4702809">
                <a:moveTo>
                  <a:pt x="0" y="0"/>
                </a:moveTo>
                <a:lnTo>
                  <a:pt x="4702648" y="0"/>
                </a:lnTo>
              </a:path>
            </a:pathLst>
          </a:custGeom>
          <a:ln w="38100">
            <a:solidFill>
              <a:srgbClr val="000000"/>
            </a:solidFill>
            <a:prstDash val="dot"/>
          </a:ln>
        </p:spPr>
        <p:txBody>
          <a:bodyPr wrap="square" lIns="0" tIns="0" rIns="0" bIns="0" rtlCol="0"/>
          <a:lstStyle/>
          <a:p>
            <a:endParaRPr/>
          </a:p>
        </p:txBody>
      </p:sp>
      <p:sp>
        <p:nvSpPr>
          <p:cNvPr id="38" name="object 38"/>
          <p:cNvSpPr/>
          <p:nvPr/>
        </p:nvSpPr>
        <p:spPr>
          <a:xfrm>
            <a:off x="4327618" y="5851106"/>
            <a:ext cx="4936490" cy="0"/>
          </a:xfrm>
          <a:custGeom>
            <a:avLst/>
            <a:gdLst/>
            <a:ahLst/>
            <a:cxnLst/>
            <a:rect l="l" t="t" r="r" b="b"/>
            <a:pathLst>
              <a:path w="4936490">
                <a:moveTo>
                  <a:pt x="0" y="0"/>
                </a:moveTo>
                <a:lnTo>
                  <a:pt x="4936365" y="0"/>
                </a:lnTo>
              </a:path>
            </a:pathLst>
          </a:custGeom>
          <a:ln w="38100">
            <a:solidFill>
              <a:srgbClr val="000000"/>
            </a:solidFill>
            <a:prstDash val="dot"/>
          </a:ln>
        </p:spPr>
        <p:txBody>
          <a:bodyPr wrap="square" lIns="0" tIns="0" rIns="0" bIns="0" rtlCol="0"/>
          <a:lstStyle/>
          <a:p>
            <a:endParaRPr/>
          </a:p>
        </p:txBody>
      </p:sp>
      <p:sp>
        <p:nvSpPr>
          <p:cNvPr id="39" name="object 39"/>
          <p:cNvSpPr/>
          <p:nvPr/>
        </p:nvSpPr>
        <p:spPr>
          <a:xfrm>
            <a:off x="4543519" y="5194876"/>
            <a:ext cx="909319" cy="0"/>
          </a:xfrm>
          <a:custGeom>
            <a:avLst/>
            <a:gdLst/>
            <a:ahLst/>
            <a:cxnLst/>
            <a:rect l="l" t="t" r="r" b="b"/>
            <a:pathLst>
              <a:path w="909320">
                <a:moveTo>
                  <a:pt x="0" y="0"/>
                </a:moveTo>
                <a:lnTo>
                  <a:pt x="909206" y="0"/>
                </a:lnTo>
              </a:path>
            </a:pathLst>
          </a:custGeom>
          <a:ln w="38100">
            <a:solidFill>
              <a:srgbClr val="000000"/>
            </a:solidFill>
          </a:ln>
        </p:spPr>
        <p:txBody>
          <a:bodyPr wrap="square" lIns="0" tIns="0" rIns="0" bIns="0" rtlCol="0"/>
          <a:lstStyle/>
          <a:p>
            <a:endParaRPr/>
          </a:p>
        </p:txBody>
      </p:sp>
      <p:sp>
        <p:nvSpPr>
          <p:cNvPr id="40" name="object 40"/>
          <p:cNvSpPr/>
          <p:nvPr/>
        </p:nvSpPr>
        <p:spPr>
          <a:xfrm>
            <a:off x="5623018" y="5851106"/>
            <a:ext cx="1240790" cy="0"/>
          </a:xfrm>
          <a:custGeom>
            <a:avLst/>
            <a:gdLst/>
            <a:ahLst/>
            <a:cxnLst/>
            <a:rect l="l" t="t" r="r" b="b"/>
            <a:pathLst>
              <a:path w="1240789">
                <a:moveTo>
                  <a:pt x="0" y="0"/>
                </a:moveTo>
                <a:lnTo>
                  <a:pt x="1240696" y="0"/>
                </a:lnTo>
              </a:path>
            </a:pathLst>
          </a:custGeom>
          <a:ln w="38100">
            <a:solidFill>
              <a:srgbClr val="000000"/>
            </a:solidFill>
          </a:ln>
        </p:spPr>
        <p:txBody>
          <a:bodyPr wrap="square" lIns="0" tIns="0" rIns="0" bIns="0" rtlCol="0"/>
          <a:lstStyle/>
          <a:p>
            <a:endParaRPr/>
          </a:p>
        </p:txBody>
      </p:sp>
      <p:sp>
        <p:nvSpPr>
          <p:cNvPr id="41" name="object 41"/>
          <p:cNvSpPr/>
          <p:nvPr/>
        </p:nvSpPr>
        <p:spPr>
          <a:xfrm>
            <a:off x="6983624" y="5194876"/>
            <a:ext cx="909319" cy="0"/>
          </a:xfrm>
          <a:custGeom>
            <a:avLst/>
            <a:gdLst/>
            <a:ahLst/>
            <a:cxnLst/>
            <a:rect l="l" t="t" r="r" b="b"/>
            <a:pathLst>
              <a:path w="909320">
                <a:moveTo>
                  <a:pt x="0" y="0"/>
                </a:moveTo>
                <a:lnTo>
                  <a:pt x="909206" y="0"/>
                </a:lnTo>
              </a:path>
            </a:pathLst>
          </a:custGeom>
          <a:ln w="38100">
            <a:solidFill>
              <a:srgbClr val="000000"/>
            </a:solidFill>
          </a:ln>
        </p:spPr>
        <p:txBody>
          <a:bodyPr wrap="square" lIns="0" tIns="0" rIns="0" bIns="0" rtlCol="0"/>
          <a:lstStyle/>
          <a:p>
            <a:endParaRPr/>
          </a:p>
        </p:txBody>
      </p:sp>
      <p:sp>
        <p:nvSpPr>
          <p:cNvPr id="42" name="object 42"/>
          <p:cNvSpPr/>
          <p:nvPr/>
        </p:nvSpPr>
        <p:spPr>
          <a:xfrm>
            <a:off x="8018082" y="5851106"/>
            <a:ext cx="1240790" cy="0"/>
          </a:xfrm>
          <a:custGeom>
            <a:avLst/>
            <a:gdLst/>
            <a:ahLst/>
            <a:cxnLst/>
            <a:rect l="l" t="t" r="r" b="b"/>
            <a:pathLst>
              <a:path w="1240790">
                <a:moveTo>
                  <a:pt x="0" y="0"/>
                </a:moveTo>
                <a:lnTo>
                  <a:pt x="1240696" y="0"/>
                </a:lnTo>
              </a:path>
            </a:pathLst>
          </a:custGeom>
          <a:ln w="38100">
            <a:solidFill>
              <a:srgbClr val="000000"/>
            </a:solidFill>
          </a:ln>
        </p:spPr>
        <p:txBody>
          <a:bodyPr wrap="square" lIns="0" tIns="0" rIns="0" bIns="0" rtlCol="0"/>
          <a:lstStyle/>
          <a:p>
            <a:endParaRPr/>
          </a:p>
        </p:txBody>
      </p:sp>
      <p:sp>
        <p:nvSpPr>
          <p:cNvPr id="43" name="object 43"/>
          <p:cNvSpPr/>
          <p:nvPr/>
        </p:nvSpPr>
        <p:spPr>
          <a:xfrm>
            <a:off x="5439442" y="5189719"/>
            <a:ext cx="203835" cy="673100"/>
          </a:xfrm>
          <a:custGeom>
            <a:avLst/>
            <a:gdLst/>
            <a:ahLst/>
            <a:cxnLst/>
            <a:rect l="l" t="t" r="r" b="b"/>
            <a:pathLst>
              <a:path w="203835" h="673100">
                <a:moveTo>
                  <a:pt x="36954" y="0"/>
                </a:moveTo>
                <a:lnTo>
                  <a:pt x="203360" y="663300"/>
                </a:lnTo>
                <a:lnTo>
                  <a:pt x="166405" y="672571"/>
                </a:lnTo>
                <a:lnTo>
                  <a:pt x="0" y="9271"/>
                </a:lnTo>
                <a:lnTo>
                  <a:pt x="36954" y="0"/>
                </a:lnTo>
                <a:close/>
              </a:path>
            </a:pathLst>
          </a:custGeom>
          <a:solidFill>
            <a:srgbClr val="000000"/>
          </a:solidFill>
        </p:spPr>
        <p:txBody>
          <a:bodyPr wrap="square" lIns="0" tIns="0" rIns="0" bIns="0" rtlCol="0"/>
          <a:lstStyle/>
          <a:p>
            <a:endParaRPr/>
          </a:p>
        </p:txBody>
      </p:sp>
      <p:sp>
        <p:nvSpPr>
          <p:cNvPr id="44" name="object 44"/>
          <p:cNvSpPr/>
          <p:nvPr/>
        </p:nvSpPr>
        <p:spPr>
          <a:xfrm>
            <a:off x="7865142" y="5185073"/>
            <a:ext cx="203835" cy="673100"/>
          </a:xfrm>
          <a:custGeom>
            <a:avLst/>
            <a:gdLst/>
            <a:ahLst/>
            <a:cxnLst/>
            <a:rect l="l" t="t" r="r" b="b"/>
            <a:pathLst>
              <a:path w="203834" h="673100">
                <a:moveTo>
                  <a:pt x="36954" y="0"/>
                </a:moveTo>
                <a:lnTo>
                  <a:pt x="203360" y="663300"/>
                </a:lnTo>
                <a:lnTo>
                  <a:pt x="166405" y="672571"/>
                </a:lnTo>
                <a:lnTo>
                  <a:pt x="0" y="9271"/>
                </a:lnTo>
                <a:lnTo>
                  <a:pt x="36954" y="0"/>
                </a:lnTo>
                <a:close/>
              </a:path>
            </a:pathLst>
          </a:custGeom>
          <a:solidFill>
            <a:srgbClr val="000000"/>
          </a:solidFill>
        </p:spPr>
        <p:txBody>
          <a:bodyPr wrap="square" lIns="0" tIns="0" rIns="0" bIns="0" rtlCol="0"/>
          <a:lstStyle/>
          <a:p>
            <a:endParaRPr/>
          </a:p>
        </p:txBody>
      </p:sp>
      <p:sp>
        <p:nvSpPr>
          <p:cNvPr id="45" name="object 45"/>
          <p:cNvSpPr/>
          <p:nvPr/>
        </p:nvSpPr>
        <p:spPr>
          <a:xfrm>
            <a:off x="6834491" y="5190675"/>
            <a:ext cx="166370" cy="661670"/>
          </a:xfrm>
          <a:custGeom>
            <a:avLst/>
            <a:gdLst/>
            <a:ahLst/>
            <a:cxnLst/>
            <a:rect l="l" t="t" r="r" b="b"/>
            <a:pathLst>
              <a:path w="166370" h="661670">
                <a:moveTo>
                  <a:pt x="166118" y="7358"/>
                </a:moveTo>
                <a:lnTo>
                  <a:pt x="37382" y="661367"/>
                </a:lnTo>
                <a:lnTo>
                  <a:pt x="0" y="654009"/>
                </a:lnTo>
                <a:lnTo>
                  <a:pt x="128736" y="0"/>
                </a:lnTo>
                <a:lnTo>
                  <a:pt x="166118" y="7358"/>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345953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756025" y="457953"/>
            <a:ext cx="11196320" cy="628377"/>
          </a:xfrm>
          <a:prstGeom prst="rect">
            <a:avLst/>
          </a:prstGeom>
        </p:spPr>
        <p:txBody>
          <a:bodyPr vert="horz" wrap="square" lIns="0" tIns="12700" rIns="0" bIns="0" rtlCol="0" anchor="t">
            <a:spAutoFit/>
          </a:bodyPr>
          <a:lstStyle/>
          <a:p>
            <a:pPr marL="12700">
              <a:lnSpc>
                <a:spcPct val="100000"/>
              </a:lnSpc>
              <a:spcBef>
                <a:spcPts val="100"/>
              </a:spcBef>
            </a:pPr>
            <a:r>
              <a:rPr sz="4000" spc="-5" dirty="0">
                <a:latin typeface="+mn-lt"/>
              </a:rPr>
              <a:t>Programming </a:t>
            </a:r>
            <a:r>
              <a:rPr lang="en-US" sz="4000" spc="-5" dirty="0">
                <a:latin typeface="+mn-lt"/>
              </a:rPr>
              <a:t>models and concurrency support</a:t>
            </a:r>
            <a:endParaRPr sz="4000" spc="-5" dirty="0">
              <a:latin typeface="+mn-lt"/>
            </a:endParaRPr>
          </a:p>
        </p:txBody>
      </p:sp>
      <p:sp>
        <p:nvSpPr>
          <p:cNvPr id="6" name="object 6"/>
          <p:cNvSpPr txBox="1"/>
          <p:nvPr/>
        </p:nvSpPr>
        <p:spPr>
          <a:xfrm>
            <a:off x="862836" y="1452142"/>
            <a:ext cx="10425345" cy="1290738"/>
          </a:xfrm>
          <a:prstGeom prst="rect">
            <a:avLst/>
          </a:prstGeom>
        </p:spPr>
        <p:txBody>
          <a:bodyPr vert="horz" wrap="square" lIns="0" tIns="43815" rIns="0" bIns="0" rtlCol="0">
            <a:spAutoFit/>
          </a:bodyPr>
          <a:lstStyle/>
          <a:p>
            <a:pPr marL="12700">
              <a:spcBef>
                <a:spcPts val="345"/>
              </a:spcBef>
              <a:buClr>
                <a:srgbClr val="3478AF"/>
              </a:buClr>
              <a:tabLst>
                <a:tab pos="366395" algn="l"/>
                <a:tab pos="367030" algn="l"/>
              </a:tabLst>
            </a:pPr>
            <a:r>
              <a:rPr sz="2800" spc="-10" dirty="0">
                <a:latin typeface="+mj-lt"/>
                <a:cs typeface="Tahoma"/>
              </a:rPr>
              <a:t>Event-driven</a:t>
            </a:r>
            <a:r>
              <a:rPr sz="2800" spc="-5" dirty="0">
                <a:latin typeface="+mj-lt"/>
                <a:cs typeface="Tahoma"/>
              </a:rPr>
              <a:t> model:</a:t>
            </a:r>
            <a:r>
              <a:rPr lang="en-US" sz="2800" dirty="0">
                <a:latin typeface="+mj-lt"/>
                <a:cs typeface="Tahoma"/>
              </a:rPr>
              <a:t>  </a:t>
            </a:r>
            <a:r>
              <a:rPr sz="2800" spc="-5" dirty="0">
                <a:latin typeface="+mj-lt"/>
                <a:cs typeface="Tahoma"/>
              </a:rPr>
              <a:t>Code only runs within event</a:t>
            </a:r>
            <a:r>
              <a:rPr sz="2800" spc="-10" dirty="0">
                <a:latin typeface="+mj-lt"/>
                <a:cs typeface="Tahoma"/>
              </a:rPr>
              <a:t> </a:t>
            </a:r>
            <a:r>
              <a:rPr sz="2800" spc="-5" dirty="0">
                <a:latin typeface="+mj-lt"/>
                <a:cs typeface="Tahoma"/>
              </a:rPr>
              <a:t>handlers</a:t>
            </a:r>
            <a:endParaRPr lang="en-US" sz="2800" spc="-5" dirty="0">
              <a:latin typeface="+mj-lt"/>
              <a:cs typeface="Tahoma"/>
            </a:endParaRPr>
          </a:p>
          <a:p>
            <a:pPr marL="12700">
              <a:spcBef>
                <a:spcPts val="345"/>
              </a:spcBef>
              <a:buClr>
                <a:srgbClr val="3478AF"/>
              </a:buClr>
              <a:tabLst>
                <a:tab pos="366395" algn="l"/>
                <a:tab pos="367030" algn="l"/>
              </a:tabLst>
            </a:pPr>
            <a:r>
              <a:rPr lang="en-US" sz="3600" spc="-7" baseline="2525" dirty="0">
                <a:latin typeface="+mj-lt"/>
                <a:cs typeface="Tahoma"/>
              </a:rPr>
              <a:t>	</a:t>
            </a:r>
            <a:r>
              <a:rPr sz="3600" spc="-7" baseline="2525" dirty="0">
                <a:latin typeface="+mj-lt"/>
                <a:cs typeface="Tahoma"/>
              </a:rPr>
              <a:t>On </a:t>
            </a:r>
            <a:r>
              <a:rPr sz="3600" baseline="2525" dirty="0">
                <a:latin typeface="+mj-lt"/>
                <a:cs typeface="Tahoma"/>
              </a:rPr>
              <a:t>an </a:t>
            </a:r>
            <a:r>
              <a:rPr sz="3600" spc="-7" baseline="2525" dirty="0">
                <a:latin typeface="+mj-lt"/>
                <a:cs typeface="Tahoma"/>
              </a:rPr>
              <a:t>event occurrence: </a:t>
            </a:r>
            <a:r>
              <a:rPr sz="2400" spc="-5" dirty="0">
                <a:latin typeface="+mj-lt"/>
                <a:cs typeface="Tahoma"/>
              </a:rPr>
              <a:t> kernel </a:t>
            </a:r>
            <a:r>
              <a:rPr sz="2400" spc="-10" dirty="0">
                <a:latin typeface="+mj-lt"/>
                <a:cs typeface="Tahoma"/>
              </a:rPr>
              <a:t>invokes </a:t>
            </a:r>
            <a:r>
              <a:rPr sz="2400" spc="-5" dirty="0">
                <a:latin typeface="+mj-lt"/>
                <a:cs typeface="Tahoma"/>
              </a:rPr>
              <a:t>handler</a:t>
            </a:r>
            <a:r>
              <a:rPr sz="2400" spc="-50" dirty="0">
                <a:latin typeface="+mj-lt"/>
                <a:cs typeface="Tahoma"/>
              </a:rPr>
              <a:t> </a:t>
            </a:r>
            <a:r>
              <a:rPr sz="2400" spc="-5" dirty="0">
                <a:latin typeface="+mj-lt"/>
                <a:cs typeface="Tahoma"/>
              </a:rPr>
              <a:t>code</a:t>
            </a:r>
            <a:endParaRPr lang="en-US" sz="2400" spc="-5" dirty="0">
              <a:latin typeface="+mj-lt"/>
              <a:cs typeface="Tahoma"/>
            </a:endParaRPr>
          </a:p>
          <a:p>
            <a:pPr marL="12700">
              <a:spcBef>
                <a:spcPts val="345"/>
              </a:spcBef>
              <a:buClr>
                <a:srgbClr val="3478AF"/>
              </a:buClr>
              <a:tabLst>
                <a:tab pos="366395" algn="l"/>
                <a:tab pos="367030" algn="l"/>
              </a:tabLst>
            </a:pPr>
            <a:r>
              <a:rPr lang="en-US" sz="2400" dirty="0">
                <a:latin typeface="+mj-lt"/>
                <a:cs typeface="Tahoma"/>
              </a:rPr>
              <a:t>	</a:t>
            </a:r>
            <a:r>
              <a:rPr sz="2400" spc="-10" dirty="0">
                <a:latin typeface="+mj-lt"/>
                <a:cs typeface="Tahoma"/>
              </a:rPr>
              <a:t>Event </a:t>
            </a:r>
            <a:r>
              <a:rPr sz="2400" spc="-5" dirty="0">
                <a:latin typeface="+mj-lt"/>
                <a:cs typeface="Tahoma"/>
              </a:rPr>
              <a:t>handler runs </a:t>
            </a:r>
            <a:r>
              <a:rPr sz="2400" dirty="0">
                <a:latin typeface="+mj-lt"/>
                <a:cs typeface="Tahoma"/>
              </a:rPr>
              <a:t>till </a:t>
            </a:r>
            <a:r>
              <a:rPr sz="2400" spc="-5" dirty="0">
                <a:latin typeface="+mj-lt"/>
                <a:cs typeface="Tahoma"/>
              </a:rPr>
              <a:t>completion:  explicit </a:t>
            </a:r>
            <a:r>
              <a:rPr sz="2400" dirty="0">
                <a:latin typeface="+mj-lt"/>
                <a:cs typeface="Courier New"/>
              </a:rPr>
              <a:t>return;</a:t>
            </a:r>
          </a:p>
        </p:txBody>
      </p:sp>
      <p:sp>
        <p:nvSpPr>
          <p:cNvPr id="7" name="object 7"/>
          <p:cNvSpPr txBox="1"/>
          <p:nvPr/>
        </p:nvSpPr>
        <p:spPr>
          <a:xfrm>
            <a:off x="6075509" y="4782979"/>
            <a:ext cx="827405" cy="330219"/>
          </a:xfrm>
          <a:prstGeom prst="rect">
            <a:avLst/>
          </a:prstGeom>
          <a:ln w="25400">
            <a:solidFill>
              <a:srgbClr val="85888D"/>
            </a:solidFill>
          </a:ln>
        </p:spPr>
        <p:txBody>
          <a:bodyPr vert="horz" wrap="square" lIns="0" tIns="67945" rIns="0" bIns="0" rtlCol="0">
            <a:spAutoFit/>
          </a:bodyPr>
          <a:lstStyle/>
          <a:p>
            <a:pPr marL="58419">
              <a:spcBef>
                <a:spcPts val="535"/>
              </a:spcBef>
            </a:pPr>
            <a:r>
              <a:rPr sz="1700" spc="-15" dirty="0">
                <a:latin typeface="Verdana"/>
                <a:cs typeface="Verdana"/>
              </a:rPr>
              <a:t>Kernel</a:t>
            </a:r>
            <a:endParaRPr sz="1700">
              <a:latin typeface="Verdana"/>
              <a:cs typeface="Verdana"/>
            </a:endParaRPr>
          </a:p>
        </p:txBody>
      </p:sp>
      <p:sp>
        <p:nvSpPr>
          <p:cNvPr id="8" name="object 8"/>
          <p:cNvSpPr txBox="1"/>
          <p:nvPr/>
        </p:nvSpPr>
        <p:spPr>
          <a:xfrm>
            <a:off x="8104996" y="3676173"/>
            <a:ext cx="1884680" cy="332142"/>
          </a:xfrm>
          <a:prstGeom prst="rect">
            <a:avLst/>
          </a:prstGeom>
          <a:ln w="25400">
            <a:solidFill>
              <a:srgbClr val="85888D"/>
            </a:solidFill>
          </a:ln>
        </p:spPr>
        <p:txBody>
          <a:bodyPr vert="horz" wrap="square" lIns="0" tIns="69850" rIns="0" bIns="0" rtlCol="0">
            <a:spAutoFit/>
          </a:bodyPr>
          <a:lstStyle/>
          <a:p>
            <a:pPr marL="60960">
              <a:spcBef>
                <a:spcPts val="550"/>
              </a:spcBef>
            </a:pPr>
            <a:r>
              <a:rPr sz="1700" spc="-5" dirty="0">
                <a:latin typeface="Verdana"/>
                <a:cs typeface="Verdana"/>
              </a:rPr>
              <a:t>Event Handler</a:t>
            </a:r>
            <a:r>
              <a:rPr sz="1700" spc="-50" dirty="0">
                <a:latin typeface="Verdana"/>
                <a:cs typeface="Verdana"/>
              </a:rPr>
              <a:t> </a:t>
            </a:r>
            <a:r>
              <a:rPr sz="1700" dirty="0">
                <a:latin typeface="Verdana"/>
                <a:cs typeface="Verdana"/>
              </a:rPr>
              <a:t>1</a:t>
            </a:r>
          </a:p>
        </p:txBody>
      </p:sp>
      <p:sp>
        <p:nvSpPr>
          <p:cNvPr id="9" name="object 9"/>
          <p:cNvSpPr txBox="1"/>
          <p:nvPr/>
        </p:nvSpPr>
        <p:spPr>
          <a:xfrm>
            <a:off x="8104996" y="4527073"/>
            <a:ext cx="1884680" cy="332142"/>
          </a:xfrm>
          <a:prstGeom prst="rect">
            <a:avLst/>
          </a:prstGeom>
          <a:ln w="25400">
            <a:solidFill>
              <a:srgbClr val="85888D"/>
            </a:solidFill>
          </a:ln>
        </p:spPr>
        <p:txBody>
          <a:bodyPr vert="horz" wrap="square" lIns="0" tIns="69850" rIns="0" bIns="0" rtlCol="0">
            <a:spAutoFit/>
          </a:bodyPr>
          <a:lstStyle/>
          <a:p>
            <a:pPr marL="60960">
              <a:spcBef>
                <a:spcPts val="550"/>
              </a:spcBef>
            </a:pPr>
            <a:r>
              <a:rPr sz="1700" spc="-5" dirty="0">
                <a:latin typeface="Verdana"/>
                <a:cs typeface="Verdana"/>
              </a:rPr>
              <a:t>Event Handler</a:t>
            </a:r>
            <a:r>
              <a:rPr sz="1700" spc="-50" dirty="0">
                <a:latin typeface="Verdana"/>
                <a:cs typeface="Verdana"/>
              </a:rPr>
              <a:t> </a:t>
            </a:r>
            <a:r>
              <a:rPr sz="1700" dirty="0">
                <a:latin typeface="Verdana"/>
                <a:cs typeface="Verdana"/>
              </a:rPr>
              <a:t>2</a:t>
            </a:r>
            <a:endParaRPr sz="1700">
              <a:latin typeface="Verdana"/>
              <a:cs typeface="Verdana"/>
            </a:endParaRPr>
          </a:p>
        </p:txBody>
      </p:sp>
      <p:sp>
        <p:nvSpPr>
          <p:cNvPr id="10" name="object 10"/>
          <p:cNvSpPr txBox="1"/>
          <p:nvPr/>
        </p:nvSpPr>
        <p:spPr>
          <a:xfrm>
            <a:off x="8104996" y="5377973"/>
            <a:ext cx="1884680" cy="332142"/>
          </a:xfrm>
          <a:prstGeom prst="rect">
            <a:avLst/>
          </a:prstGeom>
          <a:ln w="25400">
            <a:solidFill>
              <a:srgbClr val="85888D"/>
            </a:solidFill>
          </a:ln>
        </p:spPr>
        <p:txBody>
          <a:bodyPr vert="horz" wrap="square" lIns="0" tIns="69850" rIns="0" bIns="0" rtlCol="0">
            <a:spAutoFit/>
          </a:bodyPr>
          <a:lstStyle/>
          <a:p>
            <a:pPr marL="60960">
              <a:spcBef>
                <a:spcPts val="550"/>
              </a:spcBef>
            </a:pPr>
            <a:r>
              <a:rPr sz="1700" spc="-5" dirty="0">
                <a:latin typeface="Verdana"/>
                <a:cs typeface="Verdana"/>
              </a:rPr>
              <a:t>Event Handler</a:t>
            </a:r>
            <a:r>
              <a:rPr sz="1700" spc="-50" dirty="0">
                <a:latin typeface="Verdana"/>
                <a:cs typeface="Verdana"/>
              </a:rPr>
              <a:t> </a:t>
            </a:r>
            <a:r>
              <a:rPr sz="1700" dirty="0">
                <a:latin typeface="Verdana"/>
                <a:cs typeface="Verdana"/>
              </a:rPr>
              <a:t>3</a:t>
            </a:r>
            <a:endParaRPr sz="1700">
              <a:latin typeface="Verdana"/>
              <a:cs typeface="Verdana"/>
            </a:endParaRPr>
          </a:p>
        </p:txBody>
      </p:sp>
      <p:sp>
        <p:nvSpPr>
          <p:cNvPr id="11" name="object 11"/>
          <p:cNvSpPr/>
          <p:nvPr/>
        </p:nvSpPr>
        <p:spPr>
          <a:xfrm>
            <a:off x="6924476" y="3845783"/>
            <a:ext cx="1103630" cy="964565"/>
          </a:xfrm>
          <a:custGeom>
            <a:avLst/>
            <a:gdLst/>
            <a:ahLst/>
            <a:cxnLst/>
            <a:rect l="l" t="t" r="r" b="b"/>
            <a:pathLst>
              <a:path w="1103629" h="964564">
                <a:moveTo>
                  <a:pt x="0" y="964243"/>
                </a:moveTo>
                <a:lnTo>
                  <a:pt x="1093666" y="8357"/>
                </a:lnTo>
                <a:lnTo>
                  <a:pt x="1103228" y="0"/>
                </a:lnTo>
              </a:path>
            </a:pathLst>
          </a:custGeom>
          <a:ln w="25400">
            <a:solidFill>
              <a:srgbClr val="000000"/>
            </a:solidFill>
          </a:ln>
        </p:spPr>
        <p:txBody>
          <a:bodyPr wrap="square" lIns="0" tIns="0" rIns="0" bIns="0" rtlCol="0"/>
          <a:lstStyle/>
          <a:p>
            <a:endParaRPr/>
          </a:p>
        </p:txBody>
      </p:sp>
      <p:sp>
        <p:nvSpPr>
          <p:cNvPr id="12" name="object 12"/>
          <p:cNvSpPr/>
          <p:nvPr/>
        </p:nvSpPr>
        <p:spPr>
          <a:xfrm>
            <a:off x="7978026" y="3773906"/>
            <a:ext cx="132080" cy="126364"/>
          </a:xfrm>
          <a:custGeom>
            <a:avLst/>
            <a:gdLst/>
            <a:ahLst/>
            <a:cxnLst/>
            <a:rect l="l" t="t" r="r" b="b"/>
            <a:pathLst>
              <a:path w="132079" h="126364">
                <a:moveTo>
                  <a:pt x="131914" y="0"/>
                </a:moveTo>
                <a:lnTo>
                  <a:pt x="0" y="34334"/>
                </a:lnTo>
                <a:lnTo>
                  <a:pt x="80233" y="126132"/>
                </a:lnTo>
                <a:lnTo>
                  <a:pt x="131914" y="0"/>
                </a:lnTo>
                <a:close/>
              </a:path>
            </a:pathLst>
          </a:custGeom>
          <a:solidFill>
            <a:srgbClr val="000000"/>
          </a:solidFill>
        </p:spPr>
        <p:txBody>
          <a:bodyPr wrap="square" lIns="0" tIns="0" rIns="0" bIns="0" rtlCol="0"/>
          <a:lstStyle/>
          <a:p>
            <a:endParaRPr/>
          </a:p>
        </p:txBody>
      </p:sp>
      <p:sp>
        <p:nvSpPr>
          <p:cNvPr id="13" name="object 13"/>
          <p:cNvSpPr/>
          <p:nvPr/>
        </p:nvSpPr>
        <p:spPr>
          <a:xfrm>
            <a:off x="7006713" y="3905491"/>
            <a:ext cx="1103630" cy="964565"/>
          </a:xfrm>
          <a:custGeom>
            <a:avLst/>
            <a:gdLst/>
            <a:ahLst/>
            <a:cxnLst/>
            <a:rect l="l" t="t" r="r" b="b"/>
            <a:pathLst>
              <a:path w="1103629" h="964564">
                <a:moveTo>
                  <a:pt x="0" y="964243"/>
                </a:moveTo>
                <a:lnTo>
                  <a:pt x="9562" y="955885"/>
                </a:lnTo>
                <a:lnTo>
                  <a:pt x="1103228" y="0"/>
                </a:lnTo>
              </a:path>
            </a:pathLst>
          </a:custGeom>
          <a:ln w="25400">
            <a:solidFill>
              <a:srgbClr val="000000"/>
            </a:solidFill>
          </a:ln>
        </p:spPr>
        <p:txBody>
          <a:bodyPr wrap="square" lIns="0" tIns="0" rIns="0" bIns="0" rtlCol="0"/>
          <a:lstStyle/>
          <a:p>
            <a:endParaRPr/>
          </a:p>
        </p:txBody>
      </p:sp>
      <p:sp>
        <p:nvSpPr>
          <p:cNvPr id="14" name="object 14"/>
          <p:cNvSpPr/>
          <p:nvPr/>
        </p:nvSpPr>
        <p:spPr>
          <a:xfrm>
            <a:off x="6924476" y="4815476"/>
            <a:ext cx="132080" cy="126364"/>
          </a:xfrm>
          <a:custGeom>
            <a:avLst/>
            <a:gdLst/>
            <a:ahLst/>
            <a:cxnLst/>
            <a:rect l="l" t="t" r="r" b="b"/>
            <a:pathLst>
              <a:path w="132079" h="126364">
                <a:moveTo>
                  <a:pt x="51681" y="0"/>
                </a:moveTo>
                <a:lnTo>
                  <a:pt x="0" y="126132"/>
                </a:lnTo>
                <a:lnTo>
                  <a:pt x="131914" y="91798"/>
                </a:lnTo>
                <a:lnTo>
                  <a:pt x="51681" y="0"/>
                </a:lnTo>
                <a:close/>
              </a:path>
            </a:pathLst>
          </a:custGeom>
          <a:solidFill>
            <a:srgbClr val="000000"/>
          </a:solidFill>
        </p:spPr>
        <p:txBody>
          <a:bodyPr wrap="square" lIns="0" tIns="0" rIns="0" bIns="0" rtlCol="0"/>
          <a:lstStyle/>
          <a:p>
            <a:endParaRPr/>
          </a:p>
        </p:txBody>
      </p:sp>
      <p:sp>
        <p:nvSpPr>
          <p:cNvPr id="15" name="object 15"/>
          <p:cNvSpPr/>
          <p:nvPr/>
        </p:nvSpPr>
        <p:spPr>
          <a:xfrm>
            <a:off x="6919946" y="5082442"/>
            <a:ext cx="1087120" cy="358140"/>
          </a:xfrm>
          <a:custGeom>
            <a:avLst/>
            <a:gdLst/>
            <a:ahLst/>
            <a:cxnLst/>
            <a:rect l="l" t="t" r="r" b="b"/>
            <a:pathLst>
              <a:path w="1087120" h="358139">
                <a:moveTo>
                  <a:pt x="1086816" y="357923"/>
                </a:moveTo>
                <a:lnTo>
                  <a:pt x="1074753" y="353951"/>
                </a:lnTo>
                <a:lnTo>
                  <a:pt x="0" y="0"/>
                </a:lnTo>
              </a:path>
            </a:pathLst>
          </a:custGeom>
          <a:ln w="25399">
            <a:solidFill>
              <a:srgbClr val="000000"/>
            </a:solidFill>
          </a:ln>
        </p:spPr>
        <p:txBody>
          <a:bodyPr wrap="square" lIns="0" tIns="0" rIns="0" bIns="0" rtlCol="0"/>
          <a:lstStyle/>
          <a:p>
            <a:endParaRPr/>
          </a:p>
        </p:txBody>
      </p:sp>
      <p:sp>
        <p:nvSpPr>
          <p:cNvPr id="16" name="object 16"/>
          <p:cNvSpPr/>
          <p:nvPr/>
        </p:nvSpPr>
        <p:spPr>
          <a:xfrm>
            <a:off x="7975632" y="5378492"/>
            <a:ext cx="135255" cy="116205"/>
          </a:xfrm>
          <a:custGeom>
            <a:avLst/>
            <a:gdLst/>
            <a:ahLst/>
            <a:cxnLst/>
            <a:rect l="l" t="t" r="r" b="b"/>
            <a:pathLst>
              <a:path w="135254" h="116204">
                <a:moveTo>
                  <a:pt x="38136" y="0"/>
                </a:moveTo>
                <a:lnTo>
                  <a:pt x="0" y="115802"/>
                </a:lnTo>
                <a:lnTo>
                  <a:pt x="134870" y="96038"/>
                </a:lnTo>
                <a:lnTo>
                  <a:pt x="38136" y="0"/>
                </a:lnTo>
                <a:close/>
              </a:path>
            </a:pathLst>
          </a:custGeom>
          <a:solidFill>
            <a:srgbClr val="000000"/>
          </a:solidFill>
        </p:spPr>
        <p:txBody>
          <a:bodyPr wrap="square" lIns="0" tIns="0" rIns="0" bIns="0" rtlCol="0"/>
          <a:lstStyle/>
          <a:p>
            <a:endParaRPr/>
          </a:p>
        </p:txBody>
      </p:sp>
      <p:sp>
        <p:nvSpPr>
          <p:cNvPr id="17" name="object 17"/>
          <p:cNvSpPr/>
          <p:nvPr/>
        </p:nvSpPr>
        <p:spPr>
          <a:xfrm>
            <a:off x="7023478" y="5221689"/>
            <a:ext cx="1087120" cy="358140"/>
          </a:xfrm>
          <a:custGeom>
            <a:avLst/>
            <a:gdLst/>
            <a:ahLst/>
            <a:cxnLst/>
            <a:rect l="l" t="t" r="r" b="b"/>
            <a:pathLst>
              <a:path w="1087120" h="358139">
                <a:moveTo>
                  <a:pt x="1086816" y="357923"/>
                </a:moveTo>
                <a:lnTo>
                  <a:pt x="12062" y="3972"/>
                </a:lnTo>
                <a:lnTo>
                  <a:pt x="0" y="0"/>
                </a:lnTo>
              </a:path>
            </a:pathLst>
          </a:custGeom>
          <a:ln w="25399">
            <a:solidFill>
              <a:srgbClr val="000000"/>
            </a:solidFill>
          </a:ln>
        </p:spPr>
        <p:txBody>
          <a:bodyPr wrap="square" lIns="0" tIns="0" rIns="0" bIns="0" rtlCol="0"/>
          <a:lstStyle/>
          <a:p>
            <a:endParaRPr/>
          </a:p>
        </p:txBody>
      </p:sp>
      <p:sp>
        <p:nvSpPr>
          <p:cNvPr id="18" name="object 18"/>
          <p:cNvSpPr/>
          <p:nvPr/>
        </p:nvSpPr>
        <p:spPr>
          <a:xfrm>
            <a:off x="6919739" y="5167761"/>
            <a:ext cx="135255" cy="116205"/>
          </a:xfrm>
          <a:custGeom>
            <a:avLst/>
            <a:gdLst/>
            <a:ahLst/>
            <a:cxnLst/>
            <a:rect l="l" t="t" r="r" b="b"/>
            <a:pathLst>
              <a:path w="135254" h="116204">
                <a:moveTo>
                  <a:pt x="134870" y="0"/>
                </a:moveTo>
                <a:lnTo>
                  <a:pt x="0" y="19763"/>
                </a:lnTo>
                <a:lnTo>
                  <a:pt x="96733" y="115802"/>
                </a:lnTo>
                <a:lnTo>
                  <a:pt x="134870" y="0"/>
                </a:lnTo>
                <a:close/>
              </a:path>
            </a:pathLst>
          </a:custGeom>
          <a:solidFill>
            <a:srgbClr val="000000"/>
          </a:solidFill>
        </p:spPr>
        <p:txBody>
          <a:bodyPr wrap="square" lIns="0" tIns="0" rIns="0" bIns="0" rtlCol="0"/>
          <a:lstStyle/>
          <a:p>
            <a:endParaRPr/>
          </a:p>
        </p:txBody>
      </p:sp>
      <p:sp>
        <p:nvSpPr>
          <p:cNvPr id="19" name="object 19"/>
          <p:cNvSpPr/>
          <p:nvPr/>
        </p:nvSpPr>
        <p:spPr>
          <a:xfrm>
            <a:off x="6902235" y="4648745"/>
            <a:ext cx="1101090" cy="316865"/>
          </a:xfrm>
          <a:custGeom>
            <a:avLst/>
            <a:gdLst/>
            <a:ahLst/>
            <a:cxnLst/>
            <a:rect l="l" t="t" r="r" b="b"/>
            <a:pathLst>
              <a:path w="1101089" h="316864">
                <a:moveTo>
                  <a:pt x="1100965" y="0"/>
                </a:moveTo>
                <a:lnTo>
                  <a:pt x="1088759" y="3508"/>
                </a:lnTo>
                <a:lnTo>
                  <a:pt x="0" y="316471"/>
                </a:lnTo>
              </a:path>
            </a:pathLst>
          </a:custGeom>
          <a:ln w="25399">
            <a:solidFill>
              <a:srgbClr val="000000"/>
            </a:solidFill>
          </a:ln>
        </p:spPr>
        <p:txBody>
          <a:bodyPr wrap="square" lIns="0" tIns="0" rIns="0" bIns="0" rtlCol="0"/>
          <a:lstStyle/>
          <a:p>
            <a:endParaRPr/>
          </a:p>
        </p:txBody>
      </p:sp>
      <p:sp>
        <p:nvSpPr>
          <p:cNvPr id="20" name="object 20"/>
          <p:cNvSpPr/>
          <p:nvPr/>
        </p:nvSpPr>
        <p:spPr>
          <a:xfrm>
            <a:off x="7974153" y="4593665"/>
            <a:ext cx="134620" cy="117475"/>
          </a:xfrm>
          <a:custGeom>
            <a:avLst/>
            <a:gdLst/>
            <a:ahLst/>
            <a:cxnLst/>
            <a:rect l="l" t="t" r="r" b="b"/>
            <a:pathLst>
              <a:path w="134620" h="117475">
                <a:moveTo>
                  <a:pt x="0" y="0"/>
                </a:moveTo>
                <a:lnTo>
                  <a:pt x="33682" y="117175"/>
                </a:lnTo>
                <a:lnTo>
                  <a:pt x="134016" y="24905"/>
                </a:lnTo>
                <a:lnTo>
                  <a:pt x="0" y="0"/>
                </a:lnTo>
                <a:close/>
              </a:path>
            </a:pathLst>
          </a:custGeom>
          <a:solidFill>
            <a:srgbClr val="000000"/>
          </a:solidFill>
        </p:spPr>
        <p:txBody>
          <a:bodyPr wrap="square" lIns="0" tIns="0" rIns="0" bIns="0" rtlCol="0"/>
          <a:lstStyle/>
          <a:p>
            <a:endParaRPr/>
          </a:p>
        </p:txBody>
      </p:sp>
      <p:sp>
        <p:nvSpPr>
          <p:cNvPr id="21" name="object 21"/>
          <p:cNvSpPr/>
          <p:nvPr/>
        </p:nvSpPr>
        <p:spPr>
          <a:xfrm>
            <a:off x="7019905" y="4707471"/>
            <a:ext cx="1101090" cy="316865"/>
          </a:xfrm>
          <a:custGeom>
            <a:avLst/>
            <a:gdLst/>
            <a:ahLst/>
            <a:cxnLst/>
            <a:rect l="l" t="t" r="r" b="b"/>
            <a:pathLst>
              <a:path w="1101090" h="316864">
                <a:moveTo>
                  <a:pt x="1100965" y="0"/>
                </a:moveTo>
                <a:lnTo>
                  <a:pt x="12205" y="312962"/>
                </a:lnTo>
                <a:lnTo>
                  <a:pt x="0" y="316471"/>
                </a:lnTo>
              </a:path>
            </a:pathLst>
          </a:custGeom>
          <a:ln w="25399">
            <a:solidFill>
              <a:srgbClr val="000000"/>
            </a:solidFill>
          </a:ln>
        </p:spPr>
        <p:txBody>
          <a:bodyPr wrap="square" lIns="0" tIns="0" rIns="0" bIns="0" rtlCol="0"/>
          <a:lstStyle/>
          <a:p>
            <a:endParaRPr/>
          </a:p>
        </p:txBody>
      </p:sp>
      <p:sp>
        <p:nvSpPr>
          <p:cNvPr id="22" name="object 22"/>
          <p:cNvSpPr/>
          <p:nvPr/>
        </p:nvSpPr>
        <p:spPr>
          <a:xfrm>
            <a:off x="6914935" y="4961846"/>
            <a:ext cx="134620" cy="117475"/>
          </a:xfrm>
          <a:custGeom>
            <a:avLst/>
            <a:gdLst/>
            <a:ahLst/>
            <a:cxnLst/>
            <a:rect l="l" t="t" r="r" b="b"/>
            <a:pathLst>
              <a:path w="134620" h="117475">
                <a:moveTo>
                  <a:pt x="100335" y="0"/>
                </a:moveTo>
                <a:lnTo>
                  <a:pt x="0" y="92269"/>
                </a:lnTo>
                <a:lnTo>
                  <a:pt x="134016" y="117175"/>
                </a:lnTo>
                <a:lnTo>
                  <a:pt x="100335"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2161777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72094" y="514890"/>
            <a:ext cx="11308079" cy="628377"/>
          </a:xfrm>
          <a:prstGeom prst="rect">
            <a:avLst/>
          </a:prstGeom>
        </p:spPr>
        <p:txBody>
          <a:bodyPr vert="horz" wrap="square" lIns="0" tIns="12700" rIns="0" bIns="0" rtlCol="0" anchor="t">
            <a:spAutoFit/>
          </a:bodyPr>
          <a:lstStyle/>
          <a:p>
            <a:pPr marL="12700">
              <a:lnSpc>
                <a:spcPct val="100000"/>
              </a:lnSpc>
              <a:spcBef>
                <a:spcPts val="100"/>
              </a:spcBef>
            </a:pPr>
            <a:r>
              <a:rPr lang="en-US" sz="4000" spc="-5" dirty="0">
                <a:latin typeface="+mn-lt"/>
              </a:rPr>
              <a:t>Multithreaded programming model</a:t>
            </a:r>
            <a:endParaRPr sz="4000" spc="-5" dirty="0">
              <a:latin typeface="+mn-lt"/>
            </a:endParaRPr>
          </a:p>
        </p:txBody>
      </p:sp>
      <p:sp>
        <p:nvSpPr>
          <p:cNvPr id="6" name="object 6"/>
          <p:cNvSpPr txBox="1"/>
          <p:nvPr/>
        </p:nvSpPr>
        <p:spPr>
          <a:xfrm>
            <a:off x="672094" y="1560613"/>
            <a:ext cx="6104510" cy="3691395"/>
          </a:xfrm>
          <a:prstGeom prst="rect">
            <a:avLst/>
          </a:prstGeom>
        </p:spPr>
        <p:txBody>
          <a:bodyPr vert="horz" wrap="square" lIns="0" tIns="43815" rIns="0" bIns="0" rtlCol="0">
            <a:spAutoFit/>
          </a:bodyPr>
          <a:lstStyle/>
          <a:p>
            <a:pPr marL="366395" indent="-353695">
              <a:spcBef>
                <a:spcPts val="345"/>
              </a:spcBef>
              <a:buClr>
                <a:srgbClr val="3478AF"/>
              </a:buClr>
              <a:buChar char="•"/>
              <a:tabLst>
                <a:tab pos="366395" algn="l"/>
                <a:tab pos="367030" algn="l"/>
              </a:tabLst>
            </a:pPr>
            <a:r>
              <a:rPr sz="2500" spc="-5" dirty="0">
                <a:latin typeface="+mj-lt"/>
                <a:cs typeface="Tahoma"/>
              </a:rPr>
              <a:t>Multi-threaded</a:t>
            </a:r>
            <a:r>
              <a:rPr sz="2500" spc="-10" dirty="0">
                <a:latin typeface="+mj-lt"/>
                <a:cs typeface="Tahoma"/>
              </a:rPr>
              <a:t> </a:t>
            </a:r>
            <a:r>
              <a:rPr sz="2500" spc="-5" dirty="0">
                <a:latin typeface="+mj-lt"/>
                <a:cs typeface="Tahoma"/>
              </a:rPr>
              <a:t>model:</a:t>
            </a:r>
            <a:endParaRPr sz="2500" dirty="0">
              <a:latin typeface="+mj-lt"/>
              <a:cs typeface="Tahoma"/>
            </a:endParaRPr>
          </a:p>
          <a:p>
            <a:pPr marL="874394" marR="570865" lvl="1" indent="-327025">
              <a:lnSpc>
                <a:spcPts val="2500"/>
              </a:lnSpc>
              <a:spcBef>
                <a:spcPts val="900"/>
              </a:spcBef>
              <a:buClr>
                <a:srgbClr val="3478AF"/>
              </a:buClr>
              <a:buSzPct val="120454"/>
              <a:buChar char="•"/>
              <a:tabLst>
                <a:tab pos="874394" algn="l"/>
                <a:tab pos="875030" algn="l"/>
              </a:tabLst>
            </a:pPr>
            <a:r>
              <a:rPr sz="2200" spc="-5" dirty="0">
                <a:latin typeface="+mj-lt"/>
                <a:cs typeface="Tahoma"/>
              </a:rPr>
              <a:t>Threads blocked, waiting</a:t>
            </a:r>
            <a:r>
              <a:rPr sz="2200" spc="-75" dirty="0">
                <a:latin typeface="+mj-lt"/>
                <a:cs typeface="Tahoma"/>
              </a:rPr>
              <a:t> </a:t>
            </a:r>
            <a:r>
              <a:rPr sz="2200" spc="-10" dirty="0">
                <a:latin typeface="+mj-lt"/>
                <a:cs typeface="Tahoma"/>
              </a:rPr>
              <a:t>for  events</a:t>
            </a:r>
            <a:endParaRPr sz="2200" dirty="0">
              <a:latin typeface="+mj-lt"/>
              <a:cs typeface="Tahoma"/>
            </a:endParaRPr>
          </a:p>
          <a:p>
            <a:pPr marL="874394" marR="497205" lvl="1" indent="-327025">
              <a:lnSpc>
                <a:spcPts val="2400"/>
              </a:lnSpc>
              <a:spcBef>
                <a:spcPts val="680"/>
              </a:spcBef>
              <a:buClr>
                <a:srgbClr val="3478AF"/>
              </a:buClr>
              <a:buSzPct val="120454"/>
              <a:buChar char="•"/>
              <a:tabLst>
                <a:tab pos="874394" algn="l"/>
                <a:tab pos="875030" algn="l"/>
              </a:tabLst>
            </a:pPr>
            <a:r>
              <a:rPr sz="2200" spc="-15" dirty="0">
                <a:latin typeface="+mj-lt"/>
                <a:cs typeface="Tahoma"/>
              </a:rPr>
              <a:t>Kernel </a:t>
            </a:r>
            <a:r>
              <a:rPr sz="2200" spc="-5" dirty="0">
                <a:latin typeface="+mj-lt"/>
                <a:cs typeface="Tahoma"/>
              </a:rPr>
              <a:t>unblocks thread when  event occurs</a:t>
            </a:r>
            <a:endParaRPr lang="en-US" sz="2200" dirty="0">
              <a:latin typeface="+mj-lt"/>
              <a:cs typeface="Tahoma"/>
            </a:endParaRPr>
          </a:p>
          <a:p>
            <a:pPr marL="874394" marR="497205" lvl="1" indent="-327025">
              <a:lnSpc>
                <a:spcPts val="2400"/>
              </a:lnSpc>
              <a:spcBef>
                <a:spcPts val="680"/>
              </a:spcBef>
              <a:buClr>
                <a:srgbClr val="3478AF"/>
              </a:buClr>
              <a:buSzPct val="120454"/>
              <a:buChar char="•"/>
              <a:tabLst>
                <a:tab pos="874394" algn="l"/>
                <a:tab pos="875030" algn="l"/>
              </a:tabLst>
            </a:pPr>
            <a:r>
              <a:rPr sz="3300" spc="-7" baseline="1262" dirty="0">
                <a:latin typeface="+mj-lt"/>
                <a:cs typeface="Tahoma"/>
              </a:rPr>
              <a:t>Thread runs until next blocking </a:t>
            </a:r>
            <a:r>
              <a:rPr sz="2200" spc="-5" dirty="0">
                <a:latin typeface="+mj-lt"/>
                <a:cs typeface="Tahoma"/>
              </a:rPr>
              <a:t> statement</a:t>
            </a:r>
            <a:endParaRPr sz="2200" dirty="0">
              <a:latin typeface="+mj-lt"/>
              <a:cs typeface="Tahoma"/>
            </a:endParaRPr>
          </a:p>
          <a:p>
            <a:pPr marL="874394">
              <a:lnSpc>
                <a:spcPts val="2375"/>
              </a:lnSpc>
            </a:pPr>
            <a:r>
              <a:rPr sz="2200" spc="-5" dirty="0">
                <a:latin typeface="+mj-lt"/>
                <a:cs typeface="Tahoma"/>
              </a:rPr>
              <a:t>(or preempted)</a:t>
            </a:r>
            <a:endParaRPr sz="2200" dirty="0">
              <a:latin typeface="+mj-lt"/>
              <a:cs typeface="Tahoma"/>
            </a:endParaRPr>
          </a:p>
          <a:p>
            <a:pPr marL="874394" lvl="1" indent="-327025">
              <a:spcBef>
                <a:spcPts val="459"/>
              </a:spcBef>
              <a:buClr>
                <a:srgbClr val="3478AF"/>
              </a:buClr>
              <a:buSzPct val="120454"/>
              <a:buChar char="•"/>
              <a:tabLst>
                <a:tab pos="874394" algn="l"/>
                <a:tab pos="875030" algn="l"/>
              </a:tabLst>
            </a:pPr>
            <a:r>
              <a:rPr sz="2200" spc="-5" dirty="0">
                <a:latin typeface="+mj-lt"/>
                <a:cs typeface="Tahoma"/>
              </a:rPr>
              <a:t>Each thread </a:t>
            </a:r>
            <a:r>
              <a:rPr sz="2200" spc="-10" dirty="0">
                <a:latin typeface="+mj-lt"/>
                <a:cs typeface="Tahoma"/>
              </a:rPr>
              <a:t>requires </a:t>
            </a:r>
            <a:r>
              <a:rPr sz="2200" b="1" spc="-5" dirty="0">
                <a:latin typeface="+mj-lt"/>
                <a:cs typeface="Tahoma"/>
              </a:rPr>
              <a:t>own</a:t>
            </a:r>
            <a:r>
              <a:rPr sz="2200" b="1" spc="-20" dirty="0">
                <a:latin typeface="+mj-lt"/>
                <a:cs typeface="Tahoma"/>
              </a:rPr>
              <a:t> </a:t>
            </a:r>
            <a:r>
              <a:rPr sz="2200" b="1" spc="-5" dirty="0">
                <a:latin typeface="+mj-lt"/>
                <a:cs typeface="Tahoma"/>
              </a:rPr>
              <a:t>stack</a:t>
            </a:r>
            <a:endParaRPr sz="2200" dirty="0">
              <a:latin typeface="+mj-lt"/>
              <a:cs typeface="Tahoma"/>
            </a:endParaRPr>
          </a:p>
          <a:p>
            <a:pPr marL="1458595" marR="267970" indent="-365125">
              <a:lnSpc>
                <a:spcPts val="2460"/>
              </a:lnSpc>
              <a:spcBef>
                <a:spcPts val="530"/>
              </a:spcBef>
              <a:tabLst>
                <a:tab pos="1458595" algn="l"/>
              </a:tabLst>
            </a:pPr>
            <a:r>
              <a:rPr sz="2200" dirty="0">
                <a:solidFill>
                  <a:srgbClr val="3478AF"/>
                </a:solidFill>
                <a:latin typeface="+mj-lt"/>
                <a:cs typeface="Tahoma"/>
              </a:rPr>
              <a:t>−	</a:t>
            </a:r>
            <a:r>
              <a:rPr sz="3300" spc="-7" baseline="1262" dirty="0">
                <a:latin typeface="+mj-lt"/>
                <a:cs typeface="Tahoma"/>
              </a:rPr>
              <a:t>RAM usage not negligible: </a:t>
            </a:r>
            <a:r>
              <a:rPr sz="2200" spc="-5" dirty="0">
                <a:latin typeface="+mj-lt"/>
                <a:cs typeface="Tahoma"/>
              </a:rPr>
              <a:t> </a:t>
            </a:r>
            <a:r>
              <a:rPr sz="2200" spc="-20" dirty="0">
                <a:latin typeface="+mj-lt"/>
                <a:cs typeface="Tahoma"/>
              </a:rPr>
              <a:t>For </a:t>
            </a:r>
            <a:r>
              <a:rPr sz="2200" dirty="0">
                <a:latin typeface="+mj-lt"/>
                <a:cs typeface="Tahoma"/>
              </a:rPr>
              <a:t>a </a:t>
            </a:r>
            <a:r>
              <a:rPr sz="2200" spc="-5" dirty="0">
                <a:latin typeface="+mj-lt"/>
                <a:cs typeface="Tahoma"/>
              </a:rPr>
              <a:t>node </a:t>
            </a:r>
            <a:r>
              <a:rPr sz="2200" dirty="0">
                <a:latin typeface="+mj-lt"/>
                <a:cs typeface="Tahoma"/>
              </a:rPr>
              <a:t>with</a:t>
            </a:r>
            <a:r>
              <a:rPr sz="2200" spc="-5" dirty="0">
                <a:latin typeface="+mj-lt"/>
                <a:cs typeface="Tahoma"/>
              </a:rPr>
              <a:t> 2KB,</a:t>
            </a:r>
            <a:endParaRPr sz="2200" dirty="0">
              <a:latin typeface="+mj-lt"/>
              <a:cs typeface="Tahoma"/>
            </a:endParaRPr>
          </a:p>
          <a:p>
            <a:pPr marL="1458595">
              <a:lnSpc>
                <a:spcPts val="2350"/>
              </a:lnSpc>
            </a:pPr>
            <a:r>
              <a:rPr sz="2200" dirty="0">
                <a:latin typeface="+mj-lt"/>
                <a:cs typeface="Tahoma"/>
              </a:rPr>
              <a:t>100 </a:t>
            </a:r>
            <a:r>
              <a:rPr sz="2200" spc="-5" dirty="0">
                <a:latin typeface="+mj-lt"/>
                <a:cs typeface="Tahoma"/>
              </a:rPr>
              <a:t>bytes is</a:t>
            </a:r>
            <a:r>
              <a:rPr sz="2200" spc="-10" dirty="0">
                <a:latin typeface="+mj-lt"/>
                <a:cs typeface="Tahoma"/>
              </a:rPr>
              <a:t> </a:t>
            </a:r>
            <a:r>
              <a:rPr sz="2200" spc="-5" dirty="0">
                <a:latin typeface="+mj-lt"/>
                <a:cs typeface="Tahoma"/>
              </a:rPr>
              <a:t>~5%!</a:t>
            </a:r>
            <a:endParaRPr sz="2200" dirty="0">
              <a:latin typeface="+mj-lt"/>
              <a:cs typeface="Tahoma"/>
            </a:endParaRPr>
          </a:p>
        </p:txBody>
      </p:sp>
      <p:sp>
        <p:nvSpPr>
          <p:cNvPr id="7" name="object 7"/>
          <p:cNvSpPr txBox="1"/>
          <p:nvPr/>
        </p:nvSpPr>
        <p:spPr>
          <a:xfrm>
            <a:off x="7231209" y="3601879"/>
            <a:ext cx="827405" cy="330219"/>
          </a:xfrm>
          <a:prstGeom prst="rect">
            <a:avLst/>
          </a:prstGeom>
          <a:ln w="25400">
            <a:solidFill>
              <a:srgbClr val="85888D"/>
            </a:solidFill>
          </a:ln>
        </p:spPr>
        <p:txBody>
          <a:bodyPr vert="horz" wrap="square" lIns="0" tIns="67945" rIns="0" bIns="0" rtlCol="0">
            <a:spAutoFit/>
          </a:bodyPr>
          <a:lstStyle/>
          <a:p>
            <a:pPr marL="58419">
              <a:spcBef>
                <a:spcPts val="535"/>
              </a:spcBef>
            </a:pPr>
            <a:r>
              <a:rPr sz="1700" spc="-15" dirty="0">
                <a:latin typeface="Verdana"/>
                <a:cs typeface="Verdana"/>
              </a:rPr>
              <a:t>Kernel</a:t>
            </a:r>
            <a:endParaRPr sz="1700">
              <a:latin typeface="Verdana"/>
              <a:cs typeface="Verdana"/>
            </a:endParaRPr>
          </a:p>
        </p:txBody>
      </p:sp>
      <p:sp>
        <p:nvSpPr>
          <p:cNvPr id="8" name="object 8"/>
          <p:cNvSpPr txBox="1"/>
          <p:nvPr/>
        </p:nvSpPr>
        <p:spPr>
          <a:xfrm>
            <a:off x="8105421" y="1560614"/>
            <a:ext cx="1108075" cy="327012"/>
          </a:xfrm>
          <a:prstGeom prst="rect">
            <a:avLst/>
          </a:prstGeom>
          <a:ln w="25400">
            <a:solidFill>
              <a:srgbClr val="85888D"/>
            </a:solidFill>
          </a:ln>
        </p:spPr>
        <p:txBody>
          <a:bodyPr vert="horz" wrap="square" lIns="0" tIns="64769" rIns="0" bIns="0" rtlCol="0">
            <a:spAutoFit/>
          </a:bodyPr>
          <a:lstStyle/>
          <a:p>
            <a:pPr marL="60325">
              <a:spcBef>
                <a:spcPts val="509"/>
              </a:spcBef>
            </a:pPr>
            <a:r>
              <a:rPr sz="1700" spc="-5" dirty="0">
                <a:latin typeface="Verdana"/>
                <a:cs typeface="Verdana"/>
              </a:rPr>
              <a:t>Thread</a:t>
            </a:r>
            <a:r>
              <a:rPr sz="1700" spc="-45" dirty="0">
                <a:latin typeface="Verdana"/>
                <a:cs typeface="Verdana"/>
              </a:rPr>
              <a:t> </a:t>
            </a:r>
            <a:r>
              <a:rPr sz="1700" dirty="0">
                <a:latin typeface="Verdana"/>
                <a:cs typeface="Verdana"/>
              </a:rPr>
              <a:t>1</a:t>
            </a:r>
            <a:endParaRPr sz="1700">
              <a:latin typeface="Verdana"/>
              <a:cs typeface="Verdana"/>
            </a:endParaRPr>
          </a:p>
        </p:txBody>
      </p:sp>
      <p:sp>
        <p:nvSpPr>
          <p:cNvPr id="9" name="object 9"/>
          <p:cNvSpPr txBox="1"/>
          <p:nvPr/>
        </p:nvSpPr>
        <p:spPr>
          <a:xfrm>
            <a:off x="9298797" y="1560614"/>
            <a:ext cx="1108075" cy="327012"/>
          </a:xfrm>
          <a:prstGeom prst="rect">
            <a:avLst/>
          </a:prstGeom>
          <a:ln w="25400">
            <a:solidFill>
              <a:srgbClr val="85888D"/>
            </a:solidFill>
          </a:ln>
        </p:spPr>
        <p:txBody>
          <a:bodyPr vert="horz" wrap="square" lIns="0" tIns="64769" rIns="0" bIns="0" rtlCol="0">
            <a:spAutoFit/>
          </a:bodyPr>
          <a:lstStyle/>
          <a:p>
            <a:pPr marL="60960">
              <a:spcBef>
                <a:spcPts val="509"/>
              </a:spcBef>
            </a:pPr>
            <a:r>
              <a:rPr sz="1700" spc="-5" dirty="0">
                <a:latin typeface="Verdana"/>
                <a:cs typeface="Verdana"/>
              </a:rPr>
              <a:t>Thread</a:t>
            </a:r>
            <a:r>
              <a:rPr sz="1700" spc="-45" dirty="0">
                <a:latin typeface="Verdana"/>
                <a:cs typeface="Verdana"/>
              </a:rPr>
              <a:t> </a:t>
            </a:r>
            <a:r>
              <a:rPr sz="1700" dirty="0">
                <a:latin typeface="Verdana"/>
                <a:cs typeface="Verdana"/>
              </a:rPr>
              <a:t>2</a:t>
            </a:r>
            <a:endParaRPr sz="1700">
              <a:latin typeface="Verdana"/>
              <a:cs typeface="Verdana"/>
            </a:endParaRPr>
          </a:p>
        </p:txBody>
      </p:sp>
      <p:sp>
        <p:nvSpPr>
          <p:cNvPr id="10" name="object 10"/>
          <p:cNvSpPr/>
          <p:nvPr/>
        </p:nvSpPr>
        <p:spPr>
          <a:xfrm>
            <a:off x="8662937" y="1959778"/>
            <a:ext cx="0" cy="3644900"/>
          </a:xfrm>
          <a:custGeom>
            <a:avLst/>
            <a:gdLst/>
            <a:ahLst/>
            <a:cxnLst/>
            <a:rect l="l" t="t" r="r" b="b"/>
            <a:pathLst>
              <a:path h="3644900">
                <a:moveTo>
                  <a:pt x="0" y="0"/>
                </a:moveTo>
                <a:lnTo>
                  <a:pt x="0" y="3644879"/>
                </a:lnTo>
              </a:path>
            </a:pathLst>
          </a:custGeom>
          <a:ln w="38100">
            <a:solidFill>
              <a:srgbClr val="000000"/>
            </a:solidFill>
            <a:prstDash val="dot"/>
          </a:ln>
        </p:spPr>
        <p:txBody>
          <a:bodyPr wrap="square" lIns="0" tIns="0" rIns="0" bIns="0" rtlCol="0"/>
          <a:lstStyle/>
          <a:p>
            <a:endParaRPr/>
          </a:p>
        </p:txBody>
      </p:sp>
      <p:sp>
        <p:nvSpPr>
          <p:cNvPr id="11" name="object 11"/>
          <p:cNvSpPr/>
          <p:nvPr/>
        </p:nvSpPr>
        <p:spPr>
          <a:xfrm>
            <a:off x="9852524" y="1959778"/>
            <a:ext cx="0" cy="3644900"/>
          </a:xfrm>
          <a:custGeom>
            <a:avLst/>
            <a:gdLst/>
            <a:ahLst/>
            <a:cxnLst/>
            <a:rect l="l" t="t" r="r" b="b"/>
            <a:pathLst>
              <a:path h="3644900">
                <a:moveTo>
                  <a:pt x="0" y="0"/>
                </a:moveTo>
                <a:lnTo>
                  <a:pt x="0" y="3644879"/>
                </a:lnTo>
              </a:path>
            </a:pathLst>
          </a:custGeom>
          <a:ln w="38100">
            <a:solidFill>
              <a:srgbClr val="000000"/>
            </a:solidFill>
            <a:prstDash val="dot"/>
          </a:ln>
        </p:spPr>
        <p:txBody>
          <a:bodyPr wrap="square" lIns="0" tIns="0" rIns="0" bIns="0" rtlCol="0"/>
          <a:lstStyle/>
          <a:p>
            <a:endParaRPr/>
          </a:p>
        </p:txBody>
      </p:sp>
      <p:sp>
        <p:nvSpPr>
          <p:cNvPr id="12" name="object 12"/>
          <p:cNvSpPr/>
          <p:nvPr/>
        </p:nvSpPr>
        <p:spPr>
          <a:xfrm>
            <a:off x="8051801" y="1968858"/>
            <a:ext cx="2255327" cy="3383245"/>
          </a:xfrm>
          <a:prstGeom prst="rect">
            <a:avLst/>
          </a:prstGeom>
          <a:blipFill>
            <a:blip r:embed="rId2" cstate="print"/>
            <a:stretch>
              <a:fillRect/>
            </a:stretch>
          </a:blipFill>
        </p:spPr>
        <p:txBody>
          <a:bodyPr wrap="square" lIns="0" tIns="0" rIns="0" bIns="0" rtlCol="0"/>
          <a:lstStyle/>
          <a:p>
            <a:endParaRPr/>
          </a:p>
        </p:txBody>
      </p:sp>
      <p:sp>
        <p:nvSpPr>
          <p:cNvPr id="13" name="object 13"/>
          <p:cNvSpPr/>
          <p:nvPr/>
        </p:nvSpPr>
        <p:spPr>
          <a:xfrm>
            <a:off x="9773319" y="4214471"/>
            <a:ext cx="360829" cy="137160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5812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7D50-D6F4-CD94-55B6-0027686537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ECFC1A-94C9-BC45-4EA0-AD2019B506C4}"/>
              </a:ext>
            </a:extLst>
          </p:cNvPr>
          <p:cNvSpPr>
            <a:spLocks noGrp="1"/>
          </p:cNvSpPr>
          <p:nvPr>
            <p:ph idx="1"/>
          </p:nvPr>
        </p:nvSpPr>
        <p:spPr>
          <a:xfrm>
            <a:off x="838200" y="1864427"/>
            <a:ext cx="11050138" cy="3129145"/>
          </a:xfrm>
        </p:spPr>
        <p:txBody>
          <a:bodyPr>
            <a:normAutofit/>
          </a:bodyPr>
          <a:lstStyle/>
          <a:p>
            <a:r>
              <a:rPr lang="en-US" b="1" dirty="0">
                <a:sym typeface="Wingdings" pitchFamily="2" charset="2"/>
              </a:rPr>
              <a:t>Let us recall what was covered in the last lecture</a:t>
            </a:r>
          </a:p>
          <a:p>
            <a:r>
              <a:rPr lang="en-US" dirty="0">
                <a:latin typeface="+mj-lt"/>
              </a:rPr>
              <a:t>Basics of Wireless communication</a:t>
            </a:r>
          </a:p>
          <a:p>
            <a:r>
              <a:rPr lang="en-US" dirty="0">
                <a:latin typeface="+mj-lt"/>
              </a:rPr>
              <a:t>Microcontrollers and storage</a:t>
            </a:r>
          </a:p>
          <a:p>
            <a:r>
              <a:rPr lang="en-US" dirty="0">
                <a:latin typeface="+mj-lt"/>
              </a:rPr>
              <a:t>Contiki operating system</a:t>
            </a:r>
          </a:p>
          <a:p>
            <a:r>
              <a:rPr lang="en-US" dirty="0">
                <a:latin typeface="+mj-lt"/>
              </a:rPr>
              <a:t>Battery lifespan and radio states</a:t>
            </a:r>
          </a:p>
        </p:txBody>
      </p:sp>
      <p:sp>
        <p:nvSpPr>
          <p:cNvPr id="12" name="Slide Number Placeholder 11">
            <a:extLst>
              <a:ext uri="{FF2B5EF4-FFF2-40B4-BE49-F238E27FC236}">
                <a16:creationId xmlns:a16="http://schemas.microsoft.com/office/drawing/2014/main" id="{9F105D13-5568-748C-123B-E360CDE58919}"/>
              </a:ext>
            </a:extLst>
          </p:cNvPr>
          <p:cNvSpPr>
            <a:spLocks noGrp="1"/>
          </p:cNvSpPr>
          <p:nvPr>
            <p:ph type="sldNum" sz="quarter" idx="12"/>
          </p:nvPr>
        </p:nvSpPr>
        <p:spPr/>
        <p:txBody>
          <a:bodyPr/>
          <a:lstStyle/>
          <a:p>
            <a:fld id="{687B7451-1438-CB4A-8106-82A64F1C7D7B}" type="slidenum">
              <a:rPr lang="sv-SE" smtClean="0"/>
              <a:t>7</a:t>
            </a:fld>
            <a:endParaRPr lang="sv-SE" dirty="0"/>
          </a:p>
        </p:txBody>
      </p:sp>
      <p:sp>
        <p:nvSpPr>
          <p:cNvPr id="5" name="Title 4">
            <a:extLst>
              <a:ext uri="{FF2B5EF4-FFF2-40B4-BE49-F238E27FC236}">
                <a16:creationId xmlns:a16="http://schemas.microsoft.com/office/drawing/2014/main" id="{6D570BF0-7D80-BE8A-DDCC-E701B1226F43}"/>
              </a:ext>
            </a:extLst>
          </p:cNvPr>
          <p:cNvSpPr>
            <a:spLocks noGrp="1"/>
          </p:cNvSpPr>
          <p:nvPr>
            <p:ph type="title"/>
          </p:nvPr>
        </p:nvSpPr>
        <p:spPr/>
        <p:txBody>
          <a:bodyPr>
            <a:normAutofit/>
          </a:bodyPr>
          <a:lstStyle/>
          <a:p>
            <a:r>
              <a:rPr lang="en-GB" sz="4000" dirty="0">
                <a:latin typeface="+mn-lt"/>
              </a:rPr>
              <a:t>Roadmap of the lecture today</a:t>
            </a:r>
            <a:endParaRPr lang="en-SE" sz="4000" dirty="0">
              <a:latin typeface="+mn-lt"/>
            </a:endParaRPr>
          </a:p>
        </p:txBody>
      </p:sp>
      <p:sp>
        <p:nvSpPr>
          <p:cNvPr id="2" name="Footer Placeholder 1">
            <a:extLst>
              <a:ext uri="{FF2B5EF4-FFF2-40B4-BE49-F238E27FC236}">
                <a16:creationId xmlns:a16="http://schemas.microsoft.com/office/drawing/2014/main" id="{979FF97E-79C0-12EA-5C59-C47E28AF4A77}"/>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2448975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776412" y="6365876"/>
            <a:ext cx="8641080" cy="1905"/>
          </a:xfrm>
          <a:custGeom>
            <a:avLst/>
            <a:gdLst/>
            <a:ahLst/>
            <a:cxnLst/>
            <a:rect l="l" t="t" r="r" b="b"/>
            <a:pathLst>
              <a:path w="8641080" h="1904">
                <a:moveTo>
                  <a:pt x="0" y="0"/>
                </a:moveTo>
                <a:lnTo>
                  <a:pt x="8640762" y="1587"/>
                </a:lnTo>
              </a:path>
            </a:pathLst>
          </a:custGeom>
          <a:ln w="7620">
            <a:solidFill>
              <a:srgbClr val="000000"/>
            </a:solidFill>
          </a:ln>
        </p:spPr>
        <p:txBody>
          <a:bodyPr wrap="square" lIns="0" tIns="0" rIns="0" bIns="0" rtlCol="0"/>
          <a:lstStyle/>
          <a:p>
            <a:endParaRPr/>
          </a:p>
        </p:txBody>
      </p:sp>
      <p:sp>
        <p:nvSpPr>
          <p:cNvPr id="5" name="object 5"/>
          <p:cNvSpPr txBox="1">
            <a:spLocks noGrp="1"/>
          </p:cNvSpPr>
          <p:nvPr>
            <p:ph type="title"/>
          </p:nvPr>
        </p:nvSpPr>
        <p:spPr>
          <a:xfrm>
            <a:off x="483495" y="408719"/>
            <a:ext cx="10748721" cy="628377"/>
          </a:xfrm>
          <a:prstGeom prst="rect">
            <a:avLst/>
          </a:prstGeom>
        </p:spPr>
        <p:txBody>
          <a:bodyPr vert="horz" wrap="square" lIns="0" tIns="12700" rIns="0" bIns="0" rtlCol="0" anchor="t">
            <a:spAutoFit/>
          </a:bodyPr>
          <a:lstStyle/>
          <a:p>
            <a:pPr marL="12700">
              <a:lnSpc>
                <a:spcPct val="100000"/>
              </a:lnSpc>
              <a:spcBef>
                <a:spcPts val="100"/>
              </a:spcBef>
            </a:pPr>
            <a:r>
              <a:rPr lang="en-US" sz="4000" spc="-5" dirty="0">
                <a:latin typeface="+mn-lt"/>
              </a:rPr>
              <a:t>Kernel of Contiki operating system and concurrency</a:t>
            </a:r>
            <a:endParaRPr sz="4000" spc="-5" dirty="0">
              <a:latin typeface="+mn-lt"/>
            </a:endParaRPr>
          </a:p>
        </p:txBody>
      </p:sp>
      <p:sp>
        <p:nvSpPr>
          <p:cNvPr id="6" name="object 6"/>
          <p:cNvSpPr txBox="1"/>
          <p:nvPr/>
        </p:nvSpPr>
        <p:spPr>
          <a:xfrm>
            <a:off x="661780" y="1220674"/>
            <a:ext cx="5427980" cy="1167765"/>
          </a:xfrm>
          <a:prstGeom prst="rect">
            <a:avLst/>
          </a:prstGeom>
        </p:spPr>
        <p:txBody>
          <a:bodyPr vert="horz" wrap="square" lIns="0" tIns="45085" rIns="0" bIns="0" rtlCol="0">
            <a:spAutoFit/>
          </a:bodyPr>
          <a:lstStyle/>
          <a:p>
            <a:pPr marL="366395" indent="-353695">
              <a:spcBef>
                <a:spcPts val="355"/>
              </a:spcBef>
              <a:buClr>
                <a:srgbClr val="3478AF"/>
              </a:buClr>
              <a:buChar char="•"/>
              <a:tabLst>
                <a:tab pos="366395" algn="l"/>
                <a:tab pos="367030" algn="l"/>
              </a:tabLst>
            </a:pPr>
            <a:r>
              <a:rPr sz="2400" spc="-15" dirty="0">
                <a:latin typeface="+mj-lt"/>
                <a:cs typeface="Tahoma"/>
              </a:rPr>
              <a:t>Contiki’s </a:t>
            </a:r>
            <a:r>
              <a:rPr sz="2400" spc="-5" dirty="0">
                <a:latin typeface="+mj-lt"/>
                <a:cs typeface="Tahoma"/>
              </a:rPr>
              <a:t>kernel is</a:t>
            </a:r>
            <a:r>
              <a:rPr sz="2400" spc="5" dirty="0">
                <a:latin typeface="+mj-lt"/>
                <a:cs typeface="Tahoma"/>
              </a:rPr>
              <a:t> </a:t>
            </a:r>
            <a:r>
              <a:rPr sz="2400" spc="-10" dirty="0">
                <a:latin typeface="+mj-lt"/>
                <a:cs typeface="Tahoma"/>
              </a:rPr>
              <a:t>event-based</a:t>
            </a:r>
            <a:endParaRPr sz="2400" dirty="0">
              <a:latin typeface="+mj-lt"/>
              <a:cs typeface="Tahoma"/>
            </a:endParaRPr>
          </a:p>
          <a:p>
            <a:pPr marL="874394" marR="5080" lvl="1" indent="-327025">
              <a:lnSpc>
                <a:spcPts val="2500"/>
              </a:lnSpc>
              <a:spcBef>
                <a:spcPts val="920"/>
              </a:spcBef>
              <a:buClr>
                <a:srgbClr val="3478AF"/>
              </a:buClr>
              <a:buSzPct val="120454"/>
              <a:buChar char="•"/>
              <a:tabLst>
                <a:tab pos="874394" algn="l"/>
                <a:tab pos="875030" algn="l"/>
              </a:tabLst>
            </a:pPr>
            <a:r>
              <a:rPr sz="2200" spc="-5" dirty="0">
                <a:latin typeface="+mj-lt"/>
                <a:cs typeface="Tahoma"/>
              </a:rPr>
              <a:t>most </a:t>
            </a:r>
            <a:r>
              <a:rPr sz="2200" spc="-10" dirty="0">
                <a:latin typeface="+mj-lt"/>
                <a:cs typeface="Tahoma"/>
              </a:rPr>
              <a:t>programs </a:t>
            </a:r>
            <a:r>
              <a:rPr sz="2200" spc="-5" dirty="0">
                <a:latin typeface="+mj-lt"/>
                <a:cs typeface="Tahoma"/>
              </a:rPr>
              <a:t>run directly </a:t>
            </a:r>
            <a:r>
              <a:rPr sz="2200" dirty="0">
                <a:latin typeface="+mj-lt"/>
                <a:cs typeface="Tahoma"/>
              </a:rPr>
              <a:t>on top of  </a:t>
            </a:r>
            <a:r>
              <a:rPr sz="2200" spc="-5" dirty="0">
                <a:latin typeface="+mj-lt"/>
                <a:cs typeface="Tahoma"/>
              </a:rPr>
              <a:t>the</a:t>
            </a:r>
            <a:r>
              <a:rPr sz="2200" spc="-10" dirty="0">
                <a:latin typeface="+mj-lt"/>
                <a:cs typeface="Tahoma"/>
              </a:rPr>
              <a:t> </a:t>
            </a:r>
            <a:r>
              <a:rPr sz="2200" spc="-5" dirty="0">
                <a:latin typeface="+mj-lt"/>
                <a:cs typeface="Tahoma"/>
              </a:rPr>
              <a:t>kernel</a:t>
            </a:r>
            <a:endParaRPr sz="2200" dirty="0">
              <a:latin typeface="+mj-lt"/>
              <a:cs typeface="Tahoma"/>
            </a:endParaRPr>
          </a:p>
        </p:txBody>
      </p:sp>
      <p:sp>
        <p:nvSpPr>
          <p:cNvPr id="7" name="object 7"/>
          <p:cNvSpPr txBox="1"/>
          <p:nvPr/>
        </p:nvSpPr>
        <p:spPr>
          <a:xfrm>
            <a:off x="661780" y="2566288"/>
            <a:ext cx="5839460" cy="1144270"/>
          </a:xfrm>
          <a:prstGeom prst="rect">
            <a:avLst/>
          </a:prstGeom>
        </p:spPr>
        <p:txBody>
          <a:bodyPr vert="horz" wrap="square" lIns="0" tIns="71755" rIns="0" bIns="0" rtlCol="0">
            <a:spAutoFit/>
          </a:bodyPr>
          <a:lstStyle/>
          <a:p>
            <a:pPr marL="379095" indent="-366395">
              <a:spcBef>
                <a:spcPts val="565"/>
              </a:spcBef>
              <a:buClr>
                <a:srgbClr val="3478AF"/>
              </a:buClr>
              <a:buChar char="•"/>
              <a:tabLst>
                <a:tab pos="379095" algn="l"/>
                <a:tab pos="379730" algn="l"/>
              </a:tabLst>
            </a:pPr>
            <a:r>
              <a:rPr sz="2400" spc="-5" dirty="0">
                <a:latin typeface="+mj-lt"/>
                <a:cs typeface="Tahoma"/>
              </a:rPr>
              <a:t>Multi-threading implemented </a:t>
            </a:r>
            <a:r>
              <a:rPr sz="2400" dirty="0">
                <a:latin typeface="+mj-lt"/>
                <a:cs typeface="Tahoma"/>
              </a:rPr>
              <a:t>as a</a:t>
            </a:r>
            <a:r>
              <a:rPr sz="2400" spc="-35" dirty="0">
                <a:latin typeface="+mj-lt"/>
                <a:cs typeface="Tahoma"/>
              </a:rPr>
              <a:t> </a:t>
            </a:r>
            <a:r>
              <a:rPr sz="2400" spc="-10" dirty="0">
                <a:latin typeface="+mj-lt"/>
                <a:cs typeface="Tahoma"/>
              </a:rPr>
              <a:t>library</a:t>
            </a:r>
            <a:endParaRPr sz="2400" dirty="0">
              <a:latin typeface="+mj-lt"/>
              <a:cs typeface="Tahoma"/>
            </a:endParaRPr>
          </a:p>
          <a:p>
            <a:pPr marL="379095" marR="815340" indent="-366395">
              <a:lnSpc>
                <a:spcPts val="2390"/>
              </a:lnSpc>
              <a:spcBef>
                <a:spcPts val="715"/>
              </a:spcBef>
              <a:buClr>
                <a:srgbClr val="3478AF"/>
              </a:buClr>
              <a:buChar char="•"/>
              <a:tabLst>
                <a:tab pos="379095" algn="l"/>
                <a:tab pos="379730" algn="l"/>
              </a:tabLst>
            </a:pPr>
            <a:r>
              <a:rPr sz="2200" spc="-5" dirty="0">
                <a:latin typeface="+mj-lt"/>
                <a:cs typeface="Tahoma"/>
              </a:rPr>
              <a:t>Threads only used </a:t>
            </a:r>
            <a:r>
              <a:rPr sz="2200" dirty="0">
                <a:latin typeface="+mj-lt"/>
                <a:cs typeface="Tahoma"/>
              </a:rPr>
              <a:t>if </a:t>
            </a:r>
            <a:r>
              <a:rPr sz="2200" spc="-5" dirty="0">
                <a:latin typeface="+mj-lt"/>
                <a:cs typeface="Tahoma"/>
              </a:rPr>
              <a:t>explicitly needed  </a:t>
            </a:r>
            <a:r>
              <a:rPr sz="2200" spc="-30" dirty="0">
                <a:latin typeface="+mj-lt"/>
                <a:cs typeface="Tahoma"/>
              </a:rPr>
              <a:t>(e.g., </a:t>
            </a:r>
            <a:r>
              <a:rPr sz="2200" spc="-5" dirty="0">
                <a:latin typeface="+mj-lt"/>
                <a:cs typeface="Tahoma"/>
              </a:rPr>
              <a:t>long</a:t>
            </a:r>
            <a:r>
              <a:rPr sz="2200" spc="10" dirty="0">
                <a:latin typeface="+mj-lt"/>
                <a:cs typeface="Tahoma"/>
              </a:rPr>
              <a:t> </a:t>
            </a:r>
            <a:r>
              <a:rPr sz="2200" spc="-5" dirty="0">
                <a:latin typeface="+mj-lt"/>
                <a:cs typeface="Tahoma"/>
              </a:rPr>
              <a:t>computations)</a:t>
            </a:r>
            <a:endParaRPr sz="2200" dirty="0">
              <a:latin typeface="+mj-lt"/>
              <a:cs typeface="Tahoma"/>
            </a:endParaRPr>
          </a:p>
        </p:txBody>
      </p:sp>
      <p:sp>
        <p:nvSpPr>
          <p:cNvPr id="9" name="object 9"/>
          <p:cNvSpPr txBox="1"/>
          <p:nvPr/>
        </p:nvSpPr>
        <p:spPr>
          <a:xfrm>
            <a:off x="819581" y="3936150"/>
            <a:ext cx="2865755" cy="356508"/>
          </a:xfrm>
          <a:prstGeom prst="rect">
            <a:avLst/>
          </a:prstGeom>
        </p:spPr>
        <p:txBody>
          <a:bodyPr vert="horz" wrap="square" lIns="0" tIns="48260" rIns="0" bIns="0" rtlCol="0">
            <a:spAutoFit/>
          </a:bodyPr>
          <a:lstStyle/>
          <a:p>
            <a:pPr marL="379095" marR="5080" indent="-366395">
              <a:lnSpc>
                <a:spcPts val="2400"/>
              </a:lnSpc>
              <a:spcBef>
                <a:spcPts val="380"/>
              </a:spcBef>
              <a:buClr>
                <a:srgbClr val="3478AF"/>
              </a:buClr>
              <a:buChar char="•"/>
              <a:tabLst>
                <a:tab pos="379095" algn="l"/>
                <a:tab pos="379730" algn="l"/>
              </a:tabLst>
            </a:pPr>
            <a:r>
              <a:rPr sz="2200" spc="-5" dirty="0">
                <a:latin typeface="+mj-lt"/>
                <a:cs typeface="Tahoma"/>
              </a:rPr>
              <a:t>Preemption</a:t>
            </a:r>
            <a:r>
              <a:rPr sz="2200" spc="-65" dirty="0">
                <a:latin typeface="+mj-lt"/>
                <a:cs typeface="Tahoma"/>
              </a:rPr>
              <a:t> </a:t>
            </a:r>
            <a:r>
              <a:rPr sz="2200" spc="-5" dirty="0">
                <a:latin typeface="+mj-lt"/>
                <a:cs typeface="Tahoma"/>
              </a:rPr>
              <a:t>possible</a:t>
            </a:r>
          </a:p>
        </p:txBody>
      </p:sp>
      <p:sp>
        <p:nvSpPr>
          <p:cNvPr id="10" name="object 10"/>
          <p:cNvSpPr txBox="1"/>
          <p:nvPr/>
        </p:nvSpPr>
        <p:spPr>
          <a:xfrm>
            <a:off x="8105421" y="1560614"/>
            <a:ext cx="1108075" cy="327012"/>
          </a:xfrm>
          <a:prstGeom prst="rect">
            <a:avLst/>
          </a:prstGeom>
          <a:ln w="25400">
            <a:solidFill>
              <a:srgbClr val="85888D"/>
            </a:solidFill>
          </a:ln>
        </p:spPr>
        <p:txBody>
          <a:bodyPr vert="horz" wrap="square" lIns="0" tIns="64769" rIns="0" bIns="0" rtlCol="0">
            <a:spAutoFit/>
          </a:bodyPr>
          <a:lstStyle/>
          <a:p>
            <a:pPr marL="60325">
              <a:spcBef>
                <a:spcPts val="509"/>
              </a:spcBef>
            </a:pPr>
            <a:r>
              <a:rPr sz="1700" spc="-5" dirty="0">
                <a:latin typeface="Verdana"/>
                <a:cs typeface="Verdana"/>
              </a:rPr>
              <a:t>Thread</a:t>
            </a:r>
            <a:r>
              <a:rPr sz="1700" spc="-45" dirty="0">
                <a:latin typeface="Verdana"/>
                <a:cs typeface="Verdana"/>
              </a:rPr>
              <a:t> </a:t>
            </a:r>
            <a:r>
              <a:rPr sz="1700" dirty="0">
                <a:latin typeface="Verdana"/>
                <a:cs typeface="Verdana"/>
              </a:rPr>
              <a:t>1</a:t>
            </a:r>
            <a:endParaRPr sz="1700">
              <a:latin typeface="Verdana"/>
              <a:cs typeface="Verdana"/>
            </a:endParaRPr>
          </a:p>
        </p:txBody>
      </p:sp>
      <p:sp>
        <p:nvSpPr>
          <p:cNvPr id="11" name="object 11"/>
          <p:cNvSpPr txBox="1"/>
          <p:nvPr/>
        </p:nvSpPr>
        <p:spPr>
          <a:xfrm>
            <a:off x="9298797" y="1560614"/>
            <a:ext cx="1108075" cy="327012"/>
          </a:xfrm>
          <a:prstGeom prst="rect">
            <a:avLst/>
          </a:prstGeom>
          <a:ln w="25400">
            <a:solidFill>
              <a:srgbClr val="85888D"/>
            </a:solidFill>
          </a:ln>
        </p:spPr>
        <p:txBody>
          <a:bodyPr vert="horz" wrap="square" lIns="0" tIns="64769" rIns="0" bIns="0" rtlCol="0">
            <a:spAutoFit/>
          </a:bodyPr>
          <a:lstStyle/>
          <a:p>
            <a:pPr marL="60960">
              <a:spcBef>
                <a:spcPts val="509"/>
              </a:spcBef>
            </a:pPr>
            <a:r>
              <a:rPr sz="1700" spc="-5" dirty="0">
                <a:latin typeface="Verdana"/>
                <a:cs typeface="Verdana"/>
              </a:rPr>
              <a:t>Thread</a:t>
            </a:r>
            <a:r>
              <a:rPr sz="1700" spc="-45" dirty="0">
                <a:latin typeface="Verdana"/>
                <a:cs typeface="Verdana"/>
              </a:rPr>
              <a:t> </a:t>
            </a:r>
            <a:r>
              <a:rPr sz="1700" dirty="0">
                <a:latin typeface="Verdana"/>
                <a:cs typeface="Verdana"/>
              </a:rPr>
              <a:t>2</a:t>
            </a:r>
            <a:endParaRPr sz="1700">
              <a:latin typeface="Verdana"/>
              <a:cs typeface="Verdana"/>
            </a:endParaRPr>
          </a:p>
        </p:txBody>
      </p:sp>
      <p:sp>
        <p:nvSpPr>
          <p:cNvPr id="12" name="object 12"/>
          <p:cNvSpPr/>
          <p:nvPr/>
        </p:nvSpPr>
        <p:spPr>
          <a:xfrm>
            <a:off x="8662937" y="1959778"/>
            <a:ext cx="0" cy="3644900"/>
          </a:xfrm>
          <a:custGeom>
            <a:avLst/>
            <a:gdLst/>
            <a:ahLst/>
            <a:cxnLst/>
            <a:rect l="l" t="t" r="r" b="b"/>
            <a:pathLst>
              <a:path h="3644900">
                <a:moveTo>
                  <a:pt x="0" y="0"/>
                </a:moveTo>
                <a:lnTo>
                  <a:pt x="0" y="3644879"/>
                </a:lnTo>
              </a:path>
            </a:pathLst>
          </a:custGeom>
          <a:ln w="38100">
            <a:solidFill>
              <a:srgbClr val="000000"/>
            </a:solidFill>
            <a:prstDash val="dot"/>
          </a:ln>
        </p:spPr>
        <p:txBody>
          <a:bodyPr wrap="square" lIns="0" tIns="0" rIns="0" bIns="0" rtlCol="0"/>
          <a:lstStyle/>
          <a:p>
            <a:endParaRPr/>
          </a:p>
        </p:txBody>
      </p:sp>
      <p:sp>
        <p:nvSpPr>
          <p:cNvPr id="13" name="object 13"/>
          <p:cNvSpPr/>
          <p:nvPr/>
        </p:nvSpPr>
        <p:spPr>
          <a:xfrm>
            <a:off x="9852524" y="1959778"/>
            <a:ext cx="0" cy="3644900"/>
          </a:xfrm>
          <a:custGeom>
            <a:avLst/>
            <a:gdLst/>
            <a:ahLst/>
            <a:cxnLst/>
            <a:rect l="l" t="t" r="r" b="b"/>
            <a:pathLst>
              <a:path h="3644900">
                <a:moveTo>
                  <a:pt x="0" y="0"/>
                </a:moveTo>
                <a:lnTo>
                  <a:pt x="0" y="3644879"/>
                </a:lnTo>
              </a:path>
            </a:pathLst>
          </a:custGeom>
          <a:ln w="38100">
            <a:solidFill>
              <a:srgbClr val="000000"/>
            </a:solidFill>
            <a:prstDash val="dot"/>
          </a:ln>
        </p:spPr>
        <p:txBody>
          <a:bodyPr wrap="square" lIns="0" tIns="0" rIns="0" bIns="0" rtlCol="0"/>
          <a:lstStyle/>
          <a:p>
            <a:endParaRPr/>
          </a:p>
        </p:txBody>
      </p:sp>
      <p:sp>
        <p:nvSpPr>
          <p:cNvPr id="14" name="object 14"/>
          <p:cNvSpPr/>
          <p:nvPr/>
        </p:nvSpPr>
        <p:spPr>
          <a:xfrm>
            <a:off x="7689231" y="1968858"/>
            <a:ext cx="1424520" cy="3383245"/>
          </a:xfrm>
          <a:prstGeom prst="rect">
            <a:avLst/>
          </a:prstGeom>
          <a:blipFill>
            <a:blip r:embed="rId2" cstate="print"/>
            <a:stretch>
              <a:fillRect/>
            </a:stretch>
          </a:blipFill>
        </p:spPr>
        <p:txBody>
          <a:bodyPr wrap="square" lIns="0" tIns="0" rIns="0" bIns="0" rtlCol="0"/>
          <a:lstStyle/>
          <a:p>
            <a:endParaRPr/>
          </a:p>
        </p:txBody>
      </p:sp>
      <p:sp>
        <p:nvSpPr>
          <p:cNvPr id="15" name="object 15"/>
          <p:cNvSpPr/>
          <p:nvPr/>
        </p:nvSpPr>
        <p:spPr>
          <a:xfrm>
            <a:off x="9397921" y="4164539"/>
            <a:ext cx="909319" cy="0"/>
          </a:xfrm>
          <a:custGeom>
            <a:avLst/>
            <a:gdLst/>
            <a:ahLst/>
            <a:cxnLst/>
            <a:rect l="l" t="t" r="r" b="b"/>
            <a:pathLst>
              <a:path w="909320">
                <a:moveTo>
                  <a:pt x="0" y="0"/>
                </a:moveTo>
                <a:lnTo>
                  <a:pt x="909206" y="0"/>
                </a:lnTo>
              </a:path>
            </a:pathLst>
          </a:custGeom>
          <a:ln w="38100">
            <a:solidFill>
              <a:srgbClr val="000000"/>
            </a:solidFill>
          </a:ln>
        </p:spPr>
        <p:txBody>
          <a:bodyPr wrap="square" lIns="0" tIns="0" rIns="0" bIns="0" rtlCol="0"/>
          <a:lstStyle/>
          <a:p>
            <a:endParaRPr/>
          </a:p>
        </p:txBody>
      </p:sp>
      <p:sp>
        <p:nvSpPr>
          <p:cNvPr id="16" name="object 16"/>
          <p:cNvSpPr/>
          <p:nvPr/>
        </p:nvSpPr>
        <p:spPr>
          <a:xfrm>
            <a:off x="9657356" y="1990965"/>
            <a:ext cx="577215" cy="2184400"/>
          </a:xfrm>
          <a:custGeom>
            <a:avLst/>
            <a:gdLst/>
            <a:ahLst/>
            <a:cxnLst/>
            <a:rect l="l" t="t" r="r" b="b"/>
            <a:pathLst>
              <a:path w="577215" h="2184400">
                <a:moveTo>
                  <a:pt x="194945" y="2159000"/>
                </a:moveTo>
                <a:lnTo>
                  <a:pt x="193122" y="2159000"/>
                </a:lnTo>
                <a:lnTo>
                  <a:pt x="187599" y="2171700"/>
                </a:lnTo>
                <a:lnTo>
                  <a:pt x="185151" y="2184400"/>
                </a:lnTo>
                <a:lnTo>
                  <a:pt x="191648" y="2171700"/>
                </a:lnTo>
                <a:lnTo>
                  <a:pt x="196173" y="2171700"/>
                </a:lnTo>
                <a:lnTo>
                  <a:pt x="194945" y="2159000"/>
                </a:lnTo>
                <a:close/>
              </a:path>
              <a:path w="577215" h="2184400">
                <a:moveTo>
                  <a:pt x="218945" y="2171700"/>
                </a:moveTo>
                <a:lnTo>
                  <a:pt x="199657" y="2171700"/>
                </a:lnTo>
                <a:lnTo>
                  <a:pt x="201747" y="2184400"/>
                </a:lnTo>
                <a:lnTo>
                  <a:pt x="213413" y="2184400"/>
                </a:lnTo>
                <a:lnTo>
                  <a:pt x="218945" y="2171700"/>
                </a:lnTo>
                <a:close/>
              </a:path>
              <a:path w="577215" h="2184400">
                <a:moveTo>
                  <a:pt x="225435" y="2171700"/>
                </a:moveTo>
                <a:lnTo>
                  <a:pt x="222090" y="2171700"/>
                </a:lnTo>
                <a:lnTo>
                  <a:pt x="221803" y="2184400"/>
                </a:lnTo>
                <a:lnTo>
                  <a:pt x="225435" y="2171700"/>
                </a:lnTo>
                <a:close/>
              </a:path>
              <a:path w="577215" h="2184400">
                <a:moveTo>
                  <a:pt x="183145" y="2159000"/>
                </a:moveTo>
                <a:lnTo>
                  <a:pt x="174821" y="2159000"/>
                </a:lnTo>
                <a:lnTo>
                  <a:pt x="174930" y="2171700"/>
                </a:lnTo>
                <a:lnTo>
                  <a:pt x="178582" y="2171700"/>
                </a:lnTo>
                <a:lnTo>
                  <a:pt x="183145" y="2159000"/>
                </a:lnTo>
                <a:close/>
              </a:path>
              <a:path w="577215" h="2184400">
                <a:moveTo>
                  <a:pt x="229671" y="2159000"/>
                </a:moveTo>
                <a:lnTo>
                  <a:pt x="198192" y="2159000"/>
                </a:lnTo>
                <a:lnTo>
                  <a:pt x="196173" y="2171700"/>
                </a:lnTo>
                <a:lnTo>
                  <a:pt x="229289" y="2171700"/>
                </a:lnTo>
                <a:lnTo>
                  <a:pt x="229671" y="2159000"/>
                </a:lnTo>
                <a:close/>
              </a:path>
              <a:path w="577215" h="2184400">
                <a:moveTo>
                  <a:pt x="174729" y="2146300"/>
                </a:moveTo>
                <a:lnTo>
                  <a:pt x="170854" y="2146300"/>
                </a:lnTo>
                <a:lnTo>
                  <a:pt x="169545" y="2159000"/>
                </a:lnTo>
                <a:lnTo>
                  <a:pt x="174729" y="2146300"/>
                </a:lnTo>
                <a:close/>
              </a:path>
              <a:path w="577215" h="2184400">
                <a:moveTo>
                  <a:pt x="233511" y="2146300"/>
                </a:moveTo>
                <a:lnTo>
                  <a:pt x="182312" y="2146300"/>
                </a:lnTo>
                <a:lnTo>
                  <a:pt x="178934" y="2159000"/>
                </a:lnTo>
                <a:lnTo>
                  <a:pt x="236366" y="2159000"/>
                </a:lnTo>
                <a:lnTo>
                  <a:pt x="233511" y="2146300"/>
                </a:lnTo>
                <a:close/>
              </a:path>
              <a:path w="577215" h="2184400">
                <a:moveTo>
                  <a:pt x="246220" y="2146300"/>
                </a:moveTo>
                <a:lnTo>
                  <a:pt x="236468" y="2146300"/>
                </a:lnTo>
                <a:lnTo>
                  <a:pt x="244842" y="2159000"/>
                </a:lnTo>
                <a:lnTo>
                  <a:pt x="246220" y="2146300"/>
                </a:lnTo>
                <a:close/>
              </a:path>
              <a:path w="577215" h="2184400">
                <a:moveTo>
                  <a:pt x="182973" y="2120900"/>
                </a:moveTo>
                <a:lnTo>
                  <a:pt x="177045" y="2133600"/>
                </a:lnTo>
                <a:lnTo>
                  <a:pt x="173924" y="2146300"/>
                </a:lnTo>
                <a:lnTo>
                  <a:pt x="183780" y="2146300"/>
                </a:lnTo>
                <a:lnTo>
                  <a:pt x="185367" y="2133600"/>
                </a:lnTo>
                <a:lnTo>
                  <a:pt x="187341" y="2133600"/>
                </a:lnTo>
                <a:lnTo>
                  <a:pt x="187519" y="2131882"/>
                </a:lnTo>
                <a:lnTo>
                  <a:pt x="182973" y="2120900"/>
                </a:lnTo>
                <a:close/>
              </a:path>
              <a:path w="577215" h="2184400">
                <a:moveTo>
                  <a:pt x="248636" y="2133600"/>
                </a:moveTo>
                <a:lnTo>
                  <a:pt x="192832" y="2133600"/>
                </a:lnTo>
                <a:lnTo>
                  <a:pt x="190042" y="2146300"/>
                </a:lnTo>
                <a:lnTo>
                  <a:pt x="245482" y="2146300"/>
                </a:lnTo>
                <a:lnTo>
                  <a:pt x="248636" y="2133600"/>
                </a:lnTo>
                <a:close/>
              </a:path>
              <a:path w="577215" h="2184400">
                <a:moveTo>
                  <a:pt x="187782" y="2132520"/>
                </a:moveTo>
                <a:lnTo>
                  <a:pt x="187341" y="2133600"/>
                </a:lnTo>
                <a:lnTo>
                  <a:pt x="188229" y="2133600"/>
                </a:lnTo>
                <a:lnTo>
                  <a:pt x="187782" y="2132520"/>
                </a:lnTo>
                <a:close/>
              </a:path>
              <a:path w="577215" h="2184400">
                <a:moveTo>
                  <a:pt x="199466" y="2120900"/>
                </a:moveTo>
                <a:lnTo>
                  <a:pt x="192527" y="2120900"/>
                </a:lnTo>
                <a:lnTo>
                  <a:pt x="192227" y="2121634"/>
                </a:lnTo>
                <a:lnTo>
                  <a:pt x="194807" y="2133600"/>
                </a:lnTo>
                <a:lnTo>
                  <a:pt x="196823" y="2133600"/>
                </a:lnTo>
                <a:lnTo>
                  <a:pt x="199720" y="2128761"/>
                </a:lnTo>
                <a:lnTo>
                  <a:pt x="199466" y="2120900"/>
                </a:lnTo>
                <a:close/>
              </a:path>
              <a:path w="577215" h="2184400">
                <a:moveTo>
                  <a:pt x="252494" y="2120900"/>
                </a:moveTo>
                <a:lnTo>
                  <a:pt x="204427" y="2120900"/>
                </a:lnTo>
                <a:lnTo>
                  <a:pt x="199720" y="2128761"/>
                </a:lnTo>
                <a:lnTo>
                  <a:pt x="199876" y="2133600"/>
                </a:lnTo>
                <a:lnTo>
                  <a:pt x="252151" y="2133600"/>
                </a:lnTo>
                <a:lnTo>
                  <a:pt x="252494" y="2120900"/>
                </a:lnTo>
                <a:close/>
              </a:path>
              <a:path w="577215" h="2184400">
                <a:moveTo>
                  <a:pt x="192068" y="2120900"/>
                </a:moveTo>
                <a:lnTo>
                  <a:pt x="188651" y="2120900"/>
                </a:lnTo>
                <a:lnTo>
                  <a:pt x="187519" y="2131882"/>
                </a:lnTo>
                <a:lnTo>
                  <a:pt x="187782" y="2132520"/>
                </a:lnTo>
                <a:lnTo>
                  <a:pt x="192227" y="2121634"/>
                </a:lnTo>
                <a:lnTo>
                  <a:pt x="192068" y="2120900"/>
                </a:lnTo>
                <a:close/>
              </a:path>
              <a:path w="577215" h="2184400">
                <a:moveTo>
                  <a:pt x="192527" y="2120900"/>
                </a:moveTo>
                <a:lnTo>
                  <a:pt x="192068" y="2120900"/>
                </a:lnTo>
                <a:lnTo>
                  <a:pt x="192227" y="2121634"/>
                </a:lnTo>
                <a:lnTo>
                  <a:pt x="192527" y="2120900"/>
                </a:lnTo>
                <a:close/>
              </a:path>
              <a:path w="577215" h="2184400">
                <a:moveTo>
                  <a:pt x="193912" y="2108200"/>
                </a:moveTo>
                <a:lnTo>
                  <a:pt x="189862" y="2108200"/>
                </a:lnTo>
                <a:lnTo>
                  <a:pt x="191719" y="2120900"/>
                </a:lnTo>
                <a:lnTo>
                  <a:pt x="193912" y="2108200"/>
                </a:lnTo>
                <a:close/>
              </a:path>
              <a:path w="577215" h="2184400">
                <a:moveTo>
                  <a:pt x="257724" y="2095500"/>
                </a:moveTo>
                <a:lnTo>
                  <a:pt x="204212" y="2095500"/>
                </a:lnTo>
                <a:lnTo>
                  <a:pt x="199682" y="2108200"/>
                </a:lnTo>
                <a:lnTo>
                  <a:pt x="206796" y="2120900"/>
                </a:lnTo>
                <a:lnTo>
                  <a:pt x="263575" y="2120900"/>
                </a:lnTo>
                <a:lnTo>
                  <a:pt x="265518" y="2108200"/>
                </a:lnTo>
                <a:lnTo>
                  <a:pt x="263562" y="2108200"/>
                </a:lnTo>
                <a:lnTo>
                  <a:pt x="257724" y="2095500"/>
                </a:lnTo>
                <a:close/>
              </a:path>
              <a:path w="577215" h="2184400">
                <a:moveTo>
                  <a:pt x="238451" y="2070100"/>
                </a:moveTo>
                <a:lnTo>
                  <a:pt x="224546" y="2070100"/>
                </a:lnTo>
                <a:lnTo>
                  <a:pt x="227454" y="2082800"/>
                </a:lnTo>
                <a:lnTo>
                  <a:pt x="224436" y="2095500"/>
                </a:lnTo>
                <a:lnTo>
                  <a:pt x="263869" y="2095500"/>
                </a:lnTo>
                <a:lnTo>
                  <a:pt x="263562" y="2108200"/>
                </a:lnTo>
                <a:lnTo>
                  <a:pt x="273896" y="2108200"/>
                </a:lnTo>
                <a:lnTo>
                  <a:pt x="275988" y="2095500"/>
                </a:lnTo>
                <a:lnTo>
                  <a:pt x="278671" y="2082800"/>
                </a:lnTo>
                <a:lnTo>
                  <a:pt x="233695" y="2082800"/>
                </a:lnTo>
                <a:lnTo>
                  <a:pt x="238451" y="2070100"/>
                </a:lnTo>
                <a:close/>
              </a:path>
              <a:path w="577215" h="2184400">
                <a:moveTo>
                  <a:pt x="226035" y="2057400"/>
                </a:moveTo>
                <a:lnTo>
                  <a:pt x="223342" y="2057400"/>
                </a:lnTo>
                <a:lnTo>
                  <a:pt x="216205" y="2070100"/>
                </a:lnTo>
                <a:lnTo>
                  <a:pt x="211053" y="2082800"/>
                </a:lnTo>
                <a:lnTo>
                  <a:pt x="209486" y="2095500"/>
                </a:lnTo>
                <a:lnTo>
                  <a:pt x="217532" y="2095500"/>
                </a:lnTo>
                <a:lnTo>
                  <a:pt x="213237" y="2082800"/>
                </a:lnTo>
                <a:lnTo>
                  <a:pt x="219539" y="2082800"/>
                </a:lnTo>
                <a:lnTo>
                  <a:pt x="224546" y="2070100"/>
                </a:lnTo>
                <a:lnTo>
                  <a:pt x="225565" y="2070100"/>
                </a:lnTo>
                <a:lnTo>
                  <a:pt x="226991" y="2058304"/>
                </a:lnTo>
                <a:lnTo>
                  <a:pt x="226035" y="2057400"/>
                </a:lnTo>
                <a:close/>
              </a:path>
              <a:path w="577215" h="2184400">
                <a:moveTo>
                  <a:pt x="211502" y="2070100"/>
                </a:moveTo>
                <a:lnTo>
                  <a:pt x="206317" y="2082800"/>
                </a:lnTo>
                <a:lnTo>
                  <a:pt x="207626" y="2082800"/>
                </a:lnTo>
                <a:lnTo>
                  <a:pt x="211502" y="2070100"/>
                </a:lnTo>
                <a:close/>
              </a:path>
              <a:path w="577215" h="2184400">
                <a:moveTo>
                  <a:pt x="250658" y="2070100"/>
                </a:moveTo>
                <a:lnTo>
                  <a:pt x="241928" y="2070100"/>
                </a:lnTo>
                <a:lnTo>
                  <a:pt x="241289" y="2082800"/>
                </a:lnTo>
                <a:lnTo>
                  <a:pt x="263001" y="2082800"/>
                </a:lnTo>
                <a:lnTo>
                  <a:pt x="250658" y="2070100"/>
                </a:lnTo>
                <a:close/>
              </a:path>
              <a:path w="577215" h="2184400">
                <a:moveTo>
                  <a:pt x="264398" y="2070100"/>
                </a:moveTo>
                <a:lnTo>
                  <a:pt x="250658" y="2070100"/>
                </a:lnTo>
                <a:lnTo>
                  <a:pt x="263001" y="2082800"/>
                </a:lnTo>
                <a:lnTo>
                  <a:pt x="267992" y="2082800"/>
                </a:lnTo>
                <a:lnTo>
                  <a:pt x="264398" y="2070100"/>
                </a:lnTo>
                <a:close/>
              </a:path>
              <a:path w="577215" h="2184400">
                <a:moveTo>
                  <a:pt x="289268" y="2057400"/>
                </a:moveTo>
                <a:lnTo>
                  <a:pt x="245870" y="2057400"/>
                </a:lnTo>
                <a:lnTo>
                  <a:pt x="249312" y="2070100"/>
                </a:lnTo>
                <a:lnTo>
                  <a:pt x="264398" y="2070100"/>
                </a:lnTo>
                <a:lnTo>
                  <a:pt x="267992" y="2082800"/>
                </a:lnTo>
                <a:lnTo>
                  <a:pt x="291252" y="2082800"/>
                </a:lnTo>
                <a:lnTo>
                  <a:pt x="288736" y="2070100"/>
                </a:lnTo>
                <a:lnTo>
                  <a:pt x="289268" y="2057400"/>
                </a:lnTo>
                <a:close/>
              </a:path>
              <a:path w="577215" h="2184400">
                <a:moveTo>
                  <a:pt x="235221" y="2066092"/>
                </a:moveTo>
                <a:lnTo>
                  <a:pt x="232071" y="2070100"/>
                </a:lnTo>
                <a:lnTo>
                  <a:pt x="239456" y="2070100"/>
                </a:lnTo>
                <a:lnTo>
                  <a:pt x="235221" y="2066092"/>
                </a:lnTo>
                <a:close/>
              </a:path>
              <a:path w="577215" h="2184400">
                <a:moveTo>
                  <a:pt x="245870" y="2057400"/>
                </a:moveTo>
                <a:lnTo>
                  <a:pt x="242054" y="2057400"/>
                </a:lnTo>
                <a:lnTo>
                  <a:pt x="235221" y="2066092"/>
                </a:lnTo>
                <a:lnTo>
                  <a:pt x="239456" y="2070100"/>
                </a:lnTo>
                <a:lnTo>
                  <a:pt x="249312" y="2070100"/>
                </a:lnTo>
                <a:lnTo>
                  <a:pt x="245870" y="2057400"/>
                </a:lnTo>
                <a:close/>
              </a:path>
              <a:path w="577215" h="2184400">
                <a:moveTo>
                  <a:pt x="242054" y="2057400"/>
                </a:moveTo>
                <a:lnTo>
                  <a:pt x="227100" y="2057400"/>
                </a:lnTo>
                <a:lnTo>
                  <a:pt x="226991" y="2058304"/>
                </a:lnTo>
                <a:lnTo>
                  <a:pt x="235221" y="2066092"/>
                </a:lnTo>
                <a:lnTo>
                  <a:pt x="242054" y="2057400"/>
                </a:lnTo>
                <a:close/>
              </a:path>
              <a:path w="577215" h="2184400">
                <a:moveTo>
                  <a:pt x="227100" y="2057400"/>
                </a:moveTo>
                <a:lnTo>
                  <a:pt x="226035" y="2057400"/>
                </a:lnTo>
                <a:lnTo>
                  <a:pt x="226991" y="2058304"/>
                </a:lnTo>
                <a:lnTo>
                  <a:pt x="227100" y="2057400"/>
                </a:lnTo>
                <a:close/>
              </a:path>
              <a:path w="577215" h="2184400">
                <a:moveTo>
                  <a:pt x="293850" y="2044700"/>
                </a:moveTo>
                <a:lnTo>
                  <a:pt x="235289" y="2044700"/>
                </a:lnTo>
                <a:lnTo>
                  <a:pt x="236666" y="2057400"/>
                </a:lnTo>
                <a:lnTo>
                  <a:pt x="296609" y="2057400"/>
                </a:lnTo>
                <a:lnTo>
                  <a:pt x="293850" y="2044700"/>
                </a:lnTo>
                <a:close/>
              </a:path>
              <a:path w="577215" h="2184400">
                <a:moveTo>
                  <a:pt x="311342" y="2032000"/>
                </a:moveTo>
                <a:lnTo>
                  <a:pt x="308565" y="2032000"/>
                </a:lnTo>
                <a:lnTo>
                  <a:pt x="304080" y="2044700"/>
                </a:lnTo>
                <a:lnTo>
                  <a:pt x="299082" y="2044700"/>
                </a:lnTo>
                <a:lnTo>
                  <a:pt x="296609" y="2057400"/>
                </a:lnTo>
                <a:lnTo>
                  <a:pt x="298278" y="2057400"/>
                </a:lnTo>
                <a:lnTo>
                  <a:pt x="304716" y="2044700"/>
                </a:lnTo>
                <a:lnTo>
                  <a:pt x="311342" y="2032000"/>
                </a:lnTo>
                <a:close/>
              </a:path>
              <a:path w="577215" h="2184400">
                <a:moveTo>
                  <a:pt x="260785" y="2006600"/>
                </a:moveTo>
                <a:lnTo>
                  <a:pt x="259333" y="2006600"/>
                </a:lnTo>
                <a:lnTo>
                  <a:pt x="247323" y="2032000"/>
                </a:lnTo>
                <a:lnTo>
                  <a:pt x="243507" y="2044700"/>
                </a:lnTo>
                <a:lnTo>
                  <a:pt x="304080" y="2044700"/>
                </a:lnTo>
                <a:lnTo>
                  <a:pt x="302297" y="2032000"/>
                </a:lnTo>
                <a:lnTo>
                  <a:pt x="251331" y="2032000"/>
                </a:lnTo>
                <a:lnTo>
                  <a:pt x="253943" y="2019300"/>
                </a:lnTo>
                <a:lnTo>
                  <a:pt x="262585" y="2019300"/>
                </a:lnTo>
                <a:lnTo>
                  <a:pt x="260785" y="2006600"/>
                </a:lnTo>
                <a:close/>
              </a:path>
              <a:path w="577215" h="2184400">
                <a:moveTo>
                  <a:pt x="311570" y="2019300"/>
                </a:moveTo>
                <a:lnTo>
                  <a:pt x="253943" y="2019300"/>
                </a:lnTo>
                <a:lnTo>
                  <a:pt x="262376" y="2032000"/>
                </a:lnTo>
                <a:lnTo>
                  <a:pt x="307623" y="2032000"/>
                </a:lnTo>
                <a:lnTo>
                  <a:pt x="311570" y="2019300"/>
                </a:lnTo>
                <a:close/>
              </a:path>
              <a:path w="577215" h="2184400">
                <a:moveTo>
                  <a:pt x="308675" y="1993900"/>
                </a:moveTo>
                <a:lnTo>
                  <a:pt x="263132" y="1993900"/>
                </a:lnTo>
                <a:lnTo>
                  <a:pt x="268741" y="2006600"/>
                </a:lnTo>
                <a:lnTo>
                  <a:pt x="269178" y="2019300"/>
                </a:lnTo>
                <a:lnTo>
                  <a:pt x="298894" y="2019300"/>
                </a:lnTo>
                <a:lnTo>
                  <a:pt x="308675" y="1993900"/>
                </a:lnTo>
                <a:close/>
              </a:path>
              <a:path w="577215" h="2184400">
                <a:moveTo>
                  <a:pt x="299851" y="1930400"/>
                </a:moveTo>
                <a:lnTo>
                  <a:pt x="258730" y="1930400"/>
                </a:lnTo>
                <a:lnTo>
                  <a:pt x="265812" y="1943100"/>
                </a:lnTo>
                <a:lnTo>
                  <a:pt x="274074" y="1955800"/>
                </a:lnTo>
                <a:lnTo>
                  <a:pt x="326443" y="1955800"/>
                </a:lnTo>
                <a:lnTo>
                  <a:pt x="326879" y="1968500"/>
                </a:lnTo>
                <a:lnTo>
                  <a:pt x="323358" y="1981200"/>
                </a:lnTo>
                <a:lnTo>
                  <a:pt x="326793" y="1981200"/>
                </a:lnTo>
                <a:lnTo>
                  <a:pt x="324481" y="1993900"/>
                </a:lnTo>
                <a:lnTo>
                  <a:pt x="316678" y="2006600"/>
                </a:lnTo>
                <a:lnTo>
                  <a:pt x="304855" y="2019300"/>
                </a:lnTo>
                <a:lnTo>
                  <a:pt x="318753" y="2019300"/>
                </a:lnTo>
                <a:lnTo>
                  <a:pt x="325934" y="2006600"/>
                </a:lnTo>
                <a:lnTo>
                  <a:pt x="328428" y="1993900"/>
                </a:lnTo>
                <a:lnTo>
                  <a:pt x="335401" y="1993900"/>
                </a:lnTo>
                <a:lnTo>
                  <a:pt x="341103" y="1981200"/>
                </a:lnTo>
                <a:lnTo>
                  <a:pt x="340148" y="1955800"/>
                </a:lnTo>
                <a:lnTo>
                  <a:pt x="337915" y="1943100"/>
                </a:lnTo>
                <a:lnTo>
                  <a:pt x="299443" y="1943100"/>
                </a:lnTo>
                <a:lnTo>
                  <a:pt x="299851" y="1930400"/>
                </a:lnTo>
                <a:close/>
              </a:path>
              <a:path w="577215" h="2184400">
                <a:moveTo>
                  <a:pt x="298054" y="1968500"/>
                </a:moveTo>
                <a:lnTo>
                  <a:pt x="287362" y="1981200"/>
                </a:lnTo>
                <a:lnTo>
                  <a:pt x="276880" y="1993900"/>
                </a:lnTo>
                <a:lnTo>
                  <a:pt x="308675" y="1993900"/>
                </a:lnTo>
                <a:lnTo>
                  <a:pt x="311929" y="2006600"/>
                </a:lnTo>
                <a:lnTo>
                  <a:pt x="320288" y="1993900"/>
                </a:lnTo>
                <a:lnTo>
                  <a:pt x="326793" y="1981200"/>
                </a:lnTo>
                <a:lnTo>
                  <a:pt x="298938" y="1981200"/>
                </a:lnTo>
                <a:lnTo>
                  <a:pt x="298054" y="1968500"/>
                </a:lnTo>
                <a:close/>
              </a:path>
              <a:path w="577215" h="2184400">
                <a:moveTo>
                  <a:pt x="266682" y="1990081"/>
                </a:moveTo>
                <a:lnTo>
                  <a:pt x="262407" y="1993900"/>
                </a:lnTo>
                <a:lnTo>
                  <a:pt x="266098" y="1993900"/>
                </a:lnTo>
                <a:lnTo>
                  <a:pt x="266682" y="1990081"/>
                </a:lnTo>
                <a:close/>
              </a:path>
              <a:path w="577215" h="2184400">
                <a:moveTo>
                  <a:pt x="276625" y="1981200"/>
                </a:moveTo>
                <a:lnTo>
                  <a:pt x="268709" y="1988270"/>
                </a:lnTo>
                <a:lnTo>
                  <a:pt x="269244" y="1993900"/>
                </a:lnTo>
                <a:lnTo>
                  <a:pt x="276880" y="1993900"/>
                </a:lnTo>
                <a:lnTo>
                  <a:pt x="276625" y="1981200"/>
                </a:lnTo>
                <a:close/>
              </a:path>
              <a:path w="577215" h="2184400">
                <a:moveTo>
                  <a:pt x="268039" y="1981200"/>
                </a:moveTo>
                <a:lnTo>
                  <a:pt x="266682" y="1990081"/>
                </a:lnTo>
                <a:lnTo>
                  <a:pt x="268709" y="1988270"/>
                </a:lnTo>
                <a:lnTo>
                  <a:pt x="268039" y="1981200"/>
                </a:lnTo>
                <a:close/>
              </a:path>
              <a:path w="577215" h="2184400">
                <a:moveTo>
                  <a:pt x="299581" y="1979442"/>
                </a:moveTo>
                <a:lnTo>
                  <a:pt x="298938" y="1981200"/>
                </a:lnTo>
                <a:lnTo>
                  <a:pt x="299750" y="1981200"/>
                </a:lnTo>
                <a:lnTo>
                  <a:pt x="299581" y="1979442"/>
                </a:lnTo>
                <a:close/>
              </a:path>
              <a:path w="577215" h="2184400">
                <a:moveTo>
                  <a:pt x="300418" y="1977159"/>
                </a:moveTo>
                <a:lnTo>
                  <a:pt x="299703" y="1979111"/>
                </a:lnTo>
                <a:lnTo>
                  <a:pt x="299750" y="1981200"/>
                </a:lnTo>
                <a:lnTo>
                  <a:pt x="301460" y="1981200"/>
                </a:lnTo>
                <a:lnTo>
                  <a:pt x="300418" y="1977159"/>
                </a:lnTo>
                <a:close/>
              </a:path>
              <a:path w="577215" h="2184400">
                <a:moveTo>
                  <a:pt x="301328" y="1974676"/>
                </a:moveTo>
                <a:lnTo>
                  <a:pt x="300418" y="1977159"/>
                </a:lnTo>
                <a:lnTo>
                  <a:pt x="301460" y="1981200"/>
                </a:lnTo>
                <a:lnTo>
                  <a:pt x="301328" y="1974676"/>
                </a:lnTo>
                <a:close/>
              </a:path>
              <a:path w="577215" h="2184400">
                <a:moveTo>
                  <a:pt x="323411" y="1955800"/>
                </a:moveTo>
                <a:lnTo>
                  <a:pt x="300946" y="1955800"/>
                </a:lnTo>
                <a:lnTo>
                  <a:pt x="301203" y="1968500"/>
                </a:lnTo>
                <a:lnTo>
                  <a:pt x="303591" y="1968500"/>
                </a:lnTo>
                <a:lnTo>
                  <a:pt x="301328" y="1974676"/>
                </a:lnTo>
                <a:lnTo>
                  <a:pt x="301460" y="1981200"/>
                </a:lnTo>
                <a:lnTo>
                  <a:pt x="318757" y="1981200"/>
                </a:lnTo>
                <a:lnTo>
                  <a:pt x="323411" y="1955800"/>
                </a:lnTo>
                <a:close/>
              </a:path>
              <a:path w="577215" h="2184400">
                <a:moveTo>
                  <a:pt x="298733" y="1970628"/>
                </a:moveTo>
                <a:lnTo>
                  <a:pt x="299581" y="1979442"/>
                </a:lnTo>
                <a:lnTo>
                  <a:pt x="299584" y="1973927"/>
                </a:lnTo>
                <a:lnTo>
                  <a:pt x="298733" y="1970628"/>
                </a:lnTo>
                <a:close/>
              </a:path>
              <a:path w="577215" h="2184400">
                <a:moveTo>
                  <a:pt x="300946" y="1955800"/>
                </a:moveTo>
                <a:lnTo>
                  <a:pt x="299488" y="1955800"/>
                </a:lnTo>
                <a:lnTo>
                  <a:pt x="299191" y="1956723"/>
                </a:lnTo>
                <a:lnTo>
                  <a:pt x="299584" y="1973927"/>
                </a:lnTo>
                <a:lnTo>
                  <a:pt x="300418" y="1977159"/>
                </a:lnTo>
                <a:lnTo>
                  <a:pt x="301328" y="1974676"/>
                </a:lnTo>
                <a:lnTo>
                  <a:pt x="300946" y="1955800"/>
                </a:lnTo>
                <a:close/>
              </a:path>
              <a:path w="577215" h="2184400">
                <a:moveTo>
                  <a:pt x="298529" y="1968500"/>
                </a:moveTo>
                <a:lnTo>
                  <a:pt x="298185" y="1968500"/>
                </a:lnTo>
                <a:lnTo>
                  <a:pt x="298733" y="1970628"/>
                </a:lnTo>
                <a:lnTo>
                  <a:pt x="298529" y="1968500"/>
                </a:lnTo>
                <a:close/>
              </a:path>
              <a:path w="577215" h="2184400">
                <a:moveTo>
                  <a:pt x="275533" y="1955800"/>
                </a:moveTo>
                <a:lnTo>
                  <a:pt x="272171" y="1968500"/>
                </a:lnTo>
                <a:lnTo>
                  <a:pt x="278431" y="1968500"/>
                </a:lnTo>
                <a:lnTo>
                  <a:pt x="275533" y="1955800"/>
                </a:lnTo>
                <a:close/>
              </a:path>
              <a:path w="577215" h="2184400">
                <a:moveTo>
                  <a:pt x="299191" y="1956723"/>
                </a:moveTo>
                <a:lnTo>
                  <a:pt x="295605" y="1967899"/>
                </a:lnTo>
                <a:lnTo>
                  <a:pt x="296073" y="1968500"/>
                </a:lnTo>
                <a:lnTo>
                  <a:pt x="299460" y="1968500"/>
                </a:lnTo>
                <a:lnTo>
                  <a:pt x="299191" y="1956723"/>
                </a:lnTo>
                <a:close/>
              </a:path>
              <a:path w="577215" h="2184400">
                <a:moveTo>
                  <a:pt x="297147" y="1955800"/>
                </a:moveTo>
                <a:lnTo>
                  <a:pt x="286172" y="1955800"/>
                </a:lnTo>
                <a:lnTo>
                  <a:pt x="295511" y="1967779"/>
                </a:lnTo>
                <a:lnTo>
                  <a:pt x="297147" y="1955800"/>
                </a:lnTo>
                <a:close/>
              </a:path>
              <a:path w="577215" h="2184400">
                <a:moveTo>
                  <a:pt x="299488" y="1955800"/>
                </a:moveTo>
                <a:lnTo>
                  <a:pt x="299170" y="1955800"/>
                </a:lnTo>
                <a:lnTo>
                  <a:pt x="299191" y="1956723"/>
                </a:lnTo>
                <a:lnTo>
                  <a:pt x="299488" y="1955800"/>
                </a:lnTo>
                <a:close/>
              </a:path>
              <a:path w="577215" h="2184400">
                <a:moveTo>
                  <a:pt x="308574" y="1905000"/>
                </a:moveTo>
                <a:lnTo>
                  <a:pt x="307758" y="1917700"/>
                </a:lnTo>
                <a:lnTo>
                  <a:pt x="260982" y="1917700"/>
                </a:lnTo>
                <a:lnTo>
                  <a:pt x="272435" y="1930400"/>
                </a:lnTo>
                <a:lnTo>
                  <a:pt x="299851" y="1930400"/>
                </a:lnTo>
                <a:lnTo>
                  <a:pt x="299443" y="1943100"/>
                </a:lnTo>
                <a:lnTo>
                  <a:pt x="329242" y="1943100"/>
                </a:lnTo>
                <a:lnTo>
                  <a:pt x="330198" y="1930400"/>
                </a:lnTo>
                <a:lnTo>
                  <a:pt x="319681" y="1917700"/>
                </a:lnTo>
                <a:lnTo>
                  <a:pt x="308574" y="1905000"/>
                </a:lnTo>
                <a:close/>
              </a:path>
              <a:path w="577215" h="2184400">
                <a:moveTo>
                  <a:pt x="297769" y="1892300"/>
                </a:moveTo>
                <a:lnTo>
                  <a:pt x="263301" y="1892300"/>
                </a:lnTo>
                <a:lnTo>
                  <a:pt x="269943" y="1905000"/>
                </a:lnTo>
                <a:lnTo>
                  <a:pt x="236074" y="1905000"/>
                </a:lnTo>
                <a:lnTo>
                  <a:pt x="237607" y="1917700"/>
                </a:lnTo>
                <a:lnTo>
                  <a:pt x="303684" y="1917700"/>
                </a:lnTo>
                <a:lnTo>
                  <a:pt x="300630" y="1905000"/>
                </a:lnTo>
                <a:lnTo>
                  <a:pt x="297769" y="1892300"/>
                </a:lnTo>
                <a:close/>
              </a:path>
              <a:path w="577215" h="2184400">
                <a:moveTo>
                  <a:pt x="225869" y="1892300"/>
                </a:moveTo>
                <a:lnTo>
                  <a:pt x="228683" y="1905000"/>
                </a:lnTo>
                <a:lnTo>
                  <a:pt x="234173" y="1905000"/>
                </a:lnTo>
                <a:lnTo>
                  <a:pt x="225869" y="1892300"/>
                </a:lnTo>
                <a:close/>
              </a:path>
              <a:path w="577215" h="2184400">
                <a:moveTo>
                  <a:pt x="259502" y="1892300"/>
                </a:moveTo>
                <a:lnTo>
                  <a:pt x="248168" y="1892300"/>
                </a:lnTo>
                <a:lnTo>
                  <a:pt x="243780" y="1905000"/>
                </a:lnTo>
                <a:lnTo>
                  <a:pt x="262099" y="1905000"/>
                </a:lnTo>
                <a:lnTo>
                  <a:pt x="259502" y="1892300"/>
                </a:lnTo>
                <a:close/>
              </a:path>
              <a:path w="577215" h="2184400">
                <a:moveTo>
                  <a:pt x="238842" y="1879600"/>
                </a:moveTo>
                <a:lnTo>
                  <a:pt x="229573" y="1879600"/>
                </a:lnTo>
                <a:lnTo>
                  <a:pt x="228388" y="1892300"/>
                </a:lnTo>
                <a:lnTo>
                  <a:pt x="242943" y="1892300"/>
                </a:lnTo>
                <a:lnTo>
                  <a:pt x="238842" y="1879600"/>
                </a:lnTo>
                <a:close/>
              </a:path>
              <a:path w="577215" h="2184400">
                <a:moveTo>
                  <a:pt x="239305" y="1879600"/>
                </a:moveTo>
                <a:lnTo>
                  <a:pt x="238842" y="1879600"/>
                </a:lnTo>
                <a:lnTo>
                  <a:pt x="242943" y="1892300"/>
                </a:lnTo>
                <a:lnTo>
                  <a:pt x="239305" y="1879600"/>
                </a:lnTo>
                <a:close/>
              </a:path>
              <a:path w="577215" h="2184400">
                <a:moveTo>
                  <a:pt x="270943" y="1854200"/>
                </a:moveTo>
                <a:lnTo>
                  <a:pt x="267504" y="1857905"/>
                </a:lnTo>
                <a:lnTo>
                  <a:pt x="262320" y="1866900"/>
                </a:lnTo>
                <a:lnTo>
                  <a:pt x="277161" y="1866900"/>
                </a:lnTo>
                <a:lnTo>
                  <a:pt x="285093" y="1879600"/>
                </a:lnTo>
                <a:lnTo>
                  <a:pt x="239305" y="1879600"/>
                </a:lnTo>
                <a:lnTo>
                  <a:pt x="242943" y="1892300"/>
                </a:lnTo>
                <a:lnTo>
                  <a:pt x="294274" y="1892300"/>
                </a:lnTo>
                <a:lnTo>
                  <a:pt x="284116" y="1866900"/>
                </a:lnTo>
                <a:lnTo>
                  <a:pt x="270943" y="1854200"/>
                </a:lnTo>
                <a:close/>
              </a:path>
              <a:path w="577215" h="2184400">
                <a:moveTo>
                  <a:pt x="242649" y="1854200"/>
                </a:moveTo>
                <a:lnTo>
                  <a:pt x="215673" y="1854200"/>
                </a:lnTo>
                <a:lnTo>
                  <a:pt x="228839" y="1866900"/>
                </a:lnTo>
                <a:lnTo>
                  <a:pt x="220355" y="1866900"/>
                </a:lnTo>
                <a:lnTo>
                  <a:pt x="222773" y="1879600"/>
                </a:lnTo>
                <a:lnTo>
                  <a:pt x="253166" y="1879600"/>
                </a:lnTo>
                <a:lnTo>
                  <a:pt x="242649" y="1854200"/>
                </a:lnTo>
                <a:close/>
              </a:path>
              <a:path w="577215" h="2184400">
                <a:moveTo>
                  <a:pt x="267504" y="1857905"/>
                </a:moveTo>
                <a:lnTo>
                  <a:pt x="259158" y="1866900"/>
                </a:lnTo>
                <a:lnTo>
                  <a:pt x="253166" y="1879600"/>
                </a:lnTo>
                <a:lnTo>
                  <a:pt x="279776" y="1879600"/>
                </a:lnTo>
                <a:lnTo>
                  <a:pt x="277161" y="1866900"/>
                </a:lnTo>
                <a:lnTo>
                  <a:pt x="262320" y="1866900"/>
                </a:lnTo>
                <a:lnTo>
                  <a:pt x="267504" y="1857905"/>
                </a:lnTo>
                <a:close/>
              </a:path>
              <a:path w="577215" h="2184400">
                <a:moveTo>
                  <a:pt x="248679" y="1854200"/>
                </a:moveTo>
                <a:lnTo>
                  <a:pt x="245734" y="1854200"/>
                </a:lnTo>
                <a:lnTo>
                  <a:pt x="251197" y="1866900"/>
                </a:lnTo>
                <a:lnTo>
                  <a:pt x="251340" y="1866900"/>
                </a:lnTo>
                <a:lnTo>
                  <a:pt x="248679" y="1854200"/>
                </a:lnTo>
                <a:close/>
              </a:path>
              <a:path w="577215" h="2184400">
                <a:moveTo>
                  <a:pt x="270396" y="1841500"/>
                </a:moveTo>
                <a:lnTo>
                  <a:pt x="206482" y="1841500"/>
                </a:lnTo>
                <a:lnTo>
                  <a:pt x="208887" y="1854200"/>
                </a:lnTo>
                <a:lnTo>
                  <a:pt x="255373" y="1854200"/>
                </a:lnTo>
                <a:lnTo>
                  <a:pt x="255282" y="1866900"/>
                </a:lnTo>
                <a:lnTo>
                  <a:pt x="259158" y="1866900"/>
                </a:lnTo>
                <a:lnTo>
                  <a:pt x="267504" y="1857905"/>
                </a:lnTo>
                <a:lnTo>
                  <a:pt x="269640" y="1854200"/>
                </a:lnTo>
                <a:lnTo>
                  <a:pt x="270396" y="1841500"/>
                </a:lnTo>
                <a:close/>
              </a:path>
              <a:path w="577215" h="2184400">
                <a:moveTo>
                  <a:pt x="253983" y="1816100"/>
                </a:moveTo>
                <a:lnTo>
                  <a:pt x="239034" y="1816100"/>
                </a:lnTo>
                <a:lnTo>
                  <a:pt x="243853" y="1828800"/>
                </a:lnTo>
                <a:lnTo>
                  <a:pt x="189735" y="1828800"/>
                </a:lnTo>
                <a:lnTo>
                  <a:pt x="191102" y="1841500"/>
                </a:lnTo>
                <a:lnTo>
                  <a:pt x="198614" y="1854200"/>
                </a:lnTo>
                <a:lnTo>
                  <a:pt x="205874" y="1854200"/>
                </a:lnTo>
                <a:lnTo>
                  <a:pt x="206482" y="1841500"/>
                </a:lnTo>
                <a:lnTo>
                  <a:pt x="256370" y="1841500"/>
                </a:lnTo>
                <a:lnTo>
                  <a:pt x="255100" y="1828800"/>
                </a:lnTo>
                <a:lnTo>
                  <a:pt x="253983" y="1816100"/>
                </a:lnTo>
                <a:close/>
              </a:path>
              <a:path w="577215" h="2184400">
                <a:moveTo>
                  <a:pt x="200628" y="1816100"/>
                </a:moveTo>
                <a:lnTo>
                  <a:pt x="179366" y="1816100"/>
                </a:lnTo>
                <a:lnTo>
                  <a:pt x="187717" y="1828800"/>
                </a:lnTo>
                <a:lnTo>
                  <a:pt x="205001" y="1828800"/>
                </a:lnTo>
                <a:lnTo>
                  <a:pt x="200628" y="1816100"/>
                </a:lnTo>
                <a:close/>
              </a:path>
              <a:path w="577215" h="2184400">
                <a:moveTo>
                  <a:pt x="239034" y="1816100"/>
                </a:moveTo>
                <a:lnTo>
                  <a:pt x="208453" y="1816100"/>
                </a:lnTo>
                <a:lnTo>
                  <a:pt x="205001" y="1828800"/>
                </a:lnTo>
                <a:lnTo>
                  <a:pt x="242632" y="1828800"/>
                </a:lnTo>
                <a:lnTo>
                  <a:pt x="239034" y="1816100"/>
                </a:lnTo>
                <a:close/>
              </a:path>
              <a:path w="577215" h="2184400">
                <a:moveTo>
                  <a:pt x="239034" y="1816100"/>
                </a:moveTo>
                <a:lnTo>
                  <a:pt x="242632" y="1828800"/>
                </a:lnTo>
                <a:lnTo>
                  <a:pt x="243853" y="1828800"/>
                </a:lnTo>
                <a:lnTo>
                  <a:pt x="239034" y="1816100"/>
                </a:lnTo>
                <a:close/>
              </a:path>
              <a:path w="577215" h="2184400">
                <a:moveTo>
                  <a:pt x="235775" y="1790700"/>
                </a:moveTo>
                <a:lnTo>
                  <a:pt x="182592" y="1790700"/>
                </a:lnTo>
                <a:lnTo>
                  <a:pt x="196981" y="1816100"/>
                </a:lnTo>
                <a:lnTo>
                  <a:pt x="240420" y="1816100"/>
                </a:lnTo>
                <a:lnTo>
                  <a:pt x="235775" y="1790700"/>
                </a:lnTo>
                <a:close/>
              </a:path>
              <a:path w="577215" h="2184400">
                <a:moveTo>
                  <a:pt x="159532" y="1778000"/>
                </a:moveTo>
                <a:lnTo>
                  <a:pt x="151971" y="1778000"/>
                </a:lnTo>
                <a:lnTo>
                  <a:pt x="164470" y="1790700"/>
                </a:lnTo>
                <a:lnTo>
                  <a:pt x="166397" y="1790700"/>
                </a:lnTo>
                <a:lnTo>
                  <a:pt x="159532" y="1778000"/>
                </a:lnTo>
                <a:close/>
              </a:path>
              <a:path w="577215" h="2184400">
                <a:moveTo>
                  <a:pt x="217269" y="1765300"/>
                </a:moveTo>
                <a:lnTo>
                  <a:pt x="150488" y="1765300"/>
                </a:lnTo>
                <a:lnTo>
                  <a:pt x="167777" y="1778000"/>
                </a:lnTo>
                <a:lnTo>
                  <a:pt x="166397" y="1790700"/>
                </a:lnTo>
                <a:lnTo>
                  <a:pt x="217890" y="1790700"/>
                </a:lnTo>
                <a:lnTo>
                  <a:pt x="216954" y="1778000"/>
                </a:lnTo>
                <a:lnTo>
                  <a:pt x="217269" y="1765300"/>
                </a:lnTo>
                <a:close/>
              </a:path>
              <a:path w="577215" h="2184400">
                <a:moveTo>
                  <a:pt x="193126" y="1727200"/>
                </a:moveTo>
                <a:lnTo>
                  <a:pt x="130596" y="1727200"/>
                </a:lnTo>
                <a:lnTo>
                  <a:pt x="140433" y="1739900"/>
                </a:lnTo>
                <a:lnTo>
                  <a:pt x="153269" y="1752600"/>
                </a:lnTo>
                <a:lnTo>
                  <a:pt x="147613" y="1765300"/>
                </a:lnTo>
                <a:lnTo>
                  <a:pt x="214403" y="1765300"/>
                </a:lnTo>
                <a:lnTo>
                  <a:pt x="203923" y="1752600"/>
                </a:lnTo>
                <a:lnTo>
                  <a:pt x="207109" y="1752600"/>
                </a:lnTo>
                <a:lnTo>
                  <a:pt x="199043" y="1739900"/>
                </a:lnTo>
                <a:lnTo>
                  <a:pt x="193189" y="1739900"/>
                </a:lnTo>
                <a:lnTo>
                  <a:pt x="193126" y="1727200"/>
                </a:lnTo>
                <a:close/>
              </a:path>
              <a:path w="577215" h="2184400">
                <a:moveTo>
                  <a:pt x="130596" y="1727200"/>
                </a:moveTo>
                <a:lnTo>
                  <a:pt x="111844" y="1727200"/>
                </a:lnTo>
                <a:lnTo>
                  <a:pt x="121739" y="1739900"/>
                </a:lnTo>
                <a:lnTo>
                  <a:pt x="130596" y="1727200"/>
                </a:lnTo>
                <a:close/>
              </a:path>
              <a:path w="577215" h="2184400">
                <a:moveTo>
                  <a:pt x="129418" y="1714500"/>
                </a:moveTo>
                <a:lnTo>
                  <a:pt x="121338" y="1714500"/>
                </a:lnTo>
                <a:lnTo>
                  <a:pt x="118506" y="1727200"/>
                </a:lnTo>
                <a:lnTo>
                  <a:pt x="130480" y="1727200"/>
                </a:lnTo>
                <a:lnTo>
                  <a:pt x="129418" y="1714500"/>
                </a:lnTo>
                <a:close/>
              </a:path>
              <a:path w="577215" h="2184400">
                <a:moveTo>
                  <a:pt x="159001" y="1714500"/>
                </a:moveTo>
                <a:lnTo>
                  <a:pt x="129418" y="1714500"/>
                </a:lnTo>
                <a:lnTo>
                  <a:pt x="133202" y="1727200"/>
                </a:lnTo>
                <a:lnTo>
                  <a:pt x="165312" y="1727200"/>
                </a:lnTo>
                <a:lnTo>
                  <a:pt x="159001" y="1714500"/>
                </a:lnTo>
                <a:close/>
              </a:path>
              <a:path w="577215" h="2184400">
                <a:moveTo>
                  <a:pt x="104448" y="1689100"/>
                </a:moveTo>
                <a:lnTo>
                  <a:pt x="93137" y="1689100"/>
                </a:lnTo>
                <a:lnTo>
                  <a:pt x="97471" y="1697937"/>
                </a:lnTo>
                <a:lnTo>
                  <a:pt x="102734" y="1701800"/>
                </a:lnTo>
                <a:lnTo>
                  <a:pt x="117146" y="1714500"/>
                </a:lnTo>
                <a:lnTo>
                  <a:pt x="130267" y="1714500"/>
                </a:lnTo>
                <a:lnTo>
                  <a:pt x="112833" y="1701800"/>
                </a:lnTo>
                <a:lnTo>
                  <a:pt x="104448" y="1689100"/>
                </a:lnTo>
                <a:close/>
              </a:path>
              <a:path w="577215" h="2184400">
                <a:moveTo>
                  <a:pt x="164732" y="1676400"/>
                </a:moveTo>
                <a:lnTo>
                  <a:pt x="101329" y="1676400"/>
                </a:lnTo>
                <a:lnTo>
                  <a:pt x="125760" y="1701800"/>
                </a:lnTo>
                <a:lnTo>
                  <a:pt x="132947" y="1714500"/>
                </a:lnTo>
                <a:lnTo>
                  <a:pt x="177493" y="1714500"/>
                </a:lnTo>
                <a:lnTo>
                  <a:pt x="174906" y="1701800"/>
                </a:lnTo>
                <a:lnTo>
                  <a:pt x="158405" y="1701800"/>
                </a:lnTo>
                <a:lnTo>
                  <a:pt x="160481" y="1689100"/>
                </a:lnTo>
                <a:lnTo>
                  <a:pt x="164732" y="1676400"/>
                </a:lnTo>
                <a:close/>
              </a:path>
              <a:path w="577215" h="2184400">
                <a:moveTo>
                  <a:pt x="93936" y="1695343"/>
                </a:moveTo>
                <a:lnTo>
                  <a:pt x="94763" y="1701800"/>
                </a:lnTo>
                <a:lnTo>
                  <a:pt x="99365" y="1701800"/>
                </a:lnTo>
                <a:lnTo>
                  <a:pt x="97471" y="1697937"/>
                </a:lnTo>
                <a:lnTo>
                  <a:pt x="93936" y="1695343"/>
                </a:lnTo>
                <a:close/>
              </a:path>
              <a:path w="577215" h="2184400">
                <a:moveTo>
                  <a:pt x="167394" y="1689100"/>
                </a:moveTo>
                <a:lnTo>
                  <a:pt x="168350" y="1701800"/>
                </a:lnTo>
                <a:lnTo>
                  <a:pt x="171333" y="1701800"/>
                </a:lnTo>
                <a:lnTo>
                  <a:pt x="167394" y="1689100"/>
                </a:lnTo>
                <a:close/>
              </a:path>
              <a:path w="577215" h="2184400">
                <a:moveTo>
                  <a:pt x="96063" y="1676400"/>
                </a:moveTo>
                <a:lnTo>
                  <a:pt x="84063" y="1676400"/>
                </a:lnTo>
                <a:lnTo>
                  <a:pt x="85428" y="1689100"/>
                </a:lnTo>
                <a:lnTo>
                  <a:pt x="93936" y="1695343"/>
                </a:lnTo>
                <a:lnTo>
                  <a:pt x="93137" y="1689100"/>
                </a:lnTo>
                <a:lnTo>
                  <a:pt x="104448" y="1689100"/>
                </a:lnTo>
                <a:lnTo>
                  <a:pt x="96063" y="1676400"/>
                </a:lnTo>
                <a:close/>
              </a:path>
              <a:path w="577215" h="2184400">
                <a:moveTo>
                  <a:pt x="119898" y="1663700"/>
                </a:moveTo>
                <a:lnTo>
                  <a:pt x="81985" y="1663700"/>
                </a:lnTo>
                <a:lnTo>
                  <a:pt x="79107" y="1676400"/>
                </a:lnTo>
                <a:lnTo>
                  <a:pt x="145476" y="1676400"/>
                </a:lnTo>
                <a:lnTo>
                  <a:pt x="119898" y="1663700"/>
                </a:lnTo>
                <a:close/>
              </a:path>
              <a:path w="577215" h="2184400">
                <a:moveTo>
                  <a:pt x="110050" y="1612900"/>
                </a:moveTo>
                <a:lnTo>
                  <a:pt x="55878" y="1612900"/>
                </a:lnTo>
                <a:lnTo>
                  <a:pt x="68084" y="1625600"/>
                </a:lnTo>
                <a:lnTo>
                  <a:pt x="75214" y="1638300"/>
                </a:lnTo>
                <a:lnTo>
                  <a:pt x="64162" y="1638300"/>
                </a:lnTo>
                <a:lnTo>
                  <a:pt x="61322" y="1651000"/>
                </a:lnTo>
                <a:lnTo>
                  <a:pt x="87203" y="1663700"/>
                </a:lnTo>
                <a:lnTo>
                  <a:pt x="145931" y="1663700"/>
                </a:lnTo>
                <a:lnTo>
                  <a:pt x="136031" y="1651000"/>
                </a:lnTo>
                <a:lnTo>
                  <a:pt x="120656" y="1638300"/>
                </a:lnTo>
                <a:lnTo>
                  <a:pt x="114036" y="1625600"/>
                </a:lnTo>
                <a:lnTo>
                  <a:pt x="123172" y="1625600"/>
                </a:lnTo>
                <a:lnTo>
                  <a:pt x="110050" y="1612900"/>
                </a:lnTo>
                <a:close/>
              </a:path>
              <a:path w="577215" h="2184400">
                <a:moveTo>
                  <a:pt x="50794" y="1625600"/>
                </a:moveTo>
                <a:lnTo>
                  <a:pt x="55196" y="1638300"/>
                </a:lnTo>
                <a:lnTo>
                  <a:pt x="67325" y="1638300"/>
                </a:lnTo>
                <a:lnTo>
                  <a:pt x="50794" y="1625600"/>
                </a:lnTo>
                <a:close/>
              </a:path>
              <a:path w="577215" h="2184400">
                <a:moveTo>
                  <a:pt x="123172" y="1625600"/>
                </a:moveTo>
                <a:lnTo>
                  <a:pt x="114036" y="1625600"/>
                </a:lnTo>
                <a:lnTo>
                  <a:pt x="128026" y="1638300"/>
                </a:lnTo>
                <a:lnTo>
                  <a:pt x="123172" y="1625600"/>
                </a:lnTo>
                <a:close/>
              </a:path>
              <a:path w="577215" h="2184400">
                <a:moveTo>
                  <a:pt x="49871" y="1612900"/>
                </a:moveTo>
                <a:lnTo>
                  <a:pt x="44851" y="1612900"/>
                </a:lnTo>
                <a:lnTo>
                  <a:pt x="42475" y="1625600"/>
                </a:lnTo>
                <a:lnTo>
                  <a:pt x="56150" y="1625600"/>
                </a:lnTo>
                <a:lnTo>
                  <a:pt x="49871" y="1612900"/>
                </a:lnTo>
                <a:close/>
              </a:path>
              <a:path w="577215" h="2184400">
                <a:moveTo>
                  <a:pt x="39751" y="1600200"/>
                </a:moveTo>
                <a:lnTo>
                  <a:pt x="32945" y="1600200"/>
                </a:lnTo>
                <a:lnTo>
                  <a:pt x="34423" y="1612900"/>
                </a:lnTo>
                <a:lnTo>
                  <a:pt x="41594" y="1612900"/>
                </a:lnTo>
                <a:lnTo>
                  <a:pt x="39751" y="1600200"/>
                </a:lnTo>
                <a:close/>
              </a:path>
              <a:path w="577215" h="2184400">
                <a:moveTo>
                  <a:pt x="106282" y="1600200"/>
                </a:moveTo>
                <a:lnTo>
                  <a:pt x="43287" y="1600200"/>
                </a:lnTo>
                <a:lnTo>
                  <a:pt x="49871" y="1612900"/>
                </a:lnTo>
                <a:lnTo>
                  <a:pt x="114088" y="1612900"/>
                </a:lnTo>
                <a:lnTo>
                  <a:pt x="106282" y="1600200"/>
                </a:lnTo>
                <a:close/>
              </a:path>
              <a:path w="577215" h="2184400">
                <a:moveTo>
                  <a:pt x="51620" y="1594900"/>
                </a:moveTo>
                <a:lnTo>
                  <a:pt x="45172" y="1600200"/>
                </a:lnTo>
                <a:lnTo>
                  <a:pt x="51873" y="1600200"/>
                </a:lnTo>
                <a:lnTo>
                  <a:pt x="51620" y="1594900"/>
                </a:lnTo>
                <a:close/>
              </a:path>
              <a:path w="577215" h="2184400">
                <a:moveTo>
                  <a:pt x="158045" y="1549400"/>
                </a:moveTo>
                <a:lnTo>
                  <a:pt x="101771" y="1549400"/>
                </a:lnTo>
                <a:lnTo>
                  <a:pt x="96221" y="1562100"/>
                </a:lnTo>
                <a:lnTo>
                  <a:pt x="82220" y="1574800"/>
                </a:lnTo>
                <a:lnTo>
                  <a:pt x="71979" y="1574800"/>
                </a:lnTo>
                <a:lnTo>
                  <a:pt x="60623" y="1587500"/>
                </a:lnTo>
                <a:lnTo>
                  <a:pt x="53735" y="1593161"/>
                </a:lnTo>
                <a:lnTo>
                  <a:pt x="56806" y="1600200"/>
                </a:lnTo>
                <a:lnTo>
                  <a:pt x="118058" y="1600200"/>
                </a:lnTo>
                <a:lnTo>
                  <a:pt x="104382" y="1587500"/>
                </a:lnTo>
                <a:lnTo>
                  <a:pt x="132369" y="1587500"/>
                </a:lnTo>
                <a:lnTo>
                  <a:pt x="139556" y="1574800"/>
                </a:lnTo>
                <a:lnTo>
                  <a:pt x="150769" y="1562100"/>
                </a:lnTo>
                <a:lnTo>
                  <a:pt x="155102" y="1562100"/>
                </a:lnTo>
                <a:lnTo>
                  <a:pt x="158045" y="1549400"/>
                </a:lnTo>
                <a:close/>
              </a:path>
              <a:path w="577215" h="2184400">
                <a:moveTo>
                  <a:pt x="51265" y="1587500"/>
                </a:moveTo>
                <a:lnTo>
                  <a:pt x="51620" y="1594900"/>
                </a:lnTo>
                <a:lnTo>
                  <a:pt x="53735" y="1593161"/>
                </a:lnTo>
                <a:lnTo>
                  <a:pt x="51265" y="1587500"/>
                </a:lnTo>
                <a:close/>
              </a:path>
              <a:path w="577215" h="2184400">
                <a:moveTo>
                  <a:pt x="57356" y="1574800"/>
                </a:moveTo>
                <a:lnTo>
                  <a:pt x="51740" y="1574800"/>
                </a:lnTo>
                <a:lnTo>
                  <a:pt x="48753" y="1587500"/>
                </a:lnTo>
                <a:lnTo>
                  <a:pt x="57356" y="1574800"/>
                </a:lnTo>
                <a:close/>
              </a:path>
              <a:path w="577215" h="2184400">
                <a:moveTo>
                  <a:pt x="168699" y="1536700"/>
                </a:moveTo>
                <a:lnTo>
                  <a:pt x="97756" y="1536700"/>
                </a:lnTo>
                <a:lnTo>
                  <a:pt x="91947" y="1549400"/>
                </a:lnTo>
                <a:lnTo>
                  <a:pt x="161881" y="1549400"/>
                </a:lnTo>
                <a:lnTo>
                  <a:pt x="168699" y="1536700"/>
                </a:lnTo>
                <a:close/>
              </a:path>
              <a:path w="577215" h="2184400">
                <a:moveTo>
                  <a:pt x="99102" y="1524000"/>
                </a:moveTo>
                <a:lnTo>
                  <a:pt x="95532" y="1536700"/>
                </a:lnTo>
                <a:lnTo>
                  <a:pt x="101142" y="1536700"/>
                </a:lnTo>
                <a:lnTo>
                  <a:pt x="99102" y="1524000"/>
                </a:lnTo>
                <a:close/>
              </a:path>
              <a:path w="577215" h="2184400">
                <a:moveTo>
                  <a:pt x="114211" y="1524000"/>
                </a:moveTo>
                <a:lnTo>
                  <a:pt x="110906" y="1524000"/>
                </a:lnTo>
                <a:lnTo>
                  <a:pt x="106228" y="1536700"/>
                </a:lnTo>
                <a:lnTo>
                  <a:pt x="114211" y="1524000"/>
                </a:lnTo>
                <a:close/>
              </a:path>
              <a:path w="577215" h="2184400">
                <a:moveTo>
                  <a:pt x="155279" y="1524000"/>
                </a:moveTo>
                <a:lnTo>
                  <a:pt x="120488" y="1524000"/>
                </a:lnTo>
                <a:lnTo>
                  <a:pt x="107675" y="1536700"/>
                </a:lnTo>
                <a:lnTo>
                  <a:pt x="144688" y="1536700"/>
                </a:lnTo>
                <a:lnTo>
                  <a:pt x="155279" y="1524000"/>
                </a:lnTo>
                <a:close/>
              </a:path>
              <a:path w="577215" h="2184400">
                <a:moveTo>
                  <a:pt x="186713" y="1511300"/>
                </a:moveTo>
                <a:lnTo>
                  <a:pt x="115132" y="1511300"/>
                </a:lnTo>
                <a:lnTo>
                  <a:pt x="118930" y="1524000"/>
                </a:lnTo>
                <a:lnTo>
                  <a:pt x="174332" y="1524000"/>
                </a:lnTo>
                <a:lnTo>
                  <a:pt x="166051" y="1536700"/>
                </a:lnTo>
                <a:lnTo>
                  <a:pt x="178052" y="1536700"/>
                </a:lnTo>
                <a:lnTo>
                  <a:pt x="189493" y="1524000"/>
                </a:lnTo>
                <a:lnTo>
                  <a:pt x="186713" y="1511300"/>
                </a:lnTo>
                <a:close/>
              </a:path>
              <a:path w="577215" h="2184400">
                <a:moveTo>
                  <a:pt x="144231" y="1485900"/>
                </a:moveTo>
                <a:lnTo>
                  <a:pt x="133285" y="1498600"/>
                </a:lnTo>
                <a:lnTo>
                  <a:pt x="121751" y="1511300"/>
                </a:lnTo>
                <a:lnTo>
                  <a:pt x="197362" y="1511300"/>
                </a:lnTo>
                <a:lnTo>
                  <a:pt x="211614" y="1498600"/>
                </a:lnTo>
                <a:lnTo>
                  <a:pt x="155616" y="1498600"/>
                </a:lnTo>
                <a:lnTo>
                  <a:pt x="144231" y="1485900"/>
                </a:lnTo>
                <a:close/>
              </a:path>
              <a:path w="577215" h="2184400">
                <a:moveTo>
                  <a:pt x="205015" y="1485900"/>
                </a:moveTo>
                <a:lnTo>
                  <a:pt x="157323" y="1485900"/>
                </a:lnTo>
                <a:lnTo>
                  <a:pt x="155616" y="1498600"/>
                </a:lnTo>
                <a:lnTo>
                  <a:pt x="200078" y="1498600"/>
                </a:lnTo>
                <a:lnTo>
                  <a:pt x="205015" y="1485900"/>
                </a:lnTo>
                <a:close/>
              </a:path>
              <a:path w="577215" h="2184400">
                <a:moveTo>
                  <a:pt x="220341" y="1485900"/>
                </a:moveTo>
                <a:lnTo>
                  <a:pt x="205832" y="1485900"/>
                </a:lnTo>
                <a:lnTo>
                  <a:pt x="202268" y="1498600"/>
                </a:lnTo>
                <a:lnTo>
                  <a:pt x="211205" y="1498600"/>
                </a:lnTo>
                <a:lnTo>
                  <a:pt x="220341" y="1485900"/>
                </a:lnTo>
                <a:close/>
              </a:path>
              <a:path w="577215" h="2184400">
                <a:moveTo>
                  <a:pt x="153416" y="1473200"/>
                </a:moveTo>
                <a:lnTo>
                  <a:pt x="146976" y="1473200"/>
                </a:lnTo>
                <a:lnTo>
                  <a:pt x="143324" y="1485900"/>
                </a:lnTo>
                <a:lnTo>
                  <a:pt x="153416" y="1473200"/>
                </a:lnTo>
                <a:close/>
              </a:path>
              <a:path w="577215" h="2184400">
                <a:moveTo>
                  <a:pt x="164658" y="1476835"/>
                </a:moveTo>
                <a:lnTo>
                  <a:pt x="158235" y="1485900"/>
                </a:lnTo>
                <a:lnTo>
                  <a:pt x="168384" y="1485900"/>
                </a:lnTo>
                <a:lnTo>
                  <a:pt x="164658" y="1476835"/>
                </a:lnTo>
                <a:close/>
              </a:path>
              <a:path w="577215" h="2184400">
                <a:moveTo>
                  <a:pt x="227034" y="1473200"/>
                </a:moveTo>
                <a:lnTo>
                  <a:pt x="170584" y="1473200"/>
                </a:lnTo>
                <a:lnTo>
                  <a:pt x="171590" y="1485900"/>
                </a:lnTo>
                <a:lnTo>
                  <a:pt x="203743" y="1485900"/>
                </a:lnTo>
                <a:lnTo>
                  <a:pt x="226225" y="1474039"/>
                </a:lnTo>
                <a:lnTo>
                  <a:pt x="227034" y="1473200"/>
                </a:lnTo>
                <a:close/>
              </a:path>
              <a:path w="577215" h="2184400">
                <a:moveTo>
                  <a:pt x="226225" y="1474039"/>
                </a:moveTo>
                <a:lnTo>
                  <a:pt x="203743" y="1485900"/>
                </a:lnTo>
                <a:lnTo>
                  <a:pt x="214783" y="1485900"/>
                </a:lnTo>
                <a:lnTo>
                  <a:pt x="226225" y="1474039"/>
                </a:lnTo>
                <a:close/>
              </a:path>
              <a:path w="577215" h="2184400">
                <a:moveTo>
                  <a:pt x="227815" y="1473200"/>
                </a:moveTo>
                <a:lnTo>
                  <a:pt x="226225" y="1474039"/>
                </a:lnTo>
                <a:lnTo>
                  <a:pt x="214783" y="1485900"/>
                </a:lnTo>
                <a:lnTo>
                  <a:pt x="229163" y="1485900"/>
                </a:lnTo>
                <a:lnTo>
                  <a:pt x="227815" y="1473200"/>
                </a:lnTo>
                <a:close/>
              </a:path>
              <a:path w="577215" h="2184400">
                <a:moveTo>
                  <a:pt x="167234" y="1473200"/>
                </a:moveTo>
                <a:lnTo>
                  <a:pt x="163163" y="1473200"/>
                </a:lnTo>
                <a:lnTo>
                  <a:pt x="164658" y="1476835"/>
                </a:lnTo>
                <a:lnTo>
                  <a:pt x="167234" y="1473200"/>
                </a:lnTo>
                <a:close/>
              </a:path>
              <a:path w="577215" h="2184400">
                <a:moveTo>
                  <a:pt x="228676" y="1460500"/>
                </a:moveTo>
                <a:lnTo>
                  <a:pt x="174214" y="1460500"/>
                </a:lnTo>
                <a:lnTo>
                  <a:pt x="167234" y="1473200"/>
                </a:lnTo>
                <a:lnTo>
                  <a:pt x="226182" y="1473200"/>
                </a:lnTo>
                <a:lnTo>
                  <a:pt x="228676" y="1460500"/>
                </a:lnTo>
                <a:close/>
              </a:path>
              <a:path w="577215" h="2184400">
                <a:moveTo>
                  <a:pt x="262883" y="1435100"/>
                </a:moveTo>
                <a:lnTo>
                  <a:pt x="199767" y="1435100"/>
                </a:lnTo>
                <a:lnTo>
                  <a:pt x="184025" y="1447034"/>
                </a:lnTo>
                <a:lnTo>
                  <a:pt x="183921" y="1447800"/>
                </a:lnTo>
                <a:lnTo>
                  <a:pt x="177721" y="1447800"/>
                </a:lnTo>
                <a:lnTo>
                  <a:pt x="174431" y="1460500"/>
                </a:lnTo>
                <a:lnTo>
                  <a:pt x="238564" y="1460500"/>
                </a:lnTo>
                <a:lnTo>
                  <a:pt x="234564" y="1473200"/>
                </a:lnTo>
                <a:lnTo>
                  <a:pt x="235941" y="1473200"/>
                </a:lnTo>
                <a:lnTo>
                  <a:pt x="249094" y="1460500"/>
                </a:lnTo>
                <a:lnTo>
                  <a:pt x="256250" y="1447800"/>
                </a:lnTo>
                <a:lnTo>
                  <a:pt x="262883" y="1435100"/>
                </a:lnTo>
                <a:close/>
              </a:path>
              <a:path w="577215" h="2184400">
                <a:moveTo>
                  <a:pt x="185652" y="1435100"/>
                </a:moveTo>
                <a:lnTo>
                  <a:pt x="175534" y="1447800"/>
                </a:lnTo>
                <a:lnTo>
                  <a:pt x="183016" y="1447800"/>
                </a:lnTo>
                <a:lnTo>
                  <a:pt x="184025" y="1447034"/>
                </a:lnTo>
                <a:lnTo>
                  <a:pt x="185652" y="1435100"/>
                </a:lnTo>
                <a:close/>
              </a:path>
              <a:path w="577215" h="2184400">
                <a:moveTo>
                  <a:pt x="213213" y="1411742"/>
                </a:moveTo>
                <a:lnTo>
                  <a:pt x="197312" y="1422400"/>
                </a:lnTo>
                <a:lnTo>
                  <a:pt x="187254" y="1435100"/>
                </a:lnTo>
                <a:lnTo>
                  <a:pt x="203474" y="1422400"/>
                </a:lnTo>
                <a:lnTo>
                  <a:pt x="216341" y="1422400"/>
                </a:lnTo>
                <a:lnTo>
                  <a:pt x="213213" y="1411742"/>
                </a:lnTo>
                <a:close/>
              </a:path>
              <a:path w="577215" h="2184400">
                <a:moveTo>
                  <a:pt x="263467" y="1422400"/>
                </a:moveTo>
                <a:lnTo>
                  <a:pt x="203474" y="1422400"/>
                </a:lnTo>
                <a:lnTo>
                  <a:pt x="211386" y="1435100"/>
                </a:lnTo>
                <a:lnTo>
                  <a:pt x="257274" y="1435100"/>
                </a:lnTo>
                <a:lnTo>
                  <a:pt x="263467" y="1422400"/>
                </a:lnTo>
                <a:close/>
              </a:path>
              <a:path w="577215" h="2184400">
                <a:moveTo>
                  <a:pt x="268326" y="1422400"/>
                </a:moveTo>
                <a:lnTo>
                  <a:pt x="263467" y="1422400"/>
                </a:lnTo>
                <a:lnTo>
                  <a:pt x="264403" y="1435100"/>
                </a:lnTo>
                <a:lnTo>
                  <a:pt x="272640" y="1435100"/>
                </a:lnTo>
                <a:lnTo>
                  <a:pt x="268326" y="1422400"/>
                </a:lnTo>
                <a:close/>
              </a:path>
              <a:path w="577215" h="2184400">
                <a:moveTo>
                  <a:pt x="280866" y="1409700"/>
                </a:moveTo>
                <a:lnTo>
                  <a:pt x="224225" y="1409700"/>
                </a:lnTo>
                <a:lnTo>
                  <a:pt x="216341" y="1422400"/>
                </a:lnTo>
                <a:lnTo>
                  <a:pt x="268682" y="1422400"/>
                </a:lnTo>
                <a:lnTo>
                  <a:pt x="280866" y="1409700"/>
                </a:lnTo>
                <a:close/>
              </a:path>
              <a:path w="577215" h="2184400">
                <a:moveTo>
                  <a:pt x="307641" y="1384300"/>
                </a:moveTo>
                <a:lnTo>
                  <a:pt x="251287" y="1384300"/>
                </a:lnTo>
                <a:lnTo>
                  <a:pt x="235609" y="1409700"/>
                </a:lnTo>
                <a:lnTo>
                  <a:pt x="280866" y="1409700"/>
                </a:lnTo>
                <a:lnTo>
                  <a:pt x="275602" y="1422400"/>
                </a:lnTo>
                <a:lnTo>
                  <a:pt x="292565" y="1409700"/>
                </a:lnTo>
                <a:lnTo>
                  <a:pt x="309804" y="1397000"/>
                </a:lnTo>
                <a:lnTo>
                  <a:pt x="305368" y="1397000"/>
                </a:lnTo>
                <a:lnTo>
                  <a:pt x="307641" y="1384300"/>
                </a:lnTo>
                <a:close/>
              </a:path>
              <a:path w="577215" h="2184400">
                <a:moveTo>
                  <a:pt x="216261" y="1409700"/>
                </a:moveTo>
                <a:lnTo>
                  <a:pt x="212613" y="1409700"/>
                </a:lnTo>
                <a:lnTo>
                  <a:pt x="213213" y="1411742"/>
                </a:lnTo>
                <a:lnTo>
                  <a:pt x="216261" y="1409700"/>
                </a:lnTo>
                <a:close/>
              </a:path>
              <a:path w="577215" h="2184400">
                <a:moveTo>
                  <a:pt x="226711" y="1397000"/>
                </a:moveTo>
                <a:lnTo>
                  <a:pt x="216261" y="1409700"/>
                </a:lnTo>
                <a:lnTo>
                  <a:pt x="223167" y="1409700"/>
                </a:lnTo>
                <a:lnTo>
                  <a:pt x="226711" y="1397000"/>
                </a:lnTo>
                <a:close/>
              </a:path>
              <a:path w="577215" h="2184400">
                <a:moveTo>
                  <a:pt x="231183" y="1384300"/>
                </a:moveTo>
                <a:lnTo>
                  <a:pt x="228390" y="1384300"/>
                </a:lnTo>
                <a:lnTo>
                  <a:pt x="224767" y="1397000"/>
                </a:lnTo>
                <a:lnTo>
                  <a:pt x="231362" y="1397000"/>
                </a:lnTo>
                <a:lnTo>
                  <a:pt x="231183" y="1384300"/>
                </a:lnTo>
                <a:close/>
              </a:path>
              <a:path w="577215" h="2184400">
                <a:moveTo>
                  <a:pt x="329214" y="1371600"/>
                </a:moveTo>
                <a:lnTo>
                  <a:pt x="260515" y="1371600"/>
                </a:lnTo>
                <a:lnTo>
                  <a:pt x="244198" y="1384300"/>
                </a:lnTo>
                <a:lnTo>
                  <a:pt x="320516" y="1384300"/>
                </a:lnTo>
                <a:lnTo>
                  <a:pt x="329214" y="1371600"/>
                </a:lnTo>
                <a:close/>
              </a:path>
              <a:path w="577215" h="2184400">
                <a:moveTo>
                  <a:pt x="292306" y="1358900"/>
                </a:moveTo>
                <a:lnTo>
                  <a:pt x="278026" y="1358900"/>
                </a:lnTo>
                <a:lnTo>
                  <a:pt x="268721" y="1371600"/>
                </a:lnTo>
                <a:lnTo>
                  <a:pt x="280582" y="1371600"/>
                </a:lnTo>
                <a:lnTo>
                  <a:pt x="292306" y="1358900"/>
                </a:lnTo>
                <a:close/>
              </a:path>
              <a:path w="577215" h="2184400">
                <a:moveTo>
                  <a:pt x="351379" y="1346200"/>
                </a:moveTo>
                <a:lnTo>
                  <a:pt x="343277" y="1346200"/>
                </a:lnTo>
                <a:lnTo>
                  <a:pt x="339431" y="1358900"/>
                </a:lnTo>
                <a:lnTo>
                  <a:pt x="292306" y="1358900"/>
                </a:lnTo>
                <a:lnTo>
                  <a:pt x="295758" y="1371600"/>
                </a:lnTo>
                <a:lnTo>
                  <a:pt x="329418" y="1371600"/>
                </a:lnTo>
                <a:lnTo>
                  <a:pt x="343604" y="1358900"/>
                </a:lnTo>
                <a:lnTo>
                  <a:pt x="351379" y="1346200"/>
                </a:lnTo>
                <a:close/>
              </a:path>
              <a:path w="577215" h="2184400">
                <a:moveTo>
                  <a:pt x="342153" y="1346200"/>
                </a:moveTo>
                <a:lnTo>
                  <a:pt x="266730" y="1346200"/>
                </a:lnTo>
                <a:lnTo>
                  <a:pt x="271241" y="1358900"/>
                </a:lnTo>
                <a:lnTo>
                  <a:pt x="339431" y="1358900"/>
                </a:lnTo>
                <a:lnTo>
                  <a:pt x="342153" y="1346200"/>
                </a:lnTo>
                <a:close/>
              </a:path>
              <a:path w="577215" h="2184400">
                <a:moveTo>
                  <a:pt x="373556" y="1320800"/>
                </a:moveTo>
                <a:lnTo>
                  <a:pt x="291107" y="1320800"/>
                </a:lnTo>
                <a:lnTo>
                  <a:pt x="291765" y="1333500"/>
                </a:lnTo>
                <a:lnTo>
                  <a:pt x="296456" y="1346200"/>
                </a:lnTo>
                <a:lnTo>
                  <a:pt x="352888" y="1346200"/>
                </a:lnTo>
                <a:lnTo>
                  <a:pt x="364092" y="1333500"/>
                </a:lnTo>
                <a:lnTo>
                  <a:pt x="373556" y="1320800"/>
                </a:lnTo>
                <a:close/>
              </a:path>
              <a:path w="577215" h="2184400">
                <a:moveTo>
                  <a:pt x="300718" y="1308100"/>
                </a:moveTo>
                <a:lnTo>
                  <a:pt x="296870" y="1308100"/>
                </a:lnTo>
                <a:lnTo>
                  <a:pt x="296953" y="1320800"/>
                </a:lnTo>
                <a:lnTo>
                  <a:pt x="300718" y="1308100"/>
                </a:lnTo>
                <a:close/>
              </a:path>
              <a:path w="577215" h="2184400">
                <a:moveTo>
                  <a:pt x="389945" y="1308100"/>
                </a:moveTo>
                <a:lnTo>
                  <a:pt x="312592" y="1308100"/>
                </a:lnTo>
                <a:lnTo>
                  <a:pt x="303256" y="1320800"/>
                </a:lnTo>
                <a:lnTo>
                  <a:pt x="368619" y="1320800"/>
                </a:lnTo>
                <a:lnTo>
                  <a:pt x="389945" y="1308100"/>
                </a:lnTo>
                <a:close/>
              </a:path>
              <a:path w="577215" h="2184400">
                <a:moveTo>
                  <a:pt x="369923" y="1295400"/>
                </a:moveTo>
                <a:lnTo>
                  <a:pt x="324469" y="1295400"/>
                </a:lnTo>
                <a:lnTo>
                  <a:pt x="301954" y="1308100"/>
                </a:lnTo>
                <a:lnTo>
                  <a:pt x="366453" y="1308100"/>
                </a:lnTo>
                <a:lnTo>
                  <a:pt x="369923" y="1295400"/>
                </a:lnTo>
                <a:close/>
              </a:path>
              <a:path w="577215" h="2184400">
                <a:moveTo>
                  <a:pt x="410900" y="1282700"/>
                </a:moveTo>
                <a:lnTo>
                  <a:pt x="329761" y="1282700"/>
                </a:lnTo>
                <a:lnTo>
                  <a:pt x="332363" y="1295400"/>
                </a:lnTo>
                <a:lnTo>
                  <a:pt x="407445" y="1295400"/>
                </a:lnTo>
                <a:lnTo>
                  <a:pt x="410900" y="1282700"/>
                </a:lnTo>
                <a:close/>
              </a:path>
              <a:path w="577215" h="2184400">
                <a:moveTo>
                  <a:pt x="423721" y="1257300"/>
                </a:moveTo>
                <a:lnTo>
                  <a:pt x="362064" y="1257300"/>
                </a:lnTo>
                <a:lnTo>
                  <a:pt x="346111" y="1270000"/>
                </a:lnTo>
                <a:lnTo>
                  <a:pt x="341418" y="1282700"/>
                </a:lnTo>
                <a:lnTo>
                  <a:pt x="411004" y="1282700"/>
                </a:lnTo>
                <a:lnTo>
                  <a:pt x="415958" y="1270000"/>
                </a:lnTo>
                <a:lnTo>
                  <a:pt x="416545" y="1270000"/>
                </a:lnTo>
                <a:lnTo>
                  <a:pt x="423721" y="1257300"/>
                </a:lnTo>
                <a:close/>
              </a:path>
              <a:path w="577215" h="2184400">
                <a:moveTo>
                  <a:pt x="424217" y="1269123"/>
                </a:moveTo>
                <a:lnTo>
                  <a:pt x="423600" y="1270000"/>
                </a:lnTo>
                <a:lnTo>
                  <a:pt x="424254" y="1270000"/>
                </a:lnTo>
                <a:lnTo>
                  <a:pt x="424217" y="1269123"/>
                </a:lnTo>
                <a:close/>
              </a:path>
              <a:path w="577215" h="2184400">
                <a:moveTo>
                  <a:pt x="432556" y="1257300"/>
                </a:moveTo>
                <a:lnTo>
                  <a:pt x="423721" y="1257300"/>
                </a:lnTo>
                <a:lnTo>
                  <a:pt x="424217" y="1269123"/>
                </a:lnTo>
                <a:lnTo>
                  <a:pt x="432556" y="1257300"/>
                </a:lnTo>
                <a:close/>
              </a:path>
              <a:path w="577215" h="2184400">
                <a:moveTo>
                  <a:pt x="435256" y="1244600"/>
                </a:moveTo>
                <a:lnTo>
                  <a:pt x="375757" y="1244600"/>
                </a:lnTo>
                <a:lnTo>
                  <a:pt x="377262" y="1257300"/>
                </a:lnTo>
                <a:lnTo>
                  <a:pt x="428168" y="1257300"/>
                </a:lnTo>
                <a:lnTo>
                  <a:pt x="435256" y="1244600"/>
                </a:lnTo>
                <a:close/>
              </a:path>
              <a:path w="577215" h="2184400">
                <a:moveTo>
                  <a:pt x="371334" y="1240663"/>
                </a:moveTo>
                <a:lnTo>
                  <a:pt x="365037" y="1244600"/>
                </a:lnTo>
                <a:lnTo>
                  <a:pt x="370548" y="1244600"/>
                </a:lnTo>
                <a:lnTo>
                  <a:pt x="371334" y="1240663"/>
                </a:lnTo>
                <a:close/>
              </a:path>
              <a:path w="577215" h="2184400">
                <a:moveTo>
                  <a:pt x="434104" y="1231900"/>
                </a:moveTo>
                <a:lnTo>
                  <a:pt x="385351" y="1231900"/>
                </a:lnTo>
                <a:lnTo>
                  <a:pt x="374418" y="1238734"/>
                </a:lnTo>
                <a:lnTo>
                  <a:pt x="375563" y="1244600"/>
                </a:lnTo>
                <a:lnTo>
                  <a:pt x="421191" y="1244600"/>
                </a:lnTo>
                <a:lnTo>
                  <a:pt x="434104" y="1231900"/>
                </a:lnTo>
                <a:close/>
              </a:path>
              <a:path w="577215" h="2184400">
                <a:moveTo>
                  <a:pt x="464369" y="1219200"/>
                </a:moveTo>
                <a:lnTo>
                  <a:pt x="457813" y="1219200"/>
                </a:lnTo>
                <a:lnTo>
                  <a:pt x="446921" y="1231900"/>
                </a:lnTo>
                <a:lnTo>
                  <a:pt x="430088" y="1244600"/>
                </a:lnTo>
                <a:lnTo>
                  <a:pt x="451036" y="1244600"/>
                </a:lnTo>
                <a:lnTo>
                  <a:pt x="461105" y="1231900"/>
                </a:lnTo>
                <a:lnTo>
                  <a:pt x="464369" y="1219200"/>
                </a:lnTo>
                <a:close/>
              </a:path>
              <a:path w="577215" h="2184400">
                <a:moveTo>
                  <a:pt x="373084" y="1231900"/>
                </a:moveTo>
                <a:lnTo>
                  <a:pt x="371334" y="1240663"/>
                </a:lnTo>
                <a:lnTo>
                  <a:pt x="374418" y="1238734"/>
                </a:lnTo>
                <a:lnTo>
                  <a:pt x="373084" y="1231900"/>
                </a:lnTo>
                <a:close/>
              </a:path>
              <a:path w="577215" h="2184400">
                <a:moveTo>
                  <a:pt x="451305" y="1219200"/>
                </a:moveTo>
                <a:lnTo>
                  <a:pt x="401144" y="1219200"/>
                </a:lnTo>
                <a:lnTo>
                  <a:pt x="386479" y="1231900"/>
                </a:lnTo>
                <a:lnTo>
                  <a:pt x="439580" y="1231900"/>
                </a:lnTo>
                <a:lnTo>
                  <a:pt x="451305" y="1219200"/>
                </a:lnTo>
                <a:close/>
              </a:path>
              <a:path w="577215" h="2184400">
                <a:moveTo>
                  <a:pt x="471606" y="1219200"/>
                </a:moveTo>
                <a:lnTo>
                  <a:pt x="468613" y="1219200"/>
                </a:lnTo>
                <a:lnTo>
                  <a:pt x="467036" y="1231900"/>
                </a:lnTo>
                <a:lnTo>
                  <a:pt x="467744" y="1231900"/>
                </a:lnTo>
                <a:lnTo>
                  <a:pt x="471606" y="1219200"/>
                </a:lnTo>
                <a:close/>
              </a:path>
              <a:path w="577215" h="2184400">
                <a:moveTo>
                  <a:pt x="489916" y="1193800"/>
                </a:moveTo>
                <a:lnTo>
                  <a:pt x="429441" y="1193800"/>
                </a:lnTo>
                <a:lnTo>
                  <a:pt x="432686" y="1206500"/>
                </a:lnTo>
                <a:lnTo>
                  <a:pt x="431806" y="1206500"/>
                </a:lnTo>
                <a:lnTo>
                  <a:pt x="418050" y="1219200"/>
                </a:lnTo>
                <a:lnTo>
                  <a:pt x="469895" y="1219200"/>
                </a:lnTo>
                <a:lnTo>
                  <a:pt x="478228" y="1206500"/>
                </a:lnTo>
                <a:lnTo>
                  <a:pt x="489916" y="1193800"/>
                </a:lnTo>
                <a:close/>
              </a:path>
              <a:path w="577215" h="2184400">
                <a:moveTo>
                  <a:pt x="449426" y="1155700"/>
                </a:moveTo>
                <a:lnTo>
                  <a:pt x="439805" y="1168400"/>
                </a:lnTo>
                <a:lnTo>
                  <a:pt x="431320" y="1181100"/>
                </a:lnTo>
                <a:lnTo>
                  <a:pt x="422926" y="1181100"/>
                </a:lnTo>
                <a:lnTo>
                  <a:pt x="430356" y="1193800"/>
                </a:lnTo>
                <a:lnTo>
                  <a:pt x="500540" y="1193800"/>
                </a:lnTo>
                <a:lnTo>
                  <a:pt x="510473" y="1181100"/>
                </a:lnTo>
                <a:lnTo>
                  <a:pt x="513506" y="1168400"/>
                </a:lnTo>
                <a:lnTo>
                  <a:pt x="452403" y="1168400"/>
                </a:lnTo>
                <a:lnTo>
                  <a:pt x="449426" y="1155700"/>
                </a:lnTo>
                <a:close/>
              </a:path>
              <a:path w="577215" h="2184400">
                <a:moveTo>
                  <a:pt x="515675" y="1155700"/>
                </a:moveTo>
                <a:lnTo>
                  <a:pt x="468766" y="1155700"/>
                </a:lnTo>
                <a:lnTo>
                  <a:pt x="452403" y="1168400"/>
                </a:lnTo>
                <a:lnTo>
                  <a:pt x="506343" y="1168400"/>
                </a:lnTo>
                <a:lnTo>
                  <a:pt x="515675" y="1155700"/>
                </a:lnTo>
                <a:close/>
              </a:path>
              <a:path w="577215" h="2184400">
                <a:moveTo>
                  <a:pt x="525452" y="1155700"/>
                </a:moveTo>
                <a:lnTo>
                  <a:pt x="518889" y="1155700"/>
                </a:lnTo>
                <a:lnTo>
                  <a:pt x="517583" y="1168400"/>
                </a:lnTo>
                <a:lnTo>
                  <a:pt x="525452" y="1155700"/>
                </a:lnTo>
                <a:close/>
              </a:path>
              <a:path w="577215" h="2184400">
                <a:moveTo>
                  <a:pt x="482610" y="1143000"/>
                </a:moveTo>
                <a:lnTo>
                  <a:pt x="451115" y="1143000"/>
                </a:lnTo>
                <a:lnTo>
                  <a:pt x="458285" y="1155700"/>
                </a:lnTo>
                <a:lnTo>
                  <a:pt x="479464" y="1155700"/>
                </a:lnTo>
                <a:lnTo>
                  <a:pt x="482610" y="1143000"/>
                </a:lnTo>
                <a:close/>
              </a:path>
              <a:path w="577215" h="2184400">
                <a:moveTo>
                  <a:pt x="553193" y="1117600"/>
                </a:moveTo>
                <a:lnTo>
                  <a:pt x="533736" y="1117600"/>
                </a:lnTo>
                <a:lnTo>
                  <a:pt x="518246" y="1130300"/>
                </a:lnTo>
                <a:lnTo>
                  <a:pt x="472073" y="1130300"/>
                </a:lnTo>
                <a:lnTo>
                  <a:pt x="481504" y="1143000"/>
                </a:lnTo>
                <a:lnTo>
                  <a:pt x="494300" y="1143000"/>
                </a:lnTo>
                <a:lnTo>
                  <a:pt x="484614" y="1155700"/>
                </a:lnTo>
                <a:lnTo>
                  <a:pt x="526400" y="1155700"/>
                </a:lnTo>
                <a:lnTo>
                  <a:pt x="533493" y="1143000"/>
                </a:lnTo>
                <a:lnTo>
                  <a:pt x="558989" y="1130300"/>
                </a:lnTo>
                <a:lnTo>
                  <a:pt x="553193" y="1117600"/>
                </a:lnTo>
                <a:close/>
              </a:path>
              <a:path w="577215" h="2184400">
                <a:moveTo>
                  <a:pt x="538694" y="1104900"/>
                </a:moveTo>
                <a:lnTo>
                  <a:pt x="498895" y="1104900"/>
                </a:lnTo>
                <a:lnTo>
                  <a:pt x="492324" y="1117600"/>
                </a:lnTo>
                <a:lnTo>
                  <a:pt x="476190" y="1117600"/>
                </a:lnTo>
                <a:lnTo>
                  <a:pt x="481766" y="1130300"/>
                </a:lnTo>
                <a:lnTo>
                  <a:pt x="518246" y="1130300"/>
                </a:lnTo>
                <a:lnTo>
                  <a:pt x="528749" y="1117600"/>
                </a:lnTo>
                <a:lnTo>
                  <a:pt x="538694" y="1104900"/>
                </a:lnTo>
                <a:close/>
              </a:path>
              <a:path w="577215" h="2184400">
                <a:moveTo>
                  <a:pt x="577068" y="1104900"/>
                </a:moveTo>
                <a:lnTo>
                  <a:pt x="553072" y="1104900"/>
                </a:lnTo>
                <a:lnTo>
                  <a:pt x="535739" y="1117600"/>
                </a:lnTo>
                <a:lnTo>
                  <a:pt x="563892" y="1117600"/>
                </a:lnTo>
                <a:lnTo>
                  <a:pt x="577068" y="1104900"/>
                </a:lnTo>
                <a:close/>
              </a:path>
              <a:path w="577215" h="2184400">
                <a:moveTo>
                  <a:pt x="503922" y="1092200"/>
                </a:moveTo>
                <a:lnTo>
                  <a:pt x="500803" y="1092200"/>
                </a:lnTo>
                <a:lnTo>
                  <a:pt x="502094" y="1104900"/>
                </a:lnTo>
                <a:lnTo>
                  <a:pt x="503922" y="1092200"/>
                </a:lnTo>
                <a:close/>
              </a:path>
              <a:path w="577215" h="2184400">
                <a:moveTo>
                  <a:pt x="566065" y="1092200"/>
                </a:moveTo>
                <a:lnTo>
                  <a:pt x="508721" y="1092200"/>
                </a:lnTo>
                <a:lnTo>
                  <a:pt x="518922" y="1104900"/>
                </a:lnTo>
                <a:lnTo>
                  <a:pt x="572216" y="1104900"/>
                </a:lnTo>
                <a:lnTo>
                  <a:pt x="566065" y="1092200"/>
                </a:lnTo>
                <a:close/>
              </a:path>
              <a:path w="577215" h="2184400">
                <a:moveTo>
                  <a:pt x="523342" y="1079500"/>
                </a:moveTo>
                <a:lnTo>
                  <a:pt x="480211" y="1079500"/>
                </a:lnTo>
                <a:lnTo>
                  <a:pt x="480224" y="1092200"/>
                </a:lnTo>
                <a:lnTo>
                  <a:pt x="526698" y="1092200"/>
                </a:lnTo>
                <a:lnTo>
                  <a:pt x="523342" y="1079500"/>
                </a:lnTo>
                <a:close/>
              </a:path>
              <a:path w="577215" h="2184400">
                <a:moveTo>
                  <a:pt x="545816" y="1079500"/>
                </a:moveTo>
                <a:lnTo>
                  <a:pt x="525236" y="1079500"/>
                </a:lnTo>
                <a:lnTo>
                  <a:pt x="526842" y="1092200"/>
                </a:lnTo>
                <a:lnTo>
                  <a:pt x="557397" y="1092200"/>
                </a:lnTo>
                <a:lnTo>
                  <a:pt x="545816" y="1079500"/>
                </a:lnTo>
                <a:close/>
              </a:path>
              <a:path w="577215" h="2184400">
                <a:moveTo>
                  <a:pt x="564395" y="1079500"/>
                </a:moveTo>
                <a:lnTo>
                  <a:pt x="550325" y="1079500"/>
                </a:lnTo>
                <a:lnTo>
                  <a:pt x="557397" y="1092200"/>
                </a:lnTo>
                <a:lnTo>
                  <a:pt x="566943" y="1092200"/>
                </a:lnTo>
                <a:lnTo>
                  <a:pt x="564395" y="1079500"/>
                </a:lnTo>
                <a:close/>
              </a:path>
              <a:path w="577215" h="2184400">
                <a:moveTo>
                  <a:pt x="495858" y="1066800"/>
                </a:moveTo>
                <a:lnTo>
                  <a:pt x="468826" y="1066800"/>
                </a:lnTo>
                <a:lnTo>
                  <a:pt x="479158" y="1079500"/>
                </a:lnTo>
                <a:lnTo>
                  <a:pt x="501148" y="1079500"/>
                </a:lnTo>
                <a:lnTo>
                  <a:pt x="495858" y="1066800"/>
                </a:lnTo>
                <a:close/>
              </a:path>
              <a:path w="577215" h="2184400">
                <a:moveTo>
                  <a:pt x="518787" y="1041400"/>
                </a:moveTo>
                <a:lnTo>
                  <a:pt x="463273" y="1041400"/>
                </a:lnTo>
                <a:lnTo>
                  <a:pt x="474842" y="1054100"/>
                </a:lnTo>
                <a:lnTo>
                  <a:pt x="491147" y="1066800"/>
                </a:lnTo>
                <a:lnTo>
                  <a:pt x="500804" y="1066800"/>
                </a:lnTo>
                <a:lnTo>
                  <a:pt x="505921" y="1079500"/>
                </a:lnTo>
                <a:lnTo>
                  <a:pt x="547968" y="1079500"/>
                </a:lnTo>
                <a:lnTo>
                  <a:pt x="542311" y="1054100"/>
                </a:lnTo>
                <a:lnTo>
                  <a:pt x="519887" y="1054100"/>
                </a:lnTo>
                <a:lnTo>
                  <a:pt x="518787" y="1041400"/>
                </a:lnTo>
                <a:close/>
              </a:path>
              <a:path w="577215" h="2184400">
                <a:moveTo>
                  <a:pt x="506533" y="1016000"/>
                </a:moveTo>
                <a:lnTo>
                  <a:pt x="431416" y="1016000"/>
                </a:lnTo>
                <a:lnTo>
                  <a:pt x="437741" y="1028700"/>
                </a:lnTo>
                <a:lnTo>
                  <a:pt x="457625" y="1041400"/>
                </a:lnTo>
                <a:lnTo>
                  <a:pt x="519202" y="1041400"/>
                </a:lnTo>
                <a:lnTo>
                  <a:pt x="515657" y="1028700"/>
                </a:lnTo>
                <a:lnTo>
                  <a:pt x="511266" y="1028700"/>
                </a:lnTo>
                <a:lnTo>
                  <a:pt x="506533" y="1016000"/>
                </a:lnTo>
                <a:close/>
              </a:path>
              <a:path w="577215" h="2184400">
                <a:moveTo>
                  <a:pt x="488619" y="990600"/>
                </a:moveTo>
                <a:lnTo>
                  <a:pt x="415479" y="990600"/>
                </a:lnTo>
                <a:lnTo>
                  <a:pt x="426911" y="1003300"/>
                </a:lnTo>
                <a:lnTo>
                  <a:pt x="441588" y="1016000"/>
                </a:lnTo>
                <a:lnTo>
                  <a:pt x="496540" y="1016000"/>
                </a:lnTo>
                <a:lnTo>
                  <a:pt x="489350" y="1003300"/>
                </a:lnTo>
                <a:lnTo>
                  <a:pt x="488619" y="990600"/>
                </a:lnTo>
                <a:close/>
              </a:path>
              <a:path w="577215" h="2184400">
                <a:moveTo>
                  <a:pt x="414516" y="977900"/>
                </a:moveTo>
                <a:lnTo>
                  <a:pt x="405252" y="977900"/>
                </a:lnTo>
                <a:lnTo>
                  <a:pt x="401889" y="990600"/>
                </a:lnTo>
                <a:lnTo>
                  <a:pt x="415709" y="990600"/>
                </a:lnTo>
                <a:lnTo>
                  <a:pt x="414516" y="977900"/>
                </a:lnTo>
                <a:close/>
              </a:path>
              <a:path w="577215" h="2184400">
                <a:moveTo>
                  <a:pt x="448256" y="977900"/>
                </a:moveTo>
                <a:lnTo>
                  <a:pt x="414516" y="977900"/>
                </a:lnTo>
                <a:lnTo>
                  <a:pt x="418820" y="990600"/>
                </a:lnTo>
                <a:lnTo>
                  <a:pt x="455963" y="990600"/>
                </a:lnTo>
                <a:lnTo>
                  <a:pt x="448256" y="977900"/>
                </a:lnTo>
                <a:close/>
              </a:path>
              <a:path w="577215" h="2184400">
                <a:moveTo>
                  <a:pt x="371295" y="929498"/>
                </a:moveTo>
                <a:lnTo>
                  <a:pt x="361137" y="939800"/>
                </a:lnTo>
                <a:lnTo>
                  <a:pt x="358302" y="952500"/>
                </a:lnTo>
                <a:lnTo>
                  <a:pt x="365443" y="952500"/>
                </a:lnTo>
                <a:lnTo>
                  <a:pt x="384412" y="965200"/>
                </a:lnTo>
                <a:lnTo>
                  <a:pt x="400630" y="977900"/>
                </a:lnTo>
                <a:lnTo>
                  <a:pt x="411638" y="977900"/>
                </a:lnTo>
                <a:lnTo>
                  <a:pt x="402283" y="969255"/>
                </a:lnTo>
                <a:lnTo>
                  <a:pt x="395784" y="965200"/>
                </a:lnTo>
                <a:lnTo>
                  <a:pt x="377280" y="952500"/>
                </a:lnTo>
                <a:lnTo>
                  <a:pt x="375163" y="939800"/>
                </a:lnTo>
                <a:lnTo>
                  <a:pt x="389436" y="939800"/>
                </a:lnTo>
                <a:lnTo>
                  <a:pt x="371295" y="929498"/>
                </a:lnTo>
                <a:close/>
              </a:path>
              <a:path w="577215" h="2184400">
                <a:moveTo>
                  <a:pt x="402283" y="969255"/>
                </a:moveTo>
                <a:lnTo>
                  <a:pt x="411638" y="977900"/>
                </a:lnTo>
                <a:lnTo>
                  <a:pt x="416134" y="977900"/>
                </a:lnTo>
                <a:lnTo>
                  <a:pt x="402283" y="969255"/>
                </a:lnTo>
                <a:close/>
              </a:path>
              <a:path w="577215" h="2184400">
                <a:moveTo>
                  <a:pt x="430627" y="939800"/>
                </a:moveTo>
                <a:lnTo>
                  <a:pt x="375163" y="939800"/>
                </a:lnTo>
                <a:lnTo>
                  <a:pt x="383885" y="952500"/>
                </a:lnTo>
                <a:lnTo>
                  <a:pt x="397893" y="965200"/>
                </a:lnTo>
                <a:lnTo>
                  <a:pt x="402283" y="969255"/>
                </a:lnTo>
                <a:lnTo>
                  <a:pt x="416134" y="977900"/>
                </a:lnTo>
                <a:lnTo>
                  <a:pt x="466043" y="977900"/>
                </a:lnTo>
                <a:lnTo>
                  <a:pt x="462211" y="965200"/>
                </a:lnTo>
                <a:lnTo>
                  <a:pt x="448968" y="965200"/>
                </a:lnTo>
                <a:lnTo>
                  <a:pt x="452497" y="952500"/>
                </a:lnTo>
                <a:lnTo>
                  <a:pt x="430627" y="939800"/>
                </a:lnTo>
                <a:close/>
              </a:path>
              <a:path w="577215" h="2184400">
                <a:moveTo>
                  <a:pt x="352133" y="927100"/>
                </a:moveTo>
                <a:lnTo>
                  <a:pt x="352975" y="939800"/>
                </a:lnTo>
                <a:lnTo>
                  <a:pt x="357025" y="939800"/>
                </a:lnTo>
                <a:lnTo>
                  <a:pt x="352133" y="927100"/>
                </a:lnTo>
                <a:close/>
              </a:path>
              <a:path w="577215" h="2184400">
                <a:moveTo>
                  <a:pt x="386036" y="927100"/>
                </a:moveTo>
                <a:lnTo>
                  <a:pt x="373660" y="927100"/>
                </a:lnTo>
                <a:lnTo>
                  <a:pt x="371295" y="929498"/>
                </a:lnTo>
                <a:lnTo>
                  <a:pt x="389436" y="939800"/>
                </a:lnTo>
                <a:lnTo>
                  <a:pt x="402194" y="939800"/>
                </a:lnTo>
                <a:lnTo>
                  <a:pt x="386036" y="927100"/>
                </a:lnTo>
                <a:close/>
              </a:path>
              <a:path w="577215" h="2184400">
                <a:moveTo>
                  <a:pt x="419136" y="927100"/>
                </a:moveTo>
                <a:lnTo>
                  <a:pt x="386036" y="927100"/>
                </a:lnTo>
                <a:lnTo>
                  <a:pt x="402194" y="939800"/>
                </a:lnTo>
                <a:lnTo>
                  <a:pt x="406597" y="939800"/>
                </a:lnTo>
                <a:lnTo>
                  <a:pt x="419136" y="927100"/>
                </a:lnTo>
                <a:close/>
              </a:path>
              <a:path w="577215" h="2184400">
                <a:moveTo>
                  <a:pt x="400801" y="889000"/>
                </a:moveTo>
                <a:lnTo>
                  <a:pt x="331233" y="889000"/>
                </a:lnTo>
                <a:lnTo>
                  <a:pt x="344854" y="901700"/>
                </a:lnTo>
                <a:lnTo>
                  <a:pt x="353188" y="914400"/>
                </a:lnTo>
                <a:lnTo>
                  <a:pt x="338913" y="914400"/>
                </a:lnTo>
                <a:lnTo>
                  <a:pt x="367070" y="927100"/>
                </a:lnTo>
                <a:lnTo>
                  <a:pt x="371295" y="929498"/>
                </a:lnTo>
                <a:lnTo>
                  <a:pt x="373660" y="927100"/>
                </a:lnTo>
                <a:lnTo>
                  <a:pt x="429455" y="927100"/>
                </a:lnTo>
                <a:lnTo>
                  <a:pt x="417829" y="914400"/>
                </a:lnTo>
                <a:lnTo>
                  <a:pt x="400064" y="901700"/>
                </a:lnTo>
                <a:lnTo>
                  <a:pt x="407203" y="901700"/>
                </a:lnTo>
                <a:lnTo>
                  <a:pt x="400801" y="889000"/>
                </a:lnTo>
                <a:close/>
              </a:path>
              <a:path w="577215" h="2184400">
                <a:moveTo>
                  <a:pt x="327595" y="901700"/>
                </a:moveTo>
                <a:lnTo>
                  <a:pt x="332377" y="914400"/>
                </a:lnTo>
                <a:lnTo>
                  <a:pt x="344801" y="914400"/>
                </a:lnTo>
                <a:lnTo>
                  <a:pt x="327595" y="901700"/>
                </a:lnTo>
                <a:close/>
              </a:path>
              <a:path w="577215" h="2184400">
                <a:moveTo>
                  <a:pt x="322481" y="889000"/>
                </a:moveTo>
                <a:lnTo>
                  <a:pt x="320606" y="889000"/>
                </a:lnTo>
                <a:lnTo>
                  <a:pt x="318446" y="901700"/>
                </a:lnTo>
                <a:lnTo>
                  <a:pt x="334036" y="901700"/>
                </a:lnTo>
                <a:lnTo>
                  <a:pt x="322481" y="889000"/>
                </a:lnTo>
                <a:close/>
              </a:path>
              <a:path w="577215" h="2184400">
                <a:moveTo>
                  <a:pt x="345119" y="825500"/>
                </a:moveTo>
                <a:lnTo>
                  <a:pt x="275692" y="825500"/>
                </a:lnTo>
                <a:lnTo>
                  <a:pt x="288798" y="838200"/>
                </a:lnTo>
                <a:lnTo>
                  <a:pt x="294804" y="850900"/>
                </a:lnTo>
                <a:lnTo>
                  <a:pt x="286983" y="850900"/>
                </a:lnTo>
                <a:lnTo>
                  <a:pt x="303164" y="863600"/>
                </a:lnTo>
                <a:lnTo>
                  <a:pt x="306178" y="876300"/>
                </a:lnTo>
                <a:lnTo>
                  <a:pt x="308789" y="889000"/>
                </a:lnTo>
                <a:lnTo>
                  <a:pt x="320606" y="889000"/>
                </a:lnTo>
                <a:lnTo>
                  <a:pt x="313360" y="876300"/>
                </a:lnTo>
                <a:lnTo>
                  <a:pt x="375603" y="876300"/>
                </a:lnTo>
                <a:lnTo>
                  <a:pt x="373634" y="863600"/>
                </a:lnTo>
                <a:lnTo>
                  <a:pt x="357964" y="863600"/>
                </a:lnTo>
                <a:lnTo>
                  <a:pt x="365652" y="850900"/>
                </a:lnTo>
                <a:lnTo>
                  <a:pt x="350929" y="838200"/>
                </a:lnTo>
                <a:lnTo>
                  <a:pt x="350574" y="838200"/>
                </a:lnTo>
                <a:lnTo>
                  <a:pt x="345119" y="825500"/>
                </a:lnTo>
                <a:close/>
              </a:path>
              <a:path w="577215" h="2184400">
                <a:moveTo>
                  <a:pt x="374084" y="876300"/>
                </a:moveTo>
                <a:lnTo>
                  <a:pt x="313360" y="876300"/>
                </a:lnTo>
                <a:lnTo>
                  <a:pt x="322481" y="889000"/>
                </a:lnTo>
                <a:lnTo>
                  <a:pt x="385512" y="889000"/>
                </a:lnTo>
                <a:lnTo>
                  <a:pt x="374084" y="876300"/>
                </a:lnTo>
                <a:close/>
              </a:path>
              <a:path w="577215" h="2184400">
                <a:moveTo>
                  <a:pt x="279525" y="850900"/>
                </a:moveTo>
                <a:lnTo>
                  <a:pt x="282874" y="863600"/>
                </a:lnTo>
                <a:lnTo>
                  <a:pt x="287533" y="863600"/>
                </a:lnTo>
                <a:lnTo>
                  <a:pt x="279525" y="850900"/>
                </a:lnTo>
                <a:close/>
              </a:path>
              <a:path w="577215" h="2184400">
                <a:moveTo>
                  <a:pt x="326607" y="812800"/>
                </a:moveTo>
                <a:lnTo>
                  <a:pt x="256482" y="812800"/>
                </a:lnTo>
                <a:lnTo>
                  <a:pt x="258078" y="825500"/>
                </a:lnTo>
                <a:lnTo>
                  <a:pt x="326991" y="825500"/>
                </a:lnTo>
                <a:lnTo>
                  <a:pt x="326607" y="812800"/>
                </a:lnTo>
                <a:close/>
              </a:path>
              <a:path w="577215" h="2184400">
                <a:moveTo>
                  <a:pt x="249559" y="800100"/>
                </a:moveTo>
                <a:lnTo>
                  <a:pt x="244986" y="800100"/>
                </a:lnTo>
                <a:lnTo>
                  <a:pt x="251790" y="812800"/>
                </a:lnTo>
                <a:lnTo>
                  <a:pt x="252571" y="812800"/>
                </a:lnTo>
                <a:lnTo>
                  <a:pt x="249559" y="800100"/>
                </a:lnTo>
                <a:close/>
              </a:path>
              <a:path w="577215" h="2184400">
                <a:moveTo>
                  <a:pt x="213911" y="762000"/>
                </a:moveTo>
                <a:lnTo>
                  <a:pt x="210020" y="774700"/>
                </a:lnTo>
                <a:lnTo>
                  <a:pt x="219935" y="787400"/>
                </a:lnTo>
                <a:lnTo>
                  <a:pt x="234446" y="800100"/>
                </a:lnTo>
                <a:lnTo>
                  <a:pt x="253558" y="800100"/>
                </a:lnTo>
                <a:lnTo>
                  <a:pt x="257499" y="812800"/>
                </a:lnTo>
                <a:lnTo>
                  <a:pt x="290446" y="812800"/>
                </a:lnTo>
                <a:lnTo>
                  <a:pt x="288386" y="800100"/>
                </a:lnTo>
                <a:lnTo>
                  <a:pt x="289677" y="787400"/>
                </a:lnTo>
                <a:lnTo>
                  <a:pt x="230152" y="787400"/>
                </a:lnTo>
                <a:lnTo>
                  <a:pt x="237135" y="774700"/>
                </a:lnTo>
                <a:lnTo>
                  <a:pt x="232047" y="774700"/>
                </a:lnTo>
                <a:lnTo>
                  <a:pt x="213911" y="762000"/>
                </a:lnTo>
                <a:close/>
              </a:path>
              <a:path w="577215" h="2184400">
                <a:moveTo>
                  <a:pt x="301367" y="787400"/>
                </a:moveTo>
                <a:lnTo>
                  <a:pt x="295196" y="787400"/>
                </a:lnTo>
                <a:lnTo>
                  <a:pt x="304514" y="800100"/>
                </a:lnTo>
                <a:lnTo>
                  <a:pt x="309556" y="800100"/>
                </a:lnTo>
                <a:lnTo>
                  <a:pt x="302249" y="812800"/>
                </a:lnTo>
                <a:lnTo>
                  <a:pt x="321589" y="812800"/>
                </a:lnTo>
                <a:lnTo>
                  <a:pt x="312866" y="800100"/>
                </a:lnTo>
                <a:lnTo>
                  <a:pt x="301367" y="787400"/>
                </a:lnTo>
                <a:close/>
              </a:path>
              <a:path w="577215" h="2184400">
                <a:moveTo>
                  <a:pt x="285413" y="774700"/>
                </a:moveTo>
                <a:lnTo>
                  <a:pt x="237135" y="774700"/>
                </a:lnTo>
                <a:lnTo>
                  <a:pt x="245213" y="787400"/>
                </a:lnTo>
                <a:lnTo>
                  <a:pt x="285740" y="787400"/>
                </a:lnTo>
                <a:lnTo>
                  <a:pt x="285413" y="774700"/>
                </a:lnTo>
                <a:close/>
              </a:path>
              <a:path w="577215" h="2184400">
                <a:moveTo>
                  <a:pt x="290868" y="762000"/>
                </a:moveTo>
                <a:lnTo>
                  <a:pt x="224960" y="762000"/>
                </a:lnTo>
                <a:lnTo>
                  <a:pt x="232047" y="774700"/>
                </a:lnTo>
                <a:lnTo>
                  <a:pt x="285413" y="774700"/>
                </a:lnTo>
                <a:lnTo>
                  <a:pt x="285740" y="787400"/>
                </a:lnTo>
                <a:lnTo>
                  <a:pt x="294834" y="787400"/>
                </a:lnTo>
                <a:lnTo>
                  <a:pt x="298666" y="774700"/>
                </a:lnTo>
                <a:lnTo>
                  <a:pt x="290868" y="762000"/>
                </a:lnTo>
                <a:close/>
              </a:path>
              <a:path w="577215" h="2184400">
                <a:moveTo>
                  <a:pt x="197978" y="749300"/>
                </a:moveTo>
                <a:lnTo>
                  <a:pt x="191986" y="749300"/>
                </a:lnTo>
                <a:lnTo>
                  <a:pt x="197299" y="762000"/>
                </a:lnTo>
                <a:lnTo>
                  <a:pt x="197978" y="749300"/>
                </a:lnTo>
                <a:close/>
              </a:path>
              <a:path w="577215" h="2184400">
                <a:moveTo>
                  <a:pt x="255458" y="736600"/>
                </a:moveTo>
                <a:lnTo>
                  <a:pt x="196658" y="736600"/>
                </a:lnTo>
                <a:lnTo>
                  <a:pt x="205641" y="749300"/>
                </a:lnTo>
                <a:lnTo>
                  <a:pt x="210281" y="762000"/>
                </a:lnTo>
                <a:lnTo>
                  <a:pt x="224497" y="762000"/>
                </a:lnTo>
                <a:lnTo>
                  <a:pt x="220188" y="756529"/>
                </a:lnTo>
                <a:lnTo>
                  <a:pt x="210514" y="749300"/>
                </a:lnTo>
                <a:lnTo>
                  <a:pt x="257747" y="749300"/>
                </a:lnTo>
                <a:lnTo>
                  <a:pt x="255458" y="736600"/>
                </a:lnTo>
                <a:close/>
              </a:path>
              <a:path w="577215" h="2184400">
                <a:moveTo>
                  <a:pt x="220188" y="756529"/>
                </a:moveTo>
                <a:lnTo>
                  <a:pt x="224497" y="762000"/>
                </a:lnTo>
                <a:lnTo>
                  <a:pt x="227509" y="762000"/>
                </a:lnTo>
                <a:lnTo>
                  <a:pt x="220188" y="756529"/>
                </a:lnTo>
                <a:close/>
              </a:path>
              <a:path w="577215" h="2184400">
                <a:moveTo>
                  <a:pt x="257747" y="749300"/>
                </a:moveTo>
                <a:lnTo>
                  <a:pt x="214494" y="749300"/>
                </a:lnTo>
                <a:lnTo>
                  <a:pt x="220188" y="756529"/>
                </a:lnTo>
                <a:lnTo>
                  <a:pt x="227509" y="762000"/>
                </a:lnTo>
                <a:lnTo>
                  <a:pt x="261511" y="762000"/>
                </a:lnTo>
                <a:lnTo>
                  <a:pt x="257747" y="749300"/>
                </a:lnTo>
                <a:close/>
              </a:path>
              <a:path w="577215" h="2184400">
                <a:moveTo>
                  <a:pt x="272080" y="749300"/>
                </a:moveTo>
                <a:lnTo>
                  <a:pt x="265275" y="749300"/>
                </a:lnTo>
                <a:lnTo>
                  <a:pt x="264702" y="762000"/>
                </a:lnTo>
                <a:lnTo>
                  <a:pt x="278247" y="762000"/>
                </a:lnTo>
                <a:lnTo>
                  <a:pt x="272080" y="749300"/>
                </a:lnTo>
                <a:close/>
              </a:path>
              <a:path w="577215" h="2184400">
                <a:moveTo>
                  <a:pt x="190039" y="736600"/>
                </a:moveTo>
                <a:lnTo>
                  <a:pt x="188966" y="736600"/>
                </a:lnTo>
                <a:lnTo>
                  <a:pt x="185711" y="749300"/>
                </a:lnTo>
                <a:lnTo>
                  <a:pt x="190039" y="736600"/>
                </a:lnTo>
                <a:close/>
              </a:path>
              <a:path w="577215" h="2184400">
                <a:moveTo>
                  <a:pt x="242030" y="723900"/>
                </a:moveTo>
                <a:lnTo>
                  <a:pt x="181326" y="723900"/>
                </a:lnTo>
                <a:lnTo>
                  <a:pt x="190039" y="736600"/>
                </a:lnTo>
                <a:lnTo>
                  <a:pt x="246625" y="736600"/>
                </a:lnTo>
                <a:lnTo>
                  <a:pt x="242030" y="723900"/>
                </a:lnTo>
                <a:close/>
              </a:path>
              <a:path w="577215" h="2184400">
                <a:moveTo>
                  <a:pt x="229330" y="698500"/>
                </a:moveTo>
                <a:lnTo>
                  <a:pt x="172426" y="698500"/>
                </a:lnTo>
                <a:lnTo>
                  <a:pt x="176318" y="711200"/>
                </a:lnTo>
                <a:lnTo>
                  <a:pt x="172160" y="723900"/>
                </a:lnTo>
                <a:lnTo>
                  <a:pt x="244966" y="723900"/>
                </a:lnTo>
                <a:lnTo>
                  <a:pt x="250835" y="736600"/>
                </a:lnTo>
                <a:lnTo>
                  <a:pt x="261278" y="736600"/>
                </a:lnTo>
                <a:lnTo>
                  <a:pt x="257027" y="723900"/>
                </a:lnTo>
                <a:lnTo>
                  <a:pt x="244261" y="711200"/>
                </a:lnTo>
                <a:lnTo>
                  <a:pt x="232018" y="711200"/>
                </a:lnTo>
                <a:lnTo>
                  <a:pt x="229330" y="698500"/>
                </a:lnTo>
                <a:close/>
              </a:path>
              <a:path w="577215" h="2184400">
                <a:moveTo>
                  <a:pt x="163876" y="711200"/>
                </a:moveTo>
                <a:lnTo>
                  <a:pt x="164868" y="723900"/>
                </a:lnTo>
                <a:lnTo>
                  <a:pt x="170983" y="723900"/>
                </a:lnTo>
                <a:lnTo>
                  <a:pt x="163876" y="711200"/>
                </a:lnTo>
                <a:close/>
              </a:path>
              <a:path w="577215" h="2184400">
                <a:moveTo>
                  <a:pt x="184141" y="647700"/>
                </a:moveTo>
                <a:lnTo>
                  <a:pt x="124223" y="647700"/>
                </a:lnTo>
                <a:lnTo>
                  <a:pt x="137024" y="660400"/>
                </a:lnTo>
                <a:lnTo>
                  <a:pt x="150684" y="673100"/>
                </a:lnTo>
                <a:lnTo>
                  <a:pt x="153415" y="685800"/>
                </a:lnTo>
                <a:lnTo>
                  <a:pt x="130475" y="685800"/>
                </a:lnTo>
                <a:lnTo>
                  <a:pt x="141332" y="698500"/>
                </a:lnTo>
                <a:lnTo>
                  <a:pt x="153773" y="711200"/>
                </a:lnTo>
                <a:lnTo>
                  <a:pt x="155572" y="698500"/>
                </a:lnTo>
                <a:lnTo>
                  <a:pt x="213704" y="698500"/>
                </a:lnTo>
                <a:lnTo>
                  <a:pt x="205935" y="685800"/>
                </a:lnTo>
                <a:lnTo>
                  <a:pt x="153415" y="685800"/>
                </a:lnTo>
                <a:lnTo>
                  <a:pt x="133427" y="673100"/>
                </a:lnTo>
                <a:lnTo>
                  <a:pt x="211660" y="673100"/>
                </a:lnTo>
                <a:lnTo>
                  <a:pt x="197620" y="660400"/>
                </a:lnTo>
                <a:lnTo>
                  <a:pt x="190012" y="660400"/>
                </a:lnTo>
                <a:lnTo>
                  <a:pt x="184141" y="647700"/>
                </a:lnTo>
                <a:close/>
              </a:path>
              <a:path w="577215" h="2184400">
                <a:moveTo>
                  <a:pt x="211660" y="673100"/>
                </a:moveTo>
                <a:lnTo>
                  <a:pt x="200609" y="673100"/>
                </a:lnTo>
                <a:lnTo>
                  <a:pt x="217526" y="685800"/>
                </a:lnTo>
                <a:lnTo>
                  <a:pt x="211660" y="673100"/>
                </a:lnTo>
                <a:close/>
              </a:path>
              <a:path w="577215" h="2184400">
                <a:moveTo>
                  <a:pt x="120777" y="660400"/>
                </a:moveTo>
                <a:lnTo>
                  <a:pt x="116508" y="660400"/>
                </a:lnTo>
                <a:lnTo>
                  <a:pt x="121732" y="673100"/>
                </a:lnTo>
                <a:lnTo>
                  <a:pt x="125794" y="673100"/>
                </a:lnTo>
                <a:lnTo>
                  <a:pt x="120777" y="660400"/>
                </a:lnTo>
                <a:close/>
              </a:path>
              <a:path w="577215" h="2184400">
                <a:moveTo>
                  <a:pt x="124223" y="647700"/>
                </a:moveTo>
                <a:lnTo>
                  <a:pt x="108798" y="647700"/>
                </a:lnTo>
                <a:lnTo>
                  <a:pt x="124068" y="660400"/>
                </a:lnTo>
                <a:lnTo>
                  <a:pt x="124223" y="647700"/>
                </a:lnTo>
                <a:close/>
              </a:path>
              <a:path w="577215" h="2184400">
                <a:moveTo>
                  <a:pt x="122372" y="635000"/>
                </a:moveTo>
                <a:lnTo>
                  <a:pt x="106903" y="635000"/>
                </a:lnTo>
                <a:lnTo>
                  <a:pt x="111454" y="647700"/>
                </a:lnTo>
                <a:lnTo>
                  <a:pt x="126657" y="647700"/>
                </a:lnTo>
                <a:lnTo>
                  <a:pt x="122372" y="635000"/>
                </a:lnTo>
                <a:close/>
              </a:path>
              <a:path w="577215" h="2184400">
                <a:moveTo>
                  <a:pt x="176524" y="635000"/>
                </a:moveTo>
                <a:lnTo>
                  <a:pt x="138465" y="635000"/>
                </a:lnTo>
                <a:lnTo>
                  <a:pt x="140078" y="647700"/>
                </a:lnTo>
                <a:lnTo>
                  <a:pt x="180690" y="647700"/>
                </a:lnTo>
                <a:lnTo>
                  <a:pt x="176524" y="635000"/>
                </a:lnTo>
                <a:close/>
              </a:path>
              <a:path w="577215" h="2184400">
                <a:moveTo>
                  <a:pt x="162737" y="622300"/>
                </a:moveTo>
                <a:lnTo>
                  <a:pt x="105392" y="622300"/>
                </a:lnTo>
                <a:lnTo>
                  <a:pt x="111455" y="635000"/>
                </a:lnTo>
                <a:lnTo>
                  <a:pt x="168337" y="635000"/>
                </a:lnTo>
                <a:lnTo>
                  <a:pt x="162737" y="622300"/>
                </a:lnTo>
                <a:close/>
              </a:path>
              <a:path w="577215" h="2184400">
                <a:moveTo>
                  <a:pt x="147457" y="609600"/>
                </a:moveTo>
                <a:lnTo>
                  <a:pt x="95393" y="609600"/>
                </a:lnTo>
                <a:lnTo>
                  <a:pt x="92814" y="622300"/>
                </a:lnTo>
                <a:lnTo>
                  <a:pt x="152629" y="622300"/>
                </a:lnTo>
                <a:lnTo>
                  <a:pt x="147457" y="609600"/>
                </a:lnTo>
                <a:close/>
              </a:path>
              <a:path w="577215" h="2184400">
                <a:moveTo>
                  <a:pt x="157124" y="609600"/>
                </a:moveTo>
                <a:lnTo>
                  <a:pt x="150455" y="609600"/>
                </a:lnTo>
                <a:lnTo>
                  <a:pt x="152629" y="622300"/>
                </a:lnTo>
                <a:lnTo>
                  <a:pt x="165185" y="622300"/>
                </a:lnTo>
                <a:lnTo>
                  <a:pt x="157124" y="609600"/>
                </a:lnTo>
                <a:close/>
              </a:path>
              <a:path w="577215" h="2184400">
                <a:moveTo>
                  <a:pt x="133861" y="584200"/>
                </a:moveTo>
                <a:lnTo>
                  <a:pt x="58162" y="584200"/>
                </a:lnTo>
                <a:lnTo>
                  <a:pt x="63703" y="596900"/>
                </a:lnTo>
                <a:lnTo>
                  <a:pt x="74197" y="609600"/>
                </a:lnTo>
                <a:lnTo>
                  <a:pt x="144012" y="609600"/>
                </a:lnTo>
                <a:lnTo>
                  <a:pt x="133981" y="596900"/>
                </a:lnTo>
                <a:lnTo>
                  <a:pt x="133861" y="584200"/>
                </a:lnTo>
                <a:close/>
              </a:path>
              <a:path w="577215" h="2184400">
                <a:moveTo>
                  <a:pt x="50275" y="567465"/>
                </a:moveTo>
                <a:lnTo>
                  <a:pt x="47057" y="571500"/>
                </a:lnTo>
                <a:lnTo>
                  <a:pt x="40969" y="584200"/>
                </a:lnTo>
                <a:lnTo>
                  <a:pt x="119985" y="584200"/>
                </a:lnTo>
                <a:lnTo>
                  <a:pt x="109918" y="571500"/>
                </a:lnTo>
                <a:lnTo>
                  <a:pt x="56837" y="571500"/>
                </a:lnTo>
                <a:lnTo>
                  <a:pt x="50275" y="567465"/>
                </a:lnTo>
                <a:close/>
              </a:path>
              <a:path w="577215" h="2184400">
                <a:moveTo>
                  <a:pt x="74737" y="558800"/>
                </a:moveTo>
                <a:lnTo>
                  <a:pt x="57188" y="558800"/>
                </a:lnTo>
                <a:lnTo>
                  <a:pt x="50275" y="567465"/>
                </a:lnTo>
                <a:lnTo>
                  <a:pt x="56837" y="571500"/>
                </a:lnTo>
                <a:lnTo>
                  <a:pt x="69620" y="571500"/>
                </a:lnTo>
                <a:lnTo>
                  <a:pt x="74737" y="558800"/>
                </a:lnTo>
                <a:close/>
              </a:path>
              <a:path w="577215" h="2184400">
                <a:moveTo>
                  <a:pt x="87474" y="558800"/>
                </a:moveTo>
                <a:lnTo>
                  <a:pt x="74737" y="558800"/>
                </a:lnTo>
                <a:lnTo>
                  <a:pt x="69620" y="571500"/>
                </a:lnTo>
                <a:lnTo>
                  <a:pt x="91231" y="571500"/>
                </a:lnTo>
                <a:lnTo>
                  <a:pt x="87474" y="558800"/>
                </a:lnTo>
                <a:close/>
              </a:path>
              <a:path w="577215" h="2184400">
                <a:moveTo>
                  <a:pt x="115268" y="558800"/>
                </a:moveTo>
                <a:lnTo>
                  <a:pt x="101325" y="558800"/>
                </a:lnTo>
                <a:lnTo>
                  <a:pt x="97521" y="571500"/>
                </a:lnTo>
                <a:lnTo>
                  <a:pt x="123437" y="571500"/>
                </a:lnTo>
                <a:lnTo>
                  <a:pt x="115268" y="558800"/>
                </a:lnTo>
                <a:close/>
              </a:path>
              <a:path w="577215" h="2184400">
                <a:moveTo>
                  <a:pt x="57188" y="558800"/>
                </a:moveTo>
                <a:lnTo>
                  <a:pt x="36179" y="558800"/>
                </a:lnTo>
                <a:lnTo>
                  <a:pt x="50275" y="567465"/>
                </a:lnTo>
                <a:lnTo>
                  <a:pt x="57188" y="558800"/>
                </a:lnTo>
                <a:close/>
              </a:path>
              <a:path w="577215" h="2184400">
                <a:moveTo>
                  <a:pt x="76843" y="533400"/>
                </a:moveTo>
                <a:lnTo>
                  <a:pt x="26302" y="533400"/>
                </a:lnTo>
                <a:lnTo>
                  <a:pt x="31886" y="546100"/>
                </a:lnTo>
                <a:lnTo>
                  <a:pt x="39472" y="558800"/>
                </a:lnTo>
                <a:lnTo>
                  <a:pt x="105133" y="558800"/>
                </a:lnTo>
                <a:lnTo>
                  <a:pt x="96719" y="546100"/>
                </a:lnTo>
                <a:lnTo>
                  <a:pt x="82513" y="546100"/>
                </a:lnTo>
                <a:lnTo>
                  <a:pt x="76843" y="533400"/>
                </a:lnTo>
                <a:close/>
              </a:path>
              <a:path w="577215" h="2184400">
                <a:moveTo>
                  <a:pt x="88304" y="533400"/>
                </a:moveTo>
                <a:lnTo>
                  <a:pt x="76843" y="533400"/>
                </a:lnTo>
                <a:lnTo>
                  <a:pt x="86815" y="546100"/>
                </a:lnTo>
                <a:lnTo>
                  <a:pt x="96719" y="546100"/>
                </a:lnTo>
                <a:lnTo>
                  <a:pt x="88304" y="533400"/>
                </a:lnTo>
                <a:close/>
              </a:path>
              <a:path w="577215" h="2184400">
                <a:moveTo>
                  <a:pt x="328" y="521112"/>
                </a:moveTo>
                <a:lnTo>
                  <a:pt x="2952" y="533400"/>
                </a:lnTo>
                <a:lnTo>
                  <a:pt x="10126" y="533400"/>
                </a:lnTo>
                <a:lnTo>
                  <a:pt x="328" y="521112"/>
                </a:lnTo>
                <a:close/>
              </a:path>
              <a:path w="577215" h="2184400">
                <a:moveTo>
                  <a:pt x="75513" y="520700"/>
                </a:moveTo>
                <a:lnTo>
                  <a:pt x="16532" y="520700"/>
                </a:lnTo>
                <a:lnTo>
                  <a:pt x="11262" y="533400"/>
                </a:lnTo>
                <a:lnTo>
                  <a:pt x="80324" y="533400"/>
                </a:lnTo>
                <a:lnTo>
                  <a:pt x="75513" y="520700"/>
                </a:lnTo>
                <a:close/>
              </a:path>
              <a:path w="577215" h="2184400">
                <a:moveTo>
                  <a:pt x="240" y="520700"/>
                </a:moveTo>
                <a:lnTo>
                  <a:pt x="0" y="520700"/>
                </a:lnTo>
                <a:lnTo>
                  <a:pt x="328" y="521112"/>
                </a:lnTo>
                <a:lnTo>
                  <a:pt x="240" y="520700"/>
                </a:lnTo>
                <a:close/>
              </a:path>
              <a:path w="577215" h="2184400">
                <a:moveTo>
                  <a:pt x="85400" y="482600"/>
                </a:moveTo>
                <a:lnTo>
                  <a:pt x="29883" y="482600"/>
                </a:lnTo>
                <a:lnTo>
                  <a:pt x="29491" y="495300"/>
                </a:lnTo>
                <a:lnTo>
                  <a:pt x="21715" y="508000"/>
                </a:lnTo>
                <a:lnTo>
                  <a:pt x="14059" y="508000"/>
                </a:lnTo>
                <a:lnTo>
                  <a:pt x="2283" y="520700"/>
                </a:lnTo>
                <a:lnTo>
                  <a:pt x="71905" y="520700"/>
                </a:lnTo>
                <a:lnTo>
                  <a:pt x="76504" y="508000"/>
                </a:lnTo>
                <a:lnTo>
                  <a:pt x="79391" y="495300"/>
                </a:lnTo>
                <a:lnTo>
                  <a:pt x="80725" y="495300"/>
                </a:lnTo>
                <a:lnTo>
                  <a:pt x="85400" y="482600"/>
                </a:lnTo>
                <a:close/>
              </a:path>
              <a:path w="577215" h="2184400">
                <a:moveTo>
                  <a:pt x="29883" y="482600"/>
                </a:moveTo>
                <a:lnTo>
                  <a:pt x="14268" y="482600"/>
                </a:lnTo>
                <a:lnTo>
                  <a:pt x="15386" y="495300"/>
                </a:lnTo>
                <a:lnTo>
                  <a:pt x="29883" y="482600"/>
                </a:lnTo>
                <a:close/>
              </a:path>
              <a:path w="577215" h="2184400">
                <a:moveTo>
                  <a:pt x="19359" y="469900"/>
                </a:moveTo>
                <a:lnTo>
                  <a:pt x="16331" y="482600"/>
                </a:lnTo>
                <a:lnTo>
                  <a:pt x="21138" y="482600"/>
                </a:lnTo>
                <a:lnTo>
                  <a:pt x="19359" y="469900"/>
                </a:lnTo>
                <a:close/>
              </a:path>
              <a:path w="577215" h="2184400">
                <a:moveTo>
                  <a:pt x="127508" y="381000"/>
                </a:moveTo>
                <a:lnTo>
                  <a:pt x="82658" y="381000"/>
                </a:lnTo>
                <a:lnTo>
                  <a:pt x="83830" y="393700"/>
                </a:lnTo>
                <a:lnTo>
                  <a:pt x="64083" y="393700"/>
                </a:lnTo>
                <a:lnTo>
                  <a:pt x="62536" y="406400"/>
                </a:lnTo>
                <a:lnTo>
                  <a:pt x="59021" y="419100"/>
                </a:lnTo>
                <a:lnTo>
                  <a:pt x="47050" y="419100"/>
                </a:lnTo>
                <a:lnTo>
                  <a:pt x="57774" y="431800"/>
                </a:lnTo>
                <a:lnTo>
                  <a:pt x="66198" y="431800"/>
                </a:lnTo>
                <a:lnTo>
                  <a:pt x="65176" y="444500"/>
                </a:lnTo>
                <a:lnTo>
                  <a:pt x="58536" y="457200"/>
                </a:lnTo>
                <a:lnTo>
                  <a:pt x="33606" y="457200"/>
                </a:lnTo>
                <a:lnTo>
                  <a:pt x="31222" y="469900"/>
                </a:lnTo>
                <a:lnTo>
                  <a:pt x="21138" y="482600"/>
                </a:lnTo>
                <a:lnTo>
                  <a:pt x="34999" y="482600"/>
                </a:lnTo>
                <a:lnTo>
                  <a:pt x="33046" y="469900"/>
                </a:lnTo>
                <a:lnTo>
                  <a:pt x="88615" y="469900"/>
                </a:lnTo>
                <a:lnTo>
                  <a:pt x="95304" y="457200"/>
                </a:lnTo>
                <a:lnTo>
                  <a:pt x="92516" y="444500"/>
                </a:lnTo>
                <a:lnTo>
                  <a:pt x="88987" y="444500"/>
                </a:lnTo>
                <a:lnTo>
                  <a:pt x="98856" y="431800"/>
                </a:lnTo>
                <a:lnTo>
                  <a:pt x="108181" y="419100"/>
                </a:lnTo>
                <a:lnTo>
                  <a:pt x="112844" y="406400"/>
                </a:lnTo>
                <a:lnTo>
                  <a:pt x="121978" y="393700"/>
                </a:lnTo>
                <a:lnTo>
                  <a:pt x="127508" y="381000"/>
                </a:lnTo>
                <a:close/>
              </a:path>
              <a:path w="577215" h="2184400">
                <a:moveTo>
                  <a:pt x="88615" y="469900"/>
                </a:moveTo>
                <a:lnTo>
                  <a:pt x="33046" y="469900"/>
                </a:lnTo>
                <a:lnTo>
                  <a:pt x="37540" y="482600"/>
                </a:lnTo>
                <a:lnTo>
                  <a:pt x="82047" y="482600"/>
                </a:lnTo>
                <a:lnTo>
                  <a:pt x="88615" y="469900"/>
                </a:lnTo>
                <a:close/>
              </a:path>
              <a:path w="577215" h="2184400">
                <a:moveTo>
                  <a:pt x="29503" y="457200"/>
                </a:moveTo>
                <a:lnTo>
                  <a:pt x="25870" y="457200"/>
                </a:lnTo>
                <a:lnTo>
                  <a:pt x="28216" y="469900"/>
                </a:lnTo>
                <a:lnTo>
                  <a:pt x="29503" y="457200"/>
                </a:lnTo>
                <a:close/>
              </a:path>
              <a:path w="577215" h="2184400">
                <a:moveTo>
                  <a:pt x="43148" y="444500"/>
                </a:moveTo>
                <a:lnTo>
                  <a:pt x="41016" y="444500"/>
                </a:lnTo>
                <a:lnTo>
                  <a:pt x="40893" y="457200"/>
                </a:lnTo>
                <a:lnTo>
                  <a:pt x="43236" y="452241"/>
                </a:lnTo>
                <a:lnTo>
                  <a:pt x="43148" y="444500"/>
                </a:lnTo>
                <a:close/>
              </a:path>
              <a:path w="577215" h="2184400">
                <a:moveTo>
                  <a:pt x="66198" y="431800"/>
                </a:moveTo>
                <a:lnTo>
                  <a:pt x="58823" y="431800"/>
                </a:lnTo>
                <a:lnTo>
                  <a:pt x="51305" y="444500"/>
                </a:lnTo>
                <a:lnTo>
                  <a:pt x="45463" y="457200"/>
                </a:lnTo>
                <a:lnTo>
                  <a:pt x="53566" y="457200"/>
                </a:lnTo>
                <a:lnTo>
                  <a:pt x="58117" y="444500"/>
                </a:lnTo>
                <a:lnTo>
                  <a:pt x="66198" y="431800"/>
                </a:lnTo>
                <a:close/>
              </a:path>
              <a:path w="577215" h="2184400">
                <a:moveTo>
                  <a:pt x="65176" y="444500"/>
                </a:moveTo>
                <a:lnTo>
                  <a:pt x="53566" y="457200"/>
                </a:lnTo>
                <a:lnTo>
                  <a:pt x="58536" y="457200"/>
                </a:lnTo>
                <a:lnTo>
                  <a:pt x="65176" y="444500"/>
                </a:lnTo>
                <a:close/>
              </a:path>
              <a:path w="577215" h="2184400">
                <a:moveTo>
                  <a:pt x="46895" y="444500"/>
                </a:moveTo>
                <a:lnTo>
                  <a:pt x="43148" y="444500"/>
                </a:lnTo>
                <a:lnTo>
                  <a:pt x="43236" y="452241"/>
                </a:lnTo>
                <a:lnTo>
                  <a:pt x="46895" y="444500"/>
                </a:lnTo>
                <a:close/>
              </a:path>
              <a:path w="577215" h="2184400">
                <a:moveTo>
                  <a:pt x="40872" y="431800"/>
                </a:moveTo>
                <a:lnTo>
                  <a:pt x="33854" y="431800"/>
                </a:lnTo>
                <a:lnTo>
                  <a:pt x="30510" y="444500"/>
                </a:lnTo>
                <a:lnTo>
                  <a:pt x="36303" y="444500"/>
                </a:lnTo>
                <a:lnTo>
                  <a:pt x="40872" y="431800"/>
                </a:lnTo>
                <a:close/>
              </a:path>
              <a:path w="577215" h="2184400">
                <a:moveTo>
                  <a:pt x="62966" y="393700"/>
                </a:moveTo>
                <a:lnTo>
                  <a:pt x="60799" y="393700"/>
                </a:lnTo>
                <a:lnTo>
                  <a:pt x="58207" y="406400"/>
                </a:lnTo>
                <a:lnTo>
                  <a:pt x="59950" y="406400"/>
                </a:lnTo>
                <a:lnTo>
                  <a:pt x="62966" y="393700"/>
                </a:lnTo>
                <a:close/>
              </a:path>
              <a:path w="577215" h="2184400">
                <a:moveTo>
                  <a:pt x="128039" y="355600"/>
                </a:moveTo>
                <a:lnTo>
                  <a:pt x="119649" y="355600"/>
                </a:lnTo>
                <a:lnTo>
                  <a:pt x="118470" y="368300"/>
                </a:lnTo>
                <a:lnTo>
                  <a:pt x="65098" y="368300"/>
                </a:lnTo>
                <a:lnTo>
                  <a:pt x="62608" y="381000"/>
                </a:lnTo>
                <a:lnTo>
                  <a:pt x="50933" y="393700"/>
                </a:lnTo>
                <a:lnTo>
                  <a:pt x="82796" y="393700"/>
                </a:lnTo>
                <a:lnTo>
                  <a:pt x="79132" y="381000"/>
                </a:lnTo>
                <a:lnTo>
                  <a:pt x="116601" y="381000"/>
                </a:lnTo>
                <a:lnTo>
                  <a:pt x="121445" y="368300"/>
                </a:lnTo>
                <a:lnTo>
                  <a:pt x="80266" y="368300"/>
                </a:lnTo>
                <a:lnTo>
                  <a:pt x="71798" y="355600"/>
                </a:lnTo>
                <a:lnTo>
                  <a:pt x="128039" y="355600"/>
                </a:lnTo>
                <a:close/>
              </a:path>
              <a:path w="577215" h="2184400">
                <a:moveTo>
                  <a:pt x="115328" y="355600"/>
                </a:moveTo>
                <a:lnTo>
                  <a:pt x="88054" y="355600"/>
                </a:lnTo>
                <a:lnTo>
                  <a:pt x="80266" y="368300"/>
                </a:lnTo>
                <a:lnTo>
                  <a:pt x="116185" y="368300"/>
                </a:lnTo>
                <a:lnTo>
                  <a:pt x="115328" y="355600"/>
                </a:lnTo>
                <a:close/>
              </a:path>
              <a:path w="577215" h="2184400">
                <a:moveTo>
                  <a:pt x="140013" y="330200"/>
                </a:moveTo>
                <a:lnTo>
                  <a:pt x="120080" y="330200"/>
                </a:lnTo>
                <a:lnTo>
                  <a:pt x="116389" y="342900"/>
                </a:lnTo>
                <a:lnTo>
                  <a:pt x="93963" y="342900"/>
                </a:lnTo>
                <a:lnTo>
                  <a:pt x="97010" y="355600"/>
                </a:lnTo>
                <a:lnTo>
                  <a:pt x="128039" y="355600"/>
                </a:lnTo>
                <a:lnTo>
                  <a:pt x="128534" y="368300"/>
                </a:lnTo>
                <a:lnTo>
                  <a:pt x="141114" y="342900"/>
                </a:lnTo>
                <a:lnTo>
                  <a:pt x="140013" y="330200"/>
                </a:lnTo>
                <a:close/>
              </a:path>
              <a:path w="577215" h="2184400">
                <a:moveTo>
                  <a:pt x="86934" y="342900"/>
                </a:moveTo>
                <a:lnTo>
                  <a:pt x="83588" y="342900"/>
                </a:lnTo>
                <a:lnTo>
                  <a:pt x="85190" y="355600"/>
                </a:lnTo>
                <a:lnTo>
                  <a:pt x="86934" y="342900"/>
                </a:lnTo>
                <a:close/>
              </a:path>
              <a:path w="577215" h="2184400">
                <a:moveTo>
                  <a:pt x="115287" y="330200"/>
                </a:moveTo>
                <a:lnTo>
                  <a:pt x="83736" y="330200"/>
                </a:lnTo>
                <a:lnTo>
                  <a:pt x="76010" y="342900"/>
                </a:lnTo>
                <a:lnTo>
                  <a:pt x="112147" y="342900"/>
                </a:lnTo>
                <a:lnTo>
                  <a:pt x="115287" y="330200"/>
                </a:lnTo>
                <a:close/>
              </a:path>
              <a:path w="577215" h="2184400">
                <a:moveTo>
                  <a:pt x="77070" y="317500"/>
                </a:moveTo>
                <a:lnTo>
                  <a:pt x="71735" y="317500"/>
                </a:lnTo>
                <a:lnTo>
                  <a:pt x="75720" y="330200"/>
                </a:lnTo>
                <a:lnTo>
                  <a:pt x="77070" y="317500"/>
                </a:lnTo>
                <a:close/>
              </a:path>
              <a:path w="577215" h="2184400">
                <a:moveTo>
                  <a:pt x="138577" y="317500"/>
                </a:moveTo>
                <a:lnTo>
                  <a:pt x="84973" y="317500"/>
                </a:lnTo>
                <a:lnTo>
                  <a:pt x="88218" y="330200"/>
                </a:lnTo>
                <a:lnTo>
                  <a:pt x="144193" y="330200"/>
                </a:lnTo>
                <a:lnTo>
                  <a:pt x="138577" y="317500"/>
                </a:lnTo>
                <a:close/>
              </a:path>
              <a:path w="577215" h="2184400">
                <a:moveTo>
                  <a:pt x="98952" y="304800"/>
                </a:moveTo>
                <a:lnTo>
                  <a:pt x="92945" y="304800"/>
                </a:lnTo>
                <a:lnTo>
                  <a:pt x="85339" y="317500"/>
                </a:lnTo>
                <a:lnTo>
                  <a:pt x="95201" y="317500"/>
                </a:lnTo>
                <a:lnTo>
                  <a:pt x="98952" y="304800"/>
                </a:lnTo>
                <a:close/>
              </a:path>
              <a:path w="577215" h="2184400">
                <a:moveTo>
                  <a:pt x="148950" y="304800"/>
                </a:moveTo>
                <a:lnTo>
                  <a:pt x="98952" y="304800"/>
                </a:lnTo>
                <a:lnTo>
                  <a:pt x="97499" y="317500"/>
                </a:lnTo>
                <a:lnTo>
                  <a:pt x="146160" y="317500"/>
                </a:lnTo>
                <a:lnTo>
                  <a:pt x="148950" y="304800"/>
                </a:lnTo>
                <a:close/>
              </a:path>
              <a:path w="577215" h="2184400">
                <a:moveTo>
                  <a:pt x="173761" y="241300"/>
                </a:moveTo>
                <a:lnTo>
                  <a:pt x="124696" y="241300"/>
                </a:lnTo>
                <a:lnTo>
                  <a:pt x="116112" y="254000"/>
                </a:lnTo>
                <a:lnTo>
                  <a:pt x="107353" y="266700"/>
                </a:lnTo>
                <a:lnTo>
                  <a:pt x="109268" y="266700"/>
                </a:lnTo>
                <a:lnTo>
                  <a:pt x="112588" y="279400"/>
                </a:lnTo>
                <a:lnTo>
                  <a:pt x="105907" y="279400"/>
                </a:lnTo>
                <a:lnTo>
                  <a:pt x="108867" y="292100"/>
                </a:lnTo>
                <a:lnTo>
                  <a:pt x="106783" y="304800"/>
                </a:lnTo>
                <a:lnTo>
                  <a:pt x="155736" y="304800"/>
                </a:lnTo>
                <a:lnTo>
                  <a:pt x="159726" y="292100"/>
                </a:lnTo>
                <a:lnTo>
                  <a:pt x="158809" y="292100"/>
                </a:lnTo>
                <a:lnTo>
                  <a:pt x="156428" y="279400"/>
                </a:lnTo>
                <a:lnTo>
                  <a:pt x="161220" y="266700"/>
                </a:lnTo>
                <a:lnTo>
                  <a:pt x="174402" y="254000"/>
                </a:lnTo>
                <a:lnTo>
                  <a:pt x="173761" y="241300"/>
                </a:lnTo>
                <a:close/>
              </a:path>
              <a:path w="577215" h="2184400">
                <a:moveTo>
                  <a:pt x="107331" y="266700"/>
                </a:moveTo>
                <a:lnTo>
                  <a:pt x="104673" y="266700"/>
                </a:lnTo>
                <a:lnTo>
                  <a:pt x="103474" y="279400"/>
                </a:lnTo>
                <a:lnTo>
                  <a:pt x="105645" y="279400"/>
                </a:lnTo>
                <a:lnTo>
                  <a:pt x="107331" y="266700"/>
                </a:lnTo>
                <a:close/>
              </a:path>
              <a:path w="577215" h="2184400">
                <a:moveTo>
                  <a:pt x="106674" y="254000"/>
                </a:moveTo>
                <a:lnTo>
                  <a:pt x="105502" y="266700"/>
                </a:lnTo>
                <a:lnTo>
                  <a:pt x="107353" y="266700"/>
                </a:lnTo>
                <a:lnTo>
                  <a:pt x="106674" y="254000"/>
                </a:lnTo>
                <a:close/>
              </a:path>
              <a:path w="577215" h="2184400">
                <a:moveTo>
                  <a:pt x="108772" y="241300"/>
                </a:moveTo>
                <a:lnTo>
                  <a:pt x="106950" y="241300"/>
                </a:lnTo>
                <a:lnTo>
                  <a:pt x="103995" y="254000"/>
                </a:lnTo>
                <a:lnTo>
                  <a:pt x="108923" y="254000"/>
                </a:lnTo>
                <a:lnTo>
                  <a:pt x="108772" y="241300"/>
                </a:lnTo>
                <a:close/>
              </a:path>
              <a:path w="577215" h="2184400">
                <a:moveTo>
                  <a:pt x="117152" y="241300"/>
                </a:moveTo>
                <a:lnTo>
                  <a:pt x="112655" y="254000"/>
                </a:lnTo>
                <a:lnTo>
                  <a:pt x="115245" y="254000"/>
                </a:lnTo>
                <a:lnTo>
                  <a:pt x="117152" y="241300"/>
                </a:lnTo>
                <a:close/>
              </a:path>
              <a:path w="577215" h="2184400">
                <a:moveTo>
                  <a:pt x="121448" y="215900"/>
                </a:moveTo>
                <a:lnTo>
                  <a:pt x="113346" y="228600"/>
                </a:lnTo>
                <a:lnTo>
                  <a:pt x="113737" y="241300"/>
                </a:lnTo>
                <a:lnTo>
                  <a:pt x="167239" y="241300"/>
                </a:lnTo>
                <a:lnTo>
                  <a:pt x="162778" y="228600"/>
                </a:lnTo>
                <a:lnTo>
                  <a:pt x="136613" y="228600"/>
                </a:lnTo>
                <a:lnTo>
                  <a:pt x="121448" y="215900"/>
                </a:lnTo>
                <a:close/>
              </a:path>
              <a:path w="577215" h="2184400">
                <a:moveTo>
                  <a:pt x="139725" y="190500"/>
                </a:moveTo>
                <a:lnTo>
                  <a:pt x="137382" y="190500"/>
                </a:lnTo>
                <a:lnTo>
                  <a:pt x="132215" y="203200"/>
                </a:lnTo>
                <a:lnTo>
                  <a:pt x="136080" y="215900"/>
                </a:lnTo>
                <a:lnTo>
                  <a:pt x="136613" y="228600"/>
                </a:lnTo>
                <a:lnTo>
                  <a:pt x="146808" y="228600"/>
                </a:lnTo>
                <a:lnTo>
                  <a:pt x="147410" y="215900"/>
                </a:lnTo>
                <a:lnTo>
                  <a:pt x="152483" y="203200"/>
                </a:lnTo>
                <a:lnTo>
                  <a:pt x="140388" y="203200"/>
                </a:lnTo>
                <a:lnTo>
                  <a:pt x="139725" y="190500"/>
                </a:lnTo>
                <a:close/>
              </a:path>
              <a:path w="577215" h="2184400">
                <a:moveTo>
                  <a:pt x="188013" y="203200"/>
                </a:moveTo>
                <a:lnTo>
                  <a:pt x="156953" y="203200"/>
                </a:lnTo>
                <a:lnTo>
                  <a:pt x="155748" y="215900"/>
                </a:lnTo>
                <a:lnTo>
                  <a:pt x="146808" y="228600"/>
                </a:lnTo>
                <a:lnTo>
                  <a:pt x="180317" y="228600"/>
                </a:lnTo>
                <a:lnTo>
                  <a:pt x="188822" y="215900"/>
                </a:lnTo>
                <a:lnTo>
                  <a:pt x="188013" y="203200"/>
                </a:lnTo>
                <a:close/>
              </a:path>
              <a:path w="577215" h="2184400">
                <a:moveTo>
                  <a:pt x="179561" y="190500"/>
                </a:moveTo>
                <a:lnTo>
                  <a:pt x="139725" y="190500"/>
                </a:lnTo>
                <a:lnTo>
                  <a:pt x="144456" y="203200"/>
                </a:lnTo>
                <a:lnTo>
                  <a:pt x="178803" y="203200"/>
                </a:lnTo>
                <a:lnTo>
                  <a:pt x="179561" y="190500"/>
                </a:lnTo>
                <a:close/>
              </a:path>
              <a:path w="577215" h="2184400">
                <a:moveTo>
                  <a:pt x="195657" y="190500"/>
                </a:moveTo>
                <a:lnTo>
                  <a:pt x="188000" y="190500"/>
                </a:lnTo>
                <a:lnTo>
                  <a:pt x="178803" y="203200"/>
                </a:lnTo>
                <a:lnTo>
                  <a:pt x="190996" y="203200"/>
                </a:lnTo>
                <a:lnTo>
                  <a:pt x="195657" y="190500"/>
                </a:lnTo>
                <a:close/>
              </a:path>
              <a:path w="577215" h="2184400">
                <a:moveTo>
                  <a:pt x="152686" y="162758"/>
                </a:moveTo>
                <a:lnTo>
                  <a:pt x="153094" y="165100"/>
                </a:lnTo>
                <a:lnTo>
                  <a:pt x="148300" y="190500"/>
                </a:lnTo>
                <a:lnTo>
                  <a:pt x="195666" y="190500"/>
                </a:lnTo>
                <a:lnTo>
                  <a:pt x="187723" y="177800"/>
                </a:lnTo>
                <a:lnTo>
                  <a:pt x="158979" y="177800"/>
                </a:lnTo>
                <a:lnTo>
                  <a:pt x="161364" y="165100"/>
                </a:lnTo>
                <a:lnTo>
                  <a:pt x="154742" y="165100"/>
                </a:lnTo>
                <a:lnTo>
                  <a:pt x="152686" y="162758"/>
                </a:lnTo>
                <a:close/>
              </a:path>
              <a:path w="577215" h="2184400">
                <a:moveTo>
                  <a:pt x="145176" y="165100"/>
                </a:moveTo>
                <a:lnTo>
                  <a:pt x="144287" y="177800"/>
                </a:lnTo>
                <a:lnTo>
                  <a:pt x="146102" y="177800"/>
                </a:lnTo>
                <a:lnTo>
                  <a:pt x="145176" y="165100"/>
                </a:lnTo>
                <a:close/>
              </a:path>
              <a:path w="577215" h="2184400">
                <a:moveTo>
                  <a:pt x="204981" y="165100"/>
                </a:moveTo>
                <a:lnTo>
                  <a:pt x="161992" y="165100"/>
                </a:lnTo>
                <a:lnTo>
                  <a:pt x="161113" y="177800"/>
                </a:lnTo>
                <a:lnTo>
                  <a:pt x="195867" y="177800"/>
                </a:lnTo>
                <a:lnTo>
                  <a:pt x="204981" y="165100"/>
                </a:lnTo>
                <a:close/>
              </a:path>
              <a:path w="577215" h="2184400">
                <a:moveTo>
                  <a:pt x="154759" y="165012"/>
                </a:moveTo>
                <a:close/>
              </a:path>
              <a:path w="577215" h="2184400">
                <a:moveTo>
                  <a:pt x="189939" y="114300"/>
                </a:moveTo>
                <a:lnTo>
                  <a:pt x="173943" y="114300"/>
                </a:lnTo>
                <a:lnTo>
                  <a:pt x="162132" y="127000"/>
                </a:lnTo>
                <a:lnTo>
                  <a:pt x="154759" y="165012"/>
                </a:lnTo>
                <a:lnTo>
                  <a:pt x="199942" y="165100"/>
                </a:lnTo>
                <a:lnTo>
                  <a:pt x="196529" y="152400"/>
                </a:lnTo>
                <a:lnTo>
                  <a:pt x="205204" y="152400"/>
                </a:lnTo>
                <a:lnTo>
                  <a:pt x="214119" y="139700"/>
                </a:lnTo>
                <a:lnTo>
                  <a:pt x="211424" y="127000"/>
                </a:lnTo>
                <a:lnTo>
                  <a:pt x="189446" y="127000"/>
                </a:lnTo>
                <a:lnTo>
                  <a:pt x="189939" y="114300"/>
                </a:lnTo>
                <a:close/>
              </a:path>
              <a:path w="577215" h="2184400">
                <a:moveTo>
                  <a:pt x="150879" y="152400"/>
                </a:moveTo>
                <a:lnTo>
                  <a:pt x="143158" y="152400"/>
                </a:lnTo>
                <a:lnTo>
                  <a:pt x="152686" y="162758"/>
                </a:lnTo>
                <a:lnTo>
                  <a:pt x="150879" y="152400"/>
                </a:lnTo>
                <a:close/>
              </a:path>
              <a:path w="577215" h="2184400">
                <a:moveTo>
                  <a:pt x="151400" y="139700"/>
                </a:moveTo>
                <a:lnTo>
                  <a:pt x="147879" y="152400"/>
                </a:lnTo>
                <a:lnTo>
                  <a:pt x="151649" y="152400"/>
                </a:lnTo>
                <a:lnTo>
                  <a:pt x="151400" y="139700"/>
                </a:lnTo>
                <a:close/>
              </a:path>
              <a:path w="577215" h="2184400">
                <a:moveTo>
                  <a:pt x="155534" y="127000"/>
                </a:moveTo>
                <a:lnTo>
                  <a:pt x="154657" y="127000"/>
                </a:lnTo>
                <a:lnTo>
                  <a:pt x="153404" y="139700"/>
                </a:lnTo>
                <a:lnTo>
                  <a:pt x="155534" y="127000"/>
                </a:lnTo>
                <a:close/>
              </a:path>
              <a:path w="577215" h="2184400">
                <a:moveTo>
                  <a:pt x="199216" y="114300"/>
                </a:moveTo>
                <a:lnTo>
                  <a:pt x="189939" y="114300"/>
                </a:lnTo>
                <a:lnTo>
                  <a:pt x="189446" y="127000"/>
                </a:lnTo>
                <a:lnTo>
                  <a:pt x="193934" y="127000"/>
                </a:lnTo>
                <a:lnTo>
                  <a:pt x="199216" y="114300"/>
                </a:lnTo>
                <a:close/>
              </a:path>
              <a:path w="577215" h="2184400">
                <a:moveTo>
                  <a:pt x="204096" y="114300"/>
                </a:moveTo>
                <a:lnTo>
                  <a:pt x="199216" y="114300"/>
                </a:lnTo>
                <a:lnTo>
                  <a:pt x="193934" y="127000"/>
                </a:lnTo>
                <a:lnTo>
                  <a:pt x="207381" y="127000"/>
                </a:lnTo>
                <a:lnTo>
                  <a:pt x="204096" y="114300"/>
                </a:lnTo>
                <a:close/>
              </a:path>
              <a:path w="577215" h="2184400">
                <a:moveTo>
                  <a:pt x="207051" y="114300"/>
                </a:moveTo>
                <a:lnTo>
                  <a:pt x="204096" y="114300"/>
                </a:lnTo>
                <a:lnTo>
                  <a:pt x="207381" y="127000"/>
                </a:lnTo>
                <a:lnTo>
                  <a:pt x="209834" y="127000"/>
                </a:lnTo>
                <a:lnTo>
                  <a:pt x="207051" y="114300"/>
                </a:lnTo>
                <a:close/>
              </a:path>
              <a:path w="577215" h="2184400">
                <a:moveTo>
                  <a:pt x="223030" y="114300"/>
                </a:moveTo>
                <a:lnTo>
                  <a:pt x="207051" y="114300"/>
                </a:lnTo>
                <a:lnTo>
                  <a:pt x="209834" y="127000"/>
                </a:lnTo>
                <a:lnTo>
                  <a:pt x="218983" y="127000"/>
                </a:lnTo>
                <a:lnTo>
                  <a:pt x="223030" y="114300"/>
                </a:lnTo>
                <a:close/>
              </a:path>
              <a:path w="577215" h="2184400">
                <a:moveTo>
                  <a:pt x="160641" y="101600"/>
                </a:moveTo>
                <a:lnTo>
                  <a:pt x="157743" y="101600"/>
                </a:lnTo>
                <a:lnTo>
                  <a:pt x="155875" y="114300"/>
                </a:lnTo>
                <a:lnTo>
                  <a:pt x="159800" y="114300"/>
                </a:lnTo>
                <a:lnTo>
                  <a:pt x="160641" y="101600"/>
                </a:lnTo>
                <a:close/>
              </a:path>
              <a:path w="577215" h="2184400">
                <a:moveTo>
                  <a:pt x="167823" y="106259"/>
                </a:moveTo>
                <a:lnTo>
                  <a:pt x="167037" y="114300"/>
                </a:lnTo>
                <a:lnTo>
                  <a:pt x="170055" y="114300"/>
                </a:lnTo>
                <a:lnTo>
                  <a:pt x="170018" y="111684"/>
                </a:lnTo>
                <a:lnTo>
                  <a:pt x="167823" y="106259"/>
                </a:lnTo>
                <a:close/>
              </a:path>
              <a:path w="577215" h="2184400">
                <a:moveTo>
                  <a:pt x="174749" y="101600"/>
                </a:moveTo>
                <a:lnTo>
                  <a:pt x="169877" y="101600"/>
                </a:lnTo>
                <a:lnTo>
                  <a:pt x="170018" y="111684"/>
                </a:lnTo>
                <a:lnTo>
                  <a:pt x="171077" y="114300"/>
                </a:lnTo>
                <a:lnTo>
                  <a:pt x="174708" y="103200"/>
                </a:lnTo>
                <a:lnTo>
                  <a:pt x="174749" y="101600"/>
                </a:lnTo>
                <a:close/>
              </a:path>
              <a:path w="577215" h="2184400">
                <a:moveTo>
                  <a:pt x="174593" y="107677"/>
                </a:moveTo>
                <a:lnTo>
                  <a:pt x="171077" y="114300"/>
                </a:lnTo>
                <a:lnTo>
                  <a:pt x="174422" y="114300"/>
                </a:lnTo>
                <a:lnTo>
                  <a:pt x="174593" y="107677"/>
                </a:lnTo>
                <a:close/>
              </a:path>
              <a:path w="577215" h="2184400">
                <a:moveTo>
                  <a:pt x="191760" y="101600"/>
                </a:moveTo>
                <a:lnTo>
                  <a:pt x="186480" y="101600"/>
                </a:lnTo>
                <a:lnTo>
                  <a:pt x="183504" y="114300"/>
                </a:lnTo>
                <a:lnTo>
                  <a:pt x="186324" y="114300"/>
                </a:lnTo>
                <a:lnTo>
                  <a:pt x="191760" y="101600"/>
                </a:lnTo>
                <a:close/>
              </a:path>
              <a:path w="577215" h="2184400">
                <a:moveTo>
                  <a:pt x="229133" y="101600"/>
                </a:moveTo>
                <a:lnTo>
                  <a:pt x="196243" y="101600"/>
                </a:lnTo>
                <a:lnTo>
                  <a:pt x="193108" y="114300"/>
                </a:lnTo>
                <a:lnTo>
                  <a:pt x="221714" y="114300"/>
                </a:lnTo>
                <a:lnTo>
                  <a:pt x="229133" y="101600"/>
                </a:lnTo>
                <a:close/>
              </a:path>
              <a:path w="577215" h="2184400">
                <a:moveTo>
                  <a:pt x="233850" y="101600"/>
                </a:moveTo>
                <a:lnTo>
                  <a:pt x="229208" y="101600"/>
                </a:lnTo>
                <a:lnTo>
                  <a:pt x="231303" y="114300"/>
                </a:lnTo>
                <a:lnTo>
                  <a:pt x="233850" y="101600"/>
                </a:lnTo>
                <a:close/>
              </a:path>
              <a:path w="577215" h="2184400">
                <a:moveTo>
                  <a:pt x="177819" y="101600"/>
                </a:moveTo>
                <a:lnTo>
                  <a:pt x="175232" y="101600"/>
                </a:lnTo>
                <a:lnTo>
                  <a:pt x="174708" y="103200"/>
                </a:lnTo>
                <a:lnTo>
                  <a:pt x="174593" y="107677"/>
                </a:lnTo>
                <a:lnTo>
                  <a:pt x="177819" y="101600"/>
                </a:lnTo>
                <a:close/>
              </a:path>
              <a:path w="577215" h="2184400">
                <a:moveTo>
                  <a:pt x="168278" y="101600"/>
                </a:moveTo>
                <a:lnTo>
                  <a:pt x="165937" y="101600"/>
                </a:lnTo>
                <a:lnTo>
                  <a:pt x="167823" y="106259"/>
                </a:lnTo>
                <a:lnTo>
                  <a:pt x="168278" y="101600"/>
                </a:lnTo>
                <a:close/>
              </a:path>
              <a:path w="577215" h="2184400">
                <a:moveTo>
                  <a:pt x="175232" y="101600"/>
                </a:moveTo>
                <a:lnTo>
                  <a:pt x="174749" y="101600"/>
                </a:lnTo>
                <a:lnTo>
                  <a:pt x="174708" y="103200"/>
                </a:lnTo>
                <a:lnTo>
                  <a:pt x="175232" y="101600"/>
                </a:lnTo>
                <a:close/>
              </a:path>
              <a:path w="577215" h="2184400">
                <a:moveTo>
                  <a:pt x="200610" y="63500"/>
                </a:moveTo>
                <a:lnTo>
                  <a:pt x="171591" y="63500"/>
                </a:lnTo>
                <a:lnTo>
                  <a:pt x="167615" y="76200"/>
                </a:lnTo>
                <a:lnTo>
                  <a:pt x="165257" y="101600"/>
                </a:lnTo>
                <a:lnTo>
                  <a:pt x="229429" y="101600"/>
                </a:lnTo>
                <a:lnTo>
                  <a:pt x="226921" y="88900"/>
                </a:lnTo>
                <a:lnTo>
                  <a:pt x="170555" y="88900"/>
                </a:lnTo>
                <a:lnTo>
                  <a:pt x="169139" y="76200"/>
                </a:lnTo>
                <a:lnTo>
                  <a:pt x="193929" y="76200"/>
                </a:lnTo>
                <a:lnTo>
                  <a:pt x="200610" y="63500"/>
                </a:lnTo>
                <a:close/>
              </a:path>
              <a:path w="577215" h="2184400">
                <a:moveTo>
                  <a:pt x="198002" y="76200"/>
                </a:moveTo>
                <a:lnTo>
                  <a:pt x="181988" y="76200"/>
                </a:lnTo>
                <a:lnTo>
                  <a:pt x="180883" y="88900"/>
                </a:lnTo>
                <a:lnTo>
                  <a:pt x="198237" y="88900"/>
                </a:lnTo>
                <a:lnTo>
                  <a:pt x="198002" y="76200"/>
                </a:lnTo>
                <a:close/>
              </a:path>
              <a:path w="577215" h="2184400">
                <a:moveTo>
                  <a:pt x="225929" y="76200"/>
                </a:moveTo>
                <a:lnTo>
                  <a:pt x="199898" y="76200"/>
                </a:lnTo>
                <a:lnTo>
                  <a:pt x="199423" y="88900"/>
                </a:lnTo>
                <a:lnTo>
                  <a:pt x="226921" y="88900"/>
                </a:lnTo>
                <a:lnTo>
                  <a:pt x="225929" y="76200"/>
                </a:lnTo>
                <a:close/>
              </a:path>
              <a:path w="577215" h="2184400">
                <a:moveTo>
                  <a:pt x="240669" y="63500"/>
                </a:moveTo>
                <a:lnTo>
                  <a:pt x="216150" y="63500"/>
                </a:lnTo>
                <a:lnTo>
                  <a:pt x="213667" y="76200"/>
                </a:lnTo>
                <a:lnTo>
                  <a:pt x="231919" y="76200"/>
                </a:lnTo>
                <a:lnTo>
                  <a:pt x="240058" y="88900"/>
                </a:lnTo>
                <a:lnTo>
                  <a:pt x="244818" y="76200"/>
                </a:lnTo>
                <a:lnTo>
                  <a:pt x="240669" y="63500"/>
                </a:lnTo>
                <a:close/>
              </a:path>
              <a:path w="577215" h="2184400">
                <a:moveTo>
                  <a:pt x="208703" y="63500"/>
                </a:moveTo>
                <a:lnTo>
                  <a:pt x="200610" y="63500"/>
                </a:lnTo>
                <a:lnTo>
                  <a:pt x="197970" y="76200"/>
                </a:lnTo>
                <a:lnTo>
                  <a:pt x="213667" y="76200"/>
                </a:lnTo>
                <a:lnTo>
                  <a:pt x="208703" y="63500"/>
                </a:lnTo>
                <a:close/>
              </a:path>
              <a:path w="577215" h="2184400">
                <a:moveTo>
                  <a:pt x="191726" y="50800"/>
                </a:moveTo>
                <a:lnTo>
                  <a:pt x="187171" y="50800"/>
                </a:lnTo>
                <a:lnTo>
                  <a:pt x="188397" y="63500"/>
                </a:lnTo>
                <a:lnTo>
                  <a:pt x="191726" y="50800"/>
                </a:lnTo>
                <a:close/>
              </a:path>
              <a:path w="577215" h="2184400">
                <a:moveTo>
                  <a:pt x="251718" y="38100"/>
                </a:moveTo>
                <a:lnTo>
                  <a:pt x="198255" y="38100"/>
                </a:lnTo>
                <a:lnTo>
                  <a:pt x="198335" y="50800"/>
                </a:lnTo>
                <a:lnTo>
                  <a:pt x="190396" y="63500"/>
                </a:lnTo>
                <a:lnTo>
                  <a:pt x="245641" y="63500"/>
                </a:lnTo>
                <a:lnTo>
                  <a:pt x="245576" y="50800"/>
                </a:lnTo>
                <a:lnTo>
                  <a:pt x="245820" y="50800"/>
                </a:lnTo>
                <a:lnTo>
                  <a:pt x="251718" y="38100"/>
                </a:lnTo>
                <a:close/>
              </a:path>
              <a:path w="577215" h="2184400">
                <a:moveTo>
                  <a:pt x="194202" y="38100"/>
                </a:moveTo>
                <a:lnTo>
                  <a:pt x="193827" y="50800"/>
                </a:lnTo>
                <a:lnTo>
                  <a:pt x="194535" y="50800"/>
                </a:lnTo>
                <a:lnTo>
                  <a:pt x="194202" y="38100"/>
                </a:lnTo>
                <a:close/>
              </a:path>
              <a:path w="577215" h="2184400">
                <a:moveTo>
                  <a:pt x="258046" y="38100"/>
                </a:moveTo>
                <a:lnTo>
                  <a:pt x="254081" y="38100"/>
                </a:lnTo>
                <a:lnTo>
                  <a:pt x="257094" y="50800"/>
                </a:lnTo>
                <a:lnTo>
                  <a:pt x="258046" y="38100"/>
                </a:lnTo>
                <a:close/>
              </a:path>
              <a:path w="577215" h="2184400">
                <a:moveTo>
                  <a:pt x="188124" y="27403"/>
                </a:moveTo>
                <a:lnTo>
                  <a:pt x="181503" y="38100"/>
                </a:lnTo>
                <a:lnTo>
                  <a:pt x="189597" y="38100"/>
                </a:lnTo>
                <a:lnTo>
                  <a:pt x="188124" y="27403"/>
                </a:lnTo>
                <a:close/>
              </a:path>
              <a:path w="577215" h="2184400">
                <a:moveTo>
                  <a:pt x="206925" y="0"/>
                </a:moveTo>
                <a:lnTo>
                  <a:pt x="198667" y="0"/>
                </a:lnTo>
                <a:lnTo>
                  <a:pt x="193949" y="12700"/>
                </a:lnTo>
                <a:lnTo>
                  <a:pt x="189364" y="25400"/>
                </a:lnTo>
                <a:lnTo>
                  <a:pt x="188407" y="26946"/>
                </a:lnTo>
                <a:lnTo>
                  <a:pt x="192434" y="38100"/>
                </a:lnTo>
                <a:lnTo>
                  <a:pt x="205501" y="38100"/>
                </a:lnTo>
                <a:lnTo>
                  <a:pt x="201704" y="25400"/>
                </a:lnTo>
                <a:lnTo>
                  <a:pt x="219956" y="25400"/>
                </a:lnTo>
                <a:lnTo>
                  <a:pt x="218915" y="12700"/>
                </a:lnTo>
                <a:lnTo>
                  <a:pt x="201640" y="12700"/>
                </a:lnTo>
                <a:lnTo>
                  <a:pt x="206925" y="0"/>
                </a:lnTo>
                <a:close/>
              </a:path>
              <a:path w="577215" h="2184400">
                <a:moveTo>
                  <a:pt x="255157" y="25400"/>
                </a:moveTo>
                <a:lnTo>
                  <a:pt x="206356" y="25400"/>
                </a:lnTo>
                <a:lnTo>
                  <a:pt x="205501" y="38100"/>
                </a:lnTo>
                <a:lnTo>
                  <a:pt x="256208" y="38100"/>
                </a:lnTo>
                <a:lnTo>
                  <a:pt x="255157" y="25400"/>
                </a:lnTo>
                <a:close/>
              </a:path>
              <a:path w="577215" h="2184400">
                <a:moveTo>
                  <a:pt x="187848" y="25400"/>
                </a:moveTo>
                <a:lnTo>
                  <a:pt x="188124" y="27403"/>
                </a:lnTo>
                <a:lnTo>
                  <a:pt x="188407" y="26946"/>
                </a:lnTo>
                <a:lnTo>
                  <a:pt x="187848" y="25400"/>
                </a:lnTo>
                <a:close/>
              </a:path>
              <a:path w="577215" h="2184400">
                <a:moveTo>
                  <a:pt x="230796" y="0"/>
                </a:moveTo>
                <a:lnTo>
                  <a:pt x="229102" y="12700"/>
                </a:lnTo>
                <a:lnTo>
                  <a:pt x="219956" y="25400"/>
                </a:lnTo>
                <a:lnTo>
                  <a:pt x="247546" y="25400"/>
                </a:lnTo>
                <a:lnTo>
                  <a:pt x="246364" y="12700"/>
                </a:lnTo>
                <a:lnTo>
                  <a:pt x="234801" y="12700"/>
                </a:lnTo>
                <a:lnTo>
                  <a:pt x="230796" y="0"/>
                </a:lnTo>
                <a:close/>
              </a:path>
              <a:path w="577215" h="2184400">
                <a:moveTo>
                  <a:pt x="250355" y="12700"/>
                </a:moveTo>
                <a:lnTo>
                  <a:pt x="248981" y="12700"/>
                </a:lnTo>
                <a:lnTo>
                  <a:pt x="249204" y="25400"/>
                </a:lnTo>
                <a:lnTo>
                  <a:pt x="250355" y="12700"/>
                </a:lnTo>
                <a:close/>
              </a:path>
              <a:path w="577215" h="2184400">
                <a:moveTo>
                  <a:pt x="216569" y="0"/>
                </a:moveTo>
                <a:lnTo>
                  <a:pt x="207833" y="12700"/>
                </a:lnTo>
                <a:lnTo>
                  <a:pt x="218915" y="12700"/>
                </a:lnTo>
                <a:lnTo>
                  <a:pt x="216569" y="0"/>
                </a:lnTo>
                <a:close/>
              </a:path>
            </a:pathLst>
          </a:custGeom>
          <a:solidFill>
            <a:srgbClr val="EC5D57"/>
          </a:solidFill>
        </p:spPr>
        <p:txBody>
          <a:bodyPr wrap="square" lIns="0" tIns="0" rIns="0" bIns="0" rtlCol="0"/>
          <a:lstStyle/>
          <a:p>
            <a:endParaRPr/>
          </a:p>
        </p:txBody>
      </p:sp>
      <p:sp>
        <p:nvSpPr>
          <p:cNvPr id="17" name="object 17"/>
          <p:cNvSpPr/>
          <p:nvPr/>
        </p:nvSpPr>
        <p:spPr>
          <a:xfrm>
            <a:off x="9773319" y="4214471"/>
            <a:ext cx="360829" cy="1371600"/>
          </a:xfrm>
          <a:prstGeom prst="rect">
            <a:avLst/>
          </a:prstGeom>
          <a:blipFill>
            <a:blip r:embed="rId3" cstate="print"/>
            <a:stretch>
              <a:fillRect/>
            </a:stretch>
          </a:blipFill>
        </p:spPr>
        <p:txBody>
          <a:bodyPr wrap="square" lIns="0" tIns="0" rIns="0" bIns="0" rtlCol="0"/>
          <a:lstStyle/>
          <a:p>
            <a:endParaRPr/>
          </a:p>
        </p:txBody>
      </p:sp>
      <p:sp>
        <p:nvSpPr>
          <p:cNvPr id="18" name="object 18"/>
          <p:cNvSpPr txBox="1"/>
          <p:nvPr/>
        </p:nvSpPr>
        <p:spPr>
          <a:xfrm>
            <a:off x="3824820" y="5436471"/>
            <a:ext cx="827405" cy="324448"/>
          </a:xfrm>
          <a:prstGeom prst="rect">
            <a:avLst/>
          </a:prstGeom>
          <a:ln w="25400">
            <a:solidFill>
              <a:srgbClr val="85888D"/>
            </a:solidFill>
          </a:ln>
        </p:spPr>
        <p:txBody>
          <a:bodyPr vert="horz" wrap="square" lIns="0" tIns="62230" rIns="0" bIns="0" rtlCol="0">
            <a:spAutoFit/>
          </a:bodyPr>
          <a:lstStyle/>
          <a:p>
            <a:pPr marL="60960">
              <a:spcBef>
                <a:spcPts val="490"/>
              </a:spcBef>
            </a:pPr>
            <a:r>
              <a:rPr sz="1700" spc="-15" dirty="0">
                <a:latin typeface="Verdana"/>
                <a:cs typeface="Verdana"/>
              </a:rPr>
              <a:t>Kernel</a:t>
            </a:r>
            <a:endParaRPr sz="1700">
              <a:latin typeface="Verdana"/>
              <a:cs typeface="Verdana"/>
            </a:endParaRPr>
          </a:p>
        </p:txBody>
      </p:sp>
      <p:sp>
        <p:nvSpPr>
          <p:cNvPr id="19" name="object 19"/>
          <p:cNvSpPr txBox="1"/>
          <p:nvPr/>
        </p:nvSpPr>
        <p:spPr>
          <a:xfrm>
            <a:off x="5841608" y="3908191"/>
            <a:ext cx="1884680" cy="328936"/>
          </a:xfrm>
          <a:prstGeom prst="rect">
            <a:avLst/>
          </a:prstGeom>
          <a:ln w="25400">
            <a:solidFill>
              <a:srgbClr val="85888D"/>
            </a:solidFill>
          </a:ln>
        </p:spPr>
        <p:txBody>
          <a:bodyPr vert="horz" wrap="square" lIns="0" tIns="66675" rIns="0" bIns="0" rtlCol="0">
            <a:spAutoFit/>
          </a:bodyPr>
          <a:lstStyle/>
          <a:p>
            <a:pPr marL="63500">
              <a:spcBef>
                <a:spcPts val="525"/>
              </a:spcBef>
            </a:pPr>
            <a:r>
              <a:rPr sz="1700" spc="-5" dirty="0">
                <a:latin typeface="Verdana"/>
                <a:cs typeface="Verdana"/>
              </a:rPr>
              <a:t>Event Handler</a:t>
            </a:r>
            <a:r>
              <a:rPr sz="1700" spc="-50" dirty="0">
                <a:latin typeface="Verdana"/>
                <a:cs typeface="Verdana"/>
              </a:rPr>
              <a:t> </a:t>
            </a:r>
            <a:r>
              <a:rPr sz="1700" dirty="0">
                <a:latin typeface="Verdana"/>
                <a:cs typeface="Verdana"/>
              </a:rPr>
              <a:t>1</a:t>
            </a:r>
            <a:endParaRPr sz="1700">
              <a:latin typeface="Verdana"/>
              <a:cs typeface="Verdana"/>
            </a:endParaRPr>
          </a:p>
        </p:txBody>
      </p:sp>
      <p:sp>
        <p:nvSpPr>
          <p:cNvPr id="20" name="object 20"/>
          <p:cNvSpPr txBox="1"/>
          <p:nvPr/>
        </p:nvSpPr>
        <p:spPr>
          <a:xfrm>
            <a:off x="5841608" y="4759091"/>
            <a:ext cx="1884680" cy="328936"/>
          </a:xfrm>
          <a:prstGeom prst="rect">
            <a:avLst/>
          </a:prstGeom>
          <a:ln w="25400">
            <a:solidFill>
              <a:srgbClr val="85888D"/>
            </a:solidFill>
          </a:ln>
        </p:spPr>
        <p:txBody>
          <a:bodyPr vert="horz" wrap="square" lIns="0" tIns="66675" rIns="0" bIns="0" rtlCol="0">
            <a:spAutoFit/>
          </a:bodyPr>
          <a:lstStyle/>
          <a:p>
            <a:pPr marL="63500">
              <a:spcBef>
                <a:spcPts val="525"/>
              </a:spcBef>
            </a:pPr>
            <a:r>
              <a:rPr sz="1700" spc="-5" dirty="0">
                <a:latin typeface="Verdana"/>
                <a:cs typeface="Verdana"/>
              </a:rPr>
              <a:t>Event Handler</a:t>
            </a:r>
            <a:r>
              <a:rPr sz="1700" spc="-50" dirty="0">
                <a:latin typeface="Verdana"/>
                <a:cs typeface="Verdana"/>
              </a:rPr>
              <a:t> </a:t>
            </a:r>
            <a:r>
              <a:rPr sz="1700" dirty="0">
                <a:latin typeface="Verdana"/>
                <a:cs typeface="Verdana"/>
              </a:rPr>
              <a:t>2</a:t>
            </a:r>
            <a:endParaRPr sz="1700">
              <a:latin typeface="Verdana"/>
              <a:cs typeface="Verdana"/>
            </a:endParaRPr>
          </a:p>
        </p:txBody>
      </p:sp>
      <p:sp>
        <p:nvSpPr>
          <p:cNvPr id="21" name="object 21"/>
          <p:cNvSpPr txBox="1"/>
          <p:nvPr/>
        </p:nvSpPr>
        <p:spPr>
          <a:xfrm>
            <a:off x="5841608" y="5609990"/>
            <a:ext cx="1884680" cy="328936"/>
          </a:xfrm>
          <a:prstGeom prst="rect">
            <a:avLst/>
          </a:prstGeom>
          <a:ln w="25400">
            <a:solidFill>
              <a:srgbClr val="85888D"/>
            </a:solidFill>
          </a:ln>
        </p:spPr>
        <p:txBody>
          <a:bodyPr vert="horz" wrap="square" lIns="0" tIns="66675" rIns="0" bIns="0" rtlCol="0">
            <a:spAutoFit/>
          </a:bodyPr>
          <a:lstStyle/>
          <a:p>
            <a:pPr marL="63500">
              <a:spcBef>
                <a:spcPts val="525"/>
              </a:spcBef>
            </a:pPr>
            <a:r>
              <a:rPr sz="1700" spc="-5" dirty="0">
                <a:latin typeface="Verdana"/>
                <a:cs typeface="Verdana"/>
              </a:rPr>
              <a:t>Event Handler</a:t>
            </a:r>
            <a:r>
              <a:rPr sz="1700" spc="-50" dirty="0">
                <a:latin typeface="Verdana"/>
                <a:cs typeface="Verdana"/>
              </a:rPr>
              <a:t> </a:t>
            </a:r>
            <a:r>
              <a:rPr sz="1700" dirty="0">
                <a:latin typeface="Verdana"/>
                <a:cs typeface="Verdana"/>
              </a:rPr>
              <a:t>3</a:t>
            </a:r>
            <a:endParaRPr sz="1700">
              <a:latin typeface="Verdana"/>
              <a:cs typeface="Verdana"/>
            </a:endParaRPr>
          </a:p>
        </p:txBody>
      </p:sp>
      <p:sp>
        <p:nvSpPr>
          <p:cNvPr id="22" name="object 22"/>
          <p:cNvSpPr/>
          <p:nvPr/>
        </p:nvSpPr>
        <p:spPr>
          <a:xfrm>
            <a:off x="4609148" y="4088799"/>
            <a:ext cx="1166495" cy="1358900"/>
          </a:xfrm>
          <a:custGeom>
            <a:avLst/>
            <a:gdLst/>
            <a:ahLst/>
            <a:cxnLst/>
            <a:rect l="l" t="t" r="r" b="b"/>
            <a:pathLst>
              <a:path w="1166495" h="1358900">
                <a:moveTo>
                  <a:pt x="0" y="1358749"/>
                </a:moveTo>
                <a:lnTo>
                  <a:pt x="1157998" y="9636"/>
                </a:lnTo>
                <a:lnTo>
                  <a:pt x="1166270" y="0"/>
                </a:lnTo>
              </a:path>
            </a:pathLst>
          </a:custGeom>
          <a:ln w="25399">
            <a:solidFill>
              <a:srgbClr val="000000"/>
            </a:solidFill>
          </a:ln>
        </p:spPr>
        <p:txBody>
          <a:bodyPr wrap="square" lIns="0" tIns="0" rIns="0" bIns="0" rtlCol="0"/>
          <a:lstStyle/>
          <a:p>
            <a:endParaRPr/>
          </a:p>
        </p:txBody>
      </p:sp>
      <p:sp>
        <p:nvSpPr>
          <p:cNvPr id="23" name="object 23"/>
          <p:cNvSpPr/>
          <p:nvPr/>
        </p:nvSpPr>
        <p:spPr>
          <a:xfrm>
            <a:off x="5720889" y="4005923"/>
            <a:ext cx="125730" cy="132715"/>
          </a:xfrm>
          <a:custGeom>
            <a:avLst/>
            <a:gdLst/>
            <a:ahLst/>
            <a:cxnLst/>
            <a:rect l="l" t="t" r="r" b="b"/>
            <a:pathLst>
              <a:path w="125729" h="132714">
                <a:moveTo>
                  <a:pt x="125665" y="0"/>
                </a:moveTo>
                <a:lnTo>
                  <a:pt x="0" y="52810"/>
                </a:lnTo>
                <a:lnTo>
                  <a:pt x="92514" y="132218"/>
                </a:lnTo>
                <a:lnTo>
                  <a:pt x="125665" y="0"/>
                </a:lnTo>
                <a:close/>
              </a:path>
            </a:pathLst>
          </a:custGeom>
          <a:solidFill>
            <a:srgbClr val="000000"/>
          </a:solidFill>
        </p:spPr>
        <p:txBody>
          <a:bodyPr wrap="square" lIns="0" tIns="0" rIns="0" bIns="0" rtlCol="0"/>
          <a:lstStyle/>
          <a:p>
            <a:endParaRPr/>
          </a:p>
        </p:txBody>
      </p:sp>
      <p:sp>
        <p:nvSpPr>
          <p:cNvPr id="24" name="object 24"/>
          <p:cNvSpPr/>
          <p:nvPr/>
        </p:nvSpPr>
        <p:spPr>
          <a:xfrm>
            <a:off x="4732776" y="4137508"/>
            <a:ext cx="1113790" cy="1280795"/>
          </a:xfrm>
          <a:custGeom>
            <a:avLst/>
            <a:gdLst/>
            <a:ahLst/>
            <a:cxnLst/>
            <a:rect l="l" t="t" r="r" b="b"/>
            <a:pathLst>
              <a:path w="1113789" h="1280795">
                <a:moveTo>
                  <a:pt x="0" y="1280246"/>
                </a:moveTo>
                <a:lnTo>
                  <a:pt x="8335" y="1270665"/>
                </a:lnTo>
                <a:lnTo>
                  <a:pt x="1113778" y="0"/>
                </a:lnTo>
              </a:path>
            </a:pathLst>
          </a:custGeom>
          <a:ln w="25399">
            <a:solidFill>
              <a:srgbClr val="000000"/>
            </a:solidFill>
          </a:ln>
        </p:spPr>
        <p:txBody>
          <a:bodyPr wrap="square" lIns="0" tIns="0" rIns="0" bIns="0" rtlCol="0"/>
          <a:lstStyle/>
          <a:p>
            <a:endParaRPr/>
          </a:p>
        </p:txBody>
      </p:sp>
      <p:sp>
        <p:nvSpPr>
          <p:cNvPr id="25" name="object 25"/>
          <p:cNvSpPr/>
          <p:nvPr/>
        </p:nvSpPr>
        <p:spPr>
          <a:xfrm>
            <a:off x="4661089" y="5368161"/>
            <a:ext cx="126364" cy="132080"/>
          </a:xfrm>
          <a:custGeom>
            <a:avLst/>
            <a:gdLst/>
            <a:ahLst/>
            <a:cxnLst/>
            <a:rect l="l" t="t" r="r" b="b"/>
            <a:pathLst>
              <a:path w="126364" h="132079">
                <a:moveTo>
                  <a:pt x="34030" y="0"/>
                </a:moveTo>
                <a:lnTo>
                  <a:pt x="0" y="131993"/>
                </a:lnTo>
                <a:lnTo>
                  <a:pt x="126013" y="80022"/>
                </a:lnTo>
                <a:lnTo>
                  <a:pt x="34030" y="0"/>
                </a:lnTo>
                <a:close/>
              </a:path>
            </a:pathLst>
          </a:custGeom>
          <a:solidFill>
            <a:srgbClr val="000000"/>
          </a:solidFill>
        </p:spPr>
        <p:txBody>
          <a:bodyPr wrap="square" lIns="0" tIns="0" rIns="0" bIns="0" rtlCol="0"/>
          <a:lstStyle/>
          <a:p>
            <a:endParaRPr/>
          </a:p>
        </p:txBody>
      </p:sp>
      <p:sp>
        <p:nvSpPr>
          <p:cNvPr id="26" name="object 26"/>
          <p:cNvSpPr/>
          <p:nvPr/>
        </p:nvSpPr>
        <p:spPr>
          <a:xfrm>
            <a:off x="4678139" y="5708885"/>
            <a:ext cx="1059815" cy="22860"/>
          </a:xfrm>
          <a:custGeom>
            <a:avLst/>
            <a:gdLst/>
            <a:ahLst/>
            <a:cxnLst/>
            <a:rect l="l" t="t" r="r" b="b"/>
            <a:pathLst>
              <a:path w="1059814" h="22860">
                <a:moveTo>
                  <a:pt x="1059780" y="0"/>
                </a:moveTo>
                <a:lnTo>
                  <a:pt x="1047083" y="271"/>
                </a:lnTo>
                <a:lnTo>
                  <a:pt x="0" y="22689"/>
                </a:lnTo>
              </a:path>
            </a:pathLst>
          </a:custGeom>
          <a:ln w="25399">
            <a:solidFill>
              <a:srgbClr val="000000"/>
            </a:solidFill>
          </a:ln>
        </p:spPr>
        <p:txBody>
          <a:bodyPr wrap="square" lIns="0" tIns="0" rIns="0" bIns="0" rtlCol="0"/>
          <a:lstStyle/>
          <a:p>
            <a:endParaRPr/>
          </a:p>
        </p:txBody>
      </p:sp>
      <p:sp>
        <p:nvSpPr>
          <p:cNvPr id="27" name="object 27"/>
          <p:cNvSpPr/>
          <p:nvPr/>
        </p:nvSpPr>
        <p:spPr>
          <a:xfrm>
            <a:off x="5723917" y="5648211"/>
            <a:ext cx="123825" cy="121920"/>
          </a:xfrm>
          <a:custGeom>
            <a:avLst/>
            <a:gdLst/>
            <a:ahLst/>
            <a:cxnLst/>
            <a:rect l="l" t="t" r="r" b="b"/>
            <a:pathLst>
              <a:path w="123825" h="121920">
                <a:moveTo>
                  <a:pt x="0" y="0"/>
                </a:moveTo>
                <a:lnTo>
                  <a:pt x="2609" y="121892"/>
                </a:lnTo>
                <a:lnTo>
                  <a:pt x="123197" y="5833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4761598" y="5811630"/>
            <a:ext cx="1085850" cy="0"/>
          </a:xfrm>
          <a:custGeom>
            <a:avLst/>
            <a:gdLst/>
            <a:ahLst/>
            <a:cxnLst/>
            <a:rect l="l" t="t" r="r" b="b"/>
            <a:pathLst>
              <a:path w="1085850">
                <a:moveTo>
                  <a:pt x="1085308" y="0"/>
                </a:moveTo>
                <a:lnTo>
                  <a:pt x="12700" y="0"/>
                </a:lnTo>
                <a:lnTo>
                  <a:pt x="0" y="0"/>
                </a:lnTo>
              </a:path>
            </a:pathLst>
          </a:custGeom>
          <a:ln w="25400">
            <a:solidFill>
              <a:srgbClr val="000000"/>
            </a:solidFill>
          </a:ln>
        </p:spPr>
        <p:txBody>
          <a:bodyPr wrap="square" lIns="0" tIns="0" rIns="0" bIns="0" rtlCol="0"/>
          <a:lstStyle/>
          <a:p>
            <a:endParaRPr/>
          </a:p>
        </p:txBody>
      </p:sp>
      <p:sp>
        <p:nvSpPr>
          <p:cNvPr id="29" name="object 29"/>
          <p:cNvSpPr/>
          <p:nvPr/>
        </p:nvSpPr>
        <p:spPr>
          <a:xfrm>
            <a:off x="4652378" y="5750669"/>
            <a:ext cx="121920" cy="121920"/>
          </a:xfrm>
          <a:custGeom>
            <a:avLst/>
            <a:gdLst/>
            <a:ahLst/>
            <a:cxnLst/>
            <a:rect l="l" t="t" r="r" b="b"/>
            <a:pathLst>
              <a:path w="121919" h="121920">
                <a:moveTo>
                  <a:pt x="121919" y="0"/>
                </a:moveTo>
                <a:lnTo>
                  <a:pt x="0" y="60959"/>
                </a:lnTo>
                <a:lnTo>
                  <a:pt x="121919" y="121919"/>
                </a:lnTo>
                <a:lnTo>
                  <a:pt x="121919" y="0"/>
                </a:lnTo>
                <a:close/>
              </a:path>
            </a:pathLst>
          </a:custGeom>
          <a:solidFill>
            <a:srgbClr val="000000"/>
          </a:solidFill>
        </p:spPr>
        <p:txBody>
          <a:bodyPr wrap="square" lIns="0" tIns="0" rIns="0" bIns="0" rtlCol="0"/>
          <a:lstStyle/>
          <a:p>
            <a:endParaRPr/>
          </a:p>
        </p:txBody>
      </p:sp>
      <p:sp>
        <p:nvSpPr>
          <p:cNvPr id="30" name="object 30"/>
          <p:cNvSpPr/>
          <p:nvPr/>
        </p:nvSpPr>
        <p:spPr>
          <a:xfrm>
            <a:off x="4664794" y="4908896"/>
            <a:ext cx="1087755" cy="687070"/>
          </a:xfrm>
          <a:custGeom>
            <a:avLst/>
            <a:gdLst/>
            <a:ahLst/>
            <a:cxnLst/>
            <a:rect l="l" t="t" r="r" b="b"/>
            <a:pathLst>
              <a:path w="1087754" h="687070">
                <a:moveTo>
                  <a:pt x="1087635" y="0"/>
                </a:moveTo>
                <a:lnTo>
                  <a:pt x="1076896" y="6780"/>
                </a:lnTo>
                <a:lnTo>
                  <a:pt x="0" y="686699"/>
                </a:lnTo>
              </a:path>
            </a:pathLst>
          </a:custGeom>
          <a:ln w="25400">
            <a:solidFill>
              <a:srgbClr val="000000"/>
            </a:solidFill>
          </a:ln>
        </p:spPr>
        <p:txBody>
          <a:bodyPr wrap="square" lIns="0" tIns="0" rIns="0" bIns="0" rtlCol="0"/>
          <a:lstStyle/>
          <a:p>
            <a:endParaRPr/>
          </a:p>
        </p:txBody>
      </p:sp>
      <p:sp>
        <p:nvSpPr>
          <p:cNvPr id="31" name="object 31"/>
          <p:cNvSpPr/>
          <p:nvPr/>
        </p:nvSpPr>
        <p:spPr>
          <a:xfrm>
            <a:off x="5709145" y="4850588"/>
            <a:ext cx="135890" cy="116839"/>
          </a:xfrm>
          <a:custGeom>
            <a:avLst/>
            <a:gdLst/>
            <a:ahLst/>
            <a:cxnLst/>
            <a:rect l="l" t="t" r="r" b="b"/>
            <a:pathLst>
              <a:path w="135889" h="116839">
                <a:moveTo>
                  <a:pt x="135637" y="0"/>
                </a:moveTo>
                <a:lnTo>
                  <a:pt x="0" y="13543"/>
                </a:lnTo>
                <a:lnTo>
                  <a:pt x="65090" y="116635"/>
                </a:lnTo>
                <a:lnTo>
                  <a:pt x="135637" y="0"/>
                </a:lnTo>
                <a:close/>
              </a:path>
            </a:pathLst>
          </a:custGeom>
          <a:solidFill>
            <a:srgbClr val="000000"/>
          </a:solidFill>
        </p:spPr>
        <p:txBody>
          <a:bodyPr wrap="square" lIns="0" tIns="0" rIns="0" bIns="0" rtlCol="0"/>
          <a:lstStyle/>
          <a:p>
            <a:endParaRPr/>
          </a:p>
        </p:txBody>
      </p:sp>
      <p:sp>
        <p:nvSpPr>
          <p:cNvPr id="32" name="object 32"/>
          <p:cNvSpPr/>
          <p:nvPr/>
        </p:nvSpPr>
        <p:spPr>
          <a:xfrm>
            <a:off x="4744066" y="4939488"/>
            <a:ext cx="1113790" cy="699135"/>
          </a:xfrm>
          <a:custGeom>
            <a:avLst/>
            <a:gdLst/>
            <a:ahLst/>
            <a:cxnLst/>
            <a:rect l="l" t="t" r="r" b="b"/>
            <a:pathLst>
              <a:path w="1113789" h="699135">
                <a:moveTo>
                  <a:pt x="1113416" y="0"/>
                </a:moveTo>
                <a:lnTo>
                  <a:pt x="10757" y="691820"/>
                </a:lnTo>
                <a:lnTo>
                  <a:pt x="0" y="698569"/>
                </a:lnTo>
              </a:path>
            </a:pathLst>
          </a:custGeom>
          <a:ln w="25399">
            <a:solidFill>
              <a:srgbClr val="000000"/>
            </a:solidFill>
          </a:ln>
        </p:spPr>
        <p:txBody>
          <a:bodyPr wrap="square" lIns="0" tIns="0" rIns="0" bIns="0" rtlCol="0"/>
          <a:lstStyle/>
          <a:p>
            <a:endParaRPr/>
          </a:p>
        </p:txBody>
      </p:sp>
      <p:sp>
        <p:nvSpPr>
          <p:cNvPr id="33" name="object 33"/>
          <p:cNvSpPr/>
          <p:nvPr/>
        </p:nvSpPr>
        <p:spPr>
          <a:xfrm>
            <a:off x="4651547" y="5579670"/>
            <a:ext cx="135890" cy="116839"/>
          </a:xfrm>
          <a:custGeom>
            <a:avLst/>
            <a:gdLst/>
            <a:ahLst/>
            <a:cxnLst/>
            <a:rect l="l" t="t" r="r" b="b"/>
            <a:pathLst>
              <a:path w="135889" h="116839">
                <a:moveTo>
                  <a:pt x="70877" y="0"/>
                </a:moveTo>
                <a:lnTo>
                  <a:pt x="0" y="116434"/>
                </a:lnTo>
                <a:lnTo>
                  <a:pt x="135674" y="103275"/>
                </a:lnTo>
                <a:lnTo>
                  <a:pt x="70877" y="0"/>
                </a:lnTo>
                <a:close/>
              </a:path>
            </a:pathLst>
          </a:custGeom>
          <a:solidFill>
            <a:srgbClr val="000000"/>
          </a:solidFill>
        </p:spPr>
        <p:txBody>
          <a:bodyPr wrap="square" lIns="0" tIns="0" rIns="0" bIns="0" rtlCol="0"/>
          <a:lstStyle/>
          <a:p>
            <a:endParaRPr/>
          </a:p>
        </p:txBody>
      </p:sp>
      <p:sp>
        <p:nvSpPr>
          <p:cNvPr id="34" name="object 34"/>
          <p:cNvSpPr/>
          <p:nvPr/>
        </p:nvSpPr>
        <p:spPr>
          <a:xfrm>
            <a:off x="7716395" y="3246360"/>
            <a:ext cx="658495" cy="868044"/>
          </a:xfrm>
          <a:custGeom>
            <a:avLst/>
            <a:gdLst/>
            <a:ahLst/>
            <a:cxnLst/>
            <a:rect l="l" t="t" r="r" b="b"/>
            <a:pathLst>
              <a:path w="658495" h="868045">
                <a:moveTo>
                  <a:pt x="0" y="867753"/>
                </a:moveTo>
                <a:lnTo>
                  <a:pt x="650254" y="10120"/>
                </a:lnTo>
                <a:lnTo>
                  <a:pt x="657927" y="0"/>
                </a:lnTo>
              </a:path>
            </a:pathLst>
          </a:custGeom>
          <a:ln w="25400">
            <a:solidFill>
              <a:srgbClr val="000000"/>
            </a:solidFill>
          </a:ln>
        </p:spPr>
        <p:txBody>
          <a:bodyPr wrap="square" lIns="0" tIns="0" rIns="0" bIns="0" rtlCol="0"/>
          <a:lstStyle/>
          <a:p>
            <a:endParaRPr/>
          </a:p>
        </p:txBody>
      </p:sp>
      <p:sp>
        <p:nvSpPr>
          <p:cNvPr id="35" name="object 35"/>
          <p:cNvSpPr/>
          <p:nvPr/>
        </p:nvSpPr>
        <p:spPr>
          <a:xfrm>
            <a:off x="8318073" y="3159329"/>
            <a:ext cx="122555" cy="133985"/>
          </a:xfrm>
          <a:custGeom>
            <a:avLst/>
            <a:gdLst/>
            <a:ahLst/>
            <a:cxnLst/>
            <a:rect l="l" t="t" r="r" b="b"/>
            <a:pathLst>
              <a:path w="122554" h="133985">
                <a:moveTo>
                  <a:pt x="122236" y="0"/>
                </a:moveTo>
                <a:lnTo>
                  <a:pt x="0" y="60321"/>
                </a:lnTo>
                <a:lnTo>
                  <a:pt x="97152" y="133982"/>
                </a:lnTo>
                <a:lnTo>
                  <a:pt x="122236" y="0"/>
                </a:lnTo>
                <a:close/>
              </a:path>
            </a:pathLst>
          </a:custGeom>
          <a:solidFill>
            <a:srgbClr val="000000"/>
          </a:solidFill>
        </p:spPr>
        <p:txBody>
          <a:bodyPr wrap="square" lIns="0" tIns="0" rIns="0" bIns="0" rtlCol="0"/>
          <a:lstStyle/>
          <a:p>
            <a:endParaRPr/>
          </a:p>
        </p:txBody>
      </p:sp>
      <p:sp>
        <p:nvSpPr>
          <p:cNvPr id="36" name="object 36"/>
          <p:cNvSpPr/>
          <p:nvPr/>
        </p:nvSpPr>
        <p:spPr>
          <a:xfrm>
            <a:off x="7794807" y="4218172"/>
            <a:ext cx="772795" cy="1138555"/>
          </a:xfrm>
          <a:custGeom>
            <a:avLst/>
            <a:gdLst/>
            <a:ahLst/>
            <a:cxnLst/>
            <a:rect l="l" t="t" r="r" b="b"/>
            <a:pathLst>
              <a:path w="772795" h="1138554">
                <a:moveTo>
                  <a:pt x="772501" y="1138255"/>
                </a:moveTo>
                <a:lnTo>
                  <a:pt x="7131" y="10508"/>
                </a:lnTo>
                <a:lnTo>
                  <a:pt x="0" y="0"/>
                </a:lnTo>
              </a:path>
            </a:pathLst>
          </a:custGeom>
          <a:ln w="25400">
            <a:solidFill>
              <a:srgbClr val="000000"/>
            </a:solidFill>
          </a:ln>
        </p:spPr>
        <p:txBody>
          <a:bodyPr wrap="square" lIns="0" tIns="0" rIns="0" bIns="0" rtlCol="0"/>
          <a:lstStyle/>
          <a:p>
            <a:endParaRPr/>
          </a:p>
        </p:txBody>
      </p:sp>
      <p:sp>
        <p:nvSpPr>
          <p:cNvPr id="37" name="object 37"/>
          <p:cNvSpPr/>
          <p:nvPr/>
        </p:nvSpPr>
        <p:spPr>
          <a:xfrm>
            <a:off x="7733473" y="4127800"/>
            <a:ext cx="119380" cy="135255"/>
          </a:xfrm>
          <a:custGeom>
            <a:avLst/>
            <a:gdLst/>
            <a:ahLst/>
            <a:cxnLst/>
            <a:rect l="l" t="t" r="r" b="b"/>
            <a:pathLst>
              <a:path w="119379" h="135254">
                <a:moveTo>
                  <a:pt x="0" y="0"/>
                </a:moveTo>
                <a:lnTo>
                  <a:pt x="18025" y="135112"/>
                </a:lnTo>
                <a:lnTo>
                  <a:pt x="118906" y="66648"/>
                </a:lnTo>
                <a:lnTo>
                  <a:pt x="0"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1458939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SG" sz="4000" dirty="0">
                <a:latin typeface="+mn-lt"/>
              </a:rPr>
              <a:t>Communication stack support on Contiki</a:t>
            </a:r>
          </a:p>
        </p:txBody>
      </p:sp>
      <p:sp>
        <p:nvSpPr>
          <p:cNvPr id="3" name="Content Placeholder 2"/>
          <p:cNvSpPr>
            <a:spLocks noGrp="1"/>
          </p:cNvSpPr>
          <p:nvPr>
            <p:ph idx="1"/>
          </p:nvPr>
        </p:nvSpPr>
        <p:spPr>
          <a:xfrm>
            <a:off x="838200" y="1625600"/>
            <a:ext cx="10816598" cy="4161051"/>
          </a:xfrm>
        </p:spPr>
        <p:txBody>
          <a:bodyPr>
            <a:normAutofit/>
          </a:bodyPr>
          <a:lstStyle/>
          <a:p>
            <a:r>
              <a:rPr lang="en-SG" dirty="0">
                <a:latin typeface="+mj-lt"/>
              </a:rPr>
              <a:t>Provides an implementation of TCP/IP protocol stack for small 8 bit micro-controllers (</a:t>
            </a:r>
            <a:r>
              <a:rPr lang="en-SG" dirty="0" err="1">
                <a:latin typeface="+mj-lt"/>
              </a:rPr>
              <a:t>uIP</a:t>
            </a:r>
            <a:r>
              <a:rPr lang="en-SG" dirty="0">
                <a:latin typeface="+mj-lt"/>
              </a:rPr>
              <a:t>). Written in C and it has the minimum set of features needed for a full TCP/IP stack. </a:t>
            </a:r>
          </a:p>
          <a:p>
            <a:r>
              <a:rPr lang="en-SG" dirty="0">
                <a:solidFill>
                  <a:schemeClr val="tx1">
                    <a:lumMod val="50000"/>
                    <a:lumOff val="50000"/>
                  </a:schemeClr>
                </a:solidFill>
                <a:latin typeface="+mj-lt"/>
              </a:rPr>
              <a:t>Provides RIME, a lightweight layered protocol stack for network-based communication. Rime provides single hop unicast, single hop broadcast, and multi-hop communication support. Applications are allowed to implement protocols that are not present in the Rime stack. </a:t>
            </a:r>
          </a:p>
          <a:p>
            <a:r>
              <a:rPr lang="en-SG" dirty="0">
                <a:latin typeface="+mj-lt"/>
              </a:rPr>
              <a:t>Provide IPv6 routing protocol for low power and lossy networks exists an implementation of RPL called </a:t>
            </a:r>
            <a:r>
              <a:rPr lang="en-SG" dirty="0" err="1">
                <a:latin typeface="+mj-lt"/>
              </a:rPr>
              <a:t>ContikiRPL</a:t>
            </a:r>
            <a:endParaRPr lang="en-SG" dirty="0">
              <a:latin typeface="+mj-lt"/>
            </a:endParaRPr>
          </a:p>
        </p:txBody>
      </p:sp>
      <p:sp>
        <p:nvSpPr>
          <p:cNvPr id="4" name="Slide Number Placeholder 3"/>
          <p:cNvSpPr>
            <a:spLocks noGrp="1"/>
          </p:cNvSpPr>
          <p:nvPr>
            <p:ph type="sldNum" sz="quarter" idx="12"/>
          </p:nvPr>
        </p:nvSpPr>
        <p:spPr/>
        <p:txBody>
          <a:bodyPr/>
          <a:lstStyle/>
          <a:p>
            <a:fld id="{5C6FAEEE-D619-4E65-A0EF-E650D0B3166A}" type="slidenum">
              <a:rPr lang="en-US" smtClean="0"/>
              <a:t>71</a:t>
            </a:fld>
            <a:endParaRPr lang="en-US"/>
          </a:p>
        </p:txBody>
      </p:sp>
    </p:spTree>
    <p:extLst>
      <p:ext uri="{BB962C8B-B14F-4D97-AF65-F5344CB8AC3E}">
        <p14:creationId xmlns:p14="http://schemas.microsoft.com/office/powerpoint/2010/main" val="40926517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776412" y="6365876"/>
            <a:ext cx="8641080" cy="1905"/>
          </a:xfrm>
          <a:custGeom>
            <a:avLst/>
            <a:gdLst/>
            <a:ahLst/>
            <a:cxnLst/>
            <a:rect l="l" t="t" r="r" b="b"/>
            <a:pathLst>
              <a:path w="8641080" h="1904">
                <a:moveTo>
                  <a:pt x="0" y="0"/>
                </a:moveTo>
                <a:lnTo>
                  <a:pt x="8640762" y="1587"/>
                </a:lnTo>
              </a:path>
            </a:pathLst>
          </a:custGeom>
          <a:ln w="7620">
            <a:solidFill>
              <a:srgbClr val="000000"/>
            </a:solidFill>
          </a:ln>
        </p:spPr>
        <p:txBody>
          <a:bodyPr wrap="square" lIns="0" tIns="0" rIns="0" bIns="0" rtlCol="0"/>
          <a:lstStyle/>
          <a:p>
            <a:endParaRPr/>
          </a:p>
        </p:txBody>
      </p:sp>
      <p:sp>
        <p:nvSpPr>
          <p:cNvPr id="5" name="object 5"/>
          <p:cNvSpPr/>
          <p:nvPr/>
        </p:nvSpPr>
        <p:spPr>
          <a:xfrm>
            <a:off x="2133601" y="2806664"/>
            <a:ext cx="8136255" cy="3518535"/>
          </a:xfrm>
          <a:custGeom>
            <a:avLst/>
            <a:gdLst/>
            <a:ahLst/>
            <a:cxnLst/>
            <a:rect l="l" t="t" r="r" b="b"/>
            <a:pathLst>
              <a:path w="8136255" h="3518535">
                <a:moveTo>
                  <a:pt x="0" y="0"/>
                </a:moveTo>
                <a:lnTo>
                  <a:pt x="8135936" y="0"/>
                </a:lnTo>
                <a:lnTo>
                  <a:pt x="8135936" y="3517937"/>
                </a:lnTo>
                <a:lnTo>
                  <a:pt x="0" y="3517937"/>
                </a:lnTo>
                <a:lnTo>
                  <a:pt x="0" y="0"/>
                </a:lnTo>
                <a:close/>
              </a:path>
            </a:pathLst>
          </a:custGeom>
          <a:solidFill>
            <a:srgbClr val="FACF87">
              <a:alpha val="50979"/>
            </a:srgbClr>
          </a:solidFill>
        </p:spPr>
        <p:txBody>
          <a:bodyPr wrap="square" lIns="0" tIns="0" rIns="0" bIns="0" rtlCol="0"/>
          <a:lstStyle/>
          <a:p>
            <a:endParaRPr/>
          </a:p>
        </p:txBody>
      </p:sp>
      <p:sp>
        <p:nvSpPr>
          <p:cNvPr id="6" name="object 6"/>
          <p:cNvSpPr/>
          <p:nvPr/>
        </p:nvSpPr>
        <p:spPr>
          <a:xfrm>
            <a:off x="2133599" y="2216151"/>
            <a:ext cx="6248400" cy="300355"/>
          </a:xfrm>
          <a:custGeom>
            <a:avLst/>
            <a:gdLst/>
            <a:ahLst/>
            <a:cxnLst/>
            <a:rect l="l" t="t" r="r" b="b"/>
            <a:pathLst>
              <a:path w="6248400" h="300355">
                <a:moveTo>
                  <a:pt x="0" y="0"/>
                </a:moveTo>
                <a:lnTo>
                  <a:pt x="6248400" y="0"/>
                </a:lnTo>
                <a:lnTo>
                  <a:pt x="6248400" y="300038"/>
                </a:lnTo>
                <a:lnTo>
                  <a:pt x="0" y="300038"/>
                </a:lnTo>
                <a:lnTo>
                  <a:pt x="0" y="0"/>
                </a:lnTo>
                <a:close/>
              </a:path>
            </a:pathLst>
          </a:custGeom>
          <a:solidFill>
            <a:srgbClr val="D7D8F2">
              <a:alpha val="50979"/>
            </a:srgbClr>
          </a:solidFill>
        </p:spPr>
        <p:txBody>
          <a:bodyPr wrap="square" lIns="0" tIns="0" rIns="0" bIns="0" rtlCol="0"/>
          <a:lstStyle/>
          <a:p>
            <a:endParaRPr/>
          </a:p>
        </p:txBody>
      </p:sp>
      <p:sp>
        <p:nvSpPr>
          <p:cNvPr id="7" name="object 7"/>
          <p:cNvSpPr/>
          <p:nvPr/>
        </p:nvSpPr>
        <p:spPr>
          <a:xfrm>
            <a:off x="2133600" y="2505835"/>
            <a:ext cx="5206365" cy="300990"/>
          </a:xfrm>
          <a:custGeom>
            <a:avLst/>
            <a:gdLst/>
            <a:ahLst/>
            <a:cxnLst/>
            <a:rect l="l" t="t" r="r" b="b"/>
            <a:pathLst>
              <a:path w="5206365" h="300989">
                <a:moveTo>
                  <a:pt x="0" y="0"/>
                </a:moveTo>
                <a:lnTo>
                  <a:pt x="5205908" y="0"/>
                </a:lnTo>
                <a:lnTo>
                  <a:pt x="5205908" y="300827"/>
                </a:lnTo>
                <a:lnTo>
                  <a:pt x="0" y="300827"/>
                </a:lnTo>
                <a:lnTo>
                  <a:pt x="0" y="0"/>
                </a:lnTo>
                <a:close/>
              </a:path>
            </a:pathLst>
          </a:custGeom>
          <a:solidFill>
            <a:srgbClr val="D4FDD5">
              <a:alpha val="50979"/>
            </a:srgbClr>
          </a:solidFill>
        </p:spPr>
        <p:txBody>
          <a:bodyPr wrap="square" lIns="0" tIns="0" rIns="0" bIns="0" rtlCol="0"/>
          <a:lstStyle/>
          <a:p>
            <a:endParaRPr/>
          </a:p>
        </p:txBody>
      </p:sp>
      <p:sp>
        <p:nvSpPr>
          <p:cNvPr id="9" name="object 9"/>
          <p:cNvSpPr txBox="1"/>
          <p:nvPr/>
        </p:nvSpPr>
        <p:spPr>
          <a:xfrm>
            <a:off x="2184400" y="1536701"/>
            <a:ext cx="6122670" cy="4805931"/>
          </a:xfrm>
          <a:prstGeom prst="rect">
            <a:avLst/>
          </a:prstGeom>
        </p:spPr>
        <p:txBody>
          <a:bodyPr vert="horz" wrap="square" lIns="0" tIns="12700" rIns="0" bIns="0" rtlCol="0">
            <a:spAutoFit/>
          </a:bodyPr>
          <a:lstStyle/>
          <a:p>
            <a:pPr marL="12700">
              <a:spcBef>
                <a:spcPts val="100"/>
              </a:spcBef>
            </a:pPr>
            <a:r>
              <a:rPr sz="1600" b="1" spc="-5" dirty="0">
                <a:latin typeface="Courier New"/>
                <a:cs typeface="Courier New"/>
              </a:rPr>
              <a:t>#include</a:t>
            </a:r>
            <a:r>
              <a:rPr sz="1600" b="1" spc="-10" dirty="0">
                <a:latin typeface="Courier New"/>
                <a:cs typeface="Courier New"/>
              </a:rPr>
              <a:t> </a:t>
            </a:r>
            <a:r>
              <a:rPr sz="1600" b="1" spc="-5" dirty="0">
                <a:latin typeface="Courier New"/>
                <a:cs typeface="Courier New"/>
              </a:rPr>
              <a:t>“</a:t>
            </a:r>
            <a:r>
              <a:rPr sz="1600" b="1" spc="-5" dirty="0">
                <a:solidFill>
                  <a:srgbClr val="FF7C00"/>
                </a:solidFill>
                <a:latin typeface="Courier New"/>
                <a:cs typeface="Courier New"/>
              </a:rPr>
              <a:t>contiki.h</a:t>
            </a:r>
            <a:r>
              <a:rPr sz="1600" b="1" spc="-5" dirty="0">
                <a:latin typeface="Courier New"/>
                <a:cs typeface="Courier New"/>
              </a:rPr>
              <a:t>”</a:t>
            </a:r>
            <a:endParaRPr sz="1600" dirty="0">
              <a:latin typeface="Courier New"/>
              <a:cs typeface="Courier New"/>
            </a:endParaRPr>
          </a:p>
          <a:p>
            <a:pPr>
              <a:spcBef>
                <a:spcPts val="10"/>
              </a:spcBef>
            </a:pPr>
            <a:endParaRPr sz="2600" dirty="0">
              <a:latin typeface="Times New Roman"/>
              <a:cs typeface="Times New Roman"/>
            </a:endParaRPr>
          </a:p>
          <a:p>
            <a:pPr marL="12700" marR="5080">
              <a:lnSpc>
                <a:spcPct val="119800"/>
              </a:lnSpc>
            </a:pPr>
            <a:r>
              <a:rPr sz="1600" b="1" spc="-5" dirty="0">
                <a:latin typeface="Courier New"/>
                <a:cs typeface="Courier New"/>
              </a:rPr>
              <a:t>PROCESS(</a:t>
            </a:r>
            <a:r>
              <a:rPr sz="1600" b="1" spc="-5" dirty="0">
                <a:solidFill>
                  <a:srgbClr val="021CA1"/>
                </a:solidFill>
                <a:latin typeface="Courier New"/>
                <a:cs typeface="Courier New"/>
              </a:rPr>
              <a:t>my_example_process</a:t>
            </a:r>
            <a:r>
              <a:rPr sz="1600" spc="-5" dirty="0">
                <a:latin typeface="Courier New"/>
                <a:cs typeface="Courier New"/>
              </a:rPr>
              <a:t>, “</a:t>
            </a:r>
            <a:r>
              <a:rPr sz="1600" b="1" spc="-5" dirty="0">
                <a:solidFill>
                  <a:srgbClr val="008F00"/>
                </a:solidFill>
                <a:latin typeface="Courier New"/>
                <a:cs typeface="Courier New"/>
              </a:rPr>
              <a:t>my example process</a:t>
            </a:r>
            <a:r>
              <a:rPr sz="1600" b="1" spc="-5" dirty="0">
                <a:latin typeface="Courier New"/>
                <a:cs typeface="Courier New"/>
              </a:rPr>
              <a:t>”);  AUTOSTART_PROCESSES(&amp;</a:t>
            </a:r>
            <a:r>
              <a:rPr sz="1600" b="1" spc="-5" dirty="0">
                <a:solidFill>
                  <a:srgbClr val="021CA1"/>
                </a:solidFill>
                <a:latin typeface="Courier New"/>
                <a:cs typeface="Courier New"/>
              </a:rPr>
              <a:t>my_example_process</a:t>
            </a:r>
            <a:r>
              <a:rPr sz="1600" b="1" spc="-5" dirty="0">
                <a:latin typeface="Courier New"/>
                <a:cs typeface="Courier New"/>
              </a:rPr>
              <a:t>);  PROCESS_THREAD(</a:t>
            </a:r>
            <a:r>
              <a:rPr sz="1600" b="1" spc="-5" dirty="0">
                <a:solidFill>
                  <a:srgbClr val="021CA1"/>
                </a:solidFill>
                <a:latin typeface="Courier New"/>
                <a:cs typeface="Courier New"/>
              </a:rPr>
              <a:t>my_example_process</a:t>
            </a:r>
            <a:r>
              <a:rPr sz="1600" spc="-5" dirty="0">
                <a:latin typeface="Courier New"/>
                <a:cs typeface="Courier New"/>
              </a:rPr>
              <a:t>, </a:t>
            </a:r>
            <a:r>
              <a:rPr sz="1600" b="1" dirty="0">
                <a:solidFill>
                  <a:srgbClr val="6C6C6C"/>
                </a:solidFill>
                <a:latin typeface="Courier New"/>
                <a:cs typeface="Courier New"/>
              </a:rPr>
              <a:t>ev</a:t>
            </a:r>
            <a:r>
              <a:rPr sz="1600" dirty="0">
                <a:latin typeface="Courier New"/>
                <a:cs typeface="Courier New"/>
              </a:rPr>
              <a:t>,</a:t>
            </a:r>
            <a:r>
              <a:rPr sz="1600" spc="10" dirty="0">
                <a:latin typeface="Courier New"/>
                <a:cs typeface="Courier New"/>
              </a:rPr>
              <a:t> </a:t>
            </a:r>
            <a:r>
              <a:rPr sz="1600" b="1" dirty="0">
                <a:solidFill>
                  <a:srgbClr val="6C6C6C"/>
                </a:solidFill>
                <a:latin typeface="Courier New"/>
                <a:cs typeface="Courier New"/>
              </a:rPr>
              <a:t>data</a:t>
            </a:r>
            <a:r>
              <a:rPr sz="1600" b="1" dirty="0">
                <a:latin typeface="Courier New"/>
                <a:cs typeface="Courier New"/>
              </a:rPr>
              <a:t>)</a:t>
            </a:r>
            <a:endParaRPr sz="1600" dirty="0">
              <a:latin typeface="Courier New"/>
              <a:cs typeface="Courier New"/>
            </a:endParaRPr>
          </a:p>
          <a:p>
            <a:pPr marL="12700">
              <a:spcBef>
                <a:spcPts val="380"/>
              </a:spcBef>
            </a:pPr>
            <a:r>
              <a:rPr sz="1600" b="1" dirty="0">
                <a:latin typeface="Courier New"/>
                <a:cs typeface="Courier New"/>
              </a:rPr>
              <a:t>{</a:t>
            </a:r>
            <a:endParaRPr sz="1600" dirty="0">
              <a:latin typeface="Courier New"/>
              <a:cs typeface="Courier New"/>
            </a:endParaRPr>
          </a:p>
          <a:p>
            <a:pPr marL="368300">
              <a:spcBef>
                <a:spcPts val="380"/>
              </a:spcBef>
            </a:pPr>
            <a:r>
              <a:rPr sz="1600" b="1" spc="-5" dirty="0">
                <a:latin typeface="Courier New"/>
                <a:cs typeface="Courier New"/>
              </a:rPr>
              <a:t>PROCESS_BEGIN();</a:t>
            </a:r>
            <a:endParaRPr sz="1600" dirty="0">
              <a:latin typeface="Courier New"/>
              <a:cs typeface="Courier New"/>
            </a:endParaRPr>
          </a:p>
          <a:p>
            <a:pPr marL="368300">
              <a:spcBef>
                <a:spcPts val="380"/>
              </a:spcBef>
            </a:pPr>
            <a:r>
              <a:rPr sz="1600" b="1" spc="-5" dirty="0">
                <a:solidFill>
                  <a:srgbClr val="0433FF"/>
                </a:solidFill>
                <a:latin typeface="Courier New"/>
                <a:cs typeface="Courier New"/>
              </a:rPr>
              <a:t>// initialize statements come</a:t>
            </a:r>
            <a:r>
              <a:rPr sz="1600" b="1" spc="-25" dirty="0">
                <a:solidFill>
                  <a:srgbClr val="0433FF"/>
                </a:solidFill>
                <a:latin typeface="Courier New"/>
                <a:cs typeface="Courier New"/>
              </a:rPr>
              <a:t> </a:t>
            </a:r>
            <a:r>
              <a:rPr sz="1600" b="1" spc="-5" dirty="0">
                <a:solidFill>
                  <a:srgbClr val="0433FF"/>
                </a:solidFill>
                <a:latin typeface="Courier New"/>
                <a:cs typeface="Courier New"/>
              </a:rPr>
              <a:t>here</a:t>
            </a:r>
            <a:endParaRPr sz="1600" dirty="0">
              <a:latin typeface="Courier New"/>
              <a:cs typeface="Courier New"/>
            </a:endParaRPr>
          </a:p>
          <a:p>
            <a:pPr marL="368300" marR="4526915">
              <a:lnSpc>
                <a:spcPct val="119800"/>
              </a:lnSpc>
            </a:pPr>
            <a:r>
              <a:rPr sz="1600" b="1" spc="-5" dirty="0">
                <a:solidFill>
                  <a:srgbClr val="0433FF"/>
                </a:solidFill>
                <a:latin typeface="Courier New"/>
                <a:cs typeface="Courier New"/>
              </a:rPr>
              <a:t>//  </a:t>
            </a:r>
            <a:r>
              <a:rPr sz="1600" b="1" spc="-5" dirty="0">
                <a:latin typeface="Courier New"/>
                <a:cs typeface="Courier New"/>
              </a:rPr>
              <a:t>while(</a:t>
            </a:r>
            <a:r>
              <a:rPr sz="1600" b="1" spc="-5" dirty="0">
                <a:solidFill>
                  <a:srgbClr val="941100"/>
                </a:solidFill>
                <a:latin typeface="Courier New"/>
                <a:cs typeface="Courier New"/>
              </a:rPr>
              <a:t>1</a:t>
            </a:r>
            <a:r>
              <a:rPr sz="1600" b="1" spc="-5" dirty="0">
                <a:latin typeface="Courier New"/>
                <a:cs typeface="Courier New"/>
              </a:rPr>
              <a:t>)</a:t>
            </a:r>
            <a:r>
              <a:rPr sz="1600" b="1" spc="-90" dirty="0">
                <a:latin typeface="Courier New"/>
                <a:cs typeface="Courier New"/>
              </a:rPr>
              <a:t> </a:t>
            </a:r>
            <a:r>
              <a:rPr sz="1600" b="1" dirty="0">
                <a:latin typeface="Courier New"/>
                <a:cs typeface="Courier New"/>
              </a:rPr>
              <a:t>{</a:t>
            </a:r>
            <a:endParaRPr sz="1600" dirty="0">
              <a:latin typeface="Courier New"/>
              <a:cs typeface="Courier New"/>
            </a:endParaRPr>
          </a:p>
          <a:p>
            <a:pPr marL="886460">
              <a:spcBef>
                <a:spcPts val="380"/>
              </a:spcBef>
            </a:pPr>
            <a:r>
              <a:rPr sz="1600" b="1" spc="-5" dirty="0">
                <a:solidFill>
                  <a:srgbClr val="0433FF"/>
                </a:solidFill>
                <a:latin typeface="Courier New"/>
                <a:cs typeface="Courier New"/>
              </a:rPr>
              <a:t>// perform tasks</a:t>
            </a:r>
            <a:r>
              <a:rPr sz="1600" b="1" spc="-90" dirty="0">
                <a:solidFill>
                  <a:srgbClr val="0433FF"/>
                </a:solidFill>
                <a:latin typeface="Courier New"/>
                <a:cs typeface="Courier New"/>
              </a:rPr>
              <a:t> </a:t>
            </a:r>
            <a:r>
              <a:rPr sz="1600" b="1" spc="-5" dirty="0">
                <a:solidFill>
                  <a:srgbClr val="0433FF"/>
                </a:solidFill>
                <a:latin typeface="Courier New"/>
                <a:cs typeface="Courier New"/>
              </a:rPr>
              <a:t>here</a:t>
            </a:r>
            <a:endParaRPr sz="1600" dirty="0">
              <a:latin typeface="Courier New"/>
              <a:cs typeface="Courier New"/>
            </a:endParaRPr>
          </a:p>
          <a:p>
            <a:pPr marL="886460" marR="2667635">
              <a:lnSpc>
                <a:spcPct val="119800"/>
              </a:lnSpc>
            </a:pPr>
            <a:r>
              <a:rPr sz="1600" b="1" spc="-5" dirty="0">
                <a:solidFill>
                  <a:srgbClr val="0433FF"/>
                </a:solidFill>
                <a:latin typeface="Courier New"/>
                <a:cs typeface="Courier New"/>
              </a:rPr>
              <a:t>//  </a:t>
            </a:r>
            <a:r>
              <a:rPr sz="1600" b="1" spc="-5" dirty="0">
                <a:latin typeface="Courier New"/>
                <a:cs typeface="Courier New"/>
              </a:rPr>
              <a:t>PROCESS_WAIT_EVENT();</a:t>
            </a:r>
            <a:endParaRPr sz="1600" dirty="0">
              <a:latin typeface="Courier New"/>
              <a:cs typeface="Courier New"/>
            </a:endParaRPr>
          </a:p>
          <a:p>
            <a:pPr marL="368300" marR="4039235">
              <a:lnSpc>
                <a:spcPct val="119800"/>
              </a:lnSpc>
            </a:pPr>
            <a:r>
              <a:rPr sz="1600" b="1" dirty="0">
                <a:latin typeface="Courier New"/>
                <a:cs typeface="Courier New"/>
              </a:rPr>
              <a:t>}  </a:t>
            </a:r>
            <a:r>
              <a:rPr sz="1600" b="1" spc="-5" dirty="0">
                <a:latin typeface="Courier New"/>
                <a:cs typeface="Courier New"/>
              </a:rPr>
              <a:t>PROCESS_END();</a:t>
            </a:r>
            <a:endParaRPr sz="1600" dirty="0">
              <a:latin typeface="Courier New"/>
              <a:cs typeface="Courier New"/>
            </a:endParaRPr>
          </a:p>
          <a:p>
            <a:pPr marL="12700">
              <a:spcBef>
                <a:spcPts val="380"/>
              </a:spcBef>
            </a:pPr>
            <a:r>
              <a:rPr sz="1600" b="1" dirty="0">
                <a:latin typeface="Courier New"/>
                <a:cs typeface="Courier New"/>
              </a:rPr>
              <a:t>}</a:t>
            </a:r>
            <a:endParaRPr sz="1600" dirty="0">
              <a:latin typeface="Courier New"/>
              <a:cs typeface="Courier New"/>
            </a:endParaRPr>
          </a:p>
        </p:txBody>
      </p:sp>
      <p:sp>
        <p:nvSpPr>
          <p:cNvPr id="14" name="Title 1">
            <a:extLst>
              <a:ext uri="{FF2B5EF4-FFF2-40B4-BE49-F238E27FC236}">
                <a16:creationId xmlns:a16="http://schemas.microsoft.com/office/drawing/2014/main" id="{EF2E2EA9-58D4-1F19-A9FB-589554554F95}"/>
              </a:ext>
            </a:extLst>
          </p:cNvPr>
          <p:cNvSpPr>
            <a:spLocks noGrp="1"/>
          </p:cNvSpPr>
          <p:nvPr>
            <p:ph type="title"/>
          </p:nvPr>
        </p:nvSpPr>
        <p:spPr>
          <a:xfrm>
            <a:off x="838200" y="216023"/>
            <a:ext cx="10515600" cy="1325563"/>
          </a:xfrm>
        </p:spPr>
        <p:txBody>
          <a:bodyPr>
            <a:normAutofit/>
          </a:bodyPr>
          <a:lstStyle/>
          <a:p>
            <a:r>
              <a:rPr lang="en-SG" sz="4000" dirty="0">
                <a:latin typeface="+mn-lt"/>
              </a:rPr>
              <a:t>A generic template of a Contiki program</a:t>
            </a:r>
          </a:p>
        </p:txBody>
      </p:sp>
    </p:spTree>
    <p:extLst>
      <p:ext uri="{BB962C8B-B14F-4D97-AF65-F5344CB8AC3E}">
        <p14:creationId xmlns:p14="http://schemas.microsoft.com/office/powerpoint/2010/main" val="808357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776412" y="6365876"/>
            <a:ext cx="8641080" cy="1905"/>
          </a:xfrm>
          <a:custGeom>
            <a:avLst/>
            <a:gdLst/>
            <a:ahLst/>
            <a:cxnLst/>
            <a:rect l="l" t="t" r="r" b="b"/>
            <a:pathLst>
              <a:path w="8641080" h="1904">
                <a:moveTo>
                  <a:pt x="0" y="0"/>
                </a:moveTo>
                <a:lnTo>
                  <a:pt x="8640762" y="1587"/>
                </a:lnTo>
              </a:path>
            </a:pathLst>
          </a:custGeom>
          <a:ln w="7620">
            <a:solidFill>
              <a:srgbClr val="000000"/>
            </a:solidFill>
          </a:ln>
        </p:spPr>
        <p:txBody>
          <a:bodyPr wrap="square" lIns="0" tIns="0" rIns="0" bIns="0" rtlCol="0"/>
          <a:lstStyle/>
          <a:p>
            <a:endParaRPr/>
          </a:p>
        </p:txBody>
      </p:sp>
      <p:sp>
        <p:nvSpPr>
          <p:cNvPr id="5" name="object 5"/>
          <p:cNvSpPr/>
          <p:nvPr/>
        </p:nvSpPr>
        <p:spPr>
          <a:xfrm>
            <a:off x="2119383" y="1550987"/>
            <a:ext cx="2426970" cy="308610"/>
          </a:xfrm>
          <a:custGeom>
            <a:avLst/>
            <a:gdLst/>
            <a:ahLst/>
            <a:cxnLst/>
            <a:rect l="l" t="t" r="r" b="b"/>
            <a:pathLst>
              <a:path w="2426970" h="308610">
                <a:moveTo>
                  <a:pt x="0" y="0"/>
                </a:moveTo>
                <a:lnTo>
                  <a:pt x="2426348" y="0"/>
                </a:lnTo>
                <a:lnTo>
                  <a:pt x="2426348" y="308322"/>
                </a:lnTo>
                <a:lnTo>
                  <a:pt x="0" y="308322"/>
                </a:lnTo>
                <a:lnTo>
                  <a:pt x="0" y="0"/>
                </a:lnTo>
                <a:close/>
              </a:path>
            </a:pathLst>
          </a:custGeom>
          <a:solidFill>
            <a:srgbClr val="FFFB00"/>
          </a:solidFill>
        </p:spPr>
        <p:txBody>
          <a:bodyPr wrap="square" lIns="0" tIns="0" rIns="0" bIns="0" rtlCol="0"/>
          <a:lstStyle/>
          <a:p>
            <a:endParaRPr/>
          </a:p>
        </p:txBody>
      </p:sp>
      <p:sp>
        <p:nvSpPr>
          <p:cNvPr id="11" name="object 11"/>
          <p:cNvSpPr txBox="1"/>
          <p:nvPr/>
        </p:nvSpPr>
        <p:spPr>
          <a:xfrm>
            <a:off x="2540000" y="5456933"/>
            <a:ext cx="1732914" cy="548005"/>
          </a:xfrm>
          <a:prstGeom prst="rect">
            <a:avLst/>
          </a:prstGeom>
        </p:spPr>
        <p:txBody>
          <a:bodyPr vert="horz" wrap="square" lIns="0" tIns="0" rIns="0" bIns="0" rtlCol="0">
            <a:spAutoFit/>
          </a:bodyPr>
          <a:lstStyle/>
          <a:p>
            <a:pPr marL="12700">
              <a:lnSpc>
                <a:spcPts val="1750"/>
              </a:lnSpc>
            </a:pPr>
            <a:r>
              <a:rPr sz="1600" b="1" dirty="0">
                <a:latin typeface="Courier New"/>
                <a:cs typeface="Courier New"/>
              </a:rPr>
              <a:t>}</a:t>
            </a:r>
            <a:endParaRPr sz="1600" dirty="0">
              <a:latin typeface="Courier New"/>
              <a:cs typeface="Courier New"/>
            </a:endParaRPr>
          </a:p>
          <a:p>
            <a:pPr marL="12700">
              <a:spcBef>
                <a:spcPts val="380"/>
              </a:spcBef>
            </a:pPr>
            <a:r>
              <a:rPr sz="1600" b="1" spc="-5" dirty="0">
                <a:latin typeface="Courier New"/>
                <a:cs typeface="Courier New"/>
              </a:rPr>
              <a:t>PROCESS_END();</a:t>
            </a:r>
            <a:endParaRPr sz="1600" dirty="0">
              <a:latin typeface="Courier New"/>
              <a:cs typeface="Courier New"/>
            </a:endParaRPr>
          </a:p>
        </p:txBody>
      </p:sp>
      <p:sp>
        <p:nvSpPr>
          <p:cNvPr id="8" name="object 8"/>
          <p:cNvSpPr txBox="1"/>
          <p:nvPr/>
        </p:nvSpPr>
        <p:spPr>
          <a:xfrm>
            <a:off x="2184400" y="1196339"/>
            <a:ext cx="5513070" cy="2784352"/>
          </a:xfrm>
          <a:prstGeom prst="rect">
            <a:avLst/>
          </a:prstGeom>
        </p:spPr>
        <p:txBody>
          <a:bodyPr vert="horz" wrap="square" lIns="0" tIns="60960" rIns="0" bIns="0" rtlCol="0">
            <a:spAutoFit/>
          </a:bodyPr>
          <a:lstStyle/>
          <a:p>
            <a:pPr marL="12700">
              <a:spcBef>
                <a:spcPts val="480"/>
              </a:spcBef>
            </a:pPr>
            <a:r>
              <a:rPr sz="1600" b="1" spc="-5" dirty="0">
                <a:latin typeface="Courier New"/>
                <a:cs typeface="Courier New"/>
              </a:rPr>
              <a:t>#include</a:t>
            </a:r>
            <a:r>
              <a:rPr sz="1600" b="1" spc="-10" dirty="0">
                <a:latin typeface="Courier New"/>
                <a:cs typeface="Courier New"/>
              </a:rPr>
              <a:t> </a:t>
            </a:r>
            <a:r>
              <a:rPr sz="1600" b="1" spc="-5" dirty="0">
                <a:latin typeface="Courier New"/>
                <a:cs typeface="Courier New"/>
              </a:rPr>
              <a:t>“</a:t>
            </a:r>
            <a:r>
              <a:rPr sz="1600" b="1" spc="-5" dirty="0">
                <a:solidFill>
                  <a:srgbClr val="FF7C00"/>
                </a:solidFill>
                <a:latin typeface="Courier New"/>
                <a:cs typeface="Courier New"/>
              </a:rPr>
              <a:t>contiki.h</a:t>
            </a:r>
            <a:r>
              <a:rPr sz="1600" b="1" spc="-5" dirty="0">
                <a:latin typeface="Courier New"/>
                <a:cs typeface="Courier New"/>
              </a:rPr>
              <a:t>”</a:t>
            </a:r>
            <a:endParaRPr sz="1600" dirty="0">
              <a:latin typeface="Courier New"/>
              <a:cs typeface="Courier New"/>
            </a:endParaRPr>
          </a:p>
          <a:p>
            <a:pPr marL="12700">
              <a:spcBef>
                <a:spcPts val="380"/>
              </a:spcBef>
            </a:pPr>
            <a:r>
              <a:rPr sz="1600" b="1" spc="-5" dirty="0">
                <a:latin typeface="Courier New"/>
                <a:cs typeface="Courier New"/>
              </a:rPr>
              <a:t>#include</a:t>
            </a:r>
            <a:r>
              <a:rPr sz="1600" b="1" spc="-10" dirty="0">
                <a:latin typeface="Courier New"/>
                <a:cs typeface="Courier New"/>
              </a:rPr>
              <a:t> </a:t>
            </a:r>
            <a:r>
              <a:rPr sz="1600" b="1" spc="-5" dirty="0">
                <a:latin typeface="Courier New"/>
                <a:cs typeface="Courier New"/>
              </a:rPr>
              <a:t>&lt;</a:t>
            </a:r>
            <a:r>
              <a:rPr sz="1600" b="1" spc="-5" dirty="0">
                <a:solidFill>
                  <a:srgbClr val="FF7C00"/>
                </a:solidFill>
                <a:latin typeface="Courier New"/>
                <a:cs typeface="Courier New"/>
              </a:rPr>
              <a:t>stdio.h</a:t>
            </a:r>
            <a:r>
              <a:rPr sz="1600" b="1" spc="-5" dirty="0">
                <a:latin typeface="Courier New"/>
                <a:cs typeface="Courier New"/>
              </a:rPr>
              <a:t>&gt;</a:t>
            </a:r>
            <a:endParaRPr sz="1600" dirty="0">
              <a:latin typeface="Courier New"/>
              <a:cs typeface="Courier New"/>
            </a:endParaRPr>
          </a:p>
          <a:p>
            <a:pPr>
              <a:spcBef>
                <a:spcPts val="10"/>
              </a:spcBef>
            </a:pPr>
            <a:endParaRPr sz="2600" dirty="0">
              <a:latin typeface="Times New Roman"/>
              <a:cs typeface="Times New Roman"/>
            </a:endParaRPr>
          </a:p>
          <a:p>
            <a:pPr marL="12700" marR="5080">
              <a:lnSpc>
                <a:spcPct val="119800"/>
              </a:lnSpc>
            </a:pPr>
            <a:r>
              <a:rPr sz="1600" b="1" spc="-5" dirty="0">
                <a:latin typeface="Courier New"/>
                <a:cs typeface="Courier New"/>
              </a:rPr>
              <a:t>PROCESS(</a:t>
            </a:r>
            <a:r>
              <a:rPr sz="1600" b="1" spc="-5" dirty="0">
                <a:solidFill>
                  <a:srgbClr val="021CA1"/>
                </a:solidFill>
                <a:latin typeface="Courier New"/>
                <a:cs typeface="Courier New"/>
              </a:rPr>
              <a:t>hello_world_process</a:t>
            </a:r>
            <a:r>
              <a:rPr sz="1600" spc="-5" dirty="0">
                <a:latin typeface="Courier New"/>
                <a:cs typeface="Courier New"/>
              </a:rPr>
              <a:t>, “</a:t>
            </a:r>
            <a:r>
              <a:rPr sz="1600" b="1" spc="-5" dirty="0">
                <a:solidFill>
                  <a:srgbClr val="008F00"/>
                </a:solidFill>
                <a:latin typeface="Courier New"/>
                <a:cs typeface="Courier New"/>
              </a:rPr>
              <a:t>hello world</a:t>
            </a:r>
            <a:r>
              <a:rPr sz="1600" b="1" spc="-5" dirty="0">
                <a:latin typeface="Courier New"/>
                <a:cs typeface="Courier New"/>
              </a:rPr>
              <a:t>”);  AUTOSTART_PROCESSES(&amp;</a:t>
            </a:r>
            <a:r>
              <a:rPr sz="1600" b="1" spc="-5" dirty="0">
                <a:solidFill>
                  <a:srgbClr val="021CA1"/>
                </a:solidFill>
                <a:latin typeface="Courier New"/>
                <a:cs typeface="Courier New"/>
              </a:rPr>
              <a:t>hello_world_process</a:t>
            </a:r>
            <a:r>
              <a:rPr sz="1600" b="1" spc="-5" dirty="0">
                <a:latin typeface="Courier New"/>
                <a:cs typeface="Courier New"/>
              </a:rPr>
              <a:t>);  PROCESS_THREAD(</a:t>
            </a:r>
            <a:r>
              <a:rPr sz="1600" b="1" spc="-5" dirty="0">
                <a:solidFill>
                  <a:srgbClr val="021CA1"/>
                </a:solidFill>
                <a:latin typeface="Courier New"/>
                <a:cs typeface="Courier New"/>
              </a:rPr>
              <a:t>hello_world_process</a:t>
            </a:r>
            <a:r>
              <a:rPr sz="1600" spc="-5" dirty="0">
                <a:latin typeface="Courier New"/>
                <a:cs typeface="Courier New"/>
              </a:rPr>
              <a:t>, </a:t>
            </a:r>
            <a:r>
              <a:rPr sz="1600" b="1" dirty="0">
                <a:solidFill>
                  <a:srgbClr val="6C6C6C"/>
                </a:solidFill>
                <a:latin typeface="Courier New"/>
                <a:cs typeface="Courier New"/>
              </a:rPr>
              <a:t>ev</a:t>
            </a:r>
            <a:r>
              <a:rPr sz="1600" dirty="0">
                <a:latin typeface="Courier New"/>
                <a:cs typeface="Courier New"/>
              </a:rPr>
              <a:t>,</a:t>
            </a:r>
            <a:r>
              <a:rPr sz="1600" spc="60" dirty="0">
                <a:latin typeface="Courier New"/>
                <a:cs typeface="Courier New"/>
              </a:rPr>
              <a:t> </a:t>
            </a:r>
            <a:r>
              <a:rPr sz="1600" b="1" dirty="0">
                <a:solidFill>
                  <a:srgbClr val="6C6C6C"/>
                </a:solidFill>
                <a:latin typeface="Courier New"/>
                <a:cs typeface="Courier New"/>
              </a:rPr>
              <a:t>data</a:t>
            </a:r>
            <a:r>
              <a:rPr sz="1600" b="1" dirty="0">
                <a:latin typeface="Courier New"/>
                <a:cs typeface="Courier New"/>
              </a:rPr>
              <a:t>)</a:t>
            </a:r>
            <a:endParaRPr sz="1600" dirty="0">
              <a:latin typeface="Courier New"/>
              <a:cs typeface="Courier New"/>
            </a:endParaRPr>
          </a:p>
          <a:p>
            <a:pPr marL="12700">
              <a:spcBef>
                <a:spcPts val="380"/>
              </a:spcBef>
            </a:pPr>
            <a:r>
              <a:rPr sz="1600" b="1" dirty="0">
                <a:latin typeface="Courier New"/>
                <a:cs typeface="Courier New"/>
              </a:rPr>
              <a:t>{</a:t>
            </a:r>
            <a:endParaRPr sz="1600" dirty="0">
              <a:latin typeface="Courier New"/>
              <a:cs typeface="Courier New"/>
            </a:endParaRPr>
          </a:p>
          <a:p>
            <a:pPr marL="368300">
              <a:spcBef>
                <a:spcPts val="380"/>
              </a:spcBef>
            </a:pPr>
            <a:r>
              <a:rPr sz="1600" b="1" spc="-5" dirty="0">
                <a:latin typeface="Courier New"/>
                <a:cs typeface="Courier New"/>
              </a:rPr>
              <a:t>PROCESS_BEGIN();</a:t>
            </a:r>
            <a:endParaRPr sz="1600" dirty="0">
              <a:latin typeface="Courier New"/>
              <a:cs typeface="Courier New"/>
            </a:endParaRPr>
          </a:p>
          <a:p>
            <a:pPr marL="368300">
              <a:spcBef>
                <a:spcPts val="380"/>
              </a:spcBef>
            </a:pPr>
            <a:r>
              <a:rPr sz="1600" b="1" spc="-5" dirty="0">
                <a:solidFill>
                  <a:srgbClr val="0433FF"/>
                </a:solidFill>
                <a:latin typeface="Courier New"/>
                <a:cs typeface="Courier New"/>
              </a:rPr>
              <a:t>// initialize statements come</a:t>
            </a:r>
            <a:r>
              <a:rPr sz="1600" b="1" spc="-35" dirty="0">
                <a:solidFill>
                  <a:srgbClr val="0433FF"/>
                </a:solidFill>
                <a:latin typeface="Courier New"/>
                <a:cs typeface="Courier New"/>
              </a:rPr>
              <a:t> </a:t>
            </a:r>
            <a:r>
              <a:rPr sz="1600" b="1" spc="-5" dirty="0">
                <a:solidFill>
                  <a:srgbClr val="0433FF"/>
                </a:solidFill>
                <a:latin typeface="Courier New"/>
                <a:cs typeface="Courier New"/>
              </a:rPr>
              <a:t>here</a:t>
            </a:r>
            <a:endParaRPr sz="1600" dirty="0">
              <a:latin typeface="Courier New"/>
              <a:cs typeface="Courier New"/>
            </a:endParaRPr>
          </a:p>
        </p:txBody>
      </p:sp>
      <p:sp>
        <p:nvSpPr>
          <p:cNvPr id="9" name="object 9"/>
          <p:cNvSpPr txBox="1"/>
          <p:nvPr/>
        </p:nvSpPr>
        <p:spPr>
          <a:xfrm>
            <a:off x="2488566" y="3960469"/>
            <a:ext cx="3507740" cy="260968"/>
          </a:xfrm>
          <a:prstGeom prst="rect">
            <a:avLst/>
          </a:prstGeom>
          <a:solidFill>
            <a:srgbClr val="FFFB00"/>
          </a:solidFill>
        </p:spPr>
        <p:txBody>
          <a:bodyPr vert="horz" wrap="square" lIns="0" tIns="14604" rIns="0" bIns="0" rtlCol="0">
            <a:spAutoFit/>
          </a:bodyPr>
          <a:lstStyle/>
          <a:p>
            <a:pPr marL="63500">
              <a:spcBef>
                <a:spcPts val="114"/>
              </a:spcBef>
            </a:pPr>
            <a:r>
              <a:rPr sz="1600" b="1" spc="-5" dirty="0">
                <a:latin typeface="Courier New"/>
                <a:cs typeface="Courier New"/>
              </a:rPr>
              <a:t>printf(</a:t>
            </a:r>
            <a:r>
              <a:rPr sz="1600" spc="-5" dirty="0">
                <a:latin typeface="Courier New"/>
                <a:cs typeface="Courier New"/>
              </a:rPr>
              <a:t>“</a:t>
            </a:r>
            <a:r>
              <a:rPr sz="1600" b="1" spc="-5" dirty="0">
                <a:solidFill>
                  <a:srgbClr val="008F00"/>
                </a:solidFill>
                <a:latin typeface="Courier New"/>
                <a:cs typeface="Courier New"/>
              </a:rPr>
              <a:t>Hello</a:t>
            </a:r>
            <a:r>
              <a:rPr sz="1600" b="1" spc="-10" dirty="0">
                <a:solidFill>
                  <a:srgbClr val="008F00"/>
                </a:solidFill>
                <a:latin typeface="Courier New"/>
                <a:cs typeface="Courier New"/>
              </a:rPr>
              <a:t> </a:t>
            </a:r>
            <a:r>
              <a:rPr sz="1600" b="1" spc="-5" dirty="0">
                <a:solidFill>
                  <a:srgbClr val="008F00"/>
                </a:solidFill>
                <a:latin typeface="Courier New"/>
                <a:cs typeface="Courier New"/>
              </a:rPr>
              <a:t>world!\n\r</a:t>
            </a:r>
            <a:r>
              <a:rPr sz="1600" b="1" spc="-5" dirty="0">
                <a:latin typeface="Courier New"/>
                <a:cs typeface="Courier New"/>
              </a:rPr>
              <a:t>”);</a:t>
            </a:r>
            <a:endParaRPr sz="1600">
              <a:latin typeface="Courier New"/>
              <a:cs typeface="Courier New"/>
            </a:endParaRPr>
          </a:p>
        </p:txBody>
      </p:sp>
      <p:sp>
        <p:nvSpPr>
          <p:cNvPr id="10" name="object 10"/>
          <p:cNvSpPr txBox="1"/>
          <p:nvPr/>
        </p:nvSpPr>
        <p:spPr>
          <a:xfrm>
            <a:off x="2540001" y="4206240"/>
            <a:ext cx="3104515" cy="1193800"/>
          </a:xfrm>
          <a:prstGeom prst="rect">
            <a:avLst/>
          </a:prstGeom>
        </p:spPr>
        <p:txBody>
          <a:bodyPr vert="horz" wrap="square" lIns="0" tIns="60960" rIns="0" bIns="0" rtlCol="0">
            <a:spAutoFit/>
          </a:bodyPr>
          <a:lstStyle/>
          <a:p>
            <a:pPr marL="12700">
              <a:spcBef>
                <a:spcPts val="480"/>
              </a:spcBef>
            </a:pPr>
            <a:r>
              <a:rPr sz="1600" b="1" spc="-5" dirty="0">
                <a:latin typeface="Courier New"/>
                <a:cs typeface="Courier New"/>
              </a:rPr>
              <a:t>while(</a:t>
            </a:r>
            <a:r>
              <a:rPr sz="1600" b="1" spc="-5" dirty="0">
                <a:solidFill>
                  <a:srgbClr val="941100"/>
                </a:solidFill>
                <a:latin typeface="Courier New"/>
                <a:cs typeface="Courier New"/>
              </a:rPr>
              <a:t>1</a:t>
            </a:r>
            <a:r>
              <a:rPr sz="1600" b="1" spc="-5" dirty="0">
                <a:latin typeface="Courier New"/>
                <a:cs typeface="Courier New"/>
              </a:rPr>
              <a:t>)</a:t>
            </a:r>
            <a:r>
              <a:rPr sz="1600" b="1" spc="-10" dirty="0">
                <a:latin typeface="Courier New"/>
                <a:cs typeface="Courier New"/>
              </a:rPr>
              <a:t> </a:t>
            </a:r>
            <a:r>
              <a:rPr sz="1600" b="1" dirty="0">
                <a:latin typeface="Courier New"/>
                <a:cs typeface="Courier New"/>
              </a:rPr>
              <a:t>{</a:t>
            </a:r>
            <a:endParaRPr sz="1600" dirty="0">
              <a:latin typeface="Courier New"/>
              <a:cs typeface="Courier New"/>
            </a:endParaRPr>
          </a:p>
          <a:p>
            <a:pPr marL="530860">
              <a:spcBef>
                <a:spcPts val="380"/>
              </a:spcBef>
            </a:pPr>
            <a:r>
              <a:rPr sz="1600" b="1" spc="-5" dirty="0">
                <a:solidFill>
                  <a:srgbClr val="0433FF"/>
                </a:solidFill>
                <a:latin typeface="Courier New"/>
                <a:cs typeface="Courier New"/>
              </a:rPr>
              <a:t>// perform tasks</a:t>
            </a:r>
            <a:r>
              <a:rPr sz="1600" b="1" spc="-90" dirty="0">
                <a:solidFill>
                  <a:srgbClr val="0433FF"/>
                </a:solidFill>
                <a:latin typeface="Courier New"/>
                <a:cs typeface="Courier New"/>
              </a:rPr>
              <a:t> </a:t>
            </a:r>
            <a:r>
              <a:rPr sz="1600" b="1" spc="-5" dirty="0">
                <a:solidFill>
                  <a:srgbClr val="0433FF"/>
                </a:solidFill>
                <a:latin typeface="Courier New"/>
                <a:cs typeface="Courier New"/>
              </a:rPr>
              <a:t>here</a:t>
            </a:r>
            <a:endParaRPr sz="1600" dirty="0">
              <a:latin typeface="Courier New"/>
              <a:cs typeface="Courier New"/>
            </a:endParaRPr>
          </a:p>
          <a:p>
            <a:pPr marL="530860" marR="5080">
              <a:lnSpc>
                <a:spcPct val="119800"/>
              </a:lnSpc>
            </a:pPr>
            <a:r>
              <a:rPr sz="1600" b="1" spc="-5" dirty="0">
                <a:solidFill>
                  <a:srgbClr val="0433FF"/>
                </a:solidFill>
                <a:latin typeface="Courier New"/>
                <a:cs typeface="Courier New"/>
              </a:rPr>
              <a:t>//  </a:t>
            </a:r>
            <a:r>
              <a:rPr sz="1600" b="1" spc="-5" dirty="0">
                <a:latin typeface="Courier New"/>
                <a:cs typeface="Courier New"/>
              </a:rPr>
              <a:t>PROCESS_WAIT_EVENT();</a:t>
            </a:r>
            <a:endParaRPr sz="1600" dirty="0">
              <a:latin typeface="Courier New"/>
              <a:cs typeface="Courier New"/>
            </a:endParaRPr>
          </a:p>
        </p:txBody>
      </p:sp>
      <p:sp>
        <p:nvSpPr>
          <p:cNvPr id="6" name="Title 1">
            <a:extLst>
              <a:ext uri="{FF2B5EF4-FFF2-40B4-BE49-F238E27FC236}">
                <a16:creationId xmlns:a16="http://schemas.microsoft.com/office/drawing/2014/main" id="{B173CA6B-A55E-1670-2947-7BC34A497F2F}"/>
              </a:ext>
            </a:extLst>
          </p:cNvPr>
          <p:cNvSpPr>
            <a:spLocks noGrp="1"/>
          </p:cNvSpPr>
          <p:nvPr>
            <p:ph type="title"/>
          </p:nvPr>
        </p:nvSpPr>
        <p:spPr>
          <a:xfrm>
            <a:off x="578892" y="132397"/>
            <a:ext cx="10515600" cy="1325563"/>
          </a:xfrm>
        </p:spPr>
        <p:txBody>
          <a:bodyPr>
            <a:normAutofit/>
          </a:bodyPr>
          <a:lstStyle/>
          <a:p>
            <a:r>
              <a:rPr lang="en-SG" sz="4000" dirty="0">
                <a:latin typeface="+mn-lt"/>
              </a:rPr>
              <a:t>Contiki operating system: Hello, World!</a:t>
            </a:r>
          </a:p>
        </p:txBody>
      </p:sp>
    </p:spTree>
    <p:extLst>
      <p:ext uri="{BB962C8B-B14F-4D97-AF65-F5344CB8AC3E}">
        <p14:creationId xmlns:p14="http://schemas.microsoft.com/office/powerpoint/2010/main" val="34564961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4373" y="1994565"/>
            <a:ext cx="8003247" cy="1509963"/>
          </a:xfrm>
        </p:spPr>
        <p:txBody>
          <a:bodyPr>
            <a:normAutofit fontScale="90000"/>
          </a:bodyPr>
          <a:lstStyle/>
          <a:p>
            <a:r>
              <a:rPr lang="en-GB" sz="8000" u="none" strike="noStrike" dirty="0">
                <a:effectLst/>
                <a:latin typeface="+mn-lt"/>
              </a:rPr>
              <a:t>Wireless Networking</a:t>
            </a:r>
            <a:endParaRPr lang="en-US" sz="62500" dirty="0">
              <a:latin typeface="+mn-lt"/>
            </a:endParaRPr>
          </a:p>
        </p:txBody>
      </p:sp>
      <p:sp>
        <p:nvSpPr>
          <p:cNvPr id="3" name="Subtitle 2"/>
          <p:cNvSpPr>
            <a:spLocks noGrp="1"/>
          </p:cNvSpPr>
          <p:nvPr>
            <p:ph type="subTitle" idx="1"/>
          </p:nvPr>
        </p:nvSpPr>
        <p:spPr>
          <a:xfrm>
            <a:off x="2994648" y="4039445"/>
            <a:ext cx="6202696" cy="2229859"/>
          </a:xfrm>
        </p:spPr>
        <p:txBody>
          <a:bodyPr>
            <a:normAutofit/>
          </a:bodyPr>
          <a:lstStyle/>
          <a:p>
            <a:r>
              <a:rPr lang="en-US" sz="4800" dirty="0">
                <a:latin typeface="+mj-lt"/>
              </a:rPr>
              <a:t>Ambuj Varshney</a:t>
            </a:r>
          </a:p>
          <a:p>
            <a:r>
              <a:rPr lang="en-US" sz="2800" dirty="0">
                <a:latin typeface="+mj-lt"/>
                <a:hlinkClick r:id="rId3"/>
              </a:rPr>
              <a:t>ambujv@nus.edu.sg</a:t>
            </a:r>
            <a:endParaRPr lang="en-US" sz="2800" dirty="0">
              <a:latin typeface="+mj-lt"/>
            </a:endParaRPr>
          </a:p>
          <a:p>
            <a:r>
              <a:rPr lang="en-US" dirty="0">
                <a:latin typeface="+mj-lt"/>
              </a:rPr>
              <a:t> </a:t>
            </a:r>
          </a:p>
        </p:txBody>
      </p:sp>
      <p:sp>
        <p:nvSpPr>
          <p:cNvPr id="8" name="Slide Number Placeholder 7">
            <a:extLst>
              <a:ext uri="{FF2B5EF4-FFF2-40B4-BE49-F238E27FC236}">
                <a16:creationId xmlns:a16="http://schemas.microsoft.com/office/drawing/2014/main" id="{5BDF4DBD-F86A-48EC-B4BE-E9B66CFF2E04}"/>
              </a:ext>
            </a:extLst>
          </p:cNvPr>
          <p:cNvSpPr>
            <a:spLocks noGrp="1"/>
          </p:cNvSpPr>
          <p:nvPr>
            <p:ph type="sldNum" sz="quarter" idx="12"/>
          </p:nvPr>
        </p:nvSpPr>
        <p:spPr/>
        <p:txBody>
          <a:bodyPr/>
          <a:lstStyle/>
          <a:p>
            <a:fld id="{687B7451-1438-CB4A-8106-82A64F1C7D7B}" type="slidenum">
              <a:rPr lang="sv-SE" smtClean="0"/>
              <a:t>74</a:t>
            </a:fld>
            <a:endParaRPr lang="sv-SE"/>
          </a:p>
        </p:txBody>
      </p:sp>
      <p:pic>
        <p:nvPicPr>
          <p:cNvPr id="7" name="Picture 6" descr="Logo, company name&#10;&#10;Description automatically generated">
            <a:extLst>
              <a:ext uri="{FF2B5EF4-FFF2-40B4-BE49-F238E27FC236}">
                <a16:creationId xmlns:a16="http://schemas.microsoft.com/office/drawing/2014/main" id="{7820BC9A-65F8-C5DC-AC87-8B4EAD88B94B}"/>
              </a:ext>
            </a:extLst>
          </p:cNvPr>
          <p:cNvPicPr>
            <a:picLocks noChangeAspect="1"/>
          </p:cNvPicPr>
          <p:nvPr/>
        </p:nvPicPr>
        <p:blipFill>
          <a:blip r:embed="rId4"/>
          <a:stretch>
            <a:fillRect/>
          </a:stretch>
        </p:blipFill>
        <p:spPr>
          <a:xfrm>
            <a:off x="10760068" y="5241576"/>
            <a:ext cx="1187463" cy="1566945"/>
          </a:xfrm>
          <a:prstGeom prst="rect">
            <a:avLst/>
          </a:prstGeom>
        </p:spPr>
      </p:pic>
      <p:sp>
        <p:nvSpPr>
          <p:cNvPr id="4" name="Title 1">
            <a:extLst>
              <a:ext uri="{FF2B5EF4-FFF2-40B4-BE49-F238E27FC236}">
                <a16:creationId xmlns:a16="http://schemas.microsoft.com/office/drawing/2014/main" id="{831862D1-FE66-F2B3-6774-3511C03148E6}"/>
              </a:ext>
            </a:extLst>
          </p:cNvPr>
          <p:cNvSpPr txBox="1">
            <a:spLocks/>
          </p:cNvSpPr>
          <p:nvPr/>
        </p:nvSpPr>
        <p:spPr>
          <a:xfrm>
            <a:off x="1374826" y="2232965"/>
            <a:ext cx="9442345" cy="1509963"/>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52100" dirty="0">
              <a:latin typeface="+mn-lt"/>
            </a:endParaRPr>
          </a:p>
        </p:txBody>
      </p:sp>
    </p:spTree>
    <p:extLst>
      <p:ext uri="{BB962C8B-B14F-4D97-AF65-F5344CB8AC3E}">
        <p14:creationId xmlns:p14="http://schemas.microsoft.com/office/powerpoint/2010/main" val="1926413466"/>
      </p:ext>
    </p:extLst>
  </p:cSld>
  <p:clrMapOvr>
    <a:masterClrMapping/>
  </p:clrMapOvr>
  <mc:AlternateContent xmlns:mc="http://schemas.openxmlformats.org/markup-compatibility/2006" xmlns:p14="http://schemas.microsoft.com/office/powerpoint/2010/main">
    <mc:Choice Requires="p14">
      <p:transition spd="slow" p14:dur="2000" advTm="32263"/>
    </mc:Choice>
    <mc:Fallback xmlns="">
      <p:transition spd="slow" advTm="3226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29E63-EC13-7E87-89C1-BC77B031B6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87B414-3C71-ADF8-0370-02A4C7EBF896}"/>
              </a:ext>
            </a:extLst>
          </p:cNvPr>
          <p:cNvSpPr>
            <a:spLocks noGrp="1"/>
          </p:cNvSpPr>
          <p:nvPr>
            <p:ph idx="1"/>
          </p:nvPr>
        </p:nvSpPr>
        <p:spPr>
          <a:xfrm>
            <a:off x="325063" y="3123203"/>
            <a:ext cx="11541874" cy="1693324"/>
          </a:xfrm>
        </p:spPr>
        <p:txBody>
          <a:bodyPr>
            <a:normAutofit/>
          </a:bodyPr>
          <a:lstStyle/>
          <a:p>
            <a:pPr marL="0" indent="0" algn="ctr">
              <a:buNone/>
            </a:pPr>
            <a:r>
              <a:rPr lang="en-US" sz="4800" dirty="0"/>
              <a:t>Let us recall what we covered in last lecture</a:t>
            </a:r>
          </a:p>
          <a:p>
            <a:pPr marL="457200" indent="-457200">
              <a:buFont typeface="+mj-lt"/>
              <a:buAutoNum type="arabicPeriod"/>
            </a:pPr>
            <a:endParaRPr lang="en-US" sz="2000" dirty="0">
              <a:latin typeface="+mj-lt"/>
            </a:endParaRPr>
          </a:p>
          <a:p>
            <a:endParaRPr lang="en-US" dirty="0">
              <a:latin typeface="+mj-lt"/>
            </a:endParaRPr>
          </a:p>
        </p:txBody>
      </p:sp>
      <p:sp>
        <p:nvSpPr>
          <p:cNvPr id="12" name="Slide Number Placeholder 11">
            <a:extLst>
              <a:ext uri="{FF2B5EF4-FFF2-40B4-BE49-F238E27FC236}">
                <a16:creationId xmlns:a16="http://schemas.microsoft.com/office/drawing/2014/main" id="{29541A08-194F-8AFB-8479-BC835F470883}"/>
              </a:ext>
            </a:extLst>
          </p:cNvPr>
          <p:cNvSpPr>
            <a:spLocks noGrp="1"/>
          </p:cNvSpPr>
          <p:nvPr>
            <p:ph type="sldNum" sz="quarter" idx="12"/>
          </p:nvPr>
        </p:nvSpPr>
        <p:spPr/>
        <p:txBody>
          <a:bodyPr/>
          <a:lstStyle/>
          <a:p>
            <a:fld id="{687B7451-1438-CB4A-8106-82A64F1C7D7B}" type="slidenum">
              <a:rPr lang="sv-SE" smtClean="0"/>
              <a:t>8</a:t>
            </a:fld>
            <a:endParaRPr lang="sv-SE"/>
          </a:p>
        </p:txBody>
      </p:sp>
      <p:sp>
        <p:nvSpPr>
          <p:cNvPr id="2" name="Footer Placeholder 1">
            <a:extLst>
              <a:ext uri="{FF2B5EF4-FFF2-40B4-BE49-F238E27FC236}">
                <a16:creationId xmlns:a16="http://schemas.microsoft.com/office/drawing/2014/main" id="{66026C30-3D8B-4996-0516-1A89D11CFED1}"/>
              </a:ext>
            </a:extLst>
          </p:cNvPr>
          <p:cNvSpPr>
            <a:spLocks noGrp="1"/>
          </p:cNvSpPr>
          <p:nvPr>
            <p:ph type="ftr" sz="quarter" idx="11"/>
          </p:nvPr>
        </p:nvSpPr>
        <p:spPr/>
        <p:txBody>
          <a:bodyPr/>
          <a:lstStyle/>
          <a:p>
            <a:r>
              <a:rPr lang="sv-SE" dirty="0" err="1"/>
              <a:t>ambujv@nus.edu.sg</a:t>
            </a:r>
            <a:endParaRPr lang="sv-SE" dirty="0"/>
          </a:p>
        </p:txBody>
      </p:sp>
    </p:spTree>
    <p:extLst>
      <p:ext uri="{BB962C8B-B14F-4D97-AF65-F5344CB8AC3E}">
        <p14:creationId xmlns:p14="http://schemas.microsoft.com/office/powerpoint/2010/main" val="3345693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48" y="211566"/>
            <a:ext cx="10967113" cy="1325563"/>
          </a:xfrm>
        </p:spPr>
        <p:txBody>
          <a:bodyPr>
            <a:noAutofit/>
          </a:bodyPr>
          <a:lstStyle/>
          <a:p>
            <a:r>
              <a:rPr lang="en-US" b="1" dirty="0">
                <a:latin typeface="+mj-lt"/>
              </a:rPr>
              <a:t>Cars are </a:t>
            </a:r>
            <a:r>
              <a:rPr lang="en-US" b="1" dirty="0">
                <a:latin typeface="+mn-lt"/>
              </a:rPr>
              <a:t>all</a:t>
            </a:r>
            <a:r>
              <a:rPr lang="en-US" b="1" dirty="0">
                <a:latin typeface="+mj-lt"/>
              </a:rPr>
              <a:t> software and sensors</a:t>
            </a:r>
          </a:p>
        </p:txBody>
      </p:sp>
      <p:sp>
        <p:nvSpPr>
          <p:cNvPr id="3" name="Content Placeholder 2"/>
          <p:cNvSpPr>
            <a:spLocks noGrp="1"/>
          </p:cNvSpPr>
          <p:nvPr>
            <p:ph idx="1"/>
          </p:nvPr>
        </p:nvSpPr>
        <p:spPr>
          <a:xfrm>
            <a:off x="928815" y="3585390"/>
            <a:ext cx="11187023" cy="4407605"/>
          </a:xfrm>
        </p:spPr>
        <p:txBody>
          <a:bodyPr>
            <a:noAutofit/>
          </a:bodyPr>
          <a:lstStyle/>
          <a:p>
            <a:pPr marL="457200" lvl="1" indent="0">
              <a:buNone/>
            </a:pPr>
            <a:endParaRPr lang="en-US" b="1" dirty="0">
              <a:latin typeface="+mj-lt"/>
            </a:endParaRPr>
          </a:p>
          <a:p>
            <a:endParaRPr lang="en-US" b="1" dirty="0">
              <a:latin typeface="+mj-lt"/>
            </a:endParaRPr>
          </a:p>
          <a:p>
            <a:endParaRPr lang="en-US" b="1" dirty="0">
              <a:latin typeface="+mj-lt"/>
            </a:endParaRPr>
          </a:p>
        </p:txBody>
      </p:sp>
      <p:sp>
        <p:nvSpPr>
          <p:cNvPr id="8" name="Slide Number Placeholder 7">
            <a:extLst>
              <a:ext uri="{FF2B5EF4-FFF2-40B4-BE49-F238E27FC236}">
                <a16:creationId xmlns:a16="http://schemas.microsoft.com/office/drawing/2014/main" id="{99C849B0-72BC-4817-AF25-0FCA56A53141}"/>
              </a:ext>
            </a:extLst>
          </p:cNvPr>
          <p:cNvSpPr>
            <a:spLocks noGrp="1"/>
          </p:cNvSpPr>
          <p:nvPr>
            <p:ph type="sldNum" sz="quarter" idx="12"/>
          </p:nvPr>
        </p:nvSpPr>
        <p:spPr/>
        <p:txBody>
          <a:bodyPr/>
          <a:lstStyle/>
          <a:p>
            <a:fld id="{687B7451-1438-CB4A-8106-82A64F1C7D7B}" type="slidenum">
              <a:rPr lang="sv-SE" smtClean="0"/>
              <a:t>9</a:t>
            </a:fld>
            <a:endParaRPr lang="sv-SE" dirty="0"/>
          </a:p>
        </p:txBody>
      </p:sp>
      <p:pic>
        <p:nvPicPr>
          <p:cNvPr id="5" name="Picture 4" descr="A sketch of a sports car&#10;&#10;Description automatically generated">
            <a:extLst>
              <a:ext uri="{FF2B5EF4-FFF2-40B4-BE49-F238E27FC236}">
                <a16:creationId xmlns:a16="http://schemas.microsoft.com/office/drawing/2014/main" id="{61F76FBF-AFEF-D28C-6A0A-836BD5BED1F8}"/>
              </a:ext>
            </a:extLst>
          </p:cNvPr>
          <p:cNvPicPr>
            <a:picLocks noChangeAspect="1"/>
          </p:cNvPicPr>
          <p:nvPr/>
        </p:nvPicPr>
        <p:blipFill>
          <a:blip r:embed="rId3"/>
          <a:stretch>
            <a:fillRect/>
          </a:stretch>
        </p:blipFill>
        <p:spPr>
          <a:xfrm>
            <a:off x="8701215" y="1754844"/>
            <a:ext cx="2652585" cy="2652585"/>
          </a:xfrm>
          <a:prstGeom prst="rect">
            <a:avLst/>
          </a:prstGeom>
        </p:spPr>
      </p:pic>
      <p:pic>
        <p:nvPicPr>
          <p:cNvPr id="9" name="Picture 8" descr="A white car with black paint splashes&#10;&#10;Description automatically generated">
            <a:extLst>
              <a:ext uri="{FF2B5EF4-FFF2-40B4-BE49-F238E27FC236}">
                <a16:creationId xmlns:a16="http://schemas.microsoft.com/office/drawing/2014/main" id="{F0B117F1-C796-5954-152B-A27D835B3099}"/>
              </a:ext>
            </a:extLst>
          </p:cNvPr>
          <p:cNvPicPr>
            <a:picLocks noChangeAspect="1"/>
          </p:cNvPicPr>
          <p:nvPr/>
        </p:nvPicPr>
        <p:blipFill>
          <a:blip r:embed="rId4"/>
          <a:stretch>
            <a:fillRect/>
          </a:stretch>
        </p:blipFill>
        <p:spPr>
          <a:xfrm>
            <a:off x="8563505" y="3582583"/>
            <a:ext cx="3183930" cy="3183930"/>
          </a:xfrm>
          <a:prstGeom prst="rect">
            <a:avLst/>
          </a:prstGeom>
        </p:spPr>
      </p:pic>
      <p:sp>
        <p:nvSpPr>
          <p:cNvPr id="10" name="Content Placeholder 2">
            <a:extLst>
              <a:ext uri="{FF2B5EF4-FFF2-40B4-BE49-F238E27FC236}">
                <a16:creationId xmlns:a16="http://schemas.microsoft.com/office/drawing/2014/main" id="{164DD17D-83E3-C001-9662-D8597B5CAEE7}"/>
              </a:ext>
            </a:extLst>
          </p:cNvPr>
          <p:cNvSpPr txBox="1">
            <a:spLocks/>
          </p:cNvSpPr>
          <p:nvPr/>
        </p:nvSpPr>
        <p:spPr>
          <a:xfrm>
            <a:off x="891597" y="1472972"/>
            <a:ext cx="10860315" cy="46656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latin typeface="+mj-lt"/>
              </a:rPr>
              <a:t>Electric cars have numerous sensors and microcontrollers</a:t>
            </a:r>
          </a:p>
          <a:p>
            <a:pPr algn="just"/>
            <a:endParaRPr lang="en-US" dirty="0">
              <a:latin typeface="+mj-lt"/>
            </a:endParaRPr>
          </a:p>
          <a:p>
            <a:pPr algn="just"/>
            <a:r>
              <a:rPr lang="en-US" b="1" dirty="0">
                <a:latin typeface="+mj-lt"/>
              </a:rPr>
              <a:t>Various sensors that are used in cars include:</a:t>
            </a:r>
          </a:p>
          <a:p>
            <a:pPr lvl="1" algn="just"/>
            <a:r>
              <a:rPr lang="en-US" dirty="0">
                <a:latin typeface="+mj-lt"/>
              </a:rPr>
              <a:t>Tracking location: GPS (global positioning system)</a:t>
            </a:r>
          </a:p>
          <a:p>
            <a:pPr lvl="1" algn="just"/>
            <a:r>
              <a:rPr lang="en-US" dirty="0">
                <a:latin typeface="+mj-lt"/>
              </a:rPr>
              <a:t>Distance measurement: Ultrasonic sensors</a:t>
            </a:r>
          </a:p>
          <a:p>
            <a:pPr lvl="1" algn="just"/>
            <a:r>
              <a:rPr lang="en-US" dirty="0">
                <a:latin typeface="+mj-lt"/>
              </a:rPr>
              <a:t>Terrain mapping: Lidar (light detection and ranging)</a:t>
            </a:r>
          </a:p>
          <a:p>
            <a:pPr lvl="1" algn="just"/>
            <a:r>
              <a:rPr lang="en-US" dirty="0">
                <a:latin typeface="+mj-lt"/>
              </a:rPr>
              <a:t>Proximity sensing: radar</a:t>
            </a:r>
          </a:p>
          <a:p>
            <a:pPr lvl="1" algn="just"/>
            <a:r>
              <a:rPr lang="en-US" dirty="0">
                <a:latin typeface="+mj-lt"/>
              </a:rPr>
              <a:t>Various forms of cameras</a:t>
            </a:r>
          </a:p>
          <a:p>
            <a:pPr lvl="1" algn="just"/>
            <a:r>
              <a:rPr lang="en-US" dirty="0">
                <a:latin typeface="+mj-lt"/>
              </a:rPr>
              <a:t>Motion sensor: accelerometers </a:t>
            </a:r>
          </a:p>
          <a:p>
            <a:pPr lvl="1" algn="just"/>
            <a:r>
              <a:rPr lang="en-US" dirty="0">
                <a:latin typeface="+mj-lt"/>
              </a:rPr>
              <a:t>…. And many more</a:t>
            </a:r>
          </a:p>
        </p:txBody>
      </p:sp>
    </p:spTree>
    <p:extLst>
      <p:ext uri="{BB962C8B-B14F-4D97-AF65-F5344CB8AC3E}">
        <p14:creationId xmlns:p14="http://schemas.microsoft.com/office/powerpoint/2010/main" val="3977502180"/>
      </p:ext>
    </p:extLst>
  </p:cSld>
  <p:clrMapOvr>
    <a:masterClrMapping/>
  </p:clrMapOvr>
  <mc:AlternateContent xmlns:mc="http://schemas.openxmlformats.org/markup-compatibility/2006" xmlns:p14="http://schemas.microsoft.com/office/powerpoint/2010/main">
    <mc:Choice Requires="p14">
      <p:transition spd="slow" p14:dur="2000" advTm="32822"/>
    </mc:Choice>
    <mc:Fallback xmlns="">
      <p:transition spd="slow" advTm="3282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38175</TotalTime>
  <Words>6304</Words>
  <Application>Microsoft Macintosh PowerPoint</Application>
  <PresentationFormat>Widescreen</PresentationFormat>
  <Paragraphs>704</Paragraphs>
  <Slides>74</Slides>
  <Notes>28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86" baseType="lpstr">
      <vt:lpstr>Arial</vt:lpstr>
      <vt:lpstr>Calibri</vt:lpstr>
      <vt:lpstr>Calibri Light</vt:lpstr>
      <vt:lpstr>Cambria Math</vt:lpstr>
      <vt:lpstr>Courier New</vt:lpstr>
      <vt:lpstr>KaTeX_Main</vt:lpstr>
      <vt:lpstr>Söhne</vt:lpstr>
      <vt:lpstr>Times New Roman</vt:lpstr>
      <vt:lpstr>Verdana</vt:lpstr>
      <vt:lpstr>Wingdings</vt:lpstr>
      <vt:lpstr>Office Theme</vt:lpstr>
      <vt:lpstr>Equation</vt:lpstr>
      <vt:lpstr>Wireless Networking</vt:lpstr>
      <vt:lpstr>PowerPoint Presentation</vt:lpstr>
      <vt:lpstr>PowerPoint Presentation</vt:lpstr>
      <vt:lpstr>How would the student’s performance be graded</vt:lpstr>
      <vt:lpstr>Group formation, sensor tags</vt:lpstr>
      <vt:lpstr>Assignment 1 and 2</vt:lpstr>
      <vt:lpstr>Roadmap of the lecture today</vt:lpstr>
      <vt:lpstr>PowerPoint Presentation</vt:lpstr>
      <vt:lpstr>Cars are all software and sensors</vt:lpstr>
      <vt:lpstr>So, what are sensors ? </vt:lpstr>
      <vt:lpstr>Different forms of sensing: Active vs Passive</vt:lpstr>
      <vt:lpstr>Digital microcontrollers, analog world,  and sensors</vt:lpstr>
      <vt:lpstr>Sensors transform phenomenon into electrical signals</vt:lpstr>
      <vt:lpstr>Material Resistivity and its Role in Sensing Phenomena</vt:lpstr>
      <vt:lpstr>Material Resistivity and its Role in Sensing Phenomena</vt:lpstr>
      <vt:lpstr>Temperature sensing using resistivity changes</vt:lpstr>
      <vt:lpstr>Light sensing using resistive changes</vt:lpstr>
      <vt:lpstr>Taking a step back: Microcontrollers are digital</vt:lpstr>
      <vt:lpstr>ADC: Bridging the analog and digital worlds</vt:lpstr>
      <vt:lpstr>Generating voltage via piezoelectric effect</vt:lpstr>
      <vt:lpstr>Beyond resistive changes sensing: Potential</vt:lpstr>
      <vt:lpstr>Motion sensing: accelerometers</vt:lpstr>
      <vt:lpstr>Active sensing: Ultrasound sensor</vt:lpstr>
      <vt:lpstr>Passive Infrared (PIR) sensor</vt:lpstr>
      <vt:lpstr>What are actuators?</vt:lpstr>
      <vt:lpstr>Light emitting diodes (LEDs)</vt:lpstr>
      <vt:lpstr>RGB LEDs</vt:lpstr>
      <vt:lpstr>Roadmap of the lecture today</vt:lpstr>
      <vt:lpstr>Basics of wireless communication and networking</vt:lpstr>
      <vt:lpstr>Basics of wireless communication and networking</vt:lpstr>
      <vt:lpstr>Basics of wireless communication and networking</vt:lpstr>
      <vt:lpstr>Basics of wireless communication and networking</vt:lpstr>
      <vt:lpstr>PowerPoint Presentation</vt:lpstr>
      <vt:lpstr>Roadmap of the lecture today</vt:lpstr>
      <vt:lpstr>PowerPoint Presentation</vt:lpstr>
      <vt:lpstr>What are components of internet of things</vt:lpstr>
      <vt:lpstr>What is heart of computers and internet of things</vt:lpstr>
      <vt:lpstr>What is heart of computers and internet of things</vt:lpstr>
      <vt:lpstr>What is a microcontroller? Microprocessor + Peripherals + Memory + Pins + ? </vt:lpstr>
      <vt:lpstr>What are examples of microcontroller peripherals</vt:lpstr>
      <vt:lpstr>Connecting peripherals on microcontrollers</vt:lpstr>
      <vt:lpstr>An image of the die of a microcontroller</vt:lpstr>
      <vt:lpstr>Some example of older microcontrollers</vt:lpstr>
      <vt:lpstr>More capable microcontrollers (00s-10s)</vt:lpstr>
      <vt:lpstr>Modern system-on-chips (10s-?)</vt:lpstr>
      <vt:lpstr>ARM Cortex M Series</vt:lpstr>
      <vt:lpstr>What are trends for future microcontrollers</vt:lpstr>
      <vt:lpstr>Raspberry Pi Pico: Multiple cores, Low-power</vt:lpstr>
      <vt:lpstr>Microcontrollers with neural networks</vt:lpstr>
      <vt:lpstr>PowerPoint Presentation</vt:lpstr>
      <vt:lpstr>Memory on microcontroller (hierarchy)</vt:lpstr>
      <vt:lpstr>Example of volatile memory: SRAM</vt:lpstr>
      <vt:lpstr>Example of non-volatile memory: Flash</vt:lpstr>
      <vt:lpstr>SRAM (RAM) versus Flash (ROM)</vt:lpstr>
      <vt:lpstr>How do you select microcontrollers?</vt:lpstr>
      <vt:lpstr>Processor design choices for embedded application</vt:lpstr>
      <vt:lpstr>Hardware Platform: CC2650 SensorTag</vt:lpstr>
      <vt:lpstr>PowerPoint Presentation</vt:lpstr>
      <vt:lpstr>PowerPoint Presentation</vt:lpstr>
      <vt:lpstr>PowerPoint Presentation</vt:lpstr>
      <vt:lpstr>Roadmap of the lecture today</vt:lpstr>
      <vt:lpstr>Operating system for the embedded platforms </vt:lpstr>
      <vt:lpstr>An overview of the Contiki operating system</vt:lpstr>
      <vt:lpstr>History of the Contiki operating system</vt:lpstr>
      <vt:lpstr>How small can really ContikiOS (with apps) get?</vt:lpstr>
      <vt:lpstr>Architecture of the Contiki operating system</vt:lpstr>
      <vt:lpstr>Programming Models and Concurrency Support</vt:lpstr>
      <vt:lpstr>Programming models and concurrency support</vt:lpstr>
      <vt:lpstr>Multithreaded programming model</vt:lpstr>
      <vt:lpstr>Kernel of Contiki operating system and concurrency</vt:lpstr>
      <vt:lpstr>Communication stack support on Contiki</vt:lpstr>
      <vt:lpstr>A generic template of a Contiki program</vt:lpstr>
      <vt:lpstr>Contiki operating system: Hello, World!</vt:lpstr>
      <vt:lpstr>Wireless Networking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Enabling Sustainable Networked Embedded Systems</dc:title>
  <dc:creator>Ambuj Varshney</dc:creator>
  <cp:lastModifiedBy>Ambuj Varshney</cp:lastModifiedBy>
  <cp:revision>1124</cp:revision>
  <dcterms:created xsi:type="dcterms:W3CDTF">2020-02-17T19:00:36Z</dcterms:created>
  <dcterms:modified xsi:type="dcterms:W3CDTF">2024-02-16T13:39:16Z</dcterms:modified>
</cp:coreProperties>
</file>