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2"/>
  </p:notesMasterIdLst>
  <p:sldIdLst>
    <p:sldId id="2335" r:id="rId2"/>
    <p:sldId id="2298" r:id="rId3"/>
    <p:sldId id="2388" r:id="rId4"/>
    <p:sldId id="2445" r:id="rId5"/>
    <p:sldId id="2449" r:id="rId6"/>
    <p:sldId id="2455" r:id="rId7"/>
    <p:sldId id="2450" r:id="rId8"/>
    <p:sldId id="734" r:id="rId9"/>
    <p:sldId id="2135" r:id="rId10"/>
    <p:sldId id="2275" r:id="rId11"/>
    <p:sldId id="2273" r:id="rId12"/>
    <p:sldId id="2401" r:id="rId13"/>
    <p:sldId id="2422" r:id="rId14"/>
    <p:sldId id="284" r:id="rId15"/>
    <p:sldId id="290" r:id="rId16"/>
    <p:sldId id="2325" r:id="rId17"/>
    <p:sldId id="2326" r:id="rId18"/>
    <p:sldId id="263" r:id="rId19"/>
    <p:sldId id="273" r:id="rId20"/>
    <p:sldId id="2442" r:id="rId21"/>
    <p:sldId id="2443" r:id="rId22"/>
    <p:sldId id="2425" r:id="rId23"/>
    <p:sldId id="2444" r:id="rId24"/>
    <p:sldId id="341" r:id="rId25"/>
    <p:sldId id="2464" r:id="rId26"/>
    <p:sldId id="2453" r:id="rId27"/>
    <p:sldId id="2454" r:id="rId28"/>
    <p:sldId id="2456" r:id="rId29"/>
    <p:sldId id="2457" r:id="rId30"/>
    <p:sldId id="2458" r:id="rId31"/>
    <p:sldId id="2460" r:id="rId32"/>
    <p:sldId id="2461" r:id="rId33"/>
    <p:sldId id="2462" r:id="rId34"/>
    <p:sldId id="2463" r:id="rId35"/>
    <p:sldId id="2465" r:id="rId36"/>
    <p:sldId id="680" r:id="rId37"/>
    <p:sldId id="725" r:id="rId38"/>
    <p:sldId id="310" r:id="rId39"/>
    <p:sldId id="2436" r:id="rId40"/>
    <p:sldId id="309" r:id="rId41"/>
    <p:sldId id="2426" r:id="rId42"/>
    <p:sldId id="2438" r:id="rId43"/>
    <p:sldId id="2427" r:id="rId44"/>
    <p:sldId id="2439" r:id="rId45"/>
    <p:sldId id="2428" r:id="rId46"/>
    <p:sldId id="2440" r:id="rId47"/>
    <p:sldId id="708" r:id="rId48"/>
    <p:sldId id="710" r:id="rId49"/>
    <p:sldId id="711" r:id="rId50"/>
    <p:sldId id="312" r:id="rId51"/>
    <p:sldId id="326" r:id="rId52"/>
    <p:sldId id="2377" r:id="rId53"/>
    <p:sldId id="2429" r:id="rId54"/>
    <p:sldId id="2430" r:id="rId55"/>
    <p:sldId id="2431" r:id="rId56"/>
    <p:sldId id="2437" r:id="rId57"/>
    <p:sldId id="2432" r:id="rId58"/>
    <p:sldId id="2466" r:id="rId59"/>
    <p:sldId id="2433" r:id="rId60"/>
    <p:sldId id="322" r:id="rId61"/>
    <p:sldId id="323" r:id="rId62"/>
    <p:sldId id="2364" r:id="rId63"/>
    <p:sldId id="334" r:id="rId64"/>
    <p:sldId id="2434" r:id="rId65"/>
    <p:sldId id="2459" r:id="rId66"/>
    <p:sldId id="319" r:id="rId67"/>
    <p:sldId id="320" r:id="rId68"/>
    <p:sldId id="2369" r:id="rId69"/>
    <p:sldId id="297" r:id="rId70"/>
    <p:sldId id="2448" r:id="rId71"/>
    <p:sldId id="2441" r:id="rId72"/>
    <p:sldId id="2447" r:id="rId73"/>
    <p:sldId id="2446" r:id="rId74"/>
    <p:sldId id="299" r:id="rId75"/>
    <p:sldId id="300" r:id="rId76"/>
    <p:sldId id="328" r:id="rId77"/>
    <p:sldId id="2467" r:id="rId78"/>
    <p:sldId id="2370" r:id="rId79"/>
    <p:sldId id="2263" r:id="rId80"/>
    <p:sldId id="2071" r:id="rId81"/>
    <p:sldId id="377" r:id="rId82"/>
    <p:sldId id="662" r:id="rId83"/>
    <p:sldId id="2285" r:id="rId84"/>
    <p:sldId id="675" r:id="rId85"/>
    <p:sldId id="728" r:id="rId86"/>
    <p:sldId id="713" r:id="rId87"/>
    <p:sldId id="425" r:id="rId88"/>
    <p:sldId id="306" r:id="rId89"/>
    <p:sldId id="2468" r:id="rId90"/>
    <p:sldId id="257" r:id="rId9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uj Varshney" initials="AV" lastIdx="1" clrIdx="0">
    <p:extLst>
      <p:ext uri="{19B8F6BF-5375-455C-9EA6-DF929625EA0E}">
        <p15:presenceInfo xmlns:p15="http://schemas.microsoft.com/office/powerpoint/2012/main" userId="279ee687c80bf36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27" autoAdjust="0"/>
    <p:restoredTop sz="97840" autoAdjust="0"/>
  </p:normalViewPr>
  <p:slideViewPr>
    <p:cSldViewPr snapToGrid="0" snapToObjects="1">
      <p:cViewPr varScale="1">
        <p:scale>
          <a:sx n="94" d="100"/>
          <a:sy n="94" d="100"/>
        </p:scale>
        <p:origin x="1088" y="184"/>
      </p:cViewPr>
      <p:guideLst/>
    </p:cSldViewPr>
  </p:slideViewPr>
  <p:outlineViewPr>
    <p:cViewPr>
      <p:scale>
        <a:sx n="33" d="100"/>
        <a:sy n="33" d="100"/>
      </p:scale>
      <p:origin x="0" y="-1965"/>
    </p:cViewPr>
  </p:outlineViewPr>
  <p:notesTextViewPr>
    <p:cViewPr>
      <p:scale>
        <a:sx n="20" d="100"/>
        <a:sy n="2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3E7679-EA2F-4B8D-A10A-91338E1FD61D}" type="doc">
      <dgm:prSet loTypeId="urn:microsoft.com/office/officeart/2005/8/layout/pyramid1" loCatId="pyramid" qsTypeId="urn:microsoft.com/office/officeart/2005/8/quickstyle/simple1" qsCatId="simple" csTypeId="urn:microsoft.com/office/officeart/2005/8/colors/colorful1" csCatId="colorful" phldr="1"/>
      <dgm:spPr/>
    </dgm:pt>
    <dgm:pt modelId="{5006BF28-96C8-4D4D-9711-C6BB0C810E72}">
      <dgm:prSet phldrT="[Text]" custT="1"/>
      <dgm:spPr/>
      <dgm:t>
        <a:bodyPr/>
        <a:lstStyle/>
        <a:p>
          <a:r>
            <a:rPr lang="en-US" sz="2800" dirty="0"/>
            <a:t>Registers</a:t>
          </a:r>
        </a:p>
      </dgm:t>
    </dgm:pt>
    <dgm:pt modelId="{F090EBDF-3A3A-4B62-BFE2-48AF4D09D8BC}" type="parTrans" cxnId="{78A3ED01-28B4-4AA6-BCCF-43EF51848570}">
      <dgm:prSet/>
      <dgm:spPr/>
      <dgm:t>
        <a:bodyPr/>
        <a:lstStyle/>
        <a:p>
          <a:endParaRPr lang="en-US" sz="2800"/>
        </a:p>
      </dgm:t>
    </dgm:pt>
    <dgm:pt modelId="{F34F628B-3AD7-4FA1-AB09-C3232BA89035}" type="sibTrans" cxnId="{78A3ED01-28B4-4AA6-BCCF-43EF51848570}">
      <dgm:prSet/>
      <dgm:spPr/>
      <dgm:t>
        <a:bodyPr/>
        <a:lstStyle/>
        <a:p>
          <a:endParaRPr lang="en-US" sz="2800"/>
        </a:p>
      </dgm:t>
    </dgm:pt>
    <dgm:pt modelId="{D33373C4-62FB-4F41-8BB9-87C294ED69A0}">
      <dgm:prSet phldrT="[Text]" custT="1"/>
      <dgm:spPr/>
      <dgm:t>
        <a:bodyPr/>
        <a:lstStyle/>
        <a:p>
          <a:r>
            <a:rPr lang="en-US" sz="2800" dirty="0"/>
            <a:t>RAM</a:t>
          </a:r>
        </a:p>
      </dgm:t>
    </dgm:pt>
    <dgm:pt modelId="{A695BE09-B1A9-4ED4-A855-907C0B7F9945}" type="parTrans" cxnId="{A1D9148D-EEED-4A71-AF87-C84148687447}">
      <dgm:prSet/>
      <dgm:spPr/>
      <dgm:t>
        <a:bodyPr/>
        <a:lstStyle/>
        <a:p>
          <a:endParaRPr lang="en-US" sz="2800"/>
        </a:p>
      </dgm:t>
    </dgm:pt>
    <dgm:pt modelId="{903D2E35-D32F-4EE8-8F5F-7772C3263E92}" type="sibTrans" cxnId="{A1D9148D-EEED-4A71-AF87-C84148687447}">
      <dgm:prSet/>
      <dgm:spPr/>
      <dgm:t>
        <a:bodyPr/>
        <a:lstStyle/>
        <a:p>
          <a:endParaRPr lang="en-US" sz="2800"/>
        </a:p>
      </dgm:t>
    </dgm:pt>
    <dgm:pt modelId="{C1DD6A11-E2F6-4F1B-8B81-EE7996990343}">
      <dgm:prSet phldrT="[Text]" custT="1"/>
      <dgm:spPr/>
      <dgm:t>
        <a:bodyPr/>
        <a:lstStyle/>
        <a:p>
          <a:r>
            <a:rPr lang="en-US" sz="2800" dirty="0"/>
            <a:t>ROM</a:t>
          </a:r>
        </a:p>
      </dgm:t>
    </dgm:pt>
    <dgm:pt modelId="{21FB6474-CDEE-4816-BF98-3D73D0D64D9C}" type="parTrans" cxnId="{29EEB9B8-3BEA-4C32-8F8C-B3A279D32983}">
      <dgm:prSet/>
      <dgm:spPr/>
      <dgm:t>
        <a:bodyPr/>
        <a:lstStyle/>
        <a:p>
          <a:endParaRPr lang="en-US" sz="2800"/>
        </a:p>
      </dgm:t>
    </dgm:pt>
    <dgm:pt modelId="{D0992183-CD94-4BD2-9981-71CFCE6DBE83}" type="sibTrans" cxnId="{29EEB9B8-3BEA-4C32-8F8C-B3A279D32983}">
      <dgm:prSet/>
      <dgm:spPr/>
      <dgm:t>
        <a:bodyPr/>
        <a:lstStyle/>
        <a:p>
          <a:endParaRPr lang="en-US" sz="2800"/>
        </a:p>
      </dgm:t>
    </dgm:pt>
    <dgm:pt modelId="{FE7B391B-DBFF-489F-8516-5D2C6EA05E85}" type="pres">
      <dgm:prSet presAssocID="{A13E7679-EA2F-4B8D-A10A-91338E1FD61D}" presName="Name0" presStyleCnt="0">
        <dgm:presLayoutVars>
          <dgm:dir/>
          <dgm:animLvl val="lvl"/>
          <dgm:resizeHandles val="exact"/>
        </dgm:presLayoutVars>
      </dgm:prSet>
      <dgm:spPr/>
    </dgm:pt>
    <dgm:pt modelId="{E19E6A88-2E22-46A2-B840-3A6D5AD5623B}" type="pres">
      <dgm:prSet presAssocID="{5006BF28-96C8-4D4D-9711-C6BB0C810E72}" presName="Name8" presStyleCnt="0"/>
      <dgm:spPr/>
    </dgm:pt>
    <dgm:pt modelId="{06ED28A8-CC50-4399-9F70-223DB156CEA3}" type="pres">
      <dgm:prSet presAssocID="{5006BF28-96C8-4D4D-9711-C6BB0C810E72}" presName="level" presStyleLbl="node1" presStyleIdx="0" presStyleCnt="3">
        <dgm:presLayoutVars>
          <dgm:chMax val="1"/>
          <dgm:bulletEnabled val="1"/>
        </dgm:presLayoutVars>
      </dgm:prSet>
      <dgm:spPr/>
    </dgm:pt>
    <dgm:pt modelId="{C32D4DA2-C213-49E1-9800-64F2E7107B66}" type="pres">
      <dgm:prSet presAssocID="{5006BF28-96C8-4D4D-9711-C6BB0C810E72}" presName="levelTx" presStyleLbl="revTx" presStyleIdx="0" presStyleCnt="0">
        <dgm:presLayoutVars>
          <dgm:chMax val="1"/>
          <dgm:bulletEnabled val="1"/>
        </dgm:presLayoutVars>
      </dgm:prSet>
      <dgm:spPr/>
    </dgm:pt>
    <dgm:pt modelId="{F512F98A-2CFE-4ED6-BA4F-004A741453DB}" type="pres">
      <dgm:prSet presAssocID="{D33373C4-62FB-4F41-8BB9-87C294ED69A0}" presName="Name8" presStyleCnt="0"/>
      <dgm:spPr/>
    </dgm:pt>
    <dgm:pt modelId="{ADD040FD-48F9-4D8D-A87D-1625480E82A5}" type="pres">
      <dgm:prSet presAssocID="{D33373C4-62FB-4F41-8BB9-87C294ED69A0}" presName="level" presStyleLbl="node1" presStyleIdx="1" presStyleCnt="3">
        <dgm:presLayoutVars>
          <dgm:chMax val="1"/>
          <dgm:bulletEnabled val="1"/>
        </dgm:presLayoutVars>
      </dgm:prSet>
      <dgm:spPr/>
    </dgm:pt>
    <dgm:pt modelId="{899A2D3B-C5AF-43FC-B537-DE87D1485F90}" type="pres">
      <dgm:prSet presAssocID="{D33373C4-62FB-4F41-8BB9-87C294ED69A0}" presName="levelTx" presStyleLbl="revTx" presStyleIdx="0" presStyleCnt="0">
        <dgm:presLayoutVars>
          <dgm:chMax val="1"/>
          <dgm:bulletEnabled val="1"/>
        </dgm:presLayoutVars>
      </dgm:prSet>
      <dgm:spPr/>
    </dgm:pt>
    <dgm:pt modelId="{161109F8-A39E-4E56-98CD-8E66C2C215EB}" type="pres">
      <dgm:prSet presAssocID="{C1DD6A11-E2F6-4F1B-8B81-EE7996990343}" presName="Name8" presStyleCnt="0"/>
      <dgm:spPr/>
    </dgm:pt>
    <dgm:pt modelId="{7748A36E-DFDA-45D9-BAFD-0EF4164AB4D0}" type="pres">
      <dgm:prSet presAssocID="{C1DD6A11-E2F6-4F1B-8B81-EE7996990343}" presName="level" presStyleLbl="node1" presStyleIdx="2" presStyleCnt="3" custLinFactY="100000" custLinFactNeighborX="-8941" custLinFactNeighborY="106769">
        <dgm:presLayoutVars>
          <dgm:chMax val="1"/>
          <dgm:bulletEnabled val="1"/>
        </dgm:presLayoutVars>
      </dgm:prSet>
      <dgm:spPr/>
    </dgm:pt>
    <dgm:pt modelId="{259C51F3-EA81-4C56-80F4-DCAE99823B9E}" type="pres">
      <dgm:prSet presAssocID="{C1DD6A11-E2F6-4F1B-8B81-EE7996990343}" presName="levelTx" presStyleLbl="revTx" presStyleIdx="0" presStyleCnt="0">
        <dgm:presLayoutVars>
          <dgm:chMax val="1"/>
          <dgm:bulletEnabled val="1"/>
        </dgm:presLayoutVars>
      </dgm:prSet>
      <dgm:spPr/>
    </dgm:pt>
  </dgm:ptLst>
  <dgm:cxnLst>
    <dgm:cxn modelId="{78A3ED01-28B4-4AA6-BCCF-43EF51848570}" srcId="{A13E7679-EA2F-4B8D-A10A-91338E1FD61D}" destId="{5006BF28-96C8-4D4D-9711-C6BB0C810E72}" srcOrd="0" destOrd="0" parTransId="{F090EBDF-3A3A-4B62-BFE2-48AF4D09D8BC}" sibTransId="{F34F628B-3AD7-4FA1-AB09-C3232BA89035}"/>
    <dgm:cxn modelId="{9C387820-C3C6-4ED4-9E06-7B77B01708F6}" type="presOf" srcId="{5006BF28-96C8-4D4D-9711-C6BB0C810E72}" destId="{06ED28A8-CC50-4399-9F70-223DB156CEA3}" srcOrd="0" destOrd="0" presId="urn:microsoft.com/office/officeart/2005/8/layout/pyramid1"/>
    <dgm:cxn modelId="{DAA2043A-A144-44F5-A31A-670FBDC257BF}" type="presOf" srcId="{C1DD6A11-E2F6-4F1B-8B81-EE7996990343}" destId="{7748A36E-DFDA-45D9-BAFD-0EF4164AB4D0}" srcOrd="0" destOrd="0" presId="urn:microsoft.com/office/officeart/2005/8/layout/pyramid1"/>
    <dgm:cxn modelId="{2EEE1547-B0A7-4ECE-B6C6-B678A538FC20}" type="presOf" srcId="{C1DD6A11-E2F6-4F1B-8B81-EE7996990343}" destId="{259C51F3-EA81-4C56-80F4-DCAE99823B9E}" srcOrd="1" destOrd="0" presId="urn:microsoft.com/office/officeart/2005/8/layout/pyramid1"/>
    <dgm:cxn modelId="{A1D9148D-EEED-4A71-AF87-C84148687447}" srcId="{A13E7679-EA2F-4B8D-A10A-91338E1FD61D}" destId="{D33373C4-62FB-4F41-8BB9-87C294ED69A0}" srcOrd="1" destOrd="0" parTransId="{A695BE09-B1A9-4ED4-A855-907C0B7F9945}" sibTransId="{903D2E35-D32F-4EE8-8F5F-7772C3263E92}"/>
    <dgm:cxn modelId="{3AF7C3B0-3E8D-4110-970D-9674CAA53C57}" type="presOf" srcId="{5006BF28-96C8-4D4D-9711-C6BB0C810E72}" destId="{C32D4DA2-C213-49E1-9800-64F2E7107B66}" srcOrd="1" destOrd="0" presId="urn:microsoft.com/office/officeart/2005/8/layout/pyramid1"/>
    <dgm:cxn modelId="{29EEB9B8-3BEA-4C32-8F8C-B3A279D32983}" srcId="{A13E7679-EA2F-4B8D-A10A-91338E1FD61D}" destId="{C1DD6A11-E2F6-4F1B-8B81-EE7996990343}" srcOrd="2" destOrd="0" parTransId="{21FB6474-CDEE-4816-BF98-3D73D0D64D9C}" sibTransId="{D0992183-CD94-4BD2-9981-71CFCE6DBE83}"/>
    <dgm:cxn modelId="{D56DC1E0-C495-4F84-BC6B-E668A487B224}" type="presOf" srcId="{D33373C4-62FB-4F41-8BB9-87C294ED69A0}" destId="{ADD040FD-48F9-4D8D-A87D-1625480E82A5}" srcOrd="0" destOrd="0" presId="urn:microsoft.com/office/officeart/2005/8/layout/pyramid1"/>
    <dgm:cxn modelId="{3D2891E7-8707-455A-9443-42729D99C1E6}" type="presOf" srcId="{D33373C4-62FB-4F41-8BB9-87C294ED69A0}" destId="{899A2D3B-C5AF-43FC-B537-DE87D1485F90}" srcOrd="1" destOrd="0" presId="urn:microsoft.com/office/officeart/2005/8/layout/pyramid1"/>
    <dgm:cxn modelId="{563905FE-F6BF-4893-8794-D4D0EB2E6BE6}" type="presOf" srcId="{A13E7679-EA2F-4B8D-A10A-91338E1FD61D}" destId="{FE7B391B-DBFF-489F-8516-5D2C6EA05E85}" srcOrd="0" destOrd="0" presId="urn:microsoft.com/office/officeart/2005/8/layout/pyramid1"/>
    <dgm:cxn modelId="{C06F2CEE-FD17-4228-A3A9-AC0A1E93DE50}" type="presParOf" srcId="{FE7B391B-DBFF-489F-8516-5D2C6EA05E85}" destId="{E19E6A88-2E22-46A2-B840-3A6D5AD5623B}" srcOrd="0" destOrd="0" presId="urn:microsoft.com/office/officeart/2005/8/layout/pyramid1"/>
    <dgm:cxn modelId="{1059AF01-B694-4631-B51B-882A9780F41A}" type="presParOf" srcId="{E19E6A88-2E22-46A2-B840-3A6D5AD5623B}" destId="{06ED28A8-CC50-4399-9F70-223DB156CEA3}" srcOrd="0" destOrd="0" presId="urn:microsoft.com/office/officeart/2005/8/layout/pyramid1"/>
    <dgm:cxn modelId="{BF10444A-F4C1-4928-B3A1-E5C0A261EC8E}" type="presParOf" srcId="{E19E6A88-2E22-46A2-B840-3A6D5AD5623B}" destId="{C32D4DA2-C213-49E1-9800-64F2E7107B66}" srcOrd="1" destOrd="0" presId="urn:microsoft.com/office/officeart/2005/8/layout/pyramid1"/>
    <dgm:cxn modelId="{07A20D03-19CC-4DA7-9E86-A3DFDFCBBD34}" type="presParOf" srcId="{FE7B391B-DBFF-489F-8516-5D2C6EA05E85}" destId="{F512F98A-2CFE-4ED6-BA4F-004A741453DB}" srcOrd="1" destOrd="0" presId="urn:microsoft.com/office/officeart/2005/8/layout/pyramid1"/>
    <dgm:cxn modelId="{56CCE392-11DD-4B5E-A03E-E301BF6A1786}" type="presParOf" srcId="{F512F98A-2CFE-4ED6-BA4F-004A741453DB}" destId="{ADD040FD-48F9-4D8D-A87D-1625480E82A5}" srcOrd="0" destOrd="0" presId="urn:microsoft.com/office/officeart/2005/8/layout/pyramid1"/>
    <dgm:cxn modelId="{CCFA5132-0224-45AC-A278-CFC41AAD29B4}" type="presParOf" srcId="{F512F98A-2CFE-4ED6-BA4F-004A741453DB}" destId="{899A2D3B-C5AF-43FC-B537-DE87D1485F90}" srcOrd="1" destOrd="0" presId="urn:microsoft.com/office/officeart/2005/8/layout/pyramid1"/>
    <dgm:cxn modelId="{4CDC39DD-9B06-4D37-9519-FD99E4572F80}" type="presParOf" srcId="{FE7B391B-DBFF-489F-8516-5D2C6EA05E85}" destId="{161109F8-A39E-4E56-98CD-8E66C2C215EB}" srcOrd="2" destOrd="0" presId="urn:microsoft.com/office/officeart/2005/8/layout/pyramid1"/>
    <dgm:cxn modelId="{507584BC-DE9B-45CE-A317-C3E6A171ED05}" type="presParOf" srcId="{161109F8-A39E-4E56-98CD-8E66C2C215EB}" destId="{7748A36E-DFDA-45D9-BAFD-0EF4164AB4D0}" srcOrd="0" destOrd="0" presId="urn:microsoft.com/office/officeart/2005/8/layout/pyramid1"/>
    <dgm:cxn modelId="{914E7EAC-88D1-474C-9516-3EA59C193FC5}" type="presParOf" srcId="{161109F8-A39E-4E56-98CD-8E66C2C215EB}" destId="{259C51F3-EA81-4C56-80F4-DCAE99823B9E}"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D28A8-CC50-4399-9F70-223DB156CEA3}">
      <dsp:nvSpPr>
        <dsp:cNvPr id="0" name=""/>
        <dsp:cNvSpPr/>
      </dsp:nvSpPr>
      <dsp:spPr>
        <a:xfrm>
          <a:off x="2166424" y="0"/>
          <a:ext cx="2166424" cy="1475805"/>
        </a:xfrm>
        <a:prstGeom prst="trapezoid">
          <a:avLst>
            <a:gd name="adj" fmla="val 73398"/>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Registers</a:t>
          </a:r>
        </a:p>
      </dsp:txBody>
      <dsp:txXfrm>
        <a:off x="2166424" y="0"/>
        <a:ext cx="2166424" cy="1475805"/>
      </dsp:txXfrm>
    </dsp:sp>
    <dsp:sp modelId="{ADD040FD-48F9-4D8D-A87D-1625480E82A5}">
      <dsp:nvSpPr>
        <dsp:cNvPr id="0" name=""/>
        <dsp:cNvSpPr/>
      </dsp:nvSpPr>
      <dsp:spPr>
        <a:xfrm>
          <a:off x="1083212" y="1475804"/>
          <a:ext cx="4332849" cy="1475805"/>
        </a:xfrm>
        <a:prstGeom prst="trapezoid">
          <a:avLst>
            <a:gd name="adj" fmla="val 73398"/>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RAM</a:t>
          </a:r>
        </a:p>
      </dsp:txBody>
      <dsp:txXfrm>
        <a:off x="1841460" y="1475804"/>
        <a:ext cx="2816352" cy="1475805"/>
      </dsp:txXfrm>
    </dsp:sp>
    <dsp:sp modelId="{7748A36E-DFDA-45D9-BAFD-0EF4164AB4D0}">
      <dsp:nvSpPr>
        <dsp:cNvPr id="0" name=""/>
        <dsp:cNvSpPr/>
      </dsp:nvSpPr>
      <dsp:spPr>
        <a:xfrm>
          <a:off x="0" y="2951609"/>
          <a:ext cx="6499273" cy="1475805"/>
        </a:xfrm>
        <a:prstGeom prst="trapezoid">
          <a:avLst>
            <a:gd name="adj" fmla="val 73398"/>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ROM</a:t>
          </a:r>
        </a:p>
      </dsp:txBody>
      <dsp:txXfrm>
        <a:off x="1137372" y="2951609"/>
        <a:ext cx="4224528" cy="147580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118D3C-5865-C248-9EEC-EC62E144E375}" type="datetimeFigureOut">
              <a:rPr lang="sv-SE" smtClean="0"/>
              <a:t>2024-02-23</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429048-48E3-CB4A-BCD4-0EFC36288878}" type="slidenum">
              <a:rPr lang="sv-SE" smtClean="0"/>
              <a:t>‹#›</a:t>
            </a:fld>
            <a:endParaRPr lang="sv-SE"/>
          </a:p>
        </p:txBody>
      </p:sp>
    </p:spTree>
    <p:extLst>
      <p:ext uri="{BB962C8B-B14F-4D97-AF65-F5344CB8AC3E}">
        <p14:creationId xmlns:p14="http://schemas.microsoft.com/office/powerpoint/2010/main" val="102873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Thank you for inviting me to give this talk</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this talk, I will present a pathway that can enable us to make wireless embedded systems ubiquitous. I will describe my previous research efforts that tackle the critical challenges that limit the growth of wireless embedded systems. These are related to the growing energy asymmetry that exists between sensing, computation and communication blocks on these platforms.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Finally, I will conclude my talk by covering the research agenda that I would like to work on as a faculty member.</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sz="8800" b="1" dirty="0"/>
          </a:p>
        </p:txBody>
      </p:sp>
      <p:sp>
        <p:nvSpPr>
          <p:cNvPr id="4" name="Slide Number Placeholder 3"/>
          <p:cNvSpPr>
            <a:spLocks noGrp="1"/>
          </p:cNvSpPr>
          <p:nvPr>
            <p:ph type="sldNum" sz="quarter" idx="10"/>
          </p:nvPr>
        </p:nvSpPr>
        <p:spPr/>
        <p:txBody>
          <a:bodyPr/>
          <a:lstStyle/>
          <a:p>
            <a:fld id="{3075746C-E621-8E4B-8CC0-3BE97110A356}" type="slidenum">
              <a:rPr lang="en-US" smtClean="0"/>
              <a:t>1</a:t>
            </a:fld>
            <a:endParaRPr lang="en-US"/>
          </a:p>
        </p:txBody>
      </p:sp>
    </p:spTree>
    <p:extLst>
      <p:ext uri="{BB962C8B-B14F-4D97-AF65-F5344CB8AC3E}">
        <p14:creationId xmlns:p14="http://schemas.microsoft.com/office/powerpoint/2010/main" val="46526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951CE-C396-6917-22DC-EA2C971E78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02C9C1-408E-B357-FFE2-E8FB9B8296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906916-3D88-1E18-F7B5-E1D36C1E3A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a:extLst>
              <a:ext uri="{FF2B5EF4-FFF2-40B4-BE49-F238E27FC236}">
                <a16:creationId xmlns:a16="http://schemas.microsoft.com/office/drawing/2014/main" id="{90216AD2-31DB-609A-4FA2-3C2601B4EBFD}"/>
              </a:ext>
            </a:extLst>
          </p:cNvPr>
          <p:cNvSpPr>
            <a:spLocks noGrp="1"/>
          </p:cNvSpPr>
          <p:nvPr>
            <p:ph type="sldNum" sz="quarter" idx="10"/>
          </p:nvPr>
        </p:nvSpPr>
        <p:spPr/>
        <p:txBody>
          <a:bodyPr/>
          <a:lstStyle/>
          <a:p>
            <a:fld id="{3075746C-E621-8E4B-8CC0-3BE97110A356}" type="slidenum">
              <a:rPr lang="en-US" smtClean="0"/>
              <a:t>10</a:t>
            </a:fld>
            <a:endParaRPr lang="en-US"/>
          </a:p>
        </p:txBody>
      </p:sp>
    </p:spTree>
    <p:extLst>
      <p:ext uri="{BB962C8B-B14F-4D97-AF65-F5344CB8AC3E}">
        <p14:creationId xmlns:p14="http://schemas.microsoft.com/office/powerpoint/2010/main" val="1346072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2C0C1-37E6-0E9E-5C43-B5BB61AE1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B387FE-6A6B-219A-2070-88C52F5413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A55881-5DAE-0D7B-696E-1995B5A6C9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a:extLst>
              <a:ext uri="{FF2B5EF4-FFF2-40B4-BE49-F238E27FC236}">
                <a16:creationId xmlns:a16="http://schemas.microsoft.com/office/drawing/2014/main" id="{BA80BAE9-120E-C35A-671A-72059B00E8CA}"/>
              </a:ext>
            </a:extLst>
          </p:cNvPr>
          <p:cNvSpPr>
            <a:spLocks noGrp="1"/>
          </p:cNvSpPr>
          <p:nvPr>
            <p:ph type="sldNum" sz="quarter" idx="10"/>
          </p:nvPr>
        </p:nvSpPr>
        <p:spPr/>
        <p:txBody>
          <a:bodyPr/>
          <a:lstStyle/>
          <a:p>
            <a:fld id="{3075746C-E621-8E4B-8CC0-3BE97110A356}" type="slidenum">
              <a:rPr lang="en-US" smtClean="0"/>
              <a:t>11</a:t>
            </a:fld>
            <a:endParaRPr lang="en-US"/>
          </a:p>
        </p:txBody>
      </p:sp>
    </p:spTree>
    <p:extLst>
      <p:ext uri="{BB962C8B-B14F-4D97-AF65-F5344CB8AC3E}">
        <p14:creationId xmlns:p14="http://schemas.microsoft.com/office/powerpoint/2010/main" val="1005588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E2BF-C999-8046-E4A0-60378E5C57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0B247-3616-C90F-A748-3273CC651F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F46C60-9F17-9245-761B-70790433A54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927E6A-C532-6E6C-1586-6602AE4A3871}"/>
              </a:ext>
            </a:extLst>
          </p:cNvPr>
          <p:cNvSpPr>
            <a:spLocks noGrp="1"/>
          </p:cNvSpPr>
          <p:nvPr>
            <p:ph type="sldNum" sz="quarter" idx="5"/>
          </p:nvPr>
        </p:nvSpPr>
        <p:spPr/>
        <p:txBody>
          <a:bodyPr/>
          <a:lstStyle/>
          <a:p>
            <a:fld id="{87429048-48E3-CB4A-BCD4-0EFC36288878}" type="slidenum">
              <a:rPr lang="sv-SE" smtClean="0"/>
              <a:t>16</a:t>
            </a:fld>
            <a:endParaRPr lang="sv-SE"/>
          </a:p>
        </p:txBody>
      </p:sp>
    </p:spTree>
    <p:extLst>
      <p:ext uri="{BB962C8B-B14F-4D97-AF65-F5344CB8AC3E}">
        <p14:creationId xmlns:p14="http://schemas.microsoft.com/office/powerpoint/2010/main" val="2742064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BE254-64B8-3A87-601E-DD39CC5E6B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E2755-5522-B4E6-0EFD-5CF7B3D7D5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16DCE0-4B48-08BA-CE88-7195414657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42964B1-3552-E6DE-9CF1-1D3A34802734}"/>
              </a:ext>
            </a:extLst>
          </p:cNvPr>
          <p:cNvSpPr>
            <a:spLocks noGrp="1"/>
          </p:cNvSpPr>
          <p:nvPr>
            <p:ph type="sldNum" sz="quarter" idx="5"/>
          </p:nvPr>
        </p:nvSpPr>
        <p:spPr/>
        <p:txBody>
          <a:bodyPr/>
          <a:lstStyle/>
          <a:p>
            <a:fld id="{87429048-48E3-CB4A-BCD4-0EFC36288878}" type="slidenum">
              <a:rPr lang="sv-SE" smtClean="0"/>
              <a:t>17</a:t>
            </a:fld>
            <a:endParaRPr lang="sv-SE"/>
          </a:p>
        </p:txBody>
      </p:sp>
    </p:spTree>
    <p:extLst>
      <p:ext uri="{BB962C8B-B14F-4D97-AF65-F5344CB8AC3E}">
        <p14:creationId xmlns:p14="http://schemas.microsoft.com/office/powerpoint/2010/main" val="4008535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30A5B-1936-C2F8-7930-614BFDC76E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AFB259-8F0E-F394-D9BE-E853A61F1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6EDFCD-231E-EF6F-676D-D6DDA7A0A3AA}"/>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ADE95075-2814-FB7E-2BCB-6DA958F634A7}"/>
              </a:ext>
            </a:extLst>
          </p:cNvPr>
          <p:cNvSpPr>
            <a:spLocks noGrp="1"/>
          </p:cNvSpPr>
          <p:nvPr>
            <p:ph type="sldNum" sz="quarter" idx="10"/>
          </p:nvPr>
        </p:nvSpPr>
        <p:spPr/>
        <p:txBody>
          <a:bodyPr/>
          <a:lstStyle/>
          <a:p>
            <a:fld id="{3075746C-E621-8E4B-8CC0-3BE97110A356}" type="slidenum">
              <a:rPr lang="en-US" smtClean="0"/>
              <a:t>25</a:t>
            </a:fld>
            <a:endParaRPr lang="en-US"/>
          </a:p>
        </p:txBody>
      </p:sp>
    </p:spTree>
    <p:extLst>
      <p:ext uri="{BB962C8B-B14F-4D97-AF65-F5344CB8AC3E}">
        <p14:creationId xmlns:p14="http://schemas.microsoft.com/office/powerpoint/2010/main" val="3732023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30A5B-1936-C2F8-7930-614BFDC76E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AFB259-8F0E-F394-D9BE-E853A61F1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6EDFCD-231E-EF6F-676D-D6DDA7A0A3AA}"/>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ADE95075-2814-FB7E-2BCB-6DA958F634A7}"/>
              </a:ext>
            </a:extLst>
          </p:cNvPr>
          <p:cNvSpPr>
            <a:spLocks noGrp="1"/>
          </p:cNvSpPr>
          <p:nvPr>
            <p:ph type="sldNum" sz="quarter" idx="10"/>
          </p:nvPr>
        </p:nvSpPr>
        <p:spPr/>
        <p:txBody>
          <a:bodyPr/>
          <a:lstStyle/>
          <a:p>
            <a:fld id="{3075746C-E621-8E4B-8CC0-3BE97110A356}" type="slidenum">
              <a:rPr lang="en-US" smtClean="0"/>
              <a:t>35</a:t>
            </a:fld>
            <a:endParaRPr lang="en-US"/>
          </a:p>
        </p:txBody>
      </p:sp>
    </p:spTree>
    <p:extLst>
      <p:ext uri="{BB962C8B-B14F-4D97-AF65-F5344CB8AC3E}">
        <p14:creationId xmlns:p14="http://schemas.microsoft.com/office/powerpoint/2010/main" val="2062460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36</a:t>
            </a:fld>
            <a:endParaRPr lang="en-US"/>
          </a:p>
        </p:txBody>
      </p:sp>
    </p:spTree>
    <p:extLst>
      <p:ext uri="{BB962C8B-B14F-4D97-AF65-F5344CB8AC3E}">
        <p14:creationId xmlns:p14="http://schemas.microsoft.com/office/powerpoint/2010/main" val="1913458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37</a:t>
            </a:fld>
            <a:endParaRPr lang="en-US"/>
          </a:p>
        </p:txBody>
      </p:sp>
    </p:spTree>
    <p:extLst>
      <p:ext uri="{BB962C8B-B14F-4D97-AF65-F5344CB8AC3E}">
        <p14:creationId xmlns:p14="http://schemas.microsoft.com/office/powerpoint/2010/main" val="147383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429048-48E3-CB4A-BCD4-0EFC36288878}" type="slidenum">
              <a:rPr lang="sv-SE" smtClean="0"/>
              <a:t>47</a:t>
            </a:fld>
            <a:endParaRPr lang="sv-SE"/>
          </a:p>
        </p:txBody>
      </p:sp>
    </p:spTree>
    <p:extLst>
      <p:ext uri="{BB962C8B-B14F-4D97-AF65-F5344CB8AC3E}">
        <p14:creationId xmlns:p14="http://schemas.microsoft.com/office/powerpoint/2010/main" val="2752101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429048-48E3-CB4A-BCD4-0EFC36288878}" type="slidenum">
              <a:rPr lang="sv-SE" smtClean="0"/>
              <a:t>48</a:t>
            </a:fld>
            <a:endParaRPr lang="sv-SE"/>
          </a:p>
        </p:txBody>
      </p:sp>
    </p:spTree>
    <p:extLst>
      <p:ext uri="{BB962C8B-B14F-4D97-AF65-F5344CB8AC3E}">
        <p14:creationId xmlns:p14="http://schemas.microsoft.com/office/powerpoint/2010/main" val="1007075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2</a:t>
            </a:fld>
            <a:endParaRPr lang="en-US"/>
          </a:p>
        </p:txBody>
      </p:sp>
    </p:spTree>
    <p:extLst>
      <p:ext uri="{BB962C8B-B14F-4D97-AF65-F5344CB8AC3E}">
        <p14:creationId xmlns:p14="http://schemas.microsoft.com/office/powerpoint/2010/main" val="1843677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429048-48E3-CB4A-BCD4-0EFC36288878}" type="slidenum">
              <a:rPr lang="sv-SE" smtClean="0"/>
              <a:t>49</a:t>
            </a:fld>
            <a:endParaRPr lang="sv-SE"/>
          </a:p>
        </p:txBody>
      </p:sp>
    </p:spTree>
    <p:extLst>
      <p:ext uri="{BB962C8B-B14F-4D97-AF65-F5344CB8AC3E}">
        <p14:creationId xmlns:p14="http://schemas.microsoft.com/office/powerpoint/2010/main" val="2354471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545392-E815-4B46-A9DC-95DD9AEE3EE4}" type="slidenum">
              <a:rPr lang="en-US" smtClean="0"/>
              <a:t>54</a:t>
            </a:fld>
            <a:endParaRPr lang="en-US"/>
          </a:p>
        </p:txBody>
      </p:sp>
    </p:spTree>
    <p:extLst>
      <p:ext uri="{BB962C8B-B14F-4D97-AF65-F5344CB8AC3E}">
        <p14:creationId xmlns:p14="http://schemas.microsoft.com/office/powerpoint/2010/main" val="96578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0BC436-ECCB-44AA-A210-C5D5B7C23875}" type="slidenum">
              <a:rPr lang="en-US"/>
              <a:pPr/>
              <a:t>56</a:t>
            </a:fld>
            <a:endParaRPr lang="en-US"/>
          </a:p>
        </p:txBody>
      </p:sp>
      <p:sp>
        <p:nvSpPr>
          <p:cNvPr id="747522" name="Rectangle 2"/>
          <p:cNvSpPr>
            <a:spLocks noGrp="1" noRot="1" noChangeAspect="1" noChangeArrowheads="1" noTextEdit="1"/>
          </p:cNvSpPr>
          <p:nvPr>
            <p:ph type="sldImg"/>
          </p:nvPr>
        </p:nvSpPr>
        <p:spPr>
          <a:ln/>
        </p:spPr>
      </p:sp>
      <p:sp>
        <p:nvSpPr>
          <p:cNvPr id="747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78163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0BC436-ECCB-44AA-A210-C5D5B7C23875}" type="slidenum">
              <a:rPr lang="en-US"/>
              <a:pPr/>
              <a:t>57</a:t>
            </a:fld>
            <a:endParaRPr lang="en-US"/>
          </a:p>
        </p:txBody>
      </p:sp>
      <p:sp>
        <p:nvSpPr>
          <p:cNvPr id="747522" name="Rectangle 2"/>
          <p:cNvSpPr>
            <a:spLocks noGrp="1" noRot="1" noChangeAspect="1" noChangeArrowheads="1" noTextEdit="1"/>
          </p:cNvSpPr>
          <p:nvPr>
            <p:ph type="sldImg"/>
          </p:nvPr>
        </p:nvSpPr>
        <p:spPr>
          <a:ln/>
        </p:spPr>
      </p:sp>
      <p:sp>
        <p:nvSpPr>
          <p:cNvPr id="747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56456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30A5B-1936-C2F8-7930-614BFDC76E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AFB259-8F0E-F394-D9BE-E853A61F1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6EDFCD-231E-EF6F-676D-D6DDA7A0A3AA}"/>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ADE95075-2814-FB7E-2BCB-6DA958F634A7}"/>
              </a:ext>
            </a:extLst>
          </p:cNvPr>
          <p:cNvSpPr>
            <a:spLocks noGrp="1"/>
          </p:cNvSpPr>
          <p:nvPr>
            <p:ph type="sldNum" sz="quarter" idx="10"/>
          </p:nvPr>
        </p:nvSpPr>
        <p:spPr/>
        <p:txBody>
          <a:bodyPr/>
          <a:lstStyle/>
          <a:p>
            <a:fld id="{3075746C-E621-8E4B-8CC0-3BE97110A356}" type="slidenum">
              <a:rPr lang="en-US" smtClean="0"/>
              <a:t>58</a:t>
            </a:fld>
            <a:endParaRPr lang="en-US"/>
          </a:p>
        </p:txBody>
      </p:sp>
    </p:spTree>
    <p:extLst>
      <p:ext uri="{BB962C8B-B14F-4D97-AF65-F5344CB8AC3E}">
        <p14:creationId xmlns:p14="http://schemas.microsoft.com/office/powerpoint/2010/main" val="1344662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3545392-E815-4B46-A9DC-95DD9AEE3EE4}" type="slidenum">
              <a:rPr lang="en-US" smtClean="0"/>
              <a:t>64</a:t>
            </a:fld>
            <a:endParaRPr lang="en-US"/>
          </a:p>
        </p:txBody>
      </p:sp>
    </p:spTree>
    <p:extLst>
      <p:ext uri="{BB962C8B-B14F-4D97-AF65-F5344CB8AC3E}">
        <p14:creationId xmlns:p14="http://schemas.microsoft.com/office/powerpoint/2010/main" val="1474084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65</a:t>
            </a:fld>
            <a:endParaRPr lang="en-US"/>
          </a:p>
        </p:txBody>
      </p:sp>
    </p:spTree>
    <p:extLst>
      <p:ext uri="{BB962C8B-B14F-4D97-AF65-F5344CB8AC3E}">
        <p14:creationId xmlns:p14="http://schemas.microsoft.com/office/powerpoint/2010/main" val="6132475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68</a:t>
            </a:fld>
            <a:endParaRPr lang="en-US"/>
          </a:p>
        </p:txBody>
      </p:sp>
    </p:spTree>
    <p:extLst>
      <p:ext uri="{BB962C8B-B14F-4D97-AF65-F5344CB8AC3E}">
        <p14:creationId xmlns:p14="http://schemas.microsoft.com/office/powerpoint/2010/main" val="17802080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E8C27F-A88D-4089-A73C-C22BDC598F0F}" type="slidenum">
              <a:rPr lang="en-US"/>
              <a:pPr/>
              <a:t>69</a:t>
            </a:fld>
            <a:endParaRPr lang="en-US"/>
          </a:p>
        </p:txBody>
      </p:sp>
      <p:sp>
        <p:nvSpPr>
          <p:cNvPr id="741378" name="Rectangle 2"/>
          <p:cNvSpPr>
            <a:spLocks noGrp="1" noRot="1" noChangeAspect="1" noChangeArrowheads="1" noTextEdit="1"/>
          </p:cNvSpPr>
          <p:nvPr>
            <p:ph type="sldImg"/>
          </p:nvPr>
        </p:nvSpPr>
        <p:spPr>
          <a:ln/>
        </p:spPr>
      </p:sp>
      <p:sp>
        <p:nvSpPr>
          <p:cNvPr id="741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012792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C05B5F-462C-4AE8-932B-DD26875DE664}" type="slidenum">
              <a:rPr lang="en-US"/>
              <a:pPr/>
              <a:t>70</a:t>
            </a:fld>
            <a:endParaRPr lang="en-US"/>
          </a:p>
        </p:txBody>
      </p:sp>
      <p:sp>
        <p:nvSpPr>
          <p:cNvPr id="744450" name="Rectangle 2"/>
          <p:cNvSpPr>
            <a:spLocks noGrp="1" noRot="1" noChangeAspect="1" noChangeArrowheads="1" noTextEdit="1"/>
          </p:cNvSpPr>
          <p:nvPr>
            <p:ph type="sldImg"/>
          </p:nvPr>
        </p:nvSpPr>
        <p:spPr>
          <a:ln/>
        </p:spPr>
      </p:sp>
      <p:sp>
        <p:nvSpPr>
          <p:cNvPr id="7444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5785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0000D-8570-C343-AABA-BA4C9478C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46C8F-744C-5993-AC55-74050C98CD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7832DE-0F26-E2E7-6C78-9C8C40DE4FBD}"/>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We may all have heard of the term Internet of Things.  So how are these wireless embedded systems related to the Internet of Things:   Today, IoT includes a broad class of devices, including powerful platforms such as smartphones.  However, it also includes more resource-constrained devices and what we call Wireless Embedded Systems, and in fact, I consider it to be one of the essential parts of the IoT ecosystem.</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These are platforms equipped with a radio transceiver, sensor, microcontroller, and some form of energy storage. These platforms also often form a network, and sensor network as it is called has been an active area of research for the past two decades.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community has also developed wireless embedded platforms which we may know about, and these include: CMUCAM, which is an image sensor platform developed at Carnegie Mellon University,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Permamote</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long life sensor platform from the lab I am associated with at UC Berkeley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is a long-range backscatter platform that I had developed as part of my doctoral dissertation at Uppsala University. All of these are an example of Wireless Embedded Systems.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8F51C23A-3109-B8B8-98FA-465F324FC4AC}"/>
              </a:ext>
            </a:extLst>
          </p:cNvPr>
          <p:cNvSpPr>
            <a:spLocks noGrp="1"/>
          </p:cNvSpPr>
          <p:nvPr>
            <p:ph type="sldNum" sz="quarter" idx="10"/>
          </p:nvPr>
        </p:nvSpPr>
        <p:spPr/>
        <p:txBody>
          <a:bodyPr/>
          <a:lstStyle/>
          <a:p>
            <a:fld id="{3075746C-E621-8E4B-8CC0-3BE97110A356}" type="slidenum">
              <a:rPr lang="en-US" smtClean="0"/>
              <a:t>3</a:t>
            </a:fld>
            <a:endParaRPr lang="en-US"/>
          </a:p>
        </p:txBody>
      </p:sp>
    </p:spTree>
    <p:extLst>
      <p:ext uri="{BB962C8B-B14F-4D97-AF65-F5344CB8AC3E}">
        <p14:creationId xmlns:p14="http://schemas.microsoft.com/office/powerpoint/2010/main" val="3705628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C05B5F-462C-4AE8-932B-DD26875DE664}" type="slidenum">
              <a:rPr lang="en-US"/>
              <a:pPr/>
              <a:t>71</a:t>
            </a:fld>
            <a:endParaRPr lang="en-US"/>
          </a:p>
        </p:txBody>
      </p:sp>
      <p:sp>
        <p:nvSpPr>
          <p:cNvPr id="744450" name="Rectangle 2"/>
          <p:cNvSpPr>
            <a:spLocks noGrp="1" noRot="1" noChangeAspect="1" noChangeArrowheads="1" noTextEdit="1"/>
          </p:cNvSpPr>
          <p:nvPr>
            <p:ph type="sldImg"/>
          </p:nvPr>
        </p:nvSpPr>
        <p:spPr>
          <a:ln/>
        </p:spPr>
      </p:sp>
      <p:sp>
        <p:nvSpPr>
          <p:cNvPr id="7444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779047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C05B5F-462C-4AE8-932B-DD26875DE664}" type="slidenum">
              <a:rPr lang="en-US"/>
              <a:pPr/>
              <a:t>72</a:t>
            </a:fld>
            <a:endParaRPr lang="en-US"/>
          </a:p>
        </p:txBody>
      </p:sp>
      <p:sp>
        <p:nvSpPr>
          <p:cNvPr id="744450" name="Rectangle 2"/>
          <p:cNvSpPr>
            <a:spLocks noGrp="1" noRot="1" noChangeAspect="1" noChangeArrowheads="1" noTextEdit="1"/>
          </p:cNvSpPr>
          <p:nvPr>
            <p:ph type="sldImg"/>
          </p:nvPr>
        </p:nvSpPr>
        <p:spPr>
          <a:ln/>
        </p:spPr>
      </p:sp>
      <p:sp>
        <p:nvSpPr>
          <p:cNvPr id="7444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56082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C05B5F-462C-4AE8-932B-DD26875DE664}" type="slidenum">
              <a:rPr lang="en-US"/>
              <a:pPr/>
              <a:t>73</a:t>
            </a:fld>
            <a:endParaRPr lang="en-US"/>
          </a:p>
        </p:txBody>
      </p:sp>
      <p:sp>
        <p:nvSpPr>
          <p:cNvPr id="744450" name="Rectangle 2"/>
          <p:cNvSpPr>
            <a:spLocks noGrp="1" noRot="1" noChangeAspect="1" noChangeArrowheads="1" noTextEdit="1"/>
          </p:cNvSpPr>
          <p:nvPr>
            <p:ph type="sldImg"/>
          </p:nvPr>
        </p:nvSpPr>
        <p:spPr>
          <a:ln/>
        </p:spPr>
      </p:sp>
      <p:sp>
        <p:nvSpPr>
          <p:cNvPr id="7444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261508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306ECE-6FCA-4EF2-B16C-D4792E4620C4}" type="slidenum">
              <a:rPr lang="en-US"/>
              <a:pPr/>
              <a:t>74</a:t>
            </a:fld>
            <a:endParaRPr lang="en-US"/>
          </a:p>
        </p:txBody>
      </p:sp>
      <p:sp>
        <p:nvSpPr>
          <p:cNvPr id="745474" name="Rectangle 2"/>
          <p:cNvSpPr>
            <a:spLocks noGrp="1" noRot="1" noChangeAspect="1" noChangeArrowheads="1" noTextEdit="1"/>
          </p:cNvSpPr>
          <p:nvPr>
            <p:ph type="sldImg"/>
          </p:nvPr>
        </p:nvSpPr>
        <p:spPr>
          <a:ln/>
        </p:spPr>
      </p:sp>
      <p:sp>
        <p:nvSpPr>
          <p:cNvPr id="745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012119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3A1284-D359-4E6F-A392-565E803B0E3C}" type="slidenum">
              <a:rPr lang="en-US"/>
              <a:pPr/>
              <a:t>75</a:t>
            </a:fld>
            <a:endParaRPr lang="en-US"/>
          </a:p>
        </p:txBody>
      </p:sp>
      <p:sp>
        <p:nvSpPr>
          <p:cNvPr id="746498" name="Rectangle 2"/>
          <p:cNvSpPr>
            <a:spLocks noGrp="1" noRot="1" noChangeAspect="1" noChangeArrowheads="1" noTextEdit="1"/>
          </p:cNvSpPr>
          <p:nvPr>
            <p:ph type="sldImg"/>
          </p:nvPr>
        </p:nvSpPr>
        <p:spPr>
          <a:ln/>
        </p:spPr>
      </p:sp>
      <p:sp>
        <p:nvSpPr>
          <p:cNvPr id="7464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589544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3A1284-D359-4E6F-A392-565E803B0E3C}" type="slidenum">
              <a:rPr lang="en-US"/>
              <a:pPr/>
              <a:t>76</a:t>
            </a:fld>
            <a:endParaRPr lang="en-US"/>
          </a:p>
        </p:txBody>
      </p:sp>
      <p:sp>
        <p:nvSpPr>
          <p:cNvPr id="746498" name="Rectangle 2"/>
          <p:cNvSpPr>
            <a:spLocks noGrp="1" noRot="1" noChangeAspect="1" noChangeArrowheads="1" noTextEdit="1"/>
          </p:cNvSpPr>
          <p:nvPr>
            <p:ph type="sldImg"/>
          </p:nvPr>
        </p:nvSpPr>
        <p:spPr>
          <a:ln/>
        </p:spPr>
      </p:sp>
      <p:sp>
        <p:nvSpPr>
          <p:cNvPr id="7464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54472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30A5B-1936-C2F8-7930-614BFDC76E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AFB259-8F0E-F394-D9BE-E853A61F1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6EDFCD-231E-EF6F-676D-D6DDA7A0A3AA}"/>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ADE95075-2814-FB7E-2BCB-6DA958F634A7}"/>
              </a:ext>
            </a:extLst>
          </p:cNvPr>
          <p:cNvSpPr>
            <a:spLocks noGrp="1"/>
          </p:cNvSpPr>
          <p:nvPr>
            <p:ph type="sldNum" sz="quarter" idx="10"/>
          </p:nvPr>
        </p:nvSpPr>
        <p:spPr/>
        <p:txBody>
          <a:bodyPr/>
          <a:lstStyle/>
          <a:p>
            <a:fld id="{3075746C-E621-8E4B-8CC0-3BE97110A356}" type="slidenum">
              <a:rPr lang="en-US" smtClean="0"/>
              <a:t>77</a:t>
            </a:fld>
            <a:endParaRPr lang="en-US"/>
          </a:p>
        </p:txBody>
      </p:sp>
    </p:spTree>
    <p:extLst>
      <p:ext uri="{BB962C8B-B14F-4D97-AF65-F5344CB8AC3E}">
        <p14:creationId xmlns:p14="http://schemas.microsoft.com/office/powerpoint/2010/main" val="372818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78</a:t>
            </a:fld>
            <a:endParaRPr lang="en-US"/>
          </a:p>
        </p:txBody>
      </p:sp>
    </p:spTree>
    <p:extLst>
      <p:ext uri="{BB962C8B-B14F-4D97-AF65-F5344CB8AC3E}">
        <p14:creationId xmlns:p14="http://schemas.microsoft.com/office/powerpoint/2010/main" val="29880091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While we are deploying an enormously large number of IoT devices, I claim that very little attention is being paid to their energy challenge.</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Today, most IoT devices are very energy expensive, and consequently, they rely on bulky batteries such as AA/AAA sized batteries for their operation. Even when operating on these batteries, they require frequent replacement of the exhausted batteries. This can be challenging when performed at a massive scale, especially considering that we may have a trillion embedded device deployed in the world.</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Further, it can also harm the environment. These batteries use toxic chemicals, which means now we can have billions of toxic chemicals laden batteries that would be disposed of in landfills. This is especially important as sustainability has become an essential aspect across the world; in fact, imperial college was celebrating sustainability week.</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075746C-E621-8E4B-8CC0-3BE97110A356}" type="slidenum">
              <a:rPr lang="en-US" smtClean="0"/>
              <a:t>80</a:t>
            </a:fld>
            <a:endParaRPr lang="en-US"/>
          </a:p>
        </p:txBody>
      </p:sp>
    </p:spTree>
    <p:extLst>
      <p:ext uri="{BB962C8B-B14F-4D97-AF65-F5344CB8AC3E}">
        <p14:creationId xmlns:p14="http://schemas.microsoft.com/office/powerpoint/2010/main" val="12376934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81</a:t>
            </a:fld>
            <a:endParaRPr lang="en-US"/>
          </a:p>
        </p:txBody>
      </p:sp>
    </p:spTree>
    <p:extLst>
      <p:ext uri="{BB962C8B-B14F-4D97-AF65-F5344CB8AC3E}">
        <p14:creationId xmlns:p14="http://schemas.microsoft.com/office/powerpoint/2010/main" val="3495530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F999F-7BFB-05B9-0108-9EA9F6E995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5E8D9-FAAC-3CD3-DB20-92EFC4333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B72668-7EB1-2283-E31C-08CC5CC6F0EC}"/>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We may all have heard of the term Internet of Things.  So how are these wireless embedded systems related to the Internet of Things:   Today, IoT includes a broad class of devices, including powerful platforms such as smartphones.  However, it also includes more resource-constrained devices and what we call Wireless Embedded Systems, and in fact, I consider it to be one of the essential parts of the IoT ecosystem.</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These are platforms equipped with a radio transceiver, sensor, microcontroller, and some form of energy storage. These platforms also often form a network, and sensor network as it is called has been an active area of research for the past two decades.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community has also developed wireless embedded platforms which we may know about, and these include: CMUCAM, which is an image sensor platform developed at Carnegie Mellon University,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Permamote</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long life sensor platform from the lab I am associated with at UC Berkeley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is a long-range backscatter platform that I had developed as part of my doctoral dissertation at Uppsala University. All of these are an example of Wireless Embedded Systems.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16A6F6C0-1D90-F8B4-5C0B-FA4F003451E7}"/>
              </a:ext>
            </a:extLst>
          </p:cNvPr>
          <p:cNvSpPr>
            <a:spLocks noGrp="1"/>
          </p:cNvSpPr>
          <p:nvPr>
            <p:ph type="sldNum" sz="quarter" idx="10"/>
          </p:nvPr>
        </p:nvSpPr>
        <p:spPr/>
        <p:txBody>
          <a:bodyPr/>
          <a:lstStyle/>
          <a:p>
            <a:fld id="{3075746C-E621-8E4B-8CC0-3BE97110A356}" type="slidenum">
              <a:rPr lang="en-US" smtClean="0"/>
              <a:t>4</a:t>
            </a:fld>
            <a:endParaRPr lang="en-US"/>
          </a:p>
        </p:txBody>
      </p:sp>
    </p:spTree>
    <p:extLst>
      <p:ext uri="{BB962C8B-B14F-4D97-AF65-F5344CB8AC3E}">
        <p14:creationId xmlns:p14="http://schemas.microsoft.com/office/powerpoint/2010/main" val="37821695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82</a:t>
            </a:fld>
            <a:endParaRPr lang="en-US"/>
          </a:p>
        </p:txBody>
      </p:sp>
    </p:spTree>
    <p:extLst>
      <p:ext uri="{BB962C8B-B14F-4D97-AF65-F5344CB8AC3E}">
        <p14:creationId xmlns:p14="http://schemas.microsoft.com/office/powerpoint/2010/main" val="32160862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83</a:t>
            </a:fld>
            <a:endParaRPr lang="en-US"/>
          </a:p>
        </p:txBody>
      </p:sp>
    </p:spTree>
    <p:extLst>
      <p:ext uri="{BB962C8B-B14F-4D97-AF65-F5344CB8AC3E}">
        <p14:creationId xmlns:p14="http://schemas.microsoft.com/office/powerpoint/2010/main" val="10081588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Thus, with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we were able to design a backscatter system that was able to overcome the range and cost limitations that had limited all the existing backscatter system, and had hindered the widespread usage of the mechanism on the IoT devices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fact, the backscatter tag even though it was designed using off-the-shelf components is orders of magnitude more efficient than commercial transceivers while supporting orders of magnitude lower power consumption. </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entire backscatter setup costs just few tens of USDs, which dramatically lowers the cost of infrastructure required to support the backscatter tags and carrier emitter device.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C894700-B420-704F-B552-A4F4362F187A}" type="slidenum">
              <a:rPr lang="en-US" smtClean="0"/>
              <a:t>84</a:t>
            </a:fld>
            <a:endParaRPr lang="en-US"/>
          </a:p>
        </p:txBody>
      </p:sp>
    </p:spTree>
    <p:extLst>
      <p:ext uri="{BB962C8B-B14F-4D97-AF65-F5344CB8AC3E}">
        <p14:creationId xmlns:p14="http://schemas.microsoft.com/office/powerpoint/2010/main" val="1258365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85</a:t>
            </a:fld>
            <a:endParaRPr lang="en-US"/>
          </a:p>
        </p:txBody>
      </p:sp>
    </p:spTree>
    <p:extLst>
      <p:ext uri="{BB962C8B-B14F-4D97-AF65-F5344CB8AC3E}">
        <p14:creationId xmlns:p14="http://schemas.microsoft.com/office/powerpoint/2010/main" val="19965275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dirty="0">
                <a:solidFill>
                  <a:srgbClr val="0E101A"/>
                </a:solidFill>
                <a:effectLst/>
                <a:latin typeface="Calibri" panose="020F0502020204030204" pitchFamily="34" charset="0"/>
                <a:ea typeface="Times New Roman" panose="02020603050405020304" pitchFamily="18" charset="0"/>
              </a:rPr>
              <a:t>++ </a:t>
            </a:r>
            <a:r>
              <a:rPr lang="en-SE" sz="1800" b="0" dirty="0">
                <a:solidFill>
                  <a:srgbClr val="0E101A"/>
                </a:solidFill>
                <a:effectLst/>
                <a:latin typeface="Calibri" panose="020F0502020204030204" pitchFamily="34" charset="0"/>
                <a:ea typeface="Times New Roman" panose="02020603050405020304" pitchFamily="18" charset="0"/>
              </a:rPr>
              <a:t>The high-power consumption for the IoT platforms also blocks an important and promising direction to enable the sustainable deployment of large-scale embedded devices. This is to eliminate batteries from these platforms altogether. If we eliminate batteries, how do we power these devices? </a:t>
            </a:r>
            <a:endParaRPr lang="en-SE" sz="1800" dirty="0">
              <a:effectLst/>
              <a:latin typeface="Times New Roman" panose="02020603050405020304" pitchFamily="18" charset="0"/>
              <a:ea typeface="Times New Roman" panose="02020603050405020304" pitchFamily="18" charset="0"/>
            </a:endParaRPr>
          </a:p>
          <a:p>
            <a:r>
              <a:rPr lang="en-SE" sz="1800" dirty="0">
                <a:solidFill>
                  <a:srgbClr val="0E101A"/>
                </a:solidFill>
                <a:effectLst/>
                <a:latin typeface="Calibri" panose="020F0502020204030204" pitchFamily="34" charset="0"/>
                <a:ea typeface="Times New Roman" panose="02020603050405020304" pitchFamily="18" charset="0"/>
              </a:rPr>
              <a:t> </a:t>
            </a:r>
            <a:endParaRPr lang="en-SE" sz="1800" dirty="0">
              <a:effectLst/>
              <a:latin typeface="Times New Roman" panose="02020603050405020304" pitchFamily="18" charset="0"/>
              <a:ea typeface="Times New Roman" panose="02020603050405020304" pitchFamily="18" charset="0"/>
            </a:endParaRPr>
          </a:p>
          <a:p>
            <a:r>
              <a:rPr lang="en-SE" sz="1800" dirty="0">
                <a:solidFill>
                  <a:srgbClr val="0E101A"/>
                </a:solidFill>
                <a:effectLst/>
                <a:latin typeface="Calibri" panose="020F0502020204030204" pitchFamily="34" charset="0"/>
                <a:ea typeface="Times New Roman" panose="02020603050405020304" pitchFamily="18" charset="0"/>
              </a:rPr>
              <a:t> </a:t>
            </a:r>
            <a:endParaRPr lang="en-SE" sz="1800" dirty="0">
              <a:effectLst/>
              <a:latin typeface="Times New Roman" panose="02020603050405020304" pitchFamily="18" charset="0"/>
              <a:ea typeface="Times New Roman" panose="02020603050405020304" pitchFamily="18" charset="0"/>
            </a:endParaRPr>
          </a:p>
          <a:p>
            <a:r>
              <a:rPr lang="en-GB" sz="1800" b="0" dirty="0">
                <a:solidFill>
                  <a:srgbClr val="0E101A"/>
                </a:solidFill>
                <a:effectLst/>
                <a:latin typeface="Calibri" panose="020F0502020204030204" pitchFamily="34" charset="0"/>
                <a:ea typeface="Times New Roman" panose="02020603050405020304" pitchFamily="18" charset="0"/>
              </a:rPr>
              <a:t>++</a:t>
            </a:r>
            <a:r>
              <a:rPr lang="en-SE" sz="1800" b="0" dirty="0">
                <a:solidFill>
                  <a:srgbClr val="0E101A"/>
                </a:solidFill>
                <a:effectLst/>
                <a:latin typeface="Calibri" panose="020F0502020204030204" pitchFamily="34" charset="0"/>
                <a:ea typeface="Times New Roman" panose="02020603050405020304" pitchFamily="18" charset="0"/>
              </a:rPr>
              <a:t>We use the fact that ambient energy sources surround us. We are constantly bombarded with radio frequency transmissions such as television, </a:t>
            </a:r>
            <a:r>
              <a:rPr lang="en-SE" sz="1800" b="0" dirty="0" err="1">
                <a:solidFill>
                  <a:srgbClr val="0E101A"/>
                </a:solidFill>
                <a:effectLst/>
                <a:latin typeface="Calibri" panose="020F0502020204030204" pitchFamily="34" charset="0"/>
                <a:ea typeface="Times New Roman" panose="02020603050405020304" pitchFamily="18" charset="0"/>
              </a:rPr>
              <a:t>wifi</a:t>
            </a:r>
            <a:r>
              <a:rPr lang="en-SE" sz="1800" b="0" dirty="0">
                <a:solidFill>
                  <a:srgbClr val="0E101A"/>
                </a:solidFill>
                <a:effectLst/>
                <a:latin typeface="Calibri" panose="020F0502020204030204" pitchFamily="34" charset="0"/>
                <a:ea typeface="Times New Roman" panose="02020603050405020304" pitchFamily="18" charset="0"/>
              </a:rPr>
              <a:t>, radio signals, or we have waste heat energy sources, or the indoor light is ubiquitous. All these sources could be harvested to derive energy to power the IoT devices and platforms and eliminate the overhead associated with batteries on these platforms. However, the challenge that we encounter is that we could only derive microwatts of power from these ambient sources, which is sufficient to power the sensors and microcontrollers. However, we need orders of magnitude higher power for operating radio transceivers such as </a:t>
            </a:r>
            <a:r>
              <a:rPr lang="en-SE" sz="1800" b="0" dirty="0" err="1">
                <a:solidFill>
                  <a:srgbClr val="0E101A"/>
                </a:solidFill>
                <a:effectLst/>
                <a:latin typeface="Calibri" panose="020F0502020204030204" pitchFamily="34" charset="0"/>
                <a:ea typeface="Times New Roman" panose="02020603050405020304" pitchFamily="18" charset="0"/>
              </a:rPr>
              <a:t>LoRa</a:t>
            </a:r>
            <a:r>
              <a:rPr lang="en-SE" sz="1800" b="0" dirty="0">
                <a:solidFill>
                  <a:srgbClr val="0E101A"/>
                </a:solidFill>
                <a:effectLst/>
                <a:latin typeface="Calibri" panose="020F0502020204030204" pitchFamily="34" charset="0"/>
                <a:ea typeface="Times New Roman" panose="02020603050405020304" pitchFamily="18" charset="0"/>
              </a:rPr>
              <a:t>. This makes it challenging, if not impossible, to power sensors through energy derived from the environment.</a:t>
            </a:r>
            <a:r>
              <a:rPr lang="en-SE" sz="1800" b="1" dirty="0">
                <a:effectLst/>
                <a:latin typeface="Times New Roman" panose="02020603050405020304" pitchFamily="18" charset="0"/>
                <a:ea typeface="Times New Roman" panose="02020603050405020304" pitchFamily="18" charset="0"/>
              </a:rPr>
              <a:t> </a:t>
            </a:r>
            <a:endParaRPr lang="en-SE" dirty="0"/>
          </a:p>
        </p:txBody>
      </p:sp>
      <p:sp>
        <p:nvSpPr>
          <p:cNvPr id="4" name="Slide Number Placeholder 3"/>
          <p:cNvSpPr>
            <a:spLocks noGrp="1"/>
          </p:cNvSpPr>
          <p:nvPr>
            <p:ph type="sldNum" sz="quarter" idx="5"/>
          </p:nvPr>
        </p:nvSpPr>
        <p:spPr/>
        <p:txBody>
          <a:bodyPr/>
          <a:lstStyle/>
          <a:p>
            <a:fld id="{87429048-48E3-CB4A-BCD4-0EFC36288878}" type="slidenum">
              <a:rPr lang="sv-SE" smtClean="0"/>
              <a:t>87</a:t>
            </a:fld>
            <a:endParaRPr lang="sv-SE"/>
          </a:p>
        </p:txBody>
      </p:sp>
    </p:spTree>
    <p:extLst>
      <p:ext uri="{BB962C8B-B14F-4D97-AF65-F5344CB8AC3E}">
        <p14:creationId xmlns:p14="http://schemas.microsoft.com/office/powerpoint/2010/main" val="41861408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30A5B-1936-C2F8-7930-614BFDC76E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AFB259-8F0E-F394-D9BE-E853A61F1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6EDFCD-231E-EF6F-676D-D6DDA7A0A3AA}"/>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ADE95075-2814-FB7E-2BCB-6DA958F634A7}"/>
              </a:ext>
            </a:extLst>
          </p:cNvPr>
          <p:cNvSpPr>
            <a:spLocks noGrp="1"/>
          </p:cNvSpPr>
          <p:nvPr>
            <p:ph type="sldNum" sz="quarter" idx="10"/>
          </p:nvPr>
        </p:nvSpPr>
        <p:spPr/>
        <p:txBody>
          <a:bodyPr/>
          <a:lstStyle/>
          <a:p>
            <a:fld id="{3075746C-E621-8E4B-8CC0-3BE97110A356}" type="slidenum">
              <a:rPr lang="en-US" smtClean="0"/>
              <a:t>89</a:t>
            </a:fld>
            <a:endParaRPr lang="en-US"/>
          </a:p>
        </p:txBody>
      </p:sp>
    </p:spTree>
    <p:extLst>
      <p:ext uri="{BB962C8B-B14F-4D97-AF65-F5344CB8AC3E}">
        <p14:creationId xmlns:p14="http://schemas.microsoft.com/office/powerpoint/2010/main" val="29942863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Thank you for inviting me to give this talk</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this talk, I will present a pathway that can enable us to make wireless embedded systems ubiquitous. I will describe my previous research efforts that tackle the critical challenges that limit the growth of wireless embedded systems. These are related to the growing energy asymmetry that exists between sensing, computation and communication blocks on these platforms.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Finally, I will conclude my talk by covering the research agenda that I would like to work on as a faculty member.</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sz="8800" b="1" dirty="0"/>
          </a:p>
        </p:txBody>
      </p:sp>
      <p:sp>
        <p:nvSpPr>
          <p:cNvPr id="4" name="Slide Number Placeholder 3"/>
          <p:cNvSpPr>
            <a:spLocks noGrp="1"/>
          </p:cNvSpPr>
          <p:nvPr>
            <p:ph type="sldNum" sz="quarter" idx="10"/>
          </p:nvPr>
        </p:nvSpPr>
        <p:spPr/>
        <p:txBody>
          <a:bodyPr/>
          <a:lstStyle/>
          <a:p>
            <a:fld id="{3075746C-E621-8E4B-8CC0-3BE97110A356}" type="slidenum">
              <a:rPr lang="en-US" smtClean="0"/>
              <a:t>90</a:t>
            </a:fld>
            <a:endParaRPr lang="en-US"/>
          </a:p>
        </p:txBody>
      </p:sp>
    </p:spTree>
    <p:extLst>
      <p:ext uri="{BB962C8B-B14F-4D97-AF65-F5344CB8AC3E}">
        <p14:creationId xmlns:p14="http://schemas.microsoft.com/office/powerpoint/2010/main" val="46526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F999F-7BFB-05B9-0108-9EA9F6E995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5E8D9-FAAC-3CD3-DB20-92EFC4333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B72668-7EB1-2283-E31C-08CC5CC6F0EC}"/>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We may all have heard of the term Internet of Things.  So how are these wireless embedded systems related to the Internet of Things:   Today, IoT includes a broad class of devices, including powerful platforms such as smartphones.  However, it also includes more resource-constrained devices and what we call Wireless Embedded Systems, and in fact, I consider it to be one of the essential parts of the IoT ecosystem.</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These are platforms equipped with a radio transceiver, sensor, microcontroller, and some form of energy storage. These platforms also often form a network, and sensor network as it is called has been an active area of research for the past two decades.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community has also developed wireless embedded platforms which we may know about, and these include: CMUCAM, which is an image sensor platform developed at Carnegie Mellon University,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Permamote</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long life sensor platform from the lab I am associated with at UC Berkeley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is a long-range backscatter platform that I had developed as part of my doctoral dissertation at Uppsala University. All of these are an example of Wireless Embedded Systems.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16A6F6C0-1D90-F8B4-5C0B-FA4F003451E7}"/>
              </a:ext>
            </a:extLst>
          </p:cNvPr>
          <p:cNvSpPr>
            <a:spLocks noGrp="1"/>
          </p:cNvSpPr>
          <p:nvPr>
            <p:ph type="sldNum" sz="quarter" idx="10"/>
          </p:nvPr>
        </p:nvSpPr>
        <p:spPr/>
        <p:txBody>
          <a:bodyPr/>
          <a:lstStyle/>
          <a:p>
            <a:fld id="{3075746C-E621-8E4B-8CC0-3BE97110A356}" type="slidenum">
              <a:rPr lang="en-US" smtClean="0"/>
              <a:t>5</a:t>
            </a:fld>
            <a:endParaRPr lang="en-US"/>
          </a:p>
        </p:txBody>
      </p:sp>
    </p:spTree>
    <p:extLst>
      <p:ext uri="{BB962C8B-B14F-4D97-AF65-F5344CB8AC3E}">
        <p14:creationId xmlns:p14="http://schemas.microsoft.com/office/powerpoint/2010/main" val="626187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30A5B-1936-C2F8-7930-614BFDC76E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AFB259-8F0E-F394-D9BE-E853A61F1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6EDFCD-231E-EF6F-676D-D6DDA7A0A3AA}"/>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ADE95075-2814-FB7E-2BCB-6DA958F634A7}"/>
              </a:ext>
            </a:extLst>
          </p:cNvPr>
          <p:cNvSpPr>
            <a:spLocks noGrp="1"/>
          </p:cNvSpPr>
          <p:nvPr>
            <p:ph type="sldNum" sz="quarter" idx="10"/>
          </p:nvPr>
        </p:nvSpPr>
        <p:spPr/>
        <p:txBody>
          <a:bodyPr/>
          <a:lstStyle/>
          <a:p>
            <a:fld id="{3075746C-E621-8E4B-8CC0-3BE97110A356}" type="slidenum">
              <a:rPr lang="en-US" smtClean="0"/>
              <a:t>6</a:t>
            </a:fld>
            <a:endParaRPr lang="en-US"/>
          </a:p>
        </p:txBody>
      </p:sp>
    </p:spTree>
    <p:extLst>
      <p:ext uri="{BB962C8B-B14F-4D97-AF65-F5344CB8AC3E}">
        <p14:creationId xmlns:p14="http://schemas.microsoft.com/office/powerpoint/2010/main" val="2724844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7</a:t>
            </a:fld>
            <a:endParaRPr lang="en-US"/>
          </a:p>
        </p:txBody>
      </p:sp>
    </p:spTree>
    <p:extLst>
      <p:ext uri="{BB962C8B-B14F-4D97-AF65-F5344CB8AC3E}">
        <p14:creationId xmlns:p14="http://schemas.microsoft.com/office/powerpoint/2010/main" val="2988243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97031-71BF-99E5-07C3-7CC41B658F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B20ED-8236-6973-2A10-C593C6B766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77A651-21CA-7DB2-A558-0A98B16DD9FF}"/>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92CDB415-E8B4-8C48-B40F-80310D2ADD43}"/>
              </a:ext>
            </a:extLst>
          </p:cNvPr>
          <p:cNvSpPr>
            <a:spLocks noGrp="1"/>
          </p:cNvSpPr>
          <p:nvPr>
            <p:ph type="sldNum" sz="quarter" idx="10"/>
          </p:nvPr>
        </p:nvSpPr>
        <p:spPr/>
        <p:txBody>
          <a:bodyPr/>
          <a:lstStyle/>
          <a:p>
            <a:fld id="{3075746C-E621-8E4B-8CC0-3BE97110A356}" type="slidenum">
              <a:rPr lang="en-US" smtClean="0"/>
              <a:t>8</a:t>
            </a:fld>
            <a:endParaRPr lang="en-US"/>
          </a:p>
        </p:txBody>
      </p:sp>
    </p:spTree>
    <p:extLst>
      <p:ext uri="{BB962C8B-B14F-4D97-AF65-F5344CB8AC3E}">
        <p14:creationId xmlns:p14="http://schemas.microsoft.com/office/powerpoint/2010/main" val="51232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400AF-9746-D067-2E1C-5021F1736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C1CEC-C966-F87F-4331-66F90F1C93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316438-EB2C-DFF0-44AD-8727F23DEA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a:extLst>
              <a:ext uri="{FF2B5EF4-FFF2-40B4-BE49-F238E27FC236}">
                <a16:creationId xmlns:a16="http://schemas.microsoft.com/office/drawing/2014/main" id="{FE4181F5-4520-9B8A-6016-A4285F9A5B8A}"/>
              </a:ext>
            </a:extLst>
          </p:cNvPr>
          <p:cNvSpPr>
            <a:spLocks noGrp="1"/>
          </p:cNvSpPr>
          <p:nvPr>
            <p:ph type="sldNum" sz="quarter" idx="10"/>
          </p:nvPr>
        </p:nvSpPr>
        <p:spPr/>
        <p:txBody>
          <a:bodyPr/>
          <a:lstStyle/>
          <a:p>
            <a:fld id="{3075746C-E621-8E4B-8CC0-3BE97110A356}" type="slidenum">
              <a:rPr lang="en-US" smtClean="0"/>
              <a:t>9</a:t>
            </a:fld>
            <a:endParaRPr lang="en-US"/>
          </a:p>
        </p:txBody>
      </p:sp>
    </p:spTree>
    <p:extLst>
      <p:ext uri="{BB962C8B-B14F-4D97-AF65-F5344CB8AC3E}">
        <p14:creationId xmlns:p14="http://schemas.microsoft.com/office/powerpoint/2010/main" val="1710151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21D8D-B81A-F044-A9F7-1892C8D933C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sv-SE"/>
          </a:p>
        </p:txBody>
      </p:sp>
      <p:sp>
        <p:nvSpPr>
          <p:cNvPr id="3" name="Subtitle 2">
            <a:extLst>
              <a:ext uri="{FF2B5EF4-FFF2-40B4-BE49-F238E27FC236}">
                <a16:creationId xmlns:a16="http://schemas.microsoft.com/office/drawing/2014/main" id="{871A6DB6-BA9D-FE49-85AA-7E381AC860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v-SE"/>
          </a:p>
        </p:txBody>
      </p:sp>
      <p:sp>
        <p:nvSpPr>
          <p:cNvPr id="4" name="Date Placeholder 3">
            <a:extLst>
              <a:ext uri="{FF2B5EF4-FFF2-40B4-BE49-F238E27FC236}">
                <a16:creationId xmlns:a16="http://schemas.microsoft.com/office/drawing/2014/main" id="{4D0700B2-4298-A948-8860-B9E72DF32214}"/>
              </a:ext>
            </a:extLst>
          </p:cNvPr>
          <p:cNvSpPr>
            <a:spLocks noGrp="1"/>
          </p:cNvSpPr>
          <p:nvPr>
            <p:ph type="dt" sz="half" idx="10"/>
          </p:nvPr>
        </p:nvSpPr>
        <p:spPr/>
        <p:txBody>
          <a:bodyPr/>
          <a:lstStyle/>
          <a:p>
            <a:fld id="{F1FF0504-1F77-4746-9284-EB245119CF97}" type="datetime1">
              <a:rPr lang="sv-SE" smtClean="0"/>
              <a:t>2024-02-23</a:t>
            </a:fld>
            <a:endParaRPr lang="sv-SE"/>
          </a:p>
        </p:txBody>
      </p:sp>
      <p:sp>
        <p:nvSpPr>
          <p:cNvPr id="5" name="Footer Placeholder 4">
            <a:extLst>
              <a:ext uri="{FF2B5EF4-FFF2-40B4-BE49-F238E27FC236}">
                <a16:creationId xmlns:a16="http://schemas.microsoft.com/office/drawing/2014/main" id="{A7A70969-7238-7D44-BE93-76C09D8D3B78}"/>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8D222DDE-F5B8-2A43-845B-138DB4E027B4}"/>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24308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EE754-A609-214C-B8F6-79F94B8E941B}"/>
              </a:ext>
            </a:extLst>
          </p:cNvPr>
          <p:cNvSpPr>
            <a:spLocks noGrp="1"/>
          </p:cNvSpPr>
          <p:nvPr>
            <p:ph type="title"/>
          </p:nvPr>
        </p:nvSpPr>
        <p:spPr/>
        <p:txBody>
          <a:bodyPr/>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403113D1-2C64-9C40-915D-1112C0CCB3E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E6F81DF-9877-AA44-A585-D6D38AC66498}"/>
              </a:ext>
            </a:extLst>
          </p:cNvPr>
          <p:cNvSpPr>
            <a:spLocks noGrp="1"/>
          </p:cNvSpPr>
          <p:nvPr>
            <p:ph type="dt" sz="half" idx="10"/>
          </p:nvPr>
        </p:nvSpPr>
        <p:spPr/>
        <p:txBody>
          <a:bodyPr/>
          <a:lstStyle/>
          <a:p>
            <a:fld id="{B8E4AAE7-4F75-47CE-8993-CA4E3E156413}" type="datetime1">
              <a:rPr lang="sv-SE" smtClean="0"/>
              <a:t>2024-02-23</a:t>
            </a:fld>
            <a:endParaRPr lang="sv-SE"/>
          </a:p>
        </p:txBody>
      </p:sp>
      <p:sp>
        <p:nvSpPr>
          <p:cNvPr id="5" name="Footer Placeholder 4">
            <a:extLst>
              <a:ext uri="{FF2B5EF4-FFF2-40B4-BE49-F238E27FC236}">
                <a16:creationId xmlns:a16="http://schemas.microsoft.com/office/drawing/2014/main" id="{B6D8C8BD-A508-C649-8DE5-41F6254C3EFF}"/>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1DC9FB52-64AB-5245-B2DE-A1CDDF57821C}"/>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2744365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3CAE43-1C87-9E43-9A35-0A8EC51F09D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142C51FE-3B80-694F-A68D-B19C4EFB2DD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ADF93014-238E-7248-B59D-6E6FF6A2BFA4}"/>
              </a:ext>
            </a:extLst>
          </p:cNvPr>
          <p:cNvSpPr>
            <a:spLocks noGrp="1"/>
          </p:cNvSpPr>
          <p:nvPr>
            <p:ph type="dt" sz="half" idx="10"/>
          </p:nvPr>
        </p:nvSpPr>
        <p:spPr/>
        <p:txBody>
          <a:bodyPr/>
          <a:lstStyle/>
          <a:p>
            <a:fld id="{76E78D2F-C449-4C7C-9333-84C01FB7568D}" type="datetime1">
              <a:rPr lang="sv-SE" smtClean="0"/>
              <a:t>2024-02-23</a:t>
            </a:fld>
            <a:endParaRPr lang="sv-SE"/>
          </a:p>
        </p:txBody>
      </p:sp>
      <p:sp>
        <p:nvSpPr>
          <p:cNvPr id="5" name="Footer Placeholder 4">
            <a:extLst>
              <a:ext uri="{FF2B5EF4-FFF2-40B4-BE49-F238E27FC236}">
                <a16:creationId xmlns:a16="http://schemas.microsoft.com/office/drawing/2014/main" id="{445803A0-7636-FC4C-8EB3-AFF383645D72}"/>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CB32DA3C-801A-864F-B858-64B6551D4E1E}"/>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029352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el &amp; Aufzählung">
    <p:spTree>
      <p:nvGrpSpPr>
        <p:cNvPr id="1" name=""/>
        <p:cNvGrpSpPr/>
        <p:nvPr/>
      </p:nvGrpSpPr>
      <p:grpSpPr>
        <a:xfrm>
          <a:off x="0" y="0"/>
          <a:ext cx="0" cy="0"/>
          <a:chOff x="0" y="0"/>
          <a:chExt cx="0" cy="0"/>
        </a:xfrm>
      </p:grpSpPr>
      <p:sp>
        <p:nvSpPr>
          <p:cNvPr id="23" name="Title Text"/>
          <p:cNvSpPr txBox="1">
            <a:spLocks noGrp="1"/>
          </p:cNvSpPr>
          <p:nvPr>
            <p:ph type="title"/>
          </p:nvPr>
        </p:nvSpPr>
        <p:spPr>
          <a:prstGeom prst="rect">
            <a:avLst/>
          </a:prstGeom>
        </p:spPr>
        <p:txBody>
          <a:bodyPr/>
          <a:lstStyle/>
          <a:p>
            <a:r>
              <a:t>Title Text</a:t>
            </a:r>
          </a:p>
        </p:txBody>
      </p:sp>
      <p:sp>
        <p:nvSpPr>
          <p:cNvPr id="2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8173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131D-C728-F34A-850F-C494964B68F8}"/>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0E915FAE-C498-5F42-9013-24499AFB029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93C5D13D-3C8A-424D-845B-6D6E717FD2BD}"/>
              </a:ext>
            </a:extLst>
          </p:cNvPr>
          <p:cNvSpPr>
            <a:spLocks noGrp="1"/>
          </p:cNvSpPr>
          <p:nvPr>
            <p:ph type="dt" sz="half" idx="10"/>
          </p:nvPr>
        </p:nvSpPr>
        <p:spPr/>
        <p:txBody>
          <a:bodyPr/>
          <a:lstStyle/>
          <a:p>
            <a:fld id="{35890D81-9E74-4920-91BA-8BD47836CBB8}" type="datetime1">
              <a:rPr lang="sv-SE" smtClean="0"/>
              <a:t>2024-02-23</a:t>
            </a:fld>
            <a:endParaRPr lang="sv-SE"/>
          </a:p>
        </p:txBody>
      </p:sp>
      <p:sp>
        <p:nvSpPr>
          <p:cNvPr id="5" name="Footer Placeholder 4">
            <a:extLst>
              <a:ext uri="{FF2B5EF4-FFF2-40B4-BE49-F238E27FC236}">
                <a16:creationId xmlns:a16="http://schemas.microsoft.com/office/drawing/2014/main" id="{A0BB9688-D3F3-8F45-AB3B-13ACE359C052}"/>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B4D55ADB-00AD-CE49-ADA6-DCF8CE0A3A1D}"/>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1088305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86C4B-A05F-F44D-A483-822DE013737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sv-SE"/>
          </a:p>
        </p:txBody>
      </p:sp>
      <p:sp>
        <p:nvSpPr>
          <p:cNvPr id="3" name="Text Placeholder 2">
            <a:extLst>
              <a:ext uri="{FF2B5EF4-FFF2-40B4-BE49-F238E27FC236}">
                <a16:creationId xmlns:a16="http://schemas.microsoft.com/office/drawing/2014/main" id="{FFB0F4B5-0E8D-8246-9997-A447009C26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9FB69D5-C498-9F4A-B2E5-EB75E7BA4F63}"/>
              </a:ext>
            </a:extLst>
          </p:cNvPr>
          <p:cNvSpPr>
            <a:spLocks noGrp="1"/>
          </p:cNvSpPr>
          <p:nvPr>
            <p:ph type="dt" sz="half" idx="10"/>
          </p:nvPr>
        </p:nvSpPr>
        <p:spPr/>
        <p:txBody>
          <a:bodyPr/>
          <a:lstStyle/>
          <a:p>
            <a:fld id="{629CF59E-F9A8-45AD-BF04-FFC34345DD7A}" type="datetime1">
              <a:rPr lang="sv-SE" smtClean="0"/>
              <a:t>2024-02-23</a:t>
            </a:fld>
            <a:endParaRPr lang="sv-SE"/>
          </a:p>
        </p:txBody>
      </p:sp>
      <p:sp>
        <p:nvSpPr>
          <p:cNvPr id="5" name="Footer Placeholder 4">
            <a:extLst>
              <a:ext uri="{FF2B5EF4-FFF2-40B4-BE49-F238E27FC236}">
                <a16:creationId xmlns:a16="http://schemas.microsoft.com/office/drawing/2014/main" id="{CEE5D3C3-B626-F842-8394-8B677FF30CC4}"/>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3964FC98-6B46-4044-AF14-C47A6E69DCDC}"/>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265572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1BE2-8816-4744-9456-935CCB79AFE3}"/>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C85968FA-E42F-C44F-A843-AD42ECC70FB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Content Placeholder 3">
            <a:extLst>
              <a:ext uri="{FF2B5EF4-FFF2-40B4-BE49-F238E27FC236}">
                <a16:creationId xmlns:a16="http://schemas.microsoft.com/office/drawing/2014/main" id="{2C4456BA-9694-7640-BE5C-B9BD678E0EE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Date Placeholder 4">
            <a:extLst>
              <a:ext uri="{FF2B5EF4-FFF2-40B4-BE49-F238E27FC236}">
                <a16:creationId xmlns:a16="http://schemas.microsoft.com/office/drawing/2014/main" id="{ED705163-785E-584E-944F-0A288E88E367}"/>
              </a:ext>
            </a:extLst>
          </p:cNvPr>
          <p:cNvSpPr>
            <a:spLocks noGrp="1"/>
          </p:cNvSpPr>
          <p:nvPr>
            <p:ph type="dt" sz="half" idx="10"/>
          </p:nvPr>
        </p:nvSpPr>
        <p:spPr/>
        <p:txBody>
          <a:bodyPr/>
          <a:lstStyle/>
          <a:p>
            <a:fld id="{AB3E296F-6E2F-4943-941A-67423902EE89}" type="datetime1">
              <a:rPr lang="sv-SE" smtClean="0"/>
              <a:t>2024-02-23</a:t>
            </a:fld>
            <a:endParaRPr lang="sv-SE"/>
          </a:p>
        </p:txBody>
      </p:sp>
      <p:sp>
        <p:nvSpPr>
          <p:cNvPr id="6" name="Footer Placeholder 5">
            <a:extLst>
              <a:ext uri="{FF2B5EF4-FFF2-40B4-BE49-F238E27FC236}">
                <a16:creationId xmlns:a16="http://schemas.microsoft.com/office/drawing/2014/main" id="{80964741-0439-A941-A719-A48735C6E13E}"/>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4912FAA6-4735-A24C-AF1A-38B354B2A1E0}"/>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239687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AA5FE-9F5E-104C-89BA-0561481E3B92}"/>
              </a:ext>
            </a:extLst>
          </p:cNvPr>
          <p:cNvSpPr>
            <a:spLocks noGrp="1"/>
          </p:cNvSpPr>
          <p:nvPr>
            <p:ph type="title"/>
          </p:nvPr>
        </p:nvSpPr>
        <p:spPr>
          <a:xfrm>
            <a:off x="839788" y="365125"/>
            <a:ext cx="10515600" cy="1325563"/>
          </a:xfrm>
        </p:spPr>
        <p:txBody>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A6EED72-1836-2E4E-96AB-8FDA78311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6D67EC4-55CE-934C-84DE-59B6C5B73F8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id="{763BCE47-188E-8D43-B543-01E8A77EA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4B47F51-7CB8-A547-89FA-06E9FCA085B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7" name="Date Placeholder 6">
            <a:extLst>
              <a:ext uri="{FF2B5EF4-FFF2-40B4-BE49-F238E27FC236}">
                <a16:creationId xmlns:a16="http://schemas.microsoft.com/office/drawing/2014/main" id="{72CE7DC6-6F15-5746-8717-FB6F9F1480ED}"/>
              </a:ext>
            </a:extLst>
          </p:cNvPr>
          <p:cNvSpPr>
            <a:spLocks noGrp="1"/>
          </p:cNvSpPr>
          <p:nvPr>
            <p:ph type="dt" sz="half" idx="10"/>
          </p:nvPr>
        </p:nvSpPr>
        <p:spPr/>
        <p:txBody>
          <a:bodyPr/>
          <a:lstStyle/>
          <a:p>
            <a:fld id="{D65B0AFC-9D35-47DE-8D04-7562DE15629D}" type="datetime1">
              <a:rPr lang="sv-SE" smtClean="0"/>
              <a:t>2024-02-23</a:t>
            </a:fld>
            <a:endParaRPr lang="sv-SE"/>
          </a:p>
        </p:txBody>
      </p:sp>
      <p:sp>
        <p:nvSpPr>
          <p:cNvPr id="8" name="Footer Placeholder 7">
            <a:extLst>
              <a:ext uri="{FF2B5EF4-FFF2-40B4-BE49-F238E27FC236}">
                <a16:creationId xmlns:a16="http://schemas.microsoft.com/office/drawing/2014/main" id="{FD9ED5B4-35EB-8944-A1D9-9569F6BF3FB4}"/>
              </a:ext>
            </a:extLst>
          </p:cNvPr>
          <p:cNvSpPr>
            <a:spLocks noGrp="1"/>
          </p:cNvSpPr>
          <p:nvPr>
            <p:ph type="ftr" sz="quarter" idx="11"/>
          </p:nvPr>
        </p:nvSpPr>
        <p:spPr/>
        <p:txBody>
          <a:bodyPr/>
          <a:lstStyle>
            <a:lvl1pPr>
              <a:defRPr sz="1600"/>
            </a:lvl1pPr>
          </a:lstStyle>
          <a:p>
            <a:r>
              <a:rPr lang="sv-SE" dirty="0"/>
              <a:t>ambujv@berkeley.edu</a:t>
            </a:r>
          </a:p>
        </p:txBody>
      </p:sp>
      <p:sp>
        <p:nvSpPr>
          <p:cNvPr id="9" name="Slide Number Placeholder 8">
            <a:extLst>
              <a:ext uri="{FF2B5EF4-FFF2-40B4-BE49-F238E27FC236}">
                <a16:creationId xmlns:a16="http://schemas.microsoft.com/office/drawing/2014/main" id="{E7E6F6E6-7F81-3A49-8B5A-C75A2A275845}"/>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159941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0CCC-58A6-7B43-A715-5465C79948DD}"/>
              </a:ext>
            </a:extLst>
          </p:cNvPr>
          <p:cNvSpPr>
            <a:spLocks noGrp="1"/>
          </p:cNvSpPr>
          <p:nvPr>
            <p:ph type="title"/>
          </p:nvPr>
        </p:nvSpPr>
        <p:spPr/>
        <p:txBody>
          <a:bodyPr/>
          <a:lstStyle/>
          <a:p>
            <a:r>
              <a:rPr lang="en-GB"/>
              <a:t>Click to edit Master title style</a:t>
            </a:r>
            <a:endParaRPr lang="sv-SE"/>
          </a:p>
        </p:txBody>
      </p:sp>
      <p:sp>
        <p:nvSpPr>
          <p:cNvPr id="3" name="Date Placeholder 2">
            <a:extLst>
              <a:ext uri="{FF2B5EF4-FFF2-40B4-BE49-F238E27FC236}">
                <a16:creationId xmlns:a16="http://schemas.microsoft.com/office/drawing/2014/main" id="{35BCD7BE-FAFC-2746-A853-EDD1B4C8A8CC}"/>
              </a:ext>
            </a:extLst>
          </p:cNvPr>
          <p:cNvSpPr>
            <a:spLocks noGrp="1"/>
          </p:cNvSpPr>
          <p:nvPr>
            <p:ph type="dt" sz="half" idx="10"/>
          </p:nvPr>
        </p:nvSpPr>
        <p:spPr/>
        <p:txBody>
          <a:bodyPr/>
          <a:lstStyle/>
          <a:p>
            <a:fld id="{CDC05281-08AA-4C72-B250-2DE743C64599}" type="datetime1">
              <a:rPr lang="sv-SE" smtClean="0"/>
              <a:t>2024-02-23</a:t>
            </a:fld>
            <a:endParaRPr lang="sv-SE"/>
          </a:p>
        </p:txBody>
      </p:sp>
      <p:sp>
        <p:nvSpPr>
          <p:cNvPr id="4" name="Footer Placeholder 3">
            <a:extLst>
              <a:ext uri="{FF2B5EF4-FFF2-40B4-BE49-F238E27FC236}">
                <a16:creationId xmlns:a16="http://schemas.microsoft.com/office/drawing/2014/main" id="{57B7BFD8-C2EB-2642-93E8-3741A1387966}"/>
              </a:ext>
            </a:extLst>
          </p:cNvPr>
          <p:cNvSpPr>
            <a:spLocks noGrp="1"/>
          </p:cNvSpPr>
          <p:nvPr>
            <p:ph type="ftr" sz="quarter" idx="11"/>
          </p:nvPr>
        </p:nvSpPr>
        <p:spPr/>
        <p:txBody>
          <a:bodyPr/>
          <a:lstStyle>
            <a:lvl1pPr>
              <a:defRPr sz="1600"/>
            </a:lvl1pPr>
          </a:lstStyle>
          <a:p>
            <a:r>
              <a:rPr lang="sv-SE" dirty="0"/>
              <a:t>ambujv@berkeley.edu</a:t>
            </a:r>
          </a:p>
        </p:txBody>
      </p:sp>
      <p:sp>
        <p:nvSpPr>
          <p:cNvPr id="5" name="Slide Number Placeholder 4">
            <a:extLst>
              <a:ext uri="{FF2B5EF4-FFF2-40B4-BE49-F238E27FC236}">
                <a16:creationId xmlns:a16="http://schemas.microsoft.com/office/drawing/2014/main" id="{CECF28AB-124E-5841-96BD-21ECECF42B8A}"/>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1200477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8AD6F-F80D-3D4D-BFD8-3412B4207368}"/>
              </a:ext>
            </a:extLst>
          </p:cNvPr>
          <p:cNvSpPr>
            <a:spLocks noGrp="1"/>
          </p:cNvSpPr>
          <p:nvPr>
            <p:ph type="dt" sz="half" idx="10"/>
          </p:nvPr>
        </p:nvSpPr>
        <p:spPr/>
        <p:txBody>
          <a:bodyPr/>
          <a:lstStyle/>
          <a:p>
            <a:fld id="{00B2CF90-6E92-44FD-8245-32D6D58EEF14}" type="datetime1">
              <a:rPr lang="sv-SE" smtClean="0"/>
              <a:t>2024-02-23</a:t>
            </a:fld>
            <a:endParaRPr lang="sv-SE"/>
          </a:p>
        </p:txBody>
      </p:sp>
      <p:sp>
        <p:nvSpPr>
          <p:cNvPr id="3" name="Footer Placeholder 2">
            <a:extLst>
              <a:ext uri="{FF2B5EF4-FFF2-40B4-BE49-F238E27FC236}">
                <a16:creationId xmlns:a16="http://schemas.microsoft.com/office/drawing/2014/main" id="{941D8A43-65E2-1749-9F02-724EEF333E28}"/>
              </a:ext>
            </a:extLst>
          </p:cNvPr>
          <p:cNvSpPr>
            <a:spLocks noGrp="1"/>
          </p:cNvSpPr>
          <p:nvPr>
            <p:ph type="ftr" sz="quarter" idx="11"/>
          </p:nvPr>
        </p:nvSpPr>
        <p:spPr/>
        <p:txBody>
          <a:bodyPr/>
          <a:lstStyle>
            <a:lvl1pPr>
              <a:defRPr sz="1600"/>
            </a:lvl1pPr>
          </a:lstStyle>
          <a:p>
            <a:r>
              <a:rPr lang="sv-SE" dirty="0"/>
              <a:t>ambujv@berkeley.edu</a:t>
            </a:r>
          </a:p>
        </p:txBody>
      </p:sp>
      <p:sp>
        <p:nvSpPr>
          <p:cNvPr id="4" name="Slide Number Placeholder 3">
            <a:extLst>
              <a:ext uri="{FF2B5EF4-FFF2-40B4-BE49-F238E27FC236}">
                <a16:creationId xmlns:a16="http://schemas.microsoft.com/office/drawing/2014/main" id="{12C24CC1-AAA7-7647-8B5F-F38F68457200}"/>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009544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874B-B46B-F746-BC0F-C565DDBA734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Content Placeholder 2">
            <a:extLst>
              <a:ext uri="{FF2B5EF4-FFF2-40B4-BE49-F238E27FC236}">
                <a16:creationId xmlns:a16="http://schemas.microsoft.com/office/drawing/2014/main" id="{E03E06BD-75F9-B446-A018-EDF49AE980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Text Placeholder 3">
            <a:extLst>
              <a:ext uri="{FF2B5EF4-FFF2-40B4-BE49-F238E27FC236}">
                <a16:creationId xmlns:a16="http://schemas.microsoft.com/office/drawing/2014/main" id="{57529EEB-CB90-334E-B637-AAAC392F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FC87789-4183-4544-96C0-BF53F174ADA8}"/>
              </a:ext>
            </a:extLst>
          </p:cNvPr>
          <p:cNvSpPr>
            <a:spLocks noGrp="1"/>
          </p:cNvSpPr>
          <p:nvPr>
            <p:ph type="dt" sz="half" idx="10"/>
          </p:nvPr>
        </p:nvSpPr>
        <p:spPr/>
        <p:txBody>
          <a:bodyPr/>
          <a:lstStyle/>
          <a:p>
            <a:fld id="{D2E5A4AD-6130-4B7E-9316-59D70B71516C}" type="datetime1">
              <a:rPr lang="sv-SE" smtClean="0"/>
              <a:t>2024-02-23</a:t>
            </a:fld>
            <a:endParaRPr lang="sv-SE"/>
          </a:p>
        </p:txBody>
      </p:sp>
      <p:sp>
        <p:nvSpPr>
          <p:cNvPr id="6" name="Footer Placeholder 5">
            <a:extLst>
              <a:ext uri="{FF2B5EF4-FFF2-40B4-BE49-F238E27FC236}">
                <a16:creationId xmlns:a16="http://schemas.microsoft.com/office/drawing/2014/main" id="{65311638-F5F0-254C-AEAD-5FDF68AC9013}"/>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5D861172-38D6-0C42-BF5A-D1F5C4CDD316}"/>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379965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6143-8AD1-384B-9E09-E36CAF09D6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Picture Placeholder 2">
            <a:extLst>
              <a:ext uri="{FF2B5EF4-FFF2-40B4-BE49-F238E27FC236}">
                <a16:creationId xmlns:a16="http://schemas.microsoft.com/office/drawing/2014/main" id="{A2117B9A-58EB-774C-8E3E-34CB79E974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1B3BC705-2E77-CD4A-896C-DA3D48460E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A0D0FF-2EDB-DF46-9060-404438C06D76}"/>
              </a:ext>
            </a:extLst>
          </p:cNvPr>
          <p:cNvSpPr>
            <a:spLocks noGrp="1"/>
          </p:cNvSpPr>
          <p:nvPr>
            <p:ph type="dt" sz="half" idx="10"/>
          </p:nvPr>
        </p:nvSpPr>
        <p:spPr/>
        <p:txBody>
          <a:bodyPr/>
          <a:lstStyle/>
          <a:p>
            <a:fld id="{3050D939-7D75-4473-85E9-EAA55A48004C}" type="datetime1">
              <a:rPr lang="sv-SE" smtClean="0"/>
              <a:t>2024-02-23</a:t>
            </a:fld>
            <a:endParaRPr lang="sv-SE"/>
          </a:p>
        </p:txBody>
      </p:sp>
      <p:sp>
        <p:nvSpPr>
          <p:cNvPr id="6" name="Footer Placeholder 5">
            <a:extLst>
              <a:ext uri="{FF2B5EF4-FFF2-40B4-BE49-F238E27FC236}">
                <a16:creationId xmlns:a16="http://schemas.microsoft.com/office/drawing/2014/main" id="{5CF7FCC4-D106-1A42-9D2E-36CC6E582D4B}"/>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7DB6790D-9981-F24F-85F6-5132D2764186}"/>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4145556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A60990-C9C0-2946-817E-7880E9A448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F6BDD58-72AB-A845-91D3-7083F407FD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DEEDAA8-551F-D14B-95E3-2C4655D881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7477F-BAC6-416F-AEAF-A2B58818030B}" type="datetime1">
              <a:rPr lang="sv-SE" smtClean="0"/>
              <a:t>2024-02-23</a:t>
            </a:fld>
            <a:endParaRPr lang="sv-SE"/>
          </a:p>
        </p:txBody>
      </p:sp>
      <p:sp>
        <p:nvSpPr>
          <p:cNvPr id="5" name="Footer Placeholder 4">
            <a:extLst>
              <a:ext uri="{FF2B5EF4-FFF2-40B4-BE49-F238E27FC236}">
                <a16:creationId xmlns:a16="http://schemas.microsoft.com/office/drawing/2014/main" id="{DCBE7EE4-8B77-8048-AD76-092D4F0ECB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ambujv@berkeley.edu</a:t>
            </a:r>
          </a:p>
        </p:txBody>
      </p:sp>
      <p:sp>
        <p:nvSpPr>
          <p:cNvPr id="6" name="Slide Number Placeholder 5">
            <a:extLst>
              <a:ext uri="{FF2B5EF4-FFF2-40B4-BE49-F238E27FC236}">
                <a16:creationId xmlns:a16="http://schemas.microsoft.com/office/drawing/2014/main" id="{21332DB7-1245-884F-A8A8-E8E778EC6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B7451-1438-CB4A-8106-82A64F1C7D7B}" type="slidenum">
              <a:rPr lang="sv-SE" smtClean="0"/>
              <a:t>‹#›</a:t>
            </a:fld>
            <a:endParaRPr lang="sv-SE"/>
          </a:p>
        </p:txBody>
      </p:sp>
    </p:spTree>
    <p:extLst>
      <p:ext uri="{BB962C8B-B14F-4D97-AF65-F5344CB8AC3E}">
        <p14:creationId xmlns:p14="http://schemas.microsoft.com/office/powerpoint/2010/main" val="2006737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mbujv@nus.edu.s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ideo" Target="https://www.youtube.com/embed/YVdQx6ZjGuo?feature=oembed"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slide" Target="slide59.xml"/></Relationships>
</file>

<file path=ppt/slides/_rels/slide5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mailto:I7-7700@3.6GHz" TargetMode="External"/><Relationship Id="rId4" Type="http://schemas.openxmlformats.org/officeDocument/2006/relationships/hyperlink" Target="mailto:I7-7600U@2.8GHz"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png"/></Relationships>
</file>

<file path=ppt/slides/_rels/slide83.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tiff"/></Relationships>
</file>

<file path=ppt/slides/_rels/slide8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4.tif"/><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57.jpeg"/><Relationship Id="rId5" Type="http://schemas.openxmlformats.org/officeDocument/2006/relationships/image" Target="../media/image56.tif"/><Relationship Id="rId4" Type="http://schemas.openxmlformats.org/officeDocument/2006/relationships/image" Target="../media/image55.tif"/></Relationships>
</file>

<file path=ppt/slides/_rels/slide88.xml.rels><?xml version="1.0" encoding="UTF-8" standalone="yes"?>
<Relationships xmlns="http://schemas.openxmlformats.org/package/2006/relationships"><Relationship Id="rId2" Type="http://schemas.openxmlformats.org/officeDocument/2006/relationships/hyperlink" Target="https://www.youtube.com/watch?v=jo6uW_lXxCg"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hyperlink" Target="mailto:ambujv@nus.edu.sg"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4373" y="1994565"/>
            <a:ext cx="8003247" cy="1509963"/>
          </a:xfrm>
        </p:spPr>
        <p:txBody>
          <a:bodyPr>
            <a:normAutofit fontScale="90000"/>
          </a:bodyPr>
          <a:lstStyle/>
          <a:p>
            <a:r>
              <a:rPr lang="en-GB" sz="8000" u="none" strike="noStrike" dirty="0">
                <a:effectLst/>
                <a:latin typeface="+mn-lt"/>
              </a:rPr>
              <a:t>Wireless Networking</a:t>
            </a:r>
            <a:endParaRPr lang="en-US" sz="62500" dirty="0">
              <a:latin typeface="+mn-lt"/>
            </a:endParaRPr>
          </a:p>
        </p:txBody>
      </p:sp>
      <p:sp>
        <p:nvSpPr>
          <p:cNvPr id="3" name="Subtitle 2"/>
          <p:cNvSpPr>
            <a:spLocks noGrp="1"/>
          </p:cNvSpPr>
          <p:nvPr>
            <p:ph type="subTitle" idx="1"/>
          </p:nvPr>
        </p:nvSpPr>
        <p:spPr>
          <a:xfrm>
            <a:off x="2994648" y="4039445"/>
            <a:ext cx="6202696" cy="2229859"/>
          </a:xfrm>
        </p:spPr>
        <p:txBody>
          <a:bodyPr>
            <a:normAutofit/>
          </a:bodyPr>
          <a:lstStyle/>
          <a:p>
            <a:r>
              <a:rPr lang="en-US" sz="4800" dirty="0">
                <a:latin typeface="+mj-lt"/>
              </a:rPr>
              <a:t>Ambuj Varshney</a:t>
            </a:r>
          </a:p>
          <a:p>
            <a:r>
              <a:rPr lang="en-US" sz="2800" dirty="0">
                <a:latin typeface="+mj-lt"/>
                <a:hlinkClick r:id="rId3"/>
              </a:rPr>
              <a:t>ambujv@nus.edu.sg</a:t>
            </a:r>
            <a:endParaRPr lang="en-US" sz="2800" dirty="0">
              <a:latin typeface="+mj-lt"/>
            </a:endParaRPr>
          </a:p>
          <a:p>
            <a:r>
              <a:rPr lang="en-US" dirty="0">
                <a:latin typeface="+mj-lt"/>
              </a:rPr>
              <a:t> </a:t>
            </a:r>
          </a:p>
        </p:txBody>
      </p:sp>
      <p:sp>
        <p:nvSpPr>
          <p:cNvPr id="8" name="Slide Number Placeholder 7">
            <a:extLst>
              <a:ext uri="{FF2B5EF4-FFF2-40B4-BE49-F238E27FC236}">
                <a16:creationId xmlns:a16="http://schemas.microsoft.com/office/drawing/2014/main" id="{5BDF4DBD-F86A-48EC-B4BE-E9B66CFF2E04}"/>
              </a:ext>
            </a:extLst>
          </p:cNvPr>
          <p:cNvSpPr>
            <a:spLocks noGrp="1"/>
          </p:cNvSpPr>
          <p:nvPr>
            <p:ph type="sldNum" sz="quarter" idx="12"/>
          </p:nvPr>
        </p:nvSpPr>
        <p:spPr/>
        <p:txBody>
          <a:bodyPr/>
          <a:lstStyle/>
          <a:p>
            <a:fld id="{687B7451-1438-CB4A-8106-82A64F1C7D7B}" type="slidenum">
              <a:rPr lang="sv-SE" smtClean="0"/>
              <a:t>1</a:t>
            </a:fld>
            <a:endParaRPr lang="sv-SE"/>
          </a:p>
        </p:txBody>
      </p:sp>
      <p:pic>
        <p:nvPicPr>
          <p:cNvPr id="7" name="Picture 6" descr="Logo, company name&#10;&#10;Description automatically generated">
            <a:extLst>
              <a:ext uri="{FF2B5EF4-FFF2-40B4-BE49-F238E27FC236}">
                <a16:creationId xmlns:a16="http://schemas.microsoft.com/office/drawing/2014/main" id="{7820BC9A-65F8-C5DC-AC87-8B4EAD88B94B}"/>
              </a:ext>
            </a:extLst>
          </p:cNvPr>
          <p:cNvPicPr>
            <a:picLocks noChangeAspect="1"/>
          </p:cNvPicPr>
          <p:nvPr/>
        </p:nvPicPr>
        <p:blipFill>
          <a:blip r:embed="rId4"/>
          <a:stretch>
            <a:fillRect/>
          </a:stretch>
        </p:blipFill>
        <p:spPr>
          <a:xfrm>
            <a:off x="10760068" y="5241576"/>
            <a:ext cx="1187463" cy="1566945"/>
          </a:xfrm>
          <a:prstGeom prst="rect">
            <a:avLst/>
          </a:prstGeom>
        </p:spPr>
      </p:pic>
      <p:sp>
        <p:nvSpPr>
          <p:cNvPr id="4" name="Title 1">
            <a:extLst>
              <a:ext uri="{FF2B5EF4-FFF2-40B4-BE49-F238E27FC236}">
                <a16:creationId xmlns:a16="http://schemas.microsoft.com/office/drawing/2014/main" id="{831862D1-FE66-F2B3-6774-3511C03148E6}"/>
              </a:ext>
            </a:extLst>
          </p:cNvPr>
          <p:cNvSpPr txBox="1">
            <a:spLocks/>
          </p:cNvSpPr>
          <p:nvPr/>
        </p:nvSpPr>
        <p:spPr>
          <a:xfrm>
            <a:off x="1374826" y="2232965"/>
            <a:ext cx="9442345" cy="150996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2100" dirty="0">
              <a:latin typeface="+mn-lt"/>
            </a:endParaRPr>
          </a:p>
        </p:txBody>
      </p:sp>
    </p:spTree>
    <p:extLst>
      <p:ext uri="{BB962C8B-B14F-4D97-AF65-F5344CB8AC3E}">
        <p14:creationId xmlns:p14="http://schemas.microsoft.com/office/powerpoint/2010/main" val="2762166050"/>
      </p:ext>
    </p:extLst>
  </p:cSld>
  <p:clrMapOvr>
    <a:masterClrMapping/>
  </p:clrMapOvr>
  <mc:AlternateContent xmlns:mc="http://schemas.openxmlformats.org/markup-compatibility/2006" xmlns:p14="http://schemas.microsoft.com/office/powerpoint/2010/main">
    <mc:Choice Requires="p14">
      <p:transition spd="slow" p14:dur="2000" advTm="32263"/>
    </mc:Choice>
    <mc:Fallback xmlns="">
      <p:transition spd="slow" advTm="3226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CA8D1-A9A5-48A8-8ECC-DC6A6C38272D}"/>
            </a:ext>
          </a:extLst>
        </p:cNvPr>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6AD9FD4E-52B6-F475-D21B-127DFAD96B97}"/>
              </a:ext>
            </a:extLst>
          </p:cNvPr>
          <p:cNvSpPr>
            <a:spLocks noGrp="1"/>
          </p:cNvSpPr>
          <p:nvPr>
            <p:ph type="sldNum" sz="quarter" idx="12"/>
          </p:nvPr>
        </p:nvSpPr>
        <p:spPr/>
        <p:txBody>
          <a:bodyPr/>
          <a:lstStyle/>
          <a:p>
            <a:fld id="{687B7451-1438-CB4A-8106-82A64F1C7D7B}" type="slidenum">
              <a:rPr lang="sv-SE" smtClean="0"/>
              <a:t>10</a:t>
            </a:fld>
            <a:endParaRPr lang="sv-SE"/>
          </a:p>
        </p:txBody>
      </p:sp>
      <p:sp>
        <p:nvSpPr>
          <p:cNvPr id="2" name="Content Placeholder 2">
            <a:extLst>
              <a:ext uri="{FF2B5EF4-FFF2-40B4-BE49-F238E27FC236}">
                <a16:creationId xmlns:a16="http://schemas.microsoft.com/office/drawing/2014/main" id="{C4C7BA73-BC5B-9A45-409D-176BC39C30EC}"/>
              </a:ext>
            </a:extLst>
          </p:cNvPr>
          <p:cNvSpPr>
            <a:spLocks noGrp="1"/>
          </p:cNvSpPr>
          <p:nvPr>
            <p:ph idx="1"/>
          </p:nvPr>
        </p:nvSpPr>
        <p:spPr>
          <a:xfrm>
            <a:off x="683661" y="1663908"/>
            <a:ext cx="11072649" cy="4512913"/>
          </a:xfrm>
        </p:spPr>
        <p:txBody>
          <a:bodyPr>
            <a:normAutofit/>
          </a:bodyPr>
          <a:lstStyle/>
          <a:p>
            <a:r>
              <a:rPr lang="en-US" dirty="0">
                <a:latin typeface="+mj-lt"/>
              </a:rPr>
              <a:t>System on chips (SoC)</a:t>
            </a:r>
          </a:p>
          <a:p>
            <a:pPr lvl="1"/>
            <a:r>
              <a:rPr lang="en-US" dirty="0">
                <a:latin typeface="+mj-lt"/>
              </a:rPr>
              <a:t>Microcontroller + Extensive Peripherals</a:t>
            </a:r>
          </a:p>
          <a:p>
            <a:pPr lvl="1"/>
            <a:r>
              <a:rPr lang="en-US" dirty="0">
                <a:latin typeface="+mj-lt"/>
              </a:rPr>
              <a:t>Essentially multiple chips combined</a:t>
            </a:r>
          </a:p>
          <a:p>
            <a:pPr lvl="1"/>
            <a:r>
              <a:rPr lang="en-US" dirty="0">
                <a:latin typeface="+mj-lt"/>
              </a:rPr>
              <a:t>Example: Radios, ML accelerators in a single chip</a:t>
            </a:r>
          </a:p>
          <a:p>
            <a:pPr marL="0"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a:p>
            <a:r>
              <a:rPr lang="en-US" dirty="0">
                <a:latin typeface="+mj-lt"/>
              </a:rPr>
              <a:t>Dedicated accelerator chips</a:t>
            </a:r>
          </a:p>
          <a:p>
            <a:pPr lvl="1"/>
            <a:r>
              <a:rPr lang="en-US" dirty="0">
                <a:latin typeface="+mj-lt"/>
              </a:rPr>
              <a:t>Designed for a  specific purpose like for speech detection</a:t>
            </a:r>
          </a:p>
          <a:p>
            <a:endParaRPr lang="en-US" dirty="0">
              <a:latin typeface="+mj-lt"/>
            </a:endParaRPr>
          </a:p>
          <a:p>
            <a:endParaRPr lang="en-US" dirty="0">
              <a:latin typeface="+mj-lt"/>
            </a:endParaRPr>
          </a:p>
        </p:txBody>
      </p:sp>
      <p:pic>
        <p:nvPicPr>
          <p:cNvPr id="4" name="Picture 3">
            <a:extLst>
              <a:ext uri="{FF2B5EF4-FFF2-40B4-BE49-F238E27FC236}">
                <a16:creationId xmlns:a16="http://schemas.microsoft.com/office/drawing/2014/main" id="{950B2B91-2CF3-E5C6-D02D-41B8F25E8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8190" y="4174311"/>
            <a:ext cx="2101015" cy="1432510"/>
          </a:xfrm>
          <a:prstGeom prst="rect">
            <a:avLst/>
          </a:prstGeom>
        </p:spPr>
      </p:pic>
      <p:sp>
        <p:nvSpPr>
          <p:cNvPr id="6" name="Title 7">
            <a:extLst>
              <a:ext uri="{FF2B5EF4-FFF2-40B4-BE49-F238E27FC236}">
                <a16:creationId xmlns:a16="http://schemas.microsoft.com/office/drawing/2014/main" id="{7EFD4B89-8535-3BC8-89A4-2BEEDB6617CA}"/>
              </a:ext>
            </a:extLst>
          </p:cNvPr>
          <p:cNvSpPr>
            <a:spLocks noGrp="1"/>
          </p:cNvSpPr>
          <p:nvPr>
            <p:ph type="title"/>
          </p:nvPr>
        </p:nvSpPr>
        <p:spPr>
          <a:xfrm>
            <a:off x="559674" y="433724"/>
            <a:ext cx="11072649" cy="1325563"/>
          </a:xfrm>
        </p:spPr>
        <p:txBody>
          <a:bodyPr>
            <a:normAutofit/>
          </a:bodyPr>
          <a:lstStyle/>
          <a:p>
            <a:r>
              <a:rPr lang="en-US" sz="4000" dirty="0">
                <a:latin typeface="+mn-lt"/>
              </a:rPr>
              <a:t>What is heart of computers and internet of things</a:t>
            </a:r>
            <a:endParaRPr lang="en-SE" sz="4000" dirty="0">
              <a:latin typeface="+mn-lt"/>
            </a:endParaRPr>
          </a:p>
        </p:txBody>
      </p:sp>
      <p:pic>
        <p:nvPicPr>
          <p:cNvPr id="5" name="Picture 4" descr="A close-up of a phone&#10;&#10;Description automatically generated">
            <a:extLst>
              <a:ext uri="{FF2B5EF4-FFF2-40B4-BE49-F238E27FC236}">
                <a16:creationId xmlns:a16="http://schemas.microsoft.com/office/drawing/2014/main" id="{637261CE-8510-1D5E-8A42-748DF0F13864}"/>
              </a:ext>
            </a:extLst>
          </p:cNvPr>
          <p:cNvPicPr>
            <a:picLocks noChangeAspect="1"/>
          </p:cNvPicPr>
          <p:nvPr/>
        </p:nvPicPr>
        <p:blipFill>
          <a:blip r:embed="rId4"/>
          <a:stretch>
            <a:fillRect/>
          </a:stretch>
        </p:blipFill>
        <p:spPr>
          <a:xfrm>
            <a:off x="7778782" y="1789731"/>
            <a:ext cx="1351939" cy="1814580"/>
          </a:xfrm>
          <a:prstGeom prst="rect">
            <a:avLst/>
          </a:prstGeom>
        </p:spPr>
      </p:pic>
      <p:pic>
        <p:nvPicPr>
          <p:cNvPr id="8" name="Picture 7" descr="A close-up of a green circuit board&#10;&#10;Description automatically generated">
            <a:extLst>
              <a:ext uri="{FF2B5EF4-FFF2-40B4-BE49-F238E27FC236}">
                <a16:creationId xmlns:a16="http://schemas.microsoft.com/office/drawing/2014/main" id="{216CA8C8-CBC3-4DB8-0A25-6F28B2D41F42}"/>
              </a:ext>
            </a:extLst>
          </p:cNvPr>
          <p:cNvPicPr>
            <a:picLocks noChangeAspect="1"/>
          </p:cNvPicPr>
          <p:nvPr/>
        </p:nvPicPr>
        <p:blipFill>
          <a:blip r:embed="rId5"/>
          <a:stretch>
            <a:fillRect/>
          </a:stretch>
        </p:blipFill>
        <p:spPr>
          <a:xfrm>
            <a:off x="9566411" y="1503840"/>
            <a:ext cx="2625589" cy="2100471"/>
          </a:xfrm>
          <a:prstGeom prst="rect">
            <a:avLst/>
          </a:prstGeom>
        </p:spPr>
      </p:pic>
    </p:spTree>
    <p:extLst>
      <p:ext uri="{BB962C8B-B14F-4D97-AF65-F5344CB8AC3E}">
        <p14:creationId xmlns:p14="http://schemas.microsoft.com/office/powerpoint/2010/main" val="2490055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42194-E4E5-F606-4D5D-0FA284B8214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E116C1F-B4A7-FEC7-EFBC-28FFF686203C}"/>
              </a:ext>
            </a:extLst>
          </p:cNvPr>
          <p:cNvSpPr>
            <a:spLocks noGrp="1"/>
          </p:cNvSpPr>
          <p:nvPr>
            <p:ph type="title"/>
          </p:nvPr>
        </p:nvSpPr>
        <p:spPr>
          <a:xfrm>
            <a:off x="144310" y="339039"/>
            <a:ext cx="11852072" cy="1317163"/>
          </a:xfrm>
        </p:spPr>
        <p:txBody>
          <a:bodyPr>
            <a:normAutofit/>
          </a:bodyPr>
          <a:lstStyle/>
          <a:p>
            <a:r>
              <a:rPr lang="en-US" sz="4000" dirty="0">
                <a:latin typeface="+mn-lt"/>
              </a:rPr>
              <a:t>What is a microcontroller? Microprocessor + Peripherals + Memory + Pins + ? </a:t>
            </a:r>
            <a:endParaRPr lang="en-SE" sz="4000" dirty="0">
              <a:latin typeface="+mn-lt"/>
            </a:endParaRPr>
          </a:p>
        </p:txBody>
      </p:sp>
      <p:sp>
        <p:nvSpPr>
          <p:cNvPr id="5" name="Rectangle 4">
            <a:extLst>
              <a:ext uri="{FF2B5EF4-FFF2-40B4-BE49-F238E27FC236}">
                <a16:creationId xmlns:a16="http://schemas.microsoft.com/office/drawing/2014/main" id="{1F8DC1D9-7C0B-D75A-E9AE-601235E9691B}"/>
              </a:ext>
            </a:extLst>
          </p:cNvPr>
          <p:cNvSpPr/>
          <p:nvPr/>
        </p:nvSpPr>
        <p:spPr>
          <a:xfrm>
            <a:off x="229949" y="2015235"/>
            <a:ext cx="6173180" cy="3949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b="1" dirty="0"/>
              <a:t>Microcontroller</a:t>
            </a:r>
          </a:p>
        </p:txBody>
      </p:sp>
      <p:sp>
        <p:nvSpPr>
          <p:cNvPr id="6" name="Rectangle: Rounded Corners 5">
            <a:extLst>
              <a:ext uri="{FF2B5EF4-FFF2-40B4-BE49-F238E27FC236}">
                <a16:creationId xmlns:a16="http://schemas.microsoft.com/office/drawing/2014/main" id="{EB7AF2D7-98A7-DEE5-E3AA-7BE229F935A4}"/>
              </a:ext>
            </a:extLst>
          </p:cNvPr>
          <p:cNvSpPr/>
          <p:nvPr/>
        </p:nvSpPr>
        <p:spPr>
          <a:xfrm>
            <a:off x="584546" y="2571914"/>
            <a:ext cx="2665925" cy="1309794"/>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Processor</a:t>
            </a:r>
          </a:p>
        </p:txBody>
      </p:sp>
      <p:sp>
        <p:nvSpPr>
          <p:cNvPr id="7" name="Rectangle: Rounded Corners 6">
            <a:extLst>
              <a:ext uri="{FF2B5EF4-FFF2-40B4-BE49-F238E27FC236}">
                <a16:creationId xmlns:a16="http://schemas.microsoft.com/office/drawing/2014/main" id="{99F28200-CE37-BAEB-C430-C84E1E0EC315}"/>
              </a:ext>
            </a:extLst>
          </p:cNvPr>
          <p:cNvSpPr/>
          <p:nvPr/>
        </p:nvSpPr>
        <p:spPr>
          <a:xfrm>
            <a:off x="557140" y="5039159"/>
            <a:ext cx="2665925" cy="72215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Memory</a:t>
            </a:r>
          </a:p>
        </p:txBody>
      </p:sp>
      <p:sp>
        <p:nvSpPr>
          <p:cNvPr id="10" name="Rectangle: Rounded Corners 7">
            <a:extLst>
              <a:ext uri="{FF2B5EF4-FFF2-40B4-BE49-F238E27FC236}">
                <a16:creationId xmlns:a16="http://schemas.microsoft.com/office/drawing/2014/main" id="{4F6F9D9C-2E01-949B-B61C-5F30AF4B20F9}"/>
              </a:ext>
            </a:extLst>
          </p:cNvPr>
          <p:cNvSpPr/>
          <p:nvPr/>
        </p:nvSpPr>
        <p:spPr>
          <a:xfrm rot="16200000">
            <a:off x="3907791" y="3099867"/>
            <a:ext cx="2777558" cy="69312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Peripherals</a:t>
            </a:r>
          </a:p>
        </p:txBody>
      </p:sp>
      <p:sp>
        <p:nvSpPr>
          <p:cNvPr id="11" name="Rectangle: Rounded Corners 8">
            <a:extLst>
              <a:ext uri="{FF2B5EF4-FFF2-40B4-BE49-F238E27FC236}">
                <a16:creationId xmlns:a16="http://schemas.microsoft.com/office/drawing/2014/main" id="{CC77F7F5-A4F1-B498-AACA-C8117482716E}"/>
              </a:ext>
            </a:extLst>
          </p:cNvPr>
          <p:cNvSpPr/>
          <p:nvPr/>
        </p:nvSpPr>
        <p:spPr>
          <a:xfrm rot="16200000">
            <a:off x="5968532" y="3099867"/>
            <a:ext cx="2777558" cy="69312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Pins</a:t>
            </a:r>
          </a:p>
        </p:txBody>
      </p:sp>
      <p:sp>
        <p:nvSpPr>
          <p:cNvPr id="12" name="Arrow: Left-Right 9">
            <a:extLst>
              <a:ext uri="{FF2B5EF4-FFF2-40B4-BE49-F238E27FC236}">
                <a16:creationId xmlns:a16="http://schemas.microsoft.com/office/drawing/2014/main" id="{4C835EB7-2465-A617-9B22-4A3547982DCB}"/>
              </a:ext>
            </a:extLst>
          </p:cNvPr>
          <p:cNvSpPr/>
          <p:nvPr/>
        </p:nvSpPr>
        <p:spPr>
          <a:xfrm>
            <a:off x="3745843" y="2878188"/>
            <a:ext cx="1013473" cy="609317"/>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Right 10">
            <a:extLst>
              <a:ext uri="{FF2B5EF4-FFF2-40B4-BE49-F238E27FC236}">
                <a16:creationId xmlns:a16="http://schemas.microsoft.com/office/drawing/2014/main" id="{2E000E22-1B8D-8310-AD36-A4CA7F9005EC}"/>
              </a:ext>
            </a:extLst>
          </p:cNvPr>
          <p:cNvSpPr/>
          <p:nvPr/>
        </p:nvSpPr>
        <p:spPr>
          <a:xfrm>
            <a:off x="5778515" y="2878188"/>
            <a:ext cx="1056794" cy="609317"/>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Right 13">
            <a:extLst>
              <a:ext uri="{FF2B5EF4-FFF2-40B4-BE49-F238E27FC236}">
                <a16:creationId xmlns:a16="http://schemas.microsoft.com/office/drawing/2014/main" id="{DA007D01-522E-4A76-ED72-31C8F4E327C7}"/>
              </a:ext>
            </a:extLst>
          </p:cNvPr>
          <p:cNvSpPr/>
          <p:nvPr/>
        </p:nvSpPr>
        <p:spPr>
          <a:xfrm rot="5400000">
            <a:off x="1623248" y="4182185"/>
            <a:ext cx="947829" cy="584828"/>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6">
            <a:extLst>
              <a:ext uri="{FF2B5EF4-FFF2-40B4-BE49-F238E27FC236}">
                <a16:creationId xmlns:a16="http://schemas.microsoft.com/office/drawing/2014/main" id="{F0EEC6F6-34E9-6B39-F131-43A425FDB681}"/>
              </a:ext>
            </a:extLst>
          </p:cNvPr>
          <p:cNvPicPr>
            <a:picLocks noGrp="1" noChangeAspect="1"/>
          </p:cNvPicPr>
          <p:nvPr>
            <p:ph idx="1"/>
          </p:nvPr>
        </p:nvPicPr>
        <p:blipFill>
          <a:blip r:embed="rId3"/>
          <a:srcRect l="-19292" r="-19292"/>
          <a:stretch>
            <a:fillRect/>
          </a:stretch>
        </p:blipFill>
        <p:spPr>
          <a:xfrm>
            <a:off x="7442926" y="2571914"/>
            <a:ext cx="5048305" cy="2088980"/>
          </a:xfrm>
        </p:spPr>
      </p:pic>
    </p:spTree>
    <p:extLst>
      <p:ext uri="{BB962C8B-B14F-4D97-AF65-F5344CB8AC3E}">
        <p14:creationId xmlns:p14="http://schemas.microsoft.com/office/powerpoint/2010/main" val="3753832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8BDCD-7245-DC32-A9E7-0234F99E49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5E2A5B-B86D-C969-FF97-52CF1DDB56C1}"/>
              </a:ext>
            </a:extLst>
          </p:cNvPr>
          <p:cNvSpPr>
            <a:spLocks noGrp="1"/>
          </p:cNvSpPr>
          <p:nvPr>
            <p:ph type="title"/>
          </p:nvPr>
        </p:nvSpPr>
        <p:spPr/>
        <p:txBody>
          <a:bodyPr>
            <a:normAutofit/>
          </a:bodyPr>
          <a:lstStyle/>
          <a:p>
            <a:r>
              <a:rPr lang="en-US" sz="4000" dirty="0">
                <a:latin typeface="+mn-lt"/>
              </a:rPr>
              <a:t>Memory on microcontroller (hierarchy)</a:t>
            </a:r>
          </a:p>
        </p:txBody>
      </p:sp>
      <p:sp>
        <p:nvSpPr>
          <p:cNvPr id="4" name="Slide Number Placeholder 3">
            <a:extLst>
              <a:ext uri="{FF2B5EF4-FFF2-40B4-BE49-F238E27FC236}">
                <a16:creationId xmlns:a16="http://schemas.microsoft.com/office/drawing/2014/main" id="{2F50EE87-0780-0003-6753-E7A62A85D88F}"/>
              </a:ext>
            </a:extLst>
          </p:cNvPr>
          <p:cNvSpPr>
            <a:spLocks noGrp="1"/>
          </p:cNvSpPr>
          <p:nvPr>
            <p:ph type="sldNum" sz="quarter" idx="12"/>
          </p:nvPr>
        </p:nvSpPr>
        <p:spPr/>
        <p:txBody>
          <a:bodyPr/>
          <a:lstStyle/>
          <a:p>
            <a:fld id="{0778C724-3839-4D76-A707-B4C23905D055}" type="slidenum">
              <a:rPr lang="en-US" smtClean="0"/>
              <a:t>12</a:t>
            </a:fld>
            <a:endParaRPr lang="en-US"/>
          </a:p>
        </p:txBody>
      </p:sp>
      <p:graphicFrame>
        <p:nvGraphicFramePr>
          <p:cNvPr id="5" name="Content Placeholder 4">
            <a:extLst>
              <a:ext uri="{FF2B5EF4-FFF2-40B4-BE49-F238E27FC236}">
                <a16:creationId xmlns:a16="http://schemas.microsoft.com/office/drawing/2014/main" id="{200D6B85-C6E1-769F-CE58-7D2C57329F63}"/>
              </a:ext>
            </a:extLst>
          </p:cNvPr>
          <p:cNvGraphicFramePr>
            <a:graphicFrameLocks/>
          </p:cNvGraphicFramePr>
          <p:nvPr/>
        </p:nvGraphicFramePr>
        <p:xfrm>
          <a:off x="2708031" y="1727199"/>
          <a:ext cx="6499274" cy="44274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1413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2097A-D7F6-289C-C867-A873C34E17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30C791-79EC-A4D6-09C2-E409F373F268}"/>
              </a:ext>
            </a:extLst>
          </p:cNvPr>
          <p:cNvSpPr>
            <a:spLocks noGrp="1"/>
          </p:cNvSpPr>
          <p:nvPr>
            <p:ph type="title"/>
          </p:nvPr>
        </p:nvSpPr>
        <p:spPr/>
        <p:txBody>
          <a:bodyPr>
            <a:normAutofit/>
          </a:bodyPr>
          <a:lstStyle/>
          <a:p>
            <a:r>
              <a:rPr lang="en-US" sz="4000" dirty="0">
                <a:latin typeface="+mn-lt"/>
              </a:rPr>
              <a:t>SRAM (RAM) versus Flash (ROM)</a:t>
            </a:r>
          </a:p>
        </p:txBody>
      </p:sp>
      <p:sp>
        <p:nvSpPr>
          <p:cNvPr id="3" name="Content Placeholder 2">
            <a:extLst>
              <a:ext uri="{FF2B5EF4-FFF2-40B4-BE49-F238E27FC236}">
                <a16:creationId xmlns:a16="http://schemas.microsoft.com/office/drawing/2014/main" id="{492C1FB9-5362-651F-AD08-F150E4F66E42}"/>
              </a:ext>
            </a:extLst>
          </p:cNvPr>
          <p:cNvSpPr>
            <a:spLocks noGrp="1"/>
          </p:cNvSpPr>
          <p:nvPr>
            <p:ph idx="1"/>
          </p:nvPr>
        </p:nvSpPr>
        <p:spPr/>
        <p:txBody>
          <a:bodyPr>
            <a:normAutofit fontScale="92500" lnSpcReduction="20000"/>
          </a:bodyPr>
          <a:lstStyle/>
          <a:p>
            <a:r>
              <a:rPr lang="en-US" dirty="0">
                <a:latin typeface="+mj-lt"/>
              </a:rPr>
              <a:t>Size and time difference between non-volatile and volatile memory is </a:t>
            </a:r>
            <a:r>
              <a:rPr lang="en-US" i="1" dirty="0">
                <a:latin typeface="+mj-lt"/>
              </a:rPr>
              <a:t>significantly</a:t>
            </a:r>
            <a:r>
              <a:rPr lang="en-US" dirty="0">
                <a:latin typeface="+mj-lt"/>
              </a:rPr>
              <a:t> reduced from traditional computing</a:t>
            </a:r>
          </a:p>
          <a:p>
            <a:pPr lvl="1"/>
            <a:r>
              <a:rPr lang="en-US" dirty="0">
                <a:latin typeface="+mj-lt"/>
              </a:rPr>
              <a:t>Non-volatile store 2-10x larger than volatile</a:t>
            </a:r>
          </a:p>
          <a:p>
            <a:pPr lvl="1"/>
            <a:r>
              <a:rPr lang="en-US" dirty="0">
                <a:latin typeface="+mj-lt"/>
              </a:rPr>
              <a:t>Single-cycle RAM. Maybe two-cycles to Flash (to read)</a:t>
            </a:r>
          </a:p>
          <a:p>
            <a:pPr lvl="1"/>
            <a:endParaRPr lang="en-US" dirty="0">
              <a:latin typeface="+mj-lt"/>
            </a:endParaRPr>
          </a:p>
          <a:p>
            <a:r>
              <a:rPr lang="en-US" dirty="0">
                <a:latin typeface="+mj-lt"/>
              </a:rPr>
              <a:t>Major difference: energy and writability</a:t>
            </a:r>
          </a:p>
          <a:p>
            <a:pPr lvl="1"/>
            <a:r>
              <a:rPr lang="en-US" dirty="0">
                <a:latin typeface="+mj-lt"/>
              </a:rPr>
              <a:t>SRAM is low-energy to read and write (no refresh needed)</a:t>
            </a:r>
          </a:p>
          <a:p>
            <a:pPr lvl="1"/>
            <a:r>
              <a:rPr lang="en-US" dirty="0">
                <a:latin typeface="+mj-lt"/>
              </a:rPr>
              <a:t>Flash is lowish-energy to read, but very high energy to write</a:t>
            </a:r>
          </a:p>
          <a:p>
            <a:pPr lvl="1"/>
            <a:endParaRPr lang="en-US" dirty="0">
              <a:latin typeface="+mj-lt"/>
            </a:endParaRPr>
          </a:p>
          <a:p>
            <a:r>
              <a:rPr lang="en-US" dirty="0">
                <a:latin typeface="+mj-lt"/>
              </a:rPr>
              <a:t>Hierarchical structure is not enforced</a:t>
            </a:r>
          </a:p>
          <a:p>
            <a:pPr lvl="1"/>
            <a:r>
              <a:rPr lang="en-US" dirty="0">
                <a:latin typeface="+mj-lt"/>
              </a:rPr>
              <a:t>Same address space for RAM and Flash (very different from traditional)</a:t>
            </a:r>
          </a:p>
          <a:p>
            <a:pPr lvl="1"/>
            <a:r>
              <a:rPr lang="en-US" dirty="0">
                <a:latin typeface="+mj-lt"/>
              </a:rPr>
              <a:t>Run instructions right inside of Flash</a:t>
            </a:r>
          </a:p>
          <a:p>
            <a:pPr lvl="1"/>
            <a:r>
              <a:rPr lang="en-US" dirty="0">
                <a:latin typeface="+mj-lt"/>
              </a:rPr>
              <a:t>Keep variables in RAM (or const variables in Flash)</a:t>
            </a:r>
          </a:p>
        </p:txBody>
      </p:sp>
      <p:sp>
        <p:nvSpPr>
          <p:cNvPr id="4" name="Slide Number Placeholder 3">
            <a:extLst>
              <a:ext uri="{FF2B5EF4-FFF2-40B4-BE49-F238E27FC236}">
                <a16:creationId xmlns:a16="http://schemas.microsoft.com/office/drawing/2014/main" id="{D43273D0-F787-9511-8606-3127FADA8D73}"/>
              </a:ext>
            </a:extLst>
          </p:cNvPr>
          <p:cNvSpPr>
            <a:spLocks noGrp="1"/>
          </p:cNvSpPr>
          <p:nvPr>
            <p:ph type="sldNum" sz="quarter" idx="12"/>
          </p:nvPr>
        </p:nvSpPr>
        <p:spPr/>
        <p:txBody>
          <a:bodyPr/>
          <a:lstStyle/>
          <a:p>
            <a:fld id="{0778C724-3839-4D76-A707-B4C23905D055}" type="slidenum">
              <a:rPr lang="en-US" smtClean="0"/>
              <a:t>13</a:t>
            </a:fld>
            <a:endParaRPr lang="en-US"/>
          </a:p>
        </p:txBody>
      </p:sp>
    </p:spTree>
    <p:extLst>
      <p:ext uri="{BB962C8B-B14F-4D97-AF65-F5344CB8AC3E}">
        <p14:creationId xmlns:p14="http://schemas.microsoft.com/office/powerpoint/2010/main" val="351037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26D7C-ECA8-339E-3D02-012DC8D8C5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8E0A10-4ECB-1931-3E43-AADBC38133FE}"/>
              </a:ext>
            </a:extLst>
          </p:cNvPr>
          <p:cNvSpPr>
            <a:spLocks noGrp="1"/>
          </p:cNvSpPr>
          <p:nvPr>
            <p:ph type="title"/>
          </p:nvPr>
        </p:nvSpPr>
        <p:spPr/>
        <p:txBody>
          <a:bodyPr/>
          <a:lstStyle/>
          <a:p>
            <a:r>
              <a:rPr lang="en-US" dirty="0">
                <a:latin typeface="+mn-lt"/>
              </a:rPr>
              <a:t>Hardware Platform: CC2650 </a:t>
            </a:r>
            <a:r>
              <a:rPr lang="en-US" dirty="0" err="1">
                <a:latin typeface="+mn-lt"/>
              </a:rPr>
              <a:t>SensorTag</a:t>
            </a:r>
            <a:endParaRPr lang="en-SG" dirty="0">
              <a:latin typeface="+mn-lt"/>
            </a:endParaRPr>
          </a:p>
        </p:txBody>
      </p:sp>
      <p:sp>
        <p:nvSpPr>
          <p:cNvPr id="3" name="Content Placeholder 2">
            <a:extLst>
              <a:ext uri="{FF2B5EF4-FFF2-40B4-BE49-F238E27FC236}">
                <a16:creationId xmlns:a16="http://schemas.microsoft.com/office/drawing/2014/main" id="{7EC6E3A9-6E8B-6F06-C51B-821039BE86E2}"/>
              </a:ext>
            </a:extLst>
          </p:cNvPr>
          <p:cNvSpPr>
            <a:spLocks noGrp="1"/>
          </p:cNvSpPr>
          <p:nvPr>
            <p:ph idx="1"/>
          </p:nvPr>
        </p:nvSpPr>
        <p:spPr>
          <a:xfrm>
            <a:off x="927177" y="1690688"/>
            <a:ext cx="10768953" cy="4033520"/>
          </a:xfrm>
        </p:spPr>
        <p:txBody>
          <a:bodyPr>
            <a:normAutofit/>
          </a:bodyPr>
          <a:lstStyle/>
          <a:p>
            <a:r>
              <a:rPr lang="en-SG" b="1" dirty="0">
                <a:latin typeface="+mj-lt"/>
              </a:rPr>
              <a:t>Processor: </a:t>
            </a:r>
            <a:r>
              <a:rPr lang="en-SG" dirty="0">
                <a:latin typeface="+mj-lt"/>
              </a:rPr>
              <a:t>ARM Cortex M3 32-bit processor, up to 48-MHz clock speed</a:t>
            </a:r>
          </a:p>
          <a:p>
            <a:r>
              <a:rPr lang="en-SG" b="1" dirty="0">
                <a:latin typeface="+mj-lt"/>
              </a:rPr>
              <a:t>Memory: </a:t>
            </a:r>
            <a:r>
              <a:rPr lang="en-SG" dirty="0">
                <a:latin typeface="+mj-lt"/>
              </a:rPr>
              <a:t>8KB of SRAM for Cache, 20KB of SRAM, 128KB of In-System Programmable Flash</a:t>
            </a:r>
          </a:p>
          <a:p>
            <a:r>
              <a:rPr lang="en-SG" b="1" dirty="0">
                <a:latin typeface="+mj-lt"/>
              </a:rPr>
              <a:t>Network: </a:t>
            </a:r>
            <a:r>
              <a:rPr lang="en-SG" dirty="0">
                <a:latin typeface="+mj-lt"/>
              </a:rPr>
              <a:t>6LoWPAN, Bluetooth Low energy, RF4CE, ZigBee   </a:t>
            </a:r>
          </a:p>
          <a:p>
            <a:r>
              <a:rPr lang="en-SG" dirty="0">
                <a:latin typeface="+mj-lt"/>
              </a:rPr>
              <a:t>10 sensors including support for light, digital microphone, magnetic sensor, humidity, pressure, accelerometer, gyroscope, magnetometer, object temperature, and ambient temperature</a:t>
            </a:r>
          </a:p>
        </p:txBody>
      </p:sp>
      <p:sp>
        <p:nvSpPr>
          <p:cNvPr id="4" name="Slide Number Placeholder 3">
            <a:extLst>
              <a:ext uri="{FF2B5EF4-FFF2-40B4-BE49-F238E27FC236}">
                <a16:creationId xmlns:a16="http://schemas.microsoft.com/office/drawing/2014/main" id="{57830D51-5867-1A0A-A240-68EAFDE3CA3F}"/>
              </a:ext>
            </a:extLst>
          </p:cNvPr>
          <p:cNvSpPr>
            <a:spLocks noGrp="1"/>
          </p:cNvSpPr>
          <p:nvPr>
            <p:ph type="sldNum" sz="quarter" idx="12"/>
          </p:nvPr>
        </p:nvSpPr>
        <p:spPr/>
        <p:txBody>
          <a:bodyPr/>
          <a:lstStyle/>
          <a:p>
            <a:fld id="{5C6FAEEE-D619-4E65-A0EF-E650D0B3166A}" type="slidenum">
              <a:rPr lang="en-US" smtClean="0"/>
              <a:t>14</a:t>
            </a:fld>
            <a:endParaRPr lang="en-US"/>
          </a:p>
        </p:txBody>
      </p:sp>
    </p:spTree>
    <p:extLst>
      <p:ext uri="{BB962C8B-B14F-4D97-AF65-F5344CB8AC3E}">
        <p14:creationId xmlns:p14="http://schemas.microsoft.com/office/powerpoint/2010/main" val="546886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632F2-1330-6221-8AF1-9CB3D7D5DBE6}"/>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60ABDA2-C0A5-21CC-ED81-B4D639DE2CE3}"/>
              </a:ext>
            </a:extLst>
          </p:cNvPr>
          <p:cNvPicPr>
            <a:picLocks noGrp="1" noChangeAspect="1"/>
          </p:cNvPicPr>
          <p:nvPr>
            <p:ph idx="1"/>
          </p:nvPr>
        </p:nvPicPr>
        <p:blipFill>
          <a:blip r:embed="rId2"/>
          <a:stretch>
            <a:fillRect/>
          </a:stretch>
        </p:blipFill>
        <p:spPr>
          <a:xfrm>
            <a:off x="3525050" y="276776"/>
            <a:ext cx="5141899" cy="5894022"/>
          </a:xfrm>
          <a:prstGeom prst="rect">
            <a:avLst/>
          </a:prstGeom>
        </p:spPr>
      </p:pic>
      <p:sp>
        <p:nvSpPr>
          <p:cNvPr id="4" name="Slide Number Placeholder 3">
            <a:extLst>
              <a:ext uri="{FF2B5EF4-FFF2-40B4-BE49-F238E27FC236}">
                <a16:creationId xmlns:a16="http://schemas.microsoft.com/office/drawing/2014/main" id="{61834DB2-F63B-E2FA-F5B2-391BDF9E9983}"/>
              </a:ext>
            </a:extLst>
          </p:cNvPr>
          <p:cNvSpPr>
            <a:spLocks noGrp="1"/>
          </p:cNvSpPr>
          <p:nvPr>
            <p:ph type="sldNum" sz="quarter" idx="12"/>
          </p:nvPr>
        </p:nvSpPr>
        <p:spPr/>
        <p:txBody>
          <a:bodyPr/>
          <a:lstStyle/>
          <a:p>
            <a:fld id="{5C6FAEEE-D619-4E65-A0EF-E650D0B3166A}" type="slidenum">
              <a:rPr lang="en-US" smtClean="0"/>
              <a:t>15</a:t>
            </a:fld>
            <a:endParaRPr lang="en-US"/>
          </a:p>
        </p:txBody>
      </p:sp>
    </p:spTree>
    <p:extLst>
      <p:ext uri="{BB962C8B-B14F-4D97-AF65-F5344CB8AC3E}">
        <p14:creationId xmlns:p14="http://schemas.microsoft.com/office/powerpoint/2010/main" val="1039815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AA14-ED9B-67C9-406F-69FA15959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4F041F-C93E-E3A8-386B-CC7D94A163F9}"/>
              </a:ext>
            </a:extLst>
          </p:cNvPr>
          <p:cNvSpPr>
            <a:spLocks noGrp="1"/>
          </p:cNvSpPr>
          <p:nvPr>
            <p:ph type="title"/>
          </p:nvPr>
        </p:nvSpPr>
        <p:spPr/>
        <p:txBody>
          <a:bodyPr>
            <a:normAutofit/>
          </a:bodyPr>
          <a:lstStyle/>
          <a:p>
            <a:r>
              <a:rPr lang="en-US" sz="4000" dirty="0">
                <a:latin typeface="+mn-lt"/>
              </a:rPr>
              <a:t>Operating system for the embedded platforms </a:t>
            </a:r>
            <a:endParaRPr lang="en-SG" sz="4000" dirty="0">
              <a:latin typeface="+mn-lt"/>
            </a:endParaRPr>
          </a:p>
        </p:txBody>
      </p:sp>
      <p:sp>
        <p:nvSpPr>
          <p:cNvPr id="3" name="Content Placeholder 2">
            <a:extLst>
              <a:ext uri="{FF2B5EF4-FFF2-40B4-BE49-F238E27FC236}">
                <a16:creationId xmlns:a16="http://schemas.microsoft.com/office/drawing/2014/main" id="{B6838E61-2A15-9E86-8487-6E811D910573}"/>
              </a:ext>
            </a:extLst>
          </p:cNvPr>
          <p:cNvSpPr>
            <a:spLocks noGrp="1"/>
          </p:cNvSpPr>
          <p:nvPr>
            <p:ph idx="1"/>
          </p:nvPr>
        </p:nvSpPr>
        <p:spPr>
          <a:xfrm>
            <a:off x="927177" y="1690688"/>
            <a:ext cx="11123796" cy="4519378"/>
          </a:xfrm>
        </p:spPr>
        <p:txBody>
          <a:bodyPr>
            <a:normAutofit/>
          </a:bodyPr>
          <a:lstStyle/>
          <a:p>
            <a:r>
              <a:rPr lang="en-SG" dirty="0">
                <a:latin typeface="+mj-lt"/>
              </a:rPr>
              <a:t>Cannot run Windows or Linux. These operating systems are too resource intensive for constrained platforms like IoT devices</a:t>
            </a:r>
          </a:p>
          <a:p>
            <a:endParaRPr lang="en-SG" dirty="0">
              <a:latin typeface="+mj-lt"/>
            </a:endParaRPr>
          </a:p>
          <a:p>
            <a:r>
              <a:rPr lang="en-SG" dirty="0">
                <a:latin typeface="+mj-lt"/>
              </a:rPr>
              <a:t>Embedded platforms: several operating systems for embedded platforms</a:t>
            </a:r>
          </a:p>
          <a:p>
            <a:pPr lvl="1"/>
            <a:r>
              <a:rPr lang="en-SG" dirty="0">
                <a:latin typeface="+mj-lt"/>
              </a:rPr>
              <a:t>Tiny OS (now almost dead)</a:t>
            </a:r>
          </a:p>
          <a:p>
            <a:pPr lvl="1"/>
            <a:r>
              <a:rPr lang="en-SG" dirty="0">
                <a:latin typeface="+mj-lt"/>
              </a:rPr>
              <a:t>Contiki OS</a:t>
            </a:r>
          </a:p>
          <a:p>
            <a:pPr lvl="1"/>
            <a:r>
              <a:rPr lang="en-SG" dirty="0" err="1">
                <a:latin typeface="+mj-lt"/>
              </a:rPr>
              <a:t>Zerphyr</a:t>
            </a:r>
            <a:r>
              <a:rPr lang="en-SG" dirty="0">
                <a:latin typeface="+mj-lt"/>
              </a:rPr>
              <a:t> OS</a:t>
            </a:r>
          </a:p>
          <a:p>
            <a:endParaRPr lang="en-SG" dirty="0">
              <a:latin typeface="+mj-lt"/>
            </a:endParaRPr>
          </a:p>
          <a:p>
            <a:r>
              <a:rPr lang="en-SG" dirty="0">
                <a:latin typeface="+mj-lt"/>
              </a:rPr>
              <a:t>We will use </a:t>
            </a:r>
            <a:r>
              <a:rPr lang="en-SG" b="1" dirty="0">
                <a:latin typeface="+mj-lt"/>
              </a:rPr>
              <a:t>Contiki OS</a:t>
            </a:r>
            <a:r>
              <a:rPr lang="en-SG" dirty="0">
                <a:latin typeface="+mj-lt"/>
              </a:rPr>
              <a:t> for assignment and projects in this course</a:t>
            </a:r>
          </a:p>
        </p:txBody>
      </p:sp>
      <p:sp>
        <p:nvSpPr>
          <p:cNvPr id="4" name="Slide Number Placeholder 3">
            <a:extLst>
              <a:ext uri="{FF2B5EF4-FFF2-40B4-BE49-F238E27FC236}">
                <a16:creationId xmlns:a16="http://schemas.microsoft.com/office/drawing/2014/main" id="{E64C3FAB-EAE5-A26B-082E-91C738663862}"/>
              </a:ext>
            </a:extLst>
          </p:cNvPr>
          <p:cNvSpPr>
            <a:spLocks noGrp="1"/>
          </p:cNvSpPr>
          <p:nvPr>
            <p:ph type="sldNum" sz="quarter" idx="12"/>
          </p:nvPr>
        </p:nvSpPr>
        <p:spPr/>
        <p:txBody>
          <a:bodyPr/>
          <a:lstStyle/>
          <a:p>
            <a:fld id="{5C6FAEEE-D619-4E65-A0EF-E650D0B3166A}" type="slidenum">
              <a:rPr lang="en-US" smtClean="0"/>
              <a:t>16</a:t>
            </a:fld>
            <a:endParaRPr lang="en-US"/>
          </a:p>
        </p:txBody>
      </p:sp>
    </p:spTree>
    <p:extLst>
      <p:ext uri="{BB962C8B-B14F-4D97-AF65-F5344CB8AC3E}">
        <p14:creationId xmlns:p14="http://schemas.microsoft.com/office/powerpoint/2010/main" val="1713772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DF014-B925-5C22-AFEC-E13C34D5DA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1D413F-5586-B041-A34D-736BBF7BBDB0}"/>
              </a:ext>
            </a:extLst>
          </p:cNvPr>
          <p:cNvSpPr>
            <a:spLocks noGrp="1"/>
          </p:cNvSpPr>
          <p:nvPr>
            <p:ph type="title"/>
          </p:nvPr>
        </p:nvSpPr>
        <p:spPr/>
        <p:txBody>
          <a:bodyPr/>
          <a:lstStyle/>
          <a:p>
            <a:r>
              <a:rPr lang="en-US" dirty="0">
                <a:latin typeface="+mn-lt"/>
              </a:rPr>
              <a:t>History of the Contiki operating system</a:t>
            </a:r>
            <a:endParaRPr lang="en-SG" dirty="0">
              <a:latin typeface="+mn-lt"/>
            </a:endParaRPr>
          </a:p>
        </p:txBody>
      </p:sp>
      <p:sp>
        <p:nvSpPr>
          <p:cNvPr id="3" name="Content Placeholder 2">
            <a:extLst>
              <a:ext uri="{FF2B5EF4-FFF2-40B4-BE49-F238E27FC236}">
                <a16:creationId xmlns:a16="http://schemas.microsoft.com/office/drawing/2014/main" id="{66B88F66-E878-B03A-016A-B607A95F520D}"/>
              </a:ext>
            </a:extLst>
          </p:cNvPr>
          <p:cNvSpPr>
            <a:spLocks noGrp="1"/>
          </p:cNvSpPr>
          <p:nvPr>
            <p:ph idx="1"/>
          </p:nvPr>
        </p:nvSpPr>
        <p:spPr>
          <a:xfrm>
            <a:off x="927177" y="1690688"/>
            <a:ext cx="10802947" cy="4519378"/>
          </a:xfrm>
        </p:spPr>
        <p:txBody>
          <a:bodyPr>
            <a:normAutofit/>
          </a:bodyPr>
          <a:lstStyle/>
          <a:p>
            <a:r>
              <a:rPr lang="en-SG" dirty="0">
                <a:latin typeface="+mj-lt"/>
              </a:rPr>
              <a:t>Started in Sweden! Started by – Adam </a:t>
            </a:r>
            <a:r>
              <a:rPr lang="en-SG" dirty="0" err="1">
                <a:latin typeface="+mj-lt"/>
              </a:rPr>
              <a:t>Dunkels</a:t>
            </a:r>
            <a:r>
              <a:rPr lang="en-SG" dirty="0">
                <a:latin typeface="+mj-lt"/>
              </a:rPr>
              <a:t> at SICS </a:t>
            </a:r>
          </a:p>
          <a:p>
            <a:r>
              <a:rPr lang="en-SG" dirty="0">
                <a:latin typeface="+mj-lt"/>
              </a:rPr>
              <a:t>Awarded 2022 </a:t>
            </a:r>
            <a:r>
              <a:rPr lang="en-SG" dirty="0" err="1">
                <a:latin typeface="+mj-lt"/>
              </a:rPr>
              <a:t>Sensys</a:t>
            </a:r>
            <a:r>
              <a:rPr lang="en-SG" dirty="0">
                <a:latin typeface="+mj-lt"/>
              </a:rPr>
              <a:t> Test-of-Time Award for Protothreads (2004)</a:t>
            </a:r>
          </a:p>
          <a:p>
            <a:r>
              <a:rPr lang="en-SG" dirty="0">
                <a:latin typeface="+mj-lt"/>
              </a:rPr>
              <a:t>Companies and universities developing (or has contributed) Contiki OS:</a:t>
            </a:r>
          </a:p>
          <a:p>
            <a:pPr lvl="1"/>
            <a:r>
              <a:rPr lang="en-SG" spc="-60" dirty="0">
                <a:latin typeface="+mj-lt"/>
                <a:cs typeface="Tahoma"/>
              </a:rPr>
              <a:t>SAP, </a:t>
            </a:r>
            <a:r>
              <a:rPr lang="en-SG" spc="-10" dirty="0">
                <a:latin typeface="+mj-lt"/>
                <a:cs typeface="Tahoma"/>
              </a:rPr>
              <a:t>Cisco, </a:t>
            </a:r>
            <a:r>
              <a:rPr lang="en-SG" spc="-5" dirty="0">
                <a:latin typeface="+mj-lt"/>
                <a:cs typeface="Tahoma"/>
              </a:rPr>
              <a:t>Atmel, </a:t>
            </a:r>
            <a:r>
              <a:rPr lang="en-SG" spc="-5" dirty="0" err="1">
                <a:latin typeface="+mj-lt"/>
                <a:cs typeface="Tahoma"/>
              </a:rPr>
              <a:t>NewAE</a:t>
            </a:r>
            <a:r>
              <a:rPr lang="en-SG" spc="-5" dirty="0">
                <a:latin typeface="+mj-lt"/>
                <a:cs typeface="Tahoma"/>
              </a:rPr>
              <a:t> and others</a:t>
            </a:r>
          </a:p>
          <a:p>
            <a:pPr lvl="1"/>
            <a:r>
              <a:rPr lang="en-SG" spc="-10" dirty="0">
                <a:latin typeface="+mj-lt"/>
                <a:cs typeface="Tahoma"/>
              </a:rPr>
              <a:t>SICS, </a:t>
            </a:r>
            <a:r>
              <a:rPr lang="en-SG" dirty="0">
                <a:latin typeface="+mj-lt"/>
                <a:cs typeface="Tahoma"/>
              </a:rPr>
              <a:t>TU </a:t>
            </a:r>
            <a:r>
              <a:rPr lang="en-SG" spc="-5" dirty="0">
                <a:latin typeface="+mj-lt"/>
                <a:cs typeface="Tahoma"/>
              </a:rPr>
              <a:t>Munich and others</a:t>
            </a:r>
            <a:endParaRPr lang="en-SG" dirty="0">
              <a:latin typeface="+mj-lt"/>
            </a:endParaRPr>
          </a:p>
        </p:txBody>
      </p:sp>
      <p:sp>
        <p:nvSpPr>
          <p:cNvPr id="4" name="Slide Number Placeholder 3">
            <a:extLst>
              <a:ext uri="{FF2B5EF4-FFF2-40B4-BE49-F238E27FC236}">
                <a16:creationId xmlns:a16="http://schemas.microsoft.com/office/drawing/2014/main" id="{9E70FEAB-E6C2-8B19-8A74-CE83C136CA53}"/>
              </a:ext>
            </a:extLst>
          </p:cNvPr>
          <p:cNvSpPr>
            <a:spLocks noGrp="1"/>
          </p:cNvSpPr>
          <p:nvPr>
            <p:ph type="sldNum" sz="quarter" idx="12"/>
          </p:nvPr>
        </p:nvSpPr>
        <p:spPr/>
        <p:txBody>
          <a:bodyPr/>
          <a:lstStyle/>
          <a:p>
            <a:fld id="{5C6FAEEE-D619-4E65-A0EF-E650D0B3166A}" type="slidenum">
              <a:rPr lang="en-US" smtClean="0"/>
              <a:t>17</a:t>
            </a:fld>
            <a:endParaRPr lang="en-US"/>
          </a:p>
        </p:txBody>
      </p:sp>
      <p:pic>
        <p:nvPicPr>
          <p:cNvPr id="6" name="Picture 5">
            <a:extLst>
              <a:ext uri="{FF2B5EF4-FFF2-40B4-BE49-F238E27FC236}">
                <a16:creationId xmlns:a16="http://schemas.microsoft.com/office/drawing/2014/main" id="{EBFF76EA-4BEE-48C9-76D3-BC04750B9C25}"/>
              </a:ext>
            </a:extLst>
          </p:cNvPr>
          <p:cNvPicPr>
            <a:picLocks noChangeAspect="1"/>
          </p:cNvPicPr>
          <p:nvPr/>
        </p:nvPicPr>
        <p:blipFill>
          <a:blip r:embed="rId3"/>
          <a:stretch>
            <a:fillRect/>
          </a:stretch>
        </p:blipFill>
        <p:spPr>
          <a:xfrm>
            <a:off x="8955324" y="4255392"/>
            <a:ext cx="2053751" cy="2053751"/>
          </a:xfrm>
          <a:prstGeom prst="rect">
            <a:avLst/>
          </a:prstGeom>
        </p:spPr>
      </p:pic>
      <p:pic>
        <p:nvPicPr>
          <p:cNvPr id="8" name="Picture 7" descr="Shape, logo&#10;&#10;Description automatically generated">
            <a:extLst>
              <a:ext uri="{FF2B5EF4-FFF2-40B4-BE49-F238E27FC236}">
                <a16:creationId xmlns:a16="http://schemas.microsoft.com/office/drawing/2014/main" id="{8C8FFD37-006D-0BB4-11B6-B9150EDB937E}"/>
              </a:ext>
            </a:extLst>
          </p:cNvPr>
          <p:cNvPicPr>
            <a:picLocks noChangeAspect="1"/>
          </p:cNvPicPr>
          <p:nvPr/>
        </p:nvPicPr>
        <p:blipFill>
          <a:blip r:embed="rId4"/>
          <a:stretch>
            <a:fillRect/>
          </a:stretch>
        </p:blipFill>
        <p:spPr>
          <a:xfrm>
            <a:off x="1085518" y="4255392"/>
            <a:ext cx="3286001" cy="2053751"/>
          </a:xfrm>
          <a:prstGeom prst="rect">
            <a:avLst/>
          </a:prstGeom>
        </p:spPr>
      </p:pic>
      <p:pic>
        <p:nvPicPr>
          <p:cNvPr id="10" name="Picture 9" descr="A picture containing sky, harbor&#10;&#10;Description automatically generated">
            <a:extLst>
              <a:ext uri="{FF2B5EF4-FFF2-40B4-BE49-F238E27FC236}">
                <a16:creationId xmlns:a16="http://schemas.microsoft.com/office/drawing/2014/main" id="{B91E64D7-5BEB-FE2D-3A5F-14325578D3BE}"/>
              </a:ext>
            </a:extLst>
          </p:cNvPr>
          <p:cNvPicPr>
            <a:picLocks noChangeAspect="1"/>
          </p:cNvPicPr>
          <p:nvPr/>
        </p:nvPicPr>
        <p:blipFill>
          <a:blip r:embed="rId5"/>
          <a:stretch>
            <a:fillRect/>
          </a:stretch>
        </p:blipFill>
        <p:spPr>
          <a:xfrm>
            <a:off x="4838456" y="4255392"/>
            <a:ext cx="3649931" cy="2053751"/>
          </a:xfrm>
          <a:prstGeom prst="rect">
            <a:avLst/>
          </a:prstGeom>
        </p:spPr>
      </p:pic>
    </p:spTree>
    <p:extLst>
      <p:ext uri="{BB962C8B-B14F-4D97-AF65-F5344CB8AC3E}">
        <p14:creationId xmlns:p14="http://schemas.microsoft.com/office/powerpoint/2010/main" val="2534976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776412" y="6365876"/>
            <a:ext cx="8641080" cy="1905"/>
          </a:xfrm>
          <a:custGeom>
            <a:avLst/>
            <a:gdLst/>
            <a:ahLst/>
            <a:cxnLst/>
            <a:rect l="l" t="t" r="r" b="b"/>
            <a:pathLst>
              <a:path w="8641080" h="1904">
                <a:moveTo>
                  <a:pt x="0" y="0"/>
                </a:moveTo>
                <a:lnTo>
                  <a:pt x="8640762" y="1587"/>
                </a:lnTo>
              </a:path>
            </a:pathLst>
          </a:custGeom>
          <a:ln w="7620">
            <a:solidFill>
              <a:srgbClr val="000000"/>
            </a:solidFill>
          </a:ln>
        </p:spPr>
        <p:txBody>
          <a:bodyPr wrap="square" lIns="0" tIns="0" rIns="0" bIns="0" rtlCol="0"/>
          <a:lstStyle/>
          <a:p>
            <a:endParaRPr/>
          </a:p>
        </p:txBody>
      </p:sp>
      <p:sp>
        <p:nvSpPr>
          <p:cNvPr id="5" name="object 5"/>
          <p:cNvSpPr txBox="1">
            <a:spLocks noGrp="1"/>
          </p:cNvSpPr>
          <p:nvPr>
            <p:ph type="title"/>
          </p:nvPr>
        </p:nvSpPr>
        <p:spPr>
          <a:xfrm>
            <a:off x="483495" y="408719"/>
            <a:ext cx="10748721" cy="628377"/>
          </a:xfrm>
          <a:prstGeom prst="rect">
            <a:avLst/>
          </a:prstGeom>
        </p:spPr>
        <p:txBody>
          <a:bodyPr vert="horz" wrap="square" lIns="0" tIns="12700" rIns="0" bIns="0" rtlCol="0" anchor="t">
            <a:spAutoFit/>
          </a:bodyPr>
          <a:lstStyle/>
          <a:p>
            <a:pPr marL="12700">
              <a:lnSpc>
                <a:spcPct val="100000"/>
              </a:lnSpc>
              <a:spcBef>
                <a:spcPts val="100"/>
              </a:spcBef>
            </a:pPr>
            <a:r>
              <a:rPr lang="en-US" sz="4000" spc="-5" dirty="0">
                <a:latin typeface="+mn-lt"/>
              </a:rPr>
              <a:t>Kernel of Contiki operating system and concurrency</a:t>
            </a:r>
            <a:endParaRPr sz="4000" spc="-5" dirty="0">
              <a:latin typeface="+mn-lt"/>
            </a:endParaRPr>
          </a:p>
        </p:txBody>
      </p:sp>
      <p:sp>
        <p:nvSpPr>
          <p:cNvPr id="6" name="object 6"/>
          <p:cNvSpPr txBox="1"/>
          <p:nvPr/>
        </p:nvSpPr>
        <p:spPr>
          <a:xfrm>
            <a:off x="661780" y="1220674"/>
            <a:ext cx="5427980" cy="1167765"/>
          </a:xfrm>
          <a:prstGeom prst="rect">
            <a:avLst/>
          </a:prstGeom>
        </p:spPr>
        <p:txBody>
          <a:bodyPr vert="horz" wrap="square" lIns="0" tIns="45085" rIns="0" bIns="0" rtlCol="0">
            <a:spAutoFit/>
          </a:bodyPr>
          <a:lstStyle/>
          <a:p>
            <a:pPr marL="366395" indent="-353695">
              <a:spcBef>
                <a:spcPts val="355"/>
              </a:spcBef>
              <a:buClr>
                <a:srgbClr val="3478AF"/>
              </a:buClr>
              <a:buChar char="•"/>
              <a:tabLst>
                <a:tab pos="366395" algn="l"/>
                <a:tab pos="367030" algn="l"/>
              </a:tabLst>
            </a:pPr>
            <a:r>
              <a:rPr sz="2400" spc="-15" dirty="0">
                <a:latin typeface="+mj-lt"/>
                <a:cs typeface="Tahoma"/>
              </a:rPr>
              <a:t>Contiki’s </a:t>
            </a:r>
            <a:r>
              <a:rPr sz="2400" spc="-5" dirty="0">
                <a:latin typeface="+mj-lt"/>
                <a:cs typeface="Tahoma"/>
              </a:rPr>
              <a:t>kernel is</a:t>
            </a:r>
            <a:r>
              <a:rPr sz="2400" spc="5" dirty="0">
                <a:latin typeface="+mj-lt"/>
                <a:cs typeface="Tahoma"/>
              </a:rPr>
              <a:t> </a:t>
            </a:r>
            <a:r>
              <a:rPr sz="2400" spc="-10" dirty="0">
                <a:latin typeface="+mj-lt"/>
                <a:cs typeface="Tahoma"/>
              </a:rPr>
              <a:t>event-based</a:t>
            </a:r>
            <a:endParaRPr sz="2400" dirty="0">
              <a:latin typeface="+mj-lt"/>
              <a:cs typeface="Tahoma"/>
            </a:endParaRPr>
          </a:p>
          <a:p>
            <a:pPr marL="874394" marR="5080" lvl="1" indent="-327025">
              <a:lnSpc>
                <a:spcPts val="2500"/>
              </a:lnSpc>
              <a:spcBef>
                <a:spcPts val="920"/>
              </a:spcBef>
              <a:buClr>
                <a:srgbClr val="3478AF"/>
              </a:buClr>
              <a:buSzPct val="120454"/>
              <a:buChar char="•"/>
              <a:tabLst>
                <a:tab pos="874394" algn="l"/>
                <a:tab pos="875030" algn="l"/>
              </a:tabLst>
            </a:pPr>
            <a:r>
              <a:rPr sz="2200" spc="-5" dirty="0">
                <a:latin typeface="+mj-lt"/>
                <a:cs typeface="Tahoma"/>
              </a:rPr>
              <a:t>most </a:t>
            </a:r>
            <a:r>
              <a:rPr sz="2200" spc="-10" dirty="0">
                <a:latin typeface="+mj-lt"/>
                <a:cs typeface="Tahoma"/>
              </a:rPr>
              <a:t>programs </a:t>
            </a:r>
            <a:r>
              <a:rPr sz="2200" spc="-5" dirty="0">
                <a:latin typeface="+mj-lt"/>
                <a:cs typeface="Tahoma"/>
              </a:rPr>
              <a:t>run directly </a:t>
            </a:r>
            <a:r>
              <a:rPr sz="2200" dirty="0">
                <a:latin typeface="+mj-lt"/>
                <a:cs typeface="Tahoma"/>
              </a:rPr>
              <a:t>on top of  </a:t>
            </a:r>
            <a:r>
              <a:rPr sz="2200" spc="-5" dirty="0">
                <a:latin typeface="+mj-lt"/>
                <a:cs typeface="Tahoma"/>
              </a:rPr>
              <a:t>the</a:t>
            </a:r>
            <a:r>
              <a:rPr sz="2200" spc="-10" dirty="0">
                <a:latin typeface="+mj-lt"/>
                <a:cs typeface="Tahoma"/>
              </a:rPr>
              <a:t> </a:t>
            </a:r>
            <a:r>
              <a:rPr sz="2200" spc="-5" dirty="0">
                <a:latin typeface="+mj-lt"/>
                <a:cs typeface="Tahoma"/>
              </a:rPr>
              <a:t>kernel</a:t>
            </a:r>
            <a:endParaRPr sz="2200" dirty="0">
              <a:latin typeface="+mj-lt"/>
              <a:cs typeface="Tahoma"/>
            </a:endParaRPr>
          </a:p>
        </p:txBody>
      </p:sp>
      <p:sp>
        <p:nvSpPr>
          <p:cNvPr id="7" name="object 7"/>
          <p:cNvSpPr txBox="1"/>
          <p:nvPr/>
        </p:nvSpPr>
        <p:spPr>
          <a:xfrm>
            <a:off x="661780" y="2566288"/>
            <a:ext cx="5839460" cy="1144270"/>
          </a:xfrm>
          <a:prstGeom prst="rect">
            <a:avLst/>
          </a:prstGeom>
        </p:spPr>
        <p:txBody>
          <a:bodyPr vert="horz" wrap="square" lIns="0" tIns="71755" rIns="0" bIns="0" rtlCol="0">
            <a:spAutoFit/>
          </a:bodyPr>
          <a:lstStyle/>
          <a:p>
            <a:pPr marL="379095" indent="-366395">
              <a:spcBef>
                <a:spcPts val="565"/>
              </a:spcBef>
              <a:buClr>
                <a:srgbClr val="3478AF"/>
              </a:buClr>
              <a:buChar char="•"/>
              <a:tabLst>
                <a:tab pos="379095" algn="l"/>
                <a:tab pos="379730" algn="l"/>
              </a:tabLst>
            </a:pPr>
            <a:r>
              <a:rPr sz="2400" spc="-5" dirty="0">
                <a:latin typeface="+mj-lt"/>
                <a:cs typeface="Tahoma"/>
              </a:rPr>
              <a:t>Multi-threading implemented </a:t>
            </a:r>
            <a:r>
              <a:rPr sz="2400" dirty="0">
                <a:latin typeface="+mj-lt"/>
                <a:cs typeface="Tahoma"/>
              </a:rPr>
              <a:t>as a</a:t>
            </a:r>
            <a:r>
              <a:rPr sz="2400" spc="-35" dirty="0">
                <a:latin typeface="+mj-lt"/>
                <a:cs typeface="Tahoma"/>
              </a:rPr>
              <a:t> </a:t>
            </a:r>
            <a:r>
              <a:rPr sz="2400" spc="-10" dirty="0">
                <a:latin typeface="+mj-lt"/>
                <a:cs typeface="Tahoma"/>
              </a:rPr>
              <a:t>library</a:t>
            </a:r>
            <a:endParaRPr sz="2400" dirty="0">
              <a:latin typeface="+mj-lt"/>
              <a:cs typeface="Tahoma"/>
            </a:endParaRPr>
          </a:p>
          <a:p>
            <a:pPr marL="379095" marR="815340" indent="-366395">
              <a:lnSpc>
                <a:spcPts val="2390"/>
              </a:lnSpc>
              <a:spcBef>
                <a:spcPts val="715"/>
              </a:spcBef>
              <a:buClr>
                <a:srgbClr val="3478AF"/>
              </a:buClr>
              <a:buChar char="•"/>
              <a:tabLst>
                <a:tab pos="379095" algn="l"/>
                <a:tab pos="379730" algn="l"/>
              </a:tabLst>
            </a:pPr>
            <a:r>
              <a:rPr sz="2200" spc="-5" dirty="0">
                <a:latin typeface="+mj-lt"/>
                <a:cs typeface="Tahoma"/>
              </a:rPr>
              <a:t>Threads only used </a:t>
            </a:r>
            <a:r>
              <a:rPr sz="2200" dirty="0">
                <a:latin typeface="+mj-lt"/>
                <a:cs typeface="Tahoma"/>
              </a:rPr>
              <a:t>if </a:t>
            </a:r>
            <a:r>
              <a:rPr sz="2200" spc="-5" dirty="0">
                <a:latin typeface="+mj-lt"/>
                <a:cs typeface="Tahoma"/>
              </a:rPr>
              <a:t>explicitly needed  </a:t>
            </a:r>
            <a:r>
              <a:rPr sz="2200" spc="-30" dirty="0">
                <a:latin typeface="+mj-lt"/>
                <a:cs typeface="Tahoma"/>
              </a:rPr>
              <a:t>(e.g., </a:t>
            </a:r>
            <a:r>
              <a:rPr sz="2200" spc="-5" dirty="0">
                <a:latin typeface="+mj-lt"/>
                <a:cs typeface="Tahoma"/>
              </a:rPr>
              <a:t>long</a:t>
            </a:r>
            <a:r>
              <a:rPr sz="2200" spc="10" dirty="0">
                <a:latin typeface="+mj-lt"/>
                <a:cs typeface="Tahoma"/>
              </a:rPr>
              <a:t> </a:t>
            </a:r>
            <a:r>
              <a:rPr sz="2200" spc="-5" dirty="0">
                <a:latin typeface="+mj-lt"/>
                <a:cs typeface="Tahoma"/>
              </a:rPr>
              <a:t>computations)</a:t>
            </a:r>
            <a:endParaRPr sz="2200" dirty="0">
              <a:latin typeface="+mj-lt"/>
              <a:cs typeface="Tahoma"/>
            </a:endParaRPr>
          </a:p>
        </p:txBody>
      </p:sp>
      <p:sp>
        <p:nvSpPr>
          <p:cNvPr id="9" name="object 9"/>
          <p:cNvSpPr txBox="1"/>
          <p:nvPr/>
        </p:nvSpPr>
        <p:spPr>
          <a:xfrm>
            <a:off x="819581" y="3936150"/>
            <a:ext cx="2865755" cy="356508"/>
          </a:xfrm>
          <a:prstGeom prst="rect">
            <a:avLst/>
          </a:prstGeom>
        </p:spPr>
        <p:txBody>
          <a:bodyPr vert="horz" wrap="square" lIns="0" tIns="48260" rIns="0" bIns="0" rtlCol="0">
            <a:spAutoFit/>
          </a:bodyPr>
          <a:lstStyle/>
          <a:p>
            <a:pPr marL="379095" marR="5080" indent="-366395">
              <a:lnSpc>
                <a:spcPts val="2400"/>
              </a:lnSpc>
              <a:spcBef>
                <a:spcPts val="380"/>
              </a:spcBef>
              <a:buClr>
                <a:srgbClr val="3478AF"/>
              </a:buClr>
              <a:buChar char="•"/>
              <a:tabLst>
                <a:tab pos="379095" algn="l"/>
                <a:tab pos="379730" algn="l"/>
              </a:tabLst>
            </a:pPr>
            <a:r>
              <a:rPr sz="2200" spc="-5" dirty="0">
                <a:latin typeface="+mj-lt"/>
                <a:cs typeface="Tahoma"/>
              </a:rPr>
              <a:t>Preemption</a:t>
            </a:r>
            <a:r>
              <a:rPr sz="2200" spc="-65" dirty="0">
                <a:latin typeface="+mj-lt"/>
                <a:cs typeface="Tahoma"/>
              </a:rPr>
              <a:t> </a:t>
            </a:r>
            <a:r>
              <a:rPr sz="2200" spc="-5" dirty="0">
                <a:latin typeface="+mj-lt"/>
                <a:cs typeface="Tahoma"/>
              </a:rPr>
              <a:t>possible</a:t>
            </a:r>
          </a:p>
        </p:txBody>
      </p:sp>
      <p:sp>
        <p:nvSpPr>
          <p:cNvPr id="10" name="object 10"/>
          <p:cNvSpPr txBox="1"/>
          <p:nvPr/>
        </p:nvSpPr>
        <p:spPr>
          <a:xfrm>
            <a:off x="8105421" y="1560614"/>
            <a:ext cx="1108075" cy="327012"/>
          </a:xfrm>
          <a:prstGeom prst="rect">
            <a:avLst/>
          </a:prstGeom>
          <a:ln w="25400">
            <a:solidFill>
              <a:srgbClr val="85888D"/>
            </a:solidFill>
          </a:ln>
        </p:spPr>
        <p:txBody>
          <a:bodyPr vert="horz" wrap="square" lIns="0" tIns="64769" rIns="0" bIns="0" rtlCol="0">
            <a:spAutoFit/>
          </a:bodyPr>
          <a:lstStyle/>
          <a:p>
            <a:pPr marL="60325">
              <a:spcBef>
                <a:spcPts val="509"/>
              </a:spcBef>
            </a:pPr>
            <a:r>
              <a:rPr sz="1700" spc="-5" dirty="0">
                <a:latin typeface="Verdana"/>
                <a:cs typeface="Verdana"/>
              </a:rPr>
              <a:t>Thread</a:t>
            </a:r>
            <a:r>
              <a:rPr sz="1700" spc="-45" dirty="0">
                <a:latin typeface="Verdana"/>
                <a:cs typeface="Verdana"/>
              </a:rPr>
              <a:t> </a:t>
            </a:r>
            <a:r>
              <a:rPr sz="1700" dirty="0">
                <a:latin typeface="Verdana"/>
                <a:cs typeface="Verdana"/>
              </a:rPr>
              <a:t>1</a:t>
            </a:r>
            <a:endParaRPr sz="1700">
              <a:latin typeface="Verdana"/>
              <a:cs typeface="Verdana"/>
            </a:endParaRPr>
          </a:p>
        </p:txBody>
      </p:sp>
      <p:sp>
        <p:nvSpPr>
          <p:cNvPr id="11" name="object 11"/>
          <p:cNvSpPr txBox="1"/>
          <p:nvPr/>
        </p:nvSpPr>
        <p:spPr>
          <a:xfrm>
            <a:off x="9298797" y="1560614"/>
            <a:ext cx="1108075" cy="327012"/>
          </a:xfrm>
          <a:prstGeom prst="rect">
            <a:avLst/>
          </a:prstGeom>
          <a:ln w="25400">
            <a:solidFill>
              <a:srgbClr val="85888D"/>
            </a:solidFill>
          </a:ln>
        </p:spPr>
        <p:txBody>
          <a:bodyPr vert="horz" wrap="square" lIns="0" tIns="64769" rIns="0" bIns="0" rtlCol="0">
            <a:spAutoFit/>
          </a:bodyPr>
          <a:lstStyle/>
          <a:p>
            <a:pPr marL="60960">
              <a:spcBef>
                <a:spcPts val="509"/>
              </a:spcBef>
            </a:pPr>
            <a:r>
              <a:rPr sz="1700" spc="-5" dirty="0">
                <a:latin typeface="Verdana"/>
                <a:cs typeface="Verdana"/>
              </a:rPr>
              <a:t>Thread</a:t>
            </a:r>
            <a:r>
              <a:rPr sz="1700" spc="-45" dirty="0">
                <a:latin typeface="Verdana"/>
                <a:cs typeface="Verdana"/>
              </a:rPr>
              <a:t> </a:t>
            </a:r>
            <a:r>
              <a:rPr sz="1700" dirty="0">
                <a:latin typeface="Verdana"/>
                <a:cs typeface="Verdana"/>
              </a:rPr>
              <a:t>2</a:t>
            </a:r>
            <a:endParaRPr sz="1700">
              <a:latin typeface="Verdana"/>
              <a:cs typeface="Verdana"/>
            </a:endParaRPr>
          </a:p>
        </p:txBody>
      </p:sp>
      <p:sp>
        <p:nvSpPr>
          <p:cNvPr id="12" name="object 12"/>
          <p:cNvSpPr/>
          <p:nvPr/>
        </p:nvSpPr>
        <p:spPr>
          <a:xfrm>
            <a:off x="8662937" y="1959778"/>
            <a:ext cx="0" cy="3644900"/>
          </a:xfrm>
          <a:custGeom>
            <a:avLst/>
            <a:gdLst/>
            <a:ahLst/>
            <a:cxnLst/>
            <a:rect l="l" t="t" r="r" b="b"/>
            <a:pathLst>
              <a:path h="3644900">
                <a:moveTo>
                  <a:pt x="0" y="0"/>
                </a:moveTo>
                <a:lnTo>
                  <a:pt x="0" y="3644879"/>
                </a:lnTo>
              </a:path>
            </a:pathLst>
          </a:custGeom>
          <a:ln w="38100">
            <a:solidFill>
              <a:srgbClr val="000000"/>
            </a:solidFill>
            <a:prstDash val="dot"/>
          </a:ln>
        </p:spPr>
        <p:txBody>
          <a:bodyPr wrap="square" lIns="0" tIns="0" rIns="0" bIns="0" rtlCol="0"/>
          <a:lstStyle/>
          <a:p>
            <a:endParaRPr/>
          </a:p>
        </p:txBody>
      </p:sp>
      <p:sp>
        <p:nvSpPr>
          <p:cNvPr id="13" name="object 13"/>
          <p:cNvSpPr/>
          <p:nvPr/>
        </p:nvSpPr>
        <p:spPr>
          <a:xfrm>
            <a:off x="9852524" y="1959778"/>
            <a:ext cx="0" cy="3644900"/>
          </a:xfrm>
          <a:custGeom>
            <a:avLst/>
            <a:gdLst/>
            <a:ahLst/>
            <a:cxnLst/>
            <a:rect l="l" t="t" r="r" b="b"/>
            <a:pathLst>
              <a:path h="3644900">
                <a:moveTo>
                  <a:pt x="0" y="0"/>
                </a:moveTo>
                <a:lnTo>
                  <a:pt x="0" y="3644879"/>
                </a:lnTo>
              </a:path>
            </a:pathLst>
          </a:custGeom>
          <a:ln w="38100">
            <a:solidFill>
              <a:srgbClr val="000000"/>
            </a:solidFill>
            <a:prstDash val="dot"/>
          </a:ln>
        </p:spPr>
        <p:txBody>
          <a:bodyPr wrap="square" lIns="0" tIns="0" rIns="0" bIns="0" rtlCol="0"/>
          <a:lstStyle/>
          <a:p>
            <a:endParaRPr/>
          </a:p>
        </p:txBody>
      </p:sp>
      <p:sp>
        <p:nvSpPr>
          <p:cNvPr id="14" name="object 14"/>
          <p:cNvSpPr/>
          <p:nvPr/>
        </p:nvSpPr>
        <p:spPr>
          <a:xfrm>
            <a:off x="7689231" y="1968858"/>
            <a:ext cx="1424520" cy="3383245"/>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9397921" y="4164539"/>
            <a:ext cx="909319" cy="0"/>
          </a:xfrm>
          <a:custGeom>
            <a:avLst/>
            <a:gdLst/>
            <a:ahLst/>
            <a:cxnLst/>
            <a:rect l="l" t="t" r="r" b="b"/>
            <a:pathLst>
              <a:path w="909320">
                <a:moveTo>
                  <a:pt x="0" y="0"/>
                </a:moveTo>
                <a:lnTo>
                  <a:pt x="909206" y="0"/>
                </a:lnTo>
              </a:path>
            </a:pathLst>
          </a:custGeom>
          <a:ln w="38100">
            <a:solidFill>
              <a:srgbClr val="000000"/>
            </a:solidFill>
          </a:ln>
        </p:spPr>
        <p:txBody>
          <a:bodyPr wrap="square" lIns="0" tIns="0" rIns="0" bIns="0" rtlCol="0"/>
          <a:lstStyle/>
          <a:p>
            <a:endParaRPr/>
          </a:p>
        </p:txBody>
      </p:sp>
      <p:sp>
        <p:nvSpPr>
          <p:cNvPr id="16" name="object 16"/>
          <p:cNvSpPr/>
          <p:nvPr/>
        </p:nvSpPr>
        <p:spPr>
          <a:xfrm>
            <a:off x="9657356" y="1990965"/>
            <a:ext cx="577215" cy="2184400"/>
          </a:xfrm>
          <a:custGeom>
            <a:avLst/>
            <a:gdLst/>
            <a:ahLst/>
            <a:cxnLst/>
            <a:rect l="l" t="t" r="r" b="b"/>
            <a:pathLst>
              <a:path w="577215" h="2184400">
                <a:moveTo>
                  <a:pt x="194945" y="2159000"/>
                </a:moveTo>
                <a:lnTo>
                  <a:pt x="193122" y="2159000"/>
                </a:lnTo>
                <a:lnTo>
                  <a:pt x="187599" y="2171700"/>
                </a:lnTo>
                <a:lnTo>
                  <a:pt x="185151" y="2184400"/>
                </a:lnTo>
                <a:lnTo>
                  <a:pt x="191648" y="2171700"/>
                </a:lnTo>
                <a:lnTo>
                  <a:pt x="196173" y="2171700"/>
                </a:lnTo>
                <a:lnTo>
                  <a:pt x="194945" y="2159000"/>
                </a:lnTo>
                <a:close/>
              </a:path>
              <a:path w="577215" h="2184400">
                <a:moveTo>
                  <a:pt x="218945" y="2171700"/>
                </a:moveTo>
                <a:lnTo>
                  <a:pt x="199657" y="2171700"/>
                </a:lnTo>
                <a:lnTo>
                  <a:pt x="201747" y="2184400"/>
                </a:lnTo>
                <a:lnTo>
                  <a:pt x="213413" y="2184400"/>
                </a:lnTo>
                <a:lnTo>
                  <a:pt x="218945" y="2171700"/>
                </a:lnTo>
                <a:close/>
              </a:path>
              <a:path w="577215" h="2184400">
                <a:moveTo>
                  <a:pt x="225435" y="2171700"/>
                </a:moveTo>
                <a:lnTo>
                  <a:pt x="222090" y="2171700"/>
                </a:lnTo>
                <a:lnTo>
                  <a:pt x="221803" y="2184400"/>
                </a:lnTo>
                <a:lnTo>
                  <a:pt x="225435" y="2171700"/>
                </a:lnTo>
                <a:close/>
              </a:path>
              <a:path w="577215" h="2184400">
                <a:moveTo>
                  <a:pt x="183145" y="2159000"/>
                </a:moveTo>
                <a:lnTo>
                  <a:pt x="174821" y="2159000"/>
                </a:lnTo>
                <a:lnTo>
                  <a:pt x="174930" y="2171700"/>
                </a:lnTo>
                <a:lnTo>
                  <a:pt x="178582" y="2171700"/>
                </a:lnTo>
                <a:lnTo>
                  <a:pt x="183145" y="2159000"/>
                </a:lnTo>
                <a:close/>
              </a:path>
              <a:path w="577215" h="2184400">
                <a:moveTo>
                  <a:pt x="229671" y="2159000"/>
                </a:moveTo>
                <a:lnTo>
                  <a:pt x="198192" y="2159000"/>
                </a:lnTo>
                <a:lnTo>
                  <a:pt x="196173" y="2171700"/>
                </a:lnTo>
                <a:lnTo>
                  <a:pt x="229289" y="2171700"/>
                </a:lnTo>
                <a:lnTo>
                  <a:pt x="229671" y="2159000"/>
                </a:lnTo>
                <a:close/>
              </a:path>
              <a:path w="577215" h="2184400">
                <a:moveTo>
                  <a:pt x="174729" y="2146300"/>
                </a:moveTo>
                <a:lnTo>
                  <a:pt x="170854" y="2146300"/>
                </a:lnTo>
                <a:lnTo>
                  <a:pt x="169545" y="2159000"/>
                </a:lnTo>
                <a:lnTo>
                  <a:pt x="174729" y="2146300"/>
                </a:lnTo>
                <a:close/>
              </a:path>
              <a:path w="577215" h="2184400">
                <a:moveTo>
                  <a:pt x="233511" y="2146300"/>
                </a:moveTo>
                <a:lnTo>
                  <a:pt x="182312" y="2146300"/>
                </a:lnTo>
                <a:lnTo>
                  <a:pt x="178934" y="2159000"/>
                </a:lnTo>
                <a:lnTo>
                  <a:pt x="236366" y="2159000"/>
                </a:lnTo>
                <a:lnTo>
                  <a:pt x="233511" y="2146300"/>
                </a:lnTo>
                <a:close/>
              </a:path>
              <a:path w="577215" h="2184400">
                <a:moveTo>
                  <a:pt x="246220" y="2146300"/>
                </a:moveTo>
                <a:lnTo>
                  <a:pt x="236468" y="2146300"/>
                </a:lnTo>
                <a:lnTo>
                  <a:pt x="244842" y="2159000"/>
                </a:lnTo>
                <a:lnTo>
                  <a:pt x="246220" y="2146300"/>
                </a:lnTo>
                <a:close/>
              </a:path>
              <a:path w="577215" h="2184400">
                <a:moveTo>
                  <a:pt x="182973" y="2120900"/>
                </a:moveTo>
                <a:lnTo>
                  <a:pt x="177045" y="2133600"/>
                </a:lnTo>
                <a:lnTo>
                  <a:pt x="173924" y="2146300"/>
                </a:lnTo>
                <a:lnTo>
                  <a:pt x="183780" y="2146300"/>
                </a:lnTo>
                <a:lnTo>
                  <a:pt x="185367" y="2133600"/>
                </a:lnTo>
                <a:lnTo>
                  <a:pt x="187341" y="2133600"/>
                </a:lnTo>
                <a:lnTo>
                  <a:pt x="187519" y="2131882"/>
                </a:lnTo>
                <a:lnTo>
                  <a:pt x="182973" y="2120900"/>
                </a:lnTo>
                <a:close/>
              </a:path>
              <a:path w="577215" h="2184400">
                <a:moveTo>
                  <a:pt x="248636" y="2133600"/>
                </a:moveTo>
                <a:lnTo>
                  <a:pt x="192832" y="2133600"/>
                </a:lnTo>
                <a:lnTo>
                  <a:pt x="190042" y="2146300"/>
                </a:lnTo>
                <a:lnTo>
                  <a:pt x="245482" y="2146300"/>
                </a:lnTo>
                <a:lnTo>
                  <a:pt x="248636" y="2133600"/>
                </a:lnTo>
                <a:close/>
              </a:path>
              <a:path w="577215" h="2184400">
                <a:moveTo>
                  <a:pt x="187782" y="2132520"/>
                </a:moveTo>
                <a:lnTo>
                  <a:pt x="187341" y="2133600"/>
                </a:lnTo>
                <a:lnTo>
                  <a:pt x="188229" y="2133600"/>
                </a:lnTo>
                <a:lnTo>
                  <a:pt x="187782" y="2132520"/>
                </a:lnTo>
                <a:close/>
              </a:path>
              <a:path w="577215" h="2184400">
                <a:moveTo>
                  <a:pt x="199466" y="2120900"/>
                </a:moveTo>
                <a:lnTo>
                  <a:pt x="192527" y="2120900"/>
                </a:lnTo>
                <a:lnTo>
                  <a:pt x="192227" y="2121634"/>
                </a:lnTo>
                <a:lnTo>
                  <a:pt x="194807" y="2133600"/>
                </a:lnTo>
                <a:lnTo>
                  <a:pt x="196823" y="2133600"/>
                </a:lnTo>
                <a:lnTo>
                  <a:pt x="199720" y="2128761"/>
                </a:lnTo>
                <a:lnTo>
                  <a:pt x="199466" y="2120900"/>
                </a:lnTo>
                <a:close/>
              </a:path>
              <a:path w="577215" h="2184400">
                <a:moveTo>
                  <a:pt x="252494" y="2120900"/>
                </a:moveTo>
                <a:lnTo>
                  <a:pt x="204427" y="2120900"/>
                </a:lnTo>
                <a:lnTo>
                  <a:pt x="199720" y="2128761"/>
                </a:lnTo>
                <a:lnTo>
                  <a:pt x="199876" y="2133600"/>
                </a:lnTo>
                <a:lnTo>
                  <a:pt x="252151" y="2133600"/>
                </a:lnTo>
                <a:lnTo>
                  <a:pt x="252494" y="2120900"/>
                </a:lnTo>
                <a:close/>
              </a:path>
              <a:path w="577215" h="2184400">
                <a:moveTo>
                  <a:pt x="192068" y="2120900"/>
                </a:moveTo>
                <a:lnTo>
                  <a:pt x="188651" y="2120900"/>
                </a:lnTo>
                <a:lnTo>
                  <a:pt x="187519" y="2131882"/>
                </a:lnTo>
                <a:lnTo>
                  <a:pt x="187782" y="2132520"/>
                </a:lnTo>
                <a:lnTo>
                  <a:pt x="192227" y="2121634"/>
                </a:lnTo>
                <a:lnTo>
                  <a:pt x="192068" y="2120900"/>
                </a:lnTo>
                <a:close/>
              </a:path>
              <a:path w="577215" h="2184400">
                <a:moveTo>
                  <a:pt x="192527" y="2120900"/>
                </a:moveTo>
                <a:lnTo>
                  <a:pt x="192068" y="2120900"/>
                </a:lnTo>
                <a:lnTo>
                  <a:pt x="192227" y="2121634"/>
                </a:lnTo>
                <a:lnTo>
                  <a:pt x="192527" y="2120900"/>
                </a:lnTo>
                <a:close/>
              </a:path>
              <a:path w="577215" h="2184400">
                <a:moveTo>
                  <a:pt x="193912" y="2108200"/>
                </a:moveTo>
                <a:lnTo>
                  <a:pt x="189862" y="2108200"/>
                </a:lnTo>
                <a:lnTo>
                  <a:pt x="191719" y="2120900"/>
                </a:lnTo>
                <a:lnTo>
                  <a:pt x="193912" y="2108200"/>
                </a:lnTo>
                <a:close/>
              </a:path>
              <a:path w="577215" h="2184400">
                <a:moveTo>
                  <a:pt x="257724" y="2095500"/>
                </a:moveTo>
                <a:lnTo>
                  <a:pt x="204212" y="2095500"/>
                </a:lnTo>
                <a:lnTo>
                  <a:pt x="199682" y="2108200"/>
                </a:lnTo>
                <a:lnTo>
                  <a:pt x="206796" y="2120900"/>
                </a:lnTo>
                <a:lnTo>
                  <a:pt x="263575" y="2120900"/>
                </a:lnTo>
                <a:lnTo>
                  <a:pt x="265518" y="2108200"/>
                </a:lnTo>
                <a:lnTo>
                  <a:pt x="263562" y="2108200"/>
                </a:lnTo>
                <a:lnTo>
                  <a:pt x="257724" y="2095500"/>
                </a:lnTo>
                <a:close/>
              </a:path>
              <a:path w="577215" h="2184400">
                <a:moveTo>
                  <a:pt x="238451" y="2070100"/>
                </a:moveTo>
                <a:lnTo>
                  <a:pt x="224546" y="2070100"/>
                </a:lnTo>
                <a:lnTo>
                  <a:pt x="227454" y="2082800"/>
                </a:lnTo>
                <a:lnTo>
                  <a:pt x="224436" y="2095500"/>
                </a:lnTo>
                <a:lnTo>
                  <a:pt x="263869" y="2095500"/>
                </a:lnTo>
                <a:lnTo>
                  <a:pt x="263562" y="2108200"/>
                </a:lnTo>
                <a:lnTo>
                  <a:pt x="273896" y="2108200"/>
                </a:lnTo>
                <a:lnTo>
                  <a:pt x="275988" y="2095500"/>
                </a:lnTo>
                <a:lnTo>
                  <a:pt x="278671" y="2082800"/>
                </a:lnTo>
                <a:lnTo>
                  <a:pt x="233695" y="2082800"/>
                </a:lnTo>
                <a:lnTo>
                  <a:pt x="238451" y="2070100"/>
                </a:lnTo>
                <a:close/>
              </a:path>
              <a:path w="577215" h="2184400">
                <a:moveTo>
                  <a:pt x="226035" y="2057400"/>
                </a:moveTo>
                <a:lnTo>
                  <a:pt x="223342" y="2057400"/>
                </a:lnTo>
                <a:lnTo>
                  <a:pt x="216205" y="2070100"/>
                </a:lnTo>
                <a:lnTo>
                  <a:pt x="211053" y="2082800"/>
                </a:lnTo>
                <a:lnTo>
                  <a:pt x="209486" y="2095500"/>
                </a:lnTo>
                <a:lnTo>
                  <a:pt x="217532" y="2095500"/>
                </a:lnTo>
                <a:lnTo>
                  <a:pt x="213237" y="2082800"/>
                </a:lnTo>
                <a:lnTo>
                  <a:pt x="219539" y="2082800"/>
                </a:lnTo>
                <a:lnTo>
                  <a:pt x="224546" y="2070100"/>
                </a:lnTo>
                <a:lnTo>
                  <a:pt x="225565" y="2070100"/>
                </a:lnTo>
                <a:lnTo>
                  <a:pt x="226991" y="2058304"/>
                </a:lnTo>
                <a:lnTo>
                  <a:pt x="226035" y="2057400"/>
                </a:lnTo>
                <a:close/>
              </a:path>
              <a:path w="577215" h="2184400">
                <a:moveTo>
                  <a:pt x="211502" y="2070100"/>
                </a:moveTo>
                <a:lnTo>
                  <a:pt x="206317" y="2082800"/>
                </a:lnTo>
                <a:lnTo>
                  <a:pt x="207626" y="2082800"/>
                </a:lnTo>
                <a:lnTo>
                  <a:pt x="211502" y="2070100"/>
                </a:lnTo>
                <a:close/>
              </a:path>
              <a:path w="577215" h="2184400">
                <a:moveTo>
                  <a:pt x="250658" y="2070100"/>
                </a:moveTo>
                <a:lnTo>
                  <a:pt x="241928" y="2070100"/>
                </a:lnTo>
                <a:lnTo>
                  <a:pt x="241289" y="2082800"/>
                </a:lnTo>
                <a:lnTo>
                  <a:pt x="263001" y="2082800"/>
                </a:lnTo>
                <a:lnTo>
                  <a:pt x="250658" y="2070100"/>
                </a:lnTo>
                <a:close/>
              </a:path>
              <a:path w="577215" h="2184400">
                <a:moveTo>
                  <a:pt x="264398" y="2070100"/>
                </a:moveTo>
                <a:lnTo>
                  <a:pt x="250658" y="2070100"/>
                </a:lnTo>
                <a:lnTo>
                  <a:pt x="263001" y="2082800"/>
                </a:lnTo>
                <a:lnTo>
                  <a:pt x="267992" y="2082800"/>
                </a:lnTo>
                <a:lnTo>
                  <a:pt x="264398" y="2070100"/>
                </a:lnTo>
                <a:close/>
              </a:path>
              <a:path w="577215" h="2184400">
                <a:moveTo>
                  <a:pt x="289268" y="2057400"/>
                </a:moveTo>
                <a:lnTo>
                  <a:pt x="245870" y="2057400"/>
                </a:lnTo>
                <a:lnTo>
                  <a:pt x="249312" y="2070100"/>
                </a:lnTo>
                <a:lnTo>
                  <a:pt x="264398" y="2070100"/>
                </a:lnTo>
                <a:lnTo>
                  <a:pt x="267992" y="2082800"/>
                </a:lnTo>
                <a:lnTo>
                  <a:pt x="291252" y="2082800"/>
                </a:lnTo>
                <a:lnTo>
                  <a:pt x="288736" y="2070100"/>
                </a:lnTo>
                <a:lnTo>
                  <a:pt x="289268" y="2057400"/>
                </a:lnTo>
                <a:close/>
              </a:path>
              <a:path w="577215" h="2184400">
                <a:moveTo>
                  <a:pt x="235221" y="2066092"/>
                </a:moveTo>
                <a:lnTo>
                  <a:pt x="232071" y="2070100"/>
                </a:lnTo>
                <a:lnTo>
                  <a:pt x="239456" y="2070100"/>
                </a:lnTo>
                <a:lnTo>
                  <a:pt x="235221" y="2066092"/>
                </a:lnTo>
                <a:close/>
              </a:path>
              <a:path w="577215" h="2184400">
                <a:moveTo>
                  <a:pt x="245870" y="2057400"/>
                </a:moveTo>
                <a:lnTo>
                  <a:pt x="242054" y="2057400"/>
                </a:lnTo>
                <a:lnTo>
                  <a:pt x="235221" y="2066092"/>
                </a:lnTo>
                <a:lnTo>
                  <a:pt x="239456" y="2070100"/>
                </a:lnTo>
                <a:lnTo>
                  <a:pt x="249312" y="2070100"/>
                </a:lnTo>
                <a:lnTo>
                  <a:pt x="245870" y="2057400"/>
                </a:lnTo>
                <a:close/>
              </a:path>
              <a:path w="577215" h="2184400">
                <a:moveTo>
                  <a:pt x="242054" y="2057400"/>
                </a:moveTo>
                <a:lnTo>
                  <a:pt x="227100" y="2057400"/>
                </a:lnTo>
                <a:lnTo>
                  <a:pt x="226991" y="2058304"/>
                </a:lnTo>
                <a:lnTo>
                  <a:pt x="235221" y="2066092"/>
                </a:lnTo>
                <a:lnTo>
                  <a:pt x="242054" y="2057400"/>
                </a:lnTo>
                <a:close/>
              </a:path>
              <a:path w="577215" h="2184400">
                <a:moveTo>
                  <a:pt x="227100" y="2057400"/>
                </a:moveTo>
                <a:lnTo>
                  <a:pt x="226035" y="2057400"/>
                </a:lnTo>
                <a:lnTo>
                  <a:pt x="226991" y="2058304"/>
                </a:lnTo>
                <a:lnTo>
                  <a:pt x="227100" y="2057400"/>
                </a:lnTo>
                <a:close/>
              </a:path>
              <a:path w="577215" h="2184400">
                <a:moveTo>
                  <a:pt x="293850" y="2044700"/>
                </a:moveTo>
                <a:lnTo>
                  <a:pt x="235289" y="2044700"/>
                </a:lnTo>
                <a:lnTo>
                  <a:pt x="236666" y="2057400"/>
                </a:lnTo>
                <a:lnTo>
                  <a:pt x="296609" y="2057400"/>
                </a:lnTo>
                <a:lnTo>
                  <a:pt x="293850" y="2044700"/>
                </a:lnTo>
                <a:close/>
              </a:path>
              <a:path w="577215" h="2184400">
                <a:moveTo>
                  <a:pt x="311342" y="2032000"/>
                </a:moveTo>
                <a:lnTo>
                  <a:pt x="308565" y="2032000"/>
                </a:lnTo>
                <a:lnTo>
                  <a:pt x="304080" y="2044700"/>
                </a:lnTo>
                <a:lnTo>
                  <a:pt x="299082" y="2044700"/>
                </a:lnTo>
                <a:lnTo>
                  <a:pt x="296609" y="2057400"/>
                </a:lnTo>
                <a:lnTo>
                  <a:pt x="298278" y="2057400"/>
                </a:lnTo>
                <a:lnTo>
                  <a:pt x="304716" y="2044700"/>
                </a:lnTo>
                <a:lnTo>
                  <a:pt x="311342" y="2032000"/>
                </a:lnTo>
                <a:close/>
              </a:path>
              <a:path w="577215" h="2184400">
                <a:moveTo>
                  <a:pt x="260785" y="2006600"/>
                </a:moveTo>
                <a:lnTo>
                  <a:pt x="259333" y="2006600"/>
                </a:lnTo>
                <a:lnTo>
                  <a:pt x="247323" y="2032000"/>
                </a:lnTo>
                <a:lnTo>
                  <a:pt x="243507" y="2044700"/>
                </a:lnTo>
                <a:lnTo>
                  <a:pt x="304080" y="2044700"/>
                </a:lnTo>
                <a:lnTo>
                  <a:pt x="302297" y="2032000"/>
                </a:lnTo>
                <a:lnTo>
                  <a:pt x="251331" y="2032000"/>
                </a:lnTo>
                <a:lnTo>
                  <a:pt x="253943" y="2019300"/>
                </a:lnTo>
                <a:lnTo>
                  <a:pt x="262585" y="2019300"/>
                </a:lnTo>
                <a:lnTo>
                  <a:pt x="260785" y="2006600"/>
                </a:lnTo>
                <a:close/>
              </a:path>
              <a:path w="577215" h="2184400">
                <a:moveTo>
                  <a:pt x="311570" y="2019300"/>
                </a:moveTo>
                <a:lnTo>
                  <a:pt x="253943" y="2019300"/>
                </a:lnTo>
                <a:lnTo>
                  <a:pt x="262376" y="2032000"/>
                </a:lnTo>
                <a:lnTo>
                  <a:pt x="307623" y="2032000"/>
                </a:lnTo>
                <a:lnTo>
                  <a:pt x="311570" y="2019300"/>
                </a:lnTo>
                <a:close/>
              </a:path>
              <a:path w="577215" h="2184400">
                <a:moveTo>
                  <a:pt x="308675" y="1993900"/>
                </a:moveTo>
                <a:lnTo>
                  <a:pt x="263132" y="1993900"/>
                </a:lnTo>
                <a:lnTo>
                  <a:pt x="268741" y="2006600"/>
                </a:lnTo>
                <a:lnTo>
                  <a:pt x="269178" y="2019300"/>
                </a:lnTo>
                <a:lnTo>
                  <a:pt x="298894" y="2019300"/>
                </a:lnTo>
                <a:lnTo>
                  <a:pt x="308675" y="1993900"/>
                </a:lnTo>
                <a:close/>
              </a:path>
              <a:path w="577215" h="2184400">
                <a:moveTo>
                  <a:pt x="299851" y="1930400"/>
                </a:moveTo>
                <a:lnTo>
                  <a:pt x="258730" y="1930400"/>
                </a:lnTo>
                <a:lnTo>
                  <a:pt x="265812" y="1943100"/>
                </a:lnTo>
                <a:lnTo>
                  <a:pt x="274074" y="1955800"/>
                </a:lnTo>
                <a:lnTo>
                  <a:pt x="326443" y="1955800"/>
                </a:lnTo>
                <a:lnTo>
                  <a:pt x="326879" y="1968500"/>
                </a:lnTo>
                <a:lnTo>
                  <a:pt x="323358" y="1981200"/>
                </a:lnTo>
                <a:lnTo>
                  <a:pt x="326793" y="1981200"/>
                </a:lnTo>
                <a:lnTo>
                  <a:pt x="324481" y="1993900"/>
                </a:lnTo>
                <a:lnTo>
                  <a:pt x="316678" y="2006600"/>
                </a:lnTo>
                <a:lnTo>
                  <a:pt x="304855" y="2019300"/>
                </a:lnTo>
                <a:lnTo>
                  <a:pt x="318753" y="2019300"/>
                </a:lnTo>
                <a:lnTo>
                  <a:pt x="325934" y="2006600"/>
                </a:lnTo>
                <a:lnTo>
                  <a:pt x="328428" y="1993900"/>
                </a:lnTo>
                <a:lnTo>
                  <a:pt x="335401" y="1993900"/>
                </a:lnTo>
                <a:lnTo>
                  <a:pt x="341103" y="1981200"/>
                </a:lnTo>
                <a:lnTo>
                  <a:pt x="340148" y="1955800"/>
                </a:lnTo>
                <a:lnTo>
                  <a:pt x="337915" y="1943100"/>
                </a:lnTo>
                <a:lnTo>
                  <a:pt x="299443" y="1943100"/>
                </a:lnTo>
                <a:lnTo>
                  <a:pt x="299851" y="1930400"/>
                </a:lnTo>
                <a:close/>
              </a:path>
              <a:path w="577215" h="2184400">
                <a:moveTo>
                  <a:pt x="298054" y="1968500"/>
                </a:moveTo>
                <a:lnTo>
                  <a:pt x="287362" y="1981200"/>
                </a:lnTo>
                <a:lnTo>
                  <a:pt x="276880" y="1993900"/>
                </a:lnTo>
                <a:lnTo>
                  <a:pt x="308675" y="1993900"/>
                </a:lnTo>
                <a:lnTo>
                  <a:pt x="311929" y="2006600"/>
                </a:lnTo>
                <a:lnTo>
                  <a:pt x="320288" y="1993900"/>
                </a:lnTo>
                <a:lnTo>
                  <a:pt x="326793" y="1981200"/>
                </a:lnTo>
                <a:lnTo>
                  <a:pt x="298938" y="1981200"/>
                </a:lnTo>
                <a:lnTo>
                  <a:pt x="298054" y="1968500"/>
                </a:lnTo>
                <a:close/>
              </a:path>
              <a:path w="577215" h="2184400">
                <a:moveTo>
                  <a:pt x="266682" y="1990081"/>
                </a:moveTo>
                <a:lnTo>
                  <a:pt x="262407" y="1993900"/>
                </a:lnTo>
                <a:lnTo>
                  <a:pt x="266098" y="1993900"/>
                </a:lnTo>
                <a:lnTo>
                  <a:pt x="266682" y="1990081"/>
                </a:lnTo>
                <a:close/>
              </a:path>
              <a:path w="577215" h="2184400">
                <a:moveTo>
                  <a:pt x="276625" y="1981200"/>
                </a:moveTo>
                <a:lnTo>
                  <a:pt x="268709" y="1988270"/>
                </a:lnTo>
                <a:lnTo>
                  <a:pt x="269244" y="1993900"/>
                </a:lnTo>
                <a:lnTo>
                  <a:pt x="276880" y="1993900"/>
                </a:lnTo>
                <a:lnTo>
                  <a:pt x="276625" y="1981200"/>
                </a:lnTo>
                <a:close/>
              </a:path>
              <a:path w="577215" h="2184400">
                <a:moveTo>
                  <a:pt x="268039" y="1981200"/>
                </a:moveTo>
                <a:lnTo>
                  <a:pt x="266682" y="1990081"/>
                </a:lnTo>
                <a:lnTo>
                  <a:pt x="268709" y="1988270"/>
                </a:lnTo>
                <a:lnTo>
                  <a:pt x="268039" y="1981200"/>
                </a:lnTo>
                <a:close/>
              </a:path>
              <a:path w="577215" h="2184400">
                <a:moveTo>
                  <a:pt x="299581" y="1979442"/>
                </a:moveTo>
                <a:lnTo>
                  <a:pt x="298938" y="1981200"/>
                </a:lnTo>
                <a:lnTo>
                  <a:pt x="299750" y="1981200"/>
                </a:lnTo>
                <a:lnTo>
                  <a:pt x="299581" y="1979442"/>
                </a:lnTo>
                <a:close/>
              </a:path>
              <a:path w="577215" h="2184400">
                <a:moveTo>
                  <a:pt x="300418" y="1977159"/>
                </a:moveTo>
                <a:lnTo>
                  <a:pt x="299703" y="1979111"/>
                </a:lnTo>
                <a:lnTo>
                  <a:pt x="299750" y="1981200"/>
                </a:lnTo>
                <a:lnTo>
                  <a:pt x="301460" y="1981200"/>
                </a:lnTo>
                <a:lnTo>
                  <a:pt x="300418" y="1977159"/>
                </a:lnTo>
                <a:close/>
              </a:path>
              <a:path w="577215" h="2184400">
                <a:moveTo>
                  <a:pt x="301328" y="1974676"/>
                </a:moveTo>
                <a:lnTo>
                  <a:pt x="300418" y="1977159"/>
                </a:lnTo>
                <a:lnTo>
                  <a:pt x="301460" y="1981200"/>
                </a:lnTo>
                <a:lnTo>
                  <a:pt x="301328" y="1974676"/>
                </a:lnTo>
                <a:close/>
              </a:path>
              <a:path w="577215" h="2184400">
                <a:moveTo>
                  <a:pt x="323411" y="1955800"/>
                </a:moveTo>
                <a:lnTo>
                  <a:pt x="300946" y="1955800"/>
                </a:lnTo>
                <a:lnTo>
                  <a:pt x="301203" y="1968500"/>
                </a:lnTo>
                <a:lnTo>
                  <a:pt x="303591" y="1968500"/>
                </a:lnTo>
                <a:lnTo>
                  <a:pt x="301328" y="1974676"/>
                </a:lnTo>
                <a:lnTo>
                  <a:pt x="301460" y="1981200"/>
                </a:lnTo>
                <a:lnTo>
                  <a:pt x="318757" y="1981200"/>
                </a:lnTo>
                <a:lnTo>
                  <a:pt x="323411" y="1955800"/>
                </a:lnTo>
                <a:close/>
              </a:path>
              <a:path w="577215" h="2184400">
                <a:moveTo>
                  <a:pt x="298733" y="1970628"/>
                </a:moveTo>
                <a:lnTo>
                  <a:pt x="299581" y="1979442"/>
                </a:lnTo>
                <a:lnTo>
                  <a:pt x="299584" y="1973927"/>
                </a:lnTo>
                <a:lnTo>
                  <a:pt x="298733" y="1970628"/>
                </a:lnTo>
                <a:close/>
              </a:path>
              <a:path w="577215" h="2184400">
                <a:moveTo>
                  <a:pt x="300946" y="1955800"/>
                </a:moveTo>
                <a:lnTo>
                  <a:pt x="299488" y="1955800"/>
                </a:lnTo>
                <a:lnTo>
                  <a:pt x="299191" y="1956723"/>
                </a:lnTo>
                <a:lnTo>
                  <a:pt x="299584" y="1973927"/>
                </a:lnTo>
                <a:lnTo>
                  <a:pt x="300418" y="1977159"/>
                </a:lnTo>
                <a:lnTo>
                  <a:pt x="301328" y="1974676"/>
                </a:lnTo>
                <a:lnTo>
                  <a:pt x="300946" y="1955800"/>
                </a:lnTo>
                <a:close/>
              </a:path>
              <a:path w="577215" h="2184400">
                <a:moveTo>
                  <a:pt x="298529" y="1968500"/>
                </a:moveTo>
                <a:lnTo>
                  <a:pt x="298185" y="1968500"/>
                </a:lnTo>
                <a:lnTo>
                  <a:pt x="298733" y="1970628"/>
                </a:lnTo>
                <a:lnTo>
                  <a:pt x="298529" y="1968500"/>
                </a:lnTo>
                <a:close/>
              </a:path>
              <a:path w="577215" h="2184400">
                <a:moveTo>
                  <a:pt x="275533" y="1955800"/>
                </a:moveTo>
                <a:lnTo>
                  <a:pt x="272171" y="1968500"/>
                </a:lnTo>
                <a:lnTo>
                  <a:pt x="278431" y="1968500"/>
                </a:lnTo>
                <a:lnTo>
                  <a:pt x="275533" y="1955800"/>
                </a:lnTo>
                <a:close/>
              </a:path>
              <a:path w="577215" h="2184400">
                <a:moveTo>
                  <a:pt x="299191" y="1956723"/>
                </a:moveTo>
                <a:lnTo>
                  <a:pt x="295605" y="1967899"/>
                </a:lnTo>
                <a:lnTo>
                  <a:pt x="296073" y="1968500"/>
                </a:lnTo>
                <a:lnTo>
                  <a:pt x="299460" y="1968500"/>
                </a:lnTo>
                <a:lnTo>
                  <a:pt x="299191" y="1956723"/>
                </a:lnTo>
                <a:close/>
              </a:path>
              <a:path w="577215" h="2184400">
                <a:moveTo>
                  <a:pt x="297147" y="1955800"/>
                </a:moveTo>
                <a:lnTo>
                  <a:pt x="286172" y="1955800"/>
                </a:lnTo>
                <a:lnTo>
                  <a:pt x="295511" y="1967779"/>
                </a:lnTo>
                <a:lnTo>
                  <a:pt x="297147" y="1955800"/>
                </a:lnTo>
                <a:close/>
              </a:path>
              <a:path w="577215" h="2184400">
                <a:moveTo>
                  <a:pt x="299488" y="1955800"/>
                </a:moveTo>
                <a:lnTo>
                  <a:pt x="299170" y="1955800"/>
                </a:lnTo>
                <a:lnTo>
                  <a:pt x="299191" y="1956723"/>
                </a:lnTo>
                <a:lnTo>
                  <a:pt x="299488" y="1955800"/>
                </a:lnTo>
                <a:close/>
              </a:path>
              <a:path w="577215" h="2184400">
                <a:moveTo>
                  <a:pt x="308574" y="1905000"/>
                </a:moveTo>
                <a:lnTo>
                  <a:pt x="307758" y="1917700"/>
                </a:lnTo>
                <a:lnTo>
                  <a:pt x="260982" y="1917700"/>
                </a:lnTo>
                <a:lnTo>
                  <a:pt x="272435" y="1930400"/>
                </a:lnTo>
                <a:lnTo>
                  <a:pt x="299851" y="1930400"/>
                </a:lnTo>
                <a:lnTo>
                  <a:pt x="299443" y="1943100"/>
                </a:lnTo>
                <a:lnTo>
                  <a:pt x="329242" y="1943100"/>
                </a:lnTo>
                <a:lnTo>
                  <a:pt x="330198" y="1930400"/>
                </a:lnTo>
                <a:lnTo>
                  <a:pt x="319681" y="1917700"/>
                </a:lnTo>
                <a:lnTo>
                  <a:pt x="308574" y="1905000"/>
                </a:lnTo>
                <a:close/>
              </a:path>
              <a:path w="577215" h="2184400">
                <a:moveTo>
                  <a:pt x="297769" y="1892300"/>
                </a:moveTo>
                <a:lnTo>
                  <a:pt x="263301" y="1892300"/>
                </a:lnTo>
                <a:lnTo>
                  <a:pt x="269943" y="1905000"/>
                </a:lnTo>
                <a:lnTo>
                  <a:pt x="236074" y="1905000"/>
                </a:lnTo>
                <a:lnTo>
                  <a:pt x="237607" y="1917700"/>
                </a:lnTo>
                <a:lnTo>
                  <a:pt x="303684" y="1917700"/>
                </a:lnTo>
                <a:lnTo>
                  <a:pt x="300630" y="1905000"/>
                </a:lnTo>
                <a:lnTo>
                  <a:pt x="297769" y="1892300"/>
                </a:lnTo>
                <a:close/>
              </a:path>
              <a:path w="577215" h="2184400">
                <a:moveTo>
                  <a:pt x="225869" y="1892300"/>
                </a:moveTo>
                <a:lnTo>
                  <a:pt x="228683" y="1905000"/>
                </a:lnTo>
                <a:lnTo>
                  <a:pt x="234173" y="1905000"/>
                </a:lnTo>
                <a:lnTo>
                  <a:pt x="225869" y="1892300"/>
                </a:lnTo>
                <a:close/>
              </a:path>
              <a:path w="577215" h="2184400">
                <a:moveTo>
                  <a:pt x="259502" y="1892300"/>
                </a:moveTo>
                <a:lnTo>
                  <a:pt x="248168" y="1892300"/>
                </a:lnTo>
                <a:lnTo>
                  <a:pt x="243780" y="1905000"/>
                </a:lnTo>
                <a:lnTo>
                  <a:pt x="262099" y="1905000"/>
                </a:lnTo>
                <a:lnTo>
                  <a:pt x="259502" y="1892300"/>
                </a:lnTo>
                <a:close/>
              </a:path>
              <a:path w="577215" h="2184400">
                <a:moveTo>
                  <a:pt x="238842" y="1879600"/>
                </a:moveTo>
                <a:lnTo>
                  <a:pt x="229573" y="1879600"/>
                </a:lnTo>
                <a:lnTo>
                  <a:pt x="228388" y="1892300"/>
                </a:lnTo>
                <a:lnTo>
                  <a:pt x="242943" y="1892300"/>
                </a:lnTo>
                <a:lnTo>
                  <a:pt x="238842" y="1879600"/>
                </a:lnTo>
                <a:close/>
              </a:path>
              <a:path w="577215" h="2184400">
                <a:moveTo>
                  <a:pt x="239305" y="1879600"/>
                </a:moveTo>
                <a:lnTo>
                  <a:pt x="238842" y="1879600"/>
                </a:lnTo>
                <a:lnTo>
                  <a:pt x="242943" y="1892300"/>
                </a:lnTo>
                <a:lnTo>
                  <a:pt x="239305" y="1879600"/>
                </a:lnTo>
                <a:close/>
              </a:path>
              <a:path w="577215" h="2184400">
                <a:moveTo>
                  <a:pt x="270943" y="1854200"/>
                </a:moveTo>
                <a:lnTo>
                  <a:pt x="267504" y="1857905"/>
                </a:lnTo>
                <a:lnTo>
                  <a:pt x="262320" y="1866900"/>
                </a:lnTo>
                <a:lnTo>
                  <a:pt x="277161" y="1866900"/>
                </a:lnTo>
                <a:lnTo>
                  <a:pt x="285093" y="1879600"/>
                </a:lnTo>
                <a:lnTo>
                  <a:pt x="239305" y="1879600"/>
                </a:lnTo>
                <a:lnTo>
                  <a:pt x="242943" y="1892300"/>
                </a:lnTo>
                <a:lnTo>
                  <a:pt x="294274" y="1892300"/>
                </a:lnTo>
                <a:lnTo>
                  <a:pt x="284116" y="1866900"/>
                </a:lnTo>
                <a:lnTo>
                  <a:pt x="270943" y="1854200"/>
                </a:lnTo>
                <a:close/>
              </a:path>
              <a:path w="577215" h="2184400">
                <a:moveTo>
                  <a:pt x="242649" y="1854200"/>
                </a:moveTo>
                <a:lnTo>
                  <a:pt x="215673" y="1854200"/>
                </a:lnTo>
                <a:lnTo>
                  <a:pt x="228839" y="1866900"/>
                </a:lnTo>
                <a:lnTo>
                  <a:pt x="220355" y="1866900"/>
                </a:lnTo>
                <a:lnTo>
                  <a:pt x="222773" y="1879600"/>
                </a:lnTo>
                <a:lnTo>
                  <a:pt x="253166" y="1879600"/>
                </a:lnTo>
                <a:lnTo>
                  <a:pt x="242649" y="1854200"/>
                </a:lnTo>
                <a:close/>
              </a:path>
              <a:path w="577215" h="2184400">
                <a:moveTo>
                  <a:pt x="267504" y="1857905"/>
                </a:moveTo>
                <a:lnTo>
                  <a:pt x="259158" y="1866900"/>
                </a:lnTo>
                <a:lnTo>
                  <a:pt x="253166" y="1879600"/>
                </a:lnTo>
                <a:lnTo>
                  <a:pt x="279776" y="1879600"/>
                </a:lnTo>
                <a:lnTo>
                  <a:pt x="277161" y="1866900"/>
                </a:lnTo>
                <a:lnTo>
                  <a:pt x="262320" y="1866900"/>
                </a:lnTo>
                <a:lnTo>
                  <a:pt x="267504" y="1857905"/>
                </a:lnTo>
                <a:close/>
              </a:path>
              <a:path w="577215" h="2184400">
                <a:moveTo>
                  <a:pt x="248679" y="1854200"/>
                </a:moveTo>
                <a:lnTo>
                  <a:pt x="245734" y="1854200"/>
                </a:lnTo>
                <a:lnTo>
                  <a:pt x="251197" y="1866900"/>
                </a:lnTo>
                <a:lnTo>
                  <a:pt x="251340" y="1866900"/>
                </a:lnTo>
                <a:lnTo>
                  <a:pt x="248679" y="1854200"/>
                </a:lnTo>
                <a:close/>
              </a:path>
              <a:path w="577215" h="2184400">
                <a:moveTo>
                  <a:pt x="270396" y="1841500"/>
                </a:moveTo>
                <a:lnTo>
                  <a:pt x="206482" y="1841500"/>
                </a:lnTo>
                <a:lnTo>
                  <a:pt x="208887" y="1854200"/>
                </a:lnTo>
                <a:lnTo>
                  <a:pt x="255373" y="1854200"/>
                </a:lnTo>
                <a:lnTo>
                  <a:pt x="255282" y="1866900"/>
                </a:lnTo>
                <a:lnTo>
                  <a:pt x="259158" y="1866900"/>
                </a:lnTo>
                <a:lnTo>
                  <a:pt x="267504" y="1857905"/>
                </a:lnTo>
                <a:lnTo>
                  <a:pt x="269640" y="1854200"/>
                </a:lnTo>
                <a:lnTo>
                  <a:pt x="270396" y="1841500"/>
                </a:lnTo>
                <a:close/>
              </a:path>
              <a:path w="577215" h="2184400">
                <a:moveTo>
                  <a:pt x="253983" y="1816100"/>
                </a:moveTo>
                <a:lnTo>
                  <a:pt x="239034" y="1816100"/>
                </a:lnTo>
                <a:lnTo>
                  <a:pt x="243853" y="1828800"/>
                </a:lnTo>
                <a:lnTo>
                  <a:pt x="189735" y="1828800"/>
                </a:lnTo>
                <a:lnTo>
                  <a:pt x="191102" y="1841500"/>
                </a:lnTo>
                <a:lnTo>
                  <a:pt x="198614" y="1854200"/>
                </a:lnTo>
                <a:lnTo>
                  <a:pt x="205874" y="1854200"/>
                </a:lnTo>
                <a:lnTo>
                  <a:pt x="206482" y="1841500"/>
                </a:lnTo>
                <a:lnTo>
                  <a:pt x="256370" y="1841500"/>
                </a:lnTo>
                <a:lnTo>
                  <a:pt x="255100" y="1828800"/>
                </a:lnTo>
                <a:lnTo>
                  <a:pt x="253983" y="1816100"/>
                </a:lnTo>
                <a:close/>
              </a:path>
              <a:path w="577215" h="2184400">
                <a:moveTo>
                  <a:pt x="200628" y="1816100"/>
                </a:moveTo>
                <a:lnTo>
                  <a:pt x="179366" y="1816100"/>
                </a:lnTo>
                <a:lnTo>
                  <a:pt x="187717" y="1828800"/>
                </a:lnTo>
                <a:lnTo>
                  <a:pt x="205001" y="1828800"/>
                </a:lnTo>
                <a:lnTo>
                  <a:pt x="200628" y="1816100"/>
                </a:lnTo>
                <a:close/>
              </a:path>
              <a:path w="577215" h="2184400">
                <a:moveTo>
                  <a:pt x="239034" y="1816100"/>
                </a:moveTo>
                <a:lnTo>
                  <a:pt x="208453" y="1816100"/>
                </a:lnTo>
                <a:lnTo>
                  <a:pt x="205001" y="1828800"/>
                </a:lnTo>
                <a:lnTo>
                  <a:pt x="242632" y="1828800"/>
                </a:lnTo>
                <a:lnTo>
                  <a:pt x="239034" y="1816100"/>
                </a:lnTo>
                <a:close/>
              </a:path>
              <a:path w="577215" h="2184400">
                <a:moveTo>
                  <a:pt x="239034" y="1816100"/>
                </a:moveTo>
                <a:lnTo>
                  <a:pt x="242632" y="1828800"/>
                </a:lnTo>
                <a:lnTo>
                  <a:pt x="243853" y="1828800"/>
                </a:lnTo>
                <a:lnTo>
                  <a:pt x="239034" y="1816100"/>
                </a:lnTo>
                <a:close/>
              </a:path>
              <a:path w="577215" h="2184400">
                <a:moveTo>
                  <a:pt x="235775" y="1790700"/>
                </a:moveTo>
                <a:lnTo>
                  <a:pt x="182592" y="1790700"/>
                </a:lnTo>
                <a:lnTo>
                  <a:pt x="196981" y="1816100"/>
                </a:lnTo>
                <a:lnTo>
                  <a:pt x="240420" y="1816100"/>
                </a:lnTo>
                <a:lnTo>
                  <a:pt x="235775" y="1790700"/>
                </a:lnTo>
                <a:close/>
              </a:path>
              <a:path w="577215" h="2184400">
                <a:moveTo>
                  <a:pt x="159532" y="1778000"/>
                </a:moveTo>
                <a:lnTo>
                  <a:pt x="151971" y="1778000"/>
                </a:lnTo>
                <a:lnTo>
                  <a:pt x="164470" y="1790700"/>
                </a:lnTo>
                <a:lnTo>
                  <a:pt x="166397" y="1790700"/>
                </a:lnTo>
                <a:lnTo>
                  <a:pt x="159532" y="1778000"/>
                </a:lnTo>
                <a:close/>
              </a:path>
              <a:path w="577215" h="2184400">
                <a:moveTo>
                  <a:pt x="217269" y="1765300"/>
                </a:moveTo>
                <a:lnTo>
                  <a:pt x="150488" y="1765300"/>
                </a:lnTo>
                <a:lnTo>
                  <a:pt x="167777" y="1778000"/>
                </a:lnTo>
                <a:lnTo>
                  <a:pt x="166397" y="1790700"/>
                </a:lnTo>
                <a:lnTo>
                  <a:pt x="217890" y="1790700"/>
                </a:lnTo>
                <a:lnTo>
                  <a:pt x="216954" y="1778000"/>
                </a:lnTo>
                <a:lnTo>
                  <a:pt x="217269" y="1765300"/>
                </a:lnTo>
                <a:close/>
              </a:path>
              <a:path w="577215" h="2184400">
                <a:moveTo>
                  <a:pt x="193126" y="1727200"/>
                </a:moveTo>
                <a:lnTo>
                  <a:pt x="130596" y="1727200"/>
                </a:lnTo>
                <a:lnTo>
                  <a:pt x="140433" y="1739900"/>
                </a:lnTo>
                <a:lnTo>
                  <a:pt x="153269" y="1752600"/>
                </a:lnTo>
                <a:lnTo>
                  <a:pt x="147613" y="1765300"/>
                </a:lnTo>
                <a:lnTo>
                  <a:pt x="214403" y="1765300"/>
                </a:lnTo>
                <a:lnTo>
                  <a:pt x="203923" y="1752600"/>
                </a:lnTo>
                <a:lnTo>
                  <a:pt x="207109" y="1752600"/>
                </a:lnTo>
                <a:lnTo>
                  <a:pt x="199043" y="1739900"/>
                </a:lnTo>
                <a:lnTo>
                  <a:pt x="193189" y="1739900"/>
                </a:lnTo>
                <a:lnTo>
                  <a:pt x="193126" y="1727200"/>
                </a:lnTo>
                <a:close/>
              </a:path>
              <a:path w="577215" h="2184400">
                <a:moveTo>
                  <a:pt x="130596" y="1727200"/>
                </a:moveTo>
                <a:lnTo>
                  <a:pt x="111844" y="1727200"/>
                </a:lnTo>
                <a:lnTo>
                  <a:pt x="121739" y="1739900"/>
                </a:lnTo>
                <a:lnTo>
                  <a:pt x="130596" y="1727200"/>
                </a:lnTo>
                <a:close/>
              </a:path>
              <a:path w="577215" h="2184400">
                <a:moveTo>
                  <a:pt x="129418" y="1714500"/>
                </a:moveTo>
                <a:lnTo>
                  <a:pt x="121338" y="1714500"/>
                </a:lnTo>
                <a:lnTo>
                  <a:pt x="118506" y="1727200"/>
                </a:lnTo>
                <a:lnTo>
                  <a:pt x="130480" y="1727200"/>
                </a:lnTo>
                <a:lnTo>
                  <a:pt x="129418" y="1714500"/>
                </a:lnTo>
                <a:close/>
              </a:path>
              <a:path w="577215" h="2184400">
                <a:moveTo>
                  <a:pt x="159001" y="1714500"/>
                </a:moveTo>
                <a:lnTo>
                  <a:pt x="129418" y="1714500"/>
                </a:lnTo>
                <a:lnTo>
                  <a:pt x="133202" y="1727200"/>
                </a:lnTo>
                <a:lnTo>
                  <a:pt x="165312" y="1727200"/>
                </a:lnTo>
                <a:lnTo>
                  <a:pt x="159001" y="1714500"/>
                </a:lnTo>
                <a:close/>
              </a:path>
              <a:path w="577215" h="2184400">
                <a:moveTo>
                  <a:pt x="104448" y="1689100"/>
                </a:moveTo>
                <a:lnTo>
                  <a:pt x="93137" y="1689100"/>
                </a:lnTo>
                <a:lnTo>
                  <a:pt x="97471" y="1697937"/>
                </a:lnTo>
                <a:lnTo>
                  <a:pt x="102734" y="1701800"/>
                </a:lnTo>
                <a:lnTo>
                  <a:pt x="117146" y="1714500"/>
                </a:lnTo>
                <a:lnTo>
                  <a:pt x="130267" y="1714500"/>
                </a:lnTo>
                <a:lnTo>
                  <a:pt x="112833" y="1701800"/>
                </a:lnTo>
                <a:lnTo>
                  <a:pt x="104448" y="1689100"/>
                </a:lnTo>
                <a:close/>
              </a:path>
              <a:path w="577215" h="2184400">
                <a:moveTo>
                  <a:pt x="164732" y="1676400"/>
                </a:moveTo>
                <a:lnTo>
                  <a:pt x="101329" y="1676400"/>
                </a:lnTo>
                <a:lnTo>
                  <a:pt x="125760" y="1701800"/>
                </a:lnTo>
                <a:lnTo>
                  <a:pt x="132947" y="1714500"/>
                </a:lnTo>
                <a:lnTo>
                  <a:pt x="177493" y="1714500"/>
                </a:lnTo>
                <a:lnTo>
                  <a:pt x="174906" y="1701800"/>
                </a:lnTo>
                <a:lnTo>
                  <a:pt x="158405" y="1701800"/>
                </a:lnTo>
                <a:lnTo>
                  <a:pt x="160481" y="1689100"/>
                </a:lnTo>
                <a:lnTo>
                  <a:pt x="164732" y="1676400"/>
                </a:lnTo>
                <a:close/>
              </a:path>
              <a:path w="577215" h="2184400">
                <a:moveTo>
                  <a:pt x="93936" y="1695343"/>
                </a:moveTo>
                <a:lnTo>
                  <a:pt x="94763" y="1701800"/>
                </a:lnTo>
                <a:lnTo>
                  <a:pt x="99365" y="1701800"/>
                </a:lnTo>
                <a:lnTo>
                  <a:pt x="97471" y="1697937"/>
                </a:lnTo>
                <a:lnTo>
                  <a:pt x="93936" y="1695343"/>
                </a:lnTo>
                <a:close/>
              </a:path>
              <a:path w="577215" h="2184400">
                <a:moveTo>
                  <a:pt x="167394" y="1689100"/>
                </a:moveTo>
                <a:lnTo>
                  <a:pt x="168350" y="1701800"/>
                </a:lnTo>
                <a:lnTo>
                  <a:pt x="171333" y="1701800"/>
                </a:lnTo>
                <a:lnTo>
                  <a:pt x="167394" y="1689100"/>
                </a:lnTo>
                <a:close/>
              </a:path>
              <a:path w="577215" h="2184400">
                <a:moveTo>
                  <a:pt x="96063" y="1676400"/>
                </a:moveTo>
                <a:lnTo>
                  <a:pt x="84063" y="1676400"/>
                </a:lnTo>
                <a:lnTo>
                  <a:pt x="85428" y="1689100"/>
                </a:lnTo>
                <a:lnTo>
                  <a:pt x="93936" y="1695343"/>
                </a:lnTo>
                <a:lnTo>
                  <a:pt x="93137" y="1689100"/>
                </a:lnTo>
                <a:lnTo>
                  <a:pt x="104448" y="1689100"/>
                </a:lnTo>
                <a:lnTo>
                  <a:pt x="96063" y="1676400"/>
                </a:lnTo>
                <a:close/>
              </a:path>
              <a:path w="577215" h="2184400">
                <a:moveTo>
                  <a:pt x="119898" y="1663700"/>
                </a:moveTo>
                <a:lnTo>
                  <a:pt x="81985" y="1663700"/>
                </a:lnTo>
                <a:lnTo>
                  <a:pt x="79107" y="1676400"/>
                </a:lnTo>
                <a:lnTo>
                  <a:pt x="145476" y="1676400"/>
                </a:lnTo>
                <a:lnTo>
                  <a:pt x="119898" y="1663700"/>
                </a:lnTo>
                <a:close/>
              </a:path>
              <a:path w="577215" h="2184400">
                <a:moveTo>
                  <a:pt x="110050" y="1612900"/>
                </a:moveTo>
                <a:lnTo>
                  <a:pt x="55878" y="1612900"/>
                </a:lnTo>
                <a:lnTo>
                  <a:pt x="68084" y="1625600"/>
                </a:lnTo>
                <a:lnTo>
                  <a:pt x="75214" y="1638300"/>
                </a:lnTo>
                <a:lnTo>
                  <a:pt x="64162" y="1638300"/>
                </a:lnTo>
                <a:lnTo>
                  <a:pt x="61322" y="1651000"/>
                </a:lnTo>
                <a:lnTo>
                  <a:pt x="87203" y="1663700"/>
                </a:lnTo>
                <a:lnTo>
                  <a:pt x="145931" y="1663700"/>
                </a:lnTo>
                <a:lnTo>
                  <a:pt x="136031" y="1651000"/>
                </a:lnTo>
                <a:lnTo>
                  <a:pt x="120656" y="1638300"/>
                </a:lnTo>
                <a:lnTo>
                  <a:pt x="114036" y="1625600"/>
                </a:lnTo>
                <a:lnTo>
                  <a:pt x="123172" y="1625600"/>
                </a:lnTo>
                <a:lnTo>
                  <a:pt x="110050" y="1612900"/>
                </a:lnTo>
                <a:close/>
              </a:path>
              <a:path w="577215" h="2184400">
                <a:moveTo>
                  <a:pt x="50794" y="1625600"/>
                </a:moveTo>
                <a:lnTo>
                  <a:pt x="55196" y="1638300"/>
                </a:lnTo>
                <a:lnTo>
                  <a:pt x="67325" y="1638300"/>
                </a:lnTo>
                <a:lnTo>
                  <a:pt x="50794" y="1625600"/>
                </a:lnTo>
                <a:close/>
              </a:path>
              <a:path w="577215" h="2184400">
                <a:moveTo>
                  <a:pt x="123172" y="1625600"/>
                </a:moveTo>
                <a:lnTo>
                  <a:pt x="114036" y="1625600"/>
                </a:lnTo>
                <a:lnTo>
                  <a:pt x="128026" y="1638300"/>
                </a:lnTo>
                <a:lnTo>
                  <a:pt x="123172" y="1625600"/>
                </a:lnTo>
                <a:close/>
              </a:path>
              <a:path w="577215" h="2184400">
                <a:moveTo>
                  <a:pt x="49871" y="1612900"/>
                </a:moveTo>
                <a:lnTo>
                  <a:pt x="44851" y="1612900"/>
                </a:lnTo>
                <a:lnTo>
                  <a:pt x="42475" y="1625600"/>
                </a:lnTo>
                <a:lnTo>
                  <a:pt x="56150" y="1625600"/>
                </a:lnTo>
                <a:lnTo>
                  <a:pt x="49871" y="1612900"/>
                </a:lnTo>
                <a:close/>
              </a:path>
              <a:path w="577215" h="2184400">
                <a:moveTo>
                  <a:pt x="39751" y="1600200"/>
                </a:moveTo>
                <a:lnTo>
                  <a:pt x="32945" y="1600200"/>
                </a:lnTo>
                <a:lnTo>
                  <a:pt x="34423" y="1612900"/>
                </a:lnTo>
                <a:lnTo>
                  <a:pt x="41594" y="1612900"/>
                </a:lnTo>
                <a:lnTo>
                  <a:pt x="39751" y="1600200"/>
                </a:lnTo>
                <a:close/>
              </a:path>
              <a:path w="577215" h="2184400">
                <a:moveTo>
                  <a:pt x="106282" y="1600200"/>
                </a:moveTo>
                <a:lnTo>
                  <a:pt x="43287" y="1600200"/>
                </a:lnTo>
                <a:lnTo>
                  <a:pt x="49871" y="1612900"/>
                </a:lnTo>
                <a:lnTo>
                  <a:pt x="114088" y="1612900"/>
                </a:lnTo>
                <a:lnTo>
                  <a:pt x="106282" y="1600200"/>
                </a:lnTo>
                <a:close/>
              </a:path>
              <a:path w="577215" h="2184400">
                <a:moveTo>
                  <a:pt x="51620" y="1594900"/>
                </a:moveTo>
                <a:lnTo>
                  <a:pt x="45172" y="1600200"/>
                </a:lnTo>
                <a:lnTo>
                  <a:pt x="51873" y="1600200"/>
                </a:lnTo>
                <a:lnTo>
                  <a:pt x="51620" y="1594900"/>
                </a:lnTo>
                <a:close/>
              </a:path>
              <a:path w="577215" h="2184400">
                <a:moveTo>
                  <a:pt x="158045" y="1549400"/>
                </a:moveTo>
                <a:lnTo>
                  <a:pt x="101771" y="1549400"/>
                </a:lnTo>
                <a:lnTo>
                  <a:pt x="96221" y="1562100"/>
                </a:lnTo>
                <a:lnTo>
                  <a:pt x="82220" y="1574800"/>
                </a:lnTo>
                <a:lnTo>
                  <a:pt x="71979" y="1574800"/>
                </a:lnTo>
                <a:lnTo>
                  <a:pt x="60623" y="1587500"/>
                </a:lnTo>
                <a:lnTo>
                  <a:pt x="53735" y="1593161"/>
                </a:lnTo>
                <a:lnTo>
                  <a:pt x="56806" y="1600200"/>
                </a:lnTo>
                <a:lnTo>
                  <a:pt x="118058" y="1600200"/>
                </a:lnTo>
                <a:lnTo>
                  <a:pt x="104382" y="1587500"/>
                </a:lnTo>
                <a:lnTo>
                  <a:pt x="132369" y="1587500"/>
                </a:lnTo>
                <a:lnTo>
                  <a:pt x="139556" y="1574800"/>
                </a:lnTo>
                <a:lnTo>
                  <a:pt x="150769" y="1562100"/>
                </a:lnTo>
                <a:lnTo>
                  <a:pt x="155102" y="1562100"/>
                </a:lnTo>
                <a:lnTo>
                  <a:pt x="158045" y="1549400"/>
                </a:lnTo>
                <a:close/>
              </a:path>
              <a:path w="577215" h="2184400">
                <a:moveTo>
                  <a:pt x="51265" y="1587500"/>
                </a:moveTo>
                <a:lnTo>
                  <a:pt x="51620" y="1594900"/>
                </a:lnTo>
                <a:lnTo>
                  <a:pt x="53735" y="1593161"/>
                </a:lnTo>
                <a:lnTo>
                  <a:pt x="51265" y="1587500"/>
                </a:lnTo>
                <a:close/>
              </a:path>
              <a:path w="577215" h="2184400">
                <a:moveTo>
                  <a:pt x="57356" y="1574800"/>
                </a:moveTo>
                <a:lnTo>
                  <a:pt x="51740" y="1574800"/>
                </a:lnTo>
                <a:lnTo>
                  <a:pt x="48753" y="1587500"/>
                </a:lnTo>
                <a:lnTo>
                  <a:pt x="57356" y="1574800"/>
                </a:lnTo>
                <a:close/>
              </a:path>
              <a:path w="577215" h="2184400">
                <a:moveTo>
                  <a:pt x="168699" y="1536700"/>
                </a:moveTo>
                <a:lnTo>
                  <a:pt x="97756" y="1536700"/>
                </a:lnTo>
                <a:lnTo>
                  <a:pt x="91947" y="1549400"/>
                </a:lnTo>
                <a:lnTo>
                  <a:pt x="161881" y="1549400"/>
                </a:lnTo>
                <a:lnTo>
                  <a:pt x="168699" y="1536700"/>
                </a:lnTo>
                <a:close/>
              </a:path>
              <a:path w="577215" h="2184400">
                <a:moveTo>
                  <a:pt x="99102" y="1524000"/>
                </a:moveTo>
                <a:lnTo>
                  <a:pt x="95532" y="1536700"/>
                </a:lnTo>
                <a:lnTo>
                  <a:pt x="101142" y="1536700"/>
                </a:lnTo>
                <a:lnTo>
                  <a:pt x="99102" y="1524000"/>
                </a:lnTo>
                <a:close/>
              </a:path>
              <a:path w="577215" h="2184400">
                <a:moveTo>
                  <a:pt x="114211" y="1524000"/>
                </a:moveTo>
                <a:lnTo>
                  <a:pt x="110906" y="1524000"/>
                </a:lnTo>
                <a:lnTo>
                  <a:pt x="106228" y="1536700"/>
                </a:lnTo>
                <a:lnTo>
                  <a:pt x="114211" y="1524000"/>
                </a:lnTo>
                <a:close/>
              </a:path>
              <a:path w="577215" h="2184400">
                <a:moveTo>
                  <a:pt x="155279" y="1524000"/>
                </a:moveTo>
                <a:lnTo>
                  <a:pt x="120488" y="1524000"/>
                </a:lnTo>
                <a:lnTo>
                  <a:pt x="107675" y="1536700"/>
                </a:lnTo>
                <a:lnTo>
                  <a:pt x="144688" y="1536700"/>
                </a:lnTo>
                <a:lnTo>
                  <a:pt x="155279" y="1524000"/>
                </a:lnTo>
                <a:close/>
              </a:path>
              <a:path w="577215" h="2184400">
                <a:moveTo>
                  <a:pt x="186713" y="1511300"/>
                </a:moveTo>
                <a:lnTo>
                  <a:pt x="115132" y="1511300"/>
                </a:lnTo>
                <a:lnTo>
                  <a:pt x="118930" y="1524000"/>
                </a:lnTo>
                <a:lnTo>
                  <a:pt x="174332" y="1524000"/>
                </a:lnTo>
                <a:lnTo>
                  <a:pt x="166051" y="1536700"/>
                </a:lnTo>
                <a:lnTo>
                  <a:pt x="178052" y="1536700"/>
                </a:lnTo>
                <a:lnTo>
                  <a:pt x="189493" y="1524000"/>
                </a:lnTo>
                <a:lnTo>
                  <a:pt x="186713" y="1511300"/>
                </a:lnTo>
                <a:close/>
              </a:path>
              <a:path w="577215" h="2184400">
                <a:moveTo>
                  <a:pt x="144231" y="1485900"/>
                </a:moveTo>
                <a:lnTo>
                  <a:pt x="133285" y="1498600"/>
                </a:lnTo>
                <a:lnTo>
                  <a:pt x="121751" y="1511300"/>
                </a:lnTo>
                <a:lnTo>
                  <a:pt x="197362" y="1511300"/>
                </a:lnTo>
                <a:lnTo>
                  <a:pt x="211614" y="1498600"/>
                </a:lnTo>
                <a:lnTo>
                  <a:pt x="155616" y="1498600"/>
                </a:lnTo>
                <a:lnTo>
                  <a:pt x="144231" y="1485900"/>
                </a:lnTo>
                <a:close/>
              </a:path>
              <a:path w="577215" h="2184400">
                <a:moveTo>
                  <a:pt x="205015" y="1485900"/>
                </a:moveTo>
                <a:lnTo>
                  <a:pt x="157323" y="1485900"/>
                </a:lnTo>
                <a:lnTo>
                  <a:pt x="155616" y="1498600"/>
                </a:lnTo>
                <a:lnTo>
                  <a:pt x="200078" y="1498600"/>
                </a:lnTo>
                <a:lnTo>
                  <a:pt x="205015" y="1485900"/>
                </a:lnTo>
                <a:close/>
              </a:path>
              <a:path w="577215" h="2184400">
                <a:moveTo>
                  <a:pt x="220341" y="1485900"/>
                </a:moveTo>
                <a:lnTo>
                  <a:pt x="205832" y="1485900"/>
                </a:lnTo>
                <a:lnTo>
                  <a:pt x="202268" y="1498600"/>
                </a:lnTo>
                <a:lnTo>
                  <a:pt x="211205" y="1498600"/>
                </a:lnTo>
                <a:lnTo>
                  <a:pt x="220341" y="1485900"/>
                </a:lnTo>
                <a:close/>
              </a:path>
              <a:path w="577215" h="2184400">
                <a:moveTo>
                  <a:pt x="153416" y="1473200"/>
                </a:moveTo>
                <a:lnTo>
                  <a:pt x="146976" y="1473200"/>
                </a:lnTo>
                <a:lnTo>
                  <a:pt x="143324" y="1485900"/>
                </a:lnTo>
                <a:lnTo>
                  <a:pt x="153416" y="1473200"/>
                </a:lnTo>
                <a:close/>
              </a:path>
              <a:path w="577215" h="2184400">
                <a:moveTo>
                  <a:pt x="164658" y="1476835"/>
                </a:moveTo>
                <a:lnTo>
                  <a:pt x="158235" y="1485900"/>
                </a:lnTo>
                <a:lnTo>
                  <a:pt x="168384" y="1485900"/>
                </a:lnTo>
                <a:lnTo>
                  <a:pt x="164658" y="1476835"/>
                </a:lnTo>
                <a:close/>
              </a:path>
              <a:path w="577215" h="2184400">
                <a:moveTo>
                  <a:pt x="227034" y="1473200"/>
                </a:moveTo>
                <a:lnTo>
                  <a:pt x="170584" y="1473200"/>
                </a:lnTo>
                <a:lnTo>
                  <a:pt x="171590" y="1485900"/>
                </a:lnTo>
                <a:lnTo>
                  <a:pt x="203743" y="1485900"/>
                </a:lnTo>
                <a:lnTo>
                  <a:pt x="226225" y="1474039"/>
                </a:lnTo>
                <a:lnTo>
                  <a:pt x="227034" y="1473200"/>
                </a:lnTo>
                <a:close/>
              </a:path>
              <a:path w="577215" h="2184400">
                <a:moveTo>
                  <a:pt x="226225" y="1474039"/>
                </a:moveTo>
                <a:lnTo>
                  <a:pt x="203743" y="1485900"/>
                </a:lnTo>
                <a:lnTo>
                  <a:pt x="214783" y="1485900"/>
                </a:lnTo>
                <a:lnTo>
                  <a:pt x="226225" y="1474039"/>
                </a:lnTo>
                <a:close/>
              </a:path>
              <a:path w="577215" h="2184400">
                <a:moveTo>
                  <a:pt x="227815" y="1473200"/>
                </a:moveTo>
                <a:lnTo>
                  <a:pt x="226225" y="1474039"/>
                </a:lnTo>
                <a:lnTo>
                  <a:pt x="214783" y="1485900"/>
                </a:lnTo>
                <a:lnTo>
                  <a:pt x="229163" y="1485900"/>
                </a:lnTo>
                <a:lnTo>
                  <a:pt x="227815" y="1473200"/>
                </a:lnTo>
                <a:close/>
              </a:path>
              <a:path w="577215" h="2184400">
                <a:moveTo>
                  <a:pt x="167234" y="1473200"/>
                </a:moveTo>
                <a:lnTo>
                  <a:pt x="163163" y="1473200"/>
                </a:lnTo>
                <a:lnTo>
                  <a:pt x="164658" y="1476835"/>
                </a:lnTo>
                <a:lnTo>
                  <a:pt x="167234" y="1473200"/>
                </a:lnTo>
                <a:close/>
              </a:path>
              <a:path w="577215" h="2184400">
                <a:moveTo>
                  <a:pt x="228676" y="1460500"/>
                </a:moveTo>
                <a:lnTo>
                  <a:pt x="174214" y="1460500"/>
                </a:lnTo>
                <a:lnTo>
                  <a:pt x="167234" y="1473200"/>
                </a:lnTo>
                <a:lnTo>
                  <a:pt x="226182" y="1473200"/>
                </a:lnTo>
                <a:lnTo>
                  <a:pt x="228676" y="1460500"/>
                </a:lnTo>
                <a:close/>
              </a:path>
              <a:path w="577215" h="2184400">
                <a:moveTo>
                  <a:pt x="262883" y="1435100"/>
                </a:moveTo>
                <a:lnTo>
                  <a:pt x="199767" y="1435100"/>
                </a:lnTo>
                <a:lnTo>
                  <a:pt x="184025" y="1447034"/>
                </a:lnTo>
                <a:lnTo>
                  <a:pt x="183921" y="1447800"/>
                </a:lnTo>
                <a:lnTo>
                  <a:pt x="177721" y="1447800"/>
                </a:lnTo>
                <a:lnTo>
                  <a:pt x="174431" y="1460500"/>
                </a:lnTo>
                <a:lnTo>
                  <a:pt x="238564" y="1460500"/>
                </a:lnTo>
                <a:lnTo>
                  <a:pt x="234564" y="1473200"/>
                </a:lnTo>
                <a:lnTo>
                  <a:pt x="235941" y="1473200"/>
                </a:lnTo>
                <a:lnTo>
                  <a:pt x="249094" y="1460500"/>
                </a:lnTo>
                <a:lnTo>
                  <a:pt x="256250" y="1447800"/>
                </a:lnTo>
                <a:lnTo>
                  <a:pt x="262883" y="1435100"/>
                </a:lnTo>
                <a:close/>
              </a:path>
              <a:path w="577215" h="2184400">
                <a:moveTo>
                  <a:pt x="185652" y="1435100"/>
                </a:moveTo>
                <a:lnTo>
                  <a:pt x="175534" y="1447800"/>
                </a:lnTo>
                <a:lnTo>
                  <a:pt x="183016" y="1447800"/>
                </a:lnTo>
                <a:lnTo>
                  <a:pt x="184025" y="1447034"/>
                </a:lnTo>
                <a:lnTo>
                  <a:pt x="185652" y="1435100"/>
                </a:lnTo>
                <a:close/>
              </a:path>
              <a:path w="577215" h="2184400">
                <a:moveTo>
                  <a:pt x="213213" y="1411742"/>
                </a:moveTo>
                <a:lnTo>
                  <a:pt x="197312" y="1422400"/>
                </a:lnTo>
                <a:lnTo>
                  <a:pt x="187254" y="1435100"/>
                </a:lnTo>
                <a:lnTo>
                  <a:pt x="203474" y="1422400"/>
                </a:lnTo>
                <a:lnTo>
                  <a:pt x="216341" y="1422400"/>
                </a:lnTo>
                <a:lnTo>
                  <a:pt x="213213" y="1411742"/>
                </a:lnTo>
                <a:close/>
              </a:path>
              <a:path w="577215" h="2184400">
                <a:moveTo>
                  <a:pt x="263467" y="1422400"/>
                </a:moveTo>
                <a:lnTo>
                  <a:pt x="203474" y="1422400"/>
                </a:lnTo>
                <a:lnTo>
                  <a:pt x="211386" y="1435100"/>
                </a:lnTo>
                <a:lnTo>
                  <a:pt x="257274" y="1435100"/>
                </a:lnTo>
                <a:lnTo>
                  <a:pt x="263467" y="1422400"/>
                </a:lnTo>
                <a:close/>
              </a:path>
              <a:path w="577215" h="2184400">
                <a:moveTo>
                  <a:pt x="268326" y="1422400"/>
                </a:moveTo>
                <a:lnTo>
                  <a:pt x="263467" y="1422400"/>
                </a:lnTo>
                <a:lnTo>
                  <a:pt x="264403" y="1435100"/>
                </a:lnTo>
                <a:lnTo>
                  <a:pt x="272640" y="1435100"/>
                </a:lnTo>
                <a:lnTo>
                  <a:pt x="268326" y="1422400"/>
                </a:lnTo>
                <a:close/>
              </a:path>
              <a:path w="577215" h="2184400">
                <a:moveTo>
                  <a:pt x="280866" y="1409700"/>
                </a:moveTo>
                <a:lnTo>
                  <a:pt x="224225" y="1409700"/>
                </a:lnTo>
                <a:lnTo>
                  <a:pt x="216341" y="1422400"/>
                </a:lnTo>
                <a:lnTo>
                  <a:pt x="268682" y="1422400"/>
                </a:lnTo>
                <a:lnTo>
                  <a:pt x="280866" y="1409700"/>
                </a:lnTo>
                <a:close/>
              </a:path>
              <a:path w="577215" h="2184400">
                <a:moveTo>
                  <a:pt x="307641" y="1384300"/>
                </a:moveTo>
                <a:lnTo>
                  <a:pt x="251287" y="1384300"/>
                </a:lnTo>
                <a:lnTo>
                  <a:pt x="235609" y="1409700"/>
                </a:lnTo>
                <a:lnTo>
                  <a:pt x="280866" y="1409700"/>
                </a:lnTo>
                <a:lnTo>
                  <a:pt x="275602" y="1422400"/>
                </a:lnTo>
                <a:lnTo>
                  <a:pt x="292565" y="1409700"/>
                </a:lnTo>
                <a:lnTo>
                  <a:pt x="309804" y="1397000"/>
                </a:lnTo>
                <a:lnTo>
                  <a:pt x="305368" y="1397000"/>
                </a:lnTo>
                <a:lnTo>
                  <a:pt x="307641" y="1384300"/>
                </a:lnTo>
                <a:close/>
              </a:path>
              <a:path w="577215" h="2184400">
                <a:moveTo>
                  <a:pt x="216261" y="1409700"/>
                </a:moveTo>
                <a:lnTo>
                  <a:pt x="212613" y="1409700"/>
                </a:lnTo>
                <a:lnTo>
                  <a:pt x="213213" y="1411742"/>
                </a:lnTo>
                <a:lnTo>
                  <a:pt x="216261" y="1409700"/>
                </a:lnTo>
                <a:close/>
              </a:path>
              <a:path w="577215" h="2184400">
                <a:moveTo>
                  <a:pt x="226711" y="1397000"/>
                </a:moveTo>
                <a:lnTo>
                  <a:pt x="216261" y="1409700"/>
                </a:lnTo>
                <a:lnTo>
                  <a:pt x="223167" y="1409700"/>
                </a:lnTo>
                <a:lnTo>
                  <a:pt x="226711" y="1397000"/>
                </a:lnTo>
                <a:close/>
              </a:path>
              <a:path w="577215" h="2184400">
                <a:moveTo>
                  <a:pt x="231183" y="1384300"/>
                </a:moveTo>
                <a:lnTo>
                  <a:pt x="228390" y="1384300"/>
                </a:lnTo>
                <a:lnTo>
                  <a:pt x="224767" y="1397000"/>
                </a:lnTo>
                <a:lnTo>
                  <a:pt x="231362" y="1397000"/>
                </a:lnTo>
                <a:lnTo>
                  <a:pt x="231183" y="1384300"/>
                </a:lnTo>
                <a:close/>
              </a:path>
              <a:path w="577215" h="2184400">
                <a:moveTo>
                  <a:pt x="329214" y="1371600"/>
                </a:moveTo>
                <a:lnTo>
                  <a:pt x="260515" y="1371600"/>
                </a:lnTo>
                <a:lnTo>
                  <a:pt x="244198" y="1384300"/>
                </a:lnTo>
                <a:lnTo>
                  <a:pt x="320516" y="1384300"/>
                </a:lnTo>
                <a:lnTo>
                  <a:pt x="329214" y="1371600"/>
                </a:lnTo>
                <a:close/>
              </a:path>
              <a:path w="577215" h="2184400">
                <a:moveTo>
                  <a:pt x="292306" y="1358900"/>
                </a:moveTo>
                <a:lnTo>
                  <a:pt x="278026" y="1358900"/>
                </a:lnTo>
                <a:lnTo>
                  <a:pt x="268721" y="1371600"/>
                </a:lnTo>
                <a:lnTo>
                  <a:pt x="280582" y="1371600"/>
                </a:lnTo>
                <a:lnTo>
                  <a:pt x="292306" y="1358900"/>
                </a:lnTo>
                <a:close/>
              </a:path>
              <a:path w="577215" h="2184400">
                <a:moveTo>
                  <a:pt x="351379" y="1346200"/>
                </a:moveTo>
                <a:lnTo>
                  <a:pt x="343277" y="1346200"/>
                </a:lnTo>
                <a:lnTo>
                  <a:pt x="339431" y="1358900"/>
                </a:lnTo>
                <a:lnTo>
                  <a:pt x="292306" y="1358900"/>
                </a:lnTo>
                <a:lnTo>
                  <a:pt x="295758" y="1371600"/>
                </a:lnTo>
                <a:lnTo>
                  <a:pt x="329418" y="1371600"/>
                </a:lnTo>
                <a:lnTo>
                  <a:pt x="343604" y="1358900"/>
                </a:lnTo>
                <a:lnTo>
                  <a:pt x="351379" y="1346200"/>
                </a:lnTo>
                <a:close/>
              </a:path>
              <a:path w="577215" h="2184400">
                <a:moveTo>
                  <a:pt x="342153" y="1346200"/>
                </a:moveTo>
                <a:lnTo>
                  <a:pt x="266730" y="1346200"/>
                </a:lnTo>
                <a:lnTo>
                  <a:pt x="271241" y="1358900"/>
                </a:lnTo>
                <a:lnTo>
                  <a:pt x="339431" y="1358900"/>
                </a:lnTo>
                <a:lnTo>
                  <a:pt x="342153" y="1346200"/>
                </a:lnTo>
                <a:close/>
              </a:path>
              <a:path w="577215" h="2184400">
                <a:moveTo>
                  <a:pt x="373556" y="1320800"/>
                </a:moveTo>
                <a:lnTo>
                  <a:pt x="291107" y="1320800"/>
                </a:lnTo>
                <a:lnTo>
                  <a:pt x="291765" y="1333500"/>
                </a:lnTo>
                <a:lnTo>
                  <a:pt x="296456" y="1346200"/>
                </a:lnTo>
                <a:lnTo>
                  <a:pt x="352888" y="1346200"/>
                </a:lnTo>
                <a:lnTo>
                  <a:pt x="364092" y="1333500"/>
                </a:lnTo>
                <a:lnTo>
                  <a:pt x="373556" y="1320800"/>
                </a:lnTo>
                <a:close/>
              </a:path>
              <a:path w="577215" h="2184400">
                <a:moveTo>
                  <a:pt x="300718" y="1308100"/>
                </a:moveTo>
                <a:lnTo>
                  <a:pt x="296870" y="1308100"/>
                </a:lnTo>
                <a:lnTo>
                  <a:pt x="296953" y="1320800"/>
                </a:lnTo>
                <a:lnTo>
                  <a:pt x="300718" y="1308100"/>
                </a:lnTo>
                <a:close/>
              </a:path>
              <a:path w="577215" h="2184400">
                <a:moveTo>
                  <a:pt x="389945" y="1308100"/>
                </a:moveTo>
                <a:lnTo>
                  <a:pt x="312592" y="1308100"/>
                </a:lnTo>
                <a:lnTo>
                  <a:pt x="303256" y="1320800"/>
                </a:lnTo>
                <a:lnTo>
                  <a:pt x="368619" y="1320800"/>
                </a:lnTo>
                <a:lnTo>
                  <a:pt x="389945" y="1308100"/>
                </a:lnTo>
                <a:close/>
              </a:path>
              <a:path w="577215" h="2184400">
                <a:moveTo>
                  <a:pt x="369923" y="1295400"/>
                </a:moveTo>
                <a:lnTo>
                  <a:pt x="324469" y="1295400"/>
                </a:lnTo>
                <a:lnTo>
                  <a:pt x="301954" y="1308100"/>
                </a:lnTo>
                <a:lnTo>
                  <a:pt x="366453" y="1308100"/>
                </a:lnTo>
                <a:lnTo>
                  <a:pt x="369923" y="1295400"/>
                </a:lnTo>
                <a:close/>
              </a:path>
              <a:path w="577215" h="2184400">
                <a:moveTo>
                  <a:pt x="410900" y="1282700"/>
                </a:moveTo>
                <a:lnTo>
                  <a:pt x="329761" y="1282700"/>
                </a:lnTo>
                <a:lnTo>
                  <a:pt x="332363" y="1295400"/>
                </a:lnTo>
                <a:lnTo>
                  <a:pt x="407445" y="1295400"/>
                </a:lnTo>
                <a:lnTo>
                  <a:pt x="410900" y="1282700"/>
                </a:lnTo>
                <a:close/>
              </a:path>
              <a:path w="577215" h="2184400">
                <a:moveTo>
                  <a:pt x="423721" y="1257300"/>
                </a:moveTo>
                <a:lnTo>
                  <a:pt x="362064" y="1257300"/>
                </a:lnTo>
                <a:lnTo>
                  <a:pt x="346111" y="1270000"/>
                </a:lnTo>
                <a:lnTo>
                  <a:pt x="341418" y="1282700"/>
                </a:lnTo>
                <a:lnTo>
                  <a:pt x="411004" y="1282700"/>
                </a:lnTo>
                <a:lnTo>
                  <a:pt x="415958" y="1270000"/>
                </a:lnTo>
                <a:lnTo>
                  <a:pt x="416545" y="1270000"/>
                </a:lnTo>
                <a:lnTo>
                  <a:pt x="423721" y="1257300"/>
                </a:lnTo>
                <a:close/>
              </a:path>
              <a:path w="577215" h="2184400">
                <a:moveTo>
                  <a:pt x="424217" y="1269123"/>
                </a:moveTo>
                <a:lnTo>
                  <a:pt x="423600" y="1270000"/>
                </a:lnTo>
                <a:lnTo>
                  <a:pt x="424254" y="1270000"/>
                </a:lnTo>
                <a:lnTo>
                  <a:pt x="424217" y="1269123"/>
                </a:lnTo>
                <a:close/>
              </a:path>
              <a:path w="577215" h="2184400">
                <a:moveTo>
                  <a:pt x="432556" y="1257300"/>
                </a:moveTo>
                <a:lnTo>
                  <a:pt x="423721" y="1257300"/>
                </a:lnTo>
                <a:lnTo>
                  <a:pt x="424217" y="1269123"/>
                </a:lnTo>
                <a:lnTo>
                  <a:pt x="432556" y="1257300"/>
                </a:lnTo>
                <a:close/>
              </a:path>
              <a:path w="577215" h="2184400">
                <a:moveTo>
                  <a:pt x="435256" y="1244600"/>
                </a:moveTo>
                <a:lnTo>
                  <a:pt x="375757" y="1244600"/>
                </a:lnTo>
                <a:lnTo>
                  <a:pt x="377262" y="1257300"/>
                </a:lnTo>
                <a:lnTo>
                  <a:pt x="428168" y="1257300"/>
                </a:lnTo>
                <a:lnTo>
                  <a:pt x="435256" y="1244600"/>
                </a:lnTo>
                <a:close/>
              </a:path>
              <a:path w="577215" h="2184400">
                <a:moveTo>
                  <a:pt x="371334" y="1240663"/>
                </a:moveTo>
                <a:lnTo>
                  <a:pt x="365037" y="1244600"/>
                </a:lnTo>
                <a:lnTo>
                  <a:pt x="370548" y="1244600"/>
                </a:lnTo>
                <a:lnTo>
                  <a:pt x="371334" y="1240663"/>
                </a:lnTo>
                <a:close/>
              </a:path>
              <a:path w="577215" h="2184400">
                <a:moveTo>
                  <a:pt x="434104" y="1231900"/>
                </a:moveTo>
                <a:lnTo>
                  <a:pt x="385351" y="1231900"/>
                </a:lnTo>
                <a:lnTo>
                  <a:pt x="374418" y="1238734"/>
                </a:lnTo>
                <a:lnTo>
                  <a:pt x="375563" y="1244600"/>
                </a:lnTo>
                <a:lnTo>
                  <a:pt x="421191" y="1244600"/>
                </a:lnTo>
                <a:lnTo>
                  <a:pt x="434104" y="1231900"/>
                </a:lnTo>
                <a:close/>
              </a:path>
              <a:path w="577215" h="2184400">
                <a:moveTo>
                  <a:pt x="464369" y="1219200"/>
                </a:moveTo>
                <a:lnTo>
                  <a:pt x="457813" y="1219200"/>
                </a:lnTo>
                <a:lnTo>
                  <a:pt x="446921" y="1231900"/>
                </a:lnTo>
                <a:lnTo>
                  <a:pt x="430088" y="1244600"/>
                </a:lnTo>
                <a:lnTo>
                  <a:pt x="451036" y="1244600"/>
                </a:lnTo>
                <a:lnTo>
                  <a:pt x="461105" y="1231900"/>
                </a:lnTo>
                <a:lnTo>
                  <a:pt x="464369" y="1219200"/>
                </a:lnTo>
                <a:close/>
              </a:path>
              <a:path w="577215" h="2184400">
                <a:moveTo>
                  <a:pt x="373084" y="1231900"/>
                </a:moveTo>
                <a:lnTo>
                  <a:pt x="371334" y="1240663"/>
                </a:lnTo>
                <a:lnTo>
                  <a:pt x="374418" y="1238734"/>
                </a:lnTo>
                <a:lnTo>
                  <a:pt x="373084" y="1231900"/>
                </a:lnTo>
                <a:close/>
              </a:path>
              <a:path w="577215" h="2184400">
                <a:moveTo>
                  <a:pt x="451305" y="1219200"/>
                </a:moveTo>
                <a:lnTo>
                  <a:pt x="401144" y="1219200"/>
                </a:lnTo>
                <a:lnTo>
                  <a:pt x="386479" y="1231900"/>
                </a:lnTo>
                <a:lnTo>
                  <a:pt x="439580" y="1231900"/>
                </a:lnTo>
                <a:lnTo>
                  <a:pt x="451305" y="1219200"/>
                </a:lnTo>
                <a:close/>
              </a:path>
              <a:path w="577215" h="2184400">
                <a:moveTo>
                  <a:pt x="471606" y="1219200"/>
                </a:moveTo>
                <a:lnTo>
                  <a:pt x="468613" y="1219200"/>
                </a:lnTo>
                <a:lnTo>
                  <a:pt x="467036" y="1231900"/>
                </a:lnTo>
                <a:lnTo>
                  <a:pt x="467744" y="1231900"/>
                </a:lnTo>
                <a:lnTo>
                  <a:pt x="471606" y="1219200"/>
                </a:lnTo>
                <a:close/>
              </a:path>
              <a:path w="577215" h="2184400">
                <a:moveTo>
                  <a:pt x="489916" y="1193800"/>
                </a:moveTo>
                <a:lnTo>
                  <a:pt x="429441" y="1193800"/>
                </a:lnTo>
                <a:lnTo>
                  <a:pt x="432686" y="1206500"/>
                </a:lnTo>
                <a:lnTo>
                  <a:pt x="431806" y="1206500"/>
                </a:lnTo>
                <a:lnTo>
                  <a:pt x="418050" y="1219200"/>
                </a:lnTo>
                <a:lnTo>
                  <a:pt x="469895" y="1219200"/>
                </a:lnTo>
                <a:lnTo>
                  <a:pt x="478228" y="1206500"/>
                </a:lnTo>
                <a:lnTo>
                  <a:pt x="489916" y="1193800"/>
                </a:lnTo>
                <a:close/>
              </a:path>
              <a:path w="577215" h="2184400">
                <a:moveTo>
                  <a:pt x="449426" y="1155700"/>
                </a:moveTo>
                <a:lnTo>
                  <a:pt x="439805" y="1168400"/>
                </a:lnTo>
                <a:lnTo>
                  <a:pt x="431320" y="1181100"/>
                </a:lnTo>
                <a:lnTo>
                  <a:pt x="422926" y="1181100"/>
                </a:lnTo>
                <a:lnTo>
                  <a:pt x="430356" y="1193800"/>
                </a:lnTo>
                <a:lnTo>
                  <a:pt x="500540" y="1193800"/>
                </a:lnTo>
                <a:lnTo>
                  <a:pt x="510473" y="1181100"/>
                </a:lnTo>
                <a:lnTo>
                  <a:pt x="513506" y="1168400"/>
                </a:lnTo>
                <a:lnTo>
                  <a:pt x="452403" y="1168400"/>
                </a:lnTo>
                <a:lnTo>
                  <a:pt x="449426" y="1155700"/>
                </a:lnTo>
                <a:close/>
              </a:path>
              <a:path w="577215" h="2184400">
                <a:moveTo>
                  <a:pt x="515675" y="1155700"/>
                </a:moveTo>
                <a:lnTo>
                  <a:pt x="468766" y="1155700"/>
                </a:lnTo>
                <a:lnTo>
                  <a:pt x="452403" y="1168400"/>
                </a:lnTo>
                <a:lnTo>
                  <a:pt x="506343" y="1168400"/>
                </a:lnTo>
                <a:lnTo>
                  <a:pt x="515675" y="1155700"/>
                </a:lnTo>
                <a:close/>
              </a:path>
              <a:path w="577215" h="2184400">
                <a:moveTo>
                  <a:pt x="525452" y="1155700"/>
                </a:moveTo>
                <a:lnTo>
                  <a:pt x="518889" y="1155700"/>
                </a:lnTo>
                <a:lnTo>
                  <a:pt x="517583" y="1168400"/>
                </a:lnTo>
                <a:lnTo>
                  <a:pt x="525452" y="1155700"/>
                </a:lnTo>
                <a:close/>
              </a:path>
              <a:path w="577215" h="2184400">
                <a:moveTo>
                  <a:pt x="482610" y="1143000"/>
                </a:moveTo>
                <a:lnTo>
                  <a:pt x="451115" y="1143000"/>
                </a:lnTo>
                <a:lnTo>
                  <a:pt x="458285" y="1155700"/>
                </a:lnTo>
                <a:lnTo>
                  <a:pt x="479464" y="1155700"/>
                </a:lnTo>
                <a:lnTo>
                  <a:pt x="482610" y="1143000"/>
                </a:lnTo>
                <a:close/>
              </a:path>
              <a:path w="577215" h="2184400">
                <a:moveTo>
                  <a:pt x="553193" y="1117600"/>
                </a:moveTo>
                <a:lnTo>
                  <a:pt x="533736" y="1117600"/>
                </a:lnTo>
                <a:lnTo>
                  <a:pt x="518246" y="1130300"/>
                </a:lnTo>
                <a:lnTo>
                  <a:pt x="472073" y="1130300"/>
                </a:lnTo>
                <a:lnTo>
                  <a:pt x="481504" y="1143000"/>
                </a:lnTo>
                <a:lnTo>
                  <a:pt x="494300" y="1143000"/>
                </a:lnTo>
                <a:lnTo>
                  <a:pt x="484614" y="1155700"/>
                </a:lnTo>
                <a:lnTo>
                  <a:pt x="526400" y="1155700"/>
                </a:lnTo>
                <a:lnTo>
                  <a:pt x="533493" y="1143000"/>
                </a:lnTo>
                <a:lnTo>
                  <a:pt x="558989" y="1130300"/>
                </a:lnTo>
                <a:lnTo>
                  <a:pt x="553193" y="1117600"/>
                </a:lnTo>
                <a:close/>
              </a:path>
              <a:path w="577215" h="2184400">
                <a:moveTo>
                  <a:pt x="538694" y="1104900"/>
                </a:moveTo>
                <a:lnTo>
                  <a:pt x="498895" y="1104900"/>
                </a:lnTo>
                <a:lnTo>
                  <a:pt x="492324" y="1117600"/>
                </a:lnTo>
                <a:lnTo>
                  <a:pt x="476190" y="1117600"/>
                </a:lnTo>
                <a:lnTo>
                  <a:pt x="481766" y="1130300"/>
                </a:lnTo>
                <a:lnTo>
                  <a:pt x="518246" y="1130300"/>
                </a:lnTo>
                <a:lnTo>
                  <a:pt x="528749" y="1117600"/>
                </a:lnTo>
                <a:lnTo>
                  <a:pt x="538694" y="1104900"/>
                </a:lnTo>
                <a:close/>
              </a:path>
              <a:path w="577215" h="2184400">
                <a:moveTo>
                  <a:pt x="577068" y="1104900"/>
                </a:moveTo>
                <a:lnTo>
                  <a:pt x="553072" y="1104900"/>
                </a:lnTo>
                <a:lnTo>
                  <a:pt x="535739" y="1117600"/>
                </a:lnTo>
                <a:lnTo>
                  <a:pt x="563892" y="1117600"/>
                </a:lnTo>
                <a:lnTo>
                  <a:pt x="577068" y="1104900"/>
                </a:lnTo>
                <a:close/>
              </a:path>
              <a:path w="577215" h="2184400">
                <a:moveTo>
                  <a:pt x="503922" y="1092200"/>
                </a:moveTo>
                <a:lnTo>
                  <a:pt x="500803" y="1092200"/>
                </a:lnTo>
                <a:lnTo>
                  <a:pt x="502094" y="1104900"/>
                </a:lnTo>
                <a:lnTo>
                  <a:pt x="503922" y="1092200"/>
                </a:lnTo>
                <a:close/>
              </a:path>
              <a:path w="577215" h="2184400">
                <a:moveTo>
                  <a:pt x="566065" y="1092200"/>
                </a:moveTo>
                <a:lnTo>
                  <a:pt x="508721" y="1092200"/>
                </a:lnTo>
                <a:lnTo>
                  <a:pt x="518922" y="1104900"/>
                </a:lnTo>
                <a:lnTo>
                  <a:pt x="572216" y="1104900"/>
                </a:lnTo>
                <a:lnTo>
                  <a:pt x="566065" y="1092200"/>
                </a:lnTo>
                <a:close/>
              </a:path>
              <a:path w="577215" h="2184400">
                <a:moveTo>
                  <a:pt x="523342" y="1079500"/>
                </a:moveTo>
                <a:lnTo>
                  <a:pt x="480211" y="1079500"/>
                </a:lnTo>
                <a:lnTo>
                  <a:pt x="480224" y="1092200"/>
                </a:lnTo>
                <a:lnTo>
                  <a:pt x="526698" y="1092200"/>
                </a:lnTo>
                <a:lnTo>
                  <a:pt x="523342" y="1079500"/>
                </a:lnTo>
                <a:close/>
              </a:path>
              <a:path w="577215" h="2184400">
                <a:moveTo>
                  <a:pt x="545816" y="1079500"/>
                </a:moveTo>
                <a:lnTo>
                  <a:pt x="525236" y="1079500"/>
                </a:lnTo>
                <a:lnTo>
                  <a:pt x="526842" y="1092200"/>
                </a:lnTo>
                <a:lnTo>
                  <a:pt x="557397" y="1092200"/>
                </a:lnTo>
                <a:lnTo>
                  <a:pt x="545816" y="1079500"/>
                </a:lnTo>
                <a:close/>
              </a:path>
              <a:path w="577215" h="2184400">
                <a:moveTo>
                  <a:pt x="564395" y="1079500"/>
                </a:moveTo>
                <a:lnTo>
                  <a:pt x="550325" y="1079500"/>
                </a:lnTo>
                <a:lnTo>
                  <a:pt x="557397" y="1092200"/>
                </a:lnTo>
                <a:lnTo>
                  <a:pt x="566943" y="1092200"/>
                </a:lnTo>
                <a:lnTo>
                  <a:pt x="564395" y="1079500"/>
                </a:lnTo>
                <a:close/>
              </a:path>
              <a:path w="577215" h="2184400">
                <a:moveTo>
                  <a:pt x="495858" y="1066800"/>
                </a:moveTo>
                <a:lnTo>
                  <a:pt x="468826" y="1066800"/>
                </a:lnTo>
                <a:lnTo>
                  <a:pt x="479158" y="1079500"/>
                </a:lnTo>
                <a:lnTo>
                  <a:pt x="501148" y="1079500"/>
                </a:lnTo>
                <a:lnTo>
                  <a:pt x="495858" y="1066800"/>
                </a:lnTo>
                <a:close/>
              </a:path>
              <a:path w="577215" h="2184400">
                <a:moveTo>
                  <a:pt x="518787" y="1041400"/>
                </a:moveTo>
                <a:lnTo>
                  <a:pt x="463273" y="1041400"/>
                </a:lnTo>
                <a:lnTo>
                  <a:pt x="474842" y="1054100"/>
                </a:lnTo>
                <a:lnTo>
                  <a:pt x="491147" y="1066800"/>
                </a:lnTo>
                <a:lnTo>
                  <a:pt x="500804" y="1066800"/>
                </a:lnTo>
                <a:lnTo>
                  <a:pt x="505921" y="1079500"/>
                </a:lnTo>
                <a:lnTo>
                  <a:pt x="547968" y="1079500"/>
                </a:lnTo>
                <a:lnTo>
                  <a:pt x="542311" y="1054100"/>
                </a:lnTo>
                <a:lnTo>
                  <a:pt x="519887" y="1054100"/>
                </a:lnTo>
                <a:lnTo>
                  <a:pt x="518787" y="1041400"/>
                </a:lnTo>
                <a:close/>
              </a:path>
              <a:path w="577215" h="2184400">
                <a:moveTo>
                  <a:pt x="506533" y="1016000"/>
                </a:moveTo>
                <a:lnTo>
                  <a:pt x="431416" y="1016000"/>
                </a:lnTo>
                <a:lnTo>
                  <a:pt x="437741" y="1028700"/>
                </a:lnTo>
                <a:lnTo>
                  <a:pt x="457625" y="1041400"/>
                </a:lnTo>
                <a:lnTo>
                  <a:pt x="519202" y="1041400"/>
                </a:lnTo>
                <a:lnTo>
                  <a:pt x="515657" y="1028700"/>
                </a:lnTo>
                <a:lnTo>
                  <a:pt x="511266" y="1028700"/>
                </a:lnTo>
                <a:lnTo>
                  <a:pt x="506533" y="1016000"/>
                </a:lnTo>
                <a:close/>
              </a:path>
              <a:path w="577215" h="2184400">
                <a:moveTo>
                  <a:pt x="488619" y="990600"/>
                </a:moveTo>
                <a:lnTo>
                  <a:pt x="415479" y="990600"/>
                </a:lnTo>
                <a:lnTo>
                  <a:pt x="426911" y="1003300"/>
                </a:lnTo>
                <a:lnTo>
                  <a:pt x="441588" y="1016000"/>
                </a:lnTo>
                <a:lnTo>
                  <a:pt x="496540" y="1016000"/>
                </a:lnTo>
                <a:lnTo>
                  <a:pt x="489350" y="1003300"/>
                </a:lnTo>
                <a:lnTo>
                  <a:pt x="488619" y="990600"/>
                </a:lnTo>
                <a:close/>
              </a:path>
              <a:path w="577215" h="2184400">
                <a:moveTo>
                  <a:pt x="414516" y="977900"/>
                </a:moveTo>
                <a:lnTo>
                  <a:pt x="405252" y="977900"/>
                </a:lnTo>
                <a:lnTo>
                  <a:pt x="401889" y="990600"/>
                </a:lnTo>
                <a:lnTo>
                  <a:pt x="415709" y="990600"/>
                </a:lnTo>
                <a:lnTo>
                  <a:pt x="414516" y="977900"/>
                </a:lnTo>
                <a:close/>
              </a:path>
              <a:path w="577215" h="2184400">
                <a:moveTo>
                  <a:pt x="448256" y="977900"/>
                </a:moveTo>
                <a:lnTo>
                  <a:pt x="414516" y="977900"/>
                </a:lnTo>
                <a:lnTo>
                  <a:pt x="418820" y="990600"/>
                </a:lnTo>
                <a:lnTo>
                  <a:pt x="455963" y="990600"/>
                </a:lnTo>
                <a:lnTo>
                  <a:pt x="448256" y="977900"/>
                </a:lnTo>
                <a:close/>
              </a:path>
              <a:path w="577215" h="2184400">
                <a:moveTo>
                  <a:pt x="371295" y="929498"/>
                </a:moveTo>
                <a:lnTo>
                  <a:pt x="361137" y="939800"/>
                </a:lnTo>
                <a:lnTo>
                  <a:pt x="358302" y="952500"/>
                </a:lnTo>
                <a:lnTo>
                  <a:pt x="365443" y="952500"/>
                </a:lnTo>
                <a:lnTo>
                  <a:pt x="384412" y="965200"/>
                </a:lnTo>
                <a:lnTo>
                  <a:pt x="400630" y="977900"/>
                </a:lnTo>
                <a:lnTo>
                  <a:pt x="411638" y="977900"/>
                </a:lnTo>
                <a:lnTo>
                  <a:pt x="402283" y="969255"/>
                </a:lnTo>
                <a:lnTo>
                  <a:pt x="395784" y="965200"/>
                </a:lnTo>
                <a:lnTo>
                  <a:pt x="377280" y="952500"/>
                </a:lnTo>
                <a:lnTo>
                  <a:pt x="375163" y="939800"/>
                </a:lnTo>
                <a:lnTo>
                  <a:pt x="389436" y="939800"/>
                </a:lnTo>
                <a:lnTo>
                  <a:pt x="371295" y="929498"/>
                </a:lnTo>
                <a:close/>
              </a:path>
              <a:path w="577215" h="2184400">
                <a:moveTo>
                  <a:pt x="402283" y="969255"/>
                </a:moveTo>
                <a:lnTo>
                  <a:pt x="411638" y="977900"/>
                </a:lnTo>
                <a:lnTo>
                  <a:pt x="416134" y="977900"/>
                </a:lnTo>
                <a:lnTo>
                  <a:pt x="402283" y="969255"/>
                </a:lnTo>
                <a:close/>
              </a:path>
              <a:path w="577215" h="2184400">
                <a:moveTo>
                  <a:pt x="430627" y="939800"/>
                </a:moveTo>
                <a:lnTo>
                  <a:pt x="375163" y="939800"/>
                </a:lnTo>
                <a:lnTo>
                  <a:pt x="383885" y="952500"/>
                </a:lnTo>
                <a:lnTo>
                  <a:pt x="397893" y="965200"/>
                </a:lnTo>
                <a:lnTo>
                  <a:pt x="402283" y="969255"/>
                </a:lnTo>
                <a:lnTo>
                  <a:pt x="416134" y="977900"/>
                </a:lnTo>
                <a:lnTo>
                  <a:pt x="466043" y="977900"/>
                </a:lnTo>
                <a:lnTo>
                  <a:pt x="462211" y="965200"/>
                </a:lnTo>
                <a:lnTo>
                  <a:pt x="448968" y="965200"/>
                </a:lnTo>
                <a:lnTo>
                  <a:pt x="452497" y="952500"/>
                </a:lnTo>
                <a:lnTo>
                  <a:pt x="430627" y="939800"/>
                </a:lnTo>
                <a:close/>
              </a:path>
              <a:path w="577215" h="2184400">
                <a:moveTo>
                  <a:pt x="352133" y="927100"/>
                </a:moveTo>
                <a:lnTo>
                  <a:pt x="352975" y="939800"/>
                </a:lnTo>
                <a:lnTo>
                  <a:pt x="357025" y="939800"/>
                </a:lnTo>
                <a:lnTo>
                  <a:pt x="352133" y="927100"/>
                </a:lnTo>
                <a:close/>
              </a:path>
              <a:path w="577215" h="2184400">
                <a:moveTo>
                  <a:pt x="386036" y="927100"/>
                </a:moveTo>
                <a:lnTo>
                  <a:pt x="373660" y="927100"/>
                </a:lnTo>
                <a:lnTo>
                  <a:pt x="371295" y="929498"/>
                </a:lnTo>
                <a:lnTo>
                  <a:pt x="389436" y="939800"/>
                </a:lnTo>
                <a:lnTo>
                  <a:pt x="402194" y="939800"/>
                </a:lnTo>
                <a:lnTo>
                  <a:pt x="386036" y="927100"/>
                </a:lnTo>
                <a:close/>
              </a:path>
              <a:path w="577215" h="2184400">
                <a:moveTo>
                  <a:pt x="419136" y="927100"/>
                </a:moveTo>
                <a:lnTo>
                  <a:pt x="386036" y="927100"/>
                </a:lnTo>
                <a:lnTo>
                  <a:pt x="402194" y="939800"/>
                </a:lnTo>
                <a:lnTo>
                  <a:pt x="406597" y="939800"/>
                </a:lnTo>
                <a:lnTo>
                  <a:pt x="419136" y="927100"/>
                </a:lnTo>
                <a:close/>
              </a:path>
              <a:path w="577215" h="2184400">
                <a:moveTo>
                  <a:pt x="400801" y="889000"/>
                </a:moveTo>
                <a:lnTo>
                  <a:pt x="331233" y="889000"/>
                </a:lnTo>
                <a:lnTo>
                  <a:pt x="344854" y="901700"/>
                </a:lnTo>
                <a:lnTo>
                  <a:pt x="353188" y="914400"/>
                </a:lnTo>
                <a:lnTo>
                  <a:pt x="338913" y="914400"/>
                </a:lnTo>
                <a:lnTo>
                  <a:pt x="367070" y="927100"/>
                </a:lnTo>
                <a:lnTo>
                  <a:pt x="371295" y="929498"/>
                </a:lnTo>
                <a:lnTo>
                  <a:pt x="373660" y="927100"/>
                </a:lnTo>
                <a:lnTo>
                  <a:pt x="429455" y="927100"/>
                </a:lnTo>
                <a:lnTo>
                  <a:pt x="417829" y="914400"/>
                </a:lnTo>
                <a:lnTo>
                  <a:pt x="400064" y="901700"/>
                </a:lnTo>
                <a:lnTo>
                  <a:pt x="407203" y="901700"/>
                </a:lnTo>
                <a:lnTo>
                  <a:pt x="400801" y="889000"/>
                </a:lnTo>
                <a:close/>
              </a:path>
              <a:path w="577215" h="2184400">
                <a:moveTo>
                  <a:pt x="327595" y="901700"/>
                </a:moveTo>
                <a:lnTo>
                  <a:pt x="332377" y="914400"/>
                </a:lnTo>
                <a:lnTo>
                  <a:pt x="344801" y="914400"/>
                </a:lnTo>
                <a:lnTo>
                  <a:pt x="327595" y="901700"/>
                </a:lnTo>
                <a:close/>
              </a:path>
              <a:path w="577215" h="2184400">
                <a:moveTo>
                  <a:pt x="322481" y="889000"/>
                </a:moveTo>
                <a:lnTo>
                  <a:pt x="320606" y="889000"/>
                </a:lnTo>
                <a:lnTo>
                  <a:pt x="318446" y="901700"/>
                </a:lnTo>
                <a:lnTo>
                  <a:pt x="334036" y="901700"/>
                </a:lnTo>
                <a:lnTo>
                  <a:pt x="322481" y="889000"/>
                </a:lnTo>
                <a:close/>
              </a:path>
              <a:path w="577215" h="2184400">
                <a:moveTo>
                  <a:pt x="345119" y="825500"/>
                </a:moveTo>
                <a:lnTo>
                  <a:pt x="275692" y="825500"/>
                </a:lnTo>
                <a:lnTo>
                  <a:pt x="288798" y="838200"/>
                </a:lnTo>
                <a:lnTo>
                  <a:pt x="294804" y="850900"/>
                </a:lnTo>
                <a:lnTo>
                  <a:pt x="286983" y="850900"/>
                </a:lnTo>
                <a:lnTo>
                  <a:pt x="303164" y="863600"/>
                </a:lnTo>
                <a:lnTo>
                  <a:pt x="306178" y="876300"/>
                </a:lnTo>
                <a:lnTo>
                  <a:pt x="308789" y="889000"/>
                </a:lnTo>
                <a:lnTo>
                  <a:pt x="320606" y="889000"/>
                </a:lnTo>
                <a:lnTo>
                  <a:pt x="313360" y="876300"/>
                </a:lnTo>
                <a:lnTo>
                  <a:pt x="375603" y="876300"/>
                </a:lnTo>
                <a:lnTo>
                  <a:pt x="373634" y="863600"/>
                </a:lnTo>
                <a:lnTo>
                  <a:pt x="357964" y="863600"/>
                </a:lnTo>
                <a:lnTo>
                  <a:pt x="365652" y="850900"/>
                </a:lnTo>
                <a:lnTo>
                  <a:pt x="350929" y="838200"/>
                </a:lnTo>
                <a:lnTo>
                  <a:pt x="350574" y="838200"/>
                </a:lnTo>
                <a:lnTo>
                  <a:pt x="345119" y="825500"/>
                </a:lnTo>
                <a:close/>
              </a:path>
              <a:path w="577215" h="2184400">
                <a:moveTo>
                  <a:pt x="374084" y="876300"/>
                </a:moveTo>
                <a:lnTo>
                  <a:pt x="313360" y="876300"/>
                </a:lnTo>
                <a:lnTo>
                  <a:pt x="322481" y="889000"/>
                </a:lnTo>
                <a:lnTo>
                  <a:pt x="385512" y="889000"/>
                </a:lnTo>
                <a:lnTo>
                  <a:pt x="374084" y="876300"/>
                </a:lnTo>
                <a:close/>
              </a:path>
              <a:path w="577215" h="2184400">
                <a:moveTo>
                  <a:pt x="279525" y="850900"/>
                </a:moveTo>
                <a:lnTo>
                  <a:pt x="282874" y="863600"/>
                </a:lnTo>
                <a:lnTo>
                  <a:pt x="287533" y="863600"/>
                </a:lnTo>
                <a:lnTo>
                  <a:pt x="279525" y="850900"/>
                </a:lnTo>
                <a:close/>
              </a:path>
              <a:path w="577215" h="2184400">
                <a:moveTo>
                  <a:pt x="326607" y="812800"/>
                </a:moveTo>
                <a:lnTo>
                  <a:pt x="256482" y="812800"/>
                </a:lnTo>
                <a:lnTo>
                  <a:pt x="258078" y="825500"/>
                </a:lnTo>
                <a:lnTo>
                  <a:pt x="326991" y="825500"/>
                </a:lnTo>
                <a:lnTo>
                  <a:pt x="326607" y="812800"/>
                </a:lnTo>
                <a:close/>
              </a:path>
              <a:path w="577215" h="2184400">
                <a:moveTo>
                  <a:pt x="249559" y="800100"/>
                </a:moveTo>
                <a:lnTo>
                  <a:pt x="244986" y="800100"/>
                </a:lnTo>
                <a:lnTo>
                  <a:pt x="251790" y="812800"/>
                </a:lnTo>
                <a:lnTo>
                  <a:pt x="252571" y="812800"/>
                </a:lnTo>
                <a:lnTo>
                  <a:pt x="249559" y="800100"/>
                </a:lnTo>
                <a:close/>
              </a:path>
              <a:path w="577215" h="2184400">
                <a:moveTo>
                  <a:pt x="213911" y="762000"/>
                </a:moveTo>
                <a:lnTo>
                  <a:pt x="210020" y="774700"/>
                </a:lnTo>
                <a:lnTo>
                  <a:pt x="219935" y="787400"/>
                </a:lnTo>
                <a:lnTo>
                  <a:pt x="234446" y="800100"/>
                </a:lnTo>
                <a:lnTo>
                  <a:pt x="253558" y="800100"/>
                </a:lnTo>
                <a:lnTo>
                  <a:pt x="257499" y="812800"/>
                </a:lnTo>
                <a:lnTo>
                  <a:pt x="290446" y="812800"/>
                </a:lnTo>
                <a:lnTo>
                  <a:pt x="288386" y="800100"/>
                </a:lnTo>
                <a:lnTo>
                  <a:pt x="289677" y="787400"/>
                </a:lnTo>
                <a:lnTo>
                  <a:pt x="230152" y="787400"/>
                </a:lnTo>
                <a:lnTo>
                  <a:pt x="237135" y="774700"/>
                </a:lnTo>
                <a:lnTo>
                  <a:pt x="232047" y="774700"/>
                </a:lnTo>
                <a:lnTo>
                  <a:pt x="213911" y="762000"/>
                </a:lnTo>
                <a:close/>
              </a:path>
              <a:path w="577215" h="2184400">
                <a:moveTo>
                  <a:pt x="301367" y="787400"/>
                </a:moveTo>
                <a:lnTo>
                  <a:pt x="295196" y="787400"/>
                </a:lnTo>
                <a:lnTo>
                  <a:pt x="304514" y="800100"/>
                </a:lnTo>
                <a:lnTo>
                  <a:pt x="309556" y="800100"/>
                </a:lnTo>
                <a:lnTo>
                  <a:pt x="302249" y="812800"/>
                </a:lnTo>
                <a:lnTo>
                  <a:pt x="321589" y="812800"/>
                </a:lnTo>
                <a:lnTo>
                  <a:pt x="312866" y="800100"/>
                </a:lnTo>
                <a:lnTo>
                  <a:pt x="301367" y="787400"/>
                </a:lnTo>
                <a:close/>
              </a:path>
              <a:path w="577215" h="2184400">
                <a:moveTo>
                  <a:pt x="285413" y="774700"/>
                </a:moveTo>
                <a:lnTo>
                  <a:pt x="237135" y="774700"/>
                </a:lnTo>
                <a:lnTo>
                  <a:pt x="245213" y="787400"/>
                </a:lnTo>
                <a:lnTo>
                  <a:pt x="285740" y="787400"/>
                </a:lnTo>
                <a:lnTo>
                  <a:pt x="285413" y="774700"/>
                </a:lnTo>
                <a:close/>
              </a:path>
              <a:path w="577215" h="2184400">
                <a:moveTo>
                  <a:pt x="290868" y="762000"/>
                </a:moveTo>
                <a:lnTo>
                  <a:pt x="224960" y="762000"/>
                </a:lnTo>
                <a:lnTo>
                  <a:pt x="232047" y="774700"/>
                </a:lnTo>
                <a:lnTo>
                  <a:pt x="285413" y="774700"/>
                </a:lnTo>
                <a:lnTo>
                  <a:pt x="285740" y="787400"/>
                </a:lnTo>
                <a:lnTo>
                  <a:pt x="294834" y="787400"/>
                </a:lnTo>
                <a:lnTo>
                  <a:pt x="298666" y="774700"/>
                </a:lnTo>
                <a:lnTo>
                  <a:pt x="290868" y="762000"/>
                </a:lnTo>
                <a:close/>
              </a:path>
              <a:path w="577215" h="2184400">
                <a:moveTo>
                  <a:pt x="197978" y="749300"/>
                </a:moveTo>
                <a:lnTo>
                  <a:pt x="191986" y="749300"/>
                </a:lnTo>
                <a:lnTo>
                  <a:pt x="197299" y="762000"/>
                </a:lnTo>
                <a:lnTo>
                  <a:pt x="197978" y="749300"/>
                </a:lnTo>
                <a:close/>
              </a:path>
              <a:path w="577215" h="2184400">
                <a:moveTo>
                  <a:pt x="255458" y="736600"/>
                </a:moveTo>
                <a:lnTo>
                  <a:pt x="196658" y="736600"/>
                </a:lnTo>
                <a:lnTo>
                  <a:pt x="205641" y="749300"/>
                </a:lnTo>
                <a:lnTo>
                  <a:pt x="210281" y="762000"/>
                </a:lnTo>
                <a:lnTo>
                  <a:pt x="224497" y="762000"/>
                </a:lnTo>
                <a:lnTo>
                  <a:pt x="220188" y="756529"/>
                </a:lnTo>
                <a:lnTo>
                  <a:pt x="210514" y="749300"/>
                </a:lnTo>
                <a:lnTo>
                  <a:pt x="257747" y="749300"/>
                </a:lnTo>
                <a:lnTo>
                  <a:pt x="255458" y="736600"/>
                </a:lnTo>
                <a:close/>
              </a:path>
              <a:path w="577215" h="2184400">
                <a:moveTo>
                  <a:pt x="220188" y="756529"/>
                </a:moveTo>
                <a:lnTo>
                  <a:pt x="224497" y="762000"/>
                </a:lnTo>
                <a:lnTo>
                  <a:pt x="227509" y="762000"/>
                </a:lnTo>
                <a:lnTo>
                  <a:pt x="220188" y="756529"/>
                </a:lnTo>
                <a:close/>
              </a:path>
              <a:path w="577215" h="2184400">
                <a:moveTo>
                  <a:pt x="257747" y="749300"/>
                </a:moveTo>
                <a:lnTo>
                  <a:pt x="214494" y="749300"/>
                </a:lnTo>
                <a:lnTo>
                  <a:pt x="220188" y="756529"/>
                </a:lnTo>
                <a:lnTo>
                  <a:pt x="227509" y="762000"/>
                </a:lnTo>
                <a:lnTo>
                  <a:pt x="261511" y="762000"/>
                </a:lnTo>
                <a:lnTo>
                  <a:pt x="257747" y="749300"/>
                </a:lnTo>
                <a:close/>
              </a:path>
              <a:path w="577215" h="2184400">
                <a:moveTo>
                  <a:pt x="272080" y="749300"/>
                </a:moveTo>
                <a:lnTo>
                  <a:pt x="265275" y="749300"/>
                </a:lnTo>
                <a:lnTo>
                  <a:pt x="264702" y="762000"/>
                </a:lnTo>
                <a:lnTo>
                  <a:pt x="278247" y="762000"/>
                </a:lnTo>
                <a:lnTo>
                  <a:pt x="272080" y="749300"/>
                </a:lnTo>
                <a:close/>
              </a:path>
              <a:path w="577215" h="2184400">
                <a:moveTo>
                  <a:pt x="190039" y="736600"/>
                </a:moveTo>
                <a:lnTo>
                  <a:pt x="188966" y="736600"/>
                </a:lnTo>
                <a:lnTo>
                  <a:pt x="185711" y="749300"/>
                </a:lnTo>
                <a:lnTo>
                  <a:pt x="190039" y="736600"/>
                </a:lnTo>
                <a:close/>
              </a:path>
              <a:path w="577215" h="2184400">
                <a:moveTo>
                  <a:pt x="242030" y="723900"/>
                </a:moveTo>
                <a:lnTo>
                  <a:pt x="181326" y="723900"/>
                </a:lnTo>
                <a:lnTo>
                  <a:pt x="190039" y="736600"/>
                </a:lnTo>
                <a:lnTo>
                  <a:pt x="246625" y="736600"/>
                </a:lnTo>
                <a:lnTo>
                  <a:pt x="242030" y="723900"/>
                </a:lnTo>
                <a:close/>
              </a:path>
              <a:path w="577215" h="2184400">
                <a:moveTo>
                  <a:pt x="229330" y="698500"/>
                </a:moveTo>
                <a:lnTo>
                  <a:pt x="172426" y="698500"/>
                </a:lnTo>
                <a:lnTo>
                  <a:pt x="176318" y="711200"/>
                </a:lnTo>
                <a:lnTo>
                  <a:pt x="172160" y="723900"/>
                </a:lnTo>
                <a:lnTo>
                  <a:pt x="244966" y="723900"/>
                </a:lnTo>
                <a:lnTo>
                  <a:pt x="250835" y="736600"/>
                </a:lnTo>
                <a:lnTo>
                  <a:pt x="261278" y="736600"/>
                </a:lnTo>
                <a:lnTo>
                  <a:pt x="257027" y="723900"/>
                </a:lnTo>
                <a:lnTo>
                  <a:pt x="244261" y="711200"/>
                </a:lnTo>
                <a:lnTo>
                  <a:pt x="232018" y="711200"/>
                </a:lnTo>
                <a:lnTo>
                  <a:pt x="229330" y="698500"/>
                </a:lnTo>
                <a:close/>
              </a:path>
              <a:path w="577215" h="2184400">
                <a:moveTo>
                  <a:pt x="163876" y="711200"/>
                </a:moveTo>
                <a:lnTo>
                  <a:pt x="164868" y="723900"/>
                </a:lnTo>
                <a:lnTo>
                  <a:pt x="170983" y="723900"/>
                </a:lnTo>
                <a:lnTo>
                  <a:pt x="163876" y="711200"/>
                </a:lnTo>
                <a:close/>
              </a:path>
              <a:path w="577215" h="2184400">
                <a:moveTo>
                  <a:pt x="184141" y="647700"/>
                </a:moveTo>
                <a:lnTo>
                  <a:pt x="124223" y="647700"/>
                </a:lnTo>
                <a:lnTo>
                  <a:pt x="137024" y="660400"/>
                </a:lnTo>
                <a:lnTo>
                  <a:pt x="150684" y="673100"/>
                </a:lnTo>
                <a:lnTo>
                  <a:pt x="153415" y="685800"/>
                </a:lnTo>
                <a:lnTo>
                  <a:pt x="130475" y="685800"/>
                </a:lnTo>
                <a:lnTo>
                  <a:pt x="141332" y="698500"/>
                </a:lnTo>
                <a:lnTo>
                  <a:pt x="153773" y="711200"/>
                </a:lnTo>
                <a:lnTo>
                  <a:pt x="155572" y="698500"/>
                </a:lnTo>
                <a:lnTo>
                  <a:pt x="213704" y="698500"/>
                </a:lnTo>
                <a:lnTo>
                  <a:pt x="205935" y="685800"/>
                </a:lnTo>
                <a:lnTo>
                  <a:pt x="153415" y="685800"/>
                </a:lnTo>
                <a:lnTo>
                  <a:pt x="133427" y="673100"/>
                </a:lnTo>
                <a:lnTo>
                  <a:pt x="211660" y="673100"/>
                </a:lnTo>
                <a:lnTo>
                  <a:pt x="197620" y="660400"/>
                </a:lnTo>
                <a:lnTo>
                  <a:pt x="190012" y="660400"/>
                </a:lnTo>
                <a:lnTo>
                  <a:pt x="184141" y="647700"/>
                </a:lnTo>
                <a:close/>
              </a:path>
              <a:path w="577215" h="2184400">
                <a:moveTo>
                  <a:pt x="211660" y="673100"/>
                </a:moveTo>
                <a:lnTo>
                  <a:pt x="200609" y="673100"/>
                </a:lnTo>
                <a:lnTo>
                  <a:pt x="217526" y="685800"/>
                </a:lnTo>
                <a:lnTo>
                  <a:pt x="211660" y="673100"/>
                </a:lnTo>
                <a:close/>
              </a:path>
              <a:path w="577215" h="2184400">
                <a:moveTo>
                  <a:pt x="120777" y="660400"/>
                </a:moveTo>
                <a:lnTo>
                  <a:pt x="116508" y="660400"/>
                </a:lnTo>
                <a:lnTo>
                  <a:pt x="121732" y="673100"/>
                </a:lnTo>
                <a:lnTo>
                  <a:pt x="125794" y="673100"/>
                </a:lnTo>
                <a:lnTo>
                  <a:pt x="120777" y="660400"/>
                </a:lnTo>
                <a:close/>
              </a:path>
              <a:path w="577215" h="2184400">
                <a:moveTo>
                  <a:pt x="124223" y="647700"/>
                </a:moveTo>
                <a:lnTo>
                  <a:pt x="108798" y="647700"/>
                </a:lnTo>
                <a:lnTo>
                  <a:pt x="124068" y="660400"/>
                </a:lnTo>
                <a:lnTo>
                  <a:pt x="124223" y="647700"/>
                </a:lnTo>
                <a:close/>
              </a:path>
              <a:path w="577215" h="2184400">
                <a:moveTo>
                  <a:pt x="122372" y="635000"/>
                </a:moveTo>
                <a:lnTo>
                  <a:pt x="106903" y="635000"/>
                </a:lnTo>
                <a:lnTo>
                  <a:pt x="111454" y="647700"/>
                </a:lnTo>
                <a:lnTo>
                  <a:pt x="126657" y="647700"/>
                </a:lnTo>
                <a:lnTo>
                  <a:pt x="122372" y="635000"/>
                </a:lnTo>
                <a:close/>
              </a:path>
              <a:path w="577215" h="2184400">
                <a:moveTo>
                  <a:pt x="176524" y="635000"/>
                </a:moveTo>
                <a:lnTo>
                  <a:pt x="138465" y="635000"/>
                </a:lnTo>
                <a:lnTo>
                  <a:pt x="140078" y="647700"/>
                </a:lnTo>
                <a:lnTo>
                  <a:pt x="180690" y="647700"/>
                </a:lnTo>
                <a:lnTo>
                  <a:pt x="176524" y="635000"/>
                </a:lnTo>
                <a:close/>
              </a:path>
              <a:path w="577215" h="2184400">
                <a:moveTo>
                  <a:pt x="162737" y="622300"/>
                </a:moveTo>
                <a:lnTo>
                  <a:pt x="105392" y="622300"/>
                </a:lnTo>
                <a:lnTo>
                  <a:pt x="111455" y="635000"/>
                </a:lnTo>
                <a:lnTo>
                  <a:pt x="168337" y="635000"/>
                </a:lnTo>
                <a:lnTo>
                  <a:pt x="162737" y="622300"/>
                </a:lnTo>
                <a:close/>
              </a:path>
              <a:path w="577215" h="2184400">
                <a:moveTo>
                  <a:pt x="147457" y="609600"/>
                </a:moveTo>
                <a:lnTo>
                  <a:pt x="95393" y="609600"/>
                </a:lnTo>
                <a:lnTo>
                  <a:pt x="92814" y="622300"/>
                </a:lnTo>
                <a:lnTo>
                  <a:pt x="152629" y="622300"/>
                </a:lnTo>
                <a:lnTo>
                  <a:pt x="147457" y="609600"/>
                </a:lnTo>
                <a:close/>
              </a:path>
              <a:path w="577215" h="2184400">
                <a:moveTo>
                  <a:pt x="157124" y="609600"/>
                </a:moveTo>
                <a:lnTo>
                  <a:pt x="150455" y="609600"/>
                </a:lnTo>
                <a:lnTo>
                  <a:pt x="152629" y="622300"/>
                </a:lnTo>
                <a:lnTo>
                  <a:pt x="165185" y="622300"/>
                </a:lnTo>
                <a:lnTo>
                  <a:pt x="157124" y="609600"/>
                </a:lnTo>
                <a:close/>
              </a:path>
              <a:path w="577215" h="2184400">
                <a:moveTo>
                  <a:pt x="133861" y="584200"/>
                </a:moveTo>
                <a:lnTo>
                  <a:pt x="58162" y="584200"/>
                </a:lnTo>
                <a:lnTo>
                  <a:pt x="63703" y="596900"/>
                </a:lnTo>
                <a:lnTo>
                  <a:pt x="74197" y="609600"/>
                </a:lnTo>
                <a:lnTo>
                  <a:pt x="144012" y="609600"/>
                </a:lnTo>
                <a:lnTo>
                  <a:pt x="133981" y="596900"/>
                </a:lnTo>
                <a:lnTo>
                  <a:pt x="133861" y="584200"/>
                </a:lnTo>
                <a:close/>
              </a:path>
              <a:path w="577215" h="2184400">
                <a:moveTo>
                  <a:pt x="50275" y="567465"/>
                </a:moveTo>
                <a:lnTo>
                  <a:pt x="47057" y="571500"/>
                </a:lnTo>
                <a:lnTo>
                  <a:pt x="40969" y="584200"/>
                </a:lnTo>
                <a:lnTo>
                  <a:pt x="119985" y="584200"/>
                </a:lnTo>
                <a:lnTo>
                  <a:pt x="109918" y="571500"/>
                </a:lnTo>
                <a:lnTo>
                  <a:pt x="56837" y="571500"/>
                </a:lnTo>
                <a:lnTo>
                  <a:pt x="50275" y="567465"/>
                </a:lnTo>
                <a:close/>
              </a:path>
              <a:path w="577215" h="2184400">
                <a:moveTo>
                  <a:pt x="74737" y="558800"/>
                </a:moveTo>
                <a:lnTo>
                  <a:pt x="57188" y="558800"/>
                </a:lnTo>
                <a:lnTo>
                  <a:pt x="50275" y="567465"/>
                </a:lnTo>
                <a:lnTo>
                  <a:pt x="56837" y="571500"/>
                </a:lnTo>
                <a:lnTo>
                  <a:pt x="69620" y="571500"/>
                </a:lnTo>
                <a:lnTo>
                  <a:pt x="74737" y="558800"/>
                </a:lnTo>
                <a:close/>
              </a:path>
              <a:path w="577215" h="2184400">
                <a:moveTo>
                  <a:pt x="87474" y="558800"/>
                </a:moveTo>
                <a:lnTo>
                  <a:pt x="74737" y="558800"/>
                </a:lnTo>
                <a:lnTo>
                  <a:pt x="69620" y="571500"/>
                </a:lnTo>
                <a:lnTo>
                  <a:pt x="91231" y="571500"/>
                </a:lnTo>
                <a:lnTo>
                  <a:pt x="87474" y="558800"/>
                </a:lnTo>
                <a:close/>
              </a:path>
              <a:path w="577215" h="2184400">
                <a:moveTo>
                  <a:pt x="115268" y="558800"/>
                </a:moveTo>
                <a:lnTo>
                  <a:pt x="101325" y="558800"/>
                </a:lnTo>
                <a:lnTo>
                  <a:pt x="97521" y="571500"/>
                </a:lnTo>
                <a:lnTo>
                  <a:pt x="123437" y="571500"/>
                </a:lnTo>
                <a:lnTo>
                  <a:pt x="115268" y="558800"/>
                </a:lnTo>
                <a:close/>
              </a:path>
              <a:path w="577215" h="2184400">
                <a:moveTo>
                  <a:pt x="57188" y="558800"/>
                </a:moveTo>
                <a:lnTo>
                  <a:pt x="36179" y="558800"/>
                </a:lnTo>
                <a:lnTo>
                  <a:pt x="50275" y="567465"/>
                </a:lnTo>
                <a:lnTo>
                  <a:pt x="57188" y="558800"/>
                </a:lnTo>
                <a:close/>
              </a:path>
              <a:path w="577215" h="2184400">
                <a:moveTo>
                  <a:pt x="76843" y="533400"/>
                </a:moveTo>
                <a:lnTo>
                  <a:pt x="26302" y="533400"/>
                </a:lnTo>
                <a:lnTo>
                  <a:pt x="31886" y="546100"/>
                </a:lnTo>
                <a:lnTo>
                  <a:pt x="39472" y="558800"/>
                </a:lnTo>
                <a:lnTo>
                  <a:pt x="105133" y="558800"/>
                </a:lnTo>
                <a:lnTo>
                  <a:pt x="96719" y="546100"/>
                </a:lnTo>
                <a:lnTo>
                  <a:pt x="82513" y="546100"/>
                </a:lnTo>
                <a:lnTo>
                  <a:pt x="76843" y="533400"/>
                </a:lnTo>
                <a:close/>
              </a:path>
              <a:path w="577215" h="2184400">
                <a:moveTo>
                  <a:pt x="88304" y="533400"/>
                </a:moveTo>
                <a:lnTo>
                  <a:pt x="76843" y="533400"/>
                </a:lnTo>
                <a:lnTo>
                  <a:pt x="86815" y="546100"/>
                </a:lnTo>
                <a:lnTo>
                  <a:pt x="96719" y="546100"/>
                </a:lnTo>
                <a:lnTo>
                  <a:pt x="88304" y="533400"/>
                </a:lnTo>
                <a:close/>
              </a:path>
              <a:path w="577215" h="2184400">
                <a:moveTo>
                  <a:pt x="328" y="521112"/>
                </a:moveTo>
                <a:lnTo>
                  <a:pt x="2952" y="533400"/>
                </a:lnTo>
                <a:lnTo>
                  <a:pt x="10126" y="533400"/>
                </a:lnTo>
                <a:lnTo>
                  <a:pt x="328" y="521112"/>
                </a:lnTo>
                <a:close/>
              </a:path>
              <a:path w="577215" h="2184400">
                <a:moveTo>
                  <a:pt x="75513" y="520700"/>
                </a:moveTo>
                <a:lnTo>
                  <a:pt x="16532" y="520700"/>
                </a:lnTo>
                <a:lnTo>
                  <a:pt x="11262" y="533400"/>
                </a:lnTo>
                <a:lnTo>
                  <a:pt x="80324" y="533400"/>
                </a:lnTo>
                <a:lnTo>
                  <a:pt x="75513" y="520700"/>
                </a:lnTo>
                <a:close/>
              </a:path>
              <a:path w="577215" h="2184400">
                <a:moveTo>
                  <a:pt x="240" y="520700"/>
                </a:moveTo>
                <a:lnTo>
                  <a:pt x="0" y="520700"/>
                </a:lnTo>
                <a:lnTo>
                  <a:pt x="328" y="521112"/>
                </a:lnTo>
                <a:lnTo>
                  <a:pt x="240" y="520700"/>
                </a:lnTo>
                <a:close/>
              </a:path>
              <a:path w="577215" h="2184400">
                <a:moveTo>
                  <a:pt x="85400" y="482600"/>
                </a:moveTo>
                <a:lnTo>
                  <a:pt x="29883" y="482600"/>
                </a:lnTo>
                <a:lnTo>
                  <a:pt x="29491" y="495300"/>
                </a:lnTo>
                <a:lnTo>
                  <a:pt x="21715" y="508000"/>
                </a:lnTo>
                <a:lnTo>
                  <a:pt x="14059" y="508000"/>
                </a:lnTo>
                <a:lnTo>
                  <a:pt x="2283" y="520700"/>
                </a:lnTo>
                <a:lnTo>
                  <a:pt x="71905" y="520700"/>
                </a:lnTo>
                <a:lnTo>
                  <a:pt x="76504" y="508000"/>
                </a:lnTo>
                <a:lnTo>
                  <a:pt x="79391" y="495300"/>
                </a:lnTo>
                <a:lnTo>
                  <a:pt x="80725" y="495300"/>
                </a:lnTo>
                <a:lnTo>
                  <a:pt x="85400" y="482600"/>
                </a:lnTo>
                <a:close/>
              </a:path>
              <a:path w="577215" h="2184400">
                <a:moveTo>
                  <a:pt x="29883" y="482600"/>
                </a:moveTo>
                <a:lnTo>
                  <a:pt x="14268" y="482600"/>
                </a:lnTo>
                <a:lnTo>
                  <a:pt x="15386" y="495300"/>
                </a:lnTo>
                <a:lnTo>
                  <a:pt x="29883" y="482600"/>
                </a:lnTo>
                <a:close/>
              </a:path>
              <a:path w="577215" h="2184400">
                <a:moveTo>
                  <a:pt x="19359" y="469900"/>
                </a:moveTo>
                <a:lnTo>
                  <a:pt x="16331" y="482600"/>
                </a:lnTo>
                <a:lnTo>
                  <a:pt x="21138" y="482600"/>
                </a:lnTo>
                <a:lnTo>
                  <a:pt x="19359" y="469900"/>
                </a:lnTo>
                <a:close/>
              </a:path>
              <a:path w="577215" h="2184400">
                <a:moveTo>
                  <a:pt x="127508" y="381000"/>
                </a:moveTo>
                <a:lnTo>
                  <a:pt x="82658" y="381000"/>
                </a:lnTo>
                <a:lnTo>
                  <a:pt x="83830" y="393700"/>
                </a:lnTo>
                <a:lnTo>
                  <a:pt x="64083" y="393700"/>
                </a:lnTo>
                <a:lnTo>
                  <a:pt x="62536" y="406400"/>
                </a:lnTo>
                <a:lnTo>
                  <a:pt x="59021" y="419100"/>
                </a:lnTo>
                <a:lnTo>
                  <a:pt x="47050" y="419100"/>
                </a:lnTo>
                <a:lnTo>
                  <a:pt x="57774" y="431800"/>
                </a:lnTo>
                <a:lnTo>
                  <a:pt x="66198" y="431800"/>
                </a:lnTo>
                <a:lnTo>
                  <a:pt x="65176" y="444500"/>
                </a:lnTo>
                <a:lnTo>
                  <a:pt x="58536" y="457200"/>
                </a:lnTo>
                <a:lnTo>
                  <a:pt x="33606" y="457200"/>
                </a:lnTo>
                <a:lnTo>
                  <a:pt x="31222" y="469900"/>
                </a:lnTo>
                <a:lnTo>
                  <a:pt x="21138" y="482600"/>
                </a:lnTo>
                <a:lnTo>
                  <a:pt x="34999" y="482600"/>
                </a:lnTo>
                <a:lnTo>
                  <a:pt x="33046" y="469900"/>
                </a:lnTo>
                <a:lnTo>
                  <a:pt x="88615" y="469900"/>
                </a:lnTo>
                <a:lnTo>
                  <a:pt x="95304" y="457200"/>
                </a:lnTo>
                <a:lnTo>
                  <a:pt x="92516" y="444500"/>
                </a:lnTo>
                <a:lnTo>
                  <a:pt x="88987" y="444500"/>
                </a:lnTo>
                <a:lnTo>
                  <a:pt x="98856" y="431800"/>
                </a:lnTo>
                <a:lnTo>
                  <a:pt x="108181" y="419100"/>
                </a:lnTo>
                <a:lnTo>
                  <a:pt x="112844" y="406400"/>
                </a:lnTo>
                <a:lnTo>
                  <a:pt x="121978" y="393700"/>
                </a:lnTo>
                <a:lnTo>
                  <a:pt x="127508" y="381000"/>
                </a:lnTo>
                <a:close/>
              </a:path>
              <a:path w="577215" h="2184400">
                <a:moveTo>
                  <a:pt x="88615" y="469900"/>
                </a:moveTo>
                <a:lnTo>
                  <a:pt x="33046" y="469900"/>
                </a:lnTo>
                <a:lnTo>
                  <a:pt x="37540" y="482600"/>
                </a:lnTo>
                <a:lnTo>
                  <a:pt x="82047" y="482600"/>
                </a:lnTo>
                <a:lnTo>
                  <a:pt x="88615" y="469900"/>
                </a:lnTo>
                <a:close/>
              </a:path>
              <a:path w="577215" h="2184400">
                <a:moveTo>
                  <a:pt x="29503" y="457200"/>
                </a:moveTo>
                <a:lnTo>
                  <a:pt x="25870" y="457200"/>
                </a:lnTo>
                <a:lnTo>
                  <a:pt x="28216" y="469900"/>
                </a:lnTo>
                <a:lnTo>
                  <a:pt x="29503" y="457200"/>
                </a:lnTo>
                <a:close/>
              </a:path>
              <a:path w="577215" h="2184400">
                <a:moveTo>
                  <a:pt x="43148" y="444500"/>
                </a:moveTo>
                <a:lnTo>
                  <a:pt x="41016" y="444500"/>
                </a:lnTo>
                <a:lnTo>
                  <a:pt x="40893" y="457200"/>
                </a:lnTo>
                <a:lnTo>
                  <a:pt x="43236" y="452241"/>
                </a:lnTo>
                <a:lnTo>
                  <a:pt x="43148" y="444500"/>
                </a:lnTo>
                <a:close/>
              </a:path>
              <a:path w="577215" h="2184400">
                <a:moveTo>
                  <a:pt x="66198" y="431800"/>
                </a:moveTo>
                <a:lnTo>
                  <a:pt x="58823" y="431800"/>
                </a:lnTo>
                <a:lnTo>
                  <a:pt x="51305" y="444500"/>
                </a:lnTo>
                <a:lnTo>
                  <a:pt x="45463" y="457200"/>
                </a:lnTo>
                <a:lnTo>
                  <a:pt x="53566" y="457200"/>
                </a:lnTo>
                <a:lnTo>
                  <a:pt x="58117" y="444500"/>
                </a:lnTo>
                <a:lnTo>
                  <a:pt x="66198" y="431800"/>
                </a:lnTo>
                <a:close/>
              </a:path>
              <a:path w="577215" h="2184400">
                <a:moveTo>
                  <a:pt x="65176" y="444500"/>
                </a:moveTo>
                <a:lnTo>
                  <a:pt x="53566" y="457200"/>
                </a:lnTo>
                <a:lnTo>
                  <a:pt x="58536" y="457200"/>
                </a:lnTo>
                <a:lnTo>
                  <a:pt x="65176" y="444500"/>
                </a:lnTo>
                <a:close/>
              </a:path>
              <a:path w="577215" h="2184400">
                <a:moveTo>
                  <a:pt x="46895" y="444500"/>
                </a:moveTo>
                <a:lnTo>
                  <a:pt x="43148" y="444500"/>
                </a:lnTo>
                <a:lnTo>
                  <a:pt x="43236" y="452241"/>
                </a:lnTo>
                <a:lnTo>
                  <a:pt x="46895" y="444500"/>
                </a:lnTo>
                <a:close/>
              </a:path>
              <a:path w="577215" h="2184400">
                <a:moveTo>
                  <a:pt x="40872" y="431800"/>
                </a:moveTo>
                <a:lnTo>
                  <a:pt x="33854" y="431800"/>
                </a:lnTo>
                <a:lnTo>
                  <a:pt x="30510" y="444500"/>
                </a:lnTo>
                <a:lnTo>
                  <a:pt x="36303" y="444500"/>
                </a:lnTo>
                <a:lnTo>
                  <a:pt x="40872" y="431800"/>
                </a:lnTo>
                <a:close/>
              </a:path>
              <a:path w="577215" h="2184400">
                <a:moveTo>
                  <a:pt x="62966" y="393700"/>
                </a:moveTo>
                <a:lnTo>
                  <a:pt x="60799" y="393700"/>
                </a:lnTo>
                <a:lnTo>
                  <a:pt x="58207" y="406400"/>
                </a:lnTo>
                <a:lnTo>
                  <a:pt x="59950" y="406400"/>
                </a:lnTo>
                <a:lnTo>
                  <a:pt x="62966" y="393700"/>
                </a:lnTo>
                <a:close/>
              </a:path>
              <a:path w="577215" h="2184400">
                <a:moveTo>
                  <a:pt x="128039" y="355600"/>
                </a:moveTo>
                <a:lnTo>
                  <a:pt x="119649" y="355600"/>
                </a:lnTo>
                <a:lnTo>
                  <a:pt x="118470" y="368300"/>
                </a:lnTo>
                <a:lnTo>
                  <a:pt x="65098" y="368300"/>
                </a:lnTo>
                <a:lnTo>
                  <a:pt x="62608" y="381000"/>
                </a:lnTo>
                <a:lnTo>
                  <a:pt x="50933" y="393700"/>
                </a:lnTo>
                <a:lnTo>
                  <a:pt x="82796" y="393700"/>
                </a:lnTo>
                <a:lnTo>
                  <a:pt x="79132" y="381000"/>
                </a:lnTo>
                <a:lnTo>
                  <a:pt x="116601" y="381000"/>
                </a:lnTo>
                <a:lnTo>
                  <a:pt x="121445" y="368300"/>
                </a:lnTo>
                <a:lnTo>
                  <a:pt x="80266" y="368300"/>
                </a:lnTo>
                <a:lnTo>
                  <a:pt x="71798" y="355600"/>
                </a:lnTo>
                <a:lnTo>
                  <a:pt x="128039" y="355600"/>
                </a:lnTo>
                <a:close/>
              </a:path>
              <a:path w="577215" h="2184400">
                <a:moveTo>
                  <a:pt x="115328" y="355600"/>
                </a:moveTo>
                <a:lnTo>
                  <a:pt x="88054" y="355600"/>
                </a:lnTo>
                <a:lnTo>
                  <a:pt x="80266" y="368300"/>
                </a:lnTo>
                <a:lnTo>
                  <a:pt x="116185" y="368300"/>
                </a:lnTo>
                <a:lnTo>
                  <a:pt x="115328" y="355600"/>
                </a:lnTo>
                <a:close/>
              </a:path>
              <a:path w="577215" h="2184400">
                <a:moveTo>
                  <a:pt x="140013" y="330200"/>
                </a:moveTo>
                <a:lnTo>
                  <a:pt x="120080" y="330200"/>
                </a:lnTo>
                <a:lnTo>
                  <a:pt x="116389" y="342900"/>
                </a:lnTo>
                <a:lnTo>
                  <a:pt x="93963" y="342900"/>
                </a:lnTo>
                <a:lnTo>
                  <a:pt x="97010" y="355600"/>
                </a:lnTo>
                <a:lnTo>
                  <a:pt x="128039" y="355600"/>
                </a:lnTo>
                <a:lnTo>
                  <a:pt x="128534" y="368300"/>
                </a:lnTo>
                <a:lnTo>
                  <a:pt x="141114" y="342900"/>
                </a:lnTo>
                <a:lnTo>
                  <a:pt x="140013" y="330200"/>
                </a:lnTo>
                <a:close/>
              </a:path>
              <a:path w="577215" h="2184400">
                <a:moveTo>
                  <a:pt x="86934" y="342900"/>
                </a:moveTo>
                <a:lnTo>
                  <a:pt x="83588" y="342900"/>
                </a:lnTo>
                <a:lnTo>
                  <a:pt x="85190" y="355600"/>
                </a:lnTo>
                <a:lnTo>
                  <a:pt x="86934" y="342900"/>
                </a:lnTo>
                <a:close/>
              </a:path>
              <a:path w="577215" h="2184400">
                <a:moveTo>
                  <a:pt x="115287" y="330200"/>
                </a:moveTo>
                <a:lnTo>
                  <a:pt x="83736" y="330200"/>
                </a:lnTo>
                <a:lnTo>
                  <a:pt x="76010" y="342900"/>
                </a:lnTo>
                <a:lnTo>
                  <a:pt x="112147" y="342900"/>
                </a:lnTo>
                <a:lnTo>
                  <a:pt x="115287" y="330200"/>
                </a:lnTo>
                <a:close/>
              </a:path>
              <a:path w="577215" h="2184400">
                <a:moveTo>
                  <a:pt x="77070" y="317500"/>
                </a:moveTo>
                <a:lnTo>
                  <a:pt x="71735" y="317500"/>
                </a:lnTo>
                <a:lnTo>
                  <a:pt x="75720" y="330200"/>
                </a:lnTo>
                <a:lnTo>
                  <a:pt x="77070" y="317500"/>
                </a:lnTo>
                <a:close/>
              </a:path>
              <a:path w="577215" h="2184400">
                <a:moveTo>
                  <a:pt x="138577" y="317500"/>
                </a:moveTo>
                <a:lnTo>
                  <a:pt x="84973" y="317500"/>
                </a:lnTo>
                <a:lnTo>
                  <a:pt x="88218" y="330200"/>
                </a:lnTo>
                <a:lnTo>
                  <a:pt x="144193" y="330200"/>
                </a:lnTo>
                <a:lnTo>
                  <a:pt x="138577" y="317500"/>
                </a:lnTo>
                <a:close/>
              </a:path>
              <a:path w="577215" h="2184400">
                <a:moveTo>
                  <a:pt x="98952" y="304800"/>
                </a:moveTo>
                <a:lnTo>
                  <a:pt x="92945" y="304800"/>
                </a:lnTo>
                <a:lnTo>
                  <a:pt x="85339" y="317500"/>
                </a:lnTo>
                <a:lnTo>
                  <a:pt x="95201" y="317500"/>
                </a:lnTo>
                <a:lnTo>
                  <a:pt x="98952" y="304800"/>
                </a:lnTo>
                <a:close/>
              </a:path>
              <a:path w="577215" h="2184400">
                <a:moveTo>
                  <a:pt x="148950" y="304800"/>
                </a:moveTo>
                <a:lnTo>
                  <a:pt x="98952" y="304800"/>
                </a:lnTo>
                <a:lnTo>
                  <a:pt x="97499" y="317500"/>
                </a:lnTo>
                <a:lnTo>
                  <a:pt x="146160" y="317500"/>
                </a:lnTo>
                <a:lnTo>
                  <a:pt x="148950" y="304800"/>
                </a:lnTo>
                <a:close/>
              </a:path>
              <a:path w="577215" h="2184400">
                <a:moveTo>
                  <a:pt x="173761" y="241300"/>
                </a:moveTo>
                <a:lnTo>
                  <a:pt x="124696" y="241300"/>
                </a:lnTo>
                <a:lnTo>
                  <a:pt x="116112" y="254000"/>
                </a:lnTo>
                <a:lnTo>
                  <a:pt x="107353" y="266700"/>
                </a:lnTo>
                <a:lnTo>
                  <a:pt x="109268" y="266700"/>
                </a:lnTo>
                <a:lnTo>
                  <a:pt x="112588" y="279400"/>
                </a:lnTo>
                <a:lnTo>
                  <a:pt x="105907" y="279400"/>
                </a:lnTo>
                <a:lnTo>
                  <a:pt x="108867" y="292100"/>
                </a:lnTo>
                <a:lnTo>
                  <a:pt x="106783" y="304800"/>
                </a:lnTo>
                <a:lnTo>
                  <a:pt x="155736" y="304800"/>
                </a:lnTo>
                <a:lnTo>
                  <a:pt x="159726" y="292100"/>
                </a:lnTo>
                <a:lnTo>
                  <a:pt x="158809" y="292100"/>
                </a:lnTo>
                <a:lnTo>
                  <a:pt x="156428" y="279400"/>
                </a:lnTo>
                <a:lnTo>
                  <a:pt x="161220" y="266700"/>
                </a:lnTo>
                <a:lnTo>
                  <a:pt x="174402" y="254000"/>
                </a:lnTo>
                <a:lnTo>
                  <a:pt x="173761" y="241300"/>
                </a:lnTo>
                <a:close/>
              </a:path>
              <a:path w="577215" h="2184400">
                <a:moveTo>
                  <a:pt x="107331" y="266700"/>
                </a:moveTo>
                <a:lnTo>
                  <a:pt x="104673" y="266700"/>
                </a:lnTo>
                <a:lnTo>
                  <a:pt x="103474" y="279400"/>
                </a:lnTo>
                <a:lnTo>
                  <a:pt x="105645" y="279400"/>
                </a:lnTo>
                <a:lnTo>
                  <a:pt x="107331" y="266700"/>
                </a:lnTo>
                <a:close/>
              </a:path>
              <a:path w="577215" h="2184400">
                <a:moveTo>
                  <a:pt x="106674" y="254000"/>
                </a:moveTo>
                <a:lnTo>
                  <a:pt x="105502" y="266700"/>
                </a:lnTo>
                <a:lnTo>
                  <a:pt x="107353" y="266700"/>
                </a:lnTo>
                <a:lnTo>
                  <a:pt x="106674" y="254000"/>
                </a:lnTo>
                <a:close/>
              </a:path>
              <a:path w="577215" h="2184400">
                <a:moveTo>
                  <a:pt x="108772" y="241300"/>
                </a:moveTo>
                <a:lnTo>
                  <a:pt x="106950" y="241300"/>
                </a:lnTo>
                <a:lnTo>
                  <a:pt x="103995" y="254000"/>
                </a:lnTo>
                <a:lnTo>
                  <a:pt x="108923" y="254000"/>
                </a:lnTo>
                <a:lnTo>
                  <a:pt x="108772" y="241300"/>
                </a:lnTo>
                <a:close/>
              </a:path>
              <a:path w="577215" h="2184400">
                <a:moveTo>
                  <a:pt x="117152" y="241300"/>
                </a:moveTo>
                <a:lnTo>
                  <a:pt x="112655" y="254000"/>
                </a:lnTo>
                <a:lnTo>
                  <a:pt x="115245" y="254000"/>
                </a:lnTo>
                <a:lnTo>
                  <a:pt x="117152" y="241300"/>
                </a:lnTo>
                <a:close/>
              </a:path>
              <a:path w="577215" h="2184400">
                <a:moveTo>
                  <a:pt x="121448" y="215900"/>
                </a:moveTo>
                <a:lnTo>
                  <a:pt x="113346" y="228600"/>
                </a:lnTo>
                <a:lnTo>
                  <a:pt x="113737" y="241300"/>
                </a:lnTo>
                <a:lnTo>
                  <a:pt x="167239" y="241300"/>
                </a:lnTo>
                <a:lnTo>
                  <a:pt x="162778" y="228600"/>
                </a:lnTo>
                <a:lnTo>
                  <a:pt x="136613" y="228600"/>
                </a:lnTo>
                <a:lnTo>
                  <a:pt x="121448" y="215900"/>
                </a:lnTo>
                <a:close/>
              </a:path>
              <a:path w="577215" h="2184400">
                <a:moveTo>
                  <a:pt x="139725" y="190500"/>
                </a:moveTo>
                <a:lnTo>
                  <a:pt x="137382" y="190500"/>
                </a:lnTo>
                <a:lnTo>
                  <a:pt x="132215" y="203200"/>
                </a:lnTo>
                <a:lnTo>
                  <a:pt x="136080" y="215900"/>
                </a:lnTo>
                <a:lnTo>
                  <a:pt x="136613" y="228600"/>
                </a:lnTo>
                <a:lnTo>
                  <a:pt x="146808" y="228600"/>
                </a:lnTo>
                <a:lnTo>
                  <a:pt x="147410" y="215900"/>
                </a:lnTo>
                <a:lnTo>
                  <a:pt x="152483" y="203200"/>
                </a:lnTo>
                <a:lnTo>
                  <a:pt x="140388" y="203200"/>
                </a:lnTo>
                <a:lnTo>
                  <a:pt x="139725" y="190500"/>
                </a:lnTo>
                <a:close/>
              </a:path>
              <a:path w="577215" h="2184400">
                <a:moveTo>
                  <a:pt x="188013" y="203200"/>
                </a:moveTo>
                <a:lnTo>
                  <a:pt x="156953" y="203200"/>
                </a:lnTo>
                <a:lnTo>
                  <a:pt x="155748" y="215900"/>
                </a:lnTo>
                <a:lnTo>
                  <a:pt x="146808" y="228600"/>
                </a:lnTo>
                <a:lnTo>
                  <a:pt x="180317" y="228600"/>
                </a:lnTo>
                <a:lnTo>
                  <a:pt x="188822" y="215900"/>
                </a:lnTo>
                <a:lnTo>
                  <a:pt x="188013" y="203200"/>
                </a:lnTo>
                <a:close/>
              </a:path>
              <a:path w="577215" h="2184400">
                <a:moveTo>
                  <a:pt x="179561" y="190500"/>
                </a:moveTo>
                <a:lnTo>
                  <a:pt x="139725" y="190500"/>
                </a:lnTo>
                <a:lnTo>
                  <a:pt x="144456" y="203200"/>
                </a:lnTo>
                <a:lnTo>
                  <a:pt x="178803" y="203200"/>
                </a:lnTo>
                <a:lnTo>
                  <a:pt x="179561" y="190500"/>
                </a:lnTo>
                <a:close/>
              </a:path>
              <a:path w="577215" h="2184400">
                <a:moveTo>
                  <a:pt x="195657" y="190500"/>
                </a:moveTo>
                <a:lnTo>
                  <a:pt x="188000" y="190500"/>
                </a:lnTo>
                <a:lnTo>
                  <a:pt x="178803" y="203200"/>
                </a:lnTo>
                <a:lnTo>
                  <a:pt x="190996" y="203200"/>
                </a:lnTo>
                <a:lnTo>
                  <a:pt x="195657" y="190500"/>
                </a:lnTo>
                <a:close/>
              </a:path>
              <a:path w="577215" h="2184400">
                <a:moveTo>
                  <a:pt x="152686" y="162758"/>
                </a:moveTo>
                <a:lnTo>
                  <a:pt x="153094" y="165100"/>
                </a:lnTo>
                <a:lnTo>
                  <a:pt x="148300" y="190500"/>
                </a:lnTo>
                <a:lnTo>
                  <a:pt x="195666" y="190500"/>
                </a:lnTo>
                <a:lnTo>
                  <a:pt x="187723" y="177800"/>
                </a:lnTo>
                <a:lnTo>
                  <a:pt x="158979" y="177800"/>
                </a:lnTo>
                <a:lnTo>
                  <a:pt x="161364" y="165100"/>
                </a:lnTo>
                <a:lnTo>
                  <a:pt x="154742" y="165100"/>
                </a:lnTo>
                <a:lnTo>
                  <a:pt x="152686" y="162758"/>
                </a:lnTo>
                <a:close/>
              </a:path>
              <a:path w="577215" h="2184400">
                <a:moveTo>
                  <a:pt x="145176" y="165100"/>
                </a:moveTo>
                <a:lnTo>
                  <a:pt x="144287" y="177800"/>
                </a:lnTo>
                <a:lnTo>
                  <a:pt x="146102" y="177800"/>
                </a:lnTo>
                <a:lnTo>
                  <a:pt x="145176" y="165100"/>
                </a:lnTo>
                <a:close/>
              </a:path>
              <a:path w="577215" h="2184400">
                <a:moveTo>
                  <a:pt x="204981" y="165100"/>
                </a:moveTo>
                <a:lnTo>
                  <a:pt x="161992" y="165100"/>
                </a:lnTo>
                <a:lnTo>
                  <a:pt x="161113" y="177800"/>
                </a:lnTo>
                <a:lnTo>
                  <a:pt x="195867" y="177800"/>
                </a:lnTo>
                <a:lnTo>
                  <a:pt x="204981" y="165100"/>
                </a:lnTo>
                <a:close/>
              </a:path>
              <a:path w="577215" h="2184400">
                <a:moveTo>
                  <a:pt x="154759" y="165012"/>
                </a:moveTo>
                <a:close/>
              </a:path>
              <a:path w="577215" h="2184400">
                <a:moveTo>
                  <a:pt x="189939" y="114300"/>
                </a:moveTo>
                <a:lnTo>
                  <a:pt x="173943" y="114300"/>
                </a:lnTo>
                <a:lnTo>
                  <a:pt x="162132" y="127000"/>
                </a:lnTo>
                <a:lnTo>
                  <a:pt x="154759" y="165012"/>
                </a:lnTo>
                <a:lnTo>
                  <a:pt x="199942" y="165100"/>
                </a:lnTo>
                <a:lnTo>
                  <a:pt x="196529" y="152400"/>
                </a:lnTo>
                <a:lnTo>
                  <a:pt x="205204" y="152400"/>
                </a:lnTo>
                <a:lnTo>
                  <a:pt x="214119" y="139700"/>
                </a:lnTo>
                <a:lnTo>
                  <a:pt x="211424" y="127000"/>
                </a:lnTo>
                <a:lnTo>
                  <a:pt x="189446" y="127000"/>
                </a:lnTo>
                <a:lnTo>
                  <a:pt x="189939" y="114300"/>
                </a:lnTo>
                <a:close/>
              </a:path>
              <a:path w="577215" h="2184400">
                <a:moveTo>
                  <a:pt x="150879" y="152400"/>
                </a:moveTo>
                <a:lnTo>
                  <a:pt x="143158" y="152400"/>
                </a:lnTo>
                <a:lnTo>
                  <a:pt x="152686" y="162758"/>
                </a:lnTo>
                <a:lnTo>
                  <a:pt x="150879" y="152400"/>
                </a:lnTo>
                <a:close/>
              </a:path>
              <a:path w="577215" h="2184400">
                <a:moveTo>
                  <a:pt x="151400" y="139700"/>
                </a:moveTo>
                <a:lnTo>
                  <a:pt x="147879" y="152400"/>
                </a:lnTo>
                <a:lnTo>
                  <a:pt x="151649" y="152400"/>
                </a:lnTo>
                <a:lnTo>
                  <a:pt x="151400" y="139700"/>
                </a:lnTo>
                <a:close/>
              </a:path>
              <a:path w="577215" h="2184400">
                <a:moveTo>
                  <a:pt x="155534" y="127000"/>
                </a:moveTo>
                <a:lnTo>
                  <a:pt x="154657" y="127000"/>
                </a:lnTo>
                <a:lnTo>
                  <a:pt x="153404" y="139700"/>
                </a:lnTo>
                <a:lnTo>
                  <a:pt x="155534" y="127000"/>
                </a:lnTo>
                <a:close/>
              </a:path>
              <a:path w="577215" h="2184400">
                <a:moveTo>
                  <a:pt x="199216" y="114300"/>
                </a:moveTo>
                <a:lnTo>
                  <a:pt x="189939" y="114300"/>
                </a:lnTo>
                <a:lnTo>
                  <a:pt x="189446" y="127000"/>
                </a:lnTo>
                <a:lnTo>
                  <a:pt x="193934" y="127000"/>
                </a:lnTo>
                <a:lnTo>
                  <a:pt x="199216" y="114300"/>
                </a:lnTo>
                <a:close/>
              </a:path>
              <a:path w="577215" h="2184400">
                <a:moveTo>
                  <a:pt x="204096" y="114300"/>
                </a:moveTo>
                <a:lnTo>
                  <a:pt x="199216" y="114300"/>
                </a:lnTo>
                <a:lnTo>
                  <a:pt x="193934" y="127000"/>
                </a:lnTo>
                <a:lnTo>
                  <a:pt x="207381" y="127000"/>
                </a:lnTo>
                <a:lnTo>
                  <a:pt x="204096" y="114300"/>
                </a:lnTo>
                <a:close/>
              </a:path>
              <a:path w="577215" h="2184400">
                <a:moveTo>
                  <a:pt x="207051" y="114300"/>
                </a:moveTo>
                <a:lnTo>
                  <a:pt x="204096" y="114300"/>
                </a:lnTo>
                <a:lnTo>
                  <a:pt x="207381" y="127000"/>
                </a:lnTo>
                <a:lnTo>
                  <a:pt x="209834" y="127000"/>
                </a:lnTo>
                <a:lnTo>
                  <a:pt x="207051" y="114300"/>
                </a:lnTo>
                <a:close/>
              </a:path>
              <a:path w="577215" h="2184400">
                <a:moveTo>
                  <a:pt x="223030" y="114300"/>
                </a:moveTo>
                <a:lnTo>
                  <a:pt x="207051" y="114300"/>
                </a:lnTo>
                <a:lnTo>
                  <a:pt x="209834" y="127000"/>
                </a:lnTo>
                <a:lnTo>
                  <a:pt x="218983" y="127000"/>
                </a:lnTo>
                <a:lnTo>
                  <a:pt x="223030" y="114300"/>
                </a:lnTo>
                <a:close/>
              </a:path>
              <a:path w="577215" h="2184400">
                <a:moveTo>
                  <a:pt x="160641" y="101600"/>
                </a:moveTo>
                <a:lnTo>
                  <a:pt x="157743" y="101600"/>
                </a:lnTo>
                <a:lnTo>
                  <a:pt x="155875" y="114300"/>
                </a:lnTo>
                <a:lnTo>
                  <a:pt x="159800" y="114300"/>
                </a:lnTo>
                <a:lnTo>
                  <a:pt x="160641" y="101600"/>
                </a:lnTo>
                <a:close/>
              </a:path>
              <a:path w="577215" h="2184400">
                <a:moveTo>
                  <a:pt x="167823" y="106259"/>
                </a:moveTo>
                <a:lnTo>
                  <a:pt x="167037" y="114300"/>
                </a:lnTo>
                <a:lnTo>
                  <a:pt x="170055" y="114300"/>
                </a:lnTo>
                <a:lnTo>
                  <a:pt x="170018" y="111684"/>
                </a:lnTo>
                <a:lnTo>
                  <a:pt x="167823" y="106259"/>
                </a:lnTo>
                <a:close/>
              </a:path>
              <a:path w="577215" h="2184400">
                <a:moveTo>
                  <a:pt x="174749" y="101600"/>
                </a:moveTo>
                <a:lnTo>
                  <a:pt x="169877" y="101600"/>
                </a:lnTo>
                <a:lnTo>
                  <a:pt x="170018" y="111684"/>
                </a:lnTo>
                <a:lnTo>
                  <a:pt x="171077" y="114300"/>
                </a:lnTo>
                <a:lnTo>
                  <a:pt x="174708" y="103200"/>
                </a:lnTo>
                <a:lnTo>
                  <a:pt x="174749" y="101600"/>
                </a:lnTo>
                <a:close/>
              </a:path>
              <a:path w="577215" h="2184400">
                <a:moveTo>
                  <a:pt x="174593" y="107677"/>
                </a:moveTo>
                <a:lnTo>
                  <a:pt x="171077" y="114300"/>
                </a:lnTo>
                <a:lnTo>
                  <a:pt x="174422" y="114300"/>
                </a:lnTo>
                <a:lnTo>
                  <a:pt x="174593" y="107677"/>
                </a:lnTo>
                <a:close/>
              </a:path>
              <a:path w="577215" h="2184400">
                <a:moveTo>
                  <a:pt x="191760" y="101600"/>
                </a:moveTo>
                <a:lnTo>
                  <a:pt x="186480" y="101600"/>
                </a:lnTo>
                <a:lnTo>
                  <a:pt x="183504" y="114300"/>
                </a:lnTo>
                <a:lnTo>
                  <a:pt x="186324" y="114300"/>
                </a:lnTo>
                <a:lnTo>
                  <a:pt x="191760" y="101600"/>
                </a:lnTo>
                <a:close/>
              </a:path>
              <a:path w="577215" h="2184400">
                <a:moveTo>
                  <a:pt x="229133" y="101600"/>
                </a:moveTo>
                <a:lnTo>
                  <a:pt x="196243" y="101600"/>
                </a:lnTo>
                <a:lnTo>
                  <a:pt x="193108" y="114300"/>
                </a:lnTo>
                <a:lnTo>
                  <a:pt x="221714" y="114300"/>
                </a:lnTo>
                <a:lnTo>
                  <a:pt x="229133" y="101600"/>
                </a:lnTo>
                <a:close/>
              </a:path>
              <a:path w="577215" h="2184400">
                <a:moveTo>
                  <a:pt x="233850" y="101600"/>
                </a:moveTo>
                <a:lnTo>
                  <a:pt x="229208" y="101600"/>
                </a:lnTo>
                <a:lnTo>
                  <a:pt x="231303" y="114300"/>
                </a:lnTo>
                <a:lnTo>
                  <a:pt x="233850" y="101600"/>
                </a:lnTo>
                <a:close/>
              </a:path>
              <a:path w="577215" h="2184400">
                <a:moveTo>
                  <a:pt x="177819" y="101600"/>
                </a:moveTo>
                <a:lnTo>
                  <a:pt x="175232" y="101600"/>
                </a:lnTo>
                <a:lnTo>
                  <a:pt x="174708" y="103200"/>
                </a:lnTo>
                <a:lnTo>
                  <a:pt x="174593" y="107677"/>
                </a:lnTo>
                <a:lnTo>
                  <a:pt x="177819" y="101600"/>
                </a:lnTo>
                <a:close/>
              </a:path>
              <a:path w="577215" h="2184400">
                <a:moveTo>
                  <a:pt x="168278" y="101600"/>
                </a:moveTo>
                <a:lnTo>
                  <a:pt x="165937" y="101600"/>
                </a:lnTo>
                <a:lnTo>
                  <a:pt x="167823" y="106259"/>
                </a:lnTo>
                <a:lnTo>
                  <a:pt x="168278" y="101600"/>
                </a:lnTo>
                <a:close/>
              </a:path>
              <a:path w="577215" h="2184400">
                <a:moveTo>
                  <a:pt x="175232" y="101600"/>
                </a:moveTo>
                <a:lnTo>
                  <a:pt x="174749" y="101600"/>
                </a:lnTo>
                <a:lnTo>
                  <a:pt x="174708" y="103200"/>
                </a:lnTo>
                <a:lnTo>
                  <a:pt x="175232" y="101600"/>
                </a:lnTo>
                <a:close/>
              </a:path>
              <a:path w="577215" h="2184400">
                <a:moveTo>
                  <a:pt x="200610" y="63500"/>
                </a:moveTo>
                <a:lnTo>
                  <a:pt x="171591" y="63500"/>
                </a:lnTo>
                <a:lnTo>
                  <a:pt x="167615" y="76200"/>
                </a:lnTo>
                <a:lnTo>
                  <a:pt x="165257" y="101600"/>
                </a:lnTo>
                <a:lnTo>
                  <a:pt x="229429" y="101600"/>
                </a:lnTo>
                <a:lnTo>
                  <a:pt x="226921" y="88900"/>
                </a:lnTo>
                <a:lnTo>
                  <a:pt x="170555" y="88900"/>
                </a:lnTo>
                <a:lnTo>
                  <a:pt x="169139" y="76200"/>
                </a:lnTo>
                <a:lnTo>
                  <a:pt x="193929" y="76200"/>
                </a:lnTo>
                <a:lnTo>
                  <a:pt x="200610" y="63500"/>
                </a:lnTo>
                <a:close/>
              </a:path>
              <a:path w="577215" h="2184400">
                <a:moveTo>
                  <a:pt x="198002" y="76200"/>
                </a:moveTo>
                <a:lnTo>
                  <a:pt x="181988" y="76200"/>
                </a:lnTo>
                <a:lnTo>
                  <a:pt x="180883" y="88900"/>
                </a:lnTo>
                <a:lnTo>
                  <a:pt x="198237" y="88900"/>
                </a:lnTo>
                <a:lnTo>
                  <a:pt x="198002" y="76200"/>
                </a:lnTo>
                <a:close/>
              </a:path>
              <a:path w="577215" h="2184400">
                <a:moveTo>
                  <a:pt x="225929" y="76200"/>
                </a:moveTo>
                <a:lnTo>
                  <a:pt x="199898" y="76200"/>
                </a:lnTo>
                <a:lnTo>
                  <a:pt x="199423" y="88900"/>
                </a:lnTo>
                <a:lnTo>
                  <a:pt x="226921" y="88900"/>
                </a:lnTo>
                <a:lnTo>
                  <a:pt x="225929" y="76200"/>
                </a:lnTo>
                <a:close/>
              </a:path>
              <a:path w="577215" h="2184400">
                <a:moveTo>
                  <a:pt x="240669" y="63500"/>
                </a:moveTo>
                <a:lnTo>
                  <a:pt x="216150" y="63500"/>
                </a:lnTo>
                <a:lnTo>
                  <a:pt x="213667" y="76200"/>
                </a:lnTo>
                <a:lnTo>
                  <a:pt x="231919" y="76200"/>
                </a:lnTo>
                <a:lnTo>
                  <a:pt x="240058" y="88900"/>
                </a:lnTo>
                <a:lnTo>
                  <a:pt x="244818" y="76200"/>
                </a:lnTo>
                <a:lnTo>
                  <a:pt x="240669" y="63500"/>
                </a:lnTo>
                <a:close/>
              </a:path>
              <a:path w="577215" h="2184400">
                <a:moveTo>
                  <a:pt x="208703" y="63500"/>
                </a:moveTo>
                <a:lnTo>
                  <a:pt x="200610" y="63500"/>
                </a:lnTo>
                <a:lnTo>
                  <a:pt x="197970" y="76200"/>
                </a:lnTo>
                <a:lnTo>
                  <a:pt x="213667" y="76200"/>
                </a:lnTo>
                <a:lnTo>
                  <a:pt x="208703" y="63500"/>
                </a:lnTo>
                <a:close/>
              </a:path>
              <a:path w="577215" h="2184400">
                <a:moveTo>
                  <a:pt x="191726" y="50800"/>
                </a:moveTo>
                <a:lnTo>
                  <a:pt x="187171" y="50800"/>
                </a:lnTo>
                <a:lnTo>
                  <a:pt x="188397" y="63500"/>
                </a:lnTo>
                <a:lnTo>
                  <a:pt x="191726" y="50800"/>
                </a:lnTo>
                <a:close/>
              </a:path>
              <a:path w="577215" h="2184400">
                <a:moveTo>
                  <a:pt x="251718" y="38100"/>
                </a:moveTo>
                <a:lnTo>
                  <a:pt x="198255" y="38100"/>
                </a:lnTo>
                <a:lnTo>
                  <a:pt x="198335" y="50800"/>
                </a:lnTo>
                <a:lnTo>
                  <a:pt x="190396" y="63500"/>
                </a:lnTo>
                <a:lnTo>
                  <a:pt x="245641" y="63500"/>
                </a:lnTo>
                <a:lnTo>
                  <a:pt x="245576" y="50800"/>
                </a:lnTo>
                <a:lnTo>
                  <a:pt x="245820" y="50800"/>
                </a:lnTo>
                <a:lnTo>
                  <a:pt x="251718" y="38100"/>
                </a:lnTo>
                <a:close/>
              </a:path>
              <a:path w="577215" h="2184400">
                <a:moveTo>
                  <a:pt x="194202" y="38100"/>
                </a:moveTo>
                <a:lnTo>
                  <a:pt x="193827" y="50800"/>
                </a:lnTo>
                <a:lnTo>
                  <a:pt x="194535" y="50800"/>
                </a:lnTo>
                <a:lnTo>
                  <a:pt x="194202" y="38100"/>
                </a:lnTo>
                <a:close/>
              </a:path>
              <a:path w="577215" h="2184400">
                <a:moveTo>
                  <a:pt x="258046" y="38100"/>
                </a:moveTo>
                <a:lnTo>
                  <a:pt x="254081" y="38100"/>
                </a:lnTo>
                <a:lnTo>
                  <a:pt x="257094" y="50800"/>
                </a:lnTo>
                <a:lnTo>
                  <a:pt x="258046" y="38100"/>
                </a:lnTo>
                <a:close/>
              </a:path>
              <a:path w="577215" h="2184400">
                <a:moveTo>
                  <a:pt x="188124" y="27403"/>
                </a:moveTo>
                <a:lnTo>
                  <a:pt x="181503" y="38100"/>
                </a:lnTo>
                <a:lnTo>
                  <a:pt x="189597" y="38100"/>
                </a:lnTo>
                <a:lnTo>
                  <a:pt x="188124" y="27403"/>
                </a:lnTo>
                <a:close/>
              </a:path>
              <a:path w="577215" h="2184400">
                <a:moveTo>
                  <a:pt x="206925" y="0"/>
                </a:moveTo>
                <a:lnTo>
                  <a:pt x="198667" y="0"/>
                </a:lnTo>
                <a:lnTo>
                  <a:pt x="193949" y="12700"/>
                </a:lnTo>
                <a:lnTo>
                  <a:pt x="189364" y="25400"/>
                </a:lnTo>
                <a:lnTo>
                  <a:pt x="188407" y="26946"/>
                </a:lnTo>
                <a:lnTo>
                  <a:pt x="192434" y="38100"/>
                </a:lnTo>
                <a:lnTo>
                  <a:pt x="205501" y="38100"/>
                </a:lnTo>
                <a:lnTo>
                  <a:pt x="201704" y="25400"/>
                </a:lnTo>
                <a:lnTo>
                  <a:pt x="219956" y="25400"/>
                </a:lnTo>
                <a:lnTo>
                  <a:pt x="218915" y="12700"/>
                </a:lnTo>
                <a:lnTo>
                  <a:pt x="201640" y="12700"/>
                </a:lnTo>
                <a:lnTo>
                  <a:pt x="206925" y="0"/>
                </a:lnTo>
                <a:close/>
              </a:path>
              <a:path w="577215" h="2184400">
                <a:moveTo>
                  <a:pt x="255157" y="25400"/>
                </a:moveTo>
                <a:lnTo>
                  <a:pt x="206356" y="25400"/>
                </a:lnTo>
                <a:lnTo>
                  <a:pt x="205501" y="38100"/>
                </a:lnTo>
                <a:lnTo>
                  <a:pt x="256208" y="38100"/>
                </a:lnTo>
                <a:lnTo>
                  <a:pt x="255157" y="25400"/>
                </a:lnTo>
                <a:close/>
              </a:path>
              <a:path w="577215" h="2184400">
                <a:moveTo>
                  <a:pt x="187848" y="25400"/>
                </a:moveTo>
                <a:lnTo>
                  <a:pt x="188124" y="27403"/>
                </a:lnTo>
                <a:lnTo>
                  <a:pt x="188407" y="26946"/>
                </a:lnTo>
                <a:lnTo>
                  <a:pt x="187848" y="25400"/>
                </a:lnTo>
                <a:close/>
              </a:path>
              <a:path w="577215" h="2184400">
                <a:moveTo>
                  <a:pt x="230796" y="0"/>
                </a:moveTo>
                <a:lnTo>
                  <a:pt x="229102" y="12700"/>
                </a:lnTo>
                <a:lnTo>
                  <a:pt x="219956" y="25400"/>
                </a:lnTo>
                <a:lnTo>
                  <a:pt x="247546" y="25400"/>
                </a:lnTo>
                <a:lnTo>
                  <a:pt x="246364" y="12700"/>
                </a:lnTo>
                <a:lnTo>
                  <a:pt x="234801" y="12700"/>
                </a:lnTo>
                <a:lnTo>
                  <a:pt x="230796" y="0"/>
                </a:lnTo>
                <a:close/>
              </a:path>
              <a:path w="577215" h="2184400">
                <a:moveTo>
                  <a:pt x="250355" y="12700"/>
                </a:moveTo>
                <a:lnTo>
                  <a:pt x="248981" y="12700"/>
                </a:lnTo>
                <a:lnTo>
                  <a:pt x="249204" y="25400"/>
                </a:lnTo>
                <a:lnTo>
                  <a:pt x="250355" y="12700"/>
                </a:lnTo>
                <a:close/>
              </a:path>
              <a:path w="577215" h="2184400">
                <a:moveTo>
                  <a:pt x="216569" y="0"/>
                </a:moveTo>
                <a:lnTo>
                  <a:pt x="207833" y="12700"/>
                </a:lnTo>
                <a:lnTo>
                  <a:pt x="218915" y="12700"/>
                </a:lnTo>
                <a:lnTo>
                  <a:pt x="216569" y="0"/>
                </a:lnTo>
                <a:close/>
              </a:path>
            </a:pathLst>
          </a:custGeom>
          <a:solidFill>
            <a:srgbClr val="EC5D57"/>
          </a:solidFill>
        </p:spPr>
        <p:txBody>
          <a:bodyPr wrap="square" lIns="0" tIns="0" rIns="0" bIns="0" rtlCol="0"/>
          <a:lstStyle/>
          <a:p>
            <a:endParaRPr/>
          </a:p>
        </p:txBody>
      </p:sp>
      <p:sp>
        <p:nvSpPr>
          <p:cNvPr id="17" name="object 17"/>
          <p:cNvSpPr/>
          <p:nvPr/>
        </p:nvSpPr>
        <p:spPr>
          <a:xfrm>
            <a:off x="9773319" y="4214471"/>
            <a:ext cx="360829" cy="1371600"/>
          </a:xfrm>
          <a:prstGeom prst="rect">
            <a:avLst/>
          </a:prstGeom>
          <a:blipFill>
            <a:blip r:embed="rId3" cstate="print"/>
            <a:stretch>
              <a:fillRect/>
            </a:stretch>
          </a:blipFill>
        </p:spPr>
        <p:txBody>
          <a:bodyPr wrap="square" lIns="0" tIns="0" rIns="0" bIns="0" rtlCol="0"/>
          <a:lstStyle/>
          <a:p>
            <a:endParaRPr/>
          </a:p>
        </p:txBody>
      </p:sp>
      <p:sp>
        <p:nvSpPr>
          <p:cNvPr id="18" name="object 18"/>
          <p:cNvSpPr txBox="1"/>
          <p:nvPr/>
        </p:nvSpPr>
        <p:spPr>
          <a:xfrm>
            <a:off x="3824820" y="5436471"/>
            <a:ext cx="827405" cy="324448"/>
          </a:xfrm>
          <a:prstGeom prst="rect">
            <a:avLst/>
          </a:prstGeom>
          <a:ln w="25400">
            <a:solidFill>
              <a:srgbClr val="85888D"/>
            </a:solidFill>
          </a:ln>
        </p:spPr>
        <p:txBody>
          <a:bodyPr vert="horz" wrap="square" lIns="0" tIns="62230" rIns="0" bIns="0" rtlCol="0">
            <a:spAutoFit/>
          </a:bodyPr>
          <a:lstStyle/>
          <a:p>
            <a:pPr marL="60960">
              <a:spcBef>
                <a:spcPts val="490"/>
              </a:spcBef>
            </a:pPr>
            <a:r>
              <a:rPr sz="1700" spc="-15" dirty="0">
                <a:latin typeface="Verdana"/>
                <a:cs typeface="Verdana"/>
              </a:rPr>
              <a:t>Kernel</a:t>
            </a:r>
            <a:endParaRPr sz="1700">
              <a:latin typeface="Verdana"/>
              <a:cs typeface="Verdana"/>
            </a:endParaRPr>
          </a:p>
        </p:txBody>
      </p:sp>
      <p:sp>
        <p:nvSpPr>
          <p:cNvPr id="19" name="object 19"/>
          <p:cNvSpPr txBox="1"/>
          <p:nvPr/>
        </p:nvSpPr>
        <p:spPr>
          <a:xfrm>
            <a:off x="5841608" y="3908191"/>
            <a:ext cx="1884680" cy="328936"/>
          </a:xfrm>
          <a:prstGeom prst="rect">
            <a:avLst/>
          </a:prstGeom>
          <a:ln w="25400">
            <a:solidFill>
              <a:srgbClr val="85888D"/>
            </a:solidFill>
          </a:ln>
        </p:spPr>
        <p:txBody>
          <a:bodyPr vert="horz" wrap="square" lIns="0" tIns="66675" rIns="0" bIns="0" rtlCol="0">
            <a:spAutoFit/>
          </a:bodyPr>
          <a:lstStyle/>
          <a:p>
            <a:pPr marL="63500">
              <a:spcBef>
                <a:spcPts val="525"/>
              </a:spcBef>
            </a:pPr>
            <a:r>
              <a:rPr sz="1700" spc="-5" dirty="0">
                <a:latin typeface="Verdana"/>
                <a:cs typeface="Verdana"/>
              </a:rPr>
              <a:t>Event Handler</a:t>
            </a:r>
            <a:r>
              <a:rPr sz="1700" spc="-50" dirty="0">
                <a:latin typeface="Verdana"/>
                <a:cs typeface="Verdana"/>
              </a:rPr>
              <a:t> </a:t>
            </a:r>
            <a:r>
              <a:rPr sz="1700" dirty="0">
                <a:latin typeface="Verdana"/>
                <a:cs typeface="Verdana"/>
              </a:rPr>
              <a:t>1</a:t>
            </a:r>
            <a:endParaRPr sz="1700">
              <a:latin typeface="Verdana"/>
              <a:cs typeface="Verdana"/>
            </a:endParaRPr>
          </a:p>
        </p:txBody>
      </p:sp>
      <p:sp>
        <p:nvSpPr>
          <p:cNvPr id="20" name="object 20"/>
          <p:cNvSpPr txBox="1"/>
          <p:nvPr/>
        </p:nvSpPr>
        <p:spPr>
          <a:xfrm>
            <a:off x="5841608" y="4759091"/>
            <a:ext cx="1884680" cy="328936"/>
          </a:xfrm>
          <a:prstGeom prst="rect">
            <a:avLst/>
          </a:prstGeom>
          <a:ln w="25400">
            <a:solidFill>
              <a:srgbClr val="85888D"/>
            </a:solidFill>
          </a:ln>
        </p:spPr>
        <p:txBody>
          <a:bodyPr vert="horz" wrap="square" lIns="0" tIns="66675" rIns="0" bIns="0" rtlCol="0">
            <a:spAutoFit/>
          </a:bodyPr>
          <a:lstStyle/>
          <a:p>
            <a:pPr marL="63500">
              <a:spcBef>
                <a:spcPts val="525"/>
              </a:spcBef>
            </a:pPr>
            <a:r>
              <a:rPr sz="1700" spc="-5" dirty="0">
                <a:latin typeface="Verdana"/>
                <a:cs typeface="Verdana"/>
              </a:rPr>
              <a:t>Event Handler</a:t>
            </a:r>
            <a:r>
              <a:rPr sz="1700" spc="-50" dirty="0">
                <a:latin typeface="Verdana"/>
                <a:cs typeface="Verdana"/>
              </a:rPr>
              <a:t> </a:t>
            </a:r>
            <a:r>
              <a:rPr sz="1700" dirty="0">
                <a:latin typeface="Verdana"/>
                <a:cs typeface="Verdana"/>
              </a:rPr>
              <a:t>2</a:t>
            </a:r>
            <a:endParaRPr sz="1700">
              <a:latin typeface="Verdana"/>
              <a:cs typeface="Verdana"/>
            </a:endParaRPr>
          </a:p>
        </p:txBody>
      </p:sp>
      <p:sp>
        <p:nvSpPr>
          <p:cNvPr id="21" name="object 21"/>
          <p:cNvSpPr txBox="1"/>
          <p:nvPr/>
        </p:nvSpPr>
        <p:spPr>
          <a:xfrm>
            <a:off x="5841608" y="5609990"/>
            <a:ext cx="1884680" cy="328936"/>
          </a:xfrm>
          <a:prstGeom prst="rect">
            <a:avLst/>
          </a:prstGeom>
          <a:ln w="25400">
            <a:solidFill>
              <a:srgbClr val="85888D"/>
            </a:solidFill>
          </a:ln>
        </p:spPr>
        <p:txBody>
          <a:bodyPr vert="horz" wrap="square" lIns="0" tIns="66675" rIns="0" bIns="0" rtlCol="0">
            <a:spAutoFit/>
          </a:bodyPr>
          <a:lstStyle/>
          <a:p>
            <a:pPr marL="63500">
              <a:spcBef>
                <a:spcPts val="525"/>
              </a:spcBef>
            </a:pPr>
            <a:r>
              <a:rPr sz="1700" spc="-5" dirty="0">
                <a:latin typeface="Verdana"/>
                <a:cs typeface="Verdana"/>
              </a:rPr>
              <a:t>Event Handler</a:t>
            </a:r>
            <a:r>
              <a:rPr sz="1700" spc="-50" dirty="0">
                <a:latin typeface="Verdana"/>
                <a:cs typeface="Verdana"/>
              </a:rPr>
              <a:t> </a:t>
            </a:r>
            <a:r>
              <a:rPr sz="1700" dirty="0">
                <a:latin typeface="Verdana"/>
                <a:cs typeface="Verdana"/>
              </a:rPr>
              <a:t>3</a:t>
            </a:r>
            <a:endParaRPr sz="1700">
              <a:latin typeface="Verdana"/>
              <a:cs typeface="Verdana"/>
            </a:endParaRPr>
          </a:p>
        </p:txBody>
      </p:sp>
      <p:sp>
        <p:nvSpPr>
          <p:cNvPr id="22" name="object 22"/>
          <p:cNvSpPr/>
          <p:nvPr/>
        </p:nvSpPr>
        <p:spPr>
          <a:xfrm>
            <a:off x="4609148" y="4088799"/>
            <a:ext cx="1166495" cy="1358900"/>
          </a:xfrm>
          <a:custGeom>
            <a:avLst/>
            <a:gdLst/>
            <a:ahLst/>
            <a:cxnLst/>
            <a:rect l="l" t="t" r="r" b="b"/>
            <a:pathLst>
              <a:path w="1166495" h="1358900">
                <a:moveTo>
                  <a:pt x="0" y="1358749"/>
                </a:moveTo>
                <a:lnTo>
                  <a:pt x="1157998" y="9636"/>
                </a:lnTo>
                <a:lnTo>
                  <a:pt x="1166270" y="0"/>
                </a:lnTo>
              </a:path>
            </a:pathLst>
          </a:custGeom>
          <a:ln w="25399">
            <a:solidFill>
              <a:srgbClr val="000000"/>
            </a:solidFill>
          </a:ln>
        </p:spPr>
        <p:txBody>
          <a:bodyPr wrap="square" lIns="0" tIns="0" rIns="0" bIns="0" rtlCol="0"/>
          <a:lstStyle/>
          <a:p>
            <a:endParaRPr/>
          </a:p>
        </p:txBody>
      </p:sp>
      <p:sp>
        <p:nvSpPr>
          <p:cNvPr id="23" name="object 23"/>
          <p:cNvSpPr/>
          <p:nvPr/>
        </p:nvSpPr>
        <p:spPr>
          <a:xfrm>
            <a:off x="5720889" y="4005923"/>
            <a:ext cx="125730" cy="132715"/>
          </a:xfrm>
          <a:custGeom>
            <a:avLst/>
            <a:gdLst/>
            <a:ahLst/>
            <a:cxnLst/>
            <a:rect l="l" t="t" r="r" b="b"/>
            <a:pathLst>
              <a:path w="125729" h="132714">
                <a:moveTo>
                  <a:pt x="125665" y="0"/>
                </a:moveTo>
                <a:lnTo>
                  <a:pt x="0" y="52810"/>
                </a:lnTo>
                <a:lnTo>
                  <a:pt x="92514" y="132218"/>
                </a:lnTo>
                <a:lnTo>
                  <a:pt x="125665" y="0"/>
                </a:lnTo>
                <a:close/>
              </a:path>
            </a:pathLst>
          </a:custGeom>
          <a:solidFill>
            <a:srgbClr val="000000"/>
          </a:solidFill>
        </p:spPr>
        <p:txBody>
          <a:bodyPr wrap="square" lIns="0" tIns="0" rIns="0" bIns="0" rtlCol="0"/>
          <a:lstStyle/>
          <a:p>
            <a:endParaRPr/>
          </a:p>
        </p:txBody>
      </p:sp>
      <p:sp>
        <p:nvSpPr>
          <p:cNvPr id="24" name="object 24"/>
          <p:cNvSpPr/>
          <p:nvPr/>
        </p:nvSpPr>
        <p:spPr>
          <a:xfrm>
            <a:off x="4732776" y="4137508"/>
            <a:ext cx="1113790" cy="1280795"/>
          </a:xfrm>
          <a:custGeom>
            <a:avLst/>
            <a:gdLst/>
            <a:ahLst/>
            <a:cxnLst/>
            <a:rect l="l" t="t" r="r" b="b"/>
            <a:pathLst>
              <a:path w="1113789" h="1280795">
                <a:moveTo>
                  <a:pt x="0" y="1280246"/>
                </a:moveTo>
                <a:lnTo>
                  <a:pt x="8335" y="1270665"/>
                </a:lnTo>
                <a:lnTo>
                  <a:pt x="1113778" y="0"/>
                </a:lnTo>
              </a:path>
            </a:pathLst>
          </a:custGeom>
          <a:ln w="25399">
            <a:solidFill>
              <a:srgbClr val="000000"/>
            </a:solidFill>
          </a:ln>
        </p:spPr>
        <p:txBody>
          <a:bodyPr wrap="square" lIns="0" tIns="0" rIns="0" bIns="0" rtlCol="0"/>
          <a:lstStyle/>
          <a:p>
            <a:endParaRPr/>
          </a:p>
        </p:txBody>
      </p:sp>
      <p:sp>
        <p:nvSpPr>
          <p:cNvPr id="25" name="object 25"/>
          <p:cNvSpPr/>
          <p:nvPr/>
        </p:nvSpPr>
        <p:spPr>
          <a:xfrm>
            <a:off x="4661089" y="5368161"/>
            <a:ext cx="126364" cy="132080"/>
          </a:xfrm>
          <a:custGeom>
            <a:avLst/>
            <a:gdLst/>
            <a:ahLst/>
            <a:cxnLst/>
            <a:rect l="l" t="t" r="r" b="b"/>
            <a:pathLst>
              <a:path w="126364" h="132079">
                <a:moveTo>
                  <a:pt x="34030" y="0"/>
                </a:moveTo>
                <a:lnTo>
                  <a:pt x="0" y="131993"/>
                </a:lnTo>
                <a:lnTo>
                  <a:pt x="126013" y="80022"/>
                </a:lnTo>
                <a:lnTo>
                  <a:pt x="34030" y="0"/>
                </a:lnTo>
                <a:close/>
              </a:path>
            </a:pathLst>
          </a:custGeom>
          <a:solidFill>
            <a:srgbClr val="000000"/>
          </a:solidFill>
        </p:spPr>
        <p:txBody>
          <a:bodyPr wrap="square" lIns="0" tIns="0" rIns="0" bIns="0" rtlCol="0"/>
          <a:lstStyle/>
          <a:p>
            <a:endParaRPr/>
          </a:p>
        </p:txBody>
      </p:sp>
      <p:sp>
        <p:nvSpPr>
          <p:cNvPr id="26" name="object 26"/>
          <p:cNvSpPr/>
          <p:nvPr/>
        </p:nvSpPr>
        <p:spPr>
          <a:xfrm>
            <a:off x="4678139" y="5708885"/>
            <a:ext cx="1059815" cy="22860"/>
          </a:xfrm>
          <a:custGeom>
            <a:avLst/>
            <a:gdLst/>
            <a:ahLst/>
            <a:cxnLst/>
            <a:rect l="l" t="t" r="r" b="b"/>
            <a:pathLst>
              <a:path w="1059814" h="22860">
                <a:moveTo>
                  <a:pt x="1059780" y="0"/>
                </a:moveTo>
                <a:lnTo>
                  <a:pt x="1047083" y="271"/>
                </a:lnTo>
                <a:lnTo>
                  <a:pt x="0" y="22689"/>
                </a:lnTo>
              </a:path>
            </a:pathLst>
          </a:custGeom>
          <a:ln w="25399">
            <a:solidFill>
              <a:srgbClr val="000000"/>
            </a:solidFill>
          </a:ln>
        </p:spPr>
        <p:txBody>
          <a:bodyPr wrap="square" lIns="0" tIns="0" rIns="0" bIns="0" rtlCol="0"/>
          <a:lstStyle/>
          <a:p>
            <a:endParaRPr/>
          </a:p>
        </p:txBody>
      </p:sp>
      <p:sp>
        <p:nvSpPr>
          <p:cNvPr id="27" name="object 27"/>
          <p:cNvSpPr/>
          <p:nvPr/>
        </p:nvSpPr>
        <p:spPr>
          <a:xfrm>
            <a:off x="5723917" y="5648211"/>
            <a:ext cx="123825" cy="121920"/>
          </a:xfrm>
          <a:custGeom>
            <a:avLst/>
            <a:gdLst/>
            <a:ahLst/>
            <a:cxnLst/>
            <a:rect l="l" t="t" r="r" b="b"/>
            <a:pathLst>
              <a:path w="123825" h="121920">
                <a:moveTo>
                  <a:pt x="0" y="0"/>
                </a:moveTo>
                <a:lnTo>
                  <a:pt x="2609" y="121892"/>
                </a:lnTo>
                <a:lnTo>
                  <a:pt x="123197" y="58336"/>
                </a:lnTo>
                <a:lnTo>
                  <a:pt x="0" y="0"/>
                </a:lnTo>
                <a:close/>
              </a:path>
            </a:pathLst>
          </a:custGeom>
          <a:solidFill>
            <a:srgbClr val="000000"/>
          </a:solidFill>
        </p:spPr>
        <p:txBody>
          <a:bodyPr wrap="square" lIns="0" tIns="0" rIns="0" bIns="0" rtlCol="0"/>
          <a:lstStyle/>
          <a:p>
            <a:endParaRPr/>
          </a:p>
        </p:txBody>
      </p:sp>
      <p:sp>
        <p:nvSpPr>
          <p:cNvPr id="28" name="object 28"/>
          <p:cNvSpPr/>
          <p:nvPr/>
        </p:nvSpPr>
        <p:spPr>
          <a:xfrm>
            <a:off x="4761598" y="5811630"/>
            <a:ext cx="1085850" cy="0"/>
          </a:xfrm>
          <a:custGeom>
            <a:avLst/>
            <a:gdLst/>
            <a:ahLst/>
            <a:cxnLst/>
            <a:rect l="l" t="t" r="r" b="b"/>
            <a:pathLst>
              <a:path w="1085850">
                <a:moveTo>
                  <a:pt x="1085308" y="0"/>
                </a:moveTo>
                <a:lnTo>
                  <a:pt x="12700" y="0"/>
                </a:lnTo>
                <a:lnTo>
                  <a:pt x="0" y="0"/>
                </a:lnTo>
              </a:path>
            </a:pathLst>
          </a:custGeom>
          <a:ln w="25400">
            <a:solidFill>
              <a:srgbClr val="000000"/>
            </a:solidFill>
          </a:ln>
        </p:spPr>
        <p:txBody>
          <a:bodyPr wrap="square" lIns="0" tIns="0" rIns="0" bIns="0" rtlCol="0"/>
          <a:lstStyle/>
          <a:p>
            <a:endParaRPr/>
          </a:p>
        </p:txBody>
      </p:sp>
      <p:sp>
        <p:nvSpPr>
          <p:cNvPr id="29" name="object 29"/>
          <p:cNvSpPr/>
          <p:nvPr/>
        </p:nvSpPr>
        <p:spPr>
          <a:xfrm>
            <a:off x="4652378" y="5750669"/>
            <a:ext cx="121920" cy="121920"/>
          </a:xfrm>
          <a:custGeom>
            <a:avLst/>
            <a:gdLst/>
            <a:ahLst/>
            <a:cxnLst/>
            <a:rect l="l" t="t" r="r" b="b"/>
            <a:pathLst>
              <a:path w="121919" h="121920">
                <a:moveTo>
                  <a:pt x="121919" y="0"/>
                </a:moveTo>
                <a:lnTo>
                  <a:pt x="0" y="60959"/>
                </a:lnTo>
                <a:lnTo>
                  <a:pt x="121919" y="121919"/>
                </a:lnTo>
                <a:lnTo>
                  <a:pt x="121919" y="0"/>
                </a:lnTo>
                <a:close/>
              </a:path>
            </a:pathLst>
          </a:custGeom>
          <a:solidFill>
            <a:srgbClr val="000000"/>
          </a:solidFill>
        </p:spPr>
        <p:txBody>
          <a:bodyPr wrap="square" lIns="0" tIns="0" rIns="0" bIns="0" rtlCol="0"/>
          <a:lstStyle/>
          <a:p>
            <a:endParaRPr/>
          </a:p>
        </p:txBody>
      </p:sp>
      <p:sp>
        <p:nvSpPr>
          <p:cNvPr id="30" name="object 30"/>
          <p:cNvSpPr/>
          <p:nvPr/>
        </p:nvSpPr>
        <p:spPr>
          <a:xfrm>
            <a:off x="4664794" y="4908896"/>
            <a:ext cx="1087755" cy="687070"/>
          </a:xfrm>
          <a:custGeom>
            <a:avLst/>
            <a:gdLst/>
            <a:ahLst/>
            <a:cxnLst/>
            <a:rect l="l" t="t" r="r" b="b"/>
            <a:pathLst>
              <a:path w="1087754" h="687070">
                <a:moveTo>
                  <a:pt x="1087635" y="0"/>
                </a:moveTo>
                <a:lnTo>
                  <a:pt x="1076896" y="6780"/>
                </a:lnTo>
                <a:lnTo>
                  <a:pt x="0" y="686699"/>
                </a:lnTo>
              </a:path>
            </a:pathLst>
          </a:custGeom>
          <a:ln w="25400">
            <a:solidFill>
              <a:srgbClr val="000000"/>
            </a:solidFill>
          </a:ln>
        </p:spPr>
        <p:txBody>
          <a:bodyPr wrap="square" lIns="0" tIns="0" rIns="0" bIns="0" rtlCol="0"/>
          <a:lstStyle/>
          <a:p>
            <a:endParaRPr/>
          </a:p>
        </p:txBody>
      </p:sp>
      <p:sp>
        <p:nvSpPr>
          <p:cNvPr id="31" name="object 31"/>
          <p:cNvSpPr/>
          <p:nvPr/>
        </p:nvSpPr>
        <p:spPr>
          <a:xfrm>
            <a:off x="5709145" y="4850588"/>
            <a:ext cx="135890" cy="116839"/>
          </a:xfrm>
          <a:custGeom>
            <a:avLst/>
            <a:gdLst/>
            <a:ahLst/>
            <a:cxnLst/>
            <a:rect l="l" t="t" r="r" b="b"/>
            <a:pathLst>
              <a:path w="135889" h="116839">
                <a:moveTo>
                  <a:pt x="135637" y="0"/>
                </a:moveTo>
                <a:lnTo>
                  <a:pt x="0" y="13543"/>
                </a:lnTo>
                <a:lnTo>
                  <a:pt x="65090" y="116635"/>
                </a:lnTo>
                <a:lnTo>
                  <a:pt x="135637" y="0"/>
                </a:lnTo>
                <a:close/>
              </a:path>
            </a:pathLst>
          </a:custGeom>
          <a:solidFill>
            <a:srgbClr val="000000"/>
          </a:solidFill>
        </p:spPr>
        <p:txBody>
          <a:bodyPr wrap="square" lIns="0" tIns="0" rIns="0" bIns="0" rtlCol="0"/>
          <a:lstStyle/>
          <a:p>
            <a:endParaRPr/>
          </a:p>
        </p:txBody>
      </p:sp>
      <p:sp>
        <p:nvSpPr>
          <p:cNvPr id="32" name="object 32"/>
          <p:cNvSpPr/>
          <p:nvPr/>
        </p:nvSpPr>
        <p:spPr>
          <a:xfrm>
            <a:off x="4744066" y="4939488"/>
            <a:ext cx="1113790" cy="699135"/>
          </a:xfrm>
          <a:custGeom>
            <a:avLst/>
            <a:gdLst/>
            <a:ahLst/>
            <a:cxnLst/>
            <a:rect l="l" t="t" r="r" b="b"/>
            <a:pathLst>
              <a:path w="1113789" h="699135">
                <a:moveTo>
                  <a:pt x="1113416" y="0"/>
                </a:moveTo>
                <a:lnTo>
                  <a:pt x="10757" y="691820"/>
                </a:lnTo>
                <a:lnTo>
                  <a:pt x="0" y="698569"/>
                </a:lnTo>
              </a:path>
            </a:pathLst>
          </a:custGeom>
          <a:ln w="25399">
            <a:solidFill>
              <a:srgbClr val="000000"/>
            </a:solidFill>
          </a:ln>
        </p:spPr>
        <p:txBody>
          <a:bodyPr wrap="square" lIns="0" tIns="0" rIns="0" bIns="0" rtlCol="0"/>
          <a:lstStyle/>
          <a:p>
            <a:endParaRPr/>
          </a:p>
        </p:txBody>
      </p:sp>
      <p:sp>
        <p:nvSpPr>
          <p:cNvPr id="33" name="object 33"/>
          <p:cNvSpPr/>
          <p:nvPr/>
        </p:nvSpPr>
        <p:spPr>
          <a:xfrm>
            <a:off x="4651547" y="5579670"/>
            <a:ext cx="135890" cy="116839"/>
          </a:xfrm>
          <a:custGeom>
            <a:avLst/>
            <a:gdLst/>
            <a:ahLst/>
            <a:cxnLst/>
            <a:rect l="l" t="t" r="r" b="b"/>
            <a:pathLst>
              <a:path w="135889" h="116839">
                <a:moveTo>
                  <a:pt x="70877" y="0"/>
                </a:moveTo>
                <a:lnTo>
                  <a:pt x="0" y="116434"/>
                </a:lnTo>
                <a:lnTo>
                  <a:pt x="135674" y="103275"/>
                </a:lnTo>
                <a:lnTo>
                  <a:pt x="70877" y="0"/>
                </a:lnTo>
                <a:close/>
              </a:path>
            </a:pathLst>
          </a:custGeom>
          <a:solidFill>
            <a:srgbClr val="000000"/>
          </a:solidFill>
        </p:spPr>
        <p:txBody>
          <a:bodyPr wrap="square" lIns="0" tIns="0" rIns="0" bIns="0" rtlCol="0"/>
          <a:lstStyle/>
          <a:p>
            <a:endParaRPr/>
          </a:p>
        </p:txBody>
      </p:sp>
      <p:sp>
        <p:nvSpPr>
          <p:cNvPr id="34" name="object 34"/>
          <p:cNvSpPr/>
          <p:nvPr/>
        </p:nvSpPr>
        <p:spPr>
          <a:xfrm>
            <a:off x="7716395" y="3246360"/>
            <a:ext cx="658495" cy="868044"/>
          </a:xfrm>
          <a:custGeom>
            <a:avLst/>
            <a:gdLst/>
            <a:ahLst/>
            <a:cxnLst/>
            <a:rect l="l" t="t" r="r" b="b"/>
            <a:pathLst>
              <a:path w="658495" h="868045">
                <a:moveTo>
                  <a:pt x="0" y="867753"/>
                </a:moveTo>
                <a:lnTo>
                  <a:pt x="650254" y="10120"/>
                </a:lnTo>
                <a:lnTo>
                  <a:pt x="657927" y="0"/>
                </a:lnTo>
              </a:path>
            </a:pathLst>
          </a:custGeom>
          <a:ln w="25400">
            <a:solidFill>
              <a:srgbClr val="000000"/>
            </a:solidFill>
          </a:ln>
        </p:spPr>
        <p:txBody>
          <a:bodyPr wrap="square" lIns="0" tIns="0" rIns="0" bIns="0" rtlCol="0"/>
          <a:lstStyle/>
          <a:p>
            <a:endParaRPr/>
          </a:p>
        </p:txBody>
      </p:sp>
      <p:sp>
        <p:nvSpPr>
          <p:cNvPr id="35" name="object 35"/>
          <p:cNvSpPr/>
          <p:nvPr/>
        </p:nvSpPr>
        <p:spPr>
          <a:xfrm>
            <a:off x="8318073" y="3159329"/>
            <a:ext cx="122555" cy="133985"/>
          </a:xfrm>
          <a:custGeom>
            <a:avLst/>
            <a:gdLst/>
            <a:ahLst/>
            <a:cxnLst/>
            <a:rect l="l" t="t" r="r" b="b"/>
            <a:pathLst>
              <a:path w="122554" h="133985">
                <a:moveTo>
                  <a:pt x="122236" y="0"/>
                </a:moveTo>
                <a:lnTo>
                  <a:pt x="0" y="60321"/>
                </a:lnTo>
                <a:lnTo>
                  <a:pt x="97152" y="133982"/>
                </a:lnTo>
                <a:lnTo>
                  <a:pt x="122236" y="0"/>
                </a:lnTo>
                <a:close/>
              </a:path>
            </a:pathLst>
          </a:custGeom>
          <a:solidFill>
            <a:srgbClr val="000000"/>
          </a:solidFill>
        </p:spPr>
        <p:txBody>
          <a:bodyPr wrap="square" lIns="0" tIns="0" rIns="0" bIns="0" rtlCol="0"/>
          <a:lstStyle/>
          <a:p>
            <a:endParaRPr/>
          </a:p>
        </p:txBody>
      </p:sp>
      <p:sp>
        <p:nvSpPr>
          <p:cNvPr id="36" name="object 36"/>
          <p:cNvSpPr/>
          <p:nvPr/>
        </p:nvSpPr>
        <p:spPr>
          <a:xfrm>
            <a:off x="7794807" y="4218172"/>
            <a:ext cx="772795" cy="1138555"/>
          </a:xfrm>
          <a:custGeom>
            <a:avLst/>
            <a:gdLst/>
            <a:ahLst/>
            <a:cxnLst/>
            <a:rect l="l" t="t" r="r" b="b"/>
            <a:pathLst>
              <a:path w="772795" h="1138554">
                <a:moveTo>
                  <a:pt x="772501" y="1138255"/>
                </a:moveTo>
                <a:lnTo>
                  <a:pt x="7131" y="10508"/>
                </a:lnTo>
                <a:lnTo>
                  <a:pt x="0" y="0"/>
                </a:lnTo>
              </a:path>
            </a:pathLst>
          </a:custGeom>
          <a:ln w="25400">
            <a:solidFill>
              <a:srgbClr val="000000"/>
            </a:solidFill>
          </a:ln>
        </p:spPr>
        <p:txBody>
          <a:bodyPr wrap="square" lIns="0" tIns="0" rIns="0" bIns="0" rtlCol="0"/>
          <a:lstStyle/>
          <a:p>
            <a:endParaRPr/>
          </a:p>
        </p:txBody>
      </p:sp>
      <p:sp>
        <p:nvSpPr>
          <p:cNvPr id="37" name="object 37"/>
          <p:cNvSpPr/>
          <p:nvPr/>
        </p:nvSpPr>
        <p:spPr>
          <a:xfrm>
            <a:off x="7733473" y="4127800"/>
            <a:ext cx="119380" cy="135255"/>
          </a:xfrm>
          <a:custGeom>
            <a:avLst/>
            <a:gdLst/>
            <a:ahLst/>
            <a:cxnLst/>
            <a:rect l="l" t="t" r="r" b="b"/>
            <a:pathLst>
              <a:path w="119379" h="135254">
                <a:moveTo>
                  <a:pt x="0" y="0"/>
                </a:moveTo>
                <a:lnTo>
                  <a:pt x="18025" y="135112"/>
                </a:lnTo>
                <a:lnTo>
                  <a:pt x="118906" y="66648"/>
                </a:lnTo>
                <a:lnTo>
                  <a:pt x="0" y="0"/>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1145893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776412" y="6365876"/>
            <a:ext cx="8641080" cy="1905"/>
          </a:xfrm>
          <a:custGeom>
            <a:avLst/>
            <a:gdLst/>
            <a:ahLst/>
            <a:cxnLst/>
            <a:rect l="l" t="t" r="r" b="b"/>
            <a:pathLst>
              <a:path w="8641080" h="1904">
                <a:moveTo>
                  <a:pt x="0" y="0"/>
                </a:moveTo>
                <a:lnTo>
                  <a:pt x="8640762" y="1587"/>
                </a:lnTo>
              </a:path>
            </a:pathLst>
          </a:custGeom>
          <a:ln w="7620">
            <a:solidFill>
              <a:srgbClr val="000000"/>
            </a:solidFill>
          </a:ln>
        </p:spPr>
        <p:txBody>
          <a:bodyPr wrap="square" lIns="0" tIns="0" rIns="0" bIns="0" rtlCol="0"/>
          <a:lstStyle/>
          <a:p>
            <a:endParaRPr/>
          </a:p>
        </p:txBody>
      </p:sp>
      <p:sp>
        <p:nvSpPr>
          <p:cNvPr id="5" name="object 5"/>
          <p:cNvSpPr/>
          <p:nvPr/>
        </p:nvSpPr>
        <p:spPr>
          <a:xfrm>
            <a:off x="2119383" y="1550987"/>
            <a:ext cx="2426970" cy="308610"/>
          </a:xfrm>
          <a:custGeom>
            <a:avLst/>
            <a:gdLst/>
            <a:ahLst/>
            <a:cxnLst/>
            <a:rect l="l" t="t" r="r" b="b"/>
            <a:pathLst>
              <a:path w="2426970" h="308610">
                <a:moveTo>
                  <a:pt x="0" y="0"/>
                </a:moveTo>
                <a:lnTo>
                  <a:pt x="2426348" y="0"/>
                </a:lnTo>
                <a:lnTo>
                  <a:pt x="2426348" y="308322"/>
                </a:lnTo>
                <a:lnTo>
                  <a:pt x="0" y="308322"/>
                </a:lnTo>
                <a:lnTo>
                  <a:pt x="0" y="0"/>
                </a:lnTo>
                <a:close/>
              </a:path>
            </a:pathLst>
          </a:custGeom>
          <a:solidFill>
            <a:srgbClr val="FFFB00"/>
          </a:solidFill>
        </p:spPr>
        <p:txBody>
          <a:bodyPr wrap="square" lIns="0" tIns="0" rIns="0" bIns="0" rtlCol="0"/>
          <a:lstStyle/>
          <a:p>
            <a:endParaRPr/>
          </a:p>
        </p:txBody>
      </p:sp>
      <p:sp>
        <p:nvSpPr>
          <p:cNvPr id="11" name="object 11"/>
          <p:cNvSpPr txBox="1"/>
          <p:nvPr/>
        </p:nvSpPr>
        <p:spPr>
          <a:xfrm>
            <a:off x="2540000" y="5456933"/>
            <a:ext cx="1732914" cy="548005"/>
          </a:xfrm>
          <a:prstGeom prst="rect">
            <a:avLst/>
          </a:prstGeom>
        </p:spPr>
        <p:txBody>
          <a:bodyPr vert="horz" wrap="square" lIns="0" tIns="0" rIns="0" bIns="0" rtlCol="0">
            <a:spAutoFit/>
          </a:bodyPr>
          <a:lstStyle/>
          <a:p>
            <a:pPr marL="12700">
              <a:lnSpc>
                <a:spcPts val="1750"/>
              </a:lnSpc>
            </a:pPr>
            <a:r>
              <a:rPr sz="1600" b="1" dirty="0">
                <a:latin typeface="Courier New"/>
                <a:cs typeface="Courier New"/>
              </a:rPr>
              <a:t>}</a:t>
            </a:r>
            <a:endParaRPr sz="1600" dirty="0">
              <a:latin typeface="Courier New"/>
              <a:cs typeface="Courier New"/>
            </a:endParaRPr>
          </a:p>
          <a:p>
            <a:pPr marL="12700">
              <a:spcBef>
                <a:spcPts val="380"/>
              </a:spcBef>
            </a:pPr>
            <a:r>
              <a:rPr sz="1600" b="1" spc="-5" dirty="0">
                <a:latin typeface="Courier New"/>
                <a:cs typeface="Courier New"/>
              </a:rPr>
              <a:t>PROCESS_END();</a:t>
            </a:r>
            <a:endParaRPr sz="1600" dirty="0">
              <a:latin typeface="Courier New"/>
              <a:cs typeface="Courier New"/>
            </a:endParaRPr>
          </a:p>
        </p:txBody>
      </p:sp>
      <p:sp>
        <p:nvSpPr>
          <p:cNvPr id="8" name="object 8"/>
          <p:cNvSpPr txBox="1"/>
          <p:nvPr/>
        </p:nvSpPr>
        <p:spPr>
          <a:xfrm>
            <a:off x="2184400" y="1196339"/>
            <a:ext cx="5513070" cy="2784352"/>
          </a:xfrm>
          <a:prstGeom prst="rect">
            <a:avLst/>
          </a:prstGeom>
        </p:spPr>
        <p:txBody>
          <a:bodyPr vert="horz" wrap="square" lIns="0" tIns="60960" rIns="0" bIns="0" rtlCol="0">
            <a:spAutoFit/>
          </a:bodyPr>
          <a:lstStyle/>
          <a:p>
            <a:pPr marL="12700">
              <a:spcBef>
                <a:spcPts val="480"/>
              </a:spcBef>
            </a:pPr>
            <a:r>
              <a:rPr sz="1600" b="1" spc="-5" dirty="0">
                <a:latin typeface="Courier New"/>
                <a:cs typeface="Courier New"/>
              </a:rPr>
              <a:t>#include</a:t>
            </a:r>
            <a:r>
              <a:rPr sz="1600" b="1" spc="-10" dirty="0">
                <a:latin typeface="Courier New"/>
                <a:cs typeface="Courier New"/>
              </a:rPr>
              <a:t> </a:t>
            </a:r>
            <a:r>
              <a:rPr sz="1600" b="1" spc="-5" dirty="0">
                <a:latin typeface="Courier New"/>
                <a:cs typeface="Courier New"/>
              </a:rPr>
              <a:t>“</a:t>
            </a:r>
            <a:r>
              <a:rPr sz="1600" b="1" spc="-5" dirty="0">
                <a:solidFill>
                  <a:srgbClr val="FF7C00"/>
                </a:solidFill>
                <a:latin typeface="Courier New"/>
                <a:cs typeface="Courier New"/>
              </a:rPr>
              <a:t>contiki.h</a:t>
            </a:r>
            <a:r>
              <a:rPr sz="1600" b="1" spc="-5" dirty="0">
                <a:latin typeface="Courier New"/>
                <a:cs typeface="Courier New"/>
              </a:rPr>
              <a:t>”</a:t>
            </a:r>
            <a:endParaRPr sz="1600" dirty="0">
              <a:latin typeface="Courier New"/>
              <a:cs typeface="Courier New"/>
            </a:endParaRPr>
          </a:p>
          <a:p>
            <a:pPr marL="12700">
              <a:spcBef>
                <a:spcPts val="380"/>
              </a:spcBef>
            </a:pPr>
            <a:r>
              <a:rPr sz="1600" b="1" spc="-5" dirty="0">
                <a:latin typeface="Courier New"/>
                <a:cs typeface="Courier New"/>
              </a:rPr>
              <a:t>#include</a:t>
            </a:r>
            <a:r>
              <a:rPr sz="1600" b="1" spc="-10" dirty="0">
                <a:latin typeface="Courier New"/>
                <a:cs typeface="Courier New"/>
              </a:rPr>
              <a:t> </a:t>
            </a:r>
            <a:r>
              <a:rPr sz="1600" b="1" spc="-5" dirty="0">
                <a:latin typeface="Courier New"/>
                <a:cs typeface="Courier New"/>
              </a:rPr>
              <a:t>&lt;</a:t>
            </a:r>
            <a:r>
              <a:rPr sz="1600" b="1" spc="-5" dirty="0">
                <a:solidFill>
                  <a:srgbClr val="FF7C00"/>
                </a:solidFill>
                <a:latin typeface="Courier New"/>
                <a:cs typeface="Courier New"/>
              </a:rPr>
              <a:t>stdio.h</a:t>
            </a:r>
            <a:r>
              <a:rPr sz="1600" b="1" spc="-5" dirty="0">
                <a:latin typeface="Courier New"/>
                <a:cs typeface="Courier New"/>
              </a:rPr>
              <a:t>&gt;</a:t>
            </a:r>
            <a:endParaRPr sz="1600" dirty="0">
              <a:latin typeface="Courier New"/>
              <a:cs typeface="Courier New"/>
            </a:endParaRPr>
          </a:p>
          <a:p>
            <a:pPr>
              <a:spcBef>
                <a:spcPts val="10"/>
              </a:spcBef>
            </a:pPr>
            <a:endParaRPr sz="2600" dirty="0">
              <a:latin typeface="Times New Roman"/>
              <a:cs typeface="Times New Roman"/>
            </a:endParaRPr>
          </a:p>
          <a:p>
            <a:pPr marL="12700" marR="5080">
              <a:lnSpc>
                <a:spcPct val="119800"/>
              </a:lnSpc>
            </a:pPr>
            <a:r>
              <a:rPr sz="1600" b="1" spc="-5" dirty="0">
                <a:latin typeface="Courier New"/>
                <a:cs typeface="Courier New"/>
              </a:rPr>
              <a:t>PROCESS(</a:t>
            </a:r>
            <a:r>
              <a:rPr sz="1600" b="1" spc="-5" dirty="0">
                <a:solidFill>
                  <a:srgbClr val="021CA1"/>
                </a:solidFill>
                <a:latin typeface="Courier New"/>
                <a:cs typeface="Courier New"/>
              </a:rPr>
              <a:t>hello_world_process</a:t>
            </a:r>
            <a:r>
              <a:rPr sz="1600" spc="-5" dirty="0">
                <a:latin typeface="Courier New"/>
                <a:cs typeface="Courier New"/>
              </a:rPr>
              <a:t>, “</a:t>
            </a:r>
            <a:r>
              <a:rPr sz="1600" b="1" spc="-5" dirty="0">
                <a:solidFill>
                  <a:srgbClr val="008F00"/>
                </a:solidFill>
                <a:latin typeface="Courier New"/>
                <a:cs typeface="Courier New"/>
              </a:rPr>
              <a:t>hello world</a:t>
            </a:r>
            <a:r>
              <a:rPr sz="1600" b="1" spc="-5" dirty="0">
                <a:latin typeface="Courier New"/>
                <a:cs typeface="Courier New"/>
              </a:rPr>
              <a:t>”);  AUTOSTART_PROCESSES(&amp;</a:t>
            </a:r>
            <a:r>
              <a:rPr sz="1600" b="1" spc="-5" dirty="0">
                <a:solidFill>
                  <a:srgbClr val="021CA1"/>
                </a:solidFill>
                <a:latin typeface="Courier New"/>
                <a:cs typeface="Courier New"/>
              </a:rPr>
              <a:t>hello_world_process</a:t>
            </a:r>
            <a:r>
              <a:rPr sz="1600" b="1" spc="-5" dirty="0">
                <a:latin typeface="Courier New"/>
                <a:cs typeface="Courier New"/>
              </a:rPr>
              <a:t>);  PROCESS_THREAD(</a:t>
            </a:r>
            <a:r>
              <a:rPr sz="1600" b="1" spc="-5" dirty="0">
                <a:solidFill>
                  <a:srgbClr val="021CA1"/>
                </a:solidFill>
                <a:latin typeface="Courier New"/>
                <a:cs typeface="Courier New"/>
              </a:rPr>
              <a:t>hello_world_process</a:t>
            </a:r>
            <a:r>
              <a:rPr sz="1600" spc="-5" dirty="0">
                <a:latin typeface="Courier New"/>
                <a:cs typeface="Courier New"/>
              </a:rPr>
              <a:t>, </a:t>
            </a:r>
            <a:r>
              <a:rPr sz="1600" b="1" dirty="0">
                <a:solidFill>
                  <a:srgbClr val="6C6C6C"/>
                </a:solidFill>
                <a:latin typeface="Courier New"/>
                <a:cs typeface="Courier New"/>
              </a:rPr>
              <a:t>ev</a:t>
            </a:r>
            <a:r>
              <a:rPr sz="1600" dirty="0">
                <a:latin typeface="Courier New"/>
                <a:cs typeface="Courier New"/>
              </a:rPr>
              <a:t>,</a:t>
            </a:r>
            <a:r>
              <a:rPr sz="1600" spc="60" dirty="0">
                <a:latin typeface="Courier New"/>
                <a:cs typeface="Courier New"/>
              </a:rPr>
              <a:t> </a:t>
            </a:r>
            <a:r>
              <a:rPr sz="1600" b="1" dirty="0">
                <a:solidFill>
                  <a:srgbClr val="6C6C6C"/>
                </a:solidFill>
                <a:latin typeface="Courier New"/>
                <a:cs typeface="Courier New"/>
              </a:rPr>
              <a:t>data</a:t>
            </a:r>
            <a:r>
              <a:rPr sz="1600" b="1" dirty="0">
                <a:latin typeface="Courier New"/>
                <a:cs typeface="Courier New"/>
              </a:rPr>
              <a:t>)</a:t>
            </a:r>
            <a:endParaRPr sz="1600" dirty="0">
              <a:latin typeface="Courier New"/>
              <a:cs typeface="Courier New"/>
            </a:endParaRPr>
          </a:p>
          <a:p>
            <a:pPr marL="12700">
              <a:spcBef>
                <a:spcPts val="380"/>
              </a:spcBef>
            </a:pPr>
            <a:r>
              <a:rPr sz="1600" b="1" dirty="0">
                <a:latin typeface="Courier New"/>
                <a:cs typeface="Courier New"/>
              </a:rPr>
              <a:t>{</a:t>
            </a:r>
            <a:endParaRPr sz="1600" dirty="0">
              <a:latin typeface="Courier New"/>
              <a:cs typeface="Courier New"/>
            </a:endParaRPr>
          </a:p>
          <a:p>
            <a:pPr marL="368300">
              <a:spcBef>
                <a:spcPts val="380"/>
              </a:spcBef>
            </a:pPr>
            <a:r>
              <a:rPr sz="1600" b="1" spc="-5" dirty="0">
                <a:latin typeface="Courier New"/>
                <a:cs typeface="Courier New"/>
              </a:rPr>
              <a:t>PROCESS_BEGIN();</a:t>
            </a:r>
            <a:endParaRPr sz="1600" dirty="0">
              <a:latin typeface="Courier New"/>
              <a:cs typeface="Courier New"/>
            </a:endParaRPr>
          </a:p>
          <a:p>
            <a:pPr marL="368300">
              <a:spcBef>
                <a:spcPts val="380"/>
              </a:spcBef>
            </a:pPr>
            <a:r>
              <a:rPr sz="1600" b="1" spc="-5" dirty="0">
                <a:solidFill>
                  <a:srgbClr val="0433FF"/>
                </a:solidFill>
                <a:latin typeface="Courier New"/>
                <a:cs typeface="Courier New"/>
              </a:rPr>
              <a:t>// initialize statements come</a:t>
            </a:r>
            <a:r>
              <a:rPr sz="1600" b="1" spc="-35" dirty="0">
                <a:solidFill>
                  <a:srgbClr val="0433FF"/>
                </a:solidFill>
                <a:latin typeface="Courier New"/>
                <a:cs typeface="Courier New"/>
              </a:rPr>
              <a:t> </a:t>
            </a:r>
            <a:r>
              <a:rPr sz="1600" b="1" spc="-5" dirty="0">
                <a:solidFill>
                  <a:srgbClr val="0433FF"/>
                </a:solidFill>
                <a:latin typeface="Courier New"/>
                <a:cs typeface="Courier New"/>
              </a:rPr>
              <a:t>here</a:t>
            </a:r>
            <a:endParaRPr sz="1600" dirty="0">
              <a:latin typeface="Courier New"/>
              <a:cs typeface="Courier New"/>
            </a:endParaRPr>
          </a:p>
        </p:txBody>
      </p:sp>
      <p:sp>
        <p:nvSpPr>
          <p:cNvPr id="9" name="object 9"/>
          <p:cNvSpPr txBox="1"/>
          <p:nvPr/>
        </p:nvSpPr>
        <p:spPr>
          <a:xfrm>
            <a:off x="2488566" y="3960469"/>
            <a:ext cx="3507740" cy="260968"/>
          </a:xfrm>
          <a:prstGeom prst="rect">
            <a:avLst/>
          </a:prstGeom>
          <a:solidFill>
            <a:srgbClr val="FFFB00"/>
          </a:solidFill>
        </p:spPr>
        <p:txBody>
          <a:bodyPr vert="horz" wrap="square" lIns="0" tIns="14604" rIns="0" bIns="0" rtlCol="0">
            <a:spAutoFit/>
          </a:bodyPr>
          <a:lstStyle/>
          <a:p>
            <a:pPr marL="63500">
              <a:spcBef>
                <a:spcPts val="114"/>
              </a:spcBef>
            </a:pPr>
            <a:r>
              <a:rPr sz="1600" b="1" spc="-5" dirty="0">
                <a:latin typeface="Courier New"/>
                <a:cs typeface="Courier New"/>
              </a:rPr>
              <a:t>printf(</a:t>
            </a:r>
            <a:r>
              <a:rPr sz="1600" spc="-5" dirty="0">
                <a:latin typeface="Courier New"/>
                <a:cs typeface="Courier New"/>
              </a:rPr>
              <a:t>“</a:t>
            </a:r>
            <a:r>
              <a:rPr sz="1600" b="1" spc="-5" dirty="0">
                <a:solidFill>
                  <a:srgbClr val="008F00"/>
                </a:solidFill>
                <a:latin typeface="Courier New"/>
                <a:cs typeface="Courier New"/>
              </a:rPr>
              <a:t>Hello</a:t>
            </a:r>
            <a:r>
              <a:rPr sz="1600" b="1" spc="-10" dirty="0">
                <a:solidFill>
                  <a:srgbClr val="008F00"/>
                </a:solidFill>
                <a:latin typeface="Courier New"/>
                <a:cs typeface="Courier New"/>
              </a:rPr>
              <a:t> </a:t>
            </a:r>
            <a:r>
              <a:rPr sz="1600" b="1" spc="-5" dirty="0">
                <a:solidFill>
                  <a:srgbClr val="008F00"/>
                </a:solidFill>
                <a:latin typeface="Courier New"/>
                <a:cs typeface="Courier New"/>
              </a:rPr>
              <a:t>world!\n\r</a:t>
            </a:r>
            <a:r>
              <a:rPr sz="1600" b="1" spc="-5" dirty="0">
                <a:latin typeface="Courier New"/>
                <a:cs typeface="Courier New"/>
              </a:rPr>
              <a:t>”);</a:t>
            </a:r>
            <a:endParaRPr sz="1600">
              <a:latin typeface="Courier New"/>
              <a:cs typeface="Courier New"/>
            </a:endParaRPr>
          </a:p>
        </p:txBody>
      </p:sp>
      <p:sp>
        <p:nvSpPr>
          <p:cNvPr id="10" name="object 10"/>
          <p:cNvSpPr txBox="1"/>
          <p:nvPr/>
        </p:nvSpPr>
        <p:spPr>
          <a:xfrm>
            <a:off x="2540001" y="4206240"/>
            <a:ext cx="3104515" cy="1193800"/>
          </a:xfrm>
          <a:prstGeom prst="rect">
            <a:avLst/>
          </a:prstGeom>
        </p:spPr>
        <p:txBody>
          <a:bodyPr vert="horz" wrap="square" lIns="0" tIns="60960" rIns="0" bIns="0" rtlCol="0">
            <a:spAutoFit/>
          </a:bodyPr>
          <a:lstStyle/>
          <a:p>
            <a:pPr marL="12700">
              <a:spcBef>
                <a:spcPts val="480"/>
              </a:spcBef>
            </a:pPr>
            <a:r>
              <a:rPr sz="1600" b="1" spc="-5" dirty="0">
                <a:latin typeface="Courier New"/>
                <a:cs typeface="Courier New"/>
              </a:rPr>
              <a:t>while(</a:t>
            </a:r>
            <a:r>
              <a:rPr sz="1600" b="1" spc="-5" dirty="0">
                <a:solidFill>
                  <a:srgbClr val="941100"/>
                </a:solidFill>
                <a:latin typeface="Courier New"/>
                <a:cs typeface="Courier New"/>
              </a:rPr>
              <a:t>1</a:t>
            </a:r>
            <a:r>
              <a:rPr sz="1600" b="1" spc="-5" dirty="0">
                <a:latin typeface="Courier New"/>
                <a:cs typeface="Courier New"/>
              </a:rPr>
              <a:t>)</a:t>
            </a:r>
            <a:r>
              <a:rPr sz="1600" b="1" spc="-10" dirty="0">
                <a:latin typeface="Courier New"/>
                <a:cs typeface="Courier New"/>
              </a:rPr>
              <a:t> </a:t>
            </a:r>
            <a:r>
              <a:rPr sz="1600" b="1" dirty="0">
                <a:latin typeface="Courier New"/>
                <a:cs typeface="Courier New"/>
              </a:rPr>
              <a:t>{</a:t>
            </a:r>
            <a:endParaRPr sz="1600" dirty="0">
              <a:latin typeface="Courier New"/>
              <a:cs typeface="Courier New"/>
            </a:endParaRPr>
          </a:p>
          <a:p>
            <a:pPr marL="530860">
              <a:spcBef>
                <a:spcPts val="380"/>
              </a:spcBef>
            </a:pPr>
            <a:r>
              <a:rPr sz="1600" b="1" spc="-5" dirty="0">
                <a:solidFill>
                  <a:srgbClr val="0433FF"/>
                </a:solidFill>
                <a:latin typeface="Courier New"/>
                <a:cs typeface="Courier New"/>
              </a:rPr>
              <a:t>// perform tasks</a:t>
            </a:r>
            <a:r>
              <a:rPr sz="1600" b="1" spc="-90" dirty="0">
                <a:solidFill>
                  <a:srgbClr val="0433FF"/>
                </a:solidFill>
                <a:latin typeface="Courier New"/>
                <a:cs typeface="Courier New"/>
              </a:rPr>
              <a:t> </a:t>
            </a:r>
            <a:r>
              <a:rPr sz="1600" b="1" spc="-5" dirty="0">
                <a:solidFill>
                  <a:srgbClr val="0433FF"/>
                </a:solidFill>
                <a:latin typeface="Courier New"/>
                <a:cs typeface="Courier New"/>
              </a:rPr>
              <a:t>here</a:t>
            </a:r>
            <a:endParaRPr sz="1600" dirty="0">
              <a:latin typeface="Courier New"/>
              <a:cs typeface="Courier New"/>
            </a:endParaRPr>
          </a:p>
          <a:p>
            <a:pPr marL="530860" marR="5080">
              <a:lnSpc>
                <a:spcPct val="119800"/>
              </a:lnSpc>
            </a:pPr>
            <a:r>
              <a:rPr sz="1600" b="1" spc="-5" dirty="0">
                <a:solidFill>
                  <a:srgbClr val="0433FF"/>
                </a:solidFill>
                <a:latin typeface="Courier New"/>
                <a:cs typeface="Courier New"/>
              </a:rPr>
              <a:t>//  </a:t>
            </a:r>
            <a:r>
              <a:rPr sz="1600" b="1" spc="-5" dirty="0">
                <a:latin typeface="Courier New"/>
                <a:cs typeface="Courier New"/>
              </a:rPr>
              <a:t>PROCESS_WAIT_EVENT();</a:t>
            </a:r>
            <a:endParaRPr sz="1600" dirty="0">
              <a:latin typeface="Courier New"/>
              <a:cs typeface="Courier New"/>
            </a:endParaRPr>
          </a:p>
        </p:txBody>
      </p:sp>
      <p:sp>
        <p:nvSpPr>
          <p:cNvPr id="6" name="Title 1">
            <a:extLst>
              <a:ext uri="{FF2B5EF4-FFF2-40B4-BE49-F238E27FC236}">
                <a16:creationId xmlns:a16="http://schemas.microsoft.com/office/drawing/2014/main" id="{B173CA6B-A55E-1670-2947-7BC34A497F2F}"/>
              </a:ext>
            </a:extLst>
          </p:cNvPr>
          <p:cNvSpPr>
            <a:spLocks noGrp="1"/>
          </p:cNvSpPr>
          <p:nvPr>
            <p:ph type="title"/>
          </p:nvPr>
        </p:nvSpPr>
        <p:spPr>
          <a:xfrm>
            <a:off x="578892" y="132397"/>
            <a:ext cx="10515600" cy="1325563"/>
          </a:xfrm>
        </p:spPr>
        <p:txBody>
          <a:bodyPr>
            <a:normAutofit/>
          </a:bodyPr>
          <a:lstStyle/>
          <a:p>
            <a:r>
              <a:rPr lang="en-SG" sz="4000" dirty="0">
                <a:latin typeface="+mn-lt"/>
              </a:rPr>
              <a:t>Contiki operating system: Hello, World!</a:t>
            </a:r>
          </a:p>
        </p:txBody>
      </p:sp>
    </p:spTree>
    <p:extLst>
      <p:ext uri="{BB962C8B-B14F-4D97-AF65-F5344CB8AC3E}">
        <p14:creationId xmlns:p14="http://schemas.microsoft.com/office/powerpoint/2010/main" val="3456496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2126" y="3102883"/>
            <a:ext cx="9367748" cy="1693324"/>
          </a:xfrm>
        </p:spPr>
        <p:txBody>
          <a:bodyPr>
            <a:normAutofit/>
          </a:bodyPr>
          <a:lstStyle/>
          <a:p>
            <a:pPr marL="0" indent="0" algn="ctr">
              <a:buNone/>
            </a:pPr>
            <a:r>
              <a:rPr lang="en-US" sz="4800" dirty="0"/>
              <a:t>Administration and Course Logistics</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2</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817393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F2594-BDDA-85A8-F76F-ABA183E8E3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43A06D-DDA4-655F-57FD-D972DFCAF5B6}"/>
              </a:ext>
            </a:extLst>
          </p:cNvPr>
          <p:cNvSpPr>
            <a:spLocks noGrp="1"/>
          </p:cNvSpPr>
          <p:nvPr>
            <p:ph type="title"/>
          </p:nvPr>
        </p:nvSpPr>
        <p:spPr>
          <a:xfrm>
            <a:off x="442699" y="375786"/>
            <a:ext cx="10515600" cy="1325563"/>
          </a:xfrm>
        </p:spPr>
        <p:txBody>
          <a:bodyPr>
            <a:normAutofit/>
          </a:bodyPr>
          <a:lstStyle/>
          <a:p>
            <a:r>
              <a:rPr lang="en-US" sz="4000" dirty="0">
                <a:latin typeface="+mn-lt"/>
              </a:rPr>
              <a:t>Basics of wireless communication and networking</a:t>
            </a:r>
          </a:p>
        </p:txBody>
      </p:sp>
      <p:sp>
        <p:nvSpPr>
          <p:cNvPr id="3" name="Content Placeholder 2">
            <a:extLst>
              <a:ext uri="{FF2B5EF4-FFF2-40B4-BE49-F238E27FC236}">
                <a16:creationId xmlns:a16="http://schemas.microsoft.com/office/drawing/2014/main" id="{51DAF78F-36DC-B76B-146C-87EAADB8C054}"/>
              </a:ext>
            </a:extLst>
          </p:cNvPr>
          <p:cNvSpPr>
            <a:spLocks noGrp="1"/>
          </p:cNvSpPr>
          <p:nvPr>
            <p:ph idx="1"/>
          </p:nvPr>
        </p:nvSpPr>
        <p:spPr>
          <a:xfrm>
            <a:off x="442699" y="1784578"/>
            <a:ext cx="11611401" cy="3701822"/>
          </a:xfrm>
        </p:spPr>
        <p:txBody>
          <a:bodyPr>
            <a:normAutofit/>
          </a:bodyPr>
          <a:lstStyle/>
          <a:p>
            <a:r>
              <a:rPr lang="en-US" b="1" dirty="0">
                <a:latin typeface="+mj-lt"/>
              </a:rPr>
              <a:t>Link Budget: </a:t>
            </a:r>
            <a:r>
              <a:rPr lang="en-US" dirty="0">
                <a:latin typeface="+mj-lt"/>
              </a:rPr>
              <a:t>One of the metrics that help you understand the gains and losses in a communication system. Applicable to radio waves, communication happening through cables, and other systems</a:t>
            </a:r>
          </a:p>
          <a:p>
            <a:r>
              <a:rPr lang="en-US" dirty="0">
                <a:latin typeface="+mj-lt"/>
              </a:rPr>
              <a:t>High link budget ensures that the wireless signal is received with a sufficient signal to noise (SNR) ratio for recovering of the sent information</a:t>
            </a:r>
          </a:p>
          <a:p>
            <a:endParaRPr lang="en-US" dirty="0">
              <a:latin typeface="+mj-lt"/>
            </a:endParaRPr>
          </a:p>
          <a:p>
            <a:pPr marL="0" indent="0" algn="ctr">
              <a:buNone/>
            </a:pPr>
            <a:r>
              <a:rPr lang="en-US" b="1" dirty="0">
                <a:latin typeface="+mj-lt"/>
              </a:rPr>
              <a:t>Receiver Power (dBm) = Transmitted Power (dBm) + Gains (dB) – Losses (dB)</a:t>
            </a:r>
          </a:p>
        </p:txBody>
      </p:sp>
      <p:sp>
        <p:nvSpPr>
          <p:cNvPr id="5" name="Slide Number Placeholder 4">
            <a:extLst>
              <a:ext uri="{FF2B5EF4-FFF2-40B4-BE49-F238E27FC236}">
                <a16:creationId xmlns:a16="http://schemas.microsoft.com/office/drawing/2014/main" id="{18D30F97-0A3F-5401-D141-AD2F644218CE}"/>
              </a:ext>
            </a:extLst>
          </p:cNvPr>
          <p:cNvSpPr>
            <a:spLocks noGrp="1"/>
          </p:cNvSpPr>
          <p:nvPr>
            <p:ph type="sldNum" sz="quarter" idx="12"/>
          </p:nvPr>
        </p:nvSpPr>
        <p:spPr/>
        <p:txBody>
          <a:bodyPr/>
          <a:lstStyle/>
          <a:p>
            <a:fld id="{687B7451-1438-CB4A-8106-82A64F1C7D7B}" type="slidenum">
              <a:rPr lang="sv-SE" smtClean="0"/>
              <a:pPr/>
              <a:t>20</a:t>
            </a:fld>
            <a:endParaRPr lang="sv-SE" dirty="0"/>
          </a:p>
        </p:txBody>
      </p:sp>
      <p:sp>
        <p:nvSpPr>
          <p:cNvPr id="6" name="AutoShape 2" descr="{\displaystyle \mathrm {SNR} ={\frac {P_{\mathrm {signal} }}{P_{\mathrm {noise} }}},}">
            <a:extLst>
              <a:ext uri="{FF2B5EF4-FFF2-40B4-BE49-F238E27FC236}">
                <a16:creationId xmlns:a16="http://schemas.microsoft.com/office/drawing/2014/main" id="{686C6C35-86E1-697E-2672-A7F20DCC9DC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58788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B6993-6D6C-4499-C17B-C1AF6901EA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47BE51-DBF5-7ED2-1E28-093BC44E0CDC}"/>
              </a:ext>
            </a:extLst>
          </p:cNvPr>
          <p:cNvSpPr>
            <a:spLocks noGrp="1"/>
          </p:cNvSpPr>
          <p:nvPr>
            <p:ph type="title"/>
          </p:nvPr>
        </p:nvSpPr>
        <p:spPr>
          <a:xfrm>
            <a:off x="685800" y="348090"/>
            <a:ext cx="10515600" cy="1325563"/>
          </a:xfrm>
        </p:spPr>
        <p:txBody>
          <a:bodyPr>
            <a:normAutofit/>
          </a:bodyPr>
          <a:lstStyle/>
          <a:p>
            <a:r>
              <a:rPr lang="en-US" sz="4000" dirty="0">
                <a:latin typeface="+mn-lt"/>
              </a:rPr>
              <a:t>Basics of wireless communication and networking</a:t>
            </a:r>
          </a:p>
        </p:txBody>
      </p:sp>
      <p:sp>
        <p:nvSpPr>
          <p:cNvPr id="3" name="Content Placeholder 2">
            <a:extLst>
              <a:ext uri="{FF2B5EF4-FFF2-40B4-BE49-F238E27FC236}">
                <a16:creationId xmlns:a16="http://schemas.microsoft.com/office/drawing/2014/main" id="{8EC4FB0C-01BF-2065-E786-58996A7C237D}"/>
              </a:ext>
            </a:extLst>
          </p:cNvPr>
          <p:cNvSpPr>
            <a:spLocks noGrp="1"/>
          </p:cNvSpPr>
          <p:nvPr>
            <p:ph idx="1"/>
          </p:nvPr>
        </p:nvSpPr>
        <p:spPr>
          <a:xfrm>
            <a:off x="797541" y="1673653"/>
            <a:ext cx="10708659" cy="4290914"/>
          </a:xfrm>
        </p:spPr>
        <p:txBody>
          <a:bodyPr>
            <a:normAutofit fontScale="77500" lnSpcReduction="20000"/>
          </a:bodyPr>
          <a:lstStyle/>
          <a:p>
            <a:r>
              <a:rPr lang="en-US" sz="3600" b="1" dirty="0">
                <a:latin typeface="+mj-lt"/>
              </a:rPr>
              <a:t>Free space path loss (FSPL or FSL):</a:t>
            </a:r>
            <a:r>
              <a:rPr lang="en-US" dirty="0">
                <a:latin typeface="+mj-lt"/>
              </a:rPr>
              <a:t> </a:t>
            </a:r>
            <a:r>
              <a:rPr lang="en-US" sz="3600" dirty="0">
                <a:latin typeface="+mj-lt"/>
              </a:rPr>
              <a:t>The loss of power encountered by signal as it transmits from the transmitter to the receiver </a:t>
            </a:r>
          </a:p>
          <a:p>
            <a:pPr marL="457200" lvl="1" indent="0">
              <a:buNone/>
            </a:pPr>
            <a:endParaRPr lang="en-SG" b="0" i="0" dirty="0">
              <a:effectLst/>
              <a:latin typeface="+mj-lt"/>
            </a:endParaRPr>
          </a:p>
          <a:p>
            <a:pPr algn="l">
              <a:buFont typeface="Arial" panose="020B0604020202020204" pitchFamily="34" charset="0"/>
              <a:buChar char="•"/>
            </a:pPr>
            <a:endParaRPr lang="en-SG" dirty="0">
              <a:solidFill>
                <a:srgbClr val="ECECEC"/>
              </a:solidFill>
              <a:latin typeface="KaTeX_Main"/>
            </a:endParaRPr>
          </a:p>
          <a:p>
            <a:pPr algn="l">
              <a:buFont typeface="Arial" panose="020B0604020202020204" pitchFamily="34" charset="0"/>
              <a:buChar char="•"/>
            </a:pPr>
            <a:endParaRPr lang="en-SG" b="0" i="0" dirty="0">
              <a:solidFill>
                <a:srgbClr val="ECECEC"/>
              </a:solidFill>
              <a:effectLst/>
              <a:latin typeface="KaTeX_Main"/>
            </a:endParaRPr>
          </a:p>
          <a:p>
            <a:pPr algn="l">
              <a:buFont typeface="Arial" panose="020B0604020202020204" pitchFamily="34" charset="0"/>
              <a:buChar char="•"/>
            </a:pPr>
            <a:endParaRPr lang="en-SG" dirty="0">
              <a:solidFill>
                <a:srgbClr val="ECECEC"/>
              </a:solidFill>
              <a:latin typeface="KaTeX_Main"/>
            </a:endParaRPr>
          </a:p>
          <a:p>
            <a:pPr marL="0" indent="0" algn="l">
              <a:buNone/>
            </a:pPr>
            <a:endParaRPr lang="en-SG" b="0" i="0" dirty="0">
              <a:solidFill>
                <a:srgbClr val="ECECEC"/>
              </a:solidFill>
              <a:effectLst/>
              <a:latin typeface="KaTeX_Main"/>
            </a:endParaRPr>
          </a:p>
          <a:p>
            <a:pPr algn="l">
              <a:buFont typeface="Arial" panose="020B0604020202020204" pitchFamily="34" charset="0"/>
              <a:buChar char="•"/>
            </a:pPr>
            <a:r>
              <a:rPr lang="en-SG" sz="3400" b="0" i="1" dirty="0">
                <a:effectLst/>
                <a:latin typeface="+mj-lt"/>
              </a:rPr>
              <a:t>d</a:t>
            </a:r>
            <a:r>
              <a:rPr lang="en-SG" sz="3400" b="0" i="0" dirty="0">
                <a:effectLst/>
                <a:latin typeface="+mj-lt"/>
              </a:rPr>
              <a:t> is the distance between the transmitter and receiver antennas (in meters),</a:t>
            </a:r>
          </a:p>
          <a:p>
            <a:pPr algn="l">
              <a:buFont typeface="Arial" panose="020B0604020202020204" pitchFamily="34" charset="0"/>
              <a:buChar char="•"/>
            </a:pPr>
            <a:r>
              <a:rPr lang="en-SG" sz="3400" b="0" i="1" dirty="0">
                <a:effectLst/>
                <a:latin typeface="+mj-lt"/>
              </a:rPr>
              <a:t>f</a:t>
            </a:r>
            <a:r>
              <a:rPr lang="en-SG" sz="3400" b="0" i="0" dirty="0">
                <a:effectLst/>
                <a:latin typeface="+mj-lt"/>
              </a:rPr>
              <a:t> is the frequency of the signal (in Hertz),</a:t>
            </a:r>
          </a:p>
          <a:p>
            <a:pPr algn="l">
              <a:buFont typeface="Arial" panose="020B0604020202020204" pitchFamily="34" charset="0"/>
              <a:buChar char="•"/>
            </a:pPr>
            <a:r>
              <a:rPr lang="en-SG" sz="3400" b="0" i="1" dirty="0">
                <a:effectLst/>
                <a:latin typeface="+mj-lt"/>
              </a:rPr>
              <a:t>c</a:t>
            </a:r>
            <a:r>
              <a:rPr lang="en-SG" sz="3400" b="0" i="0" dirty="0">
                <a:effectLst/>
                <a:latin typeface="+mj-lt"/>
              </a:rPr>
              <a:t> is the speed of light in a vacuum</a:t>
            </a:r>
          </a:p>
          <a:p>
            <a:pPr marL="0" indent="0">
              <a:buNone/>
            </a:pPr>
            <a:br>
              <a:rPr lang="en-SG" dirty="0"/>
            </a:br>
            <a:endParaRPr lang="en-US" dirty="0">
              <a:latin typeface="+mj-lt"/>
            </a:endParaRPr>
          </a:p>
        </p:txBody>
      </p:sp>
      <p:sp>
        <p:nvSpPr>
          <p:cNvPr id="5" name="Slide Number Placeholder 4">
            <a:extLst>
              <a:ext uri="{FF2B5EF4-FFF2-40B4-BE49-F238E27FC236}">
                <a16:creationId xmlns:a16="http://schemas.microsoft.com/office/drawing/2014/main" id="{F07B0693-6C8B-19DB-3917-2E32A9CEF037}"/>
              </a:ext>
            </a:extLst>
          </p:cNvPr>
          <p:cNvSpPr>
            <a:spLocks noGrp="1"/>
          </p:cNvSpPr>
          <p:nvPr>
            <p:ph type="sldNum" sz="quarter" idx="12"/>
          </p:nvPr>
        </p:nvSpPr>
        <p:spPr/>
        <p:txBody>
          <a:bodyPr/>
          <a:lstStyle/>
          <a:p>
            <a:fld id="{687B7451-1438-CB4A-8106-82A64F1C7D7B}" type="slidenum">
              <a:rPr lang="sv-SE" smtClean="0"/>
              <a:pPr/>
              <a:t>21</a:t>
            </a:fld>
            <a:endParaRPr lang="sv-SE" dirty="0"/>
          </a:p>
        </p:txBody>
      </p:sp>
      <p:sp>
        <p:nvSpPr>
          <p:cNvPr id="6" name="AutoShape 2" descr="{\displaystyle \mathrm {SNR} ={\frac {P_{\mathrm {signal} }}{P_{\mathrm {noise} }}},}">
            <a:extLst>
              <a:ext uri="{FF2B5EF4-FFF2-40B4-BE49-F238E27FC236}">
                <a16:creationId xmlns:a16="http://schemas.microsoft.com/office/drawing/2014/main" id="{EC6919C7-097F-F94F-487C-F6342C3272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black text with black letters&#10;&#10;Description automatically generated">
            <a:extLst>
              <a:ext uri="{FF2B5EF4-FFF2-40B4-BE49-F238E27FC236}">
                <a16:creationId xmlns:a16="http://schemas.microsoft.com/office/drawing/2014/main" id="{8CE90D11-A9F8-5284-EF19-397156DA5F34}"/>
              </a:ext>
            </a:extLst>
          </p:cNvPr>
          <p:cNvPicPr>
            <a:picLocks noChangeAspect="1"/>
          </p:cNvPicPr>
          <p:nvPr/>
        </p:nvPicPr>
        <p:blipFill rotWithShape="1">
          <a:blip r:embed="rId2"/>
          <a:srcRect l="427" t="2914" r="16985" b="1586"/>
          <a:stretch/>
        </p:blipFill>
        <p:spPr>
          <a:xfrm>
            <a:off x="2803161" y="2826895"/>
            <a:ext cx="6280878" cy="899410"/>
          </a:xfrm>
          <a:prstGeom prst="rect">
            <a:avLst/>
          </a:prstGeom>
        </p:spPr>
      </p:pic>
    </p:spTree>
    <p:extLst>
      <p:ext uri="{BB962C8B-B14F-4D97-AF65-F5344CB8AC3E}">
        <p14:creationId xmlns:p14="http://schemas.microsoft.com/office/powerpoint/2010/main" val="3087057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CDB42-1710-CAF0-96D2-A5801BDA5289}"/>
              </a:ext>
            </a:extLst>
          </p:cNvPr>
          <p:cNvSpPr>
            <a:spLocks noGrp="1"/>
          </p:cNvSpPr>
          <p:nvPr>
            <p:ph type="title"/>
          </p:nvPr>
        </p:nvSpPr>
        <p:spPr/>
        <p:txBody>
          <a:bodyPr>
            <a:normAutofit/>
          </a:bodyPr>
          <a:lstStyle/>
          <a:p>
            <a:r>
              <a:rPr lang="en-US" sz="4000" dirty="0">
                <a:latin typeface="+mn-lt"/>
              </a:rPr>
              <a:t>Basics of wireless communication and networking</a:t>
            </a:r>
          </a:p>
        </p:txBody>
      </p:sp>
      <p:sp>
        <p:nvSpPr>
          <p:cNvPr id="3" name="Content Placeholder 2">
            <a:extLst>
              <a:ext uri="{FF2B5EF4-FFF2-40B4-BE49-F238E27FC236}">
                <a16:creationId xmlns:a16="http://schemas.microsoft.com/office/drawing/2014/main" id="{A00BF9F5-B6A0-4006-E5F9-FBFBA15BDB64}"/>
              </a:ext>
            </a:extLst>
          </p:cNvPr>
          <p:cNvSpPr>
            <a:spLocks noGrp="1"/>
          </p:cNvSpPr>
          <p:nvPr>
            <p:ph idx="1"/>
          </p:nvPr>
        </p:nvSpPr>
        <p:spPr>
          <a:xfrm>
            <a:off x="838200" y="1554211"/>
            <a:ext cx="11117239" cy="4351338"/>
          </a:xfrm>
        </p:spPr>
        <p:txBody>
          <a:bodyPr>
            <a:normAutofit/>
          </a:bodyPr>
          <a:lstStyle/>
          <a:p>
            <a:r>
              <a:rPr lang="en-US" b="1" dirty="0">
                <a:latin typeface="+mj-lt"/>
              </a:rPr>
              <a:t>Signal to Noise (SNR) ratio: </a:t>
            </a:r>
            <a:r>
              <a:rPr lang="en-US" dirty="0">
                <a:latin typeface="+mj-lt"/>
              </a:rPr>
              <a:t>It is defined as the ratio of the desired or target signal when compared to the background noise</a:t>
            </a:r>
          </a:p>
          <a:p>
            <a:pPr lvl="1"/>
            <a:r>
              <a:rPr lang="en-US" dirty="0">
                <a:latin typeface="+mj-lt"/>
              </a:rPr>
              <a:t>SNR =  P(signal) / P(noise)</a:t>
            </a:r>
          </a:p>
          <a:p>
            <a:pPr lvl="1"/>
            <a:endParaRPr lang="en-US" dirty="0">
              <a:latin typeface="+mj-lt"/>
            </a:endParaRPr>
          </a:p>
          <a:p>
            <a:r>
              <a:rPr lang="en-US" dirty="0">
                <a:latin typeface="+mj-lt"/>
              </a:rPr>
              <a:t>Often, SNR as a ratio is expressed in the units of decibel (dB)</a:t>
            </a:r>
          </a:p>
          <a:p>
            <a:pPr lvl="1"/>
            <a:r>
              <a:rPr lang="en-US" dirty="0">
                <a:latin typeface="+mj-lt"/>
              </a:rPr>
              <a:t>SNR = 1,  what would be the value in decibel? </a:t>
            </a:r>
          </a:p>
          <a:p>
            <a:endParaRPr lang="en-US" dirty="0">
              <a:latin typeface="+mj-lt"/>
            </a:endParaRPr>
          </a:p>
          <a:p>
            <a:r>
              <a:rPr lang="en-US" dirty="0">
                <a:latin typeface="+mj-lt"/>
              </a:rPr>
              <a:t>We would like to have the SNR to be as high as possible. For communication systems, it means stronger desired signal, resulting in  better link quality and reliability</a:t>
            </a:r>
          </a:p>
          <a:p>
            <a:endParaRPr lang="en-US" dirty="0">
              <a:latin typeface="+mj-lt"/>
            </a:endParaRPr>
          </a:p>
        </p:txBody>
      </p:sp>
      <p:sp>
        <p:nvSpPr>
          <p:cNvPr id="4" name="Footer Placeholder 3">
            <a:extLst>
              <a:ext uri="{FF2B5EF4-FFF2-40B4-BE49-F238E27FC236}">
                <a16:creationId xmlns:a16="http://schemas.microsoft.com/office/drawing/2014/main" id="{32D56827-CDA0-D04F-4AF4-84C925C01CED}"/>
              </a:ext>
            </a:extLst>
          </p:cNvPr>
          <p:cNvSpPr>
            <a:spLocks noGrp="1"/>
          </p:cNvSpPr>
          <p:nvPr>
            <p:ph type="ftr" sz="quarter" idx="11"/>
          </p:nvPr>
        </p:nvSpPr>
        <p:spPr/>
        <p:txBody>
          <a:bodyPr/>
          <a:lstStyle/>
          <a:p>
            <a:r>
              <a:rPr lang="sv-SE"/>
              <a:t>ambujv@berkeley.edu</a:t>
            </a:r>
            <a:endParaRPr lang="sv-SE" dirty="0"/>
          </a:p>
        </p:txBody>
      </p:sp>
      <p:sp>
        <p:nvSpPr>
          <p:cNvPr id="5" name="Slide Number Placeholder 4">
            <a:extLst>
              <a:ext uri="{FF2B5EF4-FFF2-40B4-BE49-F238E27FC236}">
                <a16:creationId xmlns:a16="http://schemas.microsoft.com/office/drawing/2014/main" id="{E8694CB1-A43F-B169-96FF-47C1A525F7C2}"/>
              </a:ext>
            </a:extLst>
          </p:cNvPr>
          <p:cNvSpPr>
            <a:spLocks noGrp="1"/>
          </p:cNvSpPr>
          <p:nvPr>
            <p:ph type="sldNum" sz="quarter" idx="12"/>
          </p:nvPr>
        </p:nvSpPr>
        <p:spPr/>
        <p:txBody>
          <a:bodyPr/>
          <a:lstStyle/>
          <a:p>
            <a:fld id="{687B7451-1438-CB4A-8106-82A64F1C7D7B}" type="slidenum">
              <a:rPr lang="sv-SE" smtClean="0"/>
              <a:pPr/>
              <a:t>22</a:t>
            </a:fld>
            <a:endParaRPr lang="sv-SE" dirty="0"/>
          </a:p>
        </p:txBody>
      </p:sp>
      <p:sp>
        <p:nvSpPr>
          <p:cNvPr id="6" name="AutoShape 2" descr="{\displaystyle \mathrm {SNR} ={\frac {P_{\mathrm {signal} }}{P_{\mathrm {noise} }}},}">
            <a:extLst>
              <a:ext uri="{FF2B5EF4-FFF2-40B4-BE49-F238E27FC236}">
                <a16:creationId xmlns:a16="http://schemas.microsoft.com/office/drawing/2014/main" id="{A9BDC98C-A5AF-7A03-0492-AE60219AC7D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51118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AE5B8-A43B-4311-3DC7-2F1ECB0650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FCB3BE-1F51-F8EE-2DDE-D2256BA17328}"/>
              </a:ext>
            </a:extLst>
          </p:cNvPr>
          <p:cNvSpPr>
            <a:spLocks noGrp="1"/>
          </p:cNvSpPr>
          <p:nvPr>
            <p:ph type="title"/>
          </p:nvPr>
        </p:nvSpPr>
        <p:spPr/>
        <p:txBody>
          <a:bodyPr>
            <a:normAutofit/>
          </a:bodyPr>
          <a:lstStyle/>
          <a:p>
            <a:r>
              <a:rPr lang="en-US" sz="4000" dirty="0">
                <a:latin typeface="+mn-lt"/>
              </a:rPr>
              <a:t>Basics of wireless communication and networking</a:t>
            </a:r>
          </a:p>
        </p:txBody>
      </p:sp>
      <p:sp>
        <p:nvSpPr>
          <p:cNvPr id="3" name="Content Placeholder 2">
            <a:extLst>
              <a:ext uri="{FF2B5EF4-FFF2-40B4-BE49-F238E27FC236}">
                <a16:creationId xmlns:a16="http://schemas.microsoft.com/office/drawing/2014/main" id="{9CA56E33-97CD-C193-45A4-1873BCF9487B}"/>
              </a:ext>
            </a:extLst>
          </p:cNvPr>
          <p:cNvSpPr>
            <a:spLocks noGrp="1"/>
          </p:cNvSpPr>
          <p:nvPr>
            <p:ph idx="1"/>
          </p:nvPr>
        </p:nvSpPr>
        <p:spPr>
          <a:xfrm>
            <a:off x="990600" y="1690688"/>
            <a:ext cx="10515600" cy="4351338"/>
          </a:xfrm>
        </p:spPr>
        <p:txBody>
          <a:bodyPr>
            <a:normAutofit/>
          </a:bodyPr>
          <a:lstStyle/>
          <a:p>
            <a:r>
              <a:rPr lang="en-US" dirty="0">
                <a:latin typeface="+mj-lt"/>
              </a:rPr>
              <a:t>How do you estimate the capacity of the channel?  </a:t>
            </a:r>
          </a:p>
          <a:p>
            <a:r>
              <a:rPr lang="en-US" dirty="0">
                <a:latin typeface="+mj-lt"/>
              </a:rPr>
              <a:t>And what do you mean by the capacity of the channel?</a:t>
            </a:r>
          </a:p>
          <a:p>
            <a:r>
              <a:rPr lang="en-US" dirty="0">
                <a:latin typeface="+mj-lt"/>
              </a:rPr>
              <a:t>Shannon capacity of the channel: The bandwidth available (B) , The quality of the channel (the level of noise, SNR)</a:t>
            </a:r>
          </a:p>
          <a:p>
            <a:pPr lvl="1">
              <a:defRPr/>
            </a:pPr>
            <a:endParaRPr lang="en-US" altLang="en-US" sz="2800" dirty="0">
              <a:effectLst>
                <a:outerShdw blurRad="38100" dist="38100" dir="2700000" algn="tl">
                  <a:srgbClr val="C0C0C0"/>
                </a:outerShdw>
              </a:effectLst>
              <a:latin typeface="+mj-lt"/>
            </a:endParaRPr>
          </a:p>
          <a:p>
            <a:pPr lvl="1">
              <a:defRPr/>
            </a:pPr>
            <a:r>
              <a:rPr lang="en-US" altLang="en-US" sz="3200" dirty="0">
                <a:effectLst>
                  <a:outerShdw blurRad="38100" dist="38100" dir="2700000" algn="tl">
                    <a:srgbClr val="C0C0C0"/>
                  </a:outerShdw>
                </a:effectLst>
                <a:latin typeface="+mj-lt"/>
              </a:rPr>
              <a:t>C = </a:t>
            </a:r>
            <a:r>
              <a:rPr lang="en-US" altLang="en-US" sz="3200" dirty="0">
                <a:solidFill>
                  <a:srgbClr val="FF0000"/>
                </a:solidFill>
                <a:effectLst>
                  <a:outerShdw blurRad="38100" dist="38100" dir="2700000" algn="tl">
                    <a:srgbClr val="C0C0C0"/>
                  </a:outerShdw>
                </a:effectLst>
                <a:latin typeface="+mj-lt"/>
              </a:rPr>
              <a:t>B</a:t>
            </a:r>
            <a:r>
              <a:rPr lang="en-US" altLang="en-US" sz="3200" dirty="0">
                <a:effectLst>
                  <a:outerShdw blurRad="38100" dist="38100" dir="2700000" algn="tl">
                    <a:srgbClr val="C0C0C0"/>
                  </a:outerShdw>
                </a:effectLst>
                <a:latin typeface="+mj-lt"/>
              </a:rPr>
              <a:t> * log</a:t>
            </a:r>
            <a:r>
              <a:rPr lang="en-US" altLang="en-US" sz="3200" baseline="-25000" dirty="0">
                <a:effectLst>
                  <a:outerShdw blurRad="38100" dist="38100" dir="2700000" algn="tl">
                    <a:srgbClr val="C0C0C0"/>
                  </a:outerShdw>
                </a:effectLst>
                <a:latin typeface="+mj-lt"/>
              </a:rPr>
              <a:t>2</a:t>
            </a:r>
            <a:r>
              <a:rPr lang="en-US" altLang="en-US" sz="3200" dirty="0">
                <a:effectLst>
                  <a:outerShdw blurRad="38100" dist="38100" dir="2700000" algn="tl">
                    <a:srgbClr val="C0C0C0"/>
                  </a:outerShdw>
                </a:effectLst>
                <a:latin typeface="+mj-lt"/>
              </a:rPr>
              <a:t>(1+</a:t>
            </a:r>
            <a:r>
              <a:rPr lang="en-US" altLang="en-US" sz="3200" dirty="0">
                <a:solidFill>
                  <a:srgbClr val="FF0000"/>
                </a:solidFill>
                <a:effectLst>
                  <a:outerShdw blurRad="38100" dist="38100" dir="2700000" algn="tl">
                    <a:srgbClr val="C0C0C0"/>
                  </a:outerShdw>
                </a:effectLst>
                <a:latin typeface="+mj-lt"/>
              </a:rPr>
              <a:t>SNR</a:t>
            </a:r>
            <a:r>
              <a:rPr lang="en-US" altLang="en-US" sz="3200" dirty="0">
                <a:effectLst>
                  <a:outerShdw blurRad="38100" dist="38100" dir="2700000" algn="tl">
                    <a:srgbClr val="C0C0C0"/>
                  </a:outerShdw>
                </a:effectLst>
                <a:latin typeface="+mj-lt"/>
              </a:rPr>
              <a:t>)</a:t>
            </a:r>
          </a:p>
          <a:p>
            <a:pPr lvl="1">
              <a:defRPr/>
            </a:pPr>
            <a:endParaRPr lang="en-US" altLang="en-US" sz="2800" dirty="0">
              <a:effectLst>
                <a:outerShdw blurRad="38100" dist="38100" dir="2700000" algn="tl">
                  <a:srgbClr val="C0C0C0"/>
                </a:outerShdw>
              </a:effectLst>
              <a:latin typeface="+mj-lt"/>
            </a:endParaRPr>
          </a:p>
          <a:p>
            <a:pPr>
              <a:defRPr/>
            </a:pPr>
            <a:r>
              <a:rPr lang="en-US" altLang="en-US" sz="2800" b="0" i="0" dirty="0">
                <a:latin typeface="+mj-lt"/>
              </a:rPr>
              <a:t>Intuitively, capacity increases with available bandwidth (linear) and increases with SNR (log)</a:t>
            </a:r>
          </a:p>
          <a:p>
            <a:endParaRPr lang="en-US" dirty="0">
              <a:latin typeface="+mj-lt"/>
            </a:endParaRPr>
          </a:p>
          <a:p>
            <a:endParaRPr lang="en-US" dirty="0">
              <a:latin typeface="+mj-lt"/>
            </a:endParaRPr>
          </a:p>
        </p:txBody>
      </p:sp>
      <p:sp>
        <p:nvSpPr>
          <p:cNvPr id="5" name="Slide Number Placeholder 4">
            <a:extLst>
              <a:ext uri="{FF2B5EF4-FFF2-40B4-BE49-F238E27FC236}">
                <a16:creationId xmlns:a16="http://schemas.microsoft.com/office/drawing/2014/main" id="{AF6E83FC-352A-221A-4869-81D373F4A4C6}"/>
              </a:ext>
            </a:extLst>
          </p:cNvPr>
          <p:cNvSpPr>
            <a:spLocks noGrp="1"/>
          </p:cNvSpPr>
          <p:nvPr>
            <p:ph type="sldNum" sz="quarter" idx="12"/>
          </p:nvPr>
        </p:nvSpPr>
        <p:spPr/>
        <p:txBody>
          <a:bodyPr/>
          <a:lstStyle/>
          <a:p>
            <a:fld id="{687B7451-1438-CB4A-8106-82A64F1C7D7B}" type="slidenum">
              <a:rPr lang="sv-SE" smtClean="0"/>
              <a:pPr/>
              <a:t>23</a:t>
            </a:fld>
            <a:endParaRPr lang="sv-SE" dirty="0"/>
          </a:p>
        </p:txBody>
      </p:sp>
      <p:sp>
        <p:nvSpPr>
          <p:cNvPr id="6" name="AutoShape 2" descr="{\displaystyle \mathrm {SNR} ={\frac {P_{\mathrm {signal} }}{P_{\mathrm {noise} }}},}">
            <a:extLst>
              <a:ext uri="{FF2B5EF4-FFF2-40B4-BE49-F238E27FC236}">
                <a16:creationId xmlns:a16="http://schemas.microsoft.com/office/drawing/2014/main" id="{3E1262E0-E62E-CD91-D72B-CCAA53186E3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00148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C6FAEEE-D619-4E65-A0EF-E650D0B3166A}" type="slidenum">
              <a:rPr lang="en-US" smtClean="0"/>
              <a:t>24</a:t>
            </a:fld>
            <a:endParaRPr lang="en-US"/>
          </a:p>
        </p:txBody>
      </p:sp>
      <p:sp>
        <p:nvSpPr>
          <p:cNvPr id="4" name="TextBox 3"/>
          <p:cNvSpPr txBox="1"/>
          <p:nvPr/>
        </p:nvSpPr>
        <p:spPr>
          <a:xfrm>
            <a:off x="431838" y="327497"/>
            <a:ext cx="11328324" cy="707886"/>
          </a:xfrm>
          <a:prstGeom prst="rect">
            <a:avLst/>
          </a:prstGeom>
          <a:noFill/>
        </p:spPr>
        <p:txBody>
          <a:bodyPr wrap="square" rtlCol="0">
            <a:spAutoFit/>
          </a:bodyPr>
          <a:lstStyle/>
          <a:p>
            <a:r>
              <a:rPr lang="en-US" sz="4000" dirty="0"/>
              <a:t>Various tradeoffs in range, frequency, </a:t>
            </a:r>
            <a:r>
              <a:rPr lang="en-US" sz="4000" dirty="0" err="1"/>
              <a:t>datarate</a:t>
            </a:r>
            <a:r>
              <a:rPr lang="en-US" sz="4000" dirty="0"/>
              <a:t>, power</a:t>
            </a:r>
          </a:p>
        </p:txBody>
      </p:sp>
      <p:sp>
        <p:nvSpPr>
          <p:cNvPr id="5" name="Rectangle 4"/>
          <p:cNvSpPr/>
          <p:nvPr/>
        </p:nvSpPr>
        <p:spPr>
          <a:xfrm>
            <a:off x="1166649" y="1493137"/>
            <a:ext cx="9485828" cy="1446550"/>
          </a:xfrm>
          <a:prstGeom prst="rect">
            <a:avLst/>
          </a:prstGeom>
        </p:spPr>
        <p:txBody>
          <a:bodyPr wrap="square">
            <a:spAutoFit/>
          </a:bodyPr>
          <a:lstStyle/>
          <a:p>
            <a:pPr>
              <a:defRPr/>
            </a:pPr>
            <a:r>
              <a:rPr lang="en-US" altLang="en-US" sz="3200" dirty="0">
                <a:solidFill>
                  <a:srgbClr val="0070C0"/>
                </a:solidFill>
                <a:effectLst>
                  <a:outerShdw blurRad="38100" dist="38100" dir="2700000" algn="tl">
                    <a:srgbClr val="C0C0C0"/>
                  </a:outerShdw>
                </a:effectLst>
                <a:latin typeface="Times New Roman" panose="02020603050405020304" pitchFamily="18" charset="0"/>
              </a:rPr>
              <a:t>C = B * log</a:t>
            </a:r>
            <a:r>
              <a:rPr lang="en-US" altLang="en-US" sz="3200" baseline="-25000" dirty="0">
                <a:solidFill>
                  <a:srgbClr val="0070C0"/>
                </a:solidFill>
                <a:effectLst>
                  <a:outerShdw blurRad="38100" dist="38100" dir="2700000" algn="tl">
                    <a:srgbClr val="C0C0C0"/>
                  </a:outerShdw>
                </a:effectLst>
                <a:latin typeface="Times New Roman" panose="02020603050405020304" pitchFamily="18" charset="0"/>
              </a:rPr>
              <a:t>2</a:t>
            </a:r>
            <a:r>
              <a:rPr lang="en-US" altLang="en-US" sz="3200" dirty="0">
                <a:solidFill>
                  <a:srgbClr val="0070C0"/>
                </a:solidFill>
                <a:effectLst>
                  <a:outerShdw blurRad="38100" dist="38100" dir="2700000" algn="tl">
                    <a:srgbClr val="C0C0C0"/>
                  </a:outerShdw>
                </a:effectLst>
                <a:latin typeface="Times New Roman" panose="02020603050405020304" pitchFamily="18" charset="0"/>
              </a:rPr>
              <a:t>(1+SNR)</a:t>
            </a:r>
          </a:p>
          <a:p>
            <a:pPr lvl="1">
              <a:defRPr/>
            </a:pPr>
            <a:endParaRPr lang="en-US" altLang="en-US" sz="2800" dirty="0">
              <a:effectLst>
                <a:outerShdw blurRad="38100" dist="38100" dir="2700000" algn="tl">
                  <a:srgbClr val="C0C0C0"/>
                </a:outerShdw>
              </a:effectLst>
              <a:latin typeface="Times New Roman" panose="02020603050405020304" pitchFamily="18" charset="0"/>
            </a:endParaRPr>
          </a:p>
          <a:p>
            <a:pPr lvl="1">
              <a:defRPr/>
            </a:pPr>
            <a:r>
              <a:rPr lang="en-US" altLang="en-US" sz="2800" dirty="0">
                <a:effectLst>
                  <a:outerShdw blurRad="38100" dist="38100" dir="2700000" algn="tl">
                    <a:srgbClr val="C0C0C0"/>
                  </a:outerShdw>
                </a:effectLst>
                <a:latin typeface="Times New Roman" panose="02020603050405020304" pitchFamily="18" charset="0"/>
              </a:rPr>
              <a:t>SNR – </a:t>
            </a:r>
            <a:r>
              <a:rPr lang="en-US" altLang="en-US" sz="2800" dirty="0">
                <a:solidFill>
                  <a:srgbClr val="FF0000"/>
                </a:solidFill>
                <a:effectLst>
                  <a:outerShdw blurRad="38100" dist="38100" dir="2700000" algn="tl">
                    <a:srgbClr val="C0C0C0"/>
                  </a:outerShdw>
                </a:effectLst>
                <a:latin typeface="Times New Roman" panose="02020603050405020304" pitchFamily="18" charset="0"/>
              </a:rPr>
              <a:t>signal</a:t>
            </a:r>
            <a:r>
              <a:rPr lang="en-US" altLang="en-US" sz="2800" dirty="0">
                <a:effectLst>
                  <a:outerShdw blurRad="38100" dist="38100" dir="2700000" algn="tl">
                    <a:srgbClr val="C0C0C0"/>
                  </a:outerShdw>
                </a:effectLst>
                <a:latin typeface="Times New Roman" panose="02020603050405020304" pitchFamily="18" charset="0"/>
              </a:rPr>
              <a:t>-to-noise ratio</a:t>
            </a:r>
          </a:p>
        </p:txBody>
      </p:sp>
      <p:graphicFrame>
        <p:nvGraphicFramePr>
          <p:cNvPr id="6" name="Object 2"/>
          <p:cNvGraphicFramePr>
            <a:graphicFrameLocks noChangeAspect="1"/>
          </p:cNvGraphicFramePr>
          <p:nvPr/>
        </p:nvGraphicFramePr>
        <p:xfrm>
          <a:off x="1321688" y="3679588"/>
          <a:ext cx="4587875" cy="1751013"/>
        </p:xfrm>
        <a:graphic>
          <a:graphicData uri="http://schemas.openxmlformats.org/presentationml/2006/ole">
            <mc:AlternateContent xmlns:mc="http://schemas.openxmlformats.org/markup-compatibility/2006">
              <mc:Choice xmlns:v="urn:schemas-microsoft-com:vml" Requires="v">
                <p:oleObj name="Equation" r:id="rId2" imgW="1320480" imgH="507960" progId="Equation.3">
                  <p:embed/>
                </p:oleObj>
              </mc:Choice>
              <mc:Fallback>
                <p:oleObj name="Equation" r:id="rId2" imgW="1320480" imgH="507960" progId="Equation.3">
                  <p:embed/>
                  <p:pic>
                    <p:nvPicPr>
                      <p:cNvPr id="6" name="Object 2"/>
                      <p:cNvPicPr>
                        <a:picLocks noChangeAspect="1" noChangeArrowheads="1"/>
                      </p:cNvPicPr>
                      <p:nvPr/>
                    </p:nvPicPr>
                    <p:blipFill>
                      <a:blip r:embed="rId3"/>
                      <a:srcRect/>
                      <a:stretch>
                        <a:fillRect/>
                      </a:stretch>
                    </p:blipFill>
                    <p:spPr bwMode="auto">
                      <a:xfrm>
                        <a:off x="1321688" y="3679588"/>
                        <a:ext cx="4587875" cy="1751013"/>
                      </a:xfrm>
                      <a:prstGeom prst="rect">
                        <a:avLst/>
                      </a:prstGeom>
                      <a:noFill/>
                    </p:spPr>
                  </p:pic>
                </p:oleObj>
              </mc:Fallback>
            </mc:AlternateContent>
          </a:graphicData>
        </a:graphic>
      </p:graphicFrame>
      <p:sp>
        <p:nvSpPr>
          <p:cNvPr id="8" name="TextBox 7"/>
          <p:cNvSpPr txBox="1"/>
          <p:nvPr/>
        </p:nvSpPr>
        <p:spPr>
          <a:xfrm>
            <a:off x="6196975" y="1278931"/>
            <a:ext cx="5304158" cy="4801314"/>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rgbClr val="0070C0"/>
                </a:solidFill>
                <a:latin typeface="+mj-lt"/>
              </a:rPr>
              <a:t>Power</a:t>
            </a:r>
            <a:r>
              <a:rPr lang="en-US" sz="2400" dirty="0">
                <a:latin typeface="+mj-lt"/>
              </a:rPr>
              <a:t> is (usually) a constraint</a:t>
            </a:r>
          </a:p>
          <a:p>
            <a:pPr marL="742950" lvl="1" indent="-285750">
              <a:buFont typeface="Arial" panose="020B0604020202020204" pitchFamily="34" charset="0"/>
              <a:buChar char="•"/>
            </a:pPr>
            <a:r>
              <a:rPr lang="en-US" sz="2400" dirty="0">
                <a:latin typeface="+mj-lt"/>
              </a:rPr>
              <a:t>Increase in power can result in higher range/data rate</a:t>
            </a:r>
          </a:p>
          <a:p>
            <a:pPr marL="742950" lvl="1" indent="-285750">
              <a:buFont typeface="Arial" panose="020B0604020202020204" pitchFamily="34" charset="0"/>
              <a:buChar char="•"/>
            </a:pPr>
            <a:r>
              <a:rPr lang="en-US" sz="2400" dirty="0">
                <a:latin typeface="+mj-lt"/>
              </a:rPr>
              <a:t>Lower lifespan of the device</a:t>
            </a:r>
          </a:p>
          <a:p>
            <a:pPr marL="285750" indent="-285750">
              <a:buFont typeface="Arial" panose="020B0604020202020204" pitchFamily="34" charset="0"/>
              <a:buChar char="•"/>
            </a:pPr>
            <a:r>
              <a:rPr lang="en-US" sz="2400" dirty="0">
                <a:latin typeface="+mj-lt"/>
              </a:rPr>
              <a:t>Increase </a:t>
            </a:r>
            <a:r>
              <a:rPr lang="en-US" sz="2400" b="1" dirty="0">
                <a:solidFill>
                  <a:srgbClr val="0070C0"/>
                </a:solidFill>
                <a:latin typeface="+mj-lt"/>
              </a:rPr>
              <a:t>data rate (C)</a:t>
            </a:r>
          </a:p>
          <a:p>
            <a:pPr marL="742950" lvl="1" indent="-285750">
              <a:buFont typeface="Arial" panose="020B0604020202020204" pitchFamily="34" charset="0"/>
              <a:buChar char="•"/>
            </a:pPr>
            <a:r>
              <a:rPr lang="en-US" sz="2400" dirty="0">
                <a:latin typeface="+mj-lt"/>
              </a:rPr>
              <a:t>Increase throughput by using a </a:t>
            </a:r>
            <a:r>
              <a:rPr lang="en-US" sz="2400" b="1" dirty="0">
                <a:solidFill>
                  <a:srgbClr val="0070C0"/>
                </a:solidFill>
                <a:latin typeface="+mj-lt"/>
              </a:rPr>
              <a:t>larger  bandwidth</a:t>
            </a:r>
            <a:r>
              <a:rPr lang="en-US" sz="2400" dirty="0">
                <a:solidFill>
                  <a:srgbClr val="0070C0"/>
                </a:solidFill>
                <a:latin typeface="+mj-lt"/>
              </a:rPr>
              <a:t> (B)</a:t>
            </a:r>
          </a:p>
          <a:p>
            <a:pPr marL="1200150" lvl="2" indent="-285750">
              <a:buFont typeface="Arial" panose="020B0604020202020204" pitchFamily="34" charset="0"/>
              <a:buChar char="•"/>
            </a:pPr>
            <a:r>
              <a:rPr lang="en-US" sz="2400" dirty="0">
                <a:latin typeface="+mj-lt"/>
              </a:rPr>
              <a:t>Transmits at </a:t>
            </a:r>
            <a:r>
              <a:rPr lang="en-US" sz="2400" b="1" dirty="0">
                <a:solidFill>
                  <a:srgbClr val="0070C0"/>
                </a:solidFill>
                <a:latin typeface="+mj-lt"/>
              </a:rPr>
              <a:t>higher frequencies </a:t>
            </a:r>
            <a:r>
              <a:rPr lang="en-US" sz="2400" dirty="0">
                <a:latin typeface="+mj-lt"/>
              </a:rPr>
              <a:t>(f)</a:t>
            </a:r>
            <a:endParaRPr lang="en-US" sz="2400" dirty="0">
              <a:solidFill>
                <a:srgbClr val="0070C0"/>
              </a:solidFill>
              <a:latin typeface="+mj-lt"/>
            </a:endParaRPr>
          </a:p>
          <a:p>
            <a:pPr marL="742950" lvl="1" indent="-285750">
              <a:buFont typeface="Arial" panose="020B0604020202020204" pitchFamily="34" charset="0"/>
              <a:buChar char="•"/>
            </a:pPr>
            <a:r>
              <a:rPr lang="en-US" sz="2400" b="1" dirty="0">
                <a:solidFill>
                  <a:srgbClr val="0070C0"/>
                </a:solidFill>
                <a:latin typeface="+mj-lt"/>
              </a:rPr>
              <a:t>Range</a:t>
            </a:r>
            <a:r>
              <a:rPr lang="en-US" sz="2400" dirty="0">
                <a:latin typeface="+mj-lt"/>
              </a:rPr>
              <a:t> decreases and vice versa</a:t>
            </a:r>
            <a:endParaRPr lang="en-US" sz="2400" dirty="0">
              <a:solidFill>
                <a:srgbClr val="0070C0"/>
              </a:solidFill>
              <a:latin typeface="+mj-lt"/>
            </a:endParaRPr>
          </a:p>
          <a:p>
            <a:pPr marL="285750" indent="-285750">
              <a:buFont typeface="Arial" panose="020B0604020202020204" pitchFamily="34" charset="0"/>
              <a:buChar char="•"/>
            </a:pPr>
            <a:r>
              <a:rPr lang="en-US" sz="2400" dirty="0">
                <a:latin typeface="+mj-lt"/>
              </a:rPr>
              <a:t>Improve design to increase gain (G)</a:t>
            </a:r>
          </a:p>
          <a:p>
            <a:pPr marL="742950" lvl="1" indent="-285750">
              <a:buFont typeface="Arial" panose="020B0604020202020204" pitchFamily="34" charset="0"/>
              <a:buChar char="•"/>
            </a:pPr>
            <a:r>
              <a:rPr lang="en-US" sz="2400" dirty="0">
                <a:latin typeface="+mj-lt"/>
              </a:rPr>
              <a:t>e.g. OFDM, MIMO etc.</a:t>
            </a:r>
          </a:p>
          <a:p>
            <a:endParaRPr lang="en-US" dirty="0"/>
          </a:p>
        </p:txBody>
      </p:sp>
      <p:sp>
        <p:nvSpPr>
          <p:cNvPr id="9" name="Rounded Rectangle 8"/>
          <p:cNvSpPr/>
          <p:nvPr/>
        </p:nvSpPr>
        <p:spPr>
          <a:xfrm>
            <a:off x="4225160" y="4566524"/>
            <a:ext cx="336330" cy="82963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561490" y="4561274"/>
            <a:ext cx="320562" cy="82963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392822" y="4130913"/>
            <a:ext cx="558069" cy="8483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169243" y="1405333"/>
            <a:ext cx="457676" cy="8255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914331" y="1405333"/>
            <a:ext cx="336330" cy="82963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0">
            <a:extLst>
              <a:ext uri="{FF2B5EF4-FFF2-40B4-BE49-F238E27FC236}">
                <a16:creationId xmlns:a16="http://schemas.microsoft.com/office/drawing/2014/main" id="{522C353F-89CD-4CFA-84A0-CFF71E1FDC7D}"/>
              </a:ext>
            </a:extLst>
          </p:cNvPr>
          <p:cNvSpPr/>
          <p:nvPr/>
        </p:nvSpPr>
        <p:spPr>
          <a:xfrm>
            <a:off x="1324304" y="4096631"/>
            <a:ext cx="558069" cy="8483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0">
            <a:extLst>
              <a:ext uri="{FF2B5EF4-FFF2-40B4-BE49-F238E27FC236}">
                <a16:creationId xmlns:a16="http://schemas.microsoft.com/office/drawing/2014/main" id="{0BB54A85-3C70-4C7E-86A1-1B352E9FB867}"/>
              </a:ext>
            </a:extLst>
          </p:cNvPr>
          <p:cNvSpPr/>
          <p:nvPr/>
        </p:nvSpPr>
        <p:spPr>
          <a:xfrm>
            <a:off x="2726663" y="2394014"/>
            <a:ext cx="922548" cy="5708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2">
            <a:extLst>
              <a:ext uri="{FF2B5EF4-FFF2-40B4-BE49-F238E27FC236}">
                <a16:creationId xmlns:a16="http://schemas.microsoft.com/office/drawing/2014/main" id="{415A651A-BF83-4759-A497-4B4023079BDC}"/>
              </a:ext>
            </a:extLst>
          </p:cNvPr>
          <p:cNvSpPr/>
          <p:nvPr/>
        </p:nvSpPr>
        <p:spPr>
          <a:xfrm>
            <a:off x="3888829" y="1463902"/>
            <a:ext cx="762301" cy="65114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7794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07D50-D6F4-CD94-55B6-00276865370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ECFC1A-94C9-BC45-4EA0-AD2019B506C4}"/>
              </a:ext>
            </a:extLst>
          </p:cNvPr>
          <p:cNvSpPr>
            <a:spLocks noGrp="1"/>
          </p:cNvSpPr>
          <p:nvPr>
            <p:ph idx="1"/>
          </p:nvPr>
        </p:nvSpPr>
        <p:spPr>
          <a:xfrm>
            <a:off x="838200" y="1864427"/>
            <a:ext cx="11050138" cy="3129145"/>
          </a:xfrm>
        </p:spPr>
        <p:txBody>
          <a:bodyPr>
            <a:normAutofit/>
          </a:bodyPr>
          <a:lstStyle/>
          <a:p>
            <a:r>
              <a:rPr lang="en-US" dirty="0">
                <a:latin typeface="+mj-lt"/>
                <a:sym typeface="Wingdings" pitchFamily="2" charset="2"/>
              </a:rPr>
              <a:t>Let us recall what was covered in the last lecture</a:t>
            </a:r>
          </a:p>
          <a:p>
            <a:r>
              <a:rPr lang="en-US" b="1" dirty="0">
                <a:latin typeface="+mj-lt"/>
              </a:rPr>
              <a:t>Wireless communication basics</a:t>
            </a:r>
          </a:p>
          <a:p>
            <a:r>
              <a:rPr lang="en-US" dirty="0">
                <a:latin typeface="+mj-lt"/>
              </a:rPr>
              <a:t>Battery lifespan estimation</a:t>
            </a:r>
          </a:p>
          <a:p>
            <a:r>
              <a:rPr lang="en-US" dirty="0">
                <a:latin typeface="+mj-lt"/>
              </a:rPr>
              <a:t>Various states of radio transceivers</a:t>
            </a:r>
          </a:p>
          <a:p>
            <a:r>
              <a:rPr lang="en-US" dirty="0">
                <a:latin typeface="+mj-lt"/>
              </a:rPr>
              <a:t>Energy harvesting, low-power communication (Overview)</a:t>
            </a:r>
          </a:p>
        </p:txBody>
      </p:sp>
      <p:sp>
        <p:nvSpPr>
          <p:cNvPr id="12" name="Slide Number Placeholder 11">
            <a:extLst>
              <a:ext uri="{FF2B5EF4-FFF2-40B4-BE49-F238E27FC236}">
                <a16:creationId xmlns:a16="http://schemas.microsoft.com/office/drawing/2014/main" id="{9F105D13-5568-748C-123B-E360CDE58919}"/>
              </a:ext>
            </a:extLst>
          </p:cNvPr>
          <p:cNvSpPr>
            <a:spLocks noGrp="1"/>
          </p:cNvSpPr>
          <p:nvPr>
            <p:ph type="sldNum" sz="quarter" idx="12"/>
          </p:nvPr>
        </p:nvSpPr>
        <p:spPr/>
        <p:txBody>
          <a:bodyPr/>
          <a:lstStyle/>
          <a:p>
            <a:fld id="{687B7451-1438-CB4A-8106-82A64F1C7D7B}" type="slidenum">
              <a:rPr lang="sv-SE" smtClean="0"/>
              <a:t>25</a:t>
            </a:fld>
            <a:endParaRPr lang="sv-SE" dirty="0"/>
          </a:p>
        </p:txBody>
      </p:sp>
      <p:sp>
        <p:nvSpPr>
          <p:cNvPr id="5" name="Title 4">
            <a:extLst>
              <a:ext uri="{FF2B5EF4-FFF2-40B4-BE49-F238E27FC236}">
                <a16:creationId xmlns:a16="http://schemas.microsoft.com/office/drawing/2014/main" id="{6D570BF0-7D80-BE8A-DDCC-E701B1226F43}"/>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979FF97E-79C0-12EA-5C59-C47E28AF4A77}"/>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8277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C6FAEEE-D619-4E65-A0EF-E650D0B3166A}" type="slidenum">
              <a:rPr lang="en-US" smtClean="0"/>
              <a:t>26</a:t>
            </a:fld>
            <a:endParaRPr lang="en-US"/>
          </a:p>
        </p:txBody>
      </p:sp>
      <p:sp>
        <p:nvSpPr>
          <p:cNvPr id="4" name="TextBox 3"/>
          <p:cNvSpPr txBox="1"/>
          <p:nvPr/>
        </p:nvSpPr>
        <p:spPr>
          <a:xfrm>
            <a:off x="704793" y="340879"/>
            <a:ext cx="11328324" cy="707886"/>
          </a:xfrm>
          <a:prstGeom prst="rect">
            <a:avLst/>
          </a:prstGeom>
          <a:noFill/>
        </p:spPr>
        <p:txBody>
          <a:bodyPr wrap="square" rtlCol="0">
            <a:spAutoFit/>
          </a:bodyPr>
          <a:lstStyle/>
          <a:p>
            <a:r>
              <a:rPr lang="en-US" sz="4000" dirty="0"/>
              <a:t>Revisiting antennas and their gain</a:t>
            </a:r>
          </a:p>
        </p:txBody>
      </p:sp>
      <p:pic>
        <p:nvPicPr>
          <p:cNvPr id="2" name="Picture 1">
            <a:extLst>
              <a:ext uri="{FF2B5EF4-FFF2-40B4-BE49-F238E27FC236}">
                <a16:creationId xmlns:a16="http://schemas.microsoft.com/office/drawing/2014/main" id="{3D3C013A-9588-17DD-827F-DDC0F8F8A52D}"/>
              </a:ext>
            </a:extLst>
          </p:cNvPr>
          <p:cNvPicPr>
            <a:picLocks noChangeAspect="1"/>
          </p:cNvPicPr>
          <p:nvPr/>
        </p:nvPicPr>
        <p:blipFill>
          <a:blip r:embed="rId2"/>
          <a:stretch>
            <a:fillRect/>
          </a:stretch>
        </p:blipFill>
        <p:spPr>
          <a:xfrm>
            <a:off x="1034197" y="2228116"/>
            <a:ext cx="4064000" cy="4064000"/>
          </a:xfrm>
          <a:prstGeom prst="rect">
            <a:avLst/>
          </a:prstGeom>
        </p:spPr>
      </p:pic>
      <p:pic>
        <p:nvPicPr>
          <p:cNvPr id="7" name="Picture 6">
            <a:extLst>
              <a:ext uri="{FF2B5EF4-FFF2-40B4-BE49-F238E27FC236}">
                <a16:creationId xmlns:a16="http://schemas.microsoft.com/office/drawing/2014/main" id="{2343196F-0463-6556-623C-62D7149ADEBF}"/>
              </a:ext>
            </a:extLst>
          </p:cNvPr>
          <p:cNvPicPr>
            <a:picLocks noChangeAspect="1"/>
          </p:cNvPicPr>
          <p:nvPr/>
        </p:nvPicPr>
        <p:blipFill>
          <a:blip r:embed="rId3"/>
          <a:stretch>
            <a:fillRect/>
          </a:stretch>
        </p:blipFill>
        <p:spPr>
          <a:xfrm>
            <a:off x="6790868" y="2453121"/>
            <a:ext cx="4064000" cy="4064000"/>
          </a:xfrm>
          <a:prstGeom prst="rect">
            <a:avLst/>
          </a:prstGeom>
        </p:spPr>
      </p:pic>
      <p:sp>
        <p:nvSpPr>
          <p:cNvPr id="5" name="Content Placeholder 2">
            <a:extLst>
              <a:ext uri="{FF2B5EF4-FFF2-40B4-BE49-F238E27FC236}">
                <a16:creationId xmlns:a16="http://schemas.microsoft.com/office/drawing/2014/main" id="{3F00D18E-7C5B-5601-D7ED-7E31A65D1FC7}"/>
              </a:ext>
            </a:extLst>
          </p:cNvPr>
          <p:cNvSpPr txBox="1">
            <a:spLocks/>
          </p:cNvSpPr>
          <p:nvPr/>
        </p:nvSpPr>
        <p:spPr>
          <a:xfrm>
            <a:off x="645141" y="1288608"/>
            <a:ext cx="10708659" cy="1164514"/>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200" dirty="0">
                <a:latin typeface="+mj-lt"/>
              </a:rPr>
              <a:t>Yagi-</a:t>
            </a:r>
            <a:r>
              <a:rPr lang="en-US" sz="11200" dirty="0" err="1">
                <a:latin typeface="+mj-lt"/>
              </a:rPr>
              <a:t>uda</a:t>
            </a:r>
            <a:r>
              <a:rPr lang="en-US" sz="11200" dirty="0">
                <a:latin typeface="+mj-lt"/>
              </a:rPr>
              <a:t> antenna. It has a very high gain. The gain and directionality increases with the number of antenna elements.</a:t>
            </a:r>
          </a:p>
          <a:p>
            <a:pPr marL="457200" lvl="1" indent="0">
              <a:buFont typeface="Arial" panose="020B0604020202020204" pitchFamily="34" charset="0"/>
              <a:buNone/>
            </a:pPr>
            <a:endParaRPr lang="en-SG" dirty="0">
              <a:latin typeface="+mj-lt"/>
            </a:endParaRPr>
          </a:p>
          <a:p>
            <a:endParaRPr lang="en-SG" dirty="0">
              <a:solidFill>
                <a:srgbClr val="ECECEC"/>
              </a:solidFill>
              <a:latin typeface="KaTeX_Main"/>
            </a:endParaRPr>
          </a:p>
          <a:p>
            <a:endParaRPr lang="en-SG" dirty="0">
              <a:solidFill>
                <a:srgbClr val="ECECEC"/>
              </a:solidFill>
              <a:latin typeface="KaTeX_Main"/>
            </a:endParaRPr>
          </a:p>
          <a:p>
            <a:pPr marL="0" indent="0">
              <a:buFont typeface="Arial" panose="020B0604020202020204" pitchFamily="34" charset="0"/>
              <a:buNone/>
            </a:pPr>
            <a:br>
              <a:rPr lang="en-SG" dirty="0"/>
            </a:br>
            <a:endParaRPr lang="en-US" dirty="0">
              <a:latin typeface="+mj-lt"/>
            </a:endParaRPr>
          </a:p>
        </p:txBody>
      </p:sp>
      <p:sp>
        <p:nvSpPr>
          <p:cNvPr id="6" name="TextBox 5">
            <a:extLst>
              <a:ext uri="{FF2B5EF4-FFF2-40B4-BE49-F238E27FC236}">
                <a16:creationId xmlns:a16="http://schemas.microsoft.com/office/drawing/2014/main" id="{3159B0C5-983B-7898-27FF-6119D4068149}"/>
              </a:ext>
            </a:extLst>
          </p:cNvPr>
          <p:cNvSpPr txBox="1"/>
          <p:nvPr/>
        </p:nvSpPr>
        <p:spPr>
          <a:xfrm>
            <a:off x="1944062" y="6382921"/>
            <a:ext cx="2244269" cy="338554"/>
          </a:xfrm>
          <a:prstGeom prst="rect">
            <a:avLst/>
          </a:prstGeom>
          <a:noFill/>
        </p:spPr>
        <p:txBody>
          <a:bodyPr wrap="square" rtlCol="0">
            <a:spAutoFit/>
          </a:bodyPr>
          <a:lstStyle/>
          <a:p>
            <a:pPr algn="ctr"/>
            <a:r>
              <a:rPr lang="en-US" sz="1600" dirty="0">
                <a:latin typeface="+mj-lt"/>
              </a:rPr>
              <a:t>Antenna Gain: 23 </a:t>
            </a:r>
            <a:r>
              <a:rPr lang="en-US" sz="1600" dirty="0" err="1">
                <a:latin typeface="+mj-lt"/>
              </a:rPr>
              <a:t>dBi</a:t>
            </a:r>
            <a:endParaRPr lang="en-US" sz="1600" dirty="0">
              <a:latin typeface="+mj-lt"/>
            </a:endParaRPr>
          </a:p>
        </p:txBody>
      </p:sp>
      <p:sp>
        <p:nvSpPr>
          <p:cNvPr id="8" name="TextBox 7">
            <a:extLst>
              <a:ext uri="{FF2B5EF4-FFF2-40B4-BE49-F238E27FC236}">
                <a16:creationId xmlns:a16="http://schemas.microsoft.com/office/drawing/2014/main" id="{BDA76E5C-90A9-B1D8-2438-9828D991171C}"/>
              </a:ext>
            </a:extLst>
          </p:cNvPr>
          <p:cNvSpPr txBox="1"/>
          <p:nvPr/>
        </p:nvSpPr>
        <p:spPr>
          <a:xfrm>
            <a:off x="8319841" y="6382921"/>
            <a:ext cx="2244269" cy="338554"/>
          </a:xfrm>
          <a:prstGeom prst="rect">
            <a:avLst/>
          </a:prstGeom>
          <a:noFill/>
        </p:spPr>
        <p:txBody>
          <a:bodyPr wrap="square" rtlCol="0">
            <a:spAutoFit/>
          </a:bodyPr>
          <a:lstStyle/>
          <a:p>
            <a:pPr algn="ctr"/>
            <a:r>
              <a:rPr lang="en-US" sz="1600" dirty="0">
                <a:latin typeface="+mj-lt"/>
              </a:rPr>
              <a:t>Antenna Gain: 8 </a:t>
            </a:r>
            <a:r>
              <a:rPr lang="en-US" sz="1600" dirty="0" err="1">
                <a:latin typeface="+mj-lt"/>
              </a:rPr>
              <a:t>dBi</a:t>
            </a:r>
            <a:endParaRPr lang="en-US" sz="1600" dirty="0">
              <a:latin typeface="+mj-lt"/>
            </a:endParaRPr>
          </a:p>
        </p:txBody>
      </p:sp>
    </p:spTree>
    <p:extLst>
      <p:ext uri="{BB962C8B-B14F-4D97-AF65-F5344CB8AC3E}">
        <p14:creationId xmlns:p14="http://schemas.microsoft.com/office/powerpoint/2010/main" val="2804331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C6FAEEE-D619-4E65-A0EF-E650D0B3166A}" type="slidenum">
              <a:rPr lang="en-US" smtClean="0"/>
              <a:t>27</a:t>
            </a:fld>
            <a:endParaRPr lang="en-US"/>
          </a:p>
        </p:txBody>
      </p:sp>
      <p:sp>
        <p:nvSpPr>
          <p:cNvPr id="4" name="TextBox 3"/>
          <p:cNvSpPr txBox="1"/>
          <p:nvPr/>
        </p:nvSpPr>
        <p:spPr>
          <a:xfrm>
            <a:off x="704793" y="340879"/>
            <a:ext cx="11328324" cy="707886"/>
          </a:xfrm>
          <a:prstGeom prst="rect">
            <a:avLst/>
          </a:prstGeom>
          <a:noFill/>
        </p:spPr>
        <p:txBody>
          <a:bodyPr wrap="square" rtlCol="0">
            <a:spAutoFit/>
          </a:bodyPr>
          <a:lstStyle/>
          <a:p>
            <a:r>
              <a:rPr lang="en-US" sz="4000" dirty="0"/>
              <a:t>Revisiting antennas and their gain</a:t>
            </a:r>
          </a:p>
        </p:txBody>
      </p:sp>
      <p:sp>
        <p:nvSpPr>
          <p:cNvPr id="5" name="Content Placeholder 2">
            <a:extLst>
              <a:ext uri="{FF2B5EF4-FFF2-40B4-BE49-F238E27FC236}">
                <a16:creationId xmlns:a16="http://schemas.microsoft.com/office/drawing/2014/main" id="{3F00D18E-7C5B-5601-D7ED-7E31A65D1FC7}"/>
              </a:ext>
            </a:extLst>
          </p:cNvPr>
          <p:cNvSpPr txBox="1">
            <a:spLocks/>
          </p:cNvSpPr>
          <p:nvPr/>
        </p:nvSpPr>
        <p:spPr>
          <a:xfrm>
            <a:off x="645141" y="1288608"/>
            <a:ext cx="10708659" cy="1164514"/>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200" dirty="0">
                <a:latin typeface="+mj-lt"/>
              </a:rPr>
              <a:t>Chip antenna makes sacrifice due to smaller form factor and hence the least gain. Whip antenna has less directionality than Yagi-</a:t>
            </a:r>
            <a:r>
              <a:rPr lang="en-US" sz="11200" dirty="0" err="1">
                <a:latin typeface="+mj-lt"/>
              </a:rPr>
              <a:t>uda</a:t>
            </a:r>
            <a:r>
              <a:rPr lang="en-US" sz="11200" dirty="0">
                <a:latin typeface="+mj-lt"/>
              </a:rPr>
              <a:t> antenna.</a:t>
            </a:r>
          </a:p>
          <a:p>
            <a:pPr marL="457200" lvl="1" indent="0">
              <a:buFont typeface="Arial" panose="020B0604020202020204" pitchFamily="34" charset="0"/>
              <a:buNone/>
            </a:pPr>
            <a:endParaRPr lang="en-SG" dirty="0">
              <a:latin typeface="+mj-lt"/>
            </a:endParaRPr>
          </a:p>
          <a:p>
            <a:endParaRPr lang="en-SG" dirty="0">
              <a:solidFill>
                <a:srgbClr val="ECECEC"/>
              </a:solidFill>
              <a:latin typeface="KaTeX_Main"/>
            </a:endParaRPr>
          </a:p>
          <a:p>
            <a:endParaRPr lang="en-SG" dirty="0">
              <a:solidFill>
                <a:srgbClr val="ECECEC"/>
              </a:solidFill>
              <a:latin typeface="KaTeX_Main"/>
            </a:endParaRPr>
          </a:p>
          <a:p>
            <a:pPr marL="0" indent="0">
              <a:buFont typeface="Arial" panose="020B0604020202020204" pitchFamily="34" charset="0"/>
              <a:buNone/>
            </a:pPr>
            <a:br>
              <a:rPr lang="en-SG" dirty="0"/>
            </a:br>
            <a:endParaRPr lang="en-US" dirty="0">
              <a:latin typeface="+mj-lt"/>
            </a:endParaRPr>
          </a:p>
        </p:txBody>
      </p:sp>
      <p:pic>
        <p:nvPicPr>
          <p:cNvPr id="10" name="Picture 9">
            <a:extLst>
              <a:ext uri="{FF2B5EF4-FFF2-40B4-BE49-F238E27FC236}">
                <a16:creationId xmlns:a16="http://schemas.microsoft.com/office/drawing/2014/main" id="{D6852055-96AA-2E78-F003-D1B69B5E03DA}"/>
              </a:ext>
            </a:extLst>
          </p:cNvPr>
          <p:cNvPicPr>
            <a:picLocks noChangeAspect="1"/>
          </p:cNvPicPr>
          <p:nvPr/>
        </p:nvPicPr>
        <p:blipFill>
          <a:blip r:embed="rId2"/>
          <a:stretch>
            <a:fillRect/>
          </a:stretch>
        </p:blipFill>
        <p:spPr>
          <a:xfrm>
            <a:off x="1335790" y="2453121"/>
            <a:ext cx="4064000" cy="4064000"/>
          </a:xfrm>
          <a:prstGeom prst="rect">
            <a:avLst/>
          </a:prstGeom>
        </p:spPr>
      </p:pic>
      <p:pic>
        <p:nvPicPr>
          <p:cNvPr id="11" name="Picture 10">
            <a:extLst>
              <a:ext uri="{FF2B5EF4-FFF2-40B4-BE49-F238E27FC236}">
                <a16:creationId xmlns:a16="http://schemas.microsoft.com/office/drawing/2014/main" id="{02C72FD1-06FA-9601-FD48-8E8ED8CE0B44}"/>
              </a:ext>
            </a:extLst>
          </p:cNvPr>
          <p:cNvPicPr>
            <a:picLocks noChangeAspect="1"/>
          </p:cNvPicPr>
          <p:nvPr/>
        </p:nvPicPr>
        <p:blipFill>
          <a:blip r:embed="rId3"/>
          <a:stretch>
            <a:fillRect/>
          </a:stretch>
        </p:blipFill>
        <p:spPr>
          <a:xfrm>
            <a:off x="7004987" y="2573303"/>
            <a:ext cx="3662866" cy="3662866"/>
          </a:xfrm>
          <a:prstGeom prst="rect">
            <a:avLst/>
          </a:prstGeom>
        </p:spPr>
      </p:pic>
      <p:sp>
        <p:nvSpPr>
          <p:cNvPr id="12" name="TextBox 11">
            <a:extLst>
              <a:ext uri="{FF2B5EF4-FFF2-40B4-BE49-F238E27FC236}">
                <a16:creationId xmlns:a16="http://schemas.microsoft.com/office/drawing/2014/main" id="{962F439F-9BCF-DED3-9DA5-C1165F5B7CE2}"/>
              </a:ext>
            </a:extLst>
          </p:cNvPr>
          <p:cNvSpPr txBox="1"/>
          <p:nvPr/>
        </p:nvSpPr>
        <p:spPr>
          <a:xfrm>
            <a:off x="2245655" y="6382921"/>
            <a:ext cx="2244269" cy="338554"/>
          </a:xfrm>
          <a:prstGeom prst="rect">
            <a:avLst/>
          </a:prstGeom>
          <a:noFill/>
        </p:spPr>
        <p:txBody>
          <a:bodyPr wrap="square" rtlCol="0">
            <a:spAutoFit/>
          </a:bodyPr>
          <a:lstStyle/>
          <a:p>
            <a:pPr algn="ctr"/>
            <a:r>
              <a:rPr lang="en-US" sz="1600" dirty="0">
                <a:latin typeface="+mj-lt"/>
              </a:rPr>
              <a:t>Antenna Gain: -1 </a:t>
            </a:r>
            <a:r>
              <a:rPr lang="en-US" sz="1600" dirty="0" err="1">
                <a:latin typeface="+mj-lt"/>
              </a:rPr>
              <a:t>dBi</a:t>
            </a:r>
            <a:endParaRPr lang="en-US" sz="1600" dirty="0">
              <a:latin typeface="+mj-lt"/>
            </a:endParaRPr>
          </a:p>
        </p:txBody>
      </p:sp>
      <p:sp>
        <p:nvSpPr>
          <p:cNvPr id="13" name="TextBox 12">
            <a:extLst>
              <a:ext uri="{FF2B5EF4-FFF2-40B4-BE49-F238E27FC236}">
                <a16:creationId xmlns:a16="http://schemas.microsoft.com/office/drawing/2014/main" id="{196246FF-80D5-2924-1AA9-5C9B179330D8}"/>
              </a:ext>
            </a:extLst>
          </p:cNvPr>
          <p:cNvSpPr txBox="1"/>
          <p:nvPr/>
        </p:nvSpPr>
        <p:spPr>
          <a:xfrm>
            <a:off x="8610600" y="6382921"/>
            <a:ext cx="2244269" cy="338554"/>
          </a:xfrm>
          <a:prstGeom prst="rect">
            <a:avLst/>
          </a:prstGeom>
          <a:noFill/>
        </p:spPr>
        <p:txBody>
          <a:bodyPr wrap="square" rtlCol="0">
            <a:spAutoFit/>
          </a:bodyPr>
          <a:lstStyle/>
          <a:p>
            <a:pPr algn="ctr"/>
            <a:r>
              <a:rPr lang="en-US" sz="1600" dirty="0">
                <a:latin typeface="+mj-lt"/>
              </a:rPr>
              <a:t>Antenna Gain: 3.8 </a:t>
            </a:r>
            <a:r>
              <a:rPr lang="en-US" sz="1600" dirty="0" err="1">
                <a:latin typeface="+mj-lt"/>
              </a:rPr>
              <a:t>dBi</a:t>
            </a:r>
            <a:endParaRPr lang="en-US" sz="1600" dirty="0">
              <a:latin typeface="+mj-lt"/>
            </a:endParaRPr>
          </a:p>
        </p:txBody>
      </p:sp>
    </p:spTree>
    <p:extLst>
      <p:ext uri="{BB962C8B-B14F-4D97-AF65-F5344CB8AC3E}">
        <p14:creationId xmlns:p14="http://schemas.microsoft.com/office/powerpoint/2010/main" val="3582570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C6FAEEE-D619-4E65-A0EF-E650D0B3166A}" type="slidenum">
              <a:rPr lang="en-US" smtClean="0"/>
              <a:t>28</a:t>
            </a:fld>
            <a:endParaRPr lang="en-US"/>
          </a:p>
        </p:txBody>
      </p:sp>
      <p:sp>
        <p:nvSpPr>
          <p:cNvPr id="4" name="TextBox 3"/>
          <p:cNvSpPr txBox="1"/>
          <p:nvPr/>
        </p:nvSpPr>
        <p:spPr>
          <a:xfrm>
            <a:off x="704793" y="340879"/>
            <a:ext cx="11328324" cy="707886"/>
          </a:xfrm>
          <a:prstGeom prst="rect">
            <a:avLst/>
          </a:prstGeom>
          <a:noFill/>
        </p:spPr>
        <p:txBody>
          <a:bodyPr wrap="square" rtlCol="0">
            <a:spAutoFit/>
          </a:bodyPr>
          <a:lstStyle/>
          <a:p>
            <a:r>
              <a:rPr lang="en-US" sz="4000" dirty="0"/>
              <a:t>Higher frequency and directional antennas</a:t>
            </a:r>
          </a:p>
        </p:txBody>
      </p:sp>
      <p:sp>
        <p:nvSpPr>
          <p:cNvPr id="5" name="Content Placeholder 2">
            <a:extLst>
              <a:ext uri="{FF2B5EF4-FFF2-40B4-BE49-F238E27FC236}">
                <a16:creationId xmlns:a16="http://schemas.microsoft.com/office/drawing/2014/main" id="{3F00D18E-7C5B-5601-D7ED-7E31A65D1FC7}"/>
              </a:ext>
            </a:extLst>
          </p:cNvPr>
          <p:cNvSpPr txBox="1">
            <a:spLocks/>
          </p:cNvSpPr>
          <p:nvPr/>
        </p:nvSpPr>
        <p:spPr>
          <a:xfrm>
            <a:off x="741670" y="1442145"/>
            <a:ext cx="10708659" cy="1986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b="1" dirty="0">
                <a:latin typeface="+mj-lt"/>
              </a:rPr>
              <a:t>Question:  </a:t>
            </a:r>
            <a:r>
              <a:rPr lang="en-SG" b="0" i="0" dirty="0">
                <a:effectLst/>
                <a:latin typeface="+mj-lt"/>
              </a:rPr>
              <a:t>Why do higher frequencies often utilize directional antennas,? Considering devices like smartphones that operate on 5GHz </a:t>
            </a:r>
            <a:r>
              <a:rPr lang="en-SG" b="0" i="0" dirty="0" err="1">
                <a:effectLst/>
                <a:latin typeface="+mj-lt"/>
              </a:rPr>
              <a:t>WiFi</a:t>
            </a:r>
            <a:r>
              <a:rPr lang="en-SG" b="0" i="0" dirty="0">
                <a:effectLst/>
                <a:latin typeface="+mj-lt"/>
              </a:rPr>
              <a:t>, wouldn't directional antennas—despite their higher gain—be impractical since the device's orientation to the transmitter varies and cannot always align with the antenna's optimal direction?</a:t>
            </a:r>
          </a:p>
          <a:p>
            <a:pPr algn="l"/>
            <a:br>
              <a:rPr lang="en-SG" sz="1200" b="0" i="0" dirty="0">
                <a:solidFill>
                  <a:srgbClr val="ECECEC"/>
                </a:solidFill>
                <a:effectLst/>
                <a:latin typeface="Söhne"/>
              </a:rPr>
            </a:br>
            <a:endParaRPr lang="en-SG" sz="1200" b="0" i="0" dirty="0">
              <a:solidFill>
                <a:srgbClr val="ECECEC"/>
              </a:solidFill>
              <a:effectLst/>
              <a:latin typeface="Söhne"/>
            </a:endParaRPr>
          </a:p>
          <a:p>
            <a:endParaRPr lang="en-US" sz="1800" dirty="0">
              <a:latin typeface="+mj-lt"/>
            </a:endParaRPr>
          </a:p>
          <a:p>
            <a:pPr marL="457200" lvl="1" indent="0">
              <a:buFont typeface="Arial" panose="020B0604020202020204" pitchFamily="34" charset="0"/>
              <a:buNone/>
            </a:pPr>
            <a:endParaRPr lang="en-SG" sz="300" dirty="0">
              <a:latin typeface="+mj-lt"/>
            </a:endParaRPr>
          </a:p>
          <a:p>
            <a:endParaRPr lang="en-SG" sz="400" dirty="0">
              <a:solidFill>
                <a:srgbClr val="ECECEC"/>
              </a:solidFill>
              <a:latin typeface="KaTeX_Main"/>
            </a:endParaRPr>
          </a:p>
          <a:p>
            <a:endParaRPr lang="en-SG" sz="400" dirty="0">
              <a:solidFill>
                <a:srgbClr val="ECECEC"/>
              </a:solidFill>
              <a:latin typeface="KaTeX_Main"/>
            </a:endParaRPr>
          </a:p>
          <a:p>
            <a:pPr marL="0" indent="0">
              <a:buFont typeface="Arial" panose="020B0604020202020204" pitchFamily="34" charset="0"/>
              <a:buNone/>
            </a:pPr>
            <a:br>
              <a:rPr lang="en-SG" sz="400" dirty="0"/>
            </a:br>
            <a:endParaRPr lang="en-US" sz="400" dirty="0">
              <a:latin typeface="+mj-lt"/>
            </a:endParaRPr>
          </a:p>
        </p:txBody>
      </p:sp>
    </p:spTree>
    <p:extLst>
      <p:ext uri="{BB962C8B-B14F-4D97-AF65-F5344CB8AC3E}">
        <p14:creationId xmlns:p14="http://schemas.microsoft.com/office/powerpoint/2010/main" val="3682773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C6FAEEE-D619-4E65-A0EF-E650D0B3166A}" type="slidenum">
              <a:rPr lang="en-US" smtClean="0"/>
              <a:t>29</a:t>
            </a:fld>
            <a:endParaRPr lang="en-US"/>
          </a:p>
        </p:txBody>
      </p:sp>
      <p:sp>
        <p:nvSpPr>
          <p:cNvPr id="4" name="TextBox 3"/>
          <p:cNvSpPr txBox="1"/>
          <p:nvPr/>
        </p:nvSpPr>
        <p:spPr>
          <a:xfrm>
            <a:off x="704793" y="340879"/>
            <a:ext cx="11328324" cy="707886"/>
          </a:xfrm>
          <a:prstGeom prst="rect">
            <a:avLst/>
          </a:prstGeom>
          <a:noFill/>
        </p:spPr>
        <p:txBody>
          <a:bodyPr wrap="square" rtlCol="0">
            <a:spAutoFit/>
          </a:bodyPr>
          <a:lstStyle/>
          <a:p>
            <a:r>
              <a:rPr lang="en-US" sz="4000" dirty="0"/>
              <a:t>Directionality of beams and interference</a:t>
            </a:r>
          </a:p>
        </p:txBody>
      </p:sp>
      <p:sp>
        <p:nvSpPr>
          <p:cNvPr id="5" name="Content Placeholder 2">
            <a:extLst>
              <a:ext uri="{FF2B5EF4-FFF2-40B4-BE49-F238E27FC236}">
                <a16:creationId xmlns:a16="http://schemas.microsoft.com/office/drawing/2014/main" id="{3F00D18E-7C5B-5601-D7ED-7E31A65D1FC7}"/>
              </a:ext>
            </a:extLst>
          </p:cNvPr>
          <p:cNvSpPr txBox="1">
            <a:spLocks/>
          </p:cNvSpPr>
          <p:nvPr/>
        </p:nvSpPr>
        <p:spPr>
          <a:xfrm>
            <a:off x="741670" y="1442145"/>
            <a:ext cx="10858927" cy="267947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b="1" dirty="0">
                <a:latin typeface="+mj-lt"/>
              </a:rPr>
              <a:t>Question:  </a:t>
            </a:r>
            <a:r>
              <a:rPr lang="en-SG" b="0" i="0" dirty="0">
                <a:effectLst/>
                <a:latin typeface="+mj-lt"/>
              </a:rPr>
              <a:t>How does the high directionality of beams at higher frequencies reduce interference, and what implications does this have for signal reception? For instance, if two individuals, Person A and Person B, are in close proximity to each other and a transmitter sends distinct, narrow radio waves to each of their devices, does the straight-line transmission ensure interference-free reception for both?</a:t>
            </a:r>
          </a:p>
          <a:p>
            <a:pPr algn="l"/>
            <a:br>
              <a:rPr lang="en-SG" b="0" i="0" dirty="0">
                <a:solidFill>
                  <a:srgbClr val="ECECEC"/>
                </a:solidFill>
                <a:effectLst/>
                <a:latin typeface="Söhne"/>
              </a:rPr>
            </a:br>
            <a:endParaRPr lang="en-SG" b="0" i="0" dirty="0">
              <a:solidFill>
                <a:srgbClr val="ECECEC"/>
              </a:solidFill>
              <a:effectLst/>
              <a:latin typeface="Söhne"/>
            </a:endParaRPr>
          </a:p>
          <a:p>
            <a:pPr algn="l"/>
            <a:br>
              <a:rPr lang="en-SG" sz="1200" b="0" i="0" dirty="0">
                <a:solidFill>
                  <a:srgbClr val="ECECEC"/>
                </a:solidFill>
                <a:effectLst/>
                <a:latin typeface="Söhne"/>
              </a:rPr>
            </a:br>
            <a:endParaRPr lang="en-SG" sz="1200" b="0" i="0" dirty="0">
              <a:solidFill>
                <a:srgbClr val="ECECEC"/>
              </a:solidFill>
              <a:effectLst/>
              <a:latin typeface="Söhne"/>
            </a:endParaRPr>
          </a:p>
          <a:p>
            <a:endParaRPr lang="en-US" sz="1800" dirty="0">
              <a:latin typeface="+mj-lt"/>
            </a:endParaRPr>
          </a:p>
          <a:p>
            <a:pPr marL="457200" lvl="1" indent="0">
              <a:buFont typeface="Arial" panose="020B0604020202020204" pitchFamily="34" charset="0"/>
              <a:buNone/>
            </a:pPr>
            <a:endParaRPr lang="en-SG" sz="300" dirty="0">
              <a:latin typeface="+mj-lt"/>
            </a:endParaRPr>
          </a:p>
          <a:p>
            <a:endParaRPr lang="en-SG" sz="400" dirty="0">
              <a:solidFill>
                <a:srgbClr val="ECECEC"/>
              </a:solidFill>
              <a:latin typeface="KaTeX_Main"/>
            </a:endParaRPr>
          </a:p>
          <a:p>
            <a:endParaRPr lang="en-SG" sz="400" dirty="0">
              <a:solidFill>
                <a:srgbClr val="ECECEC"/>
              </a:solidFill>
              <a:latin typeface="KaTeX_Main"/>
            </a:endParaRPr>
          </a:p>
          <a:p>
            <a:pPr marL="0" indent="0">
              <a:buFont typeface="Arial" panose="020B0604020202020204" pitchFamily="34" charset="0"/>
              <a:buNone/>
            </a:pPr>
            <a:br>
              <a:rPr lang="en-SG" sz="400" dirty="0"/>
            </a:br>
            <a:endParaRPr lang="en-US" sz="400" dirty="0">
              <a:latin typeface="+mj-lt"/>
            </a:endParaRPr>
          </a:p>
        </p:txBody>
      </p:sp>
    </p:spTree>
    <p:extLst>
      <p:ext uri="{BB962C8B-B14F-4D97-AF65-F5344CB8AC3E}">
        <p14:creationId xmlns:p14="http://schemas.microsoft.com/office/powerpoint/2010/main" val="1750136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F3388-FC64-7DB4-B6F1-5859835B68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E5192-05DB-2179-13E2-4B076C33320B}"/>
              </a:ext>
            </a:extLst>
          </p:cNvPr>
          <p:cNvSpPr>
            <a:spLocks noGrp="1"/>
          </p:cNvSpPr>
          <p:nvPr>
            <p:ph type="title"/>
          </p:nvPr>
        </p:nvSpPr>
        <p:spPr>
          <a:xfrm>
            <a:off x="700322" y="352651"/>
            <a:ext cx="10837295" cy="913090"/>
          </a:xfrm>
        </p:spPr>
        <p:txBody>
          <a:bodyPr anchor="b">
            <a:normAutofit/>
          </a:bodyPr>
          <a:lstStyle/>
          <a:p>
            <a:r>
              <a:rPr lang="en-US" sz="4000" dirty="0">
                <a:latin typeface="+mn-lt"/>
              </a:rPr>
              <a:t>We have additional sensor tags for you </a:t>
            </a:r>
            <a:r>
              <a:rPr lang="en-US" sz="4000" dirty="0">
                <a:latin typeface="+mn-lt"/>
                <a:sym typeface="Wingdings" pitchFamily="2" charset="2"/>
              </a:rPr>
              <a:t> </a:t>
            </a:r>
            <a:endParaRPr lang="en-US" sz="4000" dirty="0">
              <a:latin typeface="+mn-lt"/>
            </a:endParaRPr>
          </a:p>
        </p:txBody>
      </p:sp>
      <p:sp>
        <p:nvSpPr>
          <p:cNvPr id="3" name="Content Placeholder 2">
            <a:extLst>
              <a:ext uri="{FF2B5EF4-FFF2-40B4-BE49-F238E27FC236}">
                <a16:creationId xmlns:a16="http://schemas.microsoft.com/office/drawing/2014/main" id="{2C380A25-8B46-E48C-0A8A-9DEC1D8EC95C}"/>
              </a:ext>
            </a:extLst>
          </p:cNvPr>
          <p:cNvSpPr>
            <a:spLocks noGrp="1"/>
          </p:cNvSpPr>
          <p:nvPr>
            <p:ph idx="1"/>
          </p:nvPr>
        </p:nvSpPr>
        <p:spPr>
          <a:xfrm>
            <a:off x="700322" y="1686291"/>
            <a:ext cx="10678878" cy="4399511"/>
          </a:xfrm>
        </p:spPr>
        <p:txBody>
          <a:bodyPr>
            <a:normAutofit/>
          </a:bodyPr>
          <a:lstStyle/>
          <a:p>
            <a:pPr algn="just"/>
            <a:r>
              <a:rPr lang="en-US" dirty="0">
                <a:latin typeface="+mj-lt"/>
              </a:rPr>
              <a:t>We have additional sensor tags. Do you have more than two group members? Do you need additional sensor tag? Please email me.</a:t>
            </a:r>
          </a:p>
          <a:p>
            <a:pPr algn="just"/>
            <a:endParaRPr lang="en-US" dirty="0">
              <a:latin typeface="+mj-lt"/>
            </a:endParaRPr>
          </a:p>
          <a:p>
            <a:pPr marL="0" indent="0">
              <a:buNone/>
            </a:pPr>
            <a:endParaRPr lang="en-SG" sz="1700" dirty="0"/>
          </a:p>
          <a:p>
            <a:br>
              <a:rPr lang="en-SG" sz="1700" dirty="0"/>
            </a:br>
            <a:endParaRPr lang="en-SG" sz="1700" dirty="0">
              <a:latin typeface="+mj-lt"/>
            </a:endParaRPr>
          </a:p>
          <a:p>
            <a:pPr>
              <a:buFont typeface="Arial" panose="020B0604020202020204" pitchFamily="34" charset="0"/>
              <a:buChar char="•"/>
            </a:pPr>
            <a:endParaRPr lang="en-SG" sz="1700" dirty="0">
              <a:latin typeface="+mj-lt"/>
            </a:endParaRPr>
          </a:p>
          <a:p>
            <a:pPr marL="0" indent="0">
              <a:buNone/>
            </a:pPr>
            <a:endParaRPr lang="en-US" sz="1700" dirty="0">
              <a:latin typeface="+mj-lt"/>
            </a:endParaRPr>
          </a:p>
        </p:txBody>
      </p:sp>
      <p:sp>
        <p:nvSpPr>
          <p:cNvPr id="5" name="Footer Placeholder 4">
            <a:extLst>
              <a:ext uri="{FF2B5EF4-FFF2-40B4-BE49-F238E27FC236}">
                <a16:creationId xmlns:a16="http://schemas.microsoft.com/office/drawing/2014/main" id="{3BF5CBC3-492B-E7C9-7FB3-AE5533D63EEB}"/>
              </a:ext>
            </a:extLst>
          </p:cNvPr>
          <p:cNvSpPr>
            <a:spLocks noGrp="1"/>
          </p:cNvSpPr>
          <p:nvPr>
            <p:ph type="ftr" sz="quarter" idx="11"/>
          </p:nvPr>
        </p:nvSpPr>
        <p:spPr>
          <a:xfrm>
            <a:off x="4038600" y="6356350"/>
            <a:ext cx="4114800" cy="365125"/>
          </a:xfrm>
        </p:spPr>
        <p:txBody>
          <a:bodyPr>
            <a:normAutofit/>
          </a:bodyPr>
          <a:lstStyle/>
          <a:p>
            <a:pPr>
              <a:spcAft>
                <a:spcPts val="600"/>
              </a:spcAft>
            </a:pPr>
            <a:r>
              <a:rPr lang="sv-SE" dirty="0" err="1"/>
              <a:t>ambujv@nus.edu.sg</a:t>
            </a:r>
            <a:endParaRPr lang="sv-SE" dirty="0"/>
          </a:p>
        </p:txBody>
      </p:sp>
      <p:pic>
        <p:nvPicPr>
          <p:cNvPr id="4" name="Picture 3" descr="A red rectangular object with a black and silver object in it&#10;&#10;Description automatically generated">
            <a:extLst>
              <a:ext uri="{FF2B5EF4-FFF2-40B4-BE49-F238E27FC236}">
                <a16:creationId xmlns:a16="http://schemas.microsoft.com/office/drawing/2014/main" id="{36041CA6-D1A3-56F6-AC7B-AC8D77929EAF}"/>
              </a:ext>
            </a:extLst>
          </p:cNvPr>
          <p:cNvPicPr>
            <a:picLocks noChangeAspect="1"/>
          </p:cNvPicPr>
          <p:nvPr/>
        </p:nvPicPr>
        <p:blipFill>
          <a:blip r:embed="rId3"/>
          <a:stretch>
            <a:fillRect/>
          </a:stretch>
        </p:blipFill>
        <p:spPr>
          <a:xfrm>
            <a:off x="3381828" y="2835513"/>
            <a:ext cx="5096421" cy="3703399"/>
          </a:xfrm>
          <a:prstGeom prst="rect">
            <a:avLst/>
          </a:prstGeom>
        </p:spPr>
      </p:pic>
    </p:spTree>
    <p:extLst>
      <p:ext uri="{BB962C8B-B14F-4D97-AF65-F5344CB8AC3E}">
        <p14:creationId xmlns:p14="http://schemas.microsoft.com/office/powerpoint/2010/main" val="3009647683"/>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C6FAEEE-D619-4E65-A0EF-E650D0B3166A}" type="slidenum">
              <a:rPr lang="en-US" smtClean="0"/>
              <a:t>30</a:t>
            </a:fld>
            <a:endParaRPr lang="en-US"/>
          </a:p>
        </p:txBody>
      </p:sp>
      <p:sp>
        <p:nvSpPr>
          <p:cNvPr id="4" name="TextBox 3"/>
          <p:cNvSpPr txBox="1"/>
          <p:nvPr/>
        </p:nvSpPr>
        <p:spPr>
          <a:xfrm>
            <a:off x="704793" y="340879"/>
            <a:ext cx="11328324" cy="707886"/>
          </a:xfrm>
          <a:prstGeom prst="rect">
            <a:avLst/>
          </a:prstGeom>
          <a:noFill/>
        </p:spPr>
        <p:txBody>
          <a:bodyPr wrap="square" rtlCol="0">
            <a:spAutoFit/>
          </a:bodyPr>
          <a:lstStyle/>
          <a:p>
            <a:r>
              <a:rPr lang="en-US" sz="4000" dirty="0"/>
              <a:t>Frequency modulation and spectrum</a:t>
            </a:r>
          </a:p>
        </p:txBody>
      </p:sp>
      <p:sp>
        <p:nvSpPr>
          <p:cNvPr id="5" name="Content Placeholder 2">
            <a:extLst>
              <a:ext uri="{FF2B5EF4-FFF2-40B4-BE49-F238E27FC236}">
                <a16:creationId xmlns:a16="http://schemas.microsoft.com/office/drawing/2014/main" id="{3F00D18E-7C5B-5601-D7ED-7E31A65D1FC7}"/>
              </a:ext>
            </a:extLst>
          </p:cNvPr>
          <p:cNvSpPr txBox="1">
            <a:spLocks/>
          </p:cNvSpPr>
          <p:nvPr/>
        </p:nvSpPr>
        <p:spPr>
          <a:xfrm>
            <a:off x="704793" y="1469440"/>
            <a:ext cx="10408551" cy="22836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SG" b="1" i="0" dirty="0">
                <a:effectLst/>
                <a:latin typeface="+mj-lt"/>
              </a:rPr>
              <a:t>Question: </a:t>
            </a:r>
            <a:r>
              <a:rPr lang="en-SG" b="0" i="0" dirty="0">
                <a:effectLst/>
                <a:latin typeface="+mj-lt"/>
              </a:rPr>
              <a:t>Why is Frequency Modulation (FM) considered more spectrum efficient compared to Amplitude Modulation (AM), despite FM's inherent characteristic of utilizing a broader frequency range due to its modulation technique?</a:t>
            </a:r>
          </a:p>
          <a:p>
            <a:pPr algn="l"/>
            <a:br>
              <a:rPr lang="en-SG" b="0" i="0" dirty="0">
                <a:solidFill>
                  <a:srgbClr val="ECECEC"/>
                </a:solidFill>
                <a:effectLst/>
                <a:latin typeface="Söhne"/>
              </a:rPr>
            </a:br>
            <a:endParaRPr lang="en-SG" b="0" i="0" dirty="0">
              <a:solidFill>
                <a:srgbClr val="ECECEC"/>
              </a:solidFill>
              <a:effectLst/>
              <a:latin typeface="Söhne"/>
            </a:endParaRPr>
          </a:p>
          <a:p>
            <a:pPr algn="l"/>
            <a:br>
              <a:rPr lang="en-SG" b="0" i="0" dirty="0">
                <a:solidFill>
                  <a:srgbClr val="ECECEC"/>
                </a:solidFill>
                <a:effectLst/>
                <a:latin typeface="Söhne"/>
              </a:rPr>
            </a:br>
            <a:endParaRPr lang="en-SG" b="0" i="0" dirty="0">
              <a:solidFill>
                <a:srgbClr val="ECECEC"/>
              </a:solidFill>
              <a:effectLst/>
              <a:latin typeface="Söhne"/>
            </a:endParaRPr>
          </a:p>
          <a:p>
            <a:pPr algn="l"/>
            <a:br>
              <a:rPr lang="en-SG" sz="1200" b="0" i="0" dirty="0">
                <a:solidFill>
                  <a:srgbClr val="ECECEC"/>
                </a:solidFill>
                <a:effectLst/>
                <a:latin typeface="Söhne"/>
              </a:rPr>
            </a:br>
            <a:endParaRPr lang="en-SG" sz="1200" b="0" i="0" dirty="0">
              <a:solidFill>
                <a:srgbClr val="ECECEC"/>
              </a:solidFill>
              <a:effectLst/>
              <a:latin typeface="Söhne"/>
            </a:endParaRPr>
          </a:p>
          <a:p>
            <a:endParaRPr lang="en-US" sz="1800" dirty="0">
              <a:latin typeface="+mj-lt"/>
            </a:endParaRPr>
          </a:p>
          <a:p>
            <a:pPr marL="457200" lvl="1" indent="0">
              <a:buFont typeface="Arial" panose="020B0604020202020204" pitchFamily="34" charset="0"/>
              <a:buNone/>
            </a:pPr>
            <a:endParaRPr lang="en-SG" sz="300" dirty="0">
              <a:latin typeface="+mj-lt"/>
            </a:endParaRPr>
          </a:p>
          <a:p>
            <a:endParaRPr lang="en-SG" sz="400" dirty="0">
              <a:solidFill>
                <a:srgbClr val="ECECEC"/>
              </a:solidFill>
              <a:latin typeface="KaTeX_Main"/>
            </a:endParaRPr>
          </a:p>
          <a:p>
            <a:endParaRPr lang="en-SG" sz="400" dirty="0">
              <a:solidFill>
                <a:srgbClr val="ECECEC"/>
              </a:solidFill>
              <a:latin typeface="KaTeX_Main"/>
            </a:endParaRPr>
          </a:p>
          <a:p>
            <a:pPr marL="0" indent="0">
              <a:buFont typeface="Arial" panose="020B0604020202020204" pitchFamily="34" charset="0"/>
              <a:buNone/>
            </a:pPr>
            <a:br>
              <a:rPr lang="en-SG" sz="400" dirty="0"/>
            </a:br>
            <a:endParaRPr lang="en-US" sz="400" dirty="0">
              <a:latin typeface="+mj-lt"/>
            </a:endParaRPr>
          </a:p>
        </p:txBody>
      </p:sp>
    </p:spTree>
    <p:extLst>
      <p:ext uri="{BB962C8B-B14F-4D97-AF65-F5344CB8AC3E}">
        <p14:creationId xmlns:p14="http://schemas.microsoft.com/office/powerpoint/2010/main" val="2216354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C6FAEEE-D619-4E65-A0EF-E650D0B3166A}" type="slidenum">
              <a:rPr lang="en-US" smtClean="0"/>
              <a:t>31</a:t>
            </a:fld>
            <a:endParaRPr lang="en-US"/>
          </a:p>
        </p:txBody>
      </p:sp>
      <p:sp>
        <p:nvSpPr>
          <p:cNvPr id="4" name="TextBox 3"/>
          <p:cNvSpPr txBox="1"/>
          <p:nvPr/>
        </p:nvSpPr>
        <p:spPr>
          <a:xfrm>
            <a:off x="704793" y="340879"/>
            <a:ext cx="11328324" cy="707886"/>
          </a:xfrm>
          <a:prstGeom prst="rect">
            <a:avLst/>
          </a:prstGeom>
          <a:noFill/>
        </p:spPr>
        <p:txBody>
          <a:bodyPr wrap="square" rtlCol="0">
            <a:spAutoFit/>
          </a:bodyPr>
          <a:lstStyle/>
          <a:p>
            <a:r>
              <a:rPr lang="en-US" sz="4000" dirty="0"/>
              <a:t>Example: Shannon capacity, signal to noise ratio</a:t>
            </a:r>
          </a:p>
        </p:txBody>
      </p:sp>
      <p:sp>
        <p:nvSpPr>
          <p:cNvPr id="5" name="Content Placeholder 2">
            <a:extLst>
              <a:ext uri="{FF2B5EF4-FFF2-40B4-BE49-F238E27FC236}">
                <a16:creationId xmlns:a16="http://schemas.microsoft.com/office/drawing/2014/main" id="{3F00D18E-7C5B-5601-D7ED-7E31A65D1FC7}"/>
              </a:ext>
            </a:extLst>
          </p:cNvPr>
          <p:cNvSpPr txBox="1">
            <a:spLocks/>
          </p:cNvSpPr>
          <p:nvPr/>
        </p:nvSpPr>
        <p:spPr>
          <a:xfrm>
            <a:off x="771496" y="1687805"/>
            <a:ext cx="10649007" cy="36757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SG" b="1" i="0" dirty="0">
                <a:effectLst/>
                <a:latin typeface="+mj-lt"/>
              </a:rPr>
              <a:t>Question: </a:t>
            </a:r>
            <a:r>
              <a:rPr lang="en-SG" b="0" i="0" dirty="0">
                <a:effectLst/>
                <a:latin typeface="+mj-lt"/>
              </a:rPr>
              <a:t>A communication channel using a 20MHz spectrum in the range between 2.40GHz to 2.42GHz, has a signal to noise ratio of 63.</a:t>
            </a:r>
          </a:p>
          <a:p>
            <a:pPr lvl="1"/>
            <a:r>
              <a:rPr lang="en-SG" b="0" i="0" dirty="0">
                <a:effectLst/>
                <a:latin typeface="+mj-lt"/>
              </a:rPr>
              <a:t>What is the Shannon capacity of the channel? </a:t>
            </a:r>
          </a:p>
          <a:p>
            <a:pPr lvl="1"/>
            <a:r>
              <a:rPr lang="en-SG" b="0" i="0" dirty="0">
                <a:effectLst/>
                <a:latin typeface="+mj-lt"/>
              </a:rPr>
              <a:t>If the transmission uses 80MHz spectrum in the range between 5.00GHz to 5.08GHz (instead of 2.40GHz to 2.42GHz), explain why the throughput can drop even though the wireless frequency band used has increased from 20MHz to 80MHz (for the same distance between transmitter and receiver). The transmit power also remains the same as when 20 MHz of spectrum was used.</a:t>
            </a:r>
            <a:br>
              <a:rPr lang="en-SG" b="0" i="0" dirty="0">
                <a:solidFill>
                  <a:srgbClr val="ECECEC"/>
                </a:solidFill>
                <a:effectLst/>
                <a:latin typeface="Söhne"/>
              </a:rPr>
            </a:br>
            <a:endParaRPr lang="en-SG" b="0" i="0" dirty="0">
              <a:solidFill>
                <a:srgbClr val="ECECEC"/>
              </a:solidFill>
              <a:effectLst/>
              <a:latin typeface="Söhne"/>
            </a:endParaRPr>
          </a:p>
          <a:p>
            <a:pPr algn="l"/>
            <a:br>
              <a:rPr lang="en-SG" b="0" i="0" dirty="0">
                <a:solidFill>
                  <a:srgbClr val="ECECEC"/>
                </a:solidFill>
                <a:effectLst/>
                <a:latin typeface="Söhne"/>
              </a:rPr>
            </a:br>
            <a:endParaRPr lang="en-SG" b="0" i="0" dirty="0">
              <a:solidFill>
                <a:srgbClr val="ECECEC"/>
              </a:solidFill>
              <a:effectLst/>
              <a:latin typeface="Söhne"/>
            </a:endParaRPr>
          </a:p>
          <a:p>
            <a:pPr algn="l"/>
            <a:br>
              <a:rPr lang="en-SG" sz="1200" b="0" i="0" dirty="0">
                <a:solidFill>
                  <a:srgbClr val="ECECEC"/>
                </a:solidFill>
                <a:effectLst/>
                <a:latin typeface="Söhne"/>
              </a:rPr>
            </a:br>
            <a:endParaRPr lang="en-SG" sz="1200" b="0" i="0" dirty="0">
              <a:solidFill>
                <a:srgbClr val="ECECEC"/>
              </a:solidFill>
              <a:effectLst/>
              <a:latin typeface="Söhne"/>
            </a:endParaRPr>
          </a:p>
          <a:p>
            <a:endParaRPr lang="en-US" sz="1800" dirty="0">
              <a:latin typeface="+mj-lt"/>
            </a:endParaRPr>
          </a:p>
          <a:p>
            <a:pPr marL="457200" lvl="1" indent="0">
              <a:buFont typeface="Arial" panose="020B0604020202020204" pitchFamily="34" charset="0"/>
              <a:buNone/>
            </a:pPr>
            <a:endParaRPr lang="en-SG" sz="300" dirty="0">
              <a:latin typeface="+mj-lt"/>
            </a:endParaRPr>
          </a:p>
          <a:p>
            <a:endParaRPr lang="en-SG" sz="400" dirty="0">
              <a:solidFill>
                <a:srgbClr val="ECECEC"/>
              </a:solidFill>
              <a:latin typeface="KaTeX_Main"/>
            </a:endParaRPr>
          </a:p>
          <a:p>
            <a:endParaRPr lang="en-SG" sz="400" dirty="0">
              <a:solidFill>
                <a:srgbClr val="ECECEC"/>
              </a:solidFill>
              <a:latin typeface="KaTeX_Main"/>
            </a:endParaRPr>
          </a:p>
          <a:p>
            <a:pPr marL="0" indent="0">
              <a:buFont typeface="Arial" panose="020B0604020202020204" pitchFamily="34" charset="0"/>
              <a:buNone/>
            </a:pPr>
            <a:br>
              <a:rPr lang="en-SG" sz="400" dirty="0"/>
            </a:br>
            <a:endParaRPr lang="en-US" sz="400" dirty="0">
              <a:latin typeface="+mj-lt"/>
            </a:endParaRPr>
          </a:p>
        </p:txBody>
      </p:sp>
    </p:spTree>
    <p:extLst>
      <p:ext uri="{BB962C8B-B14F-4D97-AF65-F5344CB8AC3E}">
        <p14:creationId xmlns:p14="http://schemas.microsoft.com/office/powerpoint/2010/main" val="1332897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C6FAEEE-D619-4E65-A0EF-E650D0B3166A}" type="slidenum">
              <a:rPr lang="en-US" smtClean="0"/>
              <a:t>32</a:t>
            </a:fld>
            <a:endParaRPr lang="en-US"/>
          </a:p>
        </p:txBody>
      </p:sp>
      <p:sp>
        <p:nvSpPr>
          <p:cNvPr id="4" name="TextBox 3"/>
          <p:cNvSpPr txBox="1"/>
          <p:nvPr/>
        </p:nvSpPr>
        <p:spPr>
          <a:xfrm>
            <a:off x="704793" y="340879"/>
            <a:ext cx="11328324" cy="707886"/>
          </a:xfrm>
          <a:prstGeom prst="rect">
            <a:avLst/>
          </a:prstGeom>
          <a:noFill/>
        </p:spPr>
        <p:txBody>
          <a:bodyPr wrap="square" rtlCol="0">
            <a:spAutoFit/>
          </a:bodyPr>
          <a:lstStyle/>
          <a:p>
            <a:r>
              <a:rPr lang="en-US" sz="4000" dirty="0"/>
              <a:t>Example: Shannon capacity, signal to noise ratio</a:t>
            </a:r>
          </a:p>
        </p:txBody>
      </p:sp>
      <p:sp>
        <p:nvSpPr>
          <p:cNvPr id="5" name="Content Placeholder 2">
            <a:extLst>
              <a:ext uri="{FF2B5EF4-FFF2-40B4-BE49-F238E27FC236}">
                <a16:creationId xmlns:a16="http://schemas.microsoft.com/office/drawing/2014/main" id="{3F00D18E-7C5B-5601-D7ED-7E31A65D1FC7}"/>
              </a:ext>
            </a:extLst>
          </p:cNvPr>
          <p:cNvSpPr txBox="1">
            <a:spLocks/>
          </p:cNvSpPr>
          <p:nvPr/>
        </p:nvSpPr>
        <p:spPr>
          <a:xfrm>
            <a:off x="771496" y="1687805"/>
            <a:ext cx="10649007" cy="36757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SG" b="1" i="0" dirty="0">
                <a:effectLst/>
                <a:latin typeface="+mj-lt"/>
              </a:rPr>
              <a:t>Answer: </a:t>
            </a:r>
            <a:r>
              <a:rPr lang="en-SG" dirty="0">
                <a:latin typeface="+mj-lt"/>
              </a:rPr>
              <a:t>We can use the formula C = B * log2(1+ S/N)</a:t>
            </a:r>
            <a:br>
              <a:rPr lang="en-SG" b="0" i="0" dirty="0">
                <a:solidFill>
                  <a:srgbClr val="ECECEC"/>
                </a:solidFill>
                <a:effectLst/>
                <a:latin typeface="Söhne"/>
              </a:rPr>
            </a:br>
            <a:endParaRPr lang="en-SG" b="0" i="0" dirty="0">
              <a:solidFill>
                <a:srgbClr val="ECECEC"/>
              </a:solidFill>
              <a:effectLst/>
              <a:latin typeface="Söhne"/>
            </a:endParaRPr>
          </a:p>
          <a:p>
            <a:pPr algn="l"/>
            <a:br>
              <a:rPr lang="en-SG" sz="1200" b="0" i="0" dirty="0">
                <a:solidFill>
                  <a:srgbClr val="ECECEC"/>
                </a:solidFill>
                <a:effectLst/>
                <a:latin typeface="Söhne"/>
              </a:rPr>
            </a:br>
            <a:endParaRPr lang="en-SG" sz="1200" b="0" i="0" dirty="0">
              <a:solidFill>
                <a:srgbClr val="ECECEC"/>
              </a:solidFill>
              <a:effectLst/>
              <a:latin typeface="Söhne"/>
            </a:endParaRPr>
          </a:p>
          <a:p>
            <a:endParaRPr lang="en-US" sz="1800" dirty="0">
              <a:latin typeface="+mj-lt"/>
            </a:endParaRPr>
          </a:p>
          <a:p>
            <a:pPr marL="457200" lvl="1" indent="0">
              <a:buFont typeface="Arial" panose="020B0604020202020204" pitchFamily="34" charset="0"/>
              <a:buNone/>
            </a:pPr>
            <a:endParaRPr lang="en-SG" sz="300" dirty="0">
              <a:latin typeface="+mj-lt"/>
            </a:endParaRPr>
          </a:p>
          <a:p>
            <a:endParaRPr lang="en-SG" sz="400" dirty="0">
              <a:solidFill>
                <a:srgbClr val="ECECEC"/>
              </a:solidFill>
              <a:latin typeface="KaTeX_Main"/>
            </a:endParaRPr>
          </a:p>
          <a:p>
            <a:endParaRPr lang="en-SG" sz="400" dirty="0">
              <a:solidFill>
                <a:srgbClr val="ECECEC"/>
              </a:solidFill>
              <a:latin typeface="KaTeX_Main"/>
            </a:endParaRPr>
          </a:p>
          <a:p>
            <a:pPr marL="0" indent="0">
              <a:buFont typeface="Arial" panose="020B0604020202020204" pitchFamily="34" charset="0"/>
              <a:buNone/>
            </a:pPr>
            <a:br>
              <a:rPr lang="en-SG" sz="400" dirty="0"/>
            </a:br>
            <a:endParaRPr lang="en-US" sz="400" dirty="0">
              <a:latin typeface="+mj-lt"/>
            </a:endParaRPr>
          </a:p>
        </p:txBody>
      </p:sp>
    </p:spTree>
    <p:extLst>
      <p:ext uri="{BB962C8B-B14F-4D97-AF65-F5344CB8AC3E}">
        <p14:creationId xmlns:p14="http://schemas.microsoft.com/office/powerpoint/2010/main" val="3122448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C6FAEEE-D619-4E65-A0EF-E650D0B3166A}" type="slidenum">
              <a:rPr lang="en-US" smtClean="0"/>
              <a:t>33</a:t>
            </a:fld>
            <a:endParaRPr lang="en-US"/>
          </a:p>
        </p:txBody>
      </p:sp>
      <p:sp>
        <p:nvSpPr>
          <p:cNvPr id="4" name="TextBox 3"/>
          <p:cNvSpPr txBox="1"/>
          <p:nvPr/>
        </p:nvSpPr>
        <p:spPr>
          <a:xfrm>
            <a:off x="704793" y="340879"/>
            <a:ext cx="11328324" cy="707886"/>
          </a:xfrm>
          <a:prstGeom prst="rect">
            <a:avLst/>
          </a:prstGeom>
          <a:noFill/>
        </p:spPr>
        <p:txBody>
          <a:bodyPr wrap="square" rtlCol="0">
            <a:spAutoFit/>
          </a:bodyPr>
          <a:lstStyle/>
          <a:p>
            <a:r>
              <a:rPr lang="en-US" sz="4000" dirty="0"/>
              <a:t>Example: Shannon capacity, signal to noise ratio</a:t>
            </a:r>
          </a:p>
        </p:txBody>
      </p:sp>
      <p:sp>
        <p:nvSpPr>
          <p:cNvPr id="5" name="Content Placeholder 2">
            <a:extLst>
              <a:ext uri="{FF2B5EF4-FFF2-40B4-BE49-F238E27FC236}">
                <a16:creationId xmlns:a16="http://schemas.microsoft.com/office/drawing/2014/main" id="{3F00D18E-7C5B-5601-D7ED-7E31A65D1FC7}"/>
              </a:ext>
            </a:extLst>
          </p:cNvPr>
          <p:cNvSpPr txBox="1">
            <a:spLocks/>
          </p:cNvSpPr>
          <p:nvPr/>
        </p:nvSpPr>
        <p:spPr>
          <a:xfrm>
            <a:off x="771496" y="1687805"/>
            <a:ext cx="10649007" cy="36757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SG" b="1" i="0" dirty="0">
                <a:effectLst/>
                <a:latin typeface="+mj-lt"/>
              </a:rPr>
              <a:t>Answer: </a:t>
            </a:r>
            <a:r>
              <a:rPr lang="en-SG" dirty="0">
                <a:latin typeface="+mj-lt"/>
              </a:rPr>
              <a:t>We can use the formula C = B * log2(1+ S/N)</a:t>
            </a:r>
          </a:p>
          <a:p>
            <a:pPr lvl="1"/>
            <a:r>
              <a:rPr lang="en-SG" b="0" i="0" dirty="0">
                <a:effectLst/>
                <a:latin typeface="+mj-lt"/>
              </a:rPr>
              <a:t>120 Megabits/second</a:t>
            </a:r>
            <a:br>
              <a:rPr lang="en-SG" b="0" i="0" dirty="0">
                <a:solidFill>
                  <a:srgbClr val="ECECEC"/>
                </a:solidFill>
                <a:effectLst/>
                <a:latin typeface="Söhne"/>
              </a:rPr>
            </a:br>
            <a:endParaRPr lang="en-SG" b="0" i="0" dirty="0">
              <a:solidFill>
                <a:srgbClr val="ECECEC"/>
              </a:solidFill>
              <a:effectLst/>
              <a:latin typeface="Söhne"/>
            </a:endParaRPr>
          </a:p>
          <a:p>
            <a:pPr algn="l"/>
            <a:br>
              <a:rPr lang="en-SG" sz="1200" b="0" i="0" dirty="0">
                <a:solidFill>
                  <a:srgbClr val="ECECEC"/>
                </a:solidFill>
                <a:effectLst/>
                <a:latin typeface="Söhne"/>
              </a:rPr>
            </a:br>
            <a:endParaRPr lang="en-SG" sz="1200" b="0" i="0" dirty="0">
              <a:solidFill>
                <a:srgbClr val="ECECEC"/>
              </a:solidFill>
              <a:effectLst/>
              <a:latin typeface="Söhne"/>
            </a:endParaRPr>
          </a:p>
          <a:p>
            <a:endParaRPr lang="en-US" sz="1800" dirty="0">
              <a:latin typeface="+mj-lt"/>
            </a:endParaRPr>
          </a:p>
          <a:p>
            <a:pPr marL="457200" lvl="1" indent="0">
              <a:buFont typeface="Arial" panose="020B0604020202020204" pitchFamily="34" charset="0"/>
              <a:buNone/>
            </a:pPr>
            <a:endParaRPr lang="en-SG" sz="300" dirty="0">
              <a:latin typeface="+mj-lt"/>
            </a:endParaRPr>
          </a:p>
          <a:p>
            <a:endParaRPr lang="en-SG" sz="400" dirty="0">
              <a:solidFill>
                <a:srgbClr val="ECECEC"/>
              </a:solidFill>
              <a:latin typeface="KaTeX_Main"/>
            </a:endParaRPr>
          </a:p>
          <a:p>
            <a:endParaRPr lang="en-SG" sz="400" dirty="0">
              <a:solidFill>
                <a:srgbClr val="ECECEC"/>
              </a:solidFill>
              <a:latin typeface="KaTeX_Main"/>
            </a:endParaRPr>
          </a:p>
          <a:p>
            <a:pPr marL="0" indent="0">
              <a:buFont typeface="Arial" panose="020B0604020202020204" pitchFamily="34" charset="0"/>
              <a:buNone/>
            </a:pPr>
            <a:br>
              <a:rPr lang="en-SG" sz="400" dirty="0"/>
            </a:br>
            <a:endParaRPr lang="en-US" sz="400" dirty="0">
              <a:latin typeface="+mj-lt"/>
            </a:endParaRPr>
          </a:p>
        </p:txBody>
      </p:sp>
    </p:spTree>
    <p:extLst>
      <p:ext uri="{BB962C8B-B14F-4D97-AF65-F5344CB8AC3E}">
        <p14:creationId xmlns:p14="http://schemas.microsoft.com/office/powerpoint/2010/main" val="3882980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C6FAEEE-D619-4E65-A0EF-E650D0B3166A}" type="slidenum">
              <a:rPr lang="en-US" smtClean="0"/>
              <a:t>34</a:t>
            </a:fld>
            <a:endParaRPr lang="en-US"/>
          </a:p>
        </p:txBody>
      </p:sp>
      <p:sp>
        <p:nvSpPr>
          <p:cNvPr id="4" name="TextBox 3"/>
          <p:cNvSpPr txBox="1"/>
          <p:nvPr/>
        </p:nvSpPr>
        <p:spPr>
          <a:xfrm>
            <a:off x="704793" y="340879"/>
            <a:ext cx="11328324" cy="707886"/>
          </a:xfrm>
          <a:prstGeom prst="rect">
            <a:avLst/>
          </a:prstGeom>
          <a:noFill/>
        </p:spPr>
        <p:txBody>
          <a:bodyPr wrap="square" rtlCol="0">
            <a:spAutoFit/>
          </a:bodyPr>
          <a:lstStyle/>
          <a:p>
            <a:r>
              <a:rPr lang="en-US" sz="4000" dirty="0"/>
              <a:t>Example: Shannon capacity, signal to noise ratio</a:t>
            </a:r>
          </a:p>
        </p:txBody>
      </p:sp>
      <p:sp>
        <p:nvSpPr>
          <p:cNvPr id="5" name="Content Placeholder 2">
            <a:extLst>
              <a:ext uri="{FF2B5EF4-FFF2-40B4-BE49-F238E27FC236}">
                <a16:creationId xmlns:a16="http://schemas.microsoft.com/office/drawing/2014/main" id="{3F00D18E-7C5B-5601-D7ED-7E31A65D1FC7}"/>
              </a:ext>
            </a:extLst>
          </p:cNvPr>
          <p:cNvSpPr txBox="1">
            <a:spLocks/>
          </p:cNvSpPr>
          <p:nvPr/>
        </p:nvSpPr>
        <p:spPr>
          <a:xfrm>
            <a:off x="886166" y="1516657"/>
            <a:ext cx="10965578" cy="437180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SG" b="1" i="0" dirty="0">
                <a:effectLst/>
                <a:latin typeface="+mj-lt"/>
              </a:rPr>
              <a:t>Answer: </a:t>
            </a:r>
            <a:r>
              <a:rPr lang="en-SG" dirty="0">
                <a:latin typeface="+mj-lt"/>
              </a:rPr>
              <a:t>We can use the formula C = B * log2(1+ S/N)</a:t>
            </a:r>
          </a:p>
          <a:p>
            <a:pPr lvl="1"/>
            <a:r>
              <a:rPr lang="en-SG" b="0" i="0" dirty="0">
                <a:effectLst/>
                <a:latin typeface="+mj-lt"/>
              </a:rPr>
              <a:t>120 Megabits/second</a:t>
            </a:r>
          </a:p>
          <a:p>
            <a:pPr lvl="1"/>
            <a:endParaRPr lang="en-SG" dirty="0">
              <a:solidFill>
                <a:srgbClr val="ECECEC"/>
              </a:solidFill>
              <a:latin typeface="+mj-lt"/>
            </a:endParaRPr>
          </a:p>
          <a:p>
            <a:r>
              <a:rPr lang="en-SG" b="0" i="0" dirty="0">
                <a:effectLst/>
                <a:latin typeface="+mj-lt"/>
              </a:rPr>
              <a:t>The signal-to-noise ratio (S/N) can decrease as the noise level increases with a wider bandwidth. Additionally, higher frequencies tend to have poorer propagation characteristics, resulting in weaker signals at the receiver. This can lead to a significant decrease in S/N, which may require increasing the transmitted power to maintain an acceptable level.</a:t>
            </a:r>
            <a:br>
              <a:rPr lang="en-SG" b="0" i="0" dirty="0">
                <a:effectLst/>
                <a:latin typeface="+mj-lt"/>
              </a:rPr>
            </a:br>
            <a:endParaRPr lang="en-SG" b="0" i="0" dirty="0">
              <a:effectLst/>
              <a:latin typeface="+mj-lt"/>
            </a:endParaRPr>
          </a:p>
          <a:p>
            <a:pPr algn="l"/>
            <a:br>
              <a:rPr lang="en-SG" sz="1200" b="0" i="0" dirty="0">
                <a:solidFill>
                  <a:srgbClr val="ECECEC"/>
                </a:solidFill>
                <a:effectLst/>
                <a:latin typeface="Söhne"/>
              </a:rPr>
            </a:br>
            <a:endParaRPr lang="en-SG" sz="1200" b="0" i="0" dirty="0">
              <a:solidFill>
                <a:srgbClr val="ECECEC"/>
              </a:solidFill>
              <a:effectLst/>
              <a:latin typeface="Söhne"/>
            </a:endParaRPr>
          </a:p>
          <a:p>
            <a:endParaRPr lang="en-US" sz="1800" dirty="0">
              <a:latin typeface="+mj-lt"/>
            </a:endParaRPr>
          </a:p>
          <a:p>
            <a:pPr marL="457200" lvl="1" indent="0">
              <a:buFont typeface="Arial" panose="020B0604020202020204" pitchFamily="34" charset="0"/>
              <a:buNone/>
            </a:pPr>
            <a:endParaRPr lang="en-SG" sz="300" dirty="0">
              <a:latin typeface="+mj-lt"/>
            </a:endParaRPr>
          </a:p>
          <a:p>
            <a:endParaRPr lang="en-SG" sz="400" dirty="0">
              <a:solidFill>
                <a:srgbClr val="ECECEC"/>
              </a:solidFill>
              <a:latin typeface="KaTeX_Main"/>
            </a:endParaRPr>
          </a:p>
          <a:p>
            <a:endParaRPr lang="en-SG" sz="400" dirty="0">
              <a:solidFill>
                <a:srgbClr val="ECECEC"/>
              </a:solidFill>
              <a:latin typeface="KaTeX_Main"/>
            </a:endParaRPr>
          </a:p>
          <a:p>
            <a:pPr marL="0" indent="0">
              <a:buFont typeface="Arial" panose="020B0604020202020204" pitchFamily="34" charset="0"/>
              <a:buNone/>
            </a:pPr>
            <a:br>
              <a:rPr lang="en-SG" sz="400" dirty="0"/>
            </a:br>
            <a:endParaRPr lang="en-US" sz="400" dirty="0">
              <a:latin typeface="+mj-lt"/>
            </a:endParaRPr>
          </a:p>
        </p:txBody>
      </p:sp>
    </p:spTree>
    <p:extLst>
      <p:ext uri="{BB962C8B-B14F-4D97-AF65-F5344CB8AC3E}">
        <p14:creationId xmlns:p14="http://schemas.microsoft.com/office/powerpoint/2010/main" val="31678498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07D50-D6F4-CD94-55B6-00276865370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ECFC1A-94C9-BC45-4EA0-AD2019B506C4}"/>
              </a:ext>
            </a:extLst>
          </p:cNvPr>
          <p:cNvSpPr>
            <a:spLocks noGrp="1"/>
          </p:cNvSpPr>
          <p:nvPr>
            <p:ph idx="1"/>
          </p:nvPr>
        </p:nvSpPr>
        <p:spPr>
          <a:xfrm>
            <a:off x="838200" y="1864427"/>
            <a:ext cx="11050138" cy="3129145"/>
          </a:xfrm>
        </p:spPr>
        <p:txBody>
          <a:bodyPr>
            <a:normAutofit/>
          </a:bodyPr>
          <a:lstStyle/>
          <a:p>
            <a:r>
              <a:rPr lang="en-US" dirty="0">
                <a:latin typeface="+mj-lt"/>
                <a:sym typeface="Wingdings" pitchFamily="2" charset="2"/>
              </a:rPr>
              <a:t>Let us recall what was covered in the last lecture</a:t>
            </a:r>
          </a:p>
          <a:p>
            <a:r>
              <a:rPr lang="en-US" dirty="0">
                <a:latin typeface="+mj-lt"/>
              </a:rPr>
              <a:t>Wireless communication basics</a:t>
            </a:r>
          </a:p>
          <a:p>
            <a:r>
              <a:rPr lang="en-US" b="1" dirty="0">
                <a:latin typeface="+mj-lt"/>
              </a:rPr>
              <a:t>Battery lifespan estimation</a:t>
            </a:r>
          </a:p>
          <a:p>
            <a:r>
              <a:rPr lang="en-US" dirty="0">
                <a:latin typeface="+mj-lt"/>
              </a:rPr>
              <a:t>Various states of radio transceivers</a:t>
            </a:r>
          </a:p>
          <a:p>
            <a:r>
              <a:rPr lang="en-US" dirty="0">
                <a:latin typeface="+mj-lt"/>
              </a:rPr>
              <a:t>Energy harvesting, low-power communication (Overview)</a:t>
            </a:r>
          </a:p>
        </p:txBody>
      </p:sp>
      <p:sp>
        <p:nvSpPr>
          <p:cNvPr id="12" name="Slide Number Placeholder 11">
            <a:extLst>
              <a:ext uri="{FF2B5EF4-FFF2-40B4-BE49-F238E27FC236}">
                <a16:creationId xmlns:a16="http://schemas.microsoft.com/office/drawing/2014/main" id="{9F105D13-5568-748C-123B-E360CDE58919}"/>
              </a:ext>
            </a:extLst>
          </p:cNvPr>
          <p:cNvSpPr>
            <a:spLocks noGrp="1"/>
          </p:cNvSpPr>
          <p:nvPr>
            <p:ph type="sldNum" sz="quarter" idx="12"/>
          </p:nvPr>
        </p:nvSpPr>
        <p:spPr/>
        <p:txBody>
          <a:bodyPr/>
          <a:lstStyle/>
          <a:p>
            <a:fld id="{687B7451-1438-CB4A-8106-82A64F1C7D7B}" type="slidenum">
              <a:rPr lang="sv-SE" smtClean="0"/>
              <a:t>35</a:t>
            </a:fld>
            <a:endParaRPr lang="sv-SE" dirty="0"/>
          </a:p>
        </p:txBody>
      </p:sp>
      <p:sp>
        <p:nvSpPr>
          <p:cNvPr id="5" name="Title 4">
            <a:extLst>
              <a:ext uri="{FF2B5EF4-FFF2-40B4-BE49-F238E27FC236}">
                <a16:creationId xmlns:a16="http://schemas.microsoft.com/office/drawing/2014/main" id="{6D570BF0-7D80-BE8A-DDCC-E701B1226F43}"/>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979FF97E-79C0-12EA-5C59-C47E28AF4A77}"/>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282337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798" y="3060542"/>
            <a:ext cx="10430441" cy="1775618"/>
          </a:xfrm>
        </p:spPr>
        <p:txBody>
          <a:bodyPr>
            <a:normAutofit/>
          </a:bodyPr>
          <a:lstStyle/>
          <a:p>
            <a:pPr marL="0" indent="0" algn="ctr">
              <a:buNone/>
            </a:pPr>
            <a:r>
              <a:rPr lang="en-US" sz="5200" dirty="0"/>
              <a:t>Power Management, Energy-Efficiency</a:t>
            </a: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36</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274681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331" y="3131066"/>
            <a:ext cx="12037337" cy="1258094"/>
          </a:xfrm>
        </p:spPr>
        <p:txBody>
          <a:bodyPr>
            <a:normAutofit/>
          </a:bodyPr>
          <a:lstStyle/>
          <a:p>
            <a:pPr marL="0" indent="0" algn="ctr">
              <a:buNone/>
            </a:pPr>
            <a:r>
              <a:rPr lang="en-US" sz="4800" dirty="0"/>
              <a:t>Battery-life, Power Consumption</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37</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315923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345" y="250514"/>
            <a:ext cx="10701433" cy="1198418"/>
          </a:xfrm>
        </p:spPr>
        <p:txBody>
          <a:bodyPr>
            <a:normAutofit/>
          </a:bodyPr>
          <a:lstStyle/>
          <a:p>
            <a:r>
              <a:rPr lang="en-US" sz="4000" dirty="0">
                <a:latin typeface="+mn-lt"/>
              </a:rPr>
              <a:t>Quick revision of important terms and their unit</a:t>
            </a:r>
          </a:p>
        </p:txBody>
      </p:sp>
      <p:sp>
        <p:nvSpPr>
          <p:cNvPr id="3" name="Content Placeholder 2"/>
          <p:cNvSpPr>
            <a:spLocks noGrp="1"/>
          </p:cNvSpPr>
          <p:nvPr>
            <p:ph idx="1"/>
          </p:nvPr>
        </p:nvSpPr>
        <p:spPr>
          <a:xfrm>
            <a:off x="1117527" y="1448932"/>
            <a:ext cx="10592251" cy="4755327"/>
          </a:xfrm>
        </p:spPr>
        <p:txBody>
          <a:bodyPr>
            <a:normAutofit/>
          </a:bodyPr>
          <a:lstStyle/>
          <a:p>
            <a:r>
              <a:rPr lang="en-US" b="1" dirty="0">
                <a:latin typeface="+mj-lt"/>
              </a:rPr>
              <a:t>Voltage: </a:t>
            </a:r>
            <a:r>
              <a:rPr lang="en-US" dirty="0">
                <a:latin typeface="+mj-lt"/>
              </a:rPr>
              <a:t>Volts (V): the SI unit of electromotive force</a:t>
            </a:r>
          </a:p>
          <a:p>
            <a:r>
              <a:rPr lang="en-US" b="1" dirty="0">
                <a:latin typeface="+mj-lt"/>
              </a:rPr>
              <a:t>Current: </a:t>
            </a:r>
            <a:r>
              <a:rPr lang="en-US" dirty="0">
                <a:latin typeface="+mj-lt"/>
              </a:rPr>
              <a:t>Ampere or “amp” (A) is the SI unit of current </a:t>
            </a:r>
          </a:p>
          <a:p>
            <a:r>
              <a:rPr lang="en-US" b="1" dirty="0">
                <a:latin typeface="+mj-lt"/>
              </a:rPr>
              <a:t>Power (W): </a:t>
            </a:r>
            <a:r>
              <a:rPr lang="en-US" dirty="0">
                <a:latin typeface="+mj-lt"/>
              </a:rPr>
              <a:t>Voltage (V) x Current (A)</a:t>
            </a:r>
          </a:p>
          <a:p>
            <a:r>
              <a:rPr lang="en-US" b="1" dirty="0">
                <a:latin typeface="+mj-lt"/>
              </a:rPr>
              <a:t>Energy (Joule): </a:t>
            </a:r>
            <a:r>
              <a:rPr lang="en-US" dirty="0">
                <a:latin typeface="+mj-lt"/>
              </a:rPr>
              <a:t>Power x Time.</a:t>
            </a:r>
          </a:p>
          <a:p>
            <a:endParaRPr lang="en-US" sz="2400" dirty="0">
              <a:latin typeface="+mj-lt"/>
            </a:endParaRPr>
          </a:p>
          <a:p>
            <a:r>
              <a:rPr lang="en-US" dirty="0">
                <a:latin typeface="+mj-lt"/>
              </a:rPr>
              <a:t>Example</a:t>
            </a:r>
            <a:r>
              <a:rPr lang="en-US" sz="2400" dirty="0">
                <a:latin typeface="+mj-lt"/>
              </a:rPr>
              <a:t>:</a:t>
            </a:r>
          </a:p>
          <a:p>
            <a:pPr lvl="1"/>
            <a:r>
              <a:rPr lang="en-US" sz="2800" dirty="0">
                <a:latin typeface="+mj-lt"/>
              </a:rPr>
              <a:t>A device running at 1V draws 1A. </a:t>
            </a:r>
          </a:p>
          <a:p>
            <a:pPr lvl="2"/>
            <a:r>
              <a:rPr lang="en-US" sz="2400" dirty="0">
                <a:latin typeface="+mj-lt"/>
              </a:rPr>
              <a:t>The power consumption is therefore 1W</a:t>
            </a:r>
          </a:p>
          <a:p>
            <a:pPr lvl="2"/>
            <a:r>
              <a:rPr lang="en-US" sz="2400" dirty="0">
                <a:latin typeface="+mj-lt"/>
              </a:rPr>
              <a:t>Energy consumed in 1s is 1J</a:t>
            </a:r>
          </a:p>
        </p:txBody>
      </p:sp>
      <p:sp>
        <p:nvSpPr>
          <p:cNvPr id="5" name="Slide Number Placeholder 4"/>
          <p:cNvSpPr>
            <a:spLocks noGrp="1"/>
          </p:cNvSpPr>
          <p:nvPr>
            <p:ph type="sldNum" sz="quarter" idx="12"/>
          </p:nvPr>
        </p:nvSpPr>
        <p:spPr/>
        <p:txBody>
          <a:bodyPr/>
          <a:lstStyle/>
          <a:p>
            <a:fld id="{5C6FAEEE-D619-4E65-A0EF-E650D0B3166A}" type="slidenum">
              <a:rPr lang="en-US" smtClean="0"/>
              <a:t>38</a:t>
            </a:fld>
            <a:endParaRPr lang="en-US"/>
          </a:p>
        </p:txBody>
      </p:sp>
    </p:spTree>
    <p:extLst>
      <p:ext uri="{BB962C8B-B14F-4D97-AF65-F5344CB8AC3E}">
        <p14:creationId xmlns:p14="http://schemas.microsoft.com/office/powerpoint/2010/main" val="1234681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148B4-9A60-572B-4849-CABF3F01BC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383410-011C-9E0F-6728-B4400CD79C2B}"/>
              </a:ext>
            </a:extLst>
          </p:cNvPr>
          <p:cNvSpPr>
            <a:spLocks noGrp="1"/>
          </p:cNvSpPr>
          <p:nvPr>
            <p:ph type="title"/>
          </p:nvPr>
        </p:nvSpPr>
        <p:spPr>
          <a:xfrm>
            <a:off x="1008345" y="250514"/>
            <a:ext cx="10701433" cy="1198418"/>
          </a:xfrm>
        </p:spPr>
        <p:txBody>
          <a:bodyPr>
            <a:normAutofit/>
          </a:bodyPr>
          <a:lstStyle/>
          <a:p>
            <a:r>
              <a:rPr lang="en-US" sz="4000" dirty="0">
                <a:latin typeface="+mn-lt"/>
              </a:rPr>
              <a:t>Relationship between power, energy and time</a:t>
            </a:r>
          </a:p>
        </p:txBody>
      </p:sp>
      <p:sp>
        <p:nvSpPr>
          <p:cNvPr id="5" name="Slide Number Placeholder 4">
            <a:extLst>
              <a:ext uri="{FF2B5EF4-FFF2-40B4-BE49-F238E27FC236}">
                <a16:creationId xmlns:a16="http://schemas.microsoft.com/office/drawing/2014/main" id="{AB52343F-3254-7C05-14F4-F25AB353EF1E}"/>
              </a:ext>
            </a:extLst>
          </p:cNvPr>
          <p:cNvSpPr>
            <a:spLocks noGrp="1"/>
          </p:cNvSpPr>
          <p:nvPr>
            <p:ph type="sldNum" sz="quarter" idx="12"/>
          </p:nvPr>
        </p:nvSpPr>
        <p:spPr/>
        <p:txBody>
          <a:bodyPr/>
          <a:lstStyle/>
          <a:p>
            <a:fld id="{5C6FAEEE-D619-4E65-A0EF-E650D0B3166A}" type="slidenum">
              <a:rPr lang="en-US" smtClean="0"/>
              <a:t>39</a:t>
            </a:fld>
            <a:endParaRPr lang="en-US"/>
          </a:p>
        </p:txBody>
      </p:sp>
      <p:pic>
        <p:nvPicPr>
          <p:cNvPr id="8" name="Picture 7" descr="A graph with a line&#10;&#10;Description automatically generated">
            <a:extLst>
              <a:ext uri="{FF2B5EF4-FFF2-40B4-BE49-F238E27FC236}">
                <a16:creationId xmlns:a16="http://schemas.microsoft.com/office/drawing/2014/main" id="{2AE664D5-0830-FAFA-9D24-7E1573F4941F}"/>
              </a:ext>
            </a:extLst>
          </p:cNvPr>
          <p:cNvPicPr>
            <a:picLocks noChangeAspect="1"/>
          </p:cNvPicPr>
          <p:nvPr/>
        </p:nvPicPr>
        <p:blipFill rotWithShape="1">
          <a:blip r:embed="rId2"/>
          <a:srcRect t="5893" r="279"/>
          <a:stretch/>
        </p:blipFill>
        <p:spPr>
          <a:xfrm>
            <a:off x="1963743" y="1609880"/>
            <a:ext cx="8264514" cy="4997606"/>
          </a:xfrm>
          <a:prstGeom prst="rect">
            <a:avLst/>
          </a:prstGeom>
        </p:spPr>
      </p:pic>
    </p:spTree>
    <p:extLst>
      <p:ext uri="{BB962C8B-B14F-4D97-AF65-F5344CB8AC3E}">
        <p14:creationId xmlns:p14="http://schemas.microsoft.com/office/powerpoint/2010/main" val="2841998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CF030-8B78-1047-EB8D-4BEA981EE7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D838BD-A2C0-FB00-148C-37D476D36031}"/>
              </a:ext>
            </a:extLst>
          </p:cNvPr>
          <p:cNvSpPr>
            <a:spLocks noGrp="1"/>
          </p:cNvSpPr>
          <p:nvPr>
            <p:ph type="title"/>
          </p:nvPr>
        </p:nvSpPr>
        <p:spPr>
          <a:xfrm>
            <a:off x="700322" y="352651"/>
            <a:ext cx="10837295" cy="913090"/>
          </a:xfrm>
        </p:spPr>
        <p:txBody>
          <a:bodyPr anchor="b">
            <a:normAutofit/>
          </a:bodyPr>
          <a:lstStyle/>
          <a:p>
            <a:r>
              <a:rPr lang="en-US" sz="4000" dirty="0">
                <a:latin typeface="+mn-lt"/>
              </a:rPr>
              <a:t>Discussion regarding Assignment 1</a:t>
            </a:r>
          </a:p>
        </p:txBody>
      </p:sp>
      <p:sp>
        <p:nvSpPr>
          <p:cNvPr id="3" name="Content Placeholder 2">
            <a:extLst>
              <a:ext uri="{FF2B5EF4-FFF2-40B4-BE49-F238E27FC236}">
                <a16:creationId xmlns:a16="http://schemas.microsoft.com/office/drawing/2014/main" id="{EE805F06-35AA-A429-2BB4-3B163569B0CB}"/>
              </a:ext>
            </a:extLst>
          </p:cNvPr>
          <p:cNvSpPr>
            <a:spLocks noGrp="1"/>
          </p:cNvSpPr>
          <p:nvPr>
            <p:ph idx="1"/>
          </p:nvPr>
        </p:nvSpPr>
        <p:spPr>
          <a:xfrm>
            <a:off x="700322" y="1701803"/>
            <a:ext cx="10155446" cy="3889529"/>
          </a:xfrm>
        </p:spPr>
        <p:txBody>
          <a:bodyPr>
            <a:normAutofit/>
          </a:bodyPr>
          <a:lstStyle/>
          <a:p>
            <a:pPr algn="just"/>
            <a:r>
              <a:rPr lang="en-US" dirty="0">
                <a:latin typeface="+mj-lt"/>
              </a:rPr>
              <a:t>Assignment 1: Some groups have already demonstrated! Kudos!</a:t>
            </a:r>
          </a:p>
          <a:p>
            <a:pPr lvl="1" algn="just"/>
            <a:r>
              <a:rPr lang="en-US" b="1" dirty="0">
                <a:latin typeface="+mj-lt"/>
              </a:rPr>
              <a:t>Deadline: </a:t>
            </a:r>
            <a:r>
              <a:rPr lang="en-US" dirty="0">
                <a:latin typeface="+mj-lt"/>
              </a:rPr>
              <a:t>Tutorial session 4 and 5 (after recess week).</a:t>
            </a:r>
          </a:p>
          <a:p>
            <a:pPr algn="just"/>
            <a:r>
              <a:rPr lang="en-US" dirty="0">
                <a:latin typeface="+mj-lt"/>
              </a:rPr>
              <a:t>Assignment 1: Print the name of group members</a:t>
            </a:r>
          </a:p>
          <a:p>
            <a:pPr algn="just"/>
            <a:r>
              <a:rPr lang="en-US" dirty="0">
                <a:latin typeface="+mj-lt"/>
              </a:rPr>
              <a:t>Any group member can demonstrate during the tutorial session</a:t>
            </a:r>
          </a:p>
          <a:p>
            <a:pPr algn="just"/>
            <a:endParaRPr lang="en-US" dirty="0">
              <a:latin typeface="+mj-lt"/>
            </a:endParaRPr>
          </a:p>
          <a:p>
            <a:pPr marL="0" indent="0">
              <a:buNone/>
            </a:pPr>
            <a:endParaRPr lang="en-SG" sz="1700" dirty="0"/>
          </a:p>
          <a:p>
            <a:pPr marL="0" indent="0">
              <a:buNone/>
            </a:pPr>
            <a:endParaRPr lang="en-SG" sz="1700" dirty="0">
              <a:latin typeface="+mj-lt"/>
            </a:endParaRPr>
          </a:p>
          <a:p>
            <a:pPr>
              <a:buFont typeface="Arial" panose="020B0604020202020204" pitchFamily="34" charset="0"/>
              <a:buChar char="•"/>
            </a:pPr>
            <a:endParaRPr lang="en-SG" sz="1700" dirty="0">
              <a:latin typeface="+mj-lt"/>
            </a:endParaRPr>
          </a:p>
          <a:p>
            <a:pPr marL="0" indent="0">
              <a:buNone/>
            </a:pPr>
            <a:endParaRPr lang="en-US" sz="1700" dirty="0">
              <a:latin typeface="+mj-lt"/>
            </a:endParaRPr>
          </a:p>
        </p:txBody>
      </p:sp>
      <p:sp>
        <p:nvSpPr>
          <p:cNvPr id="5" name="Footer Placeholder 4">
            <a:extLst>
              <a:ext uri="{FF2B5EF4-FFF2-40B4-BE49-F238E27FC236}">
                <a16:creationId xmlns:a16="http://schemas.microsoft.com/office/drawing/2014/main" id="{258FDCF4-EC81-734F-0019-748FAF2DDB4B}"/>
              </a:ext>
            </a:extLst>
          </p:cNvPr>
          <p:cNvSpPr>
            <a:spLocks noGrp="1"/>
          </p:cNvSpPr>
          <p:nvPr>
            <p:ph type="ftr" sz="quarter" idx="11"/>
          </p:nvPr>
        </p:nvSpPr>
        <p:spPr>
          <a:xfrm>
            <a:off x="4038600" y="6356350"/>
            <a:ext cx="4114800" cy="365125"/>
          </a:xfrm>
        </p:spPr>
        <p:txBody>
          <a:bodyPr>
            <a:normAutofit/>
          </a:bodyPr>
          <a:lstStyle/>
          <a:p>
            <a:pPr>
              <a:spcAft>
                <a:spcPts val="600"/>
              </a:spcAft>
            </a:pPr>
            <a:r>
              <a:rPr lang="sv-SE" dirty="0" err="1"/>
              <a:t>ambujv@nus.edu.sg</a:t>
            </a:r>
            <a:endParaRPr lang="sv-SE" dirty="0"/>
          </a:p>
        </p:txBody>
      </p:sp>
    </p:spTree>
    <p:extLst>
      <p:ext uri="{BB962C8B-B14F-4D97-AF65-F5344CB8AC3E}">
        <p14:creationId xmlns:p14="http://schemas.microsoft.com/office/powerpoint/2010/main" val="74502022"/>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988" y="480146"/>
            <a:ext cx="10899560" cy="755073"/>
          </a:xfrm>
        </p:spPr>
        <p:txBody>
          <a:bodyPr>
            <a:normAutofit/>
          </a:bodyPr>
          <a:lstStyle/>
          <a:p>
            <a:r>
              <a:rPr lang="en-US" sz="4000" dirty="0">
                <a:latin typeface="+mn-lt"/>
              </a:rPr>
              <a:t>How do you measure the capacity of a battery?</a:t>
            </a:r>
            <a:endParaRPr lang="en-SG" sz="4000" dirty="0">
              <a:latin typeface="+mn-lt"/>
            </a:endParaRPr>
          </a:p>
        </p:txBody>
      </p:sp>
      <p:sp>
        <p:nvSpPr>
          <p:cNvPr id="3" name="Content Placeholder 2"/>
          <p:cNvSpPr>
            <a:spLocks noGrp="1"/>
          </p:cNvSpPr>
          <p:nvPr>
            <p:ph idx="1"/>
          </p:nvPr>
        </p:nvSpPr>
        <p:spPr>
          <a:xfrm>
            <a:off x="726988" y="1565130"/>
            <a:ext cx="10626812" cy="4973782"/>
          </a:xfrm>
        </p:spPr>
        <p:txBody>
          <a:bodyPr>
            <a:normAutofit/>
          </a:bodyPr>
          <a:lstStyle/>
          <a:p>
            <a:r>
              <a:rPr lang="en-US" dirty="0">
                <a:latin typeface="+mj-lt"/>
              </a:rPr>
              <a:t>The </a:t>
            </a:r>
            <a:r>
              <a:rPr lang="en-US" b="1" dirty="0">
                <a:latin typeface="+mj-lt"/>
              </a:rPr>
              <a:t>watt</a:t>
            </a:r>
            <a:r>
              <a:rPr lang="en-US" dirty="0">
                <a:latin typeface="+mj-lt"/>
              </a:rPr>
              <a:t>-</a:t>
            </a:r>
            <a:r>
              <a:rPr lang="en-US" b="1" dirty="0">
                <a:latin typeface="+mj-lt"/>
              </a:rPr>
              <a:t>hour</a:t>
            </a:r>
            <a:r>
              <a:rPr lang="en-US" dirty="0">
                <a:latin typeface="+mj-lt"/>
              </a:rPr>
              <a:t> (symbolized </a:t>
            </a:r>
            <a:r>
              <a:rPr lang="en-US" b="1" dirty="0" err="1">
                <a:latin typeface="+mj-lt"/>
              </a:rPr>
              <a:t>Wh</a:t>
            </a:r>
            <a:r>
              <a:rPr lang="en-US" dirty="0">
                <a:latin typeface="+mj-lt"/>
              </a:rPr>
              <a:t>) is a unit of energy equivalent to one </a:t>
            </a:r>
            <a:r>
              <a:rPr lang="en-US" b="1" dirty="0">
                <a:latin typeface="+mj-lt"/>
              </a:rPr>
              <a:t>watt</a:t>
            </a:r>
            <a:r>
              <a:rPr lang="en-US" dirty="0">
                <a:latin typeface="+mj-lt"/>
              </a:rPr>
              <a:t> (1 W) of power that is expended for one </a:t>
            </a:r>
            <a:r>
              <a:rPr lang="en-US" b="1" dirty="0">
                <a:latin typeface="+mj-lt"/>
              </a:rPr>
              <a:t>hour</a:t>
            </a:r>
            <a:r>
              <a:rPr lang="en-US" dirty="0">
                <a:latin typeface="+mj-lt"/>
              </a:rPr>
              <a:t> (1 h) of time.</a:t>
            </a:r>
          </a:p>
          <a:p>
            <a:pPr lvl="1"/>
            <a:r>
              <a:rPr lang="en-US" dirty="0" err="1">
                <a:latin typeface="+mj-lt"/>
              </a:rPr>
              <a:t>Macbook</a:t>
            </a:r>
            <a:r>
              <a:rPr lang="en-US" dirty="0">
                <a:latin typeface="+mj-lt"/>
              </a:rPr>
              <a:t> Pro 16 Inch: 99.6 Watt-hour</a:t>
            </a:r>
          </a:p>
          <a:p>
            <a:pPr lvl="1"/>
            <a:r>
              <a:rPr lang="en-US" dirty="0">
                <a:latin typeface="+mj-lt"/>
              </a:rPr>
              <a:t>iPad pro 12.9 Inch: 40.88 Watt-hour</a:t>
            </a:r>
          </a:p>
          <a:p>
            <a:pPr marL="457200" lvl="1" indent="0">
              <a:buNone/>
            </a:pPr>
            <a:endParaRPr lang="en-US" sz="2400" dirty="0">
              <a:latin typeface="+mj-lt"/>
            </a:endParaRPr>
          </a:p>
          <a:p>
            <a:pPr marL="457200" lvl="1" indent="0">
              <a:buNone/>
            </a:pPr>
            <a:endParaRPr lang="en-US" sz="2400" dirty="0">
              <a:latin typeface="+mj-lt"/>
            </a:endParaRPr>
          </a:p>
          <a:p>
            <a:r>
              <a:rPr lang="en-US" dirty="0">
                <a:latin typeface="+mj-lt"/>
              </a:rPr>
              <a:t>An </a:t>
            </a:r>
            <a:r>
              <a:rPr lang="en-US" b="1" dirty="0">
                <a:latin typeface="+mj-lt"/>
              </a:rPr>
              <a:t>ampere-hour</a:t>
            </a:r>
            <a:r>
              <a:rPr lang="en-US" dirty="0">
                <a:latin typeface="+mj-lt"/>
              </a:rPr>
              <a:t> or </a:t>
            </a:r>
            <a:r>
              <a:rPr lang="en-US" b="1" dirty="0">
                <a:latin typeface="+mj-lt"/>
              </a:rPr>
              <a:t>amp-hour</a:t>
            </a:r>
            <a:r>
              <a:rPr lang="en-US" dirty="0">
                <a:latin typeface="+mj-lt"/>
              </a:rPr>
              <a:t> (</a:t>
            </a:r>
            <a:r>
              <a:rPr lang="en-US" b="1" dirty="0">
                <a:latin typeface="+mj-lt"/>
              </a:rPr>
              <a:t>Ah</a:t>
            </a:r>
            <a:r>
              <a:rPr lang="en-US" dirty="0">
                <a:latin typeface="+mj-lt"/>
              </a:rPr>
              <a:t>) is a unit of electric charge equal to the charge transferred by a steady current of 1A flowing for one hour:</a:t>
            </a:r>
          </a:p>
          <a:p>
            <a:pPr lvl="1"/>
            <a:r>
              <a:rPr lang="en-US" sz="2400" dirty="0">
                <a:latin typeface="+mj-lt"/>
              </a:rPr>
              <a:t>AA Energizer Alkaline: 2500 </a:t>
            </a:r>
            <a:r>
              <a:rPr lang="en-US" sz="2400" dirty="0" err="1">
                <a:latin typeface="+mj-lt"/>
              </a:rPr>
              <a:t>mAh</a:t>
            </a:r>
            <a:r>
              <a:rPr lang="en-US" sz="2400" dirty="0">
                <a:latin typeface="+mj-lt"/>
              </a:rPr>
              <a:t> (1.5V), 3.75Wh</a:t>
            </a:r>
          </a:p>
        </p:txBody>
      </p:sp>
      <p:sp>
        <p:nvSpPr>
          <p:cNvPr id="4" name="Slide Number Placeholder 3"/>
          <p:cNvSpPr>
            <a:spLocks noGrp="1"/>
          </p:cNvSpPr>
          <p:nvPr>
            <p:ph type="sldNum" sz="quarter" idx="12"/>
          </p:nvPr>
        </p:nvSpPr>
        <p:spPr/>
        <p:txBody>
          <a:bodyPr/>
          <a:lstStyle/>
          <a:p>
            <a:fld id="{5C6FAEEE-D619-4E65-A0EF-E650D0B3166A}" type="slidenum">
              <a:rPr lang="en-US" smtClean="0"/>
              <a:t>40</a:t>
            </a:fld>
            <a:endParaRPr lang="en-US"/>
          </a:p>
        </p:txBody>
      </p:sp>
    </p:spTree>
    <p:extLst>
      <p:ext uri="{BB962C8B-B14F-4D97-AF65-F5344CB8AC3E}">
        <p14:creationId xmlns:p14="http://schemas.microsoft.com/office/powerpoint/2010/main" val="3914701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2F1BC-54EC-7604-0AAD-CEF99AD28D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562151-031A-BF7D-B871-D7EC646D71A8}"/>
              </a:ext>
            </a:extLst>
          </p:cNvPr>
          <p:cNvSpPr>
            <a:spLocks noGrp="1"/>
          </p:cNvSpPr>
          <p:nvPr>
            <p:ph type="title"/>
          </p:nvPr>
        </p:nvSpPr>
        <p:spPr>
          <a:xfrm>
            <a:off x="600362" y="219653"/>
            <a:ext cx="11134438" cy="1157918"/>
          </a:xfrm>
        </p:spPr>
        <p:txBody>
          <a:bodyPr>
            <a:normAutofit/>
          </a:bodyPr>
          <a:lstStyle/>
          <a:p>
            <a:r>
              <a:rPr lang="en-US" sz="4000" dirty="0">
                <a:latin typeface="+mn-lt"/>
              </a:rPr>
              <a:t>Battery Capacity: Apple </a:t>
            </a:r>
            <a:r>
              <a:rPr lang="en-US" sz="4000" dirty="0" err="1">
                <a:latin typeface="+mn-lt"/>
              </a:rPr>
              <a:t>AirTag</a:t>
            </a:r>
            <a:endParaRPr lang="en-US" sz="4000" dirty="0">
              <a:latin typeface="+mn-lt"/>
            </a:endParaRPr>
          </a:p>
        </p:txBody>
      </p:sp>
      <p:sp>
        <p:nvSpPr>
          <p:cNvPr id="5" name="Slide Number Placeholder 4">
            <a:extLst>
              <a:ext uri="{FF2B5EF4-FFF2-40B4-BE49-F238E27FC236}">
                <a16:creationId xmlns:a16="http://schemas.microsoft.com/office/drawing/2014/main" id="{DB9C8DAE-815A-188B-7709-1807C37BC386}"/>
              </a:ext>
            </a:extLst>
          </p:cNvPr>
          <p:cNvSpPr>
            <a:spLocks noGrp="1"/>
          </p:cNvSpPr>
          <p:nvPr>
            <p:ph type="sldNum" sz="quarter" idx="12"/>
          </p:nvPr>
        </p:nvSpPr>
        <p:spPr/>
        <p:txBody>
          <a:bodyPr/>
          <a:lstStyle/>
          <a:p>
            <a:fld id="{5C6FAEEE-D619-4E65-A0EF-E650D0B3166A}" type="slidenum">
              <a:rPr lang="en-US" smtClean="0"/>
              <a:t>41</a:t>
            </a:fld>
            <a:endParaRPr lang="en-US"/>
          </a:p>
        </p:txBody>
      </p:sp>
      <p:pic>
        <p:nvPicPr>
          <p:cNvPr id="4" name="Picture 3" descr="A hand holding a round object&#10;&#10;Description automatically generated">
            <a:extLst>
              <a:ext uri="{FF2B5EF4-FFF2-40B4-BE49-F238E27FC236}">
                <a16:creationId xmlns:a16="http://schemas.microsoft.com/office/drawing/2014/main" id="{E3C7A2EE-6E85-082A-9E63-468732A97A1C}"/>
              </a:ext>
            </a:extLst>
          </p:cNvPr>
          <p:cNvPicPr>
            <a:picLocks noChangeAspect="1"/>
          </p:cNvPicPr>
          <p:nvPr/>
        </p:nvPicPr>
        <p:blipFill>
          <a:blip r:embed="rId2"/>
          <a:stretch>
            <a:fillRect/>
          </a:stretch>
        </p:blipFill>
        <p:spPr>
          <a:xfrm>
            <a:off x="4170218" y="2001981"/>
            <a:ext cx="3851564" cy="3851564"/>
          </a:xfrm>
          <a:prstGeom prst="rect">
            <a:avLst/>
          </a:prstGeom>
        </p:spPr>
      </p:pic>
    </p:spTree>
    <p:extLst>
      <p:ext uri="{BB962C8B-B14F-4D97-AF65-F5344CB8AC3E}">
        <p14:creationId xmlns:p14="http://schemas.microsoft.com/office/powerpoint/2010/main" val="18970278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2F1BC-54EC-7604-0AAD-CEF99AD28D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562151-031A-BF7D-B871-D7EC646D71A8}"/>
              </a:ext>
            </a:extLst>
          </p:cNvPr>
          <p:cNvSpPr>
            <a:spLocks noGrp="1"/>
          </p:cNvSpPr>
          <p:nvPr>
            <p:ph type="title"/>
          </p:nvPr>
        </p:nvSpPr>
        <p:spPr>
          <a:xfrm>
            <a:off x="600362" y="219653"/>
            <a:ext cx="11134438" cy="1157918"/>
          </a:xfrm>
        </p:spPr>
        <p:txBody>
          <a:bodyPr>
            <a:normAutofit/>
          </a:bodyPr>
          <a:lstStyle/>
          <a:p>
            <a:r>
              <a:rPr lang="en-US" sz="4000" dirty="0">
                <a:latin typeface="+mn-lt"/>
              </a:rPr>
              <a:t>Battery Capacity: Apple </a:t>
            </a:r>
            <a:r>
              <a:rPr lang="en-US" sz="4000" dirty="0" err="1">
                <a:latin typeface="+mn-lt"/>
              </a:rPr>
              <a:t>AirTag</a:t>
            </a:r>
            <a:endParaRPr lang="en-US" sz="4000" dirty="0">
              <a:latin typeface="+mn-lt"/>
            </a:endParaRPr>
          </a:p>
        </p:txBody>
      </p:sp>
      <p:sp>
        <p:nvSpPr>
          <p:cNvPr id="5" name="Slide Number Placeholder 4">
            <a:extLst>
              <a:ext uri="{FF2B5EF4-FFF2-40B4-BE49-F238E27FC236}">
                <a16:creationId xmlns:a16="http://schemas.microsoft.com/office/drawing/2014/main" id="{DB9C8DAE-815A-188B-7709-1807C37BC386}"/>
              </a:ext>
            </a:extLst>
          </p:cNvPr>
          <p:cNvSpPr>
            <a:spLocks noGrp="1"/>
          </p:cNvSpPr>
          <p:nvPr>
            <p:ph type="sldNum" sz="quarter" idx="12"/>
          </p:nvPr>
        </p:nvSpPr>
        <p:spPr/>
        <p:txBody>
          <a:bodyPr/>
          <a:lstStyle/>
          <a:p>
            <a:fld id="{5C6FAEEE-D619-4E65-A0EF-E650D0B3166A}" type="slidenum">
              <a:rPr lang="en-US" smtClean="0"/>
              <a:t>42</a:t>
            </a:fld>
            <a:endParaRPr lang="en-US"/>
          </a:p>
        </p:txBody>
      </p:sp>
      <p:pic>
        <p:nvPicPr>
          <p:cNvPr id="4" name="Picture 3" descr="A hand holding a round object&#10;&#10;Description automatically generated">
            <a:extLst>
              <a:ext uri="{FF2B5EF4-FFF2-40B4-BE49-F238E27FC236}">
                <a16:creationId xmlns:a16="http://schemas.microsoft.com/office/drawing/2014/main" id="{E3C7A2EE-6E85-082A-9E63-468732A97A1C}"/>
              </a:ext>
            </a:extLst>
          </p:cNvPr>
          <p:cNvPicPr>
            <a:picLocks noChangeAspect="1"/>
          </p:cNvPicPr>
          <p:nvPr/>
        </p:nvPicPr>
        <p:blipFill>
          <a:blip r:embed="rId2"/>
          <a:stretch>
            <a:fillRect/>
          </a:stretch>
        </p:blipFill>
        <p:spPr>
          <a:xfrm>
            <a:off x="4170218" y="2001981"/>
            <a:ext cx="3851564" cy="3851564"/>
          </a:xfrm>
          <a:prstGeom prst="rect">
            <a:avLst/>
          </a:prstGeom>
        </p:spPr>
      </p:pic>
      <p:sp>
        <p:nvSpPr>
          <p:cNvPr id="3" name="TextBox 2">
            <a:extLst>
              <a:ext uri="{FF2B5EF4-FFF2-40B4-BE49-F238E27FC236}">
                <a16:creationId xmlns:a16="http://schemas.microsoft.com/office/drawing/2014/main" id="{243E1D24-7EB7-0D28-39CD-D203AFE7031E}"/>
              </a:ext>
            </a:extLst>
          </p:cNvPr>
          <p:cNvSpPr txBox="1"/>
          <p:nvPr/>
        </p:nvSpPr>
        <p:spPr>
          <a:xfrm>
            <a:off x="4973865" y="6094951"/>
            <a:ext cx="2244269" cy="338554"/>
          </a:xfrm>
          <a:prstGeom prst="rect">
            <a:avLst/>
          </a:prstGeom>
          <a:noFill/>
        </p:spPr>
        <p:txBody>
          <a:bodyPr wrap="square" rtlCol="0">
            <a:spAutoFit/>
          </a:bodyPr>
          <a:lstStyle/>
          <a:p>
            <a:pPr algn="ctr"/>
            <a:r>
              <a:rPr lang="en-US" sz="1600" dirty="0">
                <a:latin typeface="+mj-lt"/>
              </a:rPr>
              <a:t>Coin Cell: 240 </a:t>
            </a:r>
            <a:r>
              <a:rPr lang="en-US" sz="1600" dirty="0" err="1">
                <a:latin typeface="+mj-lt"/>
              </a:rPr>
              <a:t>mAH</a:t>
            </a:r>
            <a:endParaRPr lang="en-US" sz="1600" dirty="0">
              <a:latin typeface="+mj-lt"/>
            </a:endParaRPr>
          </a:p>
        </p:txBody>
      </p:sp>
    </p:spTree>
    <p:extLst>
      <p:ext uri="{BB962C8B-B14F-4D97-AF65-F5344CB8AC3E}">
        <p14:creationId xmlns:p14="http://schemas.microsoft.com/office/powerpoint/2010/main" val="40954753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999A0-5C9B-1F87-B392-FB2B0541FB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F5AC7A-AE8C-4FF7-858F-C7870C3A518B}"/>
              </a:ext>
            </a:extLst>
          </p:cNvPr>
          <p:cNvSpPr>
            <a:spLocks noGrp="1"/>
          </p:cNvSpPr>
          <p:nvPr>
            <p:ph type="title"/>
          </p:nvPr>
        </p:nvSpPr>
        <p:spPr>
          <a:xfrm>
            <a:off x="600362" y="219653"/>
            <a:ext cx="11134438" cy="1157918"/>
          </a:xfrm>
        </p:spPr>
        <p:txBody>
          <a:bodyPr>
            <a:normAutofit/>
          </a:bodyPr>
          <a:lstStyle/>
          <a:p>
            <a:r>
              <a:rPr lang="en-US" sz="4000" dirty="0">
                <a:latin typeface="+mn-lt"/>
              </a:rPr>
              <a:t>Battery Capacity: Smartphone</a:t>
            </a:r>
          </a:p>
        </p:txBody>
      </p:sp>
      <p:sp>
        <p:nvSpPr>
          <p:cNvPr id="5" name="Slide Number Placeholder 4">
            <a:extLst>
              <a:ext uri="{FF2B5EF4-FFF2-40B4-BE49-F238E27FC236}">
                <a16:creationId xmlns:a16="http://schemas.microsoft.com/office/drawing/2014/main" id="{FF0C1AF2-9150-B816-5B20-D214D833681D}"/>
              </a:ext>
            </a:extLst>
          </p:cNvPr>
          <p:cNvSpPr>
            <a:spLocks noGrp="1"/>
          </p:cNvSpPr>
          <p:nvPr>
            <p:ph type="sldNum" sz="quarter" idx="12"/>
          </p:nvPr>
        </p:nvSpPr>
        <p:spPr/>
        <p:txBody>
          <a:bodyPr/>
          <a:lstStyle/>
          <a:p>
            <a:fld id="{5C6FAEEE-D619-4E65-A0EF-E650D0B3166A}" type="slidenum">
              <a:rPr lang="en-US" smtClean="0"/>
              <a:t>43</a:t>
            </a:fld>
            <a:endParaRPr lang="en-US"/>
          </a:p>
        </p:txBody>
      </p:sp>
      <p:pic>
        <p:nvPicPr>
          <p:cNvPr id="6" name="Picture 5" descr="A smartphone with a stylus&#10;&#10;Description automatically generated">
            <a:extLst>
              <a:ext uri="{FF2B5EF4-FFF2-40B4-BE49-F238E27FC236}">
                <a16:creationId xmlns:a16="http://schemas.microsoft.com/office/drawing/2014/main" id="{FA4DA73E-4D0F-D19D-41CB-014CB297389D}"/>
              </a:ext>
            </a:extLst>
          </p:cNvPr>
          <p:cNvPicPr>
            <a:picLocks noChangeAspect="1"/>
          </p:cNvPicPr>
          <p:nvPr/>
        </p:nvPicPr>
        <p:blipFill>
          <a:blip r:embed="rId2"/>
          <a:stretch>
            <a:fillRect/>
          </a:stretch>
        </p:blipFill>
        <p:spPr>
          <a:xfrm>
            <a:off x="2438400" y="2274455"/>
            <a:ext cx="7315200" cy="3556000"/>
          </a:xfrm>
          <a:prstGeom prst="rect">
            <a:avLst/>
          </a:prstGeom>
        </p:spPr>
      </p:pic>
    </p:spTree>
    <p:extLst>
      <p:ext uri="{BB962C8B-B14F-4D97-AF65-F5344CB8AC3E}">
        <p14:creationId xmlns:p14="http://schemas.microsoft.com/office/powerpoint/2010/main" val="35278961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999A0-5C9B-1F87-B392-FB2B0541FB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F5AC7A-AE8C-4FF7-858F-C7870C3A518B}"/>
              </a:ext>
            </a:extLst>
          </p:cNvPr>
          <p:cNvSpPr>
            <a:spLocks noGrp="1"/>
          </p:cNvSpPr>
          <p:nvPr>
            <p:ph type="title"/>
          </p:nvPr>
        </p:nvSpPr>
        <p:spPr>
          <a:xfrm>
            <a:off x="600362" y="219653"/>
            <a:ext cx="11134438" cy="1157918"/>
          </a:xfrm>
        </p:spPr>
        <p:txBody>
          <a:bodyPr>
            <a:normAutofit/>
          </a:bodyPr>
          <a:lstStyle/>
          <a:p>
            <a:r>
              <a:rPr lang="en-US" sz="4000" dirty="0">
                <a:latin typeface="+mn-lt"/>
              </a:rPr>
              <a:t>Battery Capacity: Smartphone</a:t>
            </a:r>
          </a:p>
        </p:txBody>
      </p:sp>
      <p:sp>
        <p:nvSpPr>
          <p:cNvPr id="5" name="Slide Number Placeholder 4">
            <a:extLst>
              <a:ext uri="{FF2B5EF4-FFF2-40B4-BE49-F238E27FC236}">
                <a16:creationId xmlns:a16="http://schemas.microsoft.com/office/drawing/2014/main" id="{FF0C1AF2-9150-B816-5B20-D214D833681D}"/>
              </a:ext>
            </a:extLst>
          </p:cNvPr>
          <p:cNvSpPr>
            <a:spLocks noGrp="1"/>
          </p:cNvSpPr>
          <p:nvPr>
            <p:ph type="sldNum" sz="quarter" idx="12"/>
          </p:nvPr>
        </p:nvSpPr>
        <p:spPr/>
        <p:txBody>
          <a:bodyPr/>
          <a:lstStyle/>
          <a:p>
            <a:fld id="{5C6FAEEE-D619-4E65-A0EF-E650D0B3166A}" type="slidenum">
              <a:rPr lang="en-US" smtClean="0"/>
              <a:t>44</a:t>
            </a:fld>
            <a:endParaRPr lang="en-US"/>
          </a:p>
        </p:txBody>
      </p:sp>
      <p:pic>
        <p:nvPicPr>
          <p:cNvPr id="6" name="Picture 5" descr="A smartphone with a stylus&#10;&#10;Description automatically generated">
            <a:extLst>
              <a:ext uri="{FF2B5EF4-FFF2-40B4-BE49-F238E27FC236}">
                <a16:creationId xmlns:a16="http://schemas.microsoft.com/office/drawing/2014/main" id="{FA4DA73E-4D0F-D19D-41CB-014CB297389D}"/>
              </a:ext>
            </a:extLst>
          </p:cNvPr>
          <p:cNvPicPr>
            <a:picLocks noChangeAspect="1"/>
          </p:cNvPicPr>
          <p:nvPr/>
        </p:nvPicPr>
        <p:blipFill>
          <a:blip r:embed="rId2"/>
          <a:stretch>
            <a:fillRect/>
          </a:stretch>
        </p:blipFill>
        <p:spPr>
          <a:xfrm>
            <a:off x="2438400" y="2274455"/>
            <a:ext cx="7315200" cy="3556000"/>
          </a:xfrm>
          <a:prstGeom prst="rect">
            <a:avLst/>
          </a:prstGeom>
        </p:spPr>
      </p:pic>
      <p:sp>
        <p:nvSpPr>
          <p:cNvPr id="3" name="TextBox 2">
            <a:extLst>
              <a:ext uri="{FF2B5EF4-FFF2-40B4-BE49-F238E27FC236}">
                <a16:creationId xmlns:a16="http://schemas.microsoft.com/office/drawing/2014/main" id="{B5B828FC-8BB9-285E-A63D-C02086340804}"/>
              </a:ext>
            </a:extLst>
          </p:cNvPr>
          <p:cNvSpPr txBox="1"/>
          <p:nvPr/>
        </p:nvSpPr>
        <p:spPr>
          <a:xfrm>
            <a:off x="4659966" y="6253976"/>
            <a:ext cx="3351269" cy="338554"/>
          </a:xfrm>
          <a:prstGeom prst="rect">
            <a:avLst/>
          </a:prstGeom>
          <a:noFill/>
        </p:spPr>
        <p:txBody>
          <a:bodyPr wrap="square" rtlCol="0">
            <a:spAutoFit/>
          </a:bodyPr>
          <a:lstStyle/>
          <a:p>
            <a:pPr algn="ctr"/>
            <a:r>
              <a:rPr lang="en-US" sz="1600" dirty="0">
                <a:latin typeface="+mj-lt"/>
              </a:rPr>
              <a:t>Lithium Ion: 3400 - 6000 </a:t>
            </a:r>
            <a:r>
              <a:rPr lang="en-US" sz="1600" dirty="0" err="1">
                <a:latin typeface="+mj-lt"/>
              </a:rPr>
              <a:t>mAH</a:t>
            </a:r>
            <a:endParaRPr lang="en-US" sz="1600" dirty="0">
              <a:latin typeface="+mj-lt"/>
            </a:endParaRPr>
          </a:p>
        </p:txBody>
      </p:sp>
    </p:spTree>
    <p:extLst>
      <p:ext uri="{BB962C8B-B14F-4D97-AF65-F5344CB8AC3E}">
        <p14:creationId xmlns:p14="http://schemas.microsoft.com/office/powerpoint/2010/main" val="8065980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ABCF0-C880-F350-5225-B93AF6E19E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EBC406-B577-2515-1DE8-6D678946B08B}"/>
              </a:ext>
            </a:extLst>
          </p:cNvPr>
          <p:cNvSpPr>
            <a:spLocks noGrp="1"/>
          </p:cNvSpPr>
          <p:nvPr>
            <p:ph type="title"/>
          </p:nvPr>
        </p:nvSpPr>
        <p:spPr>
          <a:xfrm>
            <a:off x="600362" y="219653"/>
            <a:ext cx="11134438" cy="1157918"/>
          </a:xfrm>
        </p:spPr>
        <p:txBody>
          <a:bodyPr>
            <a:normAutofit/>
          </a:bodyPr>
          <a:lstStyle/>
          <a:p>
            <a:r>
              <a:rPr lang="en-US" sz="4000" dirty="0">
                <a:latin typeface="+mn-lt"/>
              </a:rPr>
              <a:t>Battery Capacity: Smartwatch</a:t>
            </a:r>
          </a:p>
        </p:txBody>
      </p:sp>
      <p:sp>
        <p:nvSpPr>
          <p:cNvPr id="5" name="Slide Number Placeholder 4">
            <a:extLst>
              <a:ext uri="{FF2B5EF4-FFF2-40B4-BE49-F238E27FC236}">
                <a16:creationId xmlns:a16="http://schemas.microsoft.com/office/drawing/2014/main" id="{3CC68F34-FC2C-66DF-5B66-880E09C4869B}"/>
              </a:ext>
            </a:extLst>
          </p:cNvPr>
          <p:cNvSpPr>
            <a:spLocks noGrp="1"/>
          </p:cNvSpPr>
          <p:nvPr>
            <p:ph type="sldNum" sz="quarter" idx="12"/>
          </p:nvPr>
        </p:nvSpPr>
        <p:spPr/>
        <p:txBody>
          <a:bodyPr/>
          <a:lstStyle/>
          <a:p>
            <a:fld id="{5C6FAEEE-D619-4E65-A0EF-E650D0B3166A}" type="slidenum">
              <a:rPr lang="en-US" smtClean="0"/>
              <a:t>45</a:t>
            </a:fld>
            <a:endParaRPr lang="en-US"/>
          </a:p>
        </p:txBody>
      </p:sp>
      <p:pic>
        <p:nvPicPr>
          <p:cNvPr id="4" name="Picture 3" descr="A smart watch with a white band&#10;&#10;Description automatically generated">
            <a:extLst>
              <a:ext uri="{FF2B5EF4-FFF2-40B4-BE49-F238E27FC236}">
                <a16:creationId xmlns:a16="http://schemas.microsoft.com/office/drawing/2014/main" id="{0A488841-C801-8B32-6598-E73EBC329F7B}"/>
              </a:ext>
            </a:extLst>
          </p:cNvPr>
          <p:cNvPicPr>
            <a:picLocks noChangeAspect="1"/>
          </p:cNvPicPr>
          <p:nvPr/>
        </p:nvPicPr>
        <p:blipFill>
          <a:blip r:embed="rId2"/>
          <a:stretch>
            <a:fillRect/>
          </a:stretch>
        </p:blipFill>
        <p:spPr>
          <a:xfrm>
            <a:off x="1750081" y="1835149"/>
            <a:ext cx="8691838" cy="3983759"/>
          </a:xfrm>
          <a:prstGeom prst="rect">
            <a:avLst/>
          </a:prstGeom>
        </p:spPr>
      </p:pic>
    </p:spTree>
    <p:extLst>
      <p:ext uri="{BB962C8B-B14F-4D97-AF65-F5344CB8AC3E}">
        <p14:creationId xmlns:p14="http://schemas.microsoft.com/office/powerpoint/2010/main" val="12871549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ABCF0-C880-F350-5225-B93AF6E19E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EBC406-B577-2515-1DE8-6D678946B08B}"/>
              </a:ext>
            </a:extLst>
          </p:cNvPr>
          <p:cNvSpPr>
            <a:spLocks noGrp="1"/>
          </p:cNvSpPr>
          <p:nvPr>
            <p:ph type="title"/>
          </p:nvPr>
        </p:nvSpPr>
        <p:spPr>
          <a:xfrm>
            <a:off x="600362" y="219653"/>
            <a:ext cx="11134438" cy="1157918"/>
          </a:xfrm>
        </p:spPr>
        <p:txBody>
          <a:bodyPr>
            <a:normAutofit/>
          </a:bodyPr>
          <a:lstStyle/>
          <a:p>
            <a:r>
              <a:rPr lang="en-US" sz="4000" dirty="0">
                <a:latin typeface="+mn-lt"/>
              </a:rPr>
              <a:t>Battery Capacity: Smartwatch</a:t>
            </a:r>
          </a:p>
        </p:txBody>
      </p:sp>
      <p:sp>
        <p:nvSpPr>
          <p:cNvPr id="5" name="Slide Number Placeholder 4">
            <a:extLst>
              <a:ext uri="{FF2B5EF4-FFF2-40B4-BE49-F238E27FC236}">
                <a16:creationId xmlns:a16="http://schemas.microsoft.com/office/drawing/2014/main" id="{3CC68F34-FC2C-66DF-5B66-880E09C4869B}"/>
              </a:ext>
            </a:extLst>
          </p:cNvPr>
          <p:cNvSpPr>
            <a:spLocks noGrp="1"/>
          </p:cNvSpPr>
          <p:nvPr>
            <p:ph type="sldNum" sz="quarter" idx="12"/>
          </p:nvPr>
        </p:nvSpPr>
        <p:spPr/>
        <p:txBody>
          <a:bodyPr/>
          <a:lstStyle/>
          <a:p>
            <a:fld id="{5C6FAEEE-D619-4E65-A0EF-E650D0B3166A}" type="slidenum">
              <a:rPr lang="en-US" smtClean="0"/>
              <a:t>46</a:t>
            </a:fld>
            <a:endParaRPr lang="en-US"/>
          </a:p>
        </p:txBody>
      </p:sp>
      <p:pic>
        <p:nvPicPr>
          <p:cNvPr id="4" name="Picture 3" descr="A smart watch with a white band&#10;&#10;Description automatically generated">
            <a:extLst>
              <a:ext uri="{FF2B5EF4-FFF2-40B4-BE49-F238E27FC236}">
                <a16:creationId xmlns:a16="http://schemas.microsoft.com/office/drawing/2014/main" id="{0A488841-C801-8B32-6598-E73EBC329F7B}"/>
              </a:ext>
            </a:extLst>
          </p:cNvPr>
          <p:cNvPicPr>
            <a:picLocks noChangeAspect="1"/>
          </p:cNvPicPr>
          <p:nvPr/>
        </p:nvPicPr>
        <p:blipFill>
          <a:blip r:embed="rId2"/>
          <a:stretch>
            <a:fillRect/>
          </a:stretch>
        </p:blipFill>
        <p:spPr>
          <a:xfrm>
            <a:off x="1750081" y="1835149"/>
            <a:ext cx="8691838" cy="3983759"/>
          </a:xfrm>
          <a:prstGeom prst="rect">
            <a:avLst/>
          </a:prstGeom>
        </p:spPr>
      </p:pic>
      <p:sp>
        <p:nvSpPr>
          <p:cNvPr id="3" name="TextBox 2">
            <a:extLst>
              <a:ext uri="{FF2B5EF4-FFF2-40B4-BE49-F238E27FC236}">
                <a16:creationId xmlns:a16="http://schemas.microsoft.com/office/drawing/2014/main" id="{0164CD52-FB51-4467-3CB4-6031C2EC8AC3}"/>
              </a:ext>
            </a:extLst>
          </p:cNvPr>
          <p:cNvSpPr txBox="1"/>
          <p:nvPr/>
        </p:nvSpPr>
        <p:spPr>
          <a:xfrm>
            <a:off x="4420365" y="6276486"/>
            <a:ext cx="3351269" cy="338554"/>
          </a:xfrm>
          <a:prstGeom prst="rect">
            <a:avLst/>
          </a:prstGeom>
          <a:noFill/>
        </p:spPr>
        <p:txBody>
          <a:bodyPr wrap="square" rtlCol="0">
            <a:spAutoFit/>
          </a:bodyPr>
          <a:lstStyle/>
          <a:p>
            <a:pPr algn="ctr"/>
            <a:r>
              <a:rPr lang="en-US" sz="1600" dirty="0">
                <a:latin typeface="+mj-lt"/>
              </a:rPr>
              <a:t>Smart watch: 400-600 </a:t>
            </a:r>
            <a:r>
              <a:rPr lang="en-US" sz="1600" dirty="0" err="1">
                <a:latin typeface="+mj-lt"/>
              </a:rPr>
              <a:t>mAH</a:t>
            </a:r>
            <a:endParaRPr lang="en-US" sz="1600" dirty="0">
              <a:latin typeface="+mj-lt"/>
            </a:endParaRPr>
          </a:p>
        </p:txBody>
      </p:sp>
    </p:spTree>
    <p:extLst>
      <p:ext uri="{BB962C8B-B14F-4D97-AF65-F5344CB8AC3E}">
        <p14:creationId xmlns:p14="http://schemas.microsoft.com/office/powerpoint/2010/main" val="17458350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232C-3940-4BF6-D6DB-BDAB49A30B51}"/>
              </a:ext>
            </a:extLst>
          </p:cNvPr>
          <p:cNvSpPr>
            <a:spLocks noGrp="1"/>
          </p:cNvSpPr>
          <p:nvPr>
            <p:ph type="title"/>
          </p:nvPr>
        </p:nvSpPr>
        <p:spPr/>
        <p:txBody>
          <a:bodyPr>
            <a:normAutofit/>
          </a:bodyPr>
          <a:lstStyle/>
          <a:p>
            <a:r>
              <a:rPr lang="en-US" sz="4000" dirty="0">
                <a:latin typeface="+mn-lt"/>
              </a:rPr>
              <a:t>What is the capacity of the battery?</a:t>
            </a:r>
          </a:p>
        </p:txBody>
      </p:sp>
      <p:sp>
        <p:nvSpPr>
          <p:cNvPr id="3" name="Content Placeholder 2">
            <a:extLst>
              <a:ext uri="{FF2B5EF4-FFF2-40B4-BE49-F238E27FC236}">
                <a16:creationId xmlns:a16="http://schemas.microsoft.com/office/drawing/2014/main" id="{7D5E74A7-5F14-2409-338E-CD102B5150B4}"/>
              </a:ext>
            </a:extLst>
          </p:cNvPr>
          <p:cNvSpPr>
            <a:spLocks noGrp="1"/>
          </p:cNvSpPr>
          <p:nvPr>
            <p:ph idx="1"/>
          </p:nvPr>
        </p:nvSpPr>
        <p:spPr>
          <a:xfrm>
            <a:off x="838200" y="1825625"/>
            <a:ext cx="11353800" cy="4351338"/>
          </a:xfrm>
        </p:spPr>
        <p:txBody>
          <a:bodyPr/>
          <a:lstStyle/>
          <a:p>
            <a:r>
              <a:rPr lang="en-US" dirty="0">
                <a:latin typeface="+mj-lt"/>
              </a:rPr>
              <a:t>How do we calculate the lifetime of the battery in IoT devices?</a:t>
            </a:r>
          </a:p>
          <a:p>
            <a:r>
              <a:rPr lang="en-US" dirty="0">
                <a:latin typeface="+mj-lt"/>
              </a:rPr>
              <a:t>We express battery capacity commonly in milliampere-hour (</a:t>
            </a:r>
            <a:r>
              <a:rPr lang="en-US" dirty="0" err="1">
                <a:latin typeface="+mj-lt"/>
              </a:rPr>
              <a:t>mAH</a:t>
            </a:r>
            <a:r>
              <a:rPr lang="en-US" dirty="0">
                <a:latin typeface="+mj-lt"/>
              </a:rPr>
              <a:t>)</a:t>
            </a:r>
          </a:p>
          <a:p>
            <a:r>
              <a:rPr lang="en-US" dirty="0">
                <a:latin typeface="+mj-lt"/>
              </a:rPr>
              <a:t>Coin cell (CR2032): 240 </a:t>
            </a:r>
            <a:r>
              <a:rPr lang="en-US" dirty="0" err="1">
                <a:latin typeface="+mj-lt"/>
              </a:rPr>
              <a:t>mAh</a:t>
            </a:r>
            <a:r>
              <a:rPr lang="en-US" dirty="0">
                <a:latin typeface="+mj-lt"/>
              </a:rPr>
              <a:t>,  Flexible battery (Molex): 10 </a:t>
            </a:r>
            <a:r>
              <a:rPr lang="en-US" dirty="0" err="1">
                <a:latin typeface="+mj-lt"/>
              </a:rPr>
              <a:t>mAh</a:t>
            </a:r>
            <a:endParaRPr lang="en-US" dirty="0">
              <a:latin typeface="+mj-lt"/>
            </a:endParaRPr>
          </a:p>
          <a:p>
            <a:r>
              <a:rPr lang="en-US" dirty="0">
                <a:latin typeface="+mj-lt"/>
              </a:rPr>
              <a:t>How long would battery last under different device load:</a:t>
            </a:r>
          </a:p>
          <a:p>
            <a:endParaRPr lang="en-US" dirty="0">
              <a:latin typeface="+mj-lt"/>
            </a:endParaRPr>
          </a:p>
          <a:p>
            <a:pPr marL="0" indent="0">
              <a:buNone/>
            </a:pPr>
            <a:endParaRPr lang="en-US" dirty="0">
              <a:latin typeface="+mj-lt"/>
            </a:endParaRPr>
          </a:p>
        </p:txBody>
      </p:sp>
      <p:sp>
        <p:nvSpPr>
          <p:cNvPr id="5" name="Slide Number Placeholder 4">
            <a:extLst>
              <a:ext uri="{FF2B5EF4-FFF2-40B4-BE49-F238E27FC236}">
                <a16:creationId xmlns:a16="http://schemas.microsoft.com/office/drawing/2014/main" id="{45A40824-4938-F14E-3234-BF98B86D7F24}"/>
              </a:ext>
            </a:extLst>
          </p:cNvPr>
          <p:cNvSpPr>
            <a:spLocks noGrp="1"/>
          </p:cNvSpPr>
          <p:nvPr>
            <p:ph type="sldNum" sz="quarter" idx="12"/>
          </p:nvPr>
        </p:nvSpPr>
        <p:spPr/>
        <p:txBody>
          <a:bodyPr/>
          <a:lstStyle/>
          <a:p>
            <a:fld id="{687B7451-1438-CB4A-8106-82A64F1C7D7B}" type="slidenum">
              <a:rPr lang="sv-SE" smtClean="0"/>
              <a:pPr/>
              <a:t>47</a:t>
            </a:fld>
            <a:endParaRPr lang="sv-SE" dirty="0"/>
          </a:p>
        </p:txBody>
      </p:sp>
      <p:pic>
        <p:nvPicPr>
          <p:cNvPr id="7" name="Picture 6" descr="A picture containing text&#10;&#10;Description automatically generated">
            <a:extLst>
              <a:ext uri="{FF2B5EF4-FFF2-40B4-BE49-F238E27FC236}">
                <a16:creationId xmlns:a16="http://schemas.microsoft.com/office/drawing/2014/main" id="{2A339078-DD08-4D66-E1CB-630E5378A589}"/>
              </a:ext>
            </a:extLst>
          </p:cNvPr>
          <p:cNvPicPr>
            <a:picLocks noChangeAspect="1"/>
          </p:cNvPicPr>
          <p:nvPr/>
        </p:nvPicPr>
        <p:blipFill>
          <a:blip r:embed="rId3"/>
          <a:stretch>
            <a:fillRect/>
          </a:stretch>
        </p:blipFill>
        <p:spPr>
          <a:xfrm>
            <a:off x="9904114" y="4001294"/>
            <a:ext cx="1541408" cy="1541408"/>
          </a:xfrm>
          <a:prstGeom prst="rect">
            <a:avLst/>
          </a:prstGeom>
        </p:spPr>
      </p:pic>
      <p:sp>
        <p:nvSpPr>
          <p:cNvPr id="10" name="TextBox 9">
            <a:extLst>
              <a:ext uri="{FF2B5EF4-FFF2-40B4-BE49-F238E27FC236}">
                <a16:creationId xmlns:a16="http://schemas.microsoft.com/office/drawing/2014/main" id="{CEE9A399-127D-7F96-92CD-C881535DCDD0}"/>
              </a:ext>
            </a:extLst>
          </p:cNvPr>
          <p:cNvSpPr txBox="1"/>
          <p:nvPr/>
        </p:nvSpPr>
        <p:spPr>
          <a:xfrm>
            <a:off x="9774317" y="5468656"/>
            <a:ext cx="1801005" cy="584775"/>
          </a:xfrm>
          <a:prstGeom prst="rect">
            <a:avLst/>
          </a:prstGeom>
          <a:noFill/>
        </p:spPr>
        <p:txBody>
          <a:bodyPr wrap="square" rtlCol="0">
            <a:spAutoFit/>
          </a:bodyPr>
          <a:lstStyle/>
          <a:p>
            <a:pPr algn="ctr"/>
            <a:r>
              <a:rPr lang="en-US" sz="1600" dirty="0">
                <a:latin typeface="+mj-lt"/>
              </a:rPr>
              <a:t>Coin cell battery</a:t>
            </a:r>
          </a:p>
          <a:p>
            <a:pPr algn="ctr"/>
            <a:r>
              <a:rPr lang="en-US" sz="1600" dirty="0">
                <a:latin typeface="+mj-lt"/>
              </a:rPr>
              <a:t>CR 2032 (240 </a:t>
            </a:r>
            <a:r>
              <a:rPr lang="en-US" sz="1600" dirty="0" err="1">
                <a:latin typeface="+mj-lt"/>
              </a:rPr>
              <a:t>mAh</a:t>
            </a:r>
            <a:r>
              <a:rPr lang="en-US" sz="1600" dirty="0">
                <a:latin typeface="+mj-lt"/>
              </a:rPr>
              <a:t>)</a:t>
            </a:r>
          </a:p>
        </p:txBody>
      </p:sp>
      <p:graphicFrame>
        <p:nvGraphicFramePr>
          <p:cNvPr id="11" name="Table 11">
            <a:extLst>
              <a:ext uri="{FF2B5EF4-FFF2-40B4-BE49-F238E27FC236}">
                <a16:creationId xmlns:a16="http://schemas.microsoft.com/office/drawing/2014/main" id="{E2DBC9D3-69ED-A724-8754-F8671CC673DE}"/>
              </a:ext>
            </a:extLst>
          </p:cNvPr>
          <p:cNvGraphicFramePr>
            <a:graphicFrameLocks noGrp="1"/>
          </p:cNvGraphicFramePr>
          <p:nvPr/>
        </p:nvGraphicFramePr>
        <p:xfrm>
          <a:off x="1029639" y="4198521"/>
          <a:ext cx="8128000" cy="14833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150888019"/>
                    </a:ext>
                  </a:extLst>
                </a:gridCol>
                <a:gridCol w="4064000">
                  <a:extLst>
                    <a:ext uri="{9D8B030D-6E8A-4147-A177-3AD203B41FA5}">
                      <a16:colId xmlns:a16="http://schemas.microsoft.com/office/drawing/2014/main" val="2250743876"/>
                    </a:ext>
                  </a:extLst>
                </a:gridCol>
              </a:tblGrid>
              <a:tr h="370840">
                <a:tc>
                  <a:txBody>
                    <a:bodyPr/>
                    <a:lstStyle/>
                    <a:p>
                      <a:pPr algn="ctr"/>
                      <a:r>
                        <a:rPr lang="en-US" dirty="0"/>
                        <a:t>Current drawn</a:t>
                      </a:r>
                    </a:p>
                  </a:txBody>
                  <a:tcPr/>
                </a:tc>
                <a:tc>
                  <a:txBody>
                    <a:bodyPr/>
                    <a:lstStyle/>
                    <a:p>
                      <a:pPr algn="ctr"/>
                      <a:r>
                        <a:rPr lang="en-US" dirty="0"/>
                        <a:t>Lifetime</a:t>
                      </a:r>
                    </a:p>
                  </a:txBody>
                  <a:tcPr/>
                </a:tc>
                <a:extLst>
                  <a:ext uri="{0D108BD9-81ED-4DB2-BD59-A6C34878D82A}">
                    <a16:rowId xmlns:a16="http://schemas.microsoft.com/office/drawing/2014/main" val="3043593061"/>
                  </a:ext>
                </a:extLst>
              </a:tr>
              <a:tr h="370840">
                <a:tc>
                  <a:txBody>
                    <a:bodyPr/>
                    <a:lstStyle/>
                    <a:p>
                      <a:pPr algn="ctr"/>
                      <a:r>
                        <a:rPr lang="en-US" dirty="0"/>
                        <a:t>240 mA</a:t>
                      </a:r>
                    </a:p>
                  </a:txBody>
                  <a:tcPr/>
                </a:tc>
                <a:tc>
                  <a:txBody>
                    <a:bodyPr/>
                    <a:lstStyle/>
                    <a:p>
                      <a:pPr algn="ctr"/>
                      <a:r>
                        <a:rPr lang="en-US" dirty="0"/>
                        <a:t>1 h</a:t>
                      </a:r>
                    </a:p>
                  </a:txBody>
                  <a:tcPr/>
                </a:tc>
                <a:extLst>
                  <a:ext uri="{0D108BD9-81ED-4DB2-BD59-A6C34878D82A}">
                    <a16:rowId xmlns:a16="http://schemas.microsoft.com/office/drawing/2014/main" val="945296689"/>
                  </a:ext>
                </a:extLst>
              </a:tr>
              <a:tr h="370840">
                <a:tc>
                  <a:txBody>
                    <a:bodyPr/>
                    <a:lstStyle/>
                    <a:p>
                      <a:pPr algn="ctr"/>
                      <a:r>
                        <a:rPr lang="en-US" dirty="0"/>
                        <a:t>120 mA</a:t>
                      </a:r>
                    </a:p>
                  </a:txBody>
                  <a:tcPr/>
                </a:tc>
                <a:tc>
                  <a:txBody>
                    <a:bodyPr/>
                    <a:lstStyle/>
                    <a:p>
                      <a:pPr algn="ctr"/>
                      <a:r>
                        <a:rPr lang="en-US" dirty="0"/>
                        <a:t>2 h</a:t>
                      </a:r>
                    </a:p>
                  </a:txBody>
                  <a:tcPr/>
                </a:tc>
                <a:extLst>
                  <a:ext uri="{0D108BD9-81ED-4DB2-BD59-A6C34878D82A}">
                    <a16:rowId xmlns:a16="http://schemas.microsoft.com/office/drawing/2014/main" val="4005716356"/>
                  </a:ext>
                </a:extLst>
              </a:tr>
              <a:tr h="370840">
                <a:tc>
                  <a:txBody>
                    <a:bodyPr/>
                    <a:lstStyle/>
                    <a:p>
                      <a:pPr algn="ctr"/>
                      <a:r>
                        <a:rPr lang="en-US" dirty="0"/>
                        <a:t>1 mA</a:t>
                      </a:r>
                    </a:p>
                  </a:txBody>
                  <a:tcPr/>
                </a:tc>
                <a:tc>
                  <a:txBody>
                    <a:bodyPr/>
                    <a:lstStyle/>
                    <a:p>
                      <a:pPr algn="ctr"/>
                      <a:r>
                        <a:rPr lang="en-US" dirty="0"/>
                        <a:t>240 h</a:t>
                      </a:r>
                    </a:p>
                  </a:txBody>
                  <a:tcPr/>
                </a:tc>
                <a:extLst>
                  <a:ext uri="{0D108BD9-81ED-4DB2-BD59-A6C34878D82A}">
                    <a16:rowId xmlns:a16="http://schemas.microsoft.com/office/drawing/2014/main" val="3704965096"/>
                  </a:ext>
                </a:extLst>
              </a:tr>
            </a:tbl>
          </a:graphicData>
        </a:graphic>
      </p:graphicFrame>
      <p:sp>
        <p:nvSpPr>
          <p:cNvPr id="8" name="Footer Placeholder 1">
            <a:extLst>
              <a:ext uri="{FF2B5EF4-FFF2-40B4-BE49-F238E27FC236}">
                <a16:creationId xmlns:a16="http://schemas.microsoft.com/office/drawing/2014/main" id="{C532525A-A990-33F7-5C40-588DBE36D35C}"/>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Tree>
    <p:extLst>
      <p:ext uri="{BB962C8B-B14F-4D97-AF65-F5344CB8AC3E}">
        <p14:creationId xmlns:p14="http://schemas.microsoft.com/office/powerpoint/2010/main" val="2176969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232C-3940-4BF6-D6DB-BDAB49A30B51}"/>
              </a:ext>
            </a:extLst>
          </p:cNvPr>
          <p:cNvSpPr>
            <a:spLocks noGrp="1"/>
          </p:cNvSpPr>
          <p:nvPr>
            <p:ph type="title"/>
          </p:nvPr>
        </p:nvSpPr>
        <p:spPr>
          <a:xfrm>
            <a:off x="838200" y="243212"/>
            <a:ext cx="10515600" cy="1325563"/>
          </a:xfrm>
        </p:spPr>
        <p:txBody>
          <a:bodyPr>
            <a:normAutofit/>
          </a:bodyPr>
          <a:lstStyle/>
          <a:p>
            <a:r>
              <a:rPr lang="en-US" dirty="0">
                <a:latin typeface="+mn-lt"/>
              </a:rPr>
              <a:t>E</a:t>
            </a:r>
            <a:r>
              <a:rPr lang="en-US" sz="4000" dirty="0">
                <a:latin typeface="+mn-lt"/>
              </a:rPr>
              <a:t>xpected lifespan of a battery in an IoT devices?</a:t>
            </a:r>
          </a:p>
        </p:txBody>
      </p:sp>
      <p:sp>
        <p:nvSpPr>
          <p:cNvPr id="3" name="Content Placeholder 2">
            <a:extLst>
              <a:ext uri="{FF2B5EF4-FFF2-40B4-BE49-F238E27FC236}">
                <a16:creationId xmlns:a16="http://schemas.microsoft.com/office/drawing/2014/main" id="{7D5E74A7-5F14-2409-338E-CD102B5150B4}"/>
              </a:ext>
            </a:extLst>
          </p:cNvPr>
          <p:cNvSpPr>
            <a:spLocks noGrp="1"/>
          </p:cNvSpPr>
          <p:nvPr>
            <p:ph idx="1"/>
          </p:nvPr>
        </p:nvSpPr>
        <p:spPr>
          <a:xfrm>
            <a:off x="838200" y="1568775"/>
            <a:ext cx="11353800" cy="4676797"/>
          </a:xfrm>
        </p:spPr>
        <p:txBody>
          <a:bodyPr/>
          <a:lstStyle/>
          <a:p>
            <a:r>
              <a:rPr lang="en-US" dirty="0">
                <a:latin typeface="+mj-lt"/>
              </a:rPr>
              <a:t>Coin cell (CR2032): 240 </a:t>
            </a:r>
            <a:r>
              <a:rPr lang="en-US" dirty="0" err="1">
                <a:latin typeface="+mj-lt"/>
              </a:rPr>
              <a:t>mAh</a:t>
            </a:r>
            <a:r>
              <a:rPr lang="en-US" dirty="0">
                <a:latin typeface="+mj-lt"/>
              </a:rPr>
              <a:t>,  Flexible battery (Molex): 10 </a:t>
            </a:r>
            <a:r>
              <a:rPr lang="en-US" dirty="0" err="1">
                <a:latin typeface="+mj-lt"/>
              </a:rPr>
              <a:t>mAh</a:t>
            </a:r>
            <a:endParaRPr lang="en-US" dirty="0">
              <a:latin typeface="+mj-lt"/>
            </a:endParaRPr>
          </a:p>
          <a:p>
            <a:endParaRPr lang="en-US" dirty="0">
              <a:latin typeface="+mj-lt"/>
            </a:endParaRPr>
          </a:p>
          <a:p>
            <a:endParaRPr lang="en-US" dirty="0">
              <a:latin typeface="+mj-lt"/>
            </a:endParaRPr>
          </a:p>
          <a:p>
            <a:endParaRPr lang="en-US" dirty="0">
              <a:latin typeface="+mj-lt"/>
            </a:endParaRPr>
          </a:p>
          <a:p>
            <a:pPr marL="0" indent="0">
              <a:buNone/>
            </a:pPr>
            <a:endParaRPr lang="en-US" dirty="0">
              <a:latin typeface="+mj-lt"/>
            </a:endParaRPr>
          </a:p>
          <a:p>
            <a:r>
              <a:rPr lang="en-US" dirty="0">
                <a:latin typeface="+mj-lt"/>
              </a:rPr>
              <a:t> What is the battery life under different device loads:</a:t>
            </a:r>
          </a:p>
          <a:p>
            <a:endParaRPr lang="en-US" dirty="0">
              <a:latin typeface="+mj-lt"/>
            </a:endParaRPr>
          </a:p>
          <a:p>
            <a:pPr marL="0" indent="0">
              <a:buNone/>
            </a:pPr>
            <a:endParaRPr lang="en-US" dirty="0">
              <a:latin typeface="+mj-lt"/>
            </a:endParaRPr>
          </a:p>
        </p:txBody>
      </p:sp>
      <p:sp>
        <p:nvSpPr>
          <p:cNvPr id="5" name="Slide Number Placeholder 4">
            <a:extLst>
              <a:ext uri="{FF2B5EF4-FFF2-40B4-BE49-F238E27FC236}">
                <a16:creationId xmlns:a16="http://schemas.microsoft.com/office/drawing/2014/main" id="{45A40824-4938-F14E-3234-BF98B86D7F24}"/>
              </a:ext>
            </a:extLst>
          </p:cNvPr>
          <p:cNvSpPr>
            <a:spLocks noGrp="1"/>
          </p:cNvSpPr>
          <p:nvPr>
            <p:ph type="sldNum" sz="quarter" idx="12"/>
          </p:nvPr>
        </p:nvSpPr>
        <p:spPr/>
        <p:txBody>
          <a:bodyPr/>
          <a:lstStyle/>
          <a:p>
            <a:fld id="{687B7451-1438-CB4A-8106-82A64F1C7D7B}" type="slidenum">
              <a:rPr lang="sv-SE" smtClean="0"/>
              <a:pPr/>
              <a:t>48</a:t>
            </a:fld>
            <a:endParaRPr lang="sv-SE" dirty="0"/>
          </a:p>
        </p:txBody>
      </p:sp>
      <p:pic>
        <p:nvPicPr>
          <p:cNvPr id="7" name="Picture 6" descr="A picture containing text&#10;&#10;Description automatically generated">
            <a:extLst>
              <a:ext uri="{FF2B5EF4-FFF2-40B4-BE49-F238E27FC236}">
                <a16:creationId xmlns:a16="http://schemas.microsoft.com/office/drawing/2014/main" id="{2A339078-DD08-4D66-E1CB-630E5378A589}"/>
              </a:ext>
            </a:extLst>
          </p:cNvPr>
          <p:cNvPicPr>
            <a:picLocks noChangeAspect="1"/>
          </p:cNvPicPr>
          <p:nvPr/>
        </p:nvPicPr>
        <p:blipFill>
          <a:blip r:embed="rId3"/>
          <a:stretch>
            <a:fillRect/>
          </a:stretch>
        </p:blipFill>
        <p:spPr>
          <a:xfrm>
            <a:off x="2814263" y="2198073"/>
            <a:ext cx="1305672" cy="1305672"/>
          </a:xfrm>
          <a:prstGeom prst="rect">
            <a:avLst/>
          </a:prstGeom>
        </p:spPr>
      </p:pic>
      <p:sp>
        <p:nvSpPr>
          <p:cNvPr id="10" name="TextBox 9">
            <a:extLst>
              <a:ext uri="{FF2B5EF4-FFF2-40B4-BE49-F238E27FC236}">
                <a16:creationId xmlns:a16="http://schemas.microsoft.com/office/drawing/2014/main" id="{CEE9A399-127D-7F96-92CD-C881535DCDD0}"/>
              </a:ext>
            </a:extLst>
          </p:cNvPr>
          <p:cNvSpPr txBox="1"/>
          <p:nvPr/>
        </p:nvSpPr>
        <p:spPr>
          <a:xfrm>
            <a:off x="2566597" y="3528099"/>
            <a:ext cx="1801005" cy="584775"/>
          </a:xfrm>
          <a:prstGeom prst="rect">
            <a:avLst/>
          </a:prstGeom>
          <a:noFill/>
        </p:spPr>
        <p:txBody>
          <a:bodyPr wrap="square" rtlCol="0">
            <a:spAutoFit/>
          </a:bodyPr>
          <a:lstStyle/>
          <a:p>
            <a:pPr algn="ctr"/>
            <a:r>
              <a:rPr lang="en-US" sz="1600" dirty="0">
                <a:latin typeface="+mj-lt"/>
              </a:rPr>
              <a:t>Coin cell battery</a:t>
            </a:r>
          </a:p>
          <a:p>
            <a:pPr algn="ctr"/>
            <a:r>
              <a:rPr lang="en-US" sz="1600" dirty="0">
                <a:latin typeface="+mj-lt"/>
              </a:rPr>
              <a:t>CR 2032 (240 </a:t>
            </a:r>
            <a:r>
              <a:rPr lang="en-US" sz="1600" dirty="0" err="1">
                <a:latin typeface="+mj-lt"/>
              </a:rPr>
              <a:t>mAh</a:t>
            </a:r>
            <a:r>
              <a:rPr lang="en-US" sz="1600" dirty="0">
                <a:latin typeface="+mj-lt"/>
              </a:rPr>
              <a:t>)</a:t>
            </a:r>
          </a:p>
        </p:txBody>
      </p:sp>
      <p:pic>
        <p:nvPicPr>
          <p:cNvPr id="8" name="Picture 7">
            <a:extLst>
              <a:ext uri="{FF2B5EF4-FFF2-40B4-BE49-F238E27FC236}">
                <a16:creationId xmlns:a16="http://schemas.microsoft.com/office/drawing/2014/main" id="{E941EB82-3BF0-AC52-B701-09BC8257E0A5}"/>
              </a:ext>
            </a:extLst>
          </p:cNvPr>
          <p:cNvPicPr>
            <a:picLocks noChangeAspect="1"/>
          </p:cNvPicPr>
          <p:nvPr/>
        </p:nvPicPr>
        <p:blipFill>
          <a:blip r:embed="rId4"/>
          <a:stretch>
            <a:fillRect/>
          </a:stretch>
        </p:blipFill>
        <p:spPr>
          <a:xfrm>
            <a:off x="6356755" y="2215373"/>
            <a:ext cx="2347749" cy="1320609"/>
          </a:xfrm>
          <a:prstGeom prst="rect">
            <a:avLst/>
          </a:prstGeom>
        </p:spPr>
      </p:pic>
      <p:sp>
        <p:nvSpPr>
          <p:cNvPr id="12" name="TextBox 11">
            <a:extLst>
              <a:ext uri="{FF2B5EF4-FFF2-40B4-BE49-F238E27FC236}">
                <a16:creationId xmlns:a16="http://schemas.microsoft.com/office/drawing/2014/main" id="{A7D25AF9-DCA4-D4F3-4945-FBA53D2C8269}"/>
              </a:ext>
            </a:extLst>
          </p:cNvPr>
          <p:cNvSpPr txBox="1"/>
          <p:nvPr/>
        </p:nvSpPr>
        <p:spPr>
          <a:xfrm>
            <a:off x="6184259" y="3556673"/>
            <a:ext cx="2692739" cy="584775"/>
          </a:xfrm>
          <a:prstGeom prst="rect">
            <a:avLst/>
          </a:prstGeom>
          <a:noFill/>
        </p:spPr>
        <p:txBody>
          <a:bodyPr wrap="square" rtlCol="0">
            <a:spAutoFit/>
          </a:bodyPr>
          <a:lstStyle/>
          <a:p>
            <a:pPr algn="ctr"/>
            <a:r>
              <a:rPr lang="en-US" sz="1600" dirty="0">
                <a:latin typeface="+mj-lt"/>
              </a:rPr>
              <a:t>Flexible Battery</a:t>
            </a:r>
          </a:p>
          <a:p>
            <a:pPr algn="ctr"/>
            <a:r>
              <a:rPr lang="en-US" sz="1600" dirty="0">
                <a:latin typeface="+mj-lt"/>
              </a:rPr>
              <a:t>(10 </a:t>
            </a:r>
            <a:r>
              <a:rPr lang="en-US" sz="1600" dirty="0" err="1">
                <a:latin typeface="+mj-lt"/>
              </a:rPr>
              <a:t>mAh</a:t>
            </a:r>
            <a:r>
              <a:rPr lang="en-US" sz="1600" dirty="0">
                <a:latin typeface="+mj-lt"/>
              </a:rPr>
              <a:t>)</a:t>
            </a:r>
          </a:p>
        </p:txBody>
      </p:sp>
      <p:graphicFrame>
        <p:nvGraphicFramePr>
          <p:cNvPr id="9" name="Table 12">
            <a:extLst>
              <a:ext uri="{FF2B5EF4-FFF2-40B4-BE49-F238E27FC236}">
                <a16:creationId xmlns:a16="http://schemas.microsoft.com/office/drawing/2014/main" id="{561DD723-536F-6899-5502-A0950570654C}"/>
              </a:ext>
            </a:extLst>
          </p:cNvPr>
          <p:cNvGraphicFramePr>
            <a:graphicFrameLocks noGrp="1"/>
          </p:cNvGraphicFramePr>
          <p:nvPr/>
        </p:nvGraphicFramePr>
        <p:xfrm>
          <a:off x="1910299" y="4631824"/>
          <a:ext cx="8128000" cy="2009427"/>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053880666"/>
                    </a:ext>
                  </a:extLst>
                </a:gridCol>
                <a:gridCol w="4064000">
                  <a:extLst>
                    <a:ext uri="{9D8B030D-6E8A-4147-A177-3AD203B41FA5}">
                      <a16:colId xmlns:a16="http://schemas.microsoft.com/office/drawing/2014/main" val="4082166559"/>
                    </a:ext>
                  </a:extLst>
                </a:gridCol>
              </a:tblGrid>
              <a:tr h="526067">
                <a:tc>
                  <a:txBody>
                    <a:bodyPr/>
                    <a:lstStyle/>
                    <a:p>
                      <a:pPr algn="ctr"/>
                      <a:r>
                        <a:rPr lang="en-US" dirty="0"/>
                        <a:t>Component</a:t>
                      </a:r>
                    </a:p>
                  </a:txBody>
                  <a:tcPr/>
                </a:tc>
                <a:tc>
                  <a:txBody>
                    <a:bodyPr/>
                    <a:lstStyle/>
                    <a:p>
                      <a:pPr algn="ctr"/>
                      <a:r>
                        <a:rPr lang="en-US" dirty="0"/>
                        <a:t>Current draw</a:t>
                      </a:r>
                    </a:p>
                  </a:txBody>
                  <a:tcPr/>
                </a:tc>
                <a:extLst>
                  <a:ext uri="{0D108BD9-81ED-4DB2-BD59-A6C34878D82A}">
                    <a16:rowId xmlns:a16="http://schemas.microsoft.com/office/drawing/2014/main" val="2267531671"/>
                  </a:ext>
                </a:extLst>
              </a:tr>
              <a:tr h="370840">
                <a:tc>
                  <a:txBody>
                    <a:bodyPr/>
                    <a:lstStyle/>
                    <a:p>
                      <a:pPr algn="ctr"/>
                      <a:r>
                        <a:rPr lang="en-US" dirty="0"/>
                        <a:t>Microcontroller</a:t>
                      </a:r>
                    </a:p>
                  </a:txBody>
                  <a:tcPr/>
                </a:tc>
                <a:tc>
                  <a:txBody>
                    <a:bodyPr/>
                    <a:lstStyle/>
                    <a:p>
                      <a:pPr algn="ctr"/>
                      <a:r>
                        <a:rPr lang="en-US" dirty="0"/>
                        <a:t>200  </a:t>
                      </a:r>
                      <a:r>
                        <a:rPr lang="en-US" dirty="0" err="1"/>
                        <a:t>uA</a:t>
                      </a:r>
                      <a:endParaRPr lang="en-US" dirty="0"/>
                    </a:p>
                  </a:txBody>
                  <a:tcPr/>
                </a:tc>
                <a:extLst>
                  <a:ext uri="{0D108BD9-81ED-4DB2-BD59-A6C34878D82A}">
                    <a16:rowId xmlns:a16="http://schemas.microsoft.com/office/drawing/2014/main" val="386629158"/>
                  </a:ext>
                </a:extLst>
              </a:tr>
              <a:tr h="370840">
                <a:tc>
                  <a:txBody>
                    <a:bodyPr/>
                    <a:lstStyle/>
                    <a:p>
                      <a:pPr algn="ctr"/>
                      <a:r>
                        <a:rPr lang="en-US" dirty="0"/>
                        <a:t>Accelerometer </a:t>
                      </a:r>
                    </a:p>
                  </a:txBody>
                  <a:tcPr/>
                </a:tc>
                <a:tc>
                  <a:txBody>
                    <a:bodyPr/>
                    <a:lstStyle/>
                    <a:p>
                      <a:pPr algn="ctr"/>
                      <a:r>
                        <a:rPr lang="en-US" dirty="0"/>
                        <a:t>10 </a:t>
                      </a:r>
                      <a:r>
                        <a:rPr lang="en-US" dirty="0" err="1"/>
                        <a:t>uA</a:t>
                      </a:r>
                      <a:endParaRPr lang="en-US" dirty="0"/>
                    </a:p>
                  </a:txBody>
                  <a:tcPr/>
                </a:tc>
                <a:extLst>
                  <a:ext uri="{0D108BD9-81ED-4DB2-BD59-A6C34878D82A}">
                    <a16:rowId xmlns:a16="http://schemas.microsoft.com/office/drawing/2014/main" val="601860936"/>
                  </a:ext>
                </a:extLst>
              </a:tr>
              <a:tr h="370840">
                <a:tc>
                  <a:txBody>
                    <a:bodyPr/>
                    <a:lstStyle/>
                    <a:p>
                      <a:pPr algn="ctr"/>
                      <a:r>
                        <a:rPr lang="en-US" dirty="0" err="1"/>
                        <a:t>WiFi</a:t>
                      </a:r>
                      <a:r>
                        <a:rPr lang="en-US" dirty="0"/>
                        <a:t> Radio</a:t>
                      </a:r>
                    </a:p>
                  </a:txBody>
                  <a:tcPr/>
                </a:tc>
                <a:tc>
                  <a:txBody>
                    <a:bodyPr/>
                    <a:lstStyle/>
                    <a:p>
                      <a:pPr algn="ctr"/>
                      <a:r>
                        <a:rPr lang="en-US" dirty="0"/>
                        <a:t>15 mA</a:t>
                      </a:r>
                    </a:p>
                  </a:txBody>
                  <a:tcPr/>
                </a:tc>
                <a:extLst>
                  <a:ext uri="{0D108BD9-81ED-4DB2-BD59-A6C34878D82A}">
                    <a16:rowId xmlns:a16="http://schemas.microsoft.com/office/drawing/2014/main" val="3705024106"/>
                  </a:ext>
                </a:extLst>
              </a:tr>
              <a:tr h="370840">
                <a:tc>
                  <a:txBody>
                    <a:bodyPr/>
                    <a:lstStyle/>
                    <a:p>
                      <a:pPr algn="ctr"/>
                      <a:r>
                        <a:rPr lang="en-US" dirty="0"/>
                        <a:t>Bluetooth radio</a:t>
                      </a:r>
                    </a:p>
                  </a:txBody>
                  <a:tcPr/>
                </a:tc>
                <a:tc>
                  <a:txBody>
                    <a:bodyPr/>
                    <a:lstStyle/>
                    <a:p>
                      <a:pPr algn="ctr"/>
                      <a:r>
                        <a:rPr lang="en-US" dirty="0"/>
                        <a:t>1 mA</a:t>
                      </a:r>
                    </a:p>
                  </a:txBody>
                  <a:tcPr/>
                </a:tc>
                <a:extLst>
                  <a:ext uri="{0D108BD9-81ED-4DB2-BD59-A6C34878D82A}">
                    <a16:rowId xmlns:a16="http://schemas.microsoft.com/office/drawing/2014/main" val="2633445922"/>
                  </a:ext>
                </a:extLst>
              </a:tr>
            </a:tbl>
          </a:graphicData>
        </a:graphic>
      </p:graphicFrame>
    </p:spTree>
    <p:extLst>
      <p:ext uri="{BB962C8B-B14F-4D97-AF65-F5344CB8AC3E}">
        <p14:creationId xmlns:p14="http://schemas.microsoft.com/office/powerpoint/2010/main" val="15475692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232C-3940-4BF6-D6DB-BDAB49A30B51}"/>
              </a:ext>
            </a:extLst>
          </p:cNvPr>
          <p:cNvSpPr>
            <a:spLocks noGrp="1"/>
          </p:cNvSpPr>
          <p:nvPr>
            <p:ph type="title"/>
          </p:nvPr>
        </p:nvSpPr>
        <p:spPr/>
        <p:txBody>
          <a:bodyPr>
            <a:normAutofit/>
          </a:bodyPr>
          <a:lstStyle/>
          <a:p>
            <a:r>
              <a:rPr lang="en-US" dirty="0">
                <a:latin typeface="+mn-lt"/>
              </a:rPr>
              <a:t>E</a:t>
            </a:r>
            <a:r>
              <a:rPr lang="en-US" sz="4000" dirty="0">
                <a:latin typeface="+mn-lt"/>
              </a:rPr>
              <a:t>xpected lifespan of a battery in an IoT devices?</a:t>
            </a:r>
          </a:p>
        </p:txBody>
      </p:sp>
      <p:sp>
        <p:nvSpPr>
          <p:cNvPr id="3" name="Content Placeholder 2">
            <a:extLst>
              <a:ext uri="{FF2B5EF4-FFF2-40B4-BE49-F238E27FC236}">
                <a16:creationId xmlns:a16="http://schemas.microsoft.com/office/drawing/2014/main" id="{7D5E74A7-5F14-2409-338E-CD102B5150B4}"/>
              </a:ext>
            </a:extLst>
          </p:cNvPr>
          <p:cNvSpPr>
            <a:spLocks noGrp="1"/>
          </p:cNvSpPr>
          <p:nvPr>
            <p:ph idx="1"/>
          </p:nvPr>
        </p:nvSpPr>
        <p:spPr>
          <a:xfrm>
            <a:off x="838200" y="1568775"/>
            <a:ext cx="11353800" cy="4676797"/>
          </a:xfrm>
        </p:spPr>
        <p:txBody>
          <a:bodyPr/>
          <a:lstStyle/>
          <a:p>
            <a:r>
              <a:rPr lang="en-US" dirty="0">
                <a:latin typeface="+mj-lt"/>
              </a:rPr>
              <a:t>Coin cell (CR2032): 240 </a:t>
            </a:r>
            <a:r>
              <a:rPr lang="en-US" dirty="0" err="1">
                <a:latin typeface="+mj-lt"/>
              </a:rPr>
              <a:t>mAh</a:t>
            </a:r>
            <a:r>
              <a:rPr lang="en-US" dirty="0">
                <a:latin typeface="+mj-lt"/>
              </a:rPr>
              <a:t>,  Flexible battery (Molex): 10 </a:t>
            </a:r>
            <a:r>
              <a:rPr lang="en-US" dirty="0" err="1">
                <a:latin typeface="+mj-lt"/>
              </a:rPr>
              <a:t>mAh</a:t>
            </a:r>
            <a:endParaRPr lang="en-US" dirty="0">
              <a:latin typeface="+mj-lt"/>
            </a:endParaRPr>
          </a:p>
          <a:p>
            <a:endParaRPr lang="en-US" dirty="0">
              <a:latin typeface="+mj-lt"/>
            </a:endParaRPr>
          </a:p>
          <a:p>
            <a:endParaRPr lang="en-US" dirty="0">
              <a:latin typeface="+mj-lt"/>
            </a:endParaRPr>
          </a:p>
          <a:p>
            <a:endParaRPr lang="en-US" dirty="0">
              <a:latin typeface="+mj-lt"/>
            </a:endParaRPr>
          </a:p>
          <a:p>
            <a:pPr marL="0" indent="0">
              <a:buNone/>
            </a:pPr>
            <a:endParaRPr lang="en-US" dirty="0">
              <a:latin typeface="+mj-lt"/>
            </a:endParaRPr>
          </a:p>
          <a:p>
            <a:r>
              <a:rPr lang="en-US" dirty="0">
                <a:latin typeface="+mj-lt"/>
              </a:rPr>
              <a:t> What is the battery life under different device loads:</a:t>
            </a:r>
          </a:p>
          <a:p>
            <a:endParaRPr lang="en-US" dirty="0">
              <a:latin typeface="+mj-lt"/>
            </a:endParaRPr>
          </a:p>
          <a:p>
            <a:endParaRPr lang="en-US" dirty="0">
              <a:latin typeface="+mj-lt"/>
            </a:endParaRPr>
          </a:p>
          <a:p>
            <a:pPr marL="0" indent="0">
              <a:buNone/>
            </a:pPr>
            <a:endParaRPr lang="en-US" dirty="0">
              <a:latin typeface="+mj-lt"/>
            </a:endParaRPr>
          </a:p>
        </p:txBody>
      </p:sp>
      <p:sp>
        <p:nvSpPr>
          <p:cNvPr id="5" name="Slide Number Placeholder 4">
            <a:extLst>
              <a:ext uri="{FF2B5EF4-FFF2-40B4-BE49-F238E27FC236}">
                <a16:creationId xmlns:a16="http://schemas.microsoft.com/office/drawing/2014/main" id="{45A40824-4938-F14E-3234-BF98B86D7F24}"/>
              </a:ext>
            </a:extLst>
          </p:cNvPr>
          <p:cNvSpPr>
            <a:spLocks noGrp="1"/>
          </p:cNvSpPr>
          <p:nvPr>
            <p:ph type="sldNum" sz="quarter" idx="12"/>
          </p:nvPr>
        </p:nvSpPr>
        <p:spPr/>
        <p:txBody>
          <a:bodyPr/>
          <a:lstStyle/>
          <a:p>
            <a:fld id="{687B7451-1438-CB4A-8106-82A64F1C7D7B}" type="slidenum">
              <a:rPr lang="sv-SE" smtClean="0"/>
              <a:pPr/>
              <a:t>49</a:t>
            </a:fld>
            <a:endParaRPr lang="sv-SE" dirty="0"/>
          </a:p>
        </p:txBody>
      </p:sp>
      <p:pic>
        <p:nvPicPr>
          <p:cNvPr id="7" name="Picture 6" descr="A picture containing text&#10;&#10;Description automatically generated">
            <a:extLst>
              <a:ext uri="{FF2B5EF4-FFF2-40B4-BE49-F238E27FC236}">
                <a16:creationId xmlns:a16="http://schemas.microsoft.com/office/drawing/2014/main" id="{2A339078-DD08-4D66-E1CB-630E5378A589}"/>
              </a:ext>
            </a:extLst>
          </p:cNvPr>
          <p:cNvPicPr>
            <a:picLocks noChangeAspect="1"/>
          </p:cNvPicPr>
          <p:nvPr/>
        </p:nvPicPr>
        <p:blipFill>
          <a:blip r:embed="rId3"/>
          <a:stretch>
            <a:fillRect/>
          </a:stretch>
        </p:blipFill>
        <p:spPr>
          <a:xfrm>
            <a:off x="2664797" y="2159045"/>
            <a:ext cx="1305672" cy="1305672"/>
          </a:xfrm>
          <a:prstGeom prst="rect">
            <a:avLst/>
          </a:prstGeom>
        </p:spPr>
      </p:pic>
      <p:sp>
        <p:nvSpPr>
          <p:cNvPr id="10" name="TextBox 9">
            <a:extLst>
              <a:ext uri="{FF2B5EF4-FFF2-40B4-BE49-F238E27FC236}">
                <a16:creationId xmlns:a16="http://schemas.microsoft.com/office/drawing/2014/main" id="{CEE9A399-127D-7F96-92CD-C881535DCDD0}"/>
              </a:ext>
            </a:extLst>
          </p:cNvPr>
          <p:cNvSpPr txBox="1"/>
          <p:nvPr/>
        </p:nvSpPr>
        <p:spPr>
          <a:xfrm>
            <a:off x="2417130" y="3464717"/>
            <a:ext cx="1801005" cy="584775"/>
          </a:xfrm>
          <a:prstGeom prst="rect">
            <a:avLst/>
          </a:prstGeom>
          <a:noFill/>
        </p:spPr>
        <p:txBody>
          <a:bodyPr wrap="square" rtlCol="0">
            <a:spAutoFit/>
          </a:bodyPr>
          <a:lstStyle/>
          <a:p>
            <a:pPr algn="ctr"/>
            <a:r>
              <a:rPr lang="en-US" sz="1600" dirty="0">
                <a:latin typeface="+mj-lt"/>
              </a:rPr>
              <a:t>Coin cell battery</a:t>
            </a:r>
          </a:p>
          <a:p>
            <a:pPr algn="ctr"/>
            <a:r>
              <a:rPr lang="en-US" sz="1600" dirty="0">
                <a:latin typeface="+mj-lt"/>
              </a:rPr>
              <a:t>CR 2032 (240 </a:t>
            </a:r>
            <a:r>
              <a:rPr lang="en-US" sz="1600" dirty="0" err="1">
                <a:latin typeface="+mj-lt"/>
              </a:rPr>
              <a:t>mAh</a:t>
            </a:r>
            <a:r>
              <a:rPr lang="en-US" sz="1600" dirty="0">
                <a:latin typeface="+mj-lt"/>
              </a:rPr>
              <a:t>)</a:t>
            </a:r>
          </a:p>
        </p:txBody>
      </p:sp>
      <p:pic>
        <p:nvPicPr>
          <p:cNvPr id="8" name="Picture 7">
            <a:extLst>
              <a:ext uri="{FF2B5EF4-FFF2-40B4-BE49-F238E27FC236}">
                <a16:creationId xmlns:a16="http://schemas.microsoft.com/office/drawing/2014/main" id="{E941EB82-3BF0-AC52-B701-09BC8257E0A5}"/>
              </a:ext>
            </a:extLst>
          </p:cNvPr>
          <p:cNvPicPr>
            <a:picLocks noChangeAspect="1"/>
          </p:cNvPicPr>
          <p:nvPr/>
        </p:nvPicPr>
        <p:blipFill>
          <a:blip r:embed="rId4"/>
          <a:stretch>
            <a:fillRect/>
          </a:stretch>
        </p:blipFill>
        <p:spPr>
          <a:xfrm>
            <a:off x="6515100" y="2224769"/>
            <a:ext cx="2347749" cy="1320609"/>
          </a:xfrm>
          <a:prstGeom prst="rect">
            <a:avLst/>
          </a:prstGeom>
        </p:spPr>
      </p:pic>
      <p:sp>
        <p:nvSpPr>
          <p:cNvPr id="12" name="TextBox 11">
            <a:extLst>
              <a:ext uri="{FF2B5EF4-FFF2-40B4-BE49-F238E27FC236}">
                <a16:creationId xmlns:a16="http://schemas.microsoft.com/office/drawing/2014/main" id="{A7D25AF9-DCA4-D4F3-4945-FBA53D2C8269}"/>
              </a:ext>
            </a:extLst>
          </p:cNvPr>
          <p:cNvSpPr txBox="1"/>
          <p:nvPr/>
        </p:nvSpPr>
        <p:spPr>
          <a:xfrm>
            <a:off x="6261218" y="3545378"/>
            <a:ext cx="2692739" cy="584775"/>
          </a:xfrm>
          <a:prstGeom prst="rect">
            <a:avLst/>
          </a:prstGeom>
          <a:noFill/>
        </p:spPr>
        <p:txBody>
          <a:bodyPr wrap="square" rtlCol="0">
            <a:spAutoFit/>
          </a:bodyPr>
          <a:lstStyle/>
          <a:p>
            <a:pPr algn="ctr"/>
            <a:r>
              <a:rPr lang="en-US" sz="1600" dirty="0">
                <a:latin typeface="+mj-lt"/>
              </a:rPr>
              <a:t>Flexible Battery</a:t>
            </a:r>
          </a:p>
          <a:p>
            <a:pPr algn="ctr"/>
            <a:r>
              <a:rPr lang="en-US" sz="1600" dirty="0">
                <a:latin typeface="+mj-lt"/>
              </a:rPr>
              <a:t>(10 </a:t>
            </a:r>
            <a:r>
              <a:rPr lang="en-US" sz="1600" dirty="0" err="1">
                <a:latin typeface="+mj-lt"/>
              </a:rPr>
              <a:t>mAh</a:t>
            </a:r>
            <a:r>
              <a:rPr lang="en-US" sz="1600" dirty="0">
                <a:latin typeface="+mj-lt"/>
              </a:rPr>
              <a:t>)</a:t>
            </a:r>
          </a:p>
        </p:txBody>
      </p:sp>
      <p:graphicFrame>
        <p:nvGraphicFramePr>
          <p:cNvPr id="9" name="Table 12">
            <a:extLst>
              <a:ext uri="{FF2B5EF4-FFF2-40B4-BE49-F238E27FC236}">
                <a16:creationId xmlns:a16="http://schemas.microsoft.com/office/drawing/2014/main" id="{561DD723-536F-6899-5502-A0950570654C}"/>
              </a:ext>
            </a:extLst>
          </p:cNvPr>
          <p:cNvGraphicFramePr>
            <a:graphicFrameLocks noGrp="1"/>
          </p:cNvGraphicFramePr>
          <p:nvPr/>
        </p:nvGraphicFramePr>
        <p:xfrm>
          <a:off x="901816" y="4704502"/>
          <a:ext cx="10451984" cy="2009427"/>
        </p:xfrm>
        <a:graphic>
          <a:graphicData uri="http://schemas.openxmlformats.org/drawingml/2006/table">
            <a:tbl>
              <a:tblPr firstRow="1" bandRow="1">
                <a:tableStyleId>{5C22544A-7EE6-4342-B048-85BDC9FD1C3A}</a:tableStyleId>
              </a:tblPr>
              <a:tblGrid>
                <a:gridCol w="2612996">
                  <a:extLst>
                    <a:ext uri="{9D8B030D-6E8A-4147-A177-3AD203B41FA5}">
                      <a16:colId xmlns:a16="http://schemas.microsoft.com/office/drawing/2014/main" val="3053880666"/>
                    </a:ext>
                  </a:extLst>
                </a:gridCol>
                <a:gridCol w="2612996">
                  <a:extLst>
                    <a:ext uri="{9D8B030D-6E8A-4147-A177-3AD203B41FA5}">
                      <a16:colId xmlns:a16="http://schemas.microsoft.com/office/drawing/2014/main" val="4082166559"/>
                    </a:ext>
                  </a:extLst>
                </a:gridCol>
                <a:gridCol w="2612996">
                  <a:extLst>
                    <a:ext uri="{9D8B030D-6E8A-4147-A177-3AD203B41FA5}">
                      <a16:colId xmlns:a16="http://schemas.microsoft.com/office/drawing/2014/main" val="2154374108"/>
                    </a:ext>
                  </a:extLst>
                </a:gridCol>
                <a:gridCol w="2612996">
                  <a:extLst>
                    <a:ext uri="{9D8B030D-6E8A-4147-A177-3AD203B41FA5}">
                      <a16:colId xmlns:a16="http://schemas.microsoft.com/office/drawing/2014/main" val="580035228"/>
                    </a:ext>
                  </a:extLst>
                </a:gridCol>
              </a:tblGrid>
              <a:tr h="526067">
                <a:tc>
                  <a:txBody>
                    <a:bodyPr/>
                    <a:lstStyle/>
                    <a:p>
                      <a:pPr algn="ctr"/>
                      <a:r>
                        <a:rPr lang="en-US" dirty="0"/>
                        <a:t>Component</a:t>
                      </a:r>
                    </a:p>
                  </a:txBody>
                  <a:tcPr/>
                </a:tc>
                <a:tc>
                  <a:txBody>
                    <a:bodyPr/>
                    <a:lstStyle/>
                    <a:p>
                      <a:pPr algn="ctr"/>
                      <a:r>
                        <a:rPr lang="en-US" dirty="0"/>
                        <a:t>Current draw</a:t>
                      </a:r>
                    </a:p>
                  </a:txBody>
                  <a:tcPr/>
                </a:tc>
                <a:tc>
                  <a:txBody>
                    <a:bodyPr/>
                    <a:lstStyle/>
                    <a:p>
                      <a:pPr algn="ctr"/>
                      <a:r>
                        <a:rPr lang="en-US" dirty="0"/>
                        <a:t>Flexible Battery</a:t>
                      </a:r>
                    </a:p>
                  </a:txBody>
                  <a:tcPr/>
                </a:tc>
                <a:tc>
                  <a:txBody>
                    <a:bodyPr/>
                    <a:lstStyle/>
                    <a:p>
                      <a:pPr algn="ctr"/>
                      <a:r>
                        <a:rPr lang="en-US" dirty="0"/>
                        <a:t>Coin cell</a:t>
                      </a:r>
                    </a:p>
                  </a:txBody>
                  <a:tcPr/>
                </a:tc>
                <a:extLst>
                  <a:ext uri="{0D108BD9-81ED-4DB2-BD59-A6C34878D82A}">
                    <a16:rowId xmlns:a16="http://schemas.microsoft.com/office/drawing/2014/main" val="2267531671"/>
                  </a:ext>
                </a:extLst>
              </a:tr>
              <a:tr h="370840">
                <a:tc>
                  <a:txBody>
                    <a:bodyPr/>
                    <a:lstStyle/>
                    <a:p>
                      <a:pPr algn="ctr"/>
                      <a:r>
                        <a:rPr lang="en-US" dirty="0"/>
                        <a:t>Microcontroller</a:t>
                      </a:r>
                    </a:p>
                  </a:txBody>
                  <a:tcPr/>
                </a:tc>
                <a:tc>
                  <a:txBody>
                    <a:bodyPr/>
                    <a:lstStyle/>
                    <a:p>
                      <a:pPr algn="ctr"/>
                      <a:r>
                        <a:rPr lang="en-US" dirty="0"/>
                        <a:t>200  </a:t>
                      </a:r>
                      <a:r>
                        <a:rPr lang="en-US" dirty="0" err="1"/>
                        <a:t>uA</a:t>
                      </a:r>
                      <a:endParaRPr lang="en-US" dirty="0"/>
                    </a:p>
                  </a:txBody>
                  <a:tcPr/>
                </a:tc>
                <a:tc>
                  <a:txBody>
                    <a:bodyPr/>
                    <a:lstStyle/>
                    <a:p>
                      <a:pPr algn="ctr"/>
                      <a:r>
                        <a:rPr lang="en-US" dirty="0"/>
                        <a:t>50 h</a:t>
                      </a:r>
                    </a:p>
                  </a:txBody>
                  <a:tcPr/>
                </a:tc>
                <a:tc>
                  <a:txBody>
                    <a:bodyPr/>
                    <a:lstStyle/>
                    <a:p>
                      <a:pPr algn="ctr"/>
                      <a:r>
                        <a:rPr lang="en-US" dirty="0"/>
                        <a:t>1200 h</a:t>
                      </a:r>
                    </a:p>
                  </a:txBody>
                  <a:tcPr/>
                </a:tc>
                <a:extLst>
                  <a:ext uri="{0D108BD9-81ED-4DB2-BD59-A6C34878D82A}">
                    <a16:rowId xmlns:a16="http://schemas.microsoft.com/office/drawing/2014/main" val="386629158"/>
                  </a:ext>
                </a:extLst>
              </a:tr>
              <a:tr h="370840">
                <a:tc>
                  <a:txBody>
                    <a:bodyPr/>
                    <a:lstStyle/>
                    <a:p>
                      <a:pPr algn="ctr"/>
                      <a:r>
                        <a:rPr lang="en-US" dirty="0"/>
                        <a:t>Accelerometer </a:t>
                      </a:r>
                    </a:p>
                  </a:txBody>
                  <a:tcPr/>
                </a:tc>
                <a:tc>
                  <a:txBody>
                    <a:bodyPr/>
                    <a:lstStyle/>
                    <a:p>
                      <a:pPr algn="ctr"/>
                      <a:r>
                        <a:rPr lang="en-US" dirty="0"/>
                        <a:t>10 </a:t>
                      </a:r>
                      <a:r>
                        <a:rPr lang="en-US" dirty="0" err="1"/>
                        <a:t>uA</a:t>
                      </a:r>
                      <a:endParaRPr lang="en-US" dirty="0"/>
                    </a:p>
                  </a:txBody>
                  <a:tcPr/>
                </a:tc>
                <a:tc>
                  <a:txBody>
                    <a:bodyPr/>
                    <a:lstStyle/>
                    <a:p>
                      <a:pPr algn="ctr"/>
                      <a:r>
                        <a:rPr lang="en-US" dirty="0"/>
                        <a:t>1000 h</a:t>
                      </a:r>
                    </a:p>
                  </a:txBody>
                  <a:tcPr/>
                </a:tc>
                <a:tc>
                  <a:txBody>
                    <a:bodyPr/>
                    <a:lstStyle/>
                    <a:p>
                      <a:pPr algn="ctr"/>
                      <a:r>
                        <a:rPr lang="en-US" dirty="0"/>
                        <a:t>24000</a:t>
                      </a:r>
                    </a:p>
                  </a:txBody>
                  <a:tcPr/>
                </a:tc>
                <a:extLst>
                  <a:ext uri="{0D108BD9-81ED-4DB2-BD59-A6C34878D82A}">
                    <a16:rowId xmlns:a16="http://schemas.microsoft.com/office/drawing/2014/main" val="601860936"/>
                  </a:ext>
                </a:extLst>
              </a:tr>
              <a:tr h="370840">
                <a:tc>
                  <a:txBody>
                    <a:bodyPr/>
                    <a:lstStyle/>
                    <a:p>
                      <a:pPr algn="ctr"/>
                      <a:r>
                        <a:rPr lang="en-US" dirty="0" err="1"/>
                        <a:t>WiFi</a:t>
                      </a:r>
                      <a:r>
                        <a:rPr lang="en-US" dirty="0"/>
                        <a:t> Radio</a:t>
                      </a:r>
                    </a:p>
                  </a:txBody>
                  <a:tcPr/>
                </a:tc>
                <a:tc>
                  <a:txBody>
                    <a:bodyPr/>
                    <a:lstStyle/>
                    <a:p>
                      <a:pPr algn="ctr"/>
                      <a:r>
                        <a:rPr lang="en-US" dirty="0"/>
                        <a:t>15 mA</a:t>
                      </a:r>
                    </a:p>
                  </a:txBody>
                  <a:tcPr/>
                </a:tc>
                <a:tc>
                  <a:txBody>
                    <a:bodyPr/>
                    <a:lstStyle/>
                    <a:p>
                      <a:pPr algn="ctr"/>
                      <a:r>
                        <a:rPr lang="en-US" dirty="0"/>
                        <a:t>45 mins</a:t>
                      </a:r>
                    </a:p>
                  </a:txBody>
                  <a:tcPr/>
                </a:tc>
                <a:tc>
                  <a:txBody>
                    <a:bodyPr/>
                    <a:lstStyle/>
                    <a:p>
                      <a:pPr algn="ctr"/>
                      <a:r>
                        <a:rPr lang="en-US" dirty="0"/>
                        <a:t>16 h</a:t>
                      </a:r>
                    </a:p>
                  </a:txBody>
                  <a:tcPr/>
                </a:tc>
                <a:extLst>
                  <a:ext uri="{0D108BD9-81ED-4DB2-BD59-A6C34878D82A}">
                    <a16:rowId xmlns:a16="http://schemas.microsoft.com/office/drawing/2014/main" val="3705024106"/>
                  </a:ext>
                </a:extLst>
              </a:tr>
              <a:tr h="370840">
                <a:tc>
                  <a:txBody>
                    <a:bodyPr/>
                    <a:lstStyle/>
                    <a:p>
                      <a:pPr algn="ctr"/>
                      <a:r>
                        <a:rPr lang="en-US" dirty="0"/>
                        <a:t>Bluetooth radio</a:t>
                      </a:r>
                    </a:p>
                  </a:txBody>
                  <a:tcPr/>
                </a:tc>
                <a:tc>
                  <a:txBody>
                    <a:bodyPr/>
                    <a:lstStyle/>
                    <a:p>
                      <a:pPr algn="ctr"/>
                      <a:r>
                        <a:rPr lang="en-US" dirty="0"/>
                        <a:t>1 mA</a:t>
                      </a:r>
                    </a:p>
                  </a:txBody>
                  <a:tcPr/>
                </a:tc>
                <a:tc>
                  <a:txBody>
                    <a:bodyPr/>
                    <a:lstStyle/>
                    <a:p>
                      <a:pPr algn="ctr"/>
                      <a:r>
                        <a:rPr lang="en-US" dirty="0"/>
                        <a:t>10 h</a:t>
                      </a:r>
                    </a:p>
                  </a:txBody>
                  <a:tcPr/>
                </a:tc>
                <a:tc>
                  <a:txBody>
                    <a:bodyPr/>
                    <a:lstStyle/>
                    <a:p>
                      <a:pPr algn="ctr"/>
                      <a:r>
                        <a:rPr lang="en-US" dirty="0"/>
                        <a:t>240 h</a:t>
                      </a:r>
                    </a:p>
                  </a:txBody>
                  <a:tcPr/>
                </a:tc>
                <a:extLst>
                  <a:ext uri="{0D108BD9-81ED-4DB2-BD59-A6C34878D82A}">
                    <a16:rowId xmlns:a16="http://schemas.microsoft.com/office/drawing/2014/main" val="2633445922"/>
                  </a:ext>
                </a:extLst>
              </a:tr>
            </a:tbl>
          </a:graphicData>
        </a:graphic>
      </p:graphicFrame>
    </p:spTree>
    <p:extLst>
      <p:ext uri="{BB962C8B-B14F-4D97-AF65-F5344CB8AC3E}">
        <p14:creationId xmlns:p14="http://schemas.microsoft.com/office/powerpoint/2010/main" val="1251835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CF030-8B78-1047-EB8D-4BEA981EE7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D838BD-A2C0-FB00-148C-37D476D36031}"/>
              </a:ext>
            </a:extLst>
          </p:cNvPr>
          <p:cNvSpPr>
            <a:spLocks noGrp="1"/>
          </p:cNvSpPr>
          <p:nvPr>
            <p:ph type="title"/>
          </p:nvPr>
        </p:nvSpPr>
        <p:spPr>
          <a:xfrm>
            <a:off x="700322" y="352651"/>
            <a:ext cx="10837295" cy="913090"/>
          </a:xfrm>
        </p:spPr>
        <p:txBody>
          <a:bodyPr anchor="b">
            <a:normAutofit/>
          </a:bodyPr>
          <a:lstStyle/>
          <a:p>
            <a:r>
              <a:rPr lang="en-US" sz="4000" dirty="0">
                <a:latin typeface="+mn-lt"/>
              </a:rPr>
              <a:t>Discussion regarding Assignment 2</a:t>
            </a:r>
          </a:p>
        </p:txBody>
      </p:sp>
      <p:sp>
        <p:nvSpPr>
          <p:cNvPr id="3" name="Content Placeholder 2">
            <a:extLst>
              <a:ext uri="{FF2B5EF4-FFF2-40B4-BE49-F238E27FC236}">
                <a16:creationId xmlns:a16="http://schemas.microsoft.com/office/drawing/2014/main" id="{EE805F06-35AA-A429-2BB4-3B163569B0CB}"/>
              </a:ext>
            </a:extLst>
          </p:cNvPr>
          <p:cNvSpPr>
            <a:spLocks noGrp="1"/>
          </p:cNvSpPr>
          <p:nvPr>
            <p:ph idx="1"/>
          </p:nvPr>
        </p:nvSpPr>
        <p:spPr>
          <a:xfrm>
            <a:off x="700321" y="1701803"/>
            <a:ext cx="10722855" cy="4654547"/>
          </a:xfrm>
        </p:spPr>
        <p:txBody>
          <a:bodyPr>
            <a:normAutofit/>
          </a:bodyPr>
          <a:lstStyle/>
          <a:p>
            <a:pPr algn="just"/>
            <a:r>
              <a:rPr lang="en-US" dirty="0">
                <a:latin typeface="+mj-lt"/>
              </a:rPr>
              <a:t>Assignment 2: Deadline 18</a:t>
            </a:r>
            <a:r>
              <a:rPr lang="en-US" baseline="30000" dirty="0">
                <a:latin typeface="+mj-lt"/>
              </a:rPr>
              <a:t>th</a:t>
            </a:r>
            <a:r>
              <a:rPr lang="en-US" dirty="0">
                <a:latin typeface="+mj-lt"/>
              </a:rPr>
              <a:t> March</a:t>
            </a:r>
          </a:p>
          <a:p>
            <a:pPr lvl="1" algn="just"/>
            <a:r>
              <a:rPr lang="en-US" dirty="0">
                <a:latin typeface="+mj-lt"/>
              </a:rPr>
              <a:t>After deadline: Penalty of 10% </a:t>
            </a:r>
            <a:r>
              <a:rPr lang="en-US" b="1" dirty="0">
                <a:latin typeface="+mj-lt"/>
              </a:rPr>
              <a:t>Per Day</a:t>
            </a:r>
          </a:p>
          <a:p>
            <a:pPr algn="just"/>
            <a:endParaRPr lang="en-US" dirty="0">
              <a:latin typeface="+mj-lt"/>
            </a:endParaRPr>
          </a:p>
          <a:p>
            <a:pPr algn="just"/>
            <a:r>
              <a:rPr lang="en-US" dirty="0">
                <a:latin typeface="+mj-lt"/>
              </a:rPr>
              <a:t>Please submit a readme file, source code, statement of work and a video demonstrating the operation of the sensor tag.  They need to be submitted onto the canvas portal.  The </a:t>
            </a:r>
            <a:r>
              <a:rPr lang="en-US" b="1" u="sng" dirty="0">
                <a:latin typeface="+mj-lt"/>
              </a:rPr>
              <a:t>statement of work </a:t>
            </a:r>
            <a:r>
              <a:rPr lang="en-US" dirty="0">
                <a:latin typeface="+mj-lt"/>
              </a:rPr>
              <a:t>should describe the contribution made by every member of the group to the assignment.  You need to submit the source code for Task 2 and Task 3 as separate files.  Only </a:t>
            </a:r>
            <a:r>
              <a:rPr lang="en-US" b="1" u="sng" dirty="0">
                <a:latin typeface="+mj-lt"/>
              </a:rPr>
              <a:t>one member </a:t>
            </a:r>
            <a:r>
              <a:rPr lang="en-US" dirty="0">
                <a:latin typeface="+mj-lt"/>
              </a:rPr>
              <a:t>of the group should submit the assignment on the canvas.</a:t>
            </a:r>
          </a:p>
          <a:p>
            <a:pPr marL="0" indent="0">
              <a:buNone/>
            </a:pPr>
            <a:endParaRPr lang="en-SG" sz="1700" dirty="0"/>
          </a:p>
          <a:p>
            <a:pPr marL="0" indent="0">
              <a:buNone/>
            </a:pPr>
            <a:endParaRPr lang="en-SG" sz="1700" dirty="0">
              <a:latin typeface="+mj-lt"/>
            </a:endParaRPr>
          </a:p>
          <a:p>
            <a:pPr>
              <a:buFont typeface="Arial" panose="020B0604020202020204" pitchFamily="34" charset="0"/>
              <a:buChar char="•"/>
            </a:pPr>
            <a:endParaRPr lang="en-SG" sz="1700" dirty="0">
              <a:latin typeface="+mj-lt"/>
            </a:endParaRPr>
          </a:p>
          <a:p>
            <a:pPr marL="0" indent="0">
              <a:buNone/>
            </a:pPr>
            <a:endParaRPr lang="en-US" sz="1700" dirty="0">
              <a:latin typeface="+mj-lt"/>
            </a:endParaRPr>
          </a:p>
        </p:txBody>
      </p:sp>
      <p:sp>
        <p:nvSpPr>
          <p:cNvPr id="5" name="Footer Placeholder 4">
            <a:extLst>
              <a:ext uri="{FF2B5EF4-FFF2-40B4-BE49-F238E27FC236}">
                <a16:creationId xmlns:a16="http://schemas.microsoft.com/office/drawing/2014/main" id="{258FDCF4-EC81-734F-0019-748FAF2DDB4B}"/>
              </a:ext>
            </a:extLst>
          </p:cNvPr>
          <p:cNvSpPr>
            <a:spLocks noGrp="1"/>
          </p:cNvSpPr>
          <p:nvPr>
            <p:ph type="ftr" sz="quarter" idx="11"/>
          </p:nvPr>
        </p:nvSpPr>
        <p:spPr>
          <a:xfrm>
            <a:off x="4038600" y="6356350"/>
            <a:ext cx="4114800" cy="365125"/>
          </a:xfrm>
        </p:spPr>
        <p:txBody>
          <a:bodyPr>
            <a:normAutofit/>
          </a:bodyPr>
          <a:lstStyle/>
          <a:p>
            <a:pPr>
              <a:spcAft>
                <a:spcPts val="600"/>
              </a:spcAft>
            </a:pPr>
            <a:r>
              <a:rPr lang="sv-SE" dirty="0" err="1"/>
              <a:t>ambujv@nus.edu.sg</a:t>
            </a:r>
            <a:endParaRPr lang="sv-SE" dirty="0"/>
          </a:p>
        </p:txBody>
      </p:sp>
    </p:spTree>
    <p:extLst>
      <p:ext uri="{BB962C8B-B14F-4D97-AF65-F5344CB8AC3E}">
        <p14:creationId xmlns:p14="http://schemas.microsoft.com/office/powerpoint/2010/main" val="4136030012"/>
      </p:ext>
    </p:extLst>
  </p:cSld>
  <p:clrMapOvr>
    <a:masterClrMapping/>
  </p:clrMapOvr>
  <mc:AlternateContent xmlns:mc="http://schemas.openxmlformats.org/markup-compatibility/2006">
    <mc:Choice xmlns:p14="http://schemas.microsoft.com/office/powerpoint/2010/main" Requires="p14">
      <p:transition spd="slow" p14:dur="2000" advTm="61976"/>
    </mc:Choice>
    <mc:Fallback>
      <p:transition spd="slow" advTm="61976"/>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28099-B9D7-74DC-D50F-FED1103384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0C5BBE-EC82-6DBD-2D33-F55F6923064E}"/>
              </a:ext>
            </a:extLst>
          </p:cNvPr>
          <p:cNvSpPr>
            <a:spLocks noGrp="1"/>
          </p:cNvSpPr>
          <p:nvPr>
            <p:ph type="title"/>
          </p:nvPr>
        </p:nvSpPr>
        <p:spPr>
          <a:xfrm>
            <a:off x="519959" y="330206"/>
            <a:ext cx="9601200" cy="1014214"/>
          </a:xfrm>
        </p:spPr>
        <p:txBody>
          <a:bodyPr>
            <a:normAutofit/>
          </a:bodyPr>
          <a:lstStyle/>
          <a:p>
            <a:r>
              <a:rPr lang="en-US" dirty="0">
                <a:latin typeface="+mn-lt"/>
              </a:rPr>
              <a:t>Energy Characteristics of LCD Display</a:t>
            </a:r>
          </a:p>
        </p:txBody>
      </p:sp>
      <p:sp>
        <p:nvSpPr>
          <p:cNvPr id="5" name="Slide Number Placeholder 4">
            <a:extLst>
              <a:ext uri="{FF2B5EF4-FFF2-40B4-BE49-F238E27FC236}">
                <a16:creationId xmlns:a16="http://schemas.microsoft.com/office/drawing/2014/main" id="{B5C7DEC9-4AF4-EACD-9F52-90F289A68E86}"/>
              </a:ext>
            </a:extLst>
          </p:cNvPr>
          <p:cNvSpPr>
            <a:spLocks noGrp="1"/>
          </p:cNvSpPr>
          <p:nvPr>
            <p:ph type="sldNum" sz="quarter" idx="12"/>
          </p:nvPr>
        </p:nvSpPr>
        <p:spPr/>
        <p:txBody>
          <a:bodyPr/>
          <a:lstStyle/>
          <a:p>
            <a:fld id="{5C6FAEEE-D619-4E65-A0EF-E650D0B3166A}" type="slidenum">
              <a:rPr lang="en-US" smtClean="0"/>
              <a:t>50</a:t>
            </a:fld>
            <a:endParaRPr lang="en-US"/>
          </a:p>
        </p:txBody>
      </p:sp>
      <p:pic>
        <p:nvPicPr>
          <p:cNvPr id="6" name="Picture 5">
            <a:extLst>
              <a:ext uri="{FF2B5EF4-FFF2-40B4-BE49-F238E27FC236}">
                <a16:creationId xmlns:a16="http://schemas.microsoft.com/office/drawing/2014/main" id="{97192889-FC34-41B2-F2DF-88D7E83F8B6D}"/>
              </a:ext>
            </a:extLst>
          </p:cNvPr>
          <p:cNvPicPr>
            <a:picLocks noChangeAspect="1"/>
          </p:cNvPicPr>
          <p:nvPr/>
        </p:nvPicPr>
        <p:blipFill>
          <a:blip r:embed="rId2"/>
          <a:stretch>
            <a:fillRect/>
          </a:stretch>
        </p:blipFill>
        <p:spPr>
          <a:xfrm>
            <a:off x="6092366" y="1632588"/>
            <a:ext cx="4365027" cy="3151855"/>
          </a:xfrm>
          <a:prstGeom prst="rect">
            <a:avLst/>
          </a:prstGeom>
        </p:spPr>
      </p:pic>
      <p:pic>
        <p:nvPicPr>
          <p:cNvPr id="7" name="Picture 6">
            <a:extLst>
              <a:ext uri="{FF2B5EF4-FFF2-40B4-BE49-F238E27FC236}">
                <a16:creationId xmlns:a16="http://schemas.microsoft.com/office/drawing/2014/main" id="{5ABC7507-81CA-735C-E2A2-1D70567893C7}"/>
              </a:ext>
            </a:extLst>
          </p:cNvPr>
          <p:cNvPicPr>
            <a:picLocks noChangeAspect="1"/>
          </p:cNvPicPr>
          <p:nvPr/>
        </p:nvPicPr>
        <p:blipFill>
          <a:blip r:embed="rId3"/>
          <a:stretch>
            <a:fillRect/>
          </a:stretch>
        </p:blipFill>
        <p:spPr>
          <a:xfrm>
            <a:off x="983674" y="1632588"/>
            <a:ext cx="4519428" cy="3151855"/>
          </a:xfrm>
          <a:prstGeom prst="rect">
            <a:avLst/>
          </a:prstGeom>
        </p:spPr>
      </p:pic>
      <p:sp>
        <p:nvSpPr>
          <p:cNvPr id="3" name="Rectangle 2">
            <a:extLst>
              <a:ext uri="{FF2B5EF4-FFF2-40B4-BE49-F238E27FC236}">
                <a16:creationId xmlns:a16="http://schemas.microsoft.com/office/drawing/2014/main" id="{5F2CF8E6-DE81-AA12-18D7-18A4C08493D3}"/>
              </a:ext>
            </a:extLst>
          </p:cNvPr>
          <p:cNvSpPr/>
          <p:nvPr/>
        </p:nvSpPr>
        <p:spPr>
          <a:xfrm>
            <a:off x="1115704" y="5072611"/>
            <a:ext cx="9953324" cy="830997"/>
          </a:xfrm>
          <a:prstGeom prst="rect">
            <a:avLst/>
          </a:prstGeom>
        </p:spPr>
        <p:txBody>
          <a:bodyPr wrap="square">
            <a:spAutoFit/>
          </a:bodyPr>
          <a:lstStyle/>
          <a:p>
            <a:r>
              <a:rPr lang="en-SG" sz="2400" dirty="0">
                <a:latin typeface="+mj-lt"/>
              </a:rPr>
              <a:t>Most of the power in an LCD display is consumed by the backlight, the light filter requires comparatively less power. </a:t>
            </a:r>
          </a:p>
        </p:txBody>
      </p:sp>
      <p:sp>
        <p:nvSpPr>
          <p:cNvPr id="4" name="Rectangle 3">
            <a:extLst>
              <a:ext uri="{FF2B5EF4-FFF2-40B4-BE49-F238E27FC236}">
                <a16:creationId xmlns:a16="http://schemas.microsoft.com/office/drawing/2014/main" id="{EC7AC5B0-9D65-9523-3FCA-0B0D6CB0F149}"/>
              </a:ext>
            </a:extLst>
          </p:cNvPr>
          <p:cNvSpPr/>
          <p:nvPr/>
        </p:nvSpPr>
        <p:spPr>
          <a:xfrm>
            <a:off x="242869" y="6191776"/>
            <a:ext cx="11793188" cy="523220"/>
          </a:xfrm>
          <a:prstGeom prst="rect">
            <a:avLst/>
          </a:prstGeom>
        </p:spPr>
        <p:txBody>
          <a:bodyPr wrap="square">
            <a:spAutoFit/>
          </a:bodyPr>
          <a:lstStyle/>
          <a:p>
            <a:pPr marL="342900" lvl="1" indent="-342900">
              <a:buClr>
                <a:schemeClr val="folHlink"/>
              </a:buClr>
              <a:buSzPct val="60000"/>
            </a:pPr>
            <a:r>
              <a:rPr lang="en-US" sz="1400" dirty="0"/>
              <a:t>B Anand, K </a:t>
            </a:r>
            <a:r>
              <a:rPr lang="en-US" sz="1400" dirty="0" err="1"/>
              <a:t>Thirugnanam</a:t>
            </a:r>
            <a:r>
              <a:rPr lang="en-US" sz="1400" dirty="0"/>
              <a:t>, J Sebastian, PG Kannan, AL Ananda, MC Chan, RK Balan, “Adaptive display power management for mobile games,” ACM International Conference on Mobile Systems, Applications, and Services (</a:t>
            </a:r>
            <a:r>
              <a:rPr lang="en-US" sz="1400" dirty="0" err="1"/>
              <a:t>Mobisys</a:t>
            </a:r>
            <a:r>
              <a:rPr lang="en-US" sz="1400" dirty="0"/>
              <a:t>) 2011.</a:t>
            </a:r>
          </a:p>
        </p:txBody>
      </p:sp>
    </p:spTree>
    <p:extLst>
      <p:ext uri="{BB962C8B-B14F-4D97-AF65-F5344CB8AC3E}">
        <p14:creationId xmlns:p14="http://schemas.microsoft.com/office/powerpoint/2010/main" val="8766907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21B45-CCEC-BA26-23D2-5A3EA24FA2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B1E7AD-BB35-AEAE-E67A-879F939FCC29}"/>
              </a:ext>
            </a:extLst>
          </p:cNvPr>
          <p:cNvSpPr>
            <a:spLocks noGrp="1"/>
          </p:cNvSpPr>
          <p:nvPr>
            <p:ph type="title"/>
          </p:nvPr>
        </p:nvSpPr>
        <p:spPr>
          <a:xfrm>
            <a:off x="1186594" y="90833"/>
            <a:ext cx="10280073" cy="1485900"/>
          </a:xfrm>
        </p:spPr>
        <p:txBody>
          <a:bodyPr>
            <a:normAutofit/>
          </a:bodyPr>
          <a:lstStyle/>
          <a:p>
            <a:r>
              <a:rPr lang="en-US" sz="4000" dirty="0">
                <a:latin typeface="+mn-lt"/>
              </a:rPr>
              <a:t>Energy Characteristics of OLED Display</a:t>
            </a:r>
          </a:p>
        </p:txBody>
      </p:sp>
      <p:pic>
        <p:nvPicPr>
          <p:cNvPr id="6" name="Content Placeholder 5">
            <a:extLst>
              <a:ext uri="{FF2B5EF4-FFF2-40B4-BE49-F238E27FC236}">
                <a16:creationId xmlns:a16="http://schemas.microsoft.com/office/drawing/2014/main" id="{87FDA572-FE02-F7D8-6BD4-8751B0801101}"/>
              </a:ext>
            </a:extLst>
          </p:cNvPr>
          <p:cNvPicPr>
            <a:picLocks noGrp="1" noChangeAspect="1"/>
          </p:cNvPicPr>
          <p:nvPr>
            <p:ph idx="1"/>
          </p:nvPr>
        </p:nvPicPr>
        <p:blipFill>
          <a:blip r:embed="rId2"/>
          <a:stretch>
            <a:fillRect/>
          </a:stretch>
        </p:blipFill>
        <p:spPr>
          <a:xfrm>
            <a:off x="1063213" y="1342381"/>
            <a:ext cx="5059814" cy="3462245"/>
          </a:xfrm>
          <a:prstGeom prst="rect">
            <a:avLst/>
          </a:prstGeom>
        </p:spPr>
      </p:pic>
      <p:sp>
        <p:nvSpPr>
          <p:cNvPr id="5" name="Slide Number Placeholder 4">
            <a:extLst>
              <a:ext uri="{FF2B5EF4-FFF2-40B4-BE49-F238E27FC236}">
                <a16:creationId xmlns:a16="http://schemas.microsoft.com/office/drawing/2014/main" id="{13F3A82F-1B3B-81BF-3E00-265763F24E57}"/>
              </a:ext>
            </a:extLst>
          </p:cNvPr>
          <p:cNvSpPr>
            <a:spLocks noGrp="1"/>
          </p:cNvSpPr>
          <p:nvPr>
            <p:ph type="sldNum" sz="quarter" idx="12"/>
          </p:nvPr>
        </p:nvSpPr>
        <p:spPr/>
        <p:txBody>
          <a:bodyPr/>
          <a:lstStyle/>
          <a:p>
            <a:fld id="{5C6FAEEE-D619-4E65-A0EF-E650D0B3166A}" type="slidenum">
              <a:rPr lang="en-US" smtClean="0"/>
              <a:t>51</a:t>
            </a:fld>
            <a:endParaRPr lang="en-US"/>
          </a:p>
        </p:txBody>
      </p:sp>
      <p:pic>
        <p:nvPicPr>
          <p:cNvPr id="7" name="Picture 6">
            <a:extLst>
              <a:ext uri="{FF2B5EF4-FFF2-40B4-BE49-F238E27FC236}">
                <a16:creationId xmlns:a16="http://schemas.microsoft.com/office/drawing/2014/main" id="{7C5D1761-F4C8-0965-F7F1-A636D23ABFAF}"/>
              </a:ext>
            </a:extLst>
          </p:cNvPr>
          <p:cNvPicPr>
            <a:picLocks noChangeAspect="1"/>
          </p:cNvPicPr>
          <p:nvPr/>
        </p:nvPicPr>
        <p:blipFill>
          <a:blip r:embed="rId3"/>
          <a:stretch>
            <a:fillRect/>
          </a:stretch>
        </p:blipFill>
        <p:spPr>
          <a:xfrm>
            <a:off x="6326631" y="1311524"/>
            <a:ext cx="5274241" cy="3623356"/>
          </a:xfrm>
          <a:prstGeom prst="rect">
            <a:avLst/>
          </a:prstGeom>
        </p:spPr>
      </p:pic>
      <p:sp>
        <p:nvSpPr>
          <p:cNvPr id="3" name="Rectangle 2">
            <a:extLst>
              <a:ext uri="{FF2B5EF4-FFF2-40B4-BE49-F238E27FC236}">
                <a16:creationId xmlns:a16="http://schemas.microsoft.com/office/drawing/2014/main" id="{3C16C543-DC8C-57A5-B243-79C5A8FE8E3D}"/>
              </a:ext>
            </a:extLst>
          </p:cNvPr>
          <p:cNvSpPr/>
          <p:nvPr/>
        </p:nvSpPr>
        <p:spPr>
          <a:xfrm>
            <a:off x="1063213" y="4894203"/>
            <a:ext cx="10335163" cy="1877437"/>
          </a:xfrm>
          <a:prstGeom prst="rect">
            <a:avLst/>
          </a:prstGeom>
        </p:spPr>
        <p:txBody>
          <a:bodyPr wrap="square">
            <a:spAutoFit/>
          </a:bodyPr>
          <a:lstStyle/>
          <a:p>
            <a:pPr marL="285750" indent="-285750">
              <a:buFont typeface="Arial" panose="020B0604020202020204" pitchFamily="34" charset="0"/>
              <a:buChar char="•"/>
            </a:pPr>
            <a:r>
              <a:rPr lang="en-SG" sz="2400" dirty="0">
                <a:latin typeface="+mj-lt"/>
              </a:rPr>
              <a:t>OLED display functions without a backlight </a:t>
            </a:r>
          </a:p>
          <a:p>
            <a:pPr marL="285750" indent="-285750">
              <a:buFont typeface="Arial" panose="020B0604020202020204" pitchFamily="34" charset="0"/>
              <a:buChar char="•"/>
            </a:pPr>
            <a:r>
              <a:rPr lang="en-SG" sz="2400" dirty="0">
                <a:latin typeface="+mj-lt"/>
              </a:rPr>
              <a:t>OLED displays consume less power than a LCD display when the image is dark, but more when the image is bright</a:t>
            </a:r>
          </a:p>
          <a:p>
            <a:pPr marL="285750" indent="-285750">
              <a:buFont typeface="Arial" panose="020B0604020202020204" pitchFamily="34" charset="0"/>
              <a:buChar char="•"/>
            </a:pPr>
            <a:r>
              <a:rPr lang="en-US" sz="2400" dirty="0">
                <a:latin typeface="+mj-lt"/>
              </a:rPr>
              <a:t>Displaying different color consumed different amount of energy  </a:t>
            </a:r>
            <a:endParaRPr lang="en-SG" sz="2400" dirty="0">
              <a:latin typeface="+mj-lt"/>
            </a:endParaRPr>
          </a:p>
          <a:p>
            <a:pPr marL="285750" indent="-285750">
              <a:buFont typeface="Arial" panose="020B0604020202020204" pitchFamily="34" charset="0"/>
              <a:buChar char="•"/>
            </a:pPr>
            <a:endParaRPr lang="en-SG" sz="2000" dirty="0"/>
          </a:p>
        </p:txBody>
      </p:sp>
    </p:spTree>
    <p:extLst>
      <p:ext uri="{BB962C8B-B14F-4D97-AF65-F5344CB8AC3E}">
        <p14:creationId xmlns:p14="http://schemas.microsoft.com/office/powerpoint/2010/main" val="22806004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03301-C8CF-E48C-A751-46453E4B17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6E6BDC-A1DF-8D67-AB9B-C39535F3FECE}"/>
              </a:ext>
            </a:extLst>
          </p:cNvPr>
          <p:cNvSpPr>
            <a:spLocks noGrp="1"/>
          </p:cNvSpPr>
          <p:nvPr>
            <p:ph type="title"/>
          </p:nvPr>
        </p:nvSpPr>
        <p:spPr>
          <a:xfrm>
            <a:off x="600362" y="219653"/>
            <a:ext cx="6188365" cy="1157918"/>
          </a:xfrm>
        </p:spPr>
        <p:txBody>
          <a:bodyPr>
            <a:normAutofit/>
          </a:bodyPr>
          <a:lstStyle/>
          <a:p>
            <a:r>
              <a:rPr lang="en-US" sz="4000" dirty="0">
                <a:latin typeface="+mn-lt"/>
              </a:rPr>
              <a:t>Wirelessly Powered Display</a:t>
            </a:r>
          </a:p>
        </p:txBody>
      </p:sp>
      <p:sp>
        <p:nvSpPr>
          <p:cNvPr id="5" name="Slide Number Placeholder 4">
            <a:extLst>
              <a:ext uri="{FF2B5EF4-FFF2-40B4-BE49-F238E27FC236}">
                <a16:creationId xmlns:a16="http://schemas.microsoft.com/office/drawing/2014/main" id="{56412A2F-DDBA-C836-21C3-3415A17498C9}"/>
              </a:ext>
            </a:extLst>
          </p:cNvPr>
          <p:cNvSpPr>
            <a:spLocks noGrp="1"/>
          </p:cNvSpPr>
          <p:nvPr>
            <p:ph type="sldNum" sz="quarter" idx="12"/>
          </p:nvPr>
        </p:nvSpPr>
        <p:spPr/>
        <p:txBody>
          <a:bodyPr/>
          <a:lstStyle/>
          <a:p>
            <a:fld id="{5C6FAEEE-D619-4E65-A0EF-E650D0B3166A}" type="slidenum">
              <a:rPr lang="en-US" smtClean="0"/>
              <a:t>52</a:t>
            </a:fld>
            <a:endParaRPr lang="en-US"/>
          </a:p>
        </p:txBody>
      </p:sp>
      <p:pic>
        <p:nvPicPr>
          <p:cNvPr id="11" name="Online Media 10" descr="Wirelessly Powered E-ink Display Tag using NFC">
            <a:hlinkClick r:id="" action="ppaction://media"/>
            <a:extLst>
              <a:ext uri="{FF2B5EF4-FFF2-40B4-BE49-F238E27FC236}">
                <a16:creationId xmlns:a16="http://schemas.microsoft.com/office/drawing/2014/main" id="{0C3B231B-BB4F-5200-2A7A-1B2637D75002}"/>
              </a:ext>
            </a:extLst>
          </p:cNvPr>
          <p:cNvPicPr>
            <a:picLocks noRot="1" noChangeAspect="1"/>
          </p:cNvPicPr>
          <p:nvPr>
            <a:videoFile r:link="rId1"/>
          </p:nvPr>
        </p:nvPicPr>
        <p:blipFill>
          <a:blip r:embed="rId3"/>
          <a:stretch>
            <a:fillRect/>
          </a:stretch>
        </p:blipFill>
        <p:spPr>
          <a:xfrm>
            <a:off x="3029816" y="1634836"/>
            <a:ext cx="6132368" cy="4599276"/>
          </a:xfrm>
          <a:prstGeom prst="rect">
            <a:avLst/>
          </a:prstGeom>
        </p:spPr>
      </p:pic>
    </p:spTree>
    <p:extLst>
      <p:ext uri="{BB962C8B-B14F-4D97-AF65-F5344CB8AC3E}">
        <p14:creationId xmlns:p14="http://schemas.microsoft.com/office/powerpoint/2010/main" val="45019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05659" y="69454"/>
            <a:ext cx="10607405" cy="1485900"/>
          </a:xfrm>
        </p:spPr>
        <p:txBody>
          <a:bodyPr/>
          <a:lstStyle/>
          <a:p>
            <a:pPr eaLnBrk="1" hangingPunct="1"/>
            <a:r>
              <a:rPr lang="en-US" sz="4000" dirty="0">
                <a:latin typeface="+mn-lt"/>
              </a:rPr>
              <a:t>Lifespan estimation for wireless networking</a:t>
            </a:r>
            <a:endParaRPr lang="en-SG" sz="4000" dirty="0">
              <a:latin typeface="+mn-lt"/>
            </a:endParaRPr>
          </a:p>
        </p:txBody>
      </p:sp>
      <p:pic>
        <p:nvPicPr>
          <p:cNvPr id="29701" name="Picture 6"/>
          <p:cNvPicPr>
            <a:picLocks noChangeAspect="1" noChangeArrowheads="1"/>
          </p:cNvPicPr>
          <p:nvPr/>
        </p:nvPicPr>
        <p:blipFill>
          <a:blip r:embed="rId2" cstate="print"/>
          <a:srcRect/>
          <a:stretch>
            <a:fillRect/>
          </a:stretch>
        </p:blipFill>
        <p:spPr bwMode="auto">
          <a:xfrm>
            <a:off x="3286514" y="1382504"/>
            <a:ext cx="5324086" cy="1958240"/>
          </a:xfrm>
          <a:prstGeom prst="rect">
            <a:avLst/>
          </a:prstGeom>
          <a:noFill/>
          <a:ln w="9525">
            <a:noFill/>
            <a:miter lim="800000"/>
            <a:headEnd/>
            <a:tailEnd/>
          </a:ln>
        </p:spPr>
      </p:pic>
      <p:sp>
        <p:nvSpPr>
          <p:cNvPr id="2" name="TextBox 1"/>
          <p:cNvSpPr txBox="1"/>
          <p:nvPr/>
        </p:nvSpPr>
        <p:spPr>
          <a:xfrm>
            <a:off x="641988" y="3429000"/>
            <a:ext cx="11204367" cy="3539430"/>
          </a:xfrm>
          <a:prstGeom prst="rect">
            <a:avLst/>
          </a:prstGeom>
          <a:noFill/>
        </p:spPr>
        <p:txBody>
          <a:bodyPr wrap="square" rtlCol="0">
            <a:spAutoFit/>
          </a:bodyPr>
          <a:lstStyle/>
          <a:p>
            <a:r>
              <a:rPr lang="en-US" sz="2800" dirty="0">
                <a:latin typeface="+mj-lt"/>
              </a:rPr>
              <a:t>A mobile device with a capacity 9.62Wh transmits continuously on:</a:t>
            </a:r>
          </a:p>
          <a:p>
            <a:pPr marL="285750" indent="-285750">
              <a:buFont typeface="Arial" panose="020B0604020202020204" pitchFamily="34" charset="0"/>
              <a:buChar char="•"/>
            </a:pPr>
            <a:r>
              <a:rPr lang="en-US" sz="2400" dirty="0" err="1">
                <a:latin typeface="+mj-lt"/>
              </a:rPr>
              <a:t>WiFi</a:t>
            </a:r>
            <a:r>
              <a:rPr lang="en-US" sz="2400" dirty="0">
                <a:latin typeface="+mj-lt"/>
              </a:rPr>
              <a:t>: </a:t>
            </a:r>
          </a:p>
          <a:p>
            <a:pPr marL="742950" lvl="1" indent="-285750">
              <a:buFont typeface="Arial" panose="020B0604020202020204" pitchFamily="34" charset="0"/>
              <a:buChar char="•"/>
            </a:pPr>
            <a:r>
              <a:rPr lang="en-US" sz="2000" dirty="0">
                <a:latin typeface="+mj-lt"/>
              </a:rPr>
              <a:t>Considering only network energy consumption</a:t>
            </a:r>
          </a:p>
          <a:p>
            <a:pPr marL="742950" lvl="1" indent="-285750">
              <a:buFont typeface="Arial" panose="020B0604020202020204" pitchFamily="34" charset="0"/>
              <a:buChar char="•"/>
            </a:pPr>
            <a:r>
              <a:rPr lang="en-US" sz="2000" dirty="0">
                <a:latin typeface="+mj-lt"/>
              </a:rPr>
              <a:t>Power consumption: 3.3V*219mA = 722.7 </a:t>
            </a:r>
            <a:r>
              <a:rPr lang="en-US" sz="2000" dirty="0" err="1">
                <a:latin typeface="+mj-lt"/>
              </a:rPr>
              <a:t>mW</a:t>
            </a:r>
            <a:endParaRPr lang="en-US" sz="2000" dirty="0">
              <a:latin typeface="+mj-lt"/>
            </a:endParaRPr>
          </a:p>
          <a:p>
            <a:pPr marL="742950" lvl="1" indent="-285750">
              <a:buFont typeface="Arial" panose="020B0604020202020204" pitchFamily="34" charset="0"/>
              <a:buChar char="•"/>
            </a:pPr>
            <a:r>
              <a:rPr lang="en-US" sz="2000" dirty="0">
                <a:latin typeface="+mj-lt"/>
              </a:rPr>
              <a:t>Duration =  9.62/0.7227 = 13.3hrs</a:t>
            </a:r>
          </a:p>
          <a:p>
            <a:pPr marL="742950" lvl="1" indent="-285750">
              <a:buFont typeface="Arial" panose="020B0604020202020204" pitchFamily="34" charset="0"/>
              <a:buChar char="•"/>
            </a:pPr>
            <a:r>
              <a:rPr lang="en-US" sz="2000" dirty="0">
                <a:latin typeface="+mj-lt"/>
              </a:rPr>
              <a:t>In practice, the duration is much shorter</a:t>
            </a:r>
          </a:p>
          <a:p>
            <a:pPr marL="285750" indent="-285750">
              <a:buFont typeface="Arial" panose="020B0604020202020204" pitchFamily="34" charset="0"/>
              <a:buChar char="•"/>
            </a:pPr>
            <a:endParaRPr lang="en-US" sz="2400" dirty="0">
              <a:latin typeface="+mj-lt"/>
            </a:endParaRPr>
          </a:p>
          <a:p>
            <a:pPr marL="285750" indent="-285750">
              <a:buFont typeface="Arial" panose="020B0604020202020204" pitchFamily="34" charset="0"/>
              <a:buChar char="•"/>
            </a:pPr>
            <a:r>
              <a:rPr lang="en-US" sz="2400" dirty="0">
                <a:latin typeface="+mj-lt"/>
              </a:rPr>
              <a:t>Bluetooth: (1.8V * 57mA = 102.6mW)</a:t>
            </a:r>
          </a:p>
          <a:p>
            <a:pPr marL="742950" lvl="1" indent="-285750">
              <a:buFont typeface="Arial" panose="020B0604020202020204" pitchFamily="34" charset="0"/>
              <a:buChar char="•"/>
            </a:pPr>
            <a:r>
              <a:rPr lang="en-US" sz="2400" dirty="0">
                <a:latin typeface="+mj-lt"/>
              </a:rPr>
              <a:t>Duration = 9.62/(1.8*0.057) = 93.76hrs</a:t>
            </a:r>
          </a:p>
          <a:p>
            <a:pPr lvl="1"/>
            <a:endParaRPr lang="en-US" sz="2000" dirty="0"/>
          </a:p>
        </p:txBody>
      </p:sp>
      <p:sp>
        <p:nvSpPr>
          <p:cNvPr id="4" name="Slide Number Placeholder 3"/>
          <p:cNvSpPr>
            <a:spLocks noGrp="1"/>
          </p:cNvSpPr>
          <p:nvPr>
            <p:ph type="sldNum" sz="quarter" idx="12"/>
          </p:nvPr>
        </p:nvSpPr>
        <p:spPr/>
        <p:txBody>
          <a:bodyPr/>
          <a:lstStyle/>
          <a:p>
            <a:fld id="{5C6FAEEE-D619-4E65-A0EF-E650D0B3166A}" type="slidenum">
              <a:rPr lang="en-US" smtClean="0"/>
              <a:t>53</a:t>
            </a:fld>
            <a:endParaRPr lang="en-US"/>
          </a:p>
        </p:txBody>
      </p:sp>
    </p:spTree>
    <p:extLst>
      <p:ext uri="{BB962C8B-B14F-4D97-AF65-F5344CB8AC3E}">
        <p14:creationId xmlns:p14="http://schemas.microsoft.com/office/powerpoint/2010/main" val="194916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cstate="print"/>
          <a:srcRect/>
          <a:stretch>
            <a:fillRect/>
          </a:stretch>
        </p:blipFill>
        <p:spPr bwMode="auto">
          <a:xfrm>
            <a:off x="2974851" y="2760231"/>
            <a:ext cx="6242298" cy="3769859"/>
          </a:xfrm>
          <a:prstGeom prst="rect">
            <a:avLst/>
          </a:prstGeom>
          <a:noFill/>
          <a:ln w="9525">
            <a:noFill/>
            <a:miter lim="800000"/>
            <a:headEnd/>
            <a:tailEnd/>
          </a:ln>
        </p:spPr>
      </p:pic>
      <p:sp>
        <p:nvSpPr>
          <p:cNvPr id="3" name="TextBox 2"/>
          <p:cNvSpPr txBox="1"/>
          <p:nvPr/>
        </p:nvSpPr>
        <p:spPr>
          <a:xfrm>
            <a:off x="623232" y="1425899"/>
            <a:ext cx="11242697" cy="954107"/>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mj-lt"/>
              </a:rPr>
              <a:t>Devices </a:t>
            </a:r>
            <a:r>
              <a:rPr lang="en-US" sz="2800" b="1" dirty="0">
                <a:latin typeface="+mj-lt"/>
              </a:rPr>
              <a:t>rarely</a:t>
            </a:r>
            <a:r>
              <a:rPr lang="en-US" sz="2800" dirty="0">
                <a:latin typeface="+mj-lt"/>
              </a:rPr>
              <a:t> transmit continuously.</a:t>
            </a:r>
          </a:p>
          <a:p>
            <a:pPr marL="342900" indent="-342900">
              <a:buFont typeface="Arial" panose="020B0604020202020204" pitchFamily="34" charset="0"/>
              <a:buChar char="•"/>
            </a:pPr>
            <a:r>
              <a:rPr lang="en-US" sz="2800" dirty="0">
                <a:latin typeface="+mj-lt"/>
              </a:rPr>
              <a:t>Having different </a:t>
            </a:r>
            <a:r>
              <a:rPr lang="en-US" sz="2800" b="1" dirty="0">
                <a:latin typeface="+mj-lt"/>
                <a:hlinkClick r:id="rId4" action="ppaction://hlinksldjump">
                  <a:extLst>
                    <a:ext uri="{A12FA001-AC4F-418D-AE19-62706E023703}">
                      <ahyp:hlinkClr xmlns:ahyp="http://schemas.microsoft.com/office/drawing/2018/hyperlinkcolor" val="tx"/>
                    </a:ext>
                  </a:extLst>
                </a:hlinkClick>
              </a:rPr>
              <a:t>power states </a:t>
            </a:r>
            <a:r>
              <a:rPr lang="en-US" sz="2800" dirty="0">
                <a:latin typeface="+mj-lt"/>
              </a:rPr>
              <a:t>allow power consumption to be reduced</a:t>
            </a:r>
          </a:p>
        </p:txBody>
      </p:sp>
      <p:sp>
        <p:nvSpPr>
          <p:cNvPr id="4" name="Slide Number Placeholder 3"/>
          <p:cNvSpPr>
            <a:spLocks noGrp="1"/>
          </p:cNvSpPr>
          <p:nvPr>
            <p:ph type="sldNum" sz="quarter" idx="12"/>
          </p:nvPr>
        </p:nvSpPr>
        <p:spPr/>
        <p:txBody>
          <a:bodyPr/>
          <a:lstStyle/>
          <a:p>
            <a:fld id="{5C6FAEEE-D619-4E65-A0EF-E650D0B3166A}" type="slidenum">
              <a:rPr lang="en-US" smtClean="0"/>
              <a:t>54</a:t>
            </a:fld>
            <a:endParaRPr lang="en-US"/>
          </a:p>
        </p:txBody>
      </p:sp>
      <p:sp>
        <p:nvSpPr>
          <p:cNvPr id="8" name="Title 1">
            <a:extLst>
              <a:ext uri="{FF2B5EF4-FFF2-40B4-BE49-F238E27FC236}">
                <a16:creationId xmlns:a16="http://schemas.microsoft.com/office/drawing/2014/main" id="{C20286DD-4B42-1C0E-BBFA-DBF8CEB728B0}"/>
              </a:ext>
            </a:extLst>
          </p:cNvPr>
          <p:cNvSpPr txBox="1">
            <a:spLocks/>
          </p:cNvSpPr>
          <p:nvPr/>
        </p:nvSpPr>
        <p:spPr>
          <a:xfrm>
            <a:off x="593168" y="136572"/>
            <a:ext cx="11242697" cy="14859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latin typeface="+mn-lt"/>
              </a:rPr>
              <a:t>Different transmission states for wireless networking</a:t>
            </a:r>
            <a:endParaRPr lang="en-SG" dirty="0">
              <a:latin typeface="+mn-lt"/>
            </a:endParaRPr>
          </a:p>
        </p:txBody>
      </p:sp>
    </p:spTree>
    <p:extLst>
      <p:ext uri="{BB962C8B-B14F-4D97-AF65-F5344CB8AC3E}">
        <p14:creationId xmlns:p14="http://schemas.microsoft.com/office/powerpoint/2010/main" val="350908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960" y="177516"/>
            <a:ext cx="11902040" cy="1485900"/>
          </a:xfrm>
        </p:spPr>
        <p:txBody>
          <a:bodyPr>
            <a:normAutofit/>
          </a:bodyPr>
          <a:lstStyle/>
          <a:p>
            <a:r>
              <a:rPr lang="en-US" sz="4000" dirty="0">
                <a:latin typeface="+mn-lt"/>
              </a:rPr>
              <a:t>Spikes in the power consumption of smartphones are due to wireless networking events</a:t>
            </a:r>
          </a:p>
        </p:txBody>
      </p:sp>
      <p:sp>
        <p:nvSpPr>
          <p:cNvPr id="5" name="Slide Number Placeholder 4"/>
          <p:cNvSpPr>
            <a:spLocks noGrp="1"/>
          </p:cNvSpPr>
          <p:nvPr>
            <p:ph type="sldNum" sz="quarter" idx="12"/>
          </p:nvPr>
        </p:nvSpPr>
        <p:spPr/>
        <p:txBody>
          <a:bodyPr/>
          <a:lstStyle/>
          <a:p>
            <a:fld id="{5C6FAEEE-D619-4E65-A0EF-E650D0B3166A}" type="slidenum">
              <a:rPr lang="en-US" smtClean="0"/>
              <a:t>55</a:t>
            </a:fld>
            <a:endParaRPr lang="en-US"/>
          </a:p>
        </p:txBody>
      </p:sp>
      <p:pic>
        <p:nvPicPr>
          <p:cNvPr id="8" name="Picture 7"/>
          <p:cNvPicPr>
            <a:picLocks noChangeAspect="1"/>
          </p:cNvPicPr>
          <p:nvPr/>
        </p:nvPicPr>
        <p:blipFill>
          <a:blip r:embed="rId2"/>
          <a:stretch>
            <a:fillRect/>
          </a:stretch>
        </p:blipFill>
        <p:spPr>
          <a:xfrm>
            <a:off x="2275319" y="1983577"/>
            <a:ext cx="7641359" cy="2569123"/>
          </a:xfrm>
          <a:prstGeom prst="rect">
            <a:avLst/>
          </a:prstGeom>
        </p:spPr>
      </p:pic>
      <p:sp>
        <p:nvSpPr>
          <p:cNvPr id="10" name="TextBox 9"/>
          <p:cNvSpPr txBox="1"/>
          <p:nvPr/>
        </p:nvSpPr>
        <p:spPr>
          <a:xfrm>
            <a:off x="1007116" y="5153917"/>
            <a:ext cx="10177766" cy="1384995"/>
          </a:xfrm>
          <a:prstGeom prst="rect">
            <a:avLst/>
          </a:prstGeom>
          <a:noFill/>
        </p:spPr>
        <p:txBody>
          <a:bodyPr wrap="square" rtlCol="0">
            <a:spAutoFit/>
          </a:bodyPr>
          <a:lstStyle/>
          <a:p>
            <a:pPr marL="342900" indent="-342900">
              <a:buFont typeface="Arial" panose="020B0604020202020204" pitchFamily="34" charset="0"/>
              <a:buChar char="•"/>
            </a:pPr>
            <a:r>
              <a:rPr lang="en-US" sz="2800" dirty="0" err="1">
                <a:latin typeface="+mj-lt"/>
              </a:rPr>
              <a:t>WiFi</a:t>
            </a:r>
            <a:r>
              <a:rPr lang="en-US" sz="2800" dirty="0">
                <a:latin typeface="+mj-lt"/>
              </a:rPr>
              <a:t> state transition for beacon communication is (relatively) fast</a:t>
            </a:r>
          </a:p>
          <a:p>
            <a:pPr marL="342900" indent="-342900">
              <a:buFont typeface="Arial" panose="020B0604020202020204" pitchFamily="34" charset="0"/>
              <a:buChar char="•"/>
            </a:pPr>
            <a:r>
              <a:rPr lang="en-US" sz="2800" dirty="0">
                <a:latin typeface="+mj-lt"/>
              </a:rPr>
              <a:t>However, state transition for data communication is (still) slow due to driver/software overhead</a:t>
            </a:r>
          </a:p>
        </p:txBody>
      </p:sp>
    </p:spTree>
    <p:extLst>
      <p:ext uri="{BB962C8B-B14F-4D97-AF65-F5344CB8AC3E}">
        <p14:creationId xmlns:p14="http://schemas.microsoft.com/office/powerpoint/2010/main" val="20765571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Rectangle 2"/>
          <p:cNvSpPr>
            <a:spLocks noGrp="1" noChangeArrowheads="1"/>
          </p:cNvSpPr>
          <p:nvPr>
            <p:ph type="title"/>
          </p:nvPr>
        </p:nvSpPr>
        <p:spPr>
          <a:xfrm>
            <a:off x="602207" y="271130"/>
            <a:ext cx="10987585" cy="1485900"/>
          </a:xfrm>
        </p:spPr>
        <p:txBody>
          <a:bodyPr>
            <a:normAutofit/>
          </a:bodyPr>
          <a:lstStyle/>
          <a:p>
            <a:r>
              <a:rPr lang="en-US" sz="4000" dirty="0">
                <a:latin typeface="+mn-lt"/>
              </a:rPr>
              <a:t>Current consumption for a wireless embedded device for various states of the radio transceiver</a:t>
            </a:r>
          </a:p>
        </p:txBody>
      </p:sp>
      <p:pic>
        <p:nvPicPr>
          <p:cNvPr id="4098" name="Picture 2"/>
          <p:cNvPicPr>
            <a:picLocks noChangeAspect="1" noChangeArrowheads="1"/>
          </p:cNvPicPr>
          <p:nvPr/>
        </p:nvPicPr>
        <p:blipFill>
          <a:blip r:embed="rId3" cstate="print"/>
          <a:srcRect/>
          <a:stretch>
            <a:fillRect/>
          </a:stretch>
        </p:blipFill>
        <p:spPr bwMode="auto">
          <a:xfrm>
            <a:off x="838200" y="2065698"/>
            <a:ext cx="5530006" cy="4655777"/>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5C6FAEEE-D619-4E65-A0EF-E650D0B3166A}" type="slidenum">
              <a:rPr lang="en-US" smtClean="0"/>
              <a:t>56</a:t>
            </a:fld>
            <a:endParaRPr lang="en-US"/>
          </a:p>
        </p:txBody>
      </p:sp>
    </p:spTree>
    <p:extLst>
      <p:ext uri="{BB962C8B-B14F-4D97-AF65-F5344CB8AC3E}">
        <p14:creationId xmlns:p14="http://schemas.microsoft.com/office/powerpoint/2010/main" val="4196781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Rectangle 2"/>
          <p:cNvSpPr>
            <a:spLocks noGrp="1" noChangeArrowheads="1"/>
          </p:cNvSpPr>
          <p:nvPr>
            <p:ph type="title"/>
          </p:nvPr>
        </p:nvSpPr>
        <p:spPr>
          <a:xfrm>
            <a:off x="602207" y="271130"/>
            <a:ext cx="10987585" cy="1485900"/>
          </a:xfrm>
        </p:spPr>
        <p:txBody>
          <a:bodyPr>
            <a:normAutofit/>
          </a:bodyPr>
          <a:lstStyle/>
          <a:p>
            <a:r>
              <a:rPr lang="en-US" sz="4000" dirty="0">
                <a:latin typeface="+mn-lt"/>
              </a:rPr>
              <a:t>Current consumption for a wireless embedded device for various states of the radio </a:t>
            </a:r>
            <a:r>
              <a:rPr lang="en-US" sz="4000" dirty="0" err="1">
                <a:latin typeface="+mn-lt"/>
              </a:rPr>
              <a:t>transceiever</a:t>
            </a:r>
            <a:endParaRPr lang="en-US" sz="4000" dirty="0">
              <a:latin typeface="+mn-lt"/>
            </a:endParaRPr>
          </a:p>
        </p:txBody>
      </p:sp>
      <p:pic>
        <p:nvPicPr>
          <p:cNvPr id="4098" name="Picture 2"/>
          <p:cNvPicPr>
            <a:picLocks noChangeAspect="1" noChangeArrowheads="1"/>
          </p:cNvPicPr>
          <p:nvPr/>
        </p:nvPicPr>
        <p:blipFill>
          <a:blip r:embed="rId3" cstate="print"/>
          <a:srcRect/>
          <a:stretch>
            <a:fillRect/>
          </a:stretch>
        </p:blipFill>
        <p:spPr bwMode="auto">
          <a:xfrm>
            <a:off x="838200" y="2065698"/>
            <a:ext cx="5530006" cy="4655777"/>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5C6FAEEE-D619-4E65-A0EF-E650D0B3166A}" type="slidenum">
              <a:rPr lang="en-US" smtClean="0"/>
              <a:t>57</a:t>
            </a:fld>
            <a:endParaRPr lang="en-US"/>
          </a:p>
        </p:txBody>
      </p:sp>
      <p:sp>
        <p:nvSpPr>
          <p:cNvPr id="4" name="TextBox 3">
            <a:extLst>
              <a:ext uri="{FF2B5EF4-FFF2-40B4-BE49-F238E27FC236}">
                <a16:creationId xmlns:a16="http://schemas.microsoft.com/office/drawing/2014/main" id="{1A383D0A-9956-459B-A7A0-6CAE304DACF9}"/>
              </a:ext>
            </a:extLst>
          </p:cNvPr>
          <p:cNvSpPr txBox="1"/>
          <p:nvPr/>
        </p:nvSpPr>
        <p:spPr>
          <a:xfrm>
            <a:off x="7289991" y="2826028"/>
            <a:ext cx="3572540" cy="1384995"/>
          </a:xfrm>
          <a:prstGeom prst="rect">
            <a:avLst/>
          </a:prstGeom>
          <a:noFill/>
        </p:spPr>
        <p:txBody>
          <a:bodyPr wrap="square" rtlCol="0">
            <a:spAutoFit/>
          </a:bodyPr>
          <a:lstStyle/>
          <a:p>
            <a:pPr algn="ctr"/>
            <a:r>
              <a:rPr lang="en-SG" sz="2800" dirty="0">
                <a:latin typeface="+mj-lt"/>
              </a:rPr>
              <a:t>What are the desirable properties for radio to operate in low power?</a:t>
            </a:r>
          </a:p>
        </p:txBody>
      </p:sp>
    </p:spTree>
    <p:extLst>
      <p:ext uri="{BB962C8B-B14F-4D97-AF65-F5344CB8AC3E}">
        <p14:creationId xmlns:p14="http://schemas.microsoft.com/office/powerpoint/2010/main" val="19781995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07D50-D6F4-CD94-55B6-00276865370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ECFC1A-94C9-BC45-4EA0-AD2019B506C4}"/>
              </a:ext>
            </a:extLst>
          </p:cNvPr>
          <p:cNvSpPr>
            <a:spLocks noGrp="1"/>
          </p:cNvSpPr>
          <p:nvPr>
            <p:ph idx="1"/>
          </p:nvPr>
        </p:nvSpPr>
        <p:spPr>
          <a:xfrm>
            <a:off x="838200" y="1864427"/>
            <a:ext cx="11050138" cy="3129145"/>
          </a:xfrm>
        </p:spPr>
        <p:txBody>
          <a:bodyPr>
            <a:normAutofit/>
          </a:bodyPr>
          <a:lstStyle/>
          <a:p>
            <a:r>
              <a:rPr lang="en-US" dirty="0">
                <a:latin typeface="+mj-lt"/>
                <a:sym typeface="Wingdings" pitchFamily="2" charset="2"/>
              </a:rPr>
              <a:t>Let us recall what was covered in the last lecture</a:t>
            </a:r>
          </a:p>
          <a:p>
            <a:r>
              <a:rPr lang="en-US" dirty="0">
                <a:latin typeface="+mj-lt"/>
              </a:rPr>
              <a:t>Wireless communication basics</a:t>
            </a:r>
          </a:p>
          <a:p>
            <a:r>
              <a:rPr lang="en-US" dirty="0">
                <a:latin typeface="+mj-lt"/>
              </a:rPr>
              <a:t>Battery lifespan estimation</a:t>
            </a:r>
          </a:p>
          <a:p>
            <a:r>
              <a:rPr lang="en-US" b="1" dirty="0">
                <a:latin typeface="+mj-lt"/>
              </a:rPr>
              <a:t>Various states of radio transceivers</a:t>
            </a:r>
          </a:p>
          <a:p>
            <a:r>
              <a:rPr lang="en-US" dirty="0">
                <a:latin typeface="+mj-lt"/>
              </a:rPr>
              <a:t>Energy harvesting, low-power communication (Overview)</a:t>
            </a:r>
          </a:p>
        </p:txBody>
      </p:sp>
      <p:sp>
        <p:nvSpPr>
          <p:cNvPr id="12" name="Slide Number Placeholder 11">
            <a:extLst>
              <a:ext uri="{FF2B5EF4-FFF2-40B4-BE49-F238E27FC236}">
                <a16:creationId xmlns:a16="http://schemas.microsoft.com/office/drawing/2014/main" id="{9F105D13-5568-748C-123B-E360CDE58919}"/>
              </a:ext>
            </a:extLst>
          </p:cNvPr>
          <p:cNvSpPr>
            <a:spLocks noGrp="1"/>
          </p:cNvSpPr>
          <p:nvPr>
            <p:ph type="sldNum" sz="quarter" idx="12"/>
          </p:nvPr>
        </p:nvSpPr>
        <p:spPr/>
        <p:txBody>
          <a:bodyPr/>
          <a:lstStyle/>
          <a:p>
            <a:fld id="{687B7451-1438-CB4A-8106-82A64F1C7D7B}" type="slidenum">
              <a:rPr lang="sv-SE" smtClean="0"/>
              <a:t>58</a:t>
            </a:fld>
            <a:endParaRPr lang="sv-SE" dirty="0"/>
          </a:p>
        </p:txBody>
      </p:sp>
      <p:sp>
        <p:nvSpPr>
          <p:cNvPr id="5" name="Title 4">
            <a:extLst>
              <a:ext uri="{FF2B5EF4-FFF2-40B4-BE49-F238E27FC236}">
                <a16:creationId xmlns:a16="http://schemas.microsoft.com/office/drawing/2014/main" id="{6D570BF0-7D80-BE8A-DDCC-E701B1226F43}"/>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979FF97E-79C0-12EA-5C59-C47E28AF4A77}"/>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3729523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26708" y="253483"/>
            <a:ext cx="10738584" cy="1485900"/>
          </a:xfrm>
        </p:spPr>
        <p:txBody>
          <a:bodyPr>
            <a:normAutofit/>
          </a:bodyPr>
          <a:lstStyle/>
          <a:p>
            <a:r>
              <a:rPr lang="en-US" sz="4000" dirty="0">
                <a:latin typeface="+mn-lt"/>
              </a:rPr>
              <a:t>Different states of a radio transceiver </a:t>
            </a:r>
            <a:endParaRPr lang="en-SG" sz="4000" dirty="0">
              <a:latin typeface="+mn-lt"/>
            </a:endParaRPr>
          </a:p>
        </p:txBody>
      </p:sp>
      <p:pic>
        <p:nvPicPr>
          <p:cNvPr id="6147" name="Picture 2"/>
          <p:cNvPicPr>
            <a:picLocks noGrp="1" noChangeAspect="1" noChangeArrowheads="1"/>
          </p:cNvPicPr>
          <p:nvPr>
            <p:ph sz="quarter" idx="1"/>
          </p:nvPr>
        </p:nvPicPr>
        <p:blipFill>
          <a:blip r:embed="rId2" cstate="print"/>
          <a:srcRect/>
          <a:stretch>
            <a:fillRect/>
          </a:stretch>
        </p:blipFill>
        <p:spPr>
          <a:xfrm>
            <a:off x="2526143" y="2168525"/>
            <a:ext cx="7292113" cy="4185805"/>
          </a:xfrm>
        </p:spPr>
      </p:pic>
      <p:sp>
        <p:nvSpPr>
          <p:cNvPr id="2" name="TextBox 1"/>
          <p:cNvSpPr txBox="1"/>
          <p:nvPr/>
        </p:nvSpPr>
        <p:spPr>
          <a:xfrm>
            <a:off x="726708" y="1476901"/>
            <a:ext cx="10355274" cy="954107"/>
          </a:xfrm>
          <a:prstGeom prst="rect">
            <a:avLst/>
          </a:prstGeom>
          <a:noFill/>
        </p:spPr>
        <p:txBody>
          <a:bodyPr wrap="square" rtlCol="0">
            <a:spAutoFit/>
          </a:bodyPr>
          <a:lstStyle/>
          <a:p>
            <a:r>
              <a:rPr lang="en-US" sz="2800" dirty="0">
                <a:latin typeface="+mj-lt"/>
              </a:rPr>
              <a:t>Energy conserved by placing the radio transceivers into low power states when they are not active</a:t>
            </a:r>
          </a:p>
        </p:txBody>
      </p:sp>
      <p:sp>
        <p:nvSpPr>
          <p:cNvPr id="3" name="Slide Number Placeholder 2"/>
          <p:cNvSpPr>
            <a:spLocks noGrp="1"/>
          </p:cNvSpPr>
          <p:nvPr>
            <p:ph type="sldNum" sz="quarter" idx="12"/>
          </p:nvPr>
        </p:nvSpPr>
        <p:spPr/>
        <p:txBody>
          <a:bodyPr/>
          <a:lstStyle/>
          <a:p>
            <a:fld id="{5C6FAEEE-D619-4E65-A0EF-E650D0B3166A}" type="slidenum">
              <a:rPr lang="en-US" smtClean="0"/>
              <a:t>59</a:t>
            </a:fld>
            <a:endParaRPr lang="en-US"/>
          </a:p>
        </p:txBody>
      </p:sp>
    </p:spTree>
    <p:extLst>
      <p:ext uri="{BB962C8B-B14F-4D97-AF65-F5344CB8AC3E}">
        <p14:creationId xmlns:p14="http://schemas.microsoft.com/office/powerpoint/2010/main" val="2435362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07D50-D6F4-CD94-55B6-00276865370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ECFC1A-94C9-BC45-4EA0-AD2019B506C4}"/>
              </a:ext>
            </a:extLst>
          </p:cNvPr>
          <p:cNvSpPr>
            <a:spLocks noGrp="1"/>
          </p:cNvSpPr>
          <p:nvPr>
            <p:ph idx="1"/>
          </p:nvPr>
        </p:nvSpPr>
        <p:spPr>
          <a:xfrm>
            <a:off x="838200" y="1864427"/>
            <a:ext cx="11050138" cy="3129145"/>
          </a:xfrm>
        </p:spPr>
        <p:txBody>
          <a:bodyPr>
            <a:normAutofit/>
          </a:bodyPr>
          <a:lstStyle/>
          <a:p>
            <a:r>
              <a:rPr lang="en-US" b="1" dirty="0">
                <a:sym typeface="Wingdings" pitchFamily="2" charset="2"/>
              </a:rPr>
              <a:t>Let us recall what was covered in the last lecture</a:t>
            </a:r>
          </a:p>
          <a:p>
            <a:r>
              <a:rPr lang="en-US" dirty="0">
                <a:latin typeface="+mj-lt"/>
              </a:rPr>
              <a:t>Wireless communication basics</a:t>
            </a:r>
          </a:p>
          <a:p>
            <a:r>
              <a:rPr lang="en-US" dirty="0">
                <a:latin typeface="+mj-lt"/>
              </a:rPr>
              <a:t>Battery lifespan estimation</a:t>
            </a:r>
          </a:p>
          <a:p>
            <a:r>
              <a:rPr lang="en-US" dirty="0">
                <a:latin typeface="+mj-lt"/>
              </a:rPr>
              <a:t>Various states of radio transceivers</a:t>
            </a:r>
          </a:p>
          <a:p>
            <a:r>
              <a:rPr lang="en-US" dirty="0">
                <a:latin typeface="+mj-lt"/>
              </a:rPr>
              <a:t>Energy harvesting, low-power communication (Overview)</a:t>
            </a:r>
          </a:p>
        </p:txBody>
      </p:sp>
      <p:sp>
        <p:nvSpPr>
          <p:cNvPr id="12" name="Slide Number Placeholder 11">
            <a:extLst>
              <a:ext uri="{FF2B5EF4-FFF2-40B4-BE49-F238E27FC236}">
                <a16:creationId xmlns:a16="http://schemas.microsoft.com/office/drawing/2014/main" id="{9F105D13-5568-748C-123B-E360CDE58919}"/>
              </a:ext>
            </a:extLst>
          </p:cNvPr>
          <p:cNvSpPr>
            <a:spLocks noGrp="1"/>
          </p:cNvSpPr>
          <p:nvPr>
            <p:ph type="sldNum" sz="quarter" idx="12"/>
          </p:nvPr>
        </p:nvSpPr>
        <p:spPr/>
        <p:txBody>
          <a:bodyPr/>
          <a:lstStyle/>
          <a:p>
            <a:fld id="{687B7451-1438-CB4A-8106-82A64F1C7D7B}" type="slidenum">
              <a:rPr lang="sv-SE" smtClean="0"/>
              <a:t>6</a:t>
            </a:fld>
            <a:endParaRPr lang="sv-SE" dirty="0"/>
          </a:p>
        </p:txBody>
      </p:sp>
      <p:sp>
        <p:nvSpPr>
          <p:cNvPr id="5" name="Title 4">
            <a:extLst>
              <a:ext uri="{FF2B5EF4-FFF2-40B4-BE49-F238E27FC236}">
                <a16:creationId xmlns:a16="http://schemas.microsoft.com/office/drawing/2014/main" id="{6D570BF0-7D80-BE8A-DDCC-E701B1226F43}"/>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979FF97E-79C0-12EA-5C59-C47E28AF4A77}"/>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2125713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rPr>
              <a:t>Cellular Network: 3G/4G Radio State</a:t>
            </a:r>
          </a:p>
        </p:txBody>
      </p:sp>
      <p:pic>
        <p:nvPicPr>
          <p:cNvPr id="5" name="Picture 4"/>
          <p:cNvPicPr>
            <a:picLocks noChangeAspect="1"/>
          </p:cNvPicPr>
          <p:nvPr/>
        </p:nvPicPr>
        <p:blipFill>
          <a:blip r:embed="rId2"/>
          <a:stretch>
            <a:fillRect/>
          </a:stretch>
        </p:blipFill>
        <p:spPr>
          <a:xfrm>
            <a:off x="1371600" y="2359999"/>
            <a:ext cx="10141527" cy="2684946"/>
          </a:xfrm>
          <a:prstGeom prst="rect">
            <a:avLst/>
          </a:prstGeom>
        </p:spPr>
      </p:pic>
      <p:sp>
        <p:nvSpPr>
          <p:cNvPr id="3" name="Slide Number Placeholder 2"/>
          <p:cNvSpPr>
            <a:spLocks noGrp="1"/>
          </p:cNvSpPr>
          <p:nvPr>
            <p:ph type="sldNum" sz="quarter" idx="12"/>
          </p:nvPr>
        </p:nvSpPr>
        <p:spPr/>
        <p:txBody>
          <a:bodyPr/>
          <a:lstStyle/>
          <a:p>
            <a:fld id="{5C6FAEEE-D619-4E65-A0EF-E650D0B3166A}" type="slidenum">
              <a:rPr lang="en-US" smtClean="0"/>
              <a:t>60</a:t>
            </a:fld>
            <a:endParaRPr lang="en-US"/>
          </a:p>
        </p:txBody>
      </p:sp>
      <p:sp>
        <p:nvSpPr>
          <p:cNvPr id="4" name="TextBox 3">
            <a:extLst>
              <a:ext uri="{FF2B5EF4-FFF2-40B4-BE49-F238E27FC236}">
                <a16:creationId xmlns:a16="http://schemas.microsoft.com/office/drawing/2014/main" id="{872ED1B1-F0C4-4C7A-8E04-C9FF0B99DAF2}"/>
              </a:ext>
            </a:extLst>
          </p:cNvPr>
          <p:cNvSpPr txBox="1"/>
          <p:nvPr/>
        </p:nvSpPr>
        <p:spPr>
          <a:xfrm>
            <a:off x="1371600" y="5591372"/>
            <a:ext cx="8240205" cy="830997"/>
          </a:xfrm>
          <a:prstGeom prst="rect">
            <a:avLst/>
          </a:prstGeom>
          <a:noFill/>
        </p:spPr>
        <p:txBody>
          <a:bodyPr wrap="none" rtlCol="0">
            <a:spAutoFit/>
          </a:bodyPr>
          <a:lstStyle/>
          <a:p>
            <a:pPr marL="285750" indent="-285750">
              <a:buFont typeface="Arial" panose="020B0604020202020204" pitchFamily="34" charset="0"/>
              <a:buChar char="•"/>
            </a:pPr>
            <a:r>
              <a:rPr lang="en-SG" sz="2400" dirty="0">
                <a:latin typeface="+mj-lt"/>
              </a:rPr>
              <a:t>State transition in cellular network incurs high overhead</a:t>
            </a:r>
          </a:p>
          <a:p>
            <a:pPr marL="285750" indent="-285750">
              <a:buFont typeface="Arial" panose="020B0604020202020204" pitchFamily="34" charset="0"/>
              <a:buChar char="•"/>
            </a:pPr>
            <a:r>
              <a:rPr lang="en-SG" sz="2400" dirty="0">
                <a:latin typeface="+mj-lt"/>
              </a:rPr>
              <a:t>Radio stays in high power states in anticipation of data transfer </a:t>
            </a:r>
          </a:p>
        </p:txBody>
      </p:sp>
    </p:spTree>
    <p:extLst>
      <p:ext uri="{BB962C8B-B14F-4D97-AF65-F5344CB8AC3E}">
        <p14:creationId xmlns:p14="http://schemas.microsoft.com/office/powerpoint/2010/main" val="1457816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362" y="234601"/>
            <a:ext cx="11205766" cy="1017643"/>
          </a:xfrm>
        </p:spPr>
        <p:txBody>
          <a:bodyPr>
            <a:noAutofit/>
          </a:bodyPr>
          <a:lstStyle/>
          <a:p>
            <a:r>
              <a:rPr lang="en-US" sz="4000" dirty="0">
                <a:latin typeface="+mn-lt"/>
              </a:rPr>
              <a:t>Cellular “Tail” Behavior in power consumption trace</a:t>
            </a:r>
            <a:endParaRPr lang="en-SG" sz="4000" dirty="0">
              <a:latin typeface="+mn-lt"/>
            </a:endParaRPr>
          </a:p>
        </p:txBody>
      </p:sp>
      <p:pic>
        <p:nvPicPr>
          <p:cNvPr id="3074" name="Picture 2"/>
          <p:cNvPicPr>
            <a:picLocks noGrp="1" noChangeAspect="1" noChangeArrowheads="1"/>
          </p:cNvPicPr>
          <p:nvPr>
            <p:ph idx="1"/>
          </p:nvPr>
        </p:nvPicPr>
        <p:blipFill>
          <a:blip r:embed="rId2" cstate="print"/>
          <a:srcRect/>
          <a:stretch>
            <a:fillRect/>
          </a:stretch>
        </p:blipFill>
        <p:spPr bwMode="auto">
          <a:xfrm>
            <a:off x="1711022" y="1267975"/>
            <a:ext cx="8538447" cy="4337781"/>
          </a:xfrm>
          <a:prstGeom prst="rect">
            <a:avLst/>
          </a:prstGeom>
          <a:noFill/>
          <a:ln w="9525">
            <a:noFill/>
            <a:miter lim="800000"/>
            <a:headEnd/>
            <a:tailEnd/>
          </a:ln>
        </p:spPr>
      </p:pic>
      <p:sp>
        <p:nvSpPr>
          <p:cNvPr id="3" name="TextBox 2"/>
          <p:cNvSpPr txBox="1"/>
          <p:nvPr/>
        </p:nvSpPr>
        <p:spPr>
          <a:xfrm>
            <a:off x="1072593" y="5653561"/>
            <a:ext cx="10046814" cy="954107"/>
          </a:xfrm>
          <a:prstGeom prst="rect">
            <a:avLst/>
          </a:prstGeom>
          <a:noFill/>
        </p:spPr>
        <p:txBody>
          <a:bodyPr wrap="square" rtlCol="0">
            <a:spAutoFit/>
          </a:bodyPr>
          <a:lstStyle/>
          <a:p>
            <a:r>
              <a:rPr lang="en-US" sz="2800" dirty="0">
                <a:latin typeface="+mj-lt"/>
              </a:rPr>
              <a:t>This “tail” behavior causes cellular radio to be very inefficient for infrequent transfer of small amount of data </a:t>
            </a:r>
          </a:p>
        </p:txBody>
      </p:sp>
      <p:sp>
        <p:nvSpPr>
          <p:cNvPr id="4" name="Slide Number Placeholder 3"/>
          <p:cNvSpPr>
            <a:spLocks noGrp="1"/>
          </p:cNvSpPr>
          <p:nvPr>
            <p:ph type="sldNum" sz="quarter" idx="12"/>
          </p:nvPr>
        </p:nvSpPr>
        <p:spPr/>
        <p:txBody>
          <a:bodyPr/>
          <a:lstStyle/>
          <a:p>
            <a:fld id="{5C6FAEEE-D619-4E65-A0EF-E650D0B3166A}" type="slidenum">
              <a:rPr lang="en-US" smtClean="0"/>
              <a:t>61</a:t>
            </a:fld>
            <a:endParaRPr lang="en-US"/>
          </a:p>
        </p:txBody>
      </p:sp>
    </p:spTree>
    <p:extLst>
      <p:ext uri="{BB962C8B-B14F-4D97-AF65-F5344CB8AC3E}">
        <p14:creationId xmlns:p14="http://schemas.microsoft.com/office/powerpoint/2010/main" val="273969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009358" y="273050"/>
            <a:ext cx="9601200" cy="1485900"/>
          </a:xfrm>
        </p:spPr>
        <p:txBody>
          <a:bodyPr>
            <a:normAutofit/>
          </a:bodyPr>
          <a:lstStyle/>
          <a:p>
            <a:pPr eaLnBrk="1" hangingPunct="1"/>
            <a:r>
              <a:rPr lang="en-US" sz="4000" dirty="0">
                <a:latin typeface="+mn-lt"/>
              </a:rPr>
              <a:t>Let us talk about Bluetooth standard</a:t>
            </a:r>
            <a:endParaRPr lang="en-SG" sz="4000" dirty="0">
              <a:latin typeface="+mn-lt"/>
            </a:endParaRPr>
          </a:p>
        </p:txBody>
      </p:sp>
      <p:sp>
        <p:nvSpPr>
          <p:cNvPr id="22531" name="Content Placeholder 2"/>
          <p:cNvSpPr>
            <a:spLocks noGrp="1"/>
          </p:cNvSpPr>
          <p:nvPr>
            <p:ph idx="1"/>
          </p:nvPr>
        </p:nvSpPr>
        <p:spPr>
          <a:xfrm>
            <a:off x="1071880" y="1758950"/>
            <a:ext cx="10110762" cy="4495800"/>
          </a:xfrm>
        </p:spPr>
        <p:txBody>
          <a:bodyPr>
            <a:normAutofit/>
          </a:bodyPr>
          <a:lstStyle/>
          <a:p>
            <a:r>
              <a:rPr lang="en-US" sz="2400" dirty="0">
                <a:latin typeface="+mj-lt"/>
              </a:rPr>
              <a:t>Data Rate: 125Kbps – 2 Mbps </a:t>
            </a:r>
          </a:p>
          <a:p>
            <a:r>
              <a:rPr lang="en-US" dirty="0">
                <a:latin typeface="+mj-lt"/>
              </a:rPr>
              <a:t>Classes </a:t>
            </a:r>
          </a:p>
          <a:p>
            <a:pPr lvl="1"/>
            <a:r>
              <a:rPr lang="en-US" dirty="0">
                <a:latin typeface="+mj-lt"/>
              </a:rPr>
              <a:t>Class 1,1.5: 10-100mW</a:t>
            </a:r>
          </a:p>
          <a:p>
            <a:pPr lvl="1"/>
            <a:r>
              <a:rPr lang="en-US" dirty="0">
                <a:latin typeface="+mj-lt"/>
              </a:rPr>
              <a:t>Class 2: 2.5mW</a:t>
            </a:r>
          </a:p>
          <a:p>
            <a:pPr lvl="1"/>
            <a:r>
              <a:rPr lang="en-US" dirty="0">
                <a:latin typeface="+mj-lt"/>
              </a:rPr>
              <a:t>Class 3: 1mW</a:t>
            </a:r>
          </a:p>
          <a:p>
            <a:endParaRPr lang="en-US" sz="2400" dirty="0">
              <a:latin typeface="+mj-lt"/>
            </a:endParaRPr>
          </a:p>
          <a:p>
            <a:r>
              <a:rPr lang="en-US" sz="2400" dirty="0">
                <a:latin typeface="+mj-lt"/>
              </a:rPr>
              <a:t>ISM band 2.4GHz (2.402GHz – 2.480GHz)</a:t>
            </a:r>
          </a:p>
          <a:p>
            <a:r>
              <a:rPr lang="en-US" sz="2400" dirty="0">
                <a:latin typeface="+mj-lt"/>
              </a:rPr>
              <a:t>Point-to-point, broadcast, mesh </a:t>
            </a:r>
          </a:p>
        </p:txBody>
      </p:sp>
      <p:sp>
        <p:nvSpPr>
          <p:cNvPr id="2" name="Slide Number Placeholder 1"/>
          <p:cNvSpPr>
            <a:spLocks noGrp="1"/>
          </p:cNvSpPr>
          <p:nvPr>
            <p:ph type="sldNum" sz="quarter" idx="12"/>
          </p:nvPr>
        </p:nvSpPr>
        <p:spPr/>
        <p:txBody>
          <a:bodyPr/>
          <a:lstStyle/>
          <a:p>
            <a:fld id="{69E57DC2-970A-4B3E-BB1C-7A09969E49DF}" type="slidenum">
              <a:rPr lang="en-US" smtClean="0"/>
              <a:t>62</a:t>
            </a:fld>
            <a:endParaRPr lang="en-US" dirty="0"/>
          </a:p>
        </p:txBody>
      </p:sp>
    </p:spTree>
    <p:extLst>
      <p:ext uri="{BB962C8B-B14F-4D97-AF65-F5344CB8AC3E}">
        <p14:creationId xmlns:p14="http://schemas.microsoft.com/office/powerpoint/2010/main" val="30091317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266" y="337263"/>
            <a:ext cx="10408534" cy="1485900"/>
          </a:xfrm>
        </p:spPr>
        <p:txBody>
          <a:bodyPr>
            <a:normAutofit/>
          </a:bodyPr>
          <a:lstStyle/>
          <a:p>
            <a:r>
              <a:rPr lang="en-US" sz="4000" dirty="0">
                <a:latin typeface="+mn-lt"/>
              </a:rPr>
              <a:t>Let us talk about Bluetooth standard: Bluetooth Low Energy (CC2640)</a:t>
            </a:r>
          </a:p>
        </p:txBody>
      </p:sp>
      <p:sp>
        <p:nvSpPr>
          <p:cNvPr id="3" name="Content Placeholder 2"/>
          <p:cNvSpPr>
            <a:spLocks noGrp="1"/>
          </p:cNvSpPr>
          <p:nvPr>
            <p:ph idx="1"/>
          </p:nvPr>
        </p:nvSpPr>
        <p:spPr>
          <a:xfrm>
            <a:off x="945266" y="2290549"/>
            <a:ext cx="9562214" cy="3113964"/>
          </a:xfrm>
        </p:spPr>
        <p:txBody>
          <a:bodyPr>
            <a:normAutofit/>
          </a:bodyPr>
          <a:lstStyle/>
          <a:p>
            <a:r>
              <a:rPr lang="en-US" sz="2800" dirty="0" err="1">
                <a:latin typeface="+mj-lt"/>
              </a:rPr>
              <a:t>Tx</a:t>
            </a:r>
            <a:r>
              <a:rPr lang="en-US" sz="2800" dirty="0">
                <a:latin typeface="+mj-lt"/>
              </a:rPr>
              <a:t> Current: ~ 6.1mA (0dBm) </a:t>
            </a:r>
          </a:p>
          <a:p>
            <a:r>
              <a:rPr lang="en-US" sz="2800" dirty="0" err="1">
                <a:latin typeface="+mj-lt"/>
              </a:rPr>
              <a:t>Tx</a:t>
            </a:r>
            <a:r>
              <a:rPr lang="en-US" sz="2800" dirty="0">
                <a:latin typeface="+mj-lt"/>
              </a:rPr>
              <a:t> Current: ~ 15mA </a:t>
            </a:r>
          </a:p>
          <a:p>
            <a:r>
              <a:rPr lang="en-US" sz="2800" dirty="0">
                <a:latin typeface="+mj-lt"/>
              </a:rPr>
              <a:t>Latency: 3 </a:t>
            </a:r>
            <a:r>
              <a:rPr lang="en-US" sz="2800" dirty="0" err="1">
                <a:latin typeface="+mj-lt"/>
              </a:rPr>
              <a:t>ms</a:t>
            </a:r>
            <a:r>
              <a:rPr lang="en-US" sz="2800" dirty="0">
                <a:latin typeface="+mj-lt"/>
              </a:rPr>
              <a:t> </a:t>
            </a:r>
          </a:p>
          <a:p>
            <a:r>
              <a:rPr lang="en-US" sz="2800" dirty="0">
                <a:latin typeface="+mj-lt"/>
              </a:rPr>
              <a:t>Sleep current ~ 1µA </a:t>
            </a:r>
          </a:p>
          <a:p>
            <a:r>
              <a:rPr lang="en-US" sz="2800" dirty="0">
                <a:latin typeface="+mj-lt"/>
              </a:rPr>
              <a:t>Designed for sending small chunks of data</a:t>
            </a:r>
          </a:p>
          <a:p>
            <a:endParaRPr lang="en-SG" dirty="0">
              <a:latin typeface="+mj-lt"/>
            </a:endParaRPr>
          </a:p>
          <a:p>
            <a:endParaRPr lang="en-US" sz="2800" dirty="0"/>
          </a:p>
          <a:p>
            <a:pPr marL="0" indent="0">
              <a:buNone/>
            </a:pPr>
            <a:endParaRPr lang="en-US" sz="2800" dirty="0"/>
          </a:p>
          <a:p>
            <a:pPr marL="0" indent="0">
              <a:buNone/>
            </a:pPr>
            <a:endParaRPr lang="en-US" sz="2800" dirty="0"/>
          </a:p>
        </p:txBody>
      </p:sp>
      <p:sp>
        <p:nvSpPr>
          <p:cNvPr id="4" name="Slide Number Placeholder 3"/>
          <p:cNvSpPr>
            <a:spLocks noGrp="1"/>
          </p:cNvSpPr>
          <p:nvPr>
            <p:ph type="sldNum" sz="quarter" idx="12"/>
          </p:nvPr>
        </p:nvSpPr>
        <p:spPr/>
        <p:txBody>
          <a:bodyPr/>
          <a:lstStyle/>
          <a:p>
            <a:fld id="{69E57DC2-970A-4B3E-BB1C-7A09969E49DF}" type="slidenum">
              <a:rPr lang="en-US" smtClean="0"/>
              <a:t>63</a:t>
            </a:fld>
            <a:endParaRPr lang="en-US" dirty="0"/>
          </a:p>
        </p:txBody>
      </p:sp>
    </p:spTree>
    <p:extLst>
      <p:ext uri="{BB962C8B-B14F-4D97-AF65-F5344CB8AC3E}">
        <p14:creationId xmlns:p14="http://schemas.microsoft.com/office/powerpoint/2010/main" val="19353196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450" y="282106"/>
            <a:ext cx="11277026" cy="909320"/>
          </a:xfrm>
        </p:spPr>
        <p:txBody>
          <a:bodyPr>
            <a:normAutofit/>
          </a:bodyPr>
          <a:lstStyle/>
          <a:p>
            <a:r>
              <a:rPr lang="en-US" sz="4000" dirty="0" err="1">
                <a:latin typeface="+mn-lt"/>
              </a:rPr>
              <a:t>SensorTag</a:t>
            </a:r>
            <a:r>
              <a:rPr lang="en-US" sz="4000" dirty="0">
                <a:latin typeface="+mn-lt"/>
              </a:rPr>
              <a:t>: Current consumption for radio states</a:t>
            </a:r>
            <a:endParaRPr lang="en-SG" sz="4000" dirty="0">
              <a:latin typeface="+mn-lt"/>
            </a:endParaRPr>
          </a:p>
        </p:txBody>
      </p:sp>
      <p:pic>
        <p:nvPicPr>
          <p:cNvPr id="5" name="Content Placeholder 4"/>
          <p:cNvPicPr>
            <a:picLocks noGrp="1" noChangeAspect="1"/>
          </p:cNvPicPr>
          <p:nvPr>
            <p:ph idx="1"/>
          </p:nvPr>
        </p:nvPicPr>
        <p:blipFill>
          <a:blip r:embed="rId3"/>
          <a:stretch>
            <a:fillRect/>
          </a:stretch>
        </p:blipFill>
        <p:spPr>
          <a:xfrm>
            <a:off x="915476" y="1347536"/>
            <a:ext cx="10361047" cy="2510004"/>
          </a:xfrm>
          <a:prstGeom prst="rect">
            <a:avLst/>
          </a:prstGeom>
        </p:spPr>
      </p:pic>
      <p:sp>
        <p:nvSpPr>
          <p:cNvPr id="4" name="Slide Number Placeholder 3"/>
          <p:cNvSpPr>
            <a:spLocks noGrp="1"/>
          </p:cNvSpPr>
          <p:nvPr>
            <p:ph type="sldNum" sz="quarter" idx="12"/>
          </p:nvPr>
        </p:nvSpPr>
        <p:spPr>
          <a:xfrm>
            <a:off x="9908670" y="6344421"/>
            <a:ext cx="1596292" cy="404614"/>
          </a:xfrm>
        </p:spPr>
        <p:txBody>
          <a:bodyPr/>
          <a:lstStyle/>
          <a:p>
            <a:fld id="{5C6FAEEE-D619-4E65-A0EF-E650D0B3166A}" type="slidenum">
              <a:rPr lang="en-US" smtClean="0"/>
              <a:t>64</a:t>
            </a:fld>
            <a:endParaRPr lang="en-US"/>
          </a:p>
        </p:txBody>
      </p:sp>
      <p:sp>
        <p:nvSpPr>
          <p:cNvPr id="8" name="Rectangle 7"/>
          <p:cNvSpPr/>
          <p:nvPr/>
        </p:nvSpPr>
        <p:spPr>
          <a:xfrm>
            <a:off x="915476" y="4607736"/>
            <a:ext cx="9641840" cy="1938992"/>
          </a:xfrm>
          <a:prstGeom prst="rect">
            <a:avLst/>
          </a:prstGeom>
        </p:spPr>
        <p:txBody>
          <a:bodyPr wrap="square">
            <a:spAutoFit/>
          </a:bodyPr>
          <a:lstStyle/>
          <a:p>
            <a:endParaRPr lang="en-US" sz="2400" dirty="0">
              <a:latin typeface="+mj-lt"/>
            </a:endParaRPr>
          </a:p>
          <a:p>
            <a:r>
              <a:rPr lang="en-US" sz="2400" dirty="0">
                <a:latin typeface="+mj-lt"/>
              </a:rPr>
              <a:t>For comparison,</a:t>
            </a:r>
          </a:p>
          <a:p>
            <a:pPr marL="800100" lvl="1" indent="-342900">
              <a:buFont typeface="Arial" panose="020B0604020202020204" pitchFamily="34" charset="0"/>
              <a:buChar char="•"/>
            </a:pPr>
            <a:r>
              <a:rPr lang="en-US" sz="2400" dirty="0" err="1">
                <a:latin typeface="+mj-lt"/>
              </a:rPr>
              <a:t>RaspberryPi</a:t>
            </a:r>
            <a:r>
              <a:rPr lang="en-US" sz="2400" dirty="0">
                <a:latin typeface="+mj-lt"/>
              </a:rPr>
              <a:t> 3 (</a:t>
            </a:r>
            <a:r>
              <a:rPr lang="en-SG" sz="2400" dirty="0">
                <a:latin typeface="+mj-lt"/>
              </a:rPr>
              <a:t>ARM Cortex-A53)</a:t>
            </a:r>
            <a:r>
              <a:rPr lang="en-US" sz="2400" dirty="0">
                <a:latin typeface="+mj-lt"/>
              </a:rPr>
              <a:t>: 1W - 2W</a:t>
            </a:r>
          </a:p>
          <a:p>
            <a:pPr marL="800100" lvl="1" indent="-342900">
              <a:buFont typeface="Arial" panose="020B0604020202020204" pitchFamily="34" charset="0"/>
              <a:buChar char="•"/>
            </a:pPr>
            <a:r>
              <a:rPr lang="en-US" sz="2400" dirty="0">
                <a:latin typeface="+mj-lt"/>
                <a:hlinkClick r:id="rId4"/>
              </a:rPr>
              <a:t>I7-7600U@2.8GHz</a:t>
            </a:r>
            <a:r>
              <a:rPr lang="en-US" sz="2400" dirty="0">
                <a:latin typeface="+mj-lt"/>
              </a:rPr>
              <a:t> (laptop): 7.5W (down), 15W (typical), 25W (up)</a:t>
            </a:r>
          </a:p>
          <a:p>
            <a:pPr marL="800100" lvl="1" indent="-342900">
              <a:buFont typeface="Arial" panose="020B0604020202020204" pitchFamily="34" charset="0"/>
              <a:buChar char="•"/>
            </a:pPr>
            <a:r>
              <a:rPr lang="en-US" sz="2400" dirty="0">
                <a:latin typeface="+mj-lt"/>
                <a:hlinkClick r:id="rId5"/>
              </a:rPr>
              <a:t>I7-7700@3.6GHz</a:t>
            </a:r>
            <a:r>
              <a:rPr lang="en-US" sz="2400" dirty="0">
                <a:latin typeface="+mj-lt"/>
              </a:rPr>
              <a:t> (desktop): 65W (typical)</a:t>
            </a:r>
            <a:endParaRPr lang="en-SG" sz="2400" dirty="0">
              <a:latin typeface="+mj-lt"/>
            </a:endParaRPr>
          </a:p>
        </p:txBody>
      </p:sp>
    </p:spTree>
    <p:extLst>
      <p:ext uri="{BB962C8B-B14F-4D97-AF65-F5344CB8AC3E}">
        <p14:creationId xmlns:p14="http://schemas.microsoft.com/office/powerpoint/2010/main" val="29096718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10251" y="3267543"/>
            <a:ext cx="7371497" cy="1258094"/>
          </a:xfrm>
        </p:spPr>
        <p:txBody>
          <a:bodyPr>
            <a:normAutofit fontScale="92500" lnSpcReduction="20000"/>
          </a:bodyPr>
          <a:lstStyle/>
          <a:p>
            <a:pPr marL="0" indent="0" algn="ctr">
              <a:buNone/>
            </a:pPr>
            <a:r>
              <a:rPr lang="en-US" sz="5200" dirty="0"/>
              <a:t>Duty Cycling Networking Interfaces</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65</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7365775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353800" cy="1325563"/>
          </a:xfrm>
        </p:spPr>
        <p:txBody>
          <a:bodyPr>
            <a:normAutofit/>
          </a:bodyPr>
          <a:lstStyle/>
          <a:p>
            <a:r>
              <a:rPr lang="en-US" sz="4000" dirty="0">
                <a:latin typeface="+mn-lt"/>
              </a:rPr>
              <a:t>Examples of Duty Cycling  (Network Interface)</a:t>
            </a:r>
          </a:p>
        </p:txBody>
      </p:sp>
      <p:sp>
        <p:nvSpPr>
          <p:cNvPr id="3" name="Content Placeholder 2"/>
          <p:cNvSpPr>
            <a:spLocks noGrp="1"/>
          </p:cNvSpPr>
          <p:nvPr>
            <p:ph idx="1"/>
          </p:nvPr>
        </p:nvSpPr>
        <p:spPr>
          <a:xfrm>
            <a:off x="1244601" y="1892300"/>
            <a:ext cx="10268526" cy="4394200"/>
          </a:xfrm>
        </p:spPr>
        <p:txBody>
          <a:bodyPr>
            <a:normAutofit/>
          </a:bodyPr>
          <a:lstStyle/>
          <a:p>
            <a:r>
              <a:rPr lang="en-US" sz="2400" dirty="0">
                <a:latin typeface="+mj-lt"/>
              </a:rPr>
              <a:t>Compare </a:t>
            </a:r>
            <a:r>
              <a:rPr lang="en-US" sz="2400" dirty="0" err="1">
                <a:latin typeface="+mj-lt"/>
              </a:rPr>
              <a:t>WiFi</a:t>
            </a:r>
            <a:r>
              <a:rPr lang="en-US" sz="2400" dirty="0">
                <a:latin typeface="+mj-lt"/>
              </a:rPr>
              <a:t> (100Mbps) and ZigBee/802.15.4 (250kbps), 1s cycle, assume same voltage</a:t>
            </a:r>
          </a:p>
          <a:p>
            <a:r>
              <a:rPr lang="en-US" sz="2400" dirty="0" err="1">
                <a:latin typeface="+mj-lt"/>
              </a:rPr>
              <a:t>WiFi</a:t>
            </a:r>
            <a:r>
              <a:rPr lang="en-US" sz="2400" dirty="0">
                <a:latin typeface="+mj-lt"/>
              </a:rPr>
              <a:t>, three states; </a:t>
            </a:r>
          </a:p>
          <a:p>
            <a:pPr lvl="1"/>
            <a:r>
              <a:rPr lang="en-US" sz="2400" dirty="0">
                <a:latin typeface="+mj-lt"/>
              </a:rPr>
              <a:t>Transmit: 280 mA</a:t>
            </a:r>
          </a:p>
          <a:p>
            <a:pPr lvl="1"/>
            <a:r>
              <a:rPr lang="en-US" sz="2400" dirty="0">
                <a:latin typeface="+mj-lt"/>
              </a:rPr>
              <a:t>Receive: 180 mA</a:t>
            </a:r>
          </a:p>
          <a:p>
            <a:pPr lvl="1"/>
            <a:r>
              <a:rPr lang="en-US" sz="2400" dirty="0">
                <a:latin typeface="+mj-lt"/>
              </a:rPr>
              <a:t>Idle: 10 mA</a:t>
            </a:r>
          </a:p>
          <a:p>
            <a:r>
              <a:rPr lang="en-US" sz="2400" dirty="0">
                <a:latin typeface="+mj-lt"/>
              </a:rPr>
              <a:t>802.15.4, three states:</a:t>
            </a:r>
          </a:p>
          <a:p>
            <a:pPr lvl="1"/>
            <a:r>
              <a:rPr lang="en-US" sz="2400" dirty="0">
                <a:latin typeface="+mj-lt"/>
              </a:rPr>
              <a:t>Transmit: 30 mA</a:t>
            </a:r>
          </a:p>
          <a:p>
            <a:pPr lvl="1"/>
            <a:r>
              <a:rPr lang="en-US" sz="2400" dirty="0">
                <a:latin typeface="+mj-lt"/>
              </a:rPr>
              <a:t>Receive: 18 mA</a:t>
            </a:r>
          </a:p>
          <a:p>
            <a:pPr lvl="1"/>
            <a:r>
              <a:rPr lang="en-US" sz="2400" dirty="0">
                <a:latin typeface="+mj-lt"/>
              </a:rPr>
              <a:t>Idle: 0.426mA</a:t>
            </a:r>
          </a:p>
          <a:p>
            <a:pPr lvl="1"/>
            <a:endParaRPr lang="en-US" dirty="0"/>
          </a:p>
          <a:p>
            <a:pPr lvl="1"/>
            <a:endParaRPr lang="en-US"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5C6FAEEE-D619-4E65-A0EF-E650D0B3166A}" type="slidenum">
              <a:rPr lang="en-US" smtClean="0"/>
              <a:t>66</a:t>
            </a:fld>
            <a:endParaRPr lang="en-US"/>
          </a:p>
        </p:txBody>
      </p:sp>
    </p:spTree>
    <p:extLst>
      <p:ext uri="{BB962C8B-B14F-4D97-AF65-F5344CB8AC3E}">
        <p14:creationId xmlns:p14="http://schemas.microsoft.com/office/powerpoint/2010/main" val="42283659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185478" cy="1325563"/>
          </a:xfrm>
        </p:spPr>
        <p:txBody>
          <a:bodyPr>
            <a:normAutofit/>
          </a:bodyPr>
          <a:lstStyle/>
          <a:p>
            <a:r>
              <a:rPr lang="en-US" sz="4000" dirty="0">
                <a:latin typeface="+mn-lt"/>
              </a:rPr>
              <a:t>Examples of Duty Cycling  (Network Interface)</a:t>
            </a:r>
          </a:p>
        </p:txBody>
      </p:sp>
      <p:sp>
        <p:nvSpPr>
          <p:cNvPr id="3" name="Content Placeholder 2"/>
          <p:cNvSpPr>
            <a:spLocks noGrp="1"/>
          </p:cNvSpPr>
          <p:nvPr>
            <p:ph idx="1"/>
          </p:nvPr>
        </p:nvSpPr>
        <p:spPr>
          <a:xfrm>
            <a:off x="838200" y="2010569"/>
            <a:ext cx="9702800" cy="4025900"/>
          </a:xfrm>
        </p:spPr>
        <p:txBody>
          <a:bodyPr>
            <a:normAutofit/>
          </a:bodyPr>
          <a:lstStyle/>
          <a:p>
            <a:r>
              <a:rPr lang="en-US" sz="2400" dirty="0">
                <a:latin typeface="+mj-lt"/>
              </a:rPr>
              <a:t>100% utilization (50% transmit, 50% receive)</a:t>
            </a:r>
          </a:p>
          <a:p>
            <a:pPr lvl="1"/>
            <a:r>
              <a:rPr lang="en-US" sz="2400" dirty="0" err="1">
                <a:latin typeface="+mj-lt"/>
              </a:rPr>
              <a:t>WiFi</a:t>
            </a:r>
            <a:r>
              <a:rPr lang="en-US" sz="2400" dirty="0">
                <a:latin typeface="+mj-lt"/>
              </a:rPr>
              <a:t>: (180+280)/2 = 230mA</a:t>
            </a:r>
          </a:p>
          <a:p>
            <a:pPr lvl="1"/>
            <a:r>
              <a:rPr lang="en-US" sz="2400" dirty="0">
                <a:latin typeface="+mj-lt"/>
              </a:rPr>
              <a:t>802.15.4: (18.8+30)/2 = </a:t>
            </a:r>
            <a:r>
              <a:rPr lang="en-US" sz="2400" u="sng" dirty="0">
                <a:latin typeface="+mj-lt"/>
              </a:rPr>
              <a:t>24.4mA</a:t>
            </a:r>
            <a:r>
              <a:rPr lang="en-US" sz="2400" dirty="0">
                <a:latin typeface="+mj-lt"/>
              </a:rPr>
              <a:t> (10.6% of </a:t>
            </a:r>
            <a:r>
              <a:rPr lang="en-US" sz="2400" dirty="0" err="1">
                <a:latin typeface="+mj-lt"/>
              </a:rPr>
              <a:t>WiFi</a:t>
            </a:r>
            <a:r>
              <a:rPr lang="en-US" sz="2400" dirty="0">
                <a:latin typeface="+mj-lt"/>
              </a:rPr>
              <a:t>)</a:t>
            </a:r>
          </a:p>
          <a:p>
            <a:r>
              <a:rPr lang="en-US" sz="2400" dirty="0">
                <a:latin typeface="+mj-lt"/>
              </a:rPr>
              <a:t> 10% utilization (5% transmit, 5% receive, 90% idle)</a:t>
            </a:r>
          </a:p>
          <a:p>
            <a:pPr lvl="1"/>
            <a:r>
              <a:rPr lang="en-US" sz="2400" dirty="0" err="1">
                <a:latin typeface="+mj-lt"/>
              </a:rPr>
              <a:t>WiFi</a:t>
            </a:r>
            <a:r>
              <a:rPr lang="en-US" sz="2400" dirty="0">
                <a:latin typeface="+mj-lt"/>
              </a:rPr>
              <a:t>: 230*0.1 + 10*0.9 = 32mA </a:t>
            </a:r>
          </a:p>
          <a:p>
            <a:pPr lvl="1"/>
            <a:r>
              <a:rPr lang="en-US" sz="2400" dirty="0">
                <a:latin typeface="+mj-lt"/>
              </a:rPr>
              <a:t>802.15.4: 24.4*0.1 + 0.426*0.9 = </a:t>
            </a:r>
            <a:r>
              <a:rPr lang="en-US" sz="2400" u="sng" dirty="0">
                <a:latin typeface="+mj-lt"/>
              </a:rPr>
              <a:t>2.823mA</a:t>
            </a:r>
            <a:r>
              <a:rPr lang="en-US" sz="2400" dirty="0">
                <a:latin typeface="+mj-lt"/>
              </a:rPr>
              <a:t> (8.8% of </a:t>
            </a:r>
            <a:r>
              <a:rPr lang="en-US" sz="2400" dirty="0" err="1">
                <a:latin typeface="+mj-lt"/>
              </a:rPr>
              <a:t>WiFi</a:t>
            </a:r>
            <a:r>
              <a:rPr lang="en-US" sz="2400" dirty="0">
                <a:latin typeface="+mj-lt"/>
              </a:rPr>
              <a:t>)</a:t>
            </a:r>
          </a:p>
          <a:p>
            <a:r>
              <a:rPr lang="en-US" sz="2400" dirty="0">
                <a:latin typeface="+mj-lt"/>
              </a:rPr>
              <a:t>1% utilization (0.5% transmit, 0.5% receive, 99% idle)</a:t>
            </a:r>
          </a:p>
          <a:p>
            <a:pPr lvl="1"/>
            <a:r>
              <a:rPr lang="en-US" sz="2400" dirty="0" err="1">
                <a:latin typeface="+mj-lt"/>
              </a:rPr>
              <a:t>WiFi</a:t>
            </a:r>
            <a:r>
              <a:rPr lang="en-US" sz="2400" dirty="0">
                <a:latin typeface="+mj-lt"/>
              </a:rPr>
              <a:t>: 230*0.01 + 10*0.99 = 12.2mA </a:t>
            </a:r>
          </a:p>
          <a:p>
            <a:pPr lvl="1"/>
            <a:r>
              <a:rPr lang="en-US" sz="2400" dirty="0">
                <a:latin typeface="+mj-lt"/>
              </a:rPr>
              <a:t>802.15.4: 24.4*0.01 + 0.426*0.99 = </a:t>
            </a:r>
            <a:r>
              <a:rPr lang="en-US" sz="2400" u="sng" dirty="0">
                <a:latin typeface="+mj-lt"/>
              </a:rPr>
              <a:t>0.6657mA</a:t>
            </a:r>
            <a:r>
              <a:rPr lang="en-US" sz="2400" dirty="0">
                <a:latin typeface="+mj-lt"/>
              </a:rPr>
              <a:t> (5.46% of </a:t>
            </a:r>
            <a:r>
              <a:rPr lang="en-US" sz="2400" dirty="0" err="1">
                <a:latin typeface="+mj-lt"/>
              </a:rPr>
              <a:t>WiFi</a:t>
            </a:r>
            <a:r>
              <a:rPr lang="en-US" sz="2400" dirty="0">
                <a:latin typeface="+mj-lt"/>
              </a:rPr>
              <a:t>)</a:t>
            </a:r>
          </a:p>
          <a:p>
            <a:pPr lvl="1"/>
            <a:endParaRPr lang="en-US"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5C6FAEEE-D619-4E65-A0EF-E650D0B3166A}" type="slidenum">
              <a:rPr lang="en-US" smtClean="0"/>
              <a:t>67</a:t>
            </a:fld>
            <a:endParaRPr lang="en-US"/>
          </a:p>
        </p:txBody>
      </p:sp>
    </p:spTree>
    <p:extLst>
      <p:ext uri="{BB962C8B-B14F-4D97-AF65-F5344CB8AC3E}">
        <p14:creationId xmlns:p14="http://schemas.microsoft.com/office/powerpoint/2010/main" val="271792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9063" y="3253896"/>
            <a:ext cx="8173873" cy="1258094"/>
          </a:xfrm>
        </p:spPr>
        <p:txBody>
          <a:bodyPr>
            <a:normAutofit fontScale="92500" lnSpcReduction="20000"/>
          </a:bodyPr>
          <a:lstStyle/>
          <a:p>
            <a:pPr marL="0" indent="0" algn="ctr">
              <a:buNone/>
            </a:pPr>
            <a:r>
              <a:rPr lang="en-US" sz="5200" dirty="0"/>
              <a:t>Energy consumption calculation for an embedded device </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68</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265580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p:cNvSpPr>
            <a:spLocks noGrp="1" noChangeArrowheads="1"/>
          </p:cNvSpPr>
          <p:nvPr>
            <p:ph type="title"/>
          </p:nvPr>
        </p:nvSpPr>
        <p:spPr>
          <a:xfrm>
            <a:off x="651673" y="388088"/>
            <a:ext cx="10430985" cy="1485900"/>
          </a:xfrm>
        </p:spPr>
        <p:txBody>
          <a:bodyPr>
            <a:normAutofit/>
          </a:bodyPr>
          <a:lstStyle/>
          <a:p>
            <a:r>
              <a:rPr lang="en-US" sz="4000" dirty="0">
                <a:latin typeface="+mn-lt"/>
              </a:rPr>
              <a:t>Lifespan calculation for a embedded device</a:t>
            </a:r>
          </a:p>
        </p:txBody>
      </p:sp>
      <p:sp>
        <p:nvSpPr>
          <p:cNvPr id="700419" name="Rectangle 3"/>
          <p:cNvSpPr>
            <a:spLocks noGrp="1" noChangeArrowheads="1"/>
          </p:cNvSpPr>
          <p:nvPr>
            <p:ph type="body" idx="1"/>
          </p:nvPr>
        </p:nvSpPr>
        <p:spPr>
          <a:xfrm>
            <a:off x="761766" y="1940663"/>
            <a:ext cx="10668467" cy="4349012"/>
          </a:xfrm>
        </p:spPr>
        <p:txBody>
          <a:bodyPr/>
          <a:lstStyle/>
          <a:p>
            <a:r>
              <a:rPr lang="en-US" sz="2800" dirty="0">
                <a:latin typeface="+mj-lt"/>
              </a:rPr>
              <a:t>Illustrative readings for different state of radio transceiver:</a:t>
            </a:r>
          </a:p>
          <a:p>
            <a:pPr lvl="1"/>
            <a:r>
              <a:rPr lang="en-US" sz="2800" dirty="0">
                <a:latin typeface="+mj-lt"/>
              </a:rPr>
              <a:t>Idle power consumption(MCU)	: 10mA</a:t>
            </a:r>
          </a:p>
          <a:p>
            <a:pPr lvl="1"/>
            <a:r>
              <a:rPr lang="en-US" sz="2800" dirty="0">
                <a:latin typeface="+mj-lt"/>
              </a:rPr>
              <a:t>Transmitting	(PTX)			: 20mA</a:t>
            </a:r>
          </a:p>
          <a:p>
            <a:pPr lvl="1"/>
            <a:r>
              <a:rPr lang="en-US" sz="2800" dirty="0">
                <a:latin typeface="+mj-lt"/>
              </a:rPr>
              <a:t>Receiving (PRX)			: 10mA</a:t>
            </a:r>
          </a:p>
          <a:p>
            <a:pPr lvl="1"/>
            <a:r>
              <a:rPr lang="en-US" sz="2800" dirty="0">
                <a:latin typeface="+mj-lt"/>
              </a:rPr>
              <a:t>Sleeping				: 0.1mA</a:t>
            </a:r>
          </a:p>
          <a:p>
            <a:endParaRPr lang="en-US" sz="2800" dirty="0">
              <a:latin typeface="+mj-lt"/>
            </a:endParaRPr>
          </a:p>
          <a:p>
            <a:r>
              <a:rPr lang="en-US" sz="2800" dirty="0">
                <a:latin typeface="+mj-lt"/>
              </a:rPr>
              <a:t>Battery = 2 (1.5V) AA batteries, each provides </a:t>
            </a:r>
            <a:r>
              <a:rPr lang="en-US" sz="2800" u="sng" dirty="0">
                <a:latin typeface="+mj-lt"/>
              </a:rPr>
              <a:t>2300 </a:t>
            </a:r>
            <a:r>
              <a:rPr lang="en-US" sz="2800" u="sng" dirty="0" err="1">
                <a:latin typeface="+mj-lt"/>
              </a:rPr>
              <a:t>mAh</a:t>
            </a:r>
            <a:endParaRPr lang="en-US" sz="2800" u="sng" dirty="0">
              <a:latin typeface="+mj-lt"/>
            </a:endParaRPr>
          </a:p>
          <a:p>
            <a:pPr lvl="1"/>
            <a:r>
              <a:rPr lang="en-US" sz="2800" dirty="0">
                <a:latin typeface="+mj-lt"/>
              </a:rPr>
              <a:t>Total battery power = 2 * 1.5 * 2.3 = </a:t>
            </a:r>
            <a:r>
              <a:rPr lang="en-US" sz="2800" u="sng" dirty="0">
                <a:latin typeface="+mj-lt"/>
              </a:rPr>
              <a:t>6.9Wh</a:t>
            </a:r>
            <a:r>
              <a:rPr lang="en-US" sz="2800" dirty="0">
                <a:latin typeface="+mj-lt"/>
              </a:rPr>
              <a:t>  </a:t>
            </a:r>
            <a:r>
              <a:rPr lang="en-US" dirty="0"/>
              <a:t>		 </a:t>
            </a:r>
          </a:p>
        </p:txBody>
      </p:sp>
      <p:sp>
        <p:nvSpPr>
          <p:cNvPr id="2" name="Slide Number Placeholder 1"/>
          <p:cNvSpPr>
            <a:spLocks noGrp="1"/>
          </p:cNvSpPr>
          <p:nvPr>
            <p:ph type="sldNum" sz="quarter" idx="12"/>
          </p:nvPr>
        </p:nvSpPr>
        <p:spPr/>
        <p:txBody>
          <a:bodyPr/>
          <a:lstStyle/>
          <a:p>
            <a:fld id="{5C6FAEEE-D619-4E65-A0EF-E650D0B3166A}" type="slidenum">
              <a:rPr lang="en-US" smtClean="0"/>
              <a:t>69</a:t>
            </a:fld>
            <a:endParaRPr lang="en-US"/>
          </a:p>
        </p:txBody>
      </p:sp>
    </p:spTree>
    <p:extLst>
      <p:ext uri="{BB962C8B-B14F-4D97-AF65-F5344CB8AC3E}">
        <p14:creationId xmlns:p14="http://schemas.microsoft.com/office/powerpoint/2010/main" val="3708696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331" y="3131066"/>
            <a:ext cx="12037337" cy="1258094"/>
          </a:xfrm>
        </p:spPr>
        <p:txBody>
          <a:bodyPr>
            <a:normAutofit/>
          </a:bodyPr>
          <a:lstStyle/>
          <a:p>
            <a:pPr marL="0" indent="0" algn="ctr">
              <a:buNone/>
            </a:pPr>
            <a:r>
              <a:rPr lang="en-US" sz="4800" dirty="0"/>
              <a:t>Let us review the last lecture</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7</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2024527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7" name="Rectangle 3"/>
          <p:cNvSpPr>
            <a:spLocks noGrp="1" noChangeArrowheads="1"/>
          </p:cNvSpPr>
          <p:nvPr>
            <p:ph type="body" idx="1"/>
          </p:nvPr>
        </p:nvSpPr>
        <p:spPr>
          <a:xfrm>
            <a:off x="838200" y="1671637"/>
            <a:ext cx="10430984" cy="4684713"/>
          </a:xfrm>
        </p:spPr>
        <p:txBody>
          <a:bodyPr>
            <a:normAutofit/>
          </a:bodyPr>
          <a:lstStyle/>
          <a:p>
            <a:r>
              <a:rPr lang="en-US" dirty="0">
                <a:latin typeface="+mj-lt"/>
              </a:rPr>
              <a:t>The clock frequency of the microcontroller: 48 MHz</a:t>
            </a:r>
          </a:p>
          <a:p>
            <a:pPr lvl="1"/>
            <a:r>
              <a:rPr lang="en-US" sz="2400" dirty="0">
                <a:latin typeface="+mj-lt"/>
              </a:rPr>
              <a:t>What is one clock cycle?	</a:t>
            </a:r>
          </a:p>
          <a:p>
            <a:pPr marL="457200" lvl="1" indent="0">
              <a:buNone/>
            </a:pPr>
            <a:endParaRPr lang="en-US" sz="2400" dirty="0">
              <a:latin typeface="+mj-lt"/>
            </a:endParaRPr>
          </a:p>
          <a:p>
            <a:pPr lvl="1"/>
            <a:endParaRPr lang="en-US" dirty="0">
              <a:latin typeface="+mj-lt"/>
            </a:endParaRPr>
          </a:p>
          <a:p>
            <a:endParaRPr lang="en-US" sz="2400" dirty="0"/>
          </a:p>
        </p:txBody>
      </p:sp>
      <p:sp>
        <p:nvSpPr>
          <p:cNvPr id="2" name="Slide Number Placeholder 1"/>
          <p:cNvSpPr>
            <a:spLocks noGrp="1"/>
          </p:cNvSpPr>
          <p:nvPr>
            <p:ph type="sldNum" sz="quarter" idx="12"/>
          </p:nvPr>
        </p:nvSpPr>
        <p:spPr/>
        <p:txBody>
          <a:bodyPr/>
          <a:lstStyle/>
          <a:p>
            <a:fld id="{5C6FAEEE-D619-4E65-A0EF-E650D0B3166A}" type="slidenum">
              <a:rPr lang="en-US" smtClean="0"/>
              <a:t>70</a:t>
            </a:fld>
            <a:endParaRPr lang="en-US"/>
          </a:p>
        </p:txBody>
      </p:sp>
      <p:sp>
        <p:nvSpPr>
          <p:cNvPr id="5" name="Rectangle 2">
            <a:extLst>
              <a:ext uri="{FF2B5EF4-FFF2-40B4-BE49-F238E27FC236}">
                <a16:creationId xmlns:a16="http://schemas.microsoft.com/office/drawing/2014/main" id="{78C69849-A21A-1030-AEDE-C4557B38249A}"/>
              </a:ext>
            </a:extLst>
          </p:cNvPr>
          <p:cNvSpPr>
            <a:spLocks noGrp="1" noChangeArrowheads="1"/>
          </p:cNvSpPr>
          <p:nvPr>
            <p:ph type="title"/>
          </p:nvPr>
        </p:nvSpPr>
        <p:spPr>
          <a:xfrm>
            <a:off x="651673" y="388088"/>
            <a:ext cx="10430985" cy="1485900"/>
          </a:xfrm>
        </p:spPr>
        <p:txBody>
          <a:bodyPr>
            <a:normAutofit/>
          </a:bodyPr>
          <a:lstStyle/>
          <a:p>
            <a:r>
              <a:rPr lang="en-US" sz="4000" dirty="0">
                <a:latin typeface="+mn-lt"/>
              </a:rPr>
              <a:t>Lifespan calculation for a embedded device</a:t>
            </a:r>
          </a:p>
        </p:txBody>
      </p:sp>
    </p:spTree>
    <p:extLst>
      <p:ext uri="{BB962C8B-B14F-4D97-AF65-F5344CB8AC3E}">
        <p14:creationId xmlns:p14="http://schemas.microsoft.com/office/powerpoint/2010/main" val="12558214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7" name="Rectangle 3"/>
          <p:cNvSpPr>
            <a:spLocks noGrp="1" noChangeArrowheads="1"/>
          </p:cNvSpPr>
          <p:nvPr>
            <p:ph type="body" idx="1"/>
          </p:nvPr>
        </p:nvSpPr>
        <p:spPr>
          <a:xfrm>
            <a:off x="838200" y="1671637"/>
            <a:ext cx="10430984" cy="4684713"/>
          </a:xfrm>
        </p:spPr>
        <p:txBody>
          <a:bodyPr>
            <a:normAutofit/>
          </a:bodyPr>
          <a:lstStyle/>
          <a:p>
            <a:r>
              <a:rPr lang="en-US" dirty="0">
                <a:latin typeface="+mj-lt"/>
              </a:rPr>
              <a:t>The clock frequency of the microcontroller: 48 MHz</a:t>
            </a:r>
          </a:p>
          <a:p>
            <a:pPr lvl="1"/>
            <a:r>
              <a:rPr lang="en-US" sz="2400" dirty="0">
                <a:latin typeface="+mj-lt"/>
              </a:rPr>
              <a:t>What is one clock cycle?	 20.8 nanoseconds</a:t>
            </a:r>
          </a:p>
          <a:p>
            <a:pPr marL="457200" lvl="1" indent="0">
              <a:buNone/>
            </a:pPr>
            <a:endParaRPr lang="en-US" sz="2400" dirty="0">
              <a:latin typeface="+mj-lt"/>
            </a:endParaRPr>
          </a:p>
          <a:p>
            <a:pPr lvl="1"/>
            <a:endParaRPr lang="en-US" dirty="0">
              <a:latin typeface="+mj-lt"/>
            </a:endParaRPr>
          </a:p>
          <a:p>
            <a:endParaRPr lang="en-US" sz="2400" dirty="0"/>
          </a:p>
        </p:txBody>
      </p:sp>
      <p:sp>
        <p:nvSpPr>
          <p:cNvPr id="2" name="Slide Number Placeholder 1"/>
          <p:cNvSpPr>
            <a:spLocks noGrp="1"/>
          </p:cNvSpPr>
          <p:nvPr>
            <p:ph type="sldNum" sz="quarter" idx="12"/>
          </p:nvPr>
        </p:nvSpPr>
        <p:spPr/>
        <p:txBody>
          <a:bodyPr/>
          <a:lstStyle/>
          <a:p>
            <a:fld id="{5C6FAEEE-D619-4E65-A0EF-E650D0B3166A}" type="slidenum">
              <a:rPr lang="en-US" smtClean="0"/>
              <a:t>71</a:t>
            </a:fld>
            <a:endParaRPr lang="en-US"/>
          </a:p>
        </p:txBody>
      </p:sp>
      <p:sp>
        <p:nvSpPr>
          <p:cNvPr id="5" name="Rectangle 2">
            <a:extLst>
              <a:ext uri="{FF2B5EF4-FFF2-40B4-BE49-F238E27FC236}">
                <a16:creationId xmlns:a16="http://schemas.microsoft.com/office/drawing/2014/main" id="{78C69849-A21A-1030-AEDE-C4557B38249A}"/>
              </a:ext>
            </a:extLst>
          </p:cNvPr>
          <p:cNvSpPr>
            <a:spLocks noGrp="1" noChangeArrowheads="1"/>
          </p:cNvSpPr>
          <p:nvPr>
            <p:ph type="title"/>
          </p:nvPr>
        </p:nvSpPr>
        <p:spPr>
          <a:xfrm>
            <a:off x="651673" y="388088"/>
            <a:ext cx="10430985" cy="1485900"/>
          </a:xfrm>
        </p:spPr>
        <p:txBody>
          <a:bodyPr>
            <a:normAutofit/>
          </a:bodyPr>
          <a:lstStyle/>
          <a:p>
            <a:r>
              <a:rPr lang="en-US" sz="4000" dirty="0">
                <a:latin typeface="+mn-lt"/>
              </a:rPr>
              <a:t>Lifespan calculation for a embedded device</a:t>
            </a:r>
          </a:p>
        </p:txBody>
      </p:sp>
    </p:spTree>
    <p:extLst>
      <p:ext uri="{BB962C8B-B14F-4D97-AF65-F5344CB8AC3E}">
        <p14:creationId xmlns:p14="http://schemas.microsoft.com/office/powerpoint/2010/main" val="2241769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7" name="Rectangle 3"/>
          <p:cNvSpPr>
            <a:spLocks noGrp="1" noChangeArrowheads="1"/>
          </p:cNvSpPr>
          <p:nvPr>
            <p:ph type="body" idx="1"/>
          </p:nvPr>
        </p:nvSpPr>
        <p:spPr>
          <a:xfrm>
            <a:off x="838200" y="1671637"/>
            <a:ext cx="10430984" cy="4684713"/>
          </a:xfrm>
        </p:spPr>
        <p:txBody>
          <a:bodyPr>
            <a:normAutofit/>
          </a:bodyPr>
          <a:lstStyle/>
          <a:p>
            <a:r>
              <a:rPr lang="en-US" dirty="0">
                <a:latin typeface="+mj-lt"/>
              </a:rPr>
              <a:t>The clock frequency of the microcontroller: 48 MHz</a:t>
            </a:r>
          </a:p>
          <a:p>
            <a:pPr lvl="1"/>
            <a:r>
              <a:rPr lang="en-US" sz="2400" dirty="0">
                <a:latin typeface="+mj-lt"/>
              </a:rPr>
              <a:t>What is one clock cycle?	 20.8 nanoseconds</a:t>
            </a:r>
          </a:p>
          <a:p>
            <a:pPr marL="457200" lvl="1" indent="0">
              <a:buNone/>
            </a:pPr>
            <a:endParaRPr lang="en-US" sz="2400" dirty="0">
              <a:latin typeface="+mj-lt"/>
            </a:endParaRPr>
          </a:p>
          <a:p>
            <a:r>
              <a:rPr lang="en-US" dirty="0">
                <a:latin typeface="+mj-lt"/>
              </a:rPr>
              <a:t>Please assume the following: </a:t>
            </a:r>
          </a:p>
          <a:p>
            <a:pPr lvl="1"/>
            <a:r>
              <a:rPr lang="en-US" dirty="0">
                <a:latin typeface="+mj-lt"/>
              </a:rPr>
              <a:t>A</a:t>
            </a:r>
            <a:r>
              <a:rPr lang="en-US" sz="2400" dirty="0">
                <a:latin typeface="+mj-lt"/>
              </a:rPr>
              <a:t>verage instructions takes 8 clock cycles</a:t>
            </a:r>
          </a:p>
          <a:p>
            <a:pPr lvl="1"/>
            <a:r>
              <a:rPr lang="en-US" sz="2400" dirty="0">
                <a:latin typeface="+mj-lt"/>
              </a:rPr>
              <a:t>The task takes on an average 20,000 cycles</a:t>
            </a:r>
          </a:p>
          <a:p>
            <a:pPr lvl="1"/>
            <a:endParaRPr lang="en-US" sz="2400" dirty="0">
              <a:latin typeface="+mj-lt"/>
            </a:endParaRPr>
          </a:p>
          <a:p>
            <a:r>
              <a:rPr lang="en-US" dirty="0">
                <a:latin typeface="+mj-lt"/>
              </a:rPr>
              <a:t>How much time is taken for execution of the tasks?</a:t>
            </a:r>
          </a:p>
          <a:p>
            <a:pPr lvl="1"/>
            <a:endParaRPr lang="en-US" dirty="0">
              <a:latin typeface="+mj-lt"/>
            </a:endParaRPr>
          </a:p>
          <a:p>
            <a:endParaRPr lang="en-US" sz="2400" dirty="0"/>
          </a:p>
        </p:txBody>
      </p:sp>
      <p:sp>
        <p:nvSpPr>
          <p:cNvPr id="2" name="Slide Number Placeholder 1"/>
          <p:cNvSpPr>
            <a:spLocks noGrp="1"/>
          </p:cNvSpPr>
          <p:nvPr>
            <p:ph type="sldNum" sz="quarter" idx="12"/>
          </p:nvPr>
        </p:nvSpPr>
        <p:spPr/>
        <p:txBody>
          <a:bodyPr/>
          <a:lstStyle/>
          <a:p>
            <a:fld id="{5C6FAEEE-D619-4E65-A0EF-E650D0B3166A}" type="slidenum">
              <a:rPr lang="en-US" smtClean="0"/>
              <a:t>72</a:t>
            </a:fld>
            <a:endParaRPr lang="en-US"/>
          </a:p>
        </p:txBody>
      </p:sp>
      <p:sp>
        <p:nvSpPr>
          <p:cNvPr id="5" name="Rectangle 2">
            <a:extLst>
              <a:ext uri="{FF2B5EF4-FFF2-40B4-BE49-F238E27FC236}">
                <a16:creationId xmlns:a16="http://schemas.microsoft.com/office/drawing/2014/main" id="{78C69849-A21A-1030-AEDE-C4557B38249A}"/>
              </a:ext>
            </a:extLst>
          </p:cNvPr>
          <p:cNvSpPr>
            <a:spLocks noGrp="1" noChangeArrowheads="1"/>
          </p:cNvSpPr>
          <p:nvPr>
            <p:ph type="title"/>
          </p:nvPr>
        </p:nvSpPr>
        <p:spPr>
          <a:xfrm>
            <a:off x="651673" y="388088"/>
            <a:ext cx="10430985" cy="1485900"/>
          </a:xfrm>
        </p:spPr>
        <p:txBody>
          <a:bodyPr>
            <a:normAutofit/>
          </a:bodyPr>
          <a:lstStyle/>
          <a:p>
            <a:r>
              <a:rPr lang="en-US" sz="4000" dirty="0">
                <a:latin typeface="+mn-lt"/>
              </a:rPr>
              <a:t>Lifespan calculation for a embedded device</a:t>
            </a:r>
          </a:p>
        </p:txBody>
      </p:sp>
    </p:spTree>
    <p:extLst>
      <p:ext uri="{BB962C8B-B14F-4D97-AF65-F5344CB8AC3E}">
        <p14:creationId xmlns:p14="http://schemas.microsoft.com/office/powerpoint/2010/main" val="28234152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7" name="Rectangle 3"/>
          <p:cNvSpPr>
            <a:spLocks noGrp="1" noChangeArrowheads="1"/>
          </p:cNvSpPr>
          <p:nvPr>
            <p:ph type="body" idx="1"/>
          </p:nvPr>
        </p:nvSpPr>
        <p:spPr>
          <a:xfrm>
            <a:off x="651673" y="1744209"/>
            <a:ext cx="10430984" cy="4467906"/>
          </a:xfrm>
        </p:spPr>
        <p:txBody>
          <a:bodyPr>
            <a:normAutofit/>
          </a:bodyPr>
          <a:lstStyle/>
          <a:p>
            <a:r>
              <a:rPr lang="en-US" dirty="0">
                <a:latin typeface="+mj-lt"/>
              </a:rPr>
              <a:t>The clock frequency of the microcontroller: 48 MHz</a:t>
            </a:r>
          </a:p>
          <a:p>
            <a:pPr lvl="1"/>
            <a:r>
              <a:rPr lang="en-US" sz="2400" dirty="0">
                <a:latin typeface="+mj-lt"/>
              </a:rPr>
              <a:t>What is one clock cycle?	 20.8 nanoseconds</a:t>
            </a:r>
          </a:p>
          <a:p>
            <a:pPr marL="457200" lvl="1" indent="0">
              <a:buNone/>
            </a:pPr>
            <a:endParaRPr lang="en-US" sz="2400" dirty="0">
              <a:latin typeface="+mj-lt"/>
            </a:endParaRPr>
          </a:p>
          <a:p>
            <a:r>
              <a:rPr lang="en-US" dirty="0">
                <a:latin typeface="+mj-lt"/>
              </a:rPr>
              <a:t>Please assume the following: </a:t>
            </a:r>
          </a:p>
          <a:p>
            <a:pPr lvl="1"/>
            <a:r>
              <a:rPr lang="en-US" dirty="0">
                <a:latin typeface="+mj-lt"/>
              </a:rPr>
              <a:t>A</a:t>
            </a:r>
            <a:r>
              <a:rPr lang="en-US" sz="2400" dirty="0">
                <a:latin typeface="+mj-lt"/>
              </a:rPr>
              <a:t>verage instructions takes 8 clock cycles</a:t>
            </a:r>
          </a:p>
          <a:p>
            <a:pPr lvl="1"/>
            <a:r>
              <a:rPr lang="en-US" sz="2400" dirty="0">
                <a:latin typeface="+mj-lt"/>
              </a:rPr>
              <a:t>The task takes on an average 20,000 cycles</a:t>
            </a:r>
          </a:p>
          <a:p>
            <a:pPr lvl="1"/>
            <a:endParaRPr lang="en-US" sz="2400" dirty="0">
              <a:latin typeface="+mj-lt"/>
            </a:endParaRPr>
          </a:p>
          <a:p>
            <a:r>
              <a:rPr lang="en-US" dirty="0">
                <a:latin typeface="+mj-lt"/>
              </a:rPr>
              <a:t>How much time is taken for execution of the tasks?</a:t>
            </a:r>
          </a:p>
          <a:p>
            <a:pPr lvl="1"/>
            <a:r>
              <a:rPr lang="en-US" dirty="0">
                <a:latin typeface="+mj-lt"/>
              </a:rPr>
              <a:t>8 * 20000 * 20.8 (nano seconds) = 3.32 milliseconds</a:t>
            </a:r>
          </a:p>
        </p:txBody>
      </p:sp>
      <p:sp>
        <p:nvSpPr>
          <p:cNvPr id="2" name="Slide Number Placeholder 1"/>
          <p:cNvSpPr>
            <a:spLocks noGrp="1"/>
          </p:cNvSpPr>
          <p:nvPr>
            <p:ph type="sldNum" sz="quarter" idx="12"/>
          </p:nvPr>
        </p:nvSpPr>
        <p:spPr/>
        <p:txBody>
          <a:bodyPr/>
          <a:lstStyle/>
          <a:p>
            <a:fld id="{5C6FAEEE-D619-4E65-A0EF-E650D0B3166A}" type="slidenum">
              <a:rPr lang="en-US" smtClean="0"/>
              <a:t>73</a:t>
            </a:fld>
            <a:endParaRPr lang="en-US"/>
          </a:p>
        </p:txBody>
      </p:sp>
      <p:sp>
        <p:nvSpPr>
          <p:cNvPr id="5" name="Rectangle 2">
            <a:extLst>
              <a:ext uri="{FF2B5EF4-FFF2-40B4-BE49-F238E27FC236}">
                <a16:creationId xmlns:a16="http://schemas.microsoft.com/office/drawing/2014/main" id="{78C69849-A21A-1030-AEDE-C4557B38249A}"/>
              </a:ext>
            </a:extLst>
          </p:cNvPr>
          <p:cNvSpPr>
            <a:spLocks noGrp="1" noChangeArrowheads="1"/>
          </p:cNvSpPr>
          <p:nvPr>
            <p:ph type="title"/>
          </p:nvPr>
        </p:nvSpPr>
        <p:spPr>
          <a:xfrm>
            <a:off x="651673" y="388088"/>
            <a:ext cx="10430985" cy="1485900"/>
          </a:xfrm>
        </p:spPr>
        <p:txBody>
          <a:bodyPr>
            <a:normAutofit/>
          </a:bodyPr>
          <a:lstStyle/>
          <a:p>
            <a:r>
              <a:rPr lang="en-US" sz="4000" dirty="0">
                <a:latin typeface="+mn-lt"/>
              </a:rPr>
              <a:t>Lifespan calculation for a embedded device</a:t>
            </a:r>
          </a:p>
        </p:txBody>
      </p:sp>
    </p:spTree>
    <p:extLst>
      <p:ext uri="{BB962C8B-B14F-4D97-AF65-F5344CB8AC3E}">
        <p14:creationId xmlns:p14="http://schemas.microsoft.com/office/powerpoint/2010/main" val="7066082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Rectangle 2"/>
          <p:cNvSpPr>
            <a:spLocks noGrp="1" noChangeArrowheads="1"/>
          </p:cNvSpPr>
          <p:nvPr>
            <p:ph type="title"/>
          </p:nvPr>
        </p:nvSpPr>
        <p:spPr/>
        <p:txBody>
          <a:bodyPr/>
          <a:lstStyle/>
          <a:p>
            <a:r>
              <a:rPr lang="en-US" sz="4400" dirty="0">
                <a:latin typeface="+mn-lt"/>
              </a:rPr>
              <a:t>Lifespan calculation for a embedded device</a:t>
            </a:r>
            <a:endParaRPr lang="en-US" dirty="0"/>
          </a:p>
        </p:txBody>
      </p:sp>
      <p:sp>
        <p:nvSpPr>
          <p:cNvPr id="703491" name="Rectangle 3"/>
          <p:cNvSpPr>
            <a:spLocks noGrp="1" noChangeArrowheads="1"/>
          </p:cNvSpPr>
          <p:nvPr>
            <p:ph type="body" idx="1"/>
          </p:nvPr>
        </p:nvSpPr>
        <p:spPr>
          <a:xfrm>
            <a:off x="838200" y="1714500"/>
            <a:ext cx="10134600" cy="4318000"/>
          </a:xfrm>
        </p:spPr>
        <p:txBody>
          <a:bodyPr>
            <a:normAutofit/>
          </a:bodyPr>
          <a:lstStyle/>
          <a:p>
            <a:r>
              <a:rPr lang="en-US" sz="2400" dirty="0">
                <a:latin typeface="+mj-lt"/>
              </a:rPr>
              <a:t>Data rate for wireless transmissions: 250 kilobits/second</a:t>
            </a:r>
          </a:p>
          <a:p>
            <a:r>
              <a:rPr lang="en-US" sz="2400" dirty="0">
                <a:latin typeface="+mj-lt"/>
              </a:rPr>
              <a:t>Amount of data to be transmitted:  50 bytes</a:t>
            </a:r>
          </a:p>
          <a:p>
            <a:r>
              <a:rPr lang="en-US" sz="2400" dirty="0">
                <a:latin typeface="+mj-lt"/>
              </a:rPr>
              <a:t>Time taken = (50 * 8)/250000 = 1.6ms</a:t>
            </a:r>
          </a:p>
          <a:p>
            <a:r>
              <a:rPr lang="en-US" sz="2400" dirty="0">
                <a:latin typeface="+mj-lt"/>
              </a:rPr>
              <a:t>Current drawn (transmit + CPU) = 30mA</a:t>
            </a:r>
          </a:p>
          <a:p>
            <a:r>
              <a:rPr lang="en-US" sz="2400" dirty="0">
                <a:latin typeface="+mj-lt"/>
              </a:rPr>
              <a:t>Current drawn </a:t>
            </a:r>
          </a:p>
          <a:p>
            <a:pPr marL="457200" lvl="1" indent="0">
              <a:buNone/>
            </a:pPr>
            <a:r>
              <a:rPr lang="en-US" sz="2400" dirty="0">
                <a:latin typeface="+mj-lt"/>
              </a:rPr>
              <a:t>= 30 * 1.6  </a:t>
            </a:r>
          </a:p>
          <a:p>
            <a:pPr marL="457200" lvl="1" indent="0">
              <a:buNone/>
            </a:pPr>
            <a:r>
              <a:rPr lang="en-US" sz="2400" dirty="0">
                <a:latin typeface="+mj-lt"/>
              </a:rPr>
              <a:t>= </a:t>
            </a:r>
            <a:r>
              <a:rPr lang="en-US" sz="2400" u="sng" dirty="0">
                <a:latin typeface="+mj-lt"/>
              </a:rPr>
              <a:t>0.048mAs</a:t>
            </a:r>
          </a:p>
        </p:txBody>
      </p:sp>
      <p:sp>
        <p:nvSpPr>
          <p:cNvPr id="2" name="Slide Number Placeholder 1"/>
          <p:cNvSpPr>
            <a:spLocks noGrp="1"/>
          </p:cNvSpPr>
          <p:nvPr>
            <p:ph type="sldNum" sz="quarter" idx="12"/>
          </p:nvPr>
        </p:nvSpPr>
        <p:spPr/>
        <p:txBody>
          <a:bodyPr/>
          <a:lstStyle/>
          <a:p>
            <a:fld id="{5C6FAEEE-D619-4E65-A0EF-E650D0B3166A}" type="slidenum">
              <a:rPr lang="en-US" smtClean="0"/>
              <a:t>74</a:t>
            </a:fld>
            <a:endParaRPr lang="en-US"/>
          </a:p>
        </p:txBody>
      </p:sp>
    </p:spTree>
    <p:extLst>
      <p:ext uri="{BB962C8B-B14F-4D97-AF65-F5344CB8AC3E}">
        <p14:creationId xmlns:p14="http://schemas.microsoft.com/office/powerpoint/2010/main" val="36498111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p:txBody>
          <a:bodyPr/>
          <a:lstStyle/>
          <a:p>
            <a:r>
              <a:rPr lang="en-US" sz="4400" dirty="0">
                <a:latin typeface="+mn-lt"/>
              </a:rPr>
              <a:t>Lifespan calculation for a embedded device</a:t>
            </a:r>
            <a:endParaRPr lang="en-US" dirty="0"/>
          </a:p>
        </p:txBody>
      </p:sp>
      <p:sp>
        <p:nvSpPr>
          <p:cNvPr id="704515" name="Rectangle 3"/>
          <p:cNvSpPr>
            <a:spLocks noGrp="1" noChangeArrowheads="1"/>
          </p:cNvSpPr>
          <p:nvPr>
            <p:ph type="body" idx="1"/>
          </p:nvPr>
        </p:nvSpPr>
        <p:spPr>
          <a:xfrm>
            <a:off x="939799" y="1525651"/>
            <a:ext cx="10414001" cy="4066309"/>
          </a:xfrm>
        </p:spPr>
        <p:txBody>
          <a:bodyPr>
            <a:normAutofit/>
          </a:bodyPr>
          <a:lstStyle/>
          <a:p>
            <a:pPr>
              <a:lnSpc>
                <a:spcPct val="150000"/>
              </a:lnSpc>
            </a:pPr>
            <a:r>
              <a:rPr lang="en-US" sz="2400" dirty="0">
                <a:latin typeface="+mj-lt"/>
              </a:rPr>
              <a:t>Duration of active period (compute + transmit) = 3.32 + 1.6 milliseconds</a:t>
            </a:r>
          </a:p>
          <a:p>
            <a:pPr>
              <a:lnSpc>
                <a:spcPct val="150000"/>
              </a:lnSpc>
            </a:pPr>
            <a:r>
              <a:rPr lang="en-US" sz="2400" dirty="0">
                <a:latin typeface="+mj-lt"/>
              </a:rPr>
              <a:t>Let sensor node operates </a:t>
            </a:r>
            <a:r>
              <a:rPr lang="en-US" sz="2400" b="1" u="sng" dirty="0">
                <a:latin typeface="+mj-lt"/>
              </a:rPr>
              <a:t>continuously</a:t>
            </a:r>
            <a:r>
              <a:rPr lang="en-US" sz="2400" dirty="0">
                <a:latin typeface="+mj-lt"/>
              </a:rPr>
              <a:t>:</a:t>
            </a:r>
          </a:p>
          <a:p>
            <a:pPr lvl="1">
              <a:lnSpc>
                <a:spcPct val="150000"/>
              </a:lnSpc>
            </a:pPr>
            <a:r>
              <a:rPr lang="en-US" sz="2400" dirty="0">
                <a:latin typeface="+mj-lt"/>
              </a:rPr>
              <a:t>Lifetime = </a:t>
            </a:r>
          </a:p>
        </p:txBody>
      </p:sp>
      <p:sp>
        <p:nvSpPr>
          <p:cNvPr id="2" name="Slide Number Placeholder 1"/>
          <p:cNvSpPr>
            <a:spLocks noGrp="1"/>
          </p:cNvSpPr>
          <p:nvPr>
            <p:ph type="sldNum" sz="quarter" idx="12"/>
          </p:nvPr>
        </p:nvSpPr>
        <p:spPr/>
        <p:txBody>
          <a:bodyPr/>
          <a:lstStyle/>
          <a:p>
            <a:fld id="{5C6FAEEE-D619-4E65-A0EF-E650D0B3166A}" type="slidenum">
              <a:rPr lang="en-US" smtClean="0"/>
              <a:t>75</a:t>
            </a:fld>
            <a:endParaRPr lang="en-US"/>
          </a:p>
        </p:txBody>
      </p:sp>
    </p:spTree>
    <p:extLst>
      <p:ext uri="{BB962C8B-B14F-4D97-AF65-F5344CB8AC3E}">
        <p14:creationId xmlns:p14="http://schemas.microsoft.com/office/powerpoint/2010/main" val="37582134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p:txBody>
          <a:bodyPr/>
          <a:lstStyle/>
          <a:p>
            <a:r>
              <a:rPr lang="en-US" sz="4400" dirty="0">
                <a:latin typeface="+mn-lt"/>
              </a:rPr>
              <a:t>Lifespan calculation for a embedded device</a:t>
            </a:r>
            <a:endParaRPr lang="en-US" dirty="0"/>
          </a:p>
        </p:txBody>
      </p:sp>
      <p:sp>
        <p:nvSpPr>
          <p:cNvPr id="704515" name="Rectangle 3"/>
          <p:cNvSpPr>
            <a:spLocks noGrp="1" noChangeArrowheads="1"/>
          </p:cNvSpPr>
          <p:nvPr>
            <p:ph type="body" idx="1"/>
          </p:nvPr>
        </p:nvSpPr>
        <p:spPr>
          <a:xfrm>
            <a:off x="838200" y="1278624"/>
            <a:ext cx="10374916" cy="4867846"/>
          </a:xfrm>
        </p:spPr>
        <p:txBody>
          <a:bodyPr>
            <a:normAutofit/>
          </a:bodyPr>
          <a:lstStyle/>
          <a:p>
            <a:pPr marL="457200" lvl="1" indent="0">
              <a:lnSpc>
                <a:spcPct val="90000"/>
              </a:lnSpc>
              <a:buNone/>
            </a:pPr>
            <a:endParaRPr lang="en-US" sz="2400" dirty="0">
              <a:latin typeface="+mj-lt"/>
            </a:endParaRPr>
          </a:p>
          <a:p>
            <a:pPr>
              <a:lnSpc>
                <a:spcPct val="150000"/>
              </a:lnSpc>
            </a:pPr>
            <a:r>
              <a:rPr lang="en-US" sz="2400" dirty="0">
                <a:latin typeface="+mj-lt"/>
              </a:rPr>
              <a:t>Let sensor node operates </a:t>
            </a:r>
            <a:r>
              <a:rPr lang="en-US" sz="2400" b="1" u="sng" dirty="0">
                <a:latin typeface="+mj-lt"/>
              </a:rPr>
              <a:t>once a second</a:t>
            </a:r>
          </a:p>
          <a:p>
            <a:pPr lvl="1">
              <a:lnSpc>
                <a:spcPct val="150000"/>
              </a:lnSpc>
            </a:pPr>
            <a:r>
              <a:rPr lang="en-US" sz="2400" dirty="0">
                <a:latin typeface="+mj-lt"/>
              </a:rPr>
              <a:t>Lifetime =  </a:t>
            </a:r>
          </a:p>
          <a:p>
            <a:pPr marL="457200" lvl="1" indent="0">
              <a:lnSpc>
                <a:spcPct val="90000"/>
              </a:lnSpc>
              <a:buNone/>
            </a:pPr>
            <a:endParaRPr lang="en-US" sz="2400" dirty="0"/>
          </a:p>
        </p:txBody>
      </p:sp>
      <p:sp>
        <p:nvSpPr>
          <p:cNvPr id="2" name="Slide Number Placeholder 1"/>
          <p:cNvSpPr>
            <a:spLocks noGrp="1"/>
          </p:cNvSpPr>
          <p:nvPr>
            <p:ph type="sldNum" sz="quarter" idx="12"/>
          </p:nvPr>
        </p:nvSpPr>
        <p:spPr/>
        <p:txBody>
          <a:bodyPr/>
          <a:lstStyle/>
          <a:p>
            <a:fld id="{5C6FAEEE-D619-4E65-A0EF-E650D0B3166A}" type="slidenum">
              <a:rPr lang="en-US" smtClean="0"/>
              <a:t>76</a:t>
            </a:fld>
            <a:endParaRPr lang="en-US"/>
          </a:p>
        </p:txBody>
      </p:sp>
    </p:spTree>
    <p:extLst>
      <p:ext uri="{BB962C8B-B14F-4D97-AF65-F5344CB8AC3E}">
        <p14:creationId xmlns:p14="http://schemas.microsoft.com/office/powerpoint/2010/main" val="21770304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07D50-D6F4-CD94-55B6-00276865370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ECFC1A-94C9-BC45-4EA0-AD2019B506C4}"/>
              </a:ext>
            </a:extLst>
          </p:cNvPr>
          <p:cNvSpPr>
            <a:spLocks noGrp="1"/>
          </p:cNvSpPr>
          <p:nvPr>
            <p:ph idx="1"/>
          </p:nvPr>
        </p:nvSpPr>
        <p:spPr>
          <a:xfrm>
            <a:off x="838200" y="1864427"/>
            <a:ext cx="11050138" cy="3129145"/>
          </a:xfrm>
        </p:spPr>
        <p:txBody>
          <a:bodyPr>
            <a:normAutofit/>
          </a:bodyPr>
          <a:lstStyle/>
          <a:p>
            <a:r>
              <a:rPr lang="en-US" dirty="0">
                <a:latin typeface="+mj-lt"/>
                <a:sym typeface="Wingdings" pitchFamily="2" charset="2"/>
              </a:rPr>
              <a:t>Let us recall what was covered in the last lecture</a:t>
            </a:r>
          </a:p>
          <a:p>
            <a:r>
              <a:rPr lang="en-US" dirty="0">
                <a:latin typeface="+mj-lt"/>
              </a:rPr>
              <a:t>Wireless communication basics</a:t>
            </a:r>
          </a:p>
          <a:p>
            <a:r>
              <a:rPr lang="en-US" dirty="0">
                <a:latin typeface="+mj-lt"/>
              </a:rPr>
              <a:t>Battery lifespan estimation</a:t>
            </a:r>
          </a:p>
          <a:p>
            <a:r>
              <a:rPr lang="en-US" dirty="0">
                <a:latin typeface="+mj-lt"/>
              </a:rPr>
              <a:t>Various states of radio transceivers</a:t>
            </a:r>
          </a:p>
          <a:p>
            <a:r>
              <a:rPr lang="en-US" b="1" dirty="0">
                <a:latin typeface="+mj-lt"/>
              </a:rPr>
              <a:t>Energy harvesting, low-power communication (Overview)</a:t>
            </a:r>
          </a:p>
        </p:txBody>
      </p:sp>
      <p:sp>
        <p:nvSpPr>
          <p:cNvPr id="12" name="Slide Number Placeholder 11">
            <a:extLst>
              <a:ext uri="{FF2B5EF4-FFF2-40B4-BE49-F238E27FC236}">
                <a16:creationId xmlns:a16="http://schemas.microsoft.com/office/drawing/2014/main" id="{9F105D13-5568-748C-123B-E360CDE58919}"/>
              </a:ext>
            </a:extLst>
          </p:cNvPr>
          <p:cNvSpPr>
            <a:spLocks noGrp="1"/>
          </p:cNvSpPr>
          <p:nvPr>
            <p:ph type="sldNum" sz="quarter" idx="12"/>
          </p:nvPr>
        </p:nvSpPr>
        <p:spPr/>
        <p:txBody>
          <a:bodyPr/>
          <a:lstStyle/>
          <a:p>
            <a:fld id="{687B7451-1438-CB4A-8106-82A64F1C7D7B}" type="slidenum">
              <a:rPr lang="sv-SE" smtClean="0"/>
              <a:t>77</a:t>
            </a:fld>
            <a:endParaRPr lang="sv-SE" dirty="0"/>
          </a:p>
        </p:txBody>
      </p:sp>
      <p:sp>
        <p:nvSpPr>
          <p:cNvPr id="5" name="Title 4">
            <a:extLst>
              <a:ext uri="{FF2B5EF4-FFF2-40B4-BE49-F238E27FC236}">
                <a16:creationId xmlns:a16="http://schemas.microsoft.com/office/drawing/2014/main" id="{6D570BF0-7D80-BE8A-DDCC-E701B1226F43}"/>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979FF97E-79C0-12EA-5C59-C47E28AF4A77}"/>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25799125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3707" y="3117418"/>
            <a:ext cx="9617128" cy="1258094"/>
          </a:xfrm>
        </p:spPr>
        <p:txBody>
          <a:bodyPr>
            <a:normAutofit fontScale="92500" lnSpcReduction="20000"/>
          </a:bodyPr>
          <a:lstStyle/>
          <a:p>
            <a:pPr marL="0" indent="0" algn="ctr">
              <a:buNone/>
            </a:pPr>
            <a:r>
              <a:rPr lang="en-US" sz="5200" dirty="0"/>
              <a:t>Low-Power Wireless Transmissions through Backscatter Communication</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78</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2326743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72077-3AD8-4BD0-8E28-B25530BEABF1}"/>
              </a:ext>
            </a:extLst>
          </p:cNvPr>
          <p:cNvSpPr>
            <a:spLocks noGrp="1"/>
          </p:cNvSpPr>
          <p:nvPr>
            <p:ph type="title"/>
          </p:nvPr>
        </p:nvSpPr>
        <p:spPr/>
        <p:txBody>
          <a:bodyPr/>
          <a:lstStyle/>
          <a:p>
            <a:r>
              <a:rPr lang="en-US" dirty="0">
                <a:latin typeface="+mn-lt"/>
              </a:rPr>
              <a:t>Basics of backscatter communication</a:t>
            </a:r>
          </a:p>
        </p:txBody>
      </p:sp>
      <p:sp>
        <p:nvSpPr>
          <p:cNvPr id="3" name="Content Placeholder 2">
            <a:extLst>
              <a:ext uri="{FF2B5EF4-FFF2-40B4-BE49-F238E27FC236}">
                <a16:creationId xmlns:a16="http://schemas.microsoft.com/office/drawing/2014/main" id="{8BE5CA87-C60A-4279-B21D-11233EC7CE3A}"/>
              </a:ext>
            </a:extLst>
          </p:cNvPr>
          <p:cNvSpPr>
            <a:spLocks noGrp="1"/>
          </p:cNvSpPr>
          <p:nvPr>
            <p:ph idx="1"/>
          </p:nvPr>
        </p:nvSpPr>
        <p:spPr>
          <a:xfrm>
            <a:off x="838200" y="1517863"/>
            <a:ext cx="10515600" cy="4351338"/>
          </a:xfrm>
        </p:spPr>
        <p:txBody>
          <a:bodyPr/>
          <a:lstStyle/>
          <a:p>
            <a:r>
              <a:rPr lang="en-US" dirty="0">
                <a:latin typeface="+mj-lt"/>
              </a:rPr>
              <a:t>Vary between absorbing or reflecting signal to modulate data</a:t>
            </a:r>
          </a:p>
          <a:p>
            <a:pPr lvl="1"/>
            <a:r>
              <a:rPr lang="en-US" dirty="0">
                <a:latin typeface="+mj-lt"/>
              </a:rPr>
              <a:t>Wireless transmissions at microwatts of power draw (10000x energy savings)</a:t>
            </a:r>
          </a:p>
          <a:p>
            <a:pPr lvl="1"/>
            <a:r>
              <a:rPr lang="en-US" dirty="0">
                <a:latin typeface="+mj-lt"/>
              </a:rPr>
              <a:t>Frequency bands: 400 MHz, 900 MHz, 2.4 GHz</a:t>
            </a:r>
          </a:p>
        </p:txBody>
      </p:sp>
      <p:sp>
        <p:nvSpPr>
          <p:cNvPr id="4" name="Slide Number Placeholder 3">
            <a:extLst>
              <a:ext uri="{FF2B5EF4-FFF2-40B4-BE49-F238E27FC236}">
                <a16:creationId xmlns:a16="http://schemas.microsoft.com/office/drawing/2014/main" id="{8AC5DFF4-E4D1-4E1F-9777-E9369AE7A3C3}"/>
              </a:ext>
            </a:extLst>
          </p:cNvPr>
          <p:cNvSpPr>
            <a:spLocks noGrp="1"/>
          </p:cNvSpPr>
          <p:nvPr>
            <p:ph type="sldNum" sz="quarter" idx="12"/>
          </p:nvPr>
        </p:nvSpPr>
        <p:spPr/>
        <p:txBody>
          <a:bodyPr/>
          <a:lstStyle/>
          <a:p>
            <a:fld id="{0778C724-3839-4D76-A707-B4C23905D055}" type="slidenum">
              <a:rPr lang="en-US" smtClean="0"/>
              <a:t>79</a:t>
            </a:fld>
            <a:endParaRPr lang="en-US"/>
          </a:p>
        </p:txBody>
      </p:sp>
      <p:cxnSp>
        <p:nvCxnSpPr>
          <p:cNvPr id="5" name="Straight Connector 4">
            <a:extLst>
              <a:ext uri="{FF2B5EF4-FFF2-40B4-BE49-F238E27FC236}">
                <a16:creationId xmlns:a16="http://schemas.microsoft.com/office/drawing/2014/main" id="{4B5F2AC0-19FC-4A57-A325-56D8735698DA}"/>
              </a:ext>
            </a:extLst>
          </p:cNvPr>
          <p:cNvCxnSpPr>
            <a:cxnSpLocks/>
          </p:cNvCxnSpPr>
          <p:nvPr/>
        </p:nvCxnSpPr>
        <p:spPr>
          <a:xfrm>
            <a:off x="5414516" y="3976230"/>
            <a:ext cx="0" cy="6438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riangle 9">
            <a:extLst>
              <a:ext uri="{FF2B5EF4-FFF2-40B4-BE49-F238E27FC236}">
                <a16:creationId xmlns:a16="http://schemas.microsoft.com/office/drawing/2014/main" id="{4F9DC326-7590-4362-9D8E-3FE131A6FF35}"/>
              </a:ext>
            </a:extLst>
          </p:cNvPr>
          <p:cNvSpPr/>
          <p:nvPr/>
        </p:nvSpPr>
        <p:spPr>
          <a:xfrm rot="10800000">
            <a:off x="5074776" y="3413902"/>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A2DDBBE-01D5-421C-97FD-714DD07D61E8}"/>
              </a:ext>
            </a:extLst>
          </p:cNvPr>
          <p:cNvCxnSpPr/>
          <p:nvPr/>
        </p:nvCxnSpPr>
        <p:spPr>
          <a:xfrm>
            <a:off x="5561482" y="4495593"/>
            <a:ext cx="0" cy="4030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7C06D0A-2AF1-4335-B2E3-58DA9C956679}"/>
              </a:ext>
            </a:extLst>
          </p:cNvPr>
          <p:cNvCxnSpPr>
            <a:cxnSpLocks/>
          </p:cNvCxnSpPr>
          <p:nvPr/>
        </p:nvCxnSpPr>
        <p:spPr>
          <a:xfrm>
            <a:off x="5414516" y="4772319"/>
            <a:ext cx="0" cy="4794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6E8A35-FA23-47FD-B1DB-F447DD60D892}"/>
              </a:ext>
            </a:extLst>
          </p:cNvPr>
          <p:cNvCxnSpPr>
            <a:cxnSpLocks/>
          </p:cNvCxnSpPr>
          <p:nvPr/>
        </p:nvCxnSpPr>
        <p:spPr>
          <a:xfrm>
            <a:off x="5164164" y="5251784"/>
            <a:ext cx="5210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3A1DD8-F0AD-47E6-AC91-4B86F33E24C5}"/>
              </a:ext>
            </a:extLst>
          </p:cNvPr>
          <p:cNvCxnSpPr>
            <a:cxnSpLocks/>
          </p:cNvCxnSpPr>
          <p:nvPr/>
        </p:nvCxnSpPr>
        <p:spPr>
          <a:xfrm>
            <a:off x="5285596" y="5402180"/>
            <a:ext cx="2578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C593FAD-DFE8-4457-B4A8-757503B4BB79}"/>
              </a:ext>
            </a:extLst>
          </p:cNvPr>
          <p:cNvCxnSpPr>
            <a:cxnSpLocks/>
          </p:cNvCxnSpPr>
          <p:nvPr/>
        </p:nvCxnSpPr>
        <p:spPr>
          <a:xfrm>
            <a:off x="5371975" y="5554580"/>
            <a:ext cx="1054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49444BD-A1A4-41BC-AF03-73A9968726B6}"/>
              </a:ext>
            </a:extLst>
          </p:cNvPr>
          <p:cNvCxnSpPr>
            <a:cxnSpLocks/>
          </p:cNvCxnSpPr>
          <p:nvPr/>
        </p:nvCxnSpPr>
        <p:spPr>
          <a:xfrm flipH="1">
            <a:off x="5561485" y="4697122"/>
            <a:ext cx="53451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E9A98D9-9B26-4DAF-B1A9-CFD5261C77C5}"/>
              </a:ext>
            </a:extLst>
          </p:cNvPr>
          <p:cNvSpPr txBox="1"/>
          <p:nvPr/>
        </p:nvSpPr>
        <p:spPr>
          <a:xfrm>
            <a:off x="4308449" y="4547284"/>
            <a:ext cx="814301" cy="276999"/>
          </a:xfrm>
          <a:prstGeom prst="rect">
            <a:avLst/>
          </a:prstGeom>
          <a:noFill/>
        </p:spPr>
        <p:txBody>
          <a:bodyPr wrap="square" rtlCol="0">
            <a:spAutoFit/>
          </a:bodyPr>
          <a:lstStyle/>
          <a:p>
            <a:r>
              <a:rPr lang="en-US" sz="1200" dirty="0">
                <a:latin typeface="+mj-lt"/>
              </a:rPr>
              <a:t>RF Switch</a:t>
            </a:r>
          </a:p>
        </p:txBody>
      </p:sp>
      <p:sp>
        <p:nvSpPr>
          <p:cNvPr id="14" name="TextBox 13">
            <a:extLst>
              <a:ext uri="{FF2B5EF4-FFF2-40B4-BE49-F238E27FC236}">
                <a16:creationId xmlns:a16="http://schemas.microsoft.com/office/drawing/2014/main" id="{15D017A9-84C7-4A07-9909-90582739C316}"/>
              </a:ext>
            </a:extLst>
          </p:cNvPr>
          <p:cNvSpPr txBox="1"/>
          <p:nvPr/>
        </p:nvSpPr>
        <p:spPr>
          <a:xfrm>
            <a:off x="6061212" y="4547283"/>
            <a:ext cx="1997017" cy="283077"/>
          </a:xfrm>
          <a:prstGeom prst="rect">
            <a:avLst/>
          </a:prstGeom>
          <a:noFill/>
        </p:spPr>
        <p:txBody>
          <a:bodyPr wrap="square" rtlCol="0">
            <a:spAutoFit/>
          </a:bodyPr>
          <a:lstStyle/>
          <a:p>
            <a:r>
              <a:rPr lang="en-US" sz="1200" dirty="0">
                <a:latin typeface="+mj-lt"/>
              </a:rPr>
              <a:t>Modulating Signal (Digital)</a:t>
            </a:r>
          </a:p>
        </p:txBody>
      </p:sp>
      <p:sp>
        <p:nvSpPr>
          <p:cNvPr id="15" name="TextBox 14">
            <a:extLst>
              <a:ext uri="{FF2B5EF4-FFF2-40B4-BE49-F238E27FC236}">
                <a16:creationId xmlns:a16="http://schemas.microsoft.com/office/drawing/2014/main" id="{2B212D12-415D-404E-BF57-8AEE4E3340A5}"/>
              </a:ext>
            </a:extLst>
          </p:cNvPr>
          <p:cNvSpPr txBox="1"/>
          <p:nvPr/>
        </p:nvSpPr>
        <p:spPr>
          <a:xfrm>
            <a:off x="5800058" y="3482767"/>
            <a:ext cx="814301" cy="276999"/>
          </a:xfrm>
          <a:prstGeom prst="rect">
            <a:avLst/>
          </a:prstGeom>
          <a:noFill/>
        </p:spPr>
        <p:txBody>
          <a:bodyPr wrap="square" rtlCol="0">
            <a:spAutoFit/>
          </a:bodyPr>
          <a:lstStyle/>
          <a:p>
            <a:r>
              <a:rPr lang="en-US" sz="1200" dirty="0">
                <a:latin typeface="+mj-lt"/>
              </a:rPr>
              <a:t>Antenna</a:t>
            </a:r>
          </a:p>
        </p:txBody>
      </p:sp>
      <p:sp>
        <p:nvSpPr>
          <p:cNvPr id="16" name="TextBox 15">
            <a:extLst>
              <a:ext uri="{FF2B5EF4-FFF2-40B4-BE49-F238E27FC236}">
                <a16:creationId xmlns:a16="http://schemas.microsoft.com/office/drawing/2014/main" id="{578B6BB4-2E52-4072-B62E-D2E858E43BD8}"/>
              </a:ext>
            </a:extLst>
          </p:cNvPr>
          <p:cNvSpPr txBox="1"/>
          <p:nvPr/>
        </p:nvSpPr>
        <p:spPr>
          <a:xfrm>
            <a:off x="4848925" y="5862230"/>
            <a:ext cx="1659994" cy="276999"/>
          </a:xfrm>
          <a:prstGeom prst="rect">
            <a:avLst/>
          </a:prstGeom>
          <a:noFill/>
        </p:spPr>
        <p:txBody>
          <a:bodyPr wrap="square" rtlCol="0">
            <a:spAutoFit/>
          </a:bodyPr>
          <a:lstStyle/>
          <a:p>
            <a:r>
              <a:rPr lang="en-US" sz="1200" b="1" dirty="0">
                <a:latin typeface="+mj-lt"/>
              </a:rPr>
              <a:t>Backscatter tag</a:t>
            </a:r>
          </a:p>
        </p:txBody>
      </p:sp>
      <p:cxnSp>
        <p:nvCxnSpPr>
          <p:cNvPr id="17" name="Straight Arrow Connector 16">
            <a:extLst>
              <a:ext uri="{FF2B5EF4-FFF2-40B4-BE49-F238E27FC236}">
                <a16:creationId xmlns:a16="http://schemas.microsoft.com/office/drawing/2014/main" id="{56914B22-800C-4983-B5B4-E02C2F7406A3}"/>
              </a:ext>
            </a:extLst>
          </p:cNvPr>
          <p:cNvCxnSpPr>
            <a:cxnSpLocks/>
          </p:cNvCxnSpPr>
          <p:nvPr/>
        </p:nvCxnSpPr>
        <p:spPr>
          <a:xfrm>
            <a:off x="1455821" y="3699710"/>
            <a:ext cx="3370847" cy="0"/>
          </a:xfrm>
          <a:prstGeom prst="straightConnector1">
            <a:avLst/>
          </a:prstGeom>
          <a:ln w="25400">
            <a:solidFill>
              <a:srgbClr val="FF0000"/>
            </a:solidFill>
            <a:prstDash val="lgDash"/>
            <a:headEnd w="lg" len="lg"/>
            <a:tailEnd type="stealt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AC7B93B-1A3D-4909-ABE9-9E4AF88AFF3B}"/>
              </a:ext>
            </a:extLst>
          </p:cNvPr>
          <p:cNvSpPr txBox="1"/>
          <p:nvPr/>
        </p:nvSpPr>
        <p:spPr>
          <a:xfrm>
            <a:off x="2259071" y="3370838"/>
            <a:ext cx="2156519" cy="276999"/>
          </a:xfrm>
          <a:prstGeom prst="rect">
            <a:avLst/>
          </a:prstGeom>
          <a:noFill/>
        </p:spPr>
        <p:txBody>
          <a:bodyPr wrap="square" rtlCol="0">
            <a:spAutoFit/>
          </a:bodyPr>
          <a:lstStyle/>
          <a:p>
            <a:r>
              <a:rPr lang="en-US" sz="1200" dirty="0">
                <a:latin typeface="+mj-lt"/>
              </a:rPr>
              <a:t>Ambient RF signal</a:t>
            </a:r>
          </a:p>
        </p:txBody>
      </p:sp>
      <p:cxnSp>
        <p:nvCxnSpPr>
          <p:cNvPr id="19" name="Straight Arrow Connector 18">
            <a:extLst>
              <a:ext uri="{FF2B5EF4-FFF2-40B4-BE49-F238E27FC236}">
                <a16:creationId xmlns:a16="http://schemas.microsoft.com/office/drawing/2014/main" id="{6941778C-4AB1-4867-8FC5-54B255FB7ED5}"/>
              </a:ext>
            </a:extLst>
          </p:cNvPr>
          <p:cNvCxnSpPr>
            <a:cxnSpLocks/>
          </p:cNvCxnSpPr>
          <p:nvPr/>
        </p:nvCxnSpPr>
        <p:spPr>
          <a:xfrm>
            <a:off x="6614359" y="3759766"/>
            <a:ext cx="3101141" cy="0"/>
          </a:xfrm>
          <a:prstGeom prst="straightConnector1">
            <a:avLst/>
          </a:prstGeom>
          <a:ln w="25400">
            <a:solidFill>
              <a:srgbClr val="FF0000"/>
            </a:solidFill>
            <a:prstDash val="sysDot"/>
            <a:headEnd w="lg" len="lg"/>
            <a:tailEnd type="stealt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F86B5E7-2192-4C43-AD1E-F3190DEFE8CC}"/>
              </a:ext>
            </a:extLst>
          </p:cNvPr>
          <p:cNvSpPr txBox="1"/>
          <p:nvPr/>
        </p:nvSpPr>
        <p:spPr>
          <a:xfrm>
            <a:off x="7216009" y="3482766"/>
            <a:ext cx="2304259" cy="276999"/>
          </a:xfrm>
          <a:prstGeom prst="rect">
            <a:avLst/>
          </a:prstGeom>
          <a:noFill/>
        </p:spPr>
        <p:txBody>
          <a:bodyPr wrap="square" rtlCol="0">
            <a:spAutoFit/>
          </a:bodyPr>
          <a:lstStyle/>
          <a:p>
            <a:r>
              <a:rPr lang="en-US" sz="1200" dirty="0">
                <a:latin typeface="+mj-lt"/>
              </a:rPr>
              <a:t>Reflected (backscatter) signal</a:t>
            </a:r>
          </a:p>
        </p:txBody>
      </p:sp>
      <p:sp>
        <p:nvSpPr>
          <p:cNvPr id="21" name="Triangle 22">
            <a:extLst>
              <a:ext uri="{FF2B5EF4-FFF2-40B4-BE49-F238E27FC236}">
                <a16:creationId xmlns:a16="http://schemas.microsoft.com/office/drawing/2014/main" id="{EC37DA2E-72B9-4FAA-B91F-C836873D98A6}"/>
              </a:ext>
            </a:extLst>
          </p:cNvPr>
          <p:cNvSpPr/>
          <p:nvPr/>
        </p:nvSpPr>
        <p:spPr>
          <a:xfrm rot="10800000">
            <a:off x="9990831" y="3413902"/>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88CEA59D-C63C-47EC-A152-A38063354795}"/>
              </a:ext>
            </a:extLst>
          </p:cNvPr>
          <p:cNvCxnSpPr>
            <a:cxnSpLocks/>
          </p:cNvCxnSpPr>
          <p:nvPr/>
        </p:nvCxnSpPr>
        <p:spPr>
          <a:xfrm>
            <a:off x="10330570" y="3973163"/>
            <a:ext cx="0" cy="1146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167ED9-3E81-44D7-AC67-D0AFE84761E2}"/>
              </a:ext>
            </a:extLst>
          </p:cNvPr>
          <p:cNvCxnSpPr>
            <a:cxnSpLocks/>
          </p:cNvCxnSpPr>
          <p:nvPr/>
        </p:nvCxnSpPr>
        <p:spPr>
          <a:xfrm>
            <a:off x="10070038" y="5119437"/>
            <a:ext cx="5210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70B7076-58F7-4A1B-9C5A-1CFEB6B6B1D5}"/>
              </a:ext>
            </a:extLst>
          </p:cNvPr>
          <p:cNvCxnSpPr>
            <a:cxnSpLocks/>
          </p:cNvCxnSpPr>
          <p:nvPr/>
        </p:nvCxnSpPr>
        <p:spPr>
          <a:xfrm>
            <a:off x="10191470" y="5269833"/>
            <a:ext cx="2578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4558784-20AA-409B-8AE4-79085B07E0AA}"/>
              </a:ext>
            </a:extLst>
          </p:cNvPr>
          <p:cNvCxnSpPr>
            <a:cxnSpLocks/>
          </p:cNvCxnSpPr>
          <p:nvPr/>
        </p:nvCxnSpPr>
        <p:spPr>
          <a:xfrm>
            <a:off x="10277849" y="5422233"/>
            <a:ext cx="1054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D207444-F81B-4E29-95B4-57B9424EBC27}"/>
              </a:ext>
            </a:extLst>
          </p:cNvPr>
          <p:cNvSpPr txBox="1"/>
          <p:nvPr/>
        </p:nvSpPr>
        <p:spPr>
          <a:xfrm>
            <a:off x="9619312" y="5869201"/>
            <a:ext cx="1659993" cy="276998"/>
          </a:xfrm>
          <a:prstGeom prst="rect">
            <a:avLst/>
          </a:prstGeom>
          <a:noFill/>
        </p:spPr>
        <p:txBody>
          <a:bodyPr wrap="square" rtlCol="0">
            <a:spAutoFit/>
          </a:bodyPr>
          <a:lstStyle/>
          <a:p>
            <a:r>
              <a:rPr lang="en-US" sz="1200" b="1" dirty="0">
                <a:latin typeface="+mj-lt"/>
              </a:rPr>
              <a:t>Reader/ Receiver</a:t>
            </a:r>
          </a:p>
        </p:txBody>
      </p:sp>
      <p:cxnSp>
        <p:nvCxnSpPr>
          <p:cNvPr id="27" name="Straight Connector 26">
            <a:extLst>
              <a:ext uri="{FF2B5EF4-FFF2-40B4-BE49-F238E27FC236}">
                <a16:creationId xmlns:a16="http://schemas.microsoft.com/office/drawing/2014/main" id="{17419A3D-CB3A-40A3-9DDE-9C6D63E96A4C}"/>
              </a:ext>
            </a:extLst>
          </p:cNvPr>
          <p:cNvCxnSpPr>
            <a:cxnSpLocks/>
          </p:cNvCxnSpPr>
          <p:nvPr/>
        </p:nvCxnSpPr>
        <p:spPr>
          <a:xfrm flipV="1">
            <a:off x="6360695" y="4959219"/>
            <a:ext cx="0"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2EB6BF9-F3D7-44DA-9B9F-9D540D9BDA42}"/>
              </a:ext>
            </a:extLst>
          </p:cNvPr>
          <p:cNvCxnSpPr>
            <a:cxnSpLocks/>
          </p:cNvCxnSpPr>
          <p:nvPr/>
        </p:nvCxnSpPr>
        <p:spPr>
          <a:xfrm flipH="1">
            <a:off x="6360695" y="4959219"/>
            <a:ext cx="2536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CE35E53-61FB-42B7-A73C-314BFB1E4CDA}"/>
              </a:ext>
            </a:extLst>
          </p:cNvPr>
          <p:cNvCxnSpPr>
            <a:cxnSpLocks/>
          </p:cNvCxnSpPr>
          <p:nvPr/>
        </p:nvCxnSpPr>
        <p:spPr>
          <a:xfrm flipV="1">
            <a:off x="6614359" y="4959219"/>
            <a:ext cx="0"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66FA13-343A-4AC0-A96A-7AC5AA982614}"/>
              </a:ext>
            </a:extLst>
          </p:cNvPr>
          <p:cNvCxnSpPr>
            <a:cxnSpLocks/>
          </p:cNvCxnSpPr>
          <p:nvPr/>
        </p:nvCxnSpPr>
        <p:spPr>
          <a:xfrm flipH="1">
            <a:off x="6614359" y="5235945"/>
            <a:ext cx="2636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A393E11-31F4-4D0C-97EA-3258F9E74594}"/>
              </a:ext>
            </a:extLst>
          </p:cNvPr>
          <p:cNvCxnSpPr>
            <a:cxnSpLocks/>
          </p:cNvCxnSpPr>
          <p:nvPr/>
        </p:nvCxnSpPr>
        <p:spPr>
          <a:xfrm flipV="1">
            <a:off x="6878052" y="4959219"/>
            <a:ext cx="1"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7BE03BE-AD70-4429-8DD7-A0F5EE22BEEC}"/>
              </a:ext>
            </a:extLst>
          </p:cNvPr>
          <p:cNvCxnSpPr>
            <a:cxnSpLocks/>
          </p:cNvCxnSpPr>
          <p:nvPr/>
        </p:nvCxnSpPr>
        <p:spPr>
          <a:xfrm flipH="1">
            <a:off x="6874891" y="4959219"/>
            <a:ext cx="2636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4EC2D6D-7DD6-4CF7-990C-5A0FA65D1DD2}"/>
              </a:ext>
            </a:extLst>
          </p:cNvPr>
          <p:cNvCxnSpPr>
            <a:cxnSpLocks/>
          </p:cNvCxnSpPr>
          <p:nvPr/>
        </p:nvCxnSpPr>
        <p:spPr>
          <a:xfrm flipV="1">
            <a:off x="7130411" y="4959219"/>
            <a:ext cx="8174"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CAA1D33-5467-48E8-BCD7-05171D2F72A3}"/>
              </a:ext>
            </a:extLst>
          </p:cNvPr>
          <p:cNvCxnSpPr>
            <a:cxnSpLocks/>
          </p:cNvCxnSpPr>
          <p:nvPr/>
        </p:nvCxnSpPr>
        <p:spPr>
          <a:xfrm flipH="1" flipV="1">
            <a:off x="6202279" y="5230133"/>
            <a:ext cx="158417" cy="180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B9818EF-50A8-4E4C-8A0A-7453DA7CB7B9}"/>
              </a:ext>
            </a:extLst>
          </p:cNvPr>
          <p:cNvCxnSpPr>
            <a:cxnSpLocks/>
          </p:cNvCxnSpPr>
          <p:nvPr/>
        </p:nvCxnSpPr>
        <p:spPr>
          <a:xfrm flipH="1">
            <a:off x="7130412" y="5230133"/>
            <a:ext cx="20885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6228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9B7DB-D59E-4C29-CB98-C243203642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55A713-3868-FF4B-6837-17B21755D178}"/>
              </a:ext>
            </a:extLst>
          </p:cNvPr>
          <p:cNvSpPr>
            <a:spLocks noGrp="1"/>
          </p:cNvSpPr>
          <p:nvPr>
            <p:ph type="title"/>
          </p:nvPr>
        </p:nvSpPr>
        <p:spPr>
          <a:xfrm>
            <a:off x="838199" y="365125"/>
            <a:ext cx="9778140" cy="1325563"/>
          </a:xfrm>
        </p:spPr>
        <p:txBody>
          <a:bodyPr>
            <a:noAutofit/>
          </a:bodyPr>
          <a:lstStyle/>
          <a:p>
            <a:r>
              <a:rPr lang="en-US" sz="4000" dirty="0">
                <a:latin typeface="+mn-lt"/>
              </a:rPr>
              <a:t>What are components of internet of things</a:t>
            </a:r>
          </a:p>
        </p:txBody>
      </p:sp>
      <p:sp>
        <p:nvSpPr>
          <p:cNvPr id="8" name="Slide Number Placeholder 7">
            <a:extLst>
              <a:ext uri="{FF2B5EF4-FFF2-40B4-BE49-F238E27FC236}">
                <a16:creationId xmlns:a16="http://schemas.microsoft.com/office/drawing/2014/main" id="{D601F5F8-BADC-C3DE-E9AD-B3F6E49AF5AF}"/>
              </a:ext>
            </a:extLst>
          </p:cNvPr>
          <p:cNvSpPr>
            <a:spLocks noGrp="1"/>
          </p:cNvSpPr>
          <p:nvPr>
            <p:ph type="sldNum" sz="quarter" idx="12"/>
          </p:nvPr>
        </p:nvSpPr>
        <p:spPr/>
        <p:txBody>
          <a:bodyPr/>
          <a:lstStyle/>
          <a:p>
            <a:fld id="{687B7451-1438-CB4A-8106-82A64F1C7D7B}" type="slidenum">
              <a:rPr lang="sv-SE" smtClean="0"/>
              <a:t>8</a:t>
            </a:fld>
            <a:endParaRPr lang="sv-SE" dirty="0"/>
          </a:p>
        </p:txBody>
      </p:sp>
      <p:sp>
        <p:nvSpPr>
          <p:cNvPr id="6" name="Quad Arrow 5">
            <a:extLst>
              <a:ext uri="{FF2B5EF4-FFF2-40B4-BE49-F238E27FC236}">
                <a16:creationId xmlns:a16="http://schemas.microsoft.com/office/drawing/2014/main" id="{2EA7C568-7F8D-E00A-D0A5-205AE56B0D97}"/>
              </a:ext>
            </a:extLst>
          </p:cNvPr>
          <p:cNvSpPr/>
          <p:nvPr/>
        </p:nvSpPr>
        <p:spPr>
          <a:xfrm>
            <a:off x="4199685" y="2743251"/>
            <a:ext cx="3179233" cy="2577077"/>
          </a:xfrm>
          <a:prstGeom prst="quad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2E85C4E-0C50-AE74-9949-2BC590EAC08F}"/>
              </a:ext>
            </a:extLst>
          </p:cNvPr>
          <p:cNvSpPr txBox="1"/>
          <p:nvPr/>
        </p:nvSpPr>
        <p:spPr>
          <a:xfrm>
            <a:off x="4929934" y="1820612"/>
            <a:ext cx="1718734" cy="707886"/>
          </a:xfrm>
          <a:prstGeom prst="rect">
            <a:avLst/>
          </a:prstGeom>
          <a:noFill/>
        </p:spPr>
        <p:txBody>
          <a:bodyPr wrap="square">
            <a:spAutoFit/>
          </a:bodyPr>
          <a:lstStyle/>
          <a:p>
            <a:pPr algn="ctr"/>
            <a:r>
              <a:rPr lang="en-US" sz="2000" b="1" dirty="0">
                <a:solidFill>
                  <a:srgbClr val="FF0000"/>
                </a:solidFill>
                <a:latin typeface="+mj-lt"/>
              </a:rPr>
              <a:t>Computation and Storage</a:t>
            </a:r>
          </a:p>
        </p:txBody>
      </p:sp>
      <p:sp>
        <p:nvSpPr>
          <p:cNvPr id="11" name="TextBox 10">
            <a:extLst>
              <a:ext uri="{FF2B5EF4-FFF2-40B4-BE49-F238E27FC236}">
                <a16:creationId xmlns:a16="http://schemas.microsoft.com/office/drawing/2014/main" id="{D41E947A-7761-FB40-D1E9-7C267B4B789C}"/>
              </a:ext>
            </a:extLst>
          </p:cNvPr>
          <p:cNvSpPr txBox="1"/>
          <p:nvPr/>
        </p:nvSpPr>
        <p:spPr>
          <a:xfrm>
            <a:off x="2397296" y="3731923"/>
            <a:ext cx="1718734" cy="707886"/>
          </a:xfrm>
          <a:prstGeom prst="rect">
            <a:avLst/>
          </a:prstGeom>
          <a:noFill/>
        </p:spPr>
        <p:txBody>
          <a:bodyPr wrap="square">
            <a:spAutoFit/>
          </a:bodyPr>
          <a:lstStyle/>
          <a:p>
            <a:pPr algn="ctr"/>
            <a:r>
              <a:rPr lang="en-US" sz="2000" dirty="0">
                <a:latin typeface="+mj-lt"/>
              </a:rPr>
              <a:t>Sensing and Actuation</a:t>
            </a:r>
          </a:p>
        </p:txBody>
      </p:sp>
      <p:sp>
        <p:nvSpPr>
          <p:cNvPr id="12" name="TextBox 11">
            <a:extLst>
              <a:ext uri="{FF2B5EF4-FFF2-40B4-BE49-F238E27FC236}">
                <a16:creationId xmlns:a16="http://schemas.microsoft.com/office/drawing/2014/main" id="{01BB6386-121D-C25E-5F5A-F54E8B82AFCF}"/>
              </a:ext>
            </a:extLst>
          </p:cNvPr>
          <p:cNvSpPr txBox="1"/>
          <p:nvPr/>
        </p:nvSpPr>
        <p:spPr>
          <a:xfrm>
            <a:off x="7299489" y="3885811"/>
            <a:ext cx="1718734" cy="400110"/>
          </a:xfrm>
          <a:prstGeom prst="rect">
            <a:avLst/>
          </a:prstGeom>
          <a:noFill/>
        </p:spPr>
        <p:txBody>
          <a:bodyPr wrap="square">
            <a:spAutoFit/>
          </a:bodyPr>
          <a:lstStyle/>
          <a:p>
            <a:pPr algn="ctr"/>
            <a:r>
              <a:rPr lang="en-US" sz="2000" dirty="0">
                <a:latin typeface="+mj-lt"/>
              </a:rPr>
              <a:t>Power</a:t>
            </a:r>
          </a:p>
        </p:txBody>
      </p:sp>
      <p:sp>
        <p:nvSpPr>
          <p:cNvPr id="13" name="TextBox 12">
            <a:extLst>
              <a:ext uri="{FF2B5EF4-FFF2-40B4-BE49-F238E27FC236}">
                <a16:creationId xmlns:a16="http://schemas.microsoft.com/office/drawing/2014/main" id="{5490ED25-C96C-E7E3-80FE-0DD3B77A37F0}"/>
              </a:ext>
            </a:extLst>
          </p:cNvPr>
          <p:cNvSpPr txBox="1"/>
          <p:nvPr/>
        </p:nvSpPr>
        <p:spPr>
          <a:xfrm>
            <a:off x="4941223" y="5648464"/>
            <a:ext cx="1718734" cy="707886"/>
          </a:xfrm>
          <a:prstGeom prst="rect">
            <a:avLst/>
          </a:prstGeom>
          <a:noFill/>
        </p:spPr>
        <p:txBody>
          <a:bodyPr wrap="square">
            <a:spAutoFit/>
          </a:bodyPr>
          <a:lstStyle/>
          <a:p>
            <a:pPr algn="ctr"/>
            <a:r>
              <a:rPr lang="en-US" sz="2000" dirty="0">
                <a:latin typeface="+mj-lt"/>
              </a:rPr>
              <a:t>Wireless Connectivity</a:t>
            </a:r>
          </a:p>
        </p:txBody>
      </p:sp>
      <p:pic>
        <p:nvPicPr>
          <p:cNvPr id="15" name="Picture 14" descr="Icon&#10;&#10;Description automatically generated">
            <a:extLst>
              <a:ext uri="{FF2B5EF4-FFF2-40B4-BE49-F238E27FC236}">
                <a16:creationId xmlns:a16="http://schemas.microsoft.com/office/drawing/2014/main" id="{2A7127E0-A746-B095-4112-82239B69C0A2}"/>
              </a:ext>
            </a:extLst>
          </p:cNvPr>
          <p:cNvPicPr>
            <a:picLocks noChangeAspect="1"/>
          </p:cNvPicPr>
          <p:nvPr/>
        </p:nvPicPr>
        <p:blipFill>
          <a:blip r:embed="rId3"/>
          <a:stretch>
            <a:fillRect/>
          </a:stretch>
        </p:blipFill>
        <p:spPr>
          <a:xfrm>
            <a:off x="8610600" y="3366309"/>
            <a:ext cx="1349078" cy="1349078"/>
          </a:xfrm>
          <a:prstGeom prst="rect">
            <a:avLst/>
          </a:prstGeom>
        </p:spPr>
      </p:pic>
      <p:pic>
        <p:nvPicPr>
          <p:cNvPr id="19" name="Picture 18">
            <a:extLst>
              <a:ext uri="{FF2B5EF4-FFF2-40B4-BE49-F238E27FC236}">
                <a16:creationId xmlns:a16="http://schemas.microsoft.com/office/drawing/2014/main" id="{B6649414-E927-7CF6-68FC-BD3C47A5BBA5}"/>
              </a:ext>
            </a:extLst>
          </p:cNvPr>
          <p:cNvPicPr>
            <a:picLocks noChangeAspect="1"/>
          </p:cNvPicPr>
          <p:nvPr/>
        </p:nvPicPr>
        <p:blipFill>
          <a:blip r:embed="rId4"/>
          <a:stretch>
            <a:fillRect/>
          </a:stretch>
        </p:blipFill>
        <p:spPr>
          <a:xfrm>
            <a:off x="6648668" y="1654749"/>
            <a:ext cx="1510188" cy="1006792"/>
          </a:xfrm>
          <a:prstGeom prst="rect">
            <a:avLst/>
          </a:prstGeom>
        </p:spPr>
      </p:pic>
      <p:pic>
        <p:nvPicPr>
          <p:cNvPr id="23" name="Picture 22" descr="Icon&#10;&#10;Description automatically generated">
            <a:extLst>
              <a:ext uri="{FF2B5EF4-FFF2-40B4-BE49-F238E27FC236}">
                <a16:creationId xmlns:a16="http://schemas.microsoft.com/office/drawing/2014/main" id="{0107A8EA-B3D2-864E-F5AC-CD9B1E038707}"/>
              </a:ext>
            </a:extLst>
          </p:cNvPr>
          <p:cNvPicPr>
            <a:picLocks noChangeAspect="1"/>
          </p:cNvPicPr>
          <p:nvPr/>
        </p:nvPicPr>
        <p:blipFill>
          <a:blip r:embed="rId5"/>
          <a:stretch>
            <a:fillRect/>
          </a:stretch>
        </p:blipFill>
        <p:spPr>
          <a:xfrm>
            <a:off x="1475934" y="3669575"/>
            <a:ext cx="921362" cy="921362"/>
          </a:xfrm>
          <a:prstGeom prst="rect">
            <a:avLst/>
          </a:prstGeom>
        </p:spPr>
      </p:pic>
      <p:pic>
        <p:nvPicPr>
          <p:cNvPr id="25" name="Picture 24" descr="Icon&#10;&#10;Description automatically generated">
            <a:extLst>
              <a:ext uri="{FF2B5EF4-FFF2-40B4-BE49-F238E27FC236}">
                <a16:creationId xmlns:a16="http://schemas.microsoft.com/office/drawing/2014/main" id="{7DF03F31-1D74-3CDA-8A62-10B10A632B59}"/>
              </a:ext>
            </a:extLst>
          </p:cNvPr>
          <p:cNvPicPr>
            <a:picLocks noChangeAspect="1"/>
          </p:cNvPicPr>
          <p:nvPr/>
        </p:nvPicPr>
        <p:blipFill>
          <a:blip r:embed="rId6"/>
          <a:stretch>
            <a:fillRect/>
          </a:stretch>
        </p:blipFill>
        <p:spPr>
          <a:xfrm>
            <a:off x="6834301" y="5343330"/>
            <a:ext cx="1138921" cy="1138921"/>
          </a:xfrm>
          <a:prstGeom prst="rect">
            <a:avLst/>
          </a:prstGeom>
        </p:spPr>
      </p:pic>
    </p:spTree>
    <p:extLst>
      <p:ext uri="{BB962C8B-B14F-4D97-AF65-F5344CB8AC3E}">
        <p14:creationId xmlns:p14="http://schemas.microsoft.com/office/powerpoint/2010/main" val="1998570720"/>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41DE850A-63CB-4FEF-99D6-7D2FDDC75E9D}"/>
              </a:ext>
            </a:extLst>
          </p:cNvPr>
          <p:cNvSpPr>
            <a:spLocks noGrp="1"/>
          </p:cNvSpPr>
          <p:nvPr>
            <p:ph type="sldNum" sz="quarter" idx="12"/>
          </p:nvPr>
        </p:nvSpPr>
        <p:spPr/>
        <p:txBody>
          <a:bodyPr/>
          <a:lstStyle/>
          <a:p>
            <a:fld id="{687B7451-1438-CB4A-8106-82A64F1C7D7B}" type="slidenum">
              <a:rPr lang="sv-SE" smtClean="0"/>
              <a:t>80</a:t>
            </a:fld>
            <a:endParaRPr lang="sv-SE"/>
          </a:p>
        </p:txBody>
      </p:sp>
      <p:sp>
        <p:nvSpPr>
          <p:cNvPr id="17" name="Title 1">
            <a:extLst>
              <a:ext uri="{FF2B5EF4-FFF2-40B4-BE49-F238E27FC236}">
                <a16:creationId xmlns:a16="http://schemas.microsoft.com/office/drawing/2014/main" id="{7D0CFFEB-E1E3-452A-9E4B-56DF05DB1BDF}"/>
              </a:ext>
            </a:extLst>
          </p:cNvPr>
          <p:cNvSpPr txBox="1">
            <a:spLocks/>
          </p:cNvSpPr>
          <p:nvPr/>
        </p:nvSpPr>
        <p:spPr>
          <a:xfrm>
            <a:off x="500224" y="713615"/>
            <a:ext cx="10198256" cy="861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18" name="Title 1">
            <a:extLst>
              <a:ext uri="{FF2B5EF4-FFF2-40B4-BE49-F238E27FC236}">
                <a16:creationId xmlns:a16="http://schemas.microsoft.com/office/drawing/2014/main" id="{FD3BF10E-80CB-49A5-8C7A-B9F47AEDD05A}"/>
              </a:ext>
            </a:extLst>
          </p:cNvPr>
          <p:cNvSpPr txBox="1">
            <a:spLocks/>
          </p:cNvSpPr>
          <p:nvPr/>
        </p:nvSpPr>
        <p:spPr>
          <a:xfrm>
            <a:off x="787710" y="365125"/>
            <a:ext cx="111316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mn-lt"/>
              </a:rPr>
              <a:t>One way to understand backscatter transmissions</a:t>
            </a:r>
          </a:p>
        </p:txBody>
      </p:sp>
      <p:sp>
        <p:nvSpPr>
          <p:cNvPr id="2" name="Footer Placeholder 1">
            <a:extLst>
              <a:ext uri="{FF2B5EF4-FFF2-40B4-BE49-F238E27FC236}">
                <a16:creationId xmlns:a16="http://schemas.microsoft.com/office/drawing/2014/main" id="{5F123BAC-1429-434B-8EDE-E07C3BB7E9EA}"/>
              </a:ext>
            </a:extLst>
          </p:cNvPr>
          <p:cNvSpPr>
            <a:spLocks noGrp="1"/>
          </p:cNvSpPr>
          <p:nvPr>
            <p:ph type="ftr" sz="quarter" idx="11"/>
          </p:nvPr>
        </p:nvSpPr>
        <p:spPr>
          <a:xfrm>
            <a:off x="4038600" y="6440542"/>
            <a:ext cx="4114800" cy="365125"/>
          </a:xfrm>
        </p:spPr>
        <p:txBody>
          <a:bodyPr/>
          <a:lstStyle/>
          <a:p>
            <a:r>
              <a:rPr lang="sv-SE" dirty="0" err="1"/>
              <a:t>ambujv@nus.edu.sg</a:t>
            </a:r>
            <a:endParaRPr lang="sv-SE" dirty="0"/>
          </a:p>
        </p:txBody>
      </p:sp>
      <p:pic>
        <p:nvPicPr>
          <p:cNvPr id="4" name="Picture 3" descr="A picture containing indoor, floor, wooden, electronics&#10;&#10;Description automatically generated">
            <a:extLst>
              <a:ext uri="{FF2B5EF4-FFF2-40B4-BE49-F238E27FC236}">
                <a16:creationId xmlns:a16="http://schemas.microsoft.com/office/drawing/2014/main" id="{8ECC1B11-F225-68A2-A435-C7DDDCD66F10}"/>
              </a:ext>
            </a:extLst>
          </p:cNvPr>
          <p:cNvPicPr>
            <a:picLocks noChangeAspect="1"/>
          </p:cNvPicPr>
          <p:nvPr/>
        </p:nvPicPr>
        <p:blipFill>
          <a:blip r:embed="rId3"/>
          <a:stretch>
            <a:fillRect/>
          </a:stretch>
        </p:blipFill>
        <p:spPr>
          <a:xfrm>
            <a:off x="3597780" y="1867435"/>
            <a:ext cx="4996440" cy="4037527"/>
          </a:xfrm>
          <a:prstGeom prst="rect">
            <a:avLst/>
          </a:prstGeom>
        </p:spPr>
      </p:pic>
    </p:spTree>
    <p:extLst>
      <p:ext uri="{BB962C8B-B14F-4D97-AF65-F5344CB8AC3E}">
        <p14:creationId xmlns:p14="http://schemas.microsoft.com/office/powerpoint/2010/main" val="1708917050"/>
      </p:ext>
    </p:extLst>
  </p:cSld>
  <p:clrMapOvr>
    <a:masterClrMapping/>
  </p:clrMapOvr>
  <mc:AlternateContent xmlns:mc="http://schemas.openxmlformats.org/markup-compatibility/2006" xmlns:p14="http://schemas.microsoft.com/office/powerpoint/2010/main">
    <mc:Choice Requires="p14">
      <p:transition spd="slow" p14:dur="2000" advTm="110889"/>
    </mc:Choice>
    <mc:Fallback xmlns="">
      <p:transition spd="slow" advTm="110889"/>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E995D5-7D05-1E44-BEB1-ABF377101E4D}"/>
              </a:ext>
            </a:extLst>
          </p:cNvPr>
          <p:cNvSpPr>
            <a:spLocks noGrp="1"/>
          </p:cNvSpPr>
          <p:nvPr>
            <p:ph idx="1"/>
          </p:nvPr>
        </p:nvSpPr>
        <p:spPr/>
        <p:txBody>
          <a:bodyPr/>
          <a:lstStyle/>
          <a:p>
            <a:pPr marL="0" indent="0">
              <a:buNone/>
            </a:pPr>
            <a:r>
              <a:rPr lang="en-US" dirty="0">
                <a:latin typeface="+mj-lt"/>
              </a:rPr>
              <a:t>Backscatter through absorption or reflection of ambient wireless signals enables wireless transmissions at microwatts of power consumption</a:t>
            </a:r>
          </a:p>
        </p:txBody>
      </p:sp>
      <p:cxnSp>
        <p:nvCxnSpPr>
          <p:cNvPr id="5" name="Straight Connector 4">
            <a:extLst>
              <a:ext uri="{FF2B5EF4-FFF2-40B4-BE49-F238E27FC236}">
                <a16:creationId xmlns:a16="http://schemas.microsoft.com/office/drawing/2014/main" id="{C584A01B-2557-1147-B15B-6CB714FAAFD4}"/>
              </a:ext>
            </a:extLst>
          </p:cNvPr>
          <p:cNvCxnSpPr>
            <a:cxnSpLocks/>
          </p:cNvCxnSpPr>
          <p:nvPr/>
        </p:nvCxnSpPr>
        <p:spPr>
          <a:xfrm>
            <a:off x="5414516" y="3976230"/>
            <a:ext cx="0" cy="6438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riangle 9">
            <a:extLst>
              <a:ext uri="{FF2B5EF4-FFF2-40B4-BE49-F238E27FC236}">
                <a16:creationId xmlns:a16="http://schemas.microsoft.com/office/drawing/2014/main" id="{A7007D1B-B4BC-7446-8C09-27F95322AAE0}"/>
              </a:ext>
            </a:extLst>
          </p:cNvPr>
          <p:cNvSpPr/>
          <p:nvPr/>
        </p:nvSpPr>
        <p:spPr>
          <a:xfrm rot="10800000">
            <a:off x="5074776" y="3413902"/>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20D4A5B-FC0A-BA47-805E-30F55ED62F9B}"/>
              </a:ext>
            </a:extLst>
          </p:cNvPr>
          <p:cNvCxnSpPr/>
          <p:nvPr/>
        </p:nvCxnSpPr>
        <p:spPr>
          <a:xfrm>
            <a:off x="5561482" y="4495593"/>
            <a:ext cx="0" cy="4030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1D3BC0-A8CE-9944-AB33-65C3EFB8B60C}"/>
              </a:ext>
            </a:extLst>
          </p:cNvPr>
          <p:cNvCxnSpPr>
            <a:cxnSpLocks/>
          </p:cNvCxnSpPr>
          <p:nvPr/>
        </p:nvCxnSpPr>
        <p:spPr>
          <a:xfrm>
            <a:off x="5414516" y="4772319"/>
            <a:ext cx="0" cy="4794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AA7CB3-1447-2746-87CA-13AC944621F0}"/>
              </a:ext>
            </a:extLst>
          </p:cNvPr>
          <p:cNvCxnSpPr>
            <a:cxnSpLocks/>
          </p:cNvCxnSpPr>
          <p:nvPr/>
        </p:nvCxnSpPr>
        <p:spPr>
          <a:xfrm>
            <a:off x="5164164" y="5251784"/>
            <a:ext cx="5210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43C6F2-38C4-844C-8D6B-67CBE010451E}"/>
              </a:ext>
            </a:extLst>
          </p:cNvPr>
          <p:cNvCxnSpPr>
            <a:cxnSpLocks/>
          </p:cNvCxnSpPr>
          <p:nvPr/>
        </p:nvCxnSpPr>
        <p:spPr>
          <a:xfrm>
            <a:off x="5285596" y="5402180"/>
            <a:ext cx="2578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4615D43-8678-F345-ADCE-D2F01B22AB5D}"/>
              </a:ext>
            </a:extLst>
          </p:cNvPr>
          <p:cNvCxnSpPr>
            <a:cxnSpLocks/>
          </p:cNvCxnSpPr>
          <p:nvPr/>
        </p:nvCxnSpPr>
        <p:spPr>
          <a:xfrm>
            <a:off x="5371975" y="5554580"/>
            <a:ext cx="1054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2902289-A34C-7548-A0F1-373AC4238C12}"/>
              </a:ext>
            </a:extLst>
          </p:cNvPr>
          <p:cNvCxnSpPr>
            <a:cxnSpLocks/>
          </p:cNvCxnSpPr>
          <p:nvPr/>
        </p:nvCxnSpPr>
        <p:spPr>
          <a:xfrm flipH="1">
            <a:off x="5561485" y="4697122"/>
            <a:ext cx="53451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91826C2-FA74-6D4C-B264-5D09A812BE58}"/>
              </a:ext>
            </a:extLst>
          </p:cNvPr>
          <p:cNvSpPr txBox="1"/>
          <p:nvPr/>
        </p:nvSpPr>
        <p:spPr>
          <a:xfrm>
            <a:off x="4308449" y="4547284"/>
            <a:ext cx="814301" cy="276999"/>
          </a:xfrm>
          <a:prstGeom prst="rect">
            <a:avLst/>
          </a:prstGeom>
          <a:noFill/>
        </p:spPr>
        <p:txBody>
          <a:bodyPr wrap="square" rtlCol="0">
            <a:spAutoFit/>
          </a:bodyPr>
          <a:lstStyle/>
          <a:p>
            <a:r>
              <a:rPr lang="en-US" sz="1200" dirty="0">
                <a:latin typeface="+mj-lt"/>
              </a:rPr>
              <a:t>RF Switch</a:t>
            </a:r>
          </a:p>
        </p:txBody>
      </p:sp>
      <p:sp>
        <p:nvSpPr>
          <p:cNvPr id="42" name="TextBox 41">
            <a:extLst>
              <a:ext uri="{FF2B5EF4-FFF2-40B4-BE49-F238E27FC236}">
                <a16:creationId xmlns:a16="http://schemas.microsoft.com/office/drawing/2014/main" id="{38E0CFF4-4401-DD44-8934-589A7EBBBAF5}"/>
              </a:ext>
            </a:extLst>
          </p:cNvPr>
          <p:cNvSpPr txBox="1"/>
          <p:nvPr/>
        </p:nvSpPr>
        <p:spPr>
          <a:xfrm>
            <a:off x="6061212" y="4547283"/>
            <a:ext cx="1927755" cy="276999"/>
          </a:xfrm>
          <a:prstGeom prst="rect">
            <a:avLst/>
          </a:prstGeom>
          <a:noFill/>
        </p:spPr>
        <p:txBody>
          <a:bodyPr wrap="square" rtlCol="0">
            <a:spAutoFit/>
          </a:bodyPr>
          <a:lstStyle/>
          <a:p>
            <a:r>
              <a:rPr lang="en-US" sz="1200" dirty="0">
                <a:latin typeface="+mj-lt"/>
              </a:rPr>
              <a:t>Modulating Signal (Digital)</a:t>
            </a:r>
          </a:p>
        </p:txBody>
      </p:sp>
      <p:sp>
        <p:nvSpPr>
          <p:cNvPr id="43" name="TextBox 42">
            <a:extLst>
              <a:ext uri="{FF2B5EF4-FFF2-40B4-BE49-F238E27FC236}">
                <a16:creationId xmlns:a16="http://schemas.microsoft.com/office/drawing/2014/main" id="{750BE2EF-94F9-2D47-A163-BB1C508BEF6C}"/>
              </a:ext>
            </a:extLst>
          </p:cNvPr>
          <p:cNvSpPr txBox="1"/>
          <p:nvPr/>
        </p:nvSpPr>
        <p:spPr>
          <a:xfrm>
            <a:off x="5800058" y="3482767"/>
            <a:ext cx="814301" cy="276999"/>
          </a:xfrm>
          <a:prstGeom prst="rect">
            <a:avLst/>
          </a:prstGeom>
          <a:noFill/>
        </p:spPr>
        <p:txBody>
          <a:bodyPr wrap="square" rtlCol="0">
            <a:spAutoFit/>
          </a:bodyPr>
          <a:lstStyle/>
          <a:p>
            <a:r>
              <a:rPr lang="en-US" sz="1200" dirty="0">
                <a:latin typeface="+mj-lt"/>
              </a:rPr>
              <a:t>Antenna</a:t>
            </a:r>
          </a:p>
        </p:txBody>
      </p:sp>
      <p:sp>
        <p:nvSpPr>
          <p:cNvPr id="44" name="TextBox 43">
            <a:extLst>
              <a:ext uri="{FF2B5EF4-FFF2-40B4-BE49-F238E27FC236}">
                <a16:creationId xmlns:a16="http://schemas.microsoft.com/office/drawing/2014/main" id="{E5E38E51-C20A-3E4B-ABF6-4103A9F476BC}"/>
              </a:ext>
            </a:extLst>
          </p:cNvPr>
          <p:cNvSpPr txBox="1"/>
          <p:nvPr/>
        </p:nvSpPr>
        <p:spPr>
          <a:xfrm>
            <a:off x="4717029" y="5800674"/>
            <a:ext cx="1606375" cy="338554"/>
          </a:xfrm>
          <a:prstGeom prst="rect">
            <a:avLst/>
          </a:prstGeom>
          <a:noFill/>
        </p:spPr>
        <p:txBody>
          <a:bodyPr wrap="square" rtlCol="0">
            <a:spAutoFit/>
          </a:bodyPr>
          <a:lstStyle/>
          <a:p>
            <a:r>
              <a:rPr lang="en-US" sz="1600" b="1" dirty="0">
                <a:latin typeface="+mj-lt"/>
              </a:rPr>
              <a:t>Backscatter tag</a:t>
            </a:r>
          </a:p>
        </p:txBody>
      </p:sp>
      <p:cxnSp>
        <p:nvCxnSpPr>
          <p:cNvPr id="6" name="Straight Arrow Connector 5">
            <a:extLst>
              <a:ext uri="{FF2B5EF4-FFF2-40B4-BE49-F238E27FC236}">
                <a16:creationId xmlns:a16="http://schemas.microsoft.com/office/drawing/2014/main" id="{E4138ECD-FD55-D749-BE61-087863C2AC2D}"/>
              </a:ext>
            </a:extLst>
          </p:cNvPr>
          <p:cNvCxnSpPr>
            <a:cxnSpLocks/>
          </p:cNvCxnSpPr>
          <p:nvPr/>
        </p:nvCxnSpPr>
        <p:spPr>
          <a:xfrm>
            <a:off x="1455821" y="3699710"/>
            <a:ext cx="3370847" cy="0"/>
          </a:xfrm>
          <a:prstGeom prst="straightConnector1">
            <a:avLst/>
          </a:prstGeom>
          <a:ln w="25400">
            <a:solidFill>
              <a:srgbClr val="FF0000"/>
            </a:solidFill>
            <a:prstDash val="lgDash"/>
            <a:headEnd w="lg" len="lg"/>
            <a:tailEnd type="stealt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CEF504B-2EA4-7744-9A51-B1097B4DE184}"/>
              </a:ext>
            </a:extLst>
          </p:cNvPr>
          <p:cNvSpPr txBox="1"/>
          <p:nvPr/>
        </p:nvSpPr>
        <p:spPr>
          <a:xfrm>
            <a:off x="2259071" y="3370838"/>
            <a:ext cx="2156519" cy="276999"/>
          </a:xfrm>
          <a:prstGeom prst="rect">
            <a:avLst/>
          </a:prstGeom>
          <a:noFill/>
        </p:spPr>
        <p:txBody>
          <a:bodyPr wrap="square" rtlCol="0">
            <a:spAutoFit/>
          </a:bodyPr>
          <a:lstStyle/>
          <a:p>
            <a:r>
              <a:rPr lang="en-US" sz="1200" dirty="0">
                <a:latin typeface="+mj-lt"/>
              </a:rPr>
              <a:t>Ambient RF signal</a:t>
            </a:r>
          </a:p>
        </p:txBody>
      </p:sp>
      <p:cxnSp>
        <p:nvCxnSpPr>
          <p:cNvPr id="24" name="Straight Arrow Connector 23">
            <a:extLst>
              <a:ext uri="{FF2B5EF4-FFF2-40B4-BE49-F238E27FC236}">
                <a16:creationId xmlns:a16="http://schemas.microsoft.com/office/drawing/2014/main" id="{F445EEA8-51C1-B043-99F9-A8F8F1E1307D}"/>
              </a:ext>
            </a:extLst>
          </p:cNvPr>
          <p:cNvCxnSpPr>
            <a:cxnSpLocks/>
          </p:cNvCxnSpPr>
          <p:nvPr/>
        </p:nvCxnSpPr>
        <p:spPr>
          <a:xfrm>
            <a:off x="6614359" y="3759766"/>
            <a:ext cx="3101141" cy="0"/>
          </a:xfrm>
          <a:prstGeom prst="straightConnector1">
            <a:avLst/>
          </a:prstGeom>
          <a:ln w="25400">
            <a:solidFill>
              <a:srgbClr val="FF0000"/>
            </a:solidFill>
            <a:prstDash val="sysDot"/>
            <a:headEnd w="lg" len="lg"/>
            <a:tailEnd type="stealt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B2DD70B-2E83-4C41-B37E-BCACEA68ACCC}"/>
              </a:ext>
            </a:extLst>
          </p:cNvPr>
          <p:cNvSpPr txBox="1"/>
          <p:nvPr/>
        </p:nvSpPr>
        <p:spPr>
          <a:xfrm>
            <a:off x="7216009" y="3482766"/>
            <a:ext cx="2156519" cy="276999"/>
          </a:xfrm>
          <a:prstGeom prst="rect">
            <a:avLst/>
          </a:prstGeom>
          <a:noFill/>
        </p:spPr>
        <p:txBody>
          <a:bodyPr wrap="square" rtlCol="0">
            <a:spAutoFit/>
          </a:bodyPr>
          <a:lstStyle/>
          <a:p>
            <a:r>
              <a:rPr lang="en-US" sz="1200" dirty="0">
                <a:latin typeface="+mj-lt"/>
              </a:rPr>
              <a:t>Reflected (backscatter) signal</a:t>
            </a:r>
          </a:p>
        </p:txBody>
      </p:sp>
      <p:sp>
        <p:nvSpPr>
          <p:cNvPr id="23" name="Triangle 22">
            <a:extLst>
              <a:ext uri="{FF2B5EF4-FFF2-40B4-BE49-F238E27FC236}">
                <a16:creationId xmlns:a16="http://schemas.microsoft.com/office/drawing/2014/main" id="{D83BF59E-717A-704F-9767-794FEC81E602}"/>
              </a:ext>
            </a:extLst>
          </p:cNvPr>
          <p:cNvSpPr/>
          <p:nvPr/>
        </p:nvSpPr>
        <p:spPr>
          <a:xfrm rot="10800000">
            <a:off x="9990831" y="3413902"/>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008395C1-4386-1B49-A58C-C976A6F9995E}"/>
              </a:ext>
            </a:extLst>
          </p:cNvPr>
          <p:cNvCxnSpPr>
            <a:cxnSpLocks/>
          </p:cNvCxnSpPr>
          <p:nvPr/>
        </p:nvCxnSpPr>
        <p:spPr>
          <a:xfrm>
            <a:off x="10330570" y="3973163"/>
            <a:ext cx="0" cy="1146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7D0F0D-04AF-9C4B-87DD-123203379ED4}"/>
              </a:ext>
            </a:extLst>
          </p:cNvPr>
          <p:cNvCxnSpPr>
            <a:cxnSpLocks/>
          </p:cNvCxnSpPr>
          <p:nvPr/>
        </p:nvCxnSpPr>
        <p:spPr>
          <a:xfrm>
            <a:off x="10070038" y="5119437"/>
            <a:ext cx="5210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77F267-3A71-244D-AEA1-6DE075C22C50}"/>
              </a:ext>
            </a:extLst>
          </p:cNvPr>
          <p:cNvCxnSpPr>
            <a:cxnSpLocks/>
          </p:cNvCxnSpPr>
          <p:nvPr/>
        </p:nvCxnSpPr>
        <p:spPr>
          <a:xfrm>
            <a:off x="10191470" y="5269833"/>
            <a:ext cx="2578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8A18110-849D-0A40-9C5D-F80B82987437}"/>
              </a:ext>
            </a:extLst>
          </p:cNvPr>
          <p:cNvCxnSpPr>
            <a:cxnSpLocks/>
          </p:cNvCxnSpPr>
          <p:nvPr/>
        </p:nvCxnSpPr>
        <p:spPr>
          <a:xfrm>
            <a:off x="10277849" y="5422233"/>
            <a:ext cx="1054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9CC0A8D-A37D-4241-98C1-7E81BF6E8DA4}"/>
              </a:ext>
            </a:extLst>
          </p:cNvPr>
          <p:cNvSpPr txBox="1"/>
          <p:nvPr/>
        </p:nvSpPr>
        <p:spPr>
          <a:xfrm>
            <a:off x="9946915" y="5800673"/>
            <a:ext cx="1152009" cy="338554"/>
          </a:xfrm>
          <a:prstGeom prst="rect">
            <a:avLst/>
          </a:prstGeom>
          <a:noFill/>
        </p:spPr>
        <p:txBody>
          <a:bodyPr wrap="square" rtlCol="0">
            <a:spAutoFit/>
          </a:bodyPr>
          <a:lstStyle/>
          <a:p>
            <a:r>
              <a:rPr lang="en-US" sz="1600" b="1" dirty="0">
                <a:latin typeface="+mj-lt"/>
              </a:rPr>
              <a:t>Receiver</a:t>
            </a:r>
          </a:p>
        </p:txBody>
      </p:sp>
      <p:cxnSp>
        <p:nvCxnSpPr>
          <p:cNvPr id="7" name="Straight Connector 6">
            <a:extLst>
              <a:ext uri="{FF2B5EF4-FFF2-40B4-BE49-F238E27FC236}">
                <a16:creationId xmlns:a16="http://schemas.microsoft.com/office/drawing/2014/main" id="{36EA02CE-C85F-4A41-99D9-A477BF4076F1}"/>
              </a:ext>
            </a:extLst>
          </p:cNvPr>
          <p:cNvCxnSpPr>
            <a:cxnSpLocks/>
          </p:cNvCxnSpPr>
          <p:nvPr/>
        </p:nvCxnSpPr>
        <p:spPr>
          <a:xfrm flipV="1">
            <a:off x="6360695" y="4959219"/>
            <a:ext cx="0"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AC8C91A-D548-9D4E-B58C-1EB73101C6E3}"/>
              </a:ext>
            </a:extLst>
          </p:cNvPr>
          <p:cNvCxnSpPr>
            <a:cxnSpLocks/>
          </p:cNvCxnSpPr>
          <p:nvPr/>
        </p:nvCxnSpPr>
        <p:spPr>
          <a:xfrm flipH="1">
            <a:off x="6360695" y="4959219"/>
            <a:ext cx="2536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C4771E9-21E5-604A-BB0E-6D5C3F6772C0}"/>
              </a:ext>
            </a:extLst>
          </p:cNvPr>
          <p:cNvCxnSpPr>
            <a:cxnSpLocks/>
          </p:cNvCxnSpPr>
          <p:nvPr/>
        </p:nvCxnSpPr>
        <p:spPr>
          <a:xfrm flipV="1">
            <a:off x="6614359" y="4959219"/>
            <a:ext cx="0"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FCDBA7D-AB35-9444-A84A-0BC7978DD6D4}"/>
              </a:ext>
            </a:extLst>
          </p:cNvPr>
          <p:cNvCxnSpPr>
            <a:cxnSpLocks/>
          </p:cNvCxnSpPr>
          <p:nvPr/>
        </p:nvCxnSpPr>
        <p:spPr>
          <a:xfrm flipH="1">
            <a:off x="6614359" y="5235945"/>
            <a:ext cx="2636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8063890-90D7-A14C-905A-98F7447CDD24}"/>
              </a:ext>
            </a:extLst>
          </p:cNvPr>
          <p:cNvCxnSpPr>
            <a:cxnSpLocks/>
          </p:cNvCxnSpPr>
          <p:nvPr/>
        </p:nvCxnSpPr>
        <p:spPr>
          <a:xfrm flipV="1">
            <a:off x="6878052" y="4959219"/>
            <a:ext cx="1"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E5BC539-10FF-B649-8859-253C25E116BD}"/>
              </a:ext>
            </a:extLst>
          </p:cNvPr>
          <p:cNvCxnSpPr>
            <a:cxnSpLocks/>
          </p:cNvCxnSpPr>
          <p:nvPr/>
        </p:nvCxnSpPr>
        <p:spPr>
          <a:xfrm flipH="1">
            <a:off x="6874891" y="4959219"/>
            <a:ext cx="2636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B0FADAB-D6D5-324A-8B17-0541A596D4FF}"/>
              </a:ext>
            </a:extLst>
          </p:cNvPr>
          <p:cNvCxnSpPr>
            <a:cxnSpLocks/>
          </p:cNvCxnSpPr>
          <p:nvPr/>
        </p:nvCxnSpPr>
        <p:spPr>
          <a:xfrm flipV="1">
            <a:off x="7130411" y="4959219"/>
            <a:ext cx="8174"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B8F55F6-9C68-EF46-9527-BF8A937E1CFD}"/>
              </a:ext>
            </a:extLst>
          </p:cNvPr>
          <p:cNvCxnSpPr>
            <a:cxnSpLocks/>
          </p:cNvCxnSpPr>
          <p:nvPr/>
        </p:nvCxnSpPr>
        <p:spPr>
          <a:xfrm flipH="1" flipV="1">
            <a:off x="6202279" y="5230133"/>
            <a:ext cx="158417" cy="18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B696D6A-9E9D-624A-A8D8-3CFD96ACE76D}"/>
              </a:ext>
            </a:extLst>
          </p:cNvPr>
          <p:cNvCxnSpPr>
            <a:cxnSpLocks/>
          </p:cNvCxnSpPr>
          <p:nvPr/>
        </p:nvCxnSpPr>
        <p:spPr>
          <a:xfrm flipH="1">
            <a:off x="7130412" y="5230133"/>
            <a:ext cx="208851"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2368AF33-5ECA-4FD8-9F03-17818CBA3B6A}"/>
              </a:ext>
            </a:extLst>
          </p:cNvPr>
          <p:cNvSpPr>
            <a:spLocks noGrp="1"/>
          </p:cNvSpPr>
          <p:nvPr>
            <p:ph type="sldNum" sz="quarter" idx="12"/>
          </p:nvPr>
        </p:nvSpPr>
        <p:spPr/>
        <p:txBody>
          <a:bodyPr/>
          <a:lstStyle/>
          <a:p>
            <a:fld id="{687B7451-1438-CB4A-8106-82A64F1C7D7B}" type="slidenum">
              <a:rPr lang="sv-SE" smtClean="0"/>
              <a:t>81</a:t>
            </a:fld>
            <a:endParaRPr lang="sv-SE"/>
          </a:p>
        </p:txBody>
      </p:sp>
      <p:sp>
        <p:nvSpPr>
          <p:cNvPr id="8" name="Title 7">
            <a:extLst>
              <a:ext uri="{FF2B5EF4-FFF2-40B4-BE49-F238E27FC236}">
                <a16:creationId xmlns:a16="http://schemas.microsoft.com/office/drawing/2014/main" id="{97169507-A2AE-44B3-9C73-8CD7CC8B9C25}"/>
              </a:ext>
            </a:extLst>
          </p:cNvPr>
          <p:cNvSpPr>
            <a:spLocks noGrp="1"/>
          </p:cNvSpPr>
          <p:nvPr>
            <p:ph type="title"/>
          </p:nvPr>
        </p:nvSpPr>
        <p:spPr/>
        <p:txBody>
          <a:bodyPr>
            <a:normAutofit/>
          </a:bodyPr>
          <a:lstStyle/>
          <a:p>
            <a:r>
              <a:rPr lang="en-US" dirty="0">
                <a:latin typeface="+mn-lt"/>
              </a:rPr>
              <a:t>Backscatter transmits at (up to) 10000x lower power consumption than conventional radios</a:t>
            </a:r>
            <a:endParaRPr lang="en-SE" dirty="0">
              <a:latin typeface="+mn-lt"/>
            </a:endParaRPr>
          </a:p>
        </p:txBody>
      </p:sp>
    </p:spTree>
    <p:extLst>
      <p:ext uri="{BB962C8B-B14F-4D97-AF65-F5344CB8AC3E}">
        <p14:creationId xmlns:p14="http://schemas.microsoft.com/office/powerpoint/2010/main" val="118375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P spid="41" grpId="0"/>
      <p:bldP spid="42" grpId="0"/>
      <p:bldP spid="43" grpId="0"/>
      <p:bldP spid="44" grpId="0"/>
      <p:bldP spid="21" grpId="0"/>
      <p:bldP spid="20" grpId="0"/>
      <p:bldP spid="23" grpId="0" animBg="1"/>
      <p:bldP spid="2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655761" cy="2656355"/>
          </a:xfrm>
        </p:spPr>
        <p:txBody>
          <a:bodyPr>
            <a:normAutofit/>
          </a:bodyPr>
          <a:lstStyle/>
          <a:p>
            <a:r>
              <a:rPr lang="en-US" dirty="0">
                <a:latin typeface="+mj-lt"/>
              </a:rPr>
              <a:t>First backscatter system: Great seal bug (The Thing) 1945</a:t>
            </a:r>
          </a:p>
          <a:p>
            <a:r>
              <a:rPr lang="en-US" dirty="0">
                <a:latin typeface="+mj-lt"/>
              </a:rPr>
              <a:t>RFIDs: one of the most widely deployed backscatter system</a:t>
            </a:r>
          </a:p>
          <a:p>
            <a:endParaRPr lang="en-US" dirty="0">
              <a:latin typeface="+mj-lt"/>
            </a:endParaRPr>
          </a:p>
        </p:txBody>
      </p:sp>
      <p:pic>
        <p:nvPicPr>
          <p:cNvPr id="7" name="Picture 6" descr="A picture containing music&#10;&#10;Description automatically generated">
            <a:extLst>
              <a:ext uri="{FF2B5EF4-FFF2-40B4-BE49-F238E27FC236}">
                <a16:creationId xmlns:a16="http://schemas.microsoft.com/office/drawing/2014/main" id="{95E11F67-D850-4B98-BBF1-661D1B4DDEE9}"/>
              </a:ext>
            </a:extLst>
          </p:cNvPr>
          <p:cNvPicPr>
            <a:picLocks noChangeAspect="1"/>
          </p:cNvPicPr>
          <p:nvPr/>
        </p:nvPicPr>
        <p:blipFill>
          <a:blip r:embed="rId3"/>
          <a:stretch>
            <a:fillRect/>
          </a:stretch>
        </p:blipFill>
        <p:spPr>
          <a:xfrm>
            <a:off x="1346800" y="3429000"/>
            <a:ext cx="3324102" cy="1572120"/>
          </a:xfrm>
          <a:prstGeom prst="rect">
            <a:avLst/>
          </a:prstGeom>
        </p:spPr>
      </p:pic>
      <p:sp>
        <p:nvSpPr>
          <p:cNvPr id="22" name="TextBox 21">
            <a:extLst>
              <a:ext uri="{FF2B5EF4-FFF2-40B4-BE49-F238E27FC236}">
                <a16:creationId xmlns:a16="http://schemas.microsoft.com/office/drawing/2014/main" id="{F8DC878F-68DA-4136-A6E3-E237605BF3F2}"/>
              </a:ext>
            </a:extLst>
          </p:cNvPr>
          <p:cNvSpPr txBox="1"/>
          <p:nvPr/>
        </p:nvSpPr>
        <p:spPr>
          <a:xfrm>
            <a:off x="588470" y="5395083"/>
            <a:ext cx="5227129" cy="338554"/>
          </a:xfrm>
          <a:prstGeom prst="rect">
            <a:avLst/>
          </a:prstGeom>
          <a:noFill/>
        </p:spPr>
        <p:txBody>
          <a:bodyPr wrap="square" rtlCol="0">
            <a:spAutoFit/>
          </a:bodyPr>
          <a:lstStyle/>
          <a:p>
            <a:pPr algn="ctr"/>
            <a:r>
              <a:rPr lang="en-US" sz="1600" dirty="0">
                <a:latin typeface="+mj-lt"/>
              </a:rPr>
              <a:t>Great Seal Bug (Backscatter device embedded for spying)</a:t>
            </a: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82</a:t>
            </a:fld>
            <a:endParaRPr lang="sv-SE"/>
          </a:p>
        </p:txBody>
      </p:sp>
      <p:pic>
        <p:nvPicPr>
          <p:cNvPr id="8" name="Picture 7">
            <a:extLst>
              <a:ext uri="{FF2B5EF4-FFF2-40B4-BE49-F238E27FC236}">
                <a16:creationId xmlns:a16="http://schemas.microsoft.com/office/drawing/2014/main" id="{5B8404D4-8FBE-4665-89E8-16592CF0E2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6956" y="3594210"/>
            <a:ext cx="4179654" cy="1241700"/>
          </a:xfrm>
          <a:prstGeom prst="rect">
            <a:avLst/>
          </a:prstGeom>
        </p:spPr>
      </p:pic>
      <p:sp>
        <p:nvSpPr>
          <p:cNvPr id="9" name="TextBox 8">
            <a:extLst>
              <a:ext uri="{FF2B5EF4-FFF2-40B4-BE49-F238E27FC236}">
                <a16:creationId xmlns:a16="http://schemas.microsoft.com/office/drawing/2014/main" id="{A17EDF66-1A0F-4D4C-B1EC-E9179B1232C4}"/>
              </a:ext>
            </a:extLst>
          </p:cNvPr>
          <p:cNvSpPr txBox="1"/>
          <p:nvPr/>
        </p:nvSpPr>
        <p:spPr>
          <a:xfrm>
            <a:off x="6376403" y="5388852"/>
            <a:ext cx="5227129" cy="338554"/>
          </a:xfrm>
          <a:prstGeom prst="rect">
            <a:avLst/>
          </a:prstGeom>
          <a:noFill/>
        </p:spPr>
        <p:txBody>
          <a:bodyPr wrap="square" rtlCol="0">
            <a:spAutoFit/>
          </a:bodyPr>
          <a:lstStyle/>
          <a:p>
            <a:pPr algn="ctr"/>
            <a:r>
              <a:rPr lang="en-US" sz="1600" dirty="0">
                <a:latin typeface="+mj-lt"/>
              </a:rPr>
              <a:t>RFID System</a:t>
            </a:r>
          </a:p>
        </p:txBody>
      </p:sp>
      <p:sp>
        <p:nvSpPr>
          <p:cNvPr id="14" name="Title 7">
            <a:extLst>
              <a:ext uri="{FF2B5EF4-FFF2-40B4-BE49-F238E27FC236}">
                <a16:creationId xmlns:a16="http://schemas.microsoft.com/office/drawing/2014/main" id="{B7A11929-B063-4C8C-9636-96351C00E8C7}"/>
              </a:ext>
            </a:extLst>
          </p:cNvPr>
          <p:cNvSpPr>
            <a:spLocks noGrp="1"/>
          </p:cNvSpPr>
          <p:nvPr>
            <p:ph type="title"/>
          </p:nvPr>
        </p:nvSpPr>
        <p:spPr>
          <a:xfrm>
            <a:off x="838200" y="365125"/>
            <a:ext cx="10515600" cy="1325563"/>
          </a:xfrm>
        </p:spPr>
        <p:txBody>
          <a:bodyPr>
            <a:normAutofit/>
          </a:bodyPr>
          <a:lstStyle/>
          <a:p>
            <a:r>
              <a:rPr lang="en-US" sz="4000" dirty="0">
                <a:latin typeface="+mn-lt"/>
              </a:rPr>
              <a:t>Backscatter is not a new transmission mechanism</a:t>
            </a:r>
            <a:endParaRPr lang="en-SE" sz="4000" dirty="0">
              <a:latin typeface="+mn-lt"/>
            </a:endParaRPr>
          </a:p>
        </p:txBody>
      </p:sp>
      <p:sp>
        <p:nvSpPr>
          <p:cNvPr id="2" name="Footer Placeholder 1">
            <a:extLst>
              <a:ext uri="{FF2B5EF4-FFF2-40B4-BE49-F238E27FC236}">
                <a16:creationId xmlns:a16="http://schemas.microsoft.com/office/drawing/2014/main" id="{160F5AEE-72E7-4597-BA60-B3BB20823115}"/>
              </a:ext>
            </a:extLst>
          </p:cNvPr>
          <p:cNvSpPr>
            <a:spLocks noGrp="1"/>
          </p:cNvSpPr>
          <p:nvPr>
            <p:ph type="ftr" sz="quarter" idx="11"/>
          </p:nvPr>
        </p:nvSpPr>
        <p:spPr/>
        <p:txBody>
          <a:bodyPr/>
          <a:lstStyle/>
          <a:p>
            <a:r>
              <a:rPr lang="sv-SE" dirty="0" err="1"/>
              <a:t>ambujv@nus.edu.sg</a:t>
            </a:r>
            <a:endParaRPr lang="sv-SE" dirty="0"/>
          </a:p>
        </p:txBody>
      </p:sp>
      <p:pic>
        <p:nvPicPr>
          <p:cNvPr id="5" name="Picture 4" descr="A picture containing text, stationary&#10;&#10;Description automatically generated">
            <a:extLst>
              <a:ext uri="{FF2B5EF4-FFF2-40B4-BE49-F238E27FC236}">
                <a16:creationId xmlns:a16="http://schemas.microsoft.com/office/drawing/2014/main" id="{8320A420-7372-DFB3-423F-27792F6AC6E2}"/>
              </a:ext>
            </a:extLst>
          </p:cNvPr>
          <p:cNvPicPr>
            <a:picLocks noChangeAspect="1"/>
          </p:cNvPicPr>
          <p:nvPr/>
        </p:nvPicPr>
        <p:blipFill>
          <a:blip r:embed="rId5"/>
          <a:stretch>
            <a:fillRect/>
          </a:stretch>
        </p:blipFill>
        <p:spPr>
          <a:xfrm>
            <a:off x="5977103" y="3349028"/>
            <a:ext cx="2633497" cy="1755665"/>
          </a:xfrm>
          <a:prstGeom prst="rect">
            <a:avLst/>
          </a:prstGeom>
        </p:spPr>
      </p:pic>
    </p:spTree>
    <p:extLst>
      <p:ext uri="{BB962C8B-B14F-4D97-AF65-F5344CB8AC3E}">
        <p14:creationId xmlns:p14="http://schemas.microsoft.com/office/powerpoint/2010/main" val="12065333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B81FB-04C4-DA4B-871C-C5AD026968C4}"/>
              </a:ext>
            </a:extLst>
          </p:cNvPr>
          <p:cNvSpPr>
            <a:spLocks noGrp="1"/>
          </p:cNvSpPr>
          <p:nvPr>
            <p:ph type="title"/>
          </p:nvPr>
        </p:nvSpPr>
        <p:spPr/>
        <p:txBody>
          <a:bodyPr/>
          <a:lstStyle/>
          <a:p>
            <a:r>
              <a:rPr lang="en-US" dirty="0">
                <a:latin typeface="+mn-lt"/>
              </a:rPr>
              <a:t>RFID is </a:t>
            </a:r>
            <a:r>
              <a:rPr lang="en-US" i="1" dirty="0">
                <a:latin typeface="+mn-lt"/>
              </a:rPr>
              <a:t>everywhere</a:t>
            </a:r>
            <a:r>
              <a:rPr lang="en-US" dirty="0">
                <a:latin typeface="+mn-lt"/>
              </a:rPr>
              <a:t> nowadays</a:t>
            </a:r>
          </a:p>
        </p:txBody>
      </p:sp>
      <p:sp>
        <p:nvSpPr>
          <p:cNvPr id="3" name="Content Placeholder 2">
            <a:extLst>
              <a:ext uri="{FF2B5EF4-FFF2-40B4-BE49-F238E27FC236}">
                <a16:creationId xmlns:a16="http://schemas.microsoft.com/office/drawing/2014/main" id="{FE75ADB5-0C44-8942-96DF-F89EF4F4370E}"/>
              </a:ext>
            </a:extLst>
          </p:cNvPr>
          <p:cNvSpPr>
            <a:spLocks noGrp="1"/>
          </p:cNvSpPr>
          <p:nvPr>
            <p:ph idx="1"/>
          </p:nvPr>
        </p:nvSpPr>
        <p:spPr/>
        <p:txBody>
          <a:bodyPr/>
          <a:lstStyle/>
          <a:p>
            <a:r>
              <a:rPr lang="en-US" dirty="0"/>
              <a:t>Fundamental design principle is </a:t>
            </a:r>
            <a:r>
              <a:rPr lang="en-US" i="1" dirty="0"/>
              <a:t>asymmetry</a:t>
            </a:r>
          </a:p>
          <a:p>
            <a:pPr lvl="1"/>
            <a:r>
              <a:rPr lang="en-US" dirty="0"/>
              <a:t>Extremely simple, cheap tags</a:t>
            </a:r>
          </a:p>
          <a:p>
            <a:pPr lvl="1"/>
            <a:r>
              <a:rPr lang="en-US" dirty="0"/>
              <a:t>Complex readers</a:t>
            </a:r>
          </a:p>
        </p:txBody>
      </p:sp>
      <p:sp>
        <p:nvSpPr>
          <p:cNvPr id="4" name="Slide Number Placeholder 3">
            <a:extLst>
              <a:ext uri="{FF2B5EF4-FFF2-40B4-BE49-F238E27FC236}">
                <a16:creationId xmlns:a16="http://schemas.microsoft.com/office/drawing/2014/main" id="{830E1162-410D-3A4C-8C3B-74FC6465FFB1}"/>
              </a:ext>
            </a:extLst>
          </p:cNvPr>
          <p:cNvSpPr>
            <a:spLocks noGrp="1"/>
          </p:cNvSpPr>
          <p:nvPr>
            <p:ph type="sldNum" sz="quarter" idx="12"/>
          </p:nvPr>
        </p:nvSpPr>
        <p:spPr/>
        <p:txBody>
          <a:bodyPr/>
          <a:lstStyle/>
          <a:p>
            <a:pPr algn="r"/>
            <a:fld id="{434A358D-2637-E146-A3BD-05BD470B507B}" type="slidenum">
              <a:rPr lang="en-US" smtClean="0"/>
              <a:pPr algn="r"/>
              <a:t>83</a:t>
            </a:fld>
            <a:endParaRPr lang="en-US" dirty="0"/>
          </a:p>
        </p:txBody>
      </p:sp>
      <p:pic>
        <p:nvPicPr>
          <p:cNvPr id="6" name="Picture 5">
            <a:extLst>
              <a:ext uri="{FF2B5EF4-FFF2-40B4-BE49-F238E27FC236}">
                <a16:creationId xmlns:a16="http://schemas.microsoft.com/office/drawing/2014/main" id="{C423A4BB-59E2-694D-95A3-5E2314BBA0A9}"/>
              </a:ext>
            </a:extLst>
          </p:cNvPr>
          <p:cNvPicPr>
            <a:picLocks noChangeAspect="1"/>
          </p:cNvPicPr>
          <p:nvPr/>
        </p:nvPicPr>
        <p:blipFill rotWithShape="1">
          <a:blip r:embed="rId3"/>
          <a:srcRect l="31998"/>
          <a:stretch/>
        </p:blipFill>
        <p:spPr>
          <a:xfrm>
            <a:off x="7917705" y="3297645"/>
            <a:ext cx="3293713" cy="2714655"/>
          </a:xfrm>
          <a:prstGeom prst="rect">
            <a:avLst/>
          </a:prstGeom>
        </p:spPr>
      </p:pic>
      <p:pic>
        <p:nvPicPr>
          <p:cNvPr id="7" name="Picture 6">
            <a:extLst>
              <a:ext uri="{FF2B5EF4-FFF2-40B4-BE49-F238E27FC236}">
                <a16:creationId xmlns:a16="http://schemas.microsoft.com/office/drawing/2014/main" id="{CADCBB96-E893-D641-A184-0F4CBEE124F2}"/>
              </a:ext>
            </a:extLst>
          </p:cNvPr>
          <p:cNvPicPr>
            <a:picLocks noChangeAspect="1"/>
          </p:cNvPicPr>
          <p:nvPr/>
        </p:nvPicPr>
        <p:blipFill rotWithShape="1">
          <a:blip r:embed="rId4"/>
          <a:srcRect r="19433"/>
          <a:stretch/>
        </p:blipFill>
        <p:spPr>
          <a:xfrm>
            <a:off x="4232732" y="3297645"/>
            <a:ext cx="3208623" cy="2714655"/>
          </a:xfrm>
          <a:prstGeom prst="rect">
            <a:avLst/>
          </a:prstGeom>
        </p:spPr>
      </p:pic>
      <p:pic>
        <p:nvPicPr>
          <p:cNvPr id="8" name="Picture 7">
            <a:extLst>
              <a:ext uri="{FF2B5EF4-FFF2-40B4-BE49-F238E27FC236}">
                <a16:creationId xmlns:a16="http://schemas.microsoft.com/office/drawing/2014/main" id="{C98E535B-D7B8-DD4F-8A00-CFACE66631B3}"/>
              </a:ext>
            </a:extLst>
          </p:cNvPr>
          <p:cNvPicPr>
            <a:picLocks noChangeAspect="1"/>
          </p:cNvPicPr>
          <p:nvPr/>
        </p:nvPicPr>
        <p:blipFill>
          <a:blip r:embed="rId5"/>
          <a:stretch>
            <a:fillRect/>
          </a:stretch>
        </p:blipFill>
        <p:spPr>
          <a:xfrm>
            <a:off x="842513" y="3810000"/>
            <a:ext cx="3152044" cy="2048626"/>
          </a:xfrm>
          <a:prstGeom prst="rect">
            <a:avLst/>
          </a:prstGeom>
        </p:spPr>
      </p:pic>
    </p:spTree>
    <p:extLst>
      <p:ext uri="{BB962C8B-B14F-4D97-AF65-F5344CB8AC3E}">
        <p14:creationId xmlns:p14="http://schemas.microsoft.com/office/powerpoint/2010/main" val="42326870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203745" cy="1325563"/>
          </a:xfrm>
        </p:spPr>
        <p:txBody>
          <a:bodyPr>
            <a:noAutofit/>
          </a:bodyPr>
          <a:lstStyle/>
          <a:p>
            <a:r>
              <a:rPr lang="en-US" sz="4000" dirty="0" err="1">
                <a:latin typeface="+mn-lt"/>
              </a:rPr>
              <a:t>LoRea</a:t>
            </a:r>
            <a:r>
              <a:rPr lang="en-US" sz="4000" dirty="0">
                <a:latin typeface="+mn-lt"/>
              </a:rPr>
              <a:t> bridges the energy asymmetry between communication (TX), sensing and processing</a:t>
            </a:r>
          </a:p>
        </p:txBody>
      </p:sp>
      <p:sp>
        <p:nvSpPr>
          <p:cNvPr id="3" name="Content Placeholder 2"/>
          <p:cNvSpPr>
            <a:spLocks noGrp="1"/>
          </p:cNvSpPr>
          <p:nvPr>
            <p:ph idx="1"/>
          </p:nvPr>
        </p:nvSpPr>
        <p:spPr>
          <a:xfrm>
            <a:off x="689653" y="2046348"/>
            <a:ext cx="10812694" cy="4675127"/>
          </a:xfrm>
        </p:spPr>
        <p:txBody>
          <a:bodyPr>
            <a:normAutofit lnSpcReduction="10000"/>
          </a:bodyPr>
          <a:lstStyle/>
          <a:p>
            <a:pPr marL="0" indent="0" algn="ctr">
              <a:buNone/>
            </a:pPr>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pPr marL="0" indent="0" algn="ctr">
              <a:buNone/>
            </a:pPr>
            <a:endParaRPr lang="en-US" b="1" dirty="0">
              <a:latin typeface="+mj-lt"/>
              <a:ea typeface="Helvetica Light" charset="0"/>
              <a:cs typeface="Helvetica Light" charset="0"/>
            </a:endParaRPr>
          </a:p>
          <a:p>
            <a:pPr marL="0" indent="0" algn="ctr">
              <a:buNone/>
            </a:pPr>
            <a:endParaRPr lang="en-US" b="1" dirty="0">
              <a:latin typeface="+mj-lt"/>
              <a:ea typeface="Helvetica Light" charset="0"/>
              <a:cs typeface="Helvetica Light" charset="0"/>
            </a:endParaRPr>
          </a:p>
          <a:p>
            <a:pPr marL="0" indent="0" algn="ctr">
              <a:buNone/>
            </a:pPr>
            <a:r>
              <a:rPr lang="en-US" b="1" dirty="0">
                <a:latin typeface="+mj-lt"/>
                <a:ea typeface="Helvetica Light" charset="0"/>
                <a:cs typeface="Helvetica Light" charset="0"/>
              </a:rPr>
              <a:t>Off-the-shelf hardware for transmission and receptions. Tens of USD</a:t>
            </a:r>
          </a:p>
          <a:p>
            <a:pPr marL="0" indent="0" algn="ctr">
              <a:buNone/>
            </a:pPr>
            <a:r>
              <a:rPr lang="en-US" b="1" dirty="0">
                <a:latin typeface="+mj-lt"/>
                <a:ea typeface="Helvetica Light" charset="0"/>
                <a:cs typeface="Helvetica Light" charset="0"/>
              </a:rPr>
              <a:t>Overturn notion that backscatter is a short-range transmission mechanism</a:t>
            </a:r>
          </a:p>
          <a:p>
            <a:pPr marL="0" indent="0">
              <a:buNone/>
            </a:pPr>
            <a:endParaRPr lang="en-US" dirty="0">
              <a:latin typeface="+mj-lt"/>
              <a:ea typeface="Helvetica Light" charset="0"/>
              <a:cs typeface="Helvetica Light" charset="0"/>
            </a:endParaRPr>
          </a:p>
          <a:p>
            <a:endParaRPr lang="en-US" dirty="0">
              <a:latin typeface="Helvetica Light" charset="0"/>
              <a:ea typeface="Helvetica Light" charset="0"/>
              <a:cs typeface="Helvetica Light" charset="0"/>
            </a:endParaRPr>
          </a:p>
          <a:p>
            <a:pPr lvl="1"/>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p:txBody>
      </p:sp>
      <p:sp>
        <p:nvSpPr>
          <p:cNvPr id="4" name="Slide Number Placeholder 3"/>
          <p:cNvSpPr>
            <a:spLocks noGrp="1"/>
          </p:cNvSpPr>
          <p:nvPr>
            <p:ph type="sldNum" sz="quarter" idx="12"/>
          </p:nvPr>
        </p:nvSpPr>
        <p:spPr/>
        <p:txBody>
          <a:bodyPr/>
          <a:lstStyle/>
          <a:p>
            <a:fld id="{F3251276-10E0-6347-83FD-341D002F38DE}" type="slidenum">
              <a:rPr lang="en-US" smtClean="0"/>
              <a:t>84</a:t>
            </a:fld>
            <a:endParaRPr lang="en-US" dirty="0"/>
          </a:p>
        </p:txBody>
      </p:sp>
      <p:pic>
        <p:nvPicPr>
          <p:cNvPr id="7" name="Picture 6">
            <a:extLst>
              <a:ext uri="{FF2B5EF4-FFF2-40B4-BE49-F238E27FC236}">
                <a16:creationId xmlns:a16="http://schemas.microsoft.com/office/drawing/2014/main" id="{A9E46B99-7554-624B-9F22-BBC41BF6E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4054" y="2309084"/>
            <a:ext cx="2832254" cy="1888499"/>
          </a:xfrm>
          <a:prstGeom prst="rect">
            <a:avLst/>
          </a:prstGeom>
        </p:spPr>
      </p:pic>
      <p:sp>
        <p:nvSpPr>
          <p:cNvPr id="8" name="TextBox 7">
            <a:extLst>
              <a:ext uri="{FF2B5EF4-FFF2-40B4-BE49-F238E27FC236}">
                <a16:creationId xmlns:a16="http://schemas.microsoft.com/office/drawing/2014/main" id="{5C5139F3-ECD4-1A4F-8BF6-241F59ED59CD}"/>
              </a:ext>
            </a:extLst>
          </p:cNvPr>
          <p:cNvSpPr txBox="1"/>
          <p:nvPr/>
        </p:nvSpPr>
        <p:spPr>
          <a:xfrm>
            <a:off x="9424856" y="4823590"/>
            <a:ext cx="2543187" cy="461665"/>
          </a:xfrm>
          <a:prstGeom prst="rect">
            <a:avLst/>
          </a:prstGeom>
          <a:noFill/>
        </p:spPr>
        <p:txBody>
          <a:bodyPr wrap="square" rtlCol="0">
            <a:spAutoFit/>
          </a:bodyPr>
          <a:lstStyle/>
          <a:p>
            <a:pPr algn="ctr"/>
            <a:r>
              <a:rPr lang="en-US" sz="1200" dirty="0">
                <a:latin typeface="+mj-lt"/>
              </a:rPr>
              <a:t>Backscatter Tag Hardware Prototype</a:t>
            </a:r>
          </a:p>
          <a:p>
            <a:pPr algn="ctr"/>
            <a:r>
              <a:rPr lang="en-US" sz="1200" dirty="0">
                <a:latin typeface="+mj-lt"/>
              </a:rPr>
              <a:t>(Peak Power of 70 µW)</a:t>
            </a:r>
          </a:p>
        </p:txBody>
      </p:sp>
      <p:pic>
        <p:nvPicPr>
          <p:cNvPr id="12" name="Picture 11">
            <a:extLst>
              <a:ext uri="{FF2B5EF4-FFF2-40B4-BE49-F238E27FC236}">
                <a16:creationId xmlns:a16="http://schemas.microsoft.com/office/drawing/2014/main" id="{F6B1A298-7064-45CE-B3D2-45B45C272CE9}"/>
              </a:ext>
            </a:extLst>
          </p:cNvPr>
          <p:cNvPicPr>
            <a:picLocks noChangeAspect="1"/>
          </p:cNvPicPr>
          <p:nvPr/>
        </p:nvPicPr>
        <p:blipFill>
          <a:blip r:embed="rId4"/>
          <a:stretch>
            <a:fillRect/>
          </a:stretch>
        </p:blipFill>
        <p:spPr>
          <a:xfrm>
            <a:off x="5550843" y="2397339"/>
            <a:ext cx="3503211" cy="1970556"/>
          </a:xfrm>
          <a:prstGeom prst="rect">
            <a:avLst/>
          </a:prstGeom>
        </p:spPr>
      </p:pic>
      <p:sp>
        <p:nvSpPr>
          <p:cNvPr id="13" name="TextBox 12">
            <a:extLst>
              <a:ext uri="{FF2B5EF4-FFF2-40B4-BE49-F238E27FC236}">
                <a16:creationId xmlns:a16="http://schemas.microsoft.com/office/drawing/2014/main" id="{34D1EA1C-5884-4EF6-B0F9-E082C0FFDEEF}"/>
              </a:ext>
            </a:extLst>
          </p:cNvPr>
          <p:cNvSpPr txBox="1"/>
          <p:nvPr/>
        </p:nvSpPr>
        <p:spPr>
          <a:xfrm>
            <a:off x="5550843" y="4900457"/>
            <a:ext cx="3667146" cy="307777"/>
          </a:xfrm>
          <a:prstGeom prst="rect">
            <a:avLst/>
          </a:prstGeom>
          <a:noFill/>
        </p:spPr>
        <p:txBody>
          <a:bodyPr wrap="square" rtlCol="0">
            <a:spAutoFit/>
          </a:bodyPr>
          <a:lstStyle/>
          <a:p>
            <a:r>
              <a:rPr lang="en-US" sz="1400" dirty="0">
                <a:latin typeface="+mj-lt"/>
              </a:rPr>
              <a:t>Texas Instruments CC1310 Launchpad: Receiver</a:t>
            </a:r>
          </a:p>
        </p:txBody>
      </p:sp>
      <p:graphicFrame>
        <p:nvGraphicFramePr>
          <p:cNvPr id="10" name="Table 6">
            <a:extLst>
              <a:ext uri="{FF2B5EF4-FFF2-40B4-BE49-F238E27FC236}">
                <a16:creationId xmlns:a16="http://schemas.microsoft.com/office/drawing/2014/main" id="{B12370CE-993A-4187-8385-C3B77D958EA7}"/>
              </a:ext>
            </a:extLst>
          </p:cNvPr>
          <p:cNvGraphicFramePr>
            <a:graphicFrameLocks noGrp="1"/>
          </p:cNvGraphicFramePr>
          <p:nvPr/>
        </p:nvGraphicFramePr>
        <p:xfrm>
          <a:off x="952123" y="2026814"/>
          <a:ext cx="4170450" cy="2804372"/>
        </p:xfrm>
        <a:graphic>
          <a:graphicData uri="http://schemas.openxmlformats.org/drawingml/2006/table">
            <a:tbl>
              <a:tblPr firstRow="1" bandRow="1">
                <a:tableStyleId>{F5AB1C69-6EDB-4FF4-983F-18BD219EF322}</a:tableStyleId>
              </a:tblPr>
              <a:tblGrid>
                <a:gridCol w="2085225">
                  <a:extLst>
                    <a:ext uri="{9D8B030D-6E8A-4147-A177-3AD203B41FA5}">
                      <a16:colId xmlns:a16="http://schemas.microsoft.com/office/drawing/2014/main" val="3227623664"/>
                    </a:ext>
                  </a:extLst>
                </a:gridCol>
                <a:gridCol w="2085225">
                  <a:extLst>
                    <a:ext uri="{9D8B030D-6E8A-4147-A177-3AD203B41FA5}">
                      <a16:colId xmlns:a16="http://schemas.microsoft.com/office/drawing/2014/main" val="3123520317"/>
                    </a:ext>
                  </a:extLst>
                </a:gridCol>
              </a:tblGrid>
              <a:tr h="481446">
                <a:tc>
                  <a:txBody>
                    <a:bodyPr/>
                    <a:lstStyle/>
                    <a:p>
                      <a:pPr algn="ctr"/>
                      <a:r>
                        <a:rPr lang="en-GB" dirty="0"/>
                        <a:t>Component</a:t>
                      </a:r>
                      <a:endParaRPr lang="en-SE" dirty="0"/>
                    </a:p>
                  </a:txBody>
                  <a:tcPr/>
                </a:tc>
                <a:tc>
                  <a:txBody>
                    <a:bodyPr/>
                    <a:lstStyle/>
                    <a:p>
                      <a:pPr algn="ctr"/>
                      <a:r>
                        <a:rPr lang="en-GB" dirty="0"/>
                        <a:t>Power Consumption</a:t>
                      </a:r>
                      <a:endParaRPr lang="en-SE" dirty="0"/>
                    </a:p>
                  </a:txBody>
                  <a:tcPr/>
                </a:tc>
                <a:extLst>
                  <a:ext uri="{0D108BD9-81ED-4DB2-BD59-A6C34878D82A}">
                    <a16:rowId xmlns:a16="http://schemas.microsoft.com/office/drawing/2014/main" val="2438343205"/>
                  </a:ext>
                </a:extLst>
              </a:tr>
              <a:tr h="524606">
                <a:tc>
                  <a:txBody>
                    <a:bodyPr/>
                    <a:lstStyle/>
                    <a:p>
                      <a:pPr algn="ctr"/>
                      <a:r>
                        <a:rPr lang="en-GB" sz="1600" b="1" dirty="0" err="1"/>
                        <a:t>LoRea</a:t>
                      </a:r>
                      <a:r>
                        <a:rPr lang="en-GB" sz="1600" b="1" dirty="0"/>
                        <a:t> (Transmissions)</a:t>
                      </a:r>
                      <a:endParaRPr lang="en-SE" sz="1600" b="1" dirty="0"/>
                    </a:p>
                  </a:txBody>
                  <a:tcPr/>
                </a:tc>
                <a:tc>
                  <a:txBody>
                    <a:bodyPr/>
                    <a:lstStyle/>
                    <a:p>
                      <a:pPr algn="ctr"/>
                      <a:r>
                        <a:rPr lang="en-GB" sz="1600" b="1" dirty="0"/>
                        <a:t>70 µW (868 MHz)</a:t>
                      </a:r>
                      <a:endParaRPr lang="en-SE" sz="1600" b="1" dirty="0"/>
                    </a:p>
                  </a:txBody>
                  <a:tcPr/>
                </a:tc>
                <a:extLst>
                  <a:ext uri="{0D108BD9-81ED-4DB2-BD59-A6C34878D82A}">
                    <a16:rowId xmlns:a16="http://schemas.microsoft.com/office/drawing/2014/main" val="3977679563"/>
                  </a:ext>
                </a:extLst>
              </a:tr>
              <a:tr h="524606">
                <a:tc>
                  <a:txBody>
                    <a:bodyPr/>
                    <a:lstStyle/>
                    <a:p>
                      <a:pPr algn="ctr"/>
                      <a:r>
                        <a:rPr lang="en-GB" sz="1600" dirty="0"/>
                        <a:t>Conventional Transceiver </a:t>
                      </a:r>
                      <a:endParaRPr lang="en-SE" sz="1600" dirty="0"/>
                    </a:p>
                  </a:txBody>
                  <a:tcPr/>
                </a:tc>
                <a:tc>
                  <a:txBody>
                    <a:bodyPr/>
                    <a:lstStyle/>
                    <a:p>
                      <a:pPr algn="ctr"/>
                      <a:r>
                        <a:rPr lang="en-GB" sz="1600" dirty="0"/>
                        <a:t>Tens to hundreds of </a:t>
                      </a:r>
                      <a:r>
                        <a:rPr lang="en-GB" sz="1600" dirty="0" err="1"/>
                        <a:t>mW’s</a:t>
                      </a:r>
                      <a:endParaRPr lang="en-SE" sz="1600" dirty="0"/>
                    </a:p>
                  </a:txBody>
                  <a:tcPr/>
                </a:tc>
                <a:extLst>
                  <a:ext uri="{0D108BD9-81ED-4DB2-BD59-A6C34878D82A}">
                    <a16:rowId xmlns:a16="http://schemas.microsoft.com/office/drawing/2014/main" val="2780702136"/>
                  </a:ext>
                </a:extLst>
              </a:tr>
              <a:tr h="524606">
                <a:tc>
                  <a:txBody>
                    <a:bodyPr/>
                    <a:lstStyle/>
                    <a:p>
                      <a:pPr algn="ctr"/>
                      <a:r>
                        <a:rPr lang="en-GB" sz="1600" dirty="0"/>
                        <a:t>Microcontroller (Apollo3)</a:t>
                      </a:r>
                      <a:endParaRPr lang="en-SE" sz="1600" dirty="0"/>
                    </a:p>
                  </a:txBody>
                  <a:tcPr/>
                </a:tc>
                <a:tc>
                  <a:txBody>
                    <a:bodyPr/>
                    <a:lstStyle/>
                    <a:p>
                      <a:pPr algn="ctr"/>
                      <a:r>
                        <a:rPr lang="en-GB" sz="1600" dirty="0"/>
                        <a:t>100s of µW’s</a:t>
                      </a:r>
                      <a:endParaRPr lang="en-SE" sz="1600" dirty="0"/>
                    </a:p>
                  </a:txBody>
                  <a:tcPr/>
                </a:tc>
                <a:extLst>
                  <a:ext uri="{0D108BD9-81ED-4DB2-BD59-A6C34878D82A}">
                    <a16:rowId xmlns:a16="http://schemas.microsoft.com/office/drawing/2014/main" val="3359520886"/>
                  </a:ext>
                </a:extLst>
              </a:tr>
              <a:tr h="481446">
                <a:tc>
                  <a:txBody>
                    <a:bodyPr/>
                    <a:lstStyle/>
                    <a:p>
                      <a:pPr algn="ctr"/>
                      <a:r>
                        <a:rPr lang="en-GB" sz="1600" dirty="0"/>
                        <a:t>Sensors </a:t>
                      </a:r>
                      <a:endParaRPr lang="en-SE" sz="1600" dirty="0"/>
                    </a:p>
                  </a:txBody>
                  <a:tcPr/>
                </a:tc>
                <a:tc>
                  <a:txBody>
                    <a:bodyPr/>
                    <a:lstStyle/>
                    <a:p>
                      <a:pPr algn="ctr"/>
                      <a:r>
                        <a:rPr lang="en-GB" sz="1600" dirty="0"/>
                        <a:t>Few to tens of µW’s</a:t>
                      </a:r>
                      <a:endParaRPr lang="en-SE" sz="1600" dirty="0"/>
                    </a:p>
                  </a:txBody>
                  <a:tcPr/>
                </a:tc>
                <a:extLst>
                  <a:ext uri="{0D108BD9-81ED-4DB2-BD59-A6C34878D82A}">
                    <a16:rowId xmlns:a16="http://schemas.microsoft.com/office/drawing/2014/main" val="2377929104"/>
                  </a:ext>
                </a:extLst>
              </a:tr>
            </a:tbl>
          </a:graphicData>
        </a:graphic>
      </p:graphicFrame>
      <p:sp>
        <p:nvSpPr>
          <p:cNvPr id="11" name="TextBox 10">
            <a:extLst>
              <a:ext uri="{FF2B5EF4-FFF2-40B4-BE49-F238E27FC236}">
                <a16:creationId xmlns:a16="http://schemas.microsoft.com/office/drawing/2014/main" id="{CCC97E8A-D532-44A1-AB2E-A2A146E4E786}"/>
              </a:ext>
            </a:extLst>
          </p:cNvPr>
          <p:cNvSpPr txBox="1"/>
          <p:nvPr/>
        </p:nvSpPr>
        <p:spPr>
          <a:xfrm>
            <a:off x="918958" y="4900456"/>
            <a:ext cx="4352255" cy="307777"/>
          </a:xfrm>
          <a:prstGeom prst="rect">
            <a:avLst/>
          </a:prstGeom>
          <a:noFill/>
        </p:spPr>
        <p:txBody>
          <a:bodyPr wrap="square" rtlCol="0">
            <a:spAutoFit/>
          </a:bodyPr>
          <a:lstStyle/>
          <a:p>
            <a:r>
              <a:rPr lang="en-US" sz="1400" dirty="0" err="1">
                <a:latin typeface="+mj-lt"/>
              </a:rPr>
              <a:t>LoRea</a:t>
            </a:r>
            <a:r>
              <a:rPr lang="en-US" sz="1400" dirty="0">
                <a:latin typeface="+mj-lt"/>
              </a:rPr>
              <a:t> transmits at similar power consumption as a sensor</a:t>
            </a:r>
          </a:p>
        </p:txBody>
      </p:sp>
    </p:spTree>
    <p:extLst>
      <p:ext uri="{BB962C8B-B14F-4D97-AF65-F5344CB8AC3E}">
        <p14:creationId xmlns:p14="http://schemas.microsoft.com/office/powerpoint/2010/main" val="9424566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331" y="3131066"/>
            <a:ext cx="12037337" cy="1258094"/>
          </a:xfrm>
        </p:spPr>
        <p:txBody>
          <a:bodyPr>
            <a:normAutofit/>
          </a:bodyPr>
          <a:lstStyle/>
          <a:p>
            <a:pPr marL="0" indent="0" algn="ctr">
              <a:buNone/>
            </a:pPr>
            <a:r>
              <a:rPr lang="en-US" sz="4800" dirty="0"/>
              <a:t>Let’s look at the battery-life again </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85</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4065934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232C-3940-4BF6-D6DB-BDAB49A30B51}"/>
              </a:ext>
            </a:extLst>
          </p:cNvPr>
          <p:cNvSpPr>
            <a:spLocks noGrp="1"/>
          </p:cNvSpPr>
          <p:nvPr>
            <p:ph type="title"/>
          </p:nvPr>
        </p:nvSpPr>
        <p:spPr/>
        <p:txBody>
          <a:bodyPr>
            <a:normAutofit/>
          </a:bodyPr>
          <a:lstStyle/>
          <a:p>
            <a:r>
              <a:rPr lang="en-US" sz="4000" dirty="0">
                <a:latin typeface="+mn-lt"/>
              </a:rPr>
              <a:t>What is the expected lifespan of a battery?</a:t>
            </a:r>
          </a:p>
        </p:txBody>
      </p:sp>
      <p:sp>
        <p:nvSpPr>
          <p:cNvPr id="3" name="Content Placeholder 2">
            <a:extLst>
              <a:ext uri="{FF2B5EF4-FFF2-40B4-BE49-F238E27FC236}">
                <a16:creationId xmlns:a16="http://schemas.microsoft.com/office/drawing/2014/main" id="{7D5E74A7-5F14-2409-338E-CD102B5150B4}"/>
              </a:ext>
            </a:extLst>
          </p:cNvPr>
          <p:cNvSpPr>
            <a:spLocks noGrp="1"/>
          </p:cNvSpPr>
          <p:nvPr>
            <p:ph idx="1"/>
          </p:nvPr>
        </p:nvSpPr>
        <p:spPr>
          <a:xfrm>
            <a:off x="838200" y="1568775"/>
            <a:ext cx="11353800" cy="4676797"/>
          </a:xfrm>
        </p:spPr>
        <p:txBody>
          <a:bodyPr/>
          <a:lstStyle/>
          <a:p>
            <a:r>
              <a:rPr lang="en-US" dirty="0">
                <a:latin typeface="+mj-lt"/>
              </a:rPr>
              <a:t>Coin cell (CR2032): 240 </a:t>
            </a:r>
            <a:r>
              <a:rPr lang="en-US" dirty="0" err="1">
                <a:latin typeface="+mj-lt"/>
              </a:rPr>
              <a:t>mAh</a:t>
            </a:r>
            <a:r>
              <a:rPr lang="en-US" dirty="0">
                <a:latin typeface="+mj-lt"/>
              </a:rPr>
              <a:t>,  Flexible battery (Molex): 10 </a:t>
            </a:r>
            <a:r>
              <a:rPr lang="en-US" dirty="0" err="1">
                <a:latin typeface="+mj-lt"/>
              </a:rPr>
              <a:t>mAh</a:t>
            </a:r>
            <a:endParaRPr lang="en-US" dirty="0">
              <a:latin typeface="+mj-lt"/>
            </a:endParaRPr>
          </a:p>
          <a:p>
            <a:r>
              <a:rPr lang="en-US" dirty="0">
                <a:latin typeface="+mj-lt"/>
              </a:rPr>
              <a:t>Backscatter transmitter: (</a:t>
            </a:r>
            <a:r>
              <a:rPr lang="en-US" dirty="0" err="1">
                <a:latin typeface="+mj-lt"/>
              </a:rPr>
              <a:t>LoRea</a:t>
            </a:r>
            <a:r>
              <a:rPr lang="en-US" dirty="0">
                <a:latin typeface="+mj-lt"/>
              </a:rPr>
              <a:t>, SENSYS 2017) – 35 </a:t>
            </a:r>
            <a:r>
              <a:rPr lang="en-US" dirty="0" err="1">
                <a:latin typeface="+mj-lt"/>
              </a:rPr>
              <a:t>uA</a:t>
            </a:r>
            <a:endParaRPr lang="en-US" dirty="0">
              <a:latin typeface="+mj-lt"/>
            </a:endParaRPr>
          </a:p>
          <a:p>
            <a:r>
              <a:rPr lang="en-US" dirty="0">
                <a:latin typeface="+mj-lt"/>
              </a:rPr>
              <a:t>Let’s estimate long would battery last under different device load:</a:t>
            </a:r>
          </a:p>
          <a:p>
            <a:endParaRPr lang="en-US" dirty="0">
              <a:latin typeface="+mj-lt"/>
            </a:endParaRPr>
          </a:p>
          <a:p>
            <a:endParaRPr lang="en-US" dirty="0">
              <a:latin typeface="+mj-lt"/>
            </a:endParaRPr>
          </a:p>
          <a:p>
            <a:pPr marL="0" indent="0">
              <a:buNone/>
            </a:pPr>
            <a:endParaRPr lang="en-US" dirty="0">
              <a:latin typeface="+mj-lt"/>
            </a:endParaRPr>
          </a:p>
        </p:txBody>
      </p:sp>
      <p:sp>
        <p:nvSpPr>
          <p:cNvPr id="5" name="Slide Number Placeholder 4">
            <a:extLst>
              <a:ext uri="{FF2B5EF4-FFF2-40B4-BE49-F238E27FC236}">
                <a16:creationId xmlns:a16="http://schemas.microsoft.com/office/drawing/2014/main" id="{45A40824-4938-F14E-3234-BF98B86D7F24}"/>
              </a:ext>
            </a:extLst>
          </p:cNvPr>
          <p:cNvSpPr>
            <a:spLocks noGrp="1"/>
          </p:cNvSpPr>
          <p:nvPr>
            <p:ph type="sldNum" sz="quarter" idx="12"/>
          </p:nvPr>
        </p:nvSpPr>
        <p:spPr/>
        <p:txBody>
          <a:bodyPr/>
          <a:lstStyle/>
          <a:p>
            <a:fld id="{687B7451-1438-CB4A-8106-82A64F1C7D7B}" type="slidenum">
              <a:rPr lang="sv-SE" smtClean="0"/>
              <a:pPr/>
              <a:t>86</a:t>
            </a:fld>
            <a:endParaRPr lang="sv-SE" dirty="0"/>
          </a:p>
        </p:txBody>
      </p:sp>
      <p:graphicFrame>
        <p:nvGraphicFramePr>
          <p:cNvPr id="9" name="Table 12">
            <a:extLst>
              <a:ext uri="{FF2B5EF4-FFF2-40B4-BE49-F238E27FC236}">
                <a16:creationId xmlns:a16="http://schemas.microsoft.com/office/drawing/2014/main" id="{561DD723-536F-6899-5502-A0950570654C}"/>
              </a:ext>
            </a:extLst>
          </p:cNvPr>
          <p:cNvGraphicFramePr>
            <a:graphicFrameLocks noGrp="1"/>
          </p:cNvGraphicFramePr>
          <p:nvPr/>
        </p:nvGraphicFramePr>
        <p:xfrm>
          <a:off x="870008" y="3429000"/>
          <a:ext cx="10451984" cy="2380267"/>
        </p:xfrm>
        <a:graphic>
          <a:graphicData uri="http://schemas.openxmlformats.org/drawingml/2006/table">
            <a:tbl>
              <a:tblPr firstRow="1" bandRow="1">
                <a:tableStyleId>{5C22544A-7EE6-4342-B048-85BDC9FD1C3A}</a:tableStyleId>
              </a:tblPr>
              <a:tblGrid>
                <a:gridCol w="2612996">
                  <a:extLst>
                    <a:ext uri="{9D8B030D-6E8A-4147-A177-3AD203B41FA5}">
                      <a16:colId xmlns:a16="http://schemas.microsoft.com/office/drawing/2014/main" val="3053880666"/>
                    </a:ext>
                  </a:extLst>
                </a:gridCol>
                <a:gridCol w="2612996">
                  <a:extLst>
                    <a:ext uri="{9D8B030D-6E8A-4147-A177-3AD203B41FA5}">
                      <a16:colId xmlns:a16="http://schemas.microsoft.com/office/drawing/2014/main" val="4082166559"/>
                    </a:ext>
                  </a:extLst>
                </a:gridCol>
                <a:gridCol w="2612996">
                  <a:extLst>
                    <a:ext uri="{9D8B030D-6E8A-4147-A177-3AD203B41FA5}">
                      <a16:colId xmlns:a16="http://schemas.microsoft.com/office/drawing/2014/main" val="2154374108"/>
                    </a:ext>
                  </a:extLst>
                </a:gridCol>
                <a:gridCol w="2612996">
                  <a:extLst>
                    <a:ext uri="{9D8B030D-6E8A-4147-A177-3AD203B41FA5}">
                      <a16:colId xmlns:a16="http://schemas.microsoft.com/office/drawing/2014/main" val="580035228"/>
                    </a:ext>
                  </a:extLst>
                </a:gridCol>
              </a:tblGrid>
              <a:tr h="526067">
                <a:tc>
                  <a:txBody>
                    <a:bodyPr/>
                    <a:lstStyle/>
                    <a:p>
                      <a:pPr algn="ctr"/>
                      <a:r>
                        <a:rPr lang="en-US" dirty="0"/>
                        <a:t>Component</a:t>
                      </a:r>
                    </a:p>
                  </a:txBody>
                  <a:tcPr/>
                </a:tc>
                <a:tc>
                  <a:txBody>
                    <a:bodyPr/>
                    <a:lstStyle/>
                    <a:p>
                      <a:pPr algn="ctr"/>
                      <a:r>
                        <a:rPr lang="en-US" dirty="0"/>
                        <a:t>Current draw</a:t>
                      </a:r>
                    </a:p>
                  </a:txBody>
                  <a:tcPr/>
                </a:tc>
                <a:tc>
                  <a:txBody>
                    <a:bodyPr/>
                    <a:lstStyle/>
                    <a:p>
                      <a:pPr algn="ctr"/>
                      <a:r>
                        <a:rPr lang="en-US" dirty="0"/>
                        <a:t>Flexible Battery</a:t>
                      </a:r>
                    </a:p>
                  </a:txBody>
                  <a:tcPr/>
                </a:tc>
                <a:tc>
                  <a:txBody>
                    <a:bodyPr/>
                    <a:lstStyle/>
                    <a:p>
                      <a:pPr algn="ctr"/>
                      <a:r>
                        <a:rPr lang="en-US" dirty="0"/>
                        <a:t>Coin cell</a:t>
                      </a:r>
                    </a:p>
                  </a:txBody>
                  <a:tcPr/>
                </a:tc>
                <a:extLst>
                  <a:ext uri="{0D108BD9-81ED-4DB2-BD59-A6C34878D82A}">
                    <a16:rowId xmlns:a16="http://schemas.microsoft.com/office/drawing/2014/main" val="2267531671"/>
                  </a:ext>
                </a:extLst>
              </a:tr>
              <a:tr h="370840">
                <a:tc>
                  <a:txBody>
                    <a:bodyPr/>
                    <a:lstStyle/>
                    <a:p>
                      <a:pPr algn="ctr"/>
                      <a:r>
                        <a:rPr lang="en-US" dirty="0"/>
                        <a:t>Microcontroller</a:t>
                      </a:r>
                    </a:p>
                  </a:txBody>
                  <a:tcPr/>
                </a:tc>
                <a:tc>
                  <a:txBody>
                    <a:bodyPr/>
                    <a:lstStyle/>
                    <a:p>
                      <a:pPr algn="ctr"/>
                      <a:r>
                        <a:rPr lang="en-US" dirty="0"/>
                        <a:t>200  </a:t>
                      </a:r>
                      <a:r>
                        <a:rPr lang="en-US" dirty="0" err="1"/>
                        <a:t>uA</a:t>
                      </a:r>
                      <a:endParaRPr lang="en-US" dirty="0"/>
                    </a:p>
                  </a:txBody>
                  <a:tcPr/>
                </a:tc>
                <a:tc>
                  <a:txBody>
                    <a:bodyPr/>
                    <a:lstStyle/>
                    <a:p>
                      <a:pPr algn="ctr"/>
                      <a:r>
                        <a:rPr lang="en-US" dirty="0"/>
                        <a:t>50 h</a:t>
                      </a:r>
                    </a:p>
                  </a:txBody>
                  <a:tcPr/>
                </a:tc>
                <a:tc>
                  <a:txBody>
                    <a:bodyPr/>
                    <a:lstStyle/>
                    <a:p>
                      <a:pPr algn="ctr"/>
                      <a:r>
                        <a:rPr lang="en-US" dirty="0"/>
                        <a:t>1200 h</a:t>
                      </a:r>
                    </a:p>
                  </a:txBody>
                  <a:tcPr/>
                </a:tc>
                <a:extLst>
                  <a:ext uri="{0D108BD9-81ED-4DB2-BD59-A6C34878D82A}">
                    <a16:rowId xmlns:a16="http://schemas.microsoft.com/office/drawing/2014/main" val="386629158"/>
                  </a:ext>
                </a:extLst>
              </a:tr>
              <a:tr h="370840">
                <a:tc>
                  <a:txBody>
                    <a:bodyPr/>
                    <a:lstStyle/>
                    <a:p>
                      <a:pPr algn="ctr"/>
                      <a:r>
                        <a:rPr lang="en-US" dirty="0"/>
                        <a:t>Accelerometer </a:t>
                      </a:r>
                    </a:p>
                  </a:txBody>
                  <a:tcPr/>
                </a:tc>
                <a:tc>
                  <a:txBody>
                    <a:bodyPr/>
                    <a:lstStyle/>
                    <a:p>
                      <a:pPr algn="ctr"/>
                      <a:r>
                        <a:rPr lang="en-US" dirty="0"/>
                        <a:t>10 </a:t>
                      </a:r>
                      <a:r>
                        <a:rPr lang="en-US" dirty="0" err="1"/>
                        <a:t>uA</a:t>
                      </a:r>
                      <a:endParaRPr lang="en-US" dirty="0"/>
                    </a:p>
                  </a:txBody>
                  <a:tcPr/>
                </a:tc>
                <a:tc>
                  <a:txBody>
                    <a:bodyPr/>
                    <a:lstStyle/>
                    <a:p>
                      <a:pPr algn="ctr"/>
                      <a:r>
                        <a:rPr lang="en-US" dirty="0"/>
                        <a:t>1000 h</a:t>
                      </a:r>
                    </a:p>
                  </a:txBody>
                  <a:tcPr/>
                </a:tc>
                <a:tc>
                  <a:txBody>
                    <a:bodyPr/>
                    <a:lstStyle/>
                    <a:p>
                      <a:pPr algn="ctr"/>
                      <a:r>
                        <a:rPr lang="en-US" dirty="0"/>
                        <a:t>24000</a:t>
                      </a:r>
                    </a:p>
                  </a:txBody>
                  <a:tcPr/>
                </a:tc>
                <a:extLst>
                  <a:ext uri="{0D108BD9-81ED-4DB2-BD59-A6C34878D82A}">
                    <a16:rowId xmlns:a16="http://schemas.microsoft.com/office/drawing/2014/main" val="601860936"/>
                  </a:ext>
                </a:extLst>
              </a:tr>
              <a:tr h="370840">
                <a:tc>
                  <a:txBody>
                    <a:bodyPr/>
                    <a:lstStyle/>
                    <a:p>
                      <a:pPr algn="ctr"/>
                      <a:r>
                        <a:rPr lang="en-US" dirty="0" err="1"/>
                        <a:t>WiFi</a:t>
                      </a:r>
                      <a:r>
                        <a:rPr lang="en-US" dirty="0"/>
                        <a:t> Transmitter</a:t>
                      </a:r>
                    </a:p>
                  </a:txBody>
                  <a:tcPr/>
                </a:tc>
                <a:tc>
                  <a:txBody>
                    <a:bodyPr/>
                    <a:lstStyle/>
                    <a:p>
                      <a:pPr algn="ctr"/>
                      <a:r>
                        <a:rPr lang="en-US" dirty="0"/>
                        <a:t>15 mA</a:t>
                      </a:r>
                    </a:p>
                  </a:txBody>
                  <a:tcPr/>
                </a:tc>
                <a:tc>
                  <a:txBody>
                    <a:bodyPr/>
                    <a:lstStyle/>
                    <a:p>
                      <a:pPr algn="ctr"/>
                      <a:r>
                        <a:rPr lang="en-US" dirty="0"/>
                        <a:t>45 mins</a:t>
                      </a:r>
                    </a:p>
                  </a:txBody>
                  <a:tcPr/>
                </a:tc>
                <a:tc>
                  <a:txBody>
                    <a:bodyPr/>
                    <a:lstStyle/>
                    <a:p>
                      <a:pPr algn="ctr"/>
                      <a:r>
                        <a:rPr lang="en-US" dirty="0"/>
                        <a:t>16 h</a:t>
                      </a:r>
                    </a:p>
                  </a:txBody>
                  <a:tcPr/>
                </a:tc>
                <a:extLst>
                  <a:ext uri="{0D108BD9-81ED-4DB2-BD59-A6C34878D82A}">
                    <a16:rowId xmlns:a16="http://schemas.microsoft.com/office/drawing/2014/main" val="3705024106"/>
                  </a:ext>
                </a:extLst>
              </a:tr>
              <a:tr h="370840">
                <a:tc>
                  <a:txBody>
                    <a:bodyPr/>
                    <a:lstStyle/>
                    <a:p>
                      <a:pPr algn="ctr"/>
                      <a:r>
                        <a:rPr lang="en-US" dirty="0"/>
                        <a:t>Bluetooth Transmitter</a:t>
                      </a:r>
                    </a:p>
                  </a:txBody>
                  <a:tcPr/>
                </a:tc>
                <a:tc>
                  <a:txBody>
                    <a:bodyPr/>
                    <a:lstStyle/>
                    <a:p>
                      <a:pPr algn="ctr"/>
                      <a:r>
                        <a:rPr lang="en-US" dirty="0"/>
                        <a:t>1 mA</a:t>
                      </a:r>
                    </a:p>
                  </a:txBody>
                  <a:tcPr/>
                </a:tc>
                <a:tc>
                  <a:txBody>
                    <a:bodyPr/>
                    <a:lstStyle/>
                    <a:p>
                      <a:pPr algn="ctr"/>
                      <a:r>
                        <a:rPr lang="en-US" dirty="0"/>
                        <a:t>10 h</a:t>
                      </a:r>
                    </a:p>
                  </a:txBody>
                  <a:tcPr/>
                </a:tc>
                <a:tc>
                  <a:txBody>
                    <a:bodyPr/>
                    <a:lstStyle/>
                    <a:p>
                      <a:pPr algn="ctr"/>
                      <a:r>
                        <a:rPr lang="en-US" dirty="0"/>
                        <a:t>240 h</a:t>
                      </a:r>
                    </a:p>
                  </a:txBody>
                  <a:tcPr/>
                </a:tc>
                <a:extLst>
                  <a:ext uri="{0D108BD9-81ED-4DB2-BD59-A6C34878D82A}">
                    <a16:rowId xmlns:a16="http://schemas.microsoft.com/office/drawing/2014/main" val="2633445922"/>
                  </a:ext>
                </a:extLst>
              </a:tr>
              <a:tr h="370840">
                <a:tc>
                  <a:txBody>
                    <a:bodyPr/>
                    <a:lstStyle/>
                    <a:p>
                      <a:pPr algn="ctr"/>
                      <a:r>
                        <a:rPr lang="en-US" dirty="0"/>
                        <a:t>Backscatter Transmitter</a:t>
                      </a:r>
                    </a:p>
                  </a:txBody>
                  <a:tcPr/>
                </a:tc>
                <a:tc>
                  <a:txBody>
                    <a:bodyPr/>
                    <a:lstStyle/>
                    <a:p>
                      <a:pPr algn="ctr"/>
                      <a:r>
                        <a:rPr lang="en-US" dirty="0"/>
                        <a:t>35 </a:t>
                      </a:r>
                      <a:r>
                        <a:rPr lang="en-US" dirty="0" err="1"/>
                        <a:t>uA</a:t>
                      </a:r>
                      <a:endParaRPr lang="en-US" dirty="0"/>
                    </a:p>
                  </a:txBody>
                  <a:tcPr/>
                </a:tc>
                <a:tc>
                  <a:txBody>
                    <a:bodyPr/>
                    <a:lstStyle/>
                    <a:p>
                      <a:pPr algn="ctr"/>
                      <a:r>
                        <a:rPr lang="en-US" dirty="0"/>
                        <a:t>285.7 h</a:t>
                      </a:r>
                    </a:p>
                  </a:txBody>
                  <a:tcPr/>
                </a:tc>
                <a:tc>
                  <a:txBody>
                    <a:bodyPr/>
                    <a:lstStyle/>
                    <a:p>
                      <a:pPr algn="ctr"/>
                      <a:r>
                        <a:rPr lang="en-US" dirty="0"/>
                        <a:t>6857 h</a:t>
                      </a:r>
                    </a:p>
                  </a:txBody>
                  <a:tcPr/>
                </a:tc>
                <a:extLst>
                  <a:ext uri="{0D108BD9-81ED-4DB2-BD59-A6C34878D82A}">
                    <a16:rowId xmlns:a16="http://schemas.microsoft.com/office/drawing/2014/main" val="1653121743"/>
                  </a:ext>
                </a:extLst>
              </a:tr>
            </a:tbl>
          </a:graphicData>
        </a:graphic>
      </p:graphicFrame>
    </p:spTree>
    <p:extLst>
      <p:ext uri="{BB962C8B-B14F-4D97-AF65-F5344CB8AC3E}">
        <p14:creationId xmlns:p14="http://schemas.microsoft.com/office/powerpoint/2010/main" val="1383057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Image" descr="Image"/>
          <p:cNvPicPr>
            <a:picLocks noChangeAspect="1"/>
          </p:cNvPicPr>
          <p:nvPr/>
        </p:nvPicPr>
        <p:blipFill>
          <a:blip r:embed="rId3"/>
          <a:stretch>
            <a:fillRect/>
          </a:stretch>
        </p:blipFill>
        <p:spPr>
          <a:xfrm>
            <a:off x="2499788" y="2123733"/>
            <a:ext cx="1778997" cy="874250"/>
          </a:xfrm>
          <a:prstGeom prst="rect">
            <a:avLst/>
          </a:prstGeom>
          <a:ln w="12700">
            <a:miter lim="400000"/>
          </a:ln>
        </p:spPr>
      </p:pic>
      <p:pic>
        <p:nvPicPr>
          <p:cNvPr id="51" name="Image" descr="Image"/>
          <p:cNvPicPr>
            <a:picLocks noChangeAspect="1"/>
          </p:cNvPicPr>
          <p:nvPr/>
        </p:nvPicPr>
        <p:blipFill>
          <a:blip r:embed="rId4"/>
          <a:srcRect l="7152" t="11117" r="5905" b="8625"/>
          <a:stretch>
            <a:fillRect/>
          </a:stretch>
        </p:blipFill>
        <p:spPr>
          <a:xfrm>
            <a:off x="5292329" y="2054514"/>
            <a:ext cx="1428011" cy="943469"/>
          </a:xfrm>
          <a:custGeom>
            <a:avLst/>
            <a:gdLst/>
            <a:ahLst/>
            <a:cxnLst>
              <a:cxn ang="0">
                <a:pos x="wd2" y="hd2"/>
              </a:cxn>
              <a:cxn ang="5400000">
                <a:pos x="wd2" y="hd2"/>
              </a:cxn>
              <a:cxn ang="10800000">
                <a:pos x="wd2" y="hd2"/>
              </a:cxn>
              <a:cxn ang="16200000">
                <a:pos x="wd2" y="hd2"/>
              </a:cxn>
            </a:cxnLst>
            <a:rect l="0" t="0" r="r" b="b"/>
            <a:pathLst>
              <a:path w="21575" h="21573" extrusionOk="0">
                <a:moveTo>
                  <a:pt x="13947" y="6"/>
                </a:moveTo>
                <a:cubicBezTo>
                  <a:pt x="13695" y="38"/>
                  <a:pt x="13353" y="208"/>
                  <a:pt x="12709" y="544"/>
                </a:cubicBezTo>
                <a:cubicBezTo>
                  <a:pt x="12062" y="880"/>
                  <a:pt x="10663" y="1608"/>
                  <a:pt x="9599" y="2162"/>
                </a:cubicBezTo>
                <a:cubicBezTo>
                  <a:pt x="8535" y="2717"/>
                  <a:pt x="6646" y="3690"/>
                  <a:pt x="5399" y="4324"/>
                </a:cubicBezTo>
                <a:cubicBezTo>
                  <a:pt x="4055" y="5007"/>
                  <a:pt x="3072" y="5563"/>
                  <a:pt x="2986" y="5686"/>
                </a:cubicBezTo>
                <a:cubicBezTo>
                  <a:pt x="2762" y="6004"/>
                  <a:pt x="2580" y="6735"/>
                  <a:pt x="2370" y="8185"/>
                </a:cubicBezTo>
                <a:cubicBezTo>
                  <a:pt x="2265" y="8914"/>
                  <a:pt x="2137" y="9567"/>
                  <a:pt x="2086" y="9640"/>
                </a:cubicBezTo>
                <a:cubicBezTo>
                  <a:pt x="2035" y="9712"/>
                  <a:pt x="1559" y="9987"/>
                  <a:pt x="1027" y="10249"/>
                </a:cubicBezTo>
                <a:cubicBezTo>
                  <a:pt x="495" y="10512"/>
                  <a:pt x="34" y="10762"/>
                  <a:pt x="5" y="10802"/>
                </a:cubicBezTo>
                <a:cubicBezTo>
                  <a:pt x="-25" y="10843"/>
                  <a:pt x="97" y="11019"/>
                  <a:pt x="275" y="11192"/>
                </a:cubicBezTo>
                <a:cubicBezTo>
                  <a:pt x="649" y="11553"/>
                  <a:pt x="843" y="11841"/>
                  <a:pt x="983" y="12247"/>
                </a:cubicBezTo>
                <a:cubicBezTo>
                  <a:pt x="1070" y="12500"/>
                  <a:pt x="1070" y="12588"/>
                  <a:pt x="979" y="12989"/>
                </a:cubicBezTo>
                <a:lnTo>
                  <a:pt x="874" y="13445"/>
                </a:lnTo>
                <a:lnTo>
                  <a:pt x="1067" y="13676"/>
                </a:lnTo>
                <a:cubicBezTo>
                  <a:pt x="1289" y="13945"/>
                  <a:pt x="2099" y="14641"/>
                  <a:pt x="3061" y="15386"/>
                </a:cubicBezTo>
                <a:cubicBezTo>
                  <a:pt x="3732" y="15906"/>
                  <a:pt x="6041" y="17368"/>
                  <a:pt x="6377" y="17486"/>
                </a:cubicBezTo>
                <a:cubicBezTo>
                  <a:pt x="6476" y="17521"/>
                  <a:pt x="6643" y="17602"/>
                  <a:pt x="6746" y="17665"/>
                </a:cubicBezTo>
                <a:cubicBezTo>
                  <a:pt x="6848" y="17729"/>
                  <a:pt x="7006" y="17798"/>
                  <a:pt x="7098" y="17819"/>
                </a:cubicBezTo>
                <a:cubicBezTo>
                  <a:pt x="7580" y="17932"/>
                  <a:pt x="8595" y="18432"/>
                  <a:pt x="9203" y="18854"/>
                </a:cubicBezTo>
                <a:cubicBezTo>
                  <a:pt x="9420" y="19005"/>
                  <a:pt x="10629" y="20096"/>
                  <a:pt x="12001" y="21384"/>
                </a:cubicBezTo>
                <a:cubicBezTo>
                  <a:pt x="12111" y="21487"/>
                  <a:pt x="12209" y="21572"/>
                  <a:pt x="12218" y="21573"/>
                </a:cubicBezTo>
                <a:cubicBezTo>
                  <a:pt x="12227" y="21574"/>
                  <a:pt x="13395" y="20656"/>
                  <a:pt x="14817" y="19530"/>
                </a:cubicBezTo>
                <a:cubicBezTo>
                  <a:pt x="16239" y="18403"/>
                  <a:pt x="18138" y="16901"/>
                  <a:pt x="19037" y="16190"/>
                </a:cubicBezTo>
                <a:cubicBezTo>
                  <a:pt x="19936" y="15480"/>
                  <a:pt x="20876" y="14729"/>
                  <a:pt x="21125" y="14526"/>
                </a:cubicBezTo>
                <a:lnTo>
                  <a:pt x="21575" y="14157"/>
                </a:lnTo>
                <a:lnTo>
                  <a:pt x="20594" y="13425"/>
                </a:lnTo>
                <a:cubicBezTo>
                  <a:pt x="19745" y="12793"/>
                  <a:pt x="19548" y="12602"/>
                  <a:pt x="19169" y="12026"/>
                </a:cubicBezTo>
                <a:cubicBezTo>
                  <a:pt x="18585" y="11140"/>
                  <a:pt x="18192" y="9959"/>
                  <a:pt x="17572" y="7233"/>
                </a:cubicBezTo>
                <a:cubicBezTo>
                  <a:pt x="16988" y="4668"/>
                  <a:pt x="16526" y="3167"/>
                  <a:pt x="15984" y="2085"/>
                </a:cubicBezTo>
                <a:cubicBezTo>
                  <a:pt x="15530" y="1178"/>
                  <a:pt x="15140" y="655"/>
                  <a:pt x="14658" y="298"/>
                </a:cubicBezTo>
                <a:cubicBezTo>
                  <a:pt x="14366" y="82"/>
                  <a:pt x="14200" y="-26"/>
                  <a:pt x="13947" y="6"/>
                </a:cubicBezTo>
                <a:close/>
              </a:path>
            </a:pathLst>
          </a:custGeom>
          <a:ln w="12700">
            <a:miter lim="400000"/>
          </a:ln>
        </p:spPr>
      </p:pic>
      <p:pic>
        <p:nvPicPr>
          <p:cNvPr id="52" name="Image" descr="Image"/>
          <p:cNvPicPr>
            <a:picLocks noChangeAspect="1"/>
          </p:cNvPicPr>
          <p:nvPr/>
        </p:nvPicPr>
        <p:blipFill>
          <a:blip r:embed="rId5"/>
          <a:srcRect l="42" t="53005" r="72690" b="22823"/>
          <a:stretch>
            <a:fillRect/>
          </a:stretch>
        </p:blipFill>
        <p:spPr>
          <a:xfrm>
            <a:off x="5406338" y="3742526"/>
            <a:ext cx="1199996" cy="1063758"/>
          </a:xfrm>
          <a:custGeom>
            <a:avLst/>
            <a:gdLst/>
            <a:ahLst/>
            <a:cxnLst>
              <a:cxn ang="0">
                <a:pos x="wd2" y="hd2"/>
              </a:cxn>
              <a:cxn ang="5400000">
                <a:pos x="wd2" y="hd2"/>
              </a:cxn>
              <a:cxn ang="10800000">
                <a:pos x="wd2" y="hd2"/>
              </a:cxn>
              <a:cxn ang="16200000">
                <a:pos x="wd2" y="hd2"/>
              </a:cxn>
            </a:cxnLst>
            <a:rect l="0" t="0" r="r" b="b"/>
            <a:pathLst>
              <a:path w="21600" h="21600" extrusionOk="0">
                <a:moveTo>
                  <a:pt x="12499" y="0"/>
                </a:moveTo>
                <a:cubicBezTo>
                  <a:pt x="11886" y="641"/>
                  <a:pt x="10417" y="2049"/>
                  <a:pt x="10172" y="2201"/>
                </a:cubicBezTo>
                <a:cubicBezTo>
                  <a:pt x="10063" y="2268"/>
                  <a:pt x="9855" y="2189"/>
                  <a:pt x="9518" y="1953"/>
                </a:cubicBezTo>
                <a:cubicBezTo>
                  <a:pt x="9246" y="1762"/>
                  <a:pt x="8986" y="1624"/>
                  <a:pt x="8939" y="1643"/>
                </a:cubicBezTo>
                <a:cubicBezTo>
                  <a:pt x="8891" y="1663"/>
                  <a:pt x="8511" y="2041"/>
                  <a:pt x="8095" y="2484"/>
                </a:cubicBezTo>
                <a:cubicBezTo>
                  <a:pt x="5688" y="5048"/>
                  <a:pt x="4653" y="6136"/>
                  <a:pt x="3214" y="7611"/>
                </a:cubicBezTo>
                <a:cubicBezTo>
                  <a:pt x="2591" y="8251"/>
                  <a:pt x="1604" y="9294"/>
                  <a:pt x="1023" y="9931"/>
                </a:cubicBezTo>
                <a:lnTo>
                  <a:pt x="0" y="11050"/>
                </a:lnTo>
                <a:lnTo>
                  <a:pt x="210" y="11306"/>
                </a:lnTo>
                <a:cubicBezTo>
                  <a:pt x="344" y="11469"/>
                  <a:pt x="601" y="11692"/>
                  <a:pt x="779" y="11795"/>
                </a:cubicBezTo>
                <a:cubicBezTo>
                  <a:pt x="1053" y="11955"/>
                  <a:pt x="1101" y="12047"/>
                  <a:pt x="1101" y="12411"/>
                </a:cubicBezTo>
                <a:cubicBezTo>
                  <a:pt x="1101" y="12758"/>
                  <a:pt x="1015" y="12935"/>
                  <a:pt x="660" y="13347"/>
                </a:cubicBezTo>
                <a:cubicBezTo>
                  <a:pt x="234" y="13841"/>
                  <a:pt x="230" y="13862"/>
                  <a:pt x="430" y="14027"/>
                </a:cubicBezTo>
                <a:cubicBezTo>
                  <a:pt x="751" y="14290"/>
                  <a:pt x="2763" y="15756"/>
                  <a:pt x="5121" y="17443"/>
                </a:cubicBezTo>
                <a:cubicBezTo>
                  <a:pt x="5774" y="17909"/>
                  <a:pt x="6612" y="18511"/>
                  <a:pt x="6981" y="18780"/>
                </a:cubicBezTo>
                <a:cubicBezTo>
                  <a:pt x="7350" y="19049"/>
                  <a:pt x="8215" y="19674"/>
                  <a:pt x="8905" y="20167"/>
                </a:cubicBezTo>
                <a:cubicBezTo>
                  <a:pt x="9595" y="20660"/>
                  <a:pt x="10215" y="21136"/>
                  <a:pt x="10283" y="21229"/>
                </a:cubicBezTo>
                <a:cubicBezTo>
                  <a:pt x="10352" y="21322"/>
                  <a:pt x="10453" y="21401"/>
                  <a:pt x="10504" y="21401"/>
                </a:cubicBezTo>
                <a:cubicBezTo>
                  <a:pt x="10607" y="21401"/>
                  <a:pt x="11101" y="20888"/>
                  <a:pt x="14819" y="16942"/>
                </a:cubicBezTo>
                <a:cubicBezTo>
                  <a:pt x="19056" y="12446"/>
                  <a:pt x="19578" y="11847"/>
                  <a:pt x="19442" y="11662"/>
                </a:cubicBezTo>
                <a:cubicBezTo>
                  <a:pt x="19378" y="11574"/>
                  <a:pt x="19032" y="11317"/>
                  <a:pt x="18670" y="11088"/>
                </a:cubicBezTo>
                <a:cubicBezTo>
                  <a:pt x="18207" y="10796"/>
                  <a:pt x="18038" y="10632"/>
                  <a:pt x="18108" y="10538"/>
                </a:cubicBezTo>
                <a:cubicBezTo>
                  <a:pt x="18517" y="9988"/>
                  <a:pt x="19974" y="8344"/>
                  <a:pt x="19974" y="8433"/>
                </a:cubicBezTo>
                <a:cubicBezTo>
                  <a:pt x="19974" y="8494"/>
                  <a:pt x="20069" y="8372"/>
                  <a:pt x="20181" y="8165"/>
                </a:cubicBezTo>
                <a:cubicBezTo>
                  <a:pt x="20324" y="7900"/>
                  <a:pt x="20432" y="7811"/>
                  <a:pt x="20553" y="7864"/>
                </a:cubicBezTo>
                <a:cubicBezTo>
                  <a:pt x="20673" y="7915"/>
                  <a:pt x="20711" y="7890"/>
                  <a:pt x="20675" y="7776"/>
                </a:cubicBezTo>
                <a:cubicBezTo>
                  <a:pt x="20626" y="7618"/>
                  <a:pt x="21390" y="6600"/>
                  <a:pt x="21600" y="6519"/>
                </a:cubicBezTo>
                <a:lnTo>
                  <a:pt x="21600" y="4211"/>
                </a:lnTo>
                <a:cubicBezTo>
                  <a:pt x="21503" y="4311"/>
                  <a:pt x="21402" y="4401"/>
                  <a:pt x="21319" y="4448"/>
                </a:cubicBezTo>
                <a:cubicBezTo>
                  <a:pt x="21177" y="4527"/>
                  <a:pt x="21075" y="4630"/>
                  <a:pt x="21092" y="4681"/>
                </a:cubicBezTo>
                <a:cubicBezTo>
                  <a:pt x="21109" y="4731"/>
                  <a:pt x="20882" y="5084"/>
                  <a:pt x="20587" y="5468"/>
                </a:cubicBezTo>
                <a:cubicBezTo>
                  <a:pt x="20118" y="6079"/>
                  <a:pt x="20015" y="6161"/>
                  <a:pt x="19751" y="6114"/>
                </a:cubicBezTo>
                <a:cubicBezTo>
                  <a:pt x="19495" y="6068"/>
                  <a:pt x="19468" y="6087"/>
                  <a:pt x="19574" y="6232"/>
                </a:cubicBezTo>
                <a:cubicBezTo>
                  <a:pt x="19675" y="6369"/>
                  <a:pt x="19661" y="6459"/>
                  <a:pt x="19503" y="6698"/>
                </a:cubicBezTo>
                <a:cubicBezTo>
                  <a:pt x="19395" y="6862"/>
                  <a:pt x="19260" y="6989"/>
                  <a:pt x="19205" y="6977"/>
                </a:cubicBezTo>
                <a:cubicBezTo>
                  <a:pt x="19151" y="6966"/>
                  <a:pt x="19079" y="7040"/>
                  <a:pt x="19046" y="7145"/>
                </a:cubicBezTo>
                <a:cubicBezTo>
                  <a:pt x="19013" y="7251"/>
                  <a:pt x="18944" y="7348"/>
                  <a:pt x="18890" y="7359"/>
                </a:cubicBezTo>
                <a:cubicBezTo>
                  <a:pt x="18836" y="7370"/>
                  <a:pt x="18677" y="7522"/>
                  <a:pt x="18535" y="7695"/>
                </a:cubicBezTo>
                <a:lnTo>
                  <a:pt x="18274" y="8009"/>
                </a:lnTo>
                <a:lnTo>
                  <a:pt x="17810" y="7707"/>
                </a:lnTo>
                <a:cubicBezTo>
                  <a:pt x="17554" y="7538"/>
                  <a:pt x="16677" y="6931"/>
                  <a:pt x="15859" y="6358"/>
                </a:cubicBezTo>
                <a:cubicBezTo>
                  <a:pt x="14170" y="5176"/>
                  <a:pt x="13859" y="4962"/>
                  <a:pt x="13427" y="4688"/>
                </a:cubicBezTo>
                <a:cubicBezTo>
                  <a:pt x="12880" y="4342"/>
                  <a:pt x="11431" y="3254"/>
                  <a:pt x="11371" y="3145"/>
                </a:cubicBezTo>
                <a:cubicBezTo>
                  <a:pt x="11296" y="3008"/>
                  <a:pt x="12287" y="2066"/>
                  <a:pt x="12387" y="2178"/>
                </a:cubicBezTo>
                <a:cubicBezTo>
                  <a:pt x="12428" y="2224"/>
                  <a:pt x="12450" y="2202"/>
                  <a:pt x="12431" y="2132"/>
                </a:cubicBezTo>
                <a:cubicBezTo>
                  <a:pt x="12384" y="1961"/>
                  <a:pt x="13482" y="910"/>
                  <a:pt x="13613" y="1001"/>
                </a:cubicBezTo>
                <a:cubicBezTo>
                  <a:pt x="13670" y="1041"/>
                  <a:pt x="13687" y="1018"/>
                  <a:pt x="13650" y="951"/>
                </a:cubicBezTo>
                <a:cubicBezTo>
                  <a:pt x="13604" y="868"/>
                  <a:pt x="14063" y="391"/>
                  <a:pt x="14494" y="0"/>
                </a:cubicBezTo>
                <a:lnTo>
                  <a:pt x="12499" y="0"/>
                </a:lnTo>
                <a:close/>
                <a:moveTo>
                  <a:pt x="20042" y="21050"/>
                </a:moveTo>
                <a:cubicBezTo>
                  <a:pt x="19949" y="21078"/>
                  <a:pt x="19878" y="21119"/>
                  <a:pt x="19812" y="21164"/>
                </a:cubicBezTo>
                <a:cubicBezTo>
                  <a:pt x="19968" y="21339"/>
                  <a:pt x="20058" y="21309"/>
                  <a:pt x="20042" y="21084"/>
                </a:cubicBezTo>
                <a:cubicBezTo>
                  <a:pt x="20041" y="21070"/>
                  <a:pt x="20051" y="21063"/>
                  <a:pt x="20052" y="21050"/>
                </a:cubicBezTo>
                <a:cubicBezTo>
                  <a:pt x="20049" y="21051"/>
                  <a:pt x="20045" y="21049"/>
                  <a:pt x="20042" y="21050"/>
                </a:cubicBezTo>
                <a:close/>
                <a:moveTo>
                  <a:pt x="21136" y="21547"/>
                </a:moveTo>
                <a:cubicBezTo>
                  <a:pt x="20980" y="21573"/>
                  <a:pt x="21108" y="21600"/>
                  <a:pt x="21420" y="21600"/>
                </a:cubicBezTo>
                <a:cubicBezTo>
                  <a:pt x="21508" y="21600"/>
                  <a:pt x="21544" y="21596"/>
                  <a:pt x="21600" y="21592"/>
                </a:cubicBezTo>
                <a:lnTo>
                  <a:pt x="21600" y="21547"/>
                </a:lnTo>
                <a:cubicBezTo>
                  <a:pt x="21449" y="21533"/>
                  <a:pt x="21263" y="21525"/>
                  <a:pt x="21136" y="21547"/>
                </a:cubicBezTo>
                <a:close/>
              </a:path>
            </a:pathLst>
          </a:custGeom>
          <a:ln w="12700">
            <a:miter lim="400000"/>
          </a:ln>
        </p:spPr>
      </p:pic>
      <p:sp>
        <p:nvSpPr>
          <p:cNvPr id="54" name="𝜇W"/>
          <p:cNvSpPr txBox="1"/>
          <p:nvPr/>
        </p:nvSpPr>
        <p:spPr>
          <a:xfrm>
            <a:off x="5581539" y="4785901"/>
            <a:ext cx="849593" cy="90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nSpc>
                <a:spcPts val="7200"/>
              </a:lnSpc>
              <a:defRPr sz="6000">
                <a:solidFill>
                  <a:srgbClr val="AB1837"/>
                </a:solidFill>
              </a:defRPr>
            </a:lvl1pPr>
          </a:lstStyle>
          <a:p>
            <a:r>
              <a:rPr sz="4219" dirty="0"/>
              <a:t>𝜇W</a:t>
            </a:r>
          </a:p>
        </p:txBody>
      </p:sp>
      <p:sp>
        <p:nvSpPr>
          <p:cNvPr id="15" name="TextBox 14">
            <a:extLst>
              <a:ext uri="{FF2B5EF4-FFF2-40B4-BE49-F238E27FC236}">
                <a16:creationId xmlns:a16="http://schemas.microsoft.com/office/drawing/2014/main" id="{22A7CCCF-E02B-4A1E-BF06-AB01A761F11E}"/>
              </a:ext>
            </a:extLst>
          </p:cNvPr>
          <p:cNvSpPr txBox="1"/>
          <p:nvPr/>
        </p:nvSpPr>
        <p:spPr>
          <a:xfrm>
            <a:off x="2418521" y="5835957"/>
            <a:ext cx="7354956" cy="646331"/>
          </a:xfrm>
          <a:prstGeom prst="rect">
            <a:avLst/>
          </a:prstGeom>
          <a:noFill/>
        </p:spPr>
        <p:txBody>
          <a:bodyPr wrap="square">
            <a:spAutoFit/>
          </a:bodyPr>
          <a:lstStyle/>
          <a:p>
            <a:pPr algn="ctr"/>
            <a:r>
              <a:rPr lang="en-GB" b="1" dirty="0">
                <a:latin typeface="+mj-lt"/>
              </a:rPr>
              <a:t>Energy harvester </a:t>
            </a:r>
          </a:p>
          <a:p>
            <a:pPr algn="ctr"/>
            <a:r>
              <a:rPr lang="en-SE" dirty="0">
                <a:latin typeface="+mj-lt"/>
              </a:rPr>
              <a:t>Microwatts of </a:t>
            </a:r>
            <a:r>
              <a:rPr lang="en-GB" dirty="0">
                <a:latin typeface="+mj-lt"/>
              </a:rPr>
              <a:t>power</a:t>
            </a:r>
            <a:r>
              <a:rPr lang="en-SE" dirty="0">
                <a:latin typeface="+mj-lt"/>
              </a:rPr>
              <a:t> available to harvest from ambient sources</a:t>
            </a:r>
          </a:p>
        </p:txBody>
      </p:sp>
      <p:sp>
        <p:nvSpPr>
          <p:cNvPr id="4" name="Slide Number Placeholder 3">
            <a:extLst>
              <a:ext uri="{FF2B5EF4-FFF2-40B4-BE49-F238E27FC236}">
                <a16:creationId xmlns:a16="http://schemas.microsoft.com/office/drawing/2014/main" id="{A2DA5E02-8D3B-40F3-84B3-05CDF3D99F42}"/>
              </a:ext>
            </a:extLst>
          </p:cNvPr>
          <p:cNvSpPr>
            <a:spLocks noGrp="1"/>
          </p:cNvSpPr>
          <p:nvPr>
            <p:ph type="sldNum" sz="quarter" idx="2"/>
          </p:nvPr>
        </p:nvSpPr>
        <p:spPr/>
        <p:txBody>
          <a:bodyPr/>
          <a:lstStyle/>
          <a:p>
            <a:fld id="{86CB4B4D-7CA3-9044-876B-883B54F8677D}" type="slidenum">
              <a:rPr lang="en-SE" smtClean="0"/>
              <a:t>87</a:t>
            </a:fld>
            <a:endParaRPr lang="en-SE"/>
          </a:p>
        </p:txBody>
      </p:sp>
      <p:sp>
        <p:nvSpPr>
          <p:cNvPr id="18" name="Title 1">
            <a:extLst>
              <a:ext uri="{FF2B5EF4-FFF2-40B4-BE49-F238E27FC236}">
                <a16:creationId xmlns:a16="http://schemas.microsoft.com/office/drawing/2014/main" id="{58E5D7F8-8B48-4C94-B8C8-DCC900B2A1D6}"/>
              </a:ext>
            </a:extLst>
          </p:cNvPr>
          <p:cNvSpPr>
            <a:spLocks noGrp="1"/>
          </p:cNvSpPr>
          <p:nvPr>
            <p:ph type="title"/>
          </p:nvPr>
        </p:nvSpPr>
        <p:spPr>
          <a:xfrm>
            <a:off x="377686" y="375074"/>
            <a:ext cx="11436627" cy="1325563"/>
          </a:xfrm>
        </p:spPr>
        <p:txBody>
          <a:bodyPr>
            <a:noAutofit/>
          </a:bodyPr>
          <a:lstStyle/>
          <a:p>
            <a:r>
              <a:rPr lang="en-US" sz="4000" dirty="0">
                <a:latin typeface="+mn-lt"/>
              </a:rPr>
              <a:t>What's next? Embedded systems on harvested energy</a:t>
            </a:r>
          </a:p>
        </p:txBody>
      </p:sp>
      <p:pic>
        <p:nvPicPr>
          <p:cNvPr id="3" name="Picture 2">
            <a:extLst>
              <a:ext uri="{FF2B5EF4-FFF2-40B4-BE49-F238E27FC236}">
                <a16:creationId xmlns:a16="http://schemas.microsoft.com/office/drawing/2014/main" id="{585A54DD-47E9-9250-5847-A8B762070E82}"/>
              </a:ext>
            </a:extLst>
          </p:cNvPr>
          <p:cNvPicPr>
            <a:picLocks noChangeAspect="1"/>
          </p:cNvPicPr>
          <p:nvPr/>
        </p:nvPicPr>
        <p:blipFill>
          <a:blip r:embed="rId6"/>
          <a:stretch>
            <a:fillRect/>
          </a:stretch>
        </p:blipFill>
        <p:spPr>
          <a:xfrm>
            <a:off x="7733884" y="1754670"/>
            <a:ext cx="1753431" cy="1168954"/>
          </a:xfrm>
          <a:prstGeom prst="rect">
            <a:avLst/>
          </a:prstGeom>
        </p:spPr>
      </p:pic>
    </p:spTree>
    <p:extLst>
      <p:ext uri="{BB962C8B-B14F-4D97-AF65-F5344CB8AC3E}">
        <p14:creationId xmlns:p14="http://schemas.microsoft.com/office/powerpoint/2010/main" val="17486442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6820"/>
            <a:ext cx="10515600" cy="850106"/>
          </a:xfrm>
        </p:spPr>
        <p:txBody>
          <a:bodyPr>
            <a:normAutofit/>
          </a:bodyPr>
          <a:lstStyle/>
          <a:p>
            <a:r>
              <a:rPr lang="en-US" sz="4000" dirty="0">
                <a:latin typeface="+mn-lt"/>
              </a:rPr>
              <a:t>Embedded systems on harvested energy</a:t>
            </a:r>
            <a:endParaRPr lang="en-SG" sz="4000" dirty="0">
              <a:latin typeface="+mn-lt"/>
            </a:endParaRPr>
          </a:p>
        </p:txBody>
      </p:sp>
      <p:sp>
        <p:nvSpPr>
          <p:cNvPr id="5" name="Content Placeholder 4"/>
          <p:cNvSpPr>
            <a:spLocks noGrp="1"/>
          </p:cNvSpPr>
          <p:nvPr>
            <p:ph sz="quarter" idx="1"/>
          </p:nvPr>
        </p:nvSpPr>
        <p:spPr>
          <a:xfrm>
            <a:off x="949037" y="1511131"/>
            <a:ext cx="10965873" cy="4845219"/>
          </a:xfrm>
        </p:spPr>
        <p:txBody>
          <a:bodyPr>
            <a:noAutofit/>
          </a:bodyPr>
          <a:lstStyle/>
          <a:p>
            <a:r>
              <a:rPr lang="en-US" sz="2400" dirty="0">
                <a:latin typeface="+mj-lt"/>
              </a:rPr>
              <a:t>Batteries/Capacitors can potentially be recharged by environmental effects </a:t>
            </a:r>
          </a:p>
          <a:p>
            <a:r>
              <a:rPr lang="en-US" sz="2400" dirty="0">
                <a:latin typeface="+mj-lt"/>
              </a:rPr>
              <a:t>Some examples</a:t>
            </a:r>
          </a:p>
          <a:p>
            <a:pPr lvl="1"/>
            <a:r>
              <a:rPr lang="en-US" sz="2400" b="1" dirty="0">
                <a:latin typeface="+mj-lt"/>
              </a:rPr>
              <a:t>Solar</a:t>
            </a:r>
            <a:r>
              <a:rPr lang="en-US" sz="2400" dirty="0">
                <a:latin typeface="+mj-lt"/>
              </a:rPr>
              <a:t> : solar cell</a:t>
            </a:r>
          </a:p>
          <a:p>
            <a:pPr lvl="1"/>
            <a:r>
              <a:rPr lang="en-US" sz="2400" b="1" dirty="0">
                <a:latin typeface="+mj-lt"/>
              </a:rPr>
              <a:t>Wind</a:t>
            </a:r>
            <a:r>
              <a:rPr lang="en-US" sz="2400" dirty="0">
                <a:latin typeface="+mj-lt"/>
              </a:rPr>
              <a:t>: m</a:t>
            </a:r>
            <a:r>
              <a:rPr lang="en-SG" sz="2400" dirty="0" err="1">
                <a:latin typeface="+mj-lt"/>
              </a:rPr>
              <a:t>icro</a:t>
            </a:r>
            <a:r>
              <a:rPr lang="en-SG" sz="2400" dirty="0">
                <a:latin typeface="+mj-lt"/>
              </a:rPr>
              <a:t> wind turbine can be used to harvest wind energy readily available in the environment in the form of kinetic</a:t>
            </a:r>
          </a:p>
          <a:p>
            <a:pPr lvl="1"/>
            <a:r>
              <a:rPr lang="en-US" sz="2400" b="1" dirty="0">
                <a:latin typeface="+mj-lt"/>
              </a:rPr>
              <a:t>Thermal</a:t>
            </a:r>
            <a:r>
              <a:rPr lang="en-US" sz="2400" dirty="0">
                <a:latin typeface="+mj-lt"/>
              </a:rPr>
              <a:t>:  </a:t>
            </a:r>
            <a:r>
              <a:rPr lang="en-SG" sz="2400" dirty="0">
                <a:latin typeface="+mj-lt"/>
              </a:rPr>
              <a:t>capture energy from industrial equipment, structures, and even the human body.</a:t>
            </a:r>
          </a:p>
          <a:p>
            <a:pPr lvl="1"/>
            <a:r>
              <a:rPr lang="en-US" sz="2400" b="1" dirty="0">
                <a:latin typeface="+mj-lt"/>
              </a:rPr>
              <a:t>Vibration</a:t>
            </a:r>
            <a:r>
              <a:rPr lang="en-US" sz="2400" dirty="0">
                <a:latin typeface="+mj-lt"/>
              </a:rPr>
              <a:t>:  </a:t>
            </a:r>
            <a:r>
              <a:rPr lang="en-SG" sz="2400" dirty="0">
                <a:latin typeface="+mj-lt"/>
              </a:rPr>
              <a:t>vibration from engines can stimulate piezoelectric materials, as can the heel of a shoe.</a:t>
            </a:r>
            <a:endParaRPr lang="en-US" sz="2400" dirty="0">
              <a:latin typeface="+mj-lt"/>
            </a:endParaRPr>
          </a:p>
          <a:p>
            <a:pPr lvl="1"/>
            <a:r>
              <a:rPr lang="en-US" sz="2400" b="1" dirty="0">
                <a:latin typeface="+mj-lt"/>
              </a:rPr>
              <a:t>Kinetic</a:t>
            </a:r>
            <a:r>
              <a:rPr lang="en-US" sz="2400" dirty="0">
                <a:latin typeface="+mj-lt"/>
              </a:rPr>
              <a:t>: translate movement to change in electromagnetic flux</a:t>
            </a:r>
          </a:p>
          <a:p>
            <a:pPr lvl="1"/>
            <a:r>
              <a:rPr lang="en-SG" sz="2400" b="1" dirty="0">
                <a:latin typeface="+mj-lt"/>
              </a:rPr>
              <a:t>R</a:t>
            </a:r>
            <a:r>
              <a:rPr lang="en-US" sz="2400" b="1" dirty="0" err="1">
                <a:latin typeface="+mj-lt"/>
              </a:rPr>
              <a:t>adio</a:t>
            </a:r>
            <a:r>
              <a:rPr lang="en-US" sz="2400" b="1" dirty="0">
                <a:latin typeface="+mj-lt"/>
              </a:rPr>
              <a:t> Frequency (RF)</a:t>
            </a:r>
            <a:r>
              <a:rPr lang="en-SG" sz="2400" dirty="0">
                <a:latin typeface="+mj-lt"/>
              </a:rPr>
              <a:t>: convert ambient RF signal into energy (</a:t>
            </a:r>
            <a:r>
              <a:rPr lang="en-SG" sz="2400" dirty="0">
                <a:latin typeface="+mj-lt"/>
                <a:hlinkClick r:id="rId2"/>
              </a:rPr>
              <a:t>demo video</a:t>
            </a:r>
            <a:r>
              <a:rPr lang="en-SG" sz="2400" dirty="0">
                <a:latin typeface="+mj-lt"/>
              </a:rPr>
              <a:t>)</a:t>
            </a:r>
            <a:endParaRPr lang="en-SG" sz="2400" u="sng" dirty="0">
              <a:latin typeface="+mj-lt"/>
            </a:endParaRPr>
          </a:p>
        </p:txBody>
      </p:sp>
      <p:sp>
        <p:nvSpPr>
          <p:cNvPr id="3" name="Slide Number Placeholder 2"/>
          <p:cNvSpPr>
            <a:spLocks noGrp="1"/>
          </p:cNvSpPr>
          <p:nvPr>
            <p:ph type="sldNum" sz="quarter" idx="12"/>
          </p:nvPr>
        </p:nvSpPr>
        <p:spPr/>
        <p:txBody>
          <a:bodyPr/>
          <a:lstStyle/>
          <a:p>
            <a:fld id="{5C6FAEEE-D619-4E65-A0EF-E650D0B3166A}" type="slidenum">
              <a:rPr lang="en-US" smtClean="0"/>
              <a:t>88</a:t>
            </a:fld>
            <a:endParaRPr lang="en-US"/>
          </a:p>
        </p:txBody>
      </p:sp>
    </p:spTree>
    <p:extLst>
      <p:ext uri="{BB962C8B-B14F-4D97-AF65-F5344CB8AC3E}">
        <p14:creationId xmlns:p14="http://schemas.microsoft.com/office/powerpoint/2010/main" val="410306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linds(horizontal)">
                                      <p:cBhvr>
                                        <p:cTn id="20" dur="500"/>
                                        <p:tgtEl>
                                          <p:spTgt spid="5">
                                            <p:txEl>
                                              <p:pRg st="3" end="3"/>
                                            </p:tx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blinds(horizontal)">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blinds(horizontal)">
                                      <p:cBhvr>
                                        <p:cTn id="28" dur="500"/>
                                        <p:tgtEl>
                                          <p:spTgt spid="5">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blinds(horizontal)">
                                      <p:cBhvr>
                                        <p:cTn id="33" dur="500"/>
                                        <p:tgtEl>
                                          <p:spTgt spid="5">
                                            <p:txEl>
                                              <p:pRg st="6" end="6"/>
                                            </p:tx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blinds(horizontal)">
                                      <p:cBhvr>
                                        <p:cTn id="36"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07D50-D6F4-CD94-55B6-00276865370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ECFC1A-94C9-BC45-4EA0-AD2019B506C4}"/>
              </a:ext>
            </a:extLst>
          </p:cNvPr>
          <p:cNvSpPr>
            <a:spLocks noGrp="1"/>
          </p:cNvSpPr>
          <p:nvPr>
            <p:ph idx="1"/>
          </p:nvPr>
        </p:nvSpPr>
        <p:spPr>
          <a:xfrm>
            <a:off x="838200" y="1864427"/>
            <a:ext cx="11050138" cy="3129145"/>
          </a:xfrm>
        </p:spPr>
        <p:txBody>
          <a:bodyPr>
            <a:normAutofit/>
          </a:bodyPr>
          <a:lstStyle/>
          <a:p>
            <a:r>
              <a:rPr lang="en-US" dirty="0">
                <a:latin typeface="+mj-lt"/>
                <a:sym typeface="Wingdings" pitchFamily="2" charset="2"/>
              </a:rPr>
              <a:t>Let us recall what was covered in the last lecture</a:t>
            </a:r>
          </a:p>
          <a:p>
            <a:r>
              <a:rPr lang="en-US" dirty="0">
                <a:latin typeface="+mj-lt"/>
              </a:rPr>
              <a:t>Wireless communication basics</a:t>
            </a:r>
          </a:p>
          <a:p>
            <a:r>
              <a:rPr lang="en-US" dirty="0">
                <a:latin typeface="+mj-lt"/>
              </a:rPr>
              <a:t>Battery lifespan estimation</a:t>
            </a:r>
          </a:p>
          <a:p>
            <a:r>
              <a:rPr lang="en-US" dirty="0">
                <a:latin typeface="+mj-lt"/>
              </a:rPr>
              <a:t>Various states of radio transceivers</a:t>
            </a:r>
          </a:p>
          <a:p>
            <a:r>
              <a:rPr lang="en-US" dirty="0">
                <a:latin typeface="+mj-lt"/>
              </a:rPr>
              <a:t>Energy harvesting, low-power communication (Overview)</a:t>
            </a:r>
          </a:p>
        </p:txBody>
      </p:sp>
      <p:sp>
        <p:nvSpPr>
          <p:cNvPr id="12" name="Slide Number Placeholder 11">
            <a:extLst>
              <a:ext uri="{FF2B5EF4-FFF2-40B4-BE49-F238E27FC236}">
                <a16:creationId xmlns:a16="http://schemas.microsoft.com/office/drawing/2014/main" id="{9F105D13-5568-748C-123B-E360CDE58919}"/>
              </a:ext>
            </a:extLst>
          </p:cNvPr>
          <p:cNvSpPr>
            <a:spLocks noGrp="1"/>
          </p:cNvSpPr>
          <p:nvPr>
            <p:ph type="sldNum" sz="quarter" idx="12"/>
          </p:nvPr>
        </p:nvSpPr>
        <p:spPr/>
        <p:txBody>
          <a:bodyPr/>
          <a:lstStyle/>
          <a:p>
            <a:fld id="{687B7451-1438-CB4A-8106-82A64F1C7D7B}" type="slidenum">
              <a:rPr lang="sv-SE" smtClean="0"/>
              <a:t>89</a:t>
            </a:fld>
            <a:endParaRPr lang="sv-SE" dirty="0"/>
          </a:p>
        </p:txBody>
      </p:sp>
      <p:sp>
        <p:nvSpPr>
          <p:cNvPr id="5" name="Title 4">
            <a:extLst>
              <a:ext uri="{FF2B5EF4-FFF2-40B4-BE49-F238E27FC236}">
                <a16:creationId xmlns:a16="http://schemas.microsoft.com/office/drawing/2014/main" id="{6D570BF0-7D80-BE8A-DDCC-E701B1226F43}"/>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979FF97E-79C0-12EA-5C59-C47E28AF4A77}"/>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53280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4D891-E9FA-74D2-5663-E1EBF6254434}"/>
            </a:ext>
          </a:extLst>
        </p:cNvPr>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DA5FB912-B798-CD8C-8D65-7A97C14A19BF}"/>
              </a:ext>
            </a:extLst>
          </p:cNvPr>
          <p:cNvSpPr>
            <a:spLocks noGrp="1"/>
          </p:cNvSpPr>
          <p:nvPr>
            <p:ph type="sldNum" sz="quarter" idx="12"/>
          </p:nvPr>
        </p:nvSpPr>
        <p:spPr/>
        <p:txBody>
          <a:bodyPr/>
          <a:lstStyle/>
          <a:p>
            <a:fld id="{687B7451-1438-CB4A-8106-82A64F1C7D7B}" type="slidenum">
              <a:rPr lang="sv-SE" smtClean="0"/>
              <a:t>9</a:t>
            </a:fld>
            <a:endParaRPr lang="sv-SE"/>
          </a:p>
        </p:txBody>
      </p:sp>
      <p:sp>
        <p:nvSpPr>
          <p:cNvPr id="8" name="Title 7">
            <a:extLst>
              <a:ext uri="{FF2B5EF4-FFF2-40B4-BE49-F238E27FC236}">
                <a16:creationId xmlns:a16="http://schemas.microsoft.com/office/drawing/2014/main" id="{0392F11B-4B17-C495-8019-0704C3A21008}"/>
              </a:ext>
            </a:extLst>
          </p:cNvPr>
          <p:cNvSpPr>
            <a:spLocks noGrp="1"/>
          </p:cNvSpPr>
          <p:nvPr>
            <p:ph type="title"/>
          </p:nvPr>
        </p:nvSpPr>
        <p:spPr>
          <a:xfrm>
            <a:off x="559674" y="433724"/>
            <a:ext cx="11072649" cy="1325563"/>
          </a:xfrm>
        </p:spPr>
        <p:txBody>
          <a:bodyPr>
            <a:normAutofit/>
          </a:bodyPr>
          <a:lstStyle/>
          <a:p>
            <a:r>
              <a:rPr lang="en-US" sz="4000" dirty="0">
                <a:latin typeface="+mn-lt"/>
              </a:rPr>
              <a:t>What is heart of computers and internet of things</a:t>
            </a:r>
            <a:endParaRPr lang="en-SE" sz="4000" dirty="0">
              <a:latin typeface="+mn-lt"/>
            </a:endParaRPr>
          </a:p>
        </p:txBody>
      </p:sp>
      <p:sp>
        <p:nvSpPr>
          <p:cNvPr id="2" name="Content Placeholder 2">
            <a:extLst>
              <a:ext uri="{FF2B5EF4-FFF2-40B4-BE49-F238E27FC236}">
                <a16:creationId xmlns:a16="http://schemas.microsoft.com/office/drawing/2014/main" id="{107C8A2F-A65F-F134-7414-5880687CC4B0}"/>
              </a:ext>
            </a:extLst>
          </p:cNvPr>
          <p:cNvSpPr>
            <a:spLocks noGrp="1"/>
          </p:cNvSpPr>
          <p:nvPr>
            <p:ph idx="1"/>
          </p:nvPr>
        </p:nvSpPr>
        <p:spPr>
          <a:xfrm>
            <a:off x="699159" y="1897526"/>
            <a:ext cx="8568828" cy="3651883"/>
          </a:xfrm>
        </p:spPr>
        <p:txBody>
          <a:bodyPr>
            <a:normAutofit/>
          </a:bodyPr>
          <a:lstStyle/>
          <a:p>
            <a:r>
              <a:rPr lang="en-US" dirty="0">
                <a:latin typeface="+mj-lt"/>
              </a:rPr>
              <a:t>Microprocessor (Computers)</a:t>
            </a:r>
          </a:p>
          <a:p>
            <a:pPr lvl="1"/>
            <a:r>
              <a:rPr lang="en-US" dirty="0">
                <a:latin typeface="+mj-lt"/>
              </a:rPr>
              <a:t>They usually don’t have peripherals or memory</a:t>
            </a:r>
          </a:p>
          <a:p>
            <a:pPr lvl="1"/>
            <a:r>
              <a:rPr lang="en-US" dirty="0">
                <a:latin typeface="+mj-lt"/>
              </a:rPr>
              <a:t>CPU + Pins (No memory, peripherals)</a:t>
            </a:r>
          </a:p>
          <a:p>
            <a:pPr lvl="1"/>
            <a:r>
              <a:rPr lang="en-US" dirty="0">
                <a:latin typeface="+mj-lt"/>
              </a:rPr>
              <a:t>Your computer typically has a microprocessor</a:t>
            </a:r>
          </a:p>
          <a:p>
            <a:pPr marL="457200" lvl="1" indent="0">
              <a:buNone/>
            </a:pPr>
            <a:endParaRPr lang="en-US" dirty="0">
              <a:latin typeface="+mj-lt"/>
            </a:endParaRPr>
          </a:p>
          <a:p>
            <a:r>
              <a:rPr lang="en-US" dirty="0">
                <a:latin typeface="+mj-lt"/>
              </a:rPr>
              <a:t>Microcontrollers (Internet of Things)</a:t>
            </a:r>
          </a:p>
          <a:p>
            <a:pPr lvl="1"/>
            <a:r>
              <a:rPr lang="en-US" dirty="0">
                <a:latin typeface="+mj-lt"/>
              </a:rPr>
              <a:t>Memory + Peripherals + CPU + Pins</a:t>
            </a:r>
          </a:p>
          <a:p>
            <a:pPr lvl="1"/>
            <a:r>
              <a:rPr lang="en-US" dirty="0">
                <a:latin typeface="+mj-lt"/>
              </a:rPr>
              <a:t>Peripherals: Specialized hardware units within the chip</a:t>
            </a:r>
          </a:p>
          <a:p>
            <a:endParaRPr lang="en-US" dirty="0">
              <a:latin typeface="+mj-lt"/>
            </a:endParaRPr>
          </a:p>
        </p:txBody>
      </p:sp>
      <p:pic>
        <p:nvPicPr>
          <p:cNvPr id="4" name="Picture 3" descr="A close-up of a computer chip&#10;&#10;Description automatically generated">
            <a:extLst>
              <a:ext uri="{FF2B5EF4-FFF2-40B4-BE49-F238E27FC236}">
                <a16:creationId xmlns:a16="http://schemas.microsoft.com/office/drawing/2014/main" id="{59485B4F-EF08-5318-EA0C-81DDC3AF468B}"/>
              </a:ext>
            </a:extLst>
          </p:cNvPr>
          <p:cNvPicPr>
            <a:picLocks noChangeAspect="1"/>
          </p:cNvPicPr>
          <p:nvPr/>
        </p:nvPicPr>
        <p:blipFill>
          <a:blip r:embed="rId3"/>
          <a:stretch>
            <a:fillRect/>
          </a:stretch>
        </p:blipFill>
        <p:spPr>
          <a:xfrm>
            <a:off x="7434739" y="1513831"/>
            <a:ext cx="2264102" cy="2247289"/>
          </a:xfrm>
          <a:prstGeom prst="rect">
            <a:avLst/>
          </a:prstGeom>
        </p:spPr>
      </p:pic>
      <p:pic>
        <p:nvPicPr>
          <p:cNvPr id="6" name="Picture 5" descr="A close up of a computer chip&#10;&#10;Description automatically generated">
            <a:extLst>
              <a:ext uri="{FF2B5EF4-FFF2-40B4-BE49-F238E27FC236}">
                <a16:creationId xmlns:a16="http://schemas.microsoft.com/office/drawing/2014/main" id="{029BBCD9-E22D-E26B-0289-53C9DA5950B9}"/>
              </a:ext>
            </a:extLst>
          </p:cNvPr>
          <p:cNvPicPr>
            <a:picLocks noChangeAspect="1"/>
          </p:cNvPicPr>
          <p:nvPr/>
        </p:nvPicPr>
        <p:blipFill>
          <a:blip r:embed="rId4"/>
          <a:stretch>
            <a:fillRect/>
          </a:stretch>
        </p:blipFill>
        <p:spPr>
          <a:xfrm>
            <a:off x="9698841" y="1759287"/>
            <a:ext cx="1889672" cy="1853652"/>
          </a:xfrm>
          <a:prstGeom prst="rect">
            <a:avLst/>
          </a:prstGeom>
        </p:spPr>
      </p:pic>
      <p:pic>
        <p:nvPicPr>
          <p:cNvPr id="10" name="Picture 9" descr="A close-up of a computer chip&#10;&#10;Description automatically generated">
            <a:extLst>
              <a:ext uri="{FF2B5EF4-FFF2-40B4-BE49-F238E27FC236}">
                <a16:creationId xmlns:a16="http://schemas.microsoft.com/office/drawing/2014/main" id="{C65DD5A5-BEC9-DC82-7EE0-DBEDCB033F8A}"/>
              </a:ext>
            </a:extLst>
          </p:cNvPr>
          <p:cNvPicPr>
            <a:picLocks noChangeAspect="1"/>
          </p:cNvPicPr>
          <p:nvPr/>
        </p:nvPicPr>
        <p:blipFill>
          <a:blip r:embed="rId5"/>
          <a:stretch>
            <a:fillRect/>
          </a:stretch>
        </p:blipFill>
        <p:spPr>
          <a:xfrm>
            <a:off x="8736594" y="4124436"/>
            <a:ext cx="1924493" cy="1924493"/>
          </a:xfrm>
          <a:prstGeom prst="rect">
            <a:avLst/>
          </a:prstGeom>
        </p:spPr>
      </p:pic>
    </p:spTree>
    <p:extLst>
      <p:ext uri="{BB962C8B-B14F-4D97-AF65-F5344CB8AC3E}">
        <p14:creationId xmlns:p14="http://schemas.microsoft.com/office/powerpoint/2010/main" val="3092049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4373" y="1994565"/>
            <a:ext cx="8003247" cy="1509963"/>
          </a:xfrm>
        </p:spPr>
        <p:txBody>
          <a:bodyPr>
            <a:normAutofit fontScale="90000"/>
          </a:bodyPr>
          <a:lstStyle/>
          <a:p>
            <a:r>
              <a:rPr lang="en-GB" sz="8000" u="none" strike="noStrike" dirty="0">
                <a:effectLst/>
                <a:latin typeface="+mn-lt"/>
              </a:rPr>
              <a:t>Wireless Networking</a:t>
            </a:r>
            <a:endParaRPr lang="en-US" sz="62500" dirty="0">
              <a:latin typeface="+mn-lt"/>
            </a:endParaRPr>
          </a:p>
        </p:txBody>
      </p:sp>
      <p:sp>
        <p:nvSpPr>
          <p:cNvPr id="3" name="Subtitle 2"/>
          <p:cNvSpPr>
            <a:spLocks noGrp="1"/>
          </p:cNvSpPr>
          <p:nvPr>
            <p:ph type="subTitle" idx="1"/>
          </p:nvPr>
        </p:nvSpPr>
        <p:spPr>
          <a:xfrm>
            <a:off x="2994648" y="4039445"/>
            <a:ext cx="6202696" cy="2229859"/>
          </a:xfrm>
        </p:spPr>
        <p:txBody>
          <a:bodyPr>
            <a:normAutofit/>
          </a:bodyPr>
          <a:lstStyle/>
          <a:p>
            <a:r>
              <a:rPr lang="en-US" sz="4800" dirty="0">
                <a:latin typeface="+mj-lt"/>
              </a:rPr>
              <a:t>Ambuj Varshney</a:t>
            </a:r>
          </a:p>
          <a:p>
            <a:r>
              <a:rPr lang="en-US" sz="2800" dirty="0">
                <a:latin typeface="+mj-lt"/>
                <a:hlinkClick r:id="rId3"/>
              </a:rPr>
              <a:t>ambujv@nus.edu.sg</a:t>
            </a:r>
            <a:endParaRPr lang="en-US" sz="2800" dirty="0">
              <a:latin typeface="+mj-lt"/>
            </a:endParaRPr>
          </a:p>
          <a:p>
            <a:r>
              <a:rPr lang="en-US" dirty="0">
                <a:latin typeface="+mj-lt"/>
              </a:rPr>
              <a:t> </a:t>
            </a:r>
          </a:p>
        </p:txBody>
      </p:sp>
      <p:sp>
        <p:nvSpPr>
          <p:cNvPr id="8" name="Slide Number Placeholder 7">
            <a:extLst>
              <a:ext uri="{FF2B5EF4-FFF2-40B4-BE49-F238E27FC236}">
                <a16:creationId xmlns:a16="http://schemas.microsoft.com/office/drawing/2014/main" id="{5BDF4DBD-F86A-48EC-B4BE-E9B66CFF2E04}"/>
              </a:ext>
            </a:extLst>
          </p:cNvPr>
          <p:cNvSpPr>
            <a:spLocks noGrp="1"/>
          </p:cNvSpPr>
          <p:nvPr>
            <p:ph type="sldNum" sz="quarter" idx="12"/>
          </p:nvPr>
        </p:nvSpPr>
        <p:spPr/>
        <p:txBody>
          <a:bodyPr/>
          <a:lstStyle/>
          <a:p>
            <a:fld id="{687B7451-1438-CB4A-8106-82A64F1C7D7B}" type="slidenum">
              <a:rPr lang="sv-SE" smtClean="0"/>
              <a:t>90</a:t>
            </a:fld>
            <a:endParaRPr lang="sv-SE"/>
          </a:p>
        </p:txBody>
      </p:sp>
      <p:pic>
        <p:nvPicPr>
          <p:cNvPr id="7" name="Picture 6" descr="Logo, company name&#10;&#10;Description automatically generated">
            <a:extLst>
              <a:ext uri="{FF2B5EF4-FFF2-40B4-BE49-F238E27FC236}">
                <a16:creationId xmlns:a16="http://schemas.microsoft.com/office/drawing/2014/main" id="{7820BC9A-65F8-C5DC-AC87-8B4EAD88B94B}"/>
              </a:ext>
            </a:extLst>
          </p:cNvPr>
          <p:cNvPicPr>
            <a:picLocks noChangeAspect="1"/>
          </p:cNvPicPr>
          <p:nvPr/>
        </p:nvPicPr>
        <p:blipFill>
          <a:blip r:embed="rId4"/>
          <a:stretch>
            <a:fillRect/>
          </a:stretch>
        </p:blipFill>
        <p:spPr>
          <a:xfrm>
            <a:off x="10760068" y="5241576"/>
            <a:ext cx="1187463" cy="1566945"/>
          </a:xfrm>
          <a:prstGeom prst="rect">
            <a:avLst/>
          </a:prstGeom>
        </p:spPr>
      </p:pic>
      <p:sp>
        <p:nvSpPr>
          <p:cNvPr id="4" name="Title 1">
            <a:extLst>
              <a:ext uri="{FF2B5EF4-FFF2-40B4-BE49-F238E27FC236}">
                <a16:creationId xmlns:a16="http://schemas.microsoft.com/office/drawing/2014/main" id="{831862D1-FE66-F2B3-6774-3511C03148E6}"/>
              </a:ext>
            </a:extLst>
          </p:cNvPr>
          <p:cNvSpPr txBox="1">
            <a:spLocks/>
          </p:cNvSpPr>
          <p:nvPr/>
        </p:nvSpPr>
        <p:spPr>
          <a:xfrm>
            <a:off x="1374826" y="2232965"/>
            <a:ext cx="9442345" cy="150996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2100" dirty="0">
              <a:latin typeface="+mn-lt"/>
            </a:endParaRPr>
          </a:p>
        </p:txBody>
      </p:sp>
    </p:spTree>
    <p:extLst>
      <p:ext uri="{BB962C8B-B14F-4D97-AF65-F5344CB8AC3E}">
        <p14:creationId xmlns:p14="http://schemas.microsoft.com/office/powerpoint/2010/main" val="1926413466"/>
      </p:ext>
    </p:extLst>
  </p:cSld>
  <p:clrMapOvr>
    <a:masterClrMapping/>
  </p:clrMapOvr>
  <mc:AlternateContent xmlns:mc="http://schemas.openxmlformats.org/markup-compatibility/2006" xmlns:p14="http://schemas.microsoft.com/office/powerpoint/2010/main">
    <mc:Choice Requires="p14">
      <p:transition spd="slow" p14:dur="2000" advTm="32263"/>
    </mc:Choice>
    <mc:Fallback xmlns="">
      <p:transition spd="slow" advTm="32263"/>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37864</TotalTime>
  <Words>6338</Words>
  <Application>Microsoft Macintosh PowerPoint</Application>
  <PresentationFormat>Widescreen</PresentationFormat>
  <Paragraphs>828</Paragraphs>
  <Slides>90</Slides>
  <Notes>46</Notes>
  <HiddenSlides>0</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90</vt:i4>
      </vt:variant>
    </vt:vector>
  </HeadingPairs>
  <TitlesOfParts>
    <vt:vector size="102" baseType="lpstr">
      <vt:lpstr>Arial</vt:lpstr>
      <vt:lpstr>Calibri</vt:lpstr>
      <vt:lpstr>Calibri Light</vt:lpstr>
      <vt:lpstr>Courier New</vt:lpstr>
      <vt:lpstr>Helvetica Light</vt:lpstr>
      <vt:lpstr>KaTeX_Main</vt:lpstr>
      <vt:lpstr>Söhne</vt:lpstr>
      <vt:lpstr>Times New Roman</vt:lpstr>
      <vt:lpstr>Verdana</vt:lpstr>
      <vt:lpstr>Wingdings</vt:lpstr>
      <vt:lpstr>Office Theme</vt:lpstr>
      <vt:lpstr>Equation</vt:lpstr>
      <vt:lpstr>Wireless Networking</vt:lpstr>
      <vt:lpstr>PowerPoint Presentation</vt:lpstr>
      <vt:lpstr>We have additional sensor tags for you  </vt:lpstr>
      <vt:lpstr>Discussion regarding Assignment 1</vt:lpstr>
      <vt:lpstr>Discussion regarding Assignment 2</vt:lpstr>
      <vt:lpstr>Roadmap of the lecture today</vt:lpstr>
      <vt:lpstr>PowerPoint Presentation</vt:lpstr>
      <vt:lpstr>What are components of internet of things</vt:lpstr>
      <vt:lpstr>What is heart of computers and internet of things</vt:lpstr>
      <vt:lpstr>What is heart of computers and internet of things</vt:lpstr>
      <vt:lpstr>What is a microcontroller? Microprocessor + Peripherals + Memory + Pins + ? </vt:lpstr>
      <vt:lpstr>Memory on microcontroller (hierarchy)</vt:lpstr>
      <vt:lpstr>SRAM (RAM) versus Flash (ROM)</vt:lpstr>
      <vt:lpstr>Hardware Platform: CC2650 SensorTag</vt:lpstr>
      <vt:lpstr>PowerPoint Presentation</vt:lpstr>
      <vt:lpstr>Operating system for the embedded platforms </vt:lpstr>
      <vt:lpstr>History of the Contiki operating system</vt:lpstr>
      <vt:lpstr>Kernel of Contiki operating system and concurrency</vt:lpstr>
      <vt:lpstr>Contiki operating system: Hello, World!</vt:lpstr>
      <vt:lpstr>Basics of wireless communication and networking</vt:lpstr>
      <vt:lpstr>Basics of wireless communication and networking</vt:lpstr>
      <vt:lpstr>Basics of wireless communication and networking</vt:lpstr>
      <vt:lpstr>Basics of wireless communication and networking</vt:lpstr>
      <vt:lpstr>PowerPoint Presentation</vt:lpstr>
      <vt:lpstr>Roadmap of the lecture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Roadmap of the lecture today</vt:lpstr>
      <vt:lpstr>PowerPoint Presentation</vt:lpstr>
      <vt:lpstr>PowerPoint Presentation</vt:lpstr>
      <vt:lpstr>Quick revision of important terms and their unit</vt:lpstr>
      <vt:lpstr>Relationship between power, energy and time</vt:lpstr>
      <vt:lpstr>How do you measure the capacity of a battery?</vt:lpstr>
      <vt:lpstr>Battery Capacity: Apple AirTag</vt:lpstr>
      <vt:lpstr>Battery Capacity: Apple AirTag</vt:lpstr>
      <vt:lpstr>Battery Capacity: Smartphone</vt:lpstr>
      <vt:lpstr>Battery Capacity: Smartphone</vt:lpstr>
      <vt:lpstr>Battery Capacity: Smartwatch</vt:lpstr>
      <vt:lpstr>Battery Capacity: Smartwatch</vt:lpstr>
      <vt:lpstr>What is the capacity of the battery?</vt:lpstr>
      <vt:lpstr>Expected lifespan of a battery in an IoT devices?</vt:lpstr>
      <vt:lpstr>Expected lifespan of a battery in an IoT devices?</vt:lpstr>
      <vt:lpstr>Energy Characteristics of LCD Display</vt:lpstr>
      <vt:lpstr>Energy Characteristics of OLED Display</vt:lpstr>
      <vt:lpstr>Wirelessly Powered Display</vt:lpstr>
      <vt:lpstr>Lifespan estimation for wireless networking</vt:lpstr>
      <vt:lpstr>PowerPoint Presentation</vt:lpstr>
      <vt:lpstr>Spikes in the power consumption of smartphones are due to wireless networking events</vt:lpstr>
      <vt:lpstr>Current consumption for a wireless embedded device for various states of the radio transceiver</vt:lpstr>
      <vt:lpstr>Current consumption for a wireless embedded device for various states of the radio transceiever</vt:lpstr>
      <vt:lpstr>Roadmap of the lecture today</vt:lpstr>
      <vt:lpstr>Different states of a radio transceiver </vt:lpstr>
      <vt:lpstr>Cellular Network: 3G/4G Radio State</vt:lpstr>
      <vt:lpstr>Cellular “Tail” Behavior in power consumption trace</vt:lpstr>
      <vt:lpstr>Let us talk about Bluetooth standard</vt:lpstr>
      <vt:lpstr>Let us talk about Bluetooth standard: Bluetooth Low Energy (CC2640)</vt:lpstr>
      <vt:lpstr>SensorTag: Current consumption for radio states</vt:lpstr>
      <vt:lpstr>PowerPoint Presentation</vt:lpstr>
      <vt:lpstr>Examples of Duty Cycling  (Network Interface)</vt:lpstr>
      <vt:lpstr>Examples of Duty Cycling  (Network Interface)</vt:lpstr>
      <vt:lpstr>PowerPoint Presentation</vt:lpstr>
      <vt:lpstr>Lifespan calculation for a embedded device</vt:lpstr>
      <vt:lpstr>Lifespan calculation for a embedded device</vt:lpstr>
      <vt:lpstr>Lifespan calculation for a embedded device</vt:lpstr>
      <vt:lpstr>Lifespan calculation for a embedded device</vt:lpstr>
      <vt:lpstr>Lifespan calculation for a embedded device</vt:lpstr>
      <vt:lpstr>Lifespan calculation for a embedded device</vt:lpstr>
      <vt:lpstr>Lifespan calculation for a embedded device</vt:lpstr>
      <vt:lpstr>Lifespan calculation for a embedded device</vt:lpstr>
      <vt:lpstr>Roadmap of the lecture today</vt:lpstr>
      <vt:lpstr>PowerPoint Presentation</vt:lpstr>
      <vt:lpstr>Basics of backscatter communication</vt:lpstr>
      <vt:lpstr>PowerPoint Presentation</vt:lpstr>
      <vt:lpstr>Backscatter transmits at (up to) 10000x lower power consumption than conventional radios</vt:lpstr>
      <vt:lpstr>Backscatter is not a new transmission mechanism</vt:lpstr>
      <vt:lpstr>RFID is everywhere nowadays</vt:lpstr>
      <vt:lpstr>LoRea bridges the energy asymmetry between communication (TX), sensing and processing</vt:lpstr>
      <vt:lpstr>PowerPoint Presentation</vt:lpstr>
      <vt:lpstr>What is the expected lifespan of a battery?</vt:lpstr>
      <vt:lpstr>What's next? Embedded systems on harvested energy</vt:lpstr>
      <vt:lpstr>Embedded systems on harvested energy</vt:lpstr>
      <vt:lpstr>Roadmap of the lecture today</vt:lpstr>
      <vt:lpstr>Wireless Networking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Enabling Sustainable Networked Embedded Systems</dc:title>
  <dc:creator>Ambuj Varshney</dc:creator>
  <cp:lastModifiedBy>Ambuj Varshney</cp:lastModifiedBy>
  <cp:revision>1135</cp:revision>
  <dcterms:created xsi:type="dcterms:W3CDTF">2020-02-17T19:00:36Z</dcterms:created>
  <dcterms:modified xsi:type="dcterms:W3CDTF">2024-02-23T10:18:50Z</dcterms:modified>
</cp:coreProperties>
</file>