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2335" r:id="rId2"/>
    <p:sldId id="2449" r:id="rId3"/>
    <p:sldId id="2458" r:id="rId4"/>
    <p:sldId id="2450" r:id="rId5"/>
    <p:sldId id="310" r:id="rId6"/>
    <p:sldId id="2436" r:id="rId7"/>
    <p:sldId id="309" r:id="rId8"/>
    <p:sldId id="708" r:id="rId9"/>
    <p:sldId id="711" r:id="rId10"/>
    <p:sldId id="2431" r:id="rId11"/>
    <p:sldId id="2437" r:id="rId12"/>
    <p:sldId id="2460" r:id="rId13"/>
    <p:sldId id="2369" r:id="rId14"/>
    <p:sldId id="297" r:id="rId15"/>
    <p:sldId id="2448" r:id="rId16"/>
    <p:sldId id="2441" r:id="rId17"/>
    <p:sldId id="2447" r:id="rId18"/>
    <p:sldId id="2446" r:id="rId19"/>
    <p:sldId id="299" r:id="rId20"/>
    <p:sldId id="300" r:id="rId21"/>
    <p:sldId id="2451" r:id="rId22"/>
    <p:sldId id="2463" r:id="rId23"/>
    <p:sldId id="328" r:id="rId24"/>
    <p:sldId id="2459" r:id="rId25"/>
    <p:sldId id="2370" r:id="rId26"/>
    <p:sldId id="2263" r:id="rId27"/>
    <p:sldId id="757" r:id="rId28"/>
    <p:sldId id="377" r:id="rId29"/>
    <p:sldId id="662" r:id="rId30"/>
    <p:sldId id="2285" r:id="rId31"/>
    <p:sldId id="383" r:id="rId32"/>
    <p:sldId id="2288" r:id="rId33"/>
    <p:sldId id="2260" r:id="rId34"/>
    <p:sldId id="730" r:id="rId35"/>
    <p:sldId id="2065" r:id="rId36"/>
    <p:sldId id="2365" r:id="rId37"/>
    <p:sldId id="729" r:id="rId38"/>
    <p:sldId id="2371" r:id="rId39"/>
    <p:sldId id="2372" r:id="rId40"/>
    <p:sldId id="343" r:id="rId41"/>
    <p:sldId id="2373" r:id="rId42"/>
    <p:sldId id="432" r:id="rId43"/>
    <p:sldId id="291" r:id="rId44"/>
    <p:sldId id="654" r:id="rId45"/>
    <p:sldId id="2452" r:id="rId46"/>
    <p:sldId id="2453" r:id="rId47"/>
    <p:sldId id="2454" r:id="rId48"/>
    <p:sldId id="437" r:id="rId49"/>
    <p:sldId id="728" r:id="rId50"/>
    <p:sldId id="713" r:id="rId51"/>
    <p:sldId id="425" r:id="rId52"/>
    <p:sldId id="306" r:id="rId53"/>
    <p:sldId id="2068" r:id="rId54"/>
    <p:sldId id="2375" r:id="rId55"/>
    <p:sldId id="2457" r:id="rId56"/>
    <p:sldId id="2257" r:id="rId57"/>
    <p:sldId id="2267" r:id="rId58"/>
    <p:sldId id="2069" r:id="rId59"/>
    <p:sldId id="2362" r:id="rId60"/>
    <p:sldId id="2364" r:id="rId61"/>
    <p:sldId id="629" r:id="rId62"/>
    <p:sldId id="626" r:id="rId63"/>
    <p:sldId id="625" r:id="rId64"/>
    <p:sldId id="2461" r:id="rId65"/>
    <p:sldId id="2455" r:id="rId66"/>
    <p:sldId id="538" r:id="rId67"/>
    <p:sldId id="462" r:id="rId68"/>
    <p:sldId id="480" r:id="rId69"/>
    <p:sldId id="511" r:id="rId70"/>
    <p:sldId id="512" r:id="rId71"/>
    <p:sldId id="514" r:id="rId72"/>
    <p:sldId id="2456" r:id="rId73"/>
    <p:sldId id="489" r:id="rId74"/>
    <p:sldId id="490" r:id="rId75"/>
    <p:sldId id="491" r:id="rId76"/>
    <p:sldId id="519" r:id="rId77"/>
    <p:sldId id="704" r:id="rId78"/>
    <p:sldId id="645" r:id="rId79"/>
    <p:sldId id="724" r:id="rId80"/>
    <p:sldId id="648" r:id="rId81"/>
    <p:sldId id="520" r:id="rId82"/>
    <p:sldId id="532" r:id="rId83"/>
    <p:sldId id="527" r:id="rId84"/>
    <p:sldId id="533" r:id="rId85"/>
    <p:sldId id="716" r:id="rId86"/>
    <p:sldId id="731" r:id="rId87"/>
    <p:sldId id="752" r:id="rId88"/>
    <p:sldId id="655" r:id="rId89"/>
    <p:sldId id="529" r:id="rId90"/>
    <p:sldId id="2462" r:id="rId91"/>
    <p:sldId id="257" r:id="rId9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7" autoAdjust="0"/>
    <p:restoredTop sz="97840" autoAdjust="0"/>
  </p:normalViewPr>
  <p:slideViewPr>
    <p:cSldViewPr snapToGrid="0" snapToObjects="1">
      <p:cViewPr varScale="1">
        <p:scale>
          <a:sx n="94" d="100"/>
          <a:sy n="94" d="100"/>
        </p:scale>
        <p:origin x="1088" y="184"/>
      </p:cViewPr>
      <p:guideLst/>
    </p:cSldViewPr>
  </p:slideViewPr>
  <p:outlineViewPr>
    <p:cViewPr>
      <p:scale>
        <a:sx n="33" d="100"/>
        <a:sy n="33" d="100"/>
      </p:scale>
      <p:origin x="0" y="-1965"/>
    </p:cViewPr>
  </p:outlineViewPr>
  <p:notesTextViewPr>
    <p:cViewPr>
      <p:scale>
        <a:sx n="20" d="100"/>
        <a:sy n="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2024-03-08</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E8C27F-A88D-4089-A73C-C22BDC598F0F}" type="slidenum">
              <a:rPr lang="en-US"/>
              <a:pPr/>
              <a:t>14</a:t>
            </a:fld>
            <a:endParaRPr lang="en-US"/>
          </a:p>
        </p:txBody>
      </p:sp>
      <p:sp>
        <p:nvSpPr>
          <p:cNvPr id="741378" name="Rectangle 2"/>
          <p:cNvSpPr>
            <a:spLocks noGrp="1" noRot="1" noChangeAspect="1" noChangeArrowheads="1" noTextEdit="1"/>
          </p:cNvSpPr>
          <p:nvPr>
            <p:ph type="sldImg"/>
          </p:nvPr>
        </p:nvSpPr>
        <p:spPr>
          <a:ln/>
        </p:spPr>
      </p:sp>
      <p:sp>
        <p:nvSpPr>
          <p:cNvPr id="741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01279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05B5F-462C-4AE8-932B-DD26875DE664}" type="slidenum">
              <a:rPr lang="en-US"/>
              <a:pPr/>
              <a:t>15</a:t>
            </a:fld>
            <a:endParaRPr lang="en-US"/>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785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05B5F-462C-4AE8-932B-DD26875DE664}" type="slidenum">
              <a:rPr lang="en-US"/>
              <a:pPr/>
              <a:t>16</a:t>
            </a:fld>
            <a:endParaRPr lang="en-US"/>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477904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05B5F-462C-4AE8-932B-DD26875DE664}" type="slidenum">
              <a:rPr lang="en-US"/>
              <a:pPr/>
              <a:t>17</a:t>
            </a:fld>
            <a:endParaRPr lang="en-US"/>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56082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05B5F-462C-4AE8-932B-DD26875DE664}" type="slidenum">
              <a:rPr lang="en-US"/>
              <a:pPr/>
              <a:t>18</a:t>
            </a:fld>
            <a:endParaRPr lang="en-US"/>
          </a:p>
        </p:txBody>
      </p:sp>
      <p:sp>
        <p:nvSpPr>
          <p:cNvPr id="744450" name="Rectangle 2"/>
          <p:cNvSpPr>
            <a:spLocks noGrp="1" noRot="1" noChangeAspect="1" noChangeArrowheads="1" noTextEdit="1"/>
          </p:cNvSpPr>
          <p:nvPr>
            <p:ph type="sldImg"/>
          </p:nvPr>
        </p:nvSpPr>
        <p:spPr>
          <a:ln/>
        </p:spPr>
      </p:sp>
      <p:sp>
        <p:nvSpPr>
          <p:cNvPr id="74445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726150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306ECE-6FCA-4EF2-B16C-D4792E4620C4}" type="slidenum">
              <a:rPr lang="en-US"/>
              <a:pPr/>
              <a:t>19</a:t>
            </a:fld>
            <a:endParaRPr lang="en-US"/>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1211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A1284-D359-4E6F-A392-565E803B0E3C}" type="slidenum">
              <a:rPr lang="en-US"/>
              <a:pPr/>
              <a:t>20</a:t>
            </a:fld>
            <a:endParaRPr lang="en-US"/>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8954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A1284-D359-4E6F-A392-565E803B0E3C}" type="slidenum">
              <a:rPr lang="en-US"/>
              <a:pPr/>
              <a:t>21</a:t>
            </a:fld>
            <a:endParaRPr lang="en-US"/>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1140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A1284-D359-4E6F-A392-565E803B0E3C}" type="slidenum">
              <a:rPr lang="en-US"/>
              <a:pPr/>
              <a:t>22</a:t>
            </a:fld>
            <a:endParaRPr lang="en-US"/>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0602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3A1284-D359-4E6F-A392-565E803B0E3C}" type="slidenum">
              <a:rPr lang="en-US"/>
              <a:pPr/>
              <a:t>23</a:t>
            </a:fld>
            <a:endParaRPr lang="en-US"/>
          </a:p>
        </p:txBody>
      </p:sp>
      <p:sp>
        <p:nvSpPr>
          <p:cNvPr id="746498" name="Rectangle 2"/>
          <p:cNvSpPr>
            <a:spLocks noGrp="1" noRot="1" noChangeAspect="1" noChangeArrowheads="1" noTextEdit="1"/>
          </p:cNvSpPr>
          <p:nvPr>
            <p:ph type="sldImg"/>
          </p:nvPr>
        </p:nvSpPr>
        <p:spPr>
          <a:ln/>
        </p:spPr>
      </p:sp>
      <p:sp>
        <p:nvSpPr>
          <p:cNvPr id="746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5447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999F-7BFB-05B9-0108-9EA9F6E99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5E8D9-FAAC-3CD3-DB20-92EFC4333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72668-7EB1-2283-E31C-08CC5CC6F0EC}"/>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16A6F6C0-1D90-F8B4-5C0B-FA4F003451E7}"/>
              </a:ext>
            </a:extLst>
          </p:cNvPr>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626187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24</a:t>
            </a:fld>
            <a:endParaRPr lang="en-US"/>
          </a:p>
        </p:txBody>
      </p:sp>
    </p:spTree>
    <p:extLst>
      <p:ext uri="{BB962C8B-B14F-4D97-AF65-F5344CB8AC3E}">
        <p14:creationId xmlns:p14="http://schemas.microsoft.com/office/powerpoint/2010/main" val="3763679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25</a:t>
            </a:fld>
            <a:endParaRPr lang="en-US"/>
          </a:p>
        </p:txBody>
      </p:sp>
    </p:spTree>
    <p:extLst>
      <p:ext uri="{BB962C8B-B14F-4D97-AF65-F5344CB8AC3E}">
        <p14:creationId xmlns:p14="http://schemas.microsoft.com/office/powerpoint/2010/main" val="2988009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SG" sz="1800" b="0" i="0" u="none" strike="noStrike" dirty="0">
                <a:solidFill>
                  <a:srgbClr val="000000"/>
                </a:solidFill>
                <a:effectLst/>
                <a:latin typeface="Calibri" panose="020F0502020204030204" pitchFamily="34" charset="0"/>
              </a:rPr>
              <a:t>It can be thought of as a wireless equivalent of reflecting light using a mirror.</a:t>
            </a:r>
            <a:endParaRPr lang="en-SG" b="0" dirty="0">
              <a:effectLst/>
            </a:endParaRPr>
          </a:p>
          <a:p>
            <a:br>
              <a:rPr lang="en-SG" dirty="0"/>
            </a:br>
            <a:endParaRPr lang="en-SG"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75746C-E621-8E4B-8CC0-3BE97110A356}" type="slidenum">
              <a:rPr lang="en-US" smtClean="0"/>
              <a:t>27</a:t>
            </a:fld>
            <a:endParaRPr lang="en-US"/>
          </a:p>
        </p:txBody>
      </p:sp>
    </p:spTree>
    <p:extLst>
      <p:ext uri="{BB962C8B-B14F-4D97-AF65-F5344CB8AC3E}">
        <p14:creationId xmlns:p14="http://schemas.microsoft.com/office/powerpoint/2010/main" val="543304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28</a:t>
            </a:fld>
            <a:endParaRPr lang="en-US"/>
          </a:p>
        </p:txBody>
      </p:sp>
    </p:spTree>
    <p:extLst>
      <p:ext uri="{BB962C8B-B14F-4D97-AF65-F5344CB8AC3E}">
        <p14:creationId xmlns:p14="http://schemas.microsoft.com/office/powerpoint/2010/main" val="3495530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29</a:t>
            </a:fld>
            <a:endParaRPr lang="en-US"/>
          </a:p>
        </p:txBody>
      </p:sp>
    </p:spTree>
    <p:extLst>
      <p:ext uri="{BB962C8B-B14F-4D97-AF65-F5344CB8AC3E}">
        <p14:creationId xmlns:p14="http://schemas.microsoft.com/office/powerpoint/2010/main" val="3216086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445267-E1A4-074A-A884-6BFE3F4EEE27}" type="slidenum">
              <a:rPr lang="en-US" smtClean="0"/>
              <a:t>30</a:t>
            </a:fld>
            <a:endParaRPr lang="en-US"/>
          </a:p>
        </p:txBody>
      </p:sp>
    </p:spTree>
    <p:extLst>
      <p:ext uri="{BB962C8B-B14F-4D97-AF65-F5344CB8AC3E}">
        <p14:creationId xmlns:p14="http://schemas.microsoft.com/office/powerpoint/2010/main" val="1008158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34</a:t>
            </a:fld>
            <a:endParaRPr lang="sv-SE"/>
          </a:p>
        </p:txBody>
      </p:sp>
    </p:spTree>
    <p:extLst>
      <p:ext uri="{BB962C8B-B14F-4D97-AF65-F5344CB8AC3E}">
        <p14:creationId xmlns:p14="http://schemas.microsoft.com/office/powerpoint/2010/main" val="3322700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35</a:t>
            </a:fld>
            <a:endParaRPr lang="sv-SE"/>
          </a:p>
        </p:txBody>
      </p:sp>
    </p:spTree>
    <p:extLst>
      <p:ext uri="{BB962C8B-B14F-4D97-AF65-F5344CB8AC3E}">
        <p14:creationId xmlns:p14="http://schemas.microsoft.com/office/powerpoint/2010/main" val="139170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37</a:t>
            </a:fld>
            <a:endParaRPr lang="en-US"/>
          </a:p>
        </p:txBody>
      </p:sp>
    </p:spTree>
    <p:extLst>
      <p:ext uri="{BB962C8B-B14F-4D97-AF65-F5344CB8AC3E}">
        <p14:creationId xmlns:p14="http://schemas.microsoft.com/office/powerpoint/2010/main" val="2813820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several years, I have designed systems that overcome these critical limitations that have hindered the backscatter systems and have the prevented widespread adoption of the backscatter mechanisms on the Internet of Things devices.  One of these systems 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presented at ACM SENSYS, which is a flagship conference in the area of embedded sensor systems. I show the architecture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on the left-hand figure on the slide. It consists of one or more commodity devices such as a smartphone or Wi-Fi router that provides the necessary carrier signal to support backscatter transmissions, a low-power backscatter tag that I had designed and transmit at a peak power of 70uw, and one or more receiver of backscatter transmissions.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key highlight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was that it could achieve a significantly larger communication range than existing systems, was designed using off the shelf components and cost (few tens of USDs). Further, the backscatter tag could achieve this capability at orders of magnitude lower energy than commercially available radio transceivers.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How did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achieve this capability? We would describe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38</a:t>
            </a:fld>
            <a:endParaRPr lang="en-US"/>
          </a:p>
        </p:txBody>
      </p:sp>
    </p:spTree>
    <p:extLst>
      <p:ext uri="{BB962C8B-B14F-4D97-AF65-F5344CB8AC3E}">
        <p14:creationId xmlns:p14="http://schemas.microsoft.com/office/powerpoint/2010/main" val="1398010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2724844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If we look into a RFID reader's configuration, there is a single device that both receives the backscatter transmissions and generates the necessary carrier signal. This is called a monostatic configuration.</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decouple the task of carrier signal generation and the reception of the backscatter transmissions. We adopt a bistatic configuration as we show in the slide. We have a dedicated device for carrier signal generation and reception.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advantage of the bistatic configuration is two-fold: First, we can attenuate the carrier signal arriving at the receiver due to the path loss suffered due to the propagation of the wireless signal. This helps us reduce interference from stronger carrier signal to much weaker backscatter transmission. Second, it also enables us to use the devices that surround us, such as smartphones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wifi</a:t>
            </a:r>
            <a:r>
              <a:rPr lang="en-GB" sz="1800" dirty="0">
                <a:effectLst/>
                <a:latin typeface="Calibri" panose="020F0502020204030204" pitchFamily="34" charset="0"/>
                <a:ea typeface="Calibri" panose="020F0502020204030204" pitchFamily="34" charset="0"/>
                <a:cs typeface="Times New Roman" panose="02020603050405020304" pitchFamily="18" charset="0"/>
              </a:rPr>
              <a:t> router, as sources for providing the necessary carrier signal to support backscatter transmissions. In fact,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demonstrate the use of these devices to provide the carrier signal.’</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75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second design element that we incorporate in the design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that we create separation in frequency between the carrier signal and the reflected transmissions. We transmit the backscattered signal at a particular offset from the carrier signal.  This is unlike systems such as RFIDs that transmit at the same frequency as the carrier signal, requiring complex and expensive self-interference cancellation mechanisms.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To backscatter at an offset from the carrier signal, we take advantage of the property that the backscatter is a mixing process. If a carrier signal is incident on the backscatter tag, and if we toggle the antenna, i.e., change the antenna's state between absorption and reflection state at a frequency delta f, we can now create backscatter transmissions at a frequency offset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Fc+delta</a:t>
            </a:r>
            <a:r>
              <a:rPr lang="en-GB" sz="1800" dirty="0">
                <a:effectLst/>
                <a:latin typeface="Calibri" panose="020F0502020204030204" pitchFamily="34" charset="0"/>
                <a:ea typeface="Calibri" panose="020F0502020204030204" pitchFamily="34" charset="0"/>
                <a:cs typeface="Times New Roman" panose="02020603050405020304" pitchFamily="18" charset="0"/>
              </a:rPr>
              <a:t> F due to the mixing property.</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Most modern radio transceivers have bandpass filters present in adjacent frequency bands. They support these to enable co-existence on the shared wireless spectrum to suppress interference from adjacent traffic. We use these filters to our advantage; we place the carrier signal in the bandpass filter and significantly attenuate the carrier signal.</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By incorporating the decoupling in space and frequency, we can reduce the interference to the weak backscatter transmissions from stronger carrier signal by up to 50-70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dB.</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do not need to employ any complex self-interference cancellation mechanisms that are used on existing RFID readers. We use off-the-shelf commodity transceivers that just cost a few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usd</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carrier generation and the reception, thus significantly lowering the infrastructure's cost and complexity to support backscatter transmissions.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631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94700-B420-704F-B552-A4F4362F18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08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Incorporating these three design elements, allows us to significantly push the communication range of the system. Next, we did experiments to investigate the transmission range that we can support with our system.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Performing these experiments was challenging as when we were designing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state of the art backscatter systems achieved a communication range of tens of meters. Hence, it was difficult to anticipate space required to perform these experiments.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conducted the first experiment in the university, and we ran out the space, next we took the experiment setup next to a river in Uppsala. I show the setup on left hand side image, and on the right is picture of me capturing transmissions one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kilometer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away.  However, while we were able to receive transmissions at fairly high SNR, we again ran out of space due to large range that we could achieve.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43</a:t>
            </a:fld>
            <a:endParaRPr lang="en-US"/>
          </a:p>
        </p:txBody>
      </p:sp>
    </p:spTree>
    <p:extLst>
      <p:ext uri="{BB962C8B-B14F-4D97-AF65-F5344CB8AC3E}">
        <p14:creationId xmlns:p14="http://schemas.microsoft.com/office/powerpoint/2010/main" val="4162308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Hence, to find the maximum range we could achieve with our system, we took the entire setup outside Uppsala to an open space. We kept the backscatter setup on top of a small hill, and investigated the maximum communication range that we could support.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Performing these experiments was significantly challenging, as we would setup experiment in the daytime, and by the time we would finish collecting the link metrics, it would be dawn. We also had to walk significant distances with equipment.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found that we could communicate up to a distance of 3.4 km while consuming tens of microwatts of power for wireless transmissions at the backscatter tag.  Achieving such high communication range was considered challenging or even infeasible with backscatter mechanism,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helped overturn notion that backscatter is a low range transmission mechanism.</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44</a:t>
            </a:fld>
            <a:endParaRPr lang="en-US"/>
          </a:p>
        </p:txBody>
      </p:sp>
    </p:spTree>
    <p:extLst>
      <p:ext uri="{BB962C8B-B14F-4D97-AF65-F5344CB8AC3E}">
        <p14:creationId xmlns:p14="http://schemas.microsoft.com/office/powerpoint/2010/main" val="1686594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Thus, with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were able to design a backscatter system that was able to overcome the range and cost limitations that had limited all the existing backscatter system, and had hindered the widespread usage of the mechanism on the IoT devices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fact, the backscatter tag even though it was designed using off-the-shelf components is orders of magnitude more efficient than commercial transceivers while supporting orders of magnitude lower power consumption. </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entire backscatter setup costs just few tens of USDs, which dramatically lowers the cost of infrastructure required to support the backscatter tags and carrier emitter device.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C894700-B420-704F-B552-A4F4362F187A}" type="slidenum">
              <a:rPr lang="en-US" smtClean="0"/>
              <a:t>45</a:t>
            </a:fld>
            <a:endParaRPr lang="en-US"/>
          </a:p>
        </p:txBody>
      </p:sp>
    </p:spTree>
    <p:extLst>
      <p:ext uri="{BB962C8B-B14F-4D97-AF65-F5344CB8AC3E}">
        <p14:creationId xmlns:p14="http://schemas.microsoft.com/office/powerpoint/2010/main" val="125836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46</a:t>
            </a:fld>
            <a:endParaRPr lang="en-US"/>
          </a:p>
        </p:txBody>
      </p:sp>
    </p:spTree>
    <p:extLst>
      <p:ext uri="{BB962C8B-B14F-4D97-AF65-F5344CB8AC3E}">
        <p14:creationId xmlns:p14="http://schemas.microsoft.com/office/powerpoint/2010/main" val="1996527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 As an example, in this slide,  I demonstrate one of the projects that I had designed together with my mentored student (Andreas). We demonstrate the world’s first battery-free ight sensing system. </a:t>
            </a:r>
          </a:p>
          <a:p>
            <a:endParaRPr lang="sv-SE" dirty="0"/>
          </a:p>
          <a:p>
            <a:r>
              <a:rPr lang="sv-SE" dirty="0"/>
              <a:t>+ We designed a light sensor that could track light levels and communicate by the reflections of the ambient fm signal, all while supporting operation on the energy harvested from small credit card sized solar cell. We show the hardware prototype that we had designed on the right hand side. We could perform light sensing, and communication at peak power of 20 uW, which is many orders of magnitude lower than what your smartphone or other wireelss devices in your home consume.</a:t>
            </a:r>
          </a:p>
          <a:p>
            <a:endParaRPr lang="sv-SE" dirty="0"/>
          </a:p>
          <a:p>
            <a:r>
              <a:rPr lang="sv-SE" dirty="0"/>
              <a:t>+ In this video, we perform hand gestures, which causes unique changes in the light intensity, and we transmit these light readings to a computer. Through a classifier running on the computer we could detect the gestures that were performed.</a:t>
            </a:r>
          </a:p>
          <a:p>
            <a:endParaRPr lang="sv-SE" dirty="0"/>
          </a:p>
        </p:txBody>
      </p:sp>
      <p:sp>
        <p:nvSpPr>
          <p:cNvPr id="4" name="Slide Number Placeholder 3"/>
          <p:cNvSpPr>
            <a:spLocks noGrp="1"/>
          </p:cNvSpPr>
          <p:nvPr>
            <p:ph type="sldNum" sz="quarter" idx="5"/>
          </p:nvPr>
        </p:nvSpPr>
        <p:spPr/>
        <p:txBody>
          <a:bodyPr/>
          <a:lstStyle/>
          <a:p>
            <a:fld id="{87429048-48E3-CB4A-BCD4-0EFC36288878}" type="slidenum">
              <a:rPr lang="sv-SE" smtClean="0"/>
              <a:t>48</a:t>
            </a:fld>
            <a:endParaRPr lang="sv-SE"/>
          </a:p>
        </p:txBody>
      </p:sp>
    </p:spTree>
    <p:extLst>
      <p:ext uri="{BB962C8B-B14F-4D97-AF65-F5344CB8AC3E}">
        <p14:creationId xmlns:p14="http://schemas.microsoft.com/office/powerpoint/2010/main" val="206820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49</a:t>
            </a:fld>
            <a:endParaRPr lang="en-US"/>
          </a:p>
        </p:txBody>
      </p:sp>
    </p:spTree>
    <p:extLst>
      <p:ext uri="{BB962C8B-B14F-4D97-AF65-F5344CB8AC3E}">
        <p14:creationId xmlns:p14="http://schemas.microsoft.com/office/powerpoint/2010/main" val="1996527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solidFill>
                  <a:srgbClr val="0E101A"/>
                </a:solidFill>
                <a:effectLst/>
                <a:latin typeface="Calibri" panose="020F0502020204030204" pitchFamily="34" charset="0"/>
                <a:ea typeface="Times New Roman" panose="02020603050405020304" pitchFamily="18" charset="0"/>
              </a:rPr>
              <a:t>++ </a:t>
            </a:r>
            <a:r>
              <a:rPr lang="en-SE" sz="1800" b="0" dirty="0">
                <a:solidFill>
                  <a:srgbClr val="0E101A"/>
                </a:solidFill>
                <a:effectLst/>
                <a:latin typeface="Calibri" panose="020F0502020204030204" pitchFamily="34" charset="0"/>
                <a:ea typeface="Times New Roman" panose="02020603050405020304" pitchFamily="18" charset="0"/>
              </a:rPr>
              <a:t>The high-power consumption for the IoT platforms also blocks an important and promising direction to enable the sustainable deployment of large-scale embedded devices. This is to eliminate batteries from these platforms altogether. If we eliminate batteries, how do we power these devices? </a:t>
            </a:r>
            <a:endParaRPr lang="en-SE" sz="1800" dirty="0">
              <a:effectLst/>
              <a:latin typeface="Times New Roman" panose="02020603050405020304" pitchFamily="18" charset="0"/>
              <a:ea typeface="Times New Roman" panose="02020603050405020304" pitchFamily="18" charset="0"/>
            </a:endParaRPr>
          </a:p>
          <a:p>
            <a:r>
              <a:rPr lang="en-SE" sz="1800" dirty="0">
                <a:solidFill>
                  <a:srgbClr val="0E101A"/>
                </a:solidFill>
                <a:effectLst/>
                <a:latin typeface="Calibri" panose="020F0502020204030204" pitchFamily="34" charset="0"/>
                <a:ea typeface="Times New Roman" panose="02020603050405020304" pitchFamily="18" charset="0"/>
              </a:rPr>
              <a:t> </a:t>
            </a:r>
            <a:endParaRPr lang="en-SE" sz="1800" dirty="0">
              <a:effectLst/>
              <a:latin typeface="Times New Roman" panose="02020603050405020304" pitchFamily="18" charset="0"/>
              <a:ea typeface="Times New Roman" panose="02020603050405020304" pitchFamily="18" charset="0"/>
            </a:endParaRPr>
          </a:p>
          <a:p>
            <a:r>
              <a:rPr lang="en-SE" sz="1800" dirty="0">
                <a:solidFill>
                  <a:srgbClr val="0E101A"/>
                </a:solidFill>
                <a:effectLst/>
                <a:latin typeface="Calibri" panose="020F0502020204030204" pitchFamily="34" charset="0"/>
                <a:ea typeface="Times New Roman" panose="02020603050405020304" pitchFamily="18" charset="0"/>
              </a:rPr>
              <a:t> </a:t>
            </a:r>
            <a:endParaRPr lang="en-SE" sz="1800" dirty="0">
              <a:effectLst/>
              <a:latin typeface="Times New Roman" panose="02020603050405020304" pitchFamily="18" charset="0"/>
              <a:ea typeface="Times New Roman" panose="02020603050405020304" pitchFamily="18" charset="0"/>
            </a:endParaRPr>
          </a:p>
          <a:p>
            <a:r>
              <a:rPr lang="en-GB" sz="1800" b="0" dirty="0">
                <a:solidFill>
                  <a:srgbClr val="0E101A"/>
                </a:solidFill>
                <a:effectLst/>
                <a:latin typeface="Calibri" panose="020F0502020204030204" pitchFamily="34" charset="0"/>
                <a:ea typeface="Times New Roman" panose="02020603050405020304" pitchFamily="18" charset="0"/>
              </a:rPr>
              <a:t>++</a:t>
            </a:r>
            <a:r>
              <a:rPr lang="en-SE" sz="1800" b="0" dirty="0">
                <a:solidFill>
                  <a:srgbClr val="0E101A"/>
                </a:solidFill>
                <a:effectLst/>
                <a:latin typeface="Calibri" panose="020F0502020204030204" pitchFamily="34" charset="0"/>
                <a:ea typeface="Times New Roman" panose="02020603050405020304" pitchFamily="18" charset="0"/>
              </a:rPr>
              <a:t>We use the fact that ambient energy sources surround us. We are constantly bombarded with radio frequency transmissions such as television, </a:t>
            </a:r>
            <a:r>
              <a:rPr lang="en-SE" sz="1800" b="0" dirty="0" err="1">
                <a:solidFill>
                  <a:srgbClr val="0E101A"/>
                </a:solidFill>
                <a:effectLst/>
                <a:latin typeface="Calibri" panose="020F0502020204030204" pitchFamily="34" charset="0"/>
                <a:ea typeface="Times New Roman" panose="02020603050405020304" pitchFamily="18" charset="0"/>
              </a:rPr>
              <a:t>wifi</a:t>
            </a:r>
            <a:r>
              <a:rPr lang="en-SE" sz="1800" b="0" dirty="0">
                <a:solidFill>
                  <a:srgbClr val="0E101A"/>
                </a:solidFill>
                <a:effectLst/>
                <a:latin typeface="Calibri" panose="020F0502020204030204" pitchFamily="34" charset="0"/>
                <a:ea typeface="Times New Roman" panose="02020603050405020304" pitchFamily="18" charset="0"/>
              </a:rPr>
              <a:t>, radio signals, or we have waste heat energy sources, or the indoor light is ubiquitous. All these sources could be harvested to derive energy to power the IoT devices and platforms and eliminate the overhead associated with batteries on these platforms. However, the challenge that we encounter is that we could only derive microwatts of power from these ambient sources, which is sufficient to power the sensors and microcontrollers. However, we need orders of magnitude higher power for operating radio transceivers such as </a:t>
            </a:r>
            <a:r>
              <a:rPr lang="en-SE" sz="1800" b="0" dirty="0" err="1">
                <a:solidFill>
                  <a:srgbClr val="0E101A"/>
                </a:solidFill>
                <a:effectLst/>
                <a:latin typeface="Calibri" panose="020F0502020204030204" pitchFamily="34" charset="0"/>
                <a:ea typeface="Times New Roman" panose="02020603050405020304" pitchFamily="18" charset="0"/>
              </a:rPr>
              <a:t>LoRa</a:t>
            </a:r>
            <a:r>
              <a:rPr lang="en-SE" sz="1800" b="0" dirty="0">
                <a:solidFill>
                  <a:srgbClr val="0E101A"/>
                </a:solidFill>
                <a:effectLst/>
                <a:latin typeface="Calibri" panose="020F0502020204030204" pitchFamily="34" charset="0"/>
                <a:ea typeface="Times New Roman" panose="02020603050405020304" pitchFamily="18" charset="0"/>
              </a:rPr>
              <a:t>. This makes it challenging, if not impossible, to power sensors through energy derived from the environment.</a:t>
            </a:r>
            <a:r>
              <a:rPr lang="en-SE" sz="1800" b="1" dirty="0">
                <a:effectLst/>
                <a:latin typeface="Times New Roman" panose="02020603050405020304" pitchFamily="18" charset="0"/>
                <a:ea typeface="Times New Roman" panose="02020603050405020304" pitchFamily="18" charset="0"/>
              </a:rPr>
              <a:t> </a:t>
            </a:r>
            <a:endParaRPr lang="en-SE" dirty="0"/>
          </a:p>
        </p:txBody>
      </p:sp>
      <p:sp>
        <p:nvSpPr>
          <p:cNvPr id="4" name="Slide Number Placeholder 3"/>
          <p:cNvSpPr>
            <a:spLocks noGrp="1"/>
          </p:cNvSpPr>
          <p:nvPr>
            <p:ph type="sldNum" sz="quarter" idx="5"/>
          </p:nvPr>
        </p:nvSpPr>
        <p:spPr/>
        <p:txBody>
          <a:bodyPr/>
          <a:lstStyle/>
          <a:p>
            <a:fld id="{87429048-48E3-CB4A-BCD4-0EFC36288878}" type="slidenum">
              <a:rPr lang="sv-SE" smtClean="0"/>
              <a:t>51</a:t>
            </a:fld>
            <a:endParaRPr lang="sv-SE"/>
          </a:p>
        </p:txBody>
      </p:sp>
    </p:spTree>
    <p:extLst>
      <p:ext uri="{BB962C8B-B14F-4D97-AF65-F5344CB8AC3E}">
        <p14:creationId xmlns:p14="http://schemas.microsoft.com/office/powerpoint/2010/main" val="4186140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4</a:t>
            </a:fld>
            <a:endParaRPr lang="en-US"/>
          </a:p>
        </p:txBody>
      </p:sp>
    </p:spTree>
    <p:extLst>
      <p:ext uri="{BB962C8B-B14F-4D97-AF65-F5344CB8AC3E}">
        <p14:creationId xmlns:p14="http://schemas.microsoft.com/office/powerpoint/2010/main" val="2988243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54</a:t>
            </a:fld>
            <a:endParaRPr lang="en-US"/>
          </a:p>
        </p:txBody>
      </p:sp>
    </p:spTree>
    <p:extLst>
      <p:ext uri="{BB962C8B-B14F-4D97-AF65-F5344CB8AC3E}">
        <p14:creationId xmlns:p14="http://schemas.microsoft.com/office/powerpoint/2010/main" val="6955993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58</a:t>
            </a:fld>
            <a:endParaRPr lang="en-US"/>
          </a:p>
        </p:txBody>
      </p:sp>
    </p:spTree>
    <p:extLst>
      <p:ext uri="{BB962C8B-B14F-4D97-AF65-F5344CB8AC3E}">
        <p14:creationId xmlns:p14="http://schemas.microsoft.com/office/powerpoint/2010/main" val="4248084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Let’s start the background story from LiFi</a:t>
            </a:r>
          </a:p>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Light fidelity is a wireless technology that uses visible light for data transmission. The information is modulated on the light signal according to the baseband signal.</a:t>
            </a:r>
          </a:p>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LiFi offers advantages, such as using a different part of the specturm other than crowded RF electromagnetic signal</a:t>
            </a:r>
          </a:p>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In addtion, it simultaneously provide, illumination, energy and communication</a:t>
            </a:r>
          </a:p>
          <a:p>
            <a:pPr marL="285750" indent="-285750" algn="just">
              <a:lnSpc>
                <a:spcPct val="107000"/>
              </a:lnSpc>
              <a:spcAft>
                <a:spcPts val="800"/>
              </a:spcAft>
              <a:buFont typeface="Arial" panose="020B0604020202020204" pitchFamily="34" charset="0"/>
              <a:buChar char="•"/>
            </a:pPr>
            <a:r>
              <a:rPr lang="en-SE" sz="1800" dirty="0">
                <a:effectLst/>
                <a:latin typeface="Calibri" panose="020F0502020204030204" pitchFamily="34" charset="0"/>
                <a:ea typeface="Calibri" panose="020F0502020204030204" pitchFamily="34" charset="0"/>
                <a:cs typeface="Times New Roman" panose="02020603050405020304" pitchFamily="18" charset="0"/>
              </a:rPr>
              <a:t>Which makes it a good candidate for IoT connectivity.</a:t>
            </a:r>
          </a:p>
        </p:txBody>
      </p:sp>
      <p:sp>
        <p:nvSpPr>
          <p:cNvPr id="4" name="Slide Number Placeholder 3"/>
          <p:cNvSpPr>
            <a:spLocks noGrp="1"/>
          </p:cNvSpPr>
          <p:nvPr>
            <p:ph type="sldNum" sz="quarter" idx="10"/>
          </p:nvPr>
        </p:nvSpPr>
        <p:spPr/>
        <p:txBody>
          <a:bodyPr/>
          <a:lstStyle/>
          <a:p>
            <a:fld id="{3075746C-E621-8E4B-8CC0-3BE97110A356}" type="slidenum">
              <a:rPr lang="en-US" smtClean="0"/>
              <a:t>59</a:t>
            </a:fld>
            <a:endParaRPr lang="en-US"/>
          </a:p>
        </p:txBody>
      </p:sp>
    </p:spTree>
    <p:extLst>
      <p:ext uri="{BB962C8B-B14F-4D97-AF65-F5344CB8AC3E}">
        <p14:creationId xmlns:p14="http://schemas.microsoft.com/office/powerpoint/2010/main" val="4093087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Light signal can not propagate through physical spaces. Things like walls, floors, metals block light signal.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considering privacy, this is an advantage. However for IoT applications, it limits the scenarios where sensors located in places with poor light propagation.</a:t>
            </a:r>
          </a:p>
        </p:txBody>
      </p:sp>
      <p:sp>
        <p:nvSpPr>
          <p:cNvPr id="4" name="Slide Number Placeholder 3"/>
          <p:cNvSpPr>
            <a:spLocks noGrp="1"/>
          </p:cNvSpPr>
          <p:nvPr>
            <p:ph type="sldNum" sz="quarter" idx="10"/>
          </p:nvPr>
        </p:nvSpPr>
        <p:spPr/>
        <p:txBody>
          <a:bodyPr/>
          <a:lstStyle/>
          <a:p>
            <a:fld id="{3075746C-E621-8E4B-8CC0-3BE97110A356}" type="slidenum">
              <a:rPr lang="en-US" smtClean="0"/>
              <a:t>60</a:t>
            </a:fld>
            <a:endParaRPr lang="en-US"/>
          </a:p>
        </p:txBody>
      </p:sp>
    </p:spTree>
    <p:extLst>
      <p:ext uri="{BB962C8B-B14F-4D97-AF65-F5344CB8AC3E}">
        <p14:creationId xmlns:p14="http://schemas.microsoft.com/office/powerpoint/2010/main" val="3579108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77788" y="733425"/>
            <a:ext cx="6513512" cy="3665538"/>
          </a:xfrm>
        </p:spPr>
      </p:sp>
      <p:sp>
        <p:nvSpPr>
          <p:cNvPr id="3" name="Text Placeholder 2"/>
          <p:cNvSpPr>
            <a:spLocks noGrp="1"/>
          </p:cNvSpPr>
          <p:nvPr>
            <p:ph type="body" idx="3"/>
          </p:nvPr>
        </p:nvSpPr>
        <p:spPr/>
        <p:txBody>
          <a:bodyPr/>
          <a:lstStyle/>
          <a:p>
            <a:r>
              <a:rPr lang="es-ES_tradnl" altLang="en-US"/>
              <a:t>External power management for convenience</a:t>
            </a:r>
          </a:p>
        </p:txBody>
      </p:sp>
    </p:spTree>
    <p:extLst>
      <p:ext uri="{BB962C8B-B14F-4D97-AF65-F5344CB8AC3E}">
        <p14:creationId xmlns:p14="http://schemas.microsoft.com/office/powerpoint/2010/main" val="42099705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77788" y="733425"/>
            <a:ext cx="6513512" cy="3665538"/>
          </a:xfrm>
        </p:spPr>
      </p:sp>
      <p:sp>
        <p:nvSpPr>
          <p:cNvPr id="3" name="Text Placeholder 2"/>
          <p:cNvSpPr>
            <a:spLocks noGrp="1"/>
          </p:cNvSpPr>
          <p:nvPr>
            <p:ph type="body" idx="3"/>
          </p:nvPr>
        </p:nvSpPr>
        <p:spPr/>
        <p:txBody>
          <a:bodyPr/>
          <a:lstStyle/>
          <a:p>
            <a:r>
              <a:rPr lang="es-ES_tradnl" altLang="en-US"/>
              <a:t>Only power management</a:t>
            </a:r>
          </a:p>
        </p:txBody>
      </p:sp>
    </p:spTree>
    <p:extLst>
      <p:ext uri="{BB962C8B-B14F-4D97-AF65-F5344CB8AC3E}">
        <p14:creationId xmlns:p14="http://schemas.microsoft.com/office/powerpoint/2010/main" val="37476299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77788" y="733425"/>
            <a:ext cx="6513512" cy="3665538"/>
          </a:xfrm>
        </p:spPr>
      </p:sp>
      <p:sp>
        <p:nvSpPr>
          <p:cNvPr id="3" name="Text Placeholder 2"/>
          <p:cNvSpPr>
            <a:spLocks noGrp="1"/>
          </p:cNvSpPr>
          <p:nvPr>
            <p:ph type="body" idx="3"/>
          </p:nvPr>
        </p:nvSpPr>
        <p:spPr/>
        <p:txBody>
          <a:bodyPr/>
          <a:lstStyle/>
          <a:p>
            <a:r>
              <a:rPr lang="es-ES_tradnl" altLang="en-US" dirty="0" err="1"/>
              <a:t>obvious</a:t>
            </a:r>
            <a:endParaRPr lang="es-ES_tradnl" altLang="en-US" dirty="0"/>
          </a:p>
        </p:txBody>
      </p:sp>
    </p:spTree>
    <p:extLst>
      <p:ext uri="{BB962C8B-B14F-4D97-AF65-F5344CB8AC3E}">
        <p14:creationId xmlns:p14="http://schemas.microsoft.com/office/powerpoint/2010/main" val="3160714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64</a:t>
            </a:fld>
            <a:endParaRPr lang="en-US"/>
          </a:p>
        </p:txBody>
      </p:sp>
    </p:spTree>
    <p:extLst>
      <p:ext uri="{BB962C8B-B14F-4D97-AF65-F5344CB8AC3E}">
        <p14:creationId xmlns:p14="http://schemas.microsoft.com/office/powerpoint/2010/main" val="1863195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65</a:t>
            </a:fld>
            <a:endParaRPr lang="en-US"/>
          </a:p>
        </p:txBody>
      </p:sp>
    </p:spTree>
    <p:extLst>
      <p:ext uri="{BB962C8B-B14F-4D97-AF65-F5344CB8AC3E}">
        <p14:creationId xmlns:p14="http://schemas.microsoft.com/office/powerpoint/2010/main" val="568360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72</a:t>
            </a:fld>
            <a:endParaRPr lang="en-US"/>
          </a:p>
        </p:txBody>
      </p:sp>
    </p:spTree>
    <p:extLst>
      <p:ext uri="{BB962C8B-B14F-4D97-AF65-F5344CB8AC3E}">
        <p14:creationId xmlns:p14="http://schemas.microsoft.com/office/powerpoint/2010/main" val="687814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8</a:t>
            </a:fld>
            <a:endParaRPr lang="sv-SE"/>
          </a:p>
        </p:txBody>
      </p:sp>
    </p:spTree>
    <p:extLst>
      <p:ext uri="{BB962C8B-B14F-4D97-AF65-F5344CB8AC3E}">
        <p14:creationId xmlns:p14="http://schemas.microsoft.com/office/powerpoint/2010/main" val="2752101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BC9232-C6A9-4B67-838B-46CC1ED348E0}" type="slidenum">
              <a:rPr lang="en-US" smtClean="0"/>
              <a:pPr>
                <a:defRPr/>
              </a:pPr>
              <a:t>77</a:t>
            </a:fld>
            <a:endParaRPr lang="en-US"/>
          </a:p>
        </p:txBody>
      </p:sp>
    </p:spTree>
    <p:extLst>
      <p:ext uri="{BB962C8B-B14F-4D97-AF65-F5344CB8AC3E}">
        <p14:creationId xmlns:p14="http://schemas.microsoft.com/office/powerpoint/2010/main" val="65690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1B3E45F2-686C-4509-AAF7-ECB859BF958A}" type="slidenum">
              <a:rPr lang="en-US" sz="1400" b="0" smtClean="0">
                <a:solidFill>
                  <a:schemeClr val="tx1"/>
                </a:solidFill>
              </a:rPr>
              <a:pPr eaLnBrk="1" hangingPunct="1"/>
              <a:t>78</a:t>
            </a:fld>
            <a:endParaRPr lang="en-US" sz="1400" b="0">
              <a:solidFill>
                <a:schemeClr val="tx1"/>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734499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1B3E45F2-686C-4509-AAF7-ECB859BF958A}" type="slidenum">
              <a:rPr lang="en-US" sz="1400" b="0" smtClean="0">
                <a:solidFill>
                  <a:schemeClr val="tx1"/>
                </a:solidFill>
              </a:rPr>
              <a:pPr eaLnBrk="1" hangingPunct="1"/>
              <a:t>79</a:t>
            </a:fld>
            <a:endParaRPr lang="en-US" sz="1400" b="0">
              <a:solidFill>
                <a:schemeClr val="tx1"/>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807871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C6AE6C45-A6CE-4206-BD3B-94C861CF4FBB}" type="slidenum">
              <a:rPr lang="en-US" sz="1400" b="0" smtClean="0">
                <a:solidFill>
                  <a:schemeClr val="tx1"/>
                </a:solidFill>
              </a:rPr>
              <a:pPr eaLnBrk="1" hangingPunct="1"/>
              <a:t>80</a:t>
            </a:fld>
            <a:endParaRPr lang="en-US" sz="1400" b="0">
              <a:solidFill>
                <a:schemeClr val="tx1"/>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55868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b="1">
                <a:solidFill>
                  <a:srgbClr val="FFCC99"/>
                </a:solidFill>
                <a:latin typeface="Times New Roman" pitchFamily="18" charset="0"/>
              </a:defRPr>
            </a:lvl1pPr>
            <a:lvl2pPr marL="742950" indent="-285750" defTabSz="966788" eaLnBrk="0" hangingPunct="0">
              <a:defRPr sz="2400" b="1">
                <a:solidFill>
                  <a:srgbClr val="FFCC99"/>
                </a:solidFill>
                <a:latin typeface="Times New Roman" pitchFamily="18" charset="0"/>
              </a:defRPr>
            </a:lvl2pPr>
            <a:lvl3pPr marL="1143000" indent="-228600" defTabSz="966788" eaLnBrk="0" hangingPunct="0">
              <a:defRPr sz="2400" b="1">
                <a:solidFill>
                  <a:srgbClr val="FFCC99"/>
                </a:solidFill>
                <a:latin typeface="Times New Roman" pitchFamily="18" charset="0"/>
              </a:defRPr>
            </a:lvl3pPr>
            <a:lvl4pPr marL="1600200" indent="-228600" defTabSz="966788" eaLnBrk="0" hangingPunct="0">
              <a:defRPr sz="2400" b="1">
                <a:solidFill>
                  <a:srgbClr val="FFCC99"/>
                </a:solidFill>
                <a:latin typeface="Times New Roman" pitchFamily="18" charset="0"/>
              </a:defRPr>
            </a:lvl4pPr>
            <a:lvl5pPr marL="2057400" indent="-228600" defTabSz="966788" eaLnBrk="0" hangingPunct="0">
              <a:defRPr sz="2400" b="1">
                <a:solidFill>
                  <a:srgbClr val="FFCC99"/>
                </a:solidFill>
                <a:latin typeface="Times New Roman" pitchFamily="18" charset="0"/>
              </a:defRPr>
            </a:lvl5pPr>
            <a:lvl6pPr marL="2514600" indent="-228600" defTabSz="966788" eaLnBrk="0" fontAlgn="base" hangingPunct="0">
              <a:spcBef>
                <a:spcPct val="0"/>
              </a:spcBef>
              <a:spcAft>
                <a:spcPct val="0"/>
              </a:spcAft>
              <a:defRPr sz="2400" b="1">
                <a:solidFill>
                  <a:srgbClr val="FFCC99"/>
                </a:solidFill>
                <a:latin typeface="Times New Roman" pitchFamily="18" charset="0"/>
              </a:defRPr>
            </a:lvl6pPr>
            <a:lvl7pPr marL="2971800" indent="-228600" defTabSz="966788" eaLnBrk="0" fontAlgn="base" hangingPunct="0">
              <a:spcBef>
                <a:spcPct val="0"/>
              </a:spcBef>
              <a:spcAft>
                <a:spcPct val="0"/>
              </a:spcAft>
              <a:defRPr sz="2400" b="1">
                <a:solidFill>
                  <a:srgbClr val="FFCC99"/>
                </a:solidFill>
                <a:latin typeface="Times New Roman" pitchFamily="18" charset="0"/>
              </a:defRPr>
            </a:lvl7pPr>
            <a:lvl8pPr marL="3429000" indent="-228600" defTabSz="966788" eaLnBrk="0" fontAlgn="base" hangingPunct="0">
              <a:spcBef>
                <a:spcPct val="0"/>
              </a:spcBef>
              <a:spcAft>
                <a:spcPct val="0"/>
              </a:spcAft>
              <a:defRPr sz="2400" b="1">
                <a:solidFill>
                  <a:srgbClr val="FFCC99"/>
                </a:solidFill>
                <a:latin typeface="Times New Roman" pitchFamily="18" charset="0"/>
              </a:defRPr>
            </a:lvl8pPr>
            <a:lvl9pPr marL="3886200" indent="-228600" defTabSz="966788" eaLnBrk="0" fontAlgn="base" hangingPunct="0">
              <a:spcBef>
                <a:spcPct val="0"/>
              </a:spcBef>
              <a:spcAft>
                <a:spcPct val="0"/>
              </a:spcAft>
              <a:defRPr sz="2400" b="1">
                <a:solidFill>
                  <a:srgbClr val="FFCC99"/>
                </a:solidFill>
                <a:latin typeface="Times New Roman" pitchFamily="18" charset="0"/>
              </a:defRPr>
            </a:lvl9pPr>
          </a:lstStyle>
          <a:p>
            <a:pPr eaLnBrk="1" hangingPunct="1"/>
            <a:fld id="{A69DABE6-44B1-4455-914F-8EBA9E5F31D0}" type="slidenum">
              <a:rPr lang="en-US" sz="1400" b="0" smtClean="0">
                <a:solidFill>
                  <a:schemeClr val="tx1"/>
                </a:solidFill>
              </a:rPr>
              <a:pPr eaLnBrk="1" hangingPunct="1"/>
              <a:t>88</a:t>
            </a:fld>
            <a:endParaRPr lang="en-US" sz="1400" b="0">
              <a:solidFill>
                <a:schemeClr val="tx1"/>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67632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90</a:t>
            </a:fld>
            <a:endParaRPr lang="en-US"/>
          </a:p>
        </p:txBody>
      </p:sp>
    </p:spTree>
    <p:extLst>
      <p:ext uri="{BB962C8B-B14F-4D97-AF65-F5344CB8AC3E}">
        <p14:creationId xmlns:p14="http://schemas.microsoft.com/office/powerpoint/2010/main" val="14580958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91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429048-48E3-CB4A-BCD4-0EFC36288878}" type="slidenum">
              <a:rPr lang="sv-SE" smtClean="0"/>
              <a:t>9</a:t>
            </a:fld>
            <a:endParaRPr lang="sv-SE"/>
          </a:p>
        </p:txBody>
      </p:sp>
    </p:spTree>
    <p:extLst>
      <p:ext uri="{BB962C8B-B14F-4D97-AF65-F5344CB8AC3E}">
        <p14:creationId xmlns:p14="http://schemas.microsoft.com/office/powerpoint/2010/main" val="2354471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0BC436-ECCB-44AA-A210-C5D5B7C23875}" type="slidenum">
              <a:rPr lang="en-US"/>
              <a:pPr/>
              <a:t>11</a:t>
            </a:fld>
            <a:endParaRPr lang="en-US"/>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78163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12</a:t>
            </a:fld>
            <a:endParaRPr lang="en-US"/>
          </a:p>
        </p:txBody>
      </p:sp>
    </p:spTree>
    <p:extLst>
      <p:ext uri="{BB962C8B-B14F-4D97-AF65-F5344CB8AC3E}">
        <p14:creationId xmlns:p14="http://schemas.microsoft.com/office/powerpoint/2010/main" val="326666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13</a:t>
            </a:fld>
            <a:endParaRPr lang="en-US"/>
          </a:p>
        </p:txBody>
      </p:sp>
    </p:spTree>
    <p:extLst>
      <p:ext uri="{BB962C8B-B14F-4D97-AF65-F5344CB8AC3E}">
        <p14:creationId xmlns:p14="http://schemas.microsoft.com/office/powerpoint/2010/main" val="1780208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2024-03-08</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2024-03-08</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2024-03-08</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23" name="Title Text"/>
          <p:cNvSpPr txBox="1">
            <a:spLocks noGrp="1"/>
          </p:cNvSpPr>
          <p:nvPr>
            <p:ph type="title"/>
          </p:nvPr>
        </p:nvSpPr>
        <p:spPr>
          <a:prstGeom prst="rect">
            <a:avLst/>
          </a:prstGeom>
        </p:spPr>
        <p:txBody>
          <a:bodyPr/>
          <a:lstStyle/>
          <a:p>
            <a:r>
              <a:t>Title Text</a:t>
            </a:r>
          </a:p>
        </p:txBody>
      </p:sp>
      <p:sp>
        <p:nvSpPr>
          <p:cNvPr id="2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817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normAutofit/>
          </a:bodyPr>
          <a:lstStyle>
            <a:lvl1pPr>
              <a:defRPr sz="4000">
                <a:latin typeface="+mn-lt"/>
              </a:defRPr>
            </a:lvl1pPr>
          </a:lstStyle>
          <a:p>
            <a:r>
              <a:rPr lang="en-GB" dirty="0"/>
              <a:t>Click to edit Master title style</a:t>
            </a:r>
            <a:endParaRPr lang="sv-SE" dirty="0"/>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lvl1pPr>
              <a:defRPr>
                <a:latin typeface="+mj-lt"/>
              </a:defRPr>
            </a:lvl1pPr>
            <a:lvl2pPr>
              <a:defRPr>
                <a:latin typeface="+mj-lt"/>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sv-SE" dirty="0"/>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2024-03-08</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2024-03-08</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2024-03-08</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2024-03-08</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2024-03-08</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2024-03-08</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2024-03-08</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2024-03-08</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2024-03-08</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tiff"/></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Aj056yXtq7g?feature=oembed" TargetMode="Externa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snZWgAZqo2c?feature=oembed" TargetMode="Externa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bThJP6Q1l1o?feature=oembed" TargetMode="Externa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g"/></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37.xml"/><Relationship Id="rId9" Type="http://schemas.openxmlformats.org/officeDocument/2006/relationships/image" Target="../media/image35.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tif"/><Relationship Id="rId4" Type="http://schemas.openxmlformats.org/officeDocument/2006/relationships/image" Target="../media/image37.tif"/></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jo6uW_lXxCg"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5f5JJTmbO4U?feature=oembed"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17" Type="http://schemas.openxmlformats.org/officeDocument/2006/relationships/image" Target="../media/image65.png"/><Relationship Id="rId2" Type="http://schemas.openxmlformats.org/officeDocument/2006/relationships/notesSlide" Target="../notesSlides/notesSlide46.xml"/><Relationship Id="rId16" Type="http://schemas.openxmlformats.org/officeDocument/2006/relationships/image" Target="../media/image64.svg"/><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276216605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60" y="177516"/>
            <a:ext cx="11902040" cy="1485900"/>
          </a:xfrm>
        </p:spPr>
        <p:txBody>
          <a:bodyPr>
            <a:normAutofit/>
          </a:bodyPr>
          <a:lstStyle/>
          <a:p>
            <a:r>
              <a:rPr lang="en-US" sz="4000" dirty="0">
                <a:latin typeface="+mn-lt"/>
              </a:rPr>
              <a:t>Spikes in the power consumption of smartphones are due to wireless networking events</a:t>
            </a:r>
          </a:p>
        </p:txBody>
      </p:sp>
      <p:sp>
        <p:nvSpPr>
          <p:cNvPr id="5" name="Slide Number Placeholder 4"/>
          <p:cNvSpPr>
            <a:spLocks noGrp="1"/>
          </p:cNvSpPr>
          <p:nvPr>
            <p:ph type="sldNum" sz="quarter" idx="12"/>
          </p:nvPr>
        </p:nvSpPr>
        <p:spPr/>
        <p:txBody>
          <a:bodyPr/>
          <a:lstStyle/>
          <a:p>
            <a:fld id="{5C6FAEEE-D619-4E65-A0EF-E650D0B3166A}" type="slidenum">
              <a:rPr lang="en-US" smtClean="0"/>
              <a:t>10</a:t>
            </a:fld>
            <a:endParaRPr lang="en-US"/>
          </a:p>
        </p:txBody>
      </p:sp>
      <p:pic>
        <p:nvPicPr>
          <p:cNvPr id="8" name="Picture 7"/>
          <p:cNvPicPr>
            <a:picLocks noChangeAspect="1"/>
          </p:cNvPicPr>
          <p:nvPr/>
        </p:nvPicPr>
        <p:blipFill>
          <a:blip r:embed="rId2"/>
          <a:stretch>
            <a:fillRect/>
          </a:stretch>
        </p:blipFill>
        <p:spPr>
          <a:xfrm>
            <a:off x="2275319" y="1983577"/>
            <a:ext cx="7641359" cy="2569123"/>
          </a:xfrm>
          <a:prstGeom prst="rect">
            <a:avLst/>
          </a:prstGeom>
        </p:spPr>
      </p:pic>
      <p:sp>
        <p:nvSpPr>
          <p:cNvPr id="10" name="TextBox 9"/>
          <p:cNvSpPr txBox="1"/>
          <p:nvPr/>
        </p:nvSpPr>
        <p:spPr>
          <a:xfrm>
            <a:off x="1007116" y="5153917"/>
            <a:ext cx="10177766"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err="1">
                <a:latin typeface="+mj-lt"/>
              </a:rPr>
              <a:t>WiFi</a:t>
            </a:r>
            <a:r>
              <a:rPr lang="en-US" sz="2800" dirty="0">
                <a:latin typeface="+mj-lt"/>
              </a:rPr>
              <a:t> state transition for beacon communication is (relatively) fast</a:t>
            </a:r>
          </a:p>
          <a:p>
            <a:pPr marL="342900" indent="-342900">
              <a:buFont typeface="Arial" panose="020B0604020202020204" pitchFamily="34" charset="0"/>
              <a:buChar char="•"/>
            </a:pPr>
            <a:r>
              <a:rPr lang="en-US" sz="2800" dirty="0">
                <a:latin typeface="+mj-lt"/>
              </a:rPr>
              <a:t>However, state transition for data communication is (still) slow due to driver/software overhead</a:t>
            </a:r>
          </a:p>
        </p:txBody>
      </p:sp>
    </p:spTree>
    <p:extLst>
      <p:ext uri="{BB962C8B-B14F-4D97-AF65-F5344CB8AC3E}">
        <p14:creationId xmlns:p14="http://schemas.microsoft.com/office/powerpoint/2010/main" val="207655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a:xfrm>
            <a:off x="602207" y="271130"/>
            <a:ext cx="10987585" cy="1485900"/>
          </a:xfrm>
        </p:spPr>
        <p:txBody>
          <a:bodyPr>
            <a:normAutofit/>
          </a:bodyPr>
          <a:lstStyle/>
          <a:p>
            <a:r>
              <a:rPr lang="en-US" sz="4000" dirty="0">
                <a:latin typeface="+mn-lt"/>
              </a:rPr>
              <a:t>Current consumption for a wireless embedded device for various states of the radio transceiver</a:t>
            </a:r>
          </a:p>
        </p:txBody>
      </p:sp>
      <p:pic>
        <p:nvPicPr>
          <p:cNvPr id="4098" name="Picture 2"/>
          <p:cNvPicPr>
            <a:picLocks noChangeAspect="1" noChangeArrowheads="1"/>
          </p:cNvPicPr>
          <p:nvPr/>
        </p:nvPicPr>
        <p:blipFill>
          <a:blip r:embed="rId3" cstate="print"/>
          <a:srcRect/>
          <a:stretch>
            <a:fillRect/>
          </a:stretch>
        </p:blipFill>
        <p:spPr bwMode="auto">
          <a:xfrm>
            <a:off x="838200" y="2065698"/>
            <a:ext cx="5530006" cy="4655777"/>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5C6FAEEE-D619-4E65-A0EF-E650D0B3166A}" type="slidenum">
              <a:rPr lang="en-US" smtClean="0"/>
              <a:t>11</a:t>
            </a:fld>
            <a:endParaRPr lang="en-US"/>
          </a:p>
        </p:txBody>
      </p:sp>
    </p:spTree>
    <p:extLst>
      <p:ext uri="{BB962C8B-B14F-4D97-AF65-F5344CB8AC3E}">
        <p14:creationId xmlns:p14="http://schemas.microsoft.com/office/powerpoint/2010/main" val="419678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dirty="0">
                <a:sym typeface="Wingdings" pitchFamily="2" charset="2"/>
              </a:rPr>
              <a:t>Let us recall what was covered in the last lecture</a:t>
            </a:r>
          </a:p>
          <a:p>
            <a:r>
              <a:rPr lang="en-US" b="1" dirty="0">
                <a:latin typeface="+mj-lt"/>
              </a:rPr>
              <a:t>Energy consumption calculation</a:t>
            </a:r>
          </a:p>
          <a:p>
            <a:r>
              <a:rPr lang="en-US" dirty="0">
                <a:latin typeface="+mj-lt"/>
              </a:rPr>
              <a:t>Low-power wireless transmissions using backscatter mechanism</a:t>
            </a:r>
          </a:p>
          <a:p>
            <a:r>
              <a:rPr lang="en-US" dirty="0">
                <a:latin typeface="+mj-lt"/>
              </a:rPr>
              <a:t>Backscatter like mechanism and </a:t>
            </a:r>
            <a:r>
              <a:rPr lang="en-US" dirty="0" err="1">
                <a:latin typeface="+mj-lt"/>
              </a:rPr>
              <a:t>LiFi</a:t>
            </a:r>
            <a:endParaRPr lang="en-US" dirty="0">
              <a:latin typeface="+mj-lt"/>
            </a:endParaRPr>
          </a:p>
          <a:p>
            <a:r>
              <a:rPr lang="en-US" dirty="0">
                <a:latin typeface="+mj-lt"/>
              </a:rPr>
              <a:t>Communication layers and medium access control</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12</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261504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22143" y="3062827"/>
            <a:ext cx="8147714" cy="1468229"/>
          </a:xfrm>
        </p:spPr>
        <p:txBody>
          <a:bodyPr>
            <a:normAutofit fontScale="92500"/>
          </a:bodyPr>
          <a:lstStyle/>
          <a:p>
            <a:pPr marL="0" indent="0" algn="ctr">
              <a:buNone/>
            </a:pPr>
            <a:r>
              <a:rPr lang="en-US" sz="5200" dirty="0"/>
              <a:t>Energy consumption calculation for an embedded device </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13</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6558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an embedded device</a:t>
            </a:r>
          </a:p>
        </p:txBody>
      </p:sp>
      <p:sp>
        <p:nvSpPr>
          <p:cNvPr id="700419" name="Rectangle 3"/>
          <p:cNvSpPr>
            <a:spLocks noGrp="1" noChangeArrowheads="1"/>
          </p:cNvSpPr>
          <p:nvPr>
            <p:ph type="body" idx="1"/>
          </p:nvPr>
        </p:nvSpPr>
        <p:spPr>
          <a:xfrm>
            <a:off x="761766" y="1940663"/>
            <a:ext cx="10668467" cy="4349012"/>
          </a:xfrm>
        </p:spPr>
        <p:txBody>
          <a:bodyPr/>
          <a:lstStyle/>
          <a:p>
            <a:r>
              <a:rPr lang="en-US" sz="2800" dirty="0">
                <a:latin typeface="+mj-lt"/>
              </a:rPr>
              <a:t>Illustrative readings for different state of radio transceiver:</a:t>
            </a:r>
          </a:p>
          <a:p>
            <a:pPr lvl="1"/>
            <a:r>
              <a:rPr lang="en-US" sz="2800" dirty="0">
                <a:latin typeface="+mj-lt"/>
              </a:rPr>
              <a:t>Idle power consumption(MCU)	: 10mA</a:t>
            </a:r>
          </a:p>
          <a:p>
            <a:pPr lvl="1"/>
            <a:r>
              <a:rPr lang="en-US" sz="2800" dirty="0">
                <a:latin typeface="+mj-lt"/>
              </a:rPr>
              <a:t>Transmitting	(PTX)			: 20mA</a:t>
            </a:r>
          </a:p>
          <a:p>
            <a:pPr lvl="1"/>
            <a:r>
              <a:rPr lang="en-US" sz="2800" dirty="0">
                <a:latin typeface="+mj-lt"/>
              </a:rPr>
              <a:t>Receiving (PRX)			: 10mA</a:t>
            </a:r>
          </a:p>
          <a:p>
            <a:pPr lvl="1"/>
            <a:r>
              <a:rPr lang="en-US" sz="2800" dirty="0">
                <a:latin typeface="+mj-lt"/>
              </a:rPr>
              <a:t>Sleeping				: 0.1mA</a:t>
            </a:r>
          </a:p>
          <a:p>
            <a:endParaRPr lang="en-US" sz="2800" dirty="0">
              <a:latin typeface="+mj-lt"/>
            </a:endParaRPr>
          </a:p>
          <a:p>
            <a:r>
              <a:rPr lang="en-US" sz="2800" dirty="0">
                <a:latin typeface="+mj-lt"/>
              </a:rPr>
              <a:t>Battery = 2 (1.5V) AA batteries, each provides </a:t>
            </a:r>
            <a:r>
              <a:rPr lang="en-US" sz="2800" u="sng" dirty="0">
                <a:latin typeface="+mj-lt"/>
              </a:rPr>
              <a:t>2300 </a:t>
            </a:r>
            <a:r>
              <a:rPr lang="en-US" sz="2800" u="sng" dirty="0" err="1">
                <a:latin typeface="+mj-lt"/>
              </a:rPr>
              <a:t>mAh</a:t>
            </a:r>
            <a:endParaRPr lang="en-US" sz="2800" u="sng" dirty="0">
              <a:latin typeface="+mj-lt"/>
            </a:endParaRPr>
          </a:p>
          <a:p>
            <a:pPr lvl="1"/>
            <a:r>
              <a:rPr lang="en-US" sz="2800" dirty="0">
                <a:latin typeface="+mj-lt"/>
              </a:rPr>
              <a:t>Total battery capacity = 2 * 1.5 * 2.3 = </a:t>
            </a:r>
            <a:r>
              <a:rPr lang="en-US" sz="2800" u="sng" dirty="0">
                <a:latin typeface="+mj-lt"/>
              </a:rPr>
              <a:t>6.9Wh</a:t>
            </a:r>
            <a:r>
              <a:rPr lang="en-US" sz="2800" dirty="0">
                <a:latin typeface="+mj-lt"/>
              </a:rPr>
              <a:t>  </a:t>
            </a:r>
            <a:r>
              <a:rPr lang="en-US" dirty="0"/>
              <a:t>		 </a:t>
            </a:r>
          </a:p>
        </p:txBody>
      </p:sp>
      <p:sp>
        <p:nvSpPr>
          <p:cNvPr id="2" name="Slide Number Placeholder 1"/>
          <p:cNvSpPr>
            <a:spLocks noGrp="1"/>
          </p:cNvSpPr>
          <p:nvPr>
            <p:ph type="sldNum" sz="quarter" idx="12"/>
          </p:nvPr>
        </p:nvSpPr>
        <p:spPr/>
        <p:txBody>
          <a:bodyPr/>
          <a:lstStyle/>
          <a:p>
            <a:fld id="{5C6FAEEE-D619-4E65-A0EF-E650D0B3166A}" type="slidenum">
              <a:rPr lang="en-US" smtClean="0"/>
              <a:t>14</a:t>
            </a:fld>
            <a:endParaRPr lang="en-US"/>
          </a:p>
        </p:txBody>
      </p:sp>
    </p:spTree>
    <p:extLst>
      <p:ext uri="{BB962C8B-B14F-4D97-AF65-F5344CB8AC3E}">
        <p14:creationId xmlns:p14="http://schemas.microsoft.com/office/powerpoint/2010/main" val="3708696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7" name="Rectangle 3"/>
          <p:cNvSpPr>
            <a:spLocks noGrp="1" noChangeArrowheads="1"/>
          </p:cNvSpPr>
          <p:nvPr>
            <p:ph type="body" idx="1"/>
          </p:nvPr>
        </p:nvSpPr>
        <p:spPr>
          <a:xfrm>
            <a:off x="838200" y="1671637"/>
            <a:ext cx="10430984" cy="4684713"/>
          </a:xfrm>
        </p:spPr>
        <p:txBody>
          <a:bodyPr>
            <a:normAutofit/>
          </a:bodyPr>
          <a:lstStyle/>
          <a:p>
            <a:r>
              <a:rPr lang="en-US" dirty="0">
                <a:latin typeface="+mj-lt"/>
              </a:rPr>
              <a:t>The clock frequency of the microcontroller: 48 MHz</a:t>
            </a:r>
          </a:p>
          <a:p>
            <a:pPr lvl="1"/>
            <a:r>
              <a:rPr lang="en-US" sz="2400" dirty="0">
                <a:latin typeface="+mj-lt"/>
              </a:rPr>
              <a:t>What is one clock cycle?	</a:t>
            </a:r>
          </a:p>
          <a:p>
            <a:pPr marL="457200" lvl="1" indent="0">
              <a:buNone/>
            </a:pPr>
            <a:endParaRPr lang="en-US" sz="2400" dirty="0">
              <a:latin typeface="+mj-lt"/>
            </a:endParaRPr>
          </a:p>
          <a:p>
            <a:pPr lvl="1"/>
            <a:endParaRPr lang="en-US" dirty="0">
              <a:latin typeface="+mj-lt"/>
            </a:endParaRPr>
          </a:p>
          <a:p>
            <a:endParaRPr lang="en-US" sz="2400" dirty="0"/>
          </a:p>
        </p:txBody>
      </p:sp>
      <p:sp>
        <p:nvSpPr>
          <p:cNvPr id="2" name="Slide Number Placeholder 1"/>
          <p:cNvSpPr>
            <a:spLocks noGrp="1"/>
          </p:cNvSpPr>
          <p:nvPr>
            <p:ph type="sldNum" sz="quarter" idx="12"/>
          </p:nvPr>
        </p:nvSpPr>
        <p:spPr/>
        <p:txBody>
          <a:bodyPr/>
          <a:lstStyle/>
          <a:p>
            <a:fld id="{5C6FAEEE-D619-4E65-A0EF-E650D0B3166A}" type="slidenum">
              <a:rPr lang="en-US" smtClean="0"/>
              <a:t>15</a:t>
            </a:fld>
            <a:endParaRPr lang="en-US"/>
          </a:p>
        </p:txBody>
      </p:sp>
      <p:sp>
        <p:nvSpPr>
          <p:cNvPr id="5" name="Rectangle 2">
            <a:extLst>
              <a:ext uri="{FF2B5EF4-FFF2-40B4-BE49-F238E27FC236}">
                <a16:creationId xmlns:a16="http://schemas.microsoft.com/office/drawing/2014/main" id="{78C69849-A21A-1030-AEDE-C4557B38249A}"/>
              </a:ext>
            </a:extLst>
          </p:cNvPr>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 embedded device</a:t>
            </a:r>
          </a:p>
        </p:txBody>
      </p:sp>
    </p:spTree>
    <p:extLst>
      <p:ext uri="{BB962C8B-B14F-4D97-AF65-F5344CB8AC3E}">
        <p14:creationId xmlns:p14="http://schemas.microsoft.com/office/powerpoint/2010/main" val="1255821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7" name="Rectangle 3"/>
          <p:cNvSpPr>
            <a:spLocks noGrp="1" noChangeArrowheads="1"/>
          </p:cNvSpPr>
          <p:nvPr>
            <p:ph type="body" idx="1"/>
          </p:nvPr>
        </p:nvSpPr>
        <p:spPr>
          <a:xfrm>
            <a:off x="838200" y="1671637"/>
            <a:ext cx="10430984" cy="4684713"/>
          </a:xfrm>
        </p:spPr>
        <p:txBody>
          <a:bodyPr>
            <a:normAutofit/>
          </a:bodyPr>
          <a:lstStyle/>
          <a:p>
            <a:r>
              <a:rPr lang="en-US" dirty="0">
                <a:latin typeface="+mj-lt"/>
              </a:rPr>
              <a:t>The clock frequency of the microcontroller: 48 MHz</a:t>
            </a:r>
          </a:p>
          <a:p>
            <a:pPr lvl="1"/>
            <a:r>
              <a:rPr lang="en-US" sz="2400" dirty="0">
                <a:latin typeface="+mj-lt"/>
              </a:rPr>
              <a:t>What is one clock cycle?	 20.8 nanoseconds</a:t>
            </a:r>
          </a:p>
          <a:p>
            <a:pPr marL="457200" lvl="1" indent="0">
              <a:buNone/>
            </a:pPr>
            <a:endParaRPr lang="en-US" sz="2400" dirty="0">
              <a:latin typeface="+mj-lt"/>
            </a:endParaRPr>
          </a:p>
          <a:p>
            <a:pPr lvl="1"/>
            <a:endParaRPr lang="en-US" dirty="0">
              <a:latin typeface="+mj-lt"/>
            </a:endParaRPr>
          </a:p>
          <a:p>
            <a:endParaRPr lang="en-US" sz="2400" dirty="0"/>
          </a:p>
        </p:txBody>
      </p:sp>
      <p:sp>
        <p:nvSpPr>
          <p:cNvPr id="2" name="Slide Number Placeholder 1"/>
          <p:cNvSpPr>
            <a:spLocks noGrp="1"/>
          </p:cNvSpPr>
          <p:nvPr>
            <p:ph type="sldNum" sz="quarter" idx="12"/>
          </p:nvPr>
        </p:nvSpPr>
        <p:spPr/>
        <p:txBody>
          <a:bodyPr/>
          <a:lstStyle/>
          <a:p>
            <a:fld id="{5C6FAEEE-D619-4E65-A0EF-E650D0B3166A}" type="slidenum">
              <a:rPr lang="en-US" smtClean="0"/>
              <a:t>16</a:t>
            </a:fld>
            <a:endParaRPr lang="en-US"/>
          </a:p>
        </p:txBody>
      </p:sp>
      <p:sp>
        <p:nvSpPr>
          <p:cNvPr id="5" name="Rectangle 2">
            <a:extLst>
              <a:ext uri="{FF2B5EF4-FFF2-40B4-BE49-F238E27FC236}">
                <a16:creationId xmlns:a16="http://schemas.microsoft.com/office/drawing/2014/main" id="{78C69849-A21A-1030-AEDE-C4557B38249A}"/>
              </a:ext>
            </a:extLst>
          </p:cNvPr>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 embedded device</a:t>
            </a:r>
          </a:p>
        </p:txBody>
      </p:sp>
    </p:spTree>
    <p:extLst>
      <p:ext uri="{BB962C8B-B14F-4D97-AF65-F5344CB8AC3E}">
        <p14:creationId xmlns:p14="http://schemas.microsoft.com/office/powerpoint/2010/main" val="224176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7" name="Rectangle 3"/>
          <p:cNvSpPr>
            <a:spLocks noGrp="1" noChangeArrowheads="1"/>
          </p:cNvSpPr>
          <p:nvPr>
            <p:ph type="body" idx="1"/>
          </p:nvPr>
        </p:nvSpPr>
        <p:spPr>
          <a:xfrm>
            <a:off x="838200" y="1671637"/>
            <a:ext cx="10430984" cy="4684713"/>
          </a:xfrm>
        </p:spPr>
        <p:txBody>
          <a:bodyPr>
            <a:normAutofit/>
          </a:bodyPr>
          <a:lstStyle/>
          <a:p>
            <a:r>
              <a:rPr lang="en-US" dirty="0">
                <a:latin typeface="+mj-lt"/>
              </a:rPr>
              <a:t>The clock frequency of the microcontroller: 48 MHz</a:t>
            </a:r>
          </a:p>
          <a:p>
            <a:pPr lvl="1"/>
            <a:r>
              <a:rPr lang="en-US" sz="2400" dirty="0">
                <a:latin typeface="+mj-lt"/>
              </a:rPr>
              <a:t>What is one clock cycle?	 20.8 nanoseconds</a:t>
            </a:r>
          </a:p>
          <a:p>
            <a:pPr marL="457200" lvl="1" indent="0">
              <a:buNone/>
            </a:pPr>
            <a:endParaRPr lang="en-US" sz="2400" dirty="0">
              <a:latin typeface="+mj-lt"/>
            </a:endParaRPr>
          </a:p>
          <a:p>
            <a:r>
              <a:rPr lang="en-US" dirty="0">
                <a:latin typeface="+mj-lt"/>
              </a:rPr>
              <a:t>Please assume the following: </a:t>
            </a:r>
          </a:p>
          <a:p>
            <a:pPr lvl="1"/>
            <a:r>
              <a:rPr lang="en-US" dirty="0">
                <a:latin typeface="+mj-lt"/>
              </a:rPr>
              <a:t>A</a:t>
            </a:r>
            <a:r>
              <a:rPr lang="en-US" sz="2400" dirty="0">
                <a:latin typeface="+mj-lt"/>
              </a:rPr>
              <a:t>verage instructions takes 8 clock cycles</a:t>
            </a:r>
          </a:p>
          <a:p>
            <a:pPr lvl="1"/>
            <a:r>
              <a:rPr lang="en-US" sz="2400" dirty="0">
                <a:latin typeface="+mj-lt"/>
              </a:rPr>
              <a:t>The task takes on an average 20,000 cycles</a:t>
            </a:r>
          </a:p>
          <a:p>
            <a:pPr lvl="1"/>
            <a:endParaRPr lang="en-US" sz="2400" dirty="0">
              <a:latin typeface="+mj-lt"/>
            </a:endParaRPr>
          </a:p>
          <a:p>
            <a:r>
              <a:rPr lang="en-US" dirty="0">
                <a:latin typeface="+mj-lt"/>
              </a:rPr>
              <a:t>How much time is taken for execution of the tasks?</a:t>
            </a:r>
          </a:p>
          <a:p>
            <a:pPr lvl="1"/>
            <a:endParaRPr lang="en-US" dirty="0">
              <a:latin typeface="+mj-lt"/>
            </a:endParaRPr>
          </a:p>
          <a:p>
            <a:endParaRPr lang="en-US" sz="2400" dirty="0"/>
          </a:p>
        </p:txBody>
      </p:sp>
      <p:sp>
        <p:nvSpPr>
          <p:cNvPr id="2" name="Slide Number Placeholder 1"/>
          <p:cNvSpPr>
            <a:spLocks noGrp="1"/>
          </p:cNvSpPr>
          <p:nvPr>
            <p:ph type="sldNum" sz="quarter" idx="12"/>
          </p:nvPr>
        </p:nvSpPr>
        <p:spPr/>
        <p:txBody>
          <a:bodyPr/>
          <a:lstStyle/>
          <a:p>
            <a:fld id="{5C6FAEEE-D619-4E65-A0EF-E650D0B3166A}" type="slidenum">
              <a:rPr lang="en-US" smtClean="0"/>
              <a:t>17</a:t>
            </a:fld>
            <a:endParaRPr lang="en-US"/>
          </a:p>
        </p:txBody>
      </p:sp>
      <p:sp>
        <p:nvSpPr>
          <p:cNvPr id="5" name="Rectangle 2">
            <a:extLst>
              <a:ext uri="{FF2B5EF4-FFF2-40B4-BE49-F238E27FC236}">
                <a16:creationId xmlns:a16="http://schemas.microsoft.com/office/drawing/2014/main" id="{78C69849-A21A-1030-AEDE-C4557B38249A}"/>
              </a:ext>
            </a:extLst>
          </p:cNvPr>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 embedded device</a:t>
            </a:r>
          </a:p>
        </p:txBody>
      </p:sp>
    </p:spTree>
    <p:extLst>
      <p:ext uri="{BB962C8B-B14F-4D97-AF65-F5344CB8AC3E}">
        <p14:creationId xmlns:p14="http://schemas.microsoft.com/office/powerpoint/2010/main" val="2823415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7" name="Rectangle 3"/>
          <p:cNvSpPr>
            <a:spLocks noGrp="1" noChangeArrowheads="1"/>
          </p:cNvSpPr>
          <p:nvPr>
            <p:ph type="body" idx="1"/>
          </p:nvPr>
        </p:nvSpPr>
        <p:spPr>
          <a:xfrm>
            <a:off x="651673" y="1744209"/>
            <a:ext cx="10430984" cy="4467906"/>
          </a:xfrm>
        </p:spPr>
        <p:txBody>
          <a:bodyPr>
            <a:normAutofit/>
          </a:bodyPr>
          <a:lstStyle/>
          <a:p>
            <a:r>
              <a:rPr lang="en-US" dirty="0">
                <a:latin typeface="+mj-lt"/>
              </a:rPr>
              <a:t>The clock frequency of the microcontroller: 48 MHz</a:t>
            </a:r>
          </a:p>
          <a:p>
            <a:pPr lvl="1"/>
            <a:r>
              <a:rPr lang="en-US" sz="2400" dirty="0">
                <a:latin typeface="+mj-lt"/>
              </a:rPr>
              <a:t>What is one clock cycle?	 20.8 nanoseconds</a:t>
            </a:r>
          </a:p>
          <a:p>
            <a:pPr marL="457200" lvl="1" indent="0">
              <a:buNone/>
            </a:pPr>
            <a:endParaRPr lang="en-US" sz="2400" dirty="0">
              <a:latin typeface="+mj-lt"/>
            </a:endParaRPr>
          </a:p>
          <a:p>
            <a:r>
              <a:rPr lang="en-US" dirty="0">
                <a:latin typeface="+mj-lt"/>
              </a:rPr>
              <a:t>Please assume the following: </a:t>
            </a:r>
          </a:p>
          <a:p>
            <a:pPr lvl="1"/>
            <a:r>
              <a:rPr lang="en-US" dirty="0">
                <a:latin typeface="+mj-lt"/>
              </a:rPr>
              <a:t>A</a:t>
            </a:r>
            <a:r>
              <a:rPr lang="en-US" sz="2400" dirty="0">
                <a:latin typeface="+mj-lt"/>
              </a:rPr>
              <a:t>verage instructions takes 8 clock cycles</a:t>
            </a:r>
          </a:p>
          <a:p>
            <a:pPr lvl="1"/>
            <a:r>
              <a:rPr lang="en-US" sz="2400" dirty="0">
                <a:latin typeface="+mj-lt"/>
              </a:rPr>
              <a:t>The task takes on an average 20,000 cycles</a:t>
            </a:r>
          </a:p>
          <a:p>
            <a:pPr lvl="1"/>
            <a:endParaRPr lang="en-US" sz="2400" dirty="0">
              <a:latin typeface="+mj-lt"/>
            </a:endParaRPr>
          </a:p>
          <a:p>
            <a:r>
              <a:rPr lang="en-US" dirty="0">
                <a:latin typeface="+mj-lt"/>
              </a:rPr>
              <a:t>How much time is taken for execution of the tasks?</a:t>
            </a:r>
          </a:p>
          <a:p>
            <a:pPr lvl="1"/>
            <a:r>
              <a:rPr lang="en-US" dirty="0">
                <a:latin typeface="+mj-lt"/>
              </a:rPr>
              <a:t>8 * 20000 * 20.8 (nano seconds) = 3.32 milliseconds</a:t>
            </a:r>
          </a:p>
          <a:p>
            <a:r>
              <a:rPr lang="en-US" dirty="0"/>
              <a:t>Current drawn per compute cycle: 3.32 * 10 mA = 0.0332 </a:t>
            </a:r>
            <a:r>
              <a:rPr lang="en-US" dirty="0" err="1"/>
              <a:t>mAs</a:t>
            </a:r>
            <a:endParaRPr lang="en-US" dirty="0">
              <a:latin typeface="+mj-lt"/>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18</a:t>
            </a:fld>
            <a:endParaRPr lang="en-US"/>
          </a:p>
        </p:txBody>
      </p:sp>
      <p:sp>
        <p:nvSpPr>
          <p:cNvPr id="5" name="Rectangle 2">
            <a:extLst>
              <a:ext uri="{FF2B5EF4-FFF2-40B4-BE49-F238E27FC236}">
                <a16:creationId xmlns:a16="http://schemas.microsoft.com/office/drawing/2014/main" id="{78C69849-A21A-1030-AEDE-C4557B38249A}"/>
              </a:ext>
            </a:extLst>
          </p:cNvPr>
          <p:cNvSpPr>
            <a:spLocks noGrp="1" noChangeArrowheads="1"/>
          </p:cNvSpPr>
          <p:nvPr>
            <p:ph type="title"/>
          </p:nvPr>
        </p:nvSpPr>
        <p:spPr>
          <a:xfrm>
            <a:off x="651673" y="388088"/>
            <a:ext cx="10430985" cy="1485900"/>
          </a:xfrm>
        </p:spPr>
        <p:txBody>
          <a:bodyPr>
            <a:normAutofit/>
          </a:bodyPr>
          <a:lstStyle/>
          <a:p>
            <a:r>
              <a:rPr lang="en-US" sz="4000" dirty="0">
                <a:latin typeface="+mn-lt"/>
              </a:rPr>
              <a:t>Lifespan calculation for a embedded device</a:t>
            </a:r>
          </a:p>
        </p:txBody>
      </p:sp>
    </p:spTree>
    <p:extLst>
      <p:ext uri="{BB962C8B-B14F-4D97-AF65-F5344CB8AC3E}">
        <p14:creationId xmlns:p14="http://schemas.microsoft.com/office/powerpoint/2010/main" val="706608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p:txBody>
          <a:bodyPr/>
          <a:lstStyle/>
          <a:p>
            <a:r>
              <a:rPr lang="en-US" sz="4400" dirty="0">
                <a:latin typeface="+mn-lt"/>
              </a:rPr>
              <a:t>Lifespan calculation for a embedded device</a:t>
            </a:r>
            <a:endParaRPr lang="en-US" dirty="0"/>
          </a:p>
        </p:txBody>
      </p:sp>
      <p:sp>
        <p:nvSpPr>
          <p:cNvPr id="703491" name="Rectangle 3"/>
          <p:cNvSpPr>
            <a:spLocks noGrp="1" noChangeArrowheads="1"/>
          </p:cNvSpPr>
          <p:nvPr>
            <p:ph type="body" idx="1"/>
          </p:nvPr>
        </p:nvSpPr>
        <p:spPr>
          <a:xfrm>
            <a:off x="838200" y="1714500"/>
            <a:ext cx="10134600" cy="4318000"/>
          </a:xfrm>
        </p:spPr>
        <p:txBody>
          <a:bodyPr>
            <a:normAutofit/>
          </a:bodyPr>
          <a:lstStyle/>
          <a:p>
            <a:r>
              <a:rPr lang="en-US" sz="2400" dirty="0">
                <a:latin typeface="+mj-lt"/>
              </a:rPr>
              <a:t>Data rate for wireless transmissions: 250 kilobits/second</a:t>
            </a:r>
          </a:p>
          <a:p>
            <a:r>
              <a:rPr lang="en-US" sz="2400" dirty="0">
                <a:latin typeface="+mj-lt"/>
              </a:rPr>
              <a:t>Amount of data to be transmitted:  50 bytes</a:t>
            </a:r>
          </a:p>
          <a:p>
            <a:r>
              <a:rPr lang="en-US" sz="2400" dirty="0">
                <a:latin typeface="+mj-lt"/>
              </a:rPr>
              <a:t>Time taken = (50 * 8)/250000 = 1.6ms</a:t>
            </a:r>
          </a:p>
          <a:p>
            <a:r>
              <a:rPr lang="en-US" sz="2400" dirty="0">
                <a:latin typeface="+mj-lt"/>
              </a:rPr>
              <a:t>Current drawn (transmit + CPU) = 30mA</a:t>
            </a:r>
          </a:p>
          <a:p>
            <a:r>
              <a:rPr lang="en-US" sz="2400" dirty="0">
                <a:latin typeface="+mj-lt"/>
              </a:rPr>
              <a:t>Current drawn </a:t>
            </a:r>
          </a:p>
          <a:p>
            <a:pPr marL="457200" lvl="1" indent="0">
              <a:buNone/>
            </a:pPr>
            <a:r>
              <a:rPr lang="en-US" sz="2400" dirty="0">
                <a:latin typeface="+mj-lt"/>
              </a:rPr>
              <a:t>= 30 * 1.6  </a:t>
            </a:r>
          </a:p>
          <a:p>
            <a:pPr marL="457200" lvl="1" indent="0">
              <a:buNone/>
            </a:pPr>
            <a:r>
              <a:rPr lang="en-US" sz="2400" dirty="0">
                <a:latin typeface="+mj-lt"/>
              </a:rPr>
              <a:t>= </a:t>
            </a:r>
            <a:r>
              <a:rPr lang="en-US" sz="2400" u="sng" dirty="0">
                <a:latin typeface="+mj-lt"/>
              </a:rPr>
              <a:t>0.048mAs</a:t>
            </a:r>
          </a:p>
        </p:txBody>
      </p:sp>
      <p:sp>
        <p:nvSpPr>
          <p:cNvPr id="2" name="Slide Number Placeholder 1"/>
          <p:cNvSpPr>
            <a:spLocks noGrp="1"/>
          </p:cNvSpPr>
          <p:nvPr>
            <p:ph type="sldNum" sz="quarter" idx="12"/>
          </p:nvPr>
        </p:nvSpPr>
        <p:spPr/>
        <p:txBody>
          <a:bodyPr/>
          <a:lstStyle/>
          <a:p>
            <a:fld id="{5C6FAEEE-D619-4E65-A0EF-E650D0B3166A}" type="slidenum">
              <a:rPr lang="en-US" smtClean="0"/>
              <a:t>19</a:t>
            </a:fld>
            <a:endParaRPr lang="en-US"/>
          </a:p>
        </p:txBody>
      </p:sp>
    </p:spTree>
    <p:extLst>
      <p:ext uri="{BB962C8B-B14F-4D97-AF65-F5344CB8AC3E}">
        <p14:creationId xmlns:p14="http://schemas.microsoft.com/office/powerpoint/2010/main" val="3649811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F030-8B78-1047-EB8D-4BEA981EE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838BD-A2C0-FB00-148C-37D476D36031}"/>
              </a:ext>
            </a:extLst>
          </p:cNvPr>
          <p:cNvSpPr>
            <a:spLocks noGrp="1"/>
          </p:cNvSpPr>
          <p:nvPr>
            <p:ph type="title"/>
          </p:nvPr>
        </p:nvSpPr>
        <p:spPr>
          <a:xfrm>
            <a:off x="700322" y="352651"/>
            <a:ext cx="10837295" cy="913090"/>
          </a:xfrm>
        </p:spPr>
        <p:txBody>
          <a:bodyPr anchor="b">
            <a:normAutofit/>
          </a:bodyPr>
          <a:lstStyle/>
          <a:p>
            <a:r>
              <a:rPr lang="en-US" sz="4000" dirty="0">
                <a:latin typeface="+mn-lt"/>
              </a:rPr>
              <a:t>Discussion regarding Assignment 2</a:t>
            </a:r>
          </a:p>
        </p:txBody>
      </p:sp>
      <p:sp>
        <p:nvSpPr>
          <p:cNvPr id="3" name="Content Placeholder 2">
            <a:extLst>
              <a:ext uri="{FF2B5EF4-FFF2-40B4-BE49-F238E27FC236}">
                <a16:creationId xmlns:a16="http://schemas.microsoft.com/office/drawing/2014/main" id="{EE805F06-35AA-A429-2BB4-3B163569B0CB}"/>
              </a:ext>
            </a:extLst>
          </p:cNvPr>
          <p:cNvSpPr>
            <a:spLocks noGrp="1"/>
          </p:cNvSpPr>
          <p:nvPr>
            <p:ph idx="1"/>
          </p:nvPr>
        </p:nvSpPr>
        <p:spPr>
          <a:xfrm>
            <a:off x="700322" y="1552804"/>
            <a:ext cx="10837295" cy="4803546"/>
          </a:xfrm>
        </p:spPr>
        <p:txBody>
          <a:bodyPr>
            <a:normAutofit/>
          </a:bodyPr>
          <a:lstStyle/>
          <a:p>
            <a:pPr algn="just"/>
            <a:r>
              <a:rPr lang="en-US" dirty="0">
                <a:latin typeface="+mj-lt"/>
              </a:rPr>
              <a:t>Assignment 2: Deadline 18</a:t>
            </a:r>
            <a:r>
              <a:rPr lang="en-US" baseline="30000" dirty="0">
                <a:latin typeface="+mj-lt"/>
              </a:rPr>
              <a:t>th</a:t>
            </a:r>
            <a:r>
              <a:rPr lang="en-US" dirty="0">
                <a:latin typeface="+mj-lt"/>
              </a:rPr>
              <a:t> March</a:t>
            </a:r>
          </a:p>
          <a:p>
            <a:pPr algn="just"/>
            <a:r>
              <a:rPr lang="en-US" dirty="0">
                <a:latin typeface="+mj-lt"/>
              </a:rPr>
              <a:t>Submission after deadline: Penalty of 10% </a:t>
            </a:r>
            <a:r>
              <a:rPr lang="en-US" b="1" dirty="0">
                <a:latin typeface="+mj-lt"/>
              </a:rPr>
              <a:t>Per Day (until 24</a:t>
            </a:r>
            <a:r>
              <a:rPr lang="en-US" b="1" baseline="30000" dirty="0">
                <a:latin typeface="+mj-lt"/>
              </a:rPr>
              <a:t>th</a:t>
            </a:r>
            <a:r>
              <a:rPr lang="en-US" b="1" dirty="0">
                <a:latin typeface="+mj-lt"/>
              </a:rPr>
              <a:t> March)</a:t>
            </a:r>
          </a:p>
          <a:p>
            <a:pPr algn="just"/>
            <a:r>
              <a:rPr lang="en-US" b="1" dirty="0">
                <a:latin typeface="+mj-lt"/>
              </a:rPr>
              <a:t>Submission link is now available on the Canvas</a:t>
            </a:r>
          </a:p>
          <a:p>
            <a:pPr algn="just"/>
            <a:endParaRPr lang="en-US" dirty="0">
              <a:latin typeface="+mj-lt"/>
            </a:endParaRPr>
          </a:p>
          <a:p>
            <a:pPr algn="just"/>
            <a:r>
              <a:rPr lang="en-US" dirty="0">
                <a:latin typeface="+mj-lt"/>
              </a:rPr>
              <a:t>Please submit a readme file, source code, statement of work and a video demonstrating the operation of the sensor tag. The </a:t>
            </a:r>
            <a:r>
              <a:rPr lang="en-US" b="1" u="sng" dirty="0">
                <a:latin typeface="+mj-lt"/>
              </a:rPr>
              <a:t>statement of work </a:t>
            </a:r>
            <a:r>
              <a:rPr lang="en-US" dirty="0">
                <a:latin typeface="+mj-lt"/>
              </a:rPr>
              <a:t>should describe the contribution made by every member of the group.  You need to submit the source code for Task 2 and Task 3 as separate files.  Only </a:t>
            </a:r>
            <a:r>
              <a:rPr lang="en-US" b="1" u="sng" dirty="0">
                <a:latin typeface="+mj-lt"/>
              </a:rPr>
              <a:t>one member </a:t>
            </a:r>
            <a:r>
              <a:rPr lang="en-US" dirty="0">
                <a:latin typeface="+mj-lt"/>
              </a:rPr>
              <a:t>should submit the assignment on the canvas.</a:t>
            </a:r>
          </a:p>
          <a:p>
            <a:pPr marL="0" indent="0">
              <a:buNone/>
            </a:pPr>
            <a:endParaRPr lang="en-SG" sz="1700" dirty="0"/>
          </a:p>
          <a:p>
            <a:pPr marL="0" indent="0">
              <a:buNone/>
            </a:pP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sp>
        <p:nvSpPr>
          <p:cNvPr id="5" name="Footer Placeholder 4">
            <a:extLst>
              <a:ext uri="{FF2B5EF4-FFF2-40B4-BE49-F238E27FC236}">
                <a16:creationId xmlns:a16="http://schemas.microsoft.com/office/drawing/2014/main" id="{258FDCF4-EC81-734F-0019-748FAF2DDB4B}"/>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spTree>
    <p:extLst>
      <p:ext uri="{BB962C8B-B14F-4D97-AF65-F5344CB8AC3E}">
        <p14:creationId xmlns:p14="http://schemas.microsoft.com/office/powerpoint/2010/main" val="4136030012"/>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normAutofit/>
          </a:bodyPr>
          <a:lstStyle/>
          <a:p>
            <a:r>
              <a:rPr lang="en-US" sz="4000" dirty="0">
                <a:latin typeface="+mn-lt"/>
              </a:rPr>
              <a:t>Lifespan calculation for a embedded device</a:t>
            </a:r>
            <a:endParaRPr lang="en-US" sz="4000" dirty="0"/>
          </a:p>
        </p:txBody>
      </p:sp>
      <p:sp>
        <p:nvSpPr>
          <p:cNvPr id="704515" name="Rectangle 3"/>
          <p:cNvSpPr>
            <a:spLocks noGrp="1" noChangeArrowheads="1"/>
          </p:cNvSpPr>
          <p:nvPr>
            <p:ph type="body" idx="1"/>
          </p:nvPr>
        </p:nvSpPr>
        <p:spPr>
          <a:xfrm>
            <a:off x="939799" y="1525651"/>
            <a:ext cx="10414001" cy="4066309"/>
          </a:xfrm>
        </p:spPr>
        <p:txBody>
          <a:bodyPr>
            <a:normAutofit/>
          </a:bodyPr>
          <a:lstStyle/>
          <a:p>
            <a:pPr>
              <a:lnSpc>
                <a:spcPct val="150000"/>
              </a:lnSpc>
            </a:pPr>
            <a:r>
              <a:rPr lang="en-US" dirty="0">
                <a:latin typeface="+mj-lt"/>
              </a:rPr>
              <a:t>IoT device continuously transmits information (radio is always active)</a:t>
            </a:r>
          </a:p>
          <a:p>
            <a:pPr>
              <a:lnSpc>
                <a:spcPct val="150000"/>
              </a:lnSpc>
            </a:pPr>
            <a:r>
              <a:rPr lang="en-US" dirty="0">
                <a:latin typeface="+mj-lt"/>
              </a:rPr>
              <a:t>What is the lifespan of the device?</a:t>
            </a:r>
          </a:p>
          <a:p>
            <a:pPr lvl="1">
              <a:lnSpc>
                <a:spcPct val="150000"/>
              </a:lnSpc>
            </a:pPr>
            <a:r>
              <a:rPr lang="en-US" dirty="0">
                <a:latin typeface="+mj-lt"/>
              </a:rPr>
              <a:t>Battery capacity: 2300 </a:t>
            </a:r>
            <a:r>
              <a:rPr lang="en-US" dirty="0" err="1">
                <a:latin typeface="+mj-lt"/>
              </a:rPr>
              <a:t>mAH</a:t>
            </a:r>
            <a:r>
              <a:rPr lang="en-US" dirty="0">
                <a:latin typeface="+mj-lt"/>
              </a:rPr>
              <a:t> which is equivalent to (2300 * 3600) </a:t>
            </a:r>
            <a:r>
              <a:rPr lang="en-US" dirty="0" err="1">
                <a:latin typeface="+mj-lt"/>
              </a:rPr>
              <a:t>mAs</a:t>
            </a:r>
            <a:endParaRPr lang="en-US" dirty="0">
              <a:latin typeface="+mj-lt"/>
            </a:endParaRPr>
          </a:p>
          <a:p>
            <a:pPr lvl="1">
              <a:lnSpc>
                <a:spcPct val="150000"/>
              </a:lnSpc>
            </a:pPr>
            <a:r>
              <a:rPr lang="en-US" dirty="0">
                <a:latin typeface="+mj-lt"/>
              </a:rPr>
              <a:t>Current consumption for transmissions (per 1.6 </a:t>
            </a:r>
            <a:r>
              <a:rPr lang="en-US" dirty="0" err="1">
                <a:latin typeface="+mj-lt"/>
              </a:rPr>
              <a:t>ms</a:t>
            </a:r>
            <a:r>
              <a:rPr lang="en-US" dirty="0">
                <a:latin typeface="+mj-lt"/>
              </a:rPr>
              <a:t>): 0.048 mA-s</a:t>
            </a:r>
          </a:p>
          <a:p>
            <a:pPr lvl="2">
              <a:lnSpc>
                <a:spcPct val="150000"/>
              </a:lnSpc>
            </a:pPr>
            <a:r>
              <a:rPr lang="en-US" dirty="0">
                <a:latin typeface="+mj-lt"/>
              </a:rPr>
              <a:t>Current drawn: (0.048/1.6) * 1000 = 30 mA</a:t>
            </a:r>
          </a:p>
          <a:p>
            <a:pPr lvl="1">
              <a:lnSpc>
                <a:spcPct val="150000"/>
              </a:lnSpc>
            </a:pPr>
            <a:r>
              <a:rPr lang="en-US" dirty="0">
                <a:latin typeface="+mj-lt"/>
              </a:rPr>
              <a:t>Lifespan for the device: (2300 * 3600) / 30 = 76.67 Hours</a:t>
            </a:r>
          </a:p>
          <a:p>
            <a:pPr>
              <a:lnSpc>
                <a:spcPct val="150000"/>
              </a:lnSpc>
            </a:pPr>
            <a:endParaRPr lang="en-US" dirty="0">
              <a:latin typeface="+mj-lt"/>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20</a:t>
            </a:fld>
            <a:endParaRPr lang="en-US"/>
          </a:p>
        </p:txBody>
      </p:sp>
    </p:spTree>
    <p:extLst>
      <p:ext uri="{BB962C8B-B14F-4D97-AF65-F5344CB8AC3E}">
        <p14:creationId xmlns:p14="http://schemas.microsoft.com/office/powerpoint/2010/main" val="3758213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normAutofit/>
          </a:bodyPr>
          <a:lstStyle/>
          <a:p>
            <a:r>
              <a:rPr lang="en-US" sz="4000" dirty="0">
                <a:latin typeface="+mn-lt"/>
              </a:rPr>
              <a:t>Lifespan calculation for a embedded device</a:t>
            </a:r>
            <a:endParaRPr lang="en-US" sz="4000" dirty="0"/>
          </a:p>
        </p:txBody>
      </p:sp>
      <p:sp>
        <p:nvSpPr>
          <p:cNvPr id="704515" name="Rectangle 3"/>
          <p:cNvSpPr>
            <a:spLocks noGrp="1" noChangeArrowheads="1"/>
          </p:cNvSpPr>
          <p:nvPr>
            <p:ph type="body" idx="1"/>
          </p:nvPr>
        </p:nvSpPr>
        <p:spPr>
          <a:xfrm>
            <a:off x="939799" y="1525651"/>
            <a:ext cx="10414001" cy="4066309"/>
          </a:xfrm>
        </p:spPr>
        <p:txBody>
          <a:bodyPr>
            <a:normAutofit/>
          </a:bodyPr>
          <a:lstStyle/>
          <a:p>
            <a:pPr>
              <a:lnSpc>
                <a:spcPct val="150000"/>
              </a:lnSpc>
            </a:pPr>
            <a:r>
              <a:rPr lang="en-US" dirty="0">
                <a:latin typeface="+mj-lt"/>
              </a:rPr>
              <a:t>IoT device continuously computes (without radio)</a:t>
            </a:r>
          </a:p>
          <a:p>
            <a:pPr>
              <a:lnSpc>
                <a:spcPct val="150000"/>
              </a:lnSpc>
            </a:pPr>
            <a:r>
              <a:rPr lang="en-US" dirty="0">
                <a:latin typeface="+mj-lt"/>
              </a:rPr>
              <a:t>What is the lifespan of the device?</a:t>
            </a:r>
          </a:p>
          <a:p>
            <a:pPr lvl="1">
              <a:lnSpc>
                <a:spcPct val="150000"/>
              </a:lnSpc>
            </a:pPr>
            <a:r>
              <a:rPr lang="en-US" dirty="0">
                <a:latin typeface="+mj-lt"/>
              </a:rPr>
              <a:t>Battery capacity: 2300 </a:t>
            </a:r>
            <a:r>
              <a:rPr lang="en-US" dirty="0" err="1">
                <a:latin typeface="+mj-lt"/>
              </a:rPr>
              <a:t>mAH</a:t>
            </a:r>
            <a:r>
              <a:rPr lang="en-US" dirty="0">
                <a:latin typeface="+mj-lt"/>
              </a:rPr>
              <a:t> which is equivalent to (2300 * 3600) </a:t>
            </a:r>
            <a:r>
              <a:rPr lang="en-US" dirty="0" err="1">
                <a:latin typeface="+mj-lt"/>
              </a:rPr>
              <a:t>mAs</a:t>
            </a:r>
            <a:endParaRPr lang="en-US" dirty="0">
              <a:latin typeface="+mj-lt"/>
            </a:endParaRPr>
          </a:p>
          <a:p>
            <a:pPr lvl="1"/>
            <a:r>
              <a:rPr lang="en-US" dirty="0"/>
              <a:t>Current drawn per compute cycle: 3.32 * 10 mA = 0.0332 </a:t>
            </a:r>
            <a:r>
              <a:rPr lang="en-US" dirty="0" err="1"/>
              <a:t>mAs</a:t>
            </a:r>
            <a:endParaRPr lang="en-US" dirty="0"/>
          </a:p>
          <a:p>
            <a:pPr lvl="1"/>
            <a:r>
              <a:rPr lang="en-US" dirty="0"/>
              <a:t>Current drawn: 10 mA</a:t>
            </a:r>
          </a:p>
          <a:p>
            <a:endParaRPr lang="en-US" dirty="0">
              <a:latin typeface="+mj-lt"/>
            </a:endParaRPr>
          </a:p>
          <a:p>
            <a:r>
              <a:rPr lang="en-US" dirty="0">
                <a:latin typeface="+mj-lt"/>
              </a:rPr>
              <a:t>Lifespan: (2300 * </a:t>
            </a:r>
            <a:r>
              <a:rPr lang="en-US" dirty="0"/>
              <a:t>3600)/10 =  230 Hours</a:t>
            </a:r>
            <a:endParaRPr lang="en-US" dirty="0">
              <a:latin typeface="+mj-lt"/>
            </a:endParaRPr>
          </a:p>
          <a:p>
            <a:pPr lvl="1">
              <a:lnSpc>
                <a:spcPct val="150000"/>
              </a:lnSpc>
            </a:pPr>
            <a:endParaRPr lang="en-US" dirty="0">
              <a:latin typeface="+mj-lt"/>
            </a:endParaRPr>
          </a:p>
          <a:p>
            <a:pPr lvl="1">
              <a:lnSpc>
                <a:spcPct val="150000"/>
              </a:lnSpc>
            </a:pPr>
            <a:endParaRPr lang="en-US" dirty="0">
              <a:latin typeface="+mj-lt"/>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21</a:t>
            </a:fld>
            <a:endParaRPr lang="en-US"/>
          </a:p>
        </p:txBody>
      </p:sp>
    </p:spTree>
    <p:extLst>
      <p:ext uri="{BB962C8B-B14F-4D97-AF65-F5344CB8AC3E}">
        <p14:creationId xmlns:p14="http://schemas.microsoft.com/office/powerpoint/2010/main" val="2655823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normAutofit/>
          </a:bodyPr>
          <a:lstStyle/>
          <a:p>
            <a:r>
              <a:rPr lang="en-US" sz="4000" dirty="0">
                <a:latin typeface="+mn-lt"/>
              </a:rPr>
              <a:t>Lifespan calculation for a embedded device</a:t>
            </a:r>
            <a:endParaRPr lang="en-US" sz="4000" dirty="0"/>
          </a:p>
        </p:txBody>
      </p:sp>
      <p:sp>
        <p:nvSpPr>
          <p:cNvPr id="704515" name="Rectangle 3"/>
          <p:cNvSpPr>
            <a:spLocks noGrp="1" noChangeArrowheads="1"/>
          </p:cNvSpPr>
          <p:nvPr>
            <p:ph type="body" idx="1"/>
          </p:nvPr>
        </p:nvSpPr>
        <p:spPr>
          <a:xfrm>
            <a:off x="939799" y="1525651"/>
            <a:ext cx="10414001" cy="4830699"/>
          </a:xfrm>
        </p:spPr>
        <p:txBody>
          <a:bodyPr>
            <a:normAutofit/>
          </a:bodyPr>
          <a:lstStyle/>
          <a:p>
            <a:pPr>
              <a:lnSpc>
                <a:spcPct val="150000"/>
              </a:lnSpc>
            </a:pPr>
            <a:r>
              <a:rPr lang="en-US" dirty="0">
                <a:latin typeface="+mj-lt"/>
              </a:rPr>
              <a:t>IoT device </a:t>
            </a:r>
            <a:r>
              <a:rPr lang="en-US" dirty="0"/>
              <a:t>transmits once every second</a:t>
            </a:r>
          </a:p>
          <a:p>
            <a:pPr lvl="1">
              <a:lnSpc>
                <a:spcPct val="150000"/>
              </a:lnSpc>
            </a:pPr>
            <a:r>
              <a:rPr lang="en-US" dirty="0">
                <a:latin typeface="+mj-lt"/>
              </a:rPr>
              <a:t>Transmission time: 1.6 milliseconds (30 mA)</a:t>
            </a:r>
          </a:p>
          <a:p>
            <a:pPr lvl="1">
              <a:lnSpc>
                <a:spcPct val="150000"/>
              </a:lnSpc>
            </a:pPr>
            <a:r>
              <a:rPr lang="en-US" dirty="0">
                <a:latin typeface="+mj-lt"/>
              </a:rPr>
              <a:t>Compute time: 3.32 millisecond (10 mA)</a:t>
            </a:r>
          </a:p>
          <a:p>
            <a:pPr lvl="1">
              <a:lnSpc>
                <a:spcPct val="150000"/>
              </a:lnSpc>
            </a:pPr>
            <a:r>
              <a:rPr lang="en-US" dirty="0">
                <a:latin typeface="+mj-lt"/>
              </a:rPr>
              <a:t>sleep time: 995.08 </a:t>
            </a:r>
            <a:r>
              <a:rPr lang="en-US">
                <a:latin typeface="+mj-lt"/>
              </a:rPr>
              <a:t>milliseconds (0.1 </a:t>
            </a:r>
            <a:r>
              <a:rPr lang="en-US" dirty="0">
                <a:latin typeface="+mj-lt"/>
              </a:rPr>
              <a:t>mA)</a:t>
            </a:r>
          </a:p>
          <a:p>
            <a:pPr>
              <a:lnSpc>
                <a:spcPct val="150000"/>
              </a:lnSpc>
            </a:pPr>
            <a:r>
              <a:rPr lang="en-US" dirty="0">
                <a:latin typeface="+mj-lt"/>
              </a:rPr>
              <a:t>What is the lifespan of the device?</a:t>
            </a:r>
          </a:p>
          <a:p>
            <a:pPr lvl="1">
              <a:lnSpc>
                <a:spcPct val="150000"/>
              </a:lnSpc>
            </a:pPr>
            <a:r>
              <a:rPr lang="en-US" dirty="0">
                <a:latin typeface="+mj-lt"/>
              </a:rPr>
              <a:t>Battery capacity: 2300 </a:t>
            </a:r>
            <a:r>
              <a:rPr lang="en-US" dirty="0" err="1">
                <a:latin typeface="+mj-lt"/>
              </a:rPr>
              <a:t>mAH</a:t>
            </a:r>
            <a:r>
              <a:rPr lang="en-US" dirty="0">
                <a:latin typeface="+mj-lt"/>
              </a:rPr>
              <a:t> which is equivalent to (2300 * 3600) </a:t>
            </a:r>
            <a:r>
              <a:rPr lang="en-US" dirty="0" err="1">
                <a:latin typeface="+mj-lt"/>
              </a:rPr>
              <a:t>mAs</a:t>
            </a:r>
            <a:endParaRPr lang="en-US" dirty="0">
              <a:latin typeface="+mj-lt"/>
            </a:endParaRPr>
          </a:p>
          <a:p>
            <a:r>
              <a:rPr lang="en-US" dirty="0">
                <a:latin typeface="+mj-lt"/>
              </a:rPr>
              <a:t>Lifespan: ?</a:t>
            </a:r>
          </a:p>
          <a:p>
            <a:pPr lvl="1">
              <a:lnSpc>
                <a:spcPct val="150000"/>
              </a:lnSpc>
            </a:pPr>
            <a:endParaRPr lang="en-US" dirty="0">
              <a:latin typeface="+mj-lt"/>
            </a:endParaRPr>
          </a:p>
          <a:p>
            <a:pPr lvl="1">
              <a:lnSpc>
                <a:spcPct val="150000"/>
              </a:lnSpc>
            </a:pPr>
            <a:endParaRPr lang="en-US" dirty="0">
              <a:latin typeface="+mj-lt"/>
            </a:endParaRPr>
          </a:p>
        </p:txBody>
      </p:sp>
      <p:sp>
        <p:nvSpPr>
          <p:cNvPr id="2" name="Slide Number Placeholder 1"/>
          <p:cNvSpPr>
            <a:spLocks noGrp="1"/>
          </p:cNvSpPr>
          <p:nvPr>
            <p:ph type="sldNum" sz="quarter" idx="12"/>
          </p:nvPr>
        </p:nvSpPr>
        <p:spPr/>
        <p:txBody>
          <a:bodyPr/>
          <a:lstStyle/>
          <a:p>
            <a:fld id="{5C6FAEEE-D619-4E65-A0EF-E650D0B3166A}" type="slidenum">
              <a:rPr lang="en-US" smtClean="0"/>
              <a:t>22</a:t>
            </a:fld>
            <a:endParaRPr lang="en-US"/>
          </a:p>
        </p:txBody>
      </p:sp>
    </p:spTree>
    <p:extLst>
      <p:ext uri="{BB962C8B-B14F-4D97-AF65-F5344CB8AC3E}">
        <p14:creationId xmlns:p14="http://schemas.microsoft.com/office/powerpoint/2010/main" val="377137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2"/>
          <p:cNvSpPr>
            <a:spLocks noGrp="1" noChangeArrowheads="1"/>
          </p:cNvSpPr>
          <p:nvPr>
            <p:ph type="title"/>
          </p:nvPr>
        </p:nvSpPr>
        <p:spPr/>
        <p:txBody>
          <a:bodyPr/>
          <a:lstStyle/>
          <a:p>
            <a:r>
              <a:rPr lang="en-US" sz="4400" dirty="0">
                <a:latin typeface="+mn-lt"/>
              </a:rPr>
              <a:t>Lifespan calculation for a embedded device</a:t>
            </a:r>
            <a:endParaRPr lang="en-US" dirty="0"/>
          </a:p>
        </p:txBody>
      </p:sp>
      <p:sp>
        <p:nvSpPr>
          <p:cNvPr id="704515" name="Rectangle 3"/>
          <p:cNvSpPr>
            <a:spLocks noGrp="1" noChangeArrowheads="1"/>
          </p:cNvSpPr>
          <p:nvPr>
            <p:ph type="body" idx="1"/>
          </p:nvPr>
        </p:nvSpPr>
        <p:spPr>
          <a:xfrm>
            <a:off x="838200" y="1278624"/>
            <a:ext cx="10374916" cy="4867846"/>
          </a:xfrm>
        </p:spPr>
        <p:txBody>
          <a:bodyPr>
            <a:normAutofit/>
          </a:bodyPr>
          <a:lstStyle/>
          <a:p>
            <a:pPr marL="457200" lvl="1" indent="0">
              <a:lnSpc>
                <a:spcPct val="90000"/>
              </a:lnSpc>
              <a:buNone/>
            </a:pPr>
            <a:endParaRPr lang="en-US" sz="2400" dirty="0">
              <a:latin typeface="+mj-lt"/>
            </a:endParaRPr>
          </a:p>
          <a:p>
            <a:pPr>
              <a:lnSpc>
                <a:spcPct val="150000"/>
              </a:lnSpc>
            </a:pPr>
            <a:r>
              <a:rPr lang="en-US" sz="2400" dirty="0">
                <a:latin typeface="+mj-lt"/>
              </a:rPr>
              <a:t>Let sensor node operates </a:t>
            </a:r>
            <a:r>
              <a:rPr lang="en-US" sz="2400" b="1" u="sng" dirty="0">
                <a:latin typeface="+mj-lt"/>
              </a:rPr>
              <a:t>once a second</a:t>
            </a:r>
          </a:p>
          <a:p>
            <a:pPr lvl="1">
              <a:lnSpc>
                <a:spcPct val="150000"/>
              </a:lnSpc>
            </a:pPr>
            <a:r>
              <a:rPr lang="en-US" sz="2400" dirty="0">
                <a:latin typeface="+mj-lt"/>
              </a:rPr>
              <a:t>Lifetime =  </a:t>
            </a:r>
          </a:p>
          <a:p>
            <a:pPr marL="457200" lvl="1" indent="0">
              <a:lnSpc>
                <a:spcPct val="90000"/>
              </a:lnSpc>
              <a:buNone/>
            </a:pPr>
            <a:endParaRPr lang="en-US" sz="2400" dirty="0"/>
          </a:p>
        </p:txBody>
      </p:sp>
      <p:sp>
        <p:nvSpPr>
          <p:cNvPr id="2" name="Slide Number Placeholder 1"/>
          <p:cNvSpPr>
            <a:spLocks noGrp="1"/>
          </p:cNvSpPr>
          <p:nvPr>
            <p:ph type="sldNum" sz="quarter" idx="12"/>
          </p:nvPr>
        </p:nvSpPr>
        <p:spPr/>
        <p:txBody>
          <a:bodyPr/>
          <a:lstStyle/>
          <a:p>
            <a:fld id="{5C6FAEEE-D619-4E65-A0EF-E650D0B3166A}" type="slidenum">
              <a:rPr lang="en-US" smtClean="0"/>
              <a:t>23</a:t>
            </a:fld>
            <a:endParaRPr lang="en-US"/>
          </a:p>
        </p:txBody>
      </p:sp>
    </p:spTree>
    <p:extLst>
      <p:ext uri="{BB962C8B-B14F-4D97-AF65-F5344CB8AC3E}">
        <p14:creationId xmlns:p14="http://schemas.microsoft.com/office/powerpoint/2010/main" val="2177030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dirty="0">
                <a:sym typeface="Wingdings" pitchFamily="2" charset="2"/>
              </a:rPr>
              <a:t>Let us recall what was covered in the last lecture</a:t>
            </a:r>
          </a:p>
          <a:p>
            <a:r>
              <a:rPr lang="en-US" dirty="0">
                <a:latin typeface="+mj-lt"/>
              </a:rPr>
              <a:t>Energy consumption calculation</a:t>
            </a:r>
          </a:p>
          <a:p>
            <a:r>
              <a:rPr lang="en-US" b="1" dirty="0">
                <a:latin typeface="+mj-lt"/>
              </a:rPr>
              <a:t>Low-power wireless transmissions using backscatter mechanism</a:t>
            </a:r>
          </a:p>
          <a:p>
            <a:r>
              <a:rPr lang="en-US" dirty="0">
                <a:latin typeface="+mj-lt"/>
              </a:rPr>
              <a:t>Backscatter like mechanism and </a:t>
            </a:r>
            <a:r>
              <a:rPr lang="en-US" dirty="0" err="1">
                <a:latin typeface="+mj-lt"/>
              </a:rPr>
              <a:t>LiFi</a:t>
            </a:r>
            <a:endParaRPr lang="en-US" dirty="0">
              <a:latin typeface="+mj-lt"/>
            </a:endParaRPr>
          </a:p>
          <a:p>
            <a:r>
              <a:rPr lang="en-US" dirty="0">
                <a:latin typeface="+mj-lt"/>
              </a:rPr>
              <a:t>Communication layers and medium access control</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24</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613136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3707" y="3117418"/>
            <a:ext cx="9617128" cy="1258094"/>
          </a:xfrm>
        </p:spPr>
        <p:txBody>
          <a:bodyPr>
            <a:normAutofit fontScale="92500" lnSpcReduction="20000"/>
          </a:bodyPr>
          <a:lstStyle/>
          <a:p>
            <a:pPr marL="0" indent="0" algn="ctr">
              <a:buNone/>
            </a:pPr>
            <a:r>
              <a:rPr lang="en-US" sz="5200" dirty="0"/>
              <a:t>Low-Power Wireless Transmissions through Backscatter Communication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25</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232674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2077-3AD8-4BD0-8E28-B25530BEABF1}"/>
              </a:ext>
            </a:extLst>
          </p:cNvPr>
          <p:cNvSpPr>
            <a:spLocks noGrp="1"/>
          </p:cNvSpPr>
          <p:nvPr>
            <p:ph type="title"/>
          </p:nvPr>
        </p:nvSpPr>
        <p:spPr/>
        <p:txBody>
          <a:bodyPr/>
          <a:lstStyle/>
          <a:p>
            <a:r>
              <a:rPr lang="en-US" dirty="0">
                <a:latin typeface="+mn-lt"/>
              </a:rPr>
              <a:t>Basics of backscatter communication</a:t>
            </a:r>
          </a:p>
        </p:txBody>
      </p:sp>
      <p:sp>
        <p:nvSpPr>
          <p:cNvPr id="3" name="Content Placeholder 2">
            <a:extLst>
              <a:ext uri="{FF2B5EF4-FFF2-40B4-BE49-F238E27FC236}">
                <a16:creationId xmlns:a16="http://schemas.microsoft.com/office/drawing/2014/main" id="{8BE5CA87-C60A-4279-B21D-11233EC7CE3A}"/>
              </a:ext>
            </a:extLst>
          </p:cNvPr>
          <p:cNvSpPr>
            <a:spLocks noGrp="1"/>
          </p:cNvSpPr>
          <p:nvPr>
            <p:ph idx="1"/>
          </p:nvPr>
        </p:nvSpPr>
        <p:spPr>
          <a:xfrm>
            <a:off x="838200" y="1517863"/>
            <a:ext cx="10515600" cy="4351338"/>
          </a:xfrm>
        </p:spPr>
        <p:txBody>
          <a:bodyPr/>
          <a:lstStyle/>
          <a:p>
            <a:r>
              <a:rPr lang="en-US" dirty="0">
                <a:latin typeface="+mj-lt"/>
              </a:rPr>
              <a:t>Vary between absorbing or reflecting signal to modulate data</a:t>
            </a:r>
          </a:p>
          <a:p>
            <a:pPr lvl="1"/>
            <a:r>
              <a:rPr lang="en-US" dirty="0">
                <a:latin typeface="+mj-lt"/>
              </a:rPr>
              <a:t>Wireless transmissions at microwatts of power draw (10000x energy savings)</a:t>
            </a:r>
          </a:p>
          <a:p>
            <a:pPr lvl="1"/>
            <a:r>
              <a:rPr lang="en-US" dirty="0">
                <a:latin typeface="+mj-lt"/>
              </a:rPr>
              <a:t>Frequency bands: 400 MHz, 900 MHz, 2.4 GHz</a:t>
            </a:r>
          </a:p>
        </p:txBody>
      </p:sp>
      <p:sp>
        <p:nvSpPr>
          <p:cNvPr id="4" name="Slide Number Placeholder 3">
            <a:extLst>
              <a:ext uri="{FF2B5EF4-FFF2-40B4-BE49-F238E27FC236}">
                <a16:creationId xmlns:a16="http://schemas.microsoft.com/office/drawing/2014/main" id="{8AC5DFF4-E4D1-4E1F-9777-E9369AE7A3C3}"/>
              </a:ext>
            </a:extLst>
          </p:cNvPr>
          <p:cNvSpPr>
            <a:spLocks noGrp="1"/>
          </p:cNvSpPr>
          <p:nvPr>
            <p:ph type="sldNum" sz="quarter" idx="12"/>
          </p:nvPr>
        </p:nvSpPr>
        <p:spPr/>
        <p:txBody>
          <a:bodyPr/>
          <a:lstStyle/>
          <a:p>
            <a:fld id="{0778C724-3839-4D76-A707-B4C23905D055}" type="slidenum">
              <a:rPr lang="en-US" smtClean="0"/>
              <a:t>26</a:t>
            </a:fld>
            <a:endParaRPr lang="en-US"/>
          </a:p>
        </p:txBody>
      </p:sp>
      <p:cxnSp>
        <p:nvCxnSpPr>
          <p:cNvPr id="5" name="Straight Connector 4">
            <a:extLst>
              <a:ext uri="{FF2B5EF4-FFF2-40B4-BE49-F238E27FC236}">
                <a16:creationId xmlns:a16="http://schemas.microsoft.com/office/drawing/2014/main" id="{4B5F2AC0-19FC-4A57-A325-56D8735698DA}"/>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riangle 9">
            <a:extLst>
              <a:ext uri="{FF2B5EF4-FFF2-40B4-BE49-F238E27FC236}">
                <a16:creationId xmlns:a16="http://schemas.microsoft.com/office/drawing/2014/main" id="{4F9DC326-7590-4362-9D8E-3FE131A6FF35}"/>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A2DDBBE-01D5-421C-97FD-714DD07D61E8}"/>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C06D0A-2AF1-4335-B2E3-58DA9C956679}"/>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6E8A35-FA23-47FD-B1DB-F447DD60D892}"/>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3A1DD8-F0AD-47E6-AC91-4B86F33E24C5}"/>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593FAD-DFE8-4457-B4A8-757503B4BB79}"/>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49444BD-A1A4-41BC-AF03-73A9968726B6}"/>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E9A98D9-9B26-4DAF-B1A9-CFD5261C77C5}"/>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14" name="TextBox 13">
            <a:extLst>
              <a:ext uri="{FF2B5EF4-FFF2-40B4-BE49-F238E27FC236}">
                <a16:creationId xmlns:a16="http://schemas.microsoft.com/office/drawing/2014/main" id="{15D017A9-84C7-4A07-9909-90582739C316}"/>
              </a:ext>
            </a:extLst>
          </p:cNvPr>
          <p:cNvSpPr txBox="1"/>
          <p:nvPr/>
        </p:nvSpPr>
        <p:spPr>
          <a:xfrm>
            <a:off x="6061212" y="4547283"/>
            <a:ext cx="1997017" cy="283077"/>
          </a:xfrm>
          <a:prstGeom prst="rect">
            <a:avLst/>
          </a:prstGeom>
          <a:noFill/>
        </p:spPr>
        <p:txBody>
          <a:bodyPr wrap="square" rtlCol="0">
            <a:spAutoFit/>
          </a:bodyPr>
          <a:lstStyle/>
          <a:p>
            <a:r>
              <a:rPr lang="en-US" sz="1200" dirty="0">
                <a:latin typeface="+mj-lt"/>
              </a:rPr>
              <a:t>Modulating Signal (Digital)</a:t>
            </a:r>
          </a:p>
        </p:txBody>
      </p:sp>
      <p:sp>
        <p:nvSpPr>
          <p:cNvPr id="15" name="TextBox 14">
            <a:extLst>
              <a:ext uri="{FF2B5EF4-FFF2-40B4-BE49-F238E27FC236}">
                <a16:creationId xmlns:a16="http://schemas.microsoft.com/office/drawing/2014/main" id="{2B212D12-415D-404E-BF57-8AEE4E3340A5}"/>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16" name="TextBox 15">
            <a:extLst>
              <a:ext uri="{FF2B5EF4-FFF2-40B4-BE49-F238E27FC236}">
                <a16:creationId xmlns:a16="http://schemas.microsoft.com/office/drawing/2014/main" id="{578B6BB4-2E52-4072-B62E-D2E858E43BD8}"/>
              </a:ext>
            </a:extLst>
          </p:cNvPr>
          <p:cNvSpPr txBox="1"/>
          <p:nvPr/>
        </p:nvSpPr>
        <p:spPr>
          <a:xfrm>
            <a:off x="4848925" y="5862230"/>
            <a:ext cx="1659994" cy="276999"/>
          </a:xfrm>
          <a:prstGeom prst="rect">
            <a:avLst/>
          </a:prstGeom>
          <a:noFill/>
        </p:spPr>
        <p:txBody>
          <a:bodyPr wrap="square" rtlCol="0">
            <a:spAutoFit/>
          </a:bodyPr>
          <a:lstStyle/>
          <a:p>
            <a:r>
              <a:rPr lang="en-US" sz="1200" b="1" dirty="0">
                <a:latin typeface="+mj-lt"/>
              </a:rPr>
              <a:t>Backscatter tag</a:t>
            </a:r>
          </a:p>
        </p:txBody>
      </p:sp>
      <p:cxnSp>
        <p:nvCxnSpPr>
          <p:cNvPr id="17" name="Straight Arrow Connector 16">
            <a:extLst>
              <a:ext uri="{FF2B5EF4-FFF2-40B4-BE49-F238E27FC236}">
                <a16:creationId xmlns:a16="http://schemas.microsoft.com/office/drawing/2014/main" id="{56914B22-800C-4983-B5B4-E02C2F7406A3}"/>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AC7B93B-1A3D-4909-ABE9-9E4AF88AFF3B}"/>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19" name="Straight Arrow Connector 18">
            <a:extLst>
              <a:ext uri="{FF2B5EF4-FFF2-40B4-BE49-F238E27FC236}">
                <a16:creationId xmlns:a16="http://schemas.microsoft.com/office/drawing/2014/main" id="{6941778C-4AB1-4867-8FC5-54B255FB7ED5}"/>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86B5E7-2192-4C43-AD1E-F3190DEFE8CC}"/>
              </a:ext>
            </a:extLst>
          </p:cNvPr>
          <p:cNvSpPr txBox="1"/>
          <p:nvPr/>
        </p:nvSpPr>
        <p:spPr>
          <a:xfrm>
            <a:off x="7216009" y="3482766"/>
            <a:ext cx="2304259" cy="276999"/>
          </a:xfrm>
          <a:prstGeom prst="rect">
            <a:avLst/>
          </a:prstGeom>
          <a:noFill/>
        </p:spPr>
        <p:txBody>
          <a:bodyPr wrap="square" rtlCol="0">
            <a:spAutoFit/>
          </a:bodyPr>
          <a:lstStyle/>
          <a:p>
            <a:r>
              <a:rPr lang="en-US" sz="1200" dirty="0">
                <a:latin typeface="+mj-lt"/>
              </a:rPr>
              <a:t>Reflected (backscatter) signal</a:t>
            </a:r>
          </a:p>
        </p:txBody>
      </p:sp>
      <p:sp>
        <p:nvSpPr>
          <p:cNvPr id="21" name="Triangle 22">
            <a:extLst>
              <a:ext uri="{FF2B5EF4-FFF2-40B4-BE49-F238E27FC236}">
                <a16:creationId xmlns:a16="http://schemas.microsoft.com/office/drawing/2014/main" id="{EC37DA2E-72B9-4FAA-B91F-C836873D98A6}"/>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8CEA59D-C63C-47EC-A152-A38063354795}"/>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167ED9-3E81-44D7-AC67-D0AFE84761E2}"/>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70B7076-58F7-4A1B-9C5A-1CFEB6B6B1D5}"/>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558784-20AA-409B-8AE4-79085B07E0AA}"/>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D207444-F81B-4E29-95B4-57B9424EBC27}"/>
              </a:ext>
            </a:extLst>
          </p:cNvPr>
          <p:cNvSpPr txBox="1"/>
          <p:nvPr/>
        </p:nvSpPr>
        <p:spPr>
          <a:xfrm>
            <a:off x="9619312" y="5869201"/>
            <a:ext cx="1659993" cy="276998"/>
          </a:xfrm>
          <a:prstGeom prst="rect">
            <a:avLst/>
          </a:prstGeom>
          <a:noFill/>
        </p:spPr>
        <p:txBody>
          <a:bodyPr wrap="square" rtlCol="0">
            <a:spAutoFit/>
          </a:bodyPr>
          <a:lstStyle/>
          <a:p>
            <a:r>
              <a:rPr lang="en-US" sz="1200" b="1" dirty="0">
                <a:latin typeface="+mj-lt"/>
              </a:rPr>
              <a:t>Reader/ Receiver</a:t>
            </a:r>
          </a:p>
        </p:txBody>
      </p:sp>
      <p:cxnSp>
        <p:nvCxnSpPr>
          <p:cNvPr id="27" name="Straight Connector 26">
            <a:extLst>
              <a:ext uri="{FF2B5EF4-FFF2-40B4-BE49-F238E27FC236}">
                <a16:creationId xmlns:a16="http://schemas.microsoft.com/office/drawing/2014/main" id="{17419A3D-CB3A-40A3-9DDE-9C6D63E96A4C}"/>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2EB6BF9-F3D7-44DA-9B9F-9D540D9BDA42}"/>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CE35E53-61FB-42B7-A73C-314BFB1E4CDA}"/>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66FA13-343A-4AC0-A96A-7AC5AA98261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A393E11-31F4-4D0C-97EA-3258F9E7459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BE03BE-AD70-4429-8DD7-A0F5EE22BEEC}"/>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4EC2D6D-7DD6-4CF7-990C-5A0FA65D1DD2}"/>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CAA1D33-5467-48E8-BCD7-05171D2F72A3}"/>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B9818EF-50A8-4E4C-8A0A-7453DA7CB7B9}"/>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28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a:xfrm>
            <a:off x="838200" y="365125"/>
            <a:ext cx="11353800" cy="1325563"/>
          </a:xfrm>
        </p:spPr>
        <p:txBody>
          <a:bodyPr>
            <a:normAutofit/>
          </a:bodyPr>
          <a:lstStyle/>
          <a:p>
            <a:r>
              <a:rPr lang="en-US" sz="4000" b="1" dirty="0">
                <a:latin typeface="+mn-lt"/>
              </a:rPr>
              <a:t>One way to understand backscatter mechanism</a:t>
            </a:r>
            <a:endParaRPr lang="en-SE" sz="4000" b="1" dirty="0">
              <a:latin typeface="+mn-lt"/>
            </a:endParaRPr>
          </a:p>
        </p:txBody>
      </p:sp>
      <p:sp>
        <p:nvSpPr>
          <p:cNvPr id="2" name="Slide Number Placeholder 1">
            <a:extLst>
              <a:ext uri="{FF2B5EF4-FFF2-40B4-BE49-F238E27FC236}">
                <a16:creationId xmlns:a16="http://schemas.microsoft.com/office/drawing/2014/main" id="{971AF97E-3458-5E36-C774-18A57C07CC43}"/>
              </a:ext>
            </a:extLst>
          </p:cNvPr>
          <p:cNvSpPr>
            <a:spLocks noGrp="1"/>
          </p:cNvSpPr>
          <p:nvPr>
            <p:ph type="sldNum" sz="quarter" idx="12"/>
          </p:nvPr>
        </p:nvSpPr>
        <p:spPr>
          <a:xfrm>
            <a:off x="8610600" y="6446290"/>
            <a:ext cx="2743200" cy="365125"/>
          </a:xfrm>
        </p:spPr>
        <p:txBody>
          <a:bodyPr/>
          <a:lstStyle/>
          <a:p>
            <a:fld id="{6EBD3764-7253-9C43-9B91-5117DC16B588}" type="slidenum">
              <a:rPr lang="en-US" smtClean="0"/>
              <a:t>27</a:t>
            </a:fld>
            <a:endParaRPr lang="en-US"/>
          </a:p>
        </p:txBody>
      </p:sp>
      <p:pic>
        <p:nvPicPr>
          <p:cNvPr id="4" name="Picture 3" descr="A picture containing indoor&#10;&#10;Description automatically generated">
            <a:extLst>
              <a:ext uri="{FF2B5EF4-FFF2-40B4-BE49-F238E27FC236}">
                <a16:creationId xmlns:a16="http://schemas.microsoft.com/office/drawing/2014/main" id="{AEAF0F2A-3272-8A64-CF56-FEC1BC1424F1}"/>
              </a:ext>
            </a:extLst>
          </p:cNvPr>
          <p:cNvPicPr>
            <a:picLocks noChangeAspect="1"/>
          </p:cNvPicPr>
          <p:nvPr/>
        </p:nvPicPr>
        <p:blipFill>
          <a:blip r:embed="rId3"/>
          <a:stretch>
            <a:fillRect/>
          </a:stretch>
        </p:blipFill>
        <p:spPr>
          <a:xfrm>
            <a:off x="4189152" y="1742541"/>
            <a:ext cx="4651895" cy="4651895"/>
          </a:xfrm>
          <a:prstGeom prst="rect">
            <a:avLst/>
          </a:prstGeom>
        </p:spPr>
      </p:pic>
    </p:spTree>
    <p:extLst>
      <p:ext uri="{BB962C8B-B14F-4D97-AF65-F5344CB8AC3E}">
        <p14:creationId xmlns:p14="http://schemas.microsoft.com/office/powerpoint/2010/main" val="950286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E995D5-7D05-1E44-BEB1-ABF377101E4D}"/>
              </a:ext>
            </a:extLst>
          </p:cNvPr>
          <p:cNvSpPr>
            <a:spLocks noGrp="1"/>
          </p:cNvSpPr>
          <p:nvPr>
            <p:ph idx="1"/>
          </p:nvPr>
        </p:nvSpPr>
        <p:spPr/>
        <p:txBody>
          <a:bodyPr/>
          <a:lstStyle/>
          <a:p>
            <a:pPr marL="0" indent="0">
              <a:buNone/>
            </a:pPr>
            <a:r>
              <a:rPr lang="en-US" dirty="0">
                <a:latin typeface="+mj-lt"/>
              </a:rPr>
              <a:t>Backscatter through absorption or reflection of ambient wireless signals enables wireless transmissions at microwatts of power consumption</a:t>
            </a:r>
          </a:p>
        </p:txBody>
      </p:sp>
      <p:cxnSp>
        <p:nvCxnSpPr>
          <p:cNvPr id="5" name="Straight Connector 4">
            <a:extLst>
              <a:ext uri="{FF2B5EF4-FFF2-40B4-BE49-F238E27FC236}">
                <a16:creationId xmlns:a16="http://schemas.microsoft.com/office/drawing/2014/main" id="{C584A01B-2557-1147-B15B-6CB714FAAFD4}"/>
              </a:ext>
            </a:extLst>
          </p:cNvPr>
          <p:cNvCxnSpPr>
            <a:cxnSpLocks/>
          </p:cNvCxnSpPr>
          <p:nvPr/>
        </p:nvCxnSpPr>
        <p:spPr>
          <a:xfrm>
            <a:off x="5414516" y="3976230"/>
            <a:ext cx="0" cy="6438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riangle 9">
            <a:extLst>
              <a:ext uri="{FF2B5EF4-FFF2-40B4-BE49-F238E27FC236}">
                <a16:creationId xmlns:a16="http://schemas.microsoft.com/office/drawing/2014/main" id="{A7007D1B-B4BC-7446-8C09-27F95322AAE0}"/>
              </a:ext>
            </a:extLst>
          </p:cNvPr>
          <p:cNvSpPr/>
          <p:nvPr/>
        </p:nvSpPr>
        <p:spPr>
          <a:xfrm rot="10800000">
            <a:off x="5074776"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20D4A5B-FC0A-BA47-805E-30F55ED62F9B}"/>
              </a:ext>
            </a:extLst>
          </p:cNvPr>
          <p:cNvCxnSpPr/>
          <p:nvPr/>
        </p:nvCxnSpPr>
        <p:spPr>
          <a:xfrm>
            <a:off x="5561482" y="4495593"/>
            <a:ext cx="0" cy="4030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1D3BC0-A8CE-9944-AB33-65C3EFB8B60C}"/>
              </a:ext>
            </a:extLst>
          </p:cNvPr>
          <p:cNvCxnSpPr>
            <a:cxnSpLocks/>
          </p:cNvCxnSpPr>
          <p:nvPr/>
        </p:nvCxnSpPr>
        <p:spPr>
          <a:xfrm>
            <a:off x="5414516" y="4772319"/>
            <a:ext cx="0" cy="4794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AA7CB3-1447-2746-87CA-13AC944621F0}"/>
              </a:ext>
            </a:extLst>
          </p:cNvPr>
          <p:cNvCxnSpPr>
            <a:cxnSpLocks/>
          </p:cNvCxnSpPr>
          <p:nvPr/>
        </p:nvCxnSpPr>
        <p:spPr>
          <a:xfrm>
            <a:off x="5164164" y="5251784"/>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43C6F2-38C4-844C-8D6B-67CBE010451E}"/>
              </a:ext>
            </a:extLst>
          </p:cNvPr>
          <p:cNvCxnSpPr>
            <a:cxnSpLocks/>
          </p:cNvCxnSpPr>
          <p:nvPr/>
        </p:nvCxnSpPr>
        <p:spPr>
          <a:xfrm>
            <a:off x="5285596" y="5402180"/>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4615D43-8678-F345-ADCE-D2F01B22AB5D}"/>
              </a:ext>
            </a:extLst>
          </p:cNvPr>
          <p:cNvCxnSpPr>
            <a:cxnSpLocks/>
          </p:cNvCxnSpPr>
          <p:nvPr/>
        </p:nvCxnSpPr>
        <p:spPr>
          <a:xfrm>
            <a:off x="5371975" y="5554580"/>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2902289-A34C-7548-A0F1-373AC4238C12}"/>
              </a:ext>
            </a:extLst>
          </p:cNvPr>
          <p:cNvCxnSpPr>
            <a:cxnSpLocks/>
          </p:cNvCxnSpPr>
          <p:nvPr/>
        </p:nvCxnSpPr>
        <p:spPr>
          <a:xfrm flipH="1">
            <a:off x="5561485" y="4697122"/>
            <a:ext cx="534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91826C2-FA74-6D4C-B264-5D09A812BE58}"/>
              </a:ext>
            </a:extLst>
          </p:cNvPr>
          <p:cNvSpPr txBox="1"/>
          <p:nvPr/>
        </p:nvSpPr>
        <p:spPr>
          <a:xfrm>
            <a:off x="4308449" y="4547284"/>
            <a:ext cx="814301" cy="276999"/>
          </a:xfrm>
          <a:prstGeom prst="rect">
            <a:avLst/>
          </a:prstGeom>
          <a:noFill/>
        </p:spPr>
        <p:txBody>
          <a:bodyPr wrap="square" rtlCol="0">
            <a:spAutoFit/>
          </a:bodyPr>
          <a:lstStyle/>
          <a:p>
            <a:r>
              <a:rPr lang="en-US" sz="1200" dirty="0">
                <a:latin typeface="+mj-lt"/>
              </a:rPr>
              <a:t>RF Switch</a:t>
            </a:r>
          </a:p>
        </p:txBody>
      </p:sp>
      <p:sp>
        <p:nvSpPr>
          <p:cNvPr id="42" name="TextBox 41">
            <a:extLst>
              <a:ext uri="{FF2B5EF4-FFF2-40B4-BE49-F238E27FC236}">
                <a16:creationId xmlns:a16="http://schemas.microsoft.com/office/drawing/2014/main" id="{38E0CFF4-4401-DD44-8934-589A7EBBBAF5}"/>
              </a:ext>
            </a:extLst>
          </p:cNvPr>
          <p:cNvSpPr txBox="1"/>
          <p:nvPr/>
        </p:nvSpPr>
        <p:spPr>
          <a:xfrm>
            <a:off x="6061212" y="4547283"/>
            <a:ext cx="1927755" cy="276999"/>
          </a:xfrm>
          <a:prstGeom prst="rect">
            <a:avLst/>
          </a:prstGeom>
          <a:noFill/>
        </p:spPr>
        <p:txBody>
          <a:bodyPr wrap="square" rtlCol="0">
            <a:spAutoFit/>
          </a:bodyPr>
          <a:lstStyle/>
          <a:p>
            <a:r>
              <a:rPr lang="en-US" sz="1200" dirty="0">
                <a:latin typeface="+mj-lt"/>
              </a:rPr>
              <a:t>Modulating Signal (Digital)</a:t>
            </a:r>
          </a:p>
        </p:txBody>
      </p:sp>
      <p:sp>
        <p:nvSpPr>
          <p:cNvPr id="43" name="TextBox 42">
            <a:extLst>
              <a:ext uri="{FF2B5EF4-FFF2-40B4-BE49-F238E27FC236}">
                <a16:creationId xmlns:a16="http://schemas.microsoft.com/office/drawing/2014/main" id="{750BE2EF-94F9-2D47-A163-BB1C508BEF6C}"/>
              </a:ext>
            </a:extLst>
          </p:cNvPr>
          <p:cNvSpPr txBox="1"/>
          <p:nvPr/>
        </p:nvSpPr>
        <p:spPr>
          <a:xfrm>
            <a:off x="5800058" y="3482767"/>
            <a:ext cx="814301" cy="276999"/>
          </a:xfrm>
          <a:prstGeom prst="rect">
            <a:avLst/>
          </a:prstGeom>
          <a:noFill/>
        </p:spPr>
        <p:txBody>
          <a:bodyPr wrap="square" rtlCol="0">
            <a:spAutoFit/>
          </a:bodyPr>
          <a:lstStyle/>
          <a:p>
            <a:r>
              <a:rPr lang="en-US" sz="1200" dirty="0">
                <a:latin typeface="+mj-lt"/>
              </a:rPr>
              <a:t>Antenna</a:t>
            </a:r>
          </a:p>
        </p:txBody>
      </p:sp>
      <p:sp>
        <p:nvSpPr>
          <p:cNvPr id="44" name="TextBox 43">
            <a:extLst>
              <a:ext uri="{FF2B5EF4-FFF2-40B4-BE49-F238E27FC236}">
                <a16:creationId xmlns:a16="http://schemas.microsoft.com/office/drawing/2014/main" id="{E5E38E51-C20A-3E4B-ABF6-4103A9F476BC}"/>
              </a:ext>
            </a:extLst>
          </p:cNvPr>
          <p:cNvSpPr txBox="1"/>
          <p:nvPr/>
        </p:nvSpPr>
        <p:spPr>
          <a:xfrm>
            <a:off x="4717029" y="5800674"/>
            <a:ext cx="1606375" cy="338554"/>
          </a:xfrm>
          <a:prstGeom prst="rect">
            <a:avLst/>
          </a:prstGeom>
          <a:noFill/>
        </p:spPr>
        <p:txBody>
          <a:bodyPr wrap="square" rtlCol="0">
            <a:spAutoFit/>
          </a:bodyPr>
          <a:lstStyle/>
          <a:p>
            <a:r>
              <a:rPr lang="en-US" sz="1600" b="1" dirty="0">
                <a:latin typeface="+mj-lt"/>
              </a:rPr>
              <a:t>Backscatter tag</a:t>
            </a:r>
          </a:p>
        </p:txBody>
      </p:sp>
      <p:cxnSp>
        <p:nvCxnSpPr>
          <p:cNvPr id="6" name="Straight Arrow Connector 5">
            <a:extLst>
              <a:ext uri="{FF2B5EF4-FFF2-40B4-BE49-F238E27FC236}">
                <a16:creationId xmlns:a16="http://schemas.microsoft.com/office/drawing/2014/main" id="{E4138ECD-FD55-D749-BE61-087863C2AC2D}"/>
              </a:ext>
            </a:extLst>
          </p:cNvPr>
          <p:cNvCxnSpPr>
            <a:cxnSpLocks/>
          </p:cNvCxnSpPr>
          <p:nvPr/>
        </p:nvCxnSpPr>
        <p:spPr>
          <a:xfrm>
            <a:off x="1455821" y="3699710"/>
            <a:ext cx="3370847" cy="0"/>
          </a:xfrm>
          <a:prstGeom prst="straightConnector1">
            <a:avLst/>
          </a:prstGeom>
          <a:ln w="25400">
            <a:solidFill>
              <a:srgbClr val="FF0000"/>
            </a:solidFill>
            <a:prstDash val="lgDash"/>
            <a:headEnd w="lg" len="lg"/>
            <a:tailEnd type="stealt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EF504B-2EA4-7744-9A51-B1097B4DE184}"/>
              </a:ext>
            </a:extLst>
          </p:cNvPr>
          <p:cNvSpPr txBox="1"/>
          <p:nvPr/>
        </p:nvSpPr>
        <p:spPr>
          <a:xfrm>
            <a:off x="2259071" y="3370838"/>
            <a:ext cx="2156519" cy="276999"/>
          </a:xfrm>
          <a:prstGeom prst="rect">
            <a:avLst/>
          </a:prstGeom>
          <a:noFill/>
        </p:spPr>
        <p:txBody>
          <a:bodyPr wrap="square" rtlCol="0">
            <a:spAutoFit/>
          </a:bodyPr>
          <a:lstStyle/>
          <a:p>
            <a:r>
              <a:rPr lang="en-US" sz="1200" dirty="0">
                <a:latin typeface="+mj-lt"/>
              </a:rPr>
              <a:t>Ambient RF signal</a:t>
            </a:r>
          </a:p>
        </p:txBody>
      </p:sp>
      <p:cxnSp>
        <p:nvCxnSpPr>
          <p:cNvPr id="24" name="Straight Arrow Connector 23">
            <a:extLst>
              <a:ext uri="{FF2B5EF4-FFF2-40B4-BE49-F238E27FC236}">
                <a16:creationId xmlns:a16="http://schemas.microsoft.com/office/drawing/2014/main" id="{F445EEA8-51C1-B043-99F9-A8F8F1E1307D}"/>
              </a:ext>
            </a:extLst>
          </p:cNvPr>
          <p:cNvCxnSpPr>
            <a:cxnSpLocks/>
          </p:cNvCxnSpPr>
          <p:nvPr/>
        </p:nvCxnSpPr>
        <p:spPr>
          <a:xfrm>
            <a:off x="6614359" y="3759766"/>
            <a:ext cx="3101141" cy="0"/>
          </a:xfrm>
          <a:prstGeom prst="straightConnector1">
            <a:avLst/>
          </a:prstGeom>
          <a:ln w="25400">
            <a:solidFill>
              <a:srgbClr val="FF0000"/>
            </a:solidFill>
            <a:prstDash val="sysDot"/>
            <a:headEnd w="lg" len="lg"/>
            <a:tailEnd type="stealt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B2DD70B-2E83-4C41-B37E-BCACEA68ACCC}"/>
              </a:ext>
            </a:extLst>
          </p:cNvPr>
          <p:cNvSpPr txBox="1"/>
          <p:nvPr/>
        </p:nvSpPr>
        <p:spPr>
          <a:xfrm>
            <a:off x="7216009" y="3482766"/>
            <a:ext cx="2156519" cy="276999"/>
          </a:xfrm>
          <a:prstGeom prst="rect">
            <a:avLst/>
          </a:prstGeom>
          <a:noFill/>
        </p:spPr>
        <p:txBody>
          <a:bodyPr wrap="square" rtlCol="0">
            <a:spAutoFit/>
          </a:bodyPr>
          <a:lstStyle/>
          <a:p>
            <a:r>
              <a:rPr lang="en-US" sz="1200" dirty="0">
                <a:latin typeface="+mj-lt"/>
              </a:rPr>
              <a:t>Reflected (backscatter) signal</a:t>
            </a:r>
          </a:p>
        </p:txBody>
      </p:sp>
      <p:sp>
        <p:nvSpPr>
          <p:cNvPr id="23" name="Triangle 22">
            <a:extLst>
              <a:ext uri="{FF2B5EF4-FFF2-40B4-BE49-F238E27FC236}">
                <a16:creationId xmlns:a16="http://schemas.microsoft.com/office/drawing/2014/main" id="{D83BF59E-717A-704F-9767-794FEC81E602}"/>
              </a:ext>
            </a:extLst>
          </p:cNvPr>
          <p:cNvSpPr/>
          <p:nvPr/>
        </p:nvSpPr>
        <p:spPr>
          <a:xfrm rot="10800000">
            <a:off x="9990831" y="3413902"/>
            <a:ext cx="679478" cy="5592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008395C1-4386-1B49-A58C-C976A6F9995E}"/>
              </a:ext>
            </a:extLst>
          </p:cNvPr>
          <p:cNvCxnSpPr>
            <a:cxnSpLocks/>
          </p:cNvCxnSpPr>
          <p:nvPr/>
        </p:nvCxnSpPr>
        <p:spPr>
          <a:xfrm>
            <a:off x="10330570" y="3973163"/>
            <a:ext cx="0" cy="1146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7D0F0D-04AF-9C4B-87DD-123203379ED4}"/>
              </a:ext>
            </a:extLst>
          </p:cNvPr>
          <p:cNvCxnSpPr>
            <a:cxnSpLocks/>
          </p:cNvCxnSpPr>
          <p:nvPr/>
        </p:nvCxnSpPr>
        <p:spPr>
          <a:xfrm>
            <a:off x="10070038" y="5119437"/>
            <a:ext cx="5210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7F267-3A71-244D-AEA1-6DE075C22C50}"/>
              </a:ext>
            </a:extLst>
          </p:cNvPr>
          <p:cNvCxnSpPr>
            <a:cxnSpLocks/>
          </p:cNvCxnSpPr>
          <p:nvPr/>
        </p:nvCxnSpPr>
        <p:spPr>
          <a:xfrm>
            <a:off x="10191470" y="5269833"/>
            <a:ext cx="2578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8A18110-849D-0A40-9C5D-F80B82987437}"/>
              </a:ext>
            </a:extLst>
          </p:cNvPr>
          <p:cNvCxnSpPr>
            <a:cxnSpLocks/>
          </p:cNvCxnSpPr>
          <p:nvPr/>
        </p:nvCxnSpPr>
        <p:spPr>
          <a:xfrm>
            <a:off x="10277849" y="5422233"/>
            <a:ext cx="1054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CC0A8D-A37D-4241-98C1-7E81BF6E8DA4}"/>
              </a:ext>
            </a:extLst>
          </p:cNvPr>
          <p:cNvSpPr txBox="1"/>
          <p:nvPr/>
        </p:nvSpPr>
        <p:spPr>
          <a:xfrm>
            <a:off x="9946915" y="5800673"/>
            <a:ext cx="1152009" cy="338554"/>
          </a:xfrm>
          <a:prstGeom prst="rect">
            <a:avLst/>
          </a:prstGeom>
          <a:noFill/>
        </p:spPr>
        <p:txBody>
          <a:bodyPr wrap="square" rtlCol="0">
            <a:spAutoFit/>
          </a:bodyPr>
          <a:lstStyle/>
          <a:p>
            <a:r>
              <a:rPr lang="en-US" sz="1600" b="1" dirty="0">
                <a:latin typeface="+mj-lt"/>
              </a:rPr>
              <a:t>Receiver</a:t>
            </a:r>
          </a:p>
        </p:txBody>
      </p:sp>
      <p:cxnSp>
        <p:nvCxnSpPr>
          <p:cNvPr id="7" name="Straight Connector 6">
            <a:extLst>
              <a:ext uri="{FF2B5EF4-FFF2-40B4-BE49-F238E27FC236}">
                <a16:creationId xmlns:a16="http://schemas.microsoft.com/office/drawing/2014/main" id="{36EA02CE-C85F-4A41-99D9-A477BF4076F1}"/>
              </a:ext>
            </a:extLst>
          </p:cNvPr>
          <p:cNvCxnSpPr>
            <a:cxnSpLocks/>
          </p:cNvCxnSpPr>
          <p:nvPr/>
        </p:nvCxnSpPr>
        <p:spPr>
          <a:xfrm flipV="1">
            <a:off x="6360695"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AC8C91A-D548-9D4E-B58C-1EB73101C6E3}"/>
              </a:ext>
            </a:extLst>
          </p:cNvPr>
          <p:cNvCxnSpPr>
            <a:cxnSpLocks/>
          </p:cNvCxnSpPr>
          <p:nvPr/>
        </p:nvCxnSpPr>
        <p:spPr>
          <a:xfrm flipH="1">
            <a:off x="6360695" y="4959219"/>
            <a:ext cx="2536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4771E9-21E5-604A-BB0E-6D5C3F6772C0}"/>
              </a:ext>
            </a:extLst>
          </p:cNvPr>
          <p:cNvCxnSpPr>
            <a:cxnSpLocks/>
          </p:cNvCxnSpPr>
          <p:nvPr/>
        </p:nvCxnSpPr>
        <p:spPr>
          <a:xfrm flipV="1">
            <a:off x="6614359" y="4959219"/>
            <a:ext cx="0"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CDBA7D-AB35-9444-A84A-0BC7978DD6D4}"/>
              </a:ext>
            </a:extLst>
          </p:cNvPr>
          <p:cNvCxnSpPr>
            <a:cxnSpLocks/>
          </p:cNvCxnSpPr>
          <p:nvPr/>
        </p:nvCxnSpPr>
        <p:spPr>
          <a:xfrm flipH="1">
            <a:off x="6614359" y="5235945"/>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8063890-90D7-A14C-905A-98F7447CDD24}"/>
              </a:ext>
            </a:extLst>
          </p:cNvPr>
          <p:cNvCxnSpPr>
            <a:cxnSpLocks/>
          </p:cNvCxnSpPr>
          <p:nvPr/>
        </p:nvCxnSpPr>
        <p:spPr>
          <a:xfrm flipV="1">
            <a:off x="6878052" y="4959219"/>
            <a:ext cx="1"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E5BC539-10FF-B649-8859-253C25E116BD}"/>
              </a:ext>
            </a:extLst>
          </p:cNvPr>
          <p:cNvCxnSpPr>
            <a:cxnSpLocks/>
          </p:cNvCxnSpPr>
          <p:nvPr/>
        </p:nvCxnSpPr>
        <p:spPr>
          <a:xfrm flipH="1">
            <a:off x="6874891" y="4959219"/>
            <a:ext cx="2636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B0FADAB-D6D5-324A-8B17-0541A596D4FF}"/>
              </a:ext>
            </a:extLst>
          </p:cNvPr>
          <p:cNvCxnSpPr>
            <a:cxnSpLocks/>
          </p:cNvCxnSpPr>
          <p:nvPr/>
        </p:nvCxnSpPr>
        <p:spPr>
          <a:xfrm flipV="1">
            <a:off x="7130411" y="4959219"/>
            <a:ext cx="8174" cy="27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B8F55F6-9C68-EF46-9527-BF8A937E1CFD}"/>
              </a:ext>
            </a:extLst>
          </p:cNvPr>
          <p:cNvCxnSpPr>
            <a:cxnSpLocks/>
          </p:cNvCxnSpPr>
          <p:nvPr/>
        </p:nvCxnSpPr>
        <p:spPr>
          <a:xfrm flipH="1" flipV="1">
            <a:off x="6202279" y="5230133"/>
            <a:ext cx="158417" cy="1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696D6A-9E9D-624A-A8D8-3CFD96ACE76D}"/>
              </a:ext>
            </a:extLst>
          </p:cNvPr>
          <p:cNvCxnSpPr>
            <a:cxnSpLocks/>
          </p:cNvCxnSpPr>
          <p:nvPr/>
        </p:nvCxnSpPr>
        <p:spPr>
          <a:xfrm flipH="1">
            <a:off x="7130412" y="5230133"/>
            <a:ext cx="208851"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2368AF33-5ECA-4FD8-9F03-17818CBA3B6A}"/>
              </a:ext>
            </a:extLst>
          </p:cNvPr>
          <p:cNvSpPr>
            <a:spLocks noGrp="1"/>
          </p:cNvSpPr>
          <p:nvPr>
            <p:ph type="sldNum" sz="quarter" idx="12"/>
          </p:nvPr>
        </p:nvSpPr>
        <p:spPr/>
        <p:txBody>
          <a:bodyPr/>
          <a:lstStyle/>
          <a:p>
            <a:fld id="{687B7451-1438-CB4A-8106-82A64F1C7D7B}" type="slidenum">
              <a:rPr lang="sv-SE" smtClean="0"/>
              <a:t>28</a:t>
            </a:fld>
            <a:endParaRPr lang="sv-SE"/>
          </a:p>
        </p:txBody>
      </p:sp>
      <p:sp>
        <p:nvSpPr>
          <p:cNvPr id="8" name="Title 7">
            <a:extLst>
              <a:ext uri="{FF2B5EF4-FFF2-40B4-BE49-F238E27FC236}">
                <a16:creationId xmlns:a16="http://schemas.microsoft.com/office/drawing/2014/main" id="{97169507-A2AE-44B3-9C73-8CD7CC8B9C25}"/>
              </a:ext>
            </a:extLst>
          </p:cNvPr>
          <p:cNvSpPr>
            <a:spLocks noGrp="1"/>
          </p:cNvSpPr>
          <p:nvPr>
            <p:ph type="title"/>
          </p:nvPr>
        </p:nvSpPr>
        <p:spPr/>
        <p:txBody>
          <a:bodyPr>
            <a:normAutofit/>
          </a:bodyPr>
          <a:lstStyle/>
          <a:p>
            <a:r>
              <a:rPr lang="en-US" dirty="0">
                <a:latin typeface="+mn-lt"/>
              </a:rPr>
              <a:t>Backscatter transmits at (up to) 10000x lower power consumption than conventional radios</a:t>
            </a:r>
            <a:endParaRPr lang="en-SE" dirty="0">
              <a:latin typeface="+mn-lt"/>
            </a:endParaRPr>
          </a:p>
        </p:txBody>
      </p:sp>
    </p:spTree>
    <p:extLst>
      <p:ext uri="{BB962C8B-B14F-4D97-AF65-F5344CB8AC3E}">
        <p14:creationId xmlns:p14="http://schemas.microsoft.com/office/powerpoint/2010/main" val="11837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41" grpId="0"/>
      <p:bldP spid="42" grpId="0"/>
      <p:bldP spid="43" grpId="0"/>
      <p:bldP spid="44" grpId="0"/>
      <p:bldP spid="21" grpId="0"/>
      <p:bldP spid="20" grpId="0"/>
      <p:bldP spid="23" grpId="0" animBg="1"/>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655761" cy="2656355"/>
          </a:xfrm>
        </p:spPr>
        <p:txBody>
          <a:bodyPr>
            <a:normAutofit/>
          </a:bodyPr>
          <a:lstStyle/>
          <a:p>
            <a:r>
              <a:rPr lang="en-US" dirty="0">
                <a:latin typeface="+mj-lt"/>
              </a:rPr>
              <a:t>First backscatter system: Great seal bug (The Thing) 1945</a:t>
            </a:r>
          </a:p>
          <a:p>
            <a:r>
              <a:rPr lang="en-US" dirty="0">
                <a:latin typeface="+mj-lt"/>
              </a:rPr>
              <a:t>RFIDs: one of the most widely deployed backscatter system</a:t>
            </a:r>
          </a:p>
          <a:p>
            <a:endParaRPr lang="en-US" dirty="0">
              <a:latin typeface="+mj-lt"/>
            </a:endParaRPr>
          </a:p>
        </p:txBody>
      </p:sp>
      <p:pic>
        <p:nvPicPr>
          <p:cNvPr id="7" name="Picture 6" descr="A picture containing music&#10;&#10;Description automatically generated">
            <a:extLst>
              <a:ext uri="{FF2B5EF4-FFF2-40B4-BE49-F238E27FC236}">
                <a16:creationId xmlns:a16="http://schemas.microsoft.com/office/drawing/2014/main" id="{95E11F67-D850-4B98-BBF1-661D1B4DDEE9}"/>
              </a:ext>
            </a:extLst>
          </p:cNvPr>
          <p:cNvPicPr>
            <a:picLocks noChangeAspect="1"/>
          </p:cNvPicPr>
          <p:nvPr/>
        </p:nvPicPr>
        <p:blipFill>
          <a:blip r:embed="rId3"/>
          <a:stretch>
            <a:fillRect/>
          </a:stretch>
        </p:blipFill>
        <p:spPr>
          <a:xfrm>
            <a:off x="1346800" y="3429000"/>
            <a:ext cx="3324102" cy="1572120"/>
          </a:xfrm>
          <a:prstGeom prst="rect">
            <a:avLst/>
          </a:prstGeom>
        </p:spPr>
      </p:pic>
      <p:sp>
        <p:nvSpPr>
          <p:cNvPr id="22" name="TextBox 21">
            <a:extLst>
              <a:ext uri="{FF2B5EF4-FFF2-40B4-BE49-F238E27FC236}">
                <a16:creationId xmlns:a16="http://schemas.microsoft.com/office/drawing/2014/main" id="{F8DC878F-68DA-4136-A6E3-E237605BF3F2}"/>
              </a:ext>
            </a:extLst>
          </p:cNvPr>
          <p:cNvSpPr txBox="1"/>
          <p:nvPr/>
        </p:nvSpPr>
        <p:spPr>
          <a:xfrm>
            <a:off x="588470" y="5395083"/>
            <a:ext cx="5227129" cy="338554"/>
          </a:xfrm>
          <a:prstGeom prst="rect">
            <a:avLst/>
          </a:prstGeom>
          <a:noFill/>
        </p:spPr>
        <p:txBody>
          <a:bodyPr wrap="square" rtlCol="0">
            <a:spAutoFit/>
          </a:bodyPr>
          <a:lstStyle/>
          <a:p>
            <a:pPr algn="ctr"/>
            <a:r>
              <a:rPr lang="en-US" sz="1600" dirty="0">
                <a:latin typeface="+mj-lt"/>
              </a:rPr>
              <a:t>Great Seal Bug (Backscatter device embedded for spying)</a:t>
            </a: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29</a:t>
            </a:fld>
            <a:endParaRPr lang="sv-SE"/>
          </a:p>
        </p:txBody>
      </p:sp>
      <p:pic>
        <p:nvPicPr>
          <p:cNvPr id="8" name="Picture 7">
            <a:extLst>
              <a:ext uri="{FF2B5EF4-FFF2-40B4-BE49-F238E27FC236}">
                <a16:creationId xmlns:a16="http://schemas.microsoft.com/office/drawing/2014/main" id="{5B8404D4-8FBE-4665-89E8-16592CF0E2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6956" y="3594210"/>
            <a:ext cx="4179654" cy="1241700"/>
          </a:xfrm>
          <a:prstGeom prst="rect">
            <a:avLst/>
          </a:prstGeom>
        </p:spPr>
      </p:pic>
      <p:sp>
        <p:nvSpPr>
          <p:cNvPr id="9" name="TextBox 8">
            <a:extLst>
              <a:ext uri="{FF2B5EF4-FFF2-40B4-BE49-F238E27FC236}">
                <a16:creationId xmlns:a16="http://schemas.microsoft.com/office/drawing/2014/main" id="{A17EDF66-1A0F-4D4C-B1EC-E9179B1232C4}"/>
              </a:ext>
            </a:extLst>
          </p:cNvPr>
          <p:cNvSpPr txBox="1"/>
          <p:nvPr/>
        </p:nvSpPr>
        <p:spPr>
          <a:xfrm>
            <a:off x="6376403" y="5388852"/>
            <a:ext cx="5227129" cy="338554"/>
          </a:xfrm>
          <a:prstGeom prst="rect">
            <a:avLst/>
          </a:prstGeom>
          <a:noFill/>
        </p:spPr>
        <p:txBody>
          <a:bodyPr wrap="square" rtlCol="0">
            <a:spAutoFit/>
          </a:bodyPr>
          <a:lstStyle/>
          <a:p>
            <a:pPr algn="ctr"/>
            <a:r>
              <a:rPr lang="en-US" sz="1600" dirty="0">
                <a:latin typeface="+mj-lt"/>
              </a:rPr>
              <a:t>RFID System</a:t>
            </a:r>
          </a:p>
        </p:txBody>
      </p:sp>
      <p:sp>
        <p:nvSpPr>
          <p:cNvPr id="14" name="Title 7">
            <a:extLst>
              <a:ext uri="{FF2B5EF4-FFF2-40B4-BE49-F238E27FC236}">
                <a16:creationId xmlns:a16="http://schemas.microsoft.com/office/drawing/2014/main" id="{B7A11929-B063-4C8C-9636-96351C00E8C7}"/>
              </a:ext>
            </a:extLst>
          </p:cNvPr>
          <p:cNvSpPr>
            <a:spLocks noGrp="1"/>
          </p:cNvSpPr>
          <p:nvPr>
            <p:ph type="title"/>
          </p:nvPr>
        </p:nvSpPr>
        <p:spPr>
          <a:xfrm>
            <a:off x="838200" y="365125"/>
            <a:ext cx="10515600" cy="1325563"/>
          </a:xfrm>
        </p:spPr>
        <p:txBody>
          <a:bodyPr>
            <a:normAutofit/>
          </a:bodyPr>
          <a:lstStyle/>
          <a:p>
            <a:r>
              <a:rPr lang="en-US" sz="4000" dirty="0">
                <a:latin typeface="+mn-lt"/>
              </a:rPr>
              <a:t>Backscatter is not a new transmission mechanism</a:t>
            </a:r>
            <a:endParaRPr lang="en-SE" sz="4000" dirty="0">
              <a:latin typeface="+mn-lt"/>
            </a:endParaRPr>
          </a:p>
        </p:txBody>
      </p:sp>
      <p:sp>
        <p:nvSpPr>
          <p:cNvPr id="2" name="Footer Placeholder 1">
            <a:extLst>
              <a:ext uri="{FF2B5EF4-FFF2-40B4-BE49-F238E27FC236}">
                <a16:creationId xmlns:a16="http://schemas.microsoft.com/office/drawing/2014/main" id="{160F5AEE-72E7-4597-BA60-B3BB20823115}"/>
              </a:ext>
            </a:extLst>
          </p:cNvPr>
          <p:cNvSpPr>
            <a:spLocks noGrp="1"/>
          </p:cNvSpPr>
          <p:nvPr>
            <p:ph type="ftr" sz="quarter" idx="11"/>
          </p:nvPr>
        </p:nvSpPr>
        <p:spPr/>
        <p:txBody>
          <a:bodyPr/>
          <a:lstStyle/>
          <a:p>
            <a:r>
              <a:rPr lang="sv-SE" dirty="0" err="1"/>
              <a:t>ambujv@nus.edu.sg</a:t>
            </a:r>
            <a:endParaRPr lang="sv-SE" dirty="0"/>
          </a:p>
        </p:txBody>
      </p:sp>
      <p:pic>
        <p:nvPicPr>
          <p:cNvPr id="5" name="Picture 4" descr="A picture containing text, stationary&#10;&#10;Description automatically generated">
            <a:extLst>
              <a:ext uri="{FF2B5EF4-FFF2-40B4-BE49-F238E27FC236}">
                <a16:creationId xmlns:a16="http://schemas.microsoft.com/office/drawing/2014/main" id="{8320A420-7372-DFB3-423F-27792F6AC6E2}"/>
              </a:ext>
            </a:extLst>
          </p:cNvPr>
          <p:cNvPicPr>
            <a:picLocks noChangeAspect="1"/>
          </p:cNvPicPr>
          <p:nvPr/>
        </p:nvPicPr>
        <p:blipFill>
          <a:blip r:embed="rId5"/>
          <a:stretch>
            <a:fillRect/>
          </a:stretch>
        </p:blipFill>
        <p:spPr>
          <a:xfrm>
            <a:off x="5977103" y="3349028"/>
            <a:ext cx="2633497" cy="1755665"/>
          </a:xfrm>
          <a:prstGeom prst="rect">
            <a:avLst/>
          </a:prstGeom>
        </p:spPr>
      </p:pic>
    </p:spTree>
    <p:extLst>
      <p:ext uri="{BB962C8B-B14F-4D97-AF65-F5344CB8AC3E}">
        <p14:creationId xmlns:p14="http://schemas.microsoft.com/office/powerpoint/2010/main" val="1206533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b="1" dirty="0">
                <a:sym typeface="Wingdings" pitchFamily="2" charset="2"/>
              </a:rPr>
              <a:t>Let us recall what was covered in the last lecture</a:t>
            </a:r>
          </a:p>
          <a:p>
            <a:r>
              <a:rPr lang="en-US" dirty="0">
                <a:latin typeface="+mj-lt"/>
              </a:rPr>
              <a:t>Energy consumption calculation</a:t>
            </a:r>
          </a:p>
          <a:p>
            <a:r>
              <a:rPr lang="en-US" dirty="0">
                <a:latin typeface="+mj-lt"/>
              </a:rPr>
              <a:t>Low-power wireless transmissions using backscatter mechanism</a:t>
            </a:r>
          </a:p>
          <a:p>
            <a:r>
              <a:rPr lang="en-US" dirty="0">
                <a:latin typeface="+mj-lt"/>
              </a:rPr>
              <a:t>Backscatter like mechanism and </a:t>
            </a:r>
            <a:r>
              <a:rPr lang="en-US" dirty="0" err="1">
                <a:latin typeface="+mj-lt"/>
              </a:rPr>
              <a:t>LiFi</a:t>
            </a:r>
            <a:endParaRPr lang="en-US" dirty="0">
              <a:latin typeface="+mj-lt"/>
            </a:endParaRPr>
          </a:p>
          <a:p>
            <a:r>
              <a:rPr lang="en-US" dirty="0">
                <a:latin typeface="+mj-lt"/>
              </a:rPr>
              <a:t>Communication layers and medium access control</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3</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212571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81FB-04C4-DA4B-871C-C5AD026968C4}"/>
              </a:ext>
            </a:extLst>
          </p:cNvPr>
          <p:cNvSpPr>
            <a:spLocks noGrp="1"/>
          </p:cNvSpPr>
          <p:nvPr>
            <p:ph type="title"/>
          </p:nvPr>
        </p:nvSpPr>
        <p:spPr/>
        <p:txBody>
          <a:bodyPr/>
          <a:lstStyle/>
          <a:p>
            <a:r>
              <a:rPr lang="en-US" dirty="0">
                <a:latin typeface="+mn-lt"/>
              </a:rPr>
              <a:t>RFID is </a:t>
            </a:r>
            <a:r>
              <a:rPr lang="en-US" i="1" dirty="0">
                <a:latin typeface="+mn-lt"/>
              </a:rPr>
              <a:t>everywhere</a:t>
            </a:r>
            <a:r>
              <a:rPr lang="en-US" dirty="0">
                <a:latin typeface="+mn-lt"/>
              </a:rPr>
              <a:t> nowadays</a:t>
            </a:r>
          </a:p>
        </p:txBody>
      </p:sp>
      <p:sp>
        <p:nvSpPr>
          <p:cNvPr id="3" name="Content Placeholder 2">
            <a:extLst>
              <a:ext uri="{FF2B5EF4-FFF2-40B4-BE49-F238E27FC236}">
                <a16:creationId xmlns:a16="http://schemas.microsoft.com/office/drawing/2014/main" id="{FE75ADB5-0C44-8942-96DF-F89EF4F4370E}"/>
              </a:ext>
            </a:extLst>
          </p:cNvPr>
          <p:cNvSpPr>
            <a:spLocks noGrp="1"/>
          </p:cNvSpPr>
          <p:nvPr>
            <p:ph idx="1"/>
          </p:nvPr>
        </p:nvSpPr>
        <p:spPr/>
        <p:txBody>
          <a:bodyPr/>
          <a:lstStyle/>
          <a:p>
            <a:r>
              <a:rPr lang="en-US" dirty="0"/>
              <a:t>Fundamental design principle is </a:t>
            </a:r>
            <a:r>
              <a:rPr lang="en-US" i="1" dirty="0"/>
              <a:t>asymmetry</a:t>
            </a:r>
          </a:p>
          <a:p>
            <a:pPr lvl="1"/>
            <a:r>
              <a:rPr lang="en-US" dirty="0"/>
              <a:t>Extremely simple, cheap tags</a:t>
            </a:r>
          </a:p>
          <a:p>
            <a:pPr lvl="1"/>
            <a:r>
              <a:rPr lang="en-US" dirty="0"/>
              <a:t>Complex readers</a:t>
            </a:r>
          </a:p>
        </p:txBody>
      </p:sp>
      <p:sp>
        <p:nvSpPr>
          <p:cNvPr id="4" name="Slide Number Placeholder 3">
            <a:extLst>
              <a:ext uri="{FF2B5EF4-FFF2-40B4-BE49-F238E27FC236}">
                <a16:creationId xmlns:a16="http://schemas.microsoft.com/office/drawing/2014/main" id="{830E1162-410D-3A4C-8C3B-74FC6465FFB1}"/>
              </a:ext>
            </a:extLst>
          </p:cNvPr>
          <p:cNvSpPr>
            <a:spLocks noGrp="1"/>
          </p:cNvSpPr>
          <p:nvPr>
            <p:ph type="sldNum" sz="quarter" idx="12"/>
          </p:nvPr>
        </p:nvSpPr>
        <p:spPr/>
        <p:txBody>
          <a:bodyPr/>
          <a:lstStyle/>
          <a:p>
            <a:pPr algn="r"/>
            <a:fld id="{434A358D-2637-E146-A3BD-05BD470B507B}" type="slidenum">
              <a:rPr lang="en-US" smtClean="0"/>
              <a:pPr algn="r"/>
              <a:t>30</a:t>
            </a:fld>
            <a:endParaRPr lang="en-US" dirty="0"/>
          </a:p>
        </p:txBody>
      </p:sp>
      <p:pic>
        <p:nvPicPr>
          <p:cNvPr id="6" name="Picture 5">
            <a:extLst>
              <a:ext uri="{FF2B5EF4-FFF2-40B4-BE49-F238E27FC236}">
                <a16:creationId xmlns:a16="http://schemas.microsoft.com/office/drawing/2014/main" id="{C423A4BB-59E2-694D-95A3-5E2314BBA0A9}"/>
              </a:ext>
            </a:extLst>
          </p:cNvPr>
          <p:cNvPicPr>
            <a:picLocks noChangeAspect="1"/>
          </p:cNvPicPr>
          <p:nvPr/>
        </p:nvPicPr>
        <p:blipFill rotWithShape="1">
          <a:blip r:embed="rId3"/>
          <a:srcRect l="31998"/>
          <a:stretch/>
        </p:blipFill>
        <p:spPr>
          <a:xfrm>
            <a:off x="7917705" y="3297645"/>
            <a:ext cx="3293713" cy="2714655"/>
          </a:xfrm>
          <a:prstGeom prst="rect">
            <a:avLst/>
          </a:prstGeom>
        </p:spPr>
      </p:pic>
      <p:pic>
        <p:nvPicPr>
          <p:cNvPr id="7" name="Picture 6">
            <a:extLst>
              <a:ext uri="{FF2B5EF4-FFF2-40B4-BE49-F238E27FC236}">
                <a16:creationId xmlns:a16="http://schemas.microsoft.com/office/drawing/2014/main" id="{CADCBB96-E893-D641-A184-0F4CBEE124F2}"/>
              </a:ext>
            </a:extLst>
          </p:cNvPr>
          <p:cNvPicPr>
            <a:picLocks noChangeAspect="1"/>
          </p:cNvPicPr>
          <p:nvPr/>
        </p:nvPicPr>
        <p:blipFill rotWithShape="1">
          <a:blip r:embed="rId4"/>
          <a:srcRect r="19433"/>
          <a:stretch/>
        </p:blipFill>
        <p:spPr>
          <a:xfrm>
            <a:off x="4232732" y="3297645"/>
            <a:ext cx="3208623" cy="2714655"/>
          </a:xfrm>
          <a:prstGeom prst="rect">
            <a:avLst/>
          </a:prstGeom>
        </p:spPr>
      </p:pic>
      <p:pic>
        <p:nvPicPr>
          <p:cNvPr id="8" name="Picture 7">
            <a:extLst>
              <a:ext uri="{FF2B5EF4-FFF2-40B4-BE49-F238E27FC236}">
                <a16:creationId xmlns:a16="http://schemas.microsoft.com/office/drawing/2014/main" id="{C98E535B-D7B8-DD4F-8A00-CFACE66631B3}"/>
              </a:ext>
            </a:extLst>
          </p:cNvPr>
          <p:cNvPicPr>
            <a:picLocks noChangeAspect="1"/>
          </p:cNvPicPr>
          <p:nvPr/>
        </p:nvPicPr>
        <p:blipFill>
          <a:blip r:embed="rId5"/>
          <a:stretch>
            <a:fillRect/>
          </a:stretch>
        </p:blipFill>
        <p:spPr>
          <a:xfrm>
            <a:off x="842513" y="3810000"/>
            <a:ext cx="3152044" cy="2048626"/>
          </a:xfrm>
          <a:prstGeom prst="rect">
            <a:avLst/>
          </a:prstGeom>
        </p:spPr>
      </p:pic>
    </p:spTree>
    <p:extLst>
      <p:ext uri="{BB962C8B-B14F-4D97-AF65-F5344CB8AC3E}">
        <p14:creationId xmlns:p14="http://schemas.microsoft.com/office/powerpoint/2010/main" val="4232687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lstStyle/>
          <a:p>
            <a:r>
              <a:rPr lang="en-US" dirty="0">
                <a:latin typeface="+mn-lt"/>
              </a:rPr>
              <a:t>Radio Frequency ID</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p:txBody>
          <a:bodyPr>
            <a:normAutofit lnSpcReduction="10000"/>
          </a:bodyPr>
          <a:lstStyle/>
          <a:p>
            <a:r>
              <a:rPr lang="en-US" dirty="0">
                <a:latin typeface="+mj-lt"/>
              </a:rPr>
              <a:t>Cheap, low-power ubiquitous communication</a:t>
            </a:r>
          </a:p>
          <a:p>
            <a:pPr lvl="1"/>
            <a:r>
              <a:rPr lang="en-US" dirty="0">
                <a:latin typeface="+mj-lt"/>
              </a:rPr>
              <a:t>RFID tags on (or in) products</a:t>
            </a:r>
          </a:p>
          <a:p>
            <a:pPr lvl="1"/>
            <a:r>
              <a:rPr lang="en-US" dirty="0">
                <a:latin typeface="+mj-lt"/>
              </a:rPr>
              <a:t>NFC communication to/from smartphone</a:t>
            </a:r>
          </a:p>
          <a:p>
            <a:pPr lvl="1"/>
            <a:endParaRPr lang="en-US" dirty="0">
              <a:latin typeface="+mj-lt"/>
            </a:endParaRPr>
          </a:p>
          <a:p>
            <a:r>
              <a:rPr lang="en-US" dirty="0">
                <a:latin typeface="+mj-lt"/>
              </a:rPr>
              <a:t>Requirements</a:t>
            </a:r>
          </a:p>
          <a:p>
            <a:pPr lvl="1"/>
            <a:r>
              <a:rPr lang="en-US" dirty="0">
                <a:latin typeface="+mj-lt"/>
              </a:rPr>
              <a:t>Need to transmit small amount of data (ID)</a:t>
            </a:r>
          </a:p>
          <a:p>
            <a:pPr lvl="1"/>
            <a:r>
              <a:rPr lang="en-US" dirty="0">
                <a:latin typeface="+mj-lt"/>
              </a:rPr>
              <a:t>Need to operate with little or no energy</a:t>
            </a:r>
          </a:p>
          <a:p>
            <a:pPr lvl="2"/>
            <a:r>
              <a:rPr lang="en-US" dirty="0">
                <a:latin typeface="+mj-lt"/>
              </a:rPr>
              <a:t>Most do not have batteries</a:t>
            </a:r>
          </a:p>
          <a:p>
            <a:pPr lvl="1"/>
            <a:r>
              <a:rPr lang="en-US" dirty="0">
                <a:latin typeface="+mj-lt"/>
              </a:rPr>
              <a:t>Short interaction time (fast enough bit rate)</a:t>
            </a:r>
          </a:p>
          <a:p>
            <a:pPr lvl="1"/>
            <a:r>
              <a:rPr lang="en-US" dirty="0">
                <a:latin typeface="+mj-lt"/>
              </a:rPr>
              <a:t>Range can be extremely limited</a:t>
            </a:r>
          </a:p>
          <a:p>
            <a:pPr lvl="2"/>
            <a:r>
              <a:rPr lang="en-US" dirty="0">
                <a:latin typeface="+mj-lt"/>
              </a:rPr>
              <a:t>Meters to centimeters (or millimeters)</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31</a:t>
            </a:fld>
            <a:endParaRPr lang="en-US"/>
          </a:p>
        </p:txBody>
      </p:sp>
      <p:pic>
        <p:nvPicPr>
          <p:cNvPr id="1028" name="Picture 4">
            <a:extLst>
              <a:ext uri="{FF2B5EF4-FFF2-40B4-BE49-F238E27FC236}">
                <a16:creationId xmlns:a16="http://schemas.microsoft.com/office/drawing/2014/main" id="{BEFB1D33-6007-4C10-9913-5CB9CA7B0C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366"/>
          <a:stretch/>
        </p:blipFill>
        <p:spPr bwMode="auto">
          <a:xfrm>
            <a:off x="7960894" y="4829722"/>
            <a:ext cx="3619500" cy="14345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448F3C8-ACA3-4507-841E-49970E4878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16" b="13607"/>
          <a:stretch/>
        </p:blipFill>
        <p:spPr bwMode="auto">
          <a:xfrm>
            <a:off x="8141869" y="2617295"/>
            <a:ext cx="3257550" cy="1978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81F327C-FC6A-4F41-8CCB-1C257F2FA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0019" y="271518"/>
            <a:ext cx="28194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928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8175E-5B28-0D43-8156-B8032398161A}"/>
              </a:ext>
            </a:extLst>
          </p:cNvPr>
          <p:cNvSpPr>
            <a:spLocks noGrp="1"/>
          </p:cNvSpPr>
          <p:nvPr>
            <p:ph type="title"/>
          </p:nvPr>
        </p:nvSpPr>
        <p:spPr/>
        <p:txBody>
          <a:bodyPr/>
          <a:lstStyle/>
          <a:p>
            <a:r>
              <a:rPr lang="en-US" dirty="0">
                <a:latin typeface="+mn-lt"/>
              </a:rPr>
              <a:t>Let’s look at RFID standards to get a sense of the numbers</a:t>
            </a:r>
          </a:p>
        </p:txBody>
      </p:sp>
      <p:sp>
        <p:nvSpPr>
          <p:cNvPr id="3" name="Content Placeholder 2">
            <a:extLst>
              <a:ext uri="{FF2B5EF4-FFF2-40B4-BE49-F238E27FC236}">
                <a16:creationId xmlns:a16="http://schemas.microsoft.com/office/drawing/2014/main" id="{CA55DD96-8522-7749-BA38-79FB90A6BF31}"/>
              </a:ext>
            </a:extLst>
          </p:cNvPr>
          <p:cNvSpPr>
            <a:spLocks noGrp="1"/>
          </p:cNvSpPr>
          <p:nvPr>
            <p:ph idx="1"/>
          </p:nvPr>
        </p:nvSpPr>
        <p:spPr/>
        <p:txBody>
          <a:bodyPr>
            <a:normAutofit lnSpcReduction="10000"/>
          </a:bodyPr>
          <a:lstStyle/>
          <a:p>
            <a:r>
              <a:rPr lang="en-US" dirty="0">
                <a:latin typeface="+mj-lt"/>
              </a:rPr>
              <a:t>Low Frequency (~300 kHz) — mostly legacy</a:t>
            </a:r>
          </a:p>
          <a:p>
            <a:pPr lvl="1"/>
            <a:r>
              <a:rPr lang="en-US" dirty="0">
                <a:latin typeface="+mj-lt"/>
              </a:rPr>
              <a:t>~10cm read range (inductive coupling)</a:t>
            </a:r>
          </a:p>
          <a:p>
            <a:pPr lvl="1"/>
            <a:endParaRPr lang="en-US" dirty="0">
              <a:latin typeface="+mj-lt"/>
            </a:endParaRPr>
          </a:p>
          <a:p>
            <a:r>
              <a:rPr lang="en-US" dirty="0">
                <a:latin typeface="+mj-lt"/>
              </a:rPr>
              <a:t>High Frequency (3~30 MHz; often 13.56 MHz)</a:t>
            </a:r>
          </a:p>
          <a:p>
            <a:pPr lvl="1"/>
            <a:r>
              <a:rPr lang="en-US" dirty="0">
                <a:latin typeface="+mj-lt"/>
              </a:rPr>
              <a:t>Passive: 4~7 m max </a:t>
            </a:r>
          </a:p>
          <a:p>
            <a:pPr lvl="1"/>
            <a:r>
              <a:rPr lang="en-US" dirty="0">
                <a:latin typeface="+mj-lt"/>
              </a:rPr>
              <a:t>Semi-Passive: 10~30 m max</a:t>
            </a:r>
          </a:p>
          <a:p>
            <a:pPr lvl="1"/>
            <a:r>
              <a:rPr lang="en-US" dirty="0">
                <a:latin typeface="+mj-lt"/>
              </a:rPr>
              <a:t>Active: 30+ m</a:t>
            </a:r>
          </a:p>
          <a:p>
            <a:pPr lvl="1"/>
            <a:endParaRPr lang="en-US" dirty="0">
              <a:latin typeface="+mj-lt"/>
            </a:endParaRPr>
          </a:p>
          <a:p>
            <a:r>
              <a:rPr lang="en-US" dirty="0">
                <a:latin typeface="+mj-lt"/>
              </a:rPr>
              <a:t>Ultra-High Frequency (300 MHz ~ 3 GHz)</a:t>
            </a:r>
          </a:p>
          <a:p>
            <a:pPr lvl="1"/>
            <a:r>
              <a:rPr lang="en-US" dirty="0">
                <a:latin typeface="+mj-lt"/>
              </a:rPr>
              <a:t>Passive: Up to 12 m (backscatter)</a:t>
            </a:r>
          </a:p>
          <a:p>
            <a:pPr lvl="1"/>
            <a:r>
              <a:rPr lang="en-US" dirty="0">
                <a:latin typeface="+mj-lt"/>
              </a:rPr>
              <a:t>Active: Up to 100 m</a:t>
            </a:r>
          </a:p>
        </p:txBody>
      </p:sp>
      <p:sp>
        <p:nvSpPr>
          <p:cNvPr id="4" name="Slide Number Placeholder 3">
            <a:extLst>
              <a:ext uri="{FF2B5EF4-FFF2-40B4-BE49-F238E27FC236}">
                <a16:creationId xmlns:a16="http://schemas.microsoft.com/office/drawing/2014/main" id="{F9D28300-9433-5748-84DB-7137E4F86B78}"/>
              </a:ext>
            </a:extLst>
          </p:cNvPr>
          <p:cNvSpPr>
            <a:spLocks noGrp="1"/>
          </p:cNvSpPr>
          <p:nvPr>
            <p:ph type="sldNum" sz="quarter" idx="12"/>
          </p:nvPr>
        </p:nvSpPr>
        <p:spPr/>
        <p:txBody>
          <a:bodyPr/>
          <a:lstStyle/>
          <a:p>
            <a:pPr algn="r"/>
            <a:fld id="{434A358D-2637-E146-A3BD-05BD470B507B}" type="slidenum">
              <a:rPr lang="en-US" smtClean="0"/>
              <a:pPr algn="r"/>
              <a:t>32</a:t>
            </a:fld>
            <a:endParaRPr lang="en-US" dirty="0"/>
          </a:p>
        </p:txBody>
      </p:sp>
    </p:spTree>
    <p:extLst>
      <p:ext uri="{BB962C8B-B14F-4D97-AF65-F5344CB8AC3E}">
        <p14:creationId xmlns:p14="http://schemas.microsoft.com/office/powerpoint/2010/main" val="3799180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5CF4-1212-4977-8F17-F3B48DE985A3}"/>
              </a:ext>
            </a:extLst>
          </p:cNvPr>
          <p:cNvSpPr>
            <a:spLocks noGrp="1"/>
          </p:cNvSpPr>
          <p:nvPr>
            <p:ph type="title"/>
          </p:nvPr>
        </p:nvSpPr>
        <p:spPr/>
        <p:txBody>
          <a:bodyPr/>
          <a:lstStyle/>
          <a:p>
            <a:r>
              <a:rPr lang="en-US" dirty="0">
                <a:latin typeface="+mn-lt"/>
              </a:rPr>
              <a:t>RFID challenges</a:t>
            </a:r>
          </a:p>
        </p:txBody>
      </p:sp>
      <p:sp>
        <p:nvSpPr>
          <p:cNvPr id="3" name="Content Placeholder 2">
            <a:extLst>
              <a:ext uri="{FF2B5EF4-FFF2-40B4-BE49-F238E27FC236}">
                <a16:creationId xmlns:a16="http://schemas.microsoft.com/office/drawing/2014/main" id="{8CFC0B8C-3D6D-4078-9F72-F89690279A41}"/>
              </a:ext>
            </a:extLst>
          </p:cNvPr>
          <p:cNvSpPr>
            <a:spLocks noGrp="1"/>
          </p:cNvSpPr>
          <p:nvPr>
            <p:ph idx="1"/>
          </p:nvPr>
        </p:nvSpPr>
        <p:spPr/>
        <p:txBody>
          <a:bodyPr>
            <a:normAutofit lnSpcReduction="10000"/>
          </a:bodyPr>
          <a:lstStyle/>
          <a:p>
            <a:r>
              <a:rPr lang="en-US" dirty="0">
                <a:latin typeface="+mj-lt"/>
              </a:rPr>
              <a:t>Essentially free communication!</a:t>
            </a:r>
          </a:p>
          <a:p>
            <a:pPr lvl="1"/>
            <a:r>
              <a:rPr lang="en-US" dirty="0">
                <a:latin typeface="+mj-lt"/>
              </a:rPr>
              <a:t>What’s the cost (besides having a higher-capability device)</a:t>
            </a:r>
          </a:p>
          <a:p>
            <a:pPr lvl="1"/>
            <a:endParaRPr lang="en-US" dirty="0">
              <a:latin typeface="+mj-lt"/>
            </a:endParaRPr>
          </a:p>
          <a:p>
            <a:r>
              <a:rPr lang="en-US" dirty="0">
                <a:latin typeface="+mj-lt"/>
              </a:rPr>
              <a:t>Difficult to reflect energy when it is already so low</a:t>
            </a:r>
          </a:p>
          <a:p>
            <a:pPr lvl="1"/>
            <a:r>
              <a:rPr lang="en-US" dirty="0">
                <a:latin typeface="+mj-lt"/>
              </a:rPr>
              <a:t>Essentially double the path loss (there and back)</a:t>
            </a:r>
          </a:p>
          <a:p>
            <a:pPr lvl="1"/>
            <a:endParaRPr lang="en-US" dirty="0">
              <a:latin typeface="+mj-lt"/>
            </a:endParaRPr>
          </a:p>
          <a:p>
            <a:r>
              <a:rPr lang="en-US" dirty="0">
                <a:latin typeface="+mj-lt"/>
              </a:rPr>
              <a:t>Range is very limited (or transmit power needs to be high)</a:t>
            </a:r>
          </a:p>
          <a:p>
            <a:pPr lvl="1"/>
            <a:r>
              <a:rPr lang="en-US" dirty="0">
                <a:latin typeface="+mj-lt"/>
              </a:rPr>
              <a:t>Meters of range, maximum</a:t>
            </a:r>
          </a:p>
          <a:p>
            <a:pPr lvl="1"/>
            <a:r>
              <a:rPr lang="en-US" dirty="0">
                <a:latin typeface="+mj-lt"/>
              </a:rPr>
              <a:t>Centimeters for inductive coupling</a:t>
            </a:r>
          </a:p>
          <a:p>
            <a:pPr lvl="1"/>
            <a:endParaRPr lang="en-US" dirty="0">
              <a:latin typeface="+mj-lt"/>
            </a:endParaRPr>
          </a:p>
          <a:p>
            <a:pPr lvl="1"/>
            <a:r>
              <a:rPr lang="en-US" dirty="0">
                <a:latin typeface="+mj-lt"/>
              </a:rPr>
              <a:t>Alternatively, could decouple signal generation from reception</a:t>
            </a:r>
          </a:p>
        </p:txBody>
      </p:sp>
      <p:sp>
        <p:nvSpPr>
          <p:cNvPr id="4" name="Slide Number Placeholder 3">
            <a:extLst>
              <a:ext uri="{FF2B5EF4-FFF2-40B4-BE49-F238E27FC236}">
                <a16:creationId xmlns:a16="http://schemas.microsoft.com/office/drawing/2014/main" id="{9649578A-A96F-48D0-8B20-15DE9698152D}"/>
              </a:ext>
            </a:extLst>
          </p:cNvPr>
          <p:cNvSpPr>
            <a:spLocks noGrp="1"/>
          </p:cNvSpPr>
          <p:nvPr>
            <p:ph type="sldNum" sz="quarter" idx="12"/>
          </p:nvPr>
        </p:nvSpPr>
        <p:spPr/>
        <p:txBody>
          <a:bodyPr/>
          <a:lstStyle/>
          <a:p>
            <a:fld id="{0778C724-3839-4D76-A707-B4C23905D055}" type="slidenum">
              <a:rPr lang="en-US" smtClean="0"/>
              <a:t>33</a:t>
            </a:fld>
            <a:endParaRPr lang="en-US"/>
          </a:p>
        </p:txBody>
      </p:sp>
    </p:spTree>
    <p:extLst>
      <p:ext uri="{BB962C8B-B14F-4D97-AF65-F5344CB8AC3E}">
        <p14:creationId xmlns:p14="http://schemas.microsoft.com/office/powerpoint/2010/main" val="1470748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Reflecting FM Signals for Transmissions</a:t>
            </a:r>
            <a:endParaRPr lang="en-US" dirty="0">
              <a:solidFill>
                <a:srgbClr val="7030A0"/>
              </a:solidFill>
            </a:endParaRPr>
          </a:p>
        </p:txBody>
      </p:sp>
      <p:sp>
        <p:nvSpPr>
          <p:cNvPr id="4" name="Slide Number Placeholder 3"/>
          <p:cNvSpPr>
            <a:spLocks noGrp="1"/>
          </p:cNvSpPr>
          <p:nvPr>
            <p:ph type="sldNum" sz="quarter" idx="12"/>
          </p:nvPr>
        </p:nvSpPr>
        <p:spPr/>
        <p:txBody>
          <a:bodyPr/>
          <a:lstStyle/>
          <a:p>
            <a:fld id="{B404913F-DF0B-FF42-954B-082342E2B409}" type="slidenum">
              <a:rPr lang="en-US" smtClean="0"/>
              <a:t>34</a:t>
            </a:fld>
            <a:endParaRPr lang="en-US"/>
          </a:p>
        </p:txBody>
      </p:sp>
      <p:sp>
        <p:nvSpPr>
          <p:cNvPr id="7" name="TextBox 6">
            <a:extLst>
              <a:ext uri="{FF2B5EF4-FFF2-40B4-BE49-F238E27FC236}">
                <a16:creationId xmlns:a16="http://schemas.microsoft.com/office/drawing/2014/main" id="{17560914-5027-A742-A50C-25AC880026E2}"/>
              </a:ext>
            </a:extLst>
          </p:cNvPr>
          <p:cNvSpPr txBox="1"/>
          <p:nvPr/>
        </p:nvSpPr>
        <p:spPr>
          <a:xfrm>
            <a:off x="1857981" y="6356350"/>
            <a:ext cx="8257809" cy="338554"/>
          </a:xfrm>
          <a:prstGeom prst="rect">
            <a:avLst/>
          </a:prstGeom>
          <a:noFill/>
        </p:spPr>
        <p:txBody>
          <a:bodyPr wrap="square" rtlCol="0">
            <a:spAutoFit/>
          </a:bodyPr>
          <a:lstStyle/>
          <a:p>
            <a:pPr algn="ctr"/>
            <a:r>
              <a:rPr lang="en-US" sz="1600" dirty="0">
                <a:latin typeface="+mj-lt"/>
                <a:ea typeface="Calibri" charset="0"/>
                <a:cs typeface="Calibri" charset="0"/>
              </a:rPr>
              <a:t>FM Backscatter: Enabling Connected Cities and Smart Fabrics, USENIX NSDI 2017</a:t>
            </a:r>
            <a:endParaRPr lang="en-US" sz="1600" b="1" dirty="0">
              <a:latin typeface="+mj-lt"/>
              <a:ea typeface="Calibri" charset="0"/>
              <a:cs typeface="Calibri" charset="0"/>
            </a:endParaRPr>
          </a:p>
        </p:txBody>
      </p:sp>
      <p:sp>
        <p:nvSpPr>
          <p:cNvPr id="6" name="TextBox 5">
            <a:extLst>
              <a:ext uri="{FF2B5EF4-FFF2-40B4-BE49-F238E27FC236}">
                <a16:creationId xmlns:a16="http://schemas.microsoft.com/office/drawing/2014/main" id="{38458C2B-02D4-7EF1-B3A2-C56E9738E2AB}"/>
              </a:ext>
            </a:extLst>
          </p:cNvPr>
          <p:cNvSpPr txBox="1"/>
          <p:nvPr/>
        </p:nvSpPr>
        <p:spPr>
          <a:xfrm>
            <a:off x="6259132" y="5633179"/>
            <a:ext cx="2949262" cy="276999"/>
          </a:xfrm>
          <a:prstGeom prst="rect">
            <a:avLst/>
          </a:prstGeom>
          <a:noFill/>
        </p:spPr>
        <p:txBody>
          <a:bodyPr wrap="square" rtlCol="0">
            <a:spAutoFit/>
          </a:bodyPr>
          <a:lstStyle/>
          <a:p>
            <a:pPr algn="ctr"/>
            <a:r>
              <a:rPr lang="en-US" sz="1200" dirty="0">
                <a:latin typeface="+mj-lt"/>
              </a:rPr>
              <a:t>Courtesy: University of Washington, Seattle</a:t>
            </a:r>
          </a:p>
        </p:txBody>
      </p:sp>
      <p:pic>
        <p:nvPicPr>
          <p:cNvPr id="3" name="Online Media 2" descr="FM Backscatter">
            <a:hlinkClick r:id="" action="ppaction://media"/>
            <a:extLst>
              <a:ext uri="{FF2B5EF4-FFF2-40B4-BE49-F238E27FC236}">
                <a16:creationId xmlns:a16="http://schemas.microsoft.com/office/drawing/2014/main" id="{88606DE8-6880-A5F7-78B9-ECB324D807B9}"/>
              </a:ext>
            </a:extLst>
          </p:cNvPr>
          <p:cNvPicPr>
            <a:picLocks noRot="1" noChangeAspect="1"/>
          </p:cNvPicPr>
          <p:nvPr>
            <a:videoFile r:link="rId1"/>
          </p:nvPr>
        </p:nvPicPr>
        <p:blipFill>
          <a:blip r:embed="rId4"/>
          <a:stretch>
            <a:fillRect/>
          </a:stretch>
        </p:blipFill>
        <p:spPr>
          <a:xfrm>
            <a:off x="2273161" y="1410100"/>
            <a:ext cx="7427447" cy="4196508"/>
          </a:xfrm>
          <a:prstGeom prst="rect">
            <a:avLst/>
          </a:prstGeom>
        </p:spPr>
      </p:pic>
    </p:spTree>
    <p:extLst>
      <p:ext uri="{BB962C8B-B14F-4D97-AF65-F5344CB8AC3E}">
        <p14:creationId xmlns:p14="http://schemas.microsoft.com/office/powerpoint/2010/main" val="729354913"/>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extLst>
    <p:ext uri="{E180D4A7-C9FB-4DFB-919C-405C955672EB}">
      <p14:showEvtLst xmlns:p14="http://schemas.microsoft.com/office/powerpoint/2010/main">
        <p14:playEvt time="37824" objId="5"/>
        <p14:stopEvt time="66940" objId="5"/>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Reflecting </a:t>
            </a:r>
            <a:r>
              <a:rPr lang="en-US" dirty="0" err="1"/>
              <a:t>WiFi</a:t>
            </a:r>
            <a:r>
              <a:rPr lang="en-US" dirty="0"/>
              <a:t> Signals for Transmissions</a:t>
            </a:r>
            <a:endParaRPr lang="en-US" dirty="0">
              <a:solidFill>
                <a:srgbClr val="7030A0"/>
              </a:solidFill>
            </a:endParaRPr>
          </a:p>
        </p:txBody>
      </p:sp>
      <p:sp>
        <p:nvSpPr>
          <p:cNvPr id="4" name="Slide Number Placeholder 3"/>
          <p:cNvSpPr>
            <a:spLocks noGrp="1"/>
          </p:cNvSpPr>
          <p:nvPr>
            <p:ph type="sldNum" sz="quarter" idx="12"/>
          </p:nvPr>
        </p:nvSpPr>
        <p:spPr/>
        <p:txBody>
          <a:bodyPr/>
          <a:lstStyle/>
          <a:p>
            <a:fld id="{B404913F-DF0B-FF42-954B-082342E2B409}" type="slidenum">
              <a:rPr lang="en-US" smtClean="0"/>
              <a:t>35</a:t>
            </a:fld>
            <a:endParaRPr lang="en-US"/>
          </a:p>
        </p:txBody>
      </p:sp>
      <p:sp>
        <p:nvSpPr>
          <p:cNvPr id="6" name="TextBox 5">
            <a:extLst>
              <a:ext uri="{FF2B5EF4-FFF2-40B4-BE49-F238E27FC236}">
                <a16:creationId xmlns:a16="http://schemas.microsoft.com/office/drawing/2014/main" id="{38458C2B-02D4-7EF1-B3A2-C56E9738E2AB}"/>
              </a:ext>
            </a:extLst>
          </p:cNvPr>
          <p:cNvSpPr txBox="1"/>
          <p:nvPr/>
        </p:nvSpPr>
        <p:spPr>
          <a:xfrm>
            <a:off x="6259132" y="5633179"/>
            <a:ext cx="2949262" cy="276999"/>
          </a:xfrm>
          <a:prstGeom prst="rect">
            <a:avLst/>
          </a:prstGeom>
          <a:noFill/>
        </p:spPr>
        <p:txBody>
          <a:bodyPr wrap="square" rtlCol="0">
            <a:spAutoFit/>
          </a:bodyPr>
          <a:lstStyle/>
          <a:p>
            <a:pPr algn="ctr"/>
            <a:r>
              <a:rPr lang="en-US" sz="1200" dirty="0">
                <a:latin typeface="+mj-lt"/>
              </a:rPr>
              <a:t>Courtesy: University of Washington, Seattle</a:t>
            </a:r>
          </a:p>
        </p:txBody>
      </p:sp>
      <p:sp>
        <p:nvSpPr>
          <p:cNvPr id="7" name="Footer Placeholder 1">
            <a:extLst>
              <a:ext uri="{FF2B5EF4-FFF2-40B4-BE49-F238E27FC236}">
                <a16:creationId xmlns:a16="http://schemas.microsoft.com/office/drawing/2014/main" id="{3745ABA6-749E-06FA-DA4A-C105A73B28FD}"/>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pic>
        <p:nvPicPr>
          <p:cNvPr id="5" name="Online Media 4" descr="WiFi Backscatter: Connecting RF-Powered Devices to the Internet">
            <a:hlinkClick r:id="" action="ppaction://media"/>
            <a:extLst>
              <a:ext uri="{FF2B5EF4-FFF2-40B4-BE49-F238E27FC236}">
                <a16:creationId xmlns:a16="http://schemas.microsoft.com/office/drawing/2014/main" id="{BCC43889-07DB-A0A1-2CBC-47291E0951C1}"/>
              </a:ext>
            </a:extLst>
          </p:cNvPr>
          <p:cNvPicPr>
            <a:picLocks noRot="1" noChangeAspect="1"/>
          </p:cNvPicPr>
          <p:nvPr>
            <a:videoFile r:link="rId1"/>
          </p:nvPr>
        </p:nvPicPr>
        <p:blipFill>
          <a:blip r:embed="rId4"/>
          <a:stretch>
            <a:fillRect/>
          </a:stretch>
        </p:blipFill>
        <p:spPr>
          <a:xfrm>
            <a:off x="2552525" y="1629052"/>
            <a:ext cx="7086950" cy="4004127"/>
          </a:xfrm>
          <a:prstGeom prst="rect">
            <a:avLst/>
          </a:prstGeom>
        </p:spPr>
      </p:pic>
    </p:spTree>
    <p:extLst>
      <p:ext uri="{BB962C8B-B14F-4D97-AF65-F5344CB8AC3E}">
        <p14:creationId xmlns:p14="http://schemas.microsoft.com/office/powerpoint/2010/main" val="1551806974"/>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37824" objId="5"/>
        <p14:stopEvt time="66940" objId="5"/>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2922-D1C1-5D03-A081-AA679BB3D98C}"/>
              </a:ext>
            </a:extLst>
          </p:cNvPr>
          <p:cNvSpPr>
            <a:spLocks noGrp="1"/>
          </p:cNvSpPr>
          <p:nvPr>
            <p:ph type="title"/>
          </p:nvPr>
        </p:nvSpPr>
        <p:spPr/>
        <p:txBody>
          <a:bodyPr/>
          <a:lstStyle/>
          <a:p>
            <a:r>
              <a:rPr lang="en-US" dirty="0">
                <a:latin typeface="+mn-lt"/>
              </a:rPr>
              <a:t>Backscatter as a sensor: soil moisture</a:t>
            </a:r>
          </a:p>
        </p:txBody>
      </p:sp>
      <p:sp>
        <p:nvSpPr>
          <p:cNvPr id="3" name="Content Placeholder 2">
            <a:extLst>
              <a:ext uri="{FF2B5EF4-FFF2-40B4-BE49-F238E27FC236}">
                <a16:creationId xmlns:a16="http://schemas.microsoft.com/office/drawing/2014/main" id="{B99CA1C3-B7AC-28E8-0BFB-316CF91E017B}"/>
              </a:ext>
            </a:extLst>
          </p:cNvPr>
          <p:cNvSpPr>
            <a:spLocks noGrp="1"/>
          </p:cNvSpPr>
          <p:nvPr>
            <p:ph idx="1"/>
          </p:nvPr>
        </p:nvSpPr>
        <p:spPr>
          <a:xfrm>
            <a:off x="838200" y="1566802"/>
            <a:ext cx="10515600" cy="4351338"/>
          </a:xfrm>
        </p:spPr>
        <p:txBody>
          <a:bodyPr/>
          <a:lstStyle/>
          <a:p>
            <a:r>
              <a:rPr lang="en-US" dirty="0">
                <a:latin typeface="+mj-lt"/>
              </a:rPr>
              <a:t>Idea: bury backscatter tags in soil</a:t>
            </a:r>
          </a:p>
          <a:p>
            <a:pPr lvl="1"/>
            <a:r>
              <a:rPr lang="en-US" dirty="0">
                <a:latin typeface="+mj-lt"/>
              </a:rPr>
              <a:t>Measure round-trip-time for signal to reflect</a:t>
            </a:r>
          </a:p>
          <a:p>
            <a:pPr lvl="1"/>
            <a:r>
              <a:rPr lang="en-US" dirty="0">
                <a:latin typeface="+mj-lt"/>
              </a:rPr>
              <a:t>T</a:t>
            </a:r>
            <a:r>
              <a:rPr lang="en-US" baseline="-25000" dirty="0">
                <a:latin typeface="+mj-lt"/>
              </a:rPr>
              <a:t>s</a:t>
            </a:r>
            <a:r>
              <a:rPr lang="en-US" baseline="30000" dirty="0">
                <a:latin typeface="+mj-lt"/>
              </a:rPr>
              <a:t> </a:t>
            </a:r>
            <a:r>
              <a:rPr lang="en-US" dirty="0">
                <a:latin typeface="+mj-lt"/>
              </a:rPr>
              <a:t>(time signal travels through ground) changes</a:t>
            </a:r>
            <a:br>
              <a:rPr lang="en-US" dirty="0">
                <a:latin typeface="+mj-lt"/>
              </a:rPr>
            </a:br>
            <a:r>
              <a:rPr lang="en-US" dirty="0">
                <a:latin typeface="+mj-lt"/>
              </a:rPr>
              <a:t>based on the moisture in the soil</a:t>
            </a:r>
            <a:endParaRPr lang="en-US" baseline="-25000" dirty="0">
              <a:latin typeface="+mj-lt"/>
            </a:endParaRPr>
          </a:p>
        </p:txBody>
      </p:sp>
      <p:sp>
        <p:nvSpPr>
          <p:cNvPr id="4" name="Slide Number Placeholder 3">
            <a:extLst>
              <a:ext uri="{FF2B5EF4-FFF2-40B4-BE49-F238E27FC236}">
                <a16:creationId xmlns:a16="http://schemas.microsoft.com/office/drawing/2014/main" id="{C472F68E-5893-E2ED-D74A-08032C140014}"/>
              </a:ext>
            </a:extLst>
          </p:cNvPr>
          <p:cNvSpPr>
            <a:spLocks noGrp="1"/>
          </p:cNvSpPr>
          <p:nvPr>
            <p:ph type="sldNum" sz="quarter" idx="12"/>
          </p:nvPr>
        </p:nvSpPr>
        <p:spPr/>
        <p:txBody>
          <a:bodyPr/>
          <a:lstStyle/>
          <a:p>
            <a:fld id="{0778C724-3839-4D76-A707-B4C23905D055}" type="slidenum">
              <a:rPr lang="en-US" smtClean="0"/>
              <a:t>36</a:t>
            </a:fld>
            <a:endParaRPr lang="en-US"/>
          </a:p>
        </p:txBody>
      </p:sp>
      <p:pic>
        <p:nvPicPr>
          <p:cNvPr id="6" name="Picture 5">
            <a:extLst>
              <a:ext uri="{FF2B5EF4-FFF2-40B4-BE49-F238E27FC236}">
                <a16:creationId xmlns:a16="http://schemas.microsoft.com/office/drawing/2014/main" id="{EAD5A5E0-2632-F1AE-F48A-A0C30EB46D90}"/>
              </a:ext>
            </a:extLst>
          </p:cNvPr>
          <p:cNvPicPr>
            <a:picLocks noChangeAspect="1"/>
          </p:cNvPicPr>
          <p:nvPr/>
        </p:nvPicPr>
        <p:blipFill>
          <a:blip r:embed="rId2"/>
          <a:stretch>
            <a:fillRect/>
          </a:stretch>
        </p:blipFill>
        <p:spPr>
          <a:xfrm>
            <a:off x="8012397" y="1789196"/>
            <a:ext cx="1757679" cy="1868774"/>
          </a:xfrm>
          <a:prstGeom prst="rect">
            <a:avLst/>
          </a:prstGeom>
        </p:spPr>
      </p:pic>
      <p:pic>
        <p:nvPicPr>
          <p:cNvPr id="8" name="Picture 7">
            <a:extLst>
              <a:ext uri="{FF2B5EF4-FFF2-40B4-BE49-F238E27FC236}">
                <a16:creationId xmlns:a16="http://schemas.microsoft.com/office/drawing/2014/main" id="{40064FA3-3C9E-6A83-0D43-C82F26730B72}"/>
              </a:ext>
            </a:extLst>
          </p:cNvPr>
          <p:cNvPicPr>
            <a:picLocks noChangeAspect="1"/>
          </p:cNvPicPr>
          <p:nvPr/>
        </p:nvPicPr>
        <p:blipFill>
          <a:blip r:embed="rId3"/>
          <a:stretch>
            <a:fillRect/>
          </a:stretch>
        </p:blipFill>
        <p:spPr>
          <a:xfrm>
            <a:off x="1518862" y="3170030"/>
            <a:ext cx="4167563" cy="2655439"/>
          </a:xfrm>
          <a:prstGeom prst="rect">
            <a:avLst/>
          </a:prstGeom>
        </p:spPr>
      </p:pic>
      <p:pic>
        <p:nvPicPr>
          <p:cNvPr id="10" name="Picture 9">
            <a:extLst>
              <a:ext uri="{FF2B5EF4-FFF2-40B4-BE49-F238E27FC236}">
                <a16:creationId xmlns:a16="http://schemas.microsoft.com/office/drawing/2014/main" id="{CF8B3883-DBD6-C015-7A92-1B9E4BF94113}"/>
              </a:ext>
            </a:extLst>
          </p:cNvPr>
          <p:cNvPicPr>
            <a:picLocks noChangeAspect="1"/>
          </p:cNvPicPr>
          <p:nvPr/>
        </p:nvPicPr>
        <p:blipFill>
          <a:blip r:embed="rId4"/>
          <a:stretch>
            <a:fillRect/>
          </a:stretch>
        </p:blipFill>
        <p:spPr>
          <a:xfrm>
            <a:off x="7658795" y="3846226"/>
            <a:ext cx="2613715" cy="1868774"/>
          </a:xfrm>
          <a:prstGeom prst="rect">
            <a:avLst/>
          </a:prstGeom>
        </p:spPr>
      </p:pic>
      <p:sp>
        <p:nvSpPr>
          <p:cNvPr id="12" name="TextBox 11">
            <a:extLst>
              <a:ext uri="{FF2B5EF4-FFF2-40B4-BE49-F238E27FC236}">
                <a16:creationId xmlns:a16="http://schemas.microsoft.com/office/drawing/2014/main" id="{25B46E2D-F6C4-3419-CF28-84673E8116B0}"/>
              </a:ext>
            </a:extLst>
          </p:cNvPr>
          <p:cNvSpPr txBox="1"/>
          <p:nvPr/>
        </p:nvSpPr>
        <p:spPr>
          <a:xfrm>
            <a:off x="607595" y="6294652"/>
            <a:ext cx="9527005" cy="307777"/>
          </a:xfrm>
          <a:prstGeom prst="rect">
            <a:avLst/>
          </a:prstGeom>
          <a:noFill/>
        </p:spPr>
        <p:txBody>
          <a:bodyPr wrap="square">
            <a:spAutoFit/>
          </a:bodyPr>
          <a:lstStyle/>
          <a:p>
            <a:r>
              <a:rPr lang="en-US" sz="1400" b="0" i="0" dirty="0">
                <a:solidFill>
                  <a:srgbClr val="222222"/>
                </a:solidFill>
                <a:effectLst/>
                <a:latin typeface="Arial" panose="020B0604020202020204" pitchFamily="34" charset="0"/>
              </a:rPr>
              <a:t>Josephson, Colleen, et al. "Low-cost In-ground Soil Moisture Sensing with Radar Backscatter Tags.“</a:t>
            </a:r>
            <a:r>
              <a:rPr lang="en-US" sz="1400" dirty="0">
                <a:solidFill>
                  <a:srgbClr val="222222"/>
                </a:solidFill>
                <a:latin typeface="Arial" panose="020B0604020202020204" pitchFamily="34" charset="0"/>
              </a:rPr>
              <a:t> COMPASS 2021</a:t>
            </a:r>
            <a:endParaRPr lang="en-US" sz="1400" dirty="0"/>
          </a:p>
        </p:txBody>
      </p:sp>
    </p:spTree>
    <p:extLst>
      <p:ext uri="{BB962C8B-B14F-4D97-AF65-F5344CB8AC3E}">
        <p14:creationId xmlns:p14="http://schemas.microsoft.com/office/powerpoint/2010/main" val="1115807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9444" y="3139797"/>
            <a:ext cx="11573111" cy="1258094"/>
          </a:xfrm>
        </p:spPr>
        <p:txBody>
          <a:bodyPr>
            <a:normAutofit/>
          </a:bodyPr>
          <a:lstStyle/>
          <a:p>
            <a:pPr marL="0" indent="0" algn="ctr">
              <a:buNone/>
            </a:pPr>
            <a:r>
              <a:rPr lang="en-US" sz="4800" dirty="0"/>
              <a:t>Long-range Backscatter Communication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37</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769301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Long range backscatter transmissions using  </a:t>
            </a:r>
            <a:r>
              <a:rPr lang="en-US" sz="4000" dirty="0" err="1"/>
              <a:t>LoRea</a:t>
            </a:r>
            <a:endParaRPr lang="en-US" sz="4000" dirty="0"/>
          </a:p>
        </p:txBody>
      </p:sp>
      <p:sp>
        <p:nvSpPr>
          <p:cNvPr id="3" name="Content Placeholder 2"/>
          <p:cNvSpPr>
            <a:spLocks noGrp="1"/>
          </p:cNvSpPr>
          <p:nvPr>
            <p:ph idx="1"/>
          </p:nvPr>
        </p:nvSpPr>
        <p:spPr>
          <a:xfrm>
            <a:off x="523853" y="1863785"/>
            <a:ext cx="10812694" cy="4675127"/>
          </a:xfrm>
        </p:spPr>
        <p:txBody>
          <a:bodyPr>
            <a:normAutofit/>
          </a:bodyPr>
          <a:lstStyle/>
          <a:p>
            <a:pPr marL="0" indent="0" algn="ctr">
              <a:buNone/>
            </a:pP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mj-lt"/>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r>
              <a:rPr lang="en-US" b="1" dirty="0" err="1">
                <a:ea typeface="Helvetica Light" charset="0"/>
                <a:cs typeface="Helvetica Light" charset="0"/>
              </a:rPr>
              <a:t>LoRea</a:t>
            </a:r>
            <a:r>
              <a:rPr lang="en-US" b="1" dirty="0">
                <a:ea typeface="Helvetica Light" charset="0"/>
                <a:cs typeface="Helvetica Light" charset="0"/>
              </a:rPr>
              <a:t> is a long range, low-power, and low-cost backscatter architecture</a:t>
            </a:r>
          </a:p>
          <a:p>
            <a:pPr marL="0" indent="0">
              <a:buNone/>
            </a:pPr>
            <a:endParaRPr lang="en-US" dirty="0">
              <a:latin typeface="+mj-lt"/>
              <a:ea typeface="Helvetica Light" charset="0"/>
              <a:cs typeface="Helvetica Light" charset="0"/>
            </a:endParaRPr>
          </a:p>
          <a:p>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38</a:t>
            </a:fld>
            <a:endParaRPr lang="en-US" dirty="0"/>
          </a:p>
        </p:txBody>
      </p:sp>
      <p:pic>
        <p:nvPicPr>
          <p:cNvPr id="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626" y="2249532"/>
            <a:ext cx="4015281" cy="1680495"/>
          </a:xfrm>
          <a:prstGeom prst="rect">
            <a:avLst/>
          </a:prstGeom>
        </p:spPr>
      </p:pic>
      <p:pic>
        <p:nvPicPr>
          <p:cNvPr id="7" name="Picture 6">
            <a:extLst>
              <a:ext uri="{FF2B5EF4-FFF2-40B4-BE49-F238E27FC236}">
                <a16:creationId xmlns:a16="http://schemas.microsoft.com/office/drawing/2014/main" id="{A9E46B99-7554-624B-9F22-BBC41BF6EC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8646" y="1875920"/>
            <a:ext cx="3249986" cy="2167036"/>
          </a:xfrm>
          <a:prstGeom prst="rect">
            <a:avLst/>
          </a:prstGeom>
        </p:spPr>
      </p:pic>
      <p:sp>
        <p:nvSpPr>
          <p:cNvPr id="8" name="TextBox 7">
            <a:extLst>
              <a:ext uri="{FF2B5EF4-FFF2-40B4-BE49-F238E27FC236}">
                <a16:creationId xmlns:a16="http://schemas.microsoft.com/office/drawing/2014/main" id="{5C5139F3-ECD4-1A4F-8BF6-241F59ED59CD}"/>
              </a:ext>
            </a:extLst>
          </p:cNvPr>
          <p:cNvSpPr txBox="1"/>
          <p:nvPr/>
        </p:nvSpPr>
        <p:spPr>
          <a:xfrm>
            <a:off x="6948059" y="4038238"/>
            <a:ext cx="2543187" cy="461665"/>
          </a:xfrm>
          <a:prstGeom prst="rect">
            <a:avLst/>
          </a:prstGeom>
          <a:noFill/>
        </p:spPr>
        <p:txBody>
          <a:bodyPr wrap="square" rtlCol="0">
            <a:spAutoFit/>
          </a:bodyPr>
          <a:lstStyle/>
          <a:p>
            <a:pPr algn="ctr"/>
            <a:r>
              <a:rPr lang="en-US" sz="1200" dirty="0">
                <a:latin typeface="+mj-lt"/>
              </a:rPr>
              <a:t>Backscatter Tag Hardware Prototype</a:t>
            </a:r>
          </a:p>
          <a:p>
            <a:pPr algn="ctr"/>
            <a:r>
              <a:rPr lang="en-US" sz="1200" dirty="0">
                <a:latin typeface="+mj-lt"/>
              </a:rPr>
              <a:t>(Peak Power of 70 µW)</a:t>
            </a:r>
          </a:p>
        </p:txBody>
      </p:sp>
      <p:sp>
        <p:nvSpPr>
          <p:cNvPr id="9" name="TextBox 8">
            <a:extLst>
              <a:ext uri="{FF2B5EF4-FFF2-40B4-BE49-F238E27FC236}">
                <a16:creationId xmlns:a16="http://schemas.microsoft.com/office/drawing/2014/main" id="{22367865-2A88-F44F-A5AD-5D4758ECC913}"/>
              </a:ext>
            </a:extLst>
          </p:cNvPr>
          <p:cNvSpPr txBox="1"/>
          <p:nvPr/>
        </p:nvSpPr>
        <p:spPr>
          <a:xfrm>
            <a:off x="2353734" y="4038238"/>
            <a:ext cx="2543187" cy="276999"/>
          </a:xfrm>
          <a:prstGeom prst="rect">
            <a:avLst/>
          </a:prstGeom>
          <a:noFill/>
        </p:spPr>
        <p:txBody>
          <a:bodyPr wrap="square" rtlCol="0">
            <a:spAutoFit/>
          </a:bodyPr>
          <a:lstStyle/>
          <a:p>
            <a:pPr algn="ctr"/>
            <a:r>
              <a:rPr lang="en-US" sz="1200" dirty="0">
                <a:latin typeface="+mj-lt"/>
              </a:rPr>
              <a:t>System Overview</a:t>
            </a:r>
          </a:p>
        </p:txBody>
      </p:sp>
      <p:sp>
        <p:nvSpPr>
          <p:cNvPr id="10" name="TextBox 9">
            <a:extLst>
              <a:ext uri="{FF2B5EF4-FFF2-40B4-BE49-F238E27FC236}">
                <a16:creationId xmlns:a16="http://schemas.microsoft.com/office/drawing/2014/main" id="{E97653E6-E41A-964B-BCEC-885C8075301B}"/>
              </a:ext>
            </a:extLst>
          </p:cNvPr>
          <p:cNvSpPr txBox="1"/>
          <p:nvPr/>
        </p:nvSpPr>
        <p:spPr>
          <a:xfrm>
            <a:off x="1375590" y="6114546"/>
            <a:ext cx="9440820" cy="338554"/>
          </a:xfrm>
          <a:prstGeom prst="rect">
            <a:avLst/>
          </a:prstGeom>
          <a:noFill/>
        </p:spPr>
        <p:txBody>
          <a:bodyPr wrap="square" rtlCol="0">
            <a:spAutoFit/>
          </a:bodyPr>
          <a:lstStyle/>
          <a:p>
            <a:r>
              <a:rPr lang="en-US" sz="1600" dirty="0">
                <a:latin typeface="+mj-lt"/>
              </a:rPr>
              <a:t>Varshney et al. ”LoRea: A Backscatter architecture that achieves a long communication range” ACM SENSYS 2017</a:t>
            </a:r>
          </a:p>
        </p:txBody>
      </p:sp>
      <p:sp>
        <p:nvSpPr>
          <p:cNvPr id="11" name="Footer Placeholder 10">
            <a:extLst>
              <a:ext uri="{FF2B5EF4-FFF2-40B4-BE49-F238E27FC236}">
                <a16:creationId xmlns:a16="http://schemas.microsoft.com/office/drawing/2014/main" id="{E30A9C58-C199-43A0-9C03-69475F50DBEF}"/>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359085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82952" cy="4828847"/>
          </a:xfrm>
        </p:spPr>
        <p:txBody>
          <a:bodyPr>
            <a:normAutofit/>
          </a:bodyPr>
          <a:lstStyle/>
          <a:p>
            <a:r>
              <a:rPr lang="en-US" dirty="0">
                <a:latin typeface="Calibri Light" charset="0"/>
                <a:ea typeface="Calibri Light" charset="0"/>
                <a:cs typeface="Calibri Light" charset="0"/>
              </a:rPr>
              <a:t>Bi-static setup spatially separates carrier generation from the receiver</a:t>
            </a: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endParaRPr lang="en-US" dirty="0">
              <a:latin typeface="Calibri Light" charset="0"/>
              <a:ea typeface="Calibri Light" charset="0"/>
              <a:cs typeface="Calibri Light" charset="0"/>
            </a:endParaRPr>
          </a:p>
          <a:p>
            <a:pPr marL="0" indent="0" algn="ctr">
              <a:buNone/>
            </a:pPr>
            <a:endParaRPr lang="en-US" dirty="0">
              <a:latin typeface="Calibri Light" charset="0"/>
              <a:ea typeface="Calibri Light" charset="0"/>
              <a:cs typeface="Calibri Light" charset="0"/>
            </a:endParaRPr>
          </a:p>
          <a:p>
            <a:r>
              <a:rPr lang="en-US" dirty="0">
                <a:latin typeface="Calibri Light" charset="0"/>
                <a:ea typeface="Calibri Light" charset="0"/>
                <a:cs typeface="Calibri Light" charset="0"/>
              </a:rPr>
              <a:t>Use devices that surround us for providing the necessary carrier signal</a:t>
            </a:r>
          </a:p>
          <a:p>
            <a:pPr marL="0" indent="0" algn="ctr">
              <a:buNone/>
            </a:pPr>
            <a:endParaRPr lang="en-US" b="1" dirty="0">
              <a:ea typeface="Calibri Light" charset="0"/>
              <a:cs typeface="Calibri Light" charset="0"/>
            </a:endParaRPr>
          </a:p>
          <a:p>
            <a:pPr marL="0" indent="0" algn="ctr">
              <a:buNone/>
            </a:pPr>
            <a:r>
              <a:rPr lang="en-US" b="1" dirty="0">
                <a:ea typeface="Calibri Light" charset="0"/>
                <a:cs typeface="Calibri Light" charset="0"/>
              </a:rPr>
              <a:t>Self-interference reduced due to path loss suffered by carrier signal</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6982146" y="4293815"/>
            <a:ext cx="32569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Bi-static configuration</a:t>
            </a:r>
          </a:p>
        </p:txBody>
      </p:sp>
      <p:sp>
        <p:nvSpPr>
          <p:cNvPr id="8" name="TextBox 7"/>
          <p:cNvSpPr txBox="1"/>
          <p:nvPr/>
        </p:nvSpPr>
        <p:spPr>
          <a:xfrm>
            <a:off x="1662766" y="4291914"/>
            <a:ext cx="354708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rPr>
              <a:t>Monostatic configuration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068" y="2508897"/>
            <a:ext cx="5297525" cy="160887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069" y="2498398"/>
            <a:ext cx="5441034" cy="1616433"/>
          </a:xfrm>
          <a:prstGeom prst="rect">
            <a:avLst/>
          </a:prstGeom>
        </p:spPr>
      </p:pic>
      <p:sp>
        <p:nvSpPr>
          <p:cNvPr id="5" name="Footer Placeholder 4">
            <a:extLst>
              <a:ext uri="{FF2B5EF4-FFF2-40B4-BE49-F238E27FC236}">
                <a16:creationId xmlns:a16="http://schemas.microsoft.com/office/drawing/2014/main" id="{295972B7-AAF2-468A-A053-78C7E85D64C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11" name="Title 10">
            <a:extLst>
              <a:ext uri="{FF2B5EF4-FFF2-40B4-BE49-F238E27FC236}">
                <a16:creationId xmlns:a16="http://schemas.microsoft.com/office/drawing/2014/main" id="{D39DB4D2-6648-431E-8431-A21F66AD8E1A}"/>
              </a:ext>
            </a:extLst>
          </p:cNvPr>
          <p:cNvSpPr>
            <a:spLocks noGrp="1"/>
          </p:cNvSpPr>
          <p:nvPr>
            <p:ph type="title"/>
          </p:nvPr>
        </p:nvSpPr>
        <p:spPr/>
        <p:txBody>
          <a:bodyPr>
            <a:normAutofit/>
          </a:bodyPr>
          <a:lstStyle/>
          <a:p>
            <a:r>
              <a:rPr lang="en-US" sz="4400" dirty="0"/>
              <a:t>Design element #1: </a:t>
            </a:r>
            <a:r>
              <a:rPr lang="en-US" sz="4400" dirty="0" err="1"/>
              <a:t>LoRea</a:t>
            </a:r>
            <a:r>
              <a:rPr lang="en-US" sz="4400" dirty="0"/>
              <a:t> decouples the carrier signal generation and reception</a:t>
            </a:r>
            <a:endParaRPr lang="en-SE" dirty="0"/>
          </a:p>
        </p:txBody>
      </p:sp>
    </p:spTree>
    <p:extLst>
      <p:ext uri="{BB962C8B-B14F-4D97-AF65-F5344CB8AC3E}">
        <p14:creationId xmlns:p14="http://schemas.microsoft.com/office/powerpoint/2010/main" val="216585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8856" y="3049179"/>
            <a:ext cx="8076068" cy="1258094"/>
          </a:xfrm>
        </p:spPr>
        <p:txBody>
          <a:bodyPr>
            <a:normAutofit/>
          </a:bodyPr>
          <a:lstStyle/>
          <a:p>
            <a:pPr marL="0" indent="0" algn="ctr">
              <a:buNone/>
            </a:pPr>
            <a:r>
              <a:rPr lang="en-US" sz="4800" dirty="0"/>
              <a:t>Let us review the last lecture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4</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02452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835" y="1768547"/>
            <a:ext cx="11632665" cy="5040959"/>
          </a:xfrm>
          <a:solidFill>
            <a:schemeClr val="bg1"/>
          </a:solidFill>
        </p:spPr>
        <p:txBody>
          <a:bodyPr>
            <a:normAutofit/>
          </a:bodyPr>
          <a:lstStyle/>
          <a:p>
            <a:r>
              <a:rPr lang="en-US" dirty="0">
                <a:latin typeface="+mj-lt"/>
                <a:ea typeface="Calibri Light" charset="0"/>
                <a:cs typeface="Calibri Light" charset="0"/>
              </a:rPr>
              <a:t>Backscatter is a mixing  process</a:t>
            </a:r>
          </a:p>
          <a:p>
            <a:endParaRPr lang="en-US" b="1" dirty="0">
              <a:latin typeface="+mj-lt"/>
            </a:endParaRPr>
          </a:p>
          <a:p>
            <a:endParaRPr lang="en-US" b="1" dirty="0">
              <a:latin typeface="+mj-lt"/>
            </a:endParaRPr>
          </a:p>
          <a:p>
            <a:endParaRPr lang="en-US" b="1" dirty="0">
              <a:latin typeface="+mj-lt"/>
            </a:endParaRPr>
          </a:p>
          <a:p>
            <a:endParaRPr lang="en-US" b="1" dirty="0">
              <a:latin typeface="+mj-lt"/>
            </a:endParaRPr>
          </a:p>
          <a:p>
            <a:r>
              <a:rPr lang="en-US" dirty="0">
                <a:latin typeface="+mj-lt"/>
              </a:rPr>
              <a:t>Transceivers attenuate interference at adjacent frequency channels</a:t>
            </a:r>
          </a:p>
          <a:p>
            <a:r>
              <a:rPr lang="en-US" dirty="0">
                <a:latin typeface="+mj-lt"/>
              </a:rPr>
              <a:t>Frequency separation reduces interference from carrier to backscatter signal</a:t>
            </a:r>
          </a:p>
          <a:p>
            <a:pPr marL="0" indent="0" algn="ctr">
              <a:buNone/>
            </a:pPr>
            <a:endParaRPr lang="en-US" dirty="0">
              <a:solidFill>
                <a:srgbClr val="FF0000"/>
              </a:solidFill>
              <a:latin typeface="+mj-lt"/>
            </a:endParaRPr>
          </a:p>
          <a:p>
            <a:pPr marL="0" indent="0" algn="ctr">
              <a:buNone/>
            </a:pPr>
            <a:endParaRPr lang="en-US" dirty="0">
              <a:solidFill>
                <a:srgbClr val="FF0000"/>
              </a:solidFill>
              <a:latin typeface="+mj-lt"/>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a:p>
            <a:pPr lvl="1"/>
            <a:endParaRPr lang="en-US" dirty="0">
              <a:latin typeface="Calibri Light" charset="0"/>
              <a:ea typeface="Calibri Light" charset="0"/>
              <a:cs typeface="Calibri Light"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234" y="2098843"/>
            <a:ext cx="6465530" cy="1963605"/>
          </a:xfrm>
          <a:prstGeom prst="rect">
            <a:avLst/>
          </a:prstGeom>
        </p:spPr>
      </p:pic>
      <p:sp>
        <p:nvSpPr>
          <p:cNvPr id="4" name="Footer Placeholder 3">
            <a:extLst>
              <a:ext uri="{FF2B5EF4-FFF2-40B4-BE49-F238E27FC236}">
                <a16:creationId xmlns:a16="http://schemas.microsoft.com/office/drawing/2014/main" id="{0E823F7A-8250-43BB-B887-CC79F4EE86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ambujv@berkeley.edu</a:t>
            </a:r>
          </a:p>
        </p:txBody>
      </p:sp>
      <p:sp>
        <p:nvSpPr>
          <p:cNvPr id="9" name="TextBox 8">
            <a:extLst>
              <a:ext uri="{FF2B5EF4-FFF2-40B4-BE49-F238E27FC236}">
                <a16:creationId xmlns:a16="http://schemas.microsoft.com/office/drawing/2014/main" id="{BB7C1BCC-5E58-4337-9D38-C6C336D39B6C}"/>
              </a:ext>
            </a:extLst>
          </p:cNvPr>
          <p:cNvSpPr txBox="1"/>
          <p:nvPr/>
        </p:nvSpPr>
        <p:spPr>
          <a:xfrm>
            <a:off x="961474" y="5468005"/>
            <a:ext cx="1026904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 complex self-interference mechanisms required at reader</a:t>
            </a:r>
          </a:p>
        </p:txBody>
      </p:sp>
      <p:sp>
        <p:nvSpPr>
          <p:cNvPr id="11" name="Title 10">
            <a:extLst>
              <a:ext uri="{FF2B5EF4-FFF2-40B4-BE49-F238E27FC236}">
                <a16:creationId xmlns:a16="http://schemas.microsoft.com/office/drawing/2014/main" id="{B9698165-08DC-4A65-94CB-475F1CA8382B}"/>
              </a:ext>
            </a:extLst>
          </p:cNvPr>
          <p:cNvSpPr>
            <a:spLocks noGrp="1"/>
          </p:cNvSpPr>
          <p:nvPr>
            <p:ph type="title"/>
          </p:nvPr>
        </p:nvSpPr>
        <p:spPr>
          <a:xfrm>
            <a:off x="838200" y="365125"/>
            <a:ext cx="10515600" cy="1325563"/>
          </a:xfrm>
        </p:spPr>
        <p:txBody>
          <a:bodyPr>
            <a:normAutofit/>
          </a:bodyPr>
          <a:lstStyle/>
          <a:p>
            <a:r>
              <a:rPr lang="en-US" sz="4400" dirty="0"/>
              <a:t>Design element #2: </a:t>
            </a:r>
            <a:r>
              <a:rPr lang="en-US" sz="4400" dirty="0" err="1"/>
              <a:t>LoRea</a:t>
            </a:r>
            <a:r>
              <a:rPr lang="en-US" sz="4400" dirty="0"/>
              <a:t> backscatters at a frequency offset from the carrier signal</a:t>
            </a:r>
            <a:endParaRPr lang="en-SE" dirty="0"/>
          </a:p>
        </p:txBody>
      </p:sp>
    </p:spTree>
    <p:extLst>
      <p:ext uri="{BB962C8B-B14F-4D97-AF65-F5344CB8AC3E}">
        <p14:creationId xmlns:p14="http://schemas.microsoft.com/office/powerpoint/2010/main" val="1543413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70406" cy="1325563"/>
          </a:xfrm>
        </p:spPr>
        <p:txBody>
          <a:bodyPr>
            <a:normAutofit/>
          </a:bodyPr>
          <a:lstStyle/>
          <a:p>
            <a:r>
              <a:rPr lang="en-US" sz="4000" dirty="0"/>
              <a:t>We ran out of space while performing experiments</a:t>
            </a:r>
          </a:p>
        </p:txBody>
      </p:sp>
      <p:sp>
        <p:nvSpPr>
          <p:cNvPr id="3" name="Content Placeholder 2"/>
          <p:cNvSpPr>
            <a:spLocks noGrp="1"/>
          </p:cNvSpPr>
          <p:nvPr>
            <p:ph idx="1"/>
          </p:nvPr>
        </p:nvSpPr>
        <p:spPr>
          <a:xfrm>
            <a:off x="838199" y="1509041"/>
            <a:ext cx="11180380" cy="4802558"/>
          </a:xfrm>
        </p:spPr>
        <p:txBody>
          <a:bodyPr/>
          <a:lstStyle/>
          <a:p>
            <a:r>
              <a:rPr lang="en-US" dirty="0">
                <a:latin typeface="+mj-lt"/>
                <a:ea typeface="Calibri Light" charset="0"/>
                <a:cs typeface="Calibri Light" charset="0"/>
              </a:rPr>
              <a:t>State-of-art few meters. We achieved kilometers, was difficult to anticipate</a:t>
            </a:r>
          </a:p>
          <a:p>
            <a:r>
              <a:rPr lang="en-US" dirty="0">
                <a:latin typeface="+mj-lt"/>
                <a:ea typeface="Calibri Light" charset="0"/>
                <a:cs typeface="Calibri Light" charset="0"/>
              </a:rPr>
              <a:t>Initial experiments conducted near the university and a river in Uppsala</a:t>
            </a:r>
          </a:p>
          <a:p>
            <a:pPr marL="457200" lvl="1" indent="0">
              <a:buNone/>
            </a:pPr>
            <a:endParaRPr lang="en-US" dirty="0">
              <a:latin typeface="+mj-lt"/>
              <a:ea typeface="Calibri Light" charset="0"/>
              <a:cs typeface="Calibri Light"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251276-10E0-6347-83FD-341D002F38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a:stretch>
            <a:fillRect/>
          </a:stretch>
        </p:blipFill>
        <p:spPr>
          <a:xfrm>
            <a:off x="2292433" y="2593790"/>
            <a:ext cx="2552163" cy="3402887"/>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a:stretch>
            <a:fillRect/>
          </a:stretch>
        </p:blipFill>
        <p:spPr>
          <a:xfrm>
            <a:off x="6298829" y="2549040"/>
            <a:ext cx="2552163" cy="3402886"/>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2649531" y="5978592"/>
            <a:ext cx="182839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6096000" y="5996677"/>
            <a:ext cx="298442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a:ea typeface="+mn-ea"/>
                <a:cs typeface="+mn-cs"/>
              </a:rPr>
              <a:t>Receiving transmissions 1km away from the setup</a:t>
            </a:r>
          </a:p>
        </p:txBody>
      </p:sp>
      <p:sp>
        <p:nvSpPr>
          <p:cNvPr id="5" name="Footer Placeholder 4">
            <a:extLst>
              <a:ext uri="{FF2B5EF4-FFF2-40B4-BE49-F238E27FC236}">
                <a16:creationId xmlns:a16="http://schemas.microsoft.com/office/drawing/2014/main" id="{E75ADFBD-39D5-42CA-B064-DB2AC7FFAA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ambujv@berkeley.edu</a:t>
            </a:r>
          </a:p>
        </p:txBody>
      </p:sp>
    </p:spTree>
    <p:extLst>
      <p:ext uri="{BB962C8B-B14F-4D97-AF65-F5344CB8AC3E}">
        <p14:creationId xmlns:p14="http://schemas.microsoft.com/office/powerpoint/2010/main" val="2276728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42A2E91-587E-4D76-9EAF-64A00387C4A6}"/>
              </a:ext>
            </a:extLst>
          </p:cNvPr>
          <p:cNvGraphicFramePr>
            <a:graphicFrameLocks noGrp="1"/>
          </p:cNvGraphicFramePr>
          <p:nvPr/>
        </p:nvGraphicFramePr>
        <p:xfrm>
          <a:off x="1798736" y="1991195"/>
          <a:ext cx="8128000" cy="3337560"/>
        </p:xfrm>
        <a:graphic>
          <a:graphicData uri="http://schemas.openxmlformats.org/drawingml/2006/table">
            <a:tbl>
              <a:tblPr firstRow="1" bandRow="1">
                <a:tableStyleId>{F5AB1C69-6EDB-4FF4-983F-18BD219EF322}</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pPr algn="ctr"/>
                      <a:r>
                        <a:rPr lang="en-US" dirty="0"/>
                        <a:t>System name</a:t>
                      </a:r>
                      <a:endParaRPr lang="en-US" dirty="0">
                        <a:latin typeface="+mj-lt"/>
                      </a:endParaRPr>
                    </a:p>
                  </a:txBody>
                  <a:tcPr/>
                </a:tc>
                <a:tc>
                  <a:txBody>
                    <a:bodyPr/>
                    <a:lstStyle/>
                    <a:p>
                      <a:pPr algn="ctr"/>
                      <a:r>
                        <a:rPr lang="en-US" dirty="0"/>
                        <a:t>Communication range</a:t>
                      </a:r>
                      <a:endParaRPr lang="en-US" dirty="0">
                        <a:latin typeface="+mj-lt"/>
                      </a:endParaRPr>
                    </a:p>
                  </a:txBody>
                  <a:tcPr/>
                </a:tc>
                <a:extLst>
                  <a:ext uri="{0D108BD9-81ED-4DB2-BD59-A6C34878D82A}">
                    <a16:rowId xmlns:a16="http://schemas.microsoft.com/office/drawing/2014/main" val="10000"/>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868</a:t>
                      </a:r>
                      <a:r>
                        <a:rPr lang="en-US" b="1" baseline="0" dirty="0">
                          <a:solidFill>
                            <a:schemeClr val="tx1"/>
                          </a:solidFill>
                        </a:rPr>
                        <a:t> MHz </a:t>
                      </a:r>
                      <a:r>
                        <a:rPr lang="en-US" b="1" dirty="0">
                          <a:solidFill>
                            <a:schemeClr val="tx1"/>
                          </a:solidFill>
                        </a:rPr>
                        <a:t>(SENSYS</a:t>
                      </a:r>
                      <a:r>
                        <a:rPr lang="en-US" b="1" baseline="0" dirty="0">
                          <a:solidFill>
                            <a:schemeClr val="tx1"/>
                          </a:solidFill>
                        </a:rPr>
                        <a:t> 2017)</a:t>
                      </a:r>
                      <a:endParaRPr lang="en-US" b="1" dirty="0">
                        <a:solidFill>
                          <a:schemeClr val="tx1"/>
                        </a:solidFill>
                        <a:latin typeface="+mj-lt"/>
                      </a:endParaRPr>
                    </a:p>
                  </a:txBody>
                  <a:tcPr/>
                </a:tc>
                <a:tc>
                  <a:txBody>
                    <a:bodyPr/>
                    <a:lstStyle/>
                    <a:p>
                      <a:pPr algn="ctr"/>
                      <a:r>
                        <a:rPr lang="en-US" b="1" dirty="0">
                          <a:solidFill>
                            <a:schemeClr val="tx1"/>
                          </a:solidFill>
                        </a:rPr>
                        <a:t>3400 m</a:t>
                      </a:r>
                      <a:endParaRPr lang="en-US" b="1" dirty="0">
                        <a:solidFill>
                          <a:schemeClr val="tx1"/>
                        </a:solidFill>
                        <a:latin typeface="+mj-lt"/>
                      </a:endParaRPr>
                    </a:p>
                  </a:txBody>
                  <a:tcPr/>
                </a:tc>
                <a:extLst>
                  <a:ext uri="{0D108BD9-81ED-4DB2-BD59-A6C34878D82A}">
                    <a16:rowId xmlns:a16="http://schemas.microsoft.com/office/drawing/2014/main" val="207002824"/>
                  </a:ext>
                </a:extLst>
              </a:tr>
              <a:tr h="370840">
                <a:tc>
                  <a:txBody>
                    <a:bodyPr/>
                    <a:lstStyle/>
                    <a:p>
                      <a:pPr algn="ctr"/>
                      <a:r>
                        <a:rPr lang="en-US" b="1" dirty="0" err="1">
                          <a:solidFill>
                            <a:schemeClr val="tx1"/>
                          </a:solidFill>
                        </a:rPr>
                        <a:t>LoRea</a:t>
                      </a:r>
                      <a:r>
                        <a:rPr lang="en-US" b="1" dirty="0">
                          <a:solidFill>
                            <a:schemeClr val="tx1"/>
                          </a:solidFill>
                        </a:rPr>
                        <a:t> </a:t>
                      </a:r>
                      <a:r>
                        <a:rPr lang="mr-IN" b="1" dirty="0">
                          <a:solidFill>
                            <a:schemeClr val="tx1"/>
                          </a:solidFill>
                        </a:rPr>
                        <a:t>–</a:t>
                      </a:r>
                      <a:r>
                        <a:rPr lang="en-US" b="1" dirty="0">
                          <a:solidFill>
                            <a:schemeClr val="tx1"/>
                          </a:solidFill>
                        </a:rPr>
                        <a:t> 2.4 GHz</a:t>
                      </a:r>
                      <a:r>
                        <a:rPr lang="en-US" b="1" baseline="0" dirty="0">
                          <a:solidFill>
                            <a:schemeClr val="tx1"/>
                          </a:solidFill>
                        </a:rPr>
                        <a:t> (SENSYS 2017)</a:t>
                      </a:r>
                      <a:endParaRPr lang="en-US" b="1" dirty="0">
                        <a:solidFill>
                          <a:schemeClr val="tx1"/>
                        </a:solidFill>
                        <a:latin typeface="+mj-lt"/>
                      </a:endParaRPr>
                    </a:p>
                  </a:txBody>
                  <a:tcPr/>
                </a:tc>
                <a:tc>
                  <a:txBody>
                    <a:bodyPr/>
                    <a:lstStyle/>
                    <a:p>
                      <a:pPr algn="ctr"/>
                      <a:r>
                        <a:rPr lang="en-US" b="1" dirty="0">
                          <a:solidFill>
                            <a:schemeClr val="tx1"/>
                          </a:solidFill>
                        </a:rPr>
                        <a:t>225 m</a:t>
                      </a:r>
                      <a:endParaRPr lang="en-US" b="1" dirty="0">
                        <a:solidFill>
                          <a:schemeClr val="tx1"/>
                        </a:solidFill>
                        <a:latin typeface="+mj-lt"/>
                      </a:endParaRPr>
                    </a:p>
                  </a:txBody>
                  <a:tcPr/>
                </a:tc>
                <a:extLst>
                  <a:ext uri="{0D108BD9-81ED-4DB2-BD59-A6C34878D82A}">
                    <a16:rowId xmlns:a16="http://schemas.microsoft.com/office/drawing/2014/main" val="1559793613"/>
                  </a:ext>
                </a:extLst>
              </a:tr>
              <a:tr h="370840">
                <a:tc>
                  <a:txBody>
                    <a:bodyPr/>
                    <a:lstStyle/>
                    <a:p>
                      <a:pPr algn="ctr"/>
                      <a:r>
                        <a:rPr lang="en-US" dirty="0"/>
                        <a:t>RFID</a:t>
                      </a:r>
                      <a:endParaRPr lang="en-US" dirty="0">
                        <a:latin typeface="+mj-lt"/>
                      </a:endParaRPr>
                    </a:p>
                  </a:txBody>
                  <a:tcPr/>
                </a:tc>
                <a:tc>
                  <a:txBody>
                    <a:bodyPr/>
                    <a:lstStyle/>
                    <a:p>
                      <a:pPr algn="ctr"/>
                      <a:r>
                        <a:rPr lang="en-US" dirty="0"/>
                        <a:t>&lt;</a:t>
                      </a:r>
                      <a:r>
                        <a:rPr lang="en-US" baseline="0" dirty="0"/>
                        <a:t> 18 m</a:t>
                      </a:r>
                      <a:endParaRPr lang="en-US" dirty="0">
                        <a:latin typeface="+mj-lt"/>
                      </a:endParaRPr>
                    </a:p>
                  </a:txBody>
                  <a:tcPr/>
                </a:tc>
                <a:extLst>
                  <a:ext uri="{0D108BD9-81ED-4DB2-BD59-A6C34878D82A}">
                    <a16:rowId xmlns:a16="http://schemas.microsoft.com/office/drawing/2014/main" val="10001"/>
                  </a:ext>
                </a:extLst>
              </a:tr>
              <a:tr h="370840">
                <a:tc>
                  <a:txBody>
                    <a:bodyPr/>
                    <a:lstStyle/>
                    <a:p>
                      <a:pPr algn="ctr"/>
                      <a:r>
                        <a:rPr lang="en-US" dirty="0" err="1"/>
                        <a:t>BackFi</a:t>
                      </a:r>
                      <a:r>
                        <a:rPr lang="en-US" dirty="0"/>
                        <a:t> (SIGCOMM 2015)</a:t>
                      </a:r>
                      <a:endParaRPr lang="en-US" dirty="0">
                        <a:latin typeface="+mj-lt"/>
                      </a:endParaRPr>
                    </a:p>
                  </a:txBody>
                  <a:tcPr/>
                </a:tc>
                <a:tc>
                  <a:txBody>
                    <a:bodyPr/>
                    <a:lstStyle/>
                    <a:p>
                      <a:pPr algn="ctr"/>
                      <a:r>
                        <a:rPr lang="en-US" dirty="0"/>
                        <a:t>5 m</a:t>
                      </a:r>
                      <a:endParaRPr lang="en-US" dirty="0">
                        <a:latin typeface="+mj-lt"/>
                      </a:endParaRPr>
                    </a:p>
                  </a:txBody>
                  <a:tcPr/>
                </a:tc>
                <a:extLst>
                  <a:ext uri="{0D108BD9-81ED-4DB2-BD59-A6C34878D82A}">
                    <a16:rowId xmlns:a16="http://schemas.microsoft.com/office/drawing/2014/main" val="10002"/>
                  </a:ext>
                </a:extLst>
              </a:tr>
              <a:tr h="370840">
                <a:tc>
                  <a:txBody>
                    <a:bodyPr/>
                    <a:lstStyle/>
                    <a:p>
                      <a:pPr algn="ctr"/>
                      <a:r>
                        <a:rPr lang="en-US" dirty="0"/>
                        <a:t>Passive </a:t>
                      </a:r>
                      <a:r>
                        <a:rPr lang="en-US" dirty="0" err="1"/>
                        <a:t>WiFi</a:t>
                      </a:r>
                      <a:r>
                        <a:rPr lang="en-US" dirty="0"/>
                        <a:t> (NSDI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3"/>
                  </a:ext>
                </a:extLst>
              </a:tr>
              <a:tr h="370840">
                <a:tc>
                  <a:txBody>
                    <a:bodyPr/>
                    <a:lstStyle/>
                    <a:p>
                      <a:pPr algn="ctr"/>
                      <a:r>
                        <a:rPr lang="en-US" dirty="0" err="1"/>
                        <a:t>HitchHike</a:t>
                      </a:r>
                      <a:r>
                        <a:rPr lang="en-US" dirty="0"/>
                        <a:t> (SENSYS </a:t>
                      </a:r>
                      <a:r>
                        <a:rPr lang="en-US" baseline="0" dirty="0"/>
                        <a:t>2016)</a:t>
                      </a:r>
                      <a:endParaRPr lang="en-US" dirty="0">
                        <a:latin typeface="+mj-lt"/>
                      </a:endParaRPr>
                    </a:p>
                  </a:txBody>
                  <a:tcPr/>
                </a:tc>
                <a:tc>
                  <a:txBody>
                    <a:bodyPr/>
                    <a:lstStyle/>
                    <a:p>
                      <a:pPr algn="ctr"/>
                      <a:r>
                        <a:rPr lang="en-US" dirty="0"/>
                        <a:t>54 m</a:t>
                      </a:r>
                      <a:endParaRPr lang="en-US" dirty="0">
                        <a:latin typeface="+mj-lt"/>
                      </a:endParaRPr>
                    </a:p>
                  </a:txBody>
                  <a:tcPr/>
                </a:tc>
                <a:extLst>
                  <a:ext uri="{0D108BD9-81ED-4DB2-BD59-A6C34878D82A}">
                    <a16:rowId xmlns:a16="http://schemas.microsoft.com/office/drawing/2014/main" val="10004"/>
                  </a:ext>
                </a:extLst>
              </a:tr>
              <a:tr h="370840">
                <a:tc>
                  <a:txBody>
                    <a:bodyPr/>
                    <a:lstStyle/>
                    <a:p>
                      <a:pPr algn="ctr"/>
                      <a:r>
                        <a:rPr lang="en-US" dirty="0" err="1"/>
                        <a:t>Interscatter</a:t>
                      </a:r>
                      <a:r>
                        <a:rPr lang="en-US" dirty="0"/>
                        <a:t> (SIGCOMM 2016)</a:t>
                      </a:r>
                      <a:endParaRPr lang="en-US" dirty="0">
                        <a:latin typeface="+mj-lt"/>
                      </a:endParaRPr>
                    </a:p>
                  </a:txBody>
                  <a:tcPr/>
                </a:tc>
                <a:tc>
                  <a:txBody>
                    <a:bodyPr/>
                    <a:lstStyle/>
                    <a:p>
                      <a:pPr algn="ctr"/>
                      <a:r>
                        <a:rPr lang="en-US" dirty="0"/>
                        <a:t>30 m</a:t>
                      </a:r>
                      <a:endParaRPr lang="en-US" dirty="0">
                        <a:latin typeface="+mj-lt"/>
                      </a:endParaRPr>
                    </a:p>
                  </a:txBody>
                  <a:tcPr/>
                </a:tc>
                <a:extLst>
                  <a:ext uri="{0D108BD9-81ED-4DB2-BD59-A6C34878D82A}">
                    <a16:rowId xmlns:a16="http://schemas.microsoft.com/office/drawing/2014/main" val="10005"/>
                  </a:ext>
                </a:extLst>
              </a:tr>
              <a:tr h="370840">
                <a:tc>
                  <a:txBody>
                    <a:bodyPr/>
                    <a:lstStyle/>
                    <a:p>
                      <a:pPr algn="ctr"/>
                      <a:r>
                        <a:rPr lang="en-US" dirty="0" err="1"/>
                        <a:t>LoRa</a:t>
                      </a:r>
                      <a:r>
                        <a:rPr lang="en-US" baseline="0" dirty="0"/>
                        <a:t> Backscatter (UBICOMP 2017)</a:t>
                      </a:r>
                      <a:endParaRPr lang="en-US" dirty="0">
                        <a:latin typeface="+mj-lt"/>
                      </a:endParaRPr>
                    </a:p>
                  </a:txBody>
                  <a:tcPr/>
                </a:tc>
                <a:tc>
                  <a:txBody>
                    <a:bodyPr/>
                    <a:lstStyle/>
                    <a:p>
                      <a:pPr algn="ctr"/>
                      <a:r>
                        <a:rPr lang="en-US" dirty="0"/>
                        <a:t>2800</a:t>
                      </a:r>
                      <a:r>
                        <a:rPr lang="en-US" baseline="0" dirty="0"/>
                        <a:t> m</a:t>
                      </a:r>
                      <a:endParaRPr lang="en-US" dirty="0">
                        <a:latin typeface="+mj-lt"/>
                      </a:endParaRPr>
                    </a:p>
                  </a:txBody>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C6DB0ED5-C2E1-46AC-A626-BC8105A88697}"/>
              </a:ext>
            </a:extLst>
          </p:cNvPr>
          <p:cNvSpPr txBox="1"/>
          <p:nvPr/>
        </p:nvSpPr>
        <p:spPr>
          <a:xfrm>
            <a:off x="2235049" y="5402042"/>
            <a:ext cx="7929461" cy="369332"/>
          </a:xfrm>
          <a:prstGeom prst="rect">
            <a:avLst/>
          </a:prstGeom>
          <a:noFill/>
        </p:spPr>
        <p:txBody>
          <a:bodyPr wrap="square" rtlCol="0">
            <a:spAutoFit/>
          </a:bodyPr>
          <a:lstStyle/>
          <a:p>
            <a:r>
              <a:rPr lang="sv-SE" dirty="0">
                <a:latin typeface="+mj-lt"/>
              </a:rPr>
              <a:t>Range </a:t>
            </a:r>
            <a:r>
              <a:rPr lang="sv-SE" sz="1600" dirty="0" err="1">
                <a:latin typeface="+mj-lt"/>
              </a:rPr>
              <a:t>reported</a:t>
            </a:r>
            <a:r>
              <a:rPr lang="sv-SE" dirty="0">
                <a:latin typeface="+mj-lt"/>
              </a:rPr>
              <a:t> </a:t>
            </a:r>
            <a:r>
              <a:rPr lang="sv-SE" dirty="0" err="1">
                <a:latin typeface="+mj-lt"/>
              </a:rPr>
              <a:t>are</a:t>
            </a:r>
            <a:r>
              <a:rPr lang="sv-SE" dirty="0">
                <a:latin typeface="+mj-lt"/>
              </a:rPr>
              <a:t> </a:t>
            </a:r>
            <a:r>
              <a:rPr lang="sv-SE" dirty="0" err="1">
                <a:latin typeface="+mj-lt"/>
              </a:rPr>
              <a:t>line</a:t>
            </a:r>
            <a:r>
              <a:rPr lang="sv-SE" dirty="0">
                <a:latin typeface="+mj-lt"/>
              </a:rPr>
              <a:t> </a:t>
            </a:r>
            <a:r>
              <a:rPr lang="sv-SE" dirty="0" err="1">
                <a:latin typeface="+mj-lt"/>
              </a:rPr>
              <a:t>of</a:t>
            </a:r>
            <a:r>
              <a:rPr lang="sv-SE" dirty="0">
                <a:latin typeface="+mj-lt"/>
              </a:rPr>
              <a:t> </a:t>
            </a:r>
            <a:r>
              <a:rPr lang="sv-SE" dirty="0" err="1">
                <a:latin typeface="+mj-lt"/>
              </a:rPr>
              <a:t>sight</a:t>
            </a:r>
            <a:r>
              <a:rPr lang="sv-SE" dirty="0">
                <a:latin typeface="+mj-lt"/>
              </a:rPr>
              <a:t>, </a:t>
            </a:r>
            <a:r>
              <a:rPr lang="sv-SE" dirty="0" err="1">
                <a:latin typeface="+mj-lt"/>
              </a:rPr>
              <a:t>with</a:t>
            </a:r>
            <a:r>
              <a:rPr lang="sv-SE" dirty="0">
                <a:latin typeface="+mj-lt"/>
              </a:rPr>
              <a:t> </a:t>
            </a:r>
            <a:r>
              <a:rPr lang="sv-SE" dirty="0" err="1">
                <a:latin typeface="+mj-lt"/>
              </a:rPr>
              <a:t>backscatter</a:t>
            </a:r>
            <a:r>
              <a:rPr lang="sv-SE" dirty="0">
                <a:latin typeface="+mj-lt"/>
              </a:rPr>
              <a:t> tag  co-</a:t>
            </a:r>
            <a:r>
              <a:rPr lang="sv-SE" dirty="0" err="1">
                <a:latin typeface="+mj-lt"/>
              </a:rPr>
              <a:t>located</a:t>
            </a:r>
            <a:r>
              <a:rPr lang="sv-SE" dirty="0">
                <a:latin typeface="+mj-lt"/>
              </a:rPr>
              <a:t> </a:t>
            </a:r>
            <a:r>
              <a:rPr lang="sv-SE" dirty="0" err="1">
                <a:latin typeface="+mj-lt"/>
              </a:rPr>
              <a:t>with</a:t>
            </a:r>
            <a:r>
              <a:rPr lang="sv-SE" dirty="0">
                <a:latin typeface="+mj-lt"/>
              </a:rPr>
              <a:t> </a:t>
            </a:r>
            <a:r>
              <a:rPr lang="sv-SE" dirty="0" err="1">
                <a:latin typeface="+mj-lt"/>
              </a:rPr>
              <a:t>carrier</a:t>
            </a:r>
            <a:r>
              <a:rPr lang="sv-SE" dirty="0">
                <a:latin typeface="+mj-lt"/>
              </a:rPr>
              <a:t> source</a:t>
            </a:r>
            <a:endParaRPr lang="en-US" dirty="0">
              <a:latin typeface="+mj-lt"/>
            </a:endParaRPr>
          </a:p>
        </p:txBody>
      </p:sp>
      <p:sp>
        <p:nvSpPr>
          <p:cNvPr id="3" name="Footer Placeholder 2">
            <a:extLst>
              <a:ext uri="{FF2B5EF4-FFF2-40B4-BE49-F238E27FC236}">
                <a16:creationId xmlns:a16="http://schemas.microsoft.com/office/drawing/2014/main" id="{3FFC1555-AC2F-4B47-93D5-285F70455067}"/>
              </a:ext>
            </a:extLst>
          </p:cNvPr>
          <p:cNvSpPr>
            <a:spLocks noGrp="1"/>
          </p:cNvSpPr>
          <p:nvPr>
            <p:ph type="ftr" sz="quarter" idx="11"/>
          </p:nvPr>
        </p:nvSpPr>
        <p:spPr/>
        <p:txBody>
          <a:bodyPr/>
          <a:lstStyle/>
          <a:p>
            <a:r>
              <a:rPr lang="sv-SE"/>
              <a:t>ambujv@berkeley.edu</a:t>
            </a:r>
          </a:p>
        </p:txBody>
      </p:sp>
      <p:sp>
        <p:nvSpPr>
          <p:cNvPr id="6" name="Slide Number Placeholder 5">
            <a:extLst>
              <a:ext uri="{FF2B5EF4-FFF2-40B4-BE49-F238E27FC236}">
                <a16:creationId xmlns:a16="http://schemas.microsoft.com/office/drawing/2014/main" id="{CC839688-2FAB-4A1C-8290-AD7B16A960D4}"/>
              </a:ext>
            </a:extLst>
          </p:cNvPr>
          <p:cNvSpPr>
            <a:spLocks noGrp="1"/>
          </p:cNvSpPr>
          <p:nvPr>
            <p:ph type="sldNum" sz="quarter" idx="12"/>
          </p:nvPr>
        </p:nvSpPr>
        <p:spPr/>
        <p:txBody>
          <a:bodyPr/>
          <a:lstStyle/>
          <a:p>
            <a:fld id="{687B7451-1438-CB4A-8106-82A64F1C7D7B}" type="slidenum">
              <a:rPr lang="sv-SE" smtClean="0"/>
              <a:t>42</a:t>
            </a:fld>
            <a:endParaRPr lang="sv-SE"/>
          </a:p>
        </p:txBody>
      </p:sp>
      <p:sp>
        <p:nvSpPr>
          <p:cNvPr id="9" name="Title 1">
            <a:extLst>
              <a:ext uri="{FF2B5EF4-FFF2-40B4-BE49-F238E27FC236}">
                <a16:creationId xmlns:a16="http://schemas.microsoft.com/office/drawing/2014/main" id="{B8904EBF-19D2-4199-8BC1-811567E24571}"/>
              </a:ext>
            </a:extLst>
          </p:cNvPr>
          <p:cNvSpPr>
            <a:spLocks noGrp="1"/>
          </p:cNvSpPr>
          <p:nvPr>
            <p:ph type="title"/>
          </p:nvPr>
        </p:nvSpPr>
        <p:spPr>
          <a:xfrm>
            <a:off x="838199" y="365125"/>
            <a:ext cx="11203745" cy="1325563"/>
          </a:xfrm>
        </p:spPr>
        <p:txBody>
          <a:bodyPr>
            <a:noAutofit/>
          </a:bodyPr>
          <a:lstStyle/>
          <a:p>
            <a:r>
              <a:rPr lang="en-GB" sz="4000" dirty="0" err="1"/>
              <a:t>LoRea</a:t>
            </a:r>
            <a:r>
              <a:rPr lang="en-GB" sz="4000" dirty="0"/>
              <a:t> outperforms state-of-the-art systems</a:t>
            </a:r>
            <a:endParaRPr lang="en-SE" sz="1600" dirty="0"/>
          </a:p>
        </p:txBody>
      </p:sp>
    </p:spTree>
    <p:extLst>
      <p:ext uri="{BB962C8B-B14F-4D97-AF65-F5344CB8AC3E}">
        <p14:creationId xmlns:p14="http://schemas.microsoft.com/office/powerpoint/2010/main" val="3702051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70406" cy="1325563"/>
          </a:xfrm>
        </p:spPr>
        <p:txBody>
          <a:bodyPr>
            <a:normAutofit/>
          </a:bodyPr>
          <a:lstStyle/>
          <a:p>
            <a:r>
              <a:rPr lang="en-US" sz="4000" dirty="0"/>
              <a:t>We ran out of space while performing experiments</a:t>
            </a:r>
          </a:p>
        </p:txBody>
      </p:sp>
      <p:sp>
        <p:nvSpPr>
          <p:cNvPr id="3" name="Content Placeholder 2"/>
          <p:cNvSpPr>
            <a:spLocks noGrp="1"/>
          </p:cNvSpPr>
          <p:nvPr>
            <p:ph idx="1"/>
          </p:nvPr>
        </p:nvSpPr>
        <p:spPr>
          <a:xfrm>
            <a:off x="838199" y="1509041"/>
            <a:ext cx="11180380" cy="4802558"/>
          </a:xfrm>
        </p:spPr>
        <p:txBody>
          <a:bodyPr/>
          <a:lstStyle/>
          <a:p>
            <a:r>
              <a:rPr lang="en-US" dirty="0">
                <a:latin typeface="+mj-lt"/>
                <a:ea typeface="Calibri Light" charset="0"/>
                <a:cs typeface="Calibri Light" charset="0"/>
              </a:rPr>
              <a:t>State-of-art few meters. We achieved kilometers, was difficult to anticipate</a:t>
            </a:r>
          </a:p>
          <a:p>
            <a:r>
              <a:rPr lang="en-US" dirty="0">
                <a:latin typeface="+mj-lt"/>
                <a:ea typeface="Calibri Light" charset="0"/>
                <a:cs typeface="Calibri Light" charset="0"/>
              </a:rPr>
              <a:t>Initial experiments conducted near the university and a river in Uppsala</a:t>
            </a:r>
          </a:p>
          <a:p>
            <a:pPr marL="457200" lvl="1" indent="0">
              <a:buNone/>
            </a:pPr>
            <a:endParaRPr lang="en-US" dirty="0">
              <a:latin typeface="+mj-lt"/>
              <a:ea typeface="Calibri Light" charset="0"/>
              <a:cs typeface="Calibri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43</a:t>
            </a:fld>
            <a:endParaRPr lang="en-US"/>
          </a:p>
        </p:txBody>
      </p:sp>
      <p:pic>
        <p:nvPicPr>
          <p:cNvPr id="11" name="Content Placeholder 3" descr="Content Placeholder 3">
            <a:extLst>
              <a:ext uri="{FF2B5EF4-FFF2-40B4-BE49-F238E27FC236}">
                <a16:creationId xmlns:a16="http://schemas.microsoft.com/office/drawing/2014/main" id="{F2D30E5F-83C6-475C-819F-8E387C1EE510}"/>
              </a:ext>
            </a:extLst>
          </p:cNvPr>
          <p:cNvPicPr>
            <a:picLocks noChangeAspect="1"/>
          </p:cNvPicPr>
          <p:nvPr/>
        </p:nvPicPr>
        <p:blipFill>
          <a:blip r:embed="rId3"/>
          <a:stretch>
            <a:fillRect/>
          </a:stretch>
        </p:blipFill>
        <p:spPr>
          <a:xfrm>
            <a:off x="2292433" y="2593790"/>
            <a:ext cx="2552163" cy="3402887"/>
          </a:xfrm>
          <a:prstGeom prst="rect">
            <a:avLst/>
          </a:prstGeom>
          <a:ln w="12700">
            <a:miter lim="400000"/>
          </a:ln>
        </p:spPr>
      </p:pic>
      <p:pic>
        <p:nvPicPr>
          <p:cNvPr id="12" name="Content Placeholder 3" descr="Content Placeholder 3">
            <a:extLst>
              <a:ext uri="{FF2B5EF4-FFF2-40B4-BE49-F238E27FC236}">
                <a16:creationId xmlns:a16="http://schemas.microsoft.com/office/drawing/2014/main" id="{7ADF566F-DD72-4624-AB53-FB3782C94762}"/>
              </a:ext>
            </a:extLst>
          </p:cNvPr>
          <p:cNvPicPr>
            <a:picLocks noChangeAspect="1"/>
          </p:cNvPicPr>
          <p:nvPr/>
        </p:nvPicPr>
        <p:blipFill>
          <a:blip r:embed="rId4"/>
          <a:stretch>
            <a:fillRect/>
          </a:stretch>
        </p:blipFill>
        <p:spPr>
          <a:xfrm>
            <a:off x="6298829" y="2549040"/>
            <a:ext cx="2552163" cy="3402886"/>
          </a:xfrm>
          <a:prstGeom prst="rect">
            <a:avLst/>
          </a:prstGeom>
          <a:ln w="12700">
            <a:miter lim="400000"/>
          </a:ln>
        </p:spPr>
      </p:pic>
      <p:sp>
        <p:nvSpPr>
          <p:cNvPr id="7" name="TextBox 6">
            <a:extLst>
              <a:ext uri="{FF2B5EF4-FFF2-40B4-BE49-F238E27FC236}">
                <a16:creationId xmlns:a16="http://schemas.microsoft.com/office/drawing/2014/main" id="{5B730E18-8D3F-40B6-983E-E058D5F39156}"/>
              </a:ext>
            </a:extLst>
          </p:cNvPr>
          <p:cNvSpPr txBox="1"/>
          <p:nvPr/>
        </p:nvSpPr>
        <p:spPr>
          <a:xfrm>
            <a:off x="2649531" y="5978592"/>
            <a:ext cx="1828392" cy="338554"/>
          </a:xfrm>
          <a:prstGeom prst="rect">
            <a:avLst/>
          </a:prstGeom>
          <a:noFill/>
        </p:spPr>
        <p:txBody>
          <a:bodyPr wrap="square" rtlCol="0">
            <a:spAutoFit/>
          </a:bodyPr>
          <a:lstStyle/>
          <a:p>
            <a:pPr algn="ctr"/>
            <a:r>
              <a:rPr lang="en-US" sz="1600" dirty="0">
                <a:latin typeface="+mj-lt"/>
              </a:rPr>
              <a:t>Experiment Setup</a:t>
            </a:r>
          </a:p>
        </p:txBody>
      </p:sp>
      <p:sp>
        <p:nvSpPr>
          <p:cNvPr id="8" name="TextBox 7">
            <a:extLst>
              <a:ext uri="{FF2B5EF4-FFF2-40B4-BE49-F238E27FC236}">
                <a16:creationId xmlns:a16="http://schemas.microsoft.com/office/drawing/2014/main" id="{C4834A9E-6593-4EF8-8F82-F9A9AB071E1C}"/>
              </a:ext>
            </a:extLst>
          </p:cNvPr>
          <p:cNvSpPr txBox="1"/>
          <p:nvPr/>
        </p:nvSpPr>
        <p:spPr>
          <a:xfrm>
            <a:off x="6096000" y="5996677"/>
            <a:ext cx="2984422" cy="584775"/>
          </a:xfrm>
          <a:prstGeom prst="rect">
            <a:avLst/>
          </a:prstGeom>
          <a:noFill/>
        </p:spPr>
        <p:txBody>
          <a:bodyPr wrap="square" rtlCol="0">
            <a:spAutoFit/>
          </a:bodyPr>
          <a:lstStyle/>
          <a:p>
            <a:pPr algn="ctr"/>
            <a:r>
              <a:rPr lang="en-US" sz="1600" dirty="0">
                <a:latin typeface="+mj-lt"/>
              </a:rPr>
              <a:t>Receiving transmissions 1km away from the setup</a:t>
            </a:r>
          </a:p>
        </p:txBody>
      </p:sp>
      <p:sp>
        <p:nvSpPr>
          <p:cNvPr id="6" name="Footer Placeholder 5">
            <a:extLst>
              <a:ext uri="{FF2B5EF4-FFF2-40B4-BE49-F238E27FC236}">
                <a16:creationId xmlns:a16="http://schemas.microsoft.com/office/drawing/2014/main" id="{55B36690-BCDC-448E-9117-44171F9D20CF}"/>
              </a:ext>
            </a:extLst>
          </p:cNvPr>
          <p:cNvSpPr>
            <a:spLocks noGrp="1"/>
          </p:cNvSpPr>
          <p:nvPr>
            <p:ph type="ftr" sz="quarter" idx="11"/>
          </p:nvPr>
        </p:nvSpPr>
        <p:spPr>
          <a:xfrm>
            <a:off x="4038600" y="6482655"/>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476922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134726" cy="1325563"/>
          </a:xfrm>
        </p:spPr>
        <p:txBody>
          <a:bodyPr>
            <a:normAutofit/>
          </a:bodyPr>
          <a:lstStyle/>
          <a:p>
            <a:r>
              <a:rPr lang="en-US" sz="4000" dirty="0" err="1"/>
              <a:t>LoRea</a:t>
            </a:r>
            <a:r>
              <a:rPr lang="en-US" sz="4000" dirty="0"/>
              <a:t> achieved the highest demonstrated range</a:t>
            </a:r>
          </a:p>
        </p:txBody>
      </p:sp>
      <p:sp>
        <p:nvSpPr>
          <p:cNvPr id="3" name="Content Placeholder 2"/>
          <p:cNvSpPr>
            <a:spLocks noGrp="1"/>
          </p:cNvSpPr>
          <p:nvPr>
            <p:ph idx="1"/>
          </p:nvPr>
        </p:nvSpPr>
        <p:spPr/>
        <p:txBody>
          <a:bodyPr/>
          <a:lstStyle/>
          <a:p>
            <a:r>
              <a:rPr lang="en-US" dirty="0">
                <a:latin typeface="+mj-lt"/>
                <a:ea typeface="Calibri Light" charset="0"/>
                <a:cs typeface="Calibri Light" charset="0"/>
              </a:rPr>
              <a:t>Receive up to a distance of 3.4 kilometers from tag </a:t>
            </a:r>
          </a:p>
          <a:p>
            <a:r>
              <a:rPr lang="en-US" dirty="0">
                <a:latin typeface="+mj-lt"/>
                <a:ea typeface="Calibri Light" charset="0"/>
                <a:cs typeface="Calibri Light" charset="0"/>
              </a:rPr>
              <a:t>Highest demonstrated range. Outperforms leading labs/universities</a:t>
            </a:r>
          </a:p>
        </p:txBody>
      </p:sp>
      <p:sp>
        <p:nvSpPr>
          <p:cNvPr id="4" name="Slide Number Placeholder 3"/>
          <p:cNvSpPr>
            <a:spLocks noGrp="1"/>
          </p:cNvSpPr>
          <p:nvPr>
            <p:ph type="sldNum" sz="quarter" idx="12"/>
          </p:nvPr>
        </p:nvSpPr>
        <p:spPr/>
        <p:txBody>
          <a:bodyPr/>
          <a:lstStyle/>
          <a:p>
            <a:fld id="{F3251276-10E0-6347-83FD-341D002F38DE}" type="slidenum">
              <a:rPr lang="en-US" smtClean="0"/>
              <a:t>44</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62" y="3060443"/>
            <a:ext cx="3399131" cy="2549348"/>
          </a:xfrm>
          <a:prstGeom prst="rect">
            <a:avLst/>
          </a:prstGeom>
        </p:spPr>
      </p:pic>
      <p:pic>
        <p:nvPicPr>
          <p:cNvPr id="8" name="Picture 7">
            <a:extLst>
              <a:ext uri="{FF2B5EF4-FFF2-40B4-BE49-F238E27FC236}">
                <a16:creationId xmlns:a16="http://schemas.microsoft.com/office/drawing/2014/main" id="{F823C41C-4489-294E-A424-DCB9D8C0C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3329" y="3018278"/>
            <a:ext cx="1945342" cy="2597169"/>
          </a:xfrm>
          <a:prstGeom prst="rect">
            <a:avLst/>
          </a:prstGeom>
        </p:spPr>
      </p:pic>
      <p:sp>
        <p:nvSpPr>
          <p:cNvPr id="9" name="TextBox 8">
            <a:extLst>
              <a:ext uri="{FF2B5EF4-FFF2-40B4-BE49-F238E27FC236}">
                <a16:creationId xmlns:a16="http://schemas.microsoft.com/office/drawing/2014/main" id="{54B3166D-4482-F345-8801-42A262555080}"/>
              </a:ext>
            </a:extLst>
          </p:cNvPr>
          <p:cNvSpPr txBox="1"/>
          <p:nvPr/>
        </p:nvSpPr>
        <p:spPr>
          <a:xfrm>
            <a:off x="1014062" y="5727125"/>
            <a:ext cx="2543187" cy="584775"/>
          </a:xfrm>
          <a:prstGeom prst="rect">
            <a:avLst/>
          </a:prstGeom>
          <a:noFill/>
        </p:spPr>
        <p:txBody>
          <a:bodyPr wrap="square" rtlCol="0">
            <a:spAutoFit/>
          </a:bodyPr>
          <a:lstStyle/>
          <a:p>
            <a:pPr algn="ctr"/>
            <a:r>
              <a:rPr lang="en-US" sz="1600" dirty="0">
                <a:latin typeface="+mj-lt"/>
              </a:rPr>
              <a:t>Experiment Setup</a:t>
            </a:r>
          </a:p>
          <a:p>
            <a:pPr algn="ctr"/>
            <a:r>
              <a:rPr lang="en-US" sz="1600" dirty="0">
                <a:latin typeface="+mj-lt"/>
              </a:rPr>
              <a:t>(On a small hill)</a:t>
            </a:r>
          </a:p>
        </p:txBody>
      </p:sp>
      <p:sp>
        <p:nvSpPr>
          <p:cNvPr id="10" name="TextBox 9">
            <a:extLst>
              <a:ext uri="{FF2B5EF4-FFF2-40B4-BE49-F238E27FC236}">
                <a16:creationId xmlns:a16="http://schemas.microsoft.com/office/drawing/2014/main" id="{EA79BA5C-CA38-E14C-9818-BCF373F9C886}"/>
              </a:ext>
            </a:extLst>
          </p:cNvPr>
          <p:cNvSpPr txBox="1"/>
          <p:nvPr/>
        </p:nvSpPr>
        <p:spPr>
          <a:xfrm>
            <a:off x="4588935" y="5705383"/>
            <a:ext cx="3291807" cy="584775"/>
          </a:xfrm>
          <a:prstGeom prst="rect">
            <a:avLst/>
          </a:prstGeom>
          <a:noFill/>
        </p:spPr>
        <p:txBody>
          <a:bodyPr wrap="square" rtlCol="0">
            <a:spAutoFit/>
          </a:bodyPr>
          <a:lstStyle/>
          <a:p>
            <a:pPr algn="ctr"/>
            <a:r>
              <a:rPr lang="en-US" sz="1600" dirty="0">
                <a:latin typeface="+mj-lt"/>
              </a:rPr>
              <a:t>Receiving backscatter transmissions kilometers away from setup</a:t>
            </a:r>
          </a:p>
        </p:txBody>
      </p:sp>
      <p:sp>
        <p:nvSpPr>
          <p:cNvPr id="7" name="Footer Placeholder 6">
            <a:extLst>
              <a:ext uri="{FF2B5EF4-FFF2-40B4-BE49-F238E27FC236}">
                <a16:creationId xmlns:a16="http://schemas.microsoft.com/office/drawing/2014/main" id="{D1DF1B35-AB90-4D24-815B-6164F049948F}"/>
              </a:ext>
            </a:extLst>
          </p:cNvPr>
          <p:cNvSpPr>
            <a:spLocks noGrp="1"/>
          </p:cNvSpPr>
          <p:nvPr>
            <p:ph type="ftr" sz="quarter" idx="11"/>
          </p:nvPr>
        </p:nvSpPr>
        <p:spPr/>
        <p:txBody>
          <a:bodyPr/>
          <a:lstStyle/>
          <a:p>
            <a:r>
              <a:rPr lang="sv-SE" dirty="0" err="1"/>
              <a:t>ambujv@nus.edu.sg</a:t>
            </a:r>
            <a:endParaRPr lang="sv-SE" dirty="0"/>
          </a:p>
        </p:txBody>
      </p:sp>
      <p:sp>
        <p:nvSpPr>
          <p:cNvPr id="12" name="TextBox 11">
            <a:extLst>
              <a:ext uri="{FF2B5EF4-FFF2-40B4-BE49-F238E27FC236}">
                <a16:creationId xmlns:a16="http://schemas.microsoft.com/office/drawing/2014/main" id="{0E0DED11-603D-CA05-4D76-D3067E0BE742}"/>
              </a:ext>
            </a:extLst>
          </p:cNvPr>
          <p:cNvSpPr txBox="1"/>
          <p:nvPr/>
        </p:nvSpPr>
        <p:spPr>
          <a:xfrm>
            <a:off x="8060551" y="5789399"/>
            <a:ext cx="2876275" cy="276999"/>
          </a:xfrm>
          <a:prstGeom prst="rect">
            <a:avLst/>
          </a:prstGeom>
          <a:noFill/>
        </p:spPr>
        <p:txBody>
          <a:bodyPr wrap="square" rtlCol="0">
            <a:spAutoFit/>
          </a:bodyPr>
          <a:lstStyle/>
          <a:p>
            <a:pPr algn="ctr"/>
            <a:r>
              <a:rPr lang="en-US" sz="1200" dirty="0">
                <a:latin typeface="+mj-lt"/>
              </a:rPr>
              <a:t>Experiment setup video</a:t>
            </a:r>
          </a:p>
        </p:txBody>
      </p:sp>
      <p:pic>
        <p:nvPicPr>
          <p:cNvPr id="5" name="Online Media 4" descr="Experiment setup for LoRea">
            <a:hlinkClick r:id="" action="ppaction://media"/>
            <a:extLst>
              <a:ext uri="{FF2B5EF4-FFF2-40B4-BE49-F238E27FC236}">
                <a16:creationId xmlns:a16="http://schemas.microsoft.com/office/drawing/2014/main" id="{8F2B5785-07A7-62CC-3628-33D39EFBD7DF}"/>
              </a:ext>
            </a:extLst>
          </p:cNvPr>
          <p:cNvPicPr>
            <a:picLocks noRot="1" noChangeAspect="1"/>
          </p:cNvPicPr>
          <p:nvPr>
            <a:videoFile r:link="rId1"/>
          </p:nvPr>
        </p:nvPicPr>
        <p:blipFill>
          <a:blip r:embed="rId6"/>
          <a:stretch>
            <a:fillRect/>
          </a:stretch>
        </p:blipFill>
        <p:spPr>
          <a:xfrm>
            <a:off x="7459644" y="3270886"/>
            <a:ext cx="4070018" cy="2299560"/>
          </a:xfrm>
          <a:prstGeom prst="rect">
            <a:avLst/>
          </a:prstGeom>
        </p:spPr>
      </p:pic>
    </p:spTree>
    <p:extLst>
      <p:ext uri="{BB962C8B-B14F-4D97-AF65-F5344CB8AC3E}">
        <p14:creationId xmlns:p14="http://schemas.microsoft.com/office/powerpoint/2010/main" val="329713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203745" cy="1325563"/>
          </a:xfrm>
        </p:spPr>
        <p:txBody>
          <a:bodyPr>
            <a:noAutofit/>
          </a:bodyPr>
          <a:lstStyle/>
          <a:p>
            <a:r>
              <a:rPr lang="en-US" sz="4000" dirty="0" err="1"/>
              <a:t>LoRea</a:t>
            </a:r>
            <a:r>
              <a:rPr lang="en-US" sz="4000" dirty="0"/>
              <a:t> bridges the energy asymmetry between communication (TX), sensing and processing</a:t>
            </a:r>
          </a:p>
        </p:txBody>
      </p:sp>
      <p:sp>
        <p:nvSpPr>
          <p:cNvPr id="3" name="Content Placeholder 2"/>
          <p:cNvSpPr>
            <a:spLocks noGrp="1"/>
          </p:cNvSpPr>
          <p:nvPr>
            <p:ph idx="1"/>
          </p:nvPr>
        </p:nvSpPr>
        <p:spPr>
          <a:xfrm>
            <a:off x="523853" y="1863785"/>
            <a:ext cx="10812694" cy="4675127"/>
          </a:xfrm>
        </p:spPr>
        <p:txBody>
          <a:bodyPr>
            <a:normAutofit lnSpcReduction="10000"/>
          </a:bodyPr>
          <a:lstStyle/>
          <a:p>
            <a:pPr marL="0" indent="0" algn="ctr">
              <a:buNone/>
            </a:pPr>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endParaRPr lang="en-US" b="1" dirty="0">
              <a:latin typeface="+mj-lt"/>
              <a:ea typeface="Helvetica Light" charset="0"/>
              <a:cs typeface="Helvetica Light" charset="0"/>
            </a:endParaRPr>
          </a:p>
          <a:p>
            <a:pPr marL="0" indent="0" algn="ctr">
              <a:buNone/>
            </a:pPr>
            <a:r>
              <a:rPr lang="en-US" b="1" dirty="0">
                <a:latin typeface="+mj-lt"/>
                <a:ea typeface="Helvetica Light" charset="0"/>
                <a:cs typeface="Helvetica Light" charset="0"/>
              </a:rPr>
              <a:t>Off-the-shelf hardware for transmission and receptions. Tens of USD</a:t>
            </a:r>
          </a:p>
          <a:p>
            <a:pPr marL="0" indent="0" algn="ctr">
              <a:buNone/>
            </a:pPr>
            <a:r>
              <a:rPr lang="en-US" b="1" dirty="0">
                <a:latin typeface="+mj-lt"/>
                <a:ea typeface="Helvetica Light" charset="0"/>
                <a:cs typeface="Helvetica Light" charset="0"/>
              </a:rPr>
              <a:t>Overturn notion that backscatter is a short-range transmission mechanism</a:t>
            </a:r>
          </a:p>
          <a:p>
            <a:pPr marL="0" indent="0">
              <a:buNone/>
            </a:pPr>
            <a:endParaRPr lang="en-US" dirty="0">
              <a:latin typeface="+mj-lt"/>
              <a:ea typeface="Helvetica Light" charset="0"/>
              <a:cs typeface="Helvetica Light" charset="0"/>
            </a:endParaRPr>
          </a:p>
          <a:p>
            <a:endParaRPr lang="en-US" dirty="0">
              <a:latin typeface="Helvetica Light" charset="0"/>
              <a:ea typeface="Helvetica Light" charset="0"/>
              <a:cs typeface="Helvetica Light" charset="0"/>
            </a:endParaRPr>
          </a:p>
          <a:p>
            <a:pPr lvl="1"/>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a:p>
            <a:endParaRPr lang="en-US" dirty="0">
              <a:latin typeface="Helvetica Light" charset="0"/>
              <a:ea typeface="Helvetica Light" charset="0"/>
              <a:cs typeface="Helvetica Light" charset="0"/>
            </a:endParaRPr>
          </a:p>
        </p:txBody>
      </p:sp>
      <p:sp>
        <p:nvSpPr>
          <p:cNvPr id="4" name="Slide Number Placeholder 3"/>
          <p:cNvSpPr>
            <a:spLocks noGrp="1"/>
          </p:cNvSpPr>
          <p:nvPr>
            <p:ph type="sldNum" sz="quarter" idx="12"/>
          </p:nvPr>
        </p:nvSpPr>
        <p:spPr/>
        <p:txBody>
          <a:bodyPr/>
          <a:lstStyle/>
          <a:p>
            <a:fld id="{F3251276-10E0-6347-83FD-341D002F38DE}" type="slidenum">
              <a:rPr lang="en-US" smtClean="0"/>
              <a:t>45</a:t>
            </a:fld>
            <a:endParaRPr lang="en-US" dirty="0"/>
          </a:p>
        </p:txBody>
      </p:sp>
      <p:pic>
        <p:nvPicPr>
          <p:cNvPr id="7" name="Picture 6">
            <a:extLst>
              <a:ext uri="{FF2B5EF4-FFF2-40B4-BE49-F238E27FC236}">
                <a16:creationId xmlns:a16="http://schemas.microsoft.com/office/drawing/2014/main" id="{A9E46B99-7554-624B-9F22-BBC41BF6E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054" y="2309084"/>
            <a:ext cx="2832254" cy="1888499"/>
          </a:xfrm>
          <a:prstGeom prst="rect">
            <a:avLst/>
          </a:prstGeom>
        </p:spPr>
      </p:pic>
      <p:sp>
        <p:nvSpPr>
          <p:cNvPr id="8" name="TextBox 7">
            <a:extLst>
              <a:ext uri="{FF2B5EF4-FFF2-40B4-BE49-F238E27FC236}">
                <a16:creationId xmlns:a16="http://schemas.microsoft.com/office/drawing/2014/main" id="{5C5139F3-ECD4-1A4F-8BF6-241F59ED59CD}"/>
              </a:ext>
            </a:extLst>
          </p:cNvPr>
          <p:cNvSpPr txBox="1"/>
          <p:nvPr/>
        </p:nvSpPr>
        <p:spPr>
          <a:xfrm>
            <a:off x="9424856" y="4823590"/>
            <a:ext cx="2543187" cy="461665"/>
          </a:xfrm>
          <a:prstGeom prst="rect">
            <a:avLst/>
          </a:prstGeom>
          <a:noFill/>
        </p:spPr>
        <p:txBody>
          <a:bodyPr wrap="square" rtlCol="0">
            <a:spAutoFit/>
          </a:bodyPr>
          <a:lstStyle/>
          <a:p>
            <a:pPr algn="ctr"/>
            <a:r>
              <a:rPr lang="en-US" sz="1200" dirty="0">
                <a:latin typeface="+mj-lt"/>
              </a:rPr>
              <a:t>Backscatter Tag Hardware Prototype</a:t>
            </a:r>
          </a:p>
          <a:p>
            <a:pPr algn="ctr"/>
            <a:r>
              <a:rPr lang="en-US" sz="1200" dirty="0">
                <a:latin typeface="+mj-lt"/>
              </a:rPr>
              <a:t>(Peak Power of 70 µW)</a:t>
            </a:r>
          </a:p>
        </p:txBody>
      </p:sp>
      <p:pic>
        <p:nvPicPr>
          <p:cNvPr id="12" name="Picture 11">
            <a:extLst>
              <a:ext uri="{FF2B5EF4-FFF2-40B4-BE49-F238E27FC236}">
                <a16:creationId xmlns:a16="http://schemas.microsoft.com/office/drawing/2014/main" id="{F6B1A298-7064-45CE-B3D2-45B45C272CE9}"/>
              </a:ext>
            </a:extLst>
          </p:cNvPr>
          <p:cNvPicPr>
            <a:picLocks noChangeAspect="1"/>
          </p:cNvPicPr>
          <p:nvPr/>
        </p:nvPicPr>
        <p:blipFill>
          <a:blip r:embed="rId4"/>
          <a:stretch>
            <a:fillRect/>
          </a:stretch>
        </p:blipFill>
        <p:spPr>
          <a:xfrm>
            <a:off x="5550843" y="2397339"/>
            <a:ext cx="3503211" cy="1970556"/>
          </a:xfrm>
          <a:prstGeom prst="rect">
            <a:avLst/>
          </a:prstGeom>
        </p:spPr>
      </p:pic>
      <p:sp>
        <p:nvSpPr>
          <p:cNvPr id="13" name="TextBox 12">
            <a:extLst>
              <a:ext uri="{FF2B5EF4-FFF2-40B4-BE49-F238E27FC236}">
                <a16:creationId xmlns:a16="http://schemas.microsoft.com/office/drawing/2014/main" id="{34D1EA1C-5884-4EF6-B0F9-E082C0FFDEEF}"/>
              </a:ext>
            </a:extLst>
          </p:cNvPr>
          <p:cNvSpPr txBox="1"/>
          <p:nvPr/>
        </p:nvSpPr>
        <p:spPr>
          <a:xfrm>
            <a:off x="5550843" y="4900457"/>
            <a:ext cx="3667146" cy="307777"/>
          </a:xfrm>
          <a:prstGeom prst="rect">
            <a:avLst/>
          </a:prstGeom>
          <a:noFill/>
        </p:spPr>
        <p:txBody>
          <a:bodyPr wrap="square" rtlCol="0">
            <a:spAutoFit/>
          </a:bodyPr>
          <a:lstStyle/>
          <a:p>
            <a:r>
              <a:rPr lang="en-US" sz="1400" dirty="0">
                <a:latin typeface="+mj-lt"/>
              </a:rPr>
              <a:t>Texas Instruments CC1310 Launchpad: Receiver</a:t>
            </a:r>
          </a:p>
        </p:txBody>
      </p:sp>
      <p:graphicFrame>
        <p:nvGraphicFramePr>
          <p:cNvPr id="10" name="Table 6">
            <a:extLst>
              <a:ext uri="{FF2B5EF4-FFF2-40B4-BE49-F238E27FC236}">
                <a16:creationId xmlns:a16="http://schemas.microsoft.com/office/drawing/2014/main" id="{B12370CE-993A-4187-8385-C3B77D958EA7}"/>
              </a:ext>
            </a:extLst>
          </p:cNvPr>
          <p:cNvGraphicFramePr>
            <a:graphicFrameLocks noGrp="1"/>
          </p:cNvGraphicFramePr>
          <p:nvPr/>
        </p:nvGraphicFramePr>
        <p:xfrm>
          <a:off x="952123" y="2026814"/>
          <a:ext cx="4170450" cy="2804372"/>
        </p:xfrm>
        <a:graphic>
          <a:graphicData uri="http://schemas.openxmlformats.org/drawingml/2006/table">
            <a:tbl>
              <a:tblPr firstRow="1" bandRow="1">
                <a:tableStyleId>{F5AB1C69-6EDB-4FF4-983F-18BD219EF322}</a:tableStyleId>
              </a:tblPr>
              <a:tblGrid>
                <a:gridCol w="2085225">
                  <a:extLst>
                    <a:ext uri="{9D8B030D-6E8A-4147-A177-3AD203B41FA5}">
                      <a16:colId xmlns:a16="http://schemas.microsoft.com/office/drawing/2014/main" val="3227623664"/>
                    </a:ext>
                  </a:extLst>
                </a:gridCol>
                <a:gridCol w="2085225">
                  <a:extLst>
                    <a:ext uri="{9D8B030D-6E8A-4147-A177-3AD203B41FA5}">
                      <a16:colId xmlns:a16="http://schemas.microsoft.com/office/drawing/2014/main" val="3123520317"/>
                    </a:ext>
                  </a:extLst>
                </a:gridCol>
              </a:tblGrid>
              <a:tr h="481446">
                <a:tc>
                  <a:txBody>
                    <a:bodyPr/>
                    <a:lstStyle/>
                    <a:p>
                      <a:pPr algn="ctr"/>
                      <a:r>
                        <a:rPr lang="en-GB" dirty="0"/>
                        <a:t>Component</a:t>
                      </a:r>
                      <a:endParaRPr lang="en-SE" dirty="0"/>
                    </a:p>
                  </a:txBody>
                  <a:tcPr/>
                </a:tc>
                <a:tc>
                  <a:txBody>
                    <a:bodyPr/>
                    <a:lstStyle/>
                    <a:p>
                      <a:pPr algn="ctr"/>
                      <a:r>
                        <a:rPr lang="en-GB" dirty="0"/>
                        <a:t>Power Consumption</a:t>
                      </a:r>
                      <a:endParaRPr lang="en-SE" dirty="0"/>
                    </a:p>
                  </a:txBody>
                  <a:tcPr/>
                </a:tc>
                <a:extLst>
                  <a:ext uri="{0D108BD9-81ED-4DB2-BD59-A6C34878D82A}">
                    <a16:rowId xmlns:a16="http://schemas.microsoft.com/office/drawing/2014/main" val="2438343205"/>
                  </a:ext>
                </a:extLst>
              </a:tr>
              <a:tr h="524606">
                <a:tc>
                  <a:txBody>
                    <a:bodyPr/>
                    <a:lstStyle/>
                    <a:p>
                      <a:pPr algn="ctr"/>
                      <a:r>
                        <a:rPr lang="en-GB" sz="1600" b="1" dirty="0" err="1"/>
                        <a:t>LoRea</a:t>
                      </a:r>
                      <a:r>
                        <a:rPr lang="en-GB" sz="1600" b="1" dirty="0"/>
                        <a:t> (Transmissions)</a:t>
                      </a:r>
                      <a:endParaRPr lang="en-SE" sz="1600" b="1" dirty="0"/>
                    </a:p>
                  </a:txBody>
                  <a:tcPr/>
                </a:tc>
                <a:tc>
                  <a:txBody>
                    <a:bodyPr/>
                    <a:lstStyle/>
                    <a:p>
                      <a:pPr algn="ctr"/>
                      <a:r>
                        <a:rPr lang="en-GB" sz="1600" b="1" dirty="0"/>
                        <a:t>70 µW (868 MHz)</a:t>
                      </a:r>
                      <a:endParaRPr lang="en-SE" sz="1600" b="1" dirty="0"/>
                    </a:p>
                  </a:txBody>
                  <a:tcPr/>
                </a:tc>
                <a:extLst>
                  <a:ext uri="{0D108BD9-81ED-4DB2-BD59-A6C34878D82A}">
                    <a16:rowId xmlns:a16="http://schemas.microsoft.com/office/drawing/2014/main" val="3977679563"/>
                  </a:ext>
                </a:extLst>
              </a:tr>
              <a:tr h="524606">
                <a:tc>
                  <a:txBody>
                    <a:bodyPr/>
                    <a:lstStyle/>
                    <a:p>
                      <a:pPr algn="ctr"/>
                      <a:r>
                        <a:rPr lang="en-GB" sz="1600" dirty="0"/>
                        <a:t>Conventional Transceiver </a:t>
                      </a:r>
                      <a:endParaRPr lang="en-SE" sz="1600" dirty="0"/>
                    </a:p>
                  </a:txBody>
                  <a:tcPr/>
                </a:tc>
                <a:tc>
                  <a:txBody>
                    <a:bodyPr/>
                    <a:lstStyle/>
                    <a:p>
                      <a:pPr algn="ctr"/>
                      <a:r>
                        <a:rPr lang="en-GB" sz="1600" dirty="0"/>
                        <a:t>Tens to hundreds of </a:t>
                      </a:r>
                      <a:r>
                        <a:rPr lang="en-GB" sz="1600" dirty="0" err="1"/>
                        <a:t>mW’s</a:t>
                      </a:r>
                      <a:endParaRPr lang="en-SE" sz="1600" dirty="0"/>
                    </a:p>
                  </a:txBody>
                  <a:tcPr/>
                </a:tc>
                <a:extLst>
                  <a:ext uri="{0D108BD9-81ED-4DB2-BD59-A6C34878D82A}">
                    <a16:rowId xmlns:a16="http://schemas.microsoft.com/office/drawing/2014/main" val="2780702136"/>
                  </a:ext>
                </a:extLst>
              </a:tr>
              <a:tr h="524606">
                <a:tc>
                  <a:txBody>
                    <a:bodyPr/>
                    <a:lstStyle/>
                    <a:p>
                      <a:pPr algn="ctr"/>
                      <a:r>
                        <a:rPr lang="en-GB" sz="1600" dirty="0"/>
                        <a:t>Microcontroller (Apollo3)</a:t>
                      </a:r>
                      <a:endParaRPr lang="en-SE" sz="1600" dirty="0"/>
                    </a:p>
                  </a:txBody>
                  <a:tcPr/>
                </a:tc>
                <a:tc>
                  <a:txBody>
                    <a:bodyPr/>
                    <a:lstStyle/>
                    <a:p>
                      <a:pPr algn="ctr"/>
                      <a:r>
                        <a:rPr lang="en-GB" sz="1600" dirty="0"/>
                        <a:t>100s of µW’s</a:t>
                      </a:r>
                      <a:endParaRPr lang="en-SE" sz="1600" dirty="0"/>
                    </a:p>
                  </a:txBody>
                  <a:tcPr/>
                </a:tc>
                <a:extLst>
                  <a:ext uri="{0D108BD9-81ED-4DB2-BD59-A6C34878D82A}">
                    <a16:rowId xmlns:a16="http://schemas.microsoft.com/office/drawing/2014/main" val="3359520886"/>
                  </a:ext>
                </a:extLst>
              </a:tr>
              <a:tr h="481446">
                <a:tc>
                  <a:txBody>
                    <a:bodyPr/>
                    <a:lstStyle/>
                    <a:p>
                      <a:pPr algn="ctr"/>
                      <a:r>
                        <a:rPr lang="en-GB" sz="1600" dirty="0"/>
                        <a:t>Sensors </a:t>
                      </a:r>
                      <a:endParaRPr lang="en-SE" sz="1600" dirty="0"/>
                    </a:p>
                  </a:txBody>
                  <a:tcPr/>
                </a:tc>
                <a:tc>
                  <a:txBody>
                    <a:bodyPr/>
                    <a:lstStyle/>
                    <a:p>
                      <a:pPr algn="ctr"/>
                      <a:r>
                        <a:rPr lang="en-GB" sz="1600" dirty="0"/>
                        <a:t>Few to tens of µW’s</a:t>
                      </a:r>
                      <a:endParaRPr lang="en-SE" sz="1600" dirty="0"/>
                    </a:p>
                  </a:txBody>
                  <a:tcPr/>
                </a:tc>
                <a:extLst>
                  <a:ext uri="{0D108BD9-81ED-4DB2-BD59-A6C34878D82A}">
                    <a16:rowId xmlns:a16="http://schemas.microsoft.com/office/drawing/2014/main" val="2377929104"/>
                  </a:ext>
                </a:extLst>
              </a:tr>
            </a:tbl>
          </a:graphicData>
        </a:graphic>
      </p:graphicFrame>
      <p:sp>
        <p:nvSpPr>
          <p:cNvPr id="11" name="TextBox 10">
            <a:extLst>
              <a:ext uri="{FF2B5EF4-FFF2-40B4-BE49-F238E27FC236}">
                <a16:creationId xmlns:a16="http://schemas.microsoft.com/office/drawing/2014/main" id="{CCC97E8A-D532-44A1-AB2E-A2A146E4E786}"/>
              </a:ext>
            </a:extLst>
          </p:cNvPr>
          <p:cNvSpPr txBox="1"/>
          <p:nvPr/>
        </p:nvSpPr>
        <p:spPr>
          <a:xfrm>
            <a:off x="918958" y="4900456"/>
            <a:ext cx="4352255" cy="307777"/>
          </a:xfrm>
          <a:prstGeom prst="rect">
            <a:avLst/>
          </a:prstGeom>
          <a:noFill/>
        </p:spPr>
        <p:txBody>
          <a:bodyPr wrap="square" rtlCol="0">
            <a:spAutoFit/>
          </a:bodyPr>
          <a:lstStyle/>
          <a:p>
            <a:r>
              <a:rPr lang="en-US" sz="1400" dirty="0" err="1">
                <a:latin typeface="+mj-lt"/>
              </a:rPr>
              <a:t>LoRea</a:t>
            </a:r>
            <a:r>
              <a:rPr lang="en-US" sz="1400" dirty="0">
                <a:latin typeface="+mj-lt"/>
              </a:rPr>
              <a:t> transmits at similar power consumption as a sensor</a:t>
            </a:r>
          </a:p>
        </p:txBody>
      </p:sp>
      <p:sp>
        <p:nvSpPr>
          <p:cNvPr id="6" name="Footer Placeholder 5">
            <a:extLst>
              <a:ext uri="{FF2B5EF4-FFF2-40B4-BE49-F238E27FC236}">
                <a16:creationId xmlns:a16="http://schemas.microsoft.com/office/drawing/2014/main" id="{28F7735C-FED0-4802-BB4D-3E7626F5DE9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165111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Let’s look at the battery-life again </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46</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832769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lstStyle/>
          <a:p>
            <a:r>
              <a:rPr lang="en-US" dirty="0"/>
              <a:t>What is the expected lifespan of a battery?</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r>
              <a:rPr lang="en-US" dirty="0">
                <a:latin typeface="+mj-lt"/>
              </a:rPr>
              <a:t>Backscatter transmitter: (</a:t>
            </a:r>
            <a:r>
              <a:rPr lang="en-US" dirty="0" err="1">
                <a:latin typeface="+mj-lt"/>
              </a:rPr>
              <a:t>LoRea</a:t>
            </a:r>
            <a:r>
              <a:rPr lang="en-US" dirty="0">
                <a:latin typeface="+mj-lt"/>
              </a:rPr>
              <a:t>, SENSYS 2017) – 35 </a:t>
            </a:r>
            <a:r>
              <a:rPr lang="en-US" dirty="0" err="1">
                <a:latin typeface="+mj-lt"/>
              </a:rPr>
              <a:t>uA</a:t>
            </a:r>
            <a:endParaRPr lang="en-US" dirty="0">
              <a:latin typeface="+mj-lt"/>
            </a:endParaRPr>
          </a:p>
          <a:p>
            <a:r>
              <a:rPr lang="en-US" dirty="0">
                <a:latin typeface="+mj-lt"/>
              </a:rPr>
              <a:t>Let’s estimate long would battery last under different device load:</a:t>
            </a:r>
          </a:p>
          <a:p>
            <a:endParaRPr lang="en-US" dirty="0">
              <a:latin typeface="+mj-lt"/>
            </a:endParaRP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47</a:t>
            </a:fld>
            <a:endParaRPr lang="sv-SE" dirty="0"/>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870008" y="3429000"/>
          <a:ext cx="10451984" cy="2380267"/>
        </p:xfrm>
        <a:graphic>
          <a:graphicData uri="http://schemas.openxmlformats.org/drawingml/2006/table">
            <a:tbl>
              <a:tblPr firstRow="1" bandRow="1">
                <a:tableStyleId>{5C22544A-7EE6-4342-B048-85BDC9FD1C3A}</a:tableStyleId>
              </a:tblPr>
              <a:tblGrid>
                <a:gridCol w="2612996">
                  <a:extLst>
                    <a:ext uri="{9D8B030D-6E8A-4147-A177-3AD203B41FA5}">
                      <a16:colId xmlns:a16="http://schemas.microsoft.com/office/drawing/2014/main" val="3053880666"/>
                    </a:ext>
                  </a:extLst>
                </a:gridCol>
                <a:gridCol w="2612996">
                  <a:extLst>
                    <a:ext uri="{9D8B030D-6E8A-4147-A177-3AD203B41FA5}">
                      <a16:colId xmlns:a16="http://schemas.microsoft.com/office/drawing/2014/main" val="4082166559"/>
                    </a:ext>
                  </a:extLst>
                </a:gridCol>
                <a:gridCol w="2612996">
                  <a:extLst>
                    <a:ext uri="{9D8B030D-6E8A-4147-A177-3AD203B41FA5}">
                      <a16:colId xmlns:a16="http://schemas.microsoft.com/office/drawing/2014/main" val="2154374108"/>
                    </a:ext>
                  </a:extLst>
                </a:gridCol>
                <a:gridCol w="2612996">
                  <a:extLst>
                    <a:ext uri="{9D8B030D-6E8A-4147-A177-3AD203B41FA5}">
                      <a16:colId xmlns:a16="http://schemas.microsoft.com/office/drawing/2014/main" val="580035228"/>
                    </a:ext>
                  </a:extLst>
                </a:gridCol>
              </a:tblGrid>
              <a:tr h="526067">
                <a:tc>
                  <a:txBody>
                    <a:bodyPr/>
                    <a:lstStyle/>
                    <a:p>
                      <a:pPr algn="ctr"/>
                      <a:r>
                        <a:rPr lang="en-US" dirty="0"/>
                        <a:t>Component</a:t>
                      </a:r>
                    </a:p>
                  </a:txBody>
                  <a:tcPr/>
                </a:tc>
                <a:tc>
                  <a:txBody>
                    <a:bodyPr/>
                    <a:lstStyle/>
                    <a:p>
                      <a:pPr algn="ctr"/>
                      <a:r>
                        <a:rPr lang="en-US" dirty="0"/>
                        <a:t>Current draw</a:t>
                      </a:r>
                    </a:p>
                  </a:txBody>
                  <a:tcPr/>
                </a:tc>
                <a:tc>
                  <a:txBody>
                    <a:bodyPr/>
                    <a:lstStyle/>
                    <a:p>
                      <a:pPr algn="ctr"/>
                      <a:r>
                        <a:rPr lang="en-US" dirty="0"/>
                        <a:t>Flexible Battery</a:t>
                      </a:r>
                    </a:p>
                  </a:txBody>
                  <a:tcPr/>
                </a:tc>
                <a:tc>
                  <a:txBody>
                    <a:bodyPr/>
                    <a:lstStyle/>
                    <a:p>
                      <a:pPr algn="ctr"/>
                      <a:r>
                        <a:rPr lang="en-US" dirty="0"/>
                        <a:t>Coin cell</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tc>
                  <a:txBody>
                    <a:bodyPr/>
                    <a:lstStyle/>
                    <a:p>
                      <a:pPr algn="ctr"/>
                      <a:r>
                        <a:rPr lang="en-US" dirty="0"/>
                        <a:t>50 h</a:t>
                      </a:r>
                    </a:p>
                  </a:txBody>
                  <a:tcPr/>
                </a:tc>
                <a:tc>
                  <a:txBody>
                    <a:bodyPr/>
                    <a:lstStyle/>
                    <a:p>
                      <a:pPr algn="ctr"/>
                      <a:r>
                        <a:rPr lang="en-US" dirty="0"/>
                        <a:t>1200 h</a:t>
                      </a:r>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tc>
                  <a:txBody>
                    <a:bodyPr/>
                    <a:lstStyle/>
                    <a:p>
                      <a:pPr algn="ctr"/>
                      <a:r>
                        <a:rPr lang="en-US" dirty="0"/>
                        <a:t>1000 h</a:t>
                      </a:r>
                    </a:p>
                  </a:txBody>
                  <a:tcPr/>
                </a:tc>
                <a:tc>
                  <a:txBody>
                    <a:bodyPr/>
                    <a:lstStyle/>
                    <a:p>
                      <a:pPr algn="ctr"/>
                      <a:r>
                        <a:rPr lang="en-US" dirty="0"/>
                        <a:t>24000</a:t>
                      </a:r>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Transmitter</a:t>
                      </a:r>
                    </a:p>
                  </a:txBody>
                  <a:tcPr/>
                </a:tc>
                <a:tc>
                  <a:txBody>
                    <a:bodyPr/>
                    <a:lstStyle/>
                    <a:p>
                      <a:pPr algn="ctr"/>
                      <a:r>
                        <a:rPr lang="en-US" dirty="0"/>
                        <a:t>15 mA</a:t>
                      </a:r>
                    </a:p>
                  </a:txBody>
                  <a:tcPr/>
                </a:tc>
                <a:tc>
                  <a:txBody>
                    <a:bodyPr/>
                    <a:lstStyle/>
                    <a:p>
                      <a:pPr algn="ctr"/>
                      <a:r>
                        <a:rPr lang="en-US" dirty="0"/>
                        <a:t>45 mins</a:t>
                      </a:r>
                    </a:p>
                  </a:txBody>
                  <a:tcPr/>
                </a:tc>
                <a:tc>
                  <a:txBody>
                    <a:bodyPr/>
                    <a:lstStyle/>
                    <a:p>
                      <a:pPr algn="ctr"/>
                      <a:r>
                        <a:rPr lang="en-US" dirty="0"/>
                        <a:t>16 h</a:t>
                      </a:r>
                    </a:p>
                  </a:txBody>
                  <a:tcPr/>
                </a:tc>
                <a:extLst>
                  <a:ext uri="{0D108BD9-81ED-4DB2-BD59-A6C34878D82A}">
                    <a16:rowId xmlns:a16="http://schemas.microsoft.com/office/drawing/2014/main" val="3705024106"/>
                  </a:ext>
                </a:extLst>
              </a:tr>
              <a:tr h="370840">
                <a:tc>
                  <a:txBody>
                    <a:bodyPr/>
                    <a:lstStyle/>
                    <a:p>
                      <a:pPr algn="ctr"/>
                      <a:r>
                        <a:rPr lang="en-US" dirty="0"/>
                        <a:t>Bluetooth Transmitter</a:t>
                      </a:r>
                    </a:p>
                  </a:txBody>
                  <a:tcPr/>
                </a:tc>
                <a:tc>
                  <a:txBody>
                    <a:bodyPr/>
                    <a:lstStyle/>
                    <a:p>
                      <a:pPr algn="ctr"/>
                      <a:r>
                        <a:rPr lang="en-US" dirty="0"/>
                        <a:t>1 mA</a:t>
                      </a:r>
                    </a:p>
                  </a:txBody>
                  <a:tcPr/>
                </a:tc>
                <a:tc>
                  <a:txBody>
                    <a:bodyPr/>
                    <a:lstStyle/>
                    <a:p>
                      <a:pPr algn="ctr"/>
                      <a:r>
                        <a:rPr lang="en-US" dirty="0"/>
                        <a:t>10 h</a:t>
                      </a:r>
                    </a:p>
                  </a:txBody>
                  <a:tcPr/>
                </a:tc>
                <a:tc>
                  <a:txBody>
                    <a:bodyPr/>
                    <a:lstStyle/>
                    <a:p>
                      <a:pPr algn="ctr"/>
                      <a:r>
                        <a:rPr lang="en-US" dirty="0"/>
                        <a:t>240 h</a:t>
                      </a:r>
                    </a:p>
                  </a:txBody>
                  <a:tcPr/>
                </a:tc>
                <a:extLst>
                  <a:ext uri="{0D108BD9-81ED-4DB2-BD59-A6C34878D82A}">
                    <a16:rowId xmlns:a16="http://schemas.microsoft.com/office/drawing/2014/main" val="2633445922"/>
                  </a:ext>
                </a:extLst>
              </a:tr>
              <a:tr h="370840">
                <a:tc>
                  <a:txBody>
                    <a:bodyPr/>
                    <a:lstStyle/>
                    <a:p>
                      <a:pPr algn="ctr"/>
                      <a:r>
                        <a:rPr lang="en-US" dirty="0"/>
                        <a:t>Backscatter Transmitter</a:t>
                      </a:r>
                    </a:p>
                  </a:txBody>
                  <a:tcPr/>
                </a:tc>
                <a:tc>
                  <a:txBody>
                    <a:bodyPr/>
                    <a:lstStyle/>
                    <a:p>
                      <a:pPr algn="ctr"/>
                      <a:r>
                        <a:rPr lang="en-US" dirty="0"/>
                        <a:t>35 </a:t>
                      </a:r>
                      <a:r>
                        <a:rPr lang="en-US" dirty="0" err="1"/>
                        <a:t>uA</a:t>
                      </a:r>
                      <a:endParaRPr lang="en-US" dirty="0"/>
                    </a:p>
                  </a:txBody>
                  <a:tcPr/>
                </a:tc>
                <a:tc>
                  <a:txBody>
                    <a:bodyPr/>
                    <a:lstStyle/>
                    <a:p>
                      <a:pPr algn="ctr"/>
                      <a:r>
                        <a:rPr lang="en-US" dirty="0"/>
                        <a:t>285.7 h</a:t>
                      </a:r>
                    </a:p>
                  </a:txBody>
                  <a:tcPr/>
                </a:tc>
                <a:tc>
                  <a:txBody>
                    <a:bodyPr/>
                    <a:lstStyle/>
                    <a:p>
                      <a:pPr algn="ctr"/>
                      <a:r>
                        <a:rPr lang="en-US" dirty="0"/>
                        <a:t>6857 h</a:t>
                      </a:r>
                    </a:p>
                  </a:txBody>
                  <a:tcPr/>
                </a:tc>
                <a:extLst>
                  <a:ext uri="{0D108BD9-81ED-4DB2-BD59-A6C34878D82A}">
                    <a16:rowId xmlns:a16="http://schemas.microsoft.com/office/drawing/2014/main" val="1653121743"/>
                  </a:ext>
                </a:extLst>
              </a:tr>
            </a:tbl>
          </a:graphicData>
        </a:graphic>
      </p:graphicFrame>
    </p:spTree>
    <p:extLst>
      <p:ext uri="{BB962C8B-B14F-4D97-AF65-F5344CB8AC3E}">
        <p14:creationId xmlns:p14="http://schemas.microsoft.com/office/powerpoint/2010/main" val="2408810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rawing of a face&#10;&#10;Description generated with high confidence">
            <a:extLst>
              <a:ext uri="{FF2B5EF4-FFF2-40B4-BE49-F238E27FC236}">
                <a16:creationId xmlns:a16="http://schemas.microsoft.com/office/drawing/2014/main" id="{5C2701E9-B6DB-4FFD-A3F9-C5D68DEC2A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0981" y="1376179"/>
            <a:ext cx="1214246" cy="1390275"/>
          </a:xfrm>
          <a:prstGeom prst="rect">
            <a:avLst/>
          </a:prstGeom>
        </p:spPr>
      </p:pic>
      <p:pic>
        <p:nvPicPr>
          <p:cNvPr id="12" name="Picture 11" descr="A picture containing tableware, plate&#10;&#10;Description generated with high confidence">
            <a:extLst>
              <a:ext uri="{FF2B5EF4-FFF2-40B4-BE49-F238E27FC236}">
                <a16:creationId xmlns:a16="http://schemas.microsoft.com/office/drawing/2014/main" id="{DFE219A0-061C-4C7B-BFA0-AE1F59BCE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8461" y="1516006"/>
            <a:ext cx="1094940" cy="1239555"/>
          </a:xfrm>
          <a:prstGeom prst="rect">
            <a:avLst/>
          </a:prstGeom>
        </p:spPr>
      </p:pic>
      <p:pic>
        <p:nvPicPr>
          <p:cNvPr id="6" name="Picture 5">
            <a:extLst>
              <a:ext uri="{FF2B5EF4-FFF2-40B4-BE49-F238E27FC236}">
                <a16:creationId xmlns:a16="http://schemas.microsoft.com/office/drawing/2014/main" id="{41DE5399-1EC9-481E-B3C0-835BDC173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3936" y="1376179"/>
            <a:ext cx="759605" cy="1519210"/>
          </a:xfrm>
          <a:prstGeom prst="rect">
            <a:avLst/>
          </a:prstGeom>
        </p:spPr>
      </p:pic>
      <p:sp>
        <p:nvSpPr>
          <p:cNvPr id="11"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Battery-free Visible Light Sensing</a:t>
            </a:r>
          </a:p>
        </p:txBody>
      </p:sp>
      <p:pic>
        <p:nvPicPr>
          <p:cNvPr id="15" name="demo.mp4">
            <a:hlinkClick r:id="" action="ppaction://media"/>
            <a:extLst>
              <a:ext uri="{FF2B5EF4-FFF2-40B4-BE49-F238E27FC236}">
                <a16:creationId xmlns:a16="http://schemas.microsoft.com/office/drawing/2014/main" id="{758D838C-FA33-7647-88E8-7CF4DE1A26B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35822" y="3010829"/>
            <a:ext cx="4549405" cy="2559041"/>
          </a:xfrm>
          <a:prstGeom prst="rect">
            <a:avLst/>
          </a:prstGeom>
        </p:spPr>
      </p:pic>
      <p:pic>
        <p:nvPicPr>
          <p:cNvPr id="17" name="Picture 16">
            <a:extLst>
              <a:ext uri="{FF2B5EF4-FFF2-40B4-BE49-F238E27FC236}">
                <a16:creationId xmlns:a16="http://schemas.microsoft.com/office/drawing/2014/main" id="{ADCEB537-6415-9548-BFEE-BF7ACC097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7504" y="3123252"/>
            <a:ext cx="3341914" cy="3341914"/>
          </a:xfrm>
          <a:prstGeom prst="rect">
            <a:avLst/>
          </a:prstGeom>
        </p:spPr>
      </p:pic>
      <p:sp>
        <p:nvSpPr>
          <p:cNvPr id="18" name="TextBox 17">
            <a:extLst>
              <a:ext uri="{FF2B5EF4-FFF2-40B4-BE49-F238E27FC236}">
                <a16:creationId xmlns:a16="http://schemas.microsoft.com/office/drawing/2014/main" id="{85FBA697-F6DD-1949-AD23-2110CD64E38F}"/>
              </a:ext>
            </a:extLst>
          </p:cNvPr>
          <p:cNvSpPr txBox="1"/>
          <p:nvPr/>
        </p:nvSpPr>
        <p:spPr>
          <a:xfrm>
            <a:off x="2235822" y="5744872"/>
            <a:ext cx="4423557" cy="584775"/>
          </a:xfrm>
          <a:prstGeom prst="rect">
            <a:avLst/>
          </a:prstGeom>
          <a:noFill/>
        </p:spPr>
        <p:txBody>
          <a:bodyPr wrap="square" rtlCol="0">
            <a:spAutoFit/>
          </a:bodyPr>
          <a:lstStyle/>
          <a:p>
            <a:pPr algn="ctr"/>
            <a:r>
              <a:rPr lang="en-US" sz="1600" dirty="0">
                <a:latin typeface="+mj-lt"/>
              </a:rPr>
              <a:t>Gesture Sensing Demonstration</a:t>
            </a:r>
          </a:p>
          <a:p>
            <a:pPr algn="ctr"/>
            <a:r>
              <a:rPr lang="en-US" sz="1600" dirty="0">
                <a:latin typeface="+mj-lt"/>
              </a:rPr>
              <a:t>(Transmit by reflecting ambient FM signals)</a:t>
            </a:r>
          </a:p>
        </p:txBody>
      </p:sp>
      <p:sp>
        <p:nvSpPr>
          <p:cNvPr id="19" name="TextBox 18">
            <a:extLst>
              <a:ext uri="{FF2B5EF4-FFF2-40B4-BE49-F238E27FC236}">
                <a16:creationId xmlns:a16="http://schemas.microsoft.com/office/drawing/2014/main" id="{EBB05848-55D7-5146-97D0-CCB7432CCBDD}"/>
              </a:ext>
            </a:extLst>
          </p:cNvPr>
          <p:cNvSpPr txBox="1"/>
          <p:nvPr/>
        </p:nvSpPr>
        <p:spPr>
          <a:xfrm>
            <a:off x="8004337" y="5575595"/>
            <a:ext cx="2543187" cy="338554"/>
          </a:xfrm>
          <a:prstGeom prst="rect">
            <a:avLst/>
          </a:prstGeom>
          <a:noFill/>
        </p:spPr>
        <p:txBody>
          <a:bodyPr wrap="square" rtlCol="0">
            <a:spAutoFit/>
          </a:bodyPr>
          <a:lstStyle/>
          <a:p>
            <a:pPr algn="ctr"/>
            <a:r>
              <a:rPr lang="en-US" sz="1600" dirty="0">
                <a:latin typeface="+mj-lt"/>
              </a:rPr>
              <a:t>Hardware Prototype</a:t>
            </a:r>
          </a:p>
        </p:txBody>
      </p:sp>
      <p:sp>
        <p:nvSpPr>
          <p:cNvPr id="13" name="TextBox 12">
            <a:extLst>
              <a:ext uri="{FF2B5EF4-FFF2-40B4-BE49-F238E27FC236}">
                <a16:creationId xmlns:a16="http://schemas.microsoft.com/office/drawing/2014/main" id="{7DD3F20C-0497-4B48-9EE9-7A5A4799D363}"/>
              </a:ext>
            </a:extLst>
          </p:cNvPr>
          <p:cNvSpPr txBox="1"/>
          <p:nvPr/>
        </p:nvSpPr>
        <p:spPr>
          <a:xfrm>
            <a:off x="2084704" y="6340475"/>
            <a:ext cx="8186800" cy="338554"/>
          </a:xfrm>
          <a:prstGeom prst="rect">
            <a:avLst/>
          </a:prstGeom>
          <a:noFill/>
        </p:spPr>
        <p:txBody>
          <a:bodyPr wrap="square">
            <a:spAutoFit/>
          </a:bodyPr>
          <a:lstStyle/>
          <a:p>
            <a:pPr algn="ctr"/>
            <a:r>
              <a:rPr lang="en-US" sz="1600" dirty="0">
                <a:latin typeface="+mj-lt"/>
                <a:ea typeface="Calibri" charset="0"/>
                <a:cs typeface="Calibri" charset="0"/>
              </a:rPr>
              <a:t>Varshney  et al. “Battery-free Visible Light Sensing”</a:t>
            </a:r>
            <a:r>
              <a:rPr lang="sv-SE" sz="1600" dirty="0">
                <a:latin typeface="+mj-lt"/>
                <a:ea typeface="Calibri" charset="0"/>
                <a:cs typeface="Calibri" charset="0"/>
              </a:rPr>
              <a:t> </a:t>
            </a:r>
            <a:r>
              <a:rPr lang="en-US" sz="1600" dirty="0">
                <a:latin typeface="+mj-lt"/>
                <a:ea typeface="Calibri" charset="0"/>
                <a:cs typeface="Calibri" charset="0"/>
              </a:rPr>
              <a:t>ACM VLCS 2017 </a:t>
            </a:r>
            <a:r>
              <a:rPr lang="en-US" sz="1600" b="1" dirty="0">
                <a:latin typeface="+mj-lt"/>
                <a:ea typeface="Calibri" charset="0"/>
                <a:cs typeface="Calibri" charset="0"/>
              </a:rPr>
              <a:t>(Best Paper)  </a:t>
            </a:r>
          </a:p>
        </p:txBody>
      </p:sp>
      <p:sp>
        <p:nvSpPr>
          <p:cNvPr id="4" name="Footer Placeholder 3">
            <a:extLst>
              <a:ext uri="{FF2B5EF4-FFF2-40B4-BE49-F238E27FC236}">
                <a16:creationId xmlns:a16="http://schemas.microsoft.com/office/drawing/2014/main" id="{5E07565B-DD60-4097-98F9-8DFD8D3632B8}"/>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186799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5"/>
                                        </p:tgtEl>
                                      </p:cBhvr>
                                    </p:cmd>
                                  </p:childTnLst>
                                </p:cTn>
                              </p:par>
                            </p:childTnLst>
                          </p:cTn>
                        </p:par>
                      </p:childTnLst>
                    </p:cTn>
                  </p:par>
                </p:childTnLst>
              </p:cTn>
              <p:nextCondLst>
                <p:cond evt="onClick" delay="0">
                  <p:tgtEl>
                    <p:spTgt spid="15"/>
                  </p:tgtEl>
                </p:cond>
              </p:nextCondLst>
            </p:seq>
            <p:video>
              <p:cMediaNode vol="80000">
                <p:cTn id="14" fill="hold" display="0">
                  <p:stCondLst>
                    <p:cond delay="indefinite"/>
                  </p:stCondLst>
                </p:cTn>
                <p:tgtEl>
                  <p:spTgt spid="15"/>
                </p:tgtEl>
              </p:cMediaNode>
            </p:video>
          </p:childTnLst>
        </p:cTn>
      </p:par>
    </p:tnLst>
    <p:bldLst>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331" y="3131066"/>
            <a:ext cx="12037337" cy="1258094"/>
          </a:xfrm>
        </p:spPr>
        <p:txBody>
          <a:bodyPr>
            <a:normAutofit/>
          </a:bodyPr>
          <a:lstStyle/>
          <a:p>
            <a:pPr marL="0" indent="0" algn="ctr">
              <a:buNone/>
            </a:pPr>
            <a:r>
              <a:rPr lang="en-US" sz="4800" dirty="0"/>
              <a:t>Let’s look at the battery-life again </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49</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406593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345" y="250514"/>
            <a:ext cx="10701433" cy="1198418"/>
          </a:xfrm>
        </p:spPr>
        <p:txBody>
          <a:bodyPr>
            <a:normAutofit/>
          </a:bodyPr>
          <a:lstStyle/>
          <a:p>
            <a:r>
              <a:rPr lang="en-US" sz="4000" dirty="0">
                <a:latin typeface="+mn-lt"/>
              </a:rPr>
              <a:t>Quick revision of important terms and their unit</a:t>
            </a:r>
          </a:p>
        </p:txBody>
      </p:sp>
      <p:sp>
        <p:nvSpPr>
          <p:cNvPr id="3" name="Content Placeholder 2"/>
          <p:cNvSpPr>
            <a:spLocks noGrp="1"/>
          </p:cNvSpPr>
          <p:nvPr>
            <p:ph idx="1"/>
          </p:nvPr>
        </p:nvSpPr>
        <p:spPr>
          <a:xfrm>
            <a:off x="1117527" y="1448932"/>
            <a:ext cx="10592251" cy="4755327"/>
          </a:xfrm>
        </p:spPr>
        <p:txBody>
          <a:bodyPr>
            <a:normAutofit/>
          </a:bodyPr>
          <a:lstStyle/>
          <a:p>
            <a:r>
              <a:rPr lang="en-US" b="1" dirty="0">
                <a:latin typeface="+mj-lt"/>
              </a:rPr>
              <a:t>Voltage: </a:t>
            </a:r>
            <a:r>
              <a:rPr lang="en-US" dirty="0">
                <a:latin typeface="+mj-lt"/>
              </a:rPr>
              <a:t>Volts (V): the SI unit of electromotive force</a:t>
            </a:r>
          </a:p>
          <a:p>
            <a:r>
              <a:rPr lang="en-US" b="1" dirty="0">
                <a:latin typeface="+mj-lt"/>
              </a:rPr>
              <a:t>Current: </a:t>
            </a:r>
            <a:r>
              <a:rPr lang="en-US" dirty="0">
                <a:latin typeface="+mj-lt"/>
              </a:rPr>
              <a:t>Ampere or “amp” (A) is the SI unit of current </a:t>
            </a:r>
          </a:p>
          <a:p>
            <a:r>
              <a:rPr lang="en-US" b="1" dirty="0">
                <a:latin typeface="+mj-lt"/>
              </a:rPr>
              <a:t>Power (W): </a:t>
            </a:r>
            <a:r>
              <a:rPr lang="en-US" dirty="0">
                <a:latin typeface="+mj-lt"/>
              </a:rPr>
              <a:t>Voltage (V) x Current (A)</a:t>
            </a:r>
          </a:p>
          <a:p>
            <a:r>
              <a:rPr lang="en-US" b="1" dirty="0">
                <a:latin typeface="+mj-lt"/>
              </a:rPr>
              <a:t>Energy (Joule): </a:t>
            </a:r>
            <a:r>
              <a:rPr lang="en-US" dirty="0">
                <a:latin typeface="+mj-lt"/>
              </a:rPr>
              <a:t>Power x Time.</a:t>
            </a:r>
          </a:p>
          <a:p>
            <a:endParaRPr lang="en-US" sz="2400" dirty="0">
              <a:latin typeface="+mj-lt"/>
            </a:endParaRPr>
          </a:p>
          <a:p>
            <a:r>
              <a:rPr lang="en-US" dirty="0">
                <a:latin typeface="+mj-lt"/>
              </a:rPr>
              <a:t>Example</a:t>
            </a:r>
            <a:r>
              <a:rPr lang="en-US" sz="2400" dirty="0">
                <a:latin typeface="+mj-lt"/>
              </a:rPr>
              <a:t>:</a:t>
            </a:r>
          </a:p>
          <a:p>
            <a:pPr lvl="1"/>
            <a:r>
              <a:rPr lang="en-US" sz="2800" dirty="0">
                <a:latin typeface="+mj-lt"/>
              </a:rPr>
              <a:t>A device running at 1V draws 1A. </a:t>
            </a:r>
          </a:p>
          <a:p>
            <a:pPr lvl="2"/>
            <a:r>
              <a:rPr lang="en-US" sz="2400" dirty="0">
                <a:latin typeface="+mj-lt"/>
              </a:rPr>
              <a:t>The power consumption is therefore 1W</a:t>
            </a:r>
          </a:p>
          <a:p>
            <a:pPr lvl="2"/>
            <a:r>
              <a:rPr lang="en-US" sz="2400" dirty="0">
                <a:latin typeface="+mj-lt"/>
              </a:rPr>
              <a:t>Energy consumed in 1s is 1J</a:t>
            </a:r>
          </a:p>
        </p:txBody>
      </p:sp>
      <p:sp>
        <p:nvSpPr>
          <p:cNvPr id="5" name="Slide Number Placeholder 4"/>
          <p:cNvSpPr>
            <a:spLocks noGrp="1"/>
          </p:cNvSpPr>
          <p:nvPr>
            <p:ph type="sldNum" sz="quarter" idx="12"/>
          </p:nvPr>
        </p:nvSpPr>
        <p:spPr/>
        <p:txBody>
          <a:bodyPr/>
          <a:lstStyle/>
          <a:p>
            <a:fld id="{5C6FAEEE-D619-4E65-A0EF-E650D0B3166A}" type="slidenum">
              <a:rPr lang="en-US" smtClean="0"/>
              <a:t>5</a:t>
            </a:fld>
            <a:endParaRPr lang="en-US"/>
          </a:p>
        </p:txBody>
      </p:sp>
    </p:spTree>
    <p:extLst>
      <p:ext uri="{BB962C8B-B14F-4D97-AF65-F5344CB8AC3E}">
        <p14:creationId xmlns:p14="http://schemas.microsoft.com/office/powerpoint/2010/main" val="1234681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sz="4000" dirty="0">
                <a:latin typeface="+mn-lt"/>
              </a:rPr>
              <a:t>What is the expected lifespan of a battery?</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r>
              <a:rPr lang="en-US" dirty="0">
                <a:latin typeface="+mj-lt"/>
              </a:rPr>
              <a:t>Backscatter transmitter: (</a:t>
            </a:r>
            <a:r>
              <a:rPr lang="en-US" dirty="0" err="1">
                <a:latin typeface="+mj-lt"/>
              </a:rPr>
              <a:t>LoRea</a:t>
            </a:r>
            <a:r>
              <a:rPr lang="en-US" dirty="0">
                <a:latin typeface="+mj-lt"/>
              </a:rPr>
              <a:t>, SENSYS 2017) – 35 </a:t>
            </a:r>
            <a:r>
              <a:rPr lang="en-US" dirty="0" err="1">
                <a:latin typeface="+mj-lt"/>
              </a:rPr>
              <a:t>uA</a:t>
            </a:r>
            <a:endParaRPr lang="en-US" dirty="0">
              <a:latin typeface="+mj-lt"/>
            </a:endParaRPr>
          </a:p>
          <a:p>
            <a:r>
              <a:rPr lang="en-US" dirty="0">
                <a:latin typeface="+mj-lt"/>
              </a:rPr>
              <a:t>Let’s estimate long would battery last under different device load:</a:t>
            </a:r>
          </a:p>
          <a:p>
            <a:endParaRPr lang="en-US" dirty="0">
              <a:latin typeface="+mj-lt"/>
            </a:endParaRP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50</a:t>
            </a:fld>
            <a:endParaRPr lang="sv-SE" dirty="0"/>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870008" y="3429000"/>
          <a:ext cx="10451984" cy="2380267"/>
        </p:xfrm>
        <a:graphic>
          <a:graphicData uri="http://schemas.openxmlformats.org/drawingml/2006/table">
            <a:tbl>
              <a:tblPr firstRow="1" bandRow="1">
                <a:tableStyleId>{5C22544A-7EE6-4342-B048-85BDC9FD1C3A}</a:tableStyleId>
              </a:tblPr>
              <a:tblGrid>
                <a:gridCol w="2612996">
                  <a:extLst>
                    <a:ext uri="{9D8B030D-6E8A-4147-A177-3AD203B41FA5}">
                      <a16:colId xmlns:a16="http://schemas.microsoft.com/office/drawing/2014/main" val="3053880666"/>
                    </a:ext>
                  </a:extLst>
                </a:gridCol>
                <a:gridCol w="2612996">
                  <a:extLst>
                    <a:ext uri="{9D8B030D-6E8A-4147-A177-3AD203B41FA5}">
                      <a16:colId xmlns:a16="http://schemas.microsoft.com/office/drawing/2014/main" val="4082166559"/>
                    </a:ext>
                  </a:extLst>
                </a:gridCol>
                <a:gridCol w="2612996">
                  <a:extLst>
                    <a:ext uri="{9D8B030D-6E8A-4147-A177-3AD203B41FA5}">
                      <a16:colId xmlns:a16="http://schemas.microsoft.com/office/drawing/2014/main" val="2154374108"/>
                    </a:ext>
                  </a:extLst>
                </a:gridCol>
                <a:gridCol w="2612996">
                  <a:extLst>
                    <a:ext uri="{9D8B030D-6E8A-4147-A177-3AD203B41FA5}">
                      <a16:colId xmlns:a16="http://schemas.microsoft.com/office/drawing/2014/main" val="580035228"/>
                    </a:ext>
                  </a:extLst>
                </a:gridCol>
              </a:tblGrid>
              <a:tr h="526067">
                <a:tc>
                  <a:txBody>
                    <a:bodyPr/>
                    <a:lstStyle/>
                    <a:p>
                      <a:pPr algn="ctr"/>
                      <a:r>
                        <a:rPr lang="en-US" dirty="0"/>
                        <a:t>Component</a:t>
                      </a:r>
                    </a:p>
                  </a:txBody>
                  <a:tcPr/>
                </a:tc>
                <a:tc>
                  <a:txBody>
                    <a:bodyPr/>
                    <a:lstStyle/>
                    <a:p>
                      <a:pPr algn="ctr"/>
                      <a:r>
                        <a:rPr lang="en-US" dirty="0"/>
                        <a:t>Current draw</a:t>
                      </a:r>
                    </a:p>
                  </a:txBody>
                  <a:tcPr/>
                </a:tc>
                <a:tc>
                  <a:txBody>
                    <a:bodyPr/>
                    <a:lstStyle/>
                    <a:p>
                      <a:pPr algn="ctr"/>
                      <a:r>
                        <a:rPr lang="en-US" dirty="0"/>
                        <a:t>Flexible Battery</a:t>
                      </a:r>
                    </a:p>
                  </a:txBody>
                  <a:tcPr/>
                </a:tc>
                <a:tc>
                  <a:txBody>
                    <a:bodyPr/>
                    <a:lstStyle/>
                    <a:p>
                      <a:pPr algn="ctr"/>
                      <a:r>
                        <a:rPr lang="en-US" dirty="0"/>
                        <a:t>Coin cell</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tc>
                  <a:txBody>
                    <a:bodyPr/>
                    <a:lstStyle/>
                    <a:p>
                      <a:pPr algn="ctr"/>
                      <a:r>
                        <a:rPr lang="en-US" dirty="0"/>
                        <a:t>50 h</a:t>
                      </a:r>
                    </a:p>
                  </a:txBody>
                  <a:tcPr/>
                </a:tc>
                <a:tc>
                  <a:txBody>
                    <a:bodyPr/>
                    <a:lstStyle/>
                    <a:p>
                      <a:pPr algn="ctr"/>
                      <a:r>
                        <a:rPr lang="en-US" dirty="0"/>
                        <a:t>1200 h</a:t>
                      </a:r>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tc>
                  <a:txBody>
                    <a:bodyPr/>
                    <a:lstStyle/>
                    <a:p>
                      <a:pPr algn="ctr"/>
                      <a:r>
                        <a:rPr lang="en-US" dirty="0"/>
                        <a:t>1000 h</a:t>
                      </a:r>
                    </a:p>
                  </a:txBody>
                  <a:tcPr/>
                </a:tc>
                <a:tc>
                  <a:txBody>
                    <a:bodyPr/>
                    <a:lstStyle/>
                    <a:p>
                      <a:pPr algn="ctr"/>
                      <a:r>
                        <a:rPr lang="en-US" dirty="0"/>
                        <a:t>24000</a:t>
                      </a:r>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Transmitter</a:t>
                      </a:r>
                    </a:p>
                  </a:txBody>
                  <a:tcPr/>
                </a:tc>
                <a:tc>
                  <a:txBody>
                    <a:bodyPr/>
                    <a:lstStyle/>
                    <a:p>
                      <a:pPr algn="ctr"/>
                      <a:r>
                        <a:rPr lang="en-US" dirty="0"/>
                        <a:t>15 mA</a:t>
                      </a:r>
                    </a:p>
                  </a:txBody>
                  <a:tcPr/>
                </a:tc>
                <a:tc>
                  <a:txBody>
                    <a:bodyPr/>
                    <a:lstStyle/>
                    <a:p>
                      <a:pPr algn="ctr"/>
                      <a:r>
                        <a:rPr lang="en-US" dirty="0"/>
                        <a:t>45 mins</a:t>
                      </a:r>
                    </a:p>
                  </a:txBody>
                  <a:tcPr/>
                </a:tc>
                <a:tc>
                  <a:txBody>
                    <a:bodyPr/>
                    <a:lstStyle/>
                    <a:p>
                      <a:pPr algn="ctr"/>
                      <a:r>
                        <a:rPr lang="en-US" dirty="0"/>
                        <a:t>16 h</a:t>
                      </a:r>
                    </a:p>
                  </a:txBody>
                  <a:tcPr/>
                </a:tc>
                <a:extLst>
                  <a:ext uri="{0D108BD9-81ED-4DB2-BD59-A6C34878D82A}">
                    <a16:rowId xmlns:a16="http://schemas.microsoft.com/office/drawing/2014/main" val="3705024106"/>
                  </a:ext>
                </a:extLst>
              </a:tr>
              <a:tr h="370840">
                <a:tc>
                  <a:txBody>
                    <a:bodyPr/>
                    <a:lstStyle/>
                    <a:p>
                      <a:pPr algn="ctr"/>
                      <a:r>
                        <a:rPr lang="en-US" dirty="0"/>
                        <a:t>Bluetooth Transmitter</a:t>
                      </a:r>
                    </a:p>
                  </a:txBody>
                  <a:tcPr/>
                </a:tc>
                <a:tc>
                  <a:txBody>
                    <a:bodyPr/>
                    <a:lstStyle/>
                    <a:p>
                      <a:pPr algn="ctr"/>
                      <a:r>
                        <a:rPr lang="en-US" dirty="0"/>
                        <a:t>1 mA</a:t>
                      </a:r>
                    </a:p>
                  </a:txBody>
                  <a:tcPr/>
                </a:tc>
                <a:tc>
                  <a:txBody>
                    <a:bodyPr/>
                    <a:lstStyle/>
                    <a:p>
                      <a:pPr algn="ctr"/>
                      <a:r>
                        <a:rPr lang="en-US" dirty="0"/>
                        <a:t>10 h</a:t>
                      </a:r>
                    </a:p>
                  </a:txBody>
                  <a:tcPr/>
                </a:tc>
                <a:tc>
                  <a:txBody>
                    <a:bodyPr/>
                    <a:lstStyle/>
                    <a:p>
                      <a:pPr algn="ctr"/>
                      <a:r>
                        <a:rPr lang="en-US" dirty="0"/>
                        <a:t>240 h</a:t>
                      </a:r>
                    </a:p>
                  </a:txBody>
                  <a:tcPr/>
                </a:tc>
                <a:extLst>
                  <a:ext uri="{0D108BD9-81ED-4DB2-BD59-A6C34878D82A}">
                    <a16:rowId xmlns:a16="http://schemas.microsoft.com/office/drawing/2014/main" val="2633445922"/>
                  </a:ext>
                </a:extLst>
              </a:tr>
              <a:tr h="370840">
                <a:tc>
                  <a:txBody>
                    <a:bodyPr/>
                    <a:lstStyle/>
                    <a:p>
                      <a:pPr algn="ctr"/>
                      <a:r>
                        <a:rPr lang="en-US" dirty="0"/>
                        <a:t>Backscatter Transmitter</a:t>
                      </a:r>
                    </a:p>
                  </a:txBody>
                  <a:tcPr/>
                </a:tc>
                <a:tc>
                  <a:txBody>
                    <a:bodyPr/>
                    <a:lstStyle/>
                    <a:p>
                      <a:pPr algn="ctr"/>
                      <a:r>
                        <a:rPr lang="en-US" dirty="0"/>
                        <a:t>35 </a:t>
                      </a:r>
                      <a:r>
                        <a:rPr lang="en-US" dirty="0" err="1"/>
                        <a:t>uA</a:t>
                      </a:r>
                      <a:endParaRPr lang="en-US" dirty="0"/>
                    </a:p>
                  </a:txBody>
                  <a:tcPr/>
                </a:tc>
                <a:tc>
                  <a:txBody>
                    <a:bodyPr/>
                    <a:lstStyle/>
                    <a:p>
                      <a:pPr algn="ctr"/>
                      <a:r>
                        <a:rPr lang="en-US" dirty="0"/>
                        <a:t>285.7 h</a:t>
                      </a:r>
                    </a:p>
                  </a:txBody>
                  <a:tcPr/>
                </a:tc>
                <a:tc>
                  <a:txBody>
                    <a:bodyPr/>
                    <a:lstStyle/>
                    <a:p>
                      <a:pPr algn="ctr"/>
                      <a:r>
                        <a:rPr lang="en-US" dirty="0"/>
                        <a:t>6857 h</a:t>
                      </a:r>
                    </a:p>
                  </a:txBody>
                  <a:tcPr/>
                </a:tc>
                <a:extLst>
                  <a:ext uri="{0D108BD9-81ED-4DB2-BD59-A6C34878D82A}">
                    <a16:rowId xmlns:a16="http://schemas.microsoft.com/office/drawing/2014/main" val="1653121743"/>
                  </a:ext>
                </a:extLst>
              </a:tr>
            </a:tbl>
          </a:graphicData>
        </a:graphic>
      </p:graphicFrame>
    </p:spTree>
    <p:extLst>
      <p:ext uri="{BB962C8B-B14F-4D97-AF65-F5344CB8AC3E}">
        <p14:creationId xmlns:p14="http://schemas.microsoft.com/office/powerpoint/2010/main" val="138305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Image" descr="Image"/>
          <p:cNvPicPr>
            <a:picLocks noChangeAspect="1"/>
          </p:cNvPicPr>
          <p:nvPr/>
        </p:nvPicPr>
        <p:blipFill>
          <a:blip r:embed="rId3"/>
          <a:stretch>
            <a:fillRect/>
          </a:stretch>
        </p:blipFill>
        <p:spPr>
          <a:xfrm>
            <a:off x="2499788" y="2123733"/>
            <a:ext cx="1778997" cy="874250"/>
          </a:xfrm>
          <a:prstGeom prst="rect">
            <a:avLst/>
          </a:prstGeom>
          <a:ln w="12700">
            <a:miter lim="400000"/>
          </a:ln>
        </p:spPr>
      </p:pic>
      <p:pic>
        <p:nvPicPr>
          <p:cNvPr id="51" name="Image" descr="Image"/>
          <p:cNvPicPr>
            <a:picLocks noChangeAspect="1"/>
          </p:cNvPicPr>
          <p:nvPr/>
        </p:nvPicPr>
        <p:blipFill>
          <a:blip r:embed="rId4"/>
          <a:srcRect l="7152" t="11117" r="5905" b="8625"/>
          <a:stretch>
            <a:fillRect/>
          </a:stretch>
        </p:blipFill>
        <p:spPr>
          <a:xfrm>
            <a:off x="5292329" y="2054514"/>
            <a:ext cx="1428011" cy="943469"/>
          </a:xfrm>
          <a:custGeom>
            <a:avLst/>
            <a:gdLst/>
            <a:ahLst/>
            <a:cxnLst>
              <a:cxn ang="0">
                <a:pos x="wd2" y="hd2"/>
              </a:cxn>
              <a:cxn ang="5400000">
                <a:pos x="wd2" y="hd2"/>
              </a:cxn>
              <a:cxn ang="10800000">
                <a:pos x="wd2" y="hd2"/>
              </a:cxn>
              <a:cxn ang="16200000">
                <a:pos x="wd2" y="hd2"/>
              </a:cxn>
            </a:cxnLst>
            <a:rect l="0" t="0" r="r" b="b"/>
            <a:pathLst>
              <a:path w="21575" h="21573" extrusionOk="0">
                <a:moveTo>
                  <a:pt x="13947" y="6"/>
                </a:moveTo>
                <a:cubicBezTo>
                  <a:pt x="13695" y="38"/>
                  <a:pt x="13353" y="208"/>
                  <a:pt x="12709" y="544"/>
                </a:cubicBezTo>
                <a:cubicBezTo>
                  <a:pt x="12062" y="880"/>
                  <a:pt x="10663" y="1608"/>
                  <a:pt x="9599" y="2162"/>
                </a:cubicBezTo>
                <a:cubicBezTo>
                  <a:pt x="8535" y="2717"/>
                  <a:pt x="6646" y="3690"/>
                  <a:pt x="5399" y="4324"/>
                </a:cubicBezTo>
                <a:cubicBezTo>
                  <a:pt x="4055" y="5007"/>
                  <a:pt x="3072" y="5563"/>
                  <a:pt x="2986" y="5686"/>
                </a:cubicBezTo>
                <a:cubicBezTo>
                  <a:pt x="2762" y="6004"/>
                  <a:pt x="2580" y="6735"/>
                  <a:pt x="2370" y="8185"/>
                </a:cubicBezTo>
                <a:cubicBezTo>
                  <a:pt x="2265" y="8914"/>
                  <a:pt x="2137" y="9567"/>
                  <a:pt x="2086" y="9640"/>
                </a:cubicBezTo>
                <a:cubicBezTo>
                  <a:pt x="2035" y="9712"/>
                  <a:pt x="1559" y="9987"/>
                  <a:pt x="1027" y="10249"/>
                </a:cubicBezTo>
                <a:cubicBezTo>
                  <a:pt x="495" y="10512"/>
                  <a:pt x="34" y="10762"/>
                  <a:pt x="5" y="10802"/>
                </a:cubicBezTo>
                <a:cubicBezTo>
                  <a:pt x="-25" y="10843"/>
                  <a:pt x="97" y="11019"/>
                  <a:pt x="275" y="11192"/>
                </a:cubicBezTo>
                <a:cubicBezTo>
                  <a:pt x="649" y="11553"/>
                  <a:pt x="843" y="11841"/>
                  <a:pt x="983" y="12247"/>
                </a:cubicBezTo>
                <a:cubicBezTo>
                  <a:pt x="1070" y="12500"/>
                  <a:pt x="1070" y="12588"/>
                  <a:pt x="979" y="12989"/>
                </a:cubicBezTo>
                <a:lnTo>
                  <a:pt x="874" y="13445"/>
                </a:lnTo>
                <a:lnTo>
                  <a:pt x="1067" y="13676"/>
                </a:lnTo>
                <a:cubicBezTo>
                  <a:pt x="1289" y="13945"/>
                  <a:pt x="2099" y="14641"/>
                  <a:pt x="3061" y="15386"/>
                </a:cubicBezTo>
                <a:cubicBezTo>
                  <a:pt x="3732" y="15906"/>
                  <a:pt x="6041" y="17368"/>
                  <a:pt x="6377" y="17486"/>
                </a:cubicBezTo>
                <a:cubicBezTo>
                  <a:pt x="6476" y="17521"/>
                  <a:pt x="6643" y="17602"/>
                  <a:pt x="6746" y="17665"/>
                </a:cubicBezTo>
                <a:cubicBezTo>
                  <a:pt x="6848" y="17729"/>
                  <a:pt x="7006" y="17798"/>
                  <a:pt x="7098" y="17819"/>
                </a:cubicBezTo>
                <a:cubicBezTo>
                  <a:pt x="7580" y="17932"/>
                  <a:pt x="8595" y="18432"/>
                  <a:pt x="9203" y="18854"/>
                </a:cubicBezTo>
                <a:cubicBezTo>
                  <a:pt x="9420" y="19005"/>
                  <a:pt x="10629" y="20096"/>
                  <a:pt x="12001" y="21384"/>
                </a:cubicBezTo>
                <a:cubicBezTo>
                  <a:pt x="12111" y="21487"/>
                  <a:pt x="12209" y="21572"/>
                  <a:pt x="12218" y="21573"/>
                </a:cubicBezTo>
                <a:cubicBezTo>
                  <a:pt x="12227" y="21574"/>
                  <a:pt x="13395" y="20656"/>
                  <a:pt x="14817" y="19530"/>
                </a:cubicBezTo>
                <a:cubicBezTo>
                  <a:pt x="16239" y="18403"/>
                  <a:pt x="18138" y="16901"/>
                  <a:pt x="19037" y="16190"/>
                </a:cubicBezTo>
                <a:cubicBezTo>
                  <a:pt x="19936" y="15480"/>
                  <a:pt x="20876" y="14729"/>
                  <a:pt x="21125" y="14526"/>
                </a:cubicBezTo>
                <a:lnTo>
                  <a:pt x="21575" y="14157"/>
                </a:lnTo>
                <a:lnTo>
                  <a:pt x="20594" y="13425"/>
                </a:lnTo>
                <a:cubicBezTo>
                  <a:pt x="19745" y="12793"/>
                  <a:pt x="19548" y="12602"/>
                  <a:pt x="19169" y="12026"/>
                </a:cubicBezTo>
                <a:cubicBezTo>
                  <a:pt x="18585" y="11140"/>
                  <a:pt x="18192" y="9959"/>
                  <a:pt x="17572" y="7233"/>
                </a:cubicBezTo>
                <a:cubicBezTo>
                  <a:pt x="16988" y="4668"/>
                  <a:pt x="16526" y="3167"/>
                  <a:pt x="15984" y="2085"/>
                </a:cubicBezTo>
                <a:cubicBezTo>
                  <a:pt x="15530" y="1178"/>
                  <a:pt x="15140" y="655"/>
                  <a:pt x="14658" y="298"/>
                </a:cubicBezTo>
                <a:cubicBezTo>
                  <a:pt x="14366" y="82"/>
                  <a:pt x="14200" y="-26"/>
                  <a:pt x="13947" y="6"/>
                </a:cubicBezTo>
                <a:close/>
              </a:path>
            </a:pathLst>
          </a:custGeom>
          <a:ln w="12700">
            <a:miter lim="400000"/>
          </a:ln>
        </p:spPr>
      </p:pic>
      <p:pic>
        <p:nvPicPr>
          <p:cNvPr id="52" name="Image" descr="Image"/>
          <p:cNvPicPr>
            <a:picLocks noChangeAspect="1"/>
          </p:cNvPicPr>
          <p:nvPr/>
        </p:nvPicPr>
        <p:blipFill>
          <a:blip r:embed="rId5"/>
          <a:srcRect l="42" t="53005" r="72690" b="22823"/>
          <a:stretch>
            <a:fillRect/>
          </a:stretch>
        </p:blipFill>
        <p:spPr>
          <a:xfrm>
            <a:off x="5406338" y="3742526"/>
            <a:ext cx="1199996" cy="1063758"/>
          </a:xfrm>
          <a:custGeom>
            <a:avLst/>
            <a:gdLst/>
            <a:ahLst/>
            <a:cxnLst>
              <a:cxn ang="0">
                <a:pos x="wd2" y="hd2"/>
              </a:cxn>
              <a:cxn ang="5400000">
                <a:pos x="wd2" y="hd2"/>
              </a:cxn>
              <a:cxn ang="10800000">
                <a:pos x="wd2" y="hd2"/>
              </a:cxn>
              <a:cxn ang="16200000">
                <a:pos x="wd2" y="hd2"/>
              </a:cxn>
            </a:cxnLst>
            <a:rect l="0" t="0" r="r" b="b"/>
            <a:pathLst>
              <a:path w="21600" h="21600" extrusionOk="0">
                <a:moveTo>
                  <a:pt x="12499" y="0"/>
                </a:moveTo>
                <a:cubicBezTo>
                  <a:pt x="11886" y="641"/>
                  <a:pt x="10417" y="2049"/>
                  <a:pt x="10172" y="2201"/>
                </a:cubicBezTo>
                <a:cubicBezTo>
                  <a:pt x="10063" y="2268"/>
                  <a:pt x="9855" y="2189"/>
                  <a:pt x="9518" y="1953"/>
                </a:cubicBezTo>
                <a:cubicBezTo>
                  <a:pt x="9246" y="1762"/>
                  <a:pt x="8986" y="1624"/>
                  <a:pt x="8939" y="1643"/>
                </a:cubicBezTo>
                <a:cubicBezTo>
                  <a:pt x="8891" y="1663"/>
                  <a:pt x="8511" y="2041"/>
                  <a:pt x="8095" y="2484"/>
                </a:cubicBezTo>
                <a:cubicBezTo>
                  <a:pt x="5688" y="5048"/>
                  <a:pt x="4653" y="6136"/>
                  <a:pt x="3214" y="7611"/>
                </a:cubicBezTo>
                <a:cubicBezTo>
                  <a:pt x="2591" y="8251"/>
                  <a:pt x="1604" y="9294"/>
                  <a:pt x="1023" y="9931"/>
                </a:cubicBezTo>
                <a:lnTo>
                  <a:pt x="0" y="11050"/>
                </a:lnTo>
                <a:lnTo>
                  <a:pt x="210" y="11306"/>
                </a:lnTo>
                <a:cubicBezTo>
                  <a:pt x="344" y="11469"/>
                  <a:pt x="601" y="11692"/>
                  <a:pt x="779" y="11795"/>
                </a:cubicBezTo>
                <a:cubicBezTo>
                  <a:pt x="1053" y="11955"/>
                  <a:pt x="1101" y="12047"/>
                  <a:pt x="1101" y="12411"/>
                </a:cubicBezTo>
                <a:cubicBezTo>
                  <a:pt x="1101" y="12758"/>
                  <a:pt x="1015" y="12935"/>
                  <a:pt x="660" y="13347"/>
                </a:cubicBezTo>
                <a:cubicBezTo>
                  <a:pt x="234" y="13841"/>
                  <a:pt x="230" y="13862"/>
                  <a:pt x="430" y="14027"/>
                </a:cubicBezTo>
                <a:cubicBezTo>
                  <a:pt x="751" y="14290"/>
                  <a:pt x="2763" y="15756"/>
                  <a:pt x="5121" y="17443"/>
                </a:cubicBezTo>
                <a:cubicBezTo>
                  <a:pt x="5774" y="17909"/>
                  <a:pt x="6612" y="18511"/>
                  <a:pt x="6981" y="18780"/>
                </a:cubicBezTo>
                <a:cubicBezTo>
                  <a:pt x="7350" y="19049"/>
                  <a:pt x="8215" y="19674"/>
                  <a:pt x="8905" y="20167"/>
                </a:cubicBezTo>
                <a:cubicBezTo>
                  <a:pt x="9595" y="20660"/>
                  <a:pt x="10215" y="21136"/>
                  <a:pt x="10283" y="21229"/>
                </a:cubicBezTo>
                <a:cubicBezTo>
                  <a:pt x="10352" y="21322"/>
                  <a:pt x="10453" y="21401"/>
                  <a:pt x="10504" y="21401"/>
                </a:cubicBezTo>
                <a:cubicBezTo>
                  <a:pt x="10607" y="21401"/>
                  <a:pt x="11101" y="20888"/>
                  <a:pt x="14819" y="16942"/>
                </a:cubicBezTo>
                <a:cubicBezTo>
                  <a:pt x="19056" y="12446"/>
                  <a:pt x="19578" y="11847"/>
                  <a:pt x="19442" y="11662"/>
                </a:cubicBezTo>
                <a:cubicBezTo>
                  <a:pt x="19378" y="11574"/>
                  <a:pt x="19032" y="11317"/>
                  <a:pt x="18670" y="11088"/>
                </a:cubicBezTo>
                <a:cubicBezTo>
                  <a:pt x="18207" y="10796"/>
                  <a:pt x="18038" y="10632"/>
                  <a:pt x="18108" y="10538"/>
                </a:cubicBezTo>
                <a:cubicBezTo>
                  <a:pt x="18517" y="9988"/>
                  <a:pt x="19974" y="8344"/>
                  <a:pt x="19974" y="8433"/>
                </a:cubicBezTo>
                <a:cubicBezTo>
                  <a:pt x="19974" y="8494"/>
                  <a:pt x="20069" y="8372"/>
                  <a:pt x="20181" y="8165"/>
                </a:cubicBezTo>
                <a:cubicBezTo>
                  <a:pt x="20324" y="7900"/>
                  <a:pt x="20432" y="7811"/>
                  <a:pt x="20553" y="7864"/>
                </a:cubicBezTo>
                <a:cubicBezTo>
                  <a:pt x="20673" y="7915"/>
                  <a:pt x="20711" y="7890"/>
                  <a:pt x="20675" y="7776"/>
                </a:cubicBezTo>
                <a:cubicBezTo>
                  <a:pt x="20626" y="7618"/>
                  <a:pt x="21390" y="6600"/>
                  <a:pt x="21600" y="6519"/>
                </a:cubicBezTo>
                <a:lnTo>
                  <a:pt x="21600" y="4211"/>
                </a:lnTo>
                <a:cubicBezTo>
                  <a:pt x="21503" y="4311"/>
                  <a:pt x="21402" y="4401"/>
                  <a:pt x="21319" y="4448"/>
                </a:cubicBezTo>
                <a:cubicBezTo>
                  <a:pt x="21177" y="4527"/>
                  <a:pt x="21075" y="4630"/>
                  <a:pt x="21092" y="4681"/>
                </a:cubicBezTo>
                <a:cubicBezTo>
                  <a:pt x="21109" y="4731"/>
                  <a:pt x="20882" y="5084"/>
                  <a:pt x="20587" y="5468"/>
                </a:cubicBezTo>
                <a:cubicBezTo>
                  <a:pt x="20118" y="6079"/>
                  <a:pt x="20015" y="6161"/>
                  <a:pt x="19751" y="6114"/>
                </a:cubicBezTo>
                <a:cubicBezTo>
                  <a:pt x="19495" y="6068"/>
                  <a:pt x="19468" y="6087"/>
                  <a:pt x="19574" y="6232"/>
                </a:cubicBezTo>
                <a:cubicBezTo>
                  <a:pt x="19675" y="6369"/>
                  <a:pt x="19661" y="6459"/>
                  <a:pt x="19503" y="6698"/>
                </a:cubicBezTo>
                <a:cubicBezTo>
                  <a:pt x="19395" y="6862"/>
                  <a:pt x="19260" y="6989"/>
                  <a:pt x="19205" y="6977"/>
                </a:cubicBezTo>
                <a:cubicBezTo>
                  <a:pt x="19151" y="6966"/>
                  <a:pt x="19079" y="7040"/>
                  <a:pt x="19046" y="7145"/>
                </a:cubicBezTo>
                <a:cubicBezTo>
                  <a:pt x="19013" y="7251"/>
                  <a:pt x="18944" y="7348"/>
                  <a:pt x="18890" y="7359"/>
                </a:cubicBezTo>
                <a:cubicBezTo>
                  <a:pt x="18836" y="7370"/>
                  <a:pt x="18677" y="7522"/>
                  <a:pt x="18535" y="7695"/>
                </a:cubicBezTo>
                <a:lnTo>
                  <a:pt x="18274" y="8009"/>
                </a:lnTo>
                <a:lnTo>
                  <a:pt x="17810" y="7707"/>
                </a:lnTo>
                <a:cubicBezTo>
                  <a:pt x="17554" y="7538"/>
                  <a:pt x="16677" y="6931"/>
                  <a:pt x="15859" y="6358"/>
                </a:cubicBezTo>
                <a:cubicBezTo>
                  <a:pt x="14170" y="5176"/>
                  <a:pt x="13859" y="4962"/>
                  <a:pt x="13427" y="4688"/>
                </a:cubicBezTo>
                <a:cubicBezTo>
                  <a:pt x="12880" y="4342"/>
                  <a:pt x="11431" y="3254"/>
                  <a:pt x="11371" y="3145"/>
                </a:cubicBezTo>
                <a:cubicBezTo>
                  <a:pt x="11296" y="3008"/>
                  <a:pt x="12287" y="2066"/>
                  <a:pt x="12387" y="2178"/>
                </a:cubicBezTo>
                <a:cubicBezTo>
                  <a:pt x="12428" y="2224"/>
                  <a:pt x="12450" y="2202"/>
                  <a:pt x="12431" y="2132"/>
                </a:cubicBezTo>
                <a:cubicBezTo>
                  <a:pt x="12384" y="1961"/>
                  <a:pt x="13482" y="910"/>
                  <a:pt x="13613" y="1001"/>
                </a:cubicBezTo>
                <a:cubicBezTo>
                  <a:pt x="13670" y="1041"/>
                  <a:pt x="13687" y="1018"/>
                  <a:pt x="13650" y="951"/>
                </a:cubicBezTo>
                <a:cubicBezTo>
                  <a:pt x="13604" y="868"/>
                  <a:pt x="14063" y="391"/>
                  <a:pt x="14494" y="0"/>
                </a:cubicBezTo>
                <a:lnTo>
                  <a:pt x="12499" y="0"/>
                </a:lnTo>
                <a:close/>
                <a:moveTo>
                  <a:pt x="20042" y="21050"/>
                </a:moveTo>
                <a:cubicBezTo>
                  <a:pt x="19949" y="21078"/>
                  <a:pt x="19878" y="21119"/>
                  <a:pt x="19812" y="21164"/>
                </a:cubicBezTo>
                <a:cubicBezTo>
                  <a:pt x="19968" y="21339"/>
                  <a:pt x="20058" y="21309"/>
                  <a:pt x="20042" y="21084"/>
                </a:cubicBezTo>
                <a:cubicBezTo>
                  <a:pt x="20041" y="21070"/>
                  <a:pt x="20051" y="21063"/>
                  <a:pt x="20052" y="21050"/>
                </a:cubicBezTo>
                <a:cubicBezTo>
                  <a:pt x="20049" y="21051"/>
                  <a:pt x="20045" y="21049"/>
                  <a:pt x="20042" y="21050"/>
                </a:cubicBezTo>
                <a:close/>
                <a:moveTo>
                  <a:pt x="21136" y="21547"/>
                </a:moveTo>
                <a:cubicBezTo>
                  <a:pt x="20980" y="21573"/>
                  <a:pt x="21108" y="21600"/>
                  <a:pt x="21420" y="21600"/>
                </a:cubicBezTo>
                <a:cubicBezTo>
                  <a:pt x="21508" y="21600"/>
                  <a:pt x="21544" y="21596"/>
                  <a:pt x="21600" y="21592"/>
                </a:cubicBezTo>
                <a:lnTo>
                  <a:pt x="21600" y="21547"/>
                </a:lnTo>
                <a:cubicBezTo>
                  <a:pt x="21449" y="21533"/>
                  <a:pt x="21263" y="21525"/>
                  <a:pt x="21136" y="21547"/>
                </a:cubicBezTo>
                <a:close/>
              </a:path>
            </a:pathLst>
          </a:custGeom>
          <a:ln w="12700">
            <a:miter lim="400000"/>
          </a:ln>
        </p:spPr>
      </p:pic>
      <p:sp>
        <p:nvSpPr>
          <p:cNvPr id="54" name="𝜇W"/>
          <p:cNvSpPr txBox="1"/>
          <p:nvPr/>
        </p:nvSpPr>
        <p:spPr>
          <a:xfrm>
            <a:off x="5581539" y="4785901"/>
            <a:ext cx="849593" cy="90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lnSpc>
                <a:spcPts val="7200"/>
              </a:lnSpc>
              <a:defRPr sz="6000">
                <a:solidFill>
                  <a:srgbClr val="AB1837"/>
                </a:solidFill>
              </a:defRPr>
            </a:lvl1pPr>
          </a:lstStyle>
          <a:p>
            <a:r>
              <a:rPr sz="4219" dirty="0"/>
              <a:t>𝜇W</a:t>
            </a:r>
          </a:p>
        </p:txBody>
      </p:sp>
      <p:sp>
        <p:nvSpPr>
          <p:cNvPr id="15" name="TextBox 14">
            <a:extLst>
              <a:ext uri="{FF2B5EF4-FFF2-40B4-BE49-F238E27FC236}">
                <a16:creationId xmlns:a16="http://schemas.microsoft.com/office/drawing/2014/main" id="{22A7CCCF-E02B-4A1E-BF06-AB01A761F11E}"/>
              </a:ext>
            </a:extLst>
          </p:cNvPr>
          <p:cNvSpPr txBox="1"/>
          <p:nvPr/>
        </p:nvSpPr>
        <p:spPr>
          <a:xfrm>
            <a:off x="2418521" y="5835957"/>
            <a:ext cx="7354956" cy="646331"/>
          </a:xfrm>
          <a:prstGeom prst="rect">
            <a:avLst/>
          </a:prstGeom>
          <a:noFill/>
        </p:spPr>
        <p:txBody>
          <a:bodyPr wrap="square">
            <a:spAutoFit/>
          </a:bodyPr>
          <a:lstStyle/>
          <a:p>
            <a:pPr algn="ctr"/>
            <a:r>
              <a:rPr lang="en-GB" b="1" dirty="0">
                <a:latin typeface="+mj-lt"/>
              </a:rPr>
              <a:t>Energy harvester </a:t>
            </a:r>
          </a:p>
          <a:p>
            <a:pPr algn="ctr"/>
            <a:r>
              <a:rPr lang="en-SE" dirty="0">
                <a:latin typeface="+mj-lt"/>
              </a:rPr>
              <a:t>Microwatts of </a:t>
            </a:r>
            <a:r>
              <a:rPr lang="en-GB" dirty="0">
                <a:latin typeface="+mj-lt"/>
              </a:rPr>
              <a:t>power</a:t>
            </a:r>
            <a:r>
              <a:rPr lang="en-SE" dirty="0">
                <a:latin typeface="+mj-lt"/>
              </a:rPr>
              <a:t> available to harvest from ambient sources</a:t>
            </a:r>
          </a:p>
        </p:txBody>
      </p:sp>
      <p:sp>
        <p:nvSpPr>
          <p:cNvPr id="4" name="Slide Number Placeholder 3">
            <a:extLst>
              <a:ext uri="{FF2B5EF4-FFF2-40B4-BE49-F238E27FC236}">
                <a16:creationId xmlns:a16="http://schemas.microsoft.com/office/drawing/2014/main" id="{A2DA5E02-8D3B-40F3-84B3-05CDF3D99F42}"/>
              </a:ext>
            </a:extLst>
          </p:cNvPr>
          <p:cNvSpPr>
            <a:spLocks noGrp="1"/>
          </p:cNvSpPr>
          <p:nvPr>
            <p:ph type="sldNum" sz="quarter" idx="2"/>
          </p:nvPr>
        </p:nvSpPr>
        <p:spPr/>
        <p:txBody>
          <a:bodyPr/>
          <a:lstStyle/>
          <a:p>
            <a:fld id="{86CB4B4D-7CA3-9044-876B-883B54F8677D}" type="slidenum">
              <a:rPr lang="en-SE" smtClean="0"/>
              <a:t>51</a:t>
            </a:fld>
            <a:endParaRPr lang="en-SE"/>
          </a:p>
        </p:txBody>
      </p:sp>
      <p:sp>
        <p:nvSpPr>
          <p:cNvPr id="18" name="Title 1">
            <a:extLst>
              <a:ext uri="{FF2B5EF4-FFF2-40B4-BE49-F238E27FC236}">
                <a16:creationId xmlns:a16="http://schemas.microsoft.com/office/drawing/2014/main" id="{58E5D7F8-8B48-4C94-B8C8-DCC900B2A1D6}"/>
              </a:ext>
            </a:extLst>
          </p:cNvPr>
          <p:cNvSpPr>
            <a:spLocks noGrp="1"/>
          </p:cNvSpPr>
          <p:nvPr>
            <p:ph type="title"/>
          </p:nvPr>
        </p:nvSpPr>
        <p:spPr>
          <a:xfrm>
            <a:off x="377686" y="375074"/>
            <a:ext cx="11436627" cy="1325563"/>
          </a:xfrm>
        </p:spPr>
        <p:txBody>
          <a:bodyPr>
            <a:noAutofit/>
          </a:bodyPr>
          <a:lstStyle/>
          <a:p>
            <a:r>
              <a:rPr lang="en-US" sz="4000" dirty="0">
                <a:latin typeface="+mn-lt"/>
              </a:rPr>
              <a:t>What's next? Embedded systems on harvested energy</a:t>
            </a:r>
          </a:p>
        </p:txBody>
      </p:sp>
      <p:pic>
        <p:nvPicPr>
          <p:cNvPr id="3" name="Picture 2">
            <a:extLst>
              <a:ext uri="{FF2B5EF4-FFF2-40B4-BE49-F238E27FC236}">
                <a16:creationId xmlns:a16="http://schemas.microsoft.com/office/drawing/2014/main" id="{585A54DD-47E9-9250-5847-A8B762070E82}"/>
              </a:ext>
            </a:extLst>
          </p:cNvPr>
          <p:cNvPicPr>
            <a:picLocks noChangeAspect="1"/>
          </p:cNvPicPr>
          <p:nvPr/>
        </p:nvPicPr>
        <p:blipFill>
          <a:blip r:embed="rId6"/>
          <a:stretch>
            <a:fillRect/>
          </a:stretch>
        </p:blipFill>
        <p:spPr>
          <a:xfrm>
            <a:off x="7733884" y="1754670"/>
            <a:ext cx="1753431" cy="1168954"/>
          </a:xfrm>
          <a:prstGeom prst="rect">
            <a:avLst/>
          </a:prstGeom>
        </p:spPr>
      </p:pic>
    </p:spTree>
    <p:extLst>
      <p:ext uri="{BB962C8B-B14F-4D97-AF65-F5344CB8AC3E}">
        <p14:creationId xmlns:p14="http://schemas.microsoft.com/office/powerpoint/2010/main" val="1748644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6820"/>
            <a:ext cx="10515600" cy="850106"/>
          </a:xfrm>
        </p:spPr>
        <p:txBody>
          <a:bodyPr>
            <a:normAutofit/>
          </a:bodyPr>
          <a:lstStyle/>
          <a:p>
            <a:r>
              <a:rPr lang="en-US" sz="4000" dirty="0">
                <a:latin typeface="+mn-lt"/>
              </a:rPr>
              <a:t>Embedded systems on harvested energy</a:t>
            </a:r>
            <a:endParaRPr lang="en-SG" sz="4000" dirty="0">
              <a:latin typeface="+mn-lt"/>
            </a:endParaRPr>
          </a:p>
        </p:txBody>
      </p:sp>
      <p:sp>
        <p:nvSpPr>
          <p:cNvPr id="5" name="Content Placeholder 4"/>
          <p:cNvSpPr>
            <a:spLocks noGrp="1"/>
          </p:cNvSpPr>
          <p:nvPr>
            <p:ph sz="quarter" idx="1"/>
          </p:nvPr>
        </p:nvSpPr>
        <p:spPr>
          <a:xfrm>
            <a:off x="949037" y="1511131"/>
            <a:ext cx="10965873" cy="4845219"/>
          </a:xfrm>
        </p:spPr>
        <p:txBody>
          <a:bodyPr>
            <a:noAutofit/>
          </a:bodyPr>
          <a:lstStyle/>
          <a:p>
            <a:r>
              <a:rPr lang="en-US" sz="2400" dirty="0">
                <a:latin typeface="+mj-lt"/>
              </a:rPr>
              <a:t>Batteries/Capacitors can potentially be recharged by environmental effects </a:t>
            </a:r>
          </a:p>
          <a:p>
            <a:r>
              <a:rPr lang="en-US" sz="2400" dirty="0">
                <a:latin typeface="+mj-lt"/>
              </a:rPr>
              <a:t>Some examples</a:t>
            </a:r>
          </a:p>
          <a:p>
            <a:pPr lvl="1"/>
            <a:r>
              <a:rPr lang="en-US" sz="2400" b="1" dirty="0">
                <a:latin typeface="+mj-lt"/>
              </a:rPr>
              <a:t>Solar</a:t>
            </a:r>
            <a:r>
              <a:rPr lang="en-US" sz="2400" dirty="0">
                <a:latin typeface="+mj-lt"/>
              </a:rPr>
              <a:t> : solar cell</a:t>
            </a:r>
          </a:p>
          <a:p>
            <a:pPr lvl="1"/>
            <a:r>
              <a:rPr lang="en-US" sz="2400" b="1" dirty="0">
                <a:latin typeface="+mj-lt"/>
              </a:rPr>
              <a:t>Wind</a:t>
            </a:r>
            <a:r>
              <a:rPr lang="en-US" sz="2400" dirty="0">
                <a:latin typeface="+mj-lt"/>
              </a:rPr>
              <a:t>: m</a:t>
            </a:r>
            <a:r>
              <a:rPr lang="en-SG" sz="2400" dirty="0" err="1">
                <a:latin typeface="+mj-lt"/>
              </a:rPr>
              <a:t>icro</a:t>
            </a:r>
            <a:r>
              <a:rPr lang="en-SG" sz="2400" dirty="0">
                <a:latin typeface="+mj-lt"/>
              </a:rPr>
              <a:t> wind turbine can be used to harvest wind energy readily available in the environment in the form of kinetic</a:t>
            </a:r>
          </a:p>
          <a:p>
            <a:pPr lvl="1"/>
            <a:r>
              <a:rPr lang="en-US" sz="2400" b="1" dirty="0">
                <a:latin typeface="+mj-lt"/>
              </a:rPr>
              <a:t>Thermal</a:t>
            </a:r>
            <a:r>
              <a:rPr lang="en-US" sz="2400" dirty="0">
                <a:latin typeface="+mj-lt"/>
              </a:rPr>
              <a:t>:  </a:t>
            </a:r>
            <a:r>
              <a:rPr lang="en-SG" sz="2400" dirty="0">
                <a:latin typeface="+mj-lt"/>
              </a:rPr>
              <a:t>capture energy from industrial equipment, structures, and even the human body.</a:t>
            </a:r>
          </a:p>
          <a:p>
            <a:pPr lvl="1"/>
            <a:r>
              <a:rPr lang="en-US" sz="2400" b="1" dirty="0">
                <a:latin typeface="+mj-lt"/>
              </a:rPr>
              <a:t>Vibration</a:t>
            </a:r>
            <a:r>
              <a:rPr lang="en-US" sz="2400" dirty="0">
                <a:latin typeface="+mj-lt"/>
              </a:rPr>
              <a:t>:  </a:t>
            </a:r>
            <a:r>
              <a:rPr lang="en-SG" sz="2400" dirty="0">
                <a:latin typeface="+mj-lt"/>
              </a:rPr>
              <a:t>vibration from engines can stimulate piezoelectric materials, as can the heel of a shoe.</a:t>
            </a:r>
            <a:endParaRPr lang="en-US" sz="2400" dirty="0">
              <a:latin typeface="+mj-lt"/>
            </a:endParaRPr>
          </a:p>
          <a:p>
            <a:pPr lvl="1"/>
            <a:r>
              <a:rPr lang="en-US" sz="2400" b="1" dirty="0">
                <a:latin typeface="+mj-lt"/>
              </a:rPr>
              <a:t>Kinetic</a:t>
            </a:r>
            <a:r>
              <a:rPr lang="en-US" sz="2400" dirty="0">
                <a:latin typeface="+mj-lt"/>
              </a:rPr>
              <a:t>: translate movement to change in electromagnetic flux</a:t>
            </a:r>
          </a:p>
          <a:p>
            <a:pPr lvl="1"/>
            <a:r>
              <a:rPr lang="en-SG" sz="2400" b="1" dirty="0">
                <a:latin typeface="+mj-lt"/>
              </a:rPr>
              <a:t>R</a:t>
            </a:r>
            <a:r>
              <a:rPr lang="en-US" sz="2400" b="1" dirty="0" err="1">
                <a:latin typeface="+mj-lt"/>
              </a:rPr>
              <a:t>adio</a:t>
            </a:r>
            <a:r>
              <a:rPr lang="en-US" sz="2400" b="1" dirty="0">
                <a:latin typeface="+mj-lt"/>
              </a:rPr>
              <a:t> Frequency (RF)</a:t>
            </a:r>
            <a:r>
              <a:rPr lang="en-SG" sz="2400" dirty="0">
                <a:latin typeface="+mj-lt"/>
              </a:rPr>
              <a:t>: convert ambient RF signal into energy (</a:t>
            </a:r>
            <a:r>
              <a:rPr lang="en-SG" sz="2400" dirty="0">
                <a:latin typeface="+mj-lt"/>
                <a:hlinkClick r:id="rId2"/>
              </a:rPr>
              <a:t>demo video</a:t>
            </a:r>
            <a:r>
              <a:rPr lang="en-SG" sz="2400" dirty="0">
                <a:latin typeface="+mj-lt"/>
              </a:rPr>
              <a:t>)</a:t>
            </a:r>
            <a:endParaRPr lang="en-SG" sz="2400" u="sng" dirty="0">
              <a:latin typeface="+mj-lt"/>
            </a:endParaRPr>
          </a:p>
        </p:txBody>
      </p:sp>
      <p:sp>
        <p:nvSpPr>
          <p:cNvPr id="3" name="Slide Number Placeholder 2"/>
          <p:cNvSpPr>
            <a:spLocks noGrp="1"/>
          </p:cNvSpPr>
          <p:nvPr>
            <p:ph type="sldNum" sz="quarter" idx="12"/>
          </p:nvPr>
        </p:nvSpPr>
        <p:spPr/>
        <p:txBody>
          <a:bodyPr/>
          <a:lstStyle/>
          <a:p>
            <a:fld id="{5C6FAEEE-D619-4E65-A0EF-E650D0B3166A}" type="slidenum">
              <a:rPr lang="en-US" smtClean="0"/>
              <a:t>52</a:t>
            </a:fld>
            <a:endParaRPr lang="en-US"/>
          </a:p>
        </p:txBody>
      </p:sp>
    </p:spTree>
    <p:extLst>
      <p:ext uri="{BB962C8B-B14F-4D97-AF65-F5344CB8AC3E}">
        <p14:creationId xmlns:p14="http://schemas.microsoft.com/office/powerpoint/2010/main" val="41030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linds(horizontal)">
                                      <p:cBhvr>
                                        <p:cTn id="20" dur="500"/>
                                        <p:tgtEl>
                                          <p:spTgt spid="5">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linds(horizont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linds(horizontal)">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blinds(horizontal)">
                                      <p:cBhvr>
                                        <p:cTn id="33" dur="500"/>
                                        <p:tgtEl>
                                          <p:spTgt spid="5">
                                            <p:txEl>
                                              <p:pRg st="6" end="6"/>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blinds(horizontal)">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37329"/>
          </a:xfrm>
        </p:spPr>
        <p:txBody>
          <a:bodyPr>
            <a:normAutofit/>
          </a:bodyPr>
          <a:lstStyle/>
          <a:p>
            <a:r>
              <a:rPr lang="en-US" dirty="0"/>
              <a:t>Demo: Battery-free Cellphone</a:t>
            </a:r>
          </a:p>
        </p:txBody>
      </p:sp>
      <p:sp>
        <p:nvSpPr>
          <p:cNvPr id="4" name="Slide Number Placeholder 3"/>
          <p:cNvSpPr>
            <a:spLocks noGrp="1"/>
          </p:cNvSpPr>
          <p:nvPr>
            <p:ph type="sldNum" sz="quarter" idx="12"/>
          </p:nvPr>
        </p:nvSpPr>
        <p:spPr/>
        <p:txBody>
          <a:bodyPr/>
          <a:lstStyle/>
          <a:p>
            <a:fld id="{B404913F-DF0B-FF42-954B-082342E2B409}" type="slidenum">
              <a:rPr lang="en-US" smtClean="0"/>
              <a:t>53</a:t>
            </a:fld>
            <a:endParaRPr lang="en-US"/>
          </a:p>
        </p:txBody>
      </p:sp>
      <p:sp>
        <p:nvSpPr>
          <p:cNvPr id="10" name="TextBox 9">
            <a:extLst>
              <a:ext uri="{FF2B5EF4-FFF2-40B4-BE49-F238E27FC236}">
                <a16:creationId xmlns:a16="http://schemas.microsoft.com/office/drawing/2014/main" id="{F090A3C8-542E-7E14-6DDE-1F09A766FF45}"/>
              </a:ext>
            </a:extLst>
          </p:cNvPr>
          <p:cNvSpPr txBox="1"/>
          <p:nvPr/>
        </p:nvSpPr>
        <p:spPr>
          <a:xfrm>
            <a:off x="6774287" y="5988937"/>
            <a:ext cx="2949262" cy="276999"/>
          </a:xfrm>
          <a:prstGeom prst="rect">
            <a:avLst/>
          </a:prstGeom>
          <a:noFill/>
        </p:spPr>
        <p:txBody>
          <a:bodyPr wrap="square" rtlCol="0">
            <a:spAutoFit/>
          </a:bodyPr>
          <a:lstStyle/>
          <a:p>
            <a:pPr algn="ctr"/>
            <a:r>
              <a:rPr lang="en-US" sz="1200" dirty="0">
                <a:latin typeface="+mj-lt"/>
              </a:rPr>
              <a:t>Courtesy: University of Washington, Seattle</a:t>
            </a:r>
          </a:p>
        </p:txBody>
      </p:sp>
      <p:sp>
        <p:nvSpPr>
          <p:cNvPr id="13" name="TextBox 12">
            <a:extLst>
              <a:ext uri="{FF2B5EF4-FFF2-40B4-BE49-F238E27FC236}">
                <a16:creationId xmlns:a16="http://schemas.microsoft.com/office/drawing/2014/main" id="{24745E26-F943-FB94-09CC-9C82060D8F7E}"/>
              </a:ext>
            </a:extLst>
          </p:cNvPr>
          <p:cNvSpPr txBox="1"/>
          <p:nvPr/>
        </p:nvSpPr>
        <p:spPr>
          <a:xfrm>
            <a:off x="3644453" y="6401426"/>
            <a:ext cx="4714204" cy="369332"/>
          </a:xfrm>
          <a:prstGeom prst="rect">
            <a:avLst/>
          </a:prstGeom>
          <a:noFill/>
        </p:spPr>
        <p:txBody>
          <a:bodyPr wrap="square">
            <a:spAutoFit/>
          </a:bodyPr>
          <a:lstStyle/>
          <a:p>
            <a:r>
              <a:rPr lang="en-US" dirty="0">
                <a:latin typeface="+mj-lt"/>
              </a:rPr>
              <a:t>Battery-free Cellphone, IMWUT/UBICOMP 2018</a:t>
            </a:r>
          </a:p>
        </p:txBody>
      </p:sp>
      <p:pic>
        <p:nvPicPr>
          <p:cNvPr id="5" name="Online Media 4" descr="Battery-free Cellphone">
            <a:hlinkClick r:id="" action="ppaction://media"/>
            <a:extLst>
              <a:ext uri="{FF2B5EF4-FFF2-40B4-BE49-F238E27FC236}">
                <a16:creationId xmlns:a16="http://schemas.microsoft.com/office/drawing/2014/main" id="{B8A467F3-D47C-3CCE-A8DA-774A5AA96DDB}"/>
              </a:ext>
            </a:extLst>
          </p:cNvPr>
          <p:cNvPicPr>
            <a:picLocks noRot="1" noChangeAspect="1"/>
          </p:cNvPicPr>
          <p:nvPr>
            <a:videoFile r:link="rId1"/>
          </p:nvPr>
        </p:nvPicPr>
        <p:blipFill>
          <a:blip r:embed="rId3"/>
          <a:stretch>
            <a:fillRect/>
          </a:stretch>
        </p:blipFill>
        <p:spPr>
          <a:xfrm>
            <a:off x="1943363" y="1296457"/>
            <a:ext cx="8305274" cy="4692480"/>
          </a:xfrm>
          <a:prstGeom prst="rect">
            <a:avLst/>
          </a:prstGeom>
        </p:spPr>
      </p:pic>
    </p:spTree>
    <p:extLst>
      <p:ext uri="{BB962C8B-B14F-4D97-AF65-F5344CB8AC3E}">
        <p14:creationId xmlns:p14="http://schemas.microsoft.com/office/powerpoint/2010/main" val="2150465661"/>
      </p:ext>
    </p:extLst>
  </p:cSld>
  <p:clrMapOvr>
    <a:masterClrMapping/>
  </p:clrMapOvr>
  <mc:AlternateContent xmlns:mc="http://schemas.openxmlformats.org/markup-compatibility/2006" xmlns:p14="http://schemas.microsoft.com/office/powerpoint/2010/main">
    <mc:Choice Requires="p14">
      <p:transition spd="slow" p14:dur="2000" advTm="77489"/>
    </mc:Choice>
    <mc:Fallback xmlns="">
      <p:transition spd="slow" advTm="774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37824" objId="5"/>
        <p14:stopEvt time="66940" objId="5"/>
      </p14:showEvt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793" y="3166339"/>
            <a:ext cx="11218414" cy="1258094"/>
          </a:xfrm>
        </p:spPr>
        <p:txBody>
          <a:bodyPr>
            <a:normAutofit/>
          </a:bodyPr>
          <a:lstStyle/>
          <a:p>
            <a:pPr marL="0" indent="0" algn="ctr">
              <a:buNone/>
            </a:pPr>
            <a:r>
              <a:rPr lang="en-US" sz="4800" dirty="0"/>
              <a:t>Backscatter Like Transmission Mechanisms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54</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844510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E7C7-DCB5-4E5B-BCA4-A2EABADA6D7F}"/>
              </a:ext>
            </a:extLst>
          </p:cNvPr>
          <p:cNvSpPr>
            <a:spLocks noGrp="1"/>
          </p:cNvSpPr>
          <p:nvPr>
            <p:ph type="title"/>
          </p:nvPr>
        </p:nvSpPr>
        <p:spPr>
          <a:xfrm>
            <a:off x="538843" y="133956"/>
            <a:ext cx="10515600" cy="1325563"/>
          </a:xfrm>
        </p:spPr>
        <p:txBody>
          <a:bodyPr/>
          <a:lstStyle/>
          <a:p>
            <a:r>
              <a:rPr lang="en-US" dirty="0">
                <a:latin typeface="+mn-lt"/>
              </a:rPr>
              <a:t>What communication modality do these use?</a:t>
            </a:r>
          </a:p>
        </p:txBody>
      </p:sp>
      <p:sp>
        <p:nvSpPr>
          <p:cNvPr id="4" name="Slide Number Placeholder 3">
            <a:extLst>
              <a:ext uri="{FF2B5EF4-FFF2-40B4-BE49-F238E27FC236}">
                <a16:creationId xmlns:a16="http://schemas.microsoft.com/office/drawing/2014/main" id="{5281E72C-867C-4989-AD47-E032F0D98246}"/>
              </a:ext>
            </a:extLst>
          </p:cNvPr>
          <p:cNvSpPr>
            <a:spLocks noGrp="1"/>
          </p:cNvSpPr>
          <p:nvPr>
            <p:ph type="sldNum" sz="quarter" idx="12"/>
          </p:nvPr>
        </p:nvSpPr>
        <p:spPr/>
        <p:txBody>
          <a:bodyPr/>
          <a:lstStyle/>
          <a:p>
            <a:fld id="{0778C724-3839-4D76-A707-B4C23905D055}" type="slidenum">
              <a:rPr lang="en-US" smtClean="0"/>
              <a:t>55</a:t>
            </a:fld>
            <a:endParaRPr lang="en-US"/>
          </a:p>
        </p:txBody>
      </p:sp>
      <p:pic>
        <p:nvPicPr>
          <p:cNvPr id="10" name="Picture 9" descr="A close-up of a phone and credit cards&#10;&#10;Description automatically generated">
            <a:extLst>
              <a:ext uri="{FF2B5EF4-FFF2-40B4-BE49-F238E27FC236}">
                <a16:creationId xmlns:a16="http://schemas.microsoft.com/office/drawing/2014/main" id="{63E72FA1-BAD1-5009-5F34-518741DCAEAA}"/>
              </a:ext>
            </a:extLst>
          </p:cNvPr>
          <p:cNvPicPr>
            <a:picLocks noChangeAspect="1"/>
          </p:cNvPicPr>
          <p:nvPr/>
        </p:nvPicPr>
        <p:blipFill>
          <a:blip r:embed="rId2"/>
          <a:stretch>
            <a:fillRect/>
          </a:stretch>
        </p:blipFill>
        <p:spPr>
          <a:xfrm>
            <a:off x="7384864" y="2769430"/>
            <a:ext cx="4358679" cy="2833141"/>
          </a:xfrm>
          <a:prstGeom prst="rect">
            <a:avLst/>
          </a:prstGeom>
        </p:spPr>
      </p:pic>
      <p:pic>
        <p:nvPicPr>
          <p:cNvPr id="12" name="Picture 11" descr="A close-up of a device&#10;&#10;Description automatically generated">
            <a:extLst>
              <a:ext uri="{FF2B5EF4-FFF2-40B4-BE49-F238E27FC236}">
                <a16:creationId xmlns:a16="http://schemas.microsoft.com/office/drawing/2014/main" id="{C5D0F177-0DB2-5657-6CB4-760BEF45D997}"/>
              </a:ext>
            </a:extLst>
          </p:cNvPr>
          <p:cNvPicPr>
            <a:picLocks noChangeAspect="1"/>
          </p:cNvPicPr>
          <p:nvPr/>
        </p:nvPicPr>
        <p:blipFill>
          <a:blip r:embed="rId3"/>
          <a:stretch>
            <a:fillRect/>
          </a:stretch>
        </p:blipFill>
        <p:spPr>
          <a:xfrm>
            <a:off x="838201" y="3192903"/>
            <a:ext cx="1986197" cy="1986197"/>
          </a:xfrm>
          <a:prstGeom prst="rect">
            <a:avLst/>
          </a:prstGeom>
        </p:spPr>
      </p:pic>
      <p:pic>
        <p:nvPicPr>
          <p:cNvPr id="14" name="Picture 13" descr="X-ray of a dog&#10;&#10;Description automatically generated">
            <a:extLst>
              <a:ext uri="{FF2B5EF4-FFF2-40B4-BE49-F238E27FC236}">
                <a16:creationId xmlns:a16="http://schemas.microsoft.com/office/drawing/2014/main" id="{7AE9A003-7F5F-8D16-6763-58D1ACEA29C1}"/>
              </a:ext>
            </a:extLst>
          </p:cNvPr>
          <p:cNvPicPr>
            <a:picLocks noChangeAspect="1"/>
          </p:cNvPicPr>
          <p:nvPr/>
        </p:nvPicPr>
        <p:blipFill>
          <a:blip r:embed="rId4"/>
          <a:stretch>
            <a:fillRect/>
          </a:stretch>
        </p:blipFill>
        <p:spPr>
          <a:xfrm>
            <a:off x="3620065" y="3429000"/>
            <a:ext cx="2969131" cy="2035092"/>
          </a:xfrm>
          <a:prstGeom prst="rect">
            <a:avLst/>
          </a:prstGeom>
        </p:spPr>
      </p:pic>
    </p:spTree>
    <p:extLst>
      <p:ext uri="{BB962C8B-B14F-4D97-AF65-F5344CB8AC3E}">
        <p14:creationId xmlns:p14="http://schemas.microsoft.com/office/powerpoint/2010/main" val="2075188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BE7C7-DCB5-4E5B-BCA4-A2EABADA6D7F}"/>
              </a:ext>
            </a:extLst>
          </p:cNvPr>
          <p:cNvSpPr>
            <a:spLocks noGrp="1"/>
          </p:cNvSpPr>
          <p:nvPr>
            <p:ph type="title"/>
          </p:nvPr>
        </p:nvSpPr>
        <p:spPr>
          <a:xfrm>
            <a:off x="838200" y="200368"/>
            <a:ext cx="10515600" cy="1325563"/>
          </a:xfrm>
        </p:spPr>
        <p:txBody>
          <a:bodyPr/>
          <a:lstStyle/>
          <a:p>
            <a:r>
              <a:rPr lang="en-US" dirty="0">
                <a:latin typeface="+mn-lt"/>
              </a:rPr>
              <a:t>Communication using inductive coupling</a:t>
            </a:r>
          </a:p>
        </p:txBody>
      </p:sp>
      <p:sp>
        <p:nvSpPr>
          <p:cNvPr id="3" name="Content Placeholder 2">
            <a:extLst>
              <a:ext uri="{FF2B5EF4-FFF2-40B4-BE49-F238E27FC236}">
                <a16:creationId xmlns:a16="http://schemas.microsoft.com/office/drawing/2014/main" id="{6BB397D0-D30B-4905-BC07-D49500C9024A}"/>
              </a:ext>
            </a:extLst>
          </p:cNvPr>
          <p:cNvSpPr>
            <a:spLocks noGrp="1"/>
          </p:cNvSpPr>
          <p:nvPr>
            <p:ph idx="1"/>
          </p:nvPr>
        </p:nvSpPr>
        <p:spPr>
          <a:xfrm>
            <a:off x="538843" y="1411132"/>
            <a:ext cx="5076495" cy="5029200"/>
          </a:xfrm>
        </p:spPr>
        <p:txBody>
          <a:bodyPr>
            <a:normAutofit lnSpcReduction="10000"/>
          </a:bodyPr>
          <a:lstStyle/>
          <a:p>
            <a:r>
              <a:rPr lang="en-US" dirty="0">
                <a:latin typeface="+mj-lt"/>
              </a:rPr>
              <a:t>A shared magnetic field is created between the two devices</a:t>
            </a:r>
          </a:p>
          <a:p>
            <a:pPr lvl="1"/>
            <a:r>
              <a:rPr lang="en-US" dirty="0">
                <a:latin typeface="+mj-lt"/>
              </a:rPr>
              <a:t>Change in current through one device induces current change through the other</a:t>
            </a:r>
          </a:p>
          <a:p>
            <a:pPr lvl="1"/>
            <a:r>
              <a:rPr lang="en-US" dirty="0">
                <a:latin typeface="+mj-lt"/>
              </a:rPr>
              <a:t>Device can vary load to transmit data</a:t>
            </a:r>
          </a:p>
          <a:p>
            <a:pPr marL="457200" lvl="1" indent="0">
              <a:buNone/>
            </a:pPr>
            <a:endParaRPr lang="en-US" dirty="0">
              <a:latin typeface="+mj-lt"/>
            </a:endParaRPr>
          </a:p>
          <a:p>
            <a:r>
              <a:rPr lang="en-US" dirty="0">
                <a:latin typeface="+mj-lt"/>
              </a:rPr>
              <a:t>Very low frequency bands</a:t>
            </a:r>
            <a:br>
              <a:rPr lang="en-US" dirty="0">
                <a:latin typeface="+mj-lt"/>
              </a:rPr>
            </a:br>
            <a:r>
              <a:rPr lang="en-US" dirty="0">
                <a:latin typeface="+mj-lt"/>
              </a:rPr>
              <a:t>(135 </a:t>
            </a:r>
            <a:r>
              <a:rPr lang="en-US" dirty="0" err="1">
                <a:latin typeface="+mj-lt"/>
              </a:rPr>
              <a:t>KHz</a:t>
            </a:r>
            <a:r>
              <a:rPr lang="en-US" dirty="0">
                <a:latin typeface="+mj-lt"/>
              </a:rPr>
              <a:t>, 13.56 MHz)</a:t>
            </a:r>
          </a:p>
          <a:p>
            <a:pPr lvl="1"/>
            <a:r>
              <a:rPr lang="en-US" dirty="0">
                <a:latin typeface="+mj-lt"/>
              </a:rPr>
              <a:t>Transmit through materials including skin</a:t>
            </a:r>
          </a:p>
          <a:p>
            <a:pPr lvl="1"/>
            <a:r>
              <a:rPr lang="en-US" dirty="0">
                <a:latin typeface="+mj-lt"/>
              </a:rPr>
              <a:t>Sensitive to metal</a:t>
            </a:r>
          </a:p>
        </p:txBody>
      </p:sp>
      <p:sp>
        <p:nvSpPr>
          <p:cNvPr id="4" name="Slide Number Placeholder 3">
            <a:extLst>
              <a:ext uri="{FF2B5EF4-FFF2-40B4-BE49-F238E27FC236}">
                <a16:creationId xmlns:a16="http://schemas.microsoft.com/office/drawing/2014/main" id="{5281E72C-867C-4989-AD47-E032F0D98246}"/>
              </a:ext>
            </a:extLst>
          </p:cNvPr>
          <p:cNvSpPr>
            <a:spLocks noGrp="1"/>
          </p:cNvSpPr>
          <p:nvPr>
            <p:ph type="sldNum" sz="quarter" idx="12"/>
          </p:nvPr>
        </p:nvSpPr>
        <p:spPr/>
        <p:txBody>
          <a:bodyPr/>
          <a:lstStyle/>
          <a:p>
            <a:fld id="{0778C724-3839-4D76-A707-B4C23905D055}" type="slidenum">
              <a:rPr lang="en-US" smtClean="0"/>
              <a:t>56</a:t>
            </a:fld>
            <a:endParaRPr lang="en-US"/>
          </a:p>
        </p:txBody>
      </p:sp>
      <p:grpSp>
        <p:nvGrpSpPr>
          <p:cNvPr id="7" name="Group 6">
            <a:extLst>
              <a:ext uri="{FF2B5EF4-FFF2-40B4-BE49-F238E27FC236}">
                <a16:creationId xmlns:a16="http://schemas.microsoft.com/office/drawing/2014/main" id="{950670EC-420B-4805-B780-D8FCC7B57310}"/>
              </a:ext>
            </a:extLst>
          </p:cNvPr>
          <p:cNvGrpSpPr/>
          <p:nvPr/>
        </p:nvGrpSpPr>
        <p:grpSpPr>
          <a:xfrm>
            <a:off x="5684090" y="1868214"/>
            <a:ext cx="5896304" cy="3121572"/>
            <a:chOff x="5684090" y="1868214"/>
            <a:chExt cx="5896304" cy="3121572"/>
          </a:xfrm>
        </p:grpSpPr>
        <p:pic>
          <p:nvPicPr>
            <p:cNvPr id="2050" name="Picture 2">
              <a:extLst>
                <a:ext uri="{FF2B5EF4-FFF2-40B4-BE49-F238E27FC236}">
                  <a16:creationId xmlns:a16="http://schemas.microsoft.com/office/drawing/2014/main" id="{4EA51E0D-9959-46EF-B14E-8202BAD857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64" t="9028" r="7816" b="8613"/>
            <a:stretch/>
          </p:blipFill>
          <p:spPr bwMode="auto">
            <a:xfrm>
              <a:off x="5684090" y="1868214"/>
              <a:ext cx="5896304" cy="31215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10DF7CC-148E-40CF-A27F-F07573D9D1A4}"/>
                </a:ext>
              </a:extLst>
            </p:cNvPr>
            <p:cNvSpPr/>
            <p:nvPr/>
          </p:nvSpPr>
          <p:spPr>
            <a:xfrm>
              <a:off x="7936992" y="4011168"/>
              <a:ext cx="1499616" cy="560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37206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54C74-71AF-4DE6-95B4-5CC64AB7BA24}"/>
              </a:ext>
            </a:extLst>
          </p:cNvPr>
          <p:cNvSpPr>
            <a:spLocks noGrp="1"/>
          </p:cNvSpPr>
          <p:nvPr>
            <p:ph type="title"/>
          </p:nvPr>
        </p:nvSpPr>
        <p:spPr/>
        <p:txBody>
          <a:bodyPr/>
          <a:lstStyle/>
          <a:p>
            <a:r>
              <a:rPr lang="en-US" dirty="0">
                <a:latin typeface="+mn-lt"/>
              </a:rPr>
              <a:t>Near Field Communication (NFC)</a:t>
            </a:r>
          </a:p>
        </p:txBody>
      </p:sp>
      <p:sp>
        <p:nvSpPr>
          <p:cNvPr id="3" name="Content Placeholder 2">
            <a:extLst>
              <a:ext uri="{FF2B5EF4-FFF2-40B4-BE49-F238E27FC236}">
                <a16:creationId xmlns:a16="http://schemas.microsoft.com/office/drawing/2014/main" id="{76263D50-B969-495D-8CD4-6056A151E8C1}"/>
              </a:ext>
            </a:extLst>
          </p:cNvPr>
          <p:cNvSpPr>
            <a:spLocks noGrp="1"/>
          </p:cNvSpPr>
          <p:nvPr>
            <p:ph idx="1"/>
          </p:nvPr>
        </p:nvSpPr>
        <p:spPr/>
        <p:txBody>
          <a:bodyPr>
            <a:normAutofit lnSpcReduction="10000"/>
          </a:bodyPr>
          <a:lstStyle/>
          <a:p>
            <a:r>
              <a:rPr lang="en-US" dirty="0">
                <a:latin typeface="+mj-lt"/>
              </a:rPr>
              <a:t>Inductive Coupling concept (13.56 MHz)</a:t>
            </a:r>
          </a:p>
          <a:p>
            <a:pPr lvl="1"/>
            <a:r>
              <a:rPr lang="en-US" dirty="0">
                <a:latin typeface="+mj-lt"/>
              </a:rPr>
              <a:t>But attached to a powered and capable device (smartphone)</a:t>
            </a:r>
          </a:p>
          <a:p>
            <a:pPr lvl="1"/>
            <a:r>
              <a:rPr lang="en-US" dirty="0">
                <a:latin typeface="+mj-lt"/>
              </a:rPr>
              <a:t>10-20 cm range max (usually &lt;10)</a:t>
            </a:r>
          </a:p>
          <a:p>
            <a:pPr lvl="1"/>
            <a:endParaRPr lang="en-US" dirty="0">
              <a:latin typeface="+mj-lt"/>
            </a:endParaRPr>
          </a:p>
          <a:p>
            <a:r>
              <a:rPr lang="en-US" dirty="0">
                <a:latin typeface="+mj-lt"/>
              </a:rPr>
              <a:t>Can act as a tag or as a reader</a:t>
            </a:r>
          </a:p>
          <a:p>
            <a:pPr lvl="1"/>
            <a:r>
              <a:rPr lang="en-US" dirty="0">
                <a:latin typeface="+mj-lt"/>
              </a:rPr>
              <a:t>Allows smartphone to power a tag if needed</a:t>
            </a:r>
          </a:p>
          <a:p>
            <a:pPr lvl="1"/>
            <a:r>
              <a:rPr lang="en-US" dirty="0">
                <a:latin typeface="+mj-lt"/>
              </a:rPr>
              <a:t>Alternatively, smartphone could act like a card and respond to a reader</a:t>
            </a:r>
          </a:p>
          <a:p>
            <a:pPr lvl="1"/>
            <a:r>
              <a:rPr lang="en-US" dirty="0">
                <a:latin typeface="+mj-lt"/>
              </a:rPr>
              <a:t>Two smartphones can communicate without power transfer</a:t>
            </a:r>
          </a:p>
          <a:p>
            <a:pPr lvl="1"/>
            <a:endParaRPr lang="en-US" dirty="0">
              <a:latin typeface="+mj-lt"/>
            </a:endParaRPr>
          </a:p>
          <a:p>
            <a:r>
              <a:rPr lang="en-US" dirty="0">
                <a:latin typeface="+mj-lt"/>
              </a:rPr>
              <a:t>Data rate 100-400 kbps!</a:t>
            </a:r>
          </a:p>
          <a:p>
            <a:pPr lvl="1"/>
            <a:r>
              <a:rPr lang="en-US" dirty="0">
                <a:latin typeface="+mj-lt"/>
              </a:rPr>
              <a:t>nRF52840 capable of 100 kbps communication with attached antenna</a:t>
            </a:r>
          </a:p>
        </p:txBody>
      </p:sp>
      <p:sp>
        <p:nvSpPr>
          <p:cNvPr id="4" name="Slide Number Placeholder 3">
            <a:extLst>
              <a:ext uri="{FF2B5EF4-FFF2-40B4-BE49-F238E27FC236}">
                <a16:creationId xmlns:a16="http://schemas.microsoft.com/office/drawing/2014/main" id="{4859C23D-896A-4756-B5B7-72B904DE0A17}"/>
              </a:ext>
            </a:extLst>
          </p:cNvPr>
          <p:cNvSpPr>
            <a:spLocks noGrp="1"/>
          </p:cNvSpPr>
          <p:nvPr>
            <p:ph type="sldNum" sz="quarter" idx="12"/>
          </p:nvPr>
        </p:nvSpPr>
        <p:spPr/>
        <p:txBody>
          <a:bodyPr/>
          <a:lstStyle/>
          <a:p>
            <a:fld id="{0778C724-3839-4D76-A707-B4C23905D055}" type="slidenum">
              <a:rPr lang="en-US" smtClean="0"/>
              <a:t>57</a:t>
            </a:fld>
            <a:endParaRPr lang="en-US"/>
          </a:p>
        </p:txBody>
      </p:sp>
    </p:spTree>
    <p:extLst>
      <p:ext uri="{BB962C8B-B14F-4D97-AF65-F5344CB8AC3E}">
        <p14:creationId xmlns:p14="http://schemas.microsoft.com/office/powerpoint/2010/main" val="1732676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311" y="3111748"/>
            <a:ext cx="11773378" cy="1258094"/>
          </a:xfrm>
        </p:spPr>
        <p:txBody>
          <a:bodyPr>
            <a:normAutofit/>
          </a:bodyPr>
          <a:lstStyle/>
          <a:p>
            <a:pPr marL="0" indent="0" algn="ctr">
              <a:buNone/>
            </a:pPr>
            <a:r>
              <a:rPr lang="en-US" sz="5400" dirty="0">
                <a:latin typeface="+mj-lt"/>
              </a:rPr>
              <a:t>Wireless communication using Light?</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58</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938022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rapezium 50">
            <a:extLst>
              <a:ext uri="{FF2B5EF4-FFF2-40B4-BE49-F238E27FC236}">
                <a16:creationId xmlns:a16="http://schemas.microsoft.com/office/drawing/2014/main" id="{C527B73B-0FE6-A2A2-440D-25240D7B6C1B}"/>
              </a:ext>
            </a:extLst>
          </p:cNvPr>
          <p:cNvSpPr/>
          <p:nvPr/>
        </p:nvSpPr>
        <p:spPr>
          <a:xfrm>
            <a:off x="5868487" y="2322713"/>
            <a:ext cx="1205803" cy="916657"/>
          </a:xfrm>
          <a:prstGeom prst="trapezoid">
            <a:avLst>
              <a:gd name="adj" fmla="val 43333"/>
            </a:avLst>
          </a:prstGeom>
          <a:gradFill flip="none" rotWithShape="1">
            <a:gsLst>
              <a:gs pos="0">
                <a:schemeClr val="accent4"/>
              </a:gs>
              <a:gs pos="33000">
                <a:schemeClr val="accent4">
                  <a:alpha val="50215"/>
                </a:schemeClr>
              </a:gs>
              <a:gs pos="83000">
                <a:schemeClr val="accent4">
                  <a:alpha val="19788"/>
                </a:schemeClr>
              </a:gs>
              <a:gs pos="10000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2" name="Title 1">
            <a:extLst>
              <a:ext uri="{FF2B5EF4-FFF2-40B4-BE49-F238E27FC236}">
                <a16:creationId xmlns:a16="http://schemas.microsoft.com/office/drawing/2014/main" id="{B3B5D038-2505-4F96-AC7C-2982874A6DB8}"/>
              </a:ext>
            </a:extLst>
          </p:cNvPr>
          <p:cNvSpPr>
            <a:spLocks noGrp="1"/>
          </p:cNvSpPr>
          <p:nvPr>
            <p:ph type="title"/>
          </p:nvPr>
        </p:nvSpPr>
        <p:spPr>
          <a:xfrm>
            <a:off x="787710" y="350838"/>
            <a:ext cx="11099489" cy="1325563"/>
          </a:xfrm>
        </p:spPr>
        <p:txBody>
          <a:bodyPr>
            <a:normAutofit/>
          </a:bodyPr>
          <a:lstStyle/>
          <a:p>
            <a:r>
              <a:rPr lang="en-US" sz="4000" dirty="0">
                <a:latin typeface="+mn-lt"/>
              </a:rPr>
              <a:t>Light Fidelity (</a:t>
            </a:r>
            <a:r>
              <a:rPr lang="en-US" sz="4000" dirty="0" err="1">
                <a:latin typeface="+mn-lt"/>
              </a:rPr>
              <a:t>LiFi</a:t>
            </a:r>
            <a:r>
              <a:rPr lang="en-US" sz="4000" dirty="0">
                <a:latin typeface="+mn-lt"/>
              </a:rPr>
              <a:t>) for Internet of Things</a:t>
            </a:r>
          </a:p>
        </p:txBody>
      </p:sp>
      <p:sp>
        <p:nvSpPr>
          <p:cNvPr id="3" name="Slide Number Placeholder 6">
            <a:extLst>
              <a:ext uri="{FF2B5EF4-FFF2-40B4-BE49-F238E27FC236}">
                <a16:creationId xmlns:a16="http://schemas.microsoft.com/office/drawing/2014/main" id="{62B53019-F5F3-E7C8-D39C-AC337D4B3703}"/>
              </a:ext>
            </a:extLst>
          </p:cNvPr>
          <p:cNvSpPr>
            <a:spLocks noGrp="1"/>
          </p:cNvSpPr>
          <p:nvPr>
            <p:ph type="sldNum" sz="quarter" idx="12"/>
          </p:nvPr>
        </p:nvSpPr>
        <p:spPr>
          <a:xfrm>
            <a:off x="8610600" y="6356350"/>
            <a:ext cx="2743200" cy="365125"/>
          </a:xfrm>
        </p:spPr>
        <p:txBody>
          <a:bodyPr/>
          <a:lstStyle/>
          <a:p>
            <a:fld id="{687B7451-1438-CB4A-8106-82A64F1C7D7B}" type="slidenum">
              <a:rPr lang="sv-SE" smtClean="0"/>
              <a:t>59</a:t>
            </a:fld>
            <a:endParaRPr lang="sv-SE" dirty="0"/>
          </a:p>
        </p:txBody>
      </p:sp>
      <p:pic>
        <p:nvPicPr>
          <p:cNvPr id="2054" name="Picture 6" descr="Li-fi connection. Future of wireless connection, light fidelity. Vector  icon.:: tasmeemME.com">
            <a:extLst>
              <a:ext uri="{FF2B5EF4-FFF2-40B4-BE49-F238E27FC236}">
                <a16:creationId xmlns:a16="http://schemas.microsoft.com/office/drawing/2014/main" id="{16A47569-36A6-527F-0FFB-F03543570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2475" y="1602378"/>
            <a:ext cx="1780488" cy="1780488"/>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C007A992-547F-3158-4C6C-8468A87C8CA9}"/>
              </a:ext>
            </a:extLst>
          </p:cNvPr>
          <p:cNvGrpSpPr/>
          <p:nvPr/>
        </p:nvGrpSpPr>
        <p:grpSpPr>
          <a:xfrm>
            <a:off x="1025445" y="5375378"/>
            <a:ext cx="2440614" cy="523220"/>
            <a:chOff x="1025445" y="4751361"/>
            <a:chExt cx="2440614" cy="523220"/>
          </a:xfrm>
        </p:grpSpPr>
        <p:grpSp>
          <p:nvGrpSpPr>
            <p:cNvPr id="13" name="Group 12">
              <a:extLst>
                <a:ext uri="{FF2B5EF4-FFF2-40B4-BE49-F238E27FC236}">
                  <a16:creationId xmlns:a16="http://schemas.microsoft.com/office/drawing/2014/main" id="{D4892870-97A1-D50A-AD94-CCE1A6C47671}"/>
                </a:ext>
              </a:extLst>
            </p:cNvPr>
            <p:cNvGrpSpPr/>
            <p:nvPr/>
          </p:nvGrpSpPr>
          <p:grpSpPr>
            <a:xfrm>
              <a:off x="1025445" y="4843345"/>
              <a:ext cx="339200" cy="339271"/>
              <a:chOff x="3759928" y="3538805"/>
              <a:chExt cx="339200" cy="339271"/>
            </a:xfrm>
          </p:grpSpPr>
          <p:sp>
            <p:nvSpPr>
              <p:cNvPr id="5" name="Google Shape;6121;p89">
                <a:extLst>
                  <a:ext uri="{FF2B5EF4-FFF2-40B4-BE49-F238E27FC236}">
                    <a16:creationId xmlns:a16="http://schemas.microsoft.com/office/drawing/2014/main" id="{18625796-FB98-E16F-A678-9479A02058F5}"/>
                  </a:ext>
                </a:extLst>
              </p:cNvPr>
              <p:cNvSpPr/>
              <p:nvPr/>
            </p:nvSpPr>
            <p:spPr>
              <a:xfrm>
                <a:off x="3859945" y="3797228"/>
                <a:ext cx="139148" cy="80848"/>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 name="Google Shape;6122;p89">
                <a:extLst>
                  <a:ext uri="{FF2B5EF4-FFF2-40B4-BE49-F238E27FC236}">
                    <a16:creationId xmlns:a16="http://schemas.microsoft.com/office/drawing/2014/main" id="{3D775A3C-2C4C-DE36-BEE3-CC22F0026E7B}"/>
                  </a:ext>
                </a:extLst>
              </p:cNvPr>
              <p:cNvSpPr/>
              <p:nvPr/>
            </p:nvSpPr>
            <p:spPr>
              <a:xfrm>
                <a:off x="3804920" y="3538805"/>
                <a:ext cx="244534" cy="238567"/>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7" name="Google Shape;6123;p89">
                <a:extLst>
                  <a:ext uri="{FF2B5EF4-FFF2-40B4-BE49-F238E27FC236}">
                    <a16:creationId xmlns:a16="http://schemas.microsoft.com/office/drawing/2014/main" id="{7EFE4398-38D1-7A94-F07C-5D363F08F37D}"/>
                  </a:ext>
                </a:extLst>
              </p:cNvPr>
              <p:cNvSpPr/>
              <p:nvPr/>
            </p:nvSpPr>
            <p:spPr>
              <a:xfrm>
                <a:off x="3759928" y="3658080"/>
                <a:ext cx="39711" cy="19908"/>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 name="Google Shape;6124;p89">
                <a:extLst>
                  <a:ext uri="{FF2B5EF4-FFF2-40B4-BE49-F238E27FC236}">
                    <a16:creationId xmlns:a16="http://schemas.microsoft.com/office/drawing/2014/main" id="{B2193495-C998-6669-DE6D-BF8B1429CB69}"/>
                  </a:ext>
                </a:extLst>
              </p:cNvPr>
              <p:cNvSpPr/>
              <p:nvPr/>
            </p:nvSpPr>
            <p:spPr>
              <a:xfrm>
                <a:off x="3761935" y="3591542"/>
                <a:ext cx="35803" cy="33850"/>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9" name="Google Shape;6125;p89">
                <a:extLst>
                  <a:ext uri="{FF2B5EF4-FFF2-40B4-BE49-F238E27FC236}">
                    <a16:creationId xmlns:a16="http://schemas.microsoft.com/office/drawing/2014/main" id="{953E5F92-9DF7-DAB1-3D2D-3ED26A7E3F4C}"/>
                  </a:ext>
                </a:extLst>
              </p:cNvPr>
              <p:cNvSpPr/>
              <p:nvPr/>
            </p:nvSpPr>
            <p:spPr>
              <a:xfrm>
                <a:off x="3761935" y="3710799"/>
                <a:ext cx="35698" cy="33726"/>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 name="Google Shape;6126;p89">
                <a:extLst>
                  <a:ext uri="{FF2B5EF4-FFF2-40B4-BE49-F238E27FC236}">
                    <a16:creationId xmlns:a16="http://schemas.microsoft.com/office/drawing/2014/main" id="{7BC7164A-6B6D-D033-2F1C-5456EABCBACE}"/>
                  </a:ext>
                </a:extLst>
              </p:cNvPr>
              <p:cNvSpPr/>
              <p:nvPr/>
            </p:nvSpPr>
            <p:spPr>
              <a:xfrm>
                <a:off x="4059399" y="3658080"/>
                <a:ext cx="39729" cy="19908"/>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 name="Google Shape;6127;p89">
                <a:extLst>
                  <a:ext uri="{FF2B5EF4-FFF2-40B4-BE49-F238E27FC236}">
                    <a16:creationId xmlns:a16="http://schemas.microsoft.com/office/drawing/2014/main" id="{18B0B71A-5568-B937-1953-0068DB768460}"/>
                  </a:ext>
                </a:extLst>
              </p:cNvPr>
              <p:cNvSpPr/>
              <p:nvPr/>
            </p:nvSpPr>
            <p:spPr>
              <a:xfrm>
                <a:off x="4061423" y="3591542"/>
                <a:ext cx="35680" cy="33726"/>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2" name="Google Shape;6128;p89">
                <a:extLst>
                  <a:ext uri="{FF2B5EF4-FFF2-40B4-BE49-F238E27FC236}">
                    <a16:creationId xmlns:a16="http://schemas.microsoft.com/office/drawing/2014/main" id="{7F14D7E1-4548-058A-FD2D-37878B0DC2C0}"/>
                  </a:ext>
                </a:extLst>
              </p:cNvPr>
              <p:cNvSpPr/>
              <p:nvPr/>
            </p:nvSpPr>
            <p:spPr>
              <a:xfrm>
                <a:off x="4061318" y="3710676"/>
                <a:ext cx="35786" cy="33850"/>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 name="TextBox 30">
              <a:extLst>
                <a:ext uri="{FF2B5EF4-FFF2-40B4-BE49-F238E27FC236}">
                  <a16:creationId xmlns:a16="http://schemas.microsoft.com/office/drawing/2014/main" id="{DEEF57B9-00EC-D03A-4629-06B92F716B69}"/>
                </a:ext>
              </a:extLst>
            </p:cNvPr>
            <p:cNvSpPr txBox="1"/>
            <p:nvPr/>
          </p:nvSpPr>
          <p:spPr>
            <a:xfrm>
              <a:off x="1414158" y="4751361"/>
              <a:ext cx="2051901" cy="523220"/>
            </a:xfrm>
            <a:prstGeom prst="rect">
              <a:avLst/>
            </a:prstGeom>
            <a:noFill/>
          </p:spPr>
          <p:txBody>
            <a:bodyPr wrap="square" rtlCol="0">
              <a:spAutoFit/>
            </a:bodyPr>
            <a:lstStyle/>
            <a:p>
              <a:r>
                <a:rPr lang="en-SE" sz="2800" dirty="0"/>
                <a:t>Illumination</a:t>
              </a:r>
            </a:p>
          </p:txBody>
        </p:sp>
      </p:grpSp>
      <p:grpSp>
        <p:nvGrpSpPr>
          <p:cNvPr id="35" name="Group 34">
            <a:extLst>
              <a:ext uri="{FF2B5EF4-FFF2-40B4-BE49-F238E27FC236}">
                <a16:creationId xmlns:a16="http://schemas.microsoft.com/office/drawing/2014/main" id="{4B67DD6F-D9B4-814E-760B-9B40E51D6FD1}"/>
              </a:ext>
            </a:extLst>
          </p:cNvPr>
          <p:cNvGrpSpPr/>
          <p:nvPr/>
        </p:nvGrpSpPr>
        <p:grpSpPr>
          <a:xfrm>
            <a:off x="4555865" y="5375378"/>
            <a:ext cx="2443426" cy="523220"/>
            <a:chOff x="4678524" y="4751361"/>
            <a:chExt cx="2443426" cy="523220"/>
          </a:xfrm>
        </p:grpSpPr>
        <p:pic>
          <p:nvPicPr>
            <p:cNvPr id="30" name="Picture 29">
              <a:extLst>
                <a:ext uri="{FF2B5EF4-FFF2-40B4-BE49-F238E27FC236}">
                  <a16:creationId xmlns:a16="http://schemas.microsoft.com/office/drawing/2014/main" id="{79DDD637-C121-4EB1-0B5A-D4ADAE11B696}"/>
                </a:ext>
              </a:extLst>
            </p:cNvPr>
            <p:cNvPicPr>
              <a:picLocks noChangeAspect="1"/>
            </p:cNvPicPr>
            <p:nvPr/>
          </p:nvPicPr>
          <p:blipFill>
            <a:blip r:embed="rId4"/>
            <a:stretch>
              <a:fillRect/>
            </a:stretch>
          </p:blipFill>
          <p:spPr>
            <a:xfrm>
              <a:off x="4678524" y="4845589"/>
              <a:ext cx="339253" cy="339253"/>
            </a:xfrm>
            <a:prstGeom prst="rect">
              <a:avLst/>
            </a:prstGeom>
          </p:spPr>
        </p:pic>
        <p:sp>
          <p:nvSpPr>
            <p:cNvPr id="32" name="TextBox 31">
              <a:extLst>
                <a:ext uri="{FF2B5EF4-FFF2-40B4-BE49-F238E27FC236}">
                  <a16:creationId xmlns:a16="http://schemas.microsoft.com/office/drawing/2014/main" id="{8C3CA42C-4B05-C384-641D-C296F6B99812}"/>
                </a:ext>
              </a:extLst>
            </p:cNvPr>
            <p:cNvSpPr txBox="1"/>
            <p:nvPr/>
          </p:nvSpPr>
          <p:spPr>
            <a:xfrm>
              <a:off x="5070049" y="4751361"/>
              <a:ext cx="2051901" cy="523220"/>
            </a:xfrm>
            <a:prstGeom prst="rect">
              <a:avLst/>
            </a:prstGeom>
            <a:noFill/>
          </p:spPr>
          <p:txBody>
            <a:bodyPr wrap="square" rtlCol="0">
              <a:spAutoFit/>
            </a:bodyPr>
            <a:lstStyle/>
            <a:p>
              <a:r>
                <a:rPr lang="en-SE" sz="2800" dirty="0"/>
                <a:t>Energy</a:t>
              </a:r>
            </a:p>
          </p:txBody>
        </p:sp>
      </p:grpSp>
      <p:grpSp>
        <p:nvGrpSpPr>
          <p:cNvPr id="34" name="Group 33">
            <a:extLst>
              <a:ext uri="{FF2B5EF4-FFF2-40B4-BE49-F238E27FC236}">
                <a16:creationId xmlns:a16="http://schemas.microsoft.com/office/drawing/2014/main" id="{D45B1ACC-2C3D-B3CB-6BF7-DCCB48DE43E8}"/>
              </a:ext>
            </a:extLst>
          </p:cNvPr>
          <p:cNvGrpSpPr/>
          <p:nvPr/>
        </p:nvGrpSpPr>
        <p:grpSpPr>
          <a:xfrm>
            <a:off x="8089097" y="5394548"/>
            <a:ext cx="3181654" cy="954107"/>
            <a:chOff x="8089097" y="4770531"/>
            <a:chExt cx="2472851" cy="954107"/>
          </a:xfrm>
        </p:grpSpPr>
        <p:grpSp>
          <p:nvGrpSpPr>
            <p:cNvPr id="18" name="Group 17">
              <a:extLst>
                <a:ext uri="{FF2B5EF4-FFF2-40B4-BE49-F238E27FC236}">
                  <a16:creationId xmlns:a16="http://schemas.microsoft.com/office/drawing/2014/main" id="{B03051D1-DB3D-71CE-3771-F5208B62F960}"/>
                </a:ext>
              </a:extLst>
            </p:cNvPr>
            <p:cNvGrpSpPr/>
            <p:nvPr/>
          </p:nvGrpSpPr>
          <p:grpSpPr>
            <a:xfrm>
              <a:off x="8089097" y="4843345"/>
              <a:ext cx="339253" cy="339253"/>
              <a:chOff x="4628816" y="3951792"/>
              <a:chExt cx="339253" cy="339253"/>
            </a:xfrm>
          </p:grpSpPr>
          <p:sp>
            <p:nvSpPr>
              <p:cNvPr id="15" name="Google Shape;6340;p89">
                <a:extLst>
                  <a:ext uri="{FF2B5EF4-FFF2-40B4-BE49-F238E27FC236}">
                    <a16:creationId xmlns:a16="http://schemas.microsoft.com/office/drawing/2014/main" id="{F3D1294B-7796-0531-09DB-FEECDE1BF017}"/>
                  </a:ext>
                </a:extLst>
              </p:cNvPr>
              <p:cNvSpPr/>
              <p:nvPr/>
            </p:nvSpPr>
            <p:spPr>
              <a:xfrm>
                <a:off x="4788471" y="4031989"/>
                <a:ext cx="19891" cy="19891"/>
              </a:xfrm>
              <a:custGeom>
                <a:avLst/>
                <a:gdLst/>
                <a:ahLst/>
                <a:cxnLst/>
                <a:rect l="l" t="t" r="r" b="b"/>
                <a:pathLst>
                  <a:path w="1130" h="1130" extrusionOk="0">
                    <a:moveTo>
                      <a:pt x="566" y="1"/>
                    </a:moveTo>
                    <a:cubicBezTo>
                      <a:pt x="253" y="1"/>
                      <a:pt x="0" y="251"/>
                      <a:pt x="0" y="564"/>
                    </a:cubicBezTo>
                    <a:cubicBezTo>
                      <a:pt x="0" y="877"/>
                      <a:pt x="253" y="1130"/>
                      <a:pt x="566" y="1130"/>
                    </a:cubicBezTo>
                    <a:cubicBezTo>
                      <a:pt x="877" y="1130"/>
                      <a:pt x="1130" y="877"/>
                      <a:pt x="1130" y="564"/>
                    </a:cubicBezTo>
                    <a:cubicBezTo>
                      <a:pt x="1130" y="251"/>
                      <a:pt x="877" y="1"/>
                      <a:pt x="566"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 name="Google Shape;6341;p89">
                <a:extLst>
                  <a:ext uri="{FF2B5EF4-FFF2-40B4-BE49-F238E27FC236}">
                    <a16:creationId xmlns:a16="http://schemas.microsoft.com/office/drawing/2014/main" id="{C7C7F279-D7CC-2427-9C5F-CDD60560CA97}"/>
                  </a:ext>
                </a:extLst>
              </p:cNvPr>
              <p:cNvSpPr/>
              <p:nvPr/>
            </p:nvSpPr>
            <p:spPr>
              <a:xfrm>
                <a:off x="4788471" y="4111499"/>
                <a:ext cx="19891" cy="99401"/>
              </a:xfrm>
              <a:custGeom>
                <a:avLst/>
                <a:gdLst/>
                <a:ahLst/>
                <a:cxnLst/>
                <a:rect l="l" t="t" r="r" b="b"/>
                <a:pathLst>
                  <a:path w="1130" h="5647" extrusionOk="0">
                    <a:moveTo>
                      <a:pt x="0" y="0"/>
                    </a:moveTo>
                    <a:lnTo>
                      <a:pt x="0" y="5647"/>
                    </a:lnTo>
                    <a:lnTo>
                      <a:pt x="1130" y="5647"/>
                    </a:lnTo>
                    <a:lnTo>
                      <a:pt x="1130"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7" name="Google Shape;6342;p89">
                <a:extLst>
                  <a:ext uri="{FF2B5EF4-FFF2-40B4-BE49-F238E27FC236}">
                    <a16:creationId xmlns:a16="http://schemas.microsoft.com/office/drawing/2014/main" id="{CD702453-7DDB-867D-0E79-26130972FCF5}"/>
                  </a:ext>
                </a:extLst>
              </p:cNvPr>
              <p:cNvSpPr/>
              <p:nvPr/>
            </p:nvSpPr>
            <p:spPr>
              <a:xfrm>
                <a:off x="4628816" y="3951792"/>
                <a:ext cx="339253" cy="339253"/>
              </a:xfrm>
              <a:custGeom>
                <a:avLst/>
                <a:gdLst/>
                <a:ahLst/>
                <a:cxnLst/>
                <a:rect l="l" t="t" r="r" b="b"/>
                <a:pathLst>
                  <a:path w="19273" h="19273" extrusionOk="0">
                    <a:moveTo>
                      <a:pt x="9636" y="3427"/>
                    </a:moveTo>
                    <a:cubicBezTo>
                      <a:pt x="10320" y="3427"/>
                      <a:pt x="10937" y="3840"/>
                      <a:pt x="11199" y="4472"/>
                    </a:cubicBezTo>
                    <a:cubicBezTo>
                      <a:pt x="11461" y="5105"/>
                      <a:pt x="11317" y="5833"/>
                      <a:pt x="10832" y="6318"/>
                    </a:cubicBezTo>
                    <a:cubicBezTo>
                      <a:pt x="10508" y="6642"/>
                      <a:pt x="10074" y="6814"/>
                      <a:pt x="9634" y="6814"/>
                    </a:cubicBezTo>
                    <a:cubicBezTo>
                      <a:pt x="9415" y="6814"/>
                      <a:pt x="9195" y="6772"/>
                      <a:pt x="8986" y="6686"/>
                    </a:cubicBezTo>
                    <a:cubicBezTo>
                      <a:pt x="8354" y="6424"/>
                      <a:pt x="7941" y="5806"/>
                      <a:pt x="7941" y="5120"/>
                    </a:cubicBezTo>
                    <a:cubicBezTo>
                      <a:pt x="7941" y="4183"/>
                      <a:pt x="8700" y="3427"/>
                      <a:pt x="9636" y="3427"/>
                    </a:cubicBezTo>
                    <a:close/>
                    <a:moveTo>
                      <a:pt x="10766" y="7944"/>
                    </a:moveTo>
                    <a:cubicBezTo>
                      <a:pt x="11076" y="7944"/>
                      <a:pt x="11329" y="8194"/>
                      <a:pt x="11329" y="8507"/>
                    </a:cubicBezTo>
                    <a:lnTo>
                      <a:pt x="11329" y="14720"/>
                    </a:lnTo>
                    <a:lnTo>
                      <a:pt x="11895" y="14720"/>
                    </a:lnTo>
                    <a:cubicBezTo>
                      <a:pt x="12205" y="14720"/>
                      <a:pt x="12458" y="14969"/>
                      <a:pt x="12458" y="15283"/>
                    </a:cubicBezTo>
                    <a:cubicBezTo>
                      <a:pt x="12458" y="15596"/>
                      <a:pt x="12205" y="15849"/>
                      <a:pt x="11895" y="15849"/>
                    </a:cubicBezTo>
                    <a:lnTo>
                      <a:pt x="7378" y="15849"/>
                    </a:lnTo>
                    <a:cubicBezTo>
                      <a:pt x="7065" y="15849"/>
                      <a:pt x="6812" y="15596"/>
                      <a:pt x="6812" y="15283"/>
                    </a:cubicBezTo>
                    <a:cubicBezTo>
                      <a:pt x="6812" y="14969"/>
                      <a:pt x="7065" y="14720"/>
                      <a:pt x="7378" y="14720"/>
                    </a:cubicBezTo>
                    <a:lnTo>
                      <a:pt x="7941" y="14720"/>
                    </a:lnTo>
                    <a:lnTo>
                      <a:pt x="7941" y="9073"/>
                    </a:lnTo>
                    <a:lnTo>
                      <a:pt x="7378" y="9073"/>
                    </a:lnTo>
                    <a:cubicBezTo>
                      <a:pt x="7065" y="9073"/>
                      <a:pt x="6812" y="8821"/>
                      <a:pt x="6812" y="8507"/>
                    </a:cubicBezTo>
                    <a:cubicBezTo>
                      <a:pt x="6812" y="8194"/>
                      <a:pt x="7065" y="7944"/>
                      <a:pt x="7378" y="7944"/>
                    </a:cubicBezTo>
                    <a:close/>
                    <a:moveTo>
                      <a:pt x="1693" y="1"/>
                    </a:moveTo>
                    <a:cubicBezTo>
                      <a:pt x="756" y="1"/>
                      <a:pt x="0" y="759"/>
                      <a:pt x="0" y="1696"/>
                    </a:cubicBezTo>
                    <a:lnTo>
                      <a:pt x="0" y="17580"/>
                    </a:lnTo>
                    <a:cubicBezTo>
                      <a:pt x="0" y="18514"/>
                      <a:pt x="756" y="19273"/>
                      <a:pt x="1693" y="19273"/>
                    </a:cubicBezTo>
                    <a:lnTo>
                      <a:pt x="17577" y="19273"/>
                    </a:lnTo>
                    <a:cubicBezTo>
                      <a:pt x="18514" y="19273"/>
                      <a:pt x="19269" y="18514"/>
                      <a:pt x="19272" y="17580"/>
                    </a:cubicBezTo>
                    <a:lnTo>
                      <a:pt x="19272" y="1696"/>
                    </a:lnTo>
                    <a:cubicBezTo>
                      <a:pt x="19269" y="759"/>
                      <a:pt x="18514" y="1"/>
                      <a:pt x="1757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3" name="TextBox 32">
              <a:extLst>
                <a:ext uri="{FF2B5EF4-FFF2-40B4-BE49-F238E27FC236}">
                  <a16:creationId xmlns:a16="http://schemas.microsoft.com/office/drawing/2014/main" id="{CF344633-EFD3-0956-B179-C63774C8A2F8}"/>
                </a:ext>
              </a:extLst>
            </p:cNvPr>
            <p:cNvSpPr txBox="1"/>
            <p:nvPr/>
          </p:nvSpPr>
          <p:spPr>
            <a:xfrm>
              <a:off x="8510047" y="4770531"/>
              <a:ext cx="2051901" cy="954107"/>
            </a:xfrm>
            <a:prstGeom prst="rect">
              <a:avLst/>
            </a:prstGeom>
            <a:noFill/>
          </p:spPr>
          <p:txBody>
            <a:bodyPr wrap="square" rtlCol="0">
              <a:spAutoFit/>
            </a:bodyPr>
            <a:lstStyle/>
            <a:p>
              <a:r>
                <a:rPr lang="en-US" sz="2800" dirty="0"/>
                <a:t>Communication</a:t>
              </a:r>
              <a:endParaRPr lang="en-SE" sz="2800" dirty="0"/>
            </a:p>
          </p:txBody>
        </p:sp>
      </p:grpSp>
      <p:grpSp>
        <p:nvGrpSpPr>
          <p:cNvPr id="48" name="Group 47">
            <a:extLst>
              <a:ext uri="{FF2B5EF4-FFF2-40B4-BE49-F238E27FC236}">
                <a16:creationId xmlns:a16="http://schemas.microsoft.com/office/drawing/2014/main" id="{9E4D8BC7-8CE0-7ACC-98D5-C7D2ACFEA76E}"/>
              </a:ext>
            </a:extLst>
          </p:cNvPr>
          <p:cNvGrpSpPr/>
          <p:nvPr/>
        </p:nvGrpSpPr>
        <p:grpSpPr>
          <a:xfrm>
            <a:off x="6221408" y="1852403"/>
            <a:ext cx="516899" cy="705427"/>
            <a:chOff x="3161756" y="2305699"/>
            <a:chExt cx="171591" cy="282543"/>
          </a:xfrm>
        </p:grpSpPr>
        <p:sp>
          <p:nvSpPr>
            <p:cNvPr id="38" name="Google Shape;8010;p93">
              <a:extLst>
                <a:ext uri="{FF2B5EF4-FFF2-40B4-BE49-F238E27FC236}">
                  <a16:creationId xmlns:a16="http://schemas.microsoft.com/office/drawing/2014/main" id="{A2BCDFC5-ED84-6224-F425-55878AC7FD08}"/>
                </a:ext>
              </a:extLst>
            </p:cNvPr>
            <p:cNvSpPr/>
            <p:nvPr/>
          </p:nvSpPr>
          <p:spPr>
            <a:xfrm>
              <a:off x="3202775" y="2305699"/>
              <a:ext cx="83931" cy="52265"/>
            </a:xfrm>
            <a:custGeom>
              <a:avLst/>
              <a:gdLst/>
              <a:ahLst/>
              <a:cxnLst/>
              <a:rect l="l" t="t" r="r" b="b"/>
              <a:pathLst>
                <a:path w="2836" h="1766" extrusionOk="0">
                  <a:moveTo>
                    <a:pt x="1418" y="1"/>
                  </a:moveTo>
                  <a:cubicBezTo>
                    <a:pt x="631" y="1"/>
                    <a:pt x="1" y="694"/>
                    <a:pt x="1" y="1419"/>
                  </a:cubicBezTo>
                  <a:lnTo>
                    <a:pt x="1" y="1765"/>
                  </a:lnTo>
                  <a:cubicBezTo>
                    <a:pt x="442" y="1545"/>
                    <a:pt x="914" y="1419"/>
                    <a:pt x="1418" y="1419"/>
                  </a:cubicBezTo>
                  <a:cubicBezTo>
                    <a:pt x="1922" y="1419"/>
                    <a:pt x="2395" y="1545"/>
                    <a:pt x="2836" y="1765"/>
                  </a:cubicBezTo>
                  <a:lnTo>
                    <a:pt x="2836" y="1419"/>
                  </a:lnTo>
                  <a:cubicBezTo>
                    <a:pt x="2836" y="631"/>
                    <a:pt x="2206" y="1"/>
                    <a:pt x="1418"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11;p93">
              <a:extLst>
                <a:ext uri="{FF2B5EF4-FFF2-40B4-BE49-F238E27FC236}">
                  <a16:creationId xmlns:a16="http://schemas.microsoft.com/office/drawing/2014/main" id="{6F37D784-FD06-CCF1-6181-445B9B9A4760}"/>
                </a:ext>
              </a:extLst>
            </p:cNvPr>
            <p:cNvSpPr/>
            <p:nvPr/>
          </p:nvSpPr>
          <p:spPr>
            <a:xfrm>
              <a:off x="3161756" y="2369121"/>
              <a:ext cx="166916" cy="124950"/>
            </a:xfrm>
            <a:custGeom>
              <a:avLst/>
              <a:gdLst/>
              <a:ahLst/>
              <a:cxnLst/>
              <a:rect l="l" t="t" r="r" b="b"/>
              <a:pathLst>
                <a:path w="5640" h="4222" extrusionOk="0">
                  <a:moveTo>
                    <a:pt x="2836" y="0"/>
                  </a:moveTo>
                  <a:cubicBezTo>
                    <a:pt x="1292" y="0"/>
                    <a:pt x="32" y="1260"/>
                    <a:pt x="32" y="2804"/>
                  </a:cubicBezTo>
                  <a:lnTo>
                    <a:pt x="32" y="3875"/>
                  </a:lnTo>
                  <a:cubicBezTo>
                    <a:pt x="0" y="4064"/>
                    <a:pt x="158" y="4222"/>
                    <a:pt x="347" y="4222"/>
                  </a:cubicBezTo>
                  <a:lnTo>
                    <a:pt x="5293" y="4222"/>
                  </a:lnTo>
                  <a:cubicBezTo>
                    <a:pt x="5482" y="4222"/>
                    <a:pt x="5640" y="4064"/>
                    <a:pt x="5640" y="3875"/>
                  </a:cubicBezTo>
                  <a:lnTo>
                    <a:pt x="5640" y="2804"/>
                  </a:lnTo>
                  <a:cubicBezTo>
                    <a:pt x="5640" y="1260"/>
                    <a:pt x="4380" y="0"/>
                    <a:pt x="2836"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5;p93">
              <a:extLst>
                <a:ext uri="{FF2B5EF4-FFF2-40B4-BE49-F238E27FC236}">
                  <a16:creationId xmlns:a16="http://schemas.microsoft.com/office/drawing/2014/main" id="{27945C80-D135-C247-96D0-FCAC386DC40A}"/>
                </a:ext>
              </a:extLst>
            </p:cNvPr>
            <p:cNvSpPr/>
            <p:nvPr/>
          </p:nvSpPr>
          <p:spPr>
            <a:xfrm>
              <a:off x="3235418" y="2536007"/>
              <a:ext cx="20539" cy="5223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16;p93">
              <a:extLst>
                <a:ext uri="{FF2B5EF4-FFF2-40B4-BE49-F238E27FC236}">
                  <a16:creationId xmlns:a16="http://schemas.microsoft.com/office/drawing/2014/main" id="{8613BFDD-AAFA-C120-E7D7-5044F27AB37E}"/>
                </a:ext>
              </a:extLst>
            </p:cNvPr>
            <p:cNvSpPr/>
            <p:nvPr/>
          </p:nvSpPr>
          <p:spPr>
            <a:xfrm>
              <a:off x="3288570" y="2512479"/>
              <a:ext cx="44777" cy="42913"/>
            </a:xfrm>
            <a:custGeom>
              <a:avLst/>
              <a:gdLst/>
              <a:ahLst/>
              <a:cxnLst/>
              <a:rect l="l" t="t" r="r" b="b"/>
              <a:pathLst>
                <a:path w="1513" h="1450" extrusionOk="0">
                  <a:moveTo>
                    <a:pt x="402" y="0"/>
                  </a:moveTo>
                  <a:cubicBezTo>
                    <a:pt x="307" y="0"/>
                    <a:pt x="205" y="24"/>
                    <a:pt x="126" y="71"/>
                  </a:cubicBezTo>
                  <a:cubicBezTo>
                    <a:pt x="0" y="197"/>
                    <a:pt x="0" y="449"/>
                    <a:pt x="126" y="607"/>
                  </a:cubicBezTo>
                  <a:lnTo>
                    <a:pt x="882" y="1331"/>
                  </a:lnTo>
                  <a:cubicBezTo>
                    <a:pt x="961" y="1410"/>
                    <a:pt x="1055" y="1449"/>
                    <a:pt x="1146" y="1449"/>
                  </a:cubicBezTo>
                  <a:cubicBezTo>
                    <a:pt x="1237" y="1449"/>
                    <a:pt x="1323" y="1410"/>
                    <a:pt x="1386" y="1331"/>
                  </a:cubicBezTo>
                  <a:cubicBezTo>
                    <a:pt x="1512" y="1237"/>
                    <a:pt x="1512" y="985"/>
                    <a:pt x="1386" y="827"/>
                  </a:cubicBezTo>
                  <a:lnTo>
                    <a:pt x="630" y="71"/>
                  </a:lnTo>
                  <a:cubicBezTo>
                    <a:pt x="583" y="24"/>
                    <a:pt x="496" y="0"/>
                    <a:pt x="40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17;p93">
              <a:extLst>
                <a:ext uri="{FF2B5EF4-FFF2-40B4-BE49-F238E27FC236}">
                  <a16:creationId xmlns:a16="http://schemas.microsoft.com/office/drawing/2014/main" id="{FC732C7C-1CF5-1B41-DCC4-CEA44B21B849}"/>
                </a:ext>
              </a:extLst>
            </p:cNvPr>
            <p:cNvSpPr/>
            <p:nvPr/>
          </p:nvSpPr>
          <p:spPr>
            <a:xfrm>
              <a:off x="3161756" y="2512923"/>
              <a:ext cx="44777" cy="42913"/>
            </a:xfrm>
            <a:custGeom>
              <a:avLst/>
              <a:gdLst/>
              <a:ahLst/>
              <a:cxnLst/>
              <a:rect l="l" t="t" r="r" b="b"/>
              <a:pathLst>
                <a:path w="1513" h="1450" extrusionOk="0">
                  <a:moveTo>
                    <a:pt x="1111" y="1"/>
                  </a:moveTo>
                  <a:cubicBezTo>
                    <a:pt x="1016" y="1"/>
                    <a:pt x="930" y="40"/>
                    <a:pt x="883" y="119"/>
                  </a:cubicBezTo>
                  <a:lnTo>
                    <a:pt x="126" y="844"/>
                  </a:lnTo>
                  <a:cubicBezTo>
                    <a:pt x="0" y="970"/>
                    <a:pt x="0" y="1222"/>
                    <a:pt x="126" y="1379"/>
                  </a:cubicBezTo>
                  <a:cubicBezTo>
                    <a:pt x="189" y="1426"/>
                    <a:pt x="276" y="1450"/>
                    <a:pt x="367" y="1450"/>
                  </a:cubicBezTo>
                  <a:cubicBezTo>
                    <a:pt x="457" y="1450"/>
                    <a:pt x="552" y="1426"/>
                    <a:pt x="630" y="1379"/>
                  </a:cubicBezTo>
                  <a:lnTo>
                    <a:pt x="1387" y="623"/>
                  </a:lnTo>
                  <a:cubicBezTo>
                    <a:pt x="1513" y="497"/>
                    <a:pt x="1513" y="276"/>
                    <a:pt x="1387" y="119"/>
                  </a:cubicBezTo>
                  <a:cubicBezTo>
                    <a:pt x="1308" y="40"/>
                    <a:pt x="1205" y="1"/>
                    <a:pt x="111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TextBox 51">
            <a:extLst>
              <a:ext uri="{FF2B5EF4-FFF2-40B4-BE49-F238E27FC236}">
                <a16:creationId xmlns:a16="http://schemas.microsoft.com/office/drawing/2014/main" id="{3DADED85-408D-0C77-981D-8C9C8CF13EC1}"/>
              </a:ext>
            </a:extLst>
          </p:cNvPr>
          <p:cNvSpPr txBox="1"/>
          <p:nvPr/>
        </p:nvSpPr>
        <p:spPr>
          <a:xfrm>
            <a:off x="6738307" y="1646674"/>
            <a:ext cx="919424" cy="307777"/>
          </a:xfrm>
          <a:prstGeom prst="rect">
            <a:avLst/>
          </a:prstGeom>
          <a:noFill/>
        </p:spPr>
        <p:txBody>
          <a:bodyPr wrap="square" rtlCol="0">
            <a:spAutoFit/>
          </a:bodyPr>
          <a:lstStyle/>
          <a:p>
            <a:r>
              <a:rPr lang="en-US" altLang="zh-CN" sz="1400" dirty="0"/>
              <a:t>00100111</a:t>
            </a:r>
            <a:endParaRPr lang="en-SE" sz="1400" dirty="0"/>
          </a:p>
        </p:txBody>
      </p:sp>
      <p:cxnSp>
        <p:nvCxnSpPr>
          <p:cNvPr id="60" name="Elbow Connector 59">
            <a:extLst>
              <a:ext uri="{FF2B5EF4-FFF2-40B4-BE49-F238E27FC236}">
                <a16:creationId xmlns:a16="http://schemas.microsoft.com/office/drawing/2014/main" id="{BEA623A4-1493-957A-1D50-9591EC76C108}"/>
              </a:ext>
            </a:extLst>
          </p:cNvPr>
          <p:cNvCxnSpPr>
            <a:cxnSpLocks/>
          </p:cNvCxnSpPr>
          <p:nvPr/>
        </p:nvCxnSpPr>
        <p:spPr>
          <a:xfrm flipV="1">
            <a:off x="6468978" y="1647745"/>
            <a:ext cx="1394596" cy="246221"/>
          </a:xfrm>
          <a:prstGeom prst="bentConnector3">
            <a:avLst>
              <a:gd name="adj1" fmla="val -76"/>
            </a:avLst>
          </a:prstGeom>
          <a:ln w="3175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2DCA647-B210-7231-D996-5FD4FDB9277B}"/>
              </a:ext>
            </a:extLst>
          </p:cNvPr>
          <p:cNvSpPr txBox="1"/>
          <p:nvPr/>
        </p:nvSpPr>
        <p:spPr>
          <a:xfrm>
            <a:off x="6151761" y="2511566"/>
            <a:ext cx="248040" cy="246221"/>
          </a:xfrm>
          <a:prstGeom prst="rect">
            <a:avLst/>
          </a:prstGeom>
          <a:noFill/>
        </p:spPr>
        <p:txBody>
          <a:bodyPr wrap="square" rtlCol="0">
            <a:spAutoFit/>
          </a:bodyPr>
          <a:lstStyle/>
          <a:p>
            <a:r>
              <a:rPr lang="en-US" altLang="zh-CN" sz="1000" dirty="0"/>
              <a:t>0</a:t>
            </a:r>
            <a:endParaRPr lang="en-SE" sz="1000" dirty="0"/>
          </a:p>
        </p:txBody>
      </p:sp>
      <p:sp>
        <p:nvSpPr>
          <p:cNvPr id="14" name="TextBox 13">
            <a:extLst>
              <a:ext uri="{FF2B5EF4-FFF2-40B4-BE49-F238E27FC236}">
                <a16:creationId xmlns:a16="http://schemas.microsoft.com/office/drawing/2014/main" id="{1997F278-484D-A6D5-7165-0FD6DBC1C4E5}"/>
              </a:ext>
            </a:extLst>
          </p:cNvPr>
          <p:cNvSpPr txBox="1"/>
          <p:nvPr/>
        </p:nvSpPr>
        <p:spPr>
          <a:xfrm>
            <a:off x="6151761" y="2673881"/>
            <a:ext cx="248040" cy="246221"/>
          </a:xfrm>
          <a:prstGeom prst="rect">
            <a:avLst/>
          </a:prstGeom>
          <a:noFill/>
        </p:spPr>
        <p:txBody>
          <a:bodyPr wrap="square" rtlCol="0">
            <a:spAutoFit/>
          </a:bodyPr>
          <a:lstStyle/>
          <a:p>
            <a:r>
              <a:rPr lang="en-US" altLang="zh-CN" sz="1000" dirty="0"/>
              <a:t>1</a:t>
            </a:r>
            <a:endParaRPr lang="en-SE" sz="1000" dirty="0"/>
          </a:p>
        </p:txBody>
      </p:sp>
      <p:sp>
        <p:nvSpPr>
          <p:cNvPr id="19" name="TextBox 18">
            <a:extLst>
              <a:ext uri="{FF2B5EF4-FFF2-40B4-BE49-F238E27FC236}">
                <a16:creationId xmlns:a16="http://schemas.microsoft.com/office/drawing/2014/main" id="{42E18B8C-87AA-9657-E7CB-A41D9D2C5B2F}"/>
              </a:ext>
            </a:extLst>
          </p:cNvPr>
          <p:cNvSpPr txBox="1"/>
          <p:nvPr/>
        </p:nvSpPr>
        <p:spPr>
          <a:xfrm>
            <a:off x="6359713" y="2776542"/>
            <a:ext cx="248040" cy="246221"/>
          </a:xfrm>
          <a:prstGeom prst="rect">
            <a:avLst/>
          </a:prstGeom>
          <a:noFill/>
        </p:spPr>
        <p:txBody>
          <a:bodyPr wrap="square" rtlCol="0">
            <a:spAutoFit/>
          </a:bodyPr>
          <a:lstStyle/>
          <a:p>
            <a:r>
              <a:rPr lang="en-US" altLang="zh-CN" sz="1000" dirty="0"/>
              <a:t>0</a:t>
            </a:r>
            <a:endParaRPr lang="en-SE" sz="1000" dirty="0"/>
          </a:p>
        </p:txBody>
      </p:sp>
      <p:sp>
        <p:nvSpPr>
          <p:cNvPr id="20" name="TextBox 19">
            <a:extLst>
              <a:ext uri="{FF2B5EF4-FFF2-40B4-BE49-F238E27FC236}">
                <a16:creationId xmlns:a16="http://schemas.microsoft.com/office/drawing/2014/main" id="{26DB76D3-93EB-3D42-A7EF-C881B07FD396}"/>
              </a:ext>
            </a:extLst>
          </p:cNvPr>
          <p:cNvSpPr txBox="1"/>
          <p:nvPr/>
        </p:nvSpPr>
        <p:spPr>
          <a:xfrm>
            <a:off x="6552549" y="2675895"/>
            <a:ext cx="248040" cy="246221"/>
          </a:xfrm>
          <a:prstGeom prst="rect">
            <a:avLst/>
          </a:prstGeom>
          <a:noFill/>
        </p:spPr>
        <p:txBody>
          <a:bodyPr wrap="square" rtlCol="0">
            <a:spAutoFit/>
          </a:bodyPr>
          <a:lstStyle/>
          <a:p>
            <a:r>
              <a:rPr lang="en-US" altLang="zh-CN" sz="1000" dirty="0"/>
              <a:t>0</a:t>
            </a:r>
            <a:endParaRPr lang="en-SE" sz="1000" dirty="0"/>
          </a:p>
        </p:txBody>
      </p:sp>
      <p:sp>
        <p:nvSpPr>
          <p:cNvPr id="21" name="TextBox 20">
            <a:extLst>
              <a:ext uri="{FF2B5EF4-FFF2-40B4-BE49-F238E27FC236}">
                <a16:creationId xmlns:a16="http://schemas.microsoft.com/office/drawing/2014/main" id="{7698CF3E-4808-C19E-84EE-B1077813315E}"/>
              </a:ext>
            </a:extLst>
          </p:cNvPr>
          <p:cNvSpPr txBox="1"/>
          <p:nvPr/>
        </p:nvSpPr>
        <p:spPr>
          <a:xfrm>
            <a:off x="6359069" y="2614227"/>
            <a:ext cx="248040" cy="246221"/>
          </a:xfrm>
          <a:prstGeom prst="rect">
            <a:avLst/>
          </a:prstGeom>
          <a:noFill/>
        </p:spPr>
        <p:txBody>
          <a:bodyPr wrap="square" rtlCol="0">
            <a:spAutoFit/>
          </a:bodyPr>
          <a:lstStyle/>
          <a:p>
            <a:r>
              <a:rPr lang="en-US" altLang="zh-CN" sz="1000" dirty="0"/>
              <a:t>0</a:t>
            </a:r>
            <a:endParaRPr lang="en-SE" sz="1000" dirty="0"/>
          </a:p>
        </p:txBody>
      </p:sp>
      <p:sp>
        <p:nvSpPr>
          <p:cNvPr id="22" name="TextBox 21">
            <a:extLst>
              <a:ext uri="{FF2B5EF4-FFF2-40B4-BE49-F238E27FC236}">
                <a16:creationId xmlns:a16="http://schemas.microsoft.com/office/drawing/2014/main" id="{D6623937-4547-9138-4EF1-30032824B269}"/>
              </a:ext>
            </a:extLst>
          </p:cNvPr>
          <p:cNvSpPr txBox="1"/>
          <p:nvPr/>
        </p:nvSpPr>
        <p:spPr>
          <a:xfrm>
            <a:off x="6358054" y="3127710"/>
            <a:ext cx="248040" cy="246221"/>
          </a:xfrm>
          <a:prstGeom prst="rect">
            <a:avLst/>
          </a:prstGeom>
          <a:noFill/>
        </p:spPr>
        <p:txBody>
          <a:bodyPr wrap="square" rtlCol="0">
            <a:spAutoFit/>
          </a:bodyPr>
          <a:lstStyle/>
          <a:p>
            <a:r>
              <a:rPr lang="en-US" altLang="zh-CN" sz="1000" dirty="0"/>
              <a:t>1</a:t>
            </a:r>
            <a:endParaRPr lang="en-SE" sz="1000" dirty="0"/>
          </a:p>
        </p:txBody>
      </p:sp>
      <p:sp>
        <p:nvSpPr>
          <p:cNvPr id="23" name="TextBox 22">
            <a:extLst>
              <a:ext uri="{FF2B5EF4-FFF2-40B4-BE49-F238E27FC236}">
                <a16:creationId xmlns:a16="http://schemas.microsoft.com/office/drawing/2014/main" id="{0D2D30F3-7B73-E93E-9EBB-E5425669B17B}"/>
              </a:ext>
            </a:extLst>
          </p:cNvPr>
          <p:cNvSpPr txBox="1"/>
          <p:nvPr/>
        </p:nvSpPr>
        <p:spPr>
          <a:xfrm>
            <a:off x="6359069" y="2954987"/>
            <a:ext cx="248040" cy="246221"/>
          </a:xfrm>
          <a:prstGeom prst="rect">
            <a:avLst/>
          </a:prstGeom>
          <a:noFill/>
        </p:spPr>
        <p:txBody>
          <a:bodyPr wrap="square" rtlCol="0">
            <a:spAutoFit/>
          </a:bodyPr>
          <a:lstStyle/>
          <a:p>
            <a:r>
              <a:rPr lang="en-US" altLang="zh-CN" sz="1000" dirty="0"/>
              <a:t>1</a:t>
            </a:r>
            <a:endParaRPr lang="en-SE" sz="1000" dirty="0"/>
          </a:p>
        </p:txBody>
      </p:sp>
      <p:sp>
        <p:nvSpPr>
          <p:cNvPr id="24" name="TextBox 23">
            <a:extLst>
              <a:ext uri="{FF2B5EF4-FFF2-40B4-BE49-F238E27FC236}">
                <a16:creationId xmlns:a16="http://schemas.microsoft.com/office/drawing/2014/main" id="{9BC0C0C9-0B7E-B344-00FF-63C744859B5B}"/>
              </a:ext>
            </a:extLst>
          </p:cNvPr>
          <p:cNvSpPr txBox="1"/>
          <p:nvPr/>
        </p:nvSpPr>
        <p:spPr>
          <a:xfrm>
            <a:off x="6541694" y="2515739"/>
            <a:ext cx="248040" cy="246221"/>
          </a:xfrm>
          <a:prstGeom prst="rect">
            <a:avLst/>
          </a:prstGeom>
          <a:noFill/>
        </p:spPr>
        <p:txBody>
          <a:bodyPr wrap="square" rtlCol="0">
            <a:spAutoFit/>
          </a:bodyPr>
          <a:lstStyle/>
          <a:p>
            <a:r>
              <a:rPr lang="en-US" altLang="zh-CN" sz="1000" dirty="0"/>
              <a:t>1</a:t>
            </a:r>
            <a:endParaRPr lang="en-SE" sz="1000" dirty="0"/>
          </a:p>
        </p:txBody>
      </p:sp>
      <p:sp>
        <p:nvSpPr>
          <p:cNvPr id="26" name="TextBox 25">
            <a:extLst>
              <a:ext uri="{FF2B5EF4-FFF2-40B4-BE49-F238E27FC236}">
                <a16:creationId xmlns:a16="http://schemas.microsoft.com/office/drawing/2014/main" id="{C2105BCA-689D-FABE-57E2-A90100050AD0}"/>
              </a:ext>
            </a:extLst>
          </p:cNvPr>
          <p:cNvSpPr txBox="1"/>
          <p:nvPr/>
        </p:nvSpPr>
        <p:spPr>
          <a:xfrm>
            <a:off x="926757" y="4462579"/>
            <a:ext cx="3629108" cy="584775"/>
          </a:xfrm>
          <a:prstGeom prst="rect">
            <a:avLst/>
          </a:prstGeom>
          <a:noFill/>
        </p:spPr>
        <p:txBody>
          <a:bodyPr wrap="square" rtlCol="0">
            <a:spAutoFit/>
          </a:bodyPr>
          <a:lstStyle/>
          <a:p>
            <a:r>
              <a:rPr lang="en-SE" sz="3200" b="1" dirty="0"/>
              <a:t>Advantages:</a:t>
            </a:r>
          </a:p>
        </p:txBody>
      </p:sp>
      <p:sp>
        <p:nvSpPr>
          <p:cNvPr id="27" name="TextBox 26">
            <a:extLst>
              <a:ext uri="{FF2B5EF4-FFF2-40B4-BE49-F238E27FC236}">
                <a16:creationId xmlns:a16="http://schemas.microsoft.com/office/drawing/2014/main" id="{9FE71FB3-0EBC-FAB2-4DA9-171FBA580C24}"/>
              </a:ext>
            </a:extLst>
          </p:cNvPr>
          <p:cNvSpPr txBox="1"/>
          <p:nvPr/>
        </p:nvSpPr>
        <p:spPr>
          <a:xfrm>
            <a:off x="3421681" y="3166142"/>
            <a:ext cx="2362076" cy="369332"/>
          </a:xfrm>
          <a:prstGeom prst="rect">
            <a:avLst/>
          </a:prstGeom>
          <a:noFill/>
        </p:spPr>
        <p:txBody>
          <a:bodyPr wrap="square" rtlCol="0">
            <a:spAutoFit/>
          </a:bodyPr>
          <a:lstStyle/>
          <a:p>
            <a:pPr algn="ctr"/>
            <a:r>
              <a:rPr lang="en-SE" dirty="0"/>
              <a:t>Light-fidelity</a:t>
            </a:r>
          </a:p>
        </p:txBody>
      </p:sp>
    </p:spTree>
    <p:extLst>
      <p:ext uri="{BB962C8B-B14F-4D97-AF65-F5344CB8AC3E}">
        <p14:creationId xmlns:p14="http://schemas.microsoft.com/office/powerpoint/2010/main" val="2577297617"/>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48B4-9A60-572B-4849-CABF3F01BC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83410-011C-9E0F-6728-B4400CD79C2B}"/>
              </a:ext>
            </a:extLst>
          </p:cNvPr>
          <p:cNvSpPr>
            <a:spLocks noGrp="1"/>
          </p:cNvSpPr>
          <p:nvPr>
            <p:ph type="title"/>
          </p:nvPr>
        </p:nvSpPr>
        <p:spPr>
          <a:xfrm>
            <a:off x="1008345" y="250514"/>
            <a:ext cx="10701433" cy="1198418"/>
          </a:xfrm>
        </p:spPr>
        <p:txBody>
          <a:bodyPr>
            <a:normAutofit/>
          </a:bodyPr>
          <a:lstStyle/>
          <a:p>
            <a:r>
              <a:rPr lang="en-US" sz="4000" dirty="0">
                <a:latin typeface="+mn-lt"/>
              </a:rPr>
              <a:t>Relationship between power, energy and time</a:t>
            </a:r>
          </a:p>
        </p:txBody>
      </p:sp>
      <p:sp>
        <p:nvSpPr>
          <p:cNvPr id="5" name="Slide Number Placeholder 4">
            <a:extLst>
              <a:ext uri="{FF2B5EF4-FFF2-40B4-BE49-F238E27FC236}">
                <a16:creationId xmlns:a16="http://schemas.microsoft.com/office/drawing/2014/main" id="{AB52343F-3254-7C05-14F4-F25AB353EF1E}"/>
              </a:ext>
            </a:extLst>
          </p:cNvPr>
          <p:cNvSpPr>
            <a:spLocks noGrp="1"/>
          </p:cNvSpPr>
          <p:nvPr>
            <p:ph type="sldNum" sz="quarter" idx="12"/>
          </p:nvPr>
        </p:nvSpPr>
        <p:spPr/>
        <p:txBody>
          <a:bodyPr/>
          <a:lstStyle/>
          <a:p>
            <a:fld id="{5C6FAEEE-D619-4E65-A0EF-E650D0B3166A}" type="slidenum">
              <a:rPr lang="en-US" smtClean="0"/>
              <a:t>6</a:t>
            </a:fld>
            <a:endParaRPr lang="en-US"/>
          </a:p>
        </p:txBody>
      </p:sp>
      <p:pic>
        <p:nvPicPr>
          <p:cNvPr id="8" name="Picture 7" descr="A graph with a line&#10;&#10;Description automatically generated">
            <a:extLst>
              <a:ext uri="{FF2B5EF4-FFF2-40B4-BE49-F238E27FC236}">
                <a16:creationId xmlns:a16="http://schemas.microsoft.com/office/drawing/2014/main" id="{2AE664D5-0830-FAFA-9D24-7E1573F4941F}"/>
              </a:ext>
            </a:extLst>
          </p:cNvPr>
          <p:cNvPicPr>
            <a:picLocks noChangeAspect="1"/>
          </p:cNvPicPr>
          <p:nvPr/>
        </p:nvPicPr>
        <p:blipFill rotWithShape="1">
          <a:blip r:embed="rId2"/>
          <a:srcRect t="5893" r="279"/>
          <a:stretch/>
        </p:blipFill>
        <p:spPr>
          <a:xfrm>
            <a:off x="1963743" y="1609880"/>
            <a:ext cx="8264514" cy="4997606"/>
          </a:xfrm>
          <a:prstGeom prst="rect">
            <a:avLst/>
          </a:prstGeom>
        </p:spPr>
      </p:pic>
    </p:spTree>
    <p:extLst>
      <p:ext uri="{BB962C8B-B14F-4D97-AF65-F5344CB8AC3E}">
        <p14:creationId xmlns:p14="http://schemas.microsoft.com/office/powerpoint/2010/main" val="28419986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59" y="241212"/>
            <a:ext cx="11142671" cy="1325563"/>
          </a:xfrm>
        </p:spPr>
        <p:txBody>
          <a:bodyPr>
            <a:normAutofit/>
          </a:bodyPr>
          <a:lstStyle/>
          <a:p>
            <a:r>
              <a:rPr lang="en-US" sz="4000" dirty="0" err="1">
                <a:latin typeface="+mn-lt"/>
              </a:rPr>
              <a:t>LiFi</a:t>
            </a:r>
            <a:r>
              <a:rPr lang="en-US" sz="4000" dirty="0">
                <a:latin typeface="+mn-lt"/>
              </a:rPr>
              <a:t> communication suffers from coverage challenges</a:t>
            </a: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60</a:t>
            </a:fld>
            <a:endParaRPr lang="sv-SE" dirty="0"/>
          </a:p>
        </p:txBody>
      </p:sp>
      <p:sp>
        <p:nvSpPr>
          <p:cNvPr id="3" name="Trapezium 2">
            <a:extLst>
              <a:ext uri="{FF2B5EF4-FFF2-40B4-BE49-F238E27FC236}">
                <a16:creationId xmlns:a16="http://schemas.microsoft.com/office/drawing/2014/main" id="{537454CC-EC3D-AEA0-6DF3-2143FCF41652}"/>
              </a:ext>
            </a:extLst>
          </p:cNvPr>
          <p:cNvSpPr/>
          <p:nvPr/>
        </p:nvSpPr>
        <p:spPr>
          <a:xfrm rot="16200000" flipH="1">
            <a:off x="2700180" y="1175002"/>
            <a:ext cx="2578224" cy="2839395"/>
          </a:xfrm>
          <a:prstGeom prst="trapezoid">
            <a:avLst>
              <a:gd name="adj" fmla="val 44613"/>
            </a:avLst>
          </a:prstGeom>
          <a:gradFill flip="none" rotWithShape="1">
            <a:gsLst>
              <a:gs pos="0">
                <a:schemeClr val="accent4"/>
              </a:gs>
              <a:gs pos="51000">
                <a:schemeClr val="accent4">
                  <a:alpha val="50215"/>
                </a:schemeClr>
              </a:gs>
              <a:gs pos="73000">
                <a:schemeClr val="accent4">
                  <a:alpha val="19788"/>
                </a:schemeClr>
              </a:gs>
              <a:gs pos="10000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026" name="Picture 2" descr="Wall Icon&quot; Images – Browse 480 Stock Photos, Vectors, and Video | Adobe  Stock">
            <a:extLst>
              <a:ext uri="{FF2B5EF4-FFF2-40B4-BE49-F238E27FC236}">
                <a16:creationId xmlns:a16="http://schemas.microsoft.com/office/drawing/2014/main" id="{7B0EBB66-42DF-4286-A835-8F2782B88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53" t="22297" r="23975" b="21148"/>
          <a:stretch/>
        </p:blipFill>
        <p:spPr bwMode="auto">
          <a:xfrm flipH="1">
            <a:off x="4525472" y="1185075"/>
            <a:ext cx="2839395" cy="277479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6520CF0-DBA7-431E-C6F2-5601EF5DBB94}"/>
              </a:ext>
            </a:extLst>
          </p:cNvPr>
          <p:cNvGrpSpPr/>
          <p:nvPr/>
        </p:nvGrpSpPr>
        <p:grpSpPr>
          <a:xfrm rot="16200000" flipH="1">
            <a:off x="2231216" y="2272406"/>
            <a:ext cx="516899" cy="705427"/>
            <a:chOff x="3161756" y="2305699"/>
            <a:chExt cx="171591" cy="282543"/>
          </a:xfrm>
        </p:grpSpPr>
        <p:sp>
          <p:nvSpPr>
            <p:cNvPr id="6" name="Google Shape;8010;p93">
              <a:extLst>
                <a:ext uri="{FF2B5EF4-FFF2-40B4-BE49-F238E27FC236}">
                  <a16:creationId xmlns:a16="http://schemas.microsoft.com/office/drawing/2014/main" id="{707B479C-8533-B83F-4191-59BAAB27B438}"/>
                </a:ext>
              </a:extLst>
            </p:cNvPr>
            <p:cNvSpPr/>
            <p:nvPr/>
          </p:nvSpPr>
          <p:spPr>
            <a:xfrm>
              <a:off x="3202775" y="2305699"/>
              <a:ext cx="83931" cy="52265"/>
            </a:xfrm>
            <a:custGeom>
              <a:avLst/>
              <a:gdLst/>
              <a:ahLst/>
              <a:cxnLst/>
              <a:rect l="l" t="t" r="r" b="b"/>
              <a:pathLst>
                <a:path w="2836" h="1766" extrusionOk="0">
                  <a:moveTo>
                    <a:pt x="1418" y="1"/>
                  </a:moveTo>
                  <a:cubicBezTo>
                    <a:pt x="631" y="1"/>
                    <a:pt x="1" y="694"/>
                    <a:pt x="1" y="1419"/>
                  </a:cubicBezTo>
                  <a:lnTo>
                    <a:pt x="1" y="1765"/>
                  </a:lnTo>
                  <a:cubicBezTo>
                    <a:pt x="442" y="1545"/>
                    <a:pt x="914" y="1419"/>
                    <a:pt x="1418" y="1419"/>
                  </a:cubicBezTo>
                  <a:cubicBezTo>
                    <a:pt x="1922" y="1419"/>
                    <a:pt x="2395" y="1545"/>
                    <a:pt x="2836" y="1765"/>
                  </a:cubicBezTo>
                  <a:lnTo>
                    <a:pt x="2836" y="1419"/>
                  </a:lnTo>
                  <a:cubicBezTo>
                    <a:pt x="2836" y="631"/>
                    <a:pt x="2206" y="1"/>
                    <a:pt x="1418"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011;p93">
              <a:extLst>
                <a:ext uri="{FF2B5EF4-FFF2-40B4-BE49-F238E27FC236}">
                  <a16:creationId xmlns:a16="http://schemas.microsoft.com/office/drawing/2014/main" id="{5B4563A9-AEFA-323E-27D4-1D832CF670EF}"/>
                </a:ext>
              </a:extLst>
            </p:cNvPr>
            <p:cNvSpPr/>
            <p:nvPr/>
          </p:nvSpPr>
          <p:spPr>
            <a:xfrm>
              <a:off x="3161756" y="2369121"/>
              <a:ext cx="166916" cy="124950"/>
            </a:xfrm>
            <a:custGeom>
              <a:avLst/>
              <a:gdLst/>
              <a:ahLst/>
              <a:cxnLst/>
              <a:rect l="l" t="t" r="r" b="b"/>
              <a:pathLst>
                <a:path w="5640" h="4222" extrusionOk="0">
                  <a:moveTo>
                    <a:pt x="2836" y="0"/>
                  </a:moveTo>
                  <a:cubicBezTo>
                    <a:pt x="1292" y="0"/>
                    <a:pt x="32" y="1260"/>
                    <a:pt x="32" y="2804"/>
                  </a:cubicBezTo>
                  <a:lnTo>
                    <a:pt x="32" y="3875"/>
                  </a:lnTo>
                  <a:cubicBezTo>
                    <a:pt x="0" y="4064"/>
                    <a:pt x="158" y="4222"/>
                    <a:pt x="347" y="4222"/>
                  </a:cubicBezTo>
                  <a:lnTo>
                    <a:pt x="5293" y="4222"/>
                  </a:lnTo>
                  <a:cubicBezTo>
                    <a:pt x="5482" y="4222"/>
                    <a:pt x="5640" y="4064"/>
                    <a:pt x="5640" y="3875"/>
                  </a:cubicBezTo>
                  <a:lnTo>
                    <a:pt x="5640" y="2804"/>
                  </a:lnTo>
                  <a:cubicBezTo>
                    <a:pt x="5640" y="1260"/>
                    <a:pt x="4380" y="0"/>
                    <a:pt x="2836"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8015;p93">
              <a:extLst>
                <a:ext uri="{FF2B5EF4-FFF2-40B4-BE49-F238E27FC236}">
                  <a16:creationId xmlns:a16="http://schemas.microsoft.com/office/drawing/2014/main" id="{C11DEF0A-5421-79FE-AC92-983046D86FA6}"/>
                </a:ext>
              </a:extLst>
            </p:cNvPr>
            <p:cNvSpPr/>
            <p:nvPr/>
          </p:nvSpPr>
          <p:spPr>
            <a:xfrm>
              <a:off x="3235418" y="2536007"/>
              <a:ext cx="20539" cy="52235"/>
            </a:xfrm>
            <a:custGeom>
              <a:avLst/>
              <a:gdLst/>
              <a:ahLst/>
              <a:cxnLst/>
              <a:rect l="l" t="t" r="r" b="b"/>
              <a:pathLst>
                <a:path w="694" h="1765" extrusionOk="0">
                  <a:moveTo>
                    <a:pt x="347" y="1"/>
                  </a:moveTo>
                  <a:cubicBezTo>
                    <a:pt x="158" y="1"/>
                    <a:pt x="0" y="158"/>
                    <a:pt x="0" y="347"/>
                  </a:cubicBezTo>
                  <a:lnTo>
                    <a:pt x="0" y="1418"/>
                  </a:lnTo>
                  <a:cubicBezTo>
                    <a:pt x="0" y="1607"/>
                    <a:pt x="158" y="1765"/>
                    <a:pt x="347" y="1765"/>
                  </a:cubicBezTo>
                  <a:cubicBezTo>
                    <a:pt x="536" y="1765"/>
                    <a:pt x="693" y="1607"/>
                    <a:pt x="693" y="1418"/>
                  </a:cubicBezTo>
                  <a:lnTo>
                    <a:pt x="693" y="347"/>
                  </a:lnTo>
                  <a:cubicBezTo>
                    <a:pt x="693" y="158"/>
                    <a:pt x="536" y="1"/>
                    <a:pt x="34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16;p93">
              <a:extLst>
                <a:ext uri="{FF2B5EF4-FFF2-40B4-BE49-F238E27FC236}">
                  <a16:creationId xmlns:a16="http://schemas.microsoft.com/office/drawing/2014/main" id="{E7B863A4-8917-1C54-EC70-D3867F9FFBE2}"/>
                </a:ext>
              </a:extLst>
            </p:cNvPr>
            <p:cNvSpPr/>
            <p:nvPr/>
          </p:nvSpPr>
          <p:spPr>
            <a:xfrm>
              <a:off x="3288570" y="2512479"/>
              <a:ext cx="44777" cy="42913"/>
            </a:xfrm>
            <a:custGeom>
              <a:avLst/>
              <a:gdLst/>
              <a:ahLst/>
              <a:cxnLst/>
              <a:rect l="l" t="t" r="r" b="b"/>
              <a:pathLst>
                <a:path w="1513" h="1450" extrusionOk="0">
                  <a:moveTo>
                    <a:pt x="402" y="0"/>
                  </a:moveTo>
                  <a:cubicBezTo>
                    <a:pt x="307" y="0"/>
                    <a:pt x="205" y="24"/>
                    <a:pt x="126" y="71"/>
                  </a:cubicBezTo>
                  <a:cubicBezTo>
                    <a:pt x="0" y="197"/>
                    <a:pt x="0" y="449"/>
                    <a:pt x="126" y="607"/>
                  </a:cubicBezTo>
                  <a:lnTo>
                    <a:pt x="882" y="1331"/>
                  </a:lnTo>
                  <a:cubicBezTo>
                    <a:pt x="961" y="1410"/>
                    <a:pt x="1055" y="1449"/>
                    <a:pt x="1146" y="1449"/>
                  </a:cubicBezTo>
                  <a:cubicBezTo>
                    <a:pt x="1237" y="1449"/>
                    <a:pt x="1323" y="1410"/>
                    <a:pt x="1386" y="1331"/>
                  </a:cubicBezTo>
                  <a:cubicBezTo>
                    <a:pt x="1512" y="1237"/>
                    <a:pt x="1512" y="985"/>
                    <a:pt x="1386" y="827"/>
                  </a:cubicBezTo>
                  <a:lnTo>
                    <a:pt x="630" y="71"/>
                  </a:lnTo>
                  <a:cubicBezTo>
                    <a:pt x="583" y="24"/>
                    <a:pt x="496" y="0"/>
                    <a:pt x="40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17;p93">
              <a:extLst>
                <a:ext uri="{FF2B5EF4-FFF2-40B4-BE49-F238E27FC236}">
                  <a16:creationId xmlns:a16="http://schemas.microsoft.com/office/drawing/2014/main" id="{37A7B4C7-819C-0C7C-B73B-3A2709F2A4BC}"/>
                </a:ext>
              </a:extLst>
            </p:cNvPr>
            <p:cNvSpPr/>
            <p:nvPr/>
          </p:nvSpPr>
          <p:spPr>
            <a:xfrm>
              <a:off x="3161756" y="2512923"/>
              <a:ext cx="44777" cy="42913"/>
            </a:xfrm>
            <a:custGeom>
              <a:avLst/>
              <a:gdLst/>
              <a:ahLst/>
              <a:cxnLst/>
              <a:rect l="l" t="t" r="r" b="b"/>
              <a:pathLst>
                <a:path w="1513" h="1450" extrusionOk="0">
                  <a:moveTo>
                    <a:pt x="1111" y="1"/>
                  </a:moveTo>
                  <a:cubicBezTo>
                    <a:pt x="1016" y="1"/>
                    <a:pt x="930" y="40"/>
                    <a:pt x="883" y="119"/>
                  </a:cubicBezTo>
                  <a:lnTo>
                    <a:pt x="126" y="844"/>
                  </a:lnTo>
                  <a:cubicBezTo>
                    <a:pt x="0" y="970"/>
                    <a:pt x="0" y="1222"/>
                    <a:pt x="126" y="1379"/>
                  </a:cubicBezTo>
                  <a:cubicBezTo>
                    <a:pt x="189" y="1426"/>
                    <a:pt x="276" y="1450"/>
                    <a:pt x="367" y="1450"/>
                  </a:cubicBezTo>
                  <a:cubicBezTo>
                    <a:pt x="457" y="1450"/>
                    <a:pt x="552" y="1426"/>
                    <a:pt x="630" y="1379"/>
                  </a:cubicBezTo>
                  <a:lnTo>
                    <a:pt x="1387" y="623"/>
                  </a:lnTo>
                  <a:cubicBezTo>
                    <a:pt x="1513" y="497"/>
                    <a:pt x="1513" y="276"/>
                    <a:pt x="1387" y="119"/>
                  </a:cubicBezTo>
                  <a:cubicBezTo>
                    <a:pt x="1308" y="40"/>
                    <a:pt x="1205" y="1"/>
                    <a:pt x="111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Oval 15">
            <a:extLst>
              <a:ext uri="{FF2B5EF4-FFF2-40B4-BE49-F238E27FC236}">
                <a16:creationId xmlns:a16="http://schemas.microsoft.com/office/drawing/2014/main" id="{AAC8EB51-A1EC-C288-7D47-5B680DFC1A5F}"/>
              </a:ext>
            </a:extLst>
          </p:cNvPr>
          <p:cNvSpPr/>
          <p:nvPr/>
        </p:nvSpPr>
        <p:spPr>
          <a:xfrm>
            <a:off x="5925389" y="2293554"/>
            <a:ext cx="303186" cy="387820"/>
          </a:xfrm>
          <a:prstGeom prst="ellipse">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7" name="Trapezium 16">
            <a:extLst>
              <a:ext uri="{FF2B5EF4-FFF2-40B4-BE49-F238E27FC236}">
                <a16:creationId xmlns:a16="http://schemas.microsoft.com/office/drawing/2014/main" id="{D2ABDFB4-1E1B-CBC2-DE1C-68DA02E0BE20}"/>
              </a:ext>
            </a:extLst>
          </p:cNvPr>
          <p:cNvSpPr/>
          <p:nvPr/>
        </p:nvSpPr>
        <p:spPr>
          <a:xfrm rot="16200000" flipH="1">
            <a:off x="7598888" y="510209"/>
            <a:ext cx="828109" cy="3954512"/>
          </a:xfrm>
          <a:prstGeom prst="trapezoid">
            <a:avLst>
              <a:gd name="adj" fmla="val 37126"/>
            </a:avLst>
          </a:prstGeom>
          <a:gradFill flip="none" rotWithShape="1">
            <a:gsLst>
              <a:gs pos="0">
                <a:schemeClr val="accent4">
                  <a:alpha val="16813"/>
                </a:schemeClr>
              </a:gs>
              <a:gs pos="33000">
                <a:schemeClr val="accent4">
                  <a:alpha val="10000"/>
                </a:schemeClr>
              </a:gs>
              <a:gs pos="83000">
                <a:schemeClr val="accent4">
                  <a:alpha val="10000"/>
                </a:schemeClr>
              </a:gs>
              <a:gs pos="10000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4" name="TextBox 3">
            <a:extLst>
              <a:ext uri="{FF2B5EF4-FFF2-40B4-BE49-F238E27FC236}">
                <a16:creationId xmlns:a16="http://schemas.microsoft.com/office/drawing/2014/main" id="{1207BDF4-0590-ED2C-A4EC-A12464417735}"/>
              </a:ext>
            </a:extLst>
          </p:cNvPr>
          <p:cNvSpPr txBox="1"/>
          <p:nvPr/>
        </p:nvSpPr>
        <p:spPr>
          <a:xfrm>
            <a:off x="538506" y="3795974"/>
            <a:ext cx="11584735" cy="2431435"/>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Light cannot propagate through walls or other such physical boundaries</a:t>
            </a:r>
          </a:p>
          <a:p>
            <a:pPr marL="914400" lvl="1" indent="-457200">
              <a:buFont typeface="System Font Regular"/>
              <a:buChar char="-"/>
            </a:pPr>
            <a:r>
              <a:rPr lang="en-US" sz="2400" dirty="0">
                <a:latin typeface="Calibri Light" panose="020F0302020204030204" pitchFamily="34" charset="0"/>
                <a:cs typeface="Calibri Light" panose="020F0302020204030204" pitchFamily="34" charset="0"/>
              </a:rPr>
              <a:t>Great from privacy perspective, but limits deployable location of IoT devices</a:t>
            </a:r>
            <a:endParaRPr lang="en-US" sz="2800" dirty="0">
              <a:latin typeface="Calibri Light" panose="020F0302020204030204" pitchFamily="34" charset="0"/>
              <a:cs typeface="Calibri Light" panose="020F0302020204030204" pitchFamily="34" charset="0"/>
            </a:endParaRPr>
          </a:p>
          <a:p>
            <a:pPr marL="457200" indent="-457200">
              <a:buFont typeface="Arial" panose="020B0604020202020204" pitchFamily="34" charset="0"/>
              <a:buChar char="•"/>
            </a:pPr>
            <a:r>
              <a:rPr lang="en-US" sz="2800" dirty="0">
                <a:latin typeface="Calibri Light" panose="020F0302020204030204" pitchFamily="34" charset="0"/>
                <a:cs typeface="Calibri Light" panose="020F0302020204030204" pitchFamily="34" charset="0"/>
              </a:rPr>
              <a:t>Many IoT devices are located in places with very poor light propagation</a:t>
            </a:r>
          </a:p>
          <a:p>
            <a:pPr marL="800100" lvl="1" indent="-342900">
              <a:buFont typeface="System Font Regular"/>
              <a:buChar char="-"/>
            </a:pPr>
            <a:r>
              <a:rPr lang="en-US" sz="2400" dirty="0">
                <a:latin typeface="Calibri Light" panose="020F0302020204030204" pitchFamily="34" charset="0"/>
                <a:cs typeface="Calibri Light" panose="020F0302020204030204" pitchFamily="34" charset="0"/>
              </a:rPr>
              <a:t>IoT devices that are located in the air vents </a:t>
            </a:r>
          </a:p>
          <a:p>
            <a:pPr marL="800100" lvl="1" indent="-342900">
              <a:buFont typeface="System Font Regular"/>
              <a:buChar char="-"/>
            </a:pPr>
            <a:r>
              <a:rPr lang="en-US" sz="2400" dirty="0">
                <a:latin typeface="Calibri Light" panose="020F0302020204030204" pitchFamily="34" charset="0"/>
                <a:cs typeface="Calibri Light" panose="020F0302020204030204" pitchFamily="34" charset="0"/>
              </a:rPr>
              <a:t>Inside the wall, floor and other surfaces</a:t>
            </a:r>
          </a:p>
          <a:p>
            <a:pPr marL="800100" lvl="1" indent="-342900">
              <a:buFont typeface="System Font Regular"/>
              <a:buChar char="-"/>
            </a:pPr>
            <a:r>
              <a:rPr lang="en-US" sz="2400" dirty="0">
                <a:latin typeface="Calibri Light" panose="020F0302020204030204" pitchFamily="34" charset="0"/>
                <a:cs typeface="Calibri Light" panose="020F0302020204030204" pitchFamily="34" charset="0"/>
              </a:rPr>
              <a:t>IoT devices that are embedded inside the human body</a:t>
            </a:r>
          </a:p>
        </p:txBody>
      </p:sp>
    </p:spTree>
    <p:extLst>
      <p:ext uri="{BB962C8B-B14F-4D97-AF65-F5344CB8AC3E}">
        <p14:creationId xmlns:p14="http://schemas.microsoft.com/office/powerpoint/2010/main" val="53030947"/>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D59EDA0-296C-4BA5-901B-5BF081192963}" type="slidenum">
              <a:rPr lang="es-ES" sz="1200"/>
              <a:t>61</a:t>
            </a:fld>
            <a:endParaRPr lang="es-ES" sz="1200"/>
          </a:p>
        </p:txBody>
      </p:sp>
      <p:pic>
        <p:nvPicPr>
          <p:cNvPr id="11" name="Picture 10" descr="backvlc-anon"/>
          <p:cNvPicPr>
            <a:picLocks noChangeAspect="1"/>
          </p:cNvPicPr>
          <p:nvPr/>
        </p:nvPicPr>
        <p:blipFill>
          <a:blip r:embed="rId3"/>
          <a:stretch>
            <a:fillRect/>
          </a:stretch>
        </p:blipFill>
        <p:spPr>
          <a:xfrm>
            <a:off x="4079082" y="2019301"/>
            <a:ext cx="4010501" cy="3415189"/>
          </a:xfrm>
          <a:prstGeom prst="rect">
            <a:avLst/>
          </a:prstGeom>
        </p:spPr>
      </p:pic>
      <p:sp>
        <p:nvSpPr>
          <p:cNvPr id="14" name="Rounded Rectangle 13"/>
          <p:cNvSpPr/>
          <p:nvPr/>
        </p:nvSpPr>
        <p:spPr>
          <a:xfrm>
            <a:off x="4079082" y="3366611"/>
            <a:ext cx="2367439" cy="1242060"/>
          </a:xfrm>
          <a:prstGeom prst="round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ounded Rectangle 14"/>
          <p:cNvSpPr/>
          <p:nvPr/>
        </p:nvSpPr>
        <p:spPr>
          <a:xfrm>
            <a:off x="6907531" y="4003359"/>
            <a:ext cx="760571" cy="500539"/>
          </a:xfrm>
          <a:prstGeom prst="round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ounded Rectangle 16"/>
          <p:cNvSpPr/>
          <p:nvPr/>
        </p:nvSpPr>
        <p:spPr>
          <a:xfrm>
            <a:off x="6033135" y="2308384"/>
            <a:ext cx="1961198" cy="1058228"/>
          </a:xfrm>
          <a:prstGeom prst="round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Picture 26"/>
          <p:cNvPicPr>
            <a:picLocks noChangeAspect="1"/>
          </p:cNvPicPr>
          <p:nvPr/>
        </p:nvPicPr>
        <p:blipFill>
          <a:blip r:embed="rId4">
            <a:clrChange>
              <a:clrFrom>
                <a:srgbClr val="FFFFFF">
                  <a:alpha val="100000"/>
                </a:srgbClr>
              </a:clrFrom>
              <a:clrTo>
                <a:srgbClr val="FFFFFF">
                  <a:alpha val="100000"/>
                  <a:alpha val="0"/>
                </a:srgbClr>
              </a:clrTo>
            </a:clrChange>
          </a:blip>
          <a:srcRect l="6004" t="7857" r="9390" b="9071"/>
          <a:stretch>
            <a:fillRect/>
          </a:stretch>
        </p:blipFill>
        <p:spPr>
          <a:xfrm>
            <a:off x="8503445" y="4303871"/>
            <a:ext cx="1233011" cy="1211104"/>
          </a:xfrm>
          <a:prstGeom prst="rect">
            <a:avLst/>
          </a:prstGeom>
        </p:spPr>
      </p:pic>
      <p:sp>
        <p:nvSpPr>
          <p:cNvPr id="28" name="Rounded Rectangle 27"/>
          <p:cNvSpPr/>
          <p:nvPr/>
        </p:nvSpPr>
        <p:spPr>
          <a:xfrm>
            <a:off x="8419625" y="4224339"/>
            <a:ext cx="1400651" cy="1370171"/>
          </a:xfrm>
          <a:prstGeom prst="roundRect">
            <a:avLst/>
          </a:prstGeom>
          <a:noFill/>
          <a:ln>
            <a:solidFill>
              <a:srgbClr val="FF0000"/>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9" name="Straight Connector 28"/>
          <p:cNvCxnSpPr/>
          <p:nvPr/>
        </p:nvCxnSpPr>
        <p:spPr>
          <a:xfrm>
            <a:off x="7819550" y="4760119"/>
            <a:ext cx="760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819550" y="4909185"/>
            <a:ext cx="760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 Box 30"/>
          <p:cNvSpPr txBox="1"/>
          <p:nvPr/>
        </p:nvSpPr>
        <p:spPr>
          <a:xfrm>
            <a:off x="2208849" y="3820955"/>
            <a:ext cx="1948339" cy="321945"/>
          </a:xfrm>
          <a:prstGeom prst="rect">
            <a:avLst/>
          </a:prstGeom>
          <a:noFill/>
        </p:spPr>
        <p:txBody>
          <a:bodyPr wrap="square" rtlCol="0">
            <a:spAutoFit/>
          </a:bodyPr>
          <a:lstStyle/>
          <a:p>
            <a:r>
              <a:rPr lang="es-ES_tradnl" altLang="en-US" sz="1500" b="1" i="1"/>
              <a:t>LiFi Front-end</a:t>
            </a:r>
          </a:p>
        </p:txBody>
      </p:sp>
      <p:sp>
        <p:nvSpPr>
          <p:cNvPr id="32" name="Text Box 31"/>
          <p:cNvSpPr txBox="1"/>
          <p:nvPr/>
        </p:nvSpPr>
        <p:spPr>
          <a:xfrm>
            <a:off x="8089583" y="2687956"/>
            <a:ext cx="2663666" cy="321945"/>
          </a:xfrm>
          <a:prstGeom prst="rect">
            <a:avLst/>
          </a:prstGeom>
          <a:noFill/>
        </p:spPr>
        <p:txBody>
          <a:bodyPr wrap="square" rtlCol="0">
            <a:spAutoFit/>
          </a:bodyPr>
          <a:lstStyle/>
          <a:p>
            <a:r>
              <a:rPr lang="es-ES_tradnl" altLang="en-US" sz="1500" b="1" i="1"/>
              <a:t>Backscatter modulator</a:t>
            </a:r>
          </a:p>
        </p:txBody>
      </p:sp>
      <p:sp>
        <p:nvSpPr>
          <p:cNvPr id="33" name="Text Box 32"/>
          <p:cNvSpPr txBox="1"/>
          <p:nvPr/>
        </p:nvSpPr>
        <p:spPr>
          <a:xfrm>
            <a:off x="8181499" y="3820955"/>
            <a:ext cx="2663666" cy="321945"/>
          </a:xfrm>
          <a:prstGeom prst="rect">
            <a:avLst/>
          </a:prstGeom>
          <a:noFill/>
        </p:spPr>
        <p:txBody>
          <a:bodyPr wrap="square" rtlCol="0">
            <a:spAutoFit/>
          </a:bodyPr>
          <a:lstStyle/>
          <a:p>
            <a:r>
              <a:rPr lang="es-ES_tradnl" altLang="en-US" sz="1500" b="1" i="1"/>
              <a:t>MCU</a:t>
            </a:r>
          </a:p>
        </p:txBody>
      </p:sp>
      <p:sp>
        <p:nvSpPr>
          <p:cNvPr id="34" name="Text Box 33"/>
          <p:cNvSpPr txBox="1"/>
          <p:nvPr/>
        </p:nvSpPr>
        <p:spPr>
          <a:xfrm>
            <a:off x="7895749" y="5611179"/>
            <a:ext cx="2663666" cy="321945"/>
          </a:xfrm>
          <a:prstGeom prst="rect">
            <a:avLst/>
          </a:prstGeom>
          <a:noFill/>
        </p:spPr>
        <p:txBody>
          <a:bodyPr wrap="square" rtlCol="0">
            <a:spAutoFit/>
          </a:bodyPr>
          <a:lstStyle/>
          <a:p>
            <a:r>
              <a:rPr lang="es-ES_tradnl" altLang="en-US" sz="1500" b="1" i="1"/>
              <a:t>Power management</a:t>
            </a:r>
          </a:p>
        </p:txBody>
      </p:sp>
      <p:sp>
        <p:nvSpPr>
          <p:cNvPr id="20" name="Title 1">
            <a:extLst>
              <a:ext uri="{FF2B5EF4-FFF2-40B4-BE49-F238E27FC236}">
                <a16:creationId xmlns:a16="http://schemas.microsoft.com/office/drawing/2014/main" id="{CCACC061-330F-B541-9F12-FCF398251707}"/>
              </a:ext>
            </a:extLst>
          </p:cNvPr>
          <p:cNvSpPr>
            <a:spLocks noGrp="1"/>
          </p:cNvSpPr>
          <p:nvPr>
            <p:ph type="title"/>
          </p:nvPr>
        </p:nvSpPr>
        <p:spPr>
          <a:xfrm>
            <a:off x="838200" y="365125"/>
            <a:ext cx="10515600" cy="1325563"/>
          </a:xfrm>
        </p:spPr>
        <p:txBody>
          <a:bodyPr>
            <a:normAutofit/>
          </a:bodyPr>
          <a:lstStyle/>
          <a:p>
            <a:r>
              <a:rPr lang="en-US" sz="4000" dirty="0"/>
              <a:t>EDISON : Communication through visible light</a:t>
            </a:r>
          </a:p>
        </p:txBody>
      </p:sp>
      <p:sp>
        <p:nvSpPr>
          <p:cNvPr id="3" name="Footer Placeholder 2">
            <a:extLst>
              <a:ext uri="{FF2B5EF4-FFF2-40B4-BE49-F238E27FC236}">
                <a16:creationId xmlns:a16="http://schemas.microsoft.com/office/drawing/2014/main" id="{34E35211-457F-4FB4-950C-987E92ECF148}"/>
              </a:ext>
            </a:extLst>
          </p:cNvPr>
          <p:cNvSpPr>
            <a:spLocks noGrp="1"/>
          </p:cNvSpPr>
          <p:nvPr>
            <p:ph type="ftr" sz="quarter" idx="11"/>
          </p:nvPr>
        </p:nvSpPr>
        <p:spPr/>
        <p:txBody>
          <a:bodyPr/>
          <a:lstStyle/>
          <a:p>
            <a:r>
              <a:rPr lang="sv-SE" dirty="0" err="1"/>
              <a:t>ambujv@nus.edu.sg</a:t>
            </a:r>
            <a:endParaRPr lang="sv-SE" dirty="0"/>
          </a:p>
        </p:txBody>
      </p:sp>
      <p:sp>
        <p:nvSpPr>
          <p:cNvPr id="18" name="TextBox 17">
            <a:extLst>
              <a:ext uri="{FF2B5EF4-FFF2-40B4-BE49-F238E27FC236}">
                <a16:creationId xmlns:a16="http://schemas.microsoft.com/office/drawing/2014/main" id="{AACEEE45-A0A8-6690-3DE1-435B16D8DD22}"/>
              </a:ext>
            </a:extLst>
          </p:cNvPr>
          <p:cNvSpPr txBox="1"/>
          <p:nvPr/>
        </p:nvSpPr>
        <p:spPr>
          <a:xfrm>
            <a:off x="838200" y="5883653"/>
            <a:ext cx="10690234" cy="584775"/>
          </a:xfrm>
          <a:prstGeom prst="rect">
            <a:avLst/>
          </a:prstGeom>
          <a:noFill/>
        </p:spPr>
        <p:txBody>
          <a:bodyPr wrap="square" rtlCol="0">
            <a:spAutoFit/>
          </a:bodyPr>
          <a:lstStyle/>
          <a:p>
            <a:pPr algn="ctr"/>
            <a:r>
              <a:rPr lang="en-US" sz="1600" dirty="0" err="1">
                <a:latin typeface="+mj-lt"/>
              </a:rPr>
              <a:t>Galliesto</a:t>
            </a:r>
            <a:r>
              <a:rPr lang="en-US" sz="1600" dirty="0">
                <a:latin typeface="+mj-lt"/>
              </a:rPr>
              <a:t> et al. ” T</a:t>
            </a:r>
            <a:r>
              <a:rPr lang="en-GB" sz="1600" dirty="0">
                <a:latin typeface="+mj-lt"/>
              </a:rPr>
              <a:t>wo to tango hybrid light and backscatter networks for next billion devices</a:t>
            </a:r>
            <a:r>
              <a:rPr lang="en-US" sz="1600" dirty="0">
                <a:latin typeface="+mj-lt"/>
              </a:rPr>
              <a:t>” ACM MOBISYS 2020</a:t>
            </a:r>
          </a:p>
          <a:p>
            <a:pPr algn="ctr"/>
            <a:r>
              <a:rPr lang="en-US" sz="1600" dirty="0">
                <a:latin typeface="+mj-lt"/>
              </a:rPr>
              <a:t>(co-primary author with me)</a:t>
            </a:r>
          </a:p>
        </p:txBody>
      </p:sp>
    </p:spTree>
    <p:extLst>
      <p:ext uri="{BB962C8B-B14F-4D97-AF65-F5344CB8AC3E}">
        <p14:creationId xmlns:p14="http://schemas.microsoft.com/office/powerpoint/2010/main" val="185943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7" grpId="0" bldLvl="0" animBg="1"/>
      <p:bldP spid="28" grpId="0" bldLvl="0" animBg="1"/>
      <p:bldP spid="31" grpId="0"/>
      <p:bldP spid="32" grpId="0"/>
      <p:bldP spid="33" grpId="0"/>
      <p:bldP spid="3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from 2020-05-10 20-40-52"/>
          <p:cNvPicPr>
            <a:picLocks noChangeAspect="1"/>
          </p:cNvPicPr>
          <p:nvPr/>
        </p:nvPicPr>
        <p:blipFill>
          <a:blip r:embed="rId3"/>
          <a:srcRect l="10739" t="19091" r="492" b="11167"/>
          <a:stretch>
            <a:fillRect/>
          </a:stretch>
        </p:blipFill>
        <p:spPr>
          <a:xfrm>
            <a:off x="3137060" y="1949291"/>
            <a:ext cx="6696551" cy="2959418"/>
          </a:xfrm>
          <a:prstGeom prst="rect">
            <a:avLst/>
          </a:prstGeom>
        </p:spPr>
      </p:pic>
      <p:sp>
        <p:nvSpPr>
          <p:cNvPr id="9" name="Oval 8"/>
          <p:cNvSpPr/>
          <p:nvPr/>
        </p:nvSpPr>
        <p:spPr>
          <a:xfrm>
            <a:off x="497490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p:cNvSpPr/>
          <p:nvPr/>
        </p:nvSpPr>
        <p:spPr>
          <a:xfrm>
            <a:off x="497490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p:cNvSpPr/>
          <p:nvPr/>
        </p:nvSpPr>
        <p:spPr>
          <a:xfrm>
            <a:off x="497490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497490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Slide Number Placeholder 4"/>
          <p:cNvSpPr>
            <a:spLocks noGrp="1"/>
          </p:cNvSpPr>
          <p:nvPr>
            <p:ph type="sldNum" sz="quarter" idx="12"/>
          </p:nvPr>
        </p:nvSpPr>
        <p:spPr/>
        <p:txBody>
          <a:bodyPr/>
          <a:lstStyle/>
          <a:p>
            <a:fld id="{BD59EDA0-296C-4BA5-901B-5BF081192963}" type="slidenum">
              <a:rPr lang="es-ES" sz="1200"/>
              <a:t>62</a:t>
            </a:fld>
            <a:endParaRPr lang="es-ES" sz="1200"/>
          </a:p>
        </p:txBody>
      </p:sp>
      <p:sp>
        <p:nvSpPr>
          <p:cNvPr id="7" name="Oval 6"/>
          <p:cNvSpPr/>
          <p:nvPr/>
        </p:nvSpPr>
        <p:spPr>
          <a:xfrm>
            <a:off x="6056949"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6056949" y="5185887"/>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p:cNvSpPr/>
          <p:nvPr/>
        </p:nvSpPr>
        <p:spPr>
          <a:xfrm>
            <a:off x="3921444" y="4250532"/>
            <a:ext cx="215741" cy="2157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5"/>
          <p:cNvSpPr>
            <a:spLocks noGrp="1"/>
          </p:cNvSpPr>
          <p:nvPr>
            <p:ph type="title"/>
          </p:nvPr>
        </p:nvSpPr>
        <p:spPr/>
        <p:txBody>
          <a:bodyPr>
            <a:normAutofit/>
          </a:bodyPr>
          <a:lstStyle/>
          <a:p>
            <a:r>
              <a:rPr lang="en-US" sz="4000" dirty="0"/>
              <a:t>Energy flow within the EDISON tag</a:t>
            </a:r>
            <a:endParaRPr lang="es-ES_tradnl" altLang="es-ES" sz="4000" dirty="0"/>
          </a:p>
        </p:txBody>
      </p:sp>
      <p:sp>
        <p:nvSpPr>
          <p:cNvPr id="4" name="Footer Placeholder 3">
            <a:extLst>
              <a:ext uri="{FF2B5EF4-FFF2-40B4-BE49-F238E27FC236}">
                <a16:creationId xmlns:a16="http://schemas.microsoft.com/office/drawing/2014/main" id="{A294A48A-8813-4AB1-940C-FEDD669AE1F6}"/>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86307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0" presetClass="path" presetSubtype="0" repeatCount="indefinite" accel="50000" decel="50000" fill="hold" grpId="0" nodeType="afterEffect">
                                  <p:stCondLst>
                                    <p:cond delay="0"/>
                                  </p:stCondLst>
                                  <p:childTnLst>
                                    <p:animMotion origin="layout" path="M 0 0 L 0 -0.183981 " pathEditMode="relative" rAng="0" ptsTypes="">
                                      <p:cBhvr>
                                        <p:cTn id="10" dur="2000" fill="hold"/>
                                        <p:tgtEl>
                                          <p:spTgt spid="8"/>
                                        </p:tgtEl>
                                        <p:attrNameLst>
                                          <p:attrName>ppt_x</p:attrName>
                                          <p:attrName>ppt_y</p:attrName>
                                        </p:attrNameLst>
                                      </p:cBhvr>
                                      <p:rCtr x="0" y="-68"/>
                                    </p:animMotion>
                                  </p:childTnLst>
                                </p:cTn>
                              </p:par>
                              <p:par>
                                <p:cTn id="11" presetID="10" presetClass="entr" presetSubtype="0" fill="hold" grpId="1" nodeType="withEffect">
                                  <p:stCondLst>
                                    <p:cond delay="1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2500"/>
                            </p:stCondLst>
                            <p:childTnLst>
                              <p:par>
                                <p:cTn id="15" presetID="0" presetClass="path" presetSubtype="0" repeatCount="indefinite" accel="50000" decel="50000" fill="hold" grpId="0" nodeType="afterEffect">
                                  <p:stCondLst>
                                    <p:cond delay="0"/>
                                  </p:stCondLst>
                                  <p:childTnLst>
                                    <p:animMotion origin="layout" path="M 0 0 L -0.118125 0 " pathEditMode="relative" ptsTypes="">
                                      <p:cBhvr>
                                        <p:cTn id="16" dur="2000" fill="hold"/>
                                        <p:tgtEl>
                                          <p:spTgt spid="7"/>
                                        </p:tgtEl>
                                        <p:attrNameLst>
                                          <p:attrName>ppt_x</p:attrName>
                                          <p:attrName>ppt_y</p:attrName>
                                        </p:attrNameLst>
                                      </p:cBhvr>
                                    </p:animMotion>
                                  </p:childTnLst>
                                </p:cTn>
                              </p:par>
                              <p:par>
                                <p:cTn id="17" presetID="10" presetClass="entr" presetSubtype="0" fill="hold" grpId="1" nodeType="withEffect">
                                  <p:stCondLst>
                                    <p:cond delay="1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4500"/>
                            </p:stCondLst>
                            <p:childTnLst>
                              <p:par>
                                <p:cTn id="21" presetID="0" presetClass="path" presetSubtype="0" repeatCount="indefinite" accel="50000" decel="50000" fill="hold" grpId="0" nodeType="afterEffect">
                                  <p:stCondLst>
                                    <p:cond delay="0"/>
                                  </p:stCondLst>
                                  <p:childTnLst>
                                    <p:animMotion origin="layout" path="M 0 0 L -0.118125 0 " pathEditMode="relative" ptsTypes="">
                                      <p:cBhvr>
                                        <p:cTn id="22" dur="2000" fill="hold"/>
                                        <p:tgtEl>
                                          <p:spTgt spid="9"/>
                                        </p:tgtEl>
                                        <p:attrNameLst>
                                          <p:attrName>ppt_x</p:attrName>
                                          <p:attrName>ppt_y</p:attrName>
                                        </p:attrNameLst>
                                      </p:cBhvr>
                                    </p:animMotion>
                                  </p:childTnLst>
                                </p:cTn>
                              </p:par>
                              <p:par>
                                <p:cTn id="23" presetID="10" presetClass="entr" presetSubtype="0" fill="hold" grpId="1" nodeType="withEffect">
                                  <p:stCondLst>
                                    <p:cond delay="15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6500"/>
                            </p:stCondLst>
                            <p:childTnLst>
                              <p:par>
                                <p:cTn id="27" presetID="0" presetClass="path" presetSubtype="0" repeatCount="indefinite" accel="50000" decel="50000" fill="hold" grpId="0" nodeType="afterEffect">
                                  <p:stCondLst>
                                    <p:cond delay="0"/>
                                  </p:stCondLst>
                                  <p:childTnLst>
                                    <p:animMotion origin="layout" path="M 0 0 L 0.113906 0 " pathEditMode="relative" rAng="0" ptsTypes="">
                                      <p:cBhvr>
                                        <p:cTn id="28" dur="2000" fill="hold"/>
                                        <p:tgtEl>
                                          <p:spTgt spid="11"/>
                                        </p:tgtEl>
                                        <p:attrNameLst>
                                          <p:attrName>ppt_x</p:attrName>
                                          <p:attrName>ppt_y</p:attrName>
                                        </p:attrNameLst>
                                      </p:cBhvr>
                                      <p:rCtr x="-59" y="0"/>
                                    </p:animMotion>
                                  </p:childTnLst>
                                </p:cTn>
                              </p:par>
                              <p:par>
                                <p:cTn id="29" presetID="10" presetClass="entr" presetSubtype="0" fill="hold" grpId="1" nodeType="withEffect">
                                  <p:stCondLst>
                                    <p:cond delay="1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1" nodeType="withEffect">
                                  <p:stCondLst>
                                    <p:cond delay="15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1"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8500"/>
                            </p:stCondLst>
                            <p:childTnLst>
                              <p:par>
                                <p:cTn id="39" presetID="0" presetClass="path" presetSubtype="0" repeatCount="indefinite" accel="50000" decel="50000" fill="hold" grpId="0" nodeType="afterEffect">
                                  <p:stCondLst>
                                    <p:cond delay="0"/>
                                  </p:stCondLst>
                                  <p:childTnLst>
                                    <p:animMotion origin="layout" path="M 0 0 L -0.0025 -0.221111 L 0.129375 -0.222222 L 0.12875 -0.252222 " pathEditMode="relative" ptsTypes="">
                                      <p:cBhvr>
                                        <p:cTn id="40" dur="2000" fill="hold"/>
                                        <p:tgtEl>
                                          <p:spTgt spid="13"/>
                                        </p:tgtEl>
                                        <p:attrNameLst>
                                          <p:attrName>ppt_x</p:attrName>
                                          <p:attrName>ppt_y</p:attrName>
                                        </p:attrNameLst>
                                      </p:cBhvr>
                                    </p:animMotion>
                                  </p:childTnLst>
                                </p:cTn>
                              </p:par>
                              <p:par>
                                <p:cTn id="41" presetID="0" presetClass="path" presetSubtype="0" repeatCount="indefinite" accel="50000" decel="50000" fill="hold" grpId="0" nodeType="withEffect">
                                  <p:stCondLst>
                                    <p:cond delay="0"/>
                                  </p:stCondLst>
                                  <p:childTnLst>
                                    <p:animMotion origin="layout" path="M 0 0 L 0 -0.254167 " pathEditMode="relative" rAng="0" ptsTypes="">
                                      <p:cBhvr>
                                        <p:cTn id="42" dur="2000" fill="hold"/>
                                        <p:tgtEl>
                                          <p:spTgt spid="12"/>
                                        </p:tgtEl>
                                        <p:attrNameLst>
                                          <p:attrName>ppt_x</p:attrName>
                                          <p:attrName>ppt_y</p:attrName>
                                        </p:attrNameLst>
                                      </p:cBhvr>
                                      <p:rCtr x="0" y="-91"/>
                                    </p:animMotion>
                                  </p:childTnLst>
                                </p:cTn>
                              </p:par>
                              <p:par>
                                <p:cTn id="43" presetID="0" presetClass="path" presetSubtype="0" repeatCount="indefinite" accel="50000" decel="50000" fill="hold" grpId="0" nodeType="withEffect">
                                  <p:stCondLst>
                                    <p:cond delay="0"/>
                                  </p:stCondLst>
                                  <p:childTnLst>
                                    <p:animMotion origin="layout" path="M 0 0 L -0.0025 -0.216667 L 0.20375 -0.216667 " pathEditMode="relative" ptsTypes="">
                                      <p:cBhvr>
                                        <p:cTn id="44" dur="2000" fill="hold"/>
                                        <p:tgtEl>
                                          <p:spTgt spid="1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bldLvl="0" animBg="1"/>
      <p:bldP spid="12" grpId="0" bldLvl="0" animBg="1"/>
      <p:bldP spid="12" grpId="1" bldLvl="0" animBg="1"/>
      <p:bldP spid="13" grpId="0" bldLvl="0" animBg="1"/>
      <p:bldP spid="13" grpId="1" bldLvl="0" animBg="1"/>
      <p:bldP spid="14" grpId="0" bldLvl="0" animBg="1"/>
      <p:bldP spid="14" grpId="1" bldLvl="0" animBg="1"/>
      <p:bldP spid="7" grpId="0" bldLvl="0" animBg="1"/>
      <p:bldP spid="7" grpId="1" bldLvl="0" animBg="1"/>
      <p:bldP spid="8" grpId="0" bldLvl="0" animBg="1"/>
      <p:bldP spid="8" grpId="1" bldLvl="0" animBg="1"/>
      <p:bldP spid="11" grpId="0" bldLvl="0" animBg="1"/>
      <p:bldP spid="11" grpId="1"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om"/>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8395" y="1885475"/>
            <a:ext cx="8036719" cy="4143375"/>
          </a:xfrm>
          <a:prstGeom prst="rect">
            <a:avLst/>
          </a:prstGeom>
        </p:spPr>
      </p:pic>
      <p:pic>
        <p:nvPicPr>
          <p:cNvPr id="20" name="Picture 19" descr="illumination"/>
          <p:cNvPicPr>
            <a:picLocks noChangeAspect="1"/>
          </p:cNvPicPr>
          <p:nvPr/>
        </p:nvPicPr>
        <p:blipFill>
          <a:blip r:embed="rId5">
            <a:extLst>
              <a:ext uri="{96DAC541-7B7A-43D3-8B79-37D633B846F1}">
                <asvg:svgBlip xmlns:asvg="http://schemas.microsoft.com/office/drawing/2016/SVG/main" r:embed="rId6"/>
              </a:ext>
            </a:extLst>
          </a:blip>
          <a:srcRect t="43277" b="32936"/>
          <a:stretch>
            <a:fillRect/>
          </a:stretch>
        </p:blipFill>
        <p:spPr>
          <a:xfrm>
            <a:off x="2466023" y="3048000"/>
            <a:ext cx="7890510" cy="2787968"/>
          </a:xfrm>
          <a:prstGeom prst="rect">
            <a:avLst/>
          </a:prstGeom>
        </p:spPr>
      </p:pic>
      <p:sp>
        <p:nvSpPr>
          <p:cNvPr id="2" name="Title 1"/>
          <p:cNvSpPr>
            <a:spLocks noGrp="1"/>
          </p:cNvSpPr>
          <p:nvPr>
            <p:ph type="title"/>
          </p:nvPr>
        </p:nvSpPr>
        <p:spPr/>
        <p:txBody>
          <a:bodyPr>
            <a:normAutofit/>
          </a:bodyPr>
          <a:lstStyle/>
          <a:p>
            <a:r>
              <a:rPr lang="en-US" altLang="es-ES" sz="4000" dirty="0"/>
              <a:t>Overview of the Edison system</a:t>
            </a:r>
            <a:endParaRPr lang="es-ES_tradnl" altLang="es-ES" sz="4000" dirty="0"/>
          </a:p>
        </p:txBody>
      </p:sp>
      <p:sp>
        <p:nvSpPr>
          <p:cNvPr id="5" name="Slide Number Placeholder 4"/>
          <p:cNvSpPr>
            <a:spLocks noGrp="1"/>
          </p:cNvSpPr>
          <p:nvPr>
            <p:ph type="sldNum" sz="quarter" idx="12"/>
          </p:nvPr>
        </p:nvSpPr>
        <p:spPr/>
        <p:txBody>
          <a:bodyPr/>
          <a:lstStyle/>
          <a:p>
            <a:fld id="{BD59EDA0-296C-4BA5-901B-5BF081192963}" type="slidenum">
              <a:rPr lang="es-ES" sz="1200"/>
              <a:t>63</a:t>
            </a:fld>
            <a:endParaRPr lang="es-ES" sz="1200"/>
          </a:p>
        </p:txBody>
      </p:sp>
      <p:grpSp>
        <p:nvGrpSpPr>
          <p:cNvPr id="14" name="Group 13"/>
          <p:cNvGrpSpPr/>
          <p:nvPr/>
        </p:nvGrpSpPr>
        <p:grpSpPr>
          <a:xfrm>
            <a:off x="4898709" y="2240757"/>
            <a:ext cx="3118485" cy="701993"/>
            <a:chOff x="6182" y="2905"/>
            <a:chExt cx="6548" cy="1474"/>
          </a:xfrm>
        </p:grpSpPr>
        <p:pic>
          <p:nvPicPr>
            <p:cNvPr id="8" name="Picture 7"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6182" y="2905"/>
              <a:ext cx="804" cy="1474"/>
            </a:xfrm>
            <a:prstGeom prst="rect">
              <a:avLst/>
            </a:prstGeom>
          </p:spPr>
        </p:pic>
        <p:pic>
          <p:nvPicPr>
            <p:cNvPr id="9" name="Picture 8"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7618" y="2905"/>
              <a:ext cx="804" cy="1474"/>
            </a:xfrm>
            <a:prstGeom prst="rect">
              <a:avLst/>
            </a:prstGeom>
          </p:spPr>
        </p:pic>
        <p:pic>
          <p:nvPicPr>
            <p:cNvPr id="10" name="Picture 9"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11926" y="2905"/>
              <a:ext cx="804" cy="1474"/>
            </a:xfrm>
            <a:prstGeom prst="rect">
              <a:avLst/>
            </a:prstGeom>
          </p:spPr>
        </p:pic>
        <p:pic>
          <p:nvPicPr>
            <p:cNvPr id="11" name="Picture 10"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10482" y="2905"/>
              <a:ext cx="804" cy="1474"/>
            </a:xfrm>
            <a:prstGeom prst="rect">
              <a:avLst/>
            </a:prstGeom>
          </p:spPr>
        </p:pic>
        <p:pic>
          <p:nvPicPr>
            <p:cNvPr id="13" name="Picture 12" descr="bulb"/>
            <p:cNvPicPr>
              <a:picLocks noChangeAspect="1"/>
            </p:cNvPicPr>
            <p:nvPr/>
          </p:nvPicPr>
          <p:blipFill>
            <a:blip r:embed="rId7">
              <a:extLst>
                <a:ext uri="{96DAC541-7B7A-43D3-8B79-37D633B846F1}">
                  <asvg:svgBlip xmlns:asvg="http://schemas.microsoft.com/office/drawing/2016/SVG/main" r:embed="rId8"/>
                </a:ext>
              </a:extLst>
            </a:blip>
            <a:srcRect l="45753" t="34694" r="48100" b="57414"/>
            <a:stretch>
              <a:fillRect/>
            </a:stretch>
          </p:blipFill>
          <p:spPr>
            <a:xfrm>
              <a:off x="9054" y="2905"/>
              <a:ext cx="804" cy="1474"/>
            </a:xfrm>
            <a:prstGeom prst="rect">
              <a:avLst/>
            </a:prstGeom>
          </p:spPr>
        </p:pic>
      </p:grpSp>
      <p:pic>
        <p:nvPicPr>
          <p:cNvPr id="24" name="Picture 23" descr="edge"/>
          <p:cNvPicPr>
            <a:picLocks noChangeAspect="1"/>
          </p:cNvPicPr>
          <p:nvPr/>
        </p:nvPicPr>
        <p:blipFill>
          <a:blip r:embed="rId9">
            <a:extLst>
              <a:ext uri="{96DAC541-7B7A-43D3-8B79-37D633B846F1}">
                <asvg:svgBlip xmlns:asvg="http://schemas.microsoft.com/office/drawing/2016/SVG/main" r:embed="rId10"/>
              </a:ext>
            </a:extLst>
          </a:blip>
          <a:srcRect l="42885" t="45821" r="45967" b="47734"/>
          <a:stretch>
            <a:fillRect/>
          </a:stretch>
        </p:blipFill>
        <p:spPr>
          <a:xfrm>
            <a:off x="9630251" y="2942750"/>
            <a:ext cx="594360" cy="486251"/>
          </a:xfrm>
          <a:prstGeom prst="rect">
            <a:avLst/>
          </a:prstGeom>
        </p:spPr>
      </p:pic>
      <p:grpSp>
        <p:nvGrpSpPr>
          <p:cNvPr id="41" name="Group 40"/>
          <p:cNvGrpSpPr/>
          <p:nvPr/>
        </p:nvGrpSpPr>
        <p:grpSpPr>
          <a:xfrm>
            <a:off x="4297680" y="3015140"/>
            <a:ext cx="2952750" cy="2312670"/>
            <a:chOff x="5824" y="4531"/>
            <a:chExt cx="6200" cy="4856"/>
          </a:xfrm>
        </p:grpSpPr>
        <p:pic>
          <p:nvPicPr>
            <p:cNvPr id="21" name="Picture 20" descr="VLC light"/>
            <p:cNvPicPr>
              <a:picLocks noChangeAspect="1"/>
            </p:cNvPicPr>
            <p:nvPr/>
          </p:nvPicPr>
          <p:blipFill>
            <a:blip r:embed="rId11">
              <a:extLst>
                <a:ext uri="{96DAC541-7B7A-43D3-8B79-37D633B846F1}">
                  <asvg:svgBlip xmlns:asvg="http://schemas.microsoft.com/office/drawing/2016/SVG/main" r:embed="rId12"/>
                </a:ext>
              </a:extLst>
            </a:blip>
            <a:srcRect l="27235" t="43592" r="25154" b="34931"/>
            <a:stretch>
              <a:fillRect/>
            </a:stretch>
          </p:blipFill>
          <p:spPr>
            <a:xfrm>
              <a:off x="5824" y="4531"/>
              <a:ext cx="6200" cy="3957"/>
            </a:xfrm>
            <a:prstGeom prst="rect">
              <a:avLst/>
            </a:prstGeom>
          </p:spPr>
        </p:pic>
        <p:sp>
          <p:nvSpPr>
            <p:cNvPr id="33" name="Text Box 32"/>
            <p:cNvSpPr txBox="1"/>
            <p:nvPr/>
          </p:nvSpPr>
          <p:spPr>
            <a:xfrm>
              <a:off x="8529" y="4625"/>
              <a:ext cx="511" cy="3748"/>
            </a:xfrm>
            <a:prstGeom prst="rect">
              <a:avLst/>
            </a:prstGeom>
            <a:noFill/>
          </p:spPr>
          <p:txBody>
            <a:bodyPr wrap="square" rtlCol="0" anchor="t">
              <a:spAutoFit/>
            </a:bodyPr>
            <a:lstStyle/>
            <a:p>
              <a:r>
                <a:rPr lang="es-ES_tradnl" altLang="en-US" sz="1100">
                  <a:cs typeface="Calibri"/>
                </a:rPr>
                <a:t>0</a:t>
              </a:r>
            </a:p>
            <a:p>
              <a:r>
                <a:rPr lang="es-ES_tradnl" altLang="en-US" sz="1100">
                  <a:cs typeface="Calibri"/>
                </a:rPr>
                <a:t>1100</a:t>
              </a:r>
            </a:p>
            <a:p>
              <a:r>
                <a:rPr lang="es-ES_tradnl" altLang="en-US" sz="1100"/>
                <a:t>1</a:t>
              </a:r>
              <a:endParaRPr lang="es-ES_tradnl" altLang="en-US" sz="1100">
                <a:cs typeface="Calibri"/>
              </a:endParaRPr>
            </a:p>
            <a:p>
              <a:r>
                <a:rPr lang="es-ES_tradnl" altLang="en-US" sz="1100">
                  <a:cs typeface="Calibri"/>
                </a:rPr>
                <a:t>0</a:t>
              </a:r>
            </a:p>
            <a:p>
              <a:r>
                <a:rPr lang="es-ES_tradnl" altLang="en-US" sz="1100"/>
                <a:t>0</a:t>
              </a:r>
              <a:endParaRPr lang="es-ES_tradnl" altLang="en-US" sz="1100">
                <a:cs typeface="Calibri"/>
              </a:endParaRPr>
            </a:p>
            <a:p>
              <a:r>
                <a:rPr lang="es-ES_tradnl" altLang="en-US" sz="1100">
                  <a:cs typeface="Calibri"/>
                </a:rPr>
                <a:t>11</a:t>
              </a:r>
            </a:p>
          </p:txBody>
        </p:sp>
        <p:cxnSp>
          <p:nvCxnSpPr>
            <p:cNvPr id="34" name="Straight Arrow Connector 33"/>
            <p:cNvCxnSpPr/>
            <p:nvPr/>
          </p:nvCxnSpPr>
          <p:spPr>
            <a:xfrm>
              <a:off x="8776" y="8593"/>
              <a:ext cx="0" cy="7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7" name="Text Box 36"/>
          <p:cNvSpPr txBox="1"/>
          <p:nvPr/>
        </p:nvSpPr>
        <p:spPr>
          <a:xfrm>
            <a:off x="5582604" y="1964532"/>
            <a:ext cx="1928813" cy="299085"/>
          </a:xfrm>
          <a:prstGeom prst="rect">
            <a:avLst/>
          </a:prstGeom>
          <a:noFill/>
        </p:spPr>
        <p:txBody>
          <a:bodyPr wrap="square" rtlCol="0">
            <a:spAutoFit/>
          </a:bodyPr>
          <a:lstStyle/>
          <a:p>
            <a:r>
              <a:rPr lang="es-ES_tradnl" altLang="en-US" sz="1350" dirty="0" err="1">
                <a:latin typeface="+mj-lt"/>
              </a:rPr>
              <a:t>Lighting</a:t>
            </a:r>
            <a:r>
              <a:rPr lang="es-ES_tradnl" altLang="en-US" sz="1350" dirty="0">
                <a:latin typeface="+mj-lt"/>
              </a:rPr>
              <a:t> Network</a:t>
            </a:r>
          </a:p>
        </p:txBody>
      </p:sp>
      <p:sp>
        <p:nvSpPr>
          <p:cNvPr id="38" name="Text Box 37"/>
          <p:cNvSpPr txBox="1"/>
          <p:nvPr/>
        </p:nvSpPr>
        <p:spPr>
          <a:xfrm>
            <a:off x="9282589" y="3584259"/>
            <a:ext cx="1142524" cy="507831"/>
          </a:xfrm>
          <a:prstGeom prst="rect">
            <a:avLst/>
          </a:prstGeom>
          <a:noFill/>
        </p:spPr>
        <p:txBody>
          <a:bodyPr wrap="square" rtlCol="0">
            <a:spAutoFit/>
          </a:bodyPr>
          <a:lstStyle/>
          <a:p>
            <a:pPr algn="ctr"/>
            <a:r>
              <a:rPr lang="es-ES_tradnl" altLang="en-US" sz="1350" dirty="0">
                <a:latin typeface="+mj-lt"/>
              </a:rPr>
              <a:t>RF </a:t>
            </a:r>
            <a:r>
              <a:rPr lang="es-ES_tradnl" altLang="en-US" sz="1350" dirty="0" err="1">
                <a:latin typeface="+mj-lt"/>
              </a:rPr>
              <a:t>Router</a:t>
            </a:r>
            <a:endParaRPr lang="es-ES_tradnl" altLang="en-US" sz="1350" dirty="0">
              <a:latin typeface="+mj-lt"/>
            </a:endParaRPr>
          </a:p>
          <a:p>
            <a:pPr algn="ctr"/>
            <a:r>
              <a:rPr lang="es-ES_tradnl" altLang="en-US" sz="1350" dirty="0">
                <a:latin typeface="+mj-lt"/>
              </a:rPr>
              <a:t>(</a:t>
            </a:r>
            <a:r>
              <a:rPr lang="es-ES_tradnl" altLang="en-US" sz="1350" dirty="0" err="1">
                <a:latin typeface="+mj-lt"/>
              </a:rPr>
              <a:t>edge</a:t>
            </a:r>
            <a:r>
              <a:rPr lang="es-ES_tradnl" altLang="en-US" sz="1350" dirty="0">
                <a:latin typeface="+mj-lt"/>
              </a:rPr>
              <a:t> </a:t>
            </a:r>
            <a:r>
              <a:rPr lang="es-ES_tradnl" altLang="en-US" sz="1350" dirty="0" err="1">
                <a:latin typeface="+mj-lt"/>
              </a:rPr>
              <a:t>device</a:t>
            </a:r>
            <a:r>
              <a:rPr lang="es-ES_tradnl" altLang="en-US" sz="1350" dirty="0">
                <a:latin typeface="+mj-lt"/>
              </a:rPr>
              <a:t>)</a:t>
            </a:r>
          </a:p>
        </p:txBody>
      </p:sp>
      <p:grpSp>
        <p:nvGrpSpPr>
          <p:cNvPr id="42" name="Group 41"/>
          <p:cNvGrpSpPr/>
          <p:nvPr/>
        </p:nvGrpSpPr>
        <p:grpSpPr>
          <a:xfrm>
            <a:off x="8017194" y="3152776"/>
            <a:ext cx="1613059" cy="759619"/>
            <a:chOff x="13634" y="4820"/>
            <a:chExt cx="3387" cy="1595"/>
          </a:xfrm>
        </p:grpSpPr>
        <p:grpSp>
          <p:nvGrpSpPr>
            <p:cNvPr id="31" name="Group 30"/>
            <p:cNvGrpSpPr/>
            <p:nvPr/>
          </p:nvGrpSpPr>
          <p:grpSpPr>
            <a:xfrm>
              <a:off x="14929" y="5061"/>
              <a:ext cx="2092" cy="1354"/>
              <a:chOff x="14929" y="5061"/>
              <a:chExt cx="2092" cy="1354"/>
            </a:xfrm>
          </p:grpSpPr>
          <p:pic>
            <p:nvPicPr>
              <p:cNvPr id="26" name="Picture 25" descr="carrier"/>
              <p:cNvPicPr>
                <a:picLocks noChangeAspect="1"/>
              </p:cNvPicPr>
              <p:nvPr/>
            </p:nvPicPr>
            <p:blipFill>
              <a:blip r:embed="rId13">
                <a:extLst>
                  <a:ext uri="{96DAC541-7B7A-43D3-8B79-37D633B846F1}">
                    <asvg:svgBlip xmlns:asvg="http://schemas.microsoft.com/office/drawing/2016/SVG/main" r:embed="rId14"/>
                  </a:ext>
                </a:extLst>
              </a:blip>
              <a:srcRect l="47066" t="49640" r="37490" b="43605"/>
              <a:stretch>
                <a:fillRect/>
              </a:stretch>
            </p:blipFill>
            <p:spPr>
              <a:xfrm>
                <a:off x="15047" y="5061"/>
                <a:ext cx="1974" cy="1222"/>
              </a:xfrm>
              <a:prstGeom prst="rect">
                <a:avLst/>
              </a:prstGeom>
            </p:spPr>
          </p:pic>
          <p:cxnSp>
            <p:nvCxnSpPr>
              <p:cNvPr id="27" name="Straight Arrow Connector 26"/>
              <p:cNvCxnSpPr/>
              <p:nvPr/>
            </p:nvCxnSpPr>
            <p:spPr>
              <a:xfrm flipH="1">
                <a:off x="14929" y="6139"/>
                <a:ext cx="375" cy="27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9" name="Text Box 38"/>
            <p:cNvSpPr txBox="1"/>
            <p:nvPr/>
          </p:nvSpPr>
          <p:spPr>
            <a:xfrm>
              <a:off x="13634" y="4820"/>
              <a:ext cx="2399" cy="630"/>
            </a:xfrm>
            <a:prstGeom prst="rect">
              <a:avLst/>
            </a:prstGeom>
            <a:noFill/>
          </p:spPr>
          <p:txBody>
            <a:bodyPr wrap="square" rtlCol="0">
              <a:spAutoFit/>
            </a:bodyPr>
            <a:lstStyle/>
            <a:p>
              <a:r>
                <a:rPr lang="es-ES_tradnl" altLang="en-US" sz="1350" dirty="0">
                  <a:latin typeface="+mj-lt"/>
                </a:rPr>
                <a:t>RF </a:t>
              </a:r>
              <a:r>
                <a:rPr lang="es-ES_tradnl" altLang="en-US" sz="1350" dirty="0" err="1">
                  <a:latin typeface="+mj-lt"/>
                </a:rPr>
                <a:t>Carrier</a:t>
              </a:r>
              <a:endParaRPr lang="es-ES_tradnl" altLang="en-US" sz="1350" dirty="0">
                <a:latin typeface="+mj-lt"/>
              </a:endParaRPr>
            </a:p>
          </p:txBody>
        </p:sp>
      </p:grpSp>
      <p:grpSp>
        <p:nvGrpSpPr>
          <p:cNvPr id="43" name="Group 42"/>
          <p:cNvGrpSpPr/>
          <p:nvPr/>
        </p:nvGrpSpPr>
        <p:grpSpPr>
          <a:xfrm>
            <a:off x="5805489" y="3555207"/>
            <a:ext cx="2151221" cy="1643539"/>
            <a:chOff x="8990" y="5665"/>
            <a:chExt cx="4517" cy="3451"/>
          </a:xfrm>
        </p:grpSpPr>
        <p:sp>
          <p:nvSpPr>
            <p:cNvPr id="40" name="Text Box 39"/>
            <p:cNvSpPr txBox="1"/>
            <p:nvPr/>
          </p:nvSpPr>
          <p:spPr>
            <a:xfrm>
              <a:off x="9814" y="8488"/>
              <a:ext cx="3693" cy="628"/>
            </a:xfrm>
            <a:prstGeom prst="rect">
              <a:avLst/>
            </a:prstGeom>
            <a:noFill/>
          </p:spPr>
          <p:txBody>
            <a:bodyPr wrap="square" rtlCol="0">
              <a:spAutoFit/>
            </a:bodyPr>
            <a:lstStyle/>
            <a:p>
              <a:r>
                <a:rPr lang="es-ES_tradnl" altLang="en-US" sz="1350" dirty="0">
                  <a:latin typeface="+mj-lt"/>
                </a:rPr>
                <a:t>RF </a:t>
              </a:r>
              <a:r>
                <a:rPr lang="es-ES_tradnl" altLang="en-US" sz="1350" dirty="0" err="1">
                  <a:latin typeface="+mj-lt"/>
                </a:rPr>
                <a:t>Backscatter</a:t>
              </a:r>
              <a:endParaRPr lang="es-ES_tradnl" altLang="en-US" sz="1350" dirty="0">
                <a:latin typeface="+mj-lt"/>
              </a:endParaRPr>
            </a:p>
          </p:txBody>
        </p:sp>
        <p:grpSp>
          <p:nvGrpSpPr>
            <p:cNvPr id="35" name="Group 34"/>
            <p:cNvGrpSpPr/>
            <p:nvPr/>
          </p:nvGrpSpPr>
          <p:grpSpPr>
            <a:xfrm>
              <a:off x="8990" y="5665"/>
              <a:ext cx="710" cy="3436"/>
              <a:chOff x="9244" y="5665"/>
              <a:chExt cx="710" cy="3436"/>
            </a:xfrm>
          </p:grpSpPr>
          <p:pic>
            <p:nvPicPr>
              <p:cNvPr id="29" name="Picture 28" descr="backscatter"/>
              <p:cNvPicPr>
                <a:picLocks noChangeAspect="1"/>
              </p:cNvPicPr>
              <p:nvPr/>
            </p:nvPicPr>
            <p:blipFill>
              <a:blip r:embed="rId15">
                <a:extLst>
                  <a:ext uri="{96DAC541-7B7A-43D3-8B79-37D633B846F1}">
                    <asvg:svgBlip xmlns:asvg="http://schemas.microsoft.com/office/drawing/2016/SVG/main" r:embed="rId16"/>
                  </a:ext>
                </a:extLst>
              </a:blip>
              <a:srcRect l="46101" t="38087" r="49477" b="48308"/>
              <a:stretch>
                <a:fillRect/>
              </a:stretch>
            </p:blipFill>
            <p:spPr>
              <a:xfrm>
                <a:off x="9244" y="5665"/>
                <a:ext cx="711" cy="3437"/>
              </a:xfrm>
              <a:prstGeom prst="rect">
                <a:avLst/>
              </a:prstGeom>
            </p:spPr>
          </p:pic>
          <p:cxnSp>
            <p:nvCxnSpPr>
              <p:cNvPr id="30" name="Straight Arrow Connector 29"/>
              <p:cNvCxnSpPr/>
              <p:nvPr/>
            </p:nvCxnSpPr>
            <p:spPr>
              <a:xfrm flipV="1">
                <a:off x="9645" y="5726"/>
                <a:ext cx="15" cy="39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29431E10-4F6D-479B-A730-F6402ABD38FD}"/>
              </a:ext>
            </a:extLst>
          </p:cNvPr>
          <p:cNvGrpSpPr/>
          <p:nvPr/>
        </p:nvGrpSpPr>
        <p:grpSpPr>
          <a:xfrm>
            <a:off x="5057606" y="5313675"/>
            <a:ext cx="1591798" cy="785102"/>
            <a:chOff x="5057606" y="5313675"/>
            <a:chExt cx="1591798" cy="785102"/>
          </a:xfrm>
        </p:grpSpPr>
        <p:sp>
          <p:nvSpPr>
            <p:cNvPr id="36" name="Text Box 35"/>
            <p:cNvSpPr txBox="1"/>
            <p:nvPr/>
          </p:nvSpPr>
          <p:spPr>
            <a:xfrm>
              <a:off x="5057606" y="5799692"/>
              <a:ext cx="1591798" cy="299085"/>
            </a:xfrm>
            <a:prstGeom prst="rect">
              <a:avLst/>
            </a:prstGeom>
            <a:noFill/>
          </p:spPr>
          <p:txBody>
            <a:bodyPr wrap="square" rtlCol="0">
              <a:spAutoFit/>
            </a:bodyPr>
            <a:lstStyle/>
            <a:p>
              <a:r>
                <a:rPr lang="es-ES_tradnl" altLang="en-US" sz="1350" dirty="0" err="1">
                  <a:latin typeface="+mj-lt"/>
                </a:rPr>
                <a:t>Battery</a:t>
              </a:r>
              <a:r>
                <a:rPr lang="es-ES_tradnl" altLang="en-US" sz="1350" dirty="0">
                  <a:latin typeface="+mj-lt"/>
                </a:rPr>
                <a:t>-free </a:t>
              </a:r>
              <a:r>
                <a:rPr lang="es-ES_tradnl" altLang="en-US" sz="1350" dirty="0" err="1">
                  <a:latin typeface="+mj-lt"/>
                </a:rPr>
                <a:t>device</a:t>
              </a:r>
              <a:endParaRPr lang="es-ES_tradnl" altLang="en-US" sz="1350" dirty="0">
                <a:latin typeface="+mj-lt"/>
              </a:endParaRPr>
            </a:p>
          </p:txBody>
        </p:sp>
        <p:pic>
          <p:nvPicPr>
            <p:cNvPr id="4" name="Picture 3" descr="pcb-board">
              <a:extLst>
                <a:ext uri="{FF2B5EF4-FFF2-40B4-BE49-F238E27FC236}">
                  <a16:creationId xmlns:a16="http://schemas.microsoft.com/office/drawing/2014/main" id="{9C3172B4-84A8-4611-98E7-7C1671F79150}"/>
                </a:ext>
              </a:extLst>
            </p:cNvPr>
            <p:cNvPicPr>
              <a:picLocks noChangeAspect="1"/>
            </p:cNvPicPr>
            <p:nvPr/>
          </p:nvPicPr>
          <p:blipFill>
            <a:blip r:embed="rId17"/>
            <a:stretch>
              <a:fillRect/>
            </a:stretch>
          </p:blipFill>
          <p:spPr>
            <a:xfrm>
              <a:off x="5597593" y="5313675"/>
              <a:ext cx="447435" cy="486017"/>
            </a:xfrm>
            <a:prstGeom prst="rect">
              <a:avLst/>
            </a:prstGeom>
          </p:spPr>
        </p:pic>
      </p:grpSp>
      <p:sp>
        <p:nvSpPr>
          <p:cNvPr id="32" name="Footer Placeholder 1">
            <a:extLst>
              <a:ext uri="{FF2B5EF4-FFF2-40B4-BE49-F238E27FC236}">
                <a16:creationId xmlns:a16="http://schemas.microsoft.com/office/drawing/2014/main" id="{37198C31-0FF2-7DAB-D247-2FF926A1407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1945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fade">
                                      <p:cBhvr>
                                        <p:cTn id="43" dur="500"/>
                                        <p:tgtEl>
                                          <p:spTgt spid="4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38" grpId="0"/>
      <p:bldP spid="38" grpId="1"/>
      <p:bldP spid="3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b="1" dirty="0">
                <a:sym typeface="Wingdings" pitchFamily="2" charset="2"/>
              </a:rPr>
              <a:t>Let us recall what was covered in the last lecture</a:t>
            </a:r>
          </a:p>
          <a:p>
            <a:r>
              <a:rPr lang="en-US" dirty="0">
                <a:latin typeface="+mj-lt"/>
              </a:rPr>
              <a:t>Energy consumption calculation</a:t>
            </a:r>
          </a:p>
          <a:p>
            <a:r>
              <a:rPr lang="en-US" dirty="0">
                <a:latin typeface="+mj-lt"/>
              </a:rPr>
              <a:t>Low-power wireless transmissions using backscatter mechanism</a:t>
            </a:r>
          </a:p>
          <a:p>
            <a:r>
              <a:rPr lang="en-US" dirty="0">
                <a:latin typeface="+mj-lt"/>
              </a:rPr>
              <a:t>Backscatter like mechanism and </a:t>
            </a:r>
            <a:r>
              <a:rPr lang="en-US" dirty="0" err="1">
                <a:latin typeface="+mj-lt"/>
              </a:rPr>
              <a:t>LiFi</a:t>
            </a:r>
            <a:endParaRPr lang="en-US" dirty="0">
              <a:latin typeface="+mj-lt"/>
            </a:endParaRPr>
          </a:p>
          <a:p>
            <a:r>
              <a:rPr lang="en-US" b="1" dirty="0">
                <a:latin typeface="+mj-lt"/>
              </a:rPr>
              <a:t>Communication layers and medium access control</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64</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694069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3139" y="3166339"/>
            <a:ext cx="6905722" cy="1258094"/>
          </a:xfrm>
        </p:spPr>
        <p:txBody>
          <a:bodyPr>
            <a:normAutofit/>
          </a:bodyPr>
          <a:lstStyle/>
          <a:p>
            <a:pPr marL="0" indent="0" algn="ctr">
              <a:buNone/>
            </a:pPr>
            <a:r>
              <a:rPr lang="en-US" sz="4800" dirty="0"/>
              <a:t>Communication Layers</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65</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941047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4B45-370E-4AF6-BD10-25EB3F725C64}"/>
              </a:ext>
            </a:extLst>
          </p:cNvPr>
          <p:cNvSpPr>
            <a:spLocks noGrp="1"/>
          </p:cNvSpPr>
          <p:nvPr>
            <p:ph type="title"/>
          </p:nvPr>
        </p:nvSpPr>
        <p:spPr/>
        <p:txBody>
          <a:bodyPr>
            <a:normAutofit/>
          </a:bodyPr>
          <a:lstStyle/>
          <a:p>
            <a:r>
              <a:rPr lang="en-US" sz="4000" dirty="0">
                <a:latin typeface="+mn-lt"/>
              </a:rPr>
              <a:t>What are the various communication layers?</a:t>
            </a:r>
          </a:p>
        </p:txBody>
      </p:sp>
      <p:sp>
        <p:nvSpPr>
          <p:cNvPr id="3" name="Content Placeholder 2">
            <a:extLst>
              <a:ext uri="{FF2B5EF4-FFF2-40B4-BE49-F238E27FC236}">
                <a16:creationId xmlns:a16="http://schemas.microsoft.com/office/drawing/2014/main" id="{D72A8503-F41A-4802-8352-3D75259A6F30}"/>
              </a:ext>
            </a:extLst>
          </p:cNvPr>
          <p:cNvSpPr>
            <a:spLocks noGrp="1"/>
          </p:cNvSpPr>
          <p:nvPr>
            <p:ph idx="1"/>
          </p:nvPr>
        </p:nvSpPr>
        <p:spPr>
          <a:xfrm>
            <a:off x="1015621" y="1690688"/>
            <a:ext cx="10515600" cy="4351338"/>
          </a:xfrm>
        </p:spPr>
        <p:txBody>
          <a:bodyPr/>
          <a:lstStyle/>
          <a:p>
            <a:endParaRPr lang="en-US" dirty="0"/>
          </a:p>
          <a:p>
            <a:r>
              <a:rPr lang="en-US" dirty="0">
                <a:latin typeface="+mj-lt"/>
              </a:rPr>
              <a:t>Application</a:t>
            </a:r>
          </a:p>
          <a:p>
            <a:r>
              <a:rPr lang="en-US" dirty="0">
                <a:latin typeface="+mj-lt"/>
              </a:rPr>
              <a:t>Presentation</a:t>
            </a:r>
          </a:p>
          <a:p>
            <a:r>
              <a:rPr lang="en-US" dirty="0">
                <a:latin typeface="+mj-lt"/>
              </a:rPr>
              <a:t>Session</a:t>
            </a:r>
          </a:p>
          <a:p>
            <a:r>
              <a:rPr lang="en-US" dirty="0">
                <a:latin typeface="+mj-lt"/>
              </a:rPr>
              <a:t>Transport</a:t>
            </a:r>
          </a:p>
          <a:p>
            <a:r>
              <a:rPr lang="en-US" dirty="0">
                <a:latin typeface="+mj-lt"/>
              </a:rPr>
              <a:t>Network</a:t>
            </a:r>
          </a:p>
          <a:p>
            <a:r>
              <a:rPr lang="en-US" dirty="0">
                <a:latin typeface="+mj-lt"/>
              </a:rPr>
              <a:t>Data Link</a:t>
            </a:r>
          </a:p>
          <a:p>
            <a:r>
              <a:rPr lang="en-US" dirty="0">
                <a:latin typeface="+mj-lt"/>
              </a:rPr>
              <a:t>Physical</a:t>
            </a:r>
          </a:p>
        </p:txBody>
      </p:sp>
      <p:sp>
        <p:nvSpPr>
          <p:cNvPr id="4" name="Slide Number Placeholder 3">
            <a:extLst>
              <a:ext uri="{FF2B5EF4-FFF2-40B4-BE49-F238E27FC236}">
                <a16:creationId xmlns:a16="http://schemas.microsoft.com/office/drawing/2014/main" id="{8CC07876-FBFC-4AE5-9766-D9560F9930F9}"/>
              </a:ext>
            </a:extLst>
          </p:cNvPr>
          <p:cNvSpPr>
            <a:spLocks noGrp="1"/>
          </p:cNvSpPr>
          <p:nvPr>
            <p:ph type="sldNum" sz="quarter" idx="12"/>
          </p:nvPr>
        </p:nvSpPr>
        <p:spPr/>
        <p:txBody>
          <a:bodyPr/>
          <a:lstStyle/>
          <a:p>
            <a:fld id="{0778C724-3839-4D76-A707-B4C23905D055}" type="slidenum">
              <a:rPr lang="en-US" smtClean="0"/>
              <a:t>66</a:t>
            </a:fld>
            <a:endParaRPr lang="en-US"/>
          </a:p>
        </p:txBody>
      </p:sp>
    </p:spTree>
    <p:extLst>
      <p:ext uri="{BB962C8B-B14F-4D97-AF65-F5344CB8AC3E}">
        <p14:creationId xmlns:p14="http://schemas.microsoft.com/office/powerpoint/2010/main" val="8932797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t>OSI model of communication layers</a:t>
            </a:r>
          </a:p>
        </p:txBody>
      </p:sp>
      <p:sp>
        <p:nvSpPr>
          <p:cNvPr id="3" name="Content Placeholder 2">
            <a:extLst>
              <a:ext uri="{FF2B5EF4-FFF2-40B4-BE49-F238E27FC236}">
                <a16:creationId xmlns:a16="http://schemas.microsoft.com/office/drawing/2014/main" id="{95748590-1808-4AA5-B592-C13E71EF3804}"/>
              </a:ext>
            </a:extLst>
          </p:cNvPr>
          <p:cNvSpPr>
            <a:spLocks noGrp="1"/>
          </p:cNvSpPr>
          <p:nvPr>
            <p:ph idx="1"/>
          </p:nvPr>
        </p:nvSpPr>
        <p:spPr>
          <a:xfrm>
            <a:off x="838200" y="1855787"/>
            <a:ext cx="10515600" cy="4351338"/>
          </a:xfrm>
        </p:spPr>
        <p:txBody>
          <a:bodyPr>
            <a:normAutofit fontScale="92500" lnSpcReduction="20000"/>
          </a:bodyPr>
          <a:lstStyle/>
          <a:p>
            <a:r>
              <a:rPr lang="en-US" dirty="0">
                <a:latin typeface="+mj-lt"/>
              </a:rPr>
              <a:t>Transport</a:t>
            </a:r>
          </a:p>
          <a:p>
            <a:pPr lvl="1"/>
            <a:r>
              <a:rPr lang="en-US" dirty="0">
                <a:latin typeface="+mj-lt"/>
              </a:rPr>
              <a:t>How to form connections between computers</a:t>
            </a:r>
          </a:p>
          <a:p>
            <a:pPr lvl="1"/>
            <a:r>
              <a:rPr lang="en-US" dirty="0">
                <a:latin typeface="+mj-lt"/>
              </a:rPr>
              <a:t>TCP and UDP</a:t>
            </a:r>
          </a:p>
          <a:p>
            <a:r>
              <a:rPr lang="en-US" dirty="0">
                <a:latin typeface="+mj-lt"/>
              </a:rPr>
              <a:t>Network</a:t>
            </a:r>
          </a:p>
          <a:p>
            <a:pPr lvl="1"/>
            <a:r>
              <a:rPr lang="en-US" dirty="0">
                <a:latin typeface="+mj-lt"/>
              </a:rPr>
              <a:t>How to send packets between networks</a:t>
            </a:r>
          </a:p>
          <a:p>
            <a:pPr lvl="1"/>
            <a:r>
              <a:rPr lang="en-US" dirty="0">
                <a:latin typeface="+mj-lt"/>
              </a:rPr>
              <a:t>IP</a:t>
            </a:r>
          </a:p>
          <a:p>
            <a:r>
              <a:rPr lang="en-US" dirty="0">
                <a:latin typeface="+mj-lt"/>
              </a:rPr>
              <a:t>Data Link</a:t>
            </a:r>
          </a:p>
          <a:p>
            <a:pPr lvl="1"/>
            <a:r>
              <a:rPr lang="en-US" dirty="0">
                <a:latin typeface="+mj-lt"/>
              </a:rPr>
              <a:t>How to send frames of data</a:t>
            </a:r>
          </a:p>
          <a:p>
            <a:pPr lvl="1"/>
            <a:r>
              <a:rPr lang="en-US" dirty="0">
                <a:latin typeface="+mj-lt"/>
              </a:rPr>
              <a:t>Ethernet, </a:t>
            </a:r>
            <a:r>
              <a:rPr lang="en-US" dirty="0" err="1">
                <a:latin typeface="+mj-lt"/>
              </a:rPr>
              <a:t>WiFi</a:t>
            </a:r>
            <a:endParaRPr lang="en-US" dirty="0">
              <a:latin typeface="+mj-lt"/>
            </a:endParaRPr>
          </a:p>
          <a:p>
            <a:r>
              <a:rPr lang="en-US" dirty="0">
                <a:latin typeface="+mj-lt"/>
              </a:rPr>
              <a:t>Physical</a:t>
            </a:r>
          </a:p>
          <a:p>
            <a:pPr lvl="1"/>
            <a:r>
              <a:rPr lang="en-US" dirty="0">
                <a:latin typeface="+mj-lt"/>
              </a:rPr>
              <a:t>How to send individual bits</a:t>
            </a:r>
          </a:p>
          <a:p>
            <a:pPr lvl="1"/>
            <a:r>
              <a:rPr lang="en-US" dirty="0">
                <a:latin typeface="+mj-lt"/>
              </a:rPr>
              <a:t>Ethernet, </a:t>
            </a:r>
            <a:r>
              <a:rPr lang="en-US" dirty="0" err="1">
                <a:latin typeface="+mj-lt"/>
              </a:rPr>
              <a:t>WiFi</a:t>
            </a:r>
            <a:endParaRPr lang="en-US" dirty="0">
              <a:latin typeface="+mj-lt"/>
            </a:endParaRPr>
          </a:p>
          <a:p>
            <a:endParaRPr lang="en-US" dirty="0"/>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67</a:t>
            </a:fld>
            <a:endParaRPr lang="en-US"/>
          </a:p>
        </p:txBody>
      </p:sp>
      <p:pic>
        <p:nvPicPr>
          <p:cNvPr id="5" name="Picture 2" descr="https://fthmb.tqn.com/FJRd1u3NJuT-4w3EoA3Pf7HVX9E=/768x0/filters:no_upscale()/Osi-model-jb.svg-57f7b9af3df78c690f6305e8.png">
            <a:extLst>
              <a:ext uri="{FF2B5EF4-FFF2-40B4-BE49-F238E27FC236}">
                <a16:creationId xmlns:a16="http://schemas.microsoft.com/office/drawing/2014/main" id="{92BC2339-5A96-487D-8070-4FC238FEED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28524" y="1257300"/>
            <a:ext cx="415187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347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C8AE-C498-4811-8E91-6876E4E1106B}"/>
              </a:ext>
            </a:extLst>
          </p:cNvPr>
          <p:cNvSpPr>
            <a:spLocks noGrp="1"/>
          </p:cNvSpPr>
          <p:nvPr>
            <p:ph type="title"/>
          </p:nvPr>
        </p:nvSpPr>
        <p:spPr/>
        <p:txBody>
          <a:bodyPr>
            <a:normAutofit/>
          </a:bodyPr>
          <a:lstStyle/>
          <a:p>
            <a:r>
              <a:rPr lang="en-US" sz="4000" dirty="0">
                <a:latin typeface="+mn-lt"/>
              </a:rPr>
              <a:t>Protocols are “layered”</a:t>
            </a:r>
          </a:p>
        </p:txBody>
      </p:sp>
      <p:sp>
        <p:nvSpPr>
          <p:cNvPr id="15" name="Content Placeholder 14">
            <a:extLst>
              <a:ext uri="{FF2B5EF4-FFF2-40B4-BE49-F238E27FC236}">
                <a16:creationId xmlns:a16="http://schemas.microsoft.com/office/drawing/2014/main" id="{4A9AB335-AF5E-44F6-B01E-1EC1237C6DF1}"/>
              </a:ext>
            </a:extLst>
          </p:cNvPr>
          <p:cNvSpPr>
            <a:spLocks noGrp="1"/>
          </p:cNvSpPr>
          <p:nvPr>
            <p:ph idx="1"/>
          </p:nvPr>
        </p:nvSpPr>
        <p:spPr>
          <a:xfrm>
            <a:off x="838200" y="1690688"/>
            <a:ext cx="10515600" cy="4351338"/>
          </a:xfrm>
        </p:spPr>
        <p:txBody>
          <a:bodyPr>
            <a:normAutofit/>
          </a:bodyPr>
          <a:lstStyle/>
          <a:p>
            <a:r>
              <a:rPr lang="en-US" dirty="0">
                <a:latin typeface="+mj-lt"/>
              </a:rPr>
              <a:t>Headers for each layer of communication wraps data</a:t>
            </a:r>
          </a:p>
          <a:p>
            <a:pPr lvl="1"/>
            <a:r>
              <a:rPr lang="en-US" dirty="0">
                <a:latin typeface="+mj-lt"/>
              </a:rPr>
              <a:t>Data is wrapped with header for the network to make a packet</a:t>
            </a:r>
          </a:p>
          <a:p>
            <a:pPr lvl="1"/>
            <a:r>
              <a:rPr lang="en-US" dirty="0">
                <a:latin typeface="+mj-lt"/>
              </a:rPr>
              <a:t>Packet is wrapped with header for the link to make a frame</a:t>
            </a:r>
          </a:p>
        </p:txBody>
      </p:sp>
      <p:sp>
        <p:nvSpPr>
          <p:cNvPr id="4" name="Slide Number Placeholder 3">
            <a:extLst>
              <a:ext uri="{FF2B5EF4-FFF2-40B4-BE49-F238E27FC236}">
                <a16:creationId xmlns:a16="http://schemas.microsoft.com/office/drawing/2014/main" id="{0209BE0B-CB7E-4DEE-8347-C97B543754F9}"/>
              </a:ext>
            </a:extLst>
          </p:cNvPr>
          <p:cNvSpPr>
            <a:spLocks noGrp="1"/>
          </p:cNvSpPr>
          <p:nvPr>
            <p:ph type="sldNum" sz="quarter" idx="12"/>
          </p:nvPr>
        </p:nvSpPr>
        <p:spPr/>
        <p:txBody>
          <a:bodyPr/>
          <a:lstStyle/>
          <a:p>
            <a:fld id="{0778C724-3839-4D76-A707-B4C23905D055}" type="slidenum">
              <a:rPr lang="en-US" smtClean="0"/>
              <a:t>68</a:t>
            </a:fld>
            <a:endParaRPr lang="en-US"/>
          </a:p>
        </p:txBody>
      </p:sp>
      <p:sp>
        <p:nvSpPr>
          <p:cNvPr id="7" name="Rectangle 13">
            <a:extLst>
              <a:ext uri="{FF2B5EF4-FFF2-40B4-BE49-F238E27FC236}">
                <a16:creationId xmlns:a16="http://schemas.microsoft.com/office/drawing/2014/main" id="{0AAAE2CB-A98E-4543-A1E1-EAC4A8EE9EB1}"/>
              </a:ext>
            </a:extLst>
          </p:cNvPr>
          <p:cNvSpPr>
            <a:spLocks noChangeArrowheads="1"/>
          </p:cNvSpPr>
          <p:nvPr/>
        </p:nvSpPr>
        <p:spPr bwMode="auto">
          <a:xfrm>
            <a:off x="3362388" y="4070875"/>
            <a:ext cx="2310505" cy="693152"/>
          </a:xfrm>
          <a:prstGeom prst="rect">
            <a:avLst/>
          </a:prstGeom>
          <a:solidFill>
            <a:srgbClr val="F6F5BD"/>
          </a:solidFill>
          <a:ln w="12700">
            <a:solidFill>
              <a:schemeClr val="tx1"/>
            </a:solidFill>
            <a:miter lim="800000"/>
            <a:headEnd/>
            <a:tailEnd/>
          </a:ln>
          <a:effectLst/>
        </p:spPr>
        <p:txBody>
          <a:bodyPr wrap="none" anchor="ctr"/>
          <a:lstStyle/>
          <a:p>
            <a:pPr algn="ctr"/>
            <a:r>
              <a:rPr lang="en-US" sz="2000" dirty="0"/>
              <a:t>Data</a:t>
            </a:r>
          </a:p>
        </p:txBody>
      </p:sp>
      <p:sp>
        <p:nvSpPr>
          <p:cNvPr id="8" name="Rectangle 14">
            <a:extLst>
              <a:ext uri="{FF2B5EF4-FFF2-40B4-BE49-F238E27FC236}">
                <a16:creationId xmlns:a16="http://schemas.microsoft.com/office/drawing/2014/main" id="{B2A5F7A7-16A2-491B-826F-4C6538FF0656}"/>
              </a:ext>
            </a:extLst>
          </p:cNvPr>
          <p:cNvSpPr>
            <a:spLocks noChangeArrowheads="1"/>
          </p:cNvSpPr>
          <p:nvPr/>
        </p:nvSpPr>
        <p:spPr bwMode="auto">
          <a:xfrm>
            <a:off x="5672894" y="4070875"/>
            <a:ext cx="1386303" cy="693152"/>
          </a:xfrm>
          <a:prstGeom prst="rect">
            <a:avLst/>
          </a:prstGeom>
          <a:solidFill>
            <a:schemeClr val="accent5">
              <a:lumMod val="60000"/>
              <a:lumOff val="40000"/>
            </a:schemeClr>
          </a:solidFill>
          <a:ln w="12700">
            <a:solidFill>
              <a:schemeClr val="tx1"/>
            </a:solidFill>
            <a:miter lim="800000"/>
            <a:headEnd/>
            <a:tailEnd/>
          </a:ln>
          <a:effectLst/>
        </p:spPr>
        <p:txBody>
          <a:bodyPr wrap="none" anchor="ctr"/>
          <a:lstStyle/>
          <a:p>
            <a:pPr algn="ctr"/>
            <a:r>
              <a:rPr lang="en-US" sz="2000" dirty="0"/>
              <a:t>Packet</a:t>
            </a:r>
            <a:br>
              <a:rPr lang="en-US" sz="2000" dirty="0"/>
            </a:br>
            <a:r>
              <a:rPr lang="en-US" sz="2000" dirty="0"/>
              <a:t>Header</a:t>
            </a:r>
          </a:p>
        </p:txBody>
      </p:sp>
      <p:sp>
        <p:nvSpPr>
          <p:cNvPr id="9" name="Rectangle 27">
            <a:extLst>
              <a:ext uri="{FF2B5EF4-FFF2-40B4-BE49-F238E27FC236}">
                <a16:creationId xmlns:a16="http://schemas.microsoft.com/office/drawing/2014/main" id="{20025FE0-99CC-4402-AA3A-761A99708BDD}"/>
              </a:ext>
            </a:extLst>
          </p:cNvPr>
          <p:cNvSpPr>
            <a:spLocks noChangeArrowheads="1"/>
          </p:cNvSpPr>
          <p:nvPr/>
        </p:nvSpPr>
        <p:spPr bwMode="auto">
          <a:xfrm>
            <a:off x="7059197" y="4070875"/>
            <a:ext cx="1386303" cy="693152"/>
          </a:xfrm>
          <a:prstGeom prst="rect">
            <a:avLst/>
          </a:prstGeom>
          <a:solidFill>
            <a:schemeClr val="accent2">
              <a:lumMod val="40000"/>
              <a:lumOff val="60000"/>
            </a:schemeClr>
          </a:solidFill>
          <a:ln w="12700">
            <a:solidFill>
              <a:schemeClr val="tx1"/>
            </a:solidFill>
            <a:miter lim="800000"/>
            <a:headEnd/>
            <a:tailEnd/>
          </a:ln>
          <a:effectLst/>
        </p:spPr>
        <p:txBody>
          <a:bodyPr wrap="none" anchor="ctr"/>
          <a:lstStyle/>
          <a:p>
            <a:pPr algn="ctr"/>
            <a:r>
              <a:rPr lang="en-US" sz="2000" dirty="0"/>
              <a:t>Frame</a:t>
            </a:r>
            <a:br>
              <a:rPr lang="en-US" sz="2000" dirty="0"/>
            </a:br>
            <a:r>
              <a:rPr lang="en-US" sz="2000" dirty="0"/>
              <a:t>Header</a:t>
            </a:r>
          </a:p>
        </p:txBody>
      </p:sp>
      <p:sp>
        <p:nvSpPr>
          <p:cNvPr id="11" name="AutoShape 39">
            <a:extLst>
              <a:ext uri="{FF2B5EF4-FFF2-40B4-BE49-F238E27FC236}">
                <a16:creationId xmlns:a16="http://schemas.microsoft.com/office/drawing/2014/main" id="{815BDD4A-5E1F-4B24-9DEB-0BFB92264BE4}"/>
              </a:ext>
            </a:extLst>
          </p:cNvPr>
          <p:cNvSpPr>
            <a:spLocks/>
          </p:cNvSpPr>
          <p:nvPr/>
        </p:nvSpPr>
        <p:spPr bwMode="auto">
          <a:xfrm rot="5400000">
            <a:off x="5095267" y="1841547"/>
            <a:ext cx="231051" cy="3696809"/>
          </a:xfrm>
          <a:prstGeom prst="leftBrace">
            <a:avLst>
              <a:gd name="adj1" fmla="val 133333"/>
              <a:gd name="adj2" fmla="val 50000"/>
            </a:avLst>
          </a:prstGeom>
          <a:noFill/>
          <a:ln w="38100">
            <a:solidFill>
              <a:schemeClr val="tx1"/>
            </a:solidFill>
            <a:round/>
            <a:headEnd/>
            <a:tailEnd/>
          </a:ln>
          <a:effectLst/>
        </p:spPr>
        <p:txBody>
          <a:bodyPr wrap="none" anchor="ctr"/>
          <a:lstStyle/>
          <a:p>
            <a:endParaRPr lang="en-US" dirty="0">
              <a:latin typeface="Calibri" pitchFamily="34" charset="0"/>
            </a:endParaRPr>
          </a:p>
        </p:txBody>
      </p:sp>
      <p:sp>
        <p:nvSpPr>
          <p:cNvPr id="12" name="Text Box 40">
            <a:extLst>
              <a:ext uri="{FF2B5EF4-FFF2-40B4-BE49-F238E27FC236}">
                <a16:creationId xmlns:a16="http://schemas.microsoft.com/office/drawing/2014/main" id="{FDA99B6A-5556-4A02-A91C-06B006BB1D5B}"/>
              </a:ext>
            </a:extLst>
          </p:cNvPr>
          <p:cNvSpPr txBox="1">
            <a:spLocks noChangeArrowheads="1"/>
          </p:cNvSpPr>
          <p:nvPr/>
        </p:nvSpPr>
        <p:spPr bwMode="auto">
          <a:xfrm>
            <a:off x="3906749" y="3024435"/>
            <a:ext cx="2608086" cy="523220"/>
          </a:xfrm>
          <a:prstGeom prst="rect">
            <a:avLst/>
          </a:prstGeom>
          <a:noFill/>
          <a:ln w="12700">
            <a:noFill/>
            <a:miter lim="800000"/>
            <a:headEnd/>
            <a:tailEnd/>
          </a:ln>
          <a:effectLst/>
        </p:spPr>
        <p:txBody>
          <a:bodyPr wrap="none" anchor="ctr">
            <a:spAutoFit/>
          </a:bodyPr>
          <a:lstStyle/>
          <a:p>
            <a:pPr algn="ctr"/>
            <a:r>
              <a:rPr lang="en-US" sz="2800" dirty="0"/>
              <a:t>Internet Packet</a:t>
            </a:r>
          </a:p>
        </p:txBody>
      </p:sp>
      <p:sp>
        <p:nvSpPr>
          <p:cNvPr id="13" name="AutoShape 52">
            <a:extLst>
              <a:ext uri="{FF2B5EF4-FFF2-40B4-BE49-F238E27FC236}">
                <a16:creationId xmlns:a16="http://schemas.microsoft.com/office/drawing/2014/main" id="{26BDED53-5825-43BC-BDAF-F3006BB5CD5B}"/>
              </a:ext>
            </a:extLst>
          </p:cNvPr>
          <p:cNvSpPr>
            <a:spLocks/>
          </p:cNvSpPr>
          <p:nvPr/>
        </p:nvSpPr>
        <p:spPr bwMode="auto">
          <a:xfrm rot="5400000" flipH="1" flipV="1">
            <a:off x="5740283" y="2534698"/>
            <a:ext cx="231051" cy="5083112"/>
          </a:xfrm>
          <a:prstGeom prst="leftBrace">
            <a:avLst>
              <a:gd name="adj1" fmla="val 183333"/>
              <a:gd name="adj2" fmla="val 50000"/>
            </a:avLst>
          </a:prstGeom>
          <a:noFill/>
          <a:ln w="38100">
            <a:solidFill>
              <a:schemeClr val="tx1"/>
            </a:solidFill>
            <a:round/>
            <a:headEnd/>
            <a:tailEnd/>
          </a:ln>
          <a:effectLst/>
        </p:spPr>
        <p:txBody>
          <a:bodyPr wrap="none" anchor="ctr"/>
          <a:lstStyle/>
          <a:p>
            <a:endParaRPr lang="en-US" dirty="0">
              <a:latin typeface="Calibri" pitchFamily="34" charset="0"/>
            </a:endParaRPr>
          </a:p>
        </p:txBody>
      </p:sp>
      <p:sp>
        <p:nvSpPr>
          <p:cNvPr id="14" name="Text Box 53">
            <a:extLst>
              <a:ext uri="{FF2B5EF4-FFF2-40B4-BE49-F238E27FC236}">
                <a16:creationId xmlns:a16="http://schemas.microsoft.com/office/drawing/2014/main" id="{25059D0F-22F2-4DE0-96B3-BB32B573F5F8}"/>
              </a:ext>
            </a:extLst>
          </p:cNvPr>
          <p:cNvSpPr txBox="1">
            <a:spLocks noChangeArrowheads="1"/>
          </p:cNvSpPr>
          <p:nvPr/>
        </p:nvSpPr>
        <p:spPr bwMode="auto">
          <a:xfrm>
            <a:off x="4536248" y="5191780"/>
            <a:ext cx="2639120" cy="523220"/>
          </a:xfrm>
          <a:prstGeom prst="rect">
            <a:avLst/>
          </a:prstGeom>
          <a:noFill/>
          <a:ln w="12700">
            <a:noFill/>
            <a:miter lim="800000"/>
            <a:headEnd/>
            <a:tailEnd/>
          </a:ln>
          <a:effectLst/>
        </p:spPr>
        <p:txBody>
          <a:bodyPr wrap="none" anchor="ctr">
            <a:spAutoFit/>
          </a:bodyPr>
          <a:lstStyle/>
          <a:p>
            <a:pPr algn="ctr"/>
            <a:r>
              <a:rPr lang="en-US" sz="2800" dirty="0"/>
              <a:t>Ethernet Frame</a:t>
            </a:r>
          </a:p>
        </p:txBody>
      </p:sp>
    </p:spTree>
    <p:extLst>
      <p:ext uri="{BB962C8B-B14F-4D97-AF65-F5344CB8AC3E}">
        <p14:creationId xmlns:p14="http://schemas.microsoft.com/office/powerpoint/2010/main" val="319247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p:bldP spid="13" grpId="0" animBg="1"/>
      <p:bldP spid="1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51DB-B92E-4EB6-B455-24FA5A5E1C7A}"/>
              </a:ext>
            </a:extLst>
          </p:cNvPr>
          <p:cNvSpPr>
            <a:spLocks noGrp="1"/>
          </p:cNvSpPr>
          <p:nvPr>
            <p:ph type="title"/>
          </p:nvPr>
        </p:nvSpPr>
        <p:spPr/>
        <p:txBody>
          <a:bodyPr/>
          <a:lstStyle/>
          <a:p>
            <a:r>
              <a:rPr lang="en-US" dirty="0"/>
              <a:t>Data Link Layer</a:t>
            </a:r>
          </a:p>
        </p:txBody>
      </p:sp>
      <p:sp>
        <p:nvSpPr>
          <p:cNvPr id="3" name="Content Placeholder 2">
            <a:extLst>
              <a:ext uri="{FF2B5EF4-FFF2-40B4-BE49-F238E27FC236}">
                <a16:creationId xmlns:a16="http://schemas.microsoft.com/office/drawing/2014/main" id="{38C71C25-7B48-462F-86BD-6A0A89A8435E}"/>
              </a:ext>
            </a:extLst>
          </p:cNvPr>
          <p:cNvSpPr>
            <a:spLocks noGrp="1"/>
          </p:cNvSpPr>
          <p:nvPr>
            <p:ph idx="1"/>
          </p:nvPr>
        </p:nvSpPr>
        <p:spPr>
          <a:xfrm>
            <a:off x="838200" y="1500255"/>
            <a:ext cx="10515600" cy="4412491"/>
          </a:xfrm>
        </p:spPr>
        <p:txBody>
          <a:bodyPr>
            <a:noAutofit/>
          </a:bodyPr>
          <a:lstStyle/>
          <a:p>
            <a:r>
              <a:rPr lang="en-US" dirty="0">
                <a:latin typeface="+mj-lt"/>
              </a:rPr>
              <a:t>Framing</a:t>
            </a:r>
          </a:p>
          <a:p>
            <a:pPr lvl="1"/>
            <a:r>
              <a:rPr lang="en-US" dirty="0">
                <a:latin typeface="+mj-lt"/>
              </a:rPr>
              <a:t>Combine arbitrary bits into a “packet” of data</a:t>
            </a:r>
            <a:endParaRPr lang="en-US" sz="2800" dirty="0">
              <a:latin typeface="+mj-lt"/>
            </a:endParaRPr>
          </a:p>
          <a:p>
            <a:r>
              <a:rPr lang="en-US" dirty="0">
                <a:latin typeface="+mj-lt"/>
              </a:rPr>
              <a:t>Logical link control</a:t>
            </a:r>
          </a:p>
          <a:p>
            <a:pPr lvl="1"/>
            <a:r>
              <a:rPr lang="en-US" dirty="0">
                <a:latin typeface="+mj-lt"/>
              </a:rPr>
              <a:t>Manage transfer between transmitter and receiver</a:t>
            </a:r>
          </a:p>
          <a:p>
            <a:pPr lvl="1"/>
            <a:r>
              <a:rPr lang="en-US" dirty="0">
                <a:latin typeface="+mj-lt"/>
              </a:rPr>
              <a:t>Error detection and correction</a:t>
            </a:r>
            <a:endParaRPr lang="en-US" sz="2800" dirty="0">
              <a:latin typeface="+mj-lt"/>
            </a:endParaRPr>
          </a:p>
          <a:p>
            <a:r>
              <a:rPr lang="en-US" dirty="0">
                <a:latin typeface="+mj-lt"/>
              </a:rPr>
              <a:t>Media access</a:t>
            </a:r>
          </a:p>
          <a:p>
            <a:pPr lvl="1"/>
            <a:r>
              <a:rPr lang="en-US" dirty="0">
                <a:latin typeface="+mj-lt"/>
              </a:rPr>
              <a:t>Controlling which device gets to transmit next</a:t>
            </a:r>
            <a:endParaRPr lang="en-US" sz="2800" dirty="0">
              <a:latin typeface="+mj-lt"/>
            </a:endParaRPr>
          </a:p>
          <a:p>
            <a:r>
              <a:rPr lang="en-US" dirty="0">
                <a:latin typeface="+mj-lt"/>
              </a:rPr>
              <a:t>Inherently coupled to PHY and its decisions</a:t>
            </a:r>
          </a:p>
        </p:txBody>
      </p:sp>
      <p:sp>
        <p:nvSpPr>
          <p:cNvPr id="4" name="Slide Number Placeholder 3">
            <a:extLst>
              <a:ext uri="{FF2B5EF4-FFF2-40B4-BE49-F238E27FC236}">
                <a16:creationId xmlns:a16="http://schemas.microsoft.com/office/drawing/2014/main" id="{09F9CB44-92D1-4219-BA45-F09F44C389B9}"/>
              </a:ext>
            </a:extLst>
          </p:cNvPr>
          <p:cNvSpPr>
            <a:spLocks noGrp="1"/>
          </p:cNvSpPr>
          <p:nvPr>
            <p:ph type="sldNum" sz="quarter" idx="12"/>
          </p:nvPr>
        </p:nvSpPr>
        <p:spPr/>
        <p:txBody>
          <a:bodyPr/>
          <a:lstStyle/>
          <a:p>
            <a:fld id="{0778C724-3839-4D76-A707-B4C23905D055}" type="slidenum">
              <a:rPr lang="en-US" smtClean="0"/>
              <a:t>69</a:t>
            </a:fld>
            <a:endParaRPr lang="en-US"/>
          </a:p>
        </p:txBody>
      </p:sp>
    </p:spTree>
    <p:extLst>
      <p:ext uri="{BB962C8B-B14F-4D97-AF65-F5344CB8AC3E}">
        <p14:creationId xmlns:p14="http://schemas.microsoft.com/office/powerpoint/2010/main" val="822240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988" y="480146"/>
            <a:ext cx="10899560" cy="755073"/>
          </a:xfrm>
        </p:spPr>
        <p:txBody>
          <a:bodyPr>
            <a:normAutofit/>
          </a:bodyPr>
          <a:lstStyle/>
          <a:p>
            <a:r>
              <a:rPr lang="en-US" sz="4000" dirty="0">
                <a:latin typeface="+mn-lt"/>
              </a:rPr>
              <a:t>How do you measure the capacity of a battery?</a:t>
            </a:r>
            <a:endParaRPr lang="en-SG" sz="4000" dirty="0">
              <a:latin typeface="+mn-lt"/>
            </a:endParaRPr>
          </a:p>
        </p:txBody>
      </p:sp>
      <p:sp>
        <p:nvSpPr>
          <p:cNvPr id="3" name="Content Placeholder 2"/>
          <p:cNvSpPr>
            <a:spLocks noGrp="1"/>
          </p:cNvSpPr>
          <p:nvPr>
            <p:ph idx="1"/>
          </p:nvPr>
        </p:nvSpPr>
        <p:spPr>
          <a:xfrm>
            <a:off x="726988" y="1565130"/>
            <a:ext cx="10626812" cy="4973782"/>
          </a:xfrm>
        </p:spPr>
        <p:txBody>
          <a:bodyPr>
            <a:normAutofit/>
          </a:bodyPr>
          <a:lstStyle/>
          <a:p>
            <a:r>
              <a:rPr lang="en-US" dirty="0">
                <a:latin typeface="+mj-lt"/>
              </a:rPr>
              <a:t>The </a:t>
            </a:r>
            <a:r>
              <a:rPr lang="en-US" b="1" dirty="0">
                <a:latin typeface="+mj-lt"/>
              </a:rPr>
              <a:t>watt</a:t>
            </a:r>
            <a:r>
              <a:rPr lang="en-US" dirty="0">
                <a:latin typeface="+mj-lt"/>
              </a:rPr>
              <a:t>-</a:t>
            </a:r>
            <a:r>
              <a:rPr lang="en-US" b="1" dirty="0">
                <a:latin typeface="+mj-lt"/>
              </a:rPr>
              <a:t>hour</a:t>
            </a:r>
            <a:r>
              <a:rPr lang="en-US" dirty="0">
                <a:latin typeface="+mj-lt"/>
              </a:rPr>
              <a:t> (symbolized </a:t>
            </a:r>
            <a:r>
              <a:rPr lang="en-US" b="1" dirty="0" err="1">
                <a:latin typeface="+mj-lt"/>
              </a:rPr>
              <a:t>Wh</a:t>
            </a:r>
            <a:r>
              <a:rPr lang="en-US" dirty="0">
                <a:latin typeface="+mj-lt"/>
              </a:rPr>
              <a:t>) is a unit of energy equivalent to one </a:t>
            </a:r>
            <a:r>
              <a:rPr lang="en-US" b="1" dirty="0">
                <a:latin typeface="+mj-lt"/>
              </a:rPr>
              <a:t>watt</a:t>
            </a:r>
            <a:r>
              <a:rPr lang="en-US" dirty="0">
                <a:latin typeface="+mj-lt"/>
              </a:rPr>
              <a:t> (1 W) of power that is expended for one </a:t>
            </a:r>
            <a:r>
              <a:rPr lang="en-US" b="1" dirty="0">
                <a:latin typeface="+mj-lt"/>
              </a:rPr>
              <a:t>hour</a:t>
            </a:r>
            <a:r>
              <a:rPr lang="en-US" dirty="0">
                <a:latin typeface="+mj-lt"/>
              </a:rPr>
              <a:t> (1 h) of time.</a:t>
            </a:r>
          </a:p>
          <a:p>
            <a:pPr lvl="1"/>
            <a:r>
              <a:rPr lang="en-US" dirty="0" err="1">
                <a:latin typeface="+mj-lt"/>
              </a:rPr>
              <a:t>Macbook</a:t>
            </a:r>
            <a:r>
              <a:rPr lang="en-US" dirty="0">
                <a:latin typeface="+mj-lt"/>
              </a:rPr>
              <a:t> Pro 16 Inch: 99.6 Watt-hour</a:t>
            </a:r>
          </a:p>
          <a:p>
            <a:pPr lvl="1"/>
            <a:r>
              <a:rPr lang="en-US" dirty="0">
                <a:latin typeface="+mj-lt"/>
              </a:rPr>
              <a:t>iPad pro 12.9 Inch: 40.88 Watt-hour</a:t>
            </a:r>
          </a:p>
          <a:p>
            <a:pPr marL="457200" lvl="1" indent="0">
              <a:buNone/>
            </a:pPr>
            <a:endParaRPr lang="en-US" sz="2400" dirty="0">
              <a:latin typeface="+mj-lt"/>
            </a:endParaRPr>
          </a:p>
          <a:p>
            <a:pPr marL="457200" lvl="1" indent="0">
              <a:buNone/>
            </a:pPr>
            <a:endParaRPr lang="en-US" sz="2400" dirty="0">
              <a:latin typeface="+mj-lt"/>
            </a:endParaRPr>
          </a:p>
          <a:p>
            <a:r>
              <a:rPr lang="en-US" dirty="0">
                <a:latin typeface="+mj-lt"/>
              </a:rPr>
              <a:t>An </a:t>
            </a:r>
            <a:r>
              <a:rPr lang="en-US" b="1" dirty="0">
                <a:latin typeface="+mj-lt"/>
              </a:rPr>
              <a:t>ampere-hour</a:t>
            </a:r>
            <a:r>
              <a:rPr lang="en-US" dirty="0">
                <a:latin typeface="+mj-lt"/>
              </a:rPr>
              <a:t> or </a:t>
            </a:r>
            <a:r>
              <a:rPr lang="en-US" b="1" dirty="0">
                <a:latin typeface="+mj-lt"/>
              </a:rPr>
              <a:t>amp-hour</a:t>
            </a:r>
            <a:r>
              <a:rPr lang="en-US" dirty="0">
                <a:latin typeface="+mj-lt"/>
              </a:rPr>
              <a:t> (</a:t>
            </a:r>
            <a:r>
              <a:rPr lang="en-US" b="1" dirty="0">
                <a:latin typeface="+mj-lt"/>
              </a:rPr>
              <a:t>Ah</a:t>
            </a:r>
            <a:r>
              <a:rPr lang="en-US" dirty="0">
                <a:latin typeface="+mj-lt"/>
              </a:rPr>
              <a:t>) is a unit of electric charge equal to the charge transferred by a steady current of 1A flowing for one hour:</a:t>
            </a:r>
          </a:p>
          <a:p>
            <a:pPr lvl="1"/>
            <a:r>
              <a:rPr lang="en-US" sz="2400" dirty="0">
                <a:latin typeface="+mj-lt"/>
              </a:rPr>
              <a:t>AA Energizer Alkaline: 2500 </a:t>
            </a:r>
            <a:r>
              <a:rPr lang="en-US" sz="2400" dirty="0" err="1">
                <a:latin typeface="+mj-lt"/>
              </a:rPr>
              <a:t>mAh</a:t>
            </a:r>
            <a:r>
              <a:rPr lang="en-US" sz="2400" dirty="0">
                <a:latin typeface="+mj-lt"/>
              </a:rPr>
              <a:t> (1.5V), 3.75Wh</a:t>
            </a:r>
          </a:p>
        </p:txBody>
      </p:sp>
      <p:sp>
        <p:nvSpPr>
          <p:cNvPr id="4" name="Slide Number Placeholder 3"/>
          <p:cNvSpPr>
            <a:spLocks noGrp="1"/>
          </p:cNvSpPr>
          <p:nvPr>
            <p:ph type="sldNum" sz="quarter" idx="12"/>
          </p:nvPr>
        </p:nvSpPr>
        <p:spPr/>
        <p:txBody>
          <a:bodyPr/>
          <a:lstStyle/>
          <a:p>
            <a:fld id="{5C6FAEEE-D619-4E65-A0EF-E650D0B3166A}" type="slidenum">
              <a:rPr lang="en-US" smtClean="0"/>
              <a:t>7</a:t>
            </a:fld>
            <a:endParaRPr lang="en-US"/>
          </a:p>
        </p:txBody>
      </p:sp>
    </p:spTree>
    <p:extLst>
      <p:ext uri="{BB962C8B-B14F-4D97-AF65-F5344CB8AC3E}">
        <p14:creationId xmlns:p14="http://schemas.microsoft.com/office/powerpoint/2010/main" val="39147013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3E2C-D569-4CF2-B589-F594BF730DB2}"/>
              </a:ext>
            </a:extLst>
          </p:cNvPr>
          <p:cNvSpPr>
            <a:spLocks noGrp="1"/>
          </p:cNvSpPr>
          <p:nvPr>
            <p:ph type="title"/>
          </p:nvPr>
        </p:nvSpPr>
        <p:spPr/>
        <p:txBody>
          <a:bodyPr/>
          <a:lstStyle/>
          <a:p>
            <a:r>
              <a:rPr lang="en-US" dirty="0"/>
              <a:t>Framing</a:t>
            </a:r>
          </a:p>
        </p:txBody>
      </p:sp>
      <p:sp>
        <p:nvSpPr>
          <p:cNvPr id="3" name="Content Placeholder 2">
            <a:extLst>
              <a:ext uri="{FF2B5EF4-FFF2-40B4-BE49-F238E27FC236}">
                <a16:creationId xmlns:a16="http://schemas.microsoft.com/office/drawing/2014/main" id="{DF9B9C2F-5F56-47FF-8482-6BBC796511FB}"/>
              </a:ext>
            </a:extLst>
          </p:cNvPr>
          <p:cNvSpPr>
            <a:spLocks noGrp="1"/>
          </p:cNvSpPr>
          <p:nvPr>
            <p:ph idx="1"/>
          </p:nvPr>
        </p:nvSpPr>
        <p:spPr>
          <a:xfrm>
            <a:off x="836192" y="1606842"/>
            <a:ext cx="11034179" cy="4749508"/>
          </a:xfrm>
        </p:spPr>
        <p:txBody>
          <a:bodyPr>
            <a:normAutofit fontScale="70000" lnSpcReduction="20000"/>
          </a:bodyPr>
          <a:lstStyle/>
          <a:p>
            <a:r>
              <a:rPr lang="en-US" sz="3600" dirty="0">
                <a:latin typeface="+mj-lt"/>
              </a:rPr>
              <a:t>Typical packet structure</a:t>
            </a:r>
          </a:p>
          <a:p>
            <a:pPr lvl="1"/>
            <a:r>
              <a:rPr lang="en-US" sz="3600" dirty="0">
                <a:latin typeface="+mj-lt"/>
              </a:rPr>
              <a:t>Preamble - Existence of packet and synchronization of clocks</a:t>
            </a:r>
          </a:p>
          <a:p>
            <a:pPr lvl="1"/>
            <a:r>
              <a:rPr lang="en-US" sz="3600" dirty="0">
                <a:latin typeface="+mj-lt"/>
              </a:rPr>
              <a:t>Header - Addresses, Type, Length</a:t>
            </a:r>
          </a:p>
          <a:p>
            <a:pPr lvl="1"/>
            <a:r>
              <a:rPr lang="en-US" sz="3600" dirty="0">
                <a:latin typeface="+mj-lt"/>
              </a:rPr>
              <a:t>Data - Payload plus higher layer headers (e.g. IP packet)</a:t>
            </a:r>
          </a:p>
          <a:p>
            <a:pPr lvl="1"/>
            <a:r>
              <a:rPr lang="en-US" sz="3600" dirty="0">
                <a:latin typeface="+mj-lt"/>
              </a:rPr>
              <a:t>Trailer - Padding, CRC</a:t>
            </a:r>
          </a:p>
          <a:p>
            <a:pPr lvl="1"/>
            <a:endParaRPr lang="en-US" sz="3600" dirty="0">
              <a:latin typeface="+mj-lt"/>
            </a:endParaRPr>
          </a:p>
          <a:p>
            <a:pPr lvl="1"/>
            <a:endParaRPr lang="en-US" sz="3600" dirty="0">
              <a:latin typeface="+mj-lt"/>
            </a:endParaRPr>
          </a:p>
          <a:p>
            <a:endParaRPr lang="en-US" sz="3600" dirty="0">
              <a:latin typeface="+mj-lt"/>
            </a:endParaRPr>
          </a:p>
          <a:p>
            <a:r>
              <a:rPr lang="en-US" sz="3600" dirty="0">
                <a:latin typeface="+mj-lt"/>
              </a:rPr>
              <a:t>Wireless considerations</a:t>
            </a:r>
          </a:p>
          <a:p>
            <a:pPr lvl="1"/>
            <a:r>
              <a:rPr lang="en-US" sz="3600" dirty="0">
                <a:latin typeface="+mj-lt"/>
              </a:rPr>
              <a:t>Control information for Physical Layer</a:t>
            </a:r>
          </a:p>
          <a:p>
            <a:pPr lvl="1"/>
            <a:r>
              <a:rPr lang="en-US" sz="3600" dirty="0">
                <a:latin typeface="+mj-lt"/>
              </a:rPr>
              <a:t>Ensure robustness for header</a:t>
            </a:r>
          </a:p>
          <a:p>
            <a:pPr lvl="1"/>
            <a:r>
              <a:rPr lang="en-US" sz="3600" dirty="0">
                <a:latin typeface="+mj-lt"/>
              </a:rPr>
              <a:t>Explicit multi-hop routing</a:t>
            </a:r>
          </a:p>
          <a:p>
            <a:pPr lvl="1"/>
            <a:r>
              <a:rPr lang="en-US" sz="3600" dirty="0">
                <a:latin typeface="+mj-lt"/>
              </a:rPr>
              <a:t>Possibly different data rates for different parts of packet</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9E9A69D2-CC0A-42DE-BF59-72BCB1FFAE60}"/>
              </a:ext>
            </a:extLst>
          </p:cNvPr>
          <p:cNvSpPr>
            <a:spLocks noGrp="1"/>
          </p:cNvSpPr>
          <p:nvPr>
            <p:ph type="sldNum" sz="quarter" idx="12"/>
          </p:nvPr>
        </p:nvSpPr>
        <p:spPr/>
        <p:txBody>
          <a:bodyPr/>
          <a:lstStyle/>
          <a:p>
            <a:fld id="{0778C724-3839-4D76-A707-B4C23905D055}" type="slidenum">
              <a:rPr lang="en-US" smtClean="0"/>
              <a:t>70</a:t>
            </a:fld>
            <a:endParaRPr lang="en-US"/>
          </a:p>
        </p:txBody>
      </p:sp>
      <p:graphicFrame>
        <p:nvGraphicFramePr>
          <p:cNvPr id="5" name="Table 5">
            <a:extLst>
              <a:ext uri="{FF2B5EF4-FFF2-40B4-BE49-F238E27FC236}">
                <a16:creationId xmlns:a16="http://schemas.microsoft.com/office/drawing/2014/main" id="{2CC92385-F31E-4F49-9A2E-A3AEEBB9B9BC}"/>
              </a:ext>
            </a:extLst>
          </p:cNvPr>
          <p:cNvGraphicFramePr>
            <a:graphicFrameLocks noGrp="1"/>
          </p:cNvGraphicFramePr>
          <p:nvPr/>
        </p:nvGraphicFramePr>
        <p:xfrm>
          <a:off x="1548796" y="3429000"/>
          <a:ext cx="9550399" cy="640080"/>
        </p:xfrm>
        <a:graphic>
          <a:graphicData uri="http://schemas.openxmlformats.org/drawingml/2006/table">
            <a:tbl>
              <a:tblPr firstRow="1" bandRow="1">
                <a:tableStyleId>{5C22544A-7EE6-4342-B048-85BDC9FD1C3A}</a:tableStyleId>
              </a:tblPr>
              <a:tblGrid>
                <a:gridCol w="1537017">
                  <a:extLst>
                    <a:ext uri="{9D8B030D-6E8A-4147-A177-3AD203B41FA5}">
                      <a16:colId xmlns:a16="http://schemas.microsoft.com/office/drawing/2014/main" val="2901484918"/>
                    </a:ext>
                  </a:extLst>
                </a:gridCol>
                <a:gridCol w="1895157">
                  <a:extLst>
                    <a:ext uri="{9D8B030D-6E8A-4147-A177-3AD203B41FA5}">
                      <a16:colId xmlns:a16="http://schemas.microsoft.com/office/drawing/2014/main" val="2754134199"/>
                    </a:ext>
                  </a:extLst>
                </a:gridCol>
                <a:gridCol w="1343026">
                  <a:extLst>
                    <a:ext uri="{9D8B030D-6E8A-4147-A177-3AD203B41FA5}">
                      <a16:colId xmlns:a16="http://schemas.microsoft.com/office/drawing/2014/main" val="905879339"/>
                    </a:ext>
                  </a:extLst>
                </a:gridCol>
                <a:gridCol w="1591733">
                  <a:extLst>
                    <a:ext uri="{9D8B030D-6E8A-4147-A177-3AD203B41FA5}">
                      <a16:colId xmlns:a16="http://schemas.microsoft.com/office/drawing/2014/main" val="2923454221"/>
                    </a:ext>
                  </a:extLst>
                </a:gridCol>
                <a:gridCol w="1591733">
                  <a:extLst>
                    <a:ext uri="{9D8B030D-6E8A-4147-A177-3AD203B41FA5}">
                      <a16:colId xmlns:a16="http://schemas.microsoft.com/office/drawing/2014/main" val="3677728418"/>
                    </a:ext>
                  </a:extLst>
                </a:gridCol>
                <a:gridCol w="1591733">
                  <a:extLst>
                    <a:ext uri="{9D8B030D-6E8A-4147-A177-3AD203B41FA5}">
                      <a16:colId xmlns:a16="http://schemas.microsoft.com/office/drawing/2014/main" val="1146197265"/>
                    </a:ext>
                  </a:extLst>
                </a:gridCol>
              </a:tblGrid>
              <a:tr h="370840">
                <a:tc>
                  <a:txBody>
                    <a:bodyPr/>
                    <a:lstStyle/>
                    <a:p>
                      <a:pPr algn="ctr"/>
                      <a:r>
                        <a:rPr lang="en-US" dirty="0"/>
                        <a:t>Preamble</a:t>
                      </a:r>
                    </a:p>
                  </a:txBody>
                  <a:tcPr anchor="ctr"/>
                </a:tc>
                <a:tc>
                  <a:txBody>
                    <a:bodyPr/>
                    <a:lstStyle/>
                    <a:p>
                      <a:pPr algn="ctr"/>
                      <a:r>
                        <a:rPr lang="en-US" dirty="0"/>
                        <a:t>Destination</a:t>
                      </a:r>
                      <a:br>
                        <a:rPr lang="en-US" dirty="0"/>
                      </a:br>
                      <a:r>
                        <a:rPr lang="en-US" dirty="0"/>
                        <a:t>Address</a:t>
                      </a:r>
                    </a:p>
                  </a:txBody>
                  <a:tcPr anchor="ctr">
                    <a:solidFill>
                      <a:schemeClr val="accent5"/>
                    </a:solidFill>
                  </a:tcPr>
                </a:tc>
                <a:tc>
                  <a:txBody>
                    <a:bodyPr/>
                    <a:lstStyle/>
                    <a:p>
                      <a:pPr algn="ctr"/>
                      <a:r>
                        <a:rPr lang="en-US" dirty="0"/>
                        <a:t>Source</a:t>
                      </a:r>
                      <a:br>
                        <a:rPr lang="en-US" dirty="0"/>
                      </a:br>
                      <a:r>
                        <a:rPr lang="en-US" dirty="0"/>
                        <a:t>Address</a:t>
                      </a:r>
                    </a:p>
                  </a:txBody>
                  <a:tcPr anchor="ctr">
                    <a:solidFill>
                      <a:schemeClr val="accent5"/>
                    </a:solidFill>
                  </a:tcPr>
                </a:tc>
                <a:tc>
                  <a:txBody>
                    <a:bodyPr/>
                    <a:lstStyle/>
                    <a:p>
                      <a:pPr algn="ctr"/>
                      <a:r>
                        <a:rPr lang="en-US" dirty="0"/>
                        <a:t>Type and Length</a:t>
                      </a:r>
                    </a:p>
                  </a:txBody>
                  <a:tcPr anchor="ctr">
                    <a:solidFill>
                      <a:srgbClr val="00B050"/>
                    </a:solidFill>
                  </a:tcPr>
                </a:tc>
                <a:tc>
                  <a:txBody>
                    <a:bodyPr/>
                    <a:lstStyle/>
                    <a:p>
                      <a:pPr algn="ctr"/>
                      <a:r>
                        <a:rPr lang="en-US" dirty="0"/>
                        <a:t>Data</a:t>
                      </a:r>
                    </a:p>
                  </a:txBody>
                  <a:tcPr anchor="ctr">
                    <a:solidFill>
                      <a:schemeClr val="accent3">
                        <a:lumMod val="75000"/>
                      </a:schemeClr>
                    </a:solidFill>
                  </a:tcPr>
                </a:tc>
                <a:tc>
                  <a:txBody>
                    <a:bodyPr/>
                    <a:lstStyle/>
                    <a:p>
                      <a:pPr algn="ctr"/>
                      <a:r>
                        <a:rPr lang="en-US" dirty="0"/>
                        <a:t>CRC</a:t>
                      </a:r>
                    </a:p>
                  </a:txBody>
                  <a:tcPr anchor="ctr">
                    <a:solidFill>
                      <a:schemeClr val="accent2">
                        <a:lumMod val="75000"/>
                      </a:schemeClr>
                    </a:solidFill>
                  </a:tcPr>
                </a:tc>
                <a:extLst>
                  <a:ext uri="{0D108BD9-81ED-4DB2-BD59-A6C34878D82A}">
                    <a16:rowId xmlns:a16="http://schemas.microsoft.com/office/drawing/2014/main" val="104825054"/>
                  </a:ext>
                </a:extLst>
              </a:tr>
            </a:tbl>
          </a:graphicData>
        </a:graphic>
      </p:graphicFrame>
    </p:spTree>
    <p:extLst>
      <p:ext uri="{BB962C8B-B14F-4D97-AF65-F5344CB8AC3E}">
        <p14:creationId xmlns:p14="http://schemas.microsoft.com/office/powerpoint/2010/main" val="3376771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7BE8-78D9-425F-A538-53C07B0E7A38}"/>
              </a:ext>
            </a:extLst>
          </p:cNvPr>
          <p:cNvSpPr>
            <a:spLocks noGrp="1"/>
          </p:cNvSpPr>
          <p:nvPr>
            <p:ph type="title"/>
          </p:nvPr>
        </p:nvSpPr>
        <p:spPr/>
        <p:txBody>
          <a:bodyPr/>
          <a:lstStyle/>
          <a:p>
            <a:r>
              <a:rPr lang="en-US" dirty="0"/>
              <a:t>Error control: detection and recovery</a:t>
            </a:r>
          </a:p>
        </p:txBody>
      </p:sp>
      <p:sp>
        <p:nvSpPr>
          <p:cNvPr id="3" name="Content Placeholder 2">
            <a:extLst>
              <a:ext uri="{FF2B5EF4-FFF2-40B4-BE49-F238E27FC236}">
                <a16:creationId xmlns:a16="http://schemas.microsoft.com/office/drawing/2014/main" id="{573B4706-780F-4A9C-8922-B152CF62FBC5}"/>
              </a:ext>
            </a:extLst>
          </p:cNvPr>
          <p:cNvSpPr>
            <a:spLocks noGrp="1"/>
          </p:cNvSpPr>
          <p:nvPr>
            <p:ph idx="1"/>
          </p:nvPr>
        </p:nvSpPr>
        <p:spPr>
          <a:xfrm>
            <a:off x="838199" y="1825625"/>
            <a:ext cx="11009731" cy="4351338"/>
          </a:xfrm>
        </p:spPr>
        <p:txBody>
          <a:bodyPr>
            <a:normAutofit fontScale="92500"/>
          </a:bodyPr>
          <a:lstStyle/>
          <a:p>
            <a:r>
              <a:rPr lang="en-US" dirty="0">
                <a:latin typeface="+mj-lt"/>
              </a:rPr>
              <a:t>Detection: only detect errors</a:t>
            </a:r>
          </a:p>
          <a:p>
            <a:pPr lvl="1"/>
            <a:r>
              <a:rPr lang="en-US" sz="2800" dirty="0">
                <a:latin typeface="+mj-lt"/>
              </a:rPr>
              <a:t>Make sure corrupted packets get discarded</a:t>
            </a:r>
          </a:p>
          <a:p>
            <a:pPr lvl="1"/>
            <a:r>
              <a:rPr lang="en-US" sz="2800" dirty="0">
                <a:latin typeface="+mj-lt"/>
              </a:rPr>
              <a:t>Cyclical Redundancy Checks</a:t>
            </a:r>
          </a:p>
          <a:p>
            <a:pPr lvl="2"/>
            <a:r>
              <a:rPr lang="en-US" sz="2800" dirty="0">
                <a:latin typeface="+mj-lt"/>
              </a:rPr>
              <a:t>Detect single bit errors</a:t>
            </a:r>
          </a:p>
          <a:p>
            <a:pPr lvl="2"/>
            <a:r>
              <a:rPr lang="en-US" sz="2800" dirty="0">
                <a:latin typeface="+mj-lt"/>
              </a:rPr>
              <a:t>Detect “burst” errors of several contiguous bits</a:t>
            </a:r>
          </a:p>
          <a:p>
            <a:pPr lvl="2"/>
            <a:endParaRPr lang="en-US" sz="2800" dirty="0">
              <a:latin typeface="+mj-lt"/>
            </a:endParaRPr>
          </a:p>
          <a:p>
            <a:r>
              <a:rPr lang="en-US" dirty="0">
                <a:latin typeface="+mj-lt"/>
              </a:rPr>
              <a:t>Recovery: also try to recover from small bit errors</a:t>
            </a:r>
          </a:p>
          <a:p>
            <a:pPr lvl="1"/>
            <a:r>
              <a:rPr lang="en-US" sz="2800" dirty="0">
                <a:latin typeface="+mj-lt"/>
              </a:rPr>
              <a:t>Forward error correction</a:t>
            </a:r>
          </a:p>
          <a:p>
            <a:pPr lvl="1"/>
            <a:r>
              <a:rPr lang="en-US" sz="2800" dirty="0">
                <a:latin typeface="+mj-lt"/>
              </a:rPr>
              <a:t>Retransmissions</a:t>
            </a:r>
          </a:p>
          <a:p>
            <a:pPr lvl="1"/>
            <a:r>
              <a:rPr lang="en-US" sz="2800" dirty="0">
                <a:latin typeface="+mj-lt"/>
              </a:rPr>
              <a:t>Far more important for wireless because the cost of transmission is higher</a:t>
            </a:r>
          </a:p>
          <a:p>
            <a:pPr lvl="1"/>
            <a:endParaRPr lang="en-US" dirty="0"/>
          </a:p>
        </p:txBody>
      </p:sp>
      <p:sp>
        <p:nvSpPr>
          <p:cNvPr id="4" name="Slide Number Placeholder 3">
            <a:extLst>
              <a:ext uri="{FF2B5EF4-FFF2-40B4-BE49-F238E27FC236}">
                <a16:creationId xmlns:a16="http://schemas.microsoft.com/office/drawing/2014/main" id="{2091C7DC-3FC6-4726-A445-EC61B160B111}"/>
              </a:ext>
            </a:extLst>
          </p:cNvPr>
          <p:cNvSpPr>
            <a:spLocks noGrp="1"/>
          </p:cNvSpPr>
          <p:nvPr>
            <p:ph type="sldNum" sz="quarter" idx="12"/>
          </p:nvPr>
        </p:nvSpPr>
        <p:spPr/>
        <p:txBody>
          <a:bodyPr/>
          <a:lstStyle/>
          <a:p>
            <a:fld id="{0778C724-3839-4D76-A707-B4C23905D055}" type="slidenum">
              <a:rPr lang="en-US" smtClean="0"/>
              <a:t>71</a:t>
            </a:fld>
            <a:endParaRPr lang="en-US"/>
          </a:p>
        </p:txBody>
      </p:sp>
    </p:spTree>
    <p:extLst>
      <p:ext uri="{BB962C8B-B14F-4D97-AF65-F5344CB8AC3E}">
        <p14:creationId xmlns:p14="http://schemas.microsoft.com/office/powerpoint/2010/main" val="2318100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2269" y="3166338"/>
            <a:ext cx="5967461" cy="2088049"/>
          </a:xfrm>
        </p:spPr>
        <p:txBody>
          <a:bodyPr>
            <a:normAutofit/>
          </a:bodyPr>
          <a:lstStyle/>
          <a:p>
            <a:pPr marL="0" indent="0" algn="ctr">
              <a:buNone/>
            </a:pPr>
            <a:r>
              <a:rPr lang="en-US" sz="4800" dirty="0"/>
              <a:t>Need for Medium Access Control</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72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4280819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B340-7DE2-4264-993D-6A80168D0784}"/>
              </a:ext>
            </a:extLst>
          </p:cNvPr>
          <p:cNvSpPr>
            <a:spLocks noGrp="1"/>
          </p:cNvSpPr>
          <p:nvPr>
            <p:ph type="title"/>
          </p:nvPr>
        </p:nvSpPr>
        <p:spPr/>
        <p:txBody>
          <a:bodyPr/>
          <a:lstStyle/>
          <a:p>
            <a:r>
              <a:rPr lang="en-US" dirty="0"/>
              <a:t>What is hard about wireless?</a:t>
            </a:r>
          </a:p>
        </p:txBody>
      </p:sp>
      <p:sp>
        <p:nvSpPr>
          <p:cNvPr id="3" name="Content Placeholder 2">
            <a:extLst>
              <a:ext uri="{FF2B5EF4-FFF2-40B4-BE49-F238E27FC236}">
                <a16:creationId xmlns:a16="http://schemas.microsoft.com/office/drawing/2014/main" id="{A8DDD507-5729-4EE7-8461-0A5A43F88411}"/>
              </a:ext>
            </a:extLst>
          </p:cNvPr>
          <p:cNvSpPr>
            <a:spLocks noGrp="1"/>
          </p:cNvSpPr>
          <p:nvPr>
            <p:ph idx="1"/>
          </p:nvPr>
        </p:nvSpPr>
        <p:spPr/>
        <p:txBody>
          <a:bodyPr>
            <a:normAutofit lnSpcReduction="10000"/>
          </a:bodyPr>
          <a:lstStyle/>
          <a:p>
            <a:r>
              <a:rPr lang="en-US" dirty="0">
                <a:latin typeface="+mj-lt"/>
              </a:rPr>
              <a:t>There are no wires!</a:t>
            </a:r>
          </a:p>
          <a:p>
            <a:endParaRPr lang="en-US" dirty="0">
              <a:latin typeface="+mj-lt"/>
            </a:endParaRPr>
          </a:p>
          <a:p>
            <a:r>
              <a:rPr lang="en-US" dirty="0">
                <a:latin typeface="+mj-lt"/>
              </a:rPr>
              <a:t>Wired networks are constant, reliable, and physically isolated</a:t>
            </a:r>
          </a:p>
          <a:p>
            <a:pPr lvl="1"/>
            <a:r>
              <a:rPr lang="en-US" dirty="0">
                <a:latin typeface="+mj-lt"/>
              </a:rPr>
              <a:t>Ethernet has the same throughput minute-to-minute</a:t>
            </a:r>
          </a:p>
          <a:p>
            <a:pPr lvl="1"/>
            <a:r>
              <a:rPr lang="en-US" dirty="0">
                <a:latin typeface="+mj-lt"/>
              </a:rPr>
              <a:t>Bits sent through Ethernet or USB are (usually) received</a:t>
            </a:r>
          </a:p>
          <a:p>
            <a:pPr lvl="1"/>
            <a:endParaRPr lang="en-US" dirty="0">
              <a:latin typeface="+mj-lt"/>
            </a:endParaRPr>
          </a:p>
          <a:p>
            <a:r>
              <a:rPr lang="en-US" dirty="0">
                <a:latin typeface="+mj-lt"/>
              </a:rPr>
              <a:t>Wireless networks are variable, error-prone, and shared</a:t>
            </a:r>
          </a:p>
          <a:p>
            <a:pPr lvl="1"/>
            <a:r>
              <a:rPr lang="en-US" dirty="0" err="1">
                <a:latin typeface="+mj-lt"/>
              </a:rPr>
              <a:t>WiFi</a:t>
            </a:r>
            <a:r>
              <a:rPr lang="en-US" dirty="0">
                <a:latin typeface="+mj-lt"/>
              </a:rPr>
              <a:t> throughput changes based on location and walls</a:t>
            </a:r>
          </a:p>
          <a:p>
            <a:pPr lvl="1"/>
            <a:r>
              <a:rPr lang="en-US" dirty="0">
                <a:latin typeface="+mj-lt"/>
              </a:rPr>
              <a:t>Signals from nearby devices interfere with your signals</a:t>
            </a:r>
          </a:p>
          <a:p>
            <a:pPr lvl="1"/>
            <a:r>
              <a:rPr lang="en-US" dirty="0">
                <a:latin typeface="+mj-lt"/>
              </a:rPr>
              <a:t>Individual bits might flip or never be heard at all</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4BDD5EF0-45E5-434E-AD45-E7099296C936}"/>
              </a:ext>
            </a:extLst>
          </p:cNvPr>
          <p:cNvSpPr>
            <a:spLocks noGrp="1"/>
          </p:cNvSpPr>
          <p:nvPr>
            <p:ph type="sldNum" sz="quarter" idx="12"/>
          </p:nvPr>
        </p:nvSpPr>
        <p:spPr/>
        <p:txBody>
          <a:bodyPr/>
          <a:lstStyle/>
          <a:p>
            <a:fld id="{0778C724-3839-4D76-A707-B4C23905D055}" type="slidenum">
              <a:rPr lang="en-US" smtClean="0"/>
              <a:t>73</a:t>
            </a:fld>
            <a:endParaRPr lang="en-US"/>
          </a:p>
        </p:txBody>
      </p:sp>
    </p:spTree>
    <p:extLst>
      <p:ext uri="{BB962C8B-B14F-4D97-AF65-F5344CB8AC3E}">
        <p14:creationId xmlns:p14="http://schemas.microsoft.com/office/powerpoint/2010/main" val="25042760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060FE-28CB-4440-838D-05C9D9A7B773}"/>
              </a:ext>
            </a:extLst>
          </p:cNvPr>
          <p:cNvSpPr>
            <a:spLocks noGrp="1"/>
          </p:cNvSpPr>
          <p:nvPr>
            <p:ph type="title"/>
          </p:nvPr>
        </p:nvSpPr>
        <p:spPr/>
        <p:txBody>
          <a:bodyPr/>
          <a:lstStyle/>
          <a:p>
            <a:r>
              <a:rPr lang="en-US" dirty="0"/>
              <a:t>Wireless is a shared medium</a:t>
            </a:r>
          </a:p>
        </p:txBody>
      </p:sp>
      <p:sp>
        <p:nvSpPr>
          <p:cNvPr id="3" name="Content Placeholder 2">
            <a:extLst>
              <a:ext uri="{FF2B5EF4-FFF2-40B4-BE49-F238E27FC236}">
                <a16:creationId xmlns:a16="http://schemas.microsoft.com/office/drawing/2014/main" id="{76F1FFE2-CDFD-46B4-811F-4E9FF191BA25}"/>
              </a:ext>
            </a:extLst>
          </p:cNvPr>
          <p:cNvSpPr>
            <a:spLocks noGrp="1"/>
          </p:cNvSpPr>
          <p:nvPr>
            <p:ph idx="1"/>
          </p:nvPr>
        </p:nvSpPr>
        <p:spPr>
          <a:xfrm>
            <a:off x="760999" y="1560365"/>
            <a:ext cx="6117474" cy="5161109"/>
          </a:xfrm>
        </p:spPr>
        <p:txBody>
          <a:bodyPr/>
          <a:lstStyle/>
          <a:p>
            <a:r>
              <a:rPr lang="en-US" dirty="0"/>
              <a:t>Wired communication has signals confined to a conductor</a:t>
            </a:r>
          </a:p>
          <a:p>
            <a:pPr lvl="1"/>
            <a:r>
              <a:rPr lang="en-US" dirty="0">
                <a:latin typeface="+mj-lt"/>
              </a:rPr>
              <a:t>Copper or fiber</a:t>
            </a:r>
          </a:p>
          <a:p>
            <a:pPr lvl="1"/>
            <a:r>
              <a:rPr lang="en-US" dirty="0">
                <a:latin typeface="+mj-lt"/>
              </a:rPr>
              <a:t>Guides energy to destination</a:t>
            </a:r>
          </a:p>
          <a:p>
            <a:pPr lvl="1"/>
            <a:r>
              <a:rPr lang="en-US" dirty="0">
                <a:latin typeface="+mj-lt"/>
              </a:rPr>
              <a:t>Protects signal from interference</a:t>
            </a:r>
          </a:p>
          <a:p>
            <a:pPr lvl="1"/>
            <a:endParaRPr lang="en-US" dirty="0">
              <a:latin typeface="+mj-lt"/>
            </a:endParaRPr>
          </a:p>
          <a:p>
            <a:r>
              <a:rPr lang="en-US" dirty="0"/>
              <a:t>Wireless communication is inherently broadcast in nature</a:t>
            </a:r>
          </a:p>
          <a:p>
            <a:pPr lvl="1"/>
            <a:r>
              <a:rPr lang="en-US" dirty="0">
                <a:latin typeface="+mj-lt"/>
              </a:rPr>
              <a:t>Energy is distributed in space</a:t>
            </a:r>
          </a:p>
          <a:p>
            <a:pPr lvl="1"/>
            <a:r>
              <a:rPr lang="en-US" dirty="0">
                <a:latin typeface="+mj-lt"/>
              </a:rPr>
              <a:t>Signals must compete with other signals in same frequency band</a:t>
            </a:r>
          </a:p>
        </p:txBody>
      </p:sp>
      <p:sp>
        <p:nvSpPr>
          <p:cNvPr id="4" name="Slide Number Placeholder 3">
            <a:extLst>
              <a:ext uri="{FF2B5EF4-FFF2-40B4-BE49-F238E27FC236}">
                <a16:creationId xmlns:a16="http://schemas.microsoft.com/office/drawing/2014/main" id="{4649FE36-2701-4E81-BDAD-DA1372DA50E8}"/>
              </a:ext>
            </a:extLst>
          </p:cNvPr>
          <p:cNvSpPr>
            <a:spLocks noGrp="1"/>
          </p:cNvSpPr>
          <p:nvPr>
            <p:ph type="sldNum" sz="quarter" idx="12"/>
          </p:nvPr>
        </p:nvSpPr>
        <p:spPr/>
        <p:txBody>
          <a:bodyPr/>
          <a:lstStyle/>
          <a:p>
            <a:fld id="{0778C724-3839-4D76-A707-B4C23905D055}" type="slidenum">
              <a:rPr lang="en-US" smtClean="0"/>
              <a:t>74</a:t>
            </a:fld>
            <a:endParaRPr lang="en-US"/>
          </a:p>
        </p:txBody>
      </p:sp>
      <p:cxnSp>
        <p:nvCxnSpPr>
          <p:cNvPr id="6" name="Straight Connector 5">
            <a:extLst>
              <a:ext uri="{FF2B5EF4-FFF2-40B4-BE49-F238E27FC236}">
                <a16:creationId xmlns:a16="http://schemas.microsoft.com/office/drawing/2014/main" id="{E3C1A283-D517-4619-8552-1D4B154F9C2D}"/>
              </a:ext>
            </a:extLst>
          </p:cNvPr>
          <p:cNvCxnSpPr/>
          <p:nvPr/>
        </p:nvCxnSpPr>
        <p:spPr>
          <a:xfrm>
            <a:off x="7683500" y="1549400"/>
            <a:ext cx="2692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entagon 7">
            <a:extLst>
              <a:ext uri="{FF2B5EF4-FFF2-40B4-BE49-F238E27FC236}">
                <a16:creationId xmlns:a16="http://schemas.microsoft.com/office/drawing/2014/main" id="{2C6A1587-724F-436E-9FFA-E1285FEFC43D}"/>
              </a:ext>
            </a:extLst>
          </p:cNvPr>
          <p:cNvSpPr/>
          <p:nvPr/>
        </p:nvSpPr>
        <p:spPr>
          <a:xfrm>
            <a:off x="7518400" y="1384300"/>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a:extLst>
              <a:ext uri="{FF2B5EF4-FFF2-40B4-BE49-F238E27FC236}">
                <a16:creationId xmlns:a16="http://schemas.microsoft.com/office/drawing/2014/main" id="{922FFFE1-3399-4AB6-8810-527C57289EA3}"/>
              </a:ext>
            </a:extLst>
          </p:cNvPr>
          <p:cNvSpPr/>
          <p:nvPr/>
        </p:nvSpPr>
        <p:spPr>
          <a:xfrm>
            <a:off x="10185400" y="1384299"/>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a:extLst>
              <a:ext uri="{FF2B5EF4-FFF2-40B4-BE49-F238E27FC236}">
                <a16:creationId xmlns:a16="http://schemas.microsoft.com/office/drawing/2014/main" id="{938AB7B4-66D3-4E6B-81D6-22C68A42321F}"/>
              </a:ext>
            </a:extLst>
          </p:cNvPr>
          <p:cNvSpPr/>
          <p:nvPr/>
        </p:nvSpPr>
        <p:spPr>
          <a:xfrm>
            <a:off x="8534399" y="4254500"/>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a:extLst>
              <a:ext uri="{FF2B5EF4-FFF2-40B4-BE49-F238E27FC236}">
                <a16:creationId xmlns:a16="http://schemas.microsoft.com/office/drawing/2014/main" id="{9E2381B6-4078-4711-BF18-33421A1C1F94}"/>
              </a:ext>
            </a:extLst>
          </p:cNvPr>
          <p:cNvSpPr/>
          <p:nvPr/>
        </p:nvSpPr>
        <p:spPr>
          <a:xfrm>
            <a:off x="9372600" y="4800599"/>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4348FFF-9AD4-4EE7-B04A-0EF302D78A63}"/>
              </a:ext>
            </a:extLst>
          </p:cNvPr>
          <p:cNvSpPr/>
          <p:nvPr/>
        </p:nvSpPr>
        <p:spPr>
          <a:xfrm>
            <a:off x="7435847" y="3155948"/>
            <a:ext cx="2527302" cy="2527302"/>
          </a:xfrm>
          <a:prstGeom prst="ellipse">
            <a:avLst/>
          </a:prstGeom>
          <a:solidFill>
            <a:srgbClr val="4472C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E69078-922F-482B-8A06-7A206B0DC49C}"/>
              </a:ext>
            </a:extLst>
          </p:cNvPr>
          <p:cNvSpPr/>
          <p:nvPr/>
        </p:nvSpPr>
        <p:spPr>
          <a:xfrm>
            <a:off x="8280398" y="3702047"/>
            <a:ext cx="2527302" cy="2527302"/>
          </a:xfrm>
          <a:prstGeom prst="ellipse">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32718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14B82-B16C-48FB-AAB0-F370F67CD529}"/>
              </a:ext>
            </a:extLst>
          </p:cNvPr>
          <p:cNvSpPr>
            <a:spLocks noGrp="1"/>
          </p:cNvSpPr>
          <p:nvPr>
            <p:ph type="title"/>
          </p:nvPr>
        </p:nvSpPr>
        <p:spPr/>
        <p:txBody>
          <a:bodyPr/>
          <a:lstStyle/>
          <a:p>
            <a:r>
              <a:rPr lang="en-US" dirty="0"/>
              <a:t>Increasing network capacity is challenging</a:t>
            </a:r>
          </a:p>
        </p:txBody>
      </p:sp>
      <p:sp>
        <p:nvSpPr>
          <p:cNvPr id="3" name="Content Placeholder 2">
            <a:extLst>
              <a:ext uri="{FF2B5EF4-FFF2-40B4-BE49-F238E27FC236}">
                <a16:creationId xmlns:a16="http://schemas.microsoft.com/office/drawing/2014/main" id="{7724C4CE-494D-42CD-A1F9-D6DBADE1AFBC}"/>
              </a:ext>
            </a:extLst>
          </p:cNvPr>
          <p:cNvSpPr>
            <a:spLocks noGrp="1"/>
          </p:cNvSpPr>
          <p:nvPr>
            <p:ph idx="1"/>
          </p:nvPr>
        </p:nvSpPr>
        <p:spPr>
          <a:xfrm>
            <a:off x="838200" y="1873249"/>
            <a:ext cx="6220665" cy="5029200"/>
          </a:xfrm>
        </p:spPr>
        <p:txBody>
          <a:bodyPr/>
          <a:lstStyle/>
          <a:p>
            <a:r>
              <a:rPr lang="en-US" dirty="0">
                <a:latin typeface="+mj-lt"/>
              </a:rPr>
              <a:t>Wired networks just add more wires</a:t>
            </a:r>
          </a:p>
          <a:p>
            <a:pPr lvl="1"/>
            <a:r>
              <a:rPr lang="en-US" dirty="0">
                <a:latin typeface="+mj-lt"/>
              </a:rPr>
              <a:t>Buses are many signals in parallel to send more data</a:t>
            </a:r>
          </a:p>
          <a:p>
            <a:pPr lvl="1"/>
            <a:endParaRPr lang="en-US" dirty="0">
              <a:latin typeface="+mj-lt"/>
            </a:endParaRPr>
          </a:p>
          <a:p>
            <a:r>
              <a:rPr lang="en-US" dirty="0">
                <a:latin typeface="+mj-lt"/>
              </a:rPr>
              <a:t>Wireless networks are harder</a:t>
            </a:r>
          </a:p>
          <a:p>
            <a:pPr lvl="1"/>
            <a:r>
              <a:rPr lang="en-US" dirty="0">
                <a:latin typeface="+mj-lt"/>
              </a:rPr>
              <a:t>Adding more links increases interference</a:t>
            </a:r>
          </a:p>
          <a:p>
            <a:pPr lvl="1"/>
            <a:r>
              <a:rPr lang="en-US" dirty="0">
                <a:latin typeface="+mj-lt"/>
              </a:rPr>
              <a:t>Need to expand to different frequencies</a:t>
            </a:r>
          </a:p>
        </p:txBody>
      </p:sp>
      <p:sp>
        <p:nvSpPr>
          <p:cNvPr id="4" name="Slide Number Placeholder 3">
            <a:extLst>
              <a:ext uri="{FF2B5EF4-FFF2-40B4-BE49-F238E27FC236}">
                <a16:creationId xmlns:a16="http://schemas.microsoft.com/office/drawing/2014/main" id="{A0A979A5-22F7-4A8D-BD3A-E730D7BF904A}"/>
              </a:ext>
            </a:extLst>
          </p:cNvPr>
          <p:cNvSpPr>
            <a:spLocks noGrp="1"/>
          </p:cNvSpPr>
          <p:nvPr>
            <p:ph type="sldNum" sz="quarter" idx="12"/>
          </p:nvPr>
        </p:nvSpPr>
        <p:spPr/>
        <p:txBody>
          <a:bodyPr/>
          <a:lstStyle/>
          <a:p>
            <a:fld id="{0778C724-3839-4D76-A707-B4C23905D055}" type="slidenum">
              <a:rPr lang="en-US" smtClean="0"/>
              <a:t>75</a:t>
            </a:fld>
            <a:endParaRPr lang="en-US"/>
          </a:p>
        </p:txBody>
      </p:sp>
      <p:cxnSp>
        <p:nvCxnSpPr>
          <p:cNvPr id="5" name="Straight Connector 4">
            <a:extLst>
              <a:ext uri="{FF2B5EF4-FFF2-40B4-BE49-F238E27FC236}">
                <a16:creationId xmlns:a16="http://schemas.microsoft.com/office/drawing/2014/main" id="{161C4690-812F-48C7-BB55-92618BC97260}"/>
              </a:ext>
            </a:extLst>
          </p:cNvPr>
          <p:cNvCxnSpPr/>
          <p:nvPr/>
        </p:nvCxnSpPr>
        <p:spPr>
          <a:xfrm>
            <a:off x="7683500" y="1549400"/>
            <a:ext cx="2692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Pentagon 5">
            <a:extLst>
              <a:ext uri="{FF2B5EF4-FFF2-40B4-BE49-F238E27FC236}">
                <a16:creationId xmlns:a16="http://schemas.microsoft.com/office/drawing/2014/main" id="{B64F43A3-F744-4A01-9945-F38CE56B3B0B}"/>
              </a:ext>
            </a:extLst>
          </p:cNvPr>
          <p:cNvSpPr/>
          <p:nvPr/>
        </p:nvSpPr>
        <p:spPr>
          <a:xfrm>
            <a:off x="7518400" y="1384300"/>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D0774D27-F0BF-43E3-A5BA-2A22A1079F79}"/>
              </a:ext>
            </a:extLst>
          </p:cNvPr>
          <p:cNvSpPr/>
          <p:nvPr/>
        </p:nvSpPr>
        <p:spPr>
          <a:xfrm>
            <a:off x="10185400" y="1384299"/>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a:extLst>
              <a:ext uri="{FF2B5EF4-FFF2-40B4-BE49-F238E27FC236}">
                <a16:creationId xmlns:a16="http://schemas.microsoft.com/office/drawing/2014/main" id="{94A22F05-3901-4F63-BA24-C68941349781}"/>
              </a:ext>
            </a:extLst>
          </p:cNvPr>
          <p:cNvSpPr/>
          <p:nvPr/>
        </p:nvSpPr>
        <p:spPr>
          <a:xfrm>
            <a:off x="8782052" y="4016377"/>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a:extLst>
              <a:ext uri="{FF2B5EF4-FFF2-40B4-BE49-F238E27FC236}">
                <a16:creationId xmlns:a16="http://schemas.microsoft.com/office/drawing/2014/main" id="{F31FCFFD-47C2-42A8-A617-008DECEF6664}"/>
              </a:ext>
            </a:extLst>
          </p:cNvPr>
          <p:cNvSpPr/>
          <p:nvPr/>
        </p:nvSpPr>
        <p:spPr>
          <a:xfrm>
            <a:off x="9620253" y="4562476"/>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5970A4D-3B90-4371-B968-8C7A3353B922}"/>
              </a:ext>
            </a:extLst>
          </p:cNvPr>
          <p:cNvSpPr/>
          <p:nvPr/>
        </p:nvSpPr>
        <p:spPr>
          <a:xfrm>
            <a:off x="7683500" y="2917825"/>
            <a:ext cx="2527302" cy="2527302"/>
          </a:xfrm>
          <a:prstGeom prst="ellipse">
            <a:avLst/>
          </a:prstGeom>
          <a:solidFill>
            <a:srgbClr val="4472C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959A410-D0BD-4D1E-BD15-B749399D7CBC}"/>
              </a:ext>
            </a:extLst>
          </p:cNvPr>
          <p:cNvSpPr/>
          <p:nvPr/>
        </p:nvSpPr>
        <p:spPr>
          <a:xfrm>
            <a:off x="8528051" y="3463924"/>
            <a:ext cx="2527302" cy="2527302"/>
          </a:xfrm>
          <a:prstGeom prst="ellipse">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80F0CA6-1887-4C66-9C85-A9C353A3C4A1}"/>
              </a:ext>
            </a:extLst>
          </p:cNvPr>
          <p:cNvCxnSpPr/>
          <p:nvPr/>
        </p:nvCxnSpPr>
        <p:spPr>
          <a:xfrm>
            <a:off x="7683500" y="1997073"/>
            <a:ext cx="2692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Pentagon 12">
            <a:extLst>
              <a:ext uri="{FF2B5EF4-FFF2-40B4-BE49-F238E27FC236}">
                <a16:creationId xmlns:a16="http://schemas.microsoft.com/office/drawing/2014/main" id="{B9668871-0FE2-4BA4-9D1F-E42D8A8CB484}"/>
              </a:ext>
            </a:extLst>
          </p:cNvPr>
          <p:cNvSpPr/>
          <p:nvPr/>
        </p:nvSpPr>
        <p:spPr>
          <a:xfrm>
            <a:off x="7518400" y="1831973"/>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0BC3E339-C843-4D95-992A-B4095307352C}"/>
              </a:ext>
            </a:extLst>
          </p:cNvPr>
          <p:cNvSpPr/>
          <p:nvPr/>
        </p:nvSpPr>
        <p:spPr>
          <a:xfrm>
            <a:off x="10185400" y="1831972"/>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entagon 14">
            <a:extLst>
              <a:ext uri="{FF2B5EF4-FFF2-40B4-BE49-F238E27FC236}">
                <a16:creationId xmlns:a16="http://schemas.microsoft.com/office/drawing/2014/main" id="{FB33D325-3489-4D19-96D9-CE1AC8570588}"/>
              </a:ext>
            </a:extLst>
          </p:cNvPr>
          <p:cNvSpPr/>
          <p:nvPr/>
        </p:nvSpPr>
        <p:spPr>
          <a:xfrm>
            <a:off x="8451853" y="4387849"/>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 15">
            <a:extLst>
              <a:ext uri="{FF2B5EF4-FFF2-40B4-BE49-F238E27FC236}">
                <a16:creationId xmlns:a16="http://schemas.microsoft.com/office/drawing/2014/main" id="{2574B13D-B502-4BD0-A29C-4E7D009A9860}"/>
              </a:ext>
            </a:extLst>
          </p:cNvPr>
          <p:cNvSpPr/>
          <p:nvPr/>
        </p:nvSpPr>
        <p:spPr>
          <a:xfrm>
            <a:off x="9290054" y="4933948"/>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1119E40-7165-4C76-8B32-67C3857C2EF7}"/>
              </a:ext>
            </a:extLst>
          </p:cNvPr>
          <p:cNvSpPr/>
          <p:nvPr/>
        </p:nvSpPr>
        <p:spPr>
          <a:xfrm>
            <a:off x="7353301" y="3289297"/>
            <a:ext cx="2527302" cy="2527302"/>
          </a:xfrm>
          <a:prstGeom prst="ellipse">
            <a:avLst/>
          </a:prstGeom>
          <a:solidFill>
            <a:srgbClr val="4472C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48959DF-A4A1-4A99-B208-F3DEE389D6D1}"/>
              </a:ext>
            </a:extLst>
          </p:cNvPr>
          <p:cNvSpPr/>
          <p:nvPr/>
        </p:nvSpPr>
        <p:spPr>
          <a:xfrm>
            <a:off x="8197852" y="3835396"/>
            <a:ext cx="2527302" cy="2527302"/>
          </a:xfrm>
          <a:prstGeom prst="ellipse">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4000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7ECB-763B-4D68-803F-A17C5D957AA3}"/>
              </a:ext>
            </a:extLst>
          </p:cNvPr>
          <p:cNvSpPr>
            <a:spLocks noGrp="1"/>
          </p:cNvSpPr>
          <p:nvPr>
            <p:ph type="title"/>
          </p:nvPr>
        </p:nvSpPr>
        <p:spPr/>
        <p:txBody>
          <a:bodyPr/>
          <a:lstStyle/>
          <a:p>
            <a:r>
              <a:rPr lang="en-US" dirty="0"/>
              <a:t>Analogy: wireless medium as acoustic</a:t>
            </a:r>
          </a:p>
        </p:txBody>
      </p:sp>
      <p:sp>
        <p:nvSpPr>
          <p:cNvPr id="3" name="Content Placeholder 2">
            <a:extLst>
              <a:ext uri="{FF2B5EF4-FFF2-40B4-BE49-F238E27FC236}">
                <a16:creationId xmlns:a16="http://schemas.microsoft.com/office/drawing/2014/main" id="{D0A045EC-0ECF-4924-81F8-C7E03D2F2C7B}"/>
              </a:ext>
            </a:extLst>
          </p:cNvPr>
          <p:cNvSpPr>
            <a:spLocks noGrp="1"/>
          </p:cNvSpPr>
          <p:nvPr>
            <p:ph idx="1"/>
          </p:nvPr>
        </p:nvSpPr>
        <p:spPr/>
        <p:txBody>
          <a:bodyPr>
            <a:noAutofit/>
          </a:bodyPr>
          <a:lstStyle/>
          <a:p>
            <a:r>
              <a:rPr lang="en-US" dirty="0">
                <a:latin typeface="+mj-lt"/>
              </a:rPr>
              <a:t>How do we determine who gets to speak?</a:t>
            </a:r>
          </a:p>
          <a:p>
            <a:pPr lvl="1"/>
            <a:r>
              <a:rPr lang="en-US" sz="2800" dirty="0">
                <a:latin typeface="+mj-lt"/>
              </a:rPr>
              <a:t>Two simultaneous speakers also lose both “transmissions”</a:t>
            </a:r>
          </a:p>
          <a:p>
            <a:pPr lvl="1"/>
            <a:endParaRPr lang="en-US" sz="2800" dirty="0">
              <a:latin typeface="+mj-lt"/>
            </a:endParaRPr>
          </a:p>
          <a:p>
            <a:r>
              <a:rPr lang="en-US" dirty="0">
                <a:latin typeface="+mj-lt"/>
              </a:rPr>
              <a:t>Eye contact (or raise hand) -&gt; out-of-band communication</a:t>
            </a:r>
          </a:p>
          <a:p>
            <a:r>
              <a:rPr lang="en-US" dirty="0">
                <a:latin typeface="+mj-lt"/>
              </a:rPr>
              <a:t>Wait until it’s quiet for some time -&gt; carrier sense multiple access</a:t>
            </a:r>
          </a:p>
          <a:p>
            <a:r>
              <a:rPr lang="en-US" dirty="0">
                <a:latin typeface="+mj-lt"/>
              </a:rPr>
              <a:t>Strict turn order -&gt; time division multiple access</a:t>
            </a:r>
          </a:p>
          <a:p>
            <a:r>
              <a:rPr lang="en-US" dirty="0">
                <a:latin typeface="+mj-lt"/>
              </a:rPr>
              <a:t>Just speak and hope it works -&gt; ALOHA</a:t>
            </a:r>
          </a:p>
          <a:p>
            <a:r>
              <a:rPr lang="en-US" dirty="0">
                <a:latin typeface="+mj-lt"/>
              </a:rPr>
              <a:t>Everybody sing at different tones -&gt; frequency division multiple access</a:t>
            </a:r>
            <a:br>
              <a:rPr lang="en-US" dirty="0">
                <a:latin typeface="+mj-lt"/>
              </a:rPr>
            </a:br>
            <a:r>
              <a:rPr lang="en-US" dirty="0">
                <a:latin typeface="+mj-lt"/>
              </a:rPr>
              <a:t>(stretching the metaphor)</a:t>
            </a:r>
          </a:p>
          <a:p>
            <a:endParaRPr lang="en-US" dirty="0">
              <a:latin typeface="+mj-lt"/>
            </a:endParaRPr>
          </a:p>
          <a:p>
            <a:endParaRPr lang="en-US" dirty="0">
              <a:latin typeface="+mj-lt"/>
            </a:endParaRPr>
          </a:p>
        </p:txBody>
      </p:sp>
      <p:sp>
        <p:nvSpPr>
          <p:cNvPr id="4" name="Slide Number Placeholder 3">
            <a:extLst>
              <a:ext uri="{FF2B5EF4-FFF2-40B4-BE49-F238E27FC236}">
                <a16:creationId xmlns:a16="http://schemas.microsoft.com/office/drawing/2014/main" id="{699AA909-912C-428D-AA02-A0E63A13223D}"/>
              </a:ext>
            </a:extLst>
          </p:cNvPr>
          <p:cNvSpPr>
            <a:spLocks noGrp="1"/>
          </p:cNvSpPr>
          <p:nvPr>
            <p:ph type="sldNum" sz="quarter" idx="12"/>
          </p:nvPr>
        </p:nvSpPr>
        <p:spPr/>
        <p:txBody>
          <a:bodyPr/>
          <a:lstStyle/>
          <a:p>
            <a:fld id="{0778C724-3839-4D76-A707-B4C23905D055}" type="slidenum">
              <a:rPr lang="en-US" smtClean="0"/>
              <a:t>76</a:t>
            </a:fld>
            <a:endParaRPr lang="en-US"/>
          </a:p>
        </p:txBody>
      </p:sp>
    </p:spTree>
    <p:extLst>
      <p:ext uri="{BB962C8B-B14F-4D97-AF65-F5344CB8AC3E}">
        <p14:creationId xmlns:p14="http://schemas.microsoft.com/office/powerpoint/2010/main" val="17645827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Wired vs. Wireless</a:t>
            </a:r>
          </a:p>
        </p:txBody>
      </p:sp>
      <p:sp>
        <p:nvSpPr>
          <p:cNvPr id="3" name="Content Placeholder 2"/>
          <p:cNvSpPr>
            <a:spLocks noGrp="1"/>
          </p:cNvSpPr>
          <p:nvPr>
            <p:ph idx="1"/>
          </p:nvPr>
        </p:nvSpPr>
        <p:spPr>
          <a:xfrm>
            <a:off x="971798" y="1671637"/>
            <a:ext cx="10630394" cy="4684713"/>
          </a:xfrm>
        </p:spPr>
        <p:txBody>
          <a:bodyPr>
            <a:normAutofit/>
          </a:bodyPr>
          <a:lstStyle/>
          <a:p>
            <a:r>
              <a:rPr lang="en-US" dirty="0">
                <a:latin typeface="+mj-lt"/>
              </a:rPr>
              <a:t>Key difference between wired and wireless is the need to support multiple access as w</a:t>
            </a:r>
            <a:r>
              <a:rPr lang="en-US" sz="2800" dirty="0">
                <a:latin typeface="+mj-lt"/>
              </a:rPr>
              <a:t>ireless is broadcast in nature</a:t>
            </a:r>
          </a:p>
          <a:p>
            <a:endParaRPr lang="en-US" dirty="0">
              <a:latin typeface="+mj-lt"/>
            </a:endParaRPr>
          </a:p>
          <a:p>
            <a:r>
              <a:rPr lang="en-US" dirty="0">
                <a:latin typeface="+mj-lt"/>
              </a:rPr>
              <a:t>How does a network determine which transmitter gets to transmit?</a:t>
            </a:r>
          </a:p>
          <a:p>
            <a:endParaRPr lang="en-US" dirty="0">
              <a:latin typeface="+mj-lt"/>
            </a:endParaRPr>
          </a:p>
          <a:p>
            <a:r>
              <a:rPr lang="en-US" dirty="0">
                <a:latin typeface="+mj-lt"/>
              </a:rPr>
              <a:t>Remember: the wireless medium is inherently broadcast</a:t>
            </a:r>
          </a:p>
          <a:p>
            <a:pPr lvl="1"/>
            <a:r>
              <a:rPr lang="en-US" sz="2800" dirty="0">
                <a:latin typeface="+mj-lt"/>
              </a:rPr>
              <a:t>Two simultaneous transmitters may lose both packets</a:t>
            </a:r>
          </a:p>
          <a:p>
            <a:endParaRPr lang="en-US" sz="2800" dirty="0">
              <a:latin typeface="+mj-lt"/>
            </a:endParaRPr>
          </a:p>
        </p:txBody>
      </p:sp>
      <p:sp>
        <p:nvSpPr>
          <p:cNvPr id="5" name="Slide Number Placeholder 4"/>
          <p:cNvSpPr>
            <a:spLocks noGrp="1"/>
          </p:cNvSpPr>
          <p:nvPr>
            <p:ph type="sldNum" sz="quarter" idx="12"/>
          </p:nvPr>
        </p:nvSpPr>
        <p:spPr/>
        <p:txBody>
          <a:bodyPr/>
          <a:lstStyle/>
          <a:p>
            <a:fld id="{69E57DC2-970A-4B3E-BB1C-7A09969E49DF}" type="slidenum">
              <a:rPr lang="en-US" smtClean="0"/>
              <a:t>77</a:t>
            </a:fld>
            <a:endParaRPr lang="en-US" dirty="0"/>
          </a:p>
        </p:txBody>
      </p:sp>
    </p:spTree>
    <p:extLst>
      <p:ext uri="{BB962C8B-B14F-4D97-AF65-F5344CB8AC3E}">
        <p14:creationId xmlns:p14="http://schemas.microsoft.com/office/powerpoint/2010/main" val="13335102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867393" y="329540"/>
            <a:ext cx="10515600" cy="1325563"/>
          </a:xfrm>
        </p:spPr>
        <p:txBody>
          <a:bodyPr/>
          <a:lstStyle/>
          <a:p>
            <a:pPr eaLnBrk="1" hangingPunct="1"/>
            <a:r>
              <a:rPr lang="en-US" dirty="0"/>
              <a:t>Wireless: What are challenges of multiple access</a:t>
            </a:r>
            <a:endParaRPr lang="en-US" sz="3200" dirty="0"/>
          </a:p>
        </p:txBody>
      </p:sp>
      <p:sp>
        <p:nvSpPr>
          <p:cNvPr id="10244" name="Rectangle 3"/>
          <p:cNvSpPr>
            <a:spLocks noGrp="1" noChangeArrowheads="1"/>
          </p:cNvSpPr>
          <p:nvPr>
            <p:ph idx="1"/>
          </p:nvPr>
        </p:nvSpPr>
        <p:spPr>
          <a:xfrm>
            <a:off x="867393" y="5181600"/>
            <a:ext cx="10960430" cy="990598"/>
          </a:xfrm>
        </p:spPr>
        <p:txBody>
          <a:bodyPr>
            <a:normAutofit/>
          </a:bodyPr>
          <a:lstStyle/>
          <a:p>
            <a:pPr eaLnBrk="1" hangingPunct="1">
              <a:lnSpc>
                <a:spcPct val="90000"/>
              </a:lnSpc>
            </a:pPr>
            <a:r>
              <a:rPr lang="en-US" b="1" dirty="0">
                <a:latin typeface="+mj-lt"/>
              </a:rPr>
              <a:t>Problem: </a:t>
            </a:r>
            <a:r>
              <a:rPr lang="en-US" dirty="0">
                <a:latin typeface="+mj-lt"/>
              </a:rPr>
              <a:t>Multiple radio transmitters want to access a common channel</a:t>
            </a:r>
          </a:p>
          <a:p>
            <a:pPr lvl="1" eaLnBrk="1" hangingPunct="1">
              <a:lnSpc>
                <a:spcPct val="90000"/>
              </a:lnSpc>
            </a:pPr>
            <a:r>
              <a:rPr lang="en-US" dirty="0">
                <a:latin typeface="+mj-lt"/>
              </a:rPr>
              <a:t>How to coordinate access for these radio transmitters ?</a:t>
            </a:r>
          </a:p>
          <a:p>
            <a:pPr lvl="1" eaLnBrk="1" hangingPunct="1">
              <a:lnSpc>
                <a:spcPct val="90000"/>
              </a:lnSpc>
            </a:pPr>
            <a:endParaRPr lang="en-US" dirty="0"/>
          </a:p>
        </p:txBody>
      </p:sp>
      <p:sp>
        <p:nvSpPr>
          <p:cNvPr id="10245" name="AutoShape 4"/>
          <p:cNvSpPr>
            <a:spLocks noChangeArrowheads="1"/>
          </p:cNvSpPr>
          <p:nvPr/>
        </p:nvSpPr>
        <p:spPr bwMode="auto">
          <a:xfrm>
            <a:off x="38862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46" name="AutoShape 5"/>
          <p:cNvSpPr>
            <a:spLocks noChangeArrowheads="1"/>
          </p:cNvSpPr>
          <p:nvPr/>
        </p:nvSpPr>
        <p:spPr bwMode="auto">
          <a:xfrm>
            <a:off x="50292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47" name="AutoShape 6"/>
          <p:cNvSpPr>
            <a:spLocks noChangeArrowheads="1"/>
          </p:cNvSpPr>
          <p:nvPr/>
        </p:nvSpPr>
        <p:spPr bwMode="auto">
          <a:xfrm>
            <a:off x="26670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48" name="AutoShape 7"/>
          <p:cNvSpPr>
            <a:spLocks noChangeArrowheads="1"/>
          </p:cNvSpPr>
          <p:nvPr/>
        </p:nvSpPr>
        <p:spPr bwMode="auto">
          <a:xfrm>
            <a:off x="60198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49" name="AutoShape 8"/>
          <p:cNvSpPr>
            <a:spLocks noChangeArrowheads="1"/>
          </p:cNvSpPr>
          <p:nvPr/>
        </p:nvSpPr>
        <p:spPr bwMode="auto">
          <a:xfrm>
            <a:off x="8229600" y="2895600"/>
            <a:ext cx="762000" cy="990600"/>
          </a:xfrm>
          <a:prstGeom prst="upArrowCallout">
            <a:avLst>
              <a:gd name="adj1" fmla="val 25000"/>
              <a:gd name="adj2" fmla="val 25000"/>
              <a:gd name="adj3" fmla="val 21667"/>
              <a:gd name="adj4" fmla="val 66667"/>
            </a:avLst>
          </a:prstGeom>
          <a:solidFill>
            <a:schemeClr val="accent1"/>
          </a:solidFill>
          <a:ln w="9525">
            <a:solidFill>
              <a:schemeClr val="tx1"/>
            </a:solidFill>
            <a:miter lim="800000"/>
            <a:headEnd/>
            <a:tailEnd/>
          </a:ln>
        </p:spPr>
        <p:txBody>
          <a:bodyPr wrap="none" anchor="ctr"/>
          <a:lstStyle/>
          <a:p>
            <a:endParaRPr lang="en-SG"/>
          </a:p>
        </p:txBody>
      </p:sp>
      <p:sp>
        <p:nvSpPr>
          <p:cNvPr id="10250" name="Line 9"/>
          <p:cNvSpPr>
            <a:spLocks noChangeShapeType="1"/>
          </p:cNvSpPr>
          <p:nvPr/>
        </p:nvSpPr>
        <p:spPr bwMode="auto">
          <a:xfrm>
            <a:off x="6934200" y="3581400"/>
            <a:ext cx="1143000"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845834" name="AutoShape 10"/>
          <p:cNvSpPr>
            <a:spLocks noChangeArrowheads="1"/>
          </p:cNvSpPr>
          <p:nvPr/>
        </p:nvSpPr>
        <p:spPr bwMode="auto">
          <a:xfrm>
            <a:off x="2895600" y="1676400"/>
            <a:ext cx="5638800" cy="1143000"/>
          </a:xfrm>
          <a:prstGeom prst="lightningBolt">
            <a:avLst/>
          </a:prstGeom>
          <a:solidFill>
            <a:schemeClr val="folHlink"/>
          </a:solidFill>
          <a:ln w="9525">
            <a:solidFill>
              <a:schemeClr val="folHlink"/>
            </a:solidFill>
            <a:miter lim="800000"/>
            <a:headEnd/>
            <a:tailEnd/>
          </a:ln>
        </p:spPr>
        <p:txBody>
          <a:bodyPr wrap="none" anchor="ctr"/>
          <a:lstStyle/>
          <a:p>
            <a:endParaRPr lang="en-SG"/>
          </a:p>
        </p:txBody>
      </p:sp>
      <p:sp>
        <p:nvSpPr>
          <p:cNvPr id="845835" name="AutoShape 11"/>
          <p:cNvSpPr>
            <a:spLocks noChangeArrowheads="1"/>
          </p:cNvSpPr>
          <p:nvPr/>
        </p:nvSpPr>
        <p:spPr bwMode="auto">
          <a:xfrm flipH="1">
            <a:off x="4191000" y="1600200"/>
            <a:ext cx="4648200" cy="1219200"/>
          </a:xfrm>
          <a:prstGeom prst="lightningBolt">
            <a:avLst/>
          </a:prstGeom>
          <a:solidFill>
            <a:schemeClr val="hlink"/>
          </a:solidFill>
          <a:ln w="9525">
            <a:solidFill>
              <a:schemeClr val="tx1"/>
            </a:solidFill>
            <a:miter lim="800000"/>
            <a:headEnd/>
            <a:tailEnd/>
          </a:ln>
        </p:spPr>
        <p:txBody>
          <a:bodyPr wrap="none" anchor="ctr"/>
          <a:lstStyle/>
          <a:p>
            <a:pPr algn="ctr" eaLnBrk="0" hangingPunct="0"/>
            <a:endParaRPr lang="en-US">
              <a:solidFill>
                <a:schemeClr val="hlink"/>
              </a:solidFill>
              <a:latin typeface="Tahoma" pitchFamily="34" charset="0"/>
            </a:endParaRPr>
          </a:p>
        </p:txBody>
      </p:sp>
      <p:sp>
        <p:nvSpPr>
          <p:cNvPr id="2" name="Slide Number Placeholder 1"/>
          <p:cNvSpPr>
            <a:spLocks noGrp="1"/>
          </p:cNvSpPr>
          <p:nvPr>
            <p:ph type="sldNum" sz="quarter" idx="12"/>
          </p:nvPr>
        </p:nvSpPr>
        <p:spPr/>
        <p:txBody>
          <a:bodyPr/>
          <a:lstStyle/>
          <a:p>
            <a:fld id="{69E57DC2-970A-4B3E-BB1C-7A09969E49DF}" type="slidenum">
              <a:rPr lang="en-US" smtClean="0"/>
              <a:t>78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5834"/>
                                        </p:tgtEl>
                                        <p:attrNameLst>
                                          <p:attrName>style.visibility</p:attrName>
                                        </p:attrNameLst>
                                      </p:cBhvr>
                                      <p:to>
                                        <p:strVal val="visible"/>
                                      </p:to>
                                    </p:set>
                                    <p:animEffect transition="in" filter="blinds(horizontal)">
                                      <p:cBhvr>
                                        <p:cTn id="7" dur="500"/>
                                        <p:tgtEl>
                                          <p:spTgt spid="8458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45835"/>
                                        </p:tgtEl>
                                        <p:attrNameLst>
                                          <p:attrName>style.visibility</p:attrName>
                                        </p:attrNameLst>
                                      </p:cBhvr>
                                      <p:to>
                                        <p:strVal val="visible"/>
                                      </p:to>
                                    </p:set>
                                    <p:animEffect transition="in" filter="blinds(horizontal)">
                                      <p:cBhvr>
                                        <p:cTn id="12" dur="500"/>
                                        <p:tgtEl>
                                          <p:spTgt spid="845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34" grpId="0" animBg="1"/>
      <p:bldP spid="84583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dirty="0"/>
              <a:t>What are mechanisms for multiple access</a:t>
            </a:r>
            <a:endParaRPr lang="en-US" sz="3200" dirty="0"/>
          </a:p>
        </p:txBody>
      </p:sp>
      <p:sp>
        <p:nvSpPr>
          <p:cNvPr id="10244" name="Rectangle 3"/>
          <p:cNvSpPr>
            <a:spLocks noGrp="1" noChangeArrowheads="1"/>
          </p:cNvSpPr>
          <p:nvPr>
            <p:ph idx="1"/>
          </p:nvPr>
        </p:nvSpPr>
        <p:spPr>
          <a:xfrm>
            <a:off x="838199" y="1635703"/>
            <a:ext cx="11001499" cy="4495800"/>
          </a:xfrm>
        </p:spPr>
        <p:txBody>
          <a:bodyPr/>
          <a:lstStyle/>
          <a:p>
            <a:pPr eaLnBrk="1" hangingPunct="1">
              <a:lnSpc>
                <a:spcPct val="90000"/>
              </a:lnSpc>
            </a:pPr>
            <a:r>
              <a:rPr lang="en-US" dirty="0">
                <a:latin typeface="+mj-lt"/>
              </a:rPr>
              <a:t>Mechanisms to support multiple access:</a:t>
            </a:r>
          </a:p>
          <a:p>
            <a:pPr lvl="1" eaLnBrk="1" hangingPunct="1">
              <a:lnSpc>
                <a:spcPct val="90000"/>
              </a:lnSpc>
            </a:pPr>
            <a:r>
              <a:rPr lang="en-US" dirty="0">
                <a:latin typeface="+mj-lt"/>
              </a:rPr>
              <a:t>Avoid or reduce collisions</a:t>
            </a:r>
          </a:p>
          <a:p>
            <a:pPr lvl="1" eaLnBrk="1" hangingPunct="1">
              <a:lnSpc>
                <a:spcPct val="90000"/>
              </a:lnSpc>
            </a:pPr>
            <a:r>
              <a:rPr lang="en-US" dirty="0">
                <a:latin typeface="+mj-lt"/>
              </a:rPr>
              <a:t>Detect collisions (less common in existing wireless MAC) </a:t>
            </a:r>
          </a:p>
          <a:p>
            <a:pPr lvl="1" eaLnBrk="1" hangingPunct="1">
              <a:lnSpc>
                <a:spcPct val="90000"/>
              </a:lnSpc>
            </a:pPr>
            <a:r>
              <a:rPr lang="en-US" dirty="0">
                <a:latin typeface="+mj-lt"/>
              </a:rPr>
              <a:t>Decide when to retransmit</a:t>
            </a:r>
          </a:p>
          <a:p>
            <a:pPr eaLnBrk="1" hangingPunct="1">
              <a:lnSpc>
                <a:spcPct val="90000"/>
              </a:lnSpc>
            </a:pPr>
            <a:endParaRPr lang="en-US" dirty="0"/>
          </a:p>
          <a:p>
            <a:pPr lvl="1" eaLnBrk="1" hangingPunct="1">
              <a:lnSpc>
                <a:spcPct val="90000"/>
              </a:lnSpc>
            </a:pPr>
            <a:endParaRPr lang="en-US" dirty="0"/>
          </a:p>
        </p:txBody>
      </p:sp>
      <p:sp>
        <p:nvSpPr>
          <p:cNvPr id="2" name="Slide Number Placeholder 1"/>
          <p:cNvSpPr>
            <a:spLocks noGrp="1"/>
          </p:cNvSpPr>
          <p:nvPr>
            <p:ph type="sldNum" sz="quarter" idx="12"/>
          </p:nvPr>
        </p:nvSpPr>
        <p:spPr/>
        <p:txBody>
          <a:bodyPr/>
          <a:lstStyle/>
          <a:p>
            <a:fld id="{69E57DC2-970A-4B3E-BB1C-7A09969E49DF}" type="slidenum">
              <a:rPr lang="en-US" smtClean="0"/>
              <a:t>79</a:t>
            </a:fld>
            <a:endParaRPr lang="en-US" dirty="0"/>
          </a:p>
        </p:txBody>
      </p:sp>
    </p:spTree>
    <p:extLst>
      <p:ext uri="{BB962C8B-B14F-4D97-AF65-F5344CB8AC3E}">
        <p14:creationId xmlns:p14="http://schemas.microsoft.com/office/powerpoint/2010/main" val="3297274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sz="4000" dirty="0">
                <a:latin typeface="+mn-lt"/>
              </a:rPr>
              <a:t>What is the capacity of the battery?</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825625"/>
            <a:ext cx="11353800" cy="4351338"/>
          </a:xfrm>
        </p:spPr>
        <p:txBody>
          <a:bodyPr/>
          <a:lstStyle/>
          <a:p>
            <a:r>
              <a:rPr lang="en-US" dirty="0">
                <a:latin typeface="+mj-lt"/>
              </a:rPr>
              <a:t>How do we calculate the lifetime of the battery in IoT devices?</a:t>
            </a:r>
          </a:p>
          <a:p>
            <a:r>
              <a:rPr lang="en-US" dirty="0">
                <a:latin typeface="+mj-lt"/>
              </a:rPr>
              <a:t>We express battery capacity commonly in milliampere-hour (</a:t>
            </a:r>
            <a:r>
              <a:rPr lang="en-US" dirty="0" err="1">
                <a:latin typeface="+mj-lt"/>
              </a:rPr>
              <a:t>mAH</a:t>
            </a:r>
            <a:r>
              <a:rPr lang="en-US" dirty="0">
                <a:latin typeface="+mj-lt"/>
              </a:rPr>
              <a:t>)</a:t>
            </a:r>
          </a:p>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r>
              <a:rPr lang="en-US" dirty="0">
                <a:latin typeface="+mj-lt"/>
              </a:rPr>
              <a:t>How long would battery last under different device load:</a:t>
            </a: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8</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9904114" y="4001294"/>
            <a:ext cx="1541408" cy="1541408"/>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9774317" y="5468656"/>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graphicFrame>
        <p:nvGraphicFramePr>
          <p:cNvPr id="11" name="Table 11">
            <a:extLst>
              <a:ext uri="{FF2B5EF4-FFF2-40B4-BE49-F238E27FC236}">
                <a16:creationId xmlns:a16="http://schemas.microsoft.com/office/drawing/2014/main" id="{E2DBC9D3-69ED-A724-8754-F8671CC673DE}"/>
              </a:ext>
            </a:extLst>
          </p:cNvPr>
          <p:cNvGraphicFramePr>
            <a:graphicFrameLocks noGrp="1"/>
          </p:cNvGraphicFramePr>
          <p:nvPr/>
        </p:nvGraphicFramePr>
        <p:xfrm>
          <a:off x="1029639" y="4198521"/>
          <a:ext cx="8128000" cy="1483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150888019"/>
                    </a:ext>
                  </a:extLst>
                </a:gridCol>
                <a:gridCol w="4064000">
                  <a:extLst>
                    <a:ext uri="{9D8B030D-6E8A-4147-A177-3AD203B41FA5}">
                      <a16:colId xmlns:a16="http://schemas.microsoft.com/office/drawing/2014/main" val="2250743876"/>
                    </a:ext>
                  </a:extLst>
                </a:gridCol>
              </a:tblGrid>
              <a:tr h="370840">
                <a:tc>
                  <a:txBody>
                    <a:bodyPr/>
                    <a:lstStyle/>
                    <a:p>
                      <a:pPr algn="ctr"/>
                      <a:r>
                        <a:rPr lang="en-US" dirty="0"/>
                        <a:t>Current drawn</a:t>
                      </a:r>
                    </a:p>
                  </a:txBody>
                  <a:tcPr/>
                </a:tc>
                <a:tc>
                  <a:txBody>
                    <a:bodyPr/>
                    <a:lstStyle/>
                    <a:p>
                      <a:pPr algn="ctr"/>
                      <a:r>
                        <a:rPr lang="en-US" dirty="0"/>
                        <a:t>Lifetime</a:t>
                      </a:r>
                    </a:p>
                  </a:txBody>
                  <a:tcPr/>
                </a:tc>
                <a:extLst>
                  <a:ext uri="{0D108BD9-81ED-4DB2-BD59-A6C34878D82A}">
                    <a16:rowId xmlns:a16="http://schemas.microsoft.com/office/drawing/2014/main" val="3043593061"/>
                  </a:ext>
                </a:extLst>
              </a:tr>
              <a:tr h="370840">
                <a:tc>
                  <a:txBody>
                    <a:bodyPr/>
                    <a:lstStyle/>
                    <a:p>
                      <a:pPr algn="ctr"/>
                      <a:r>
                        <a:rPr lang="en-US" dirty="0"/>
                        <a:t>240 mA</a:t>
                      </a:r>
                    </a:p>
                  </a:txBody>
                  <a:tcPr/>
                </a:tc>
                <a:tc>
                  <a:txBody>
                    <a:bodyPr/>
                    <a:lstStyle/>
                    <a:p>
                      <a:pPr algn="ctr"/>
                      <a:r>
                        <a:rPr lang="en-US" dirty="0"/>
                        <a:t>1 h</a:t>
                      </a:r>
                    </a:p>
                  </a:txBody>
                  <a:tcPr/>
                </a:tc>
                <a:extLst>
                  <a:ext uri="{0D108BD9-81ED-4DB2-BD59-A6C34878D82A}">
                    <a16:rowId xmlns:a16="http://schemas.microsoft.com/office/drawing/2014/main" val="945296689"/>
                  </a:ext>
                </a:extLst>
              </a:tr>
              <a:tr h="370840">
                <a:tc>
                  <a:txBody>
                    <a:bodyPr/>
                    <a:lstStyle/>
                    <a:p>
                      <a:pPr algn="ctr"/>
                      <a:r>
                        <a:rPr lang="en-US" dirty="0"/>
                        <a:t>120 mA</a:t>
                      </a:r>
                    </a:p>
                  </a:txBody>
                  <a:tcPr/>
                </a:tc>
                <a:tc>
                  <a:txBody>
                    <a:bodyPr/>
                    <a:lstStyle/>
                    <a:p>
                      <a:pPr algn="ctr"/>
                      <a:r>
                        <a:rPr lang="en-US" dirty="0"/>
                        <a:t>2 h</a:t>
                      </a:r>
                    </a:p>
                  </a:txBody>
                  <a:tcPr/>
                </a:tc>
                <a:extLst>
                  <a:ext uri="{0D108BD9-81ED-4DB2-BD59-A6C34878D82A}">
                    <a16:rowId xmlns:a16="http://schemas.microsoft.com/office/drawing/2014/main" val="4005716356"/>
                  </a:ext>
                </a:extLst>
              </a:tr>
              <a:tr h="370840">
                <a:tc>
                  <a:txBody>
                    <a:bodyPr/>
                    <a:lstStyle/>
                    <a:p>
                      <a:pPr algn="ctr"/>
                      <a:r>
                        <a:rPr lang="en-US" dirty="0"/>
                        <a:t>1 mA</a:t>
                      </a:r>
                    </a:p>
                  </a:txBody>
                  <a:tcPr/>
                </a:tc>
                <a:tc>
                  <a:txBody>
                    <a:bodyPr/>
                    <a:lstStyle/>
                    <a:p>
                      <a:pPr algn="ctr"/>
                      <a:r>
                        <a:rPr lang="en-US" dirty="0"/>
                        <a:t>240 h</a:t>
                      </a:r>
                    </a:p>
                  </a:txBody>
                  <a:tcPr/>
                </a:tc>
                <a:extLst>
                  <a:ext uri="{0D108BD9-81ED-4DB2-BD59-A6C34878D82A}">
                    <a16:rowId xmlns:a16="http://schemas.microsoft.com/office/drawing/2014/main" val="3704965096"/>
                  </a:ext>
                </a:extLst>
              </a:tr>
            </a:tbl>
          </a:graphicData>
        </a:graphic>
      </p:graphicFrame>
      <p:sp>
        <p:nvSpPr>
          <p:cNvPr id="8" name="Footer Placeholder 1">
            <a:extLst>
              <a:ext uri="{FF2B5EF4-FFF2-40B4-BE49-F238E27FC236}">
                <a16:creationId xmlns:a16="http://schemas.microsoft.com/office/drawing/2014/main" id="{C532525A-A990-33F7-5C40-588DBE36D35C}"/>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Tree>
    <p:extLst>
      <p:ext uri="{BB962C8B-B14F-4D97-AF65-F5344CB8AC3E}">
        <p14:creationId xmlns:p14="http://schemas.microsoft.com/office/powerpoint/2010/main" val="2176969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982682" y="425450"/>
            <a:ext cx="10371117" cy="914400"/>
          </a:xfrm>
        </p:spPr>
        <p:txBody>
          <a:bodyPr>
            <a:normAutofit/>
          </a:bodyPr>
          <a:lstStyle/>
          <a:p>
            <a:pPr eaLnBrk="1" hangingPunct="1"/>
            <a:r>
              <a:rPr lang="en-US" dirty="0"/>
              <a:t>Random access medium access control protocols</a:t>
            </a:r>
          </a:p>
        </p:txBody>
      </p:sp>
      <p:sp>
        <p:nvSpPr>
          <p:cNvPr id="13316" name="Rectangle 3"/>
          <p:cNvSpPr>
            <a:spLocks noGrp="1" noChangeArrowheads="1"/>
          </p:cNvSpPr>
          <p:nvPr>
            <p:ph idx="1"/>
          </p:nvPr>
        </p:nvSpPr>
        <p:spPr>
          <a:xfrm>
            <a:off x="1100447" y="1371600"/>
            <a:ext cx="10798628" cy="4953000"/>
          </a:xfrm>
        </p:spPr>
        <p:txBody>
          <a:bodyPr/>
          <a:lstStyle/>
          <a:p>
            <a:pPr eaLnBrk="1" hangingPunct="1"/>
            <a:r>
              <a:rPr lang="en-US" dirty="0">
                <a:latin typeface="+mj-lt"/>
              </a:rPr>
              <a:t>No coordination</a:t>
            </a:r>
          </a:p>
          <a:p>
            <a:pPr eaLnBrk="1" hangingPunct="1"/>
            <a:endParaRPr lang="en-US" dirty="0">
              <a:latin typeface="+mj-lt"/>
            </a:endParaRPr>
          </a:p>
          <a:p>
            <a:pPr eaLnBrk="1" hangingPunct="1"/>
            <a:r>
              <a:rPr lang="en-US" dirty="0">
                <a:latin typeface="+mj-lt"/>
              </a:rPr>
              <a:t>The simplest: ALOHA</a:t>
            </a:r>
          </a:p>
          <a:p>
            <a:pPr lvl="1" eaLnBrk="1" hangingPunct="1">
              <a:lnSpc>
                <a:spcPct val="90000"/>
              </a:lnSpc>
            </a:pPr>
            <a:r>
              <a:rPr lang="en-US" altLang="en-US" dirty="0">
                <a:latin typeface="+mj-lt"/>
              </a:rPr>
              <a:t>When a node needs to send, it does so. </a:t>
            </a:r>
          </a:p>
          <a:p>
            <a:pPr lvl="1" eaLnBrk="1" hangingPunct="1">
              <a:lnSpc>
                <a:spcPct val="90000"/>
              </a:lnSpc>
            </a:pPr>
            <a:r>
              <a:rPr lang="en-US" altLang="en-US" dirty="0">
                <a:latin typeface="+mj-lt"/>
              </a:rPr>
              <a:t>If it hears an acknowledgment within a given duration, transmission is successful </a:t>
            </a:r>
          </a:p>
          <a:p>
            <a:pPr lvl="1" eaLnBrk="1" hangingPunct="1">
              <a:lnSpc>
                <a:spcPct val="90000"/>
              </a:lnSpc>
            </a:pPr>
            <a:r>
              <a:rPr lang="en-US" altLang="en-US" dirty="0">
                <a:latin typeface="+mj-lt"/>
              </a:rPr>
              <a:t>otherwise, it resends after </a:t>
            </a:r>
            <a:r>
              <a:rPr lang="en-US" altLang="en-US" u="sng" dirty="0">
                <a:latin typeface="+mj-lt"/>
              </a:rPr>
              <a:t>waiting a random amount of time</a:t>
            </a:r>
            <a:r>
              <a:rPr lang="en-US" altLang="en-US" dirty="0">
                <a:latin typeface="+mj-lt"/>
              </a:rPr>
              <a:t>. </a:t>
            </a:r>
          </a:p>
          <a:p>
            <a:pPr eaLnBrk="1" hangingPunct="1">
              <a:lnSpc>
                <a:spcPct val="90000"/>
              </a:lnSpc>
            </a:pPr>
            <a:endParaRPr lang="en-US" dirty="0">
              <a:latin typeface="+mj-lt"/>
            </a:endParaRPr>
          </a:p>
          <a:p>
            <a:pPr eaLnBrk="1" hangingPunct="1">
              <a:lnSpc>
                <a:spcPct val="90000"/>
              </a:lnSpc>
            </a:pPr>
            <a:r>
              <a:rPr lang="en-US" dirty="0">
                <a:latin typeface="+mj-lt"/>
              </a:rPr>
              <a:t>Protocol strength</a:t>
            </a:r>
          </a:p>
          <a:p>
            <a:pPr lvl="1" eaLnBrk="1" hangingPunct="1">
              <a:lnSpc>
                <a:spcPct val="90000"/>
              </a:lnSpc>
            </a:pPr>
            <a:r>
              <a:rPr lang="en-US" dirty="0">
                <a:latin typeface="+mj-lt"/>
              </a:rPr>
              <a:t>minimum overhear </a:t>
            </a:r>
          </a:p>
          <a:p>
            <a:pPr lvl="1" eaLnBrk="1" hangingPunct="1">
              <a:lnSpc>
                <a:spcPct val="90000"/>
              </a:lnSpc>
            </a:pPr>
            <a:r>
              <a:rPr lang="en-US" dirty="0">
                <a:latin typeface="+mj-lt"/>
              </a:rPr>
              <a:t>achieves low delay if the load is light</a:t>
            </a:r>
            <a:endParaRPr lang="en-US" altLang="en-US" dirty="0">
              <a:latin typeface="+mj-lt"/>
            </a:endParaRPr>
          </a:p>
          <a:p>
            <a:pPr lvl="1" eaLnBrk="1" hangingPunct="1"/>
            <a:endParaRPr lang="en-US" dirty="0"/>
          </a:p>
          <a:p>
            <a:pPr lvl="1" eaLnBrk="1" hangingPunct="1"/>
            <a:endParaRPr lang="en-US" dirty="0"/>
          </a:p>
          <a:p>
            <a:pPr eaLnBrk="1" hangingPunct="1"/>
            <a:endParaRPr lang="en-US" dirty="0"/>
          </a:p>
        </p:txBody>
      </p:sp>
      <p:sp>
        <p:nvSpPr>
          <p:cNvPr id="2" name="Slide Number Placeholder 1"/>
          <p:cNvSpPr>
            <a:spLocks noGrp="1"/>
          </p:cNvSpPr>
          <p:nvPr>
            <p:ph type="sldNum" sz="quarter" idx="12"/>
          </p:nvPr>
        </p:nvSpPr>
        <p:spPr/>
        <p:txBody>
          <a:bodyPr/>
          <a:lstStyle/>
          <a:p>
            <a:fld id="{69E57DC2-970A-4B3E-BB1C-7A09969E49DF}" type="slidenum">
              <a:rPr lang="en-US" smtClean="0"/>
              <a:t>80</a:t>
            </a:fld>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4AB6-B35B-41DC-A853-B7917C3758A2}"/>
              </a:ext>
            </a:extLst>
          </p:cNvPr>
          <p:cNvSpPr>
            <a:spLocks noGrp="1"/>
          </p:cNvSpPr>
          <p:nvPr>
            <p:ph type="title"/>
          </p:nvPr>
        </p:nvSpPr>
        <p:spPr/>
        <p:txBody>
          <a:bodyPr/>
          <a:lstStyle/>
          <a:p>
            <a:r>
              <a:rPr lang="en-US" dirty="0"/>
              <a:t>ALOHA</a:t>
            </a:r>
          </a:p>
        </p:txBody>
      </p:sp>
      <p:sp>
        <p:nvSpPr>
          <p:cNvPr id="3" name="Content Placeholder 2">
            <a:extLst>
              <a:ext uri="{FF2B5EF4-FFF2-40B4-BE49-F238E27FC236}">
                <a16:creationId xmlns:a16="http://schemas.microsoft.com/office/drawing/2014/main" id="{64B6421F-2F5C-48F0-BA55-13C5EFD01E4E}"/>
              </a:ext>
            </a:extLst>
          </p:cNvPr>
          <p:cNvSpPr>
            <a:spLocks noGrp="1"/>
          </p:cNvSpPr>
          <p:nvPr>
            <p:ph idx="1"/>
          </p:nvPr>
        </p:nvSpPr>
        <p:spPr>
          <a:xfrm>
            <a:off x="838200" y="1763917"/>
            <a:ext cx="10515600" cy="4351338"/>
          </a:xfrm>
        </p:spPr>
        <p:txBody>
          <a:bodyPr>
            <a:normAutofit lnSpcReduction="10000"/>
          </a:bodyPr>
          <a:lstStyle/>
          <a:p>
            <a:r>
              <a:rPr lang="en-US" dirty="0" err="1">
                <a:latin typeface="+mj-lt"/>
              </a:rPr>
              <a:t>ALOHAnet</a:t>
            </a:r>
            <a:r>
              <a:rPr lang="en-US" dirty="0">
                <a:latin typeface="+mj-lt"/>
              </a:rPr>
              <a:t> (1971)</a:t>
            </a:r>
          </a:p>
          <a:p>
            <a:pPr lvl="1"/>
            <a:r>
              <a:rPr lang="en-US" dirty="0">
                <a:latin typeface="+mj-lt"/>
              </a:rPr>
              <a:t>University of Hawaii – Norman Abramson</a:t>
            </a:r>
          </a:p>
          <a:p>
            <a:pPr lvl="1"/>
            <a:r>
              <a:rPr lang="en-US" dirty="0">
                <a:latin typeface="+mj-lt"/>
              </a:rPr>
              <a:t>First demonstration of wireless packet network</a:t>
            </a:r>
          </a:p>
          <a:p>
            <a:pPr lvl="1"/>
            <a:endParaRPr lang="en-US" dirty="0">
              <a:latin typeface="+mj-lt"/>
            </a:endParaRPr>
          </a:p>
          <a:p>
            <a:r>
              <a:rPr lang="en-US" dirty="0">
                <a:latin typeface="+mj-lt"/>
              </a:rPr>
              <a:t>Rules</a:t>
            </a:r>
          </a:p>
          <a:p>
            <a:pPr marL="914400" lvl="1" indent="-457200">
              <a:buFont typeface="+mj-lt"/>
              <a:buAutoNum type="arabicPeriod"/>
            </a:pPr>
            <a:r>
              <a:rPr lang="en-US" dirty="0">
                <a:latin typeface="+mj-lt"/>
              </a:rPr>
              <a:t>If you have data to send, send it</a:t>
            </a:r>
          </a:p>
          <a:p>
            <a:pPr marL="457200" lvl="1" indent="0">
              <a:buNone/>
            </a:pPr>
            <a:endParaRPr lang="en-US" dirty="0">
              <a:latin typeface="+mj-lt"/>
            </a:endParaRPr>
          </a:p>
          <a:p>
            <a:r>
              <a:rPr lang="en-US" dirty="0">
                <a:latin typeface="+mj-lt"/>
              </a:rPr>
              <a:t>Two (or more) simultaneous transmissions will collide and be lost</a:t>
            </a:r>
          </a:p>
          <a:p>
            <a:pPr lvl="1"/>
            <a:r>
              <a:rPr lang="en-US" dirty="0">
                <a:latin typeface="+mj-lt"/>
              </a:rPr>
              <a:t>Wait a duration of time for an acknowledgement</a:t>
            </a:r>
          </a:p>
          <a:p>
            <a:pPr lvl="1"/>
            <a:r>
              <a:rPr lang="en-US" dirty="0">
                <a:latin typeface="+mj-lt"/>
              </a:rPr>
              <a:t>If transmission was lost, try sending again “later”</a:t>
            </a:r>
          </a:p>
          <a:p>
            <a:pPr lvl="2"/>
            <a:r>
              <a:rPr lang="en-US" dirty="0">
                <a:latin typeface="+mj-lt"/>
              </a:rPr>
              <a:t>Want some kind of exponential </a:t>
            </a:r>
            <a:r>
              <a:rPr lang="en-US" dirty="0" err="1">
                <a:latin typeface="+mj-lt"/>
              </a:rPr>
              <a:t>backoff</a:t>
            </a:r>
            <a:r>
              <a:rPr lang="en-US" dirty="0">
                <a:latin typeface="+mj-lt"/>
              </a:rPr>
              <a:t> scheme here</a:t>
            </a:r>
          </a:p>
        </p:txBody>
      </p:sp>
      <p:sp>
        <p:nvSpPr>
          <p:cNvPr id="4" name="Slide Number Placeholder 3">
            <a:extLst>
              <a:ext uri="{FF2B5EF4-FFF2-40B4-BE49-F238E27FC236}">
                <a16:creationId xmlns:a16="http://schemas.microsoft.com/office/drawing/2014/main" id="{C39015BE-E7EC-4932-BD6A-01DE833BC1D5}"/>
              </a:ext>
            </a:extLst>
          </p:cNvPr>
          <p:cNvSpPr>
            <a:spLocks noGrp="1"/>
          </p:cNvSpPr>
          <p:nvPr>
            <p:ph type="sldNum" sz="quarter" idx="12"/>
          </p:nvPr>
        </p:nvSpPr>
        <p:spPr/>
        <p:txBody>
          <a:bodyPr/>
          <a:lstStyle/>
          <a:p>
            <a:fld id="{0778C724-3839-4D76-A707-B4C23905D055}" type="slidenum">
              <a:rPr lang="en-US" smtClean="0"/>
              <a:t>81</a:t>
            </a:fld>
            <a:endParaRPr lang="en-US"/>
          </a:p>
        </p:txBody>
      </p:sp>
    </p:spTree>
    <p:extLst>
      <p:ext uri="{BB962C8B-B14F-4D97-AF65-F5344CB8AC3E}">
        <p14:creationId xmlns:p14="http://schemas.microsoft.com/office/powerpoint/2010/main" val="22087063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E443-E774-4F5C-860F-5622A831A0D1}"/>
              </a:ext>
            </a:extLst>
          </p:cNvPr>
          <p:cNvSpPr>
            <a:spLocks noGrp="1"/>
          </p:cNvSpPr>
          <p:nvPr>
            <p:ph type="title"/>
          </p:nvPr>
        </p:nvSpPr>
        <p:spPr/>
        <p:txBody>
          <a:bodyPr/>
          <a:lstStyle/>
          <a:p>
            <a:r>
              <a:rPr lang="en-US" dirty="0"/>
              <a:t>Packet collisions</a:t>
            </a:r>
          </a:p>
        </p:txBody>
      </p:sp>
      <p:sp>
        <p:nvSpPr>
          <p:cNvPr id="3" name="Content Placeholder 2">
            <a:extLst>
              <a:ext uri="{FF2B5EF4-FFF2-40B4-BE49-F238E27FC236}">
                <a16:creationId xmlns:a16="http://schemas.microsoft.com/office/drawing/2014/main" id="{3F19D2E8-1844-4885-92FE-7429456521AF}"/>
              </a:ext>
            </a:extLst>
          </p:cNvPr>
          <p:cNvSpPr>
            <a:spLocks noGrp="1"/>
          </p:cNvSpPr>
          <p:nvPr>
            <p:ph idx="1"/>
          </p:nvPr>
        </p:nvSpPr>
        <p:spPr>
          <a:xfrm>
            <a:off x="838200" y="1355722"/>
            <a:ext cx="10515600" cy="4351338"/>
          </a:xfrm>
        </p:spPr>
        <p:txBody>
          <a:bodyPr/>
          <a:lstStyle/>
          <a:p>
            <a:r>
              <a:rPr lang="en-US" dirty="0">
                <a:latin typeface="+mj-lt"/>
              </a:rPr>
              <a:t>Each packet transmission has a window of vulnerability</a:t>
            </a:r>
          </a:p>
          <a:p>
            <a:pPr lvl="1"/>
            <a:r>
              <a:rPr lang="en-US" dirty="0">
                <a:latin typeface="+mj-lt"/>
              </a:rPr>
              <a:t>Twice the on-air duration of a packet</a:t>
            </a:r>
          </a:p>
          <a:p>
            <a:pPr lvl="1"/>
            <a:r>
              <a:rPr lang="en-US" dirty="0">
                <a:latin typeface="+mj-lt"/>
              </a:rPr>
              <a:t>Transmissions during the packet are bad</a:t>
            </a:r>
          </a:p>
          <a:p>
            <a:pPr lvl="1"/>
            <a:endParaRPr lang="en-US" dirty="0">
              <a:latin typeface="+mj-lt"/>
            </a:endParaRPr>
          </a:p>
          <a:p>
            <a:pPr lvl="1"/>
            <a:endParaRPr lang="en-US" dirty="0">
              <a:latin typeface="+mj-lt"/>
            </a:endParaRPr>
          </a:p>
          <a:p>
            <a:pPr marL="457200" lvl="1" indent="0">
              <a:buNone/>
            </a:pPr>
            <a:endParaRPr lang="en-US" dirty="0">
              <a:latin typeface="+mj-lt"/>
            </a:endParaRPr>
          </a:p>
          <a:p>
            <a:pPr marL="457200" lvl="1" indent="0">
              <a:buNone/>
            </a:pPr>
            <a:r>
              <a:rPr lang="en-US" sz="3200" dirty="0">
                <a:latin typeface="+mj-lt"/>
              </a:rPr>
              <a:t> </a:t>
            </a:r>
            <a:endParaRPr lang="en-US" dirty="0">
              <a:latin typeface="+mj-lt"/>
            </a:endParaRPr>
          </a:p>
          <a:p>
            <a:pPr lvl="1"/>
            <a:r>
              <a:rPr lang="en-US" dirty="0">
                <a:latin typeface="+mj-lt"/>
              </a:rPr>
              <a:t>Transmissions before packet can also be bad</a:t>
            </a:r>
          </a:p>
        </p:txBody>
      </p:sp>
      <p:sp>
        <p:nvSpPr>
          <p:cNvPr id="4" name="Slide Number Placeholder 3">
            <a:extLst>
              <a:ext uri="{FF2B5EF4-FFF2-40B4-BE49-F238E27FC236}">
                <a16:creationId xmlns:a16="http://schemas.microsoft.com/office/drawing/2014/main" id="{368C42B8-A485-4399-9F17-2B66639E7F7D}"/>
              </a:ext>
            </a:extLst>
          </p:cNvPr>
          <p:cNvSpPr>
            <a:spLocks noGrp="1"/>
          </p:cNvSpPr>
          <p:nvPr>
            <p:ph type="sldNum" sz="quarter" idx="12"/>
          </p:nvPr>
        </p:nvSpPr>
        <p:spPr/>
        <p:txBody>
          <a:bodyPr/>
          <a:lstStyle/>
          <a:p>
            <a:fld id="{0778C724-3839-4D76-A707-B4C23905D055}" type="slidenum">
              <a:rPr lang="en-US" smtClean="0"/>
              <a:t>82</a:t>
            </a:fld>
            <a:endParaRPr lang="en-US"/>
          </a:p>
        </p:txBody>
      </p:sp>
      <p:sp>
        <p:nvSpPr>
          <p:cNvPr id="5" name="Rectangle 4">
            <a:extLst>
              <a:ext uri="{FF2B5EF4-FFF2-40B4-BE49-F238E27FC236}">
                <a16:creationId xmlns:a16="http://schemas.microsoft.com/office/drawing/2014/main" id="{CE63D2AB-EB7E-49CF-8111-B7628F4EB8EA}"/>
              </a:ext>
            </a:extLst>
          </p:cNvPr>
          <p:cNvSpPr/>
          <p:nvPr/>
        </p:nvSpPr>
        <p:spPr>
          <a:xfrm>
            <a:off x="5219699" y="2617786"/>
            <a:ext cx="2743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820CC84-9663-4603-A1A7-6E5F85EBA07F}"/>
              </a:ext>
            </a:extLst>
          </p:cNvPr>
          <p:cNvSpPr/>
          <p:nvPr/>
        </p:nvSpPr>
        <p:spPr>
          <a:xfrm>
            <a:off x="5219699" y="4808539"/>
            <a:ext cx="2743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077F67-EC99-442D-9418-3872083EABB9}"/>
              </a:ext>
            </a:extLst>
          </p:cNvPr>
          <p:cNvSpPr/>
          <p:nvPr/>
        </p:nvSpPr>
        <p:spPr>
          <a:xfrm>
            <a:off x="3848099" y="5702302"/>
            <a:ext cx="2743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0FA4E30E-6549-415F-982E-2E65F7332449}"/>
              </a:ext>
            </a:extLst>
          </p:cNvPr>
          <p:cNvSpPr/>
          <p:nvPr/>
        </p:nvSpPr>
        <p:spPr>
          <a:xfrm rot="5400000">
            <a:off x="6419849" y="1771651"/>
            <a:ext cx="342900" cy="2743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98C1C6A1-26B1-4F41-B171-CDD9F72D8E3C}"/>
              </a:ext>
            </a:extLst>
          </p:cNvPr>
          <p:cNvSpPr/>
          <p:nvPr/>
        </p:nvSpPr>
        <p:spPr>
          <a:xfrm rot="5400000">
            <a:off x="3676649" y="3959228"/>
            <a:ext cx="342900" cy="2743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ED9893B7-8F2D-4572-8B7D-129978A68F9A}"/>
              </a:ext>
            </a:extLst>
          </p:cNvPr>
          <p:cNvSpPr/>
          <p:nvPr/>
        </p:nvSpPr>
        <p:spPr>
          <a:xfrm>
            <a:off x="6591299" y="3511549"/>
            <a:ext cx="2743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51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28282-EA55-4418-A140-A1B8DB07B2F4}"/>
              </a:ext>
            </a:extLst>
          </p:cNvPr>
          <p:cNvSpPr>
            <a:spLocks noGrp="1"/>
          </p:cNvSpPr>
          <p:nvPr>
            <p:ph type="title"/>
          </p:nvPr>
        </p:nvSpPr>
        <p:spPr>
          <a:xfrm>
            <a:off x="838200" y="275368"/>
            <a:ext cx="10515600" cy="1325563"/>
          </a:xfrm>
        </p:spPr>
        <p:txBody>
          <a:bodyPr/>
          <a:lstStyle/>
          <a:p>
            <a:r>
              <a:rPr lang="en-US" dirty="0"/>
              <a:t>Slotted ALOHA</a:t>
            </a:r>
          </a:p>
        </p:txBody>
      </p:sp>
      <p:sp>
        <p:nvSpPr>
          <p:cNvPr id="3" name="Content Placeholder 2">
            <a:extLst>
              <a:ext uri="{FF2B5EF4-FFF2-40B4-BE49-F238E27FC236}">
                <a16:creationId xmlns:a16="http://schemas.microsoft.com/office/drawing/2014/main" id="{17E6D3A4-1367-4A02-8C2E-5369A456C38F}"/>
              </a:ext>
            </a:extLst>
          </p:cNvPr>
          <p:cNvSpPr>
            <a:spLocks noGrp="1"/>
          </p:cNvSpPr>
          <p:nvPr>
            <p:ph idx="1"/>
          </p:nvPr>
        </p:nvSpPr>
        <p:spPr>
          <a:xfrm>
            <a:off x="838200" y="1263651"/>
            <a:ext cx="10515600" cy="4351338"/>
          </a:xfrm>
        </p:spPr>
        <p:txBody>
          <a:bodyPr/>
          <a:lstStyle/>
          <a:p>
            <a:r>
              <a:rPr lang="en-US" dirty="0">
                <a:latin typeface="+mj-lt"/>
              </a:rPr>
              <a:t>Split time into synchronized “slots”</a:t>
            </a:r>
          </a:p>
          <a:p>
            <a:r>
              <a:rPr lang="en-US" dirty="0">
                <a:latin typeface="+mj-lt"/>
              </a:rPr>
              <a:t>Any device can transmit whenever it has data</a:t>
            </a:r>
          </a:p>
          <a:p>
            <a:pPr lvl="1"/>
            <a:r>
              <a:rPr lang="en-US" dirty="0">
                <a:latin typeface="+mj-lt"/>
              </a:rPr>
              <a:t>But it must transmit at the start of a slot</a:t>
            </a:r>
          </a:p>
          <a:p>
            <a:pPr lvl="1"/>
            <a:r>
              <a:rPr lang="en-US" dirty="0">
                <a:latin typeface="+mj-lt"/>
              </a:rPr>
              <a:t>And its transmission cannot be longer than a slot</a:t>
            </a:r>
          </a:p>
          <a:p>
            <a:pPr lvl="1"/>
            <a:r>
              <a:rPr lang="en-US" dirty="0">
                <a:latin typeface="+mj-lt"/>
              </a:rPr>
              <a:t>Removes half of the possibilities for collisions!</a:t>
            </a:r>
          </a:p>
          <a:p>
            <a:pPr lvl="2"/>
            <a:r>
              <a:rPr lang="en-US" dirty="0">
                <a:latin typeface="+mj-lt"/>
              </a:rPr>
              <a:t>At the cost of some synchronization method</a:t>
            </a:r>
          </a:p>
        </p:txBody>
      </p:sp>
      <p:sp>
        <p:nvSpPr>
          <p:cNvPr id="4" name="Slide Number Placeholder 3">
            <a:extLst>
              <a:ext uri="{FF2B5EF4-FFF2-40B4-BE49-F238E27FC236}">
                <a16:creationId xmlns:a16="http://schemas.microsoft.com/office/drawing/2014/main" id="{203BEEA4-8F8E-45C3-81BB-F15D7413DC6F}"/>
              </a:ext>
            </a:extLst>
          </p:cNvPr>
          <p:cNvSpPr>
            <a:spLocks noGrp="1"/>
          </p:cNvSpPr>
          <p:nvPr>
            <p:ph type="sldNum" sz="quarter" idx="12"/>
          </p:nvPr>
        </p:nvSpPr>
        <p:spPr/>
        <p:txBody>
          <a:bodyPr/>
          <a:lstStyle/>
          <a:p>
            <a:fld id="{0778C724-3839-4D76-A707-B4C23905D055}" type="slidenum">
              <a:rPr lang="en-US" smtClean="0"/>
              <a:t>83</a:t>
            </a:fld>
            <a:endParaRPr lang="en-US"/>
          </a:p>
        </p:txBody>
      </p:sp>
      <p:sp>
        <p:nvSpPr>
          <p:cNvPr id="5" name="Rectangle 4">
            <a:extLst>
              <a:ext uri="{FF2B5EF4-FFF2-40B4-BE49-F238E27FC236}">
                <a16:creationId xmlns:a16="http://schemas.microsoft.com/office/drawing/2014/main" id="{9BDC1864-244A-43F6-BD08-E5EB788CCFE8}"/>
              </a:ext>
            </a:extLst>
          </p:cNvPr>
          <p:cNvSpPr/>
          <p:nvPr/>
        </p:nvSpPr>
        <p:spPr>
          <a:xfrm>
            <a:off x="1104899" y="4403728"/>
            <a:ext cx="2743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37B9726-FFC7-4619-A247-845A089D591C}"/>
              </a:ext>
            </a:extLst>
          </p:cNvPr>
          <p:cNvSpPr/>
          <p:nvPr/>
        </p:nvSpPr>
        <p:spPr>
          <a:xfrm>
            <a:off x="4076699" y="5241928"/>
            <a:ext cx="2743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449CED-C034-4778-9369-B3814F749845}"/>
              </a:ext>
            </a:extLst>
          </p:cNvPr>
          <p:cNvSpPr/>
          <p:nvPr/>
        </p:nvSpPr>
        <p:spPr>
          <a:xfrm>
            <a:off x="7073899" y="5257800"/>
            <a:ext cx="2743200" cy="4572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06C5F0-FD2C-4929-9441-9DCD99789BF5}"/>
              </a:ext>
            </a:extLst>
          </p:cNvPr>
          <p:cNvSpPr/>
          <p:nvPr/>
        </p:nvSpPr>
        <p:spPr>
          <a:xfrm>
            <a:off x="7073899" y="4416428"/>
            <a:ext cx="2743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823C6357-48D9-4462-A48A-24C1893CAC37}"/>
              </a:ext>
            </a:extLst>
          </p:cNvPr>
          <p:cNvCxnSpPr/>
          <p:nvPr/>
        </p:nvCxnSpPr>
        <p:spPr>
          <a:xfrm>
            <a:off x="3975100" y="3848100"/>
            <a:ext cx="0" cy="250825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A5A9E0F-B4FD-4B1B-9EC4-7D4D4BC4A8EE}"/>
              </a:ext>
            </a:extLst>
          </p:cNvPr>
          <p:cNvCxnSpPr/>
          <p:nvPr/>
        </p:nvCxnSpPr>
        <p:spPr>
          <a:xfrm>
            <a:off x="6934200" y="3848100"/>
            <a:ext cx="0" cy="250825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B9EB329-6DFB-4654-A6E4-9AE71CF53E1F}"/>
              </a:ext>
            </a:extLst>
          </p:cNvPr>
          <p:cNvCxnSpPr>
            <a:cxnSpLocks/>
          </p:cNvCxnSpPr>
          <p:nvPr/>
        </p:nvCxnSpPr>
        <p:spPr>
          <a:xfrm>
            <a:off x="1346200" y="6191250"/>
            <a:ext cx="16002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8F78760-E177-480E-AB97-9F5BCD1E095D}"/>
              </a:ext>
            </a:extLst>
          </p:cNvPr>
          <p:cNvSpPr txBox="1"/>
          <p:nvPr/>
        </p:nvSpPr>
        <p:spPr>
          <a:xfrm>
            <a:off x="1346200" y="5720060"/>
            <a:ext cx="1308090" cy="461665"/>
          </a:xfrm>
          <a:prstGeom prst="rect">
            <a:avLst/>
          </a:prstGeom>
          <a:noFill/>
        </p:spPr>
        <p:txBody>
          <a:bodyPr wrap="square" rtlCol="0">
            <a:spAutoFit/>
          </a:bodyPr>
          <a:lstStyle/>
          <a:p>
            <a:r>
              <a:rPr lang="en-US" sz="2400" dirty="0"/>
              <a:t>time</a:t>
            </a:r>
          </a:p>
        </p:txBody>
      </p:sp>
    </p:spTree>
    <p:extLst>
      <p:ext uri="{BB962C8B-B14F-4D97-AF65-F5344CB8AC3E}">
        <p14:creationId xmlns:p14="http://schemas.microsoft.com/office/powerpoint/2010/main" val="345349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A320B-D302-44BC-B383-DD36CC59A4EB}"/>
              </a:ext>
            </a:extLst>
          </p:cNvPr>
          <p:cNvSpPr>
            <a:spLocks noGrp="1"/>
          </p:cNvSpPr>
          <p:nvPr>
            <p:ph type="title"/>
          </p:nvPr>
        </p:nvSpPr>
        <p:spPr>
          <a:xfrm>
            <a:off x="697352" y="81072"/>
            <a:ext cx="10515600" cy="1325563"/>
          </a:xfrm>
        </p:spPr>
        <p:txBody>
          <a:bodyPr/>
          <a:lstStyle/>
          <a:p>
            <a:r>
              <a:rPr lang="en-US" dirty="0"/>
              <a:t>ALOHA throughput</a:t>
            </a:r>
          </a:p>
        </p:txBody>
      </p:sp>
      <p:sp>
        <p:nvSpPr>
          <p:cNvPr id="3" name="Content Placeholder 2">
            <a:extLst>
              <a:ext uri="{FF2B5EF4-FFF2-40B4-BE49-F238E27FC236}">
                <a16:creationId xmlns:a16="http://schemas.microsoft.com/office/drawing/2014/main" id="{1D49073B-E265-476D-953F-0C4B2EC9EDB6}"/>
              </a:ext>
            </a:extLst>
          </p:cNvPr>
          <p:cNvSpPr>
            <a:spLocks noGrp="1"/>
          </p:cNvSpPr>
          <p:nvPr>
            <p:ph idx="1"/>
          </p:nvPr>
        </p:nvSpPr>
        <p:spPr>
          <a:xfrm>
            <a:off x="607595" y="1143000"/>
            <a:ext cx="4688305" cy="5029200"/>
          </a:xfrm>
        </p:spPr>
        <p:txBody>
          <a:bodyPr>
            <a:normAutofit/>
          </a:bodyPr>
          <a:lstStyle/>
          <a:p>
            <a:r>
              <a:rPr lang="en-US" dirty="0">
                <a:latin typeface="+mj-lt"/>
              </a:rPr>
              <a:t>It can be shown that traffic maxes out at</a:t>
            </a:r>
          </a:p>
          <a:p>
            <a:pPr lvl="1"/>
            <a:r>
              <a:rPr lang="en-US" sz="2800" dirty="0">
                <a:latin typeface="+mj-lt"/>
              </a:rPr>
              <a:t>ALOHA: 18.4%</a:t>
            </a:r>
          </a:p>
          <a:p>
            <a:pPr lvl="1"/>
            <a:r>
              <a:rPr lang="en-US" sz="2800" dirty="0">
                <a:latin typeface="+mj-lt"/>
              </a:rPr>
              <a:t>Slotted ALOHA: 36.8%</a:t>
            </a:r>
          </a:p>
          <a:p>
            <a:pPr lvl="1"/>
            <a:endParaRPr lang="en-US" sz="2800" dirty="0">
              <a:latin typeface="+mj-lt"/>
            </a:endParaRPr>
          </a:p>
          <a:p>
            <a:r>
              <a:rPr lang="en-US" dirty="0">
                <a:latin typeface="+mj-lt"/>
              </a:rPr>
              <a:t>Assuming Poisson distribution of transmission attempts</a:t>
            </a:r>
          </a:p>
          <a:p>
            <a:endParaRPr lang="en-US" dirty="0">
              <a:latin typeface="+mj-lt"/>
            </a:endParaRPr>
          </a:p>
          <a:p>
            <a:r>
              <a:rPr lang="en-US" dirty="0">
                <a:latin typeface="+mj-lt"/>
              </a:rPr>
              <a:t>Slotted throughput is double because the “before” collisions can no longer occur</a:t>
            </a:r>
          </a:p>
        </p:txBody>
      </p:sp>
      <p:sp>
        <p:nvSpPr>
          <p:cNvPr id="4" name="Slide Number Placeholder 3">
            <a:extLst>
              <a:ext uri="{FF2B5EF4-FFF2-40B4-BE49-F238E27FC236}">
                <a16:creationId xmlns:a16="http://schemas.microsoft.com/office/drawing/2014/main" id="{0131CA0B-40E2-4CDC-88DE-206DA4606007}"/>
              </a:ext>
            </a:extLst>
          </p:cNvPr>
          <p:cNvSpPr>
            <a:spLocks noGrp="1"/>
          </p:cNvSpPr>
          <p:nvPr>
            <p:ph type="sldNum" sz="quarter" idx="12"/>
          </p:nvPr>
        </p:nvSpPr>
        <p:spPr/>
        <p:txBody>
          <a:bodyPr/>
          <a:lstStyle/>
          <a:p>
            <a:fld id="{0778C724-3839-4D76-A707-B4C23905D055}" type="slidenum">
              <a:rPr lang="en-US" smtClean="0"/>
              <a:t>84</a:t>
            </a:fld>
            <a:endParaRPr lang="en-US"/>
          </a:p>
        </p:txBody>
      </p:sp>
      <p:pic>
        <p:nvPicPr>
          <p:cNvPr id="1026" name="Picture 2" descr="Throughput vs. Traffic Load of Pure Aloha and Slotted Aloha.">
            <a:extLst>
              <a:ext uri="{FF2B5EF4-FFF2-40B4-BE49-F238E27FC236}">
                <a16:creationId xmlns:a16="http://schemas.microsoft.com/office/drawing/2014/main" id="{31652012-34E6-424E-AD94-A76BF419B9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18" y="1739041"/>
            <a:ext cx="5621382" cy="4382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99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322" y="205401"/>
            <a:ext cx="10320477" cy="1485900"/>
          </a:xfrm>
        </p:spPr>
        <p:txBody>
          <a:bodyPr/>
          <a:lstStyle/>
          <a:p>
            <a:r>
              <a:rPr lang="en-US" dirty="0"/>
              <a:t>Receiving transmissions with collisions</a:t>
            </a:r>
          </a:p>
        </p:txBody>
      </p:sp>
      <p:sp>
        <p:nvSpPr>
          <p:cNvPr id="3" name="Content Placeholder 2"/>
          <p:cNvSpPr>
            <a:spLocks noGrp="1"/>
          </p:cNvSpPr>
          <p:nvPr>
            <p:ph idx="1"/>
          </p:nvPr>
        </p:nvSpPr>
        <p:spPr>
          <a:xfrm>
            <a:off x="1033322" y="1824877"/>
            <a:ext cx="10771992" cy="2801714"/>
          </a:xfrm>
        </p:spPr>
        <p:txBody>
          <a:bodyPr>
            <a:normAutofit/>
          </a:bodyPr>
          <a:lstStyle/>
          <a:p>
            <a:r>
              <a:rPr lang="en-US" dirty="0">
                <a:latin typeface="+mj-lt"/>
              </a:rPr>
              <a:t>Collision does not always lead to packet loss</a:t>
            </a:r>
          </a:p>
          <a:p>
            <a:pPr marL="0" indent="0">
              <a:buNone/>
            </a:pPr>
            <a:endParaRPr lang="en-US" dirty="0">
              <a:latin typeface="+mj-lt"/>
            </a:endParaRPr>
          </a:p>
          <a:p>
            <a:r>
              <a:rPr lang="en-US" dirty="0">
                <a:latin typeface="+mj-lt"/>
              </a:rPr>
              <a:t>If a receiver hears from two or more stations and the signal from one station is much stronger than the rest, the receiver can receive the signal correctly “only” from this station: This is called </a:t>
            </a:r>
            <a:r>
              <a:rPr lang="en-US" dirty="0">
                <a:solidFill>
                  <a:srgbClr val="FF0000"/>
                </a:solidFill>
                <a:latin typeface="+mj-lt"/>
              </a:rPr>
              <a:t>capture effect.</a:t>
            </a:r>
          </a:p>
        </p:txBody>
      </p:sp>
      <p:sp>
        <p:nvSpPr>
          <p:cNvPr id="5" name="Slide Number Placeholder 4"/>
          <p:cNvSpPr>
            <a:spLocks noGrp="1"/>
          </p:cNvSpPr>
          <p:nvPr>
            <p:ph type="sldNum" sz="quarter" idx="12"/>
          </p:nvPr>
        </p:nvSpPr>
        <p:spPr/>
        <p:txBody>
          <a:bodyPr/>
          <a:lstStyle/>
          <a:p>
            <a:fld id="{69E57DC2-970A-4B3E-BB1C-7A09969E49DF}" type="slidenum">
              <a:rPr lang="en-US" smtClean="0"/>
              <a:t>85</a:t>
            </a:fld>
            <a:endParaRPr lang="en-US" dirty="0"/>
          </a:p>
        </p:txBody>
      </p:sp>
    </p:spTree>
    <p:extLst>
      <p:ext uri="{BB962C8B-B14F-4D97-AF65-F5344CB8AC3E}">
        <p14:creationId xmlns:p14="http://schemas.microsoft.com/office/powerpoint/2010/main" val="3790231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825945" y="1812756"/>
            <a:ext cx="4988354" cy="3457984"/>
          </a:xfrm>
          <a:prstGeom prst="rect">
            <a:avLst/>
          </a:prstGeom>
        </p:spPr>
      </p:pic>
      <p:sp>
        <p:nvSpPr>
          <p:cNvPr id="6" name="TextBox 5"/>
          <p:cNvSpPr txBox="1"/>
          <p:nvPr/>
        </p:nvSpPr>
        <p:spPr>
          <a:xfrm>
            <a:off x="850768" y="5459513"/>
            <a:ext cx="10685584" cy="954107"/>
          </a:xfrm>
          <a:prstGeom prst="rect">
            <a:avLst/>
          </a:prstGeom>
          <a:noFill/>
        </p:spPr>
        <p:txBody>
          <a:bodyPr wrap="square" rtlCol="0">
            <a:spAutoFit/>
          </a:bodyPr>
          <a:lstStyle/>
          <a:p>
            <a:pPr marL="342900" indent="-342900">
              <a:buFont typeface="Arial" panose="020B0604020202020204" pitchFamily="34" charset="0"/>
              <a:buChar char="•"/>
            </a:pPr>
            <a:r>
              <a:rPr lang="en-US" sz="2800" dirty="0">
                <a:latin typeface="+mj-lt"/>
              </a:rPr>
              <a:t>One receiver, multiple transmitters (transmit same packet)</a:t>
            </a:r>
          </a:p>
          <a:p>
            <a:pPr marL="342900" indent="-342900">
              <a:buFont typeface="Arial" panose="020B0604020202020204" pitchFamily="34" charset="0"/>
              <a:buChar char="•"/>
            </a:pPr>
            <a:r>
              <a:rPr lang="en-US" sz="2800" dirty="0">
                <a:latin typeface="+mj-lt"/>
              </a:rPr>
              <a:t>With capture effect, adding new transmitters may improve reliability!</a:t>
            </a:r>
          </a:p>
        </p:txBody>
      </p:sp>
      <p:sp>
        <p:nvSpPr>
          <p:cNvPr id="3" name="Slide Number Placeholder 2"/>
          <p:cNvSpPr>
            <a:spLocks noGrp="1"/>
          </p:cNvSpPr>
          <p:nvPr>
            <p:ph type="sldNum" sz="quarter" idx="12"/>
          </p:nvPr>
        </p:nvSpPr>
        <p:spPr/>
        <p:txBody>
          <a:bodyPr/>
          <a:lstStyle/>
          <a:p>
            <a:fld id="{69E57DC2-970A-4B3E-BB1C-7A09969E49DF}" type="slidenum">
              <a:rPr lang="en-US" smtClean="0"/>
              <a:t>86</a:t>
            </a:fld>
            <a:endParaRPr lang="en-US" dirty="0"/>
          </a:p>
        </p:txBody>
      </p:sp>
      <p:sp>
        <p:nvSpPr>
          <p:cNvPr id="8" name="Title 1">
            <a:extLst>
              <a:ext uri="{FF2B5EF4-FFF2-40B4-BE49-F238E27FC236}">
                <a16:creationId xmlns:a16="http://schemas.microsoft.com/office/drawing/2014/main" id="{0D4DC88F-8C1F-867E-244A-99A92657FF23}"/>
              </a:ext>
            </a:extLst>
          </p:cNvPr>
          <p:cNvSpPr>
            <a:spLocks noGrp="1"/>
          </p:cNvSpPr>
          <p:nvPr>
            <p:ph type="title"/>
          </p:nvPr>
        </p:nvSpPr>
        <p:spPr>
          <a:xfrm>
            <a:off x="1033322" y="205401"/>
            <a:ext cx="10320477" cy="1485900"/>
          </a:xfrm>
        </p:spPr>
        <p:txBody>
          <a:bodyPr/>
          <a:lstStyle/>
          <a:p>
            <a:r>
              <a:rPr lang="en-US" dirty="0"/>
              <a:t>Receiving transmissions with collisions</a:t>
            </a:r>
          </a:p>
        </p:txBody>
      </p:sp>
    </p:spTree>
    <p:extLst>
      <p:ext uri="{BB962C8B-B14F-4D97-AF65-F5344CB8AC3E}">
        <p14:creationId xmlns:p14="http://schemas.microsoft.com/office/powerpoint/2010/main" val="10238269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E96B97-5D00-4FB8-AB2C-02A708B9FCEE}"/>
              </a:ext>
            </a:extLst>
          </p:cNvPr>
          <p:cNvSpPr>
            <a:spLocks noGrp="1"/>
          </p:cNvSpPr>
          <p:nvPr>
            <p:ph type="sldNum" sz="quarter" idx="12"/>
          </p:nvPr>
        </p:nvSpPr>
        <p:spPr/>
        <p:txBody>
          <a:bodyPr/>
          <a:lstStyle/>
          <a:p>
            <a:fld id="{69E57DC2-970A-4B3E-BB1C-7A09969E49DF}" type="slidenum">
              <a:rPr lang="en-US" smtClean="0"/>
              <a:t>87</a:t>
            </a:fld>
            <a:endParaRPr lang="en-US" dirty="0"/>
          </a:p>
        </p:txBody>
      </p:sp>
      <p:grpSp>
        <p:nvGrpSpPr>
          <p:cNvPr id="7" name="Group 6">
            <a:extLst>
              <a:ext uri="{FF2B5EF4-FFF2-40B4-BE49-F238E27FC236}">
                <a16:creationId xmlns:a16="http://schemas.microsoft.com/office/drawing/2014/main" id="{DD53FC81-D016-4523-8D24-CE5FF6ABCB88}"/>
              </a:ext>
            </a:extLst>
          </p:cNvPr>
          <p:cNvGrpSpPr/>
          <p:nvPr/>
        </p:nvGrpSpPr>
        <p:grpSpPr>
          <a:xfrm>
            <a:off x="5524500" y="1371600"/>
            <a:ext cx="762000" cy="685800"/>
            <a:chOff x="1143000" y="3048000"/>
            <a:chExt cx="762000" cy="685800"/>
          </a:xfrm>
        </p:grpSpPr>
        <p:sp>
          <p:nvSpPr>
            <p:cNvPr id="5" name="Oval 4">
              <a:extLst>
                <a:ext uri="{FF2B5EF4-FFF2-40B4-BE49-F238E27FC236}">
                  <a16:creationId xmlns:a16="http://schemas.microsoft.com/office/drawing/2014/main" id="{4EFB87BE-77D3-4386-B94C-16EE253D2E2C}"/>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TextBox 5">
              <a:extLst>
                <a:ext uri="{FF2B5EF4-FFF2-40B4-BE49-F238E27FC236}">
                  <a16:creationId xmlns:a16="http://schemas.microsoft.com/office/drawing/2014/main" id="{A60286F4-20AF-4A48-B495-C55EAB0AA5D9}"/>
                </a:ext>
              </a:extLst>
            </p:cNvPr>
            <p:cNvSpPr txBox="1"/>
            <p:nvPr/>
          </p:nvSpPr>
          <p:spPr>
            <a:xfrm>
              <a:off x="1329518" y="3160067"/>
              <a:ext cx="309700" cy="369332"/>
            </a:xfrm>
            <a:prstGeom prst="rect">
              <a:avLst/>
            </a:prstGeom>
            <a:noFill/>
          </p:spPr>
          <p:txBody>
            <a:bodyPr wrap="none" rtlCol="0">
              <a:spAutoFit/>
            </a:bodyPr>
            <a:lstStyle/>
            <a:p>
              <a:r>
                <a:rPr lang="en-SG" dirty="0"/>
                <a:t>R</a:t>
              </a:r>
            </a:p>
          </p:txBody>
        </p:sp>
      </p:grpSp>
      <p:grpSp>
        <p:nvGrpSpPr>
          <p:cNvPr id="14" name="Group 13">
            <a:extLst>
              <a:ext uri="{FF2B5EF4-FFF2-40B4-BE49-F238E27FC236}">
                <a16:creationId xmlns:a16="http://schemas.microsoft.com/office/drawing/2014/main" id="{396CDC53-E7CB-46C3-BB55-D3DF5F5E8A13}"/>
              </a:ext>
            </a:extLst>
          </p:cNvPr>
          <p:cNvGrpSpPr/>
          <p:nvPr/>
        </p:nvGrpSpPr>
        <p:grpSpPr>
          <a:xfrm>
            <a:off x="3520971" y="4912669"/>
            <a:ext cx="762000" cy="685800"/>
            <a:chOff x="1143000" y="3048000"/>
            <a:chExt cx="762000" cy="685800"/>
          </a:xfrm>
        </p:grpSpPr>
        <p:sp>
          <p:nvSpPr>
            <p:cNvPr id="15" name="Oval 14">
              <a:extLst>
                <a:ext uri="{FF2B5EF4-FFF2-40B4-BE49-F238E27FC236}">
                  <a16:creationId xmlns:a16="http://schemas.microsoft.com/office/drawing/2014/main" id="{00F1A5AF-0F51-4438-9820-FC3001974952}"/>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TextBox 15">
              <a:extLst>
                <a:ext uri="{FF2B5EF4-FFF2-40B4-BE49-F238E27FC236}">
                  <a16:creationId xmlns:a16="http://schemas.microsoft.com/office/drawing/2014/main" id="{BD98A285-18D8-421A-A11B-61968C0D15FC}"/>
                </a:ext>
              </a:extLst>
            </p:cNvPr>
            <p:cNvSpPr txBox="1"/>
            <p:nvPr/>
          </p:nvSpPr>
          <p:spPr>
            <a:xfrm>
              <a:off x="1246961" y="3160067"/>
              <a:ext cx="413896" cy="369332"/>
            </a:xfrm>
            <a:prstGeom prst="rect">
              <a:avLst/>
            </a:prstGeom>
            <a:noFill/>
          </p:spPr>
          <p:txBody>
            <a:bodyPr wrap="none" rtlCol="0">
              <a:spAutoFit/>
            </a:bodyPr>
            <a:lstStyle/>
            <a:p>
              <a:r>
                <a:rPr lang="en-SG" dirty="0"/>
                <a:t>T2</a:t>
              </a:r>
            </a:p>
          </p:txBody>
        </p:sp>
      </p:grpSp>
      <p:cxnSp>
        <p:nvCxnSpPr>
          <p:cNvPr id="17" name="Straight Arrow Connector 16">
            <a:extLst>
              <a:ext uri="{FF2B5EF4-FFF2-40B4-BE49-F238E27FC236}">
                <a16:creationId xmlns:a16="http://schemas.microsoft.com/office/drawing/2014/main" id="{BAE4017C-7127-4195-8B79-D9644DC47347}"/>
              </a:ext>
            </a:extLst>
          </p:cNvPr>
          <p:cNvCxnSpPr>
            <a:cxnSpLocks/>
          </p:cNvCxnSpPr>
          <p:nvPr/>
        </p:nvCxnSpPr>
        <p:spPr>
          <a:xfrm flipV="1">
            <a:off x="4048426" y="2057400"/>
            <a:ext cx="1662592" cy="28552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0A9F72E-3EF9-4E1D-B3EB-9E0B6B9861FA}"/>
              </a:ext>
            </a:extLst>
          </p:cNvPr>
          <p:cNvSpPr txBox="1"/>
          <p:nvPr/>
        </p:nvSpPr>
        <p:spPr>
          <a:xfrm>
            <a:off x="3507909" y="4422970"/>
            <a:ext cx="965329" cy="338554"/>
          </a:xfrm>
          <a:prstGeom prst="rect">
            <a:avLst/>
          </a:prstGeom>
          <a:noFill/>
        </p:spPr>
        <p:txBody>
          <a:bodyPr wrap="square" rtlCol="0">
            <a:spAutoFit/>
          </a:bodyPr>
          <a:lstStyle/>
          <a:p>
            <a:r>
              <a:rPr lang="en-SG" sz="1600" dirty="0"/>
              <a:t>-83.02dB</a:t>
            </a:r>
          </a:p>
        </p:txBody>
      </p:sp>
      <p:grpSp>
        <p:nvGrpSpPr>
          <p:cNvPr id="21" name="Group 20">
            <a:extLst>
              <a:ext uri="{FF2B5EF4-FFF2-40B4-BE49-F238E27FC236}">
                <a16:creationId xmlns:a16="http://schemas.microsoft.com/office/drawing/2014/main" id="{D346BDE3-20EB-4981-91A6-784CA7C41FB4}"/>
              </a:ext>
            </a:extLst>
          </p:cNvPr>
          <p:cNvGrpSpPr/>
          <p:nvPr/>
        </p:nvGrpSpPr>
        <p:grpSpPr>
          <a:xfrm>
            <a:off x="2196737" y="887074"/>
            <a:ext cx="4028596" cy="5132726"/>
            <a:chOff x="672737" y="887074"/>
            <a:chExt cx="4028596" cy="5132726"/>
          </a:xfrm>
        </p:grpSpPr>
        <p:grpSp>
          <p:nvGrpSpPr>
            <p:cNvPr id="8" name="Group 7">
              <a:extLst>
                <a:ext uri="{FF2B5EF4-FFF2-40B4-BE49-F238E27FC236}">
                  <a16:creationId xmlns:a16="http://schemas.microsoft.com/office/drawing/2014/main" id="{84F8186B-AEAC-4184-B84C-F32547A19D83}"/>
                </a:ext>
              </a:extLst>
            </p:cNvPr>
            <p:cNvGrpSpPr/>
            <p:nvPr/>
          </p:nvGrpSpPr>
          <p:grpSpPr>
            <a:xfrm>
              <a:off x="685800" y="5334000"/>
              <a:ext cx="762000" cy="685800"/>
              <a:chOff x="1143000" y="3048000"/>
              <a:chExt cx="762000" cy="685800"/>
            </a:xfrm>
          </p:grpSpPr>
          <p:sp>
            <p:nvSpPr>
              <p:cNvPr id="9" name="Oval 8">
                <a:extLst>
                  <a:ext uri="{FF2B5EF4-FFF2-40B4-BE49-F238E27FC236}">
                    <a16:creationId xmlns:a16="http://schemas.microsoft.com/office/drawing/2014/main" id="{4C57D02A-E373-47A9-B47C-B53E37B983F6}"/>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TextBox 9">
                <a:extLst>
                  <a:ext uri="{FF2B5EF4-FFF2-40B4-BE49-F238E27FC236}">
                    <a16:creationId xmlns:a16="http://schemas.microsoft.com/office/drawing/2014/main" id="{BCA93DBA-C7F0-4A7A-AACB-CDE284F43D67}"/>
                  </a:ext>
                </a:extLst>
              </p:cNvPr>
              <p:cNvSpPr txBox="1"/>
              <p:nvPr/>
            </p:nvSpPr>
            <p:spPr>
              <a:xfrm>
                <a:off x="1246961" y="3160067"/>
                <a:ext cx="413896" cy="369332"/>
              </a:xfrm>
              <a:prstGeom prst="rect">
                <a:avLst/>
              </a:prstGeom>
              <a:noFill/>
            </p:spPr>
            <p:txBody>
              <a:bodyPr wrap="none" rtlCol="0">
                <a:spAutoFit/>
              </a:bodyPr>
              <a:lstStyle/>
              <a:p>
                <a:r>
                  <a:rPr lang="en-SG" dirty="0"/>
                  <a:t>T1</a:t>
                </a:r>
              </a:p>
            </p:txBody>
          </p:sp>
        </p:grpSp>
        <p:cxnSp>
          <p:nvCxnSpPr>
            <p:cNvPr id="12" name="Straight Arrow Connector 11">
              <a:extLst>
                <a:ext uri="{FF2B5EF4-FFF2-40B4-BE49-F238E27FC236}">
                  <a16:creationId xmlns:a16="http://schemas.microsoft.com/office/drawing/2014/main" id="{A24414B7-2123-403B-BEED-79AA839A3050}"/>
                </a:ext>
              </a:extLst>
            </p:cNvPr>
            <p:cNvCxnSpPr>
              <a:stCxn id="9" idx="7"/>
              <a:endCxn id="5" idx="3"/>
            </p:cNvCxnSpPr>
            <p:nvPr/>
          </p:nvCxnSpPr>
          <p:spPr>
            <a:xfrm flipV="1">
              <a:off x="1336208" y="1956967"/>
              <a:ext cx="2775884" cy="3477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0CEC16-E11B-4339-BD29-057BBC771DEB}"/>
                </a:ext>
              </a:extLst>
            </p:cNvPr>
            <p:cNvSpPr txBox="1"/>
            <p:nvPr/>
          </p:nvSpPr>
          <p:spPr>
            <a:xfrm>
              <a:off x="672737" y="4844301"/>
              <a:ext cx="965329" cy="338554"/>
            </a:xfrm>
            <a:prstGeom prst="rect">
              <a:avLst/>
            </a:prstGeom>
            <a:noFill/>
          </p:spPr>
          <p:txBody>
            <a:bodyPr wrap="none" rtlCol="0">
              <a:spAutoFit/>
            </a:bodyPr>
            <a:lstStyle/>
            <a:p>
              <a:r>
                <a:rPr lang="en-SG" sz="1600" dirty="0"/>
                <a:t>-84.09dB</a:t>
              </a:r>
            </a:p>
          </p:txBody>
        </p:sp>
        <p:sp>
          <p:nvSpPr>
            <p:cNvPr id="20" name="TextBox 19">
              <a:extLst>
                <a:ext uri="{FF2B5EF4-FFF2-40B4-BE49-F238E27FC236}">
                  <a16:creationId xmlns:a16="http://schemas.microsoft.com/office/drawing/2014/main" id="{DCD70A11-9638-40B1-9744-EC1CA60D39EC}"/>
                </a:ext>
              </a:extLst>
            </p:cNvPr>
            <p:cNvSpPr txBox="1"/>
            <p:nvPr/>
          </p:nvSpPr>
          <p:spPr>
            <a:xfrm>
              <a:off x="4000500" y="887074"/>
              <a:ext cx="700833" cy="369332"/>
            </a:xfrm>
            <a:prstGeom prst="rect">
              <a:avLst/>
            </a:prstGeom>
            <a:solidFill>
              <a:srgbClr val="CCECFF"/>
            </a:solidFill>
          </p:spPr>
          <p:txBody>
            <a:bodyPr wrap="none" rtlCol="0">
              <a:spAutoFit/>
            </a:bodyPr>
            <a:lstStyle/>
            <a:p>
              <a:r>
                <a:rPr lang="en-SG" dirty="0"/>
                <a:t>100%</a:t>
              </a:r>
            </a:p>
          </p:txBody>
        </p:sp>
      </p:grpSp>
      <p:sp>
        <p:nvSpPr>
          <p:cNvPr id="22" name="TextBox 21">
            <a:extLst>
              <a:ext uri="{FF2B5EF4-FFF2-40B4-BE49-F238E27FC236}">
                <a16:creationId xmlns:a16="http://schemas.microsoft.com/office/drawing/2014/main" id="{090B54B4-8C1E-4239-8E15-374A36CA622A}"/>
              </a:ext>
            </a:extLst>
          </p:cNvPr>
          <p:cNvSpPr txBox="1"/>
          <p:nvPr/>
        </p:nvSpPr>
        <p:spPr>
          <a:xfrm>
            <a:off x="5600581" y="887073"/>
            <a:ext cx="583814" cy="369332"/>
          </a:xfrm>
          <a:prstGeom prst="rect">
            <a:avLst/>
          </a:prstGeom>
          <a:solidFill>
            <a:srgbClr val="CCECFF"/>
          </a:solidFill>
        </p:spPr>
        <p:txBody>
          <a:bodyPr wrap="none" rtlCol="0">
            <a:spAutoFit/>
          </a:bodyPr>
          <a:lstStyle/>
          <a:p>
            <a:r>
              <a:rPr lang="en-SG" dirty="0"/>
              <a:t>35%</a:t>
            </a:r>
          </a:p>
        </p:txBody>
      </p:sp>
      <p:grpSp>
        <p:nvGrpSpPr>
          <p:cNvPr id="24" name="Group 23">
            <a:extLst>
              <a:ext uri="{FF2B5EF4-FFF2-40B4-BE49-F238E27FC236}">
                <a16:creationId xmlns:a16="http://schemas.microsoft.com/office/drawing/2014/main" id="{4AFE7063-20E9-4C30-96CA-DD058C1E4DE0}"/>
              </a:ext>
            </a:extLst>
          </p:cNvPr>
          <p:cNvGrpSpPr/>
          <p:nvPr/>
        </p:nvGrpSpPr>
        <p:grpSpPr>
          <a:xfrm>
            <a:off x="4782253" y="4692887"/>
            <a:ext cx="762000" cy="685800"/>
            <a:chOff x="1143000" y="3048000"/>
            <a:chExt cx="762000" cy="685800"/>
          </a:xfrm>
        </p:grpSpPr>
        <p:sp>
          <p:nvSpPr>
            <p:cNvPr id="25" name="Oval 24">
              <a:extLst>
                <a:ext uri="{FF2B5EF4-FFF2-40B4-BE49-F238E27FC236}">
                  <a16:creationId xmlns:a16="http://schemas.microsoft.com/office/drawing/2014/main" id="{A91097D1-9EB4-4C2A-B47C-F23A9D28070E}"/>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6" name="TextBox 25">
              <a:extLst>
                <a:ext uri="{FF2B5EF4-FFF2-40B4-BE49-F238E27FC236}">
                  <a16:creationId xmlns:a16="http://schemas.microsoft.com/office/drawing/2014/main" id="{2CF70192-3F6B-40F4-9FEC-7EE02796A442}"/>
                </a:ext>
              </a:extLst>
            </p:cNvPr>
            <p:cNvSpPr txBox="1"/>
            <p:nvPr/>
          </p:nvSpPr>
          <p:spPr>
            <a:xfrm>
              <a:off x="1246961" y="3160067"/>
              <a:ext cx="413896" cy="369332"/>
            </a:xfrm>
            <a:prstGeom prst="rect">
              <a:avLst/>
            </a:prstGeom>
            <a:noFill/>
          </p:spPr>
          <p:txBody>
            <a:bodyPr wrap="none" rtlCol="0">
              <a:spAutoFit/>
            </a:bodyPr>
            <a:lstStyle/>
            <a:p>
              <a:r>
                <a:rPr lang="en-SG" dirty="0"/>
                <a:t>T3</a:t>
              </a:r>
            </a:p>
          </p:txBody>
        </p:sp>
      </p:grpSp>
      <p:cxnSp>
        <p:nvCxnSpPr>
          <p:cNvPr id="27" name="Straight Arrow Connector 26">
            <a:extLst>
              <a:ext uri="{FF2B5EF4-FFF2-40B4-BE49-F238E27FC236}">
                <a16:creationId xmlns:a16="http://schemas.microsoft.com/office/drawing/2014/main" id="{E6C0EB13-D065-43C7-BCFB-195A76F42E22}"/>
              </a:ext>
            </a:extLst>
          </p:cNvPr>
          <p:cNvCxnSpPr>
            <a:cxnSpLocks/>
            <a:stCxn id="25" idx="0"/>
          </p:cNvCxnSpPr>
          <p:nvPr/>
        </p:nvCxnSpPr>
        <p:spPr>
          <a:xfrm flipV="1">
            <a:off x="5163254" y="2096479"/>
            <a:ext cx="621155" cy="25964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4BBD6D5-7142-453B-90B5-CD5BDA2F683D}"/>
              </a:ext>
            </a:extLst>
          </p:cNvPr>
          <p:cNvSpPr txBox="1"/>
          <p:nvPr/>
        </p:nvSpPr>
        <p:spPr>
          <a:xfrm>
            <a:off x="4769191" y="4203188"/>
            <a:ext cx="965329" cy="338554"/>
          </a:xfrm>
          <a:prstGeom prst="rect">
            <a:avLst/>
          </a:prstGeom>
          <a:noFill/>
        </p:spPr>
        <p:txBody>
          <a:bodyPr wrap="square" rtlCol="0">
            <a:spAutoFit/>
          </a:bodyPr>
          <a:lstStyle/>
          <a:p>
            <a:r>
              <a:rPr lang="en-SG" sz="1600" dirty="0"/>
              <a:t>-80.93dB</a:t>
            </a:r>
          </a:p>
        </p:txBody>
      </p:sp>
      <p:sp>
        <p:nvSpPr>
          <p:cNvPr id="29" name="TextBox 28">
            <a:extLst>
              <a:ext uri="{FF2B5EF4-FFF2-40B4-BE49-F238E27FC236}">
                <a16:creationId xmlns:a16="http://schemas.microsoft.com/office/drawing/2014/main" id="{F6C10776-D507-4247-99E5-6B14D1D54B99}"/>
              </a:ext>
            </a:extLst>
          </p:cNvPr>
          <p:cNvSpPr txBox="1"/>
          <p:nvPr/>
        </p:nvSpPr>
        <p:spPr>
          <a:xfrm>
            <a:off x="5598404" y="884899"/>
            <a:ext cx="583814" cy="369332"/>
          </a:xfrm>
          <a:prstGeom prst="rect">
            <a:avLst/>
          </a:prstGeom>
          <a:solidFill>
            <a:srgbClr val="CCECFF"/>
          </a:solidFill>
        </p:spPr>
        <p:txBody>
          <a:bodyPr wrap="none" rtlCol="0">
            <a:spAutoFit/>
          </a:bodyPr>
          <a:lstStyle/>
          <a:p>
            <a:r>
              <a:rPr lang="en-SG" dirty="0"/>
              <a:t>15%</a:t>
            </a:r>
          </a:p>
        </p:txBody>
      </p:sp>
      <p:grpSp>
        <p:nvGrpSpPr>
          <p:cNvPr id="33" name="Group 32">
            <a:extLst>
              <a:ext uri="{FF2B5EF4-FFF2-40B4-BE49-F238E27FC236}">
                <a16:creationId xmlns:a16="http://schemas.microsoft.com/office/drawing/2014/main" id="{5924E62E-43D6-4148-A02E-FF26732E9857}"/>
              </a:ext>
            </a:extLst>
          </p:cNvPr>
          <p:cNvGrpSpPr/>
          <p:nvPr/>
        </p:nvGrpSpPr>
        <p:grpSpPr>
          <a:xfrm>
            <a:off x="6109063" y="3731788"/>
            <a:ext cx="762000" cy="685800"/>
            <a:chOff x="1143000" y="3048000"/>
            <a:chExt cx="762000" cy="685800"/>
          </a:xfrm>
        </p:grpSpPr>
        <p:sp>
          <p:nvSpPr>
            <p:cNvPr id="34" name="Oval 33">
              <a:extLst>
                <a:ext uri="{FF2B5EF4-FFF2-40B4-BE49-F238E27FC236}">
                  <a16:creationId xmlns:a16="http://schemas.microsoft.com/office/drawing/2014/main" id="{3BC40D87-BF5B-4A7D-B3DB-875D5109A506}"/>
                </a:ext>
              </a:extLst>
            </p:cNvPr>
            <p:cNvSpPr/>
            <p:nvPr/>
          </p:nvSpPr>
          <p:spPr>
            <a:xfrm>
              <a:off x="1143000" y="3048000"/>
              <a:ext cx="762000" cy="685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5" name="TextBox 34">
              <a:extLst>
                <a:ext uri="{FF2B5EF4-FFF2-40B4-BE49-F238E27FC236}">
                  <a16:creationId xmlns:a16="http://schemas.microsoft.com/office/drawing/2014/main" id="{8ED54BC0-6C5D-451D-89B5-2735966B4E59}"/>
                </a:ext>
              </a:extLst>
            </p:cNvPr>
            <p:cNvSpPr txBox="1"/>
            <p:nvPr/>
          </p:nvSpPr>
          <p:spPr>
            <a:xfrm>
              <a:off x="1246961" y="3160067"/>
              <a:ext cx="413896" cy="369332"/>
            </a:xfrm>
            <a:prstGeom prst="rect">
              <a:avLst/>
            </a:prstGeom>
            <a:noFill/>
          </p:spPr>
          <p:txBody>
            <a:bodyPr wrap="none" rtlCol="0">
              <a:spAutoFit/>
            </a:bodyPr>
            <a:lstStyle/>
            <a:p>
              <a:r>
                <a:rPr lang="en-SG" dirty="0"/>
                <a:t>T4</a:t>
              </a:r>
            </a:p>
          </p:txBody>
        </p:sp>
      </p:grpSp>
      <p:cxnSp>
        <p:nvCxnSpPr>
          <p:cNvPr id="36" name="Straight Arrow Connector 35">
            <a:extLst>
              <a:ext uri="{FF2B5EF4-FFF2-40B4-BE49-F238E27FC236}">
                <a16:creationId xmlns:a16="http://schemas.microsoft.com/office/drawing/2014/main" id="{DA5E7344-9F23-4E70-B798-B176A1522558}"/>
              </a:ext>
            </a:extLst>
          </p:cNvPr>
          <p:cNvCxnSpPr>
            <a:cxnSpLocks/>
          </p:cNvCxnSpPr>
          <p:nvPr/>
        </p:nvCxnSpPr>
        <p:spPr>
          <a:xfrm flipH="1" flipV="1">
            <a:off x="6019801" y="2096480"/>
            <a:ext cx="378822" cy="163530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3E5CC63-E46C-4389-9C4F-B8E64CD7139E}"/>
              </a:ext>
            </a:extLst>
          </p:cNvPr>
          <p:cNvSpPr txBox="1"/>
          <p:nvPr/>
        </p:nvSpPr>
        <p:spPr>
          <a:xfrm>
            <a:off x="6096001" y="3242089"/>
            <a:ext cx="965329" cy="338554"/>
          </a:xfrm>
          <a:prstGeom prst="rect">
            <a:avLst/>
          </a:prstGeom>
          <a:noFill/>
        </p:spPr>
        <p:txBody>
          <a:bodyPr wrap="square" rtlCol="0">
            <a:spAutoFit/>
          </a:bodyPr>
          <a:lstStyle/>
          <a:p>
            <a:r>
              <a:rPr lang="en-SG" sz="1600" dirty="0"/>
              <a:t>-70.89dB</a:t>
            </a:r>
          </a:p>
        </p:txBody>
      </p:sp>
      <p:sp>
        <p:nvSpPr>
          <p:cNvPr id="38" name="TextBox 37">
            <a:extLst>
              <a:ext uri="{FF2B5EF4-FFF2-40B4-BE49-F238E27FC236}">
                <a16:creationId xmlns:a16="http://schemas.microsoft.com/office/drawing/2014/main" id="{F0399D4D-E15A-479A-9C96-F88109F380DB}"/>
              </a:ext>
            </a:extLst>
          </p:cNvPr>
          <p:cNvSpPr txBox="1"/>
          <p:nvPr/>
        </p:nvSpPr>
        <p:spPr>
          <a:xfrm>
            <a:off x="5567924" y="881908"/>
            <a:ext cx="583814" cy="369332"/>
          </a:xfrm>
          <a:prstGeom prst="rect">
            <a:avLst/>
          </a:prstGeom>
          <a:solidFill>
            <a:srgbClr val="CCECFF"/>
          </a:solidFill>
        </p:spPr>
        <p:txBody>
          <a:bodyPr wrap="none" rtlCol="0">
            <a:spAutoFit/>
          </a:bodyPr>
          <a:lstStyle/>
          <a:p>
            <a:r>
              <a:rPr lang="en-SG" dirty="0"/>
              <a:t>99%</a:t>
            </a:r>
          </a:p>
        </p:txBody>
      </p:sp>
      <p:sp>
        <p:nvSpPr>
          <p:cNvPr id="19" name="Title 1">
            <a:extLst>
              <a:ext uri="{FF2B5EF4-FFF2-40B4-BE49-F238E27FC236}">
                <a16:creationId xmlns:a16="http://schemas.microsoft.com/office/drawing/2014/main" id="{C8AC83CF-EA6D-6C84-1218-FD088B2F2EE0}"/>
              </a:ext>
            </a:extLst>
          </p:cNvPr>
          <p:cNvSpPr>
            <a:spLocks noGrp="1"/>
          </p:cNvSpPr>
          <p:nvPr>
            <p:ph type="title"/>
          </p:nvPr>
        </p:nvSpPr>
        <p:spPr>
          <a:xfrm>
            <a:off x="991499" y="-129217"/>
            <a:ext cx="10320477" cy="1485900"/>
          </a:xfrm>
        </p:spPr>
        <p:txBody>
          <a:bodyPr/>
          <a:lstStyle/>
          <a:p>
            <a:r>
              <a:rPr lang="en-US" dirty="0"/>
              <a:t>Receiving transmissions with collisions</a:t>
            </a:r>
          </a:p>
        </p:txBody>
      </p:sp>
    </p:spTree>
    <p:extLst>
      <p:ext uri="{BB962C8B-B14F-4D97-AF65-F5344CB8AC3E}">
        <p14:creationId xmlns:p14="http://schemas.microsoft.com/office/powerpoint/2010/main" val="303871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8" grpId="0"/>
      <p:bldP spid="29" grpId="0" animBg="1"/>
      <p:bldP spid="37" grpId="0"/>
      <p:bldP spid="3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035908" y="476003"/>
            <a:ext cx="10922544" cy="1143000"/>
          </a:xfrm>
        </p:spPr>
        <p:txBody>
          <a:bodyPr/>
          <a:lstStyle/>
          <a:p>
            <a:pPr eaLnBrk="1" hangingPunct="1"/>
            <a:r>
              <a:rPr lang="en-US" dirty="0"/>
              <a:t>Carrier Sense Multiple Access</a:t>
            </a:r>
          </a:p>
        </p:txBody>
      </p:sp>
      <p:sp>
        <p:nvSpPr>
          <p:cNvPr id="17412" name="Rectangle 3"/>
          <p:cNvSpPr>
            <a:spLocks noGrp="1" noChangeArrowheads="1"/>
          </p:cNvSpPr>
          <p:nvPr>
            <p:ph idx="1"/>
          </p:nvPr>
        </p:nvSpPr>
        <p:spPr>
          <a:xfrm>
            <a:off x="1035908" y="1764475"/>
            <a:ext cx="10922544" cy="4861956"/>
          </a:xfrm>
        </p:spPr>
        <p:txBody>
          <a:bodyPr>
            <a:normAutofit/>
          </a:bodyPr>
          <a:lstStyle/>
          <a:p>
            <a:pPr eaLnBrk="1" hangingPunct="1"/>
            <a:r>
              <a:rPr lang="en-US" dirty="0">
                <a:latin typeface="+mj-lt"/>
              </a:rPr>
              <a:t>Carrier Sense Multiple Access:</a:t>
            </a:r>
          </a:p>
          <a:p>
            <a:pPr lvl="1" eaLnBrk="1" hangingPunct="1"/>
            <a:r>
              <a:rPr lang="en-US" dirty="0">
                <a:latin typeface="+mj-lt"/>
              </a:rPr>
              <a:t>sense carrier </a:t>
            </a:r>
          </a:p>
          <a:p>
            <a:pPr lvl="1" eaLnBrk="1" hangingPunct="1"/>
            <a:r>
              <a:rPr lang="en-US" dirty="0">
                <a:latin typeface="+mj-lt"/>
              </a:rPr>
              <a:t>If idle, </a:t>
            </a:r>
          </a:p>
          <a:p>
            <a:pPr lvl="2" eaLnBrk="1" hangingPunct="1"/>
            <a:r>
              <a:rPr lang="en-US" sz="2400" dirty="0">
                <a:latin typeface="+mj-lt"/>
              </a:rPr>
              <a:t>send</a:t>
            </a:r>
          </a:p>
          <a:p>
            <a:pPr lvl="2" eaLnBrk="1" hangingPunct="1"/>
            <a:r>
              <a:rPr lang="en-US" sz="2400" dirty="0">
                <a:latin typeface="+mj-lt"/>
              </a:rPr>
              <a:t>wait for </a:t>
            </a:r>
            <a:r>
              <a:rPr lang="en-US" sz="2400" dirty="0" err="1">
                <a:latin typeface="+mj-lt"/>
              </a:rPr>
              <a:t>ack</a:t>
            </a:r>
            <a:endParaRPr lang="en-US" sz="2400" dirty="0">
              <a:latin typeface="+mj-lt"/>
            </a:endParaRPr>
          </a:p>
          <a:p>
            <a:pPr lvl="2" eaLnBrk="1" hangingPunct="1"/>
            <a:r>
              <a:rPr lang="en-US" sz="2400" dirty="0">
                <a:latin typeface="+mj-lt"/>
              </a:rPr>
              <a:t>If there isn’t one, assume there was a collision, retransmit</a:t>
            </a:r>
          </a:p>
          <a:p>
            <a:pPr eaLnBrk="1" hangingPunct="1"/>
            <a:endParaRPr lang="en-US" dirty="0">
              <a:latin typeface="+mj-lt"/>
            </a:endParaRPr>
          </a:p>
          <a:p>
            <a:pPr eaLnBrk="1" hangingPunct="1"/>
            <a:endParaRPr lang="en-US" dirty="0">
              <a:latin typeface="+mj-lt"/>
            </a:endParaRPr>
          </a:p>
          <a:p>
            <a:pPr eaLnBrk="1" hangingPunct="1"/>
            <a:r>
              <a:rPr lang="en-US" dirty="0">
                <a:latin typeface="+mj-lt"/>
              </a:rPr>
              <a:t>Should we transmit </a:t>
            </a:r>
            <a:r>
              <a:rPr lang="en-US" u="sng" dirty="0">
                <a:latin typeface="+mj-lt"/>
              </a:rPr>
              <a:t>immediately</a:t>
            </a:r>
            <a:r>
              <a:rPr lang="en-US" dirty="0">
                <a:latin typeface="+mj-lt"/>
              </a:rPr>
              <a:t> once channel is idle?</a:t>
            </a:r>
          </a:p>
        </p:txBody>
      </p:sp>
      <p:sp>
        <p:nvSpPr>
          <p:cNvPr id="2" name="Slide Number Placeholder 1"/>
          <p:cNvSpPr>
            <a:spLocks noGrp="1"/>
          </p:cNvSpPr>
          <p:nvPr>
            <p:ph type="sldNum" sz="quarter" idx="12"/>
          </p:nvPr>
        </p:nvSpPr>
        <p:spPr/>
        <p:txBody>
          <a:bodyPr/>
          <a:lstStyle/>
          <a:p>
            <a:fld id="{69E57DC2-970A-4B3E-BB1C-7A09969E49DF}" type="slidenum">
              <a:rPr lang="en-US" smtClean="0"/>
              <a:t>88</a:t>
            </a:fld>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0219-3CDA-4334-BCF5-9332BED0C1B1}"/>
              </a:ext>
            </a:extLst>
          </p:cNvPr>
          <p:cNvSpPr>
            <a:spLocks noGrp="1"/>
          </p:cNvSpPr>
          <p:nvPr>
            <p:ph type="title"/>
          </p:nvPr>
        </p:nvSpPr>
        <p:spPr/>
        <p:txBody>
          <a:bodyPr/>
          <a:lstStyle/>
          <a:p>
            <a:r>
              <a:rPr lang="en-US" dirty="0"/>
              <a:t>Hidden terminal problem</a:t>
            </a:r>
          </a:p>
        </p:txBody>
      </p:sp>
      <p:sp>
        <p:nvSpPr>
          <p:cNvPr id="4" name="Slide Number Placeholder 3">
            <a:extLst>
              <a:ext uri="{FF2B5EF4-FFF2-40B4-BE49-F238E27FC236}">
                <a16:creationId xmlns:a16="http://schemas.microsoft.com/office/drawing/2014/main" id="{4B593379-EFF8-4266-92C5-3F6A8CB47E23}"/>
              </a:ext>
            </a:extLst>
          </p:cNvPr>
          <p:cNvSpPr>
            <a:spLocks noGrp="1"/>
          </p:cNvSpPr>
          <p:nvPr>
            <p:ph type="sldNum" sz="quarter" idx="12"/>
          </p:nvPr>
        </p:nvSpPr>
        <p:spPr/>
        <p:txBody>
          <a:bodyPr/>
          <a:lstStyle/>
          <a:p>
            <a:fld id="{0778C724-3839-4D76-A707-B4C23905D055}" type="slidenum">
              <a:rPr lang="en-US" smtClean="0"/>
              <a:t>89</a:t>
            </a:fld>
            <a:endParaRPr lang="en-US"/>
          </a:p>
        </p:txBody>
      </p:sp>
      <p:sp>
        <p:nvSpPr>
          <p:cNvPr id="5" name="Pentagon 4">
            <a:extLst>
              <a:ext uri="{FF2B5EF4-FFF2-40B4-BE49-F238E27FC236}">
                <a16:creationId xmlns:a16="http://schemas.microsoft.com/office/drawing/2014/main" id="{1025D2A3-4CF4-4928-BDB5-9B233E59AC01}"/>
              </a:ext>
            </a:extLst>
          </p:cNvPr>
          <p:cNvSpPr/>
          <p:nvPr/>
        </p:nvSpPr>
        <p:spPr>
          <a:xfrm>
            <a:off x="3365503" y="3644902"/>
            <a:ext cx="330199" cy="330199"/>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4E05490-F461-4771-A8E4-FA36EEEA58A4}"/>
              </a:ext>
            </a:extLst>
          </p:cNvPr>
          <p:cNvSpPr/>
          <p:nvPr/>
        </p:nvSpPr>
        <p:spPr>
          <a:xfrm>
            <a:off x="1076327" y="1355726"/>
            <a:ext cx="4908549" cy="4908549"/>
          </a:xfrm>
          <a:prstGeom prst="ellipse">
            <a:avLst/>
          </a:prstGeom>
          <a:solidFill>
            <a:srgbClr val="4472C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A21D4ADA-7C2D-4493-AB99-8A85EFB3D9B7}"/>
              </a:ext>
            </a:extLst>
          </p:cNvPr>
          <p:cNvSpPr/>
          <p:nvPr/>
        </p:nvSpPr>
        <p:spPr>
          <a:xfrm>
            <a:off x="7308849" y="3810000"/>
            <a:ext cx="330199" cy="330199"/>
          </a:xfrm>
          <a:prstGeom prst="pent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5221B3B-9A09-421D-AD23-548A1E8B6D7C}"/>
              </a:ext>
            </a:extLst>
          </p:cNvPr>
          <p:cNvSpPr/>
          <p:nvPr/>
        </p:nvSpPr>
        <p:spPr>
          <a:xfrm>
            <a:off x="5019674" y="1520825"/>
            <a:ext cx="4908548" cy="4908548"/>
          </a:xfrm>
          <a:prstGeom prst="ellipse">
            <a:avLst/>
          </a:prstGeom>
          <a:solidFill>
            <a:schemeClr val="accent2">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8 Points 8">
            <a:extLst>
              <a:ext uri="{FF2B5EF4-FFF2-40B4-BE49-F238E27FC236}">
                <a16:creationId xmlns:a16="http://schemas.microsoft.com/office/drawing/2014/main" id="{4ACEA635-2E6B-4D3C-B734-694738D00891}"/>
              </a:ext>
            </a:extLst>
          </p:cNvPr>
          <p:cNvSpPr/>
          <p:nvPr/>
        </p:nvSpPr>
        <p:spPr>
          <a:xfrm>
            <a:off x="5276849" y="3124929"/>
            <a:ext cx="527051" cy="608141"/>
          </a:xfrm>
          <a:prstGeom prst="star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398DD48-95CD-4A7B-B1CD-1F6B0AF23688}"/>
              </a:ext>
            </a:extLst>
          </p:cNvPr>
          <p:cNvSpPr txBox="1"/>
          <p:nvPr/>
        </p:nvSpPr>
        <p:spPr>
          <a:xfrm>
            <a:off x="2263778" y="3213827"/>
            <a:ext cx="1282700" cy="369332"/>
          </a:xfrm>
          <a:prstGeom prst="rect">
            <a:avLst/>
          </a:prstGeom>
          <a:noFill/>
        </p:spPr>
        <p:txBody>
          <a:bodyPr wrap="square" rtlCol="0">
            <a:spAutoFit/>
          </a:bodyPr>
          <a:lstStyle/>
          <a:p>
            <a:r>
              <a:rPr lang="en-US" dirty="0"/>
              <a:t>Device A</a:t>
            </a:r>
          </a:p>
        </p:txBody>
      </p:sp>
      <p:sp>
        <p:nvSpPr>
          <p:cNvPr id="12" name="TextBox 11">
            <a:extLst>
              <a:ext uri="{FF2B5EF4-FFF2-40B4-BE49-F238E27FC236}">
                <a16:creationId xmlns:a16="http://schemas.microsoft.com/office/drawing/2014/main" id="{9F601559-5490-4981-8DE6-511E5EBEED3D}"/>
              </a:ext>
            </a:extLst>
          </p:cNvPr>
          <p:cNvSpPr txBox="1"/>
          <p:nvPr/>
        </p:nvSpPr>
        <p:spPr>
          <a:xfrm>
            <a:off x="7500935" y="3460236"/>
            <a:ext cx="1282700" cy="369332"/>
          </a:xfrm>
          <a:prstGeom prst="rect">
            <a:avLst/>
          </a:prstGeom>
          <a:noFill/>
        </p:spPr>
        <p:txBody>
          <a:bodyPr wrap="square" rtlCol="0">
            <a:spAutoFit/>
          </a:bodyPr>
          <a:lstStyle/>
          <a:p>
            <a:r>
              <a:rPr lang="en-US" dirty="0"/>
              <a:t>Device B</a:t>
            </a:r>
          </a:p>
        </p:txBody>
      </p:sp>
      <p:sp>
        <p:nvSpPr>
          <p:cNvPr id="13" name="TextBox 12">
            <a:extLst>
              <a:ext uri="{FF2B5EF4-FFF2-40B4-BE49-F238E27FC236}">
                <a16:creationId xmlns:a16="http://schemas.microsoft.com/office/drawing/2014/main" id="{511DE608-8DC8-45AC-8F94-A1F8DD7D53C8}"/>
              </a:ext>
            </a:extLst>
          </p:cNvPr>
          <p:cNvSpPr txBox="1"/>
          <p:nvPr/>
        </p:nvSpPr>
        <p:spPr>
          <a:xfrm>
            <a:off x="5094292" y="2755597"/>
            <a:ext cx="1282700" cy="369332"/>
          </a:xfrm>
          <a:prstGeom prst="rect">
            <a:avLst/>
          </a:prstGeom>
          <a:noFill/>
        </p:spPr>
        <p:txBody>
          <a:bodyPr wrap="square" rtlCol="0">
            <a:spAutoFit/>
          </a:bodyPr>
          <a:lstStyle/>
          <a:p>
            <a:r>
              <a:rPr lang="en-US" dirty="0"/>
              <a:t>Device C</a:t>
            </a:r>
          </a:p>
        </p:txBody>
      </p:sp>
    </p:spTree>
    <p:extLst>
      <p:ext uri="{BB962C8B-B14F-4D97-AF65-F5344CB8AC3E}">
        <p14:creationId xmlns:p14="http://schemas.microsoft.com/office/powerpoint/2010/main" val="233681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7232C-3940-4BF6-D6DB-BDAB49A30B51}"/>
              </a:ext>
            </a:extLst>
          </p:cNvPr>
          <p:cNvSpPr>
            <a:spLocks noGrp="1"/>
          </p:cNvSpPr>
          <p:nvPr>
            <p:ph type="title"/>
          </p:nvPr>
        </p:nvSpPr>
        <p:spPr/>
        <p:txBody>
          <a:bodyPr>
            <a:normAutofit/>
          </a:bodyPr>
          <a:lstStyle/>
          <a:p>
            <a:r>
              <a:rPr lang="en-US" dirty="0">
                <a:latin typeface="+mn-lt"/>
              </a:rPr>
              <a:t>E</a:t>
            </a:r>
            <a:r>
              <a:rPr lang="en-US" sz="4000" dirty="0">
                <a:latin typeface="+mn-lt"/>
              </a:rPr>
              <a:t>xpected lifespan of a battery in an IoT devices?</a:t>
            </a:r>
          </a:p>
        </p:txBody>
      </p:sp>
      <p:sp>
        <p:nvSpPr>
          <p:cNvPr id="3" name="Content Placeholder 2">
            <a:extLst>
              <a:ext uri="{FF2B5EF4-FFF2-40B4-BE49-F238E27FC236}">
                <a16:creationId xmlns:a16="http://schemas.microsoft.com/office/drawing/2014/main" id="{7D5E74A7-5F14-2409-338E-CD102B5150B4}"/>
              </a:ext>
            </a:extLst>
          </p:cNvPr>
          <p:cNvSpPr>
            <a:spLocks noGrp="1"/>
          </p:cNvSpPr>
          <p:nvPr>
            <p:ph idx="1"/>
          </p:nvPr>
        </p:nvSpPr>
        <p:spPr>
          <a:xfrm>
            <a:off x="838200" y="1568775"/>
            <a:ext cx="11353800" cy="4676797"/>
          </a:xfrm>
        </p:spPr>
        <p:txBody>
          <a:bodyPr/>
          <a:lstStyle/>
          <a:p>
            <a:r>
              <a:rPr lang="en-US" dirty="0">
                <a:latin typeface="+mj-lt"/>
              </a:rPr>
              <a:t>Coin cell (CR2032): 240 </a:t>
            </a:r>
            <a:r>
              <a:rPr lang="en-US" dirty="0" err="1">
                <a:latin typeface="+mj-lt"/>
              </a:rPr>
              <a:t>mAh</a:t>
            </a:r>
            <a:r>
              <a:rPr lang="en-US" dirty="0">
                <a:latin typeface="+mj-lt"/>
              </a:rPr>
              <a:t>,  Flexible battery (Molex): 10 </a:t>
            </a:r>
            <a:r>
              <a:rPr lang="en-US" dirty="0" err="1">
                <a:latin typeface="+mj-lt"/>
              </a:rPr>
              <a:t>mAh</a:t>
            </a:r>
            <a:endParaRPr lang="en-US" dirty="0">
              <a:latin typeface="+mj-lt"/>
            </a:endParaRPr>
          </a:p>
          <a:p>
            <a:endParaRPr lang="en-US" dirty="0">
              <a:latin typeface="+mj-lt"/>
            </a:endParaRPr>
          </a:p>
          <a:p>
            <a:endParaRPr lang="en-US" dirty="0">
              <a:latin typeface="+mj-lt"/>
            </a:endParaRPr>
          </a:p>
          <a:p>
            <a:endParaRPr lang="en-US" dirty="0">
              <a:latin typeface="+mj-lt"/>
            </a:endParaRPr>
          </a:p>
          <a:p>
            <a:pPr marL="0" indent="0">
              <a:buNone/>
            </a:pPr>
            <a:endParaRPr lang="en-US" dirty="0">
              <a:latin typeface="+mj-lt"/>
            </a:endParaRPr>
          </a:p>
          <a:p>
            <a:r>
              <a:rPr lang="en-US" dirty="0">
                <a:latin typeface="+mj-lt"/>
              </a:rPr>
              <a:t> What is the battery life under different device loads:</a:t>
            </a:r>
          </a:p>
          <a:p>
            <a:endParaRPr lang="en-US" dirty="0">
              <a:latin typeface="+mj-lt"/>
            </a:endParaRPr>
          </a:p>
          <a:p>
            <a:endParaRPr lang="en-US" dirty="0">
              <a:latin typeface="+mj-lt"/>
            </a:endParaRPr>
          </a:p>
          <a:p>
            <a:pPr marL="0" indent="0">
              <a:buNone/>
            </a:pPr>
            <a:endParaRPr lang="en-US" dirty="0">
              <a:latin typeface="+mj-lt"/>
            </a:endParaRPr>
          </a:p>
        </p:txBody>
      </p:sp>
      <p:sp>
        <p:nvSpPr>
          <p:cNvPr id="5" name="Slide Number Placeholder 4">
            <a:extLst>
              <a:ext uri="{FF2B5EF4-FFF2-40B4-BE49-F238E27FC236}">
                <a16:creationId xmlns:a16="http://schemas.microsoft.com/office/drawing/2014/main" id="{45A40824-4938-F14E-3234-BF98B86D7F24}"/>
              </a:ext>
            </a:extLst>
          </p:cNvPr>
          <p:cNvSpPr>
            <a:spLocks noGrp="1"/>
          </p:cNvSpPr>
          <p:nvPr>
            <p:ph type="sldNum" sz="quarter" idx="12"/>
          </p:nvPr>
        </p:nvSpPr>
        <p:spPr/>
        <p:txBody>
          <a:bodyPr/>
          <a:lstStyle/>
          <a:p>
            <a:fld id="{687B7451-1438-CB4A-8106-82A64F1C7D7B}" type="slidenum">
              <a:rPr lang="sv-SE" smtClean="0"/>
              <a:pPr/>
              <a:t>9</a:t>
            </a:fld>
            <a:endParaRPr lang="sv-SE" dirty="0"/>
          </a:p>
        </p:txBody>
      </p:sp>
      <p:pic>
        <p:nvPicPr>
          <p:cNvPr id="7" name="Picture 6" descr="A picture containing text&#10;&#10;Description automatically generated">
            <a:extLst>
              <a:ext uri="{FF2B5EF4-FFF2-40B4-BE49-F238E27FC236}">
                <a16:creationId xmlns:a16="http://schemas.microsoft.com/office/drawing/2014/main" id="{2A339078-DD08-4D66-E1CB-630E5378A589}"/>
              </a:ext>
            </a:extLst>
          </p:cNvPr>
          <p:cNvPicPr>
            <a:picLocks noChangeAspect="1"/>
          </p:cNvPicPr>
          <p:nvPr/>
        </p:nvPicPr>
        <p:blipFill>
          <a:blip r:embed="rId3"/>
          <a:stretch>
            <a:fillRect/>
          </a:stretch>
        </p:blipFill>
        <p:spPr>
          <a:xfrm>
            <a:off x="2664797" y="2159045"/>
            <a:ext cx="1305672" cy="1305672"/>
          </a:xfrm>
          <a:prstGeom prst="rect">
            <a:avLst/>
          </a:prstGeom>
        </p:spPr>
      </p:pic>
      <p:sp>
        <p:nvSpPr>
          <p:cNvPr id="10" name="TextBox 9">
            <a:extLst>
              <a:ext uri="{FF2B5EF4-FFF2-40B4-BE49-F238E27FC236}">
                <a16:creationId xmlns:a16="http://schemas.microsoft.com/office/drawing/2014/main" id="{CEE9A399-127D-7F96-92CD-C881535DCDD0}"/>
              </a:ext>
            </a:extLst>
          </p:cNvPr>
          <p:cNvSpPr txBox="1"/>
          <p:nvPr/>
        </p:nvSpPr>
        <p:spPr>
          <a:xfrm>
            <a:off x="2417130" y="3464717"/>
            <a:ext cx="1801005" cy="584775"/>
          </a:xfrm>
          <a:prstGeom prst="rect">
            <a:avLst/>
          </a:prstGeom>
          <a:noFill/>
        </p:spPr>
        <p:txBody>
          <a:bodyPr wrap="square" rtlCol="0">
            <a:spAutoFit/>
          </a:bodyPr>
          <a:lstStyle/>
          <a:p>
            <a:pPr algn="ctr"/>
            <a:r>
              <a:rPr lang="en-US" sz="1600" dirty="0">
                <a:latin typeface="+mj-lt"/>
              </a:rPr>
              <a:t>Coin cell battery</a:t>
            </a:r>
          </a:p>
          <a:p>
            <a:pPr algn="ctr"/>
            <a:r>
              <a:rPr lang="en-US" sz="1600" dirty="0">
                <a:latin typeface="+mj-lt"/>
              </a:rPr>
              <a:t>CR 2032 (240 </a:t>
            </a:r>
            <a:r>
              <a:rPr lang="en-US" sz="1600" dirty="0" err="1">
                <a:latin typeface="+mj-lt"/>
              </a:rPr>
              <a:t>mAh</a:t>
            </a:r>
            <a:r>
              <a:rPr lang="en-US" sz="1600" dirty="0">
                <a:latin typeface="+mj-lt"/>
              </a:rPr>
              <a:t>)</a:t>
            </a:r>
          </a:p>
        </p:txBody>
      </p:sp>
      <p:pic>
        <p:nvPicPr>
          <p:cNvPr id="8" name="Picture 7">
            <a:extLst>
              <a:ext uri="{FF2B5EF4-FFF2-40B4-BE49-F238E27FC236}">
                <a16:creationId xmlns:a16="http://schemas.microsoft.com/office/drawing/2014/main" id="{E941EB82-3BF0-AC52-B701-09BC8257E0A5}"/>
              </a:ext>
            </a:extLst>
          </p:cNvPr>
          <p:cNvPicPr>
            <a:picLocks noChangeAspect="1"/>
          </p:cNvPicPr>
          <p:nvPr/>
        </p:nvPicPr>
        <p:blipFill>
          <a:blip r:embed="rId4"/>
          <a:stretch>
            <a:fillRect/>
          </a:stretch>
        </p:blipFill>
        <p:spPr>
          <a:xfrm>
            <a:off x="6515100" y="2224769"/>
            <a:ext cx="2347749" cy="1320609"/>
          </a:xfrm>
          <a:prstGeom prst="rect">
            <a:avLst/>
          </a:prstGeom>
        </p:spPr>
      </p:pic>
      <p:sp>
        <p:nvSpPr>
          <p:cNvPr id="12" name="TextBox 11">
            <a:extLst>
              <a:ext uri="{FF2B5EF4-FFF2-40B4-BE49-F238E27FC236}">
                <a16:creationId xmlns:a16="http://schemas.microsoft.com/office/drawing/2014/main" id="{A7D25AF9-DCA4-D4F3-4945-FBA53D2C8269}"/>
              </a:ext>
            </a:extLst>
          </p:cNvPr>
          <p:cNvSpPr txBox="1"/>
          <p:nvPr/>
        </p:nvSpPr>
        <p:spPr>
          <a:xfrm>
            <a:off x="6261218" y="3545378"/>
            <a:ext cx="2692739" cy="584775"/>
          </a:xfrm>
          <a:prstGeom prst="rect">
            <a:avLst/>
          </a:prstGeom>
          <a:noFill/>
        </p:spPr>
        <p:txBody>
          <a:bodyPr wrap="square" rtlCol="0">
            <a:spAutoFit/>
          </a:bodyPr>
          <a:lstStyle/>
          <a:p>
            <a:pPr algn="ctr"/>
            <a:r>
              <a:rPr lang="en-US" sz="1600" dirty="0">
                <a:latin typeface="+mj-lt"/>
              </a:rPr>
              <a:t>Flexible Battery</a:t>
            </a:r>
          </a:p>
          <a:p>
            <a:pPr algn="ctr"/>
            <a:r>
              <a:rPr lang="en-US" sz="1600" dirty="0">
                <a:latin typeface="+mj-lt"/>
              </a:rPr>
              <a:t>(10 </a:t>
            </a:r>
            <a:r>
              <a:rPr lang="en-US" sz="1600" dirty="0" err="1">
                <a:latin typeface="+mj-lt"/>
              </a:rPr>
              <a:t>mAh</a:t>
            </a:r>
            <a:r>
              <a:rPr lang="en-US" sz="1600" dirty="0">
                <a:latin typeface="+mj-lt"/>
              </a:rPr>
              <a:t>)</a:t>
            </a:r>
          </a:p>
        </p:txBody>
      </p:sp>
      <p:graphicFrame>
        <p:nvGraphicFramePr>
          <p:cNvPr id="9" name="Table 12">
            <a:extLst>
              <a:ext uri="{FF2B5EF4-FFF2-40B4-BE49-F238E27FC236}">
                <a16:creationId xmlns:a16="http://schemas.microsoft.com/office/drawing/2014/main" id="{561DD723-536F-6899-5502-A0950570654C}"/>
              </a:ext>
            </a:extLst>
          </p:cNvPr>
          <p:cNvGraphicFramePr>
            <a:graphicFrameLocks noGrp="1"/>
          </p:cNvGraphicFramePr>
          <p:nvPr/>
        </p:nvGraphicFramePr>
        <p:xfrm>
          <a:off x="901816" y="4704502"/>
          <a:ext cx="10451984" cy="2009427"/>
        </p:xfrm>
        <a:graphic>
          <a:graphicData uri="http://schemas.openxmlformats.org/drawingml/2006/table">
            <a:tbl>
              <a:tblPr firstRow="1" bandRow="1">
                <a:tableStyleId>{5C22544A-7EE6-4342-B048-85BDC9FD1C3A}</a:tableStyleId>
              </a:tblPr>
              <a:tblGrid>
                <a:gridCol w="2612996">
                  <a:extLst>
                    <a:ext uri="{9D8B030D-6E8A-4147-A177-3AD203B41FA5}">
                      <a16:colId xmlns:a16="http://schemas.microsoft.com/office/drawing/2014/main" val="3053880666"/>
                    </a:ext>
                  </a:extLst>
                </a:gridCol>
                <a:gridCol w="2612996">
                  <a:extLst>
                    <a:ext uri="{9D8B030D-6E8A-4147-A177-3AD203B41FA5}">
                      <a16:colId xmlns:a16="http://schemas.microsoft.com/office/drawing/2014/main" val="4082166559"/>
                    </a:ext>
                  </a:extLst>
                </a:gridCol>
                <a:gridCol w="2612996">
                  <a:extLst>
                    <a:ext uri="{9D8B030D-6E8A-4147-A177-3AD203B41FA5}">
                      <a16:colId xmlns:a16="http://schemas.microsoft.com/office/drawing/2014/main" val="2154374108"/>
                    </a:ext>
                  </a:extLst>
                </a:gridCol>
                <a:gridCol w="2612996">
                  <a:extLst>
                    <a:ext uri="{9D8B030D-6E8A-4147-A177-3AD203B41FA5}">
                      <a16:colId xmlns:a16="http://schemas.microsoft.com/office/drawing/2014/main" val="580035228"/>
                    </a:ext>
                  </a:extLst>
                </a:gridCol>
              </a:tblGrid>
              <a:tr h="526067">
                <a:tc>
                  <a:txBody>
                    <a:bodyPr/>
                    <a:lstStyle/>
                    <a:p>
                      <a:pPr algn="ctr"/>
                      <a:r>
                        <a:rPr lang="en-US" dirty="0"/>
                        <a:t>Component</a:t>
                      </a:r>
                    </a:p>
                  </a:txBody>
                  <a:tcPr/>
                </a:tc>
                <a:tc>
                  <a:txBody>
                    <a:bodyPr/>
                    <a:lstStyle/>
                    <a:p>
                      <a:pPr algn="ctr"/>
                      <a:r>
                        <a:rPr lang="en-US" dirty="0"/>
                        <a:t>Current draw</a:t>
                      </a:r>
                    </a:p>
                  </a:txBody>
                  <a:tcPr/>
                </a:tc>
                <a:tc>
                  <a:txBody>
                    <a:bodyPr/>
                    <a:lstStyle/>
                    <a:p>
                      <a:pPr algn="ctr"/>
                      <a:r>
                        <a:rPr lang="en-US" dirty="0"/>
                        <a:t>Flexible Battery</a:t>
                      </a:r>
                    </a:p>
                  </a:txBody>
                  <a:tcPr/>
                </a:tc>
                <a:tc>
                  <a:txBody>
                    <a:bodyPr/>
                    <a:lstStyle/>
                    <a:p>
                      <a:pPr algn="ctr"/>
                      <a:r>
                        <a:rPr lang="en-US" dirty="0"/>
                        <a:t>Coin cell</a:t>
                      </a:r>
                    </a:p>
                  </a:txBody>
                  <a:tcPr/>
                </a:tc>
                <a:extLst>
                  <a:ext uri="{0D108BD9-81ED-4DB2-BD59-A6C34878D82A}">
                    <a16:rowId xmlns:a16="http://schemas.microsoft.com/office/drawing/2014/main" val="2267531671"/>
                  </a:ext>
                </a:extLst>
              </a:tr>
              <a:tr h="370840">
                <a:tc>
                  <a:txBody>
                    <a:bodyPr/>
                    <a:lstStyle/>
                    <a:p>
                      <a:pPr algn="ctr"/>
                      <a:r>
                        <a:rPr lang="en-US" dirty="0"/>
                        <a:t>Microcontroller</a:t>
                      </a:r>
                    </a:p>
                  </a:txBody>
                  <a:tcPr/>
                </a:tc>
                <a:tc>
                  <a:txBody>
                    <a:bodyPr/>
                    <a:lstStyle/>
                    <a:p>
                      <a:pPr algn="ctr"/>
                      <a:r>
                        <a:rPr lang="en-US" dirty="0"/>
                        <a:t>200  </a:t>
                      </a:r>
                      <a:r>
                        <a:rPr lang="en-US" dirty="0" err="1"/>
                        <a:t>uA</a:t>
                      </a:r>
                      <a:endParaRPr lang="en-US" dirty="0"/>
                    </a:p>
                  </a:txBody>
                  <a:tcPr/>
                </a:tc>
                <a:tc>
                  <a:txBody>
                    <a:bodyPr/>
                    <a:lstStyle/>
                    <a:p>
                      <a:pPr algn="ctr"/>
                      <a:r>
                        <a:rPr lang="en-US" dirty="0"/>
                        <a:t>50 h</a:t>
                      </a:r>
                    </a:p>
                  </a:txBody>
                  <a:tcPr/>
                </a:tc>
                <a:tc>
                  <a:txBody>
                    <a:bodyPr/>
                    <a:lstStyle/>
                    <a:p>
                      <a:pPr algn="ctr"/>
                      <a:r>
                        <a:rPr lang="en-US" dirty="0"/>
                        <a:t>1200 h</a:t>
                      </a:r>
                    </a:p>
                  </a:txBody>
                  <a:tcPr/>
                </a:tc>
                <a:extLst>
                  <a:ext uri="{0D108BD9-81ED-4DB2-BD59-A6C34878D82A}">
                    <a16:rowId xmlns:a16="http://schemas.microsoft.com/office/drawing/2014/main" val="386629158"/>
                  </a:ext>
                </a:extLst>
              </a:tr>
              <a:tr h="370840">
                <a:tc>
                  <a:txBody>
                    <a:bodyPr/>
                    <a:lstStyle/>
                    <a:p>
                      <a:pPr algn="ctr"/>
                      <a:r>
                        <a:rPr lang="en-US" dirty="0"/>
                        <a:t>Accelerometer </a:t>
                      </a:r>
                    </a:p>
                  </a:txBody>
                  <a:tcPr/>
                </a:tc>
                <a:tc>
                  <a:txBody>
                    <a:bodyPr/>
                    <a:lstStyle/>
                    <a:p>
                      <a:pPr algn="ctr"/>
                      <a:r>
                        <a:rPr lang="en-US" dirty="0"/>
                        <a:t>10 </a:t>
                      </a:r>
                      <a:r>
                        <a:rPr lang="en-US" dirty="0" err="1"/>
                        <a:t>uA</a:t>
                      </a:r>
                      <a:endParaRPr lang="en-US" dirty="0"/>
                    </a:p>
                  </a:txBody>
                  <a:tcPr/>
                </a:tc>
                <a:tc>
                  <a:txBody>
                    <a:bodyPr/>
                    <a:lstStyle/>
                    <a:p>
                      <a:pPr algn="ctr"/>
                      <a:r>
                        <a:rPr lang="en-US" dirty="0"/>
                        <a:t>1000 h</a:t>
                      </a:r>
                    </a:p>
                  </a:txBody>
                  <a:tcPr/>
                </a:tc>
                <a:tc>
                  <a:txBody>
                    <a:bodyPr/>
                    <a:lstStyle/>
                    <a:p>
                      <a:pPr algn="ctr"/>
                      <a:r>
                        <a:rPr lang="en-US" dirty="0"/>
                        <a:t>24000</a:t>
                      </a:r>
                    </a:p>
                  </a:txBody>
                  <a:tcPr/>
                </a:tc>
                <a:extLst>
                  <a:ext uri="{0D108BD9-81ED-4DB2-BD59-A6C34878D82A}">
                    <a16:rowId xmlns:a16="http://schemas.microsoft.com/office/drawing/2014/main" val="601860936"/>
                  </a:ext>
                </a:extLst>
              </a:tr>
              <a:tr h="370840">
                <a:tc>
                  <a:txBody>
                    <a:bodyPr/>
                    <a:lstStyle/>
                    <a:p>
                      <a:pPr algn="ctr"/>
                      <a:r>
                        <a:rPr lang="en-US" dirty="0" err="1"/>
                        <a:t>WiFi</a:t>
                      </a:r>
                      <a:r>
                        <a:rPr lang="en-US" dirty="0"/>
                        <a:t> Radio</a:t>
                      </a:r>
                    </a:p>
                  </a:txBody>
                  <a:tcPr/>
                </a:tc>
                <a:tc>
                  <a:txBody>
                    <a:bodyPr/>
                    <a:lstStyle/>
                    <a:p>
                      <a:pPr algn="ctr"/>
                      <a:r>
                        <a:rPr lang="en-US" dirty="0"/>
                        <a:t>15 mA</a:t>
                      </a:r>
                    </a:p>
                  </a:txBody>
                  <a:tcPr/>
                </a:tc>
                <a:tc>
                  <a:txBody>
                    <a:bodyPr/>
                    <a:lstStyle/>
                    <a:p>
                      <a:pPr algn="ctr"/>
                      <a:r>
                        <a:rPr lang="en-US" dirty="0"/>
                        <a:t>45 mins</a:t>
                      </a:r>
                    </a:p>
                  </a:txBody>
                  <a:tcPr/>
                </a:tc>
                <a:tc>
                  <a:txBody>
                    <a:bodyPr/>
                    <a:lstStyle/>
                    <a:p>
                      <a:pPr algn="ctr"/>
                      <a:r>
                        <a:rPr lang="en-US" dirty="0"/>
                        <a:t>16 h</a:t>
                      </a:r>
                    </a:p>
                  </a:txBody>
                  <a:tcPr/>
                </a:tc>
                <a:extLst>
                  <a:ext uri="{0D108BD9-81ED-4DB2-BD59-A6C34878D82A}">
                    <a16:rowId xmlns:a16="http://schemas.microsoft.com/office/drawing/2014/main" val="3705024106"/>
                  </a:ext>
                </a:extLst>
              </a:tr>
              <a:tr h="370840">
                <a:tc>
                  <a:txBody>
                    <a:bodyPr/>
                    <a:lstStyle/>
                    <a:p>
                      <a:pPr algn="ctr"/>
                      <a:r>
                        <a:rPr lang="en-US" dirty="0"/>
                        <a:t>Bluetooth radio</a:t>
                      </a:r>
                    </a:p>
                  </a:txBody>
                  <a:tcPr/>
                </a:tc>
                <a:tc>
                  <a:txBody>
                    <a:bodyPr/>
                    <a:lstStyle/>
                    <a:p>
                      <a:pPr algn="ctr"/>
                      <a:r>
                        <a:rPr lang="en-US" dirty="0"/>
                        <a:t>1 mA</a:t>
                      </a:r>
                    </a:p>
                  </a:txBody>
                  <a:tcPr/>
                </a:tc>
                <a:tc>
                  <a:txBody>
                    <a:bodyPr/>
                    <a:lstStyle/>
                    <a:p>
                      <a:pPr algn="ctr"/>
                      <a:r>
                        <a:rPr lang="en-US" dirty="0"/>
                        <a:t>10 h</a:t>
                      </a:r>
                    </a:p>
                  </a:txBody>
                  <a:tcPr/>
                </a:tc>
                <a:tc>
                  <a:txBody>
                    <a:bodyPr/>
                    <a:lstStyle/>
                    <a:p>
                      <a:pPr algn="ctr"/>
                      <a:r>
                        <a:rPr lang="en-US" dirty="0"/>
                        <a:t>240 h</a:t>
                      </a:r>
                    </a:p>
                  </a:txBody>
                  <a:tcPr/>
                </a:tc>
                <a:extLst>
                  <a:ext uri="{0D108BD9-81ED-4DB2-BD59-A6C34878D82A}">
                    <a16:rowId xmlns:a16="http://schemas.microsoft.com/office/drawing/2014/main" val="2633445922"/>
                  </a:ext>
                </a:extLst>
              </a:tr>
            </a:tbl>
          </a:graphicData>
        </a:graphic>
      </p:graphicFrame>
    </p:spTree>
    <p:extLst>
      <p:ext uri="{BB962C8B-B14F-4D97-AF65-F5344CB8AC3E}">
        <p14:creationId xmlns:p14="http://schemas.microsoft.com/office/powerpoint/2010/main" val="12518355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dirty="0">
                <a:sym typeface="Wingdings" pitchFamily="2" charset="2"/>
              </a:rPr>
              <a:t>Let us recall what was covered in the last lecture</a:t>
            </a:r>
          </a:p>
          <a:p>
            <a:r>
              <a:rPr lang="en-US" dirty="0">
                <a:latin typeface="+mj-lt"/>
              </a:rPr>
              <a:t>Energy consumption calculation</a:t>
            </a:r>
          </a:p>
          <a:p>
            <a:r>
              <a:rPr lang="en-US" dirty="0">
                <a:latin typeface="+mj-lt"/>
              </a:rPr>
              <a:t>Low-power wireless transmissions using backscatter mechanism</a:t>
            </a:r>
          </a:p>
          <a:p>
            <a:r>
              <a:rPr lang="en-US" dirty="0">
                <a:latin typeface="+mj-lt"/>
              </a:rPr>
              <a:t>Backscatter like mechanism and </a:t>
            </a:r>
            <a:r>
              <a:rPr lang="en-US" dirty="0" err="1">
                <a:latin typeface="+mj-lt"/>
              </a:rPr>
              <a:t>LiFi</a:t>
            </a:r>
            <a:endParaRPr lang="en-US" dirty="0">
              <a:latin typeface="+mj-lt"/>
            </a:endParaRPr>
          </a:p>
          <a:p>
            <a:r>
              <a:rPr lang="en-US" dirty="0">
                <a:latin typeface="+mj-lt"/>
              </a:rPr>
              <a:t>Communication layers and medium access control</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90</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628104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91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41296</TotalTime>
  <Words>7211</Words>
  <Application>Microsoft Macintosh PowerPoint</Application>
  <PresentationFormat>Widescreen</PresentationFormat>
  <Paragraphs>996</Paragraphs>
  <Slides>91</Slides>
  <Notes>56</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91</vt:i4>
      </vt:variant>
    </vt:vector>
  </HeadingPairs>
  <TitlesOfParts>
    <vt:vector size="100" baseType="lpstr">
      <vt:lpstr>Arial</vt:lpstr>
      <vt:lpstr>Calibri</vt:lpstr>
      <vt:lpstr>Calibri Light</vt:lpstr>
      <vt:lpstr>Helvetica Light</vt:lpstr>
      <vt:lpstr>System Font Regular</vt:lpstr>
      <vt:lpstr>Tahoma</vt:lpstr>
      <vt:lpstr>Times New Roman</vt:lpstr>
      <vt:lpstr>Wingdings</vt:lpstr>
      <vt:lpstr>Office Theme</vt:lpstr>
      <vt:lpstr>Wireless Networking</vt:lpstr>
      <vt:lpstr>Discussion regarding Assignment 2</vt:lpstr>
      <vt:lpstr>Roadmap of the lecture today</vt:lpstr>
      <vt:lpstr>PowerPoint Presentation</vt:lpstr>
      <vt:lpstr>Quick revision of important terms and their unit</vt:lpstr>
      <vt:lpstr>Relationship between power, energy and time</vt:lpstr>
      <vt:lpstr>How do you measure the capacity of a battery?</vt:lpstr>
      <vt:lpstr>What is the capacity of the battery?</vt:lpstr>
      <vt:lpstr>Expected lifespan of a battery in an IoT devices?</vt:lpstr>
      <vt:lpstr>Spikes in the power consumption of smartphones are due to wireless networking events</vt:lpstr>
      <vt:lpstr>Current consumption for a wireless embedded device for various states of the radio transceiver</vt:lpstr>
      <vt:lpstr>Roadmap of the lecture today</vt:lpstr>
      <vt:lpstr>PowerPoint Presentation</vt:lpstr>
      <vt:lpstr>Lifespan calculation for an embedded device</vt:lpstr>
      <vt:lpstr>Lifespan calculation for a embedded device</vt:lpstr>
      <vt:lpstr>Lifespan calculation for a embedded device</vt:lpstr>
      <vt:lpstr>Lifespan calculation for a embedded device</vt:lpstr>
      <vt:lpstr>Lifespan calculation for a embedded device</vt:lpstr>
      <vt:lpstr>Lifespan calculation for a embedded device</vt:lpstr>
      <vt:lpstr>Lifespan calculation for a embedded device</vt:lpstr>
      <vt:lpstr>Lifespan calculation for a embedded device</vt:lpstr>
      <vt:lpstr>Lifespan calculation for a embedded device</vt:lpstr>
      <vt:lpstr>Lifespan calculation for a embedded device</vt:lpstr>
      <vt:lpstr>Roadmap of the lecture today</vt:lpstr>
      <vt:lpstr>PowerPoint Presentation</vt:lpstr>
      <vt:lpstr>Basics of backscatter communication</vt:lpstr>
      <vt:lpstr>One way to understand backscatter mechanism</vt:lpstr>
      <vt:lpstr>Backscatter transmits at (up to) 10000x lower power consumption than conventional radios</vt:lpstr>
      <vt:lpstr>Backscatter is not a new transmission mechanism</vt:lpstr>
      <vt:lpstr>RFID is everywhere nowadays</vt:lpstr>
      <vt:lpstr>Radio Frequency ID</vt:lpstr>
      <vt:lpstr>Let’s look at RFID standards to get a sense of the numbers</vt:lpstr>
      <vt:lpstr>RFID challenges</vt:lpstr>
      <vt:lpstr>Reflecting FM Signals for Transmissions</vt:lpstr>
      <vt:lpstr>Reflecting WiFi Signals for Transmissions</vt:lpstr>
      <vt:lpstr>Backscatter as a sensor: soil moisture</vt:lpstr>
      <vt:lpstr>PowerPoint Presentation</vt:lpstr>
      <vt:lpstr>Long range backscatter transmissions using  LoRea</vt:lpstr>
      <vt:lpstr>Design element #1: LoRea decouples the carrier signal generation and reception</vt:lpstr>
      <vt:lpstr>Design element #2: LoRea backscatters at a frequency offset from the carrier signal</vt:lpstr>
      <vt:lpstr>We ran out of space while performing experiments</vt:lpstr>
      <vt:lpstr>LoRea outperforms state-of-the-art systems</vt:lpstr>
      <vt:lpstr>We ran out of space while performing experiments</vt:lpstr>
      <vt:lpstr>LoRea achieved the highest demonstrated range</vt:lpstr>
      <vt:lpstr>LoRea bridges the energy asymmetry between communication (TX), sensing and processing</vt:lpstr>
      <vt:lpstr>PowerPoint Presentation</vt:lpstr>
      <vt:lpstr>What is the expected lifespan of a battery?</vt:lpstr>
      <vt:lpstr>PowerPoint Presentation</vt:lpstr>
      <vt:lpstr>PowerPoint Presentation</vt:lpstr>
      <vt:lpstr>What is the expected lifespan of a battery?</vt:lpstr>
      <vt:lpstr>What's next? Embedded systems on harvested energy</vt:lpstr>
      <vt:lpstr>Embedded systems on harvested energy</vt:lpstr>
      <vt:lpstr>Demo: Battery-free Cellphone</vt:lpstr>
      <vt:lpstr>PowerPoint Presentation</vt:lpstr>
      <vt:lpstr>What communication modality do these use?</vt:lpstr>
      <vt:lpstr>Communication using inductive coupling</vt:lpstr>
      <vt:lpstr>Near Field Communication (NFC)</vt:lpstr>
      <vt:lpstr>PowerPoint Presentation</vt:lpstr>
      <vt:lpstr>Light Fidelity (LiFi) for Internet of Things</vt:lpstr>
      <vt:lpstr>LiFi communication suffers from coverage challenges</vt:lpstr>
      <vt:lpstr>EDISON : Communication through visible light</vt:lpstr>
      <vt:lpstr>Energy flow within the EDISON tag</vt:lpstr>
      <vt:lpstr>Overview of the Edison system</vt:lpstr>
      <vt:lpstr>Roadmap of the lecture today</vt:lpstr>
      <vt:lpstr>PowerPoint Presentation</vt:lpstr>
      <vt:lpstr>What are the various communication layers?</vt:lpstr>
      <vt:lpstr>OSI model of communication layers</vt:lpstr>
      <vt:lpstr>Protocols are “layered”</vt:lpstr>
      <vt:lpstr>Data Link Layer</vt:lpstr>
      <vt:lpstr>Framing</vt:lpstr>
      <vt:lpstr>Error control: detection and recovery</vt:lpstr>
      <vt:lpstr>PowerPoint Presentation</vt:lpstr>
      <vt:lpstr>What is hard about wireless?</vt:lpstr>
      <vt:lpstr>Wireless is a shared medium</vt:lpstr>
      <vt:lpstr>Increasing network capacity is challenging</vt:lpstr>
      <vt:lpstr>Analogy: wireless medium as acoustic</vt:lpstr>
      <vt:lpstr>Wired vs. Wireless</vt:lpstr>
      <vt:lpstr>Wireless: What are challenges of multiple access</vt:lpstr>
      <vt:lpstr>What are mechanisms for multiple access</vt:lpstr>
      <vt:lpstr>Random access medium access control protocols</vt:lpstr>
      <vt:lpstr>ALOHA</vt:lpstr>
      <vt:lpstr>Packet collisions</vt:lpstr>
      <vt:lpstr>Slotted ALOHA</vt:lpstr>
      <vt:lpstr>ALOHA throughput</vt:lpstr>
      <vt:lpstr>Receiving transmissions with collisions</vt:lpstr>
      <vt:lpstr>Receiving transmissions with collisions</vt:lpstr>
      <vt:lpstr>Receiving transmissions with collisions</vt:lpstr>
      <vt:lpstr>Carrier Sense Multiple Access</vt:lpstr>
      <vt:lpstr>Hidden terminal problem</vt:lpstr>
      <vt:lpstr>Roadmap of the lecture today</vt:lpstr>
      <vt:lpstr>Wireless Networking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1158</cp:revision>
  <dcterms:created xsi:type="dcterms:W3CDTF">2020-02-17T19:00:36Z</dcterms:created>
  <dcterms:modified xsi:type="dcterms:W3CDTF">2024-03-08T10:11:24Z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Theme:8</vt:lpwstr>
  </property>
  <property fmtid="{D5CDD505-2E9C-101B-9397-08002B2CF9AE}" pid="3" name="ClassificationContentMarkingFooterText">
    <vt:lpwstr>## NUS Confidential ##</vt:lpwstr>
  </property>
  <property fmtid="{D5CDD505-2E9C-101B-9397-08002B2CF9AE}" pid="4" name="MSIP_Label_4e045e4e-d60e-4c86-8512-0f70a0407fd6_Enabled">
    <vt:lpwstr>true</vt:lpwstr>
  </property>
  <property fmtid="{D5CDD505-2E9C-101B-9397-08002B2CF9AE}" pid="5" name="MSIP_Label_4e045e4e-d60e-4c86-8512-0f70a0407fd6_SetDate">
    <vt:lpwstr>2024-03-08T08:24:22Z</vt:lpwstr>
  </property>
  <property fmtid="{D5CDD505-2E9C-101B-9397-08002B2CF9AE}" pid="6" name="MSIP_Label_4e045e4e-d60e-4c86-8512-0f70a0407fd6_Method">
    <vt:lpwstr>Privileged</vt:lpwstr>
  </property>
  <property fmtid="{D5CDD505-2E9C-101B-9397-08002B2CF9AE}" pid="7" name="MSIP_Label_4e045e4e-d60e-4c86-8512-0f70a0407fd6_Name">
    <vt:lpwstr>Unclassified</vt:lpwstr>
  </property>
  <property fmtid="{D5CDD505-2E9C-101B-9397-08002B2CF9AE}" pid="8" name="MSIP_Label_4e045e4e-d60e-4c86-8512-0f70a0407fd6_SiteId">
    <vt:lpwstr>5ba5ef5e-3109-4e77-85bd-cfeb0d347e82</vt:lpwstr>
  </property>
  <property fmtid="{D5CDD505-2E9C-101B-9397-08002B2CF9AE}" pid="9" name="MSIP_Label_4e045e4e-d60e-4c86-8512-0f70a0407fd6_ActionId">
    <vt:lpwstr>3df0b8fd-ca65-41e8-b20f-1ca0f17c011e</vt:lpwstr>
  </property>
  <property fmtid="{D5CDD505-2E9C-101B-9397-08002B2CF9AE}" pid="10" name="MSIP_Label_4e045e4e-d60e-4c86-8512-0f70a0407fd6_ContentBits">
    <vt:lpwstr>0</vt:lpwstr>
  </property>
</Properties>
</file>