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7"/>
  </p:notesMasterIdLst>
  <p:sldIdLst>
    <p:sldId id="2335" r:id="rId2"/>
    <p:sldId id="2449" r:id="rId3"/>
    <p:sldId id="2395" r:id="rId4"/>
    <p:sldId id="2450" r:id="rId5"/>
    <p:sldId id="757" r:id="rId6"/>
    <p:sldId id="377" r:id="rId7"/>
    <p:sldId id="662" r:id="rId8"/>
    <p:sldId id="2285" r:id="rId9"/>
    <p:sldId id="383" r:id="rId10"/>
    <p:sldId id="2452" r:id="rId11"/>
    <p:sldId id="2454" r:id="rId12"/>
    <p:sldId id="425" r:id="rId13"/>
    <p:sldId id="306" r:id="rId14"/>
    <p:sldId id="2457" r:id="rId15"/>
    <p:sldId id="2257" r:id="rId16"/>
    <p:sldId id="2267" r:id="rId17"/>
    <p:sldId id="2362" r:id="rId18"/>
    <p:sldId id="2364" r:id="rId19"/>
    <p:sldId id="2469" r:id="rId20"/>
    <p:sldId id="2496" r:id="rId21"/>
    <p:sldId id="2455" r:id="rId22"/>
    <p:sldId id="462" r:id="rId23"/>
    <p:sldId id="480" r:id="rId24"/>
    <p:sldId id="511" r:id="rId25"/>
    <p:sldId id="512" r:id="rId26"/>
    <p:sldId id="514" r:id="rId27"/>
    <p:sldId id="2456" r:id="rId28"/>
    <p:sldId id="489" r:id="rId29"/>
    <p:sldId id="490" r:id="rId30"/>
    <p:sldId id="491" r:id="rId31"/>
    <p:sldId id="704" r:id="rId32"/>
    <p:sldId id="519" r:id="rId33"/>
    <p:sldId id="645" r:id="rId34"/>
    <p:sldId id="724" r:id="rId35"/>
    <p:sldId id="705" r:id="rId36"/>
    <p:sldId id="2497" r:id="rId37"/>
    <p:sldId id="2470" r:id="rId38"/>
    <p:sldId id="525" r:id="rId39"/>
    <p:sldId id="2471" r:id="rId40"/>
    <p:sldId id="773" r:id="rId41"/>
    <p:sldId id="778" r:id="rId42"/>
    <p:sldId id="2425" r:id="rId43"/>
    <p:sldId id="774" r:id="rId44"/>
    <p:sldId id="524" r:id="rId45"/>
    <p:sldId id="674" r:id="rId46"/>
    <p:sldId id="717" r:id="rId47"/>
    <p:sldId id="740" r:id="rId48"/>
    <p:sldId id="779" r:id="rId49"/>
    <p:sldId id="690" r:id="rId50"/>
    <p:sldId id="692" r:id="rId51"/>
    <p:sldId id="2483" r:id="rId52"/>
    <p:sldId id="2484" r:id="rId53"/>
    <p:sldId id="775" r:id="rId54"/>
    <p:sldId id="776" r:id="rId55"/>
    <p:sldId id="2464" r:id="rId56"/>
    <p:sldId id="2487" r:id="rId57"/>
    <p:sldId id="2486" r:id="rId58"/>
    <p:sldId id="2489" r:id="rId59"/>
    <p:sldId id="2490" r:id="rId60"/>
    <p:sldId id="2491" r:id="rId61"/>
    <p:sldId id="2492" r:id="rId62"/>
    <p:sldId id="2493" r:id="rId63"/>
    <p:sldId id="2494" r:id="rId64"/>
    <p:sldId id="2495" r:id="rId65"/>
    <p:sldId id="2498" r:id="rId66"/>
    <p:sldId id="2393" r:id="rId67"/>
    <p:sldId id="648" r:id="rId68"/>
    <p:sldId id="520" r:id="rId69"/>
    <p:sldId id="532" r:id="rId70"/>
    <p:sldId id="527" r:id="rId71"/>
    <p:sldId id="533" r:id="rId72"/>
    <p:sldId id="655" r:id="rId73"/>
    <p:sldId id="667" r:id="rId74"/>
    <p:sldId id="660" r:id="rId75"/>
    <p:sldId id="646" r:id="rId76"/>
    <p:sldId id="706" r:id="rId77"/>
    <p:sldId id="529" r:id="rId78"/>
    <p:sldId id="530" r:id="rId79"/>
    <p:sldId id="2394" r:id="rId80"/>
    <p:sldId id="526" r:id="rId81"/>
    <p:sldId id="2499" r:id="rId82"/>
    <p:sldId id="2427" r:id="rId83"/>
    <p:sldId id="658" r:id="rId84"/>
    <p:sldId id="2405" r:id="rId85"/>
    <p:sldId id="661" r:id="rId86"/>
    <p:sldId id="688" r:id="rId87"/>
    <p:sldId id="2463" r:id="rId88"/>
    <p:sldId id="663" r:id="rId89"/>
    <p:sldId id="2407" r:id="rId90"/>
    <p:sldId id="664" r:id="rId91"/>
    <p:sldId id="2408" r:id="rId92"/>
    <p:sldId id="2411" r:id="rId93"/>
    <p:sldId id="700" r:id="rId94"/>
    <p:sldId id="725" r:id="rId95"/>
    <p:sldId id="733" r:id="rId96"/>
    <p:sldId id="2416" r:id="rId97"/>
    <p:sldId id="711" r:id="rId98"/>
    <p:sldId id="2485" r:id="rId99"/>
    <p:sldId id="716" r:id="rId100"/>
    <p:sldId id="731" r:id="rId101"/>
    <p:sldId id="752" r:id="rId102"/>
    <p:sldId id="2451" r:id="rId103"/>
    <p:sldId id="2448" r:id="rId104"/>
    <p:sldId id="433" r:id="rId105"/>
    <p:sldId id="391" r:id="rId106"/>
    <p:sldId id="436" r:id="rId107"/>
    <p:sldId id="437" r:id="rId108"/>
    <p:sldId id="438" r:id="rId109"/>
    <p:sldId id="2500" r:id="rId110"/>
    <p:sldId id="257" r:id="rId111"/>
    <p:sldId id="2468" r:id="rId112"/>
    <p:sldId id="2465" r:id="rId113"/>
    <p:sldId id="2472" r:id="rId114"/>
    <p:sldId id="2473" r:id="rId115"/>
    <p:sldId id="2474" r:id="rId116"/>
    <p:sldId id="2466" r:id="rId117"/>
    <p:sldId id="2475" r:id="rId118"/>
    <p:sldId id="2476" r:id="rId119"/>
    <p:sldId id="2478" r:id="rId120"/>
    <p:sldId id="2479" r:id="rId121"/>
    <p:sldId id="2467" r:id="rId122"/>
    <p:sldId id="2480" r:id="rId123"/>
    <p:sldId id="2481" r:id="rId124"/>
    <p:sldId id="2482" r:id="rId125"/>
    <p:sldId id="2477" r:id="rId1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27" autoAdjust="0"/>
    <p:restoredTop sz="97840" autoAdjust="0"/>
  </p:normalViewPr>
  <p:slideViewPr>
    <p:cSldViewPr snapToGrid="0" snapToObjects="1">
      <p:cViewPr varScale="1">
        <p:scale>
          <a:sx n="94" d="100"/>
          <a:sy n="94" d="100"/>
        </p:scale>
        <p:origin x="1088" y="184"/>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2024-03-15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E101A"/>
                </a:solidFill>
                <a:effectLst/>
                <a:latin typeface="Calibri" panose="020F0502020204030204" pitchFamily="34" charset="0"/>
                <a:ea typeface="Times New Roman" panose="02020603050405020304" pitchFamily="18" charset="0"/>
              </a:rPr>
              <a:t>++ </a:t>
            </a:r>
            <a:r>
              <a:rPr lang="en-SE" sz="1800" b="0" dirty="0">
                <a:solidFill>
                  <a:srgbClr val="0E101A"/>
                </a:solidFill>
                <a:effectLst/>
                <a:latin typeface="Calibri" panose="020F0502020204030204" pitchFamily="34" charset="0"/>
                <a:ea typeface="Times New Roman" panose="02020603050405020304" pitchFamily="18" charset="0"/>
              </a:rPr>
              <a:t>The high-power consumption for the IoT platforms also blocks an important and promising direction to enable the sustainable deployment of large-scale embedded devices. This is to eliminate batteries from these platforms altogether. If we eliminate batteries, how do we power these devices?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GB" sz="1800" b="0" dirty="0">
                <a:solidFill>
                  <a:srgbClr val="0E101A"/>
                </a:solidFill>
                <a:effectLst/>
                <a:latin typeface="Calibri" panose="020F0502020204030204" pitchFamily="34" charset="0"/>
                <a:ea typeface="Times New Roman" panose="02020603050405020304" pitchFamily="18" charset="0"/>
              </a:rPr>
              <a:t>++</a:t>
            </a:r>
            <a:r>
              <a:rPr lang="en-SE" sz="1800" b="0" dirty="0">
                <a:solidFill>
                  <a:srgbClr val="0E101A"/>
                </a:solidFill>
                <a:effectLst/>
                <a:latin typeface="Calibri" panose="020F0502020204030204" pitchFamily="34" charset="0"/>
                <a:ea typeface="Times New Roman" panose="02020603050405020304" pitchFamily="18" charset="0"/>
              </a:rPr>
              <a:t>We use the fact that ambient energy sources surround us. We are constantly bombarded with radio frequency transmissions such as television, </a:t>
            </a:r>
            <a:r>
              <a:rPr lang="en-SE" sz="1800" b="0" dirty="0" err="1">
                <a:solidFill>
                  <a:srgbClr val="0E101A"/>
                </a:solidFill>
                <a:effectLst/>
                <a:latin typeface="Calibri" panose="020F0502020204030204" pitchFamily="34" charset="0"/>
                <a:ea typeface="Times New Roman" panose="02020603050405020304" pitchFamily="18" charset="0"/>
              </a:rPr>
              <a:t>wifi</a:t>
            </a:r>
            <a:r>
              <a:rPr lang="en-SE" sz="1800" b="0" dirty="0">
                <a:solidFill>
                  <a:srgbClr val="0E101A"/>
                </a:solidFill>
                <a:effectLst/>
                <a:latin typeface="Calibri" panose="020F0502020204030204" pitchFamily="34" charset="0"/>
                <a:ea typeface="Times New Roman" panose="02020603050405020304" pitchFamily="18" charset="0"/>
              </a:rPr>
              <a:t>, radio signals, or we have waste heat energy sources, or the indoor light is ubiquitous. All these sources could be harvested to derive energy to power the IoT devices and platforms and eliminate the overhead associated with batteries on these platforms. However, the challenge that we encounter is that we could only derive microwatts of power from these ambient sources, which is sufficient to power the sensors and microcontrollers. However, we need orders of magnitude higher power for operating radio transceivers such as </a:t>
            </a:r>
            <a:r>
              <a:rPr lang="en-SE" sz="1800" b="0" dirty="0" err="1">
                <a:solidFill>
                  <a:srgbClr val="0E101A"/>
                </a:solidFill>
                <a:effectLst/>
                <a:latin typeface="Calibri" panose="020F0502020204030204" pitchFamily="34" charset="0"/>
                <a:ea typeface="Times New Roman" panose="02020603050405020304" pitchFamily="18" charset="0"/>
              </a:rPr>
              <a:t>LoRa</a:t>
            </a:r>
            <a:r>
              <a:rPr lang="en-SE" sz="1800" b="0" dirty="0">
                <a:solidFill>
                  <a:srgbClr val="0E101A"/>
                </a:solidFill>
                <a:effectLst/>
                <a:latin typeface="Calibri" panose="020F0502020204030204" pitchFamily="34" charset="0"/>
                <a:ea typeface="Times New Roman" panose="02020603050405020304" pitchFamily="18" charset="0"/>
              </a:rPr>
              <a:t>. This makes it challenging, if not impossible, to power sensors through energy derived from the environment.</a:t>
            </a:r>
            <a:r>
              <a:rPr lang="en-SE" sz="1800" b="1" dirty="0">
                <a:effectLst/>
                <a:latin typeface="Times New Roman" panose="02020603050405020304" pitchFamily="18" charset="0"/>
                <a:ea typeface="Times New Roman" panose="02020603050405020304" pitchFamily="18" charset="0"/>
              </a:rPr>
              <a:t> </a:t>
            </a:r>
            <a:endParaRPr lang="en-SE" dirty="0"/>
          </a:p>
        </p:txBody>
      </p:sp>
      <p:sp>
        <p:nvSpPr>
          <p:cNvPr id="4" name="Slide Number Placeholder 3"/>
          <p:cNvSpPr>
            <a:spLocks noGrp="1"/>
          </p:cNvSpPr>
          <p:nvPr>
            <p:ph type="sldNum" sz="quarter" idx="5"/>
          </p:nvPr>
        </p:nvSpPr>
        <p:spPr/>
        <p:txBody>
          <a:bodyPr/>
          <a:lstStyle/>
          <a:p>
            <a:fld id="{87429048-48E3-CB4A-BCD4-0EFC36288878}" type="slidenum">
              <a:rPr lang="sv-SE" smtClean="0"/>
              <a:t>12</a:t>
            </a:fld>
            <a:endParaRPr lang="sv-SE"/>
          </a:p>
        </p:txBody>
      </p:sp>
    </p:spTree>
    <p:extLst>
      <p:ext uri="{BB962C8B-B14F-4D97-AF65-F5344CB8AC3E}">
        <p14:creationId xmlns:p14="http://schemas.microsoft.com/office/powerpoint/2010/main" val="4186140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Let’s start the background story from LiFi</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Light fidelity is a wireless technology that uses visible light for data transmission. The information is modulated on the light signal according to the baseband signal.</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LiFi offers advantages, such as using a different part of the specturm other than crowded RF electromagnetic signal</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In addtion, it simultaneously provide, illumination, energy and communication</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Which makes it a good candidate for IoT connectivity.</a:t>
            </a:r>
          </a:p>
        </p:txBody>
      </p:sp>
      <p:sp>
        <p:nvSpPr>
          <p:cNvPr id="4" name="Slide Number Placeholder 3"/>
          <p:cNvSpPr>
            <a:spLocks noGrp="1"/>
          </p:cNvSpPr>
          <p:nvPr>
            <p:ph type="sldNum" sz="quarter" idx="10"/>
          </p:nvPr>
        </p:nvSpPr>
        <p:spPr/>
        <p:txBody>
          <a:bodyPr/>
          <a:lstStyle/>
          <a:p>
            <a:fld id="{3075746C-E621-8E4B-8CC0-3BE97110A356}" type="slidenum">
              <a:rPr lang="en-US" smtClean="0"/>
              <a:t>17</a:t>
            </a:fld>
            <a:endParaRPr lang="en-US"/>
          </a:p>
        </p:txBody>
      </p:sp>
    </p:spTree>
    <p:extLst>
      <p:ext uri="{BB962C8B-B14F-4D97-AF65-F5344CB8AC3E}">
        <p14:creationId xmlns:p14="http://schemas.microsoft.com/office/powerpoint/2010/main" val="409308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signal can not propagate through physical spaces. Things like walls, floors, metals block light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considering privacy, this is an advantage. However for IoT applications, it limits the scenarios where sensors located in places with poor light propagation.</a:t>
            </a:r>
          </a:p>
        </p:txBody>
      </p:sp>
      <p:sp>
        <p:nvSpPr>
          <p:cNvPr id="4" name="Slide Number Placeholder 3"/>
          <p:cNvSpPr>
            <a:spLocks noGrp="1"/>
          </p:cNvSpPr>
          <p:nvPr>
            <p:ph type="sldNum" sz="quarter" idx="10"/>
          </p:nvPr>
        </p:nvSpPr>
        <p:spPr/>
        <p:txBody>
          <a:bodyPr/>
          <a:lstStyle/>
          <a:p>
            <a:fld id="{3075746C-E621-8E4B-8CC0-3BE97110A356}" type="slidenum">
              <a:rPr lang="en-US" smtClean="0"/>
              <a:t>18</a:t>
            </a:fld>
            <a:endParaRPr lang="en-US"/>
          </a:p>
        </p:txBody>
      </p:sp>
    </p:spTree>
    <p:extLst>
      <p:ext uri="{BB962C8B-B14F-4D97-AF65-F5344CB8AC3E}">
        <p14:creationId xmlns:p14="http://schemas.microsoft.com/office/powerpoint/2010/main" val="357910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signal can not propagate through physical spaces. Things like walls, floors, metals block light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considering privacy, this is an advantage. However for IoT applications, it limits the scenarios where sensors located in places with poor light propagation.</a:t>
            </a:r>
          </a:p>
        </p:txBody>
      </p:sp>
      <p:sp>
        <p:nvSpPr>
          <p:cNvPr id="4" name="Slide Number Placeholder 3"/>
          <p:cNvSpPr>
            <a:spLocks noGrp="1"/>
          </p:cNvSpPr>
          <p:nvPr>
            <p:ph type="sldNum" sz="quarter" idx="10"/>
          </p:nvPr>
        </p:nvSpPr>
        <p:spPr/>
        <p:txBody>
          <a:bodyPr/>
          <a:lstStyle/>
          <a:p>
            <a:fld id="{3075746C-E621-8E4B-8CC0-3BE97110A356}" type="slidenum">
              <a:rPr lang="en-US" smtClean="0"/>
              <a:t>19</a:t>
            </a:fld>
            <a:endParaRPr lang="en-US"/>
          </a:p>
        </p:txBody>
      </p:sp>
    </p:spTree>
    <p:extLst>
      <p:ext uri="{BB962C8B-B14F-4D97-AF65-F5344CB8AC3E}">
        <p14:creationId xmlns:p14="http://schemas.microsoft.com/office/powerpoint/2010/main" val="2543014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20</a:t>
            </a:fld>
            <a:endParaRPr lang="en-US"/>
          </a:p>
        </p:txBody>
      </p:sp>
    </p:spTree>
    <p:extLst>
      <p:ext uri="{BB962C8B-B14F-4D97-AF65-F5344CB8AC3E}">
        <p14:creationId xmlns:p14="http://schemas.microsoft.com/office/powerpoint/2010/main" val="16929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21</a:t>
            </a:fld>
            <a:endParaRPr lang="en-US"/>
          </a:p>
        </p:txBody>
      </p:sp>
    </p:spTree>
    <p:extLst>
      <p:ext uri="{BB962C8B-B14F-4D97-AF65-F5344CB8AC3E}">
        <p14:creationId xmlns:p14="http://schemas.microsoft.com/office/powerpoint/2010/main" val="568360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27</a:t>
            </a:fld>
            <a:endParaRPr lang="en-US"/>
          </a:p>
        </p:txBody>
      </p:sp>
    </p:spTree>
    <p:extLst>
      <p:ext uri="{BB962C8B-B14F-4D97-AF65-F5344CB8AC3E}">
        <p14:creationId xmlns:p14="http://schemas.microsoft.com/office/powerpoint/2010/main" val="687814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BC9232-C6A9-4B67-838B-46CC1ED348E0}" type="slidenum">
              <a:rPr lang="en-US" smtClean="0"/>
              <a:pPr>
                <a:defRPr/>
              </a:pPr>
              <a:t>31</a:t>
            </a:fld>
            <a:endParaRPr lang="en-US"/>
          </a:p>
        </p:txBody>
      </p:sp>
    </p:spTree>
    <p:extLst>
      <p:ext uri="{BB962C8B-B14F-4D97-AF65-F5344CB8AC3E}">
        <p14:creationId xmlns:p14="http://schemas.microsoft.com/office/powerpoint/2010/main" val="65690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1B3E45F2-686C-4509-AAF7-ECB859BF958A}" type="slidenum">
              <a:rPr lang="en-US" sz="1400" b="0" smtClean="0">
                <a:solidFill>
                  <a:schemeClr val="tx1"/>
                </a:solidFill>
              </a:rPr>
              <a:pPr eaLnBrk="1" hangingPunct="1"/>
              <a:t>33</a:t>
            </a:fld>
            <a:endParaRPr lang="en-US" sz="1400" b="0">
              <a:solidFill>
                <a:schemeClr val="tx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7344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1B3E45F2-686C-4509-AAF7-ECB859BF958A}" type="slidenum">
              <a:rPr lang="en-US" sz="1400" b="0" smtClean="0">
                <a:solidFill>
                  <a:schemeClr val="tx1"/>
                </a:solidFill>
              </a:rPr>
              <a:pPr eaLnBrk="1" hangingPunct="1"/>
              <a:t>34</a:t>
            </a:fld>
            <a:endParaRPr lang="en-US" sz="1400" b="0">
              <a:solidFill>
                <a:schemeClr val="tx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8078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999F-7BFB-05B9-0108-9EA9F6E9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E8D9-FAAC-3CD3-DB20-92EFC433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2668-7EB1-2283-E31C-08CC5CC6F0E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16A6F6C0-1D90-F8B4-5C0B-FA4F003451E7}"/>
              </a:ext>
            </a:extLst>
          </p:cNvPr>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62618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b="1" i="1">
                <a:solidFill>
                  <a:schemeClr val="tx1"/>
                </a:solidFill>
                <a:latin typeface="Baby Kruffy"/>
              </a:defRPr>
            </a:lvl1pPr>
            <a:lvl2pPr marL="785372" indent="-302066" eaLnBrk="0" hangingPunct="0">
              <a:defRPr sz="3400" b="1" i="1">
                <a:solidFill>
                  <a:schemeClr val="tx1"/>
                </a:solidFill>
                <a:latin typeface="Baby Kruffy"/>
              </a:defRPr>
            </a:lvl2pPr>
            <a:lvl3pPr marL="1208265" indent="-241653" eaLnBrk="0" hangingPunct="0">
              <a:defRPr sz="3400" b="1" i="1">
                <a:solidFill>
                  <a:schemeClr val="tx1"/>
                </a:solidFill>
                <a:latin typeface="Baby Kruffy"/>
              </a:defRPr>
            </a:lvl3pPr>
            <a:lvl4pPr marL="1691571" indent="-241653" eaLnBrk="0" hangingPunct="0">
              <a:defRPr sz="3400" b="1" i="1">
                <a:solidFill>
                  <a:schemeClr val="tx1"/>
                </a:solidFill>
                <a:latin typeface="Baby Kruffy"/>
              </a:defRPr>
            </a:lvl4pPr>
            <a:lvl5pPr marL="2174878" indent="-241653" eaLnBrk="0" hangingPunct="0">
              <a:defRPr sz="3400" b="1" i="1">
                <a:solidFill>
                  <a:schemeClr val="tx1"/>
                </a:solidFill>
                <a:latin typeface="Baby Kruffy"/>
              </a:defRPr>
            </a:lvl5pPr>
            <a:lvl6pPr marL="2658184" indent="-241653" eaLnBrk="0" fontAlgn="base" hangingPunct="0">
              <a:spcBef>
                <a:spcPct val="0"/>
              </a:spcBef>
              <a:spcAft>
                <a:spcPct val="0"/>
              </a:spcAft>
              <a:defRPr sz="3400" b="1" i="1">
                <a:solidFill>
                  <a:schemeClr val="tx1"/>
                </a:solidFill>
                <a:latin typeface="Baby Kruffy"/>
              </a:defRPr>
            </a:lvl6pPr>
            <a:lvl7pPr marL="3141490" indent="-241653" eaLnBrk="0" fontAlgn="base" hangingPunct="0">
              <a:spcBef>
                <a:spcPct val="0"/>
              </a:spcBef>
              <a:spcAft>
                <a:spcPct val="0"/>
              </a:spcAft>
              <a:defRPr sz="3400" b="1" i="1">
                <a:solidFill>
                  <a:schemeClr val="tx1"/>
                </a:solidFill>
                <a:latin typeface="Baby Kruffy"/>
              </a:defRPr>
            </a:lvl7pPr>
            <a:lvl8pPr marL="3624796" indent="-241653" eaLnBrk="0" fontAlgn="base" hangingPunct="0">
              <a:spcBef>
                <a:spcPct val="0"/>
              </a:spcBef>
              <a:spcAft>
                <a:spcPct val="0"/>
              </a:spcAft>
              <a:defRPr sz="3400" b="1" i="1">
                <a:solidFill>
                  <a:schemeClr val="tx1"/>
                </a:solidFill>
                <a:latin typeface="Baby Kruffy"/>
              </a:defRPr>
            </a:lvl8pPr>
            <a:lvl9pPr marL="4108102" indent="-241653" eaLnBrk="0" fontAlgn="base" hangingPunct="0">
              <a:spcBef>
                <a:spcPct val="0"/>
              </a:spcBef>
              <a:spcAft>
                <a:spcPct val="0"/>
              </a:spcAft>
              <a:defRPr sz="3400" b="1" i="1">
                <a:solidFill>
                  <a:schemeClr val="tx1"/>
                </a:solidFill>
                <a:latin typeface="Baby Kruffy"/>
              </a:defRPr>
            </a:lvl9pPr>
          </a:lstStyle>
          <a:p>
            <a:pPr eaLnBrk="1" hangingPunct="1"/>
            <a:r>
              <a:rPr lang="en-US" sz="1300" b="0" i="0">
                <a:latin typeface="Times New Roman" pitchFamily="18" charset="0"/>
              </a:rPr>
              <a:t>1.#</a:t>
            </a: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89057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36</a:t>
            </a:fld>
            <a:endParaRPr lang="en-US"/>
          </a:p>
        </p:txBody>
      </p:sp>
    </p:spTree>
    <p:extLst>
      <p:ext uri="{BB962C8B-B14F-4D97-AF65-F5344CB8AC3E}">
        <p14:creationId xmlns:p14="http://schemas.microsoft.com/office/powerpoint/2010/main" val="2529446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275827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a:solidFill>
                  <a:schemeClr val="bg1"/>
                </a:solidFill>
                <a:latin typeface="Arial" charset="0"/>
              </a:defRPr>
            </a:lvl1pPr>
            <a:lvl2pPr marL="742950" indent="-285750" eaLnBrk="0" hangingPunct="0">
              <a:tabLst>
                <a:tab pos="723900" algn="l"/>
                <a:tab pos="1447800" algn="l"/>
                <a:tab pos="2171700" algn="l"/>
                <a:tab pos="2895600" algn="l"/>
                <a:tab pos="3619500" algn="l"/>
              </a:tabLst>
              <a:defRPr>
                <a:solidFill>
                  <a:schemeClr val="bg1"/>
                </a:solidFill>
                <a:latin typeface="Arial" charset="0"/>
              </a:defRPr>
            </a:lvl2pPr>
            <a:lvl3pPr marL="1143000" indent="-228600" eaLnBrk="0" hangingPunct="0">
              <a:tabLst>
                <a:tab pos="723900" algn="l"/>
                <a:tab pos="1447800" algn="l"/>
                <a:tab pos="2171700" algn="l"/>
                <a:tab pos="2895600" algn="l"/>
                <a:tab pos="3619500" algn="l"/>
              </a:tabLst>
              <a:defRPr>
                <a:solidFill>
                  <a:schemeClr val="bg1"/>
                </a:solidFill>
                <a:latin typeface="Arial" charset="0"/>
              </a:defRPr>
            </a:lvl3pPr>
            <a:lvl4pPr marL="1600200" indent="-228600" eaLnBrk="0" hangingPunct="0">
              <a:tabLst>
                <a:tab pos="723900" algn="l"/>
                <a:tab pos="1447800" algn="l"/>
                <a:tab pos="2171700" algn="l"/>
                <a:tab pos="2895600" algn="l"/>
                <a:tab pos="3619500" algn="l"/>
              </a:tabLst>
              <a:defRPr>
                <a:solidFill>
                  <a:schemeClr val="bg1"/>
                </a:solidFill>
                <a:latin typeface="Arial" charset="0"/>
              </a:defRPr>
            </a:lvl4pPr>
            <a:lvl5pPr marL="2057400" indent="-228600" eaLnBrk="0" hangingPunct="0">
              <a:tabLst>
                <a:tab pos="723900" algn="l"/>
                <a:tab pos="1447800" algn="l"/>
                <a:tab pos="2171700" algn="l"/>
                <a:tab pos="2895600" algn="l"/>
                <a:tab pos="36195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9pPr>
          </a:lstStyle>
          <a:p>
            <a:pPr eaLnBrk="1" hangingPunct="1"/>
            <a:fld id="{E950E3F0-7F28-4755-9D8F-22C372752829}" type="slidenum">
              <a:rPr lang="en-US" smtClean="0">
                <a:solidFill>
                  <a:srgbClr val="000000"/>
                </a:solidFill>
                <a:latin typeface="Tahoma" pitchFamily="34" charset="0"/>
              </a:rPr>
              <a:pPr eaLnBrk="1" hangingPunct="1"/>
              <a:t>45</a:t>
            </a:fld>
            <a:endParaRPr lang="en-US">
              <a:solidFill>
                <a:srgbClr val="000000"/>
              </a:solidFill>
              <a:latin typeface="Tahoma" pitchFamily="34" charset="0"/>
            </a:endParaRPr>
          </a:p>
        </p:txBody>
      </p:sp>
      <p:sp>
        <p:nvSpPr>
          <p:cNvPr id="53251" name="Rectangle 8"/>
          <p:cNvSpPr txBox="1">
            <a:spLocks noGrp="1" noChangeArrowheads="1"/>
          </p:cNvSpPr>
          <p:nvPr/>
        </p:nvSpPr>
        <p:spPr bwMode="auto">
          <a:xfrm>
            <a:off x="4122057" y="9101138"/>
            <a:ext cx="3190724" cy="49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723900" algn="l"/>
                <a:tab pos="1447800" algn="l"/>
                <a:tab pos="2171700" algn="l"/>
                <a:tab pos="2895600" algn="l"/>
                <a:tab pos="3619500" algn="l"/>
              </a:tabLst>
              <a:defRPr>
                <a:solidFill>
                  <a:schemeClr val="bg1"/>
                </a:solidFill>
                <a:latin typeface="Arial" charset="0"/>
              </a:defRPr>
            </a:lvl1pPr>
            <a:lvl2pPr marL="742950" indent="-285750" eaLnBrk="0" hangingPunct="0">
              <a:tabLst>
                <a:tab pos="723900" algn="l"/>
                <a:tab pos="1447800" algn="l"/>
                <a:tab pos="2171700" algn="l"/>
                <a:tab pos="2895600" algn="l"/>
                <a:tab pos="3619500" algn="l"/>
              </a:tabLst>
              <a:defRPr>
                <a:solidFill>
                  <a:schemeClr val="bg1"/>
                </a:solidFill>
                <a:latin typeface="Arial" charset="0"/>
              </a:defRPr>
            </a:lvl2pPr>
            <a:lvl3pPr marL="1143000" indent="-228600" eaLnBrk="0" hangingPunct="0">
              <a:tabLst>
                <a:tab pos="723900" algn="l"/>
                <a:tab pos="1447800" algn="l"/>
                <a:tab pos="2171700" algn="l"/>
                <a:tab pos="2895600" algn="l"/>
                <a:tab pos="3619500" algn="l"/>
              </a:tabLst>
              <a:defRPr>
                <a:solidFill>
                  <a:schemeClr val="bg1"/>
                </a:solidFill>
                <a:latin typeface="Arial" charset="0"/>
              </a:defRPr>
            </a:lvl3pPr>
            <a:lvl4pPr marL="1600200" indent="-228600" eaLnBrk="0" hangingPunct="0">
              <a:tabLst>
                <a:tab pos="723900" algn="l"/>
                <a:tab pos="1447800" algn="l"/>
                <a:tab pos="2171700" algn="l"/>
                <a:tab pos="2895600" algn="l"/>
                <a:tab pos="3619500" algn="l"/>
              </a:tabLst>
              <a:defRPr>
                <a:solidFill>
                  <a:schemeClr val="bg1"/>
                </a:solidFill>
                <a:latin typeface="Arial" charset="0"/>
              </a:defRPr>
            </a:lvl4pPr>
            <a:lvl5pPr marL="2057400" indent="-228600" eaLnBrk="0" hangingPunct="0">
              <a:tabLst>
                <a:tab pos="723900" algn="l"/>
                <a:tab pos="1447800" algn="l"/>
                <a:tab pos="2171700" algn="l"/>
                <a:tab pos="2895600" algn="l"/>
                <a:tab pos="36195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9pPr>
          </a:lstStyle>
          <a:p>
            <a:pPr algn="r" eaLnBrk="1" hangingPunct="1">
              <a:spcBef>
                <a:spcPts val="300"/>
              </a:spcBef>
              <a:buClr>
                <a:srgbClr val="99CC00"/>
              </a:buClr>
              <a:buSzPct val="50000"/>
              <a:buFont typeface="Wingdings" pitchFamily="2" charset="2"/>
              <a:buChar char=""/>
            </a:pPr>
            <a:fld id="{B71A5C11-C9D9-4D49-93AB-054798687720}" type="slidenum">
              <a:rPr lang="en-US" sz="1200">
                <a:solidFill>
                  <a:srgbClr val="000000"/>
                </a:solidFill>
                <a:latin typeface="Tahoma" pitchFamily="34" charset="0"/>
              </a:rPr>
              <a:pPr algn="r" eaLnBrk="1" hangingPunct="1">
                <a:spcBef>
                  <a:spcPts val="300"/>
                </a:spcBef>
                <a:buClr>
                  <a:srgbClr val="99CC00"/>
                </a:buClr>
                <a:buSzPct val="50000"/>
                <a:buFont typeface="Wingdings" pitchFamily="2" charset="2"/>
                <a:buChar char=""/>
              </a:pPr>
              <a:t>45</a:t>
            </a:fld>
            <a:endParaRPr lang="en-US" sz="1200">
              <a:solidFill>
                <a:srgbClr val="000000"/>
              </a:solidFill>
              <a:latin typeface="Tahoma" pitchFamily="34" charset="0"/>
            </a:endParaRPr>
          </a:p>
        </p:txBody>
      </p:sp>
      <p:sp>
        <p:nvSpPr>
          <p:cNvPr id="53252" name="Text Box 1"/>
          <p:cNvSpPr txBox="1">
            <a:spLocks noChangeArrowheads="1"/>
          </p:cNvSpPr>
          <p:nvPr/>
        </p:nvSpPr>
        <p:spPr bwMode="auto">
          <a:xfrm>
            <a:off x="4122057" y="9101137"/>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r" eaLnBrk="1" hangingPunct="1">
              <a:spcBef>
                <a:spcPts val="300"/>
              </a:spcBef>
              <a:buClr>
                <a:srgbClr val="B2B2B2"/>
              </a:buClr>
              <a:buSzPct val="50000"/>
              <a:buFont typeface="Wingdings" pitchFamily="2" charset="2"/>
              <a:buChar char=""/>
            </a:pPr>
            <a:fld id="{4FFAB934-01FC-4297-AF91-DEBDC876BD84}" type="slidenum">
              <a:rPr lang="en-US" sz="1200">
                <a:solidFill>
                  <a:srgbClr val="000000"/>
                </a:solidFill>
                <a:latin typeface="Tahoma" pitchFamily="34" charset="0"/>
              </a:rPr>
              <a:pPr algn="r" eaLnBrk="1" hangingPunct="1">
                <a:spcBef>
                  <a:spcPts val="300"/>
                </a:spcBef>
                <a:buClr>
                  <a:srgbClr val="B2B2B2"/>
                </a:buClr>
                <a:buSzPct val="50000"/>
                <a:buFont typeface="Wingdings" pitchFamily="2" charset="2"/>
                <a:buChar char=""/>
              </a:pPr>
              <a:t>45</a:t>
            </a:fld>
            <a:endParaRPr lang="en-US" sz="1200">
              <a:solidFill>
                <a:srgbClr val="000000"/>
              </a:solidFill>
              <a:latin typeface="Tahoma" pitchFamily="34" charset="0"/>
            </a:endParaRPr>
          </a:p>
        </p:txBody>
      </p:sp>
      <p:sp>
        <p:nvSpPr>
          <p:cNvPr id="53253" name="Text Box 2"/>
          <p:cNvSpPr txBox="1">
            <a:spLocks noChangeArrowheads="1"/>
          </p:cNvSpPr>
          <p:nvPr/>
        </p:nvSpPr>
        <p:spPr bwMode="auto">
          <a:xfrm>
            <a:off x="0" y="9101137"/>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spcBef>
                <a:spcPts val="300"/>
              </a:spcBef>
              <a:buClr>
                <a:srgbClr val="B2B2B2"/>
              </a:buClr>
              <a:buSzPct val="50000"/>
              <a:buFont typeface="Wingdings" pitchFamily="2" charset="2"/>
              <a:buChar char=""/>
            </a:pPr>
            <a:endParaRPr lang="en-US" sz="1200">
              <a:solidFill>
                <a:srgbClr val="000000"/>
              </a:solidFill>
              <a:latin typeface="Tahoma" pitchFamily="34" charset="0"/>
            </a:endParaRPr>
          </a:p>
        </p:txBody>
      </p:sp>
      <p:sp>
        <p:nvSpPr>
          <p:cNvPr id="53254" name="Text Box 3"/>
          <p:cNvSpPr txBox="1">
            <a:spLocks noChangeArrowheads="1"/>
          </p:cNvSpPr>
          <p:nvPr/>
        </p:nvSpPr>
        <p:spPr bwMode="auto">
          <a:xfrm>
            <a:off x="0" y="0"/>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spcBef>
                <a:spcPts val="300"/>
              </a:spcBef>
              <a:buClr>
                <a:srgbClr val="B2B2B2"/>
              </a:buClr>
              <a:buSzPct val="50000"/>
              <a:buFont typeface="Wingdings" pitchFamily="2" charset="2"/>
              <a:buChar char=""/>
            </a:pPr>
            <a:endParaRPr lang="en-US" sz="1200">
              <a:solidFill>
                <a:srgbClr val="000000"/>
              </a:solidFill>
              <a:latin typeface="Tahoma" pitchFamily="34" charset="0"/>
            </a:endParaRPr>
          </a:p>
        </p:txBody>
      </p:sp>
      <p:sp>
        <p:nvSpPr>
          <p:cNvPr id="53255" name="Text Box 4"/>
          <p:cNvSpPr txBox="1">
            <a:spLocks noChangeArrowheads="1"/>
          </p:cNvSpPr>
          <p:nvPr/>
        </p:nvSpPr>
        <p:spPr bwMode="auto">
          <a:xfrm>
            <a:off x="4122057" y="0"/>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r" eaLnBrk="1" hangingPunct="1">
              <a:spcBef>
                <a:spcPts val="300"/>
              </a:spcBef>
              <a:buClr>
                <a:srgbClr val="B2B2B2"/>
              </a:buClr>
              <a:buSzPct val="50000"/>
              <a:buFont typeface="Wingdings" pitchFamily="2" charset="2"/>
              <a:buChar char=""/>
            </a:pPr>
            <a:endParaRPr lang="en-US" sz="1200">
              <a:solidFill>
                <a:srgbClr val="000000"/>
              </a:solidFill>
              <a:latin typeface="Tahoma" pitchFamily="34" charset="0"/>
            </a:endParaRPr>
          </a:p>
        </p:txBody>
      </p:sp>
      <p:sp>
        <p:nvSpPr>
          <p:cNvPr id="53256" name="Text Box 5"/>
          <p:cNvSpPr txBox="1">
            <a:spLocks noChangeArrowheads="1"/>
          </p:cNvSpPr>
          <p:nvPr/>
        </p:nvSpPr>
        <p:spPr bwMode="auto">
          <a:xfrm>
            <a:off x="2264229" y="718841"/>
            <a:ext cx="2786743" cy="360045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9pPr>
          </a:lstStyle>
          <a:p>
            <a:pPr eaLnBrk="1" hangingPunct="1"/>
            <a:endParaRPr lang="en-US"/>
          </a:p>
        </p:txBody>
      </p:sp>
      <p:sp>
        <p:nvSpPr>
          <p:cNvPr id="53257" name="Rectangle 6"/>
          <p:cNvSpPr>
            <a:spLocks noGrp="1" noChangeArrowheads="1"/>
          </p:cNvSpPr>
          <p:nvPr>
            <p:ph type="body"/>
          </p:nvPr>
        </p:nvSpPr>
        <p:spPr bwMode="auto">
          <a:xfrm>
            <a:off x="986972" y="4600575"/>
            <a:ext cx="5340048" cy="4298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dirty="0">
              <a:latin typeface="Calibri Light" panose="020F0302020204030204" pitchFamily="34" charset="0"/>
            </a:endParaRPr>
          </a:p>
        </p:txBody>
      </p:sp>
    </p:spTree>
    <p:extLst>
      <p:ext uri="{BB962C8B-B14F-4D97-AF65-F5344CB8AC3E}">
        <p14:creationId xmlns:p14="http://schemas.microsoft.com/office/powerpoint/2010/main" val="968775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 pos="3619500" algn="l"/>
              </a:tabLst>
              <a:defRPr>
                <a:solidFill>
                  <a:schemeClr val="bg1"/>
                </a:solidFill>
                <a:latin typeface="Arial" charset="0"/>
              </a:defRPr>
            </a:lvl1pPr>
            <a:lvl2pPr marL="742950" indent="-285750" eaLnBrk="0" hangingPunct="0">
              <a:tabLst>
                <a:tab pos="723900" algn="l"/>
                <a:tab pos="1447800" algn="l"/>
                <a:tab pos="2171700" algn="l"/>
                <a:tab pos="2895600" algn="l"/>
                <a:tab pos="3619500" algn="l"/>
              </a:tabLst>
              <a:defRPr>
                <a:solidFill>
                  <a:schemeClr val="bg1"/>
                </a:solidFill>
                <a:latin typeface="Arial" charset="0"/>
              </a:defRPr>
            </a:lvl2pPr>
            <a:lvl3pPr marL="1143000" indent="-228600" eaLnBrk="0" hangingPunct="0">
              <a:tabLst>
                <a:tab pos="723900" algn="l"/>
                <a:tab pos="1447800" algn="l"/>
                <a:tab pos="2171700" algn="l"/>
                <a:tab pos="2895600" algn="l"/>
                <a:tab pos="3619500" algn="l"/>
              </a:tabLst>
              <a:defRPr>
                <a:solidFill>
                  <a:schemeClr val="bg1"/>
                </a:solidFill>
                <a:latin typeface="Arial" charset="0"/>
              </a:defRPr>
            </a:lvl3pPr>
            <a:lvl4pPr marL="1600200" indent="-228600" eaLnBrk="0" hangingPunct="0">
              <a:tabLst>
                <a:tab pos="723900" algn="l"/>
                <a:tab pos="1447800" algn="l"/>
                <a:tab pos="2171700" algn="l"/>
                <a:tab pos="2895600" algn="l"/>
                <a:tab pos="3619500" algn="l"/>
              </a:tabLst>
              <a:defRPr>
                <a:solidFill>
                  <a:schemeClr val="bg1"/>
                </a:solidFill>
                <a:latin typeface="Arial" charset="0"/>
              </a:defRPr>
            </a:lvl4pPr>
            <a:lvl5pPr marL="2057400" indent="-228600" eaLnBrk="0" hangingPunct="0">
              <a:tabLst>
                <a:tab pos="723900" algn="l"/>
                <a:tab pos="1447800" algn="l"/>
                <a:tab pos="2171700" algn="l"/>
                <a:tab pos="2895600" algn="l"/>
                <a:tab pos="36195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9pPr>
          </a:lstStyle>
          <a:p>
            <a:pPr eaLnBrk="1" hangingPunct="1"/>
            <a:fld id="{E950E3F0-7F28-4755-9D8F-22C372752829}" type="slidenum">
              <a:rPr lang="en-US" smtClean="0">
                <a:solidFill>
                  <a:srgbClr val="000000"/>
                </a:solidFill>
                <a:latin typeface="Tahoma" pitchFamily="34" charset="0"/>
              </a:rPr>
              <a:pPr eaLnBrk="1" hangingPunct="1"/>
              <a:t>46</a:t>
            </a:fld>
            <a:endParaRPr lang="en-US">
              <a:solidFill>
                <a:srgbClr val="000000"/>
              </a:solidFill>
              <a:latin typeface="Tahoma" pitchFamily="34" charset="0"/>
            </a:endParaRPr>
          </a:p>
        </p:txBody>
      </p:sp>
      <p:sp>
        <p:nvSpPr>
          <p:cNvPr id="53251" name="Rectangle 8"/>
          <p:cNvSpPr txBox="1">
            <a:spLocks noGrp="1" noChangeArrowheads="1"/>
          </p:cNvSpPr>
          <p:nvPr/>
        </p:nvSpPr>
        <p:spPr bwMode="auto">
          <a:xfrm>
            <a:off x="4122057" y="9101138"/>
            <a:ext cx="3190724" cy="49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723900" algn="l"/>
                <a:tab pos="1447800" algn="l"/>
                <a:tab pos="2171700" algn="l"/>
                <a:tab pos="2895600" algn="l"/>
                <a:tab pos="3619500" algn="l"/>
              </a:tabLst>
              <a:defRPr>
                <a:solidFill>
                  <a:schemeClr val="bg1"/>
                </a:solidFill>
                <a:latin typeface="Arial" charset="0"/>
              </a:defRPr>
            </a:lvl1pPr>
            <a:lvl2pPr marL="742950" indent="-285750" eaLnBrk="0" hangingPunct="0">
              <a:tabLst>
                <a:tab pos="723900" algn="l"/>
                <a:tab pos="1447800" algn="l"/>
                <a:tab pos="2171700" algn="l"/>
                <a:tab pos="2895600" algn="l"/>
                <a:tab pos="3619500" algn="l"/>
              </a:tabLst>
              <a:defRPr>
                <a:solidFill>
                  <a:schemeClr val="bg1"/>
                </a:solidFill>
                <a:latin typeface="Arial" charset="0"/>
              </a:defRPr>
            </a:lvl2pPr>
            <a:lvl3pPr marL="1143000" indent="-228600" eaLnBrk="0" hangingPunct="0">
              <a:tabLst>
                <a:tab pos="723900" algn="l"/>
                <a:tab pos="1447800" algn="l"/>
                <a:tab pos="2171700" algn="l"/>
                <a:tab pos="2895600" algn="l"/>
                <a:tab pos="3619500" algn="l"/>
              </a:tabLst>
              <a:defRPr>
                <a:solidFill>
                  <a:schemeClr val="bg1"/>
                </a:solidFill>
                <a:latin typeface="Arial" charset="0"/>
              </a:defRPr>
            </a:lvl3pPr>
            <a:lvl4pPr marL="1600200" indent="-228600" eaLnBrk="0" hangingPunct="0">
              <a:tabLst>
                <a:tab pos="723900" algn="l"/>
                <a:tab pos="1447800" algn="l"/>
                <a:tab pos="2171700" algn="l"/>
                <a:tab pos="2895600" algn="l"/>
                <a:tab pos="3619500" algn="l"/>
              </a:tabLst>
              <a:defRPr>
                <a:solidFill>
                  <a:schemeClr val="bg1"/>
                </a:solidFill>
                <a:latin typeface="Arial" charset="0"/>
              </a:defRPr>
            </a:lvl4pPr>
            <a:lvl5pPr marL="2057400" indent="-228600" eaLnBrk="0" hangingPunct="0">
              <a:tabLst>
                <a:tab pos="723900" algn="l"/>
                <a:tab pos="1447800" algn="l"/>
                <a:tab pos="2171700" algn="l"/>
                <a:tab pos="2895600" algn="l"/>
                <a:tab pos="36195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723900" algn="l"/>
                <a:tab pos="1447800" algn="l"/>
                <a:tab pos="2171700" algn="l"/>
                <a:tab pos="2895600" algn="l"/>
                <a:tab pos="3619500" algn="l"/>
              </a:tabLst>
              <a:defRPr>
                <a:solidFill>
                  <a:schemeClr val="bg1"/>
                </a:solidFill>
                <a:latin typeface="Arial" charset="0"/>
              </a:defRPr>
            </a:lvl9pPr>
          </a:lstStyle>
          <a:p>
            <a:pPr algn="r" eaLnBrk="1" hangingPunct="1">
              <a:spcBef>
                <a:spcPts val="300"/>
              </a:spcBef>
              <a:buClr>
                <a:srgbClr val="99CC00"/>
              </a:buClr>
              <a:buSzPct val="50000"/>
              <a:buFont typeface="Wingdings" pitchFamily="2" charset="2"/>
              <a:buChar char=""/>
            </a:pPr>
            <a:fld id="{B71A5C11-C9D9-4D49-93AB-054798687720}" type="slidenum">
              <a:rPr lang="en-US" sz="1200">
                <a:solidFill>
                  <a:srgbClr val="000000"/>
                </a:solidFill>
                <a:latin typeface="Tahoma" pitchFamily="34" charset="0"/>
              </a:rPr>
              <a:pPr algn="r" eaLnBrk="1" hangingPunct="1">
                <a:spcBef>
                  <a:spcPts val="300"/>
                </a:spcBef>
                <a:buClr>
                  <a:srgbClr val="99CC00"/>
                </a:buClr>
                <a:buSzPct val="50000"/>
                <a:buFont typeface="Wingdings" pitchFamily="2" charset="2"/>
                <a:buChar char=""/>
              </a:pPr>
              <a:t>46</a:t>
            </a:fld>
            <a:endParaRPr lang="en-US" sz="1200">
              <a:solidFill>
                <a:srgbClr val="000000"/>
              </a:solidFill>
              <a:latin typeface="Tahoma" pitchFamily="34" charset="0"/>
            </a:endParaRPr>
          </a:p>
        </p:txBody>
      </p:sp>
      <p:sp>
        <p:nvSpPr>
          <p:cNvPr id="53252" name="Text Box 1"/>
          <p:cNvSpPr txBox="1">
            <a:spLocks noChangeArrowheads="1"/>
          </p:cNvSpPr>
          <p:nvPr/>
        </p:nvSpPr>
        <p:spPr bwMode="auto">
          <a:xfrm>
            <a:off x="4122057" y="9101137"/>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r" eaLnBrk="1" hangingPunct="1">
              <a:spcBef>
                <a:spcPts val="300"/>
              </a:spcBef>
              <a:buClr>
                <a:srgbClr val="B2B2B2"/>
              </a:buClr>
              <a:buSzPct val="50000"/>
              <a:buFont typeface="Wingdings" pitchFamily="2" charset="2"/>
              <a:buChar char=""/>
            </a:pPr>
            <a:fld id="{4FFAB934-01FC-4297-AF91-DEBDC876BD84}" type="slidenum">
              <a:rPr lang="en-US" sz="1200">
                <a:solidFill>
                  <a:srgbClr val="000000"/>
                </a:solidFill>
                <a:latin typeface="Tahoma" pitchFamily="34" charset="0"/>
              </a:rPr>
              <a:pPr algn="r" eaLnBrk="1" hangingPunct="1">
                <a:spcBef>
                  <a:spcPts val="300"/>
                </a:spcBef>
                <a:buClr>
                  <a:srgbClr val="B2B2B2"/>
                </a:buClr>
                <a:buSzPct val="50000"/>
                <a:buFont typeface="Wingdings" pitchFamily="2" charset="2"/>
                <a:buChar char=""/>
              </a:pPr>
              <a:t>46</a:t>
            </a:fld>
            <a:endParaRPr lang="en-US" sz="1200">
              <a:solidFill>
                <a:srgbClr val="000000"/>
              </a:solidFill>
              <a:latin typeface="Tahoma" pitchFamily="34" charset="0"/>
            </a:endParaRPr>
          </a:p>
        </p:txBody>
      </p:sp>
      <p:sp>
        <p:nvSpPr>
          <p:cNvPr id="53253" name="Text Box 2"/>
          <p:cNvSpPr txBox="1">
            <a:spLocks noChangeArrowheads="1"/>
          </p:cNvSpPr>
          <p:nvPr/>
        </p:nvSpPr>
        <p:spPr bwMode="auto">
          <a:xfrm>
            <a:off x="0" y="9101137"/>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spcBef>
                <a:spcPts val="300"/>
              </a:spcBef>
              <a:buClr>
                <a:srgbClr val="B2B2B2"/>
              </a:buClr>
              <a:buSzPct val="50000"/>
              <a:buFont typeface="Wingdings" pitchFamily="2" charset="2"/>
              <a:buChar char=""/>
            </a:pPr>
            <a:endParaRPr lang="en-US" sz="1200">
              <a:solidFill>
                <a:srgbClr val="000000"/>
              </a:solidFill>
              <a:latin typeface="Tahoma" pitchFamily="34" charset="0"/>
            </a:endParaRPr>
          </a:p>
        </p:txBody>
      </p:sp>
      <p:sp>
        <p:nvSpPr>
          <p:cNvPr id="53254" name="Text Box 3"/>
          <p:cNvSpPr txBox="1">
            <a:spLocks noChangeArrowheads="1"/>
          </p:cNvSpPr>
          <p:nvPr/>
        </p:nvSpPr>
        <p:spPr bwMode="auto">
          <a:xfrm>
            <a:off x="0" y="0"/>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spcBef>
                <a:spcPts val="300"/>
              </a:spcBef>
              <a:buClr>
                <a:srgbClr val="B2B2B2"/>
              </a:buClr>
              <a:buSzPct val="50000"/>
              <a:buFont typeface="Wingdings" pitchFamily="2" charset="2"/>
              <a:buChar char=""/>
            </a:pPr>
            <a:endParaRPr lang="en-US" sz="1200">
              <a:solidFill>
                <a:srgbClr val="000000"/>
              </a:solidFill>
              <a:latin typeface="Tahoma" pitchFamily="34" charset="0"/>
            </a:endParaRPr>
          </a:p>
        </p:txBody>
      </p:sp>
      <p:sp>
        <p:nvSpPr>
          <p:cNvPr id="53255" name="Text Box 4"/>
          <p:cNvSpPr txBox="1">
            <a:spLocks noChangeArrowheads="1"/>
          </p:cNvSpPr>
          <p:nvPr/>
        </p:nvSpPr>
        <p:spPr bwMode="auto">
          <a:xfrm>
            <a:off x="4122057" y="0"/>
            <a:ext cx="319314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algn="r" eaLnBrk="1" hangingPunct="1">
              <a:spcBef>
                <a:spcPts val="300"/>
              </a:spcBef>
              <a:buClr>
                <a:srgbClr val="B2B2B2"/>
              </a:buClr>
              <a:buSzPct val="50000"/>
              <a:buFont typeface="Wingdings" pitchFamily="2" charset="2"/>
              <a:buChar char=""/>
            </a:pPr>
            <a:endParaRPr lang="en-US" sz="1200">
              <a:solidFill>
                <a:srgbClr val="000000"/>
              </a:solidFill>
              <a:latin typeface="Tahoma" pitchFamily="34" charset="0"/>
            </a:endParaRPr>
          </a:p>
        </p:txBody>
      </p:sp>
      <p:sp>
        <p:nvSpPr>
          <p:cNvPr id="53256" name="Text Box 5"/>
          <p:cNvSpPr txBox="1">
            <a:spLocks noChangeArrowheads="1"/>
          </p:cNvSpPr>
          <p:nvPr/>
        </p:nvSpPr>
        <p:spPr bwMode="auto">
          <a:xfrm>
            <a:off x="2264229" y="718841"/>
            <a:ext cx="2786743" cy="3600450"/>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defRPr>
                <a:solidFill>
                  <a:schemeClr val="bg1"/>
                </a:solidFill>
                <a:latin typeface="Arial" charset="0"/>
              </a:defRPr>
            </a:lvl9pPr>
          </a:lstStyle>
          <a:p>
            <a:pPr eaLnBrk="1" hangingPunct="1"/>
            <a:endParaRPr lang="en-US"/>
          </a:p>
        </p:txBody>
      </p:sp>
      <p:sp>
        <p:nvSpPr>
          <p:cNvPr id="53257" name="Rectangle 6"/>
          <p:cNvSpPr>
            <a:spLocks noGrp="1" noChangeArrowheads="1"/>
          </p:cNvSpPr>
          <p:nvPr>
            <p:ph type="body"/>
          </p:nvPr>
        </p:nvSpPr>
        <p:spPr bwMode="auto">
          <a:xfrm>
            <a:off x="986972" y="4600575"/>
            <a:ext cx="5340048" cy="4298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dirty="0">
              <a:latin typeface="Calibri Light" panose="020F0302020204030204" pitchFamily="34" charset="0"/>
            </a:endParaRPr>
          </a:p>
        </p:txBody>
      </p:sp>
    </p:spTree>
    <p:extLst>
      <p:ext uri="{BB962C8B-B14F-4D97-AF65-F5344CB8AC3E}">
        <p14:creationId xmlns:p14="http://schemas.microsoft.com/office/powerpoint/2010/main" val="3652185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55</a:t>
            </a:fld>
            <a:endParaRPr lang="en-US"/>
          </a:p>
        </p:txBody>
      </p:sp>
    </p:spTree>
    <p:extLst>
      <p:ext uri="{BB962C8B-B14F-4D97-AF65-F5344CB8AC3E}">
        <p14:creationId xmlns:p14="http://schemas.microsoft.com/office/powerpoint/2010/main" val="2690871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386708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66</a:t>
            </a:fld>
            <a:endParaRPr lang="en-US"/>
          </a:p>
        </p:txBody>
      </p:sp>
    </p:spTree>
    <p:extLst>
      <p:ext uri="{BB962C8B-B14F-4D97-AF65-F5344CB8AC3E}">
        <p14:creationId xmlns:p14="http://schemas.microsoft.com/office/powerpoint/2010/main" val="935859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C6AE6C45-A6CE-4206-BD3B-94C861CF4FBB}" type="slidenum">
              <a:rPr lang="en-US" sz="1400" b="0" smtClean="0">
                <a:solidFill>
                  <a:schemeClr val="tx1"/>
                </a:solidFill>
              </a:rPr>
              <a:pPr eaLnBrk="1" hangingPunct="1"/>
              <a:t>67</a:t>
            </a:fld>
            <a:endParaRPr lang="en-US" sz="1400" b="0">
              <a:solidFill>
                <a:schemeClr val="tx1"/>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55868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A69DABE6-44B1-4455-914F-8EBA9E5F31D0}" type="slidenum">
              <a:rPr lang="en-US" sz="1400" b="0" smtClean="0">
                <a:solidFill>
                  <a:schemeClr val="tx1"/>
                </a:solidFill>
              </a:rPr>
              <a:pPr eaLnBrk="1" hangingPunct="1"/>
              <a:t>72</a:t>
            </a:fld>
            <a:endParaRPr lang="en-US" sz="1400" b="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6763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704316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A3705F22-E8F5-4B4A-83E6-4BFBD0634E4A}" type="slidenum">
              <a:rPr lang="en-US" sz="1400" b="0" smtClean="0">
                <a:solidFill>
                  <a:schemeClr val="tx1"/>
                </a:solidFill>
              </a:rPr>
              <a:pPr eaLnBrk="1" hangingPunct="1"/>
              <a:t>74</a:t>
            </a:fld>
            <a:endParaRPr lang="en-US" sz="1400" b="0">
              <a:solidFill>
                <a:schemeClr val="tx1"/>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24831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EE65E979-0BF1-4657-95CC-FE2BCC2FEFAC}" type="slidenum">
              <a:rPr lang="en-US" sz="1400" b="0" smtClean="0">
                <a:solidFill>
                  <a:schemeClr val="tx1"/>
                </a:solidFill>
              </a:rPr>
              <a:pPr eaLnBrk="1" hangingPunct="1"/>
              <a:t>75</a:t>
            </a:fld>
            <a:endParaRPr lang="en-US" sz="1400" b="0">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32365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DA6B9AD0-79F2-43CC-B896-6D3E20E0B814}" type="slidenum">
              <a:rPr lang="en-US" sz="1400" b="0" smtClean="0">
                <a:solidFill>
                  <a:schemeClr val="tx1"/>
                </a:solidFill>
                <a:latin typeface="Calibri Light" panose="020F0302020204030204" pitchFamily="34" charset="0"/>
              </a:rPr>
              <a:pPr eaLnBrk="1" hangingPunct="1"/>
              <a:t>79</a:t>
            </a:fld>
            <a:endParaRPr lang="en-US" sz="1400" b="0" dirty="0">
              <a:solidFill>
                <a:schemeClr val="tx1"/>
              </a:solidFill>
              <a:latin typeface="Calibri Light" panose="020F030202020403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61347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81</a:t>
            </a:fld>
            <a:endParaRPr lang="en-US"/>
          </a:p>
        </p:txBody>
      </p:sp>
    </p:spTree>
    <p:extLst>
      <p:ext uri="{BB962C8B-B14F-4D97-AF65-F5344CB8AC3E}">
        <p14:creationId xmlns:p14="http://schemas.microsoft.com/office/powerpoint/2010/main" val="332990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82</a:t>
            </a:fld>
            <a:endParaRPr lang="en-US"/>
          </a:p>
        </p:txBody>
      </p:sp>
    </p:spTree>
    <p:extLst>
      <p:ext uri="{BB962C8B-B14F-4D97-AF65-F5344CB8AC3E}">
        <p14:creationId xmlns:p14="http://schemas.microsoft.com/office/powerpoint/2010/main" val="1008586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8298DB5F-4F88-40CF-8EFC-9946E85B51D3}" type="slidenum">
              <a:rPr lang="en-US" sz="1400" b="0" smtClean="0">
                <a:solidFill>
                  <a:schemeClr val="tx1"/>
                </a:solidFill>
                <a:latin typeface="Calibri Light" panose="020F0302020204030204" pitchFamily="34" charset="0"/>
              </a:rPr>
              <a:pPr eaLnBrk="1" hangingPunct="1"/>
              <a:t>83</a:t>
            </a:fld>
            <a:endParaRPr lang="en-US" sz="1400" b="0" dirty="0">
              <a:solidFill>
                <a:schemeClr val="tx1"/>
              </a:solidFill>
              <a:latin typeface="Calibri Light" panose="020F030202020403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65763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BE5144C9-957A-4A30-8F13-3BA208AFCBAF}" type="slidenum">
              <a:rPr lang="en-US" sz="1400" b="0" smtClean="0">
                <a:solidFill>
                  <a:schemeClr val="tx1"/>
                </a:solidFill>
                <a:latin typeface="Calibri Light" panose="020F0302020204030204" pitchFamily="34" charset="0"/>
              </a:rPr>
              <a:pPr eaLnBrk="1" hangingPunct="1"/>
              <a:t>87</a:t>
            </a:fld>
            <a:endParaRPr lang="en-US" sz="1400" b="0" dirty="0">
              <a:solidFill>
                <a:schemeClr val="tx1"/>
              </a:solidFill>
              <a:latin typeface="Calibri Light" panose="020F030202020403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77139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634DE946-B2D5-4FC6-8A13-6C2209D9327E}" type="slidenum">
              <a:rPr lang="en-US" sz="1400" b="0" smtClean="0">
                <a:solidFill>
                  <a:schemeClr val="tx1"/>
                </a:solidFill>
                <a:latin typeface="Calibri Light" panose="020F0302020204030204" pitchFamily="34" charset="0"/>
              </a:rPr>
              <a:pPr eaLnBrk="1" hangingPunct="1"/>
              <a:t>88</a:t>
            </a:fld>
            <a:endParaRPr lang="en-US" sz="1400" b="0" dirty="0">
              <a:solidFill>
                <a:schemeClr val="tx1"/>
              </a:solidFill>
              <a:latin typeface="Calibri Light" panose="020F030202020403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27038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D3D9220D-EA24-41A2-B5B8-BA91ED96D410}" type="slidenum">
              <a:rPr lang="en-US" sz="1400" b="0" smtClean="0">
                <a:solidFill>
                  <a:schemeClr val="tx1"/>
                </a:solidFill>
                <a:latin typeface="Calibri Light" panose="020F0302020204030204" pitchFamily="34" charset="0"/>
              </a:rPr>
              <a:pPr eaLnBrk="1" hangingPunct="1"/>
              <a:t>90</a:t>
            </a:fld>
            <a:endParaRPr lang="en-US" sz="1400" b="0" dirty="0">
              <a:solidFill>
                <a:schemeClr val="tx1"/>
              </a:solidFill>
              <a:latin typeface="Calibri Light" panose="020F030202020403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3636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2904B66D-49C2-4860-90B5-540A115CA497}" type="slidenum">
              <a:rPr lang="en-US" sz="1400" b="0" smtClean="0">
                <a:solidFill>
                  <a:schemeClr val="tx1"/>
                </a:solidFill>
                <a:latin typeface="Calibri Light" panose="020F0302020204030204" pitchFamily="34" charset="0"/>
              </a:rPr>
              <a:pPr eaLnBrk="1" hangingPunct="1"/>
              <a:t>96</a:t>
            </a:fld>
            <a:endParaRPr lang="en-US" sz="1400" b="0" dirty="0">
              <a:solidFill>
                <a:schemeClr val="tx1"/>
              </a:solidFill>
              <a:latin typeface="Calibri Light" panose="020F030202020403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1541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2988243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96" charset="0"/>
              </a:defRPr>
            </a:lvl1pPr>
            <a:lvl2pPr marL="742950" indent="-285750" defTabSz="966788" eaLnBrk="0" hangingPunct="0">
              <a:defRPr sz="2400" b="1">
                <a:solidFill>
                  <a:srgbClr val="FFCC99"/>
                </a:solidFill>
                <a:latin typeface="Times New Roman" pitchFamily="-96" charset="0"/>
              </a:defRPr>
            </a:lvl2pPr>
            <a:lvl3pPr marL="1143000" indent="-228600" defTabSz="966788" eaLnBrk="0" hangingPunct="0">
              <a:defRPr sz="2400" b="1">
                <a:solidFill>
                  <a:srgbClr val="FFCC99"/>
                </a:solidFill>
                <a:latin typeface="Times New Roman" pitchFamily="-96" charset="0"/>
              </a:defRPr>
            </a:lvl3pPr>
            <a:lvl4pPr marL="1600200" indent="-228600" defTabSz="966788" eaLnBrk="0" hangingPunct="0">
              <a:defRPr sz="2400" b="1">
                <a:solidFill>
                  <a:srgbClr val="FFCC99"/>
                </a:solidFill>
                <a:latin typeface="Times New Roman" pitchFamily="-96" charset="0"/>
              </a:defRPr>
            </a:lvl4pPr>
            <a:lvl5pPr marL="2057400" indent="-228600" defTabSz="966788" eaLnBrk="0" hangingPunct="0">
              <a:defRPr sz="2400" b="1">
                <a:solidFill>
                  <a:srgbClr val="FFCC99"/>
                </a:solidFill>
                <a:latin typeface="Times New Roman" pitchFamily="-96" charset="0"/>
              </a:defRPr>
            </a:lvl5pPr>
            <a:lvl6pPr marL="2514600" indent="-228600" defTabSz="966788" eaLnBrk="0" fontAlgn="base" hangingPunct="0">
              <a:spcBef>
                <a:spcPct val="0"/>
              </a:spcBef>
              <a:spcAft>
                <a:spcPct val="0"/>
              </a:spcAft>
              <a:defRPr sz="2400" b="1">
                <a:solidFill>
                  <a:srgbClr val="FFCC99"/>
                </a:solidFill>
                <a:latin typeface="Times New Roman" pitchFamily="-96" charset="0"/>
              </a:defRPr>
            </a:lvl6pPr>
            <a:lvl7pPr marL="2971800" indent="-228600" defTabSz="966788" eaLnBrk="0" fontAlgn="base" hangingPunct="0">
              <a:spcBef>
                <a:spcPct val="0"/>
              </a:spcBef>
              <a:spcAft>
                <a:spcPct val="0"/>
              </a:spcAft>
              <a:defRPr sz="2400" b="1">
                <a:solidFill>
                  <a:srgbClr val="FFCC99"/>
                </a:solidFill>
                <a:latin typeface="Times New Roman" pitchFamily="-96" charset="0"/>
              </a:defRPr>
            </a:lvl7pPr>
            <a:lvl8pPr marL="3429000" indent="-228600" defTabSz="966788" eaLnBrk="0" fontAlgn="base" hangingPunct="0">
              <a:spcBef>
                <a:spcPct val="0"/>
              </a:spcBef>
              <a:spcAft>
                <a:spcPct val="0"/>
              </a:spcAft>
              <a:defRPr sz="2400" b="1">
                <a:solidFill>
                  <a:srgbClr val="FFCC99"/>
                </a:solidFill>
                <a:latin typeface="Times New Roman" pitchFamily="-96" charset="0"/>
              </a:defRPr>
            </a:lvl8pPr>
            <a:lvl9pPr marL="3886200" indent="-228600" defTabSz="966788" eaLnBrk="0" fontAlgn="base" hangingPunct="0">
              <a:spcBef>
                <a:spcPct val="0"/>
              </a:spcBef>
              <a:spcAft>
                <a:spcPct val="0"/>
              </a:spcAft>
              <a:defRPr sz="2400" b="1">
                <a:solidFill>
                  <a:srgbClr val="FFCC99"/>
                </a:solidFill>
                <a:latin typeface="Times New Roman" pitchFamily="-96" charset="0"/>
              </a:defRPr>
            </a:lvl9pPr>
          </a:lstStyle>
          <a:p>
            <a:pPr eaLnBrk="1" hangingPunct="1"/>
            <a:fld id="{2904B66D-49C2-4860-90B5-540A115CA497}" type="slidenum">
              <a:rPr lang="en-US" sz="1400" b="0" smtClean="0">
                <a:solidFill>
                  <a:schemeClr val="tx1"/>
                </a:solidFill>
                <a:latin typeface="Calibri Light" panose="020F0302020204030204" pitchFamily="34" charset="0"/>
              </a:rPr>
              <a:pPr eaLnBrk="1" hangingPunct="1"/>
              <a:t>97</a:t>
            </a:fld>
            <a:endParaRPr lang="en-US" sz="1400" b="0" dirty="0">
              <a:solidFill>
                <a:schemeClr val="tx1"/>
              </a:solidFill>
              <a:latin typeface="Calibri Light" panose="020F030202020403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2253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98</a:t>
            </a:fld>
            <a:endParaRPr lang="en-US"/>
          </a:p>
        </p:txBody>
      </p:sp>
    </p:spTree>
    <p:extLst>
      <p:ext uri="{BB962C8B-B14F-4D97-AF65-F5344CB8AC3E}">
        <p14:creationId xmlns:p14="http://schemas.microsoft.com/office/powerpoint/2010/main" val="466578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102</a:t>
            </a:fld>
            <a:endParaRPr lang="en-US"/>
          </a:p>
        </p:txBody>
      </p:sp>
    </p:spTree>
    <p:extLst>
      <p:ext uri="{BB962C8B-B14F-4D97-AF65-F5344CB8AC3E}">
        <p14:creationId xmlns:p14="http://schemas.microsoft.com/office/powerpoint/2010/main" val="2292121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09E7-CE83-AC16-5B74-51C617AE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26722-004B-0371-1198-05DF73A8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83E3C-C9C6-0499-D116-61E1AD198F0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E37A79-5121-63B7-DAC4-8DB7EA837B8C}"/>
              </a:ext>
            </a:extLst>
          </p:cNvPr>
          <p:cNvSpPr>
            <a:spLocks noGrp="1"/>
          </p:cNvSpPr>
          <p:nvPr>
            <p:ph type="sldNum" sz="quarter" idx="10"/>
          </p:nvPr>
        </p:nvSpPr>
        <p:spPr/>
        <p:txBody>
          <a:bodyPr/>
          <a:lstStyle/>
          <a:p>
            <a:fld id="{3075746C-E621-8E4B-8CC0-3BE97110A356}" type="slidenum">
              <a:rPr lang="en-US" smtClean="0"/>
              <a:t>109</a:t>
            </a:fld>
            <a:endParaRPr lang="en-US"/>
          </a:p>
        </p:txBody>
      </p:sp>
    </p:spTree>
    <p:extLst>
      <p:ext uri="{BB962C8B-B14F-4D97-AF65-F5344CB8AC3E}">
        <p14:creationId xmlns:p14="http://schemas.microsoft.com/office/powerpoint/2010/main" val="3946887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110</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125</a:t>
            </a:fld>
            <a:endParaRPr lang="en-US"/>
          </a:p>
        </p:txBody>
      </p:sp>
    </p:spTree>
    <p:extLst>
      <p:ext uri="{BB962C8B-B14F-4D97-AF65-F5344CB8AC3E}">
        <p14:creationId xmlns:p14="http://schemas.microsoft.com/office/powerpoint/2010/main" val="134386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SG" sz="1800" b="0" i="0" u="none" strike="noStrike" dirty="0">
                <a:solidFill>
                  <a:srgbClr val="000000"/>
                </a:solidFill>
                <a:effectLst/>
                <a:latin typeface="Calibri" panose="020F0502020204030204" pitchFamily="34" charset="0"/>
              </a:rPr>
              <a:t>It can be thought of as a wireless equivalent of reflecting light using a mirror.</a:t>
            </a:r>
            <a:endParaRPr lang="en-SG" b="0" dirty="0">
              <a:effectLst/>
            </a:endParaRPr>
          </a:p>
          <a:p>
            <a:br>
              <a:rPr lang="en-SG" dirty="0"/>
            </a:br>
            <a:endParaRPr lang="en-SG"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54330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349553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321608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8</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Thus, with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were able to design a backscatter system that was able to overcome the range and cost limitations that had limited all the existing backscatter system, and had hindered the widespread usage of the mechanism on the IoT devices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fact, the backscatter tag even though it was designed using off-the-shelf components is orders of magnitude more efficient than commercial transceivers while supporting orders of magnitude lower power consumption.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entire backscatter setup costs just few tens of USDs, which dramatically lowers the cost of infrastructure required to support the backscatter tags and carrier emitter device.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10</a:t>
            </a:fld>
            <a:endParaRPr lang="en-US"/>
          </a:p>
        </p:txBody>
      </p:sp>
    </p:spTree>
    <p:extLst>
      <p:ext uri="{BB962C8B-B14F-4D97-AF65-F5344CB8AC3E}">
        <p14:creationId xmlns:p14="http://schemas.microsoft.com/office/powerpoint/2010/main" val="12583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2024-03-15</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2024-03-15</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2024-03-15</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1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normAutofit/>
          </a:bodyPr>
          <a:lstStyle>
            <a:lvl1pPr>
              <a:defRPr sz="4000">
                <a:latin typeface="+mn-l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lvl1pPr>
              <a:defRPr>
                <a:latin typeface="+mj-lt"/>
              </a:defRPr>
            </a:lvl1pPr>
            <a:lvl2pPr>
              <a:defRPr>
                <a:latin typeface="+mj-lt"/>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2024-03-15</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2024-03-15</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2024-03-15</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2024-03-15</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2024-03-15</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2024-03-15</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2024-03-15</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2024-03-15</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2024-03-15</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0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tif"/><Relationship Id="rId4" Type="http://schemas.openxmlformats.org/officeDocument/2006/relationships/image" Target="../media/image15.t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jo6uW_lXxC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U-6YxTNeNCo?feature=oembed" TargetMode="Externa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KTvdjcU0lf8?feature=oembed"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27621660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03745" cy="1325563"/>
          </a:xfrm>
        </p:spPr>
        <p:txBody>
          <a:bodyPr>
            <a:noAutofit/>
          </a:bodyPr>
          <a:lstStyle/>
          <a:p>
            <a:r>
              <a:rPr lang="en-US" sz="4000" dirty="0" err="1"/>
              <a:t>LoRea</a:t>
            </a:r>
            <a:r>
              <a:rPr lang="en-US" sz="4000" dirty="0"/>
              <a:t> bridges the energy asymmetry between communication (TX), sensing and processing</a:t>
            </a:r>
          </a:p>
        </p:txBody>
      </p:sp>
      <p:sp>
        <p:nvSpPr>
          <p:cNvPr id="3" name="Content Placeholder 2"/>
          <p:cNvSpPr>
            <a:spLocks noGrp="1"/>
          </p:cNvSpPr>
          <p:nvPr>
            <p:ph idx="1"/>
          </p:nvPr>
        </p:nvSpPr>
        <p:spPr>
          <a:xfrm>
            <a:off x="523853" y="1863785"/>
            <a:ext cx="10812694" cy="4675127"/>
          </a:xfrm>
        </p:spPr>
        <p:txBody>
          <a:bodyPr>
            <a:normAutofit lnSpcReduction="10000"/>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a:latin typeface="+mj-lt"/>
                <a:ea typeface="Helvetica Light" charset="0"/>
                <a:cs typeface="Helvetica Light" charset="0"/>
              </a:rPr>
              <a:t>Off-the-shelf hardware for transmission and receptions. Tens of USD</a:t>
            </a:r>
          </a:p>
          <a:p>
            <a:pPr marL="0" indent="0" algn="ctr">
              <a:buNone/>
            </a:pPr>
            <a:r>
              <a:rPr lang="en-US" b="1" dirty="0">
                <a:latin typeface="+mj-lt"/>
                <a:ea typeface="Helvetica Light" charset="0"/>
                <a:cs typeface="Helvetica Light" charset="0"/>
              </a:rPr>
              <a:t>Overturn notion that backscatter is a short-range transmission mechanism</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10</a:t>
            </a:fld>
            <a:endParaRPr lang="en-US" dirty="0"/>
          </a:p>
        </p:txBody>
      </p:sp>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054" y="2309084"/>
            <a:ext cx="2832254" cy="1888499"/>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9424856" y="4823590"/>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pic>
        <p:nvPicPr>
          <p:cNvPr id="12" name="Picture 11">
            <a:extLst>
              <a:ext uri="{FF2B5EF4-FFF2-40B4-BE49-F238E27FC236}">
                <a16:creationId xmlns:a16="http://schemas.microsoft.com/office/drawing/2014/main" id="{F6B1A298-7064-45CE-B3D2-45B45C272CE9}"/>
              </a:ext>
            </a:extLst>
          </p:cNvPr>
          <p:cNvPicPr>
            <a:picLocks noChangeAspect="1"/>
          </p:cNvPicPr>
          <p:nvPr/>
        </p:nvPicPr>
        <p:blipFill>
          <a:blip r:embed="rId4"/>
          <a:stretch>
            <a:fillRect/>
          </a:stretch>
        </p:blipFill>
        <p:spPr>
          <a:xfrm>
            <a:off x="5550843" y="2397339"/>
            <a:ext cx="3503211" cy="1970556"/>
          </a:xfrm>
          <a:prstGeom prst="rect">
            <a:avLst/>
          </a:prstGeom>
        </p:spPr>
      </p:pic>
      <p:sp>
        <p:nvSpPr>
          <p:cNvPr id="13" name="TextBox 12">
            <a:extLst>
              <a:ext uri="{FF2B5EF4-FFF2-40B4-BE49-F238E27FC236}">
                <a16:creationId xmlns:a16="http://schemas.microsoft.com/office/drawing/2014/main" id="{34D1EA1C-5884-4EF6-B0F9-E082C0FFDEEF}"/>
              </a:ext>
            </a:extLst>
          </p:cNvPr>
          <p:cNvSpPr txBox="1"/>
          <p:nvPr/>
        </p:nvSpPr>
        <p:spPr>
          <a:xfrm>
            <a:off x="5550843" y="4900457"/>
            <a:ext cx="3667146" cy="307777"/>
          </a:xfrm>
          <a:prstGeom prst="rect">
            <a:avLst/>
          </a:prstGeom>
          <a:noFill/>
        </p:spPr>
        <p:txBody>
          <a:bodyPr wrap="square" rtlCol="0">
            <a:spAutoFit/>
          </a:bodyPr>
          <a:lstStyle/>
          <a:p>
            <a:r>
              <a:rPr lang="en-US" sz="1400" dirty="0">
                <a:latin typeface="+mj-lt"/>
              </a:rPr>
              <a:t>Texas Instruments CC1310 Launchpad: Receiver</a:t>
            </a:r>
          </a:p>
        </p:txBody>
      </p:sp>
      <p:graphicFrame>
        <p:nvGraphicFramePr>
          <p:cNvPr id="10" name="Table 6">
            <a:extLst>
              <a:ext uri="{FF2B5EF4-FFF2-40B4-BE49-F238E27FC236}">
                <a16:creationId xmlns:a16="http://schemas.microsoft.com/office/drawing/2014/main" id="{B12370CE-993A-4187-8385-C3B77D958EA7}"/>
              </a:ext>
            </a:extLst>
          </p:cNvPr>
          <p:cNvGraphicFramePr>
            <a:graphicFrameLocks noGrp="1"/>
          </p:cNvGraphicFramePr>
          <p:nvPr/>
        </p:nvGraphicFramePr>
        <p:xfrm>
          <a:off x="952123" y="2026814"/>
          <a:ext cx="4170450" cy="2804372"/>
        </p:xfrm>
        <a:graphic>
          <a:graphicData uri="http://schemas.openxmlformats.org/drawingml/2006/table">
            <a:tbl>
              <a:tblPr firstRow="1" bandRow="1">
                <a:tableStyleId>{F5AB1C69-6EDB-4FF4-983F-18BD219EF322}</a:tableStyleId>
              </a:tblPr>
              <a:tblGrid>
                <a:gridCol w="2085225">
                  <a:extLst>
                    <a:ext uri="{9D8B030D-6E8A-4147-A177-3AD203B41FA5}">
                      <a16:colId xmlns:a16="http://schemas.microsoft.com/office/drawing/2014/main" val="3227623664"/>
                    </a:ext>
                  </a:extLst>
                </a:gridCol>
                <a:gridCol w="2085225">
                  <a:extLst>
                    <a:ext uri="{9D8B030D-6E8A-4147-A177-3AD203B41FA5}">
                      <a16:colId xmlns:a16="http://schemas.microsoft.com/office/drawing/2014/main" val="3123520317"/>
                    </a:ext>
                  </a:extLst>
                </a:gridCol>
              </a:tblGrid>
              <a:tr h="481446">
                <a:tc>
                  <a:txBody>
                    <a:bodyPr/>
                    <a:lstStyle/>
                    <a:p>
                      <a:pPr algn="ctr"/>
                      <a:r>
                        <a:rPr lang="en-GB" dirty="0"/>
                        <a:t>Component</a:t>
                      </a:r>
                      <a:endParaRPr lang="en-SE" dirty="0"/>
                    </a:p>
                  </a:txBody>
                  <a:tcPr/>
                </a:tc>
                <a:tc>
                  <a:txBody>
                    <a:bodyPr/>
                    <a:lstStyle/>
                    <a:p>
                      <a:pPr algn="ctr"/>
                      <a:r>
                        <a:rPr lang="en-GB" dirty="0"/>
                        <a:t>Power Consumption</a:t>
                      </a:r>
                      <a:endParaRPr lang="en-SE" dirty="0"/>
                    </a:p>
                  </a:txBody>
                  <a:tcPr/>
                </a:tc>
                <a:extLst>
                  <a:ext uri="{0D108BD9-81ED-4DB2-BD59-A6C34878D82A}">
                    <a16:rowId xmlns:a16="http://schemas.microsoft.com/office/drawing/2014/main" val="2438343205"/>
                  </a:ext>
                </a:extLst>
              </a:tr>
              <a:tr h="524606">
                <a:tc>
                  <a:txBody>
                    <a:bodyPr/>
                    <a:lstStyle/>
                    <a:p>
                      <a:pPr algn="ctr"/>
                      <a:r>
                        <a:rPr lang="en-GB" sz="1600" b="1" dirty="0" err="1"/>
                        <a:t>LoRea</a:t>
                      </a:r>
                      <a:r>
                        <a:rPr lang="en-GB" sz="1600" b="1" dirty="0"/>
                        <a:t> (Transmissions)</a:t>
                      </a:r>
                      <a:endParaRPr lang="en-SE" sz="1600" b="1" dirty="0"/>
                    </a:p>
                  </a:txBody>
                  <a:tcPr/>
                </a:tc>
                <a:tc>
                  <a:txBody>
                    <a:bodyPr/>
                    <a:lstStyle/>
                    <a:p>
                      <a:pPr algn="ctr"/>
                      <a:r>
                        <a:rPr lang="en-GB" sz="1600" b="1" dirty="0"/>
                        <a:t>70 µW (868 MHz)</a:t>
                      </a:r>
                      <a:endParaRPr lang="en-SE" sz="1600" b="1" dirty="0"/>
                    </a:p>
                  </a:txBody>
                  <a:tcPr/>
                </a:tc>
                <a:extLst>
                  <a:ext uri="{0D108BD9-81ED-4DB2-BD59-A6C34878D82A}">
                    <a16:rowId xmlns:a16="http://schemas.microsoft.com/office/drawing/2014/main" val="3977679563"/>
                  </a:ext>
                </a:extLst>
              </a:tr>
              <a:tr h="524606">
                <a:tc>
                  <a:txBody>
                    <a:bodyPr/>
                    <a:lstStyle/>
                    <a:p>
                      <a:pPr algn="ctr"/>
                      <a:r>
                        <a:rPr lang="en-GB" sz="1600" dirty="0"/>
                        <a:t>Conventional Transceiver </a:t>
                      </a:r>
                      <a:endParaRPr lang="en-SE" sz="1600" dirty="0"/>
                    </a:p>
                  </a:txBody>
                  <a:tcPr/>
                </a:tc>
                <a:tc>
                  <a:txBody>
                    <a:bodyPr/>
                    <a:lstStyle/>
                    <a:p>
                      <a:pPr algn="ctr"/>
                      <a:r>
                        <a:rPr lang="en-GB" sz="1600" dirty="0"/>
                        <a:t>Tens to hundreds of </a:t>
                      </a:r>
                      <a:r>
                        <a:rPr lang="en-GB" sz="1600" dirty="0" err="1"/>
                        <a:t>mW’s</a:t>
                      </a:r>
                      <a:endParaRPr lang="en-SE" sz="1600" dirty="0"/>
                    </a:p>
                  </a:txBody>
                  <a:tcPr/>
                </a:tc>
                <a:extLst>
                  <a:ext uri="{0D108BD9-81ED-4DB2-BD59-A6C34878D82A}">
                    <a16:rowId xmlns:a16="http://schemas.microsoft.com/office/drawing/2014/main" val="2780702136"/>
                  </a:ext>
                </a:extLst>
              </a:tr>
              <a:tr h="524606">
                <a:tc>
                  <a:txBody>
                    <a:bodyPr/>
                    <a:lstStyle/>
                    <a:p>
                      <a:pPr algn="ctr"/>
                      <a:r>
                        <a:rPr lang="en-GB" sz="1600" dirty="0"/>
                        <a:t>Microcontroller (Apollo3)</a:t>
                      </a:r>
                      <a:endParaRPr lang="en-SE" sz="1600" dirty="0"/>
                    </a:p>
                  </a:txBody>
                  <a:tcPr/>
                </a:tc>
                <a:tc>
                  <a:txBody>
                    <a:bodyPr/>
                    <a:lstStyle/>
                    <a:p>
                      <a:pPr algn="ctr"/>
                      <a:r>
                        <a:rPr lang="en-GB" sz="1600" dirty="0"/>
                        <a:t>100s of µW’s</a:t>
                      </a:r>
                      <a:endParaRPr lang="en-SE" sz="1600" dirty="0"/>
                    </a:p>
                  </a:txBody>
                  <a:tcPr/>
                </a:tc>
                <a:extLst>
                  <a:ext uri="{0D108BD9-81ED-4DB2-BD59-A6C34878D82A}">
                    <a16:rowId xmlns:a16="http://schemas.microsoft.com/office/drawing/2014/main" val="3359520886"/>
                  </a:ext>
                </a:extLst>
              </a:tr>
              <a:tr h="481446">
                <a:tc>
                  <a:txBody>
                    <a:bodyPr/>
                    <a:lstStyle/>
                    <a:p>
                      <a:pPr algn="ctr"/>
                      <a:r>
                        <a:rPr lang="en-GB" sz="1600" dirty="0"/>
                        <a:t>Sensors </a:t>
                      </a:r>
                      <a:endParaRPr lang="en-SE" sz="1600" dirty="0"/>
                    </a:p>
                  </a:txBody>
                  <a:tcPr/>
                </a:tc>
                <a:tc>
                  <a:txBody>
                    <a:bodyPr/>
                    <a:lstStyle/>
                    <a:p>
                      <a:pPr algn="ctr"/>
                      <a:r>
                        <a:rPr lang="en-GB" sz="1600" dirty="0"/>
                        <a:t>Few to tens of µW’s</a:t>
                      </a:r>
                      <a:endParaRPr lang="en-SE" sz="1600" dirty="0"/>
                    </a:p>
                  </a:txBody>
                  <a:tcPr/>
                </a:tc>
                <a:extLst>
                  <a:ext uri="{0D108BD9-81ED-4DB2-BD59-A6C34878D82A}">
                    <a16:rowId xmlns:a16="http://schemas.microsoft.com/office/drawing/2014/main" val="2377929104"/>
                  </a:ext>
                </a:extLst>
              </a:tr>
            </a:tbl>
          </a:graphicData>
        </a:graphic>
      </p:graphicFrame>
      <p:sp>
        <p:nvSpPr>
          <p:cNvPr id="11" name="TextBox 10">
            <a:extLst>
              <a:ext uri="{FF2B5EF4-FFF2-40B4-BE49-F238E27FC236}">
                <a16:creationId xmlns:a16="http://schemas.microsoft.com/office/drawing/2014/main" id="{CCC97E8A-D532-44A1-AB2E-A2A146E4E786}"/>
              </a:ext>
            </a:extLst>
          </p:cNvPr>
          <p:cNvSpPr txBox="1"/>
          <p:nvPr/>
        </p:nvSpPr>
        <p:spPr>
          <a:xfrm>
            <a:off x="918958" y="4900456"/>
            <a:ext cx="4352255" cy="307777"/>
          </a:xfrm>
          <a:prstGeom prst="rect">
            <a:avLst/>
          </a:prstGeom>
          <a:noFill/>
        </p:spPr>
        <p:txBody>
          <a:bodyPr wrap="square" rtlCol="0">
            <a:spAutoFit/>
          </a:bodyPr>
          <a:lstStyle/>
          <a:p>
            <a:r>
              <a:rPr lang="en-US" sz="1400" dirty="0" err="1">
                <a:latin typeface="+mj-lt"/>
              </a:rPr>
              <a:t>LoRea</a:t>
            </a:r>
            <a:r>
              <a:rPr lang="en-US" sz="1400" dirty="0">
                <a:latin typeface="+mj-lt"/>
              </a:rPr>
              <a:t> transmits at similar power consumption as a sensor</a:t>
            </a:r>
          </a:p>
        </p:txBody>
      </p:sp>
      <p:sp>
        <p:nvSpPr>
          <p:cNvPr id="6" name="Footer Placeholder 5">
            <a:extLst>
              <a:ext uri="{FF2B5EF4-FFF2-40B4-BE49-F238E27FC236}">
                <a16:creationId xmlns:a16="http://schemas.microsoft.com/office/drawing/2014/main" id="{28F7735C-FED0-4802-BB4D-3E7626F5DE9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165111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25945" y="1812756"/>
            <a:ext cx="4988354" cy="3457984"/>
          </a:xfrm>
          <a:prstGeom prst="rect">
            <a:avLst/>
          </a:prstGeom>
        </p:spPr>
      </p:pic>
      <p:sp>
        <p:nvSpPr>
          <p:cNvPr id="6" name="TextBox 5"/>
          <p:cNvSpPr txBox="1"/>
          <p:nvPr/>
        </p:nvSpPr>
        <p:spPr>
          <a:xfrm>
            <a:off x="850768" y="5459513"/>
            <a:ext cx="10685584"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j-lt"/>
              </a:rPr>
              <a:t>One receiver, multiple transmitters (transmit same packet)</a:t>
            </a:r>
          </a:p>
          <a:p>
            <a:pPr marL="342900" indent="-342900">
              <a:buFont typeface="Arial" panose="020B0604020202020204" pitchFamily="34" charset="0"/>
              <a:buChar char="•"/>
            </a:pPr>
            <a:r>
              <a:rPr lang="en-US" sz="2800" dirty="0">
                <a:latin typeface="+mj-lt"/>
              </a:rPr>
              <a:t>With capture effect, adding new transmitters may improve reliability!</a:t>
            </a:r>
          </a:p>
        </p:txBody>
      </p:sp>
      <p:sp>
        <p:nvSpPr>
          <p:cNvPr id="3" name="Slide Number Placeholder 2"/>
          <p:cNvSpPr>
            <a:spLocks noGrp="1"/>
          </p:cNvSpPr>
          <p:nvPr>
            <p:ph type="sldNum" sz="quarter" idx="12"/>
          </p:nvPr>
        </p:nvSpPr>
        <p:spPr/>
        <p:txBody>
          <a:bodyPr/>
          <a:lstStyle/>
          <a:p>
            <a:fld id="{69E57DC2-970A-4B3E-BB1C-7A09969E49DF}" type="slidenum">
              <a:rPr lang="en-US" smtClean="0"/>
              <a:t>100</a:t>
            </a:fld>
            <a:endParaRPr lang="en-US" dirty="0"/>
          </a:p>
        </p:txBody>
      </p:sp>
      <p:sp>
        <p:nvSpPr>
          <p:cNvPr id="8" name="Title 1">
            <a:extLst>
              <a:ext uri="{FF2B5EF4-FFF2-40B4-BE49-F238E27FC236}">
                <a16:creationId xmlns:a16="http://schemas.microsoft.com/office/drawing/2014/main" id="{0D4DC88F-8C1F-867E-244A-99A92657FF23}"/>
              </a:ext>
            </a:extLst>
          </p:cNvPr>
          <p:cNvSpPr>
            <a:spLocks noGrp="1"/>
          </p:cNvSpPr>
          <p:nvPr>
            <p:ph type="title"/>
          </p:nvPr>
        </p:nvSpPr>
        <p:spPr>
          <a:xfrm>
            <a:off x="1033322" y="205401"/>
            <a:ext cx="10320477" cy="1485900"/>
          </a:xfrm>
        </p:spPr>
        <p:txBody>
          <a:bodyPr/>
          <a:lstStyle/>
          <a:p>
            <a:r>
              <a:rPr lang="en-US" dirty="0"/>
              <a:t>Receiving transmissions with collisions</a:t>
            </a:r>
          </a:p>
        </p:txBody>
      </p:sp>
    </p:spTree>
    <p:extLst>
      <p:ext uri="{BB962C8B-B14F-4D97-AF65-F5344CB8AC3E}">
        <p14:creationId xmlns:p14="http://schemas.microsoft.com/office/powerpoint/2010/main" val="40703626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96B97-5D00-4FB8-AB2C-02A708B9FCEE}"/>
              </a:ext>
            </a:extLst>
          </p:cNvPr>
          <p:cNvSpPr>
            <a:spLocks noGrp="1"/>
          </p:cNvSpPr>
          <p:nvPr>
            <p:ph type="sldNum" sz="quarter" idx="12"/>
          </p:nvPr>
        </p:nvSpPr>
        <p:spPr/>
        <p:txBody>
          <a:bodyPr/>
          <a:lstStyle/>
          <a:p>
            <a:fld id="{69E57DC2-970A-4B3E-BB1C-7A09969E49DF}" type="slidenum">
              <a:rPr lang="en-US" smtClean="0"/>
              <a:t>101</a:t>
            </a:fld>
            <a:endParaRPr lang="en-US" dirty="0"/>
          </a:p>
        </p:txBody>
      </p:sp>
      <p:grpSp>
        <p:nvGrpSpPr>
          <p:cNvPr id="7" name="Group 6">
            <a:extLst>
              <a:ext uri="{FF2B5EF4-FFF2-40B4-BE49-F238E27FC236}">
                <a16:creationId xmlns:a16="http://schemas.microsoft.com/office/drawing/2014/main" id="{DD53FC81-D016-4523-8D24-CE5FF6ABCB88}"/>
              </a:ext>
            </a:extLst>
          </p:cNvPr>
          <p:cNvGrpSpPr/>
          <p:nvPr/>
        </p:nvGrpSpPr>
        <p:grpSpPr>
          <a:xfrm>
            <a:off x="5524500" y="1371600"/>
            <a:ext cx="762000" cy="685800"/>
            <a:chOff x="1143000" y="3048000"/>
            <a:chExt cx="762000" cy="685800"/>
          </a:xfrm>
        </p:grpSpPr>
        <p:sp>
          <p:nvSpPr>
            <p:cNvPr id="5" name="Oval 4">
              <a:extLst>
                <a:ext uri="{FF2B5EF4-FFF2-40B4-BE49-F238E27FC236}">
                  <a16:creationId xmlns:a16="http://schemas.microsoft.com/office/drawing/2014/main" id="{4EFB87BE-77D3-4386-B94C-16EE253D2E2C}"/>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a:extLst>
                <a:ext uri="{FF2B5EF4-FFF2-40B4-BE49-F238E27FC236}">
                  <a16:creationId xmlns:a16="http://schemas.microsoft.com/office/drawing/2014/main" id="{A60286F4-20AF-4A48-B495-C55EAB0AA5D9}"/>
                </a:ext>
              </a:extLst>
            </p:cNvPr>
            <p:cNvSpPr txBox="1"/>
            <p:nvPr/>
          </p:nvSpPr>
          <p:spPr>
            <a:xfrm>
              <a:off x="1329518" y="3160067"/>
              <a:ext cx="309700" cy="369332"/>
            </a:xfrm>
            <a:prstGeom prst="rect">
              <a:avLst/>
            </a:prstGeom>
            <a:noFill/>
          </p:spPr>
          <p:txBody>
            <a:bodyPr wrap="none" rtlCol="0">
              <a:spAutoFit/>
            </a:bodyPr>
            <a:lstStyle/>
            <a:p>
              <a:r>
                <a:rPr lang="en-SG" dirty="0"/>
                <a:t>R</a:t>
              </a:r>
            </a:p>
          </p:txBody>
        </p:sp>
      </p:grpSp>
      <p:grpSp>
        <p:nvGrpSpPr>
          <p:cNvPr id="14" name="Group 13">
            <a:extLst>
              <a:ext uri="{FF2B5EF4-FFF2-40B4-BE49-F238E27FC236}">
                <a16:creationId xmlns:a16="http://schemas.microsoft.com/office/drawing/2014/main" id="{396CDC53-E7CB-46C3-BB55-D3DF5F5E8A13}"/>
              </a:ext>
            </a:extLst>
          </p:cNvPr>
          <p:cNvGrpSpPr/>
          <p:nvPr/>
        </p:nvGrpSpPr>
        <p:grpSpPr>
          <a:xfrm>
            <a:off x="3520971" y="4912669"/>
            <a:ext cx="762000" cy="685800"/>
            <a:chOff x="1143000" y="3048000"/>
            <a:chExt cx="762000" cy="685800"/>
          </a:xfrm>
        </p:grpSpPr>
        <p:sp>
          <p:nvSpPr>
            <p:cNvPr id="15" name="Oval 14">
              <a:extLst>
                <a:ext uri="{FF2B5EF4-FFF2-40B4-BE49-F238E27FC236}">
                  <a16:creationId xmlns:a16="http://schemas.microsoft.com/office/drawing/2014/main" id="{00F1A5AF-0F51-4438-9820-FC3001974952}"/>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a:extLst>
                <a:ext uri="{FF2B5EF4-FFF2-40B4-BE49-F238E27FC236}">
                  <a16:creationId xmlns:a16="http://schemas.microsoft.com/office/drawing/2014/main" id="{BD98A285-18D8-421A-A11B-61968C0D15FC}"/>
                </a:ext>
              </a:extLst>
            </p:cNvPr>
            <p:cNvSpPr txBox="1"/>
            <p:nvPr/>
          </p:nvSpPr>
          <p:spPr>
            <a:xfrm>
              <a:off x="1246961" y="3160067"/>
              <a:ext cx="413896" cy="369332"/>
            </a:xfrm>
            <a:prstGeom prst="rect">
              <a:avLst/>
            </a:prstGeom>
            <a:noFill/>
          </p:spPr>
          <p:txBody>
            <a:bodyPr wrap="none" rtlCol="0">
              <a:spAutoFit/>
            </a:bodyPr>
            <a:lstStyle/>
            <a:p>
              <a:r>
                <a:rPr lang="en-SG" dirty="0"/>
                <a:t>T2</a:t>
              </a:r>
            </a:p>
          </p:txBody>
        </p:sp>
      </p:grpSp>
      <p:cxnSp>
        <p:nvCxnSpPr>
          <p:cNvPr id="17" name="Straight Arrow Connector 16">
            <a:extLst>
              <a:ext uri="{FF2B5EF4-FFF2-40B4-BE49-F238E27FC236}">
                <a16:creationId xmlns:a16="http://schemas.microsoft.com/office/drawing/2014/main" id="{BAE4017C-7127-4195-8B79-D9644DC47347}"/>
              </a:ext>
            </a:extLst>
          </p:cNvPr>
          <p:cNvCxnSpPr>
            <a:cxnSpLocks/>
          </p:cNvCxnSpPr>
          <p:nvPr/>
        </p:nvCxnSpPr>
        <p:spPr>
          <a:xfrm flipV="1">
            <a:off x="4048426" y="2057400"/>
            <a:ext cx="1662592" cy="28552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A9F72E-3EF9-4E1D-B3EB-9E0B6B9861FA}"/>
              </a:ext>
            </a:extLst>
          </p:cNvPr>
          <p:cNvSpPr txBox="1"/>
          <p:nvPr/>
        </p:nvSpPr>
        <p:spPr>
          <a:xfrm>
            <a:off x="3507909" y="4422970"/>
            <a:ext cx="965329" cy="338554"/>
          </a:xfrm>
          <a:prstGeom prst="rect">
            <a:avLst/>
          </a:prstGeom>
          <a:noFill/>
        </p:spPr>
        <p:txBody>
          <a:bodyPr wrap="square" rtlCol="0">
            <a:spAutoFit/>
          </a:bodyPr>
          <a:lstStyle/>
          <a:p>
            <a:r>
              <a:rPr lang="en-SG" sz="1600" dirty="0"/>
              <a:t>-83.02dB</a:t>
            </a:r>
          </a:p>
        </p:txBody>
      </p:sp>
      <p:grpSp>
        <p:nvGrpSpPr>
          <p:cNvPr id="21" name="Group 20">
            <a:extLst>
              <a:ext uri="{FF2B5EF4-FFF2-40B4-BE49-F238E27FC236}">
                <a16:creationId xmlns:a16="http://schemas.microsoft.com/office/drawing/2014/main" id="{D346BDE3-20EB-4981-91A6-784CA7C41FB4}"/>
              </a:ext>
            </a:extLst>
          </p:cNvPr>
          <p:cNvGrpSpPr/>
          <p:nvPr/>
        </p:nvGrpSpPr>
        <p:grpSpPr>
          <a:xfrm>
            <a:off x="2196737" y="887074"/>
            <a:ext cx="4028596" cy="5132726"/>
            <a:chOff x="672737" y="887074"/>
            <a:chExt cx="4028596" cy="5132726"/>
          </a:xfrm>
        </p:grpSpPr>
        <p:grpSp>
          <p:nvGrpSpPr>
            <p:cNvPr id="8" name="Group 7">
              <a:extLst>
                <a:ext uri="{FF2B5EF4-FFF2-40B4-BE49-F238E27FC236}">
                  <a16:creationId xmlns:a16="http://schemas.microsoft.com/office/drawing/2014/main" id="{84F8186B-AEAC-4184-B84C-F32547A19D83}"/>
                </a:ext>
              </a:extLst>
            </p:cNvPr>
            <p:cNvGrpSpPr/>
            <p:nvPr/>
          </p:nvGrpSpPr>
          <p:grpSpPr>
            <a:xfrm>
              <a:off x="685800" y="5334000"/>
              <a:ext cx="762000" cy="685800"/>
              <a:chOff x="1143000" y="3048000"/>
              <a:chExt cx="762000" cy="685800"/>
            </a:xfrm>
          </p:grpSpPr>
          <p:sp>
            <p:nvSpPr>
              <p:cNvPr id="9" name="Oval 8">
                <a:extLst>
                  <a:ext uri="{FF2B5EF4-FFF2-40B4-BE49-F238E27FC236}">
                    <a16:creationId xmlns:a16="http://schemas.microsoft.com/office/drawing/2014/main" id="{4C57D02A-E373-47A9-B47C-B53E37B983F6}"/>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BCA93DBA-C7F0-4A7A-AACB-CDE284F43D67}"/>
                  </a:ext>
                </a:extLst>
              </p:cNvPr>
              <p:cNvSpPr txBox="1"/>
              <p:nvPr/>
            </p:nvSpPr>
            <p:spPr>
              <a:xfrm>
                <a:off x="1246961" y="3160067"/>
                <a:ext cx="413896" cy="369332"/>
              </a:xfrm>
              <a:prstGeom prst="rect">
                <a:avLst/>
              </a:prstGeom>
              <a:noFill/>
            </p:spPr>
            <p:txBody>
              <a:bodyPr wrap="none" rtlCol="0">
                <a:spAutoFit/>
              </a:bodyPr>
              <a:lstStyle/>
              <a:p>
                <a:r>
                  <a:rPr lang="en-SG" dirty="0"/>
                  <a:t>T1</a:t>
                </a:r>
              </a:p>
            </p:txBody>
          </p:sp>
        </p:grpSp>
        <p:cxnSp>
          <p:nvCxnSpPr>
            <p:cNvPr id="12" name="Straight Arrow Connector 11">
              <a:extLst>
                <a:ext uri="{FF2B5EF4-FFF2-40B4-BE49-F238E27FC236}">
                  <a16:creationId xmlns:a16="http://schemas.microsoft.com/office/drawing/2014/main" id="{A24414B7-2123-403B-BEED-79AA839A3050}"/>
                </a:ext>
              </a:extLst>
            </p:cNvPr>
            <p:cNvCxnSpPr>
              <a:stCxn id="9" idx="7"/>
              <a:endCxn id="5" idx="3"/>
            </p:cNvCxnSpPr>
            <p:nvPr/>
          </p:nvCxnSpPr>
          <p:spPr>
            <a:xfrm flipV="1">
              <a:off x="1336208" y="1956967"/>
              <a:ext cx="2775884" cy="3477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0CEC16-E11B-4339-BD29-057BBC771DEB}"/>
                </a:ext>
              </a:extLst>
            </p:cNvPr>
            <p:cNvSpPr txBox="1"/>
            <p:nvPr/>
          </p:nvSpPr>
          <p:spPr>
            <a:xfrm>
              <a:off x="672737" y="4844301"/>
              <a:ext cx="965329" cy="338554"/>
            </a:xfrm>
            <a:prstGeom prst="rect">
              <a:avLst/>
            </a:prstGeom>
            <a:noFill/>
          </p:spPr>
          <p:txBody>
            <a:bodyPr wrap="none" rtlCol="0">
              <a:spAutoFit/>
            </a:bodyPr>
            <a:lstStyle/>
            <a:p>
              <a:r>
                <a:rPr lang="en-SG" sz="1600" dirty="0"/>
                <a:t>-84.09dB</a:t>
              </a:r>
            </a:p>
          </p:txBody>
        </p:sp>
        <p:sp>
          <p:nvSpPr>
            <p:cNvPr id="20" name="TextBox 19">
              <a:extLst>
                <a:ext uri="{FF2B5EF4-FFF2-40B4-BE49-F238E27FC236}">
                  <a16:creationId xmlns:a16="http://schemas.microsoft.com/office/drawing/2014/main" id="{DCD70A11-9638-40B1-9744-EC1CA60D39EC}"/>
                </a:ext>
              </a:extLst>
            </p:cNvPr>
            <p:cNvSpPr txBox="1"/>
            <p:nvPr/>
          </p:nvSpPr>
          <p:spPr>
            <a:xfrm>
              <a:off x="4000500" y="887074"/>
              <a:ext cx="700833" cy="369332"/>
            </a:xfrm>
            <a:prstGeom prst="rect">
              <a:avLst/>
            </a:prstGeom>
            <a:solidFill>
              <a:srgbClr val="CCECFF"/>
            </a:solidFill>
          </p:spPr>
          <p:txBody>
            <a:bodyPr wrap="none" rtlCol="0">
              <a:spAutoFit/>
            </a:bodyPr>
            <a:lstStyle/>
            <a:p>
              <a:r>
                <a:rPr lang="en-SG" dirty="0"/>
                <a:t>100%</a:t>
              </a:r>
            </a:p>
          </p:txBody>
        </p:sp>
      </p:grpSp>
      <p:sp>
        <p:nvSpPr>
          <p:cNvPr id="22" name="TextBox 21">
            <a:extLst>
              <a:ext uri="{FF2B5EF4-FFF2-40B4-BE49-F238E27FC236}">
                <a16:creationId xmlns:a16="http://schemas.microsoft.com/office/drawing/2014/main" id="{090B54B4-8C1E-4239-8E15-374A36CA622A}"/>
              </a:ext>
            </a:extLst>
          </p:cNvPr>
          <p:cNvSpPr txBox="1"/>
          <p:nvPr/>
        </p:nvSpPr>
        <p:spPr>
          <a:xfrm>
            <a:off x="5600581" y="887073"/>
            <a:ext cx="583814" cy="369332"/>
          </a:xfrm>
          <a:prstGeom prst="rect">
            <a:avLst/>
          </a:prstGeom>
          <a:solidFill>
            <a:srgbClr val="CCECFF"/>
          </a:solidFill>
        </p:spPr>
        <p:txBody>
          <a:bodyPr wrap="none" rtlCol="0">
            <a:spAutoFit/>
          </a:bodyPr>
          <a:lstStyle/>
          <a:p>
            <a:r>
              <a:rPr lang="en-SG" dirty="0"/>
              <a:t>35%</a:t>
            </a:r>
          </a:p>
        </p:txBody>
      </p:sp>
      <p:grpSp>
        <p:nvGrpSpPr>
          <p:cNvPr id="24" name="Group 23">
            <a:extLst>
              <a:ext uri="{FF2B5EF4-FFF2-40B4-BE49-F238E27FC236}">
                <a16:creationId xmlns:a16="http://schemas.microsoft.com/office/drawing/2014/main" id="{4AFE7063-20E9-4C30-96CA-DD058C1E4DE0}"/>
              </a:ext>
            </a:extLst>
          </p:cNvPr>
          <p:cNvGrpSpPr/>
          <p:nvPr/>
        </p:nvGrpSpPr>
        <p:grpSpPr>
          <a:xfrm>
            <a:off x="4782253" y="4692887"/>
            <a:ext cx="762000" cy="685800"/>
            <a:chOff x="1143000" y="3048000"/>
            <a:chExt cx="762000" cy="685800"/>
          </a:xfrm>
        </p:grpSpPr>
        <p:sp>
          <p:nvSpPr>
            <p:cNvPr id="25" name="Oval 24">
              <a:extLst>
                <a:ext uri="{FF2B5EF4-FFF2-40B4-BE49-F238E27FC236}">
                  <a16:creationId xmlns:a16="http://schemas.microsoft.com/office/drawing/2014/main" id="{A91097D1-9EB4-4C2A-B47C-F23A9D28070E}"/>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TextBox 25">
              <a:extLst>
                <a:ext uri="{FF2B5EF4-FFF2-40B4-BE49-F238E27FC236}">
                  <a16:creationId xmlns:a16="http://schemas.microsoft.com/office/drawing/2014/main" id="{2CF70192-3F6B-40F4-9FEC-7EE02796A442}"/>
                </a:ext>
              </a:extLst>
            </p:cNvPr>
            <p:cNvSpPr txBox="1"/>
            <p:nvPr/>
          </p:nvSpPr>
          <p:spPr>
            <a:xfrm>
              <a:off x="1246961" y="3160067"/>
              <a:ext cx="413896" cy="369332"/>
            </a:xfrm>
            <a:prstGeom prst="rect">
              <a:avLst/>
            </a:prstGeom>
            <a:noFill/>
          </p:spPr>
          <p:txBody>
            <a:bodyPr wrap="none" rtlCol="0">
              <a:spAutoFit/>
            </a:bodyPr>
            <a:lstStyle/>
            <a:p>
              <a:r>
                <a:rPr lang="en-SG" dirty="0"/>
                <a:t>T3</a:t>
              </a:r>
            </a:p>
          </p:txBody>
        </p:sp>
      </p:grpSp>
      <p:cxnSp>
        <p:nvCxnSpPr>
          <p:cNvPr id="27" name="Straight Arrow Connector 26">
            <a:extLst>
              <a:ext uri="{FF2B5EF4-FFF2-40B4-BE49-F238E27FC236}">
                <a16:creationId xmlns:a16="http://schemas.microsoft.com/office/drawing/2014/main" id="{E6C0EB13-D065-43C7-BCFB-195A76F42E22}"/>
              </a:ext>
            </a:extLst>
          </p:cNvPr>
          <p:cNvCxnSpPr>
            <a:cxnSpLocks/>
            <a:stCxn id="25" idx="0"/>
          </p:cNvCxnSpPr>
          <p:nvPr/>
        </p:nvCxnSpPr>
        <p:spPr>
          <a:xfrm flipV="1">
            <a:off x="5163254" y="2096479"/>
            <a:ext cx="621155" cy="25964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4BBD6D5-7142-453B-90B5-CD5BDA2F683D}"/>
              </a:ext>
            </a:extLst>
          </p:cNvPr>
          <p:cNvSpPr txBox="1"/>
          <p:nvPr/>
        </p:nvSpPr>
        <p:spPr>
          <a:xfrm>
            <a:off x="4769191" y="4203188"/>
            <a:ext cx="965329" cy="338554"/>
          </a:xfrm>
          <a:prstGeom prst="rect">
            <a:avLst/>
          </a:prstGeom>
          <a:noFill/>
        </p:spPr>
        <p:txBody>
          <a:bodyPr wrap="square" rtlCol="0">
            <a:spAutoFit/>
          </a:bodyPr>
          <a:lstStyle/>
          <a:p>
            <a:r>
              <a:rPr lang="en-SG" sz="1600" dirty="0"/>
              <a:t>-80.93dB</a:t>
            </a:r>
          </a:p>
        </p:txBody>
      </p:sp>
      <p:sp>
        <p:nvSpPr>
          <p:cNvPr id="29" name="TextBox 28">
            <a:extLst>
              <a:ext uri="{FF2B5EF4-FFF2-40B4-BE49-F238E27FC236}">
                <a16:creationId xmlns:a16="http://schemas.microsoft.com/office/drawing/2014/main" id="{F6C10776-D507-4247-99E5-6B14D1D54B99}"/>
              </a:ext>
            </a:extLst>
          </p:cNvPr>
          <p:cNvSpPr txBox="1"/>
          <p:nvPr/>
        </p:nvSpPr>
        <p:spPr>
          <a:xfrm>
            <a:off x="5598404" y="884899"/>
            <a:ext cx="583814" cy="369332"/>
          </a:xfrm>
          <a:prstGeom prst="rect">
            <a:avLst/>
          </a:prstGeom>
          <a:solidFill>
            <a:srgbClr val="CCECFF"/>
          </a:solidFill>
        </p:spPr>
        <p:txBody>
          <a:bodyPr wrap="none" rtlCol="0">
            <a:spAutoFit/>
          </a:bodyPr>
          <a:lstStyle/>
          <a:p>
            <a:r>
              <a:rPr lang="en-SG" dirty="0"/>
              <a:t>15%</a:t>
            </a:r>
          </a:p>
        </p:txBody>
      </p:sp>
      <p:grpSp>
        <p:nvGrpSpPr>
          <p:cNvPr id="33" name="Group 32">
            <a:extLst>
              <a:ext uri="{FF2B5EF4-FFF2-40B4-BE49-F238E27FC236}">
                <a16:creationId xmlns:a16="http://schemas.microsoft.com/office/drawing/2014/main" id="{5924E62E-43D6-4148-A02E-FF26732E9857}"/>
              </a:ext>
            </a:extLst>
          </p:cNvPr>
          <p:cNvGrpSpPr/>
          <p:nvPr/>
        </p:nvGrpSpPr>
        <p:grpSpPr>
          <a:xfrm>
            <a:off x="6109063" y="3731788"/>
            <a:ext cx="762000" cy="685800"/>
            <a:chOff x="1143000" y="3048000"/>
            <a:chExt cx="762000" cy="685800"/>
          </a:xfrm>
        </p:grpSpPr>
        <p:sp>
          <p:nvSpPr>
            <p:cNvPr id="34" name="Oval 33">
              <a:extLst>
                <a:ext uri="{FF2B5EF4-FFF2-40B4-BE49-F238E27FC236}">
                  <a16:creationId xmlns:a16="http://schemas.microsoft.com/office/drawing/2014/main" id="{3BC40D87-BF5B-4A7D-B3DB-875D5109A506}"/>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TextBox 34">
              <a:extLst>
                <a:ext uri="{FF2B5EF4-FFF2-40B4-BE49-F238E27FC236}">
                  <a16:creationId xmlns:a16="http://schemas.microsoft.com/office/drawing/2014/main" id="{8ED54BC0-6C5D-451D-89B5-2735966B4E59}"/>
                </a:ext>
              </a:extLst>
            </p:cNvPr>
            <p:cNvSpPr txBox="1"/>
            <p:nvPr/>
          </p:nvSpPr>
          <p:spPr>
            <a:xfrm>
              <a:off x="1246961" y="3160067"/>
              <a:ext cx="413896" cy="369332"/>
            </a:xfrm>
            <a:prstGeom prst="rect">
              <a:avLst/>
            </a:prstGeom>
            <a:noFill/>
          </p:spPr>
          <p:txBody>
            <a:bodyPr wrap="none" rtlCol="0">
              <a:spAutoFit/>
            </a:bodyPr>
            <a:lstStyle/>
            <a:p>
              <a:r>
                <a:rPr lang="en-SG" dirty="0"/>
                <a:t>T4</a:t>
              </a:r>
            </a:p>
          </p:txBody>
        </p:sp>
      </p:grpSp>
      <p:cxnSp>
        <p:nvCxnSpPr>
          <p:cNvPr id="36" name="Straight Arrow Connector 35">
            <a:extLst>
              <a:ext uri="{FF2B5EF4-FFF2-40B4-BE49-F238E27FC236}">
                <a16:creationId xmlns:a16="http://schemas.microsoft.com/office/drawing/2014/main" id="{DA5E7344-9F23-4E70-B798-B176A1522558}"/>
              </a:ext>
            </a:extLst>
          </p:cNvPr>
          <p:cNvCxnSpPr>
            <a:cxnSpLocks/>
          </p:cNvCxnSpPr>
          <p:nvPr/>
        </p:nvCxnSpPr>
        <p:spPr>
          <a:xfrm flipH="1" flipV="1">
            <a:off x="6019801" y="2096480"/>
            <a:ext cx="378822" cy="16353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3E5CC63-E46C-4389-9C4F-B8E64CD7139E}"/>
              </a:ext>
            </a:extLst>
          </p:cNvPr>
          <p:cNvSpPr txBox="1"/>
          <p:nvPr/>
        </p:nvSpPr>
        <p:spPr>
          <a:xfrm>
            <a:off x="6096001" y="3242089"/>
            <a:ext cx="965329" cy="338554"/>
          </a:xfrm>
          <a:prstGeom prst="rect">
            <a:avLst/>
          </a:prstGeom>
          <a:noFill/>
        </p:spPr>
        <p:txBody>
          <a:bodyPr wrap="square" rtlCol="0">
            <a:spAutoFit/>
          </a:bodyPr>
          <a:lstStyle/>
          <a:p>
            <a:r>
              <a:rPr lang="en-SG" sz="1600" dirty="0"/>
              <a:t>-70.89dB</a:t>
            </a:r>
          </a:p>
        </p:txBody>
      </p:sp>
      <p:sp>
        <p:nvSpPr>
          <p:cNvPr id="38" name="TextBox 37">
            <a:extLst>
              <a:ext uri="{FF2B5EF4-FFF2-40B4-BE49-F238E27FC236}">
                <a16:creationId xmlns:a16="http://schemas.microsoft.com/office/drawing/2014/main" id="{F0399D4D-E15A-479A-9C96-F88109F380DB}"/>
              </a:ext>
            </a:extLst>
          </p:cNvPr>
          <p:cNvSpPr txBox="1"/>
          <p:nvPr/>
        </p:nvSpPr>
        <p:spPr>
          <a:xfrm>
            <a:off x="5567924" y="881908"/>
            <a:ext cx="583814" cy="369332"/>
          </a:xfrm>
          <a:prstGeom prst="rect">
            <a:avLst/>
          </a:prstGeom>
          <a:solidFill>
            <a:srgbClr val="CCECFF"/>
          </a:solidFill>
        </p:spPr>
        <p:txBody>
          <a:bodyPr wrap="none" rtlCol="0">
            <a:spAutoFit/>
          </a:bodyPr>
          <a:lstStyle/>
          <a:p>
            <a:r>
              <a:rPr lang="en-SG" dirty="0"/>
              <a:t>99%</a:t>
            </a:r>
          </a:p>
        </p:txBody>
      </p:sp>
      <p:sp>
        <p:nvSpPr>
          <p:cNvPr id="19" name="Title 1">
            <a:extLst>
              <a:ext uri="{FF2B5EF4-FFF2-40B4-BE49-F238E27FC236}">
                <a16:creationId xmlns:a16="http://schemas.microsoft.com/office/drawing/2014/main" id="{C8AC83CF-EA6D-6C84-1218-FD088B2F2EE0}"/>
              </a:ext>
            </a:extLst>
          </p:cNvPr>
          <p:cNvSpPr>
            <a:spLocks noGrp="1"/>
          </p:cNvSpPr>
          <p:nvPr>
            <p:ph type="title"/>
          </p:nvPr>
        </p:nvSpPr>
        <p:spPr>
          <a:xfrm>
            <a:off x="991499" y="-129217"/>
            <a:ext cx="10320477" cy="1485900"/>
          </a:xfrm>
        </p:spPr>
        <p:txBody>
          <a:bodyPr/>
          <a:lstStyle/>
          <a:p>
            <a:r>
              <a:rPr lang="en-US" dirty="0"/>
              <a:t>Receiving transmissions with collisions</a:t>
            </a:r>
          </a:p>
        </p:txBody>
      </p:sp>
    </p:spTree>
    <p:extLst>
      <p:ext uri="{BB962C8B-B14F-4D97-AF65-F5344CB8AC3E}">
        <p14:creationId xmlns:p14="http://schemas.microsoft.com/office/powerpoint/2010/main" val="203466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8" grpId="0"/>
      <p:bldP spid="29" grpId="0" animBg="1"/>
      <p:bldP spid="37" grpId="0"/>
      <p:bldP spid="3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dirty="0"/>
              <a:t>Flooding</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102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0285777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t>Flooding is a recreation of broadcasts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825625"/>
            <a:ext cx="10515600" cy="3920082"/>
          </a:xfrm>
        </p:spPr>
        <p:txBody>
          <a:bodyPr/>
          <a:lstStyle/>
          <a:p>
            <a:r>
              <a:rPr lang="en-US" dirty="0">
                <a:latin typeface="+mj-lt"/>
              </a:rPr>
              <a:t>Goal: get information to all nodes</a:t>
            </a:r>
          </a:p>
          <a:p>
            <a:pPr lvl="1"/>
            <a:r>
              <a:rPr lang="en-US" dirty="0">
                <a:latin typeface="+mj-lt"/>
              </a:rPr>
              <a:t>This is the problem of “data dissemination”</a:t>
            </a:r>
          </a:p>
          <a:p>
            <a:pPr lvl="1"/>
            <a:endParaRPr lang="en-US" dirty="0">
              <a:latin typeface="+mj-lt"/>
            </a:endParaRPr>
          </a:p>
          <a:p>
            <a:r>
              <a:rPr lang="en-US" dirty="0">
                <a:latin typeface="+mj-lt"/>
              </a:rPr>
              <a:t>Problem: difficult in Mesh topologies</a:t>
            </a:r>
          </a:p>
          <a:p>
            <a:pPr lvl="1"/>
            <a:r>
              <a:rPr lang="en-US" dirty="0">
                <a:latin typeface="+mj-lt"/>
              </a:rPr>
              <a:t>Packet loss, retransmission delays</a:t>
            </a:r>
          </a:p>
          <a:p>
            <a:pPr lvl="1"/>
            <a:endParaRPr lang="en-US" dirty="0">
              <a:latin typeface="+mj-lt"/>
            </a:endParaRPr>
          </a:p>
          <a:p>
            <a:r>
              <a:rPr lang="en-US" dirty="0">
                <a:latin typeface="+mj-lt"/>
              </a:rPr>
              <a:t>Really, data dissemination is just to broadcast to all nodes</a:t>
            </a:r>
          </a:p>
          <a:p>
            <a:pPr lvl="1"/>
            <a:r>
              <a:rPr lang="en-US" dirty="0">
                <a:latin typeface="+mj-lt"/>
              </a:rPr>
              <a:t>But broadcast transmissions don’t reach far enough to cover entire mesh</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103</a:t>
            </a:fld>
            <a:endParaRPr lang="en-US"/>
          </a:p>
        </p:txBody>
      </p:sp>
    </p:spTree>
    <p:extLst>
      <p:ext uri="{BB962C8B-B14F-4D97-AF65-F5344CB8AC3E}">
        <p14:creationId xmlns:p14="http://schemas.microsoft.com/office/powerpoint/2010/main" val="28403627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EDF7-9A84-4875-81AE-ED9EB9166621}"/>
              </a:ext>
            </a:extLst>
          </p:cNvPr>
          <p:cNvSpPr>
            <a:spLocks noGrp="1"/>
          </p:cNvSpPr>
          <p:nvPr>
            <p:ph type="title"/>
          </p:nvPr>
        </p:nvSpPr>
        <p:spPr/>
        <p:txBody>
          <a:bodyPr/>
          <a:lstStyle/>
          <a:p>
            <a:r>
              <a:rPr lang="en-US" dirty="0"/>
              <a:t>Synchronous transmissions</a:t>
            </a:r>
          </a:p>
        </p:txBody>
      </p:sp>
      <p:sp>
        <p:nvSpPr>
          <p:cNvPr id="3" name="Content Placeholder 2">
            <a:extLst>
              <a:ext uri="{FF2B5EF4-FFF2-40B4-BE49-F238E27FC236}">
                <a16:creationId xmlns:a16="http://schemas.microsoft.com/office/drawing/2014/main" id="{C799CD83-34FD-480F-9FB8-3BC909B6C6DE}"/>
              </a:ext>
            </a:extLst>
          </p:cNvPr>
          <p:cNvSpPr>
            <a:spLocks noGrp="1"/>
          </p:cNvSpPr>
          <p:nvPr>
            <p:ph idx="1"/>
          </p:nvPr>
        </p:nvSpPr>
        <p:spPr/>
        <p:txBody>
          <a:bodyPr>
            <a:normAutofit fontScale="92500" lnSpcReduction="10000"/>
          </a:bodyPr>
          <a:lstStyle/>
          <a:p>
            <a:r>
              <a:rPr lang="en-US" dirty="0"/>
              <a:t>Multiple nodes transmit </a:t>
            </a:r>
            <a:r>
              <a:rPr lang="en-US" b="1" dirty="0"/>
              <a:t>same packet </a:t>
            </a:r>
            <a:r>
              <a:rPr lang="en-US" dirty="0"/>
              <a:t>at </a:t>
            </a:r>
            <a:r>
              <a:rPr lang="en-US" b="1" dirty="0"/>
              <a:t>same time</a:t>
            </a:r>
          </a:p>
          <a:p>
            <a:endParaRPr lang="en-US" b="1" dirty="0"/>
          </a:p>
          <a:p>
            <a:endParaRPr lang="en-US" b="1" dirty="0"/>
          </a:p>
          <a:p>
            <a:endParaRPr lang="en-US" b="1" dirty="0"/>
          </a:p>
          <a:p>
            <a:endParaRPr lang="en-US" b="1" dirty="0"/>
          </a:p>
          <a:p>
            <a:endParaRPr lang="en-US" b="1" dirty="0"/>
          </a:p>
          <a:p>
            <a:r>
              <a:rPr lang="en-US" dirty="0"/>
              <a:t>R can receive packet with high probability if Δ is small</a:t>
            </a:r>
          </a:p>
          <a:p>
            <a:pPr lvl="1"/>
            <a:r>
              <a:rPr lang="en-US" dirty="0"/>
              <a:t>May even improve probability of reception (more energy at receiver)</a:t>
            </a:r>
          </a:p>
          <a:p>
            <a:pPr lvl="1"/>
            <a:endParaRPr lang="en-US" dirty="0"/>
          </a:p>
          <a:p>
            <a:r>
              <a:rPr lang="en-US" dirty="0"/>
              <a:t>500 ns is 1/32 of a symbol for 802.15.4 (chip duration)</a:t>
            </a:r>
          </a:p>
        </p:txBody>
      </p:sp>
      <p:sp>
        <p:nvSpPr>
          <p:cNvPr id="4" name="Slide Number Placeholder 3">
            <a:extLst>
              <a:ext uri="{FF2B5EF4-FFF2-40B4-BE49-F238E27FC236}">
                <a16:creationId xmlns:a16="http://schemas.microsoft.com/office/drawing/2014/main" id="{3BCA2837-30F5-4AA6-8267-8756115017C3}"/>
              </a:ext>
            </a:extLst>
          </p:cNvPr>
          <p:cNvSpPr>
            <a:spLocks noGrp="1"/>
          </p:cNvSpPr>
          <p:nvPr>
            <p:ph type="sldNum" sz="quarter" idx="12"/>
          </p:nvPr>
        </p:nvSpPr>
        <p:spPr/>
        <p:txBody>
          <a:bodyPr/>
          <a:lstStyle/>
          <a:p>
            <a:fld id="{0778C724-3839-4D76-A707-B4C23905D055}" type="slidenum">
              <a:rPr lang="en-US" smtClean="0"/>
              <a:t>104</a:t>
            </a:fld>
            <a:endParaRPr lang="en-US"/>
          </a:p>
        </p:txBody>
      </p:sp>
      <p:pic>
        <p:nvPicPr>
          <p:cNvPr id="6" name="Picture 5">
            <a:extLst>
              <a:ext uri="{FF2B5EF4-FFF2-40B4-BE49-F238E27FC236}">
                <a16:creationId xmlns:a16="http://schemas.microsoft.com/office/drawing/2014/main" id="{3DFC26E2-E093-420E-83DA-CBB3B01FB2FE}"/>
              </a:ext>
            </a:extLst>
          </p:cNvPr>
          <p:cNvPicPr>
            <a:picLocks noChangeAspect="1"/>
          </p:cNvPicPr>
          <p:nvPr/>
        </p:nvPicPr>
        <p:blipFill>
          <a:blip r:embed="rId2"/>
          <a:stretch>
            <a:fillRect/>
          </a:stretch>
        </p:blipFill>
        <p:spPr>
          <a:xfrm>
            <a:off x="2602594" y="2165274"/>
            <a:ext cx="6982799" cy="1991003"/>
          </a:xfrm>
          <a:prstGeom prst="rect">
            <a:avLst/>
          </a:prstGeom>
        </p:spPr>
      </p:pic>
    </p:spTree>
    <p:extLst>
      <p:ext uri="{BB962C8B-B14F-4D97-AF65-F5344CB8AC3E}">
        <p14:creationId xmlns:p14="http://schemas.microsoft.com/office/powerpoint/2010/main" val="38809403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6A12-0A69-4E61-B3EB-946562BCCA22}"/>
              </a:ext>
            </a:extLst>
          </p:cNvPr>
          <p:cNvSpPr>
            <a:spLocks noGrp="1"/>
          </p:cNvSpPr>
          <p:nvPr>
            <p:ph type="title"/>
          </p:nvPr>
        </p:nvSpPr>
        <p:spPr>
          <a:xfrm>
            <a:off x="1312985" y="256420"/>
            <a:ext cx="8669215" cy="959583"/>
          </a:xfrm>
        </p:spPr>
        <p:txBody>
          <a:bodyPr/>
          <a:lstStyle/>
          <a:p>
            <a:r>
              <a:rPr lang="en-US" dirty="0"/>
              <a:t>Fast packet propagation in Glossy</a:t>
            </a:r>
          </a:p>
        </p:txBody>
      </p:sp>
      <p:sp>
        <p:nvSpPr>
          <p:cNvPr id="4" name="Slide Number Placeholder 3">
            <a:extLst>
              <a:ext uri="{FF2B5EF4-FFF2-40B4-BE49-F238E27FC236}">
                <a16:creationId xmlns:a16="http://schemas.microsoft.com/office/drawing/2014/main" id="{0D83BA2A-8F7A-4653-A0EE-0B5D0F35F215}"/>
              </a:ext>
            </a:extLst>
          </p:cNvPr>
          <p:cNvSpPr>
            <a:spLocks noGrp="1"/>
          </p:cNvSpPr>
          <p:nvPr>
            <p:ph type="sldNum" sz="quarter" idx="12"/>
          </p:nvPr>
        </p:nvSpPr>
        <p:spPr/>
        <p:txBody>
          <a:bodyPr/>
          <a:lstStyle/>
          <a:p>
            <a:fld id="{0778C724-3839-4D76-A707-B4C23905D055}" type="slidenum">
              <a:rPr lang="en-US" smtClean="0"/>
              <a:t>105</a:t>
            </a:fld>
            <a:endParaRPr lang="en-US"/>
          </a:p>
        </p:txBody>
      </p:sp>
      <p:pic>
        <p:nvPicPr>
          <p:cNvPr id="6" name="Picture 5">
            <a:extLst>
              <a:ext uri="{FF2B5EF4-FFF2-40B4-BE49-F238E27FC236}">
                <a16:creationId xmlns:a16="http://schemas.microsoft.com/office/drawing/2014/main" id="{D352A0A0-C6CA-4520-BD28-AEF3B7C8FA08}"/>
              </a:ext>
            </a:extLst>
          </p:cNvPr>
          <p:cNvPicPr>
            <a:picLocks noChangeAspect="1"/>
          </p:cNvPicPr>
          <p:nvPr/>
        </p:nvPicPr>
        <p:blipFill rotWithShape="1">
          <a:blip r:embed="rId2"/>
          <a:srcRect l="11149" t="9178" r="9320" b="9008"/>
          <a:stretch/>
        </p:blipFill>
        <p:spPr>
          <a:xfrm>
            <a:off x="2286339" y="1295400"/>
            <a:ext cx="7193280" cy="4981553"/>
          </a:xfrm>
          <a:prstGeom prst="rect">
            <a:avLst/>
          </a:prstGeom>
        </p:spPr>
      </p:pic>
    </p:spTree>
    <p:extLst>
      <p:ext uri="{BB962C8B-B14F-4D97-AF65-F5344CB8AC3E}">
        <p14:creationId xmlns:p14="http://schemas.microsoft.com/office/powerpoint/2010/main" val="3331338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6A12-0A69-4E61-B3EB-946562BCCA22}"/>
              </a:ext>
            </a:extLst>
          </p:cNvPr>
          <p:cNvSpPr>
            <a:spLocks noGrp="1"/>
          </p:cNvSpPr>
          <p:nvPr>
            <p:ph type="title"/>
          </p:nvPr>
        </p:nvSpPr>
        <p:spPr>
          <a:xfrm>
            <a:off x="773723" y="0"/>
            <a:ext cx="10515600" cy="1325563"/>
          </a:xfrm>
        </p:spPr>
        <p:txBody>
          <a:bodyPr/>
          <a:lstStyle/>
          <a:p>
            <a:r>
              <a:rPr lang="en-US" dirty="0"/>
              <a:t>Fast packet propagation in Glossy</a:t>
            </a:r>
          </a:p>
        </p:txBody>
      </p:sp>
      <p:sp>
        <p:nvSpPr>
          <p:cNvPr id="4" name="Slide Number Placeholder 3">
            <a:extLst>
              <a:ext uri="{FF2B5EF4-FFF2-40B4-BE49-F238E27FC236}">
                <a16:creationId xmlns:a16="http://schemas.microsoft.com/office/drawing/2014/main" id="{0D83BA2A-8F7A-4653-A0EE-0B5D0F35F215}"/>
              </a:ext>
            </a:extLst>
          </p:cNvPr>
          <p:cNvSpPr>
            <a:spLocks noGrp="1"/>
          </p:cNvSpPr>
          <p:nvPr>
            <p:ph type="sldNum" sz="quarter" idx="12"/>
          </p:nvPr>
        </p:nvSpPr>
        <p:spPr/>
        <p:txBody>
          <a:bodyPr/>
          <a:lstStyle/>
          <a:p>
            <a:fld id="{0778C724-3839-4D76-A707-B4C23905D055}" type="slidenum">
              <a:rPr lang="en-US" smtClean="0"/>
              <a:t>106</a:t>
            </a:fld>
            <a:endParaRPr lang="en-US"/>
          </a:p>
        </p:txBody>
      </p:sp>
      <p:pic>
        <p:nvPicPr>
          <p:cNvPr id="7" name="Picture 6">
            <a:extLst>
              <a:ext uri="{FF2B5EF4-FFF2-40B4-BE49-F238E27FC236}">
                <a16:creationId xmlns:a16="http://schemas.microsoft.com/office/drawing/2014/main" id="{49D3C8BA-044E-4D04-A1BB-4B672701DDFF}"/>
              </a:ext>
            </a:extLst>
          </p:cNvPr>
          <p:cNvPicPr>
            <a:picLocks noChangeAspect="1"/>
          </p:cNvPicPr>
          <p:nvPr/>
        </p:nvPicPr>
        <p:blipFill rotWithShape="1">
          <a:blip r:embed="rId2"/>
          <a:srcRect l="12859" t="13355" r="9502" b="10045"/>
          <a:stretch/>
        </p:blipFill>
        <p:spPr>
          <a:xfrm>
            <a:off x="2537208" y="914399"/>
            <a:ext cx="7153426" cy="5009461"/>
          </a:xfrm>
          <a:prstGeom prst="rect">
            <a:avLst/>
          </a:prstGeom>
        </p:spPr>
      </p:pic>
    </p:spTree>
    <p:extLst>
      <p:ext uri="{BB962C8B-B14F-4D97-AF65-F5344CB8AC3E}">
        <p14:creationId xmlns:p14="http://schemas.microsoft.com/office/powerpoint/2010/main" val="3383482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92C609-36F4-4627-99C9-A87AEC92608B}"/>
              </a:ext>
            </a:extLst>
          </p:cNvPr>
          <p:cNvPicPr>
            <a:picLocks noChangeAspect="1"/>
          </p:cNvPicPr>
          <p:nvPr/>
        </p:nvPicPr>
        <p:blipFill>
          <a:blip r:embed="rId2"/>
          <a:stretch>
            <a:fillRect/>
          </a:stretch>
        </p:blipFill>
        <p:spPr>
          <a:xfrm>
            <a:off x="2212699" y="656844"/>
            <a:ext cx="7601861" cy="5383982"/>
          </a:xfrm>
          <a:prstGeom prst="rect">
            <a:avLst/>
          </a:prstGeom>
        </p:spPr>
      </p:pic>
      <p:sp>
        <p:nvSpPr>
          <p:cNvPr id="2" name="Title 1">
            <a:extLst>
              <a:ext uri="{FF2B5EF4-FFF2-40B4-BE49-F238E27FC236}">
                <a16:creationId xmlns:a16="http://schemas.microsoft.com/office/drawing/2014/main" id="{1C6F6A12-0A69-4E61-B3EB-946562BCCA22}"/>
              </a:ext>
            </a:extLst>
          </p:cNvPr>
          <p:cNvSpPr>
            <a:spLocks noGrp="1"/>
          </p:cNvSpPr>
          <p:nvPr>
            <p:ph type="title"/>
          </p:nvPr>
        </p:nvSpPr>
        <p:spPr>
          <a:xfrm>
            <a:off x="838200" y="-74491"/>
            <a:ext cx="10515600" cy="1325563"/>
          </a:xfrm>
        </p:spPr>
        <p:txBody>
          <a:bodyPr/>
          <a:lstStyle/>
          <a:p>
            <a:r>
              <a:rPr lang="en-US" dirty="0"/>
              <a:t>Fast packet propagation in Glossy</a:t>
            </a:r>
          </a:p>
        </p:txBody>
      </p:sp>
      <p:sp>
        <p:nvSpPr>
          <p:cNvPr id="4" name="Slide Number Placeholder 3">
            <a:extLst>
              <a:ext uri="{FF2B5EF4-FFF2-40B4-BE49-F238E27FC236}">
                <a16:creationId xmlns:a16="http://schemas.microsoft.com/office/drawing/2014/main" id="{0D83BA2A-8F7A-4653-A0EE-0B5D0F35F215}"/>
              </a:ext>
            </a:extLst>
          </p:cNvPr>
          <p:cNvSpPr>
            <a:spLocks noGrp="1"/>
          </p:cNvSpPr>
          <p:nvPr>
            <p:ph type="sldNum" sz="quarter" idx="12"/>
          </p:nvPr>
        </p:nvSpPr>
        <p:spPr/>
        <p:txBody>
          <a:bodyPr/>
          <a:lstStyle/>
          <a:p>
            <a:fld id="{0778C724-3839-4D76-A707-B4C23905D055}" type="slidenum">
              <a:rPr lang="en-US" smtClean="0"/>
              <a:t>107</a:t>
            </a:fld>
            <a:endParaRPr lang="en-US"/>
          </a:p>
        </p:txBody>
      </p:sp>
    </p:spTree>
    <p:extLst>
      <p:ext uri="{BB962C8B-B14F-4D97-AF65-F5344CB8AC3E}">
        <p14:creationId xmlns:p14="http://schemas.microsoft.com/office/powerpoint/2010/main" val="42736555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4F2DFA-8A80-4256-B787-064BADA79BEC}"/>
              </a:ext>
            </a:extLst>
          </p:cNvPr>
          <p:cNvPicPr>
            <a:picLocks noChangeAspect="1"/>
          </p:cNvPicPr>
          <p:nvPr/>
        </p:nvPicPr>
        <p:blipFill rotWithShape="1">
          <a:blip r:embed="rId2"/>
          <a:srcRect b="1717"/>
          <a:stretch/>
        </p:blipFill>
        <p:spPr>
          <a:xfrm>
            <a:off x="1774319" y="780417"/>
            <a:ext cx="9259441" cy="6077584"/>
          </a:xfrm>
          <a:prstGeom prst="rect">
            <a:avLst/>
          </a:prstGeom>
        </p:spPr>
      </p:pic>
      <p:sp>
        <p:nvSpPr>
          <p:cNvPr id="2" name="Title 1">
            <a:extLst>
              <a:ext uri="{FF2B5EF4-FFF2-40B4-BE49-F238E27FC236}">
                <a16:creationId xmlns:a16="http://schemas.microsoft.com/office/drawing/2014/main" id="{1C6F6A12-0A69-4E61-B3EB-946562BCCA22}"/>
              </a:ext>
            </a:extLst>
          </p:cNvPr>
          <p:cNvSpPr>
            <a:spLocks noGrp="1"/>
          </p:cNvSpPr>
          <p:nvPr>
            <p:ph type="title"/>
          </p:nvPr>
        </p:nvSpPr>
        <p:spPr>
          <a:xfrm>
            <a:off x="838200" y="-80352"/>
            <a:ext cx="10515600" cy="1325563"/>
          </a:xfrm>
        </p:spPr>
        <p:txBody>
          <a:bodyPr/>
          <a:lstStyle/>
          <a:p>
            <a:r>
              <a:rPr lang="en-US" dirty="0"/>
              <a:t>Fast packet propagation in Glossy</a:t>
            </a:r>
          </a:p>
        </p:txBody>
      </p:sp>
      <p:sp>
        <p:nvSpPr>
          <p:cNvPr id="4" name="Slide Number Placeholder 3">
            <a:extLst>
              <a:ext uri="{FF2B5EF4-FFF2-40B4-BE49-F238E27FC236}">
                <a16:creationId xmlns:a16="http://schemas.microsoft.com/office/drawing/2014/main" id="{0D83BA2A-8F7A-4653-A0EE-0B5D0F35F215}"/>
              </a:ext>
            </a:extLst>
          </p:cNvPr>
          <p:cNvSpPr>
            <a:spLocks noGrp="1"/>
          </p:cNvSpPr>
          <p:nvPr>
            <p:ph type="sldNum" sz="quarter" idx="12"/>
          </p:nvPr>
        </p:nvSpPr>
        <p:spPr/>
        <p:txBody>
          <a:bodyPr/>
          <a:lstStyle/>
          <a:p>
            <a:fld id="{0778C724-3839-4D76-A707-B4C23905D055}" type="slidenum">
              <a:rPr lang="en-US" smtClean="0"/>
              <a:t>108</a:t>
            </a:fld>
            <a:endParaRPr lang="en-US"/>
          </a:p>
        </p:txBody>
      </p:sp>
    </p:spTree>
    <p:extLst>
      <p:ext uri="{BB962C8B-B14F-4D97-AF65-F5344CB8AC3E}">
        <p14:creationId xmlns:p14="http://schemas.microsoft.com/office/powerpoint/2010/main" val="3050424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latin typeface="+mj-lt"/>
                <a:sym typeface="Wingdings" pitchFamily="2" charset="2"/>
              </a:rPr>
              <a:t>Communication layers and need for medium access control</a:t>
            </a:r>
          </a:p>
          <a:p>
            <a:r>
              <a:rPr lang="en-US" dirty="0">
                <a:latin typeface="+mj-lt"/>
                <a:sym typeface="Wingdings" pitchFamily="2" charset="2"/>
              </a:rPr>
              <a:t>MAC: Channelization protocols</a:t>
            </a:r>
          </a:p>
          <a:p>
            <a:r>
              <a:rPr lang="en-US" dirty="0">
                <a:latin typeface="+mj-lt"/>
                <a:sym typeface="Wingdings" pitchFamily="2" charset="2"/>
              </a:rPr>
              <a:t>MAC: Random access protocols</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Medium access control for internet of things</a:t>
            </a: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109</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99696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lstStyle/>
          <a:p>
            <a:r>
              <a:rPr lang="en-US" dirty="0"/>
              <a:t>What is the expected lifespan of a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Backscatter transmitter: (</a:t>
            </a:r>
            <a:r>
              <a:rPr lang="en-US" dirty="0" err="1">
                <a:latin typeface="+mj-lt"/>
              </a:rPr>
              <a:t>LoRea</a:t>
            </a:r>
            <a:r>
              <a:rPr lang="en-US" dirty="0">
                <a:latin typeface="+mj-lt"/>
              </a:rPr>
              <a:t>, SENSYS 2017) – 35 </a:t>
            </a:r>
            <a:r>
              <a:rPr lang="en-US" dirty="0" err="1">
                <a:latin typeface="+mj-lt"/>
              </a:rPr>
              <a:t>uA</a:t>
            </a:r>
            <a:endParaRPr lang="en-US" dirty="0">
              <a:latin typeface="+mj-lt"/>
            </a:endParaRPr>
          </a:p>
          <a:p>
            <a:r>
              <a:rPr lang="en-US" dirty="0">
                <a:latin typeface="+mj-lt"/>
              </a:rPr>
              <a:t>Let’s estimate long would battery last under different device load:</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11</a:t>
            </a:fld>
            <a:endParaRPr lang="sv-SE" dirty="0"/>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870008" y="3429000"/>
          <a:ext cx="10451984" cy="238026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Transmitter</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Transmitter</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r h="370840">
                <a:tc>
                  <a:txBody>
                    <a:bodyPr/>
                    <a:lstStyle/>
                    <a:p>
                      <a:pPr algn="ctr"/>
                      <a:r>
                        <a:rPr lang="en-US" dirty="0"/>
                        <a:t>Backscatter Transmitter</a:t>
                      </a:r>
                    </a:p>
                  </a:txBody>
                  <a:tcPr/>
                </a:tc>
                <a:tc>
                  <a:txBody>
                    <a:bodyPr/>
                    <a:lstStyle/>
                    <a:p>
                      <a:pPr algn="ctr"/>
                      <a:r>
                        <a:rPr lang="en-US" dirty="0"/>
                        <a:t>35 </a:t>
                      </a:r>
                      <a:r>
                        <a:rPr lang="en-US" dirty="0" err="1"/>
                        <a:t>uA</a:t>
                      </a:r>
                      <a:endParaRPr lang="en-US" dirty="0"/>
                    </a:p>
                  </a:txBody>
                  <a:tcPr/>
                </a:tc>
                <a:tc>
                  <a:txBody>
                    <a:bodyPr/>
                    <a:lstStyle/>
                    <a:p>
                      <a:pPr algn="ctr"/>
                      <a:r>
                        <a:rPr lang="en-US" dirty="0"/>
                        <a:t>285.7 h</a:t>
                      </a:r>
                    </a:p>
                  </a:txBody>
                  <a:tcPr/>
                </a:tc>
                <a:tc>
                  <a:txBody>
                    <a:bodyPr/>
                    <a:lstStyle/>
                    <a:p>
                      <a:pPr algn="ctr"/>
                      <a:r>
                        <a:rPr lang="en-US" dirty="0"/>
                        <a:t>6857 h</a:t>
                      </a:r>
                    </a:p>
                  </a:txBody>
                  <a:tcPr/>
                </a:tc>
                <a:extLst>
                  <a:ext uri="{0D108BD9-81ED-4DB2-BD59-A6C34878D82A}">
                    <a16:rowId xmlns:a16="http://schemas.microsoft.com/office/drawing/2014/main" val="1653121743"/>
                  </a:ext>
                </a:extLst>
              </a:tr>
            </a:tbl>
          </a:graphicData>
        </a:graphic>
      </p:graphicFrame>
    </p:spTree>
    <p:extLst>
      <p:ext uri="{BB962C8B-B14F-4D97-AF65-F5344CB8AC3E}">
        <p14:creationId xmlns:p14="http://schemas.microsoft.com/office/powerpoint/2010/main" val="24088104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110</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2" y="205401"/>
            <a:ext cx="10320477" cy="1485900"/>
          </a:xfrm>
        </p:spPr>
        <p:txBody>
          <a:bodyPr/>
          <a:lstStyle/>
          <a:p>
            <a:r>
              <a:rPr lang="en-US" dirty="0"/>
              <a:t>Google Project Loon? Do you know?</a:t>
            </a:r>
          </a:p>
        </p:txBody>
      </p:sp>
      <p:sp>
        <p:nvSpPr>
          <p:cNvPr id="5" name="Slide Number Placeholder 4"/>
          <p:cNvSpPr>
            <a:spLocks noGrp="1"/>
          </p:cNvSpPr>
          <p:nvPr>
            <p:ph type="sldNum" sz="quarter" idx="12"/>
          </p:nvPr>
        </p:nvSpPr>
        <p:spPr/>
        <p:txBody>
          <a:bodyPr/>
          <a:lstStyle/>
          <a:p>
            <a:fld id="{69E57DC2-970A-4B3E-BB1C-7A09969E49DF}" type="slidenum">
              <a:rPr lang="en-US" smtClean="0"/>
              <a:t>111</a:t>
            </a:fld>
            <a:endParaRPr lang="en-US" dirty="0"/>
          </a:p>
        </p:txBody>
      </p:sp>
      <p:pic>
        <p:nvPicPr>
          <p:cNvPr id="8" name="Picture 7" descr="A balloon in the sky&#10;&#10;Description automatically generated">
            <a:extLst>
              <a:ext uri="{FF2B5EF4-FFF2-40B4-BE49-F238E27FC236}">
                <a16:creationId xmlns:a16="http://schemas.microsoft.com/office/drawing/2014/main" id="{E56C364B-34D2-AF7D-BFDD-F82DA2981FFF}"/>
              </a:ext>
            </a:extLst>
          </p:cNvPr>
          <p:cNvPicPr>
            <a:picLocks noChangeAspect="1"/>
          </p:cNvPicPr>
          <p:nvPr/>
        </p:nvPicPr>
        <p:blipFill>
          <a:blip r:embed="rId2"/>
          <a:stretch>
            <a:fillRect/>
          </a:stretch>
        </p:blipFill>
        <p:spPr>
          <a:xfrm>
            <a:off x="1263767" y="1691301"/>
            <a:ext cx="4459574" cy="4459574"/>
          </a:xfrm>
          <a:prstGeom prst="rect">
            <a:avLst/>
          </a:prstGeom>
        </p:spPr>
      </p:pic>
      <p:sp>
        <p:nvSpPr>
          <p:cNvPr id="9" name="TextBox 8">
            <a:extLst>
              <a:ext uri="{FF2B5EF4-FFF2-40B4-BE49-F238E27FC236}">
                <a16:creationId xmlns:a16="http://schemas.microsoft.com/office/drawing/2014/main" id="{CADBA5CD-E6C6-95BD-2B5B-3FEDDE4A1D13}"/>
              </a:ext>
            </a:extLst>
          </p:cNvPr>
          <p:cNvSpPr txBox="1"/>
          <p:nvPr/>
        </p:nvSpPr>
        <p:spPr>
          <a:xfrm>
            <a:off x="3398020" y="6356349"/>
            <a:ext cx="6553385" cy="369332"/>
          </a:xfrm>
          <a:prstGeom prst="rect">
            <a:avLst/>
          </a:prstGeom>
          <a:noFill/>
        </p:spPr>
        <p:txBody>
          <a:bodyPr wrap="square" rtlCol="0">
            <a:spAutoFit/>
          </a:bodyPr>
          <a:lstStyle/>
          <a:p>
            <a:pPr algn="ctr"/>
            <a:r>
              <a:rPr lang="en-US" dirty="0"/>
              <a:t>Google Project Loon: https://</a:t>
            </a:r>
            <a:r>
              <a:rPr lang="en-US" dirty="0" err="1"/>
              <a:t>x.company</a:t>
            </a:r>
            <a:r>
              <a:rPr lang="en-US" dirty="0"/>
              <a:t>/projects/loon/ </a:t>
            </a:r>
            <a:endParaRPr lang="en-SE" dirty="0"/>
          </a:p>
        </p:txBody>
      </p:sp>
      <p:pic>
        <p:nvPicPr>
          <p:cNvPr id="11" name="Picture 10" descr="A drawing of a city and buildings&#10;&#10;Description automatically generated">
            <a:extLst>
              <a:ext uri="{FF2B5EF4-FFF2-40B4-BE49-F238E27FC236}">
                <a16:creationId xmlns:a16="http://schemas.microsoft.com/office/drawing/2014/main" id="{8DAE2CF3-D681-615E-E94F-6D72E36BFD4C}"/>
              </a:ext>
            </a:extLst>
          </p:cNvPr>
          <p:cNvPicPr>
            <a:picLocks noChangeAspect="1"/>
          </p:cNvPicPr>
          <p:nvPr/>
        </p:nvPicPr>
        <p:blipFill>
          <a:blip r:embed="rId3"/>
          <a:stretch>
            <a:fillRect/>
          </a:stretch>
        </p:blipFill>
        <p:spPr>
          <a:xfrm>
            <a:off x="6096000" y="2457308"/>
            <a:ext cx="5310445" cy="2982700"/>
          </a:xfrm>
          <a:prstGeom prst="rect">
            <a:avLst/>
          </a:prstGeom>
        </p:spPr>
      </p:pic>
    </p:spTree>
    <p:extLst>
      <p:ext uri="{BB962C8B-B14F-4D97-AF65-F5344CB8AC3E}">
        <p14:creationId xmlns:p14="http://schemas.microsoft.com/office/powerpoint/2010/main" val="27221551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sp>
        <p:nvSpPr>
          <p:cNvPr id="3" name="Content Placeholder 2"/>
          <p:cNvSpPr>
            <a:spLocks noGrp="1"/>
          </p:cNvSpPr>
          <p:nvPr>
            <p:ph idx="1"/>
          </p:nvPr>
        </p:nvSpPr>
        <p:spPr>
          <a:xfrm>
            <a:off x="1033322" y="1691301"/>
            <a:ext cx="10417150" cy="4204532"/>
          </a:xfrm>
        </p:spPr>
        <p:txBody>
          <a:bodyPr>
            <a:normAutofit fontScale="85000" lnSpcReduction="20000"/>
          </a:bodyPr>
          <a:lstStyle/>
          <a:p>
            <a:pPr algn="just">
              <a:lnSpc>
                <a:spcPct val="115000"/>
              </a:lnSpc>
              <a:spcAft>
                <a:spcPts val="1000"/>
              </a:spcAft>
            </a:pPr>
            <a:r>
              <a:rPr lang="en-US" sz="3300" b="1" dirty="0">
                <a:effectLst/>
                <a:ea typeface="SimSun" panose="02010600030101010101" pitchFamily="2" charset="-122"/>
                <a:cs typeface="Times New Roman" panose="02020603050405020304" pitchFamily="18" charset="0"/>
              </a:rPr>
              <a:t>Question: </a:t>
            </a:r>
            <a:r>
              <a:rPr lang="en-US" sz="3300" dirty="0">
                <a:effectLst/>
                <a:ea typeface="SimSun" panose="02010600030101010101" pitchFamily="2" charset="-122"/>
                <a:cs typeface="Times New Roman" panose="02020603050405020304" pitchFamily="18" charset="0"/>
              </a:rPr>
              <a:t>Over the past several years, we have seen a growing interest in utilizing satellites to provide wireless connectivity to Internet of Things (IoT) devices. These satellites usually operate at altitudes of 400 to 500 kilometers from the Earth's surface. However, this deployment of satellites has led to concerns regarding orbital congestion and pollution. As an alternative, high-altitude balloons are being explored to provide network connectivity to Internet of things devices. These balloons fly at much lower altitudes of around 20 kilometers from earth’s surface and they offer a very cost-effective solution to satellite launches.</a:t>
            </a:r>
            <a:endParaRPr lang="en-SG" sz="3300" dirty="0">
              <a:effectLst/>
              <a:ea typeface="SimSun" panose="02010600030101010101" pitchFamily="2" charset="-122"/>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112</a:t>
            </a:fld>
            <a:endParaRPr lang="en-US" dirty="0"/>
          </a:p>
        </p:txBody>
      </p:sp>
    </p:spTree>
    <p:extLst>
      <p:ext uri="{BB962C8B-B14F-4D97-AF65-F5344CB8AC3E}">
        <p14:creationId xmlns:p14="http://schemas.microsoft.com/office/powerpoint/2010/main" val="15058521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3" y="1579218"/>
            <a:ext cx="10719995" cy="4644162"/>
          </a:xfrm>
        </p:spPr>
        <p:txBody>
          <a:bodyPr>
            <a:normAutofit/>
          </a:bodyPr>
          <a:lstStyle/>
          <a:p>
            <a:pPr marL="0" indent="0" algn="just">
              <a:spcBef>
                <a:spcPts val="750"/>
              </a:spcBef>
              <a:buNone/>
            </a:pPr>
            <a:r>
              <a:rPr lang="en-US" sz="2400" dirty="0">
                <a:ea typeface="MS Mincho" panose="02020609040205080304" pitchFamily="49" charset="-128"/>
              </a:rPr>
              <a:t>I</a:t>
            </a:r>
            <a:r>
              <a:rPr lang="en-US" sz="2400" dirty="0">
                <a:effectLst/>
                <a:ea typeface="MS Mincho" panose="02020609040205080304" pitchFamily="49" charset="-128"/>
              </a:rPr>
              <a:t>f you are using low-altitude balloons to provide connectivity to ground based IoT devices. Please answer the following questions:</a:t>
            </a:r>
          </a:p>
          <a:p>
            <a:pPr marL="0" indent="0" algn="just">
              <a:spcBef>
                <a:spcPts val="750"/>
              </a:spcBef>
              <a:buNone/>
            </a:pPr>
            <a:endParaRPr lang="en-SG" sz="2400" dirty="0">
              <a:effectLst/>
              <a:ea typeface="MS Mincho" panose="02020609040205080304" pitchFamily="49" charset="-128"/>
            </a:endParaRPr>
          </a:p>
          <a:p>
            <a:pPr marL="0" indent="0" algn="just">
              <a:spcBef>
                <a:spcPts val="750"/>
              </a:spcBef>
              <a:buNone/>
            </a:pPr>
            <a:r>
              <a:rPr lang="en-US" sz="2400" dirty="0">
                <a:solidFill>
                  <a:srgbClr val="111111"/>
                </a:solidFill>
                <a:effectLst/>
                <a:ea typeface="MS Mincho" panose="02020609040205080304" pitchFamily="49" charset="-128"/>
              </a:rPr>
              <a:t>(a) What type of antennas are suitable for use on the high-altitude balloons and ground based IoT devices to ensure reliable communication? Provide appropriate rationale for your choice.  			  				    (</a:t>
            </a:r>
            <a:r>
              <a:rPr lang="en-US" sz="2400" b="1" dirty="0">
                <a:solidFill>
                  <a:srgbClr val="111111"/>
                </a:solidFill>
                <a:effectLst/>
                <a:ea typeface="MS Mincho" panose="02020609040205080304" pitchFamily="49" charset="-128"/>
              </a:rPr>
              <a:t>1 point)</a:t>
            </a:r>
          </a:p>
          <a:p>
            <a:pPr marL="0" indent="0" algn="just">
              <a:spcBef>
                <a:spcPts val="750"/>
              </a:spcBef>
              <a:buNone/>
            </a:pPr>
            <a:endParaRPr lang="en-SG" sz="2400" dirty="0">
              <a:effectLst/>
              <a:ea typeface="MS Mincho" panose="02020609040205080304" pitchFamily="49" charset="-128"/>
            </a:endParaRPr>
          </a:p>
          <a:p>
            <a:pPr marL="0" indent="0" algn="just">
              <a:spcBef>
                <a:spcPts val="750"/>
              </a:spcBef>
              <a:buNone/>
            </a:pPr>
            <a:endParaRPr lang="en-SG" sz="2400" dirty="0">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113</a:t>
            </a:fld>
            <a:endParaRPr lang="en-US" dirty="0"/>
          </a:p>
        </p:txBody>
      </p:sp>
    </p:spTree>
    <p:extLst>
      <p:ext uri="{BB962C8B-B14F-4D97-AF65-F5344CB8AC3E}">
        <p14:creationId xmlns:p14="http://schemas.microsoft.com/office/powerpoint/2010/main" val="29462255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3" y="1579218"/>
            <a:ext cx="10952007" cy="4534979"/>
          </a:xfrm>
        </p:spPr>
        <p:txBody>
          <a:bodyPr>
            <a:normAutofit lnSpcReduction="10000"/>
          </a:bodyPr>
          <a:lstStyle/>
          <a:p>
            <a:pPr marL="0" indent="0" algn="just">
              <a:spcBef>
                <a:spcPts val="750"/>
              </a:spcBef>
              <a:buNone/>
            </a:pPr>
            <a:r>
              <a:rPr lang="en-US" sz="2400" dirty="0">
                <a:ea typeface="MS Mincho" panose="02020609040205080304" pitchFamily="49" charset="-128"/>
              </a:rPr>
              <a:t>I</a:t>
            </a:r>
            <a:r>
              <a:rPr lang="en-US" sz="2400" dirty="0">
                <a:effectLst/>
                <a:ea typeface="MS Mincho" panose="02020609040205080304" pitchFamily="49" charset="-128"/>
              </a:rPr>
              <a:t>f you are using low-altitude balloons to provide connectivity to ground based IoT devices. Please answer the following questions:</a:t>
            </a:r>
            <a:endParaRPr lang="en-SG" sz="2400" dirty="0">
              <a:effectLst/>
              <a:ea typeface="MS Mincho" panose="02020609040205080304" pitchFamily="49" charset="-128"/>
            </a:endParaRPr>
          </a:p>
          <a:p>
            <a:pPr marL="0" indent="0">
              <a:spcBef>
                <a:spcPts val="750"/>
              </a:spcBef>
              <a:buNone/>
            </a:pPr>
            <a:r>
              <a:rPr lang="en-US" sz="2400" dirty="0">
                <a:solidFill>
                  <a:srgbClr val="111111"/>
                </a:solidFill>
                <a:effectLst/>
                <a:ea typeface="MS Mincho" panose="02020609040205080304" pitchFamily="49" charset="-128"/>
              </a:rPr>
              <a:t>(a) </a:t>
            </a:r>
            <a:r>
              <a:rPr lang="en-US" sz="2400" b="1" dirty="0">
                <a:solidFill>
                  <a:srgbClr val="111111"/>
                </a:solidFill>
                <a:effectLst/>
                <a:ea typeface="MS Mincho" panose="02020609040205080304" pitchFamily="49" charset="-128"/>
              </a:rPr>
              <a:t>Question: </a:t>
            </a:r>
            <a:r>
              <a:rPr lang="en-US" sz="2400" dirty="0">
                <a:solidFill>
                  <a:srgbClr val="111111"/>
                </a:solidFill>
                <a:effectLst/>
                <a:ea typeface="MS Mincho" panose="02020609040205080304" pitchFamily="49" charset="-128"/>
              </a:rPr>
              <a:t>What type of antennas are suitable for use on the high-altitude balloons and ground based IoT devices to ensure reliable communication? Provide appropriate rationale for your choice.  			  		 		     (</a:t>
            </a:r>
            <a:r>
              <a:rPr lang="en-US" sz="2400" b="1" dirty="0">
                <a:solidFill>
                  <a:srgbClr val="111111"/>
                </a:solidFill>
                <a:effectLst/>
                <a:ea typeface="MS Mincho" panose="02020609040205080304" pitchFamily="49" charset="-128"/>
              </a:rPr>
              <a:t>1 point)</a:t>
            </a:r>
          </a:p>
          <a:p>
            <a:pPr marL="0" indent="0">
              <a:spcBef>
                <a:spcPts val="750"/>
              </a:spcBef>
              <a:buNone/>
            </a:pPr>
            <a:endParaRPr lang="en-SG" sz="2400" dirty="0">
              <a:solidFill>
                <a:srgbClr val="111111"/>
              </a:solidFill>
              <a:effectLst/>
              <a:ea typeface="Times New Roman" panose="02020603050405020304" pitchFamily="18" charset="0"/>
            </a:endParaRPr>
          </a:p>
          <a:p>
            <a:pPr marL="0" indent="0">
              <a:spcBef>
                <a:spcPts val="750"/>
              </a:spcBef>
              <a:buNone/>
            </a:pPr>
            <a:r>
              <a:rPr lang="en-SG" sz="2400" dirty="0">
                <a:solidFill>
                  <a:srgbClr val="111111"/>
                </a:solidFill>
                <a:effectLst/>
                <a:ea typeface="Times New Roman" panose="02020603050405020304" pitchFamily="18" charset="0"/>
              </a:rPr>
              <a:t>Balloon: We can use directional antenna such as parabolic antenna to ensure the energy is directed towards the deployment of IoT device. </a:t>
            </a:r>
            <a:endParaRPr lang="en-SG" sz="2400" dirty="0">
              <a:ea typeface="Times New Roman" panose="02020603050405020304" pitchFamily="18" charset="0"/>
            </a:endParaRPr>
          </a:p>
          <a:p>
            <a:pPr marL="0" indent="0">
              <a:spcBef>
                <a:spcPts val="750"/>
              </a:spcBef>
              <a:buNone/>
            </a:pPr>
            <a:endParaRPr lang="en-SG" sz="2400" dirty="0">
              <a:solidFill>
                <a:srgbClr val="111111"/>
              </a:solidFill>
              <a:effectLst/>
              <a:ea typeface="Times New Roman" panose="02020603050405020304" pitchFamily="18" charset="0"/>
            </a:endParaRPr>
          </a:p>
          <a:p>
            <a:pPr marL="0" indent="0">
              <a:spcBef>
                <a:spcPts val="750"/>
              </a:spcBef>
              <a:buNone/>
            </a:pPr>
            <a:r>
              <a:rPr lang="en-SG" sz="2400" dirty="0">
                <a:solidFill>
                  <a:srgbClr val="111111"/>
                </a:solidFill>
                <a:effectLst/>
                <a:ea typeface="Times New Roman" panose="02020603050405020304" pitchFamily="18" charset="0"/>
              </a:rPr>
              <a:t>On IoT devices: Omnidirectional antennas, as it can allow them to receive energy from any direction even if these devices are mobile. It would allow us to avoid positioning the nodes with limited line-of-sight to the balloon.</a:t>
            </a:r>
            <a:endParaRPr lang="en-SG" sz="2400" dirty="0">
              <a:effectLst/>
              <a:ea typeface="Times New Roman" panose="02020603050405020304" pitchFamily="18" charset="0"/>
            </a:endParaRPr>
          </a:p>
          <a:p>
            <a:pPr marL="0" indent="0" algn="just">
              <a:spcBef>
                <a:spcPts val="750"/>
              </a:spcBef>
              <a:buNone/>
            </a:pPr>
            <a:endParaRPr lang="en-SG" sz="2400" dirty="0">
              <a:effectLst/>
              <a:ea typeface="MS Mincho" panose="02020609040205080304" pitchFamily="49" charset="-128"/>
            </a:endParaRPr>
          </a:p>
          <a:p>
            <a:pPr marL="0" indent="0" algn="just">
              <a:spcBef>
                <a:spcPts val="750"/>
              </a:spcBef>
              <a:buNone/>
            </a:pPr>
            <a:endParaRPr lang="en-SG" sz="2400" dirty="0">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114</a:t>
            </a:fld>
            <a:endParaRPr lang="en-US" dirty="0"/>
          </a:p>
        </p:txBody>
      </p:sp>
    </p:spTree>
    <p:extLst>
      <p:ext uri="{BB962C8B-B14F-4D97-AF65-F5344CB8AC3E}">
        <p14:creationId xmlns:p14="http://schemas.microsoft.com/office/powerpoint/2010/main" val="15476487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Are these the only correct answers?</a:t>
            </a:r>
          </a:p>
        </p:txBody>
      </p:sp>
      <p:sp>
        <p:nvSpPr>
          <p:cNvPr id="3" name="Content Placeholder 2"/>
          <p:cNvSpPr>
            <a:spLocks noGrp="1"/>
          </p:cNvSpPr>
          <p:nvPr>
            <p:ph idx="1"/>
          </p:nvPr>
        </p:nvSpPr>
        <p:spPr>
          <a:xfrm>
            <a:off x="989783" y="1579218"/>
            <a:ext cx="10952007" cy="4534979"/>
          </a:xfrm>
        </p:spPr>
        <p:txBody>
          <a:bodyPr>
            <a:normAutofit lnSpcReduction="10000"/>
          </a:bodyPr>
          <a:lstStyle/>
          <a:p>
            <a:pPr marL="0" indent="0" algn="just">
              <a:spcBef>
                <a:spcPts val="750"/>
              </a:spcBef>
              <a:buNone/>
            </a:pPr>
            <a:r>
              <a:rPr lang="en-US" sz="2400" dirty="0">
                <a:ea typeface="MS Mincho" panose="02020609040205080304" pitchFamily="49" charset="-128"/>
              </a:rPr>
              <a:t>I</a:t>
            </a:r>
            <a:r>
              <a:rPr lang="en-US" sz="2400" dirty="0">
                <a:effectLst/>
                <a:ea typeface="MS Mincho" panose="02020609040205080304" pitchFamily="49" charset="-128"/>
              </a:rPr>
              <a:t>f you are using low-altitude balloons to provide connectivity to ground based IoT devices. Please answer the following questions:</a:t>
            </a:r>
            <a:endParaRPr lang="en-SG" sz="2400" dirty="0">
              <a:effectLst/>
              <a:ea typeface="MS Mincho" panose="02020609040205080304" pitchFamily="49" charset="-128"/>
            </a:endParaRPr>
          </a:p>
          <a:p>
            <a:pPr marL="0" indent="0">
              <a:spcBef>
                <a:spcPts val="750"/>
              </a:spcBef>
              <a:buNone/>
            </a:pPr>
            <a:r>
              <a:rPr lang="en-US" sz="2400" dirty="0">
                <a:solidFill>
                  <a:srgbClr val="111111"/>
                </a:solidFill>
                <a:effectLst/>
                <a:ea typeface="MS Mincho" panose="02020609040205080304" pitchFamily="49" charset="-128"/>
              </a:rPr>
              <a:t>(a) </a:t>
            </a:r>
            <a:r>
              <a:rPr lang="en-US" sz="2400" b="1" dirty="0">
                <a:solidFill>
                  <a:srgbClr val="111111"/>
                </a:solidFill>
                <a:effectLst/>
                <a:ea typeface="MS Mincho" panose="02020609040205080304" pitchFamily="49" charset="-128"/>
              </a:rPr>
              <a:t>Question: </a:t>
            </a:r>
            <a:r>
              <a:rPr lang="en-US" sz="2400" dirty="0">
                <a:solidFill>
                  <a:srgbClr val="111111"/>
                </a:solidFill>
                <a:effectLst/>
                <a:ea typeface="MS Mincho" panose="02020609040205080304" pitchFamily="49" charset="-128"/>
              </a:rPr>
              <a:t>What type of antennas are suitable for use on the high-altitude balloons and ground based IoT devices to ensure reliable communication? Provide appropriate rationale for your choice.  			  		 		     (</a:t>
            </a:r>
            <a:r>
              <a:rPr lang="en-US" sz="2400" b="1" dirty="0">
                <a:solidFill>
                  <a:srgbClr val="111111"/>
                </a:solidFill>
                <a:effectLst/>
                <a:ea typeface="MS Mincho" panose="02020609040205080304" pitchFamily="49" charset="-128"/>
              </a:rPr>
              <a:t>1 point)</a:t>
            </a:r>
          </a:p>
          <a:p>
            <a:pPr marL="0" indent="0">
              <a:spcBef>
                <a:spcPts val="750"/>
              </a:spcBef>
              <a:buNone/>
            </a:pPr>
            <a:endParaRPr lang="en-SG" sz="2400" dirty="0">
              <a:solidFill>
                <a:srgbClr val="111111"/>
              </a:solidFill>
              <a:effectLst/>
              <a:ea typeface="Times New Roman" panose="02020603050405020304" pitchFamily="18" charset="0"/>
            </a:endParaRPr>
          </a:p>
          <a:p>
            <a:pPr marL="0" indent="0">
              <a:spcBef>
                <a:spcPts val="750"/>
              </a:spcBef>
              <a:buNone/>
            </a:pPr>
            <a:r>
              <a:rPr lang="en-SG" sz="2400" dirty="0">
                <a:solidFill>
                  <a:srgbClr val="111111"/>
                </a:solidFill>
                <a:effectLst/>
                <a:ea typeface="Times New Roman" panose="02020603050405020304" pitchFamily="18" charset="0"/>
              </a:rPr>
              <a:t>Balloon: We can use directional antenna such as parabolic antenna to ensure the energy is directed towards the deployment of IoT device. </a:t>
            </a:r>
            <a:endParaRPr lang="en-SG" sz="2400" dirty="0">
              <a:ea typeface="Times New Roman" panose="02020603050405020304" pitchFamily="18" charset="0"/>
            </a:endParaRPr>
          </a:p>
          <a:p>
            <a:pPr marL="0" indent="0">
              <a:spcBef>
                <a:spcPts val="750"/>
              </a:spcBef>
              <a:buNone/>
            </a:pPr>
            <a:endParaRPr lang="en-SG" sz="2400" dirty="0">
              <a:solidFill>
                <a:srgbClr val="111111"/>
              </a:solidFill>
              <a:effectLst/>
              <a:ea typeface="Times New Roman" panose="02020603050405020304" pitchFamily="18" charset="0"/>
            </a:endParaRPr>
          </a:p>
          <a:p>
            <a:pPr marL="0" indent="0">
              <a:spcBef>
                <a:spcPts val="750"/>
              </a:spcBef>
              <a:buNone/>
            </a:pPr>
            <a:r>
              <a:rPr lang="en-SG" sz="2400" dirty="0">
                <a:solidFill>
                  <a:srgbClr val="111111"/>
                </a:solidFill>
                <a:effectLst/>
                <a:ea typeface="Times New Roman" panose="02020603050405020304" pitchFamily="18" charset="0"/>
              </a:rPr>
              <a:t>On IoT devices: Omnidirectional antennas, as it can allow them to receive energy from any direction even if these devices are mobile. It would allow us to avoid positioning the nodes with limited line-of-sight to the balloon.</a:t>
            </a:r>
            <a:endParaRPr lang="en-SG" sz="2400" dirty="0">
              <a:effectLst/>
              <a:ea typeface="Times New Roman" panose="02020603050405020304" pitchFamily="18" charset="0"/>
            </a:endParaRPr>
          </a:p>
          <a:p>
            <a:pPr marL="0" indent="0" algn="just">
              <a:spcBef>
                <a:spcPts val="750"/>
              </a:spcBef>
              <a:buNone/>
            </a:pPr>
            <a:endParaRPr lang="en-SG" sz="2400" dirty="0">
              <a:effectLst/>
              <a:ea typeface="MS Mincho" panose="02020609040205080304" pitchFamily="49" charset="-128"/>
            </a:endParaRPr>
          </a:p>
          <a:p>
            <a:pPr marL="0" indent="0" algn="just">
              <a:spcBef>
                <a:spcPts val="750"/>
              </a:spcBef>
              <a:buNone/>
            </a:pPr>
            <a:endParaRPr lang="en-SG" sz="2400" dirty="0">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115</a:t>
            </a:fld>
            <a:endParaRPr lang="en-US" dirty="0"/>
          </a:p>
        </p:txBody>
      </p:sp>
    </p:spTree>
    <p:extLst>
      <p:ext uri="{BB962C8B-B14F-4D97-AF65-F5344CB8AC3E}">
        <p14:creationId xmlns:p14="http://schemas.microsoft.com/office/powerpoint/2010/main" val="845472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4" y="1579218"/>
            <a:ext cx="10212432" cy="4644162"/>
          </a:xfrm>
        </p:spPr>
        <p:txBody>
          <a:bodyPr>
            <a:normAutofit/>
          </a:bodyPr>
          <a:lstStyle/>
          <a:p>
            <a:pPr marL="0" indent="0" algn="just">
              <a:spcBef>
                <a:spcPts val="750"/>
              </a:spcBef>
              <a:buNone/>
            </a:pPr>
            <a:r>
              <a:rPr lang="en-US" sz="2400" dirty="0">
                <a:ea typeface="MS Mincho" panose="02020609040205080304" pitchFamily="49" charset="-128"/>
              </a:rPr>
              <a:t>I</a:t>
            </a:r>
            <a:r>
              <a:rPr lang="en-US" sz="2400" dirty="0">
                <a:effectLst/>
                <a:ea typeface="MS Mincho" panose="02020609040205080304" pitchFamily="49" charset="-128"/>
              </a:rPr>
              <a:t>f you are using low-altitude balloons to provide connectivity to ground based IoT devices. Please answer the following questions:</a:t>
            </a:r>
            <a:endParaRPr lang="en-SG" sz="2400" dirty="0">
              <a:effectLst/>
              <a:ea typeface="MS Mincho" panose="02020609040205080304" pitchFamily="49" charset="-128"/>
            </a:endParaRPr>
          </a:p>
          <a:p>
            <a:pPr marL="0" indent="0" algn="just">
              <a:spcBef>
                <a:spcPts val="750"/>
              </a:spcBef>
              <a:buNone/>
            </a:pPr>
            <a:r>
              <a:rPr lang="en-US" sz="2400" dirty="0">
                <a:solidFill>
                  <a:srgbClr val="111111"/>
                </a:solidFill>
                <a:effectLst/>
                <a:ea typeface="MS Mincho" panose="02020609040205080304" pitchFamily="49" charset="-128"/>
              </a:rPr>
              <a:t>(b) Which frequency bands are suitable for communication between balloon and IoT device? Provide appropriate rationale for your choice.  	</a:t>
            </a:r>
            <a:r>
              <a:rPr lang="en-US" sz="2400" dirty="0">
                <a:solidFill>
                  <a:srgbClr val="111111"/>
                </a:solidFill>
                <a:ea typeface="MS Mincho" panose="02020609040205080304" pitchFamily="49" charset="-128"/>
              </a:rPr>
              <a:t>   </a:t>
            </a:r>
            <a:r>
              <a:rPr lang="en-US" sz="2400" b="1" dirty="0">
                <a:solidFill>
                  <a:srgbClr val="111111"/>
                </a:solidFill>
                <a:effectLst/>
                <a:ea typeface="MS Mincho" panose="02020609040205080304" pitchFamily="49" charset="-128"/>
              </a:rPr>
              <a:t>(1 point)</a:t>
            </a:r>
          </a:p>
          <a:p>
            <a:pPr marL="0" indent="0" algn="just">
              <a:spcBef>
                <a:spcPts val="750"/>
              </a:spcBef>
              <a:buNone/>
            </a:pPr>
            <a:endParaRPr lang="en-US" sz="2400" b="1" dirty="0">
              <a:solidFill>
                <a:srgbClr val="111111"/>
              </a:solidFill>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116</a:t>
            </a:fld>
            <a:endParaRPr lang="en-US" dirty="0"/>
          </a:p>
        </p:txBody>
      </p:sp>
    </p:spTree>
    <p:extLst>
      <p:ext uri="{BB962C8B-B14F-4D97-AF65-F5344CB8AC3E}">
        <p14:creationId xmlns:p14="http://schemas.microsoft.com/office/powerpoint/2010/main" val="3286700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3" y="1579218"/>
            <a:ext cx="10952007" cy="4644162"/>
          </a:xfrm>
        </p:spPr>
        <p:txBody>
          <a:bodyPr>
            <a:normAutofit/>
          </a:bodyPr>
          <a:lstStyle/>
          <a:p>
            <a:pPr marL="0" indent="0" algn="just">
              <a:spcBef>
                <a:spcPts val="750"/>
              </a:spcBef>
              <a:buNone/>
            </a:pPr>
            <a:r>
              <a:rPr lang="en-US" sz="2400" dirty="0">
                <a:ea typeface="MS Mincho" panose="02020609040205080304" pitchFamily="49" charset="-128"/>
              </a:rPr>
              <a:t>I</a:t>
            </a:r>
            <a:r>
              <a:rPr lang="en-US" sz="2400" dirty="0">
                <a:effectLst/>
                <a:ea typeface="MS Mincho" panose="02020609040205080304" pitchFamily="49" charset="-128"/>
              </a:rPr>
              <a:t>f you are using low-altitude balloons to provide connectivity to ground based IoT devices. Please answer the following questions:</a:t>
            </a:r>
            <a:endParaRPr lang="en-SG" sz="2400" dirty="0">
              <a:effectLst/>
              <a:ea typeface="MS Mincho" panose="02020609040205080304" pitchFamily="49" charset="-128"/>
            </a:endParaRPr>
          </a:p>
          <a:p>
            <a:pPr marL="0" indent="0" algn="just">
              <a:spcBef>
                <a:spcPts val="750"/>
              </a:spcBef>
              <a:buNone/>
            </a:pPr>
            <a:r>
              <a:rPr lang="en-US" sz="2400" dirty="0">
                <a:solidFill>
                  <a:srgbClr val="111111"/>
                </a:solidFill>
                <a:effectLst/>
                <a:ea typeface="MS Mincho" panose="02020609040205080304" pitchFamily="49" charset="-128"/>
              </a:rPr>
              <a:t>(b) Which frequency bands are suitable for communication between balloon and IoT device? Provide appropriate rationale for your choice.  	</a:t>
            </a:r>
            <a:r>
              <a:rPr lang="en-US" sz="2400" dirty="0">
                <a:solidFill>
                  <a:srgbClr val="111111"/>
                </a:solidFill>
                <a:ea typeface="MS Mincho" panose="02020609040205080304" pitchFamily="49" charset="-128"/>
              </a:rPr>
              <a:t>   		      </a:t>
            </a:r>
            <a:r>
              <a:rPr lang="en-US" sz="2400" b="1" dirty="0">
                <a:solidFill>
                  <a:srgbClr val="111111"/>
                </a:solidFill>
                <a:effectLst/>
                <a:ea typeface="MS Mincho" panose="02020609040205080304" pitchFamily="49" charset="-128"/>
              </a:rPr>
              <a:t>(1 point)</a:t>
            </a:r>
          </a:p>
          <a:p>
            <a:pPr marL="0" indent="0" algn="just">
              <a:spcBef>
                <a:spcPts val="750"/>
              </a:spcBef>
              <a:buNone/>
            </a:pPr>
            <a:endParaRPr lang="en-SG" sz="2400" dirty="0">
              <a:solidFill>
                <a:srgbClr val="111111"/>
              </a:solidFill>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Sub-GHz bands due to their superior propagation characteristics. Ideally, we should be looking at ISM frequency bands. For some application, perhaps, 2.4 GHz may also work. </a:t>
            </a:r>
            <a:endParaRPr lang="en-SG" sz="2400" dirty="0">
              <a:effectLst/>
              <a:ea typeface="Times New Roman" panose="02020603050405020304" pitchFamily="18" charset="0"/>
            </a:endParaRPr>
          </a:p>
          <a:p>
            <a:pPr marL="0" indent="0" algn="just">
              <a:spcBef>
                <a:spcPts val="750"/>
              </a:spcBef>
              <a:buNone/>
            </a:pPr>
            <a:endParaRPr lang="en-US" sz="2400" b="1" dirty="0">
              <a:solidFill>
                <a:srgbClr val="111111"/>
              </a:solidFill>
              <a:effectLst/>
              <a:ea typeface="MS Mincho" panose="02020609040205080304" pitchFamily="49" charset="-128"/>
            </a:endParaRPr>
          </a:p>
          <a:p>
            <a:pPr marL="0" indent="0" algn="just">
              <a:spcBef>
                <a:spcPts val="750"/>
              </a:spcBef>
              <a:buNone/>
            </a:pPr>
            <a:endParaRPr lang="en-US" sz="2400" b="1" dirty="0">
              <a:solidFill>
                <a:srgbClr val="111111"/>
              </a:solidFill>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117</a:t>
            </a:fld>
            <a:endParaRPr lang="en-US" dirty="0"/>
          </a:p>
        </p:txBody>
      </p:sp>
    </p:spTree>
    <p:extLst>
      <p:ext uri="{BB962C8B-B14F-4D97-AF65-F5344CB8AC3E}">
        <p14:creationId xmlns:p14="http://schemas.microsoft.com/office/powerpoint/2010/main" val="17818496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3" y="1579218"/>
            <a:ext cx="10952007" cy="4644162"/>
          </a:xfrm>
        </p:spPr>
        <p:txBody>
          <a:bodyPr>
            <a:normAutofit/>
          </a:bodyPr>
          <a:lstStyle/>
          <a:p>
            <a:pPr marL="0" indent="0" algn="just">
              <a:spcBef>
                <a:spcPts val="750"/>
              </a:spcBef>
              <a:buNone/>
            </a:pPr>
            <a:r>
              <a:rPr lang="en-US" sz="2400" dirty="0">
                <a:solidFill>
                  <a:srgbClr val="111111"/>
                </a:solidFill>
                <a:effectLst/>
                <a:ea typeface="MS Mincho" panose="02020609040205080304" pitchFamily="49" charset="-128"/>
              </a:rPr>
              <a:t>(b) Which frequency bands are suitable for communication between balloon and IoT device? Provide appropriate rationale for your choice.  	</a:t>
            </a:r>
            <a:r>
              <a:rPr lang="en-US" sz="2400" dirty="0">
                <a:solidFill>
                  <a:srgbClr val="111111"/>
                </a:solidFill>
                <a:ea typeface="MS Mincho" panose="02020609040205080304" pitchFamily="49" charset="-128"/>
              </a:rPr>
              <a:t>   		      </a:t>
            </a:r>
            <a:r>
              <a:rPr lang="en-US" sz="2400" b="1" dirty="0">
                <a:solidFill>
                  <a:srgbClr val="111111"/>
                </a:solidFill>
                <a:effectLst/>
                <a:ea typeface="MS Mincho" panose="02020609040205080304" pitchFamily="49" charset="-128"/>
              </a:rPr>
              <a:t>(1 point)</a:t>
            </a:r>
          </a:p>
          <a:p>
            <a:pPr marL="0" indent="0" algn="just">
              <a:spcBef>
                <a:spcPts val="750"/>
              </a:spcBef>
              <a:buNone/>
            </a:pPr>
            <a:endParaRPr lang="en-SG" sz="2400" dirty="0">
              <a:solidFill>
                <a:srgbClr val="111111"/>
              </a:solidFill>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Sub-GHz bands due to their superior propagation characteristics. Ideally, we should be looking at ISM frequency bands. For some application, perhaps, 2.4 GHz may also work. </a:t>
            </a:r>
            <a:endParaRPr lang="en-SG" sz="2400" dirty="0">
              <a:effectLst/>
              <a:ea typeface="Times New Roman" panose="02020603050405020304" pitchFamily="18" charset="0"/>
            </a:endParaRPr>
          </a:p>
          <a:p>
            <a:pPr marL="0" indent="0" algn="just">
              <a:spcBef>
                <a:spcPts val="750"/>
              </a:spcBef>
              <a:buNone/>
            </a:pPr>
            <a:endParaRPr lang="en-US" sz="2400" b="1" dirty="0">
              <a:solidFill>
                <a:srgbClr val="111111"/>
              </a:solidFill>
              <a:effectLst/>
              <a:ea typeface="MS Mincho" panose="02020609040205080304" pitchFamily="49" charset="-128"/>
            </a:endParaRPr>
          </a:p>
          <a:p>
            <a:pPr marL="0" indent="0" algn="just">
              <a:spcBef>
                <a:spcPts val="750"/>
              </a:spcBef>
              <a:buNone/>
            </a:pPr>
            <a:endParaRPr lang="en-US" sz="2400" b="1" dirty="0">
              <a:solidFill>
                <a:srgbClr val="111111"/>
              </a:solidFill>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118</a:t>
            </a:fld>
            <a:endParaRPr lang="en-US" dirty="0"/>
          </a:p>
        </p:txBody>
      </p:sp>
    </p:spTree>
    <p:extLst>
      <p:ext uri="{BB962C8B-B14F-4D97-AF65-F5344CB8AC3E}">
        <p14:creationId xmlns:p14="http://schemas.microsoft.com/office/powerpoint/2010/main" val="12477337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3" y="1579218"/>
            <a:ext cx="10952007" cy="4644162"/>
          </a:xfrm>
        </p:spPr>
        <p:txBody>
          <a:bodyPr>
            <a:normAutofit/>
          </a:bodyPr>
          <a:lstStyle/>
          <a:p>
            <a:pPr marL="0" indent="0" algn="just">
              <a:spcBef>
                <a:spcPts val="750"/>
              </a:spcBef>
              <a:buNone/>
            </a:pPr>
            <a:r>
              <a:rPr lang="en-US" sz="2400" dirty="0">
                <a:solidFill>
                  <a:srgbClr val="111111"/>
                </a:solidFill>
                <a:effectLst/>
                <a:ea typeface="MS Mincho" panose="02020609040205080304" pitchFamily="49" charset="-128"/>
              </a:rPr>
              <a:t>(c) From a wireless communication perspective, what are two advantages and disadvantages of using balloons for connectivity in IoT devices compared to satellite-based solutions?</a:t>
            </a:r>
            <a:r>
              <a:rPr lang="en-SG" sz="2400" dirty="0">
                <a:ea typeface="MS Mincho" panose="02020609040205080304" pitchFamily="49" charset="-128"/>
              </a:rPr>
              <a:t> 								       </a:t>
            </a:r>
            <a:r>
              <a:rPr lang="en-US" sz="2400" b="1" dirty="0">
                <a:solidFill>
                  <a:srgbClr val="111111"/>
                </a:solidFill>
                <a:effectLst/>
                <a:ea typeface="MS Mincho" panose="02020609040205080304" pitchFamily="49" charset="-128"/>
              </a:rPr>
              <a:t>(</a:t>
            </a:r>
            <a:r>
              <a:rPr lang="en-US" sz="2400" b="1" dirty="0">
                <a:solidFill>
                  <a:srgbClr val="111111"/>
                </a:solidFill>
                <a:ea typeface="MS Mincho" panose="02020609040205080304" pitchFamily="49" charset="-128"/>
              </a:rPr>
              <a:t>2</a:t>
            </a:r>
            <a:r>
              <a:rPr lang="en-US" sz="2400" b="1" dirty="0">
                <a:solidFill>
                  <a:srgbClr val="111111"/>
                </a:solidFill>
                <a:effectLst/>
                <a:ea typeface="MS Mincho" panose="02020609040205080304" pitchFamily="49" charset="-128"/>
              </a:rPr>
              <a:t> point)</a:t>
            </a:r>
          </a:p>
          <a:p>
            <a:pPr marL="0" indent="0" algn="just">
              <a:spcBef>
                <a:spcPts val="750"/>
              </a:spcBef>
              <a:buNone/>
            </a:pPr>
            <a:endParaRPr lang="en-SG" sz="2400" dirty="0">
              <a:solidFill>
                <a:srgbClr val="111111"/>
              </a:solidFill>
              <a:effectLst/>
              <a:ea typeface="Times New Roman" panose="02020603050405020304" pitchFamily="18" charset="0"/>
            </a:endParaRPr>
          </a:p>
          <a:p>
            <a:pPr marL="0" indent="0" algn="just">
              <a:spcBef>
                <a:spcPts val="750"/>
              </a:spcBef>
              <a:buNone/>
            </a:pPr>
            <a:endParaRPr lang="en-US" sz="2400" b="1" dirty="0">
              <a:solidFill>
                <a:srgbClr val="111111"/>
              </a:solidFill>
              <a:effectLst/>
              <a:ea typeface="MS Mincho" panose="02020609040205080304" pitchFamily="49" charset="-128"/>
            </a:endParaRPr>
          </a:p>
          <a:p>
            <a:pPr marL="0" indent="0" algn="just">
              <a:spcBef>
                <a:spcPts val="750"/>
              </a:spcBef>
              <a:buNone/>
            </a:pPr>
            <a:endParaRPr lang="en-US" sz="2400" b="1" dirty="0">
              <a:solidFill>
                <a:srgbClr val="111111"/>
              </a:solidFill>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119</a:t>
            </a:fld>
            <a:endParaRPr lang="en-US" dirty="0"/>
          </a:p>
        </p:txBody>
      </p:sp>
    </p:spTree>
    <p:extLst>
      <p:ext uri="{BB962C8B-B14F-4D97-AF65-F5344CB8AC3E}">
        <p14:creationId xmlns:p14="http://schemas.microsoft.com/office/powerpoint/2010/main" val="1352854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descr="Image"/>
          <p:cNvPicPr>
            <a:picLocks noChangeAspect="1"/>
          </p:cNvPicPr>
          <p:nvPr/>
        </p:nvPicPr>
        <p:blipFill>
          <a:blip r:embed="rId3"/>
          <a:stretch>
            <a:fillRect/>
          </a:stretch>
        </p:blipFill>
        <p:spPr>
          <a:xfrm>
            <a:off x="2499788" y="2123733"/>
            <a:ext cx="1778997" cy="874250"/>
          </a:xfrm>
          <a:prstGeom prst="rect">
            <a:avLst/>
          </a:prstGeom>
          <a:ln w="12700">
            <a:miter lim="400000"/>
          </a:ln>
        </p:spPr>
      </p:pic>
      <p:pic>
        <p:nvPicPr>
          <p:cNvPr id="51" name="Image" descr="Image"/>
          <p:cNvPicPr>
            <a:picLocks noChangeAspect="1"/>
          </p:cNvPicPr>
          <p:nvPr/>
        </p:nvPicPr>
        <p:blipFill>
          <a:blip r:embed="rId4"/>
          <a:srcRect l="7152" t="11117" r="5905" b="8625"/>
          <a:stretch>
            <a:fillRect/>
          </a:stretch>
        </p:blipFill>
        <p:spPr>
          <a:xfrm>
            <a:off x="5292329" y="2054514"/>
            <a:ext cx="1428011" cy="943469"/>
          </a:xfrm>
          <a:custGeom>
            <a:avLst/>
            <a:gdLst/>
            <a:ahLst/>
            <a:cxnLst>
              <a:cxn ang="0">
                <a:pos x="wd2" y="hd2"/>
              </a:cxn>
              <a:cxn ang="5400000">
                <a:pos x="wd2" y="hd2"/>
              </a:cxn>
              <a:cxn ang="10800000">
                <a:pos x="wd2" y="hd2"/>
              </a:cxn>
              <a:cxn ang="16200000">
                <a:pos x="wd2" y="hd2"/>
              </a:cxn>
            </a:cxnLst>
            <a:rect l="0" t="0" r="r" b="b"/>
            <a:pathLst>
              <a:path w="21575" h="21573" extrusionOk="0">
                <a:moveTo>
                  <a:pt x="13947" y="6"/>
                </a:moveTo>
                <a:cubicBezTo>
                  <a:pt x="13695" y="38"/>
                  <a:pt x="13353" y="208"/>
                  <a:pt x="12709" y="544"/>
                </a:cubicBezTo>
                <a:cubicBezTo>
                  <a:pt x="12062" y="880"/>
                  <a:pt x="10663" y="1608"/>
                  <a:pt x="9599" y="2162"/>
                </a:cubicBezTo>
                <a:cubicBezTo>
                  <a:pt x="8535" y="2717"/>
                  <a:pt x="6646" y="3690"/>
                  <a:pt x="5399" y="4324"/>
                </a:cubicBezTo>
                <a:cubicBezTo>
                  <a:pt x="4055" y="5007"/>
                  <a:pt x="3072" y="5563"/>
                  <a:pt x="2986" y="5686"/>
                </a:cubicBezTo>
                <a:cubicBezTo>
                  <a:pt x="2762" y="6004"/>
                  <a:pt x="2580" y="6735"/>
                  <a:pt x="2370" y="8185"/>
                </a:cubicBezTo>
                <a:cubicBezTo>
                  <a:pt x="2265" y="8914"/>
                  <a:pt x="2137" y="9567"/>
                  <a:pt x="2086" y="9640"/>
                </a:cubicBezTo>
                <a:cubicBezTo>
                  <a:pt x="2035" y="9712"/>
                  <a:pt x="1559" y="9987"/>
                  <a:pt x="1027" y="10249"/>
                </a:cubicBezTo>
                <a:cubicBezTo>
                  <a:pt x="495" y="10512"/>
                  <a:pt x="34" y="10762"/>
                  <a:pt x="5" y="10802"/>
                </a:cubicBezTo>
                <a:cubicBezTo>
                  <a:pt x="-25" y="10843"/>
                  <a:pt x="97" y="11019"/>
                  <a:pt x="275" y="11192"/>
                </a:cubicBezTo>
                <a:cubicBezTo>
                  <a:pt x="649" y="11553"/>
                  <a:pt x="843" y="11841"/>
                  <a:pt x="983" y="12247"/>
                </a:cubicBezTo>
                <a:cubicBezTo>
                  <a:pt x="1070" y="12500"/>
                  <a:pt x="1070" y="12588"/>
                  <a:pt x="979" y="12989"/>
                </a:cubicBezTo>
                <a:lnTo>
                  <a:pt x="874" y="13445"/>
                </a:lnTo>
                <a:lnTo>
                  <a:pt x="1067" y="13676"/>
                </a:lnTo>
                <a:cubicBezTo>
                  <a:pt x="1289" y="13945"/>
                  <a:pt x="2099" y="14641"/>
                  <a:pt x="3061" y="15386"/>
                </a:cubicBezTo>
                <a:cubicBezTo>
                  <a:pt x="3732" y="15906"/>
                  <a:pt x="6041" y="17368"/>
                  <a:pt x="6377" y="17486"/>
                </a:cubicBezTo>
                <a:cubicBezTo>
                  <a:pt x="6476" y="17521"/>
                  <a:pt x="6643" y="17602"/>
                  <a:pt x="6746" y="17665"/>
                </a:cubicBezTo>
                <a:cubicBezTo>
                  <a:pt x="6848" y="17729"/>
                  <a:pt x="7006" y="17798"/>
                  <a:pt x="7098" y="17819"/>
                </a:cubicBezTo>
                <a:cubicBezTo>
                  <a:pt x="7580" y="17932"/>
                  <a:pt x="8595" y="18432"/>
                  <a:pt x="9203" y="18854"/>
                </a:cubicBezTo>
                <a:cubicBezTo>
                  <a:pt x="9420" y="19005"/>
                  <a:pt x="10629" y="20096"/>
                  <a:pt x="12001" y="21384"/>
                </a:cubicBezTo>
                <a:cubicBezTo>
                  <a:pt x="12111" y="21487"/>
                  <a:pt x="12209" y="21572"/>
                  <a:pt x="12218" y="21573"/>
                </a:cubicBezTo>
                <a:cubicBezTo>
                  <a:pt x="12227" y="21574"/>
                  <a:pt x="13395" y="20656"/>
                  <a:pt x="14817" y="19530"/>
                </a:cubicBezTo>
                <a:cubicBezTo>
                  <a:pt x="16239" y="18403"/>
                  <a:pt x="18138" y="16901"/>
                  <a:pt x="19037" y="16190"/>
                </a:cubicBezTo>
                <a:cubicBezTo>
                  <a:pt x="19936" y="15480"/>
                  <a:pt x="20876" y="14729"/>
                  <a:pt x="21125" y="14526"/>
                </a:cubicBezTo>
                <a:lnTo>
                  <a:pt x="21575" y="14157"/>
                </a:lnTo>
                <a:lnTo>
                  <a:pt x="20594" y="13425"/>
                </a:lnTo>
                <a:cubicBezTo>
                  <a:pt x="19745" y="12793"/>
                  <a:pt x="19548" y="12602"/>
                  <a:pt x="19169" y="12026"/>
                </a:cubicBezTo>
                <a:cubicBezTo>
                  <a:pt x="18585" y="11140"/>
                  <a:pt x="18192" y="9959"/>
                  <a:pt x="17572" y="7233"/>
                </a:cubicBezTo>
                <a:cubicBezTo>
                  <a:pt x="16988" y="4668"/>
                  <a:pt x="16526" y="3167"/>
                  <a:pt x="15984" y="2085"/>
                </a:cubicBezTo>
                <a:cubicBezTo>
                  <a:pt x="15530" y="1178"/>
                  <a:pt x="15140" y="655"/>
                  <a:pt x="14658" y="298"/>
                </a:cubicBezTo>
                <a:cubicBezTo>
                  <a:pt x="14366" y="82"/>
                  <a:pt x="14200" y="-26"/>
                  <a:pt x="13947" y="6"/>
                </a:cubicBezTo>
                <a:close/>
              </a:path>
            </a:pathLst>
          </a:custGeom>
          <a:ln w="12700">
            <a:miter lim="400000"/>
          </a:ln>
        </p:spPr>
      </p:pic>
      <p:pic>
        <p:nvPicPr>
          <p:cNvPr id="52" name="Image" descr="Image"/>
          <p:cNvPicPr>
            <a:picLocks noChangeAspect="1"/>
          </p:cNvPicPr>
          <p:nvPr/>
        </p:nvPicPr>
        <p:blipFill>
          <a:blip r:embed="rId5"/>
          <a:srcRect l="42" t="53005" r="72690" b="22823"/>
          <a:stretch>
            <a:fillRect/>
          </a:stretch>
        </p:blipFill>
        <p:spPr>
          <a:xfrm>
            <a:off x="5406338" y="3742526"/>
            <a:ext cx="1199996" cy="1063758"/>
          </a:xfrm>
          <a:custGeom>
            <a:avLst/>
            <a:gdLst/>
            <a:ahLst/>
            <a:cxnLst>
              <a:cxn ang="0">
                <a:pos x="wd2" y="hd2"/>
              </a:cxn>
              <a:cxn ang="5400000">
                <a:pos x="wd2" y="hd2"/>
              </a:cxn>
              <a:cxn ang="10800000">
                <a:pos x="wd2" y="hd2"/>
              </a:cxn>
              <a:cxn ang="16200000">
                <a:pos x="wd2" y="hd2"/>
              </a:cxn>
            </a:cxnLst>
            <a:rect l="0" t="0" r="r" b="b"/>
            <a:pathLst>
              <a:path w="21600" h="21600" extrusionOk="0">
                <a:moveTo>
                  <a:pt x="12499" y="0"/>
                </a:moveTo>
                <a:cubicBezTo>
                  <a:pt x="11886" y="641"/>
                  <a:pt x="10417" y="2049"/>
                  <a:pt x="10172" y="2201"/>
                </a:cubicBezTo>
                <a:cubicBezTo>
                  <a:pt x="10063" y="2268"/>
                  <a:pt x="9855" y="2189"/>
                  <a:pt x="9518" y="1953"/>
                </a:cubicBezTo>
                <a:cubicBezTo>
                  <a:pt x="9246" y="1762"/>
                  <a:pt x="8986" y="1624"/>
                  <a:pt x="8939" y="1643"/>
                </a:cubicBezTo>
                <a:cubicBezTo>
                  <a:pt x="8891" y="1663"/>
                  <a:pt x="8511" y="2041"/>
                  <a:pt x="8095" y="2484"/>
                </a:cubicBezTo>
                <a:cubicBezTo>
                  <a:pt x="5688" y="5048"/>
                  <a:pt x="4653" y="6136"/>
                  <a:pt x="3214" y="7611"/>
                </a:cubicBezTo>
                <a:cubicBezTo>
                  <a:pt x="2591" y="8251"/>
                  <a:pt x="1604" y="9294"/>
                  <a:pt x="1023" y="9931"/>
                </a:cubicBezTo>
                <a:lnTo>
                  <a:pt x="0" y="11050"/>
                </a:lnTo>
                <a:lnTo>
                  <a:pt x="210" y="11306"/>
                </a:lnTo>
                <a:cubicBezTo>
                  <a:pt x="344" y="11469"/>
                  <a:pt x="601" y="11692"/>
                  <a:pt x="779" y="11795"/>
                </a:cubicBezTo>
                <a:cubicBezTo>
                  <a:pt x="1053" y="11955"/>
                  <a:pt x="1101" y="12047"/>
                  <a:pt x="1101" y="12411"/>
                </a:cubicBezTo>
                <a:cubicBezTo>
                  <a:pt x="1101" y="12758"/>
                  <a:pt x="1015" y="12935"/>
                  <a:pt x="660" y="13347"/>
                </a:cubicBezTo>
                <a:cubicBezTo>
                  <a:pt x="234" y="13841"/>
                  <a:pt x="230" y="13862"/>
                  <a:pt x="430" y="14027"/>
                </a:cubicBezTo>
                <a:cubicBezTo>
                  <a:pt x="751" y="14290"/>
                  <a:pt x="2763" y="15756"/>
                  <a:pt x="5121" y="17443"/>
                </a:cubicBezTo>
                <a:cubicBezTo>
                  <a:pt x="5774" y="17909"/>
                  <a:pt x="6612" y="18511"/>
                  <a:pt x="6981" y="18780"/>
                </a:cubicBezTo>
                <a:cubicBezTo>
                  <a:pt x="7350" y="19049"/>
                  <a:pt x="8215" y="19674"/>
                  <a:pt x="8905" y="20167"/>
                </a:cubicBezTo>
                <a:cubicBezTo>
                  <a:pt x="9595" y="20660"/>
                  <a:pt x="10215" y="21136"/>
                  <a:pt x="10283" y="21229"/>
                </a:cubicBezTo>
                <a:cubicBezTo>
                  <a:pt x="10352" y="21322"/>
                  <a:pt x="10453" y="21401"/>
                  <a:pt x="10504" y="21401"/>
                </a:cubicBezTo>
                <a:cubicBezTo>
                  <a:pt x="10607" y="21401"/>
                  <a:pt x="11101" y="20888"/>
                  <a:pt x="14819" y="16942"/>
                </a:cubicBezTo>
                <a:cubicBezTo>
                  <a:pt x="19056" y="12446"/>
                  <a:pt x="19578" y="11847"/>
                  <a:pt x="19442" y="11662"/>
                </a:cubicBezTo>
                <a:cubicBezTo>
                  <a:pt x="19378" y="11574"/>
                  <a:pt x="19032" y="11317"/>
                  <a:pt x="18670" y="11088"/>
                </a:cubicBezTo>
                <a:cubicBezTo>
                  <a:pt x="18207" y="10796"/>
                  <a:pt x="18038" y="10632"/>
                  <a:pt x="18108" y="10538"/>
                </a:cubicBezTo>
                <a:cubicBezTo>
                  <a:pt x="18517" y="9988"/>
                  <a:pt x="19974" y="8344"/>
                  <a:pt x="19974" y="8433"/>
                </a:cubicBezTo>
                <a:cubicBezTo>
                  <a:pt x="19974" y="8494"/>
                  <a:pt x="20069" y="8372"/>
                  <a:pt x="20181" y="8165"/>
                </a:cubicBezTo>
                <a:cubicBezTo>
                  <a:pt x="20324" y="7900"/>
                  <a:pt x="20432" y="7811"/>
                  <a:pt x="20553" y="7864"/>
                </a:cubicBezTo>
                <a:cubicBezTo>
                  <a:pt x="20673" y="7915"/>
                  <a:pt x="20711" y="7890"/>
                  <a:pt x="20675" y="7776"/>
                </a:cubicBezTo>
                <a:cubicBezTo>
                  <a:pt x="20626" y="7618"/>
                  <a:pt x="21390" y="6600"/>
                  <a:pt x="21600" y="6519"/>
                </a:cubicBezTo>
                <a:lnTo>
                  <a:pt x="21600" y="4211"/>
                </a:lnTo>
                <a:cubicBezTo>
                  <a:pt x="21503" y="4311"/>
                  <a:pt x="21402" y="4401"/>
                  <a:pt x="21319" y="4448"/>
                </a:cubicBezTo>
                <a:cubicBezTo>
                  <a:pt x="21177" y="4527"/>
                  <a:pt x="21075" y="4630"/>
                  <a:pt x="21092" y="4681"/>
                </a:cubicBezTo>
                <a:cubicBezTo>
                  <a:pt x="21109" y="4731"/>
                  <a:pt x="20882" y="5084"/>
                  <a:pt x="20587" y="5468"/>
                </a:cubicBezTo>
                <a:cubicBezTo>
                  <a:pt x="20118" y="6079"/>
                  <a:pt x="20015" y="6161"/>
                  <a:pt x="19751" y="6114"/>
                </a:cubicBezTo>
                <a:cubicBezTo>
                  <a:pt x="19495" y="6068"/>
                  <a:pt x="19468" y="6087"/>
                  <a:pt x="19574" y="6232"/>
                </a:cubicBezTo>
                <a:cubicBezTo>
                  <a:pt x="19675" y="6369"/>
                  <a:pt x="19661" y="6459"/>
                  <a:pt x="19503" y="6698"/>
                </a:cubicBezTo>
                <a:cubicBezTo>
                  <a:pt x="19395" y="6862"/>
                  <a:pt x="19260" y="6989"/>
                  <a:pt x="19205" y="6977"/>
                </a:cubicBezTo>
                <a:cubicBezTo>
                  <a:pt x="19151" y="6966"/>
                  <a:pt x="19079" y="7040"/>
                  <a:pt x="19046" y="7145"/>
                </a:cubicBezTo>
                <a:cubicBezTo>
                  <a:pt x="19013" y="7251"/>
                  <a:pt x="18944" y="7348"/>
                  <a:pt x="18890" y="7359"/>
                </a:cubicBezTo>
                <a:cubicBezTo>
                  <a:pt x="18836" y="7370"/>
                  <a:pt x="18677" y="7522"/>
                  <a:pt x="18535" y="7695"/>
                </a:cubicBezTo>
                <a:lnTo>
                  <a:pt x="18274" y="8009"/>
                </a:lnTo>
                <a:lnTo>
                  <a:pt x="17810" y="7707"/>
                </a:lnTo>
                <a:cubicBezTo>
                  <a:pt x="17554" y="7538"/>
                  <a:pt x="16677" y="6931"/>
                  <a:pt x="15859" y="6358"/>
                </a:cubicBezTo>
                <a:cubicBezTo>
                  <a:pt x="14170" y="5176"/>
                  <a:pt x="13859" y="4962"/>
                  <a:pt x="13427" y="4688"/>
                </a:cubicBezTo>
                <a:cubicBezTo>
                  <a:pt x="12880" y="4342"/>
                  <a:pt x="11431" y="3254"/>
                  <a:pt x="11371" y="3145"/>
                </a:cubicBezTo>
                <a:cubicBezTo>
                  <a:pt x="11296" y="3008"/>
                  <a:pt x="12287" y="2066"/>
                  <a:pt x="12387" y="2178"/>
                </a:cubicBezTo>
                <a:cubicBezTo>
                  <a:pt x="12428" y="2224"/>
                  <a:pt x="12450" y="2202"/>
                  <a:pt x="12431" y="2132"/>
                </a:cubicBezTo>
                <a:cubicBezTo>
                  <a:pt x="12384" y="1961"/>
                  <a:pt x="13482" y="910"/>
                  <a:pt x="13613" y="1001"/>
                </a:cubicBezTo>
                <a:cubicBezTo>
                  <a:pt x="13670" y="1041"/>
                  <a:pt x="13687" y="1018"/>
                  <a:pt x="13650" y="951"/>
                </a:cubicBezTo>
                <a:cubicBezTo>
                  <a:pt x="13604" y="868"/>
                  <a:pt x="14063" y="391"/>
                  <a:pt x="14494" y="0"/>
                </a:cubicBezTo>
                <a:lnTo>
                  <a:pt x="12499" y="0"/>
                </a:lnTo>
                <a:close/>
                <a:moveTo>
                  <a:pt x="20042" y="21050"/>
                </a:moveTo>
                <a:cubicBezTo>
                  <a:pt x="19949" y="21078"/>
                  <a:pt x="19878" y="21119"/>
                  <a:pt x="19812" y="21164"/>
                </a:cubicBezTo>
                <a:cubicBezTo>
                  <a:pt x="19968" y="21339"/>
                  <a:pt x="20058" y="21309"/>
                  <a:pt x="20042" y="21084"/>
                </a:cubicBezTo>
                <a:cubicBezTo>
                  <a:pt x="20041" y="21070"/>
                  <a:pt x="20051" y="21063"/>
                  <a:pt x="20052" y="21050"/>
                </a:cubicBezTo>
                <a:cubicBezTo>
                  <a:pt x="20049" y="21051"/>
                  <a:pt x="20045" y="21049"/>
                  <a:pt x="20042" y="21050"/>
                </a:cubicBezTo>
                <a:close/>
                <a:moveTo>
                  <a:pt x="21136" y="21547"/>
                </a:moveTo>
                <a:cubicBezTo>
                  <a:pt x="20980" y="21573"/>
                  <a:pt x="21108" y="21600"/>
                  <a:pt x="21420" y="21600"/>
                </a:cubicBezTo>
                <a:cubicBezTo>
                  <a:pt x="21508" y="21600"/>
                  <a:pt x="21544" y="21596"/>
                  <a:pt x="21600" y="21592"/>
                </a:cubicBezTo>
                <a:lnTo>
                  <a:pt x="21600" y="21547"/>
                </a:lnTo>
                <a:cubicBezTo>
                  <a:pt x="21449" y="21533"/>
                  <a:pt x="21263" y="21525"/>
                  <a:pt x="21136" y="21547"/>
                </a:cubicBezTo>
                <a:close/>
              </a:path>
            </a:pathLst>
          </a:custGeom>
          <a:ln w="12700">
            <a:miter lim="400000"/>
          </a:ln>
        </p:spPr>
      </p:pic>
      <p:sp>
        <p:nvSpPr>
          <p:cNvPr id="54" name="𝜇W"/>
          <p:cNvSpPr txBox="1"/>
          <p:nvPr/>
        </p:nvSpPr>
        <p:spPr>
          <a:xfrm>
            <a:off x="5581539" y="4785901"/>
            <a:ext cx="849593" cy="90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nSpc>
                <a:spcPts val="7200"/>
              </a:lnSpc>
              <a:defRPr sz="6000">
                <a:solidFill>
                  <a:srgbClr val="AB1837"/>
                </a:solidFill>
              </a:defRPr>
            </a:lvl1pPr>
          </a:lstStyle>
          <a:p>
            <a:r>
              <a:rPr sz="4219"/>
              <a:t>𝜇W</a:t>
            </a:r>
          </a:p>
        </p:txBody>
      </p:sp>
      <p:sp>
        <p:nvSpPr>
          <p:cNvPr id="15" name="TextBox 14">
            <a:extLst>
              <a:ext uri="{FF2B5EF4-FFF2-40B4-BE49-F238E27FC236}">
                <a16:creationId xmlns:a16="http://schemas.microsoft.com/office/drawing/2014/main" id="{22A7CCCF-E02B-4A1E-BF06-AB01A761F11E}"/>
              </a:ext>
            </a:extLst>
          </p:cNvPr>
          <p:cNvSpPr txBox="1"/>
          <p:nvPr/>
        </p:nvSpPr>
        <p:spPr>
          <a:xfrm>
            <a:off x="2418521" y="5835957"/>
            <a:ext cx="7354956" cy="646331"/>
          </a:xfrm>
          <a:prstGeom prst="rect">
            <a:avLst/>
          </a:prstGeom>
          <a:noFill/>
        </p:spPr>
        <p:txBody>
          <a:bodyPr wrap="square">
            <a:spAutoFit/>
          </a:bodyPr>
          <a:lstStyle/>
          <a:p>
            <a:pPr algn="ctr"/>
            <a:r>
              <a:rPr lang="en-GB" b="1" dirty="0">
                <a:latin typeface="+mj-lt"/>
              </a:rPr>
              <a:t>Energy harvester </a:t>
            </a:r>
          </a:p>
          <a:p>
            <a:pPr algn="ctr"/>
            <a:r>
              <a:rPr lang="en-SE" dirty="0">
                <a:latin typeface="+mj-lt"/>
              </a:rPr>
              <a:t>Microwatts of </a:t>
            </a:r>
            <a:r>
              <a:rPr lang="en-GB" dirty="0">
                <a:latin typeface="+mj-lt"/>
              </a:rPr>
              <a:t>power</a:t>
            </a:r>
            <a:r>
              <a:rPr lang="en-SE" dirty="0">
                <a:latin typeface="+mj-lt"/>
              </a:rPr>
              <a:t> available to harvest from ambient sources</a:t>
            </a:r>
          </a:p>
        </p:txBody>
      </p:sp>
      <p:sp>
        <p:nvSpPr>
          <p:cNvPr id="4" name="Slide Number Placeholder 3">
            <a:extLst>
              <a:ext uri="{FF2B5EF4-FFF2-40B4-BE49-F238E27FC236}">
                <a16:creationId xmlns:a16="http://schemas.microsoft.com/office/drawing/2014/main" id="{A2DA5E02-8D3B-40F3-84B3-05CDF3D99F42}"/>
              </a:ext>
            </a:extLst>
          </p:cNvPr>
          <p:cNvSpPr>
            <a:spLocks noGrp="1"/>
          </p:cNvSpPr>
          <p:nvPr>
            <p:ph type="sldNum" sz="quarter" idx="2"/>
          </p:nvPr>
        </p:nvSpPr>
        <p:spPr/>
        <p:txBody>
          <a:bodyPr/>
          <a:lstStyle/>
          <a:p>
            <a:fld id="{86CB4B4D-7CA3-9044-876B-883B54F8677D}" type="slidenum">
              <a:rPr lang="en-SE" smtClean="0"/>
              <a:t>12</a:t>
            </a:fld>
            <a:endParaRPr lang="en-SE"/>
          </a:p>
        </p:txBody>
      </p:sp>
      <p:sp>
        <p:nvSpPr>
          <p:cNvPr id="18" name="Title 1">
            <a:extLst>
              <a:ext uri="{FF2B5EF4-FFF2-40B4-BE49-F238E27FC236}">
                <a16:creationId xmlns:a16="http://schemas.microsoft.com/office/drawing/2014/main" id="{58E5D7F8-8B48-4C94-B8C8-DCC900B2A1D6}"/>
              </a:ext>
            </a:extLst>
          </p:cNvPr>
          <p:cNvSpPr>
            <a:spLocks noGrp="1"/>
          </p:cNvSpPr>
          <p:nvPr>
            <p:ph type="title"/>
          </p:nvPr>
        </p:nvSpPr>
        <p:spPr>
          <a:xfrm>
            <a:off x="377686" y="375074"/>
            <a:ext cx="11436627" cy="1325563"/>
          </a:xfrm>
        </p:spPr>
        <p:txBody>
          <a:bodyPr>
            <a:noAutofit/>
          </a:bodyPr>
          <a:lstStyle/>
          <a:p>
            <a:r>
              <a:rPr lang="en-US" sz="4000" dirty="0">
                <a:latin typeface="+mn-lt"/>
              </a:rPr>
              <a:t>What's next? Embedded systems on harvested energy</a:t>
            </a:r>
          </a:p>
        </p:txBody>
      </p:sp>
      <p:pic>
        <p:nvPicPr>
          <p:cNvPr id="3" name="Picture 2">
            <a:extLst>
              <a:ext uri="{FF2B5EF4-FFF2-40B4-BE49-F238E27FC236}">
                <a16:creationId xmlns:a16="http://schemas.microsoft.com/office/drawing/2014/main" id="{585A54DD-47E9-9250-5847-A8B762070E82}"/>
              </a:ext>
            </a:extLst>
          </p:cNvPr>
          <p:cNvPicPr>
            <a:picLocks noChangeAspect="1"/>
          </p:cNvPicPr>
          <p:nvPr/>
        </p:nvPicPr>
        <p:blipFill>
          <a:blip r:embed="rId6"/>
          <a:stretch>
            <a:fillRect/>
          </a:stretch>
        </p:blipFill>
        <p:spPr>
          <a:xfrm>
            <a:off x="7733884" y="1754670"/>
            <a:ext cx="1753431" cy="1168954"/>
          </a:xfrm>
          <a:prstGeom prst="rect">
            <a:avLst/>
          </a:prstGeom>
        </p:spPr>
      </p:pic>
    </p:spTree>
    <p:extLst>
      <p:ext uri="{BB962C8B-B14F-4D97-AF65-F5344CB8AC3E}">
        <p14:creationId xmlns:p14="http://schemas.microsoft.com/office/powerpoint/2010/main" val="17486442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4" y="1398290"/>
            <a:ext cx="10952007" cy="4958060"/>
          </a:xfrm>
        </p:spPr>
        <p:txBody>
          <a:bodyPr>
            <a:normAutofit lnSpcReduction="10000"/>
          </a:bodyPr>
          <a:lstStyle/>
          <a:p>
            <a:pPr marL="0" indent="0" algn="just">
              <a:spcBef>
                <a:spcPts val="750"/>
              </a:spcBef>
              <a:buNone/>
            </a:pPr>
            <a:r>
              <a:rPr lang="en-US" sz="2400" dirty="0">
                <a:solidFill>
                  <a:srgbClr val="111111"/>
                </a:solidFill>
                <a:effectLst/>
                <a:ea typeface="MS Mincho" panose="02020609040205080304" pitchFamily="49" charset="-128"/>
              </a:rPr>
              <a:t>(c) From a wireless communication perspective, what are two advantages and disadvantages of using balloons for connectivity in IoT devices compared to satellite-based solutions?</a:t>
            </a:r>
            <a:r>
              <a:rPr lang="en-SG" sz="2400" dirty="0">
                <a:ea typeface="MS Mincho" panose="02020609040205080304" pitchFamily="49" charset="-128"/>
              </a:rPr>
              <a:t> 								       </a:t>
            </a:r>
            <a:r>
              <a:rPr lang="en-US" sz="2400" b="1" dirty="0">
                <a:solidFill>
                  <a:srgbClr val="111111"/>
                </a:solidFill>
                <a:effectLst/>
                <a:ea typeface="MS Mincho" panose="02020609040205080304" pitchFamily="49" charset="-128"/>
              </a:rPr>
              <a:t>(</a:t>
            </a:r>
            <a:r>
              <a:rPr lang="en-US" sz="2400" b="1" dirty="0">
                <a:solidFill>
                  <a:srgbClr val="111111"/>
                </a:solidFill>
                <a:ea typeface="MS Mincho" panose="02020609040205080304" pitchFamily="49" charset="-128"/>
              </a:rPr>
              <a:t>2</a:t>
            </a:r>
            <a:r>
              <a:rPr lang="en-US" sz="2400" b="1" dirty="0">
                <a:solidFill>
                  <a:srgbClr val="111111"/>
                </a:solidFill>
                <a:effectLst/>
                <a:ea typeface="MS Mincho" panose="02020609040205080304" pitchFamily="49" charset="-128"/>
              </a:rPr>
              <a:t> point)</a:t>
            </a:r>
            <a:endParaRPr lang="en-SG" sz="2400" dirty="0">
              <a:solidFill>
                <a:srgbClr val="111111"/>
              </a:solidFill>
              <a:effectLst/>
              <a:ea typeface="Times New Roman" panose="02020603050405020304" pitchFamily="18" charset="0"/>
            </a:endParaRPr>
          </a:p>
          <a:p>
            <a:pPr marL="0" indent="0" algn="just">
              <a:spcBef>
                <a:spcPts val="750"/>
              </a:spcBef>
              <a:buNone/>
            </a:pPr>
            <a:endParaRPr lang="en-SG" sz="2400" dirty="0">
              <a:solidFill>
                <a:srgbClr val="111111"/>
              </a:solidFill>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There can be several advantages:</a:t>
            </a:r>
            <a:endParaRPr lang="en-SG" sz="2400" dirty="0">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1. Lower latency owing to lower altitude of the balloon</a:t>
            </a:r>
            <a:endParaRPr lang="en-SG" sz="2400" dirty="0">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2. We can use ISM frequency bands due to shorter distances for communication</a:t>
            </a:r>
            <a:endParaRPr lang="en-SG" sz="2400" dirty="0">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3. Better signal quality owing to stronger signals</a:t>
            </a:r>
            <a:endParaRPr lang="en-SG" sz="2400" dirty="0">
              <a:effectLst/>
              <a:ea typeface="Times New Roman" panose="02020603050405020304" pitchFamily="18" charset="0"/>
            </a:endParaRPr>
          </a:p>
          <a:p>
            <a:pPr marL="0" indent="0" algn="just">
              <a:spcBef>
                <a:spcPts val="750"/>
              </a:spcBef>
              <a:buNone/>
            </a:pPr>
            <a:endParaRPr lang="en-SG" sz="2400" dirty="0">
              <a:solidFill>
                <a:srgbClr val="111111"/>
              </a:solidFill>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Cons:</a:t>
            </a:r>
            <a:endParaRPr lang="en-SG" sz="2400" dirty="0">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1. Limited coverage when compared to satellites, may require several balloons overhead</a:t>
            </a:r>
            <a:endParaRPr lang="en-SG" sz="2400" dirty="0">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2. Greater chance of interference with terrestrial and other such transmissions</a:t>
            </a:r>
            <a:endParaRPr lang="en-SG" sz="2400" dirty="0">
              <a:effectLst/>
              <a:ea typeface="Times New Roman" panose="02020603050405020304" pitchFamily="18" charset="0"/>
            </a:endParaRPr>
          </a:p>
          <a:p>
            <a:pPr marL="0" indent="0" algn="just">
              <a:spcBef>
                <a:spcPts val="750"/>
              </a:spcBef>
              <a:buNone/>
            </a:pPr>
            <a:r>
              <a:rPr lang="en-SG" sz="2400" dirty="0">
                <a:solidFill>
                  <a:srgbClr val="111111"/>
                </a:solidFill>
                <a:effectLst/>
                <a:ea typeface="Times New Roman" panose="02020603050405020304" pitchFamily="18" charset="0"/>
              </a:rPr>
              <a:t>3. Higher maintenance overhead to replace and maintain balloons</a:t>
            </a:r>
            <a:endParaRPr lang="en-SG" sz="2400" dirty="0">
              <a:effectLst/>
              <a:ea typeface="Times New Roman" panose="02020603050405020304" pitchFamily="18" charset="0"/>
            </a:endParaRPr>
          </a:p>
          <a:p>
            <a:pPr marL="0" indent="0" algn="just">
              <a:spcBef>
                <a:spcPts val="750"/>
              </a:spcBef>
              <a:buNone/>
            </a:pPr>
            <a:endParaRPr lang="en-SG" sz="2400" dirty="0">
              <a:solidFill>
                <a:srgbClr val="111111"/>
              </a:solidFill>
              <a:effectLst/>
              <a:ea typeface="Times New Roman" panose="02020603050405020304" pitchFamily="18" charset="0"/>
            </a:endParaRPr>
          </a:p>
          <a:p>
            <a:pPr marL="0" indent="0" algn="just">
              <a:spcBef>
                <a:spcPts val="750"/>
              </a:spcBef>
              <a:buNone/>
            </a:pPr>
            <a:endParaRPr lang="en-US" sz="2400" b="1" dirty="0">
              <a:solidFill>
                <a:srgbClr val="111111"/>
              </a:solidFill>
              <a:effectLst/>
              <a:ea typeface="MS Mincho" panose="02020609040205080304" pitchFamily="49" charset="-128"/>
            </a:endParaRPr>
          </a:p>
          <a:p>
            <a:pPr marL="0" indent="0" algn="just">
              <a:spcBef>
                <a:spcPts val="750"/>
              </a:spcBef>
              <a:buNone/>
            </a:pPr>
            <a:endParaRPr lang="en-US" sz="2400" b="1" dirty="0">
              <a:solidFill>
                <a:srgbClr val="111111"/>
              </a:solidFill>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120</a:t>
            </a:fld>
            <a:endParaRPr lang="en-US" dirty="0"/>
          </a:p>
        </p:txBody>
      </p:sp>
    </p:spTree>
    <p:extLst>
      <p:ext uri="{BB962C8B-B14F-4D97-AF65-F5344CB8AC3E}">
        <p14:creationId xmlns:p14="http://schemas.microsoft.com/office/powerpoint/2010/main" val="33779276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989783" y="1579218"/>
            <a:ext cx="10583517" cy="4616866"/>
          </a:xfrm>
        </p:spPr>
        <p:txBody>
          <a:bodyPr>
            <a:normAutofit/>
          </a:bodyPr>
          <a:lstStyle/>
          <a:p>
            <a:pPr algn="just">
              <a:spcBef>
                <a:spcPts val="750"/>
              </a:spcBef>
            </a:pPr>
            <a:r>
              <a:rPr lang="en-US" sz="2400" dirty="0">
                <a:solidFill>
                  <a:srgbClr val="111111"/>
                </a:solidFill>
                <a:effectLst/>
                <a:ea typeface="MS Mincho" panose="02020609040205080304" pitchFamily="49" charset="-128"/>
              </a:rPr>
              <a:t>(d) Given that the IoT device is equipped with a radio with a receive sensitivity of -100 dBm and an antenna gain of 2 </a:t>
            </a:r>
            <a:r>
              <a:rPr lang="en-US" sz="2400" dirty="0" err="1">
                <a:solidFill>
                  <a:srgbClr val="111111"/>
                </a:solidFill>
                <a:effectLst/>
                <a:ea typeface="MS Mincho" panose="02020609040205080304" pitchFamily="49" charset="-128"/>
              </a:rPr>
              <a:t>dB.</a:t>
            </a:r>
            <a:r>
              <a:rPr lang="en-US" sz="2400" dirty="0">
                <a:solidFill>
                  <a:srgbClr val="111111"/>
                </a:solidFill>
                <a:effectLst/>
                <a:ea typeface="MS Mincho" panose="02020609040205080304" pitchFamily="49" charset="-128"/>
              </a:rPr>
              <a:t> There is an estimated distance of 20 kilometers between the balloon and the IoT device, and the balloon is equipped with 8 dB antenna. Please calculate the transmit power required at the balloon to ensure successful packet reception at IoT device. Use the frequency selected in part (b) for your calculations. The path loss exponent is 2.			(</a:t>
            </a:r>
            <a:r>
              <a:rPr lang="en-US" sz="2400" b="1" dirty="0">
                <a:solidFill>
                  <a:srgbClr val="111111"/>
                </a:solidFill>
                <a:effectLst/>
                <a:ea typeface="MS Mincho" panose="02020609040205080304" pitchFamily="49" charset="-128"/>
              </a:rPr>
              <a:t>4 point)</a:t>
            </a:r>
          </a:p>
          <a:p>
            <a:pPr algn="just">
              <a:spcBef>
                <a:spcPts val="750"/>
              </a:spcBef>
            </a:pPr>
            <a:endParaRPr lang="en-SG" sz="2400" dirty="0">
              <a:effectLst/>
              <a:ea typeface="MS Mincho" panose="02020609040205080304" pitchFamily="49" charset="-128"/>
            </a:endParaRPr>
          </a:p>
          <a:p>
            <a:pPr>
              <a:lnSpc>
                <a:spcPct val="115000"/>
              </a:lnSpc>
              <a:spcAft>
                <a:spcPts val="1000"/>
              </a:spcAft>
            </a:pPr>
            <a:endParaRPr lang="en-SG" sz="18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121</a:t>
            </a:fld>
            <a:endParaRPr lang="en-US" dirty="0"/>
          </a:p>
        </p:txBody>
      </p:sp>
    </p:spTree>
    <p:extLst>
      <p:ext uri="{BB962C8B-B14F-4D97-AF65-F5344CB8AC3E}">
        <p14:creationId xmlns:p14="http://schemas.microsoft.com/office/powerpoint/2010/main" val="41009249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881739" y="1622425"/>
            <a:ext cx="11006599" cy="4302967"/>
          </a:xfrm>
        </p:spPr>
        <p:txBody>
          <a:bodyPr>
            <a:normAutofit/>
          </a:bodyPr>
          <a:lstStyle/>
          <a:p>
            <a:pPr algn="just">
              <a:spcBef>
                <a:spcPts val="750"/>
              </a:spcBef>
            </a:pPr>
            <a:r>
              <a:rPr lang="en-US" sz="2400" dirty="0">
                <a:solidFill>
                  <a:srgbClr val="111111"/>
                </a:solidFill>
                <a:effectLst/>
                <a:ea typeface="MS Mincho" panose="02020609040205080304" pitchFamily="49" charset="-128"/>
              </a:rPr>
              <a:t>(d) Given that the IoT device is equipped with a radio with a receive sensitivity of -100 dBm and an antenna gain of 2 </a:t>
            </a:r>
            <a:r>
              <a:rPr lang="en-US" sz="2400" dirty="0" err="1">
                <a:solidFill>
                  <a:srgbClr val="111111"/>
                </a:solidFill>
                <a:effectLst/>
                <a:ea typeface="MS Mincho" panose="02020609040205080304" pitchFamily="49" charset="-128"/>
              </a:rPr>
              <a:t>dB.</a:t>
            </a:r>
            <a:r>
              <a:rPr lang="en-US" sz="2400" dirty="0">
                <a:solidFill>
                  <a:srgbClr val="111111"/>
                </a:solidFill>
                <a:effectLst/>
                <a:ea typeface="MS Mincho" panose="02020609040205080304" pitchFamily="49" charset="-128"/>
              </a:rPr>
              <a:t> There is an estimated distance of 20 kilometers between the balloon and the IoT device, and the balloon is equipped with 8 dB antenna. Please calculate the transmit power required at the balloon to ensure successful packet reception at IoT device. Use the frequency selected in part (b) for your calculations. The path loss exponent is 2.			(</a:t>
            </a:r>
            <a:r>
              <a:rPr lang="en-US" sz="2400" b="1" dirty="0">
                <a:solidFill>
                  <a:srgbClr val="111111"/>
                </a:solidFill>
                <a:effectLst/>
                <a:ea typeface="MS Mincho" panose="02020609040205080304" pitchFamily="49" charset="-128"/>
              </a:rPr>
              <a:t>4 point)</a:t>
            </a:r>
          </a:p>
          <a:p>
            <a:pPr algn="just">
              <a:spcBef>
                <a:spcPts val="750"/>
              </a:spcBef>
            </a:pPr>
            <a:endParaRPr lang="en-SG" sz="2400" dirty="0">
              <a:effectLst/>
              <a:ea typeface="MS Mincho" panose="02020609040205080304" pitchFamily="49" charset="-128"/>
            </a:endParaRPr>
          </a:p>
          <a:p>
            <a:pPr>
              <a:lnSpc>
                <a:spcPct val="115000"/>
              </a:lnSpc>
              <a:spcAft>
                <a:spcPts val="1000"/>
              </a:spcAft>
            </a:pPr>
            <a:r>
              <a:rPr lang="en-SG" sz="2400" dirty="0">
                <a:effectLst/>
                <a:ea typeface="SimSun" panose="02010600030101010101" pitchFamily="2" charset="-122"/>
                <a:cs typeface="Times New Roman" panose="02020603050405020304" pitchFamily="18" charset="0"/>
              </a:rPr>
              <a:t>Homework (and tutorial question next week): </a:t>
            </a:r>
            <a:r>
              <a:rPr lang="en-SG" sz="2400" dirty="0">
                <a:solidFill>
                  <a:srgbClr val="111111"/>
                </a:solidFill>
                <a:effectLst/>
                <a:ea typeface="Calibri" panose="020F0502020204030204" pitchFamily="34" charset="0"/>
              </a:rPr>
              <a:t>We can use </a:t>
            </a:r>
            <a:r>
              <a:rPr lang="en-SG" sz="2400" dirty="0" err="1">
                <a:solidFill>
                  <a:srgbClr val="111111"/>
                </a:solidFill>
                <a:effectLst/>
                <a:ea typeface="Calibri" panose="020F0502020204030204" pitchFamily="34" charset="0"/>
              </a:rPr>
              <a:t>Friis</a:t>
            </a:r>
            <a:r>
              <a:rPr lang="en-SG" sz="2400" dirty="0">
                <a:solidFill>
                  <a:srgbClr val="111111"/>
                </a:solidFill>
                <a:effectLst/>
                <a:ea typeface="Calibri" panose="020F0502020204030204" pitchFamily="34" charset="0"/>
              </a:rPr>
              <a:t> propagation equation to estimate the answer.  For 900 MHz, around 7 dBm transmitter strength.</a:t>
            </a:r>
            <a:r>
              <a:rPr lang="en-SG" sz="2400" dirty="0">
                <a:effectLst/>
              </a:rPr>
              <a:t> </a:t>
            </a:r>
            <a:endParaRPr lang="en-SG" sz="2400" dirty="0">
              <a:effectLst/>
              <a:ea typeface="SimSun" panose="02010600030101010101" pitchFamily="2" charset="-122"/>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122</a:t>
            </a:fld>
            <a:endParaRPr lang="en-US" dirty="0"/>
          </a:p>
        </p:txBody>
      </p:sp>
    </p:spTree>
    <p:extLst>
      <p:ext uri="{BB962C8B-B14F-4D97-AF65-F5344CB8AC3E}">
        <p14:creationId xmlns:p14="http://schemas.microsoft.com/office/powerpoint/2010/main" val="4751188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881739" y="1622425"/>
            <a:ext cx="11006599" cy="4302967"/>
          </a:xfrm>
        </p:spPr>
        <p:txBody>
          <a:bodyPr>
            <a:normAutofit/>
          </a:bodyPr>
          <a:lstStyle/>
          <a:p>
            <a:pPr marL="0" indent="0" algn="just">
              <a:spcBef>
                <a:spcPts val="750"/>
              </a:spcBef>
              <a:buNone/>
            </a:pPr>
            <a:r>
              <a:rPr lang="en-US" sz="2400" dirty="0">
                <a:solidFill>
                  <a:srgbClr val="111111"/>
                </a:solidFill>
                <a:effectLst/>
                <a:ea typeface="MS Mincho" panose="02020609040205080304" pitchFamily="49" charset="-128"/>
              </a:rPr>
              <a:t>(e) In a scenario where communication is limited to only transmission from the IoT device to the balloon, what kind of medium access control mechanism would be suitable for the IoT device? You can assume that IoT device is transmitting humidity and temperature readings. Provide appropriate rationale.</a:t>
            </a:r>
            <a:r>
              <a:rPr lang="en-US" sz="1800" dirty="0">
                <a:solidFill>
                  <a:srgbClr val="111111"/>
                </a:solidFill>
                <a:effectLst/>
                <a:latin typeface="Times New Roman" panose="02020603050405020304" pitchFamily="18" charset="0"/>
                <a:ea typeface="MS Mincho" panose="02020609040205080304" pitchFamily="49" charset="-128"/>
              </a:rPr>
              <a:t>		   						</a:t>
            </a:r>
            <a:endParaRPr lang="en-SG" sz="2400" dirty="0">
              <a:effectLst/>
              <a:ea typeface="MS Mincho" panose="02020609040205080304" pitchFamily="49" charset="-128"/>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123</a:t>
            </a:fld>
            <a:endParaRPr lang="en-US" dirty="0"/>
          </a:p>
        </p:txBody>
      </p:sp>
    </p:spTree>
    <p:extLst>
      <p:ext uri="{BB962C8B-B14F-4D97-AF65-F5344CB8AC3E}">
        <p14:creationId xmlns:p14="http://schemas.microsoft.com/office/powerpoint/2010/main" val="8172307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39" y="136525"/>
            <a:ext cx="10320477" cy="1485900"/>
          </a:xfrm>
        </p:spPr>
        <p:txBody>
          <a:bodyPr/>
          <a:lstStyle/>
          <a:p>
            <a:r>
              <a:rPr lang="en-US" dirty="0"/>
              <a:t>One of the last year’s question</a:t>
            </a:r>
          </a:p>
        </p:txBody>
      </p:sp>
      <p:sp>
        <p:nvSpPr>
          <p:cNvPr id="3" name="Content Placeholder 2"/>
          <p:cNvSpPr>
            <a:spLocks noGrp="1"/>
          </p:cNvSpPr>
          <p:nvPr>
            <p:ph idx="1"/>
          </p:nvPr>
        </p:nvSpPr>
        <p:spPr>
          <a:xfrm>
            <a:off x="881739" y="1622425"/>
            <a:ext cx="11006599" cy="4302967"/>
          </a:xfrm>
        </p:spPr>
        <p:txBody>
          <a:bodyPr>
            <a:normAutofit/>
          </a:bodyPr>
          <a:lstStyle/>
          <a:p>
            <a:pPr marL="0" indent="0" algn="just">
              <a:spcBef>
                <a:spcPts val="750"/>
              </a:spcBef>
              <a:buNone/>
            </a:pPr>
            <a:r>
              <a:rPr lang="en-US" sz="2400" dirty="0">
                <a:solidFill>
                  <a:srgbClr val="111111"/>
                </a:solidFill>
                <a:effectLst/>
                <a:ea typeface="MS Mincho" panose="02020609040205080304" pitchFamily="49" charset="-128"/>
              </a:rPr>
              <a:t>(e) In a scenario where communication is limited to only transmission from the IoT device to the balloon, what kind of medium access control mechanism would be suitable for the IoT device? You can assume that IoT device is transmitting humidity and temperature readings. Provide appropriate rationale.</a:t>
            </a:r>
            <a:r>
              <a:rPr lang="en-US" sz="1800" dirty="0">
                <a:solidFill>
                  <a:srgbClr val="111111"/>
                </a:solidFill>
                <a:effectLst/>
                <a:latin typeface="Times New Roman" panose="02020603050405020304" pitchFamily="18" charset="0"/>
                <a:ea typeface="MS Mincho" panose="02020609040205080304" pitchFamily="49" charset="-128"/>
              </a:rPr>
              <a:t>		   						</a:t>
            </a:r>
            <a:endParaRPr lang="en-SG" sz="2400" dirty="0">
              <a:effectLst/>
              <a:ea typeface="MS Mincho" panose="02020609040205080304" pitchFamily="49" charset="-128"/>
            </a:endParaRPr>
          </a:p>
          <a:p>
            <a:pPr algn="just">
              <a:spcBef>
                <a:spcPts val="750"/>
              </a:spcBef>
            </a:pPr>
            <a:r>
              <a:rPr lang="en-SG" sz="2400" dirty="0">
                <a:solidFill>
                  <a:srgbClr val="111111"/>
                </a:solidFill>
                <a:effectLst/>
                <a:ea typeface="Times New Roman" panose="02020603050405020304" pitchFamily="18" charset="0"/>
              </a:rPr>
              <a:t>Due to simplicity simple protocols like Aloha makes sense</a:t>
            </a:r>
            <a:endParaRPr lang="en-SG" sz="2400" dirty="0">
              <a:effectLst/>
              <a:ea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124</a:t>
            </a:fld>
            <a:endParaRPr lang="en-US" dirty="0"/>
          </a:p>
        </p:txBody>
      </p:sp>
    </p:spTree>
    <p:extLst>
      <p:ext uri="{BB962C8B-B14F-4D97-AF65-F5344CB8AC3E}">
        <p14:creationId xmlns:p14="http://schemas.microsoft.com/office/powerpoint/2010/main" val="1042741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125</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36618454"/>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820"/>
            <a:ext cx="10515600" cy="850106"/>
          </a:xfrm>
        </p:spPr>
        <p:txBody>
          <a:bodyPr>
            <a:normAutofit/>
          </a:bodyPr>
          <a:lstStyle/>
          <a:p>
            <a:r>
              <a:rPr lang="en-US" sz="4000" dirty="0">
                <a:latin typeface="+mn-lt"/>
              </a:rPr>
              <a:t>Embedded systems on harvested energy</a:t>
            </a:r>
            <a:endParaRPr lang="en-SG" sz="4000" dirty="0">
              <a:latin typeface="+mn-lt"/>
            </a:endParaRPr>
          </a:p>
        </p:txBody>
      </p:sp>
      <p:sp>
        <p:nvSpPr>
          <p:cNvPr id="5" name="Content Placeholder 4"/>
          <p:cNvSpPr>
            <a:spLocks noGrp="1"/>
          </p:cNvSpPr>
          <p:nvPr>
            <p:ph sz="quarter" idx="1"/>
          </p:nvPr>
        </p:nvSpPr>
        <p:spPr>
          <a:xfrm>
            <a:off x="949037" y="1511131"/>
            <a:ext cx="10965873" cy="4845219"/>
          </a:xfrm>
        </p:spPr>
        <p:txBody>
          <a:bodyPr>
            <a:noAutofit/>
          </a:bodyPr>
          <a:lstStyle/>
          <a:p>
            <a:r>
              <a:rPr lang="en-US" sz="2400" dirty="0">
                <a:latin typeface="+mj-lt"/>
              </a:rPr>
              <a:t>Batteries/Capacitors can potentially be recharged by environmental effects </a:t>
            </a:r>
          </a:p>
          <a:p>
            <a:r>
              <a:rPr lang="en-US" sz="2400" dirty="0">
                <a:latin typeface="+mj-lt"/>
              </a:rPr>
              <a:t>Some examples</a:t>
            </a:r>
          </a:p>
          <a:p>
            <a:pPr lvl="1"/>
            <a:r>
              <a:rPr lang="en-US" sz="2400" b="1" dirty="0">
                <a:latin typeface="+mj-lt"/>
              </a:rPr>
              <a:t>Solar</a:t>
            </a:r>
            <a:r>
              <a:rPr lang="en-US" sz="2400" dirty="0">
                <a:latin typeface="+mj-lt"/>
              </a:rPr>
              <a:t> : solar cell</a:t>
            </a:r>
          </a:p>
          <a:p>
            <a:pPr lvl="1"/>
            <a:r>
              <a:rPr lang="en-US" sz="2400" b="1" dirty="0">
                <a:latin typeface="+mj-lt"/>
              </a:rPr>
              <a:t>Wind</a:t>
            </a:r>
            <a:r>
              <a:rPr lang="en-US" sz="2400" dirty="0">
                <a:latin typeface="+mj-lt"/>
              </a:rPr>
              <a:t>: m</a:t>
            </a:r>
            <a:r>
              <a:rPr lang="en-SG" sz="2400" dirty="0" err="1">
                <a:latin typeface="+mj-lt"/>
              </a:rPr>
              <a:t>icro</a:t>
            </a:r>
            <a:r>
              <a:rPr lang="en-SG" sz="2400" dirty="0">
                <a:latin typeface="+mj-lt"/>
              </a:rPr>
              <a:t> wind turbine can be used to harvest wind energy readily available in the environment in the form of kinetic</a:t>
            </a:r>
          </a:p>
          <a:p>
            <a:pPr lvl="1"/>
            <a:r>
              <a:rPr lang="en-US" sz="2400" b="1" dirty="0">
                <a:latin typeface="+mj-lt"/>
              </a:rPr>
              <a:t>Thermal</a:t>
            </a:r>
            <a:r>
              <a:rPr lang="en-US" sz="2400" dirty="0">
                <a:latin typeface="+mj-lt"/>
              </a:rPr>
              <a:t>:  </a:t>
            </a:r>
            <a:r>
              <a:rPr lang="en-SG" sz="2400" dirty="0">
                <a:latin typeface="+mj-lt"/>
              </a:rPr>
              <a:t>capture energy from industrial equipment, structures, and even the human body.</a:t>
            </a:r>
          </a:p>
          <a:p>
            <a:pPr lvl="1"/>
            <a:r>
              <a:rPr lang="en-US" sz="2400" b="1" dirty="0">
                <a:latin typeface="+mj-lt"/>
              </a:rPr>
              <a:t>Vibration</a:t>
            </a:r>
            <a:r>
              <a:rPr lang="en-US" sz="2400" dirty="0">
                <a:latin typeface="+mj-lt"/>
              </a:rPr>
              <a:t>:  </a:t>
            </a:r>
            <a:r>
              <a:rPr lang="en-SG" sz="2400" dirty="0">
                <a:latin typeface="+mj-lt"/>
              </a:rPr>
              <a:t>vibration from engines can stimulate piezoelectric materials, as can the heel of a shoe.</a:t>
            </a:r>
            <a:endParaRPr lang="en-US" sz="2400" dirty="0">
              <a:latin typeface="+mj-lt"/>
            </a:endParaRPr>
          </a:p>
          <a:p>
            <a:pPr lvl="1"/>
            <a:r>
              <a:rPr lang="en-US" sz="2400" b="1" dirty="0">
                <a:latin typeface="+mj-lt"/>
              </a:rPr>
              <a:t>Kinetic</a:t>
            </a:r>
            <a:r>
              <a:rPr lang="en-US" sz="2400" dirty="0">
                <a:latin typeface="+mj-lt"/>
              </a:rPr>
              <a:t>: translate movement to change in electromagnetic flux</a:t>
            </a:r>
          </a:p>
          <a:p>
            <a:pPr lvl="1"/>
            <a:r>
              <a:rPr lang="en-SG" sz="2400" b="1" dirty="0">
                <a:latin typeface="+mj-lt"/>
              </a:rPr>
              <a:t>R</a:t>
            </a:r>
            <a:r>
              <a:rPr lang="en-US" sz="2400" b="1" dirty="0" err="1">
                <a:latin typeface="+mj-lt"/>
              </a:rPr>
              <a:t>adio</a:t>
            </a:r>
            <a:r>
              <a:rPr lang="en-US" sz="2400" b="1" dirty="0">
                <a:latin typeface="+mj-lt"/>
              </a:rPr>
              <a:t> Frequency (RF)</a:t>
            </a:r>
            <a:r>
              <a:rPr lang="en-SG" sz="2400" dirty="0">
                <a:latin typeface="+mj-lt"/>
              </a:rPr>
              <a:t>: convert ambient RF signal into energy (</a:t>
            </a:r>
            <a:r>
              <a:rPr lang="en-SG" sz="2400" dirty="0">
                <a:latin typeface="+mj-lt"/>
                <a:hlinkClick r:id="rId2"/>
              </a:rPr>
              <a:t>demo video</a:t>
            </a:r>
            <a:r>
              <a:rPr lang="en-SG" sz="2400" dirty="0">
                <a:latin typeface="+mj-lt"/>
              </a:rPr>
              <a:t>)</a:t>
            </a:r>
            <a:endParaRPr lang="en-SG" sz="2400" u="sng" dirty="0">
              <a:latin typeface="+mj-lt"/>
            </a:endParaRPr>
          </a:p>
        </p:txBody>
      </p:sp>
      <p:sp>
        <p:nvSpPr>
          <p:cNvPr id="3" name="Slide Number Placeholder 2"/>
          <p:cNvSpPr>
            <a:spLocks noGrp="1"/>
          </p:cNvSpPr>
          <p:nvPr>
            <p:ph type="sldNum" sz="quarter" idx="12"/>
          </p:nvPr>
        </p:nvSpPr>
        <p:spPr/>
        <p:txBody>
          <a:bodyPr/>
          <a:lstStyle/>
          <a:p>
            <a:fld id="{5C6FAEEE-D619-4E65-A0EF-E650D0B3166A}" type="slidenum">
              <a:rPr lang="en-US" smtClean="0"/>
              <a:t>13</a:t>
            </a:fld>
            <a:endParaRPr lang="en-US"/>
          </a:p>
        </p:txBody>
      </p:sp>
    </p:spTree>
    <p:extLst>
      <p:ext uri="{BB962C8B-B14F-4D97-AF65-F5344CB8AC3E}">
        <p14:creationId xmlns:p14="http://schemas.microsoft.com/office/powerpoint/2010/main" val="41030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linds(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linds(horizontal)">
                                      <p:cBhvr>
                                        <p:cTn id="33" dur="500"/>
                                        <p:tgtEl>
                                          <p:spTgt spid="5">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linds(horizontal)">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a:xfrm>
            <a:off x="538843" y="133956"/>
            <a:ext cx="10515600" cy="1325563"/>
          </a:xfrm>
        </p:spPr>
        <p:txBody>
          <a:bodyPr/>
          <a:lstStyle/>
          <a:p>
            <a:r>
              <a:rPr lang="en-US" dirty="0">
                <a:latin typeface="+mn-lt"/>
              </a:rPr>
              <a:t>What communication modality do these use?</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14</a:t>
            </a:fld>
            <a:endParaRPr lang="en-US"/>
          </a:p>
        </p:txBody>
      </p:sp>
      <p:pic>
        <p:nvPicPr>
          <p:cNvPr id="10" name="Picture 9" descr="A close-up of a phone and credit cards&#10;&#10;Description automatically generated">
            <a:extLst>
              <a:ext uri="{FF2B5EF4-FFF2-40B4-BE49-F238E27FC236}">
                <a16:creationId xmlns:a16="http://schemas.microsoft.com/office/drawing/2014/main" id="{63E72FA1-BAD1-5009-5F34-518741DCAEAA}"/>
              </a:ext>
            </a:extLst>
          </p:cNvPr>
          <p:cNvPicPr>
            <a:picLocks noChangeAspect="1"/>
          </p:cNvPicPr>
          <p:nvPr/>
        </p:nvPicPr>
        <p:blipFill>
          <a:blip r:embed="rId2"/>
          <a:stretch>
            <a:fillRect/>
          </a:stretch>
        </p:blipFill>
        <p:spPr>
          <a:xfrm>
            <a:off x="7384864" y="2769430"/>
            <a:ext cx="4358679" cy="2833141"/>
          </a:xfrm>
          <a:prstGeom prst="rect">
            <a:avLst/>
          </a:prstGeom>
        </p:spPr>
      </p:pic>
      <p:pic>
        <p:nvPicPr>
          <p:cNvPr id="12" name="Picture 11" descr="A close-up of a device&#10;&#10;Description automatically generated">
            <a:extLst>
              <a:ext uri="{FF2B5EF4-FFF2-40B4-BE49-F238E27FC236}">
                <a16:creationId xmlns:a16="http://schemas.microsoft.com/office/drawing/2014/main" id="{C5D0F177-0DB2-5657-6CB4-760BEF45D997}"/>
              </a:ext>
            </a:extLst>
          </p:cNvPr>
          <p:cNvPicPr>
            <a:picLocks noChangeAspect="1"/>
          </p:cNvPicPr>
          <p:nvPr/>
        </p:nvPicPr>
        <p:blipFill>
          <a:blip r:embed="rId3"/>
          <a:stretch>
            <a:fillRect/>
          </a:stretch>
        </p:blipFill>
        <p:spPr>
          <a:xfrm>
            <a:off x="838201" y="3192903"/>
            <a:ext cx="1986197" cy="1986197"/>
          </a:xfrm>
          <a:prstGeom prst="rect">
            <a:avLst/>
          </a:prstGeom>
        </p:spPr>
      </p:pic>
      <p:pic>
        <p:nvPicPr>
          <p:cNvPr id="14" name="Picture 13" descr="X-ray of a dog&#10;&#10;Description automatically generated">
            <a:extLst>
              <a:ext uri="{FF2B5EF4-FFF2-40B4-BE49-F238E27FC236}">
                <a16:creationId xmlns:a16="http://schemas.microsoft.com/office/drawing/2014/main" id="{7AE9A003-7F5F-8D16-6763-58D1ACEA29C1}"/>
              </a:ext>
            </a:extLst>
          </p:cNvPr>
          <p:cNvPicPr>
            <a:picLocks noChangeAspect="1"/>
          </p:cNvPicPr>
          <p:nvPr/>
        </p:nvPicPr>
        <p:blipFill>
          <a:blip r:embed="rId4"/>
          <a:stretch>
            <a:fillRect/>
          </a:stretch>
        </p:blipFill>
        <p:spPr>
          <a:xfrm>
            <a:off x="3620065" y="3429000"/>
            <a:ext cx="2969131" cy="2035092"/>
          </a:xfrm>
          <a:prstGeom prst="rect">
            <a:avLst/>
          </a:prstGeom>
        </p:spPr>
      </p:pic>
    </p:spTree>
    <p:extLst>
      <p:ext uri="{BB962C8B-B14F-4D97-AF65-F5344CB8AC3E}">
        <p14:creationId xmlns:p14="http://schemas.microsoft.com/office/powerpoint/2010/main" val="207518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a:xfrm>
            <a:off x="838200" y="200368"/>
            <a:ext cx="10515600" cy="1325563"/>
          </a:xfrm>
        </p:spPr>
        <p:txBody>
          <a:bodyPr/>
          <a:lstStyle/>
          <a:p>
            <a:r>
              <a:rPr lang="en-US" dirty="0">
                <a:latin typeface="+mn-lt"/>
              </a:rPr>
              <a:t>Communication using inductive coupling</a:t>
            </a:r>
          </a:p>
        </p:txBody>
      </p:sp>
      <p:sp>
        <p:nvSpPr>
          <p:cNvPr id="3" name="Content Placeholder 2">
            <a:extLst>
              <a:ext uri="{FF2B5EF4-FFF2-40B4-BE49-F238E27FC236}">
                <a16:creationId xmlns:a16="http://schemas.microsoft.com/office/drawing/2014/main" id="{6BB397D0-D30B-4905-BC07-D49500C9024A}"/>
              </a:ext>
            </a:extLst>
          </p:cNvPr>
          <p:cNvSpPr>
            <a:spLocks noGrp="1"/>
          </p:cNvSpPr>
          <p:nvPr>
            <p:ph idx="1"/>
          </p:nvPr>
        </p:nvSpPr>
        <p:spPr>
          <a:xfrm>
            <a:off x="538843" y="1411132"/>
            <a:ext cx="5076495" cy="5029200"/>
          </a:xfrm>
        </p:spPr>
        <p:txBody>
          <a:bodyPr>
            <a:normAutofit lnSpcReduction="10000"/>
          </a:bodyPr>
          <a:lstStyle/>
          <a:p>
            <a:r>
              <a:rPr lang="en-US" dirty="0">
                <a:latin typeface="+mj-lt"/>
              </a:rPr>
              <a:t>A shared magnetic field is created between the two devices</a:t>
            </a:r>
          </a:p>
          <a:p>
            <a:pPr lvl="1"/>
            <a:r>
              <a:rPr lang="en-US" dirty="0">
                <a:latin typeface="+mj-lt"/>
              </a:rPr>
              <a:t>Change in current through one device induces current change through the other</a:t>
            </a:r>
          </a:p>
          <a:p>
            <a:pPr lvl="1"/>
            <a:r>
              <a:rPr lang="en-US" dirty="0">
                <a:latin typeface="+mj-lt"/>
              </a:rPr>
              <a:t>Device can vary load to transmit data</a:t>
            </a:r>
          </a:p>
          <a:p>
            <a:pPr marL="457200" lvl="1" indent="0">
              <a:buNone/>
            </a:pPr>
            <a:endParaRPr lang="en-US" dirty="0">
              <a:latin typeface="+mj-lt"/>
            </a:endParaRPr>
          </a:p>
          <a:p>
            <a:r>
              <a:rPr lang="en-US" dirty="0">
                <a:latin typeface="+mj-lt"/>
              </a:rPr>
              <a:t>Very low frequency bands</a:t>
            </a:r>
            <a:br>
              <a:rPr lang="en-US" dirty="0">
                <a:latin typeface="+mj-lt"/>
              </a:rPr>
            </a:br>
            <a:r>
              <a:rPr lang="en-US" dirty="0">
                <a:latin typeface="+mj-lt"/>
              </a:rPr>
              <a:t>(135 </a:t>
            </a:r>
            <a:r>
              <a:rPr lang="en-US" dirty="0" err="1">
                <a:latin typeface="+mj-lt"/>
              </a:rPr>
              <a:t>KHz</a:t>
            </a:r>
            <a:r>
              <a:rPr lang="en-US" dirty="0">
                <a:latin typeface="+mj-lt"/>
              </a:rPr>
              <a:t>, 13.56 MHz)</a:t>
            </a:r>
          </a:p>
          <a:p>
            <a:pPr lvl="1"/>
            <a:r>
              <a:rPr lang="en-US" dirty="0">
                <a:latin typeface="+mj-lt"/>
              </a:rPr>
              <a:t>Transmit through materials including skin</a:t>
            </a:r>
          </a:p>
          <a:p>
            <a:pPr lvl="1"/>
            <a:r>
              <a:rPr lang="en-US" dirty="0">
                <a:latin typeface="+mj-lt"/>
              </a:rPr>
              <a:t>Sensitive to metal</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15</a:t>
            </a:fld>
            <a:endParaRPr lang="en-US"/>
          </a:p>
        </p:txBody>
      </p:sp>
      <p:grpSp>
        <p:nvGrpSpPr>
          <p:cNvPr id="7" name="Group 6">
            <a:extLst>
              <a:ext uri="{FF2B5EF4-FFF2-40B4-BE49-F238E27FC236}">
                <a16:creationId xmlns:a16="http://schemas.microsoft.com/office/drawing/2014/main" id="{950670EC-420B-4805-B780-D8FCC7B57310}"/>
              </a:ext>
            </a:extLst>
          </p:cNvPr>
          <p:cNvGrpSpPr/>
          <p:nvPr/>
        </p:nvGrpSpPr>
        <p:grpSpPr>
          <a:xfrm>
            <a:off x="5684090" y="1868214"/>
            <a:ext cx="5896304" cy="3121572"/>
            <a:chOff x="5684090" y="1868214"/>
            <a:chExt cx="5896304" cy="3121572"/>
          </a:xfrm>
        </p:grpSpPr>
        <p:pic>
          <p:nvPicPr>
            <p:cNvPr id="2050" name="Picture 2">
              <a:extLst>
                <a:ext uri="{FF2B5EF4-FFF2-40B4-BE49-F238E27FC236}">
                  <a16:creationId xmlns:a16="http://schemas.microsoft.com/office/drawing/2014/main" id="{4EA51E0D-9959-46EF-B14E-8202BAD85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4" t="9028" r="7816" b="8613"/>
            <a:stretch/>
          </p:blipFill>
          <p:spPr bwMode="auto">
            <a:xfrm>
              <a:off x="5684090" y="1868214"/>
              <a:ext cx="5896304" cy="3121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0DF7CC-148E-40CF-A27F-F07573D9D1A4}"/>
                </a:ext>
              </a:extLst>
            </p:cNvPr>
            <p:cNvSpPr/>
            <p:nvPr/>
          </p:nvSpPr>
          <p:spPr>
            <a:xfrm>
              <a:off x="7936992" y="4011168"/>
              <a:ext cx="1499616" cy="5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3720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4C74-71AF-4DE6-95B4-5CC64AB7BA24}"/>
              </a:ext>
            </a:extLst>
          </p:cNvPr>
          <p:cNvSpPr>
            <a:spLocks noGrp="1"/>
          </p:cNvSpPr>
          <p:nvPr>
            <p:ph type="title"/>
          </p:nvPr>
        </p:nvSpPr>
        <p:spPr/>
        <p:txBody>
          <a:bodyPr/>
          <a:lstStyle/>
          <a:p>
            <a:r>
              <a:rPr lang="en-US" dirty="0">
                <a:latin typeface="+mn-lt"/>
              </a:rPr>
              <a:t>Near Field Communication (NFC)</a:t>
            </a:r>
          </a:p>
        </p:txBody>
      </p:sp>
      <p:sp>
        <p:nvSpPr>
          <p:cNvPr id="3" name="Content Placeholder 2">
            <a:extLst>
              <a:ext uri="{FF2B5EF4-FFF2-40B4-BE49-F238E27FC236}">
                <a16:creationId xmlns:a16="http://schemas.microsoft.com/office/drawing/2014/main" id="{76263D50-B969-495D-8CD4-6056A151E8C1}"/>
              </a:ext>
            </a:extLst>
          </p:cNvPr>
          <p:cNvSpPr>
            <a:spLocks noGrp="1"/>
          </p:cNvSpPr>
          <p:nvPr>
            <p:ph idx="1"/>
          </p:nvPr>
        </p:nvSpPr>
        <p:spPr/>
        <p:txBody>
          <a:bodyPr>
            <a:normAutofit lnSpcReduction="10000"/>
          </a:bodyPr>
          <a:lstStyle/>
          <a:p>
            <a:r>
              <a:rPr lang="en-US" dirty="0">
                <a:latin typeface="+mj-lt"/>
              </a:rPr>
              <a:t>Inductive Coupling concept (13.56 MHz)</a:t>
            </a:r>
          </a:p>
          <a:p>
            <a:pPr lvl="1"/>
            <a:r>
              <a:rPr lang="en-US" dirty="0">
                <a:latin typeface="+mj-lt"/>
              </a:rPr>
              <a:t>But attached to a powered and capable device (smartphone)</a:t>
            </a:r>
          </a:p>
          <a:p>
            <a:pPr lvl="1"/>
            <a:r>
              <a:rPr lang="en-US" dirty="0">
                <a:latin typeface="+mj-lt"/>
              </a:rPr>
              <a:t>10-20 cm range max (usually &lt;10)</a:t>
            </a:r>
          </a:p>
          <a:p>
            <a:pPr lvl="1"/>
            <a:endParaRPr lang="en-US" dirty="0">
              <a:latin typeface="+mj-lt"/>
            </a:endParaRPr>
          </a:p>
          <a:p>
            <a:r>
              <a:rPr lang="en-US" dirty="0">
                <a:latin typeface="+mj-lt"/>
              </a:rPr>
              <a:t>Can act as a tag or as a reader</a:t>
            </a:r>
          </a:p>
          <a:p>
            <a:pPr lvl="1"/>
            <a:r>
              <a:rPr lang="en-US" dirty="0">
                <a:latin typeface="+mj-lt"/>
              </a:rPr>
              <a:t>Allows smartphone to power a tag if needed</a:t>
            </a:r>
          </a:p>
          <a:p>
            <a:pPr lvl="1"/>
            <a:r>
              <a:rPr lang="en-US" dirty="0">
                <a:latin typeface="+mj-lt"/>
              </a:rPr>
              <a:t>Alternatively, smartphone could act like a card and respond to a reader</a:t>
            </a:r>
          </a:p>
          <a:p>
            <a:pPr lvl="1"/>
            <a:r>
              <a:rPr lang="en-US" dirty="0">
                <a:latin typeface="+mj-lt"/>
              </a:rPr>
              <a:t>Two smartphones can communicate without power transfer</a:t>
            </a:r>
          </a:p>
          <a:p>
            <a:pPr lvl="1"/>
            <a:endParaRPr lang="en-US" dirty="0">
              <a:latin typeface="+mj-lt"/>
            </a:endParaRPr>
          </a:p>
          <a:p>
            <a:r>
              <a:rPr lang="en-US" dirty="0">
                <a:latin typeface="+mj-lt"/>
              </a:rPr>
              <a:t>Data rate 100-400 kbps!</a:t>
            </a:r>
          </a:p>
          <a:p>
            <a:pPr lvl="1"/>
            <a:r>
              <a:rPr lang="en-US" dirty="0">
                <a:latin typeface="+mj-lt"/>
              </a:rPr>
              <a:t>nRF52840 capable of 100 kbps communication with attached antenna</a:t>
            </a:r>
          </a:p>
        </p:txBody>
      </p:sp>
      <p:sp>
        <p:nvSpPr>
          <p:cNvPr id="4" name="Slide Number Placeholder 3">
            <a:extLst>
              <a:ext uri="{FF2B5EF4-FFF2-40B4-BE49-F238E27FC236}">
                <a16:creationId xmlns:a16="http://schemas.microsoft.com/office/drawing/2014/main" id="{4859C23D-896A-4756-B5B7-72B904DE0A17}"/>
              </a:ext>
            </a:extLst>
          </p:cNvPr>
          <p:cNvSpPr>
            <a:spLocks noGrp="1"/>
          </p:cNvSpPr>
          <p:nvPr>
            <p:ph type="sldNum" sz="quarter" idx="12"/>
          </p:nvPr>
        </p:nvSpPr>
        <p:spPr/>
        <p:txBody>
          <a:bodyPr/>
          <a:lstStyle/>
          <a:p>
            <a:fld id="{0778C724-3839-4D76-A707-B4C23905D055}" type="slidenum">
              <a:rPr lang="en-US" smtClean="0"/>
              <a:t>16</a:t>
            </a:fld>
            <a:endParaRPr lang="en-US"/>
          </a:p>
        </p:txBody>
      </p:sp>
    </p:spTree>
    <p:extLst>
      <p:ext uri="{BB962C8B-B14F-4D97-AF65-F5344CB8AC3E}">
        <p14:creationId xmlns:p14="http://schemas.microsoft.com/office/powerpoint/2010/main" val="1732676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rapezium 50">
            <a:extLst>
              <a:ext uri="{FF2B5EF4-FFF2-40B4-BE49-F238E27FC236}">
                <a16:creationId xmlns:a16="http://schemas.microsoft.com/office/drawing/2014/main" id="{C527B73B-0FE6-A2A2-440D-25240D7B6C1B}"/>
              </a:ext>
            </a:extLst>
          </p:cNvPr>
          <p:cNvSpPr/>
          <p:nvPr/>
        </p:nvSpPr>
        <p:spPr>
          <a:xfrm>
            <a:off x="5868487" y="2322713"/>
            <a:ext cx="1205803" cy="916657"/>
          </a:xfrm>
          <a:prstGeom prst="trapezoid">
            <a:avLst>
              <a:gd name="adj" fmla="val 43333"/>
            </a:avLst>
          </a:prstGeom>
          <a:gradFill flip="none" rotWithShape="1">
            <a:gsLst>
              <a:gs pos="0">
                <a:schemeClr val="accent4"/>
              </a:gs>
              <a:gs pos="33000">
                <a:schemeClr val="accent4">
                  <a:alpha val="50215"/>
                </a:schemeClr>
              </a:gs>
              <a:gs pos="83000">
                <a:schemeClr val="accent4">
                  <a:alpha val="19788"/>
                </a:scheme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2" name="Title 1">
            <a:extLst>
              <a:ext uri="{FF2B5EF4-FFF2-40B4-BE49-F238E27FC236}">
                <a16:creationId xmlns:a16="http://schemas.microsoft.com/office/drawing/2014/main" id="{B3B5D038-2505-4F96-AC7C-2982874A6DB8}"/>
              </a:ext>
            </a:extLst>
          </p:cNvPr>
          <p:cNvSpPr>
            <a:spLocks noGrp="1"/>
          </p:cNvSpPr>
          <p:nvPr>
            <p:ph type="title"/>
          </p:nvPr>
        </p:nvSpPr>
        <p:spPr>
          <a:xfrm>
            <a:off x="787710" y="350838"/>
            <a:ext cx="11099489" cy="1325563"/>
          </a:xfrm>
        </p:spPr>
        <p:txBody>
          <a:bodyPr>
            <a:normAutofit/>
          </a:bodyPr>
          <a:lstStyle/>
          <a:p>
            <a:r>
              <a:rPr lang="en-US" sz="4000" dirty="0">
                <a:latin typeface="+mn-lt"/>
              </a:rPr>
              <a:t>Light Fidelity (</a:t>
            </a:r>
            <a:r>
              <a:rPr lang="en-US" sz="4000" dirty="0" err="1">
                <a:latin typeface="+mn-lt"/>
              </a:rPr>
              <a:t>LiFi</a:t>
            </a:r>
            <a:r>
              <a:rPr lang="en-US" sz="4000" dirty="0">
                <a:latin typeface="+mn-lt"/>
              </a:rPr>
              <a:t>) for Internet of Things</a:t>
            </a:r>
          </a:p>
        </p:txBody>
      </p:sp>
      <p:sp>
        <p:nvSpPr>
          <p:cNvPr id="3" name="Slide Number Placeholder 6">
            <a:extLst>
              <a:ext uri="{FF2B5EF4-FFF2-40B4-BE49-F238E27FC236}">
                <a16:creationId xmlns:a16="http://schemas.microsoft.com/office/drawing/2014/main" id="{62B53019-F5F3-E7C8-D39C-AC337D4B3703}"/>
              </a:ext>
            </a:extLst>
          </p:cNvPr>
          <p:cNvSpPr>
            <a:spLocks noGrp="1"/>
          </p:cNvSpPr>
          <p:nvPr>
            <p:ph type="sldNum" sz="quarter" idx="12"/>
          </p:nvPr>
        </p:nvSpPr>
        <p:spPr>
          <a:xfrm>
            <a:off x="8610600" y="6356350"/>
            <a:ext cx="2743200" cy="365125"/>
          </a:xfrm>
        </p:spPr>
        <p:txBody>
          <a:bodyPr/>
          <a:lstStyle/>
          <a:p>
            <a:fld id="{687B7451-1438-CB4A-8106-82A64F1C7D7B}" type="slidenum">
              <a:rPr lang="sv-SE" smtClean="0"/>
              <a:t>17</a:t>
            </a:fld>
            <a:endParaRPr lang="sv-SE" dirty="0"/>
          </a:p>
        </p:txBody>
      </p:sp>
      <p:pic>
        <p:nvPicPr>
          <p:cNvPr id="2054" name="Picture 6" descr="Li-fi connection. Future of wireless connection, light fidelity. Vector  icon.:: tasmeemME.com">
            <a:extLst>
              <a:ext uri="{FF2B5EF4-FFF2-40B4-BE49-F238E27FC236}">
                <a16:creationId xmlns:a16="http://schemas.microsoft.com/office/drawing/2014/main" id="{16A47569-36A6-527F-0FFB-F03543570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475" y="1602378"/>
            <a:ext cx="1780488" cy="1780488"/>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C007A992-547F-3158-4C6C-8468A87C8CA9}"/>
              </a:ext>
            </a:extLst>
          </p:cNvPr>
          <p:cNvGrpSpPr/>
          <p:nvPr/>
        </p:nvGrpSpPr>
        <p:grpSpPr>
          <a:xfrm>
            <a:off x="1025445" y="5375378"/>
            <a:ext cx="2440614" cy="523220"/>
            <a:chOff x="1025445" y="4751361"/>
            <a:chExt cx="2440614" cy="523220"/>
          </a:xfrm>
        </p:grpSpPr>
        <p:grpSp>
          <p:nvGrpSpPr>
            <p:cNvPr id="13" name="Group 12">
              <a:extLst>
                <a:ext uri="{FF2B5EF4-FFF2-40B4-BE49-F238E27FC236}">
                  <a16:creationId xmlns:a16="http://schemas.microsoft.com/office/drawing/2014/main" id="{D4892870-97A1-D50A-AD94-CCE1A6C47671}"/>
                </a:ext>
              </a:extLst>
            </p:cNvPr>
            <p:cNvGrpSpPr/>
            <p:nvPr/>
          </p:nvGrpSpPr>
          <p:grpSpPr>
            <a:xfrm>
              <a:off x="1025445" y="4843345"/>
              <a:ext cx="339200" cy="339271"/>
              <a:chOff x="3759928" y="3538805"/>
              <a:chExt cx="339200" cy="339271"/>
            </a:xfrm>
          </p:grpSpPr>
          <p:sp>
            <p:nvSpPr>
              <p:cNvPr id="5" name="Google Shape;6121;p89">
                <a:extLst>
                  <a:ext uri="{FF2B5EF4-FFF2-40B4-BE49-F238E27FC236}">
                    <a16:creationId xmlns:a16="http://schemas.microsoft.com/office/drawing/2014/main" id="{18625796-FB98-E16F-A678-9479A02058F5}"/>
                  </a:ext>
                </a:extLst>
              </p:cNvPr>
              <p:cNvSpPr/>
              <p:nvPr/>
            </p:nvSpPr>
            <p:spPr>
              <a:xfrm>
                <a:off x="3859945" y="3797228"/>
                <a:ext cx="139148" cy="80848"/>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 name="Google Shape;6122;p89">
                <a:extLst>
                  <a:ext uri="{FF2B5EF4-FFF2-40B4-BE49-F238E27FC236}">
                    <a16:creationId xmlns:a16="http://schemas.microsoft.com/office/drawing/2014/main" id="{3D775A3C-2C4C-DE36-BEE3-CC22F0026E7B}"/>
                  </a:ext>
                </a:extLst>
              </p:cNvPr>
              <p:cNvSpPr/>
              <p:nvPr/>
            </p:nvSpPr>
            <p:spPr>
              <a:xfrm>
                <a:off x="3804920" y="3538805"/>
                <a:ext cx="244534" cy="238567"/>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 name="Google Shape;6123;p89">
                <a:extLst>
                  <a:ext uri="{FF2B5EF4-FFF2-40B4-BE49-F238E27FC236}">
                    <a16:creationId xmlns:a16="http://schemas.microsoft.com/office/drawing/2014/main" id="{7EFE4398-38D1-7A94-F07C-5D363F08F37D}"/>
                  </a:ext>
                </a:extLst>
              </p:cNvPr>
              <p:cNvSpPr/>
              <p:nvPr/>
            </p:nvSpPr>
            <p:spPr>
              <a:xfrm>
                <a:off x="3759928" y="3658080"/>
                <a:ext cx="39711" cy="19908"/>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 name="Google Shape;6124;p89">
                <a:extLst>
                  <a:ext uri="{FF2B5EF4-FFF2-40B4-BE49-F238E27FC236}">
                    <a16:creationId xmlns:a16="http://schemas.microsoft.com/office/drawing/2014/main" id="{B2193495-C998-6669-DE6D-BF8B1429CB69}"/>
                  </a:ext>
                </a:extLst>
              </p:cNvPr>
              <p:cNvSpPr/>
              <p:nvPr/>
            </p:nvSpPr>
            <p:spPr>
              <a:xfrm>
                <a:off x="3761935" y="3591542"/>
                <a:ext cx="35803" cy="33850"/>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 name="Google Shape;6125;p89">
                <a:extLst>
                  <a:ext uri="{FF2B5EF4-FFF2-40B4-BE49-F238E27FC236}">
                    <a16:creationId xmlns:a16="http://schemas.microsoft.com/office/drawing/2014/main" id="{953E5F92-9DF7-DAB1-3D2D-3ED26A7E3F4C}"/>
                  </a:ext>
                </a:extLst>
              </p:cNvPr>
              <p:cNvSpPr/>
              <p:nvPr/>
            </p:nvSpPr>
            <p:spPr>
              <a:xfrm>
                <a:off x="3761935" y="3710799"/>
                <a:ext cx="35698" cy="33726"/>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 name="Google Shape;6126;p89">
                <a:extLst>
                  <a:ext uri="{FF2B5EF4-FFF2-40B4-BE49-F238E27FC236}">
                    <a16:creationId xmlns:a16="http://schemas.microsoft.com/office/drawing/2014/main" id="{7BC7164A-6B6D-D033-2F1C-5456EABCBACE}"/>
                  </a:ext>
                </a:extLst>
              </p:cNvPr>
              <p:cNvSpPr/>
              <p:nvPr/>
            </p:nvSpPr>
            <p:spPr>
              <a:xfrm>
                <a:off x="4059399" y="3658080"/>
                <a:ext cx="39729" cy="19908"/>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 name="Google Shape;6127;p89">
                <a:extLst>
                  <a:ext uri="{FF2B5EF4-FFF2-40B4-BE49-F238E27FC236}">
                    <a16:creationId xmlns:a16="http://schemas.microsoft.com/office/drawing/2014/main" id="{18B0B71A-5568-B937-1953-0068DB768460}"/>
                  </a:ext>
                </a:extLst>
              </p:cNvPr>
              <p:cNvSpPr/>
              <p:nvPr/>
            </p:nvSpPr>
            <p:spPr>
              <a:xfrm>
                <a:off x="4061423" y="3591542"/>
                <a:ext cx="35680" cy="33726"/>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 name="Google Shape;6128;p89">
                <a:extLst>
                  <a:ext uri="{FF2B5EF4-FFF2-40B4-BE49-F238E27FC236}">
                    <a16:creationId xmlns:a16="http://schemas.microsoft.com/office/drawing/2014/main" id="{7F14D7E1-4548-058A-FD2D-37878B0DC2C0}"/>
                  </a:ext>
                </a:extLst>
              </p:cNvPr>
              <p:cNvSpPr/>
              <p:nvPr/>
            </p:nvSpPr>
            <p:spPr>
              <a:xfrm>
                <a:off x="4061318" y="3710676"/>
                <a:ext cx="35786" cy="33850"/>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 name="TextBox 30">
              <a:extLst>
                <a:ext uri="{FF2B5EF4-FFF2-40B4-BE49-F238E27FC236}">
                  <a16:creationId xmlns:a16="http://schemas.microsoft.com/office/drawing/2014/main" id="{DEEF57B9-00EC-D03A-4629-06B92F716B69}"/>
                </a:ext>
              </a:extLst>
            </p:cNvPr>
            <p:cNvSpPr txBox="1"/>
            <p:nvPr/>
          </p:nvSpPr>
          <p:spPr>
            <a:xfrm>
              <a:off x="1414158" y="4751361"/>
              <a:ext cx="2051901" cy="523220"/>
            </a:xfrm>
            <a:prstGeom prst="rect">
              <a:avLst/>
            </a:prstGeom>
            <a:noFill/>
          </p:spPr>
          <p:txBody>
            <a:bodyPr wrap="square" rtlCol="0">
              <a:spAutoFit/>
            </a:bodyPr>
            <a:lstStyle/>
            <a:p>
              <a:r>
                <a:rPr lang="en-SE" sz="2800" dirty="0"/>
                <a:t>Illumination</a:t>
              </a:r>
            </a:p>
          </p:txBody>
        </p:sp>
      </p:grpSp>
      <p:grpSp>
        <p:nvGrpSpPr>
          <p:cNvPr id="35" name="Group 34">
            <a:extLst>
              <a:ext uri="{FF2B5EF4-FFF2-40B4-BE49-F238E27FC236}">
                <a16:creationId xmlns:a16="http://schemas.microsoft.com/office/drawing/2014/main" id="{4B67DD6F-D9B4-814E-760B-9B40E51D6FD1}"/>
              </a:ext>
            </a:extLst>
          </p:cNvPr>
          <p:cNvGrpSpPr/>
          <p:nvPr/>
        </p:nvGrpSpPr>
        <p:grpSpPr>
          <a:xfrm>
            <a:off x="4555865" y="5375378"/>
            <a:ext cx="2443426" cy="523220"/>
            <a:chOff x="4678524" y="4751361"/>
            <a:chExt cx="2443426" cy="523220"/>
          </a:xfrm>
        </p:grpSpPr>
        <p:pic>
          <p:nvPicPr>
            <p:cNvPr id="30" name="Picture 29">
              <a:extLst>
                <a:ext uri="{FF2B5EF4-FFF2-40B4-BE49-F238E27FC236}">
                  <a16:creationId xmlns:a16="http://schemas.microsoft.com/office/drawing/2014/main" id="{79DDD637-C121-4EB1-0B5A-D4ADAE11B696}"/>
                </a:ext>
              </a:extLst>
            </p:cNvPr>
            <p:cNvPicPr>
              <a:picLocks noChangeAspect="1"/>
            </p:cNvPicPr>
            <p:nvPr/>
          </p:nvPicPr>
          <p:blipFill>
            <a:blip r:embed="rId4"/>
            <a:stretch>
              <a:fillRect/>
            </a:stretch>
          </p:blipFill>
          <p:spPr>
            <a:xfrm>
              <a:off x="4678524" y="4845589"/>
              <a:ext cx="339253" cy="339253"/>
            </a:xfrm>
            <a:prstGeom prst="rect">
              <a:avLst/>
            </a:prstGeom>
          </p:spPr>
        </p:pic>
        <p:sp>
          <p:nvSpPr>
            <p:cNvPr id="32" name="TextBox 31">
              <a:extLst>
                <a:ext uri="{FF2B5EF4-FFF2-40B4-BE49-F238E27FC236}">
                  <a16:creationId xmlns:a16="http://schemas.microsoft.com/office/drawing/2014/main" id="{8C3CA42C-4B05-C384-641D-C296F6B99812}"/>
                </a:ext>
              </a:extLst>
            </p:cNvPr>
            <p:cNvSpPr txBox="1"/>
            <p:nvPr/>
          </p:nvSpPr>
          <p:spPr>
            <a:xfrm>
              <a:off x="5070049" y="4751361"/>
              <a:ext cx="2051901" cy="523220"/>
            </a:xfrm>
            <a:prstGeom prst="rect">
              <a:avLst/>
            </a:prstGeom>
            <a:noFill/>
          </p:spPr>
          <p:txBody>
            <a:bodyPr wrap="square" rtlCol="0">
              <a:spAutoFit/>
            </a:bodyPr>
            <a:lstStyle/>
            <a:p>
              <a:r>
                <a:rPr lang="en-SE" sz="2800" dirty="0"/>
                <a:t>Energy</a:t>
              </a:r>
            </a:p>
          </p:txBody>
        </p:sp>
      </p:grpSp>
      <p:grpSp>
        <p:nvGrpSpPr>
          <p:cNvPr id="34" name="Group 33">
            <a:extLst>
              <a:ext uri="{FF2B5EF4-FFF2-40B4-BE49-F238E27FC236}">
                <a16:creationId xmlns:a16="http://schemas.microsoft.com/office/drawing/2014/main" id="{D45B1ACC-2C3D-B3CB-6BF7-DCCB48DE43E8}"/>
              </a:ext>
            </a:extLst>
          </p:cNvPr>
          <p:cNvGrpSpPr/>
          <p:nvPr/>
        </p:nvGrpSpPr>
        <p:grpSpPr>
          <a:xfrm>
            <a:off x="8089097" y="5394548"/>
            <a:ext cx="3181654" cy="954107"/>
            <a:chOff x="8089097" y="4770531"/>
            <a:chExt cx="2472851" cy="954107"/>
          </a:xfrm>
        </p:grpSpPr>
        <p:grpSp>
          <p:nvGrpSpPr>
            <p:cNvPr id="18" name="Group 17">
              <a:extLst>
                <a:ext uri="{FF2B5EF4-FFF2-40B4-BE49-F238E27FC236}">
                  <a16:creationId xmlns:a16="http://schemas.microsoft.com/office/drawing/2014/main" id="{B03051D1-DB3D-71CE-3771-F5208B62F960}"/>
                </a:ext>
              </a:extLst>
            </p:cNvPr>
            <p:cNvGrpSpPr/>
            <p:nvPr/>
          </p:nvGrpSpPr>
          <p:grpSpPr>
            <a:xfrm>
              <a:off x="8089097" y="4843345"/>
              <a:ext cx="339253" cy="339253"/>
              <a:chOff x="4628816" y="3951792"/>
              <a:chExt cx="339253" cy="339253"/>
            </a:xfrm>
          </p:grpSpPr>
          <p:sp>
            <p:nvSpPr>
              <p:cNvPr id="15" name="Google Shape;6340;p89">
                <a:extLst>
                  <a:ext uri="{FF2B5EF4-FFF2-40B4-BE49-F238E27FC236}">
                    <a16:creationId xmlns:a16="http://schemas.microsoft.com/office/drawing/2014/main" id="{F3D1294B-7796-0531-09DB-FEECDE1BF017}"/>
                  </a:ext>
                </a:extLst>
              </p:cNvPr>
              <p:cNvSpPr/>
              <p:nvPr/>
            </p:nvSpPr>
            <p:spPr>
              <a:xfrm>
                <a:off x="4788471" y="4031989"/>
                <a:ext cx="19891" cy="19891"/>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6341;p89">
                <a:extLst>
                  <a:ext uri="{FF2B5EF4-FFF2-40B4-BE49-F238E27FC236}">
                    <a16:creationId xmlns:a16="http://schemas.microsoft.com/office/drawing/2014/main" id="{C7C7F279-D7CC-2427-9C5F-CDD60560CA97}"/>
                  </a:ext>
                </a:extLst>
              </p:cNvPr>
              <p:cNvSpPr/>
              <p:nvPr/>
            </p:nvSpPr>
            <p:spPr>
              <a:xfrm>
                <a:off x="4788471" y="4111499"/>
                <a:ext cx="19891" cy="99401"/>
              </a:xfrm>
              <a:custGeom>
                <a:avLst/>
                <a:gdLst/>
                <a:ahLst/>
                <a:cxnLst/>
                <a:rect l="l" t="t" r="r" b="b"/>
                <a:pathLst>
                  <a:path w="1130" h="5647" extrusionOk="0">
                    <a:moveTo>
                      <a:pt x="0" y="0"/>
                    </a:moveTo>
                    <a:lnTo>
                      <a:pt x="0" y="5647"/>
                    </a:lnTo>
                    <a:lnTo>
                      <a:pt x="1130" y="5647"/>
                    </a:lnTo>
                    <a:lnTo>
                      <a:pt x="1130"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 name="Google Shape;6342;p89">
                <a:extLst>
                  <a:ext uri="{FF2B5EF4-FFF2-40B4-BE49-F238E27FC236}">
                    <a16:creationId xmlns:a16="http://schemas.microsoft.com/office/drawing/2014/main" id="{CD702453-7DDB-867D-0E79-26130972FCF5}"/>
                  </a:ext>
                </a:extLst>
              </p:cNvPr>
              <p:cNvSpPr/>
              <p:nvPr/>
            </p:nvSpPr>
            <p:spPr>
              <a:xfrm>
                <a:off x="4628816" y="3951792"/>
                <a:ext cx="339253" cy="339253"/>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3" name="TextBox 32">
              <a:extLst>
                <a:ext uri="{FF2B5EF4-FFF2-40B4-BE49-F238E27FC236}">
                  <a16:creationId xmlns:a16="http://schemas.microsoft.com/office/drawing/2014/main" id="{CF344633-EFD3-0956-B179-C63774C8A2F8}"/>
                </a:ext>
              </a:extLst>
            </p:cNvPr>
            <p:cNvSpPr txBox="1"/>
            <p:nvPr/>
          </p:nvSpPr>
          <p:spPr>
            <a:xfrm>
              <a:off x="8510047" y="4770531"/>
              <a:ext cx="2051901" cy="954107"/>
            </a:xfrm>
            <a:prstGeom prst="rect">
              <a:avLst/>
            </a:prstGeom>
            <a:noFill/>
          </p:spPr>
          <p:txBody>
            <a:bodyPr wrap="square" rtlCol="0">
              <a:spAutoFit/>
            </a:bodyPr>
            <a:lstStyle/>
            <a:p>
              <a:r>
                <a:rPr lang="en-US" sz="2800" dirty="0"/>
                <a:t>Communication</a:t>
              </a:r>
              <a:endParaRPr lang="en-SE" sz="2800" dirty="0"/>
            </a:p>
          </p:txBody>
        </p:sp>
      </p:grpSp>
      <p:grpSp>
        <p:nvGrpSpPr>
          <p:cNvPr id="48" name="Group 47">
            <a:extLst>
              <a:ext uri="{FF2B5EF4-FFF2-40B4-BE49-F238E27FC236}">
                <a16:creationId xmlns:a16="http://schemas.microsoft.com/office/drawing/2014/main" id="{9E4D8BC7-8CE0-7ACC-98D5-C7D2ACFEA76E}"/>
              </a:ext>
            </a:extLst>
          </p:cNvPr>
          <p:cNvGrpSpPr/>
          <p:nvPr/>
        </p:nvGrpSpPr>
        <p:grpSpPr>
          <a:xfrm>
            <a:off x="6221408" y="1852403"/>
            <a:ext cx="516899" cy="705427"/>
            <a:chOff x="3161756" y="2305699"/>
            <a:chExt cx="171591" cy="282543"/>
          </a:xfrm>
        </p:grpSpPr>
        <p:sp>
          <p:nvSpPr>
            <p:cNvPr id="38" name="Google Shape;8010;p93">
              <a:extLst>
                <a:ext uri="{FF2B5EF4-FFF2-40B4-BE49-F238E27FC236}">
                  <a16:creationId xmlns:a16="http://schemas.microsoft.com/office/drawing/2014/main" id="{A2BCDFC5-ED84-6224-F425-55878AC7FD08}"/>
                </a:ext>
              </a:extLst>
            </p:cNvPr>
            <p:cNvSpPr/>
            <p:nvPr/>
          </p:nvSpPr>
          <p:spPr>
            <a:xfrm>
              <a:off x="3202775" y="2305699"/>
              <a:ext cx="83931" cy="52265"/>
            </a:xfrm>
            <a:custGeom>
              <a:avLst/>
              <a:gdLst/>
              <a:ahLst/>
              <a:cxnLst/>
              <a:rect l="l" t="t" r="r" b="b"/>
              <a:pathLst>
                <a:path w="2836" h="1766" extrusionOk="0">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1;p93">
              <a:extLst>
                <a:ext uri="{FF2B5EF4-FFF2-40B4-BE49-F238E27FC236}">
                  <a16:creationId xmlns:a16="http://schemas.microsoft.com/office/drawing/2014/main" id="{6F37D784-FD06-CCF1-6181-445B9B9A4760}"/>
                </a:ext>
              </a:extLst>
            </p:cNvPr>
            <p:cNvSpPr/>
            <p:nvPr/>
          </p:nvSpPr>
          <p:spPr>
            <a:xfrm>
              <a:off x="3161756" y="2369121"/>
              <a:ext cx="166916" cy="124950"/>
            </a:xfrm>
            <a:custGeom>
              <a:avLst/>
              <a:gdLst/>
              <a:ahLst/>
              <a:cxnLst/>
              <a:rect l="l" t="t" r="r" b="b"/>
              <a:pathLst>
                <a:path w="5640" h="4222" extrusionOk="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5;p93">
              <a:extLst>
                <a:ext uri="{FF2B5EF4-FFF2-40B4-BE49-F238E27FC236}">
                  <a16:creationId xmlns:a16="http://schemas.microsoft.com/office/drawing/2014/main" id="{27945C80-D135-C247-96D0-FCAC386DC40A}"/>
                </a:ext>
              </a:extLst>
            </p:cNvPr>
            <p:cNvSpPr/>
            <p:nvPr/>
          </p:nvSpPr>
          <p:spPr>
            <a:xfrm>
              <a:off x="3235418" y="2536007"/>
              <a:ext cx="20539" cy="5223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6;p93">
              <a:extLst>
                <a:ext uri="{FF2B5EF4-FFF2-40B4-BE49-F238E27FC236}">
                  <a16:creationId xmlns:a16="http://schemas.microsoft.com/office/drawing/2014/main" id="{8613BFDD-AAFA-C120-E7D7-5044F27AB37E}"/>
                </a:ext>
              </a:extLst>
            </p:cNvPr>
            <p:cNvSpPr/>
            <p:nvPr/>
          </p:nvSpPr>
          <p:spPr>
            <a:xfrm>
              <a:off x="3288570" y="2512479"/>
              <a:ext cx="44777" cy="42913"/>
            </a:xfrm>
            <a:custGeom>
              <a:avLst/>
              <a:gdLst/>
              <a:ahLst/>
              <a:cxnLst/>
              <a:rect l="l" t="t" r="r" b="b"/>
              <a:pathLst>
                <a:path w="1513" h="1450" extrusionOk="0">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7;p93">
              <a:extLst>
                <a:ext uri="{FF2B5EF4-FFF2-40B4-BE49-F238E27FC236}">
                  <a16:creationId xmlns:a16="http://schemas.microsoft.com/office/drawing/2014/main" id="{FC732C7C-1CF5-1B41-DCC4-CEA44B21B849}"/>
                </a:ext>
              </a:extLst>
            </p:cNvPr>
            <p:cNvSpPr/>
            <p:nvPr/>
          </p:nvSpPr>
          <p:spPr>
            <a:xfrm>
              <a:off x="3161756" y="2512923"/>
              <a:ext cx="44777" cy="42913"/>
            </a:xfrm>
            <a:custGeom>
              <a:avLst/>
              <a:gdLst/>
              <a:ahLst/>
              <a:cxnLst/>
              <a:rect l="l" t="t" r="r" b="b"/>
              <a:pathLst>
                <a:path w="1513" h="1450" extrusionOk="0">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a:extLst>
              <a:ext uri="{FF2B5EF4-FFF2-40B4-BE49-F238E27FC236}">
                <a16:creationId xmlns:a16="http://schemas.microsoft.com/office/drawing/2014/main" id="{3DADED85-408D-0C77-981D-8C9C8CF13EC1}"/>
              </a:ext>
            </a:extLst>
          </p:cNvPr>
          <p:cNvSpPr txBox="1"/>
          <p:nvPr/>
        </p:nvSpPr>
        <p:spPr>
          <a:xfrm>
            <a:off x="6738307" y="1646674"/>
            <a:ext cx="919424" cy="307777"/>
          </a:xfrm>
          <a:prstGeom prst="rect">
            <a:avLst/>
          </a:prstGeom>
          <a:noFill/>
        </p:spPr>
        <p:txBody>
          <a:bodyPr wrap="square" rtlCol="0">
            <a:spAutoFit/>
          </a:bodyPr>
          <a:lstStyle/>
          <a:p>
            <a:r>
              <a:rPr lang="en-US" altLang="zh-CN" sz="1400" dirty="0"/>
              <a:t>00100111</a:t>
            </a:r>
            <a:endParaRPr lang="en-SE" sz="1400" dirty="0"/>
          </a:p>
        </p:txBody>
      </p:sp>
      <p:cxnSp>
        <p:nvCxnSpPr>
          <p:cNvPr id="60" name="Elbow Connector 59">
            <a:extLst>
              <a:ext uri="{FF2B5EF4-FFF2-40B4-BE49-F238E27FC236}">
                <a16:creationId xmlns:a16="http://schemas.microsoft.com/office/drawing/2014/main" id="{BEA623A4-1493-957A-1D50-9591EC76C108}"/>
              </a:ext>
            </a:extLst>
          </p:cNvPr>
          <p:cNvCxnSpPr>
            <a:cxnSpLocks/>
          </p:cNvCxnSpPr>
          <p:nvPr/>
        </p:nvCxnSpPr>
        <p:spPr>
          <a:xfrm flipV="1">
            <a:off x="6468978" y="1647745"/>
            <a:ext cx="1394596" cy="246221"/>
          </a:xfrm>
          <a:prstGeom prst="bentConnector3">
            <a:avLst>
              <a:gd name="adj1" fmla="val -76"/>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DCA647-B210-7231-D996-5FD4FDB9277B}"/>
              </a:ext>
            </a:extLst>
          </p:cNvPr>
          <p:cNvSpPr txBox="1"/>
          <p:nvPr/>
        </p:nvSpPr>
        <p:spPr>
          <a:xfrm>
            <a:off x="6151761" y="2511566"/>
            <a:ext cx="248040" cy="246221"/>
          </a:xfrm>
          <a:prstGeom prst="rect">
            <a:avLst/>
          </a:prstGeom>
          <a:noFill/>
        </p:spPr>
        <p:txBody>
          <a:bodyPr wrap="square" rtlCol="0">
            <a:spAutoFit/>
          </a:bodyPr>
          <a:lstStyle/>
          <a:p>
            <a:r>
              <a:rPr lang="en-US" altLang="zh-CN" sz="1000" dirty="0"/>
              <a:t>0</a:t>
            </a:r>
            <a:endParaRPr lang="en-SE" sz="1000" dirty="0"/>
          </a:p>
        </p:txBody>
      </p:sp>
      <p:sp>
        <p:nvSpPr>
          <p:cNvPr id="14" name="TextBox 13">
            <a:extLst>
              <a:ext uri="{FF2B5EF4-FFF2-40B4-BE49-F238E27FC236}">
                <a16:creationId xmlns:a16="http://schemas.microsoft.com/office/drawing/2014/main" id="{1997F278-484D-A6D5-7165-0FD6DBC1C4E5}"/>
              </a:ext>
            </a:extLst>
          </p:cNvPr>
          <p:cNvSpPr txBox="1"/>
          <p:nvPr/>
        </p:nvSpPr>
        <p:spPr>
          <a:xfrm>
            <a:off x="6151761" y="2673881"/>
            <a:ext cx="248040" cy="246221"/>
          </a:xfrm>
          <a:prstGeom prst="rect">
            <a:avLst/>
          </a:prstGeom>
          <a:noFill/>
        </p:spPr>
        <p:txBody>
          <a:bodyPr wrap="square" rtlCol="0">
            <a:spAutoFit/>
          </a:bodyPr>
          <a:lstStyle/>
          <a:p>
            <a:r>
              <a:rPr lang="en-US" altLang="zh-CN" sz="1000" dirty="0"/>
              <a:t>1</a:t>
            </a:r>
            <a:endParaRPr lang="en-SE" sz="1000" dirty="0"/>
          </a:p>
        </p:txBody>
      </p:sp>
      <p:sp>
        <p:nvSpPr>
          <p:cNvPr id="19" name="TextBox 18">
            <a:extLst>
              <a:ext uri="{FF2B5EF4-FFF2-40B4-BE49-F238E27FC236}">
                <a16:creationId xmlns:a16="http://schemas.microsoft.com/office/drawing/2014/main" id="{42E18B8C-87AA-9657-E7CB-A41D9D2C5B2F}"/>
              </a:ext>
            </a:extLst>
          </p:cNvPr>
          <p:cNvSpPr txBox="1"/>
          <p:nvPr/>
        </p:nvSpPr>
        <p:spPr>
          <a:xfrm>
            <a:off x="6359713" y="2776542"/>
            <a:ext cx="248040" cy="246221"/>
          </a:xfrm>
          <a:prstGeom prst="rect">
            <a:avLst/>
          </a:prstGeom>
          <a:noFill/>
        </p:spPr>
        <p:txBody>
          <a:bodyPr wrap="square" rtlCol="0">
            <a:spAutoFit/>
          </a:bodyPr>
          <a:lstStyle/>
          <a:p>
            <a:r>
              <a:rPr lang="en-US" altLang="zh-CN" sz="1000" dirty="0"/>
              <a:t>0</a:t>
            </a:r>
            <a:endParaRPr lang="en-SE" sz="1000" dirty="0"/>
          </a:p>
        </p:txBody>
      </p:sp>
      <p:sp>
        <p:nvSpPr>
          <p:cNvPr id="20" name="TextBox 19">
            <a:extLst>
              <a:ext uri="{FF2B5EF4-FFF2-40B4-BE49-F238E27FC236}">
                <a16:creationId xmlns:a16="http://schemas.microsoft.com/office/drawing/2014/main" id="{26DB76D3-93EB-3D42-A7EF-C881B07FD396}"/>
              </a:ext>
            </a:extLst>
          </p:cNvPr>
          <p:cNvSpPr txBox="1"/>
          <p:nvPr/>
        </p:nvSpPr>
        <p:spPr>
          <a:xfrm>
            <a:off x="6552549" y="2675895"/>
            <a:ext cx="248040" cy="246221"/>
          </a:xfrm>
          <a:prstGeom prst="rect">
            <a:avLst/>
          </a:prstGeom>
          <a:noFill/>
        </p:spPr>
        <p:txBody>
          <a:bodyPr wrap="square" rtlCol="0">
            <a:spAutoFit/>
          </a:bodyPr>
          <a:lstStyle/>
          <a:p>
            <a:r>
              <a:rPr lang="en-US" altLang="zh-CN" sz="1000" dirty="0"/>
              <a:t>0</a:t>
            </a:r>
            <a:endParaRPr lang="en-SE" sz="1000" dirty="0"/>
          </a:p>
        </p:txBody>
      </p:sp>
      <p:sp>
        <p:nvSpPr>
          <p:cNvPr id="21" name="TextBox 20">
            <a:extLst>
              <a:ext uri="{FF2B5EF4-FFF2-40B4-BE49-F238E27FC236}">
                <a16:creationId xmlns:a16="http://schemas.microsoft.com/office/drawing/2014/main" id="{7698CF3E-4808-C19E-84EE-B1077813315E}"/>
              </a:ext>
            </a:extLst>
          </p:cNvPr>
          <p:cNvSpPr txBox="1"/>
          <p:nvPr/>
        </p:nvSpPr>
        <p:spPr>
          <a:xfrm>
            <a:off x="6359069" y="2614227"/>
            <a:ext cx="248040" cy="246221"/>
          </a:xfrm>
          <a:prstGeom prst="rect">
            <a:avLst/>
          </a:prstGeom>
          <a:noFill/>
        </p:spPr>
        <p:txBody>
          <a:bodyPr wrap="square" rtlCol="0">
            <a:spAutoFit/>
          </a:bodyPr>
          <a:lstStyle/>
          <a:p>
            <a:r>
              <a:rPr lang="en-US" altLang="zh-CN" sz="1000" dirty="0"/>
              <a:t>0</a:t>
            </a:r>
            <a:endParaRPr lang="en-SE" sz="1000" dirty="0"/>
          </a:p>
        </p:txBody>
      </p:sp>
      <p:sp>
        <p:nvSpPr>
          <p:cNvPr id="22" name="TextBox 21">
            <a:extLst>
              <a:ext uri="{FF2B5EF4-FFF2-40B4-BE49-F238E27FC236}">
                <a16:creationId xmlns:a16="http://schemas.microsoft.com/office/drawing/2014/main" id="{D6623937-4547-9138-4EF1-30032824B269}"/>
              </a:ext>
            </a:extLst>
          </p:cNvPr>
          <p:cNvSpPr txBox="1"/>
          <p:nvPr/>
        </p:nvSpPr>
        <p:spPr>
          <a:xfrm>
            <a:off x="6358054" y="3127710"/>
            <a:ext cx="248040" cy="246221"/>
          </a:xfrm>
          <a:prstGeom prst="rect">
            <a:avLst/>
          </a:prstGeom>
          <a:noFill/>
        </p:spPr>
        <p:txBody>
          <a:bodyPr wrap="square" rtlCol="0">
            <a:spAutoFit/>
          </a:bodyPr>
          <a:lstStyle/>
          <a:p>
            <a:r>
              <a:rPr lang="en-US" altLang="zh-CN" sz="1000" dirty="0"/>
              <a:t>1</a:t>
            </a:r>
            <a:endParaRPr lang="en-SE" sz="1000" dirty="0"/>
          </a:p>
        </p:txBody>
      </p:sp>
      <p:sp>
        <p:nvSpPr>
          <p:cNvPr id="23" name="TextBox 22">
            <a:extLst>
              <a:ext uri="{FF2B5EF4-FFF2-40B4-BE49-F238E27FC236}">
                <a16:creationId xmlns:a16="http://schemas.microsoft.com/office/drawing/2014/main" id="{0D2D30F3-7B73-E93E-9EBB-E5425669B17B}"/>
              </a:ext>
            </a:extLst>
          </p:cNvPr>
          <p:cNvSpPr txBox="1"/>
          <p:nvPr/>
        </p:nvSpPr>
        <p:spPr>
          <a:xfrm>
            <a:off x="6359069" y="2954987"/>
            <a:ext cx="248040" cy="246221"/>
          </a:xfrm>
          <a:prstGeom prst="rect">
            <a:avLst/>
          </a:prstGeom>
          <a:noFill/>
        </p:spPr>
        <p:txBody>
          <a:bodyPr wrap="square" rtlCol="0">
            <a:spAutoFit/>
          </a:bodyPr>
          <a:lstStyle/>
          <a:p>
            <a:r>
              <a:rPr lang="en-US" altLang="zh-CN" sz="1000" dirty="0"/>
              <a:t>1</a:t>
            </a:r>
            <a:endParaRPr lang="en-SE" sz="1000" dirty="0"/>
          </a:p>
        </p:txBody>
      </p:sp>
      <p:sp>
        <p:nvSpPr>
          <p:cNvPr id="24" name="TextBox 23">
            <a:extLst>
              <a:ext uri="{FF2B5EF4-FFF2-40B4-BE49-F238E27FC236}">
                <a16:creationId xmlns:a16="http://schemas.microsoft.com/office/drawing/2014/main" id="{9BC0C0C9-0B7E-B344-00FF-63C744859B5B}"/>
              </a:ext>
            </a:extLst>
          </p:cNvPr>
          <p:cNvSpPr txBox="1"/>
          <p:nvPr/>
        </p:nvSpPr>
        <p:spPr>
          <a:xfrm>
            <a:off x="6541694" y="2515739"/>
            <a:ext cx="248040" cy="246221"/>
          </a:xfrm>
          <a:prstGeom prst="rect">
            <a:avLst/>
          </a:prstGeom>
          <a:noFill/>
        </p:spPr>
        <p:txBody>
          <a:bodyPr wrap="square" rtlCol="0">
            <a:spAutoFit/>
          </a:bodyPr>
          <a:lstStyle/>
          <a:p>
            <a:r>
              <a:rPr lang="en-US" altLang="zh-CN" sz="1000" dirty="0"/>
              <a:t>1</a:t>
            </a:r>
            <a:endParaRPr lang="en-SE" sz="1000" dirty="0"/>
          </a:p>
        </p:txBody>
      </p:sp>
      <p:sp>
        <p:nvSpPr>
          <p:cNvPr id="26" name="TextBox 25">
            <a:extLst>
              <a:ext uri="{FF2B5EF4-FFF2-40B4-BE49-F238E27FC236}">
                <a16:creationId xmlns:a16="http://schemas.microsoft.com/office/drawing/2014/main" id="{C2105BCA-689D-FABE-57E2-A90100050AD0}"/>
              </a:ext>
            </a:extLst>
          </p:cNvPr>
          <p:cNvSpPr txBox="1"/>
          <p:nvPr/>
        </p:nvSpPr>
        <p:spPr>
          <a:xfrm>
            <a:off x="926757" y="4462579"/>
            <a:ext cx="3629108" cy="584775"/>
          </a:xfrm>
          <a:prstGeom prst="rect">
            <a:avLst/>
          </a:prstGeom>
          <a:noFill/>
        </p:spPr>
        <p:txBody>
          <a:bodyPr wrap="square" rtlCol="0">
            <a:spAutoFit/>
          </a:bodyPr>
          <a:lstStyle/>
          <a:p>
            <a:r>
              <a:rPr lang="en-SE" sz="3200" b="1" dirty="0"/>
              <a:t>Advantages:</a:t>
            </a:r>
          </a:p>
        </p:txBody>
      </p:sp>
      <p:sp>
        <p:nvSpPr>
          <p:cNvPr id="27" name="TextBox 26">
            <a:extLst>
              <a:ext uri="{FF2B5EF4-FFF2-40B4-BE49-F238E27FC236}">
                <a16:creationId xmlns:a16="http://schemas.microsoft.com/office/drawing/2014/main" id="{9FE71FB3-0EBC-FAB2-4DA9-171FBA580C24}"/>
              </a:ext>
            </a:extLst>
          </p:cNvPr>
          <p:cNvSpPr txBox="1"/>
          <p:nvPr/>
        </p:nvSpPr>
        <p:spPr>
          <a:xfrm>
            <a:off x="3421681" y="3166142"/>
            <a:ext cx="2362076" cy="369332"/>
          </a:xfrm>
          <a:prstGeom prst="rect">
            <a:avLst/>
          </a:prstGeom>
          <a:noFill/>
        </p:spPr>
        <p:txBody>
          <a:bodyPr wrap="square" rtlCol="0">
            <a:spAutoFit/>
          </a:bodyPr>
          <a:lstStyle/>
          <a:p>
            <a:pPr algn="ctr"/>
            <a:r>
              <a:rPr lang="en-SE" dirty="0"/>
              <a:t>Light-fidelity</a:t>
            </a:r>
          </a:p>
        </p:txBody>
      </p:sp>
    </p:spTree>
    <p:extLst>
      <p:ext uri="{BB962C8B-B14F-4D97-AF65-F5344CB8AC3E}">
        <p14:creationId xmlns:p14="http://schemas.microsoft.com/office/powerpoint/2010/main" val="257729761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59" y="241212"/>
            <a:ext cx="11142671" cy="1325563"/>
          </a:xfrm>
        </p:spPr>
        <p:txBody>
          <a:bodyPr>
            <a:normAutofit/>
          </a:bodyPr>
          <a:lstStyle/>
          <a:p>
            <a:r>
              <a:rPr lang="en-US" sz="4000" dirty="0" err="1">
                <a:latin typeface="+mn-lt"/>
              </a:rPr>
              <a:t>LiFi</a:t>
            </a:r>
            <a:r>
              <a:rPr lang="en-US" sz="4000" dirty="0">
                <a:latin typeface="+mn-lt"/>
              </a:rPr>
              <a:t> communication suffers from coverage challenges</a:t>
            </a: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18</a:t>
            </a:fld>
            <a:endParaRPr lang="sv-SE" dirty="0"/>
          </a:p>
        </p:txBody>
      </p:sp>
      <p:sp>
        <p:nvSpPr>
          <p:cNvPr id="3" name="Trapezium 2">
            <a:extLst>
              <a:ext uri="{FF2B5EF4-FFF2-40B4-BE49-F238E27FC236}">
                <a16:creationId xmlns:a16="http://schemas.microsoft.com/office/drawing/2014/main" id="{537454CC-EC3D-AEA0-6DF3-2143FCF41652}"/>
              </a:ext>
            </a:extLst>
          </p:cNvPr>
          <p:cNvSpPr/>
          <p:nvPr/>
        </p:nvSpPr>
        <p:spPr>
          <a:xfrm rot="16200000" flipH="1">
            <a:off x="2700180" y="1175002"/>
            <a:ext cx="2578224" cy="2839395"/>
          </a:xfrm>
          <a:prstGeom prst="trapezoid">
            <a:avLst>
              <a:gd name="adj" fmla="val 44613"/>
            </a:avLst>
          </a:prstGeom>
          <a:gradFill flip="none" rotWithShape="1">
            <a:gsLst>
              <a:gs pos="0">
                <a:schemeClr val="accent4"/>
              </a:gs>
              <a:gs pos="51000">
                <a:schemeClr val="accent4">
                  <a:alpha val="50215"/>
                </a:schemeClr>
              </a:gs>
              <a:gs pos="73000">
                <a:schemeClr val="accent4">
                  <a:alpha val="19788"/>
                </a:scheme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26" name="Picture 2" descr="Wall Icon&quot; Images – Browse 480 Stock Photos, Vectors, and Video | Adobe  Stock">
            <a:extLst>
              <a:ext uri="{FF2B5EF4-FFF2-40B4-BE49-F238E27FC236}">
                <a16:creationId xmlns:a16="http://schemas.microsoft.com/office/drawing/2014/main" id="{7B0EBB66-42DF-4286-A835-8F2782B88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53" t="22297" r="23975" b="21148"/>
          <a:stretch/>
        </p:blipFill>
        <p:spPr bwMode="auto">
          <a:xfrm flipH="1">
            <a:off x="4525472" y="1185075"/>
            <a:ext cx="2839395" cy="277479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6520CF0-DBA7-431E-C6F2-5601EF5DBB94}"/>
              </a:ext>
            </a:extLst>
          </p:cNvPr>
          <p:cNvGrpSpPr/>
          <p:nvPr/>
        </p:nvGrpSpPr>
        <p:grpSpPr>
          <a:xfrm rot="16200000" flipH="1">
            <a:off x="2231216" y="2272406"/>
            <a:ext cx="516899" cy="705427"/>
            <a:chOff x="3161756" y="2305699"/>
            <a:chExt cx="171591" cy="282543"/>
          </a:xfrm>
        </p:grpSpPr>
        <p:sp>
          <p:nvSpPr>
            <p:cNvPr id="6" name="Google Shape;8010;p93">
              <a:extLst>
                <a:ext uri="{FF2B5EF4-FFF2-40B4-BE49-F238E27FC236}">
                  <a16:creationId xmlns:a16="http://schemas.microsoft.com/office/drawing/2014/main" id="{707B479C-8533-B83F-4191-59BAAB27B438}"/>
                </a:ext>
              </a:extLst>
            </p:cNvPr>
            <p:cNvSpPr/>
            <p:nvPr/>
          </p:nvSpPr>
          <p:spPr>
            <a:xfrm>
              <a:off x="3202775" y="2305699"/>
              <a:ext cx="83931" cy="52265"/>
            </a:xfrm>
            <a:custGeom>
              <a:avLst/>
              <a:gdLst/>
              <a:ahLst/>
              <a:cxnLst/>
              <a:rect l="l" t="t" r="r" b="b"/>
              <a:pathLst>
                <a:path w="2836" h="1766" extrusionOk="0">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011;p93">
              <a:extLst>
                <a:ext uri="{FF2B5EF4-FFF2-40B4-BE49-F238E27FC236}">
                  <a16:creationId xmlns:a16="http://schemas.microsoft.com/office/drawing/2014/main" id="{5B4563A9-AEFA-323E-27D4-1D832CF670EF}"/>
                </a:ext>
              </a:extLst>
            </p:cNvPr>
            <p:cNvSpPr/>
            <p:nvPr/>
          </p:nvSpPr>
          <p:spPr>
            <a:xfrm>
              <a:off x="3161756" y="2369121"/>
              <a:ext cx="166916" cy="124950"/>
            </a:xfrm>
            <a:custGeom>
              <a:avLst/>
              <a:gdLst/>
              <a:ahLst/>
              <a:cxnLst/>
              <a:rect l="l" t="t" r="r" b="b"/>
              <a:pathLst>
                <a:path w="5640" h="4222" extrusionOk="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8015;p93">
              <a:extLst>
                <a:ext uri="{FF2B5EF4-FFF2-40B4-BE49-F238E27FC236}">
                  <a16:creationId xmlns:a16="http://schemas.microsoft.com/office/drawing/2014/main" id="{C11DEF0A-5421-79FE-AC92-983046D86FA6}"/>
                </a:ext>
              </a:extLst>
            </p:cNvPr>
            <p:cNvSpPr/>
            <p:nvPr/>
          </p:nvSpPr>
          <p:spPr>
            <a:xfrm>
              <a:off x="3235418" y="2536007"/>
              <a:ext cx="20539" cy="5223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16;p93">
              <a:extLst>
                <a:ext uri="{FF2B5EF4-FFF2-40B4-BE49-F238E27FC236}">
                  <a16:creationId xmlns:a16="http://schemas.microsoft.com/office/drawing/2014/main" id="{E7B863A4-8917-1C54-EC70-D3867F9FFBE2}"/>
                </a:ext>
              </a:extLst>
            </p:cNvPr>
            <p:cNvSpPr/>
            <p:nvPr/>
          </p:nvSpPr>
          <p:spPr>
            <a:xfrm>
              <a:off x="3288570" y="2512479"/>
              <a:ext cx="44777" cy="42913"/>
            </a:xfrm>
            <a:custGeom>
              <a:avLst/>
              <a:gdLst/>
              <a:ahLst/>
              <a:cxnLst/>
              <a:rect l="l" t="t" r="r" b="b"/>
              <a:pathLst>
                <a:path w="1513" h="1450" extrusionOk="0">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17;p93">
              <a:extLst>
                <a:ext uri="{FF2B5EF4-FFF2-40B4-BE49-F238E27FC236}">
                  <a16:creationId xmlns:a16="http://schemas.microsoft.com/office/drawing/2014/main" id="{37A7B4C7-819C-0C7C-B73B-3A2709F2A4BC}"/>
                </a:ext>
              </a:extLst>
            </p:cNvPr>
            <p:cNvSpPr/>
            <p:nvPr/>
          </p:nvSpPr>
          <p:spPr>
            <a:xfrm>
              <a:off x="3161756" y="2512923"/>
              <a:ext cx="44777" cy="42913"/>
            </a:xfrm>
            <a:custGeom>
              <a:avLst/>
              <a:gdLst/>
              <a:ahLst/>
              <a:cxnLst/>
              <a:rect l="l" t="t" r="r" b="b"/>
              <a:pathLst>
                <a:path w="1513" h="1450" extrusionOk="0">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Oval 15">
            <a:extLst>
              <a:ext uri="{FF2B5EF4-FFF2-40B4-BE49-F238E27FC236}">
                <a16:creationId xmlns:a16="http://schemas.microsoft.com/office/drawing/2014/main" id="{AAC8EB51-A1EC-C288-7D47-5B680DFC1A5F}"/>
              </a:ext>
            </a:extLst>
          </p:cNvPr>
          <p:cNvSpPr/>
          <p:nvPr/>
        </p:nvSpPr>
        <p:spPr>
          <a:xfrm>
            <a:off x="5925389" y="2293554"/>
            <a:ext cx="303186" cy="387820"/>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Trapezium 16">
            <a:extLst>
              <a:ext uri="{FF2B5EF4-FFF2-40B4-BE49-F238E27FC236}">
                <a16:creationId xmlns:a16="http://schemas.microsoft.com/office/drawing/2014/main" id="{D2ABDFB4-1E1B-CBC2-DE1C-68DA02E0BE20}"/>
              </a:ext>
            </a:extLst>
          </p:cNvPr>
          <p:cNvSpPr/>
          <p:nvPr/>
        </p:nvSpPr>
        <p:spPr>
          <a:xfrm rot="16200000" flipH="1">
            <a:off x="7598888" y="510209"/>
            <a:ext cx="828109" cy="3954512"/>
          </a:xfrm>
          <a:prstGeom prst="trapezoid">
            <a:avLst>
              <a:gd name="adj" fmla="val 37126"/>
            </a:avLst>
          </a:prstGeom>
          <a:gradFill flip="none" rotWithShape="1">
            <a:gsLst>
              <a:gs pos="0">
                <a:schemeClr val="accent4">
                  <a:alpha val="16813"/>
                </a:schemeClr>
              </a:gs>
              <a:gs pos="33000">
                <a:schemeClr val="accent4">
                  <a:alpha val="10000"/>
                </a:schemeClr>
              </a:gs>
              <a:gs pos="83000">
                <a:schemeClr val="accent4">
                  <a:alpha val="10000"/>
                </a:scheme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TextBox 3">
            <a:extLst>
              <a:ext uri="{FF2B5EF4-FFF2-40B4-BE49-F238E27FC236}">
                <a16:creationId xmlns:a16="http://schemas.microsoft.com/office/drawing/2014/main" id="{1207BDF4-0590-ED2C-A4EC-A12464417735}"/>
              </a:ext>
            </a:extLst>
          </p:cNvPr>
          <p:cNvSpPr txBox="1"/>
          <p:nvPr/>
        </p:nvSpPr>
        <p:spPr>
          <a:xfrm>
            <a:off x="538506" y="3795974"/>
            <a:ext cx="11584735" cy="2431435"/>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Light cannot propagate through walls or other such physical boundaries</a:t>
            </a:r>
          </a:p>
          <a:p>
            <a:pPr marL="914400" lvl="1" indent="-457200">
              <a:buFont typeface="System Font Regular"/>
              <a:buChar char="-"/>
            </a:pPr>
            <a:r>
              <a:rPr lang="en-US" sz="2400" dirty="0">
                <a:latin typeface="Calibri Light" panose="020F0302020204030204" pitchFamily="34" charset="0"/>
                <a:cs typeface="Calibri Light" panose="020F0302020204030204" pitchFamily="34" charset="0"/>
              </a:rPr>
              <a:t>Great from privacy perspective, but limits deployable location of IoT devices</a:t>
            </a:r>
            <a:endParaRPr lang="en-US" sz="2800" dirty="0">
              <a:latin typeface="Calibri Light" panose="020F0302020204030204" pitchFamily="34" charset="0"/>
              <a:cs typeface="Calibri Light" panose="020F0302020204030204" pitchFamily="34" charset="0"/>
            </a:endParaRPr>
          </a:p>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Many IoT devices are located in places with very poor light propagation</a:t>
            </a:r>
          </a:p>
          <a:p>
            <a:pPr marL="800100" lvl="1" indent="-342900">
              <a:buFont typeface="System Font Regular"/>
              <a:buChar char="-"/>
            </a:pPr>
            <a:r>
              <a:rPr lang="en-US" sz="2400" dirty="0">
                <a:latin typeface="Calibri Light" panose="020F0302020204030204" pitchFamily="34" charset="0"/>
                <a:cs typeface="Calibri Light" panose="020F0302020204030204" pitchFamily="34" charset="0"/>
              </a:rPr>
              <a:t>IoT devices that are located in the air vents </a:t>
            </a:r>
          </a:p>
          <a:p>
            <a:pPr marL="800100" lvl="1" indent="-342900">
              <a:buFont typeface="System Font Regular"/>
              <a:buChar char="-"/>
            </a:pPr>
            <a:r>
              <a:rPr lang="en-US" sz="2400" dirty="0">
                <a:latin typeface="Calibri Light" panose="020F0302020204030204" pitchFamily="34" charset="0"/>
                <a:cs typeface="Calibri Light" panose="020F0302020204030204" pitchFamily="34" charset="0"/>
              </a:rPr>
              <a:t>Inside the wall, floor and other surfaces</a:t>
            </a:r>
          </a:p>
          <a:p>
            <a:pPr marL="800100" lvl="1" indent="-342900">
              <a:buFont typeface="System Font Regular"/>
              <a:buChar char="-"/>
            </a:pPr>
            <a:r>
              <a:rPr lang="en-US" sz="2400" dirty="0">
                <a:latin typeface="Calibri Light" panose="020F0302020204030204" pitchFamily="34" charset="0"/>
                <a:cs typeface="Calibri Light" panose="020F0302020204030204" pitchFamily="34" charset="0"/>
              </a:rPr>
              <a:t>IoT devices that are embedded inside the human body</a:t>
            </a:r>
          </a:p>
        </p:txBody>
      </p:sp>
    </p:spTree>
    <p:extLst>
      <p:ext uri="{BB962C8B-B14F-4D97-AF65-F5344CB8AC3E}">
        <p14:creationId xmlns:p14="http://schemas.microsoft.com/office/powerpoint/2010/main" val="53030947"/>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59" y="241212"/>
            <a:ext cx="11142671" cy="1325563"/>
          </a:xfrm>
        </p:spPr>
        <p:txBody>
          <a:bodyPr>
            <a:normAutofit/>
          </a:bodyPr>
          <a:lstStyle/>
          <a:p>
            <a:r>
              <a:rPr lang="en-US" sz="4000" dirty="0">
                <a:latin typeface="+mn-lt"/>
              </a:rPr>
              <a:t>Example of </a:t>
            </a:r>
            <a:r>
              <a:rPr lang="en-US" sz="4000" dirty="0" err="1">
                <a:latin typeface="+mn-lt"/>
              </a:rPr>
              <a:t>LiFi</a:t>
            </a:r>
            <a:r>
              <a:rPr lang="en-US" sz="4000" dirty="0">
                <a:latin typeface="+mn-lt"/>
              </a:rPr>
              <a:t> communication from a collaborator</a:t>
            </a: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19</a:t>
            </a:fld>
            <a:endParaRPr lang="sv-SE" dirty="0"/>
          </a:p>
        </p:txBody>
      </p:sp>
      <p:pic>
        <p:nvPicPr>
          <p:cNvPr id="9" name="Online Media 8" descr="Real-time video transmission through Visible Light Communication using OpenVLC">
            <a:hlinkClick r:id="" action="ppaction://media"/>
            <a:extLst>
              <a:ext uri="{FF2B5EF4-FFF2-40B4-BE49-F238E27FC236}">
                <a16:creationId xmlns:a16="http://schemas.microsoft.com/office/drawing/2014/main" id="{A9F23EBA-DC9F-85C8-387B-A3B65774A665}"/>
              </a:ext>
            </a:extLst>
          </p:cNvPr>
          <p:cNvPicPr>
            <a:picLocks noRot="1" noChangeAspect="1"/>
          </p:cNvPicPr>
          <p:nvPr>
            <a:videoFile r:link="rId1"/>
          </p:nvPr>
        </p:nvPicPr>
        <p:blipFill>
          <a:blip r:embed="rId4"/>
          <a:stretch>
            <a:fillRect/>
          </a:stretch>
        </p:blipFill>
        <p:spPr>
          <a:xfrm>
            <a:off x="1746672" y="1483793"/>
            <a:ext cx="8698655" cy="4914739"/>
          </a:xfrm>
          <a:prstGeom prst="rect">
            <a:avLst/>
          </a:prstGeom>
        </p:spPr>
      </p:pic>
    </p:spTree>
    <p:extLst>
      <p:ext uri="{BB962C8B-B14F-4D97-AF65-F5344CB8AC3E}">
        <p14:creationId xmlns:p14="http://schemas.microsoft.com/office/powerpoint/2010/main" val="1888834703"/>
      </p:ext>
    </p:extLst>
  </p:cSld>
  <p:clrMapOvr>
    <a:masterClrMapping/>
  </p:clrMapOvr>
  <mc:AlternateContent xmlns:mc="http://schemas.openxmlformats.org/markup-compatibility/2006">
    <mc:Choice xmlns:p14="http://schemas.microsoft.com/office/powerpoint/2010/main" Requires="p14">
      <p:transition spd="slow" p14:dur="2000" advTm="50469"/>
    </mc:Choice>
    <mc:Fallback>
      <p:transition spd="slow" advTm="504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030-8B78-1047-EB8D-4BEA981EE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38BD-A2C0-FB00-148C-37D476D36031}"/>
              </a:ext>
            </a:extLst>
          </p:cNvPr>
          <p:cNvSpPr>
            <a:spLocks noGrp="1"/>
          </p:cNvSpPr>
          <p:nvPr>
            <p:ph type="title"/>
          </p:nvPr>
        </p:nvSpPr>
        <p:spPr>
          <a:xfrm>
            <a:off x="700322" y="352651"/>
            <a:ext cx="10837295" cy="913090"/>
          </a:xfrm>
        </p:spPr>
        <p:txBody>
          <a:bodyPr anchor="b">
            <a:normAutofit/>
          </a:bodyPr>
          <a:lstStyle/>
          <a:p>
            <a:r>
              <a:rPr lang="en-US" sz="4000" dirty="0">
                <a:latin typeface="+mn-lt"/>
              </a:rPr>
              <a:t>Discussion regarding Assignment 2</a:t>
            </a:r>
          </a:p>
        </p:txBody>
      </p:sp>
      <p:sp>
        <p:nvSpPr>
          <p:cNvPr id="3" name="Content Placeholder 2">
            <a:extLst>
              <a:ext uri="{FF2B5EF4-FFF2-40B4-BE49-F238E27FC236}">
                <a16:creationId xmlns:a16="http://schemas.microsoft.com/office/drawing/2014/main" id="{EE805F06-35AA-A429-2BB4-3B163569B0CB}"/>
              </a:ext>
            </a:extLst>
          </p:cNvPr>
          <p:cNvSpPr>
            <a:spLocks noGrp="1"/>
          </p:cNvSpPr>
          <p:nvPr>
            <p:ph idx="1"/>
          </p:nvPr>
        </p:nvSpPr>
        <p:spPr>
          <a:xfrm>
            <a:off x="700322" y="1552804"/>
            <a:ext cx="10837295" cy="4803546"/>
          </a:xfrm>
        </p:spPr>
        <p:txBody>
          <a:bodyPr>
            <a:normAutofit/>
          </a:bodyPr>
          <a:lstStyle/>
          <a:p>
            <a:pPr algn="just"/>
            <a:r>
              <a:rPr lang="en-US" dirty="0">
                <a:latin typeface="+mj-lt"/>
              </a:rPr>
              <a:t>Assignment 2: Deadline 18</a:t>
            </a:r>
            <a:r>
              <a:rPr lang="en-US" baseline="30000" dirty="0">
                <a:latin typeface="+mj-lt"/>
              </a:rPr>
              <a:t>th</a:t>
            </a:r>
            <a:r>
              <a:rPr lang="en-US" dirty="0">
                <a:latin typeface="+mj-lt"/>
              </a:rPr>
              <a:t> March</a:t>
            </a:r>
          </a:p>
          <a:p>
            <a:pPr algn="just"/>
            <a:r>
              <a:rPr lang="en-US" dirty="0">
                <a:latin typeface="+mj-lt"/>
              </a:rPr>
              <a:t>Submission after deadline: Penalty of 10% </a:t>
            </a:r>
            <a:r>
              <a:rPr lang="en-US" b="1" dirty="0">
                <a:latin typeface="+mj-lt"/>
              </a:rPr>
              <a:t>Per Day (until 24</a:t>
            </a:r>
            <a:r>
              <a:rPr lang="en-US" b="1" baseline="30000" dirty="0">
                <a:latin typeface="+mj-lt"/>
              </a:rPr>
              <a:t>th</a:t>
            </a:r>
            <a:r>
              <a:rPr lang="en-US" b="1" dirty="0">
                <a:latin typeface="+mj-lt"/>
              </a:rPr>
              <a:t> March)</a:t>
            </a:r>
          </a:p>
          <a:p>
            <a:pPr algn="just"/>
            <a:r>
              <a:rPr lang="en-US" b="1" dirty="0">
                <a:latin typeface="+mj-lt"/>
              </a:rPr>
              <a:t>Submission link is now available on the Canvas</a:t>
            </a:r>
          </a:p>
          <a:p>
            <a:pPr algn="just"/>
            <a:endParaRPr lang="en-US" dirty="0">
              <a:latin typeface="+mj-lt"/>
            </a:endParaRPr>
          </a:p>
          <a:p>
            <a:pPr algn="just"/>
            <a:r>
              <a:rPr lang="en-US" dirty="0">
                <a:latin typeface="+mj-lt"/>
              </a:rPr>
              <a:t>Please submit a readme file, source code, statement of work and a video demonstrating the operation of the sensor tag. The </a:t>
            </a:r>
            <a:r>
              <a:rPr lang="en-US" b="1" u="sng" dirty="0">
                <a:latin typeface="+mj-lt"/>
              </a:rPr>
              <a:t>statement of work </a:t>
            </a:r>
            <a:r>
              <a:rPr lang="en-US" dirty="0">
                <a:latin typeface="+mj-lt"/>
              </a:rPr>
              <a:t>should describe the contribution made by every member of the group.  You need to submit the source code for Task 2 and Task 3 as separate files.  Only </a:t>
            </a:r>
            <a:r>
              <a:rPr lang="en-US" b="1" u="sng" dirty="0">
                <a:latin typeface="+mj-lt"/>
              </a:rPr>
              <a:t>one member </a:t>
            </a:r>
            <a:r>
              <a:rPr lang="en-US" dirty="0">
                <a:latin typeface="+mj-lt"/>
              </a:rPr>
              <a:t>should submit the assignment on the canvas.</a:t>
            </a:r>
          </a:p>
          <a:p>
            <a:pPr marL="0" indent="0">
              <a:buNone/>
            </a:pPr>
            <a:endParaRPr lang="en-SG" sz="1700" dirty="0"/>
          </a:p>
          <a:p>
            <a:pPr marL="0" indent="0">
              <a:buNone/>
            </a:pP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258FDCF4-EC81-734F-0019-748FAF2DDB4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spTree>
    <p:extLst>
      <p:ext uri="{BB962C8B-B14F-4D97-AF65-F5344CB8AC3E}">
        <p14:creationId xmlns:p14="http://schemas.microsoft.com/office/powerpoint/2010/main" val="4136030012"/>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b="1" dirty="0">
                <a:latin typeface="+mj-lt"/>
                <a:sym typeface="Wingdings" pitchFamily="2" charset="2"/>
              </a:rPr>
              <a:t>Communication layers and need for medium access control</a:t>
            </a:r>
          </a:p>
          <a:p>
            <a:r>
              <a:rPr lang="en-US" dirty="0">
                <a:latin typeface="+mj-lt"/>
                <a:sym typeface="Wingdings" pitchFamily="2" charset="2"/>
              </a:rPr>
              <a:t>MAC: Channelization protocols</a:t>
            </a:r>
          </a:p>
          <a:p>
            <a:r>
              <a:rPr lang="en-US" dirty="0">
                <a:latin typeface="+mj-lt"/>
                <a:sym typeface="Wingdings" pitchFamily="2" charset="2"/>
              </a:rPr>
              <a:t>MAC: Random access protocols</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Medium access control for internet of things</a:t>
            </a: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20</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99645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3139" y="3166339"/>
            <a:ext cx="6905722" cy="1258094"/>
          </a:xfrm>
        </p:spPr>
        <p:txBody>
          <a:bodyPr>
            <a:normAutofit/>
          </a:bodyPr>
          <a:lstStyle/>
          <a:p>
            <a:pPr marL="0" indent="0" algn="ctr">
              <a:buNone/>
            </a:pPr>
            <a:r>
              <a:rPr lang="en-US" sz="4800" dirty="0"/>
              <a:t>Communication Layers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21</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94104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t>OSI model of communication layers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855787"/>
            <a:ext cx="10515600" cy="4351338"/>
          </a:xfrm>
        </p:spPr>
        <p:txBody>
          <a:bodyPr>
            <a:normAutofit fontScale="92500" lnSpcReduction="20000"/>
          </a:bodyPr>
          <a:lstStyle/>
          <a:p>
            <a:r>
              <a:rPr lang="en-US" dirty="0">
                <a:latin typeface="+mj-lt"/>
              </a:rPr>
              <a:t>Transport</a:t>
            </a:r>
          </a:p>
          <a:p>
            <a:pPr lvl="1"/>
            <a:r>
              <a:rPr lang="en-US" dirty="0">
                <a:latin typeface="+mj-lt"/>
              </a:rPr>
              <a:t>How to form connections between computers</a:t>
            </a:r>
          </a:p>
          <a:p>
            <a:pPr lvl="1"/>
            <a:r>
              <a:rPr lang="en-US" dirty="0">
                <a:latin typeface="+mj-lt"/>
              </a:rPr>
              <a:t>TCP and UDP</a:t>
            </a:r>
          </a:p>
          <a:p>
            <a:r>
              <a:rPr lang="en-US" dirty="0">
                <a:latin typeface="+mj-lt"/>
              </a:rPr>
              <a:t>Network</a:t>
            </a:r>
          </a:p>
          <a:p>
            <a:pPr lvl="1"/>
            <a:r>
              <a:rPr lang="en-US" dirty="0">
                <a:latin typeface="+mj-lt"/>
              </a:rPr>
              <a:t>How to send packets between networks</a:t>
            </a:r>
          </a:p>
          <a:p>
            <a:pPr lvl="1"/>
            <a:r>
              <a:rPr lang="en-US" dirty="0">
                <a:latin typeface="+mj-lt"/>
              </a:rPr>
              <a:t>IP</a:t>
            </a:r>
          </a:p>
          <a:p>
            <a:r>
              <a:rPr lang="en-US" dirty="0">
                <a:latin typeface="+mj-lt"/>
              </a:rPr>
              <a:t>Data Link</a:t>
            </a:r>
          </a:p>
          <a:p>
            <a:pPr lvl="1"/>
            <a:r>
              <a:rPr lang="en-US" dirty="0">
                <a:latin typeface="+mj-lt"/>
              </a:rPr>
              <a:t>How to send frames of data</a:t>
            </a:r>
          </a:p>
          <a:p>
            <a:pPr lvl="1"/>
            <a:r>
              <a:rPr lang="en-US" dirty="0">
                <a:latin typeface="+mj-lt"/>
              </a:rPr>
              <a:t>Ethernet, </a:t>
            </a:r>
            <a:r>
              <a:rPr lang="en-US" dirty="0" err="1">
                <a:latin typeface="+mj-lt"/>
              </a:rPr>
              <a:t>WiFi</a:t>
            </a:r>
            <a:endParaRPr lang="en-US" dirty="0">
              <a:latin typeface="+mj-lt"/>
            </a:endParaRPr>
          </a:p>
          <a:p>
            <a:r>
              <a:rPr lang="en-US" dirty="0">
                <a:latin typeface="+mj-lt"/>
              </a:rPr>
              <a:t>Physical</a:t>
            </a:r>
          </a:p>
          <a:p>
            <a:pPr lvl="1"/>
            <a:r>
              <a:rPr lang="en-US" dirty="0">
                <a:latin typeface="+mj-lt"/>
              </a:rPr>
              <a:t>How to send individual bits</a:t>
            </a:r>
          </a:p>
          <a:p>
            <a:pPr lvl="1"/>
            <a:r>
              <a:rPr lang="en-US" dirty="0">
                <a:latin typeface="+mj-lt"/>
              </a:rPr>
              <a:t>Ethernet, </a:t>
            </a:r>
            <a:r>
              <a:rPr lang="en-US" dirty="0" err="1">
                <a:latin typeface="+mj-lt"/>
              </a:rPr>
              <a:t>WiFi</a:t>
            </a:r>
            <a:endParaRPr lang="en-US" dirty="0">
              <a:latin typeface="+mj-lt"/>
            </a:endParaRPr>
          </a:p>
          <a:p>
            <a:endParaRPr lang="en-US" dirty="0"/>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22</a:t>
            </a:fld>
            <a:endParaRPr lang="en-US"/>
          </a:p>
        </p:txBody>
      </p:sp>
      <p:pic>
        <p:nvPicPr>
          <p:cNvPr id="5" name="Picture 2" descr="https://fthmb.tqn.com/FJRd1u3NJuT-4w3EoA3Pf7HVX9E=/768x0/filters:no_upscale()/Osi-model-jb.svg-57f7b9af3df78c690f6305e8.png">
            <a:extLst>
              <a:ext uri="{FF2B5EF4-FFF2-40B4-BE49-F238E27FC236}">
                <a16:creationId xmlns:a16="http://schemas.microsoft.com/office/drawing/2014/main" id="{92BC2339-5A96-487D-8070-4FC238FEED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28524" y="1257300"/>
            <a:ext cx="415187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3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Protocols are “layered”</a:t>
            </a:r>
          </a:p>
        </p:txBody>
      </p:sp>
      <p:sp>
        <p:nvSpPr>
          <p:cNvPr id="15" name="Content Placeholder 14">
            <a:extLst>
              <a:ext uri="{FF2B5EF4-FFF2-40B4-BE49-F238E27FC236}">
                <a16:creationId xmlns:a16="http://schemas.microsoft.com/office/drawing/2014/main" id="{4A9AB335-AF5E-44F6-B01E-1EC1237C6DF1}"/>
              </a:ext>
            </a:extLst>
          </p:cNvPr>
          <p:cNvSpPr>
            <a:spLocks noGrp="1"/>
          </p:cNvSpPr>
          <p:nvPr>
            <p:ph idx="1"/>
          </p:nvPr>
        </p:nvSpPr>
        <p:spPr>
          <a:xfrm>
            <a:off x="838200" y="1690688"/>
            <a:ext cx="10515600" cy="4351338"/>
          </a:xfrm>
        </p:spPr>
        <p:txBody>
          <a:bodyPr>
            <a:normAutofit/>
          </a:bodyPr>
          <a:lstStyle/>
          <a:p>
            <a:r>
              <a:rPr lang="en-US" dirty="0">
                <a:latin typeface="+mj-lt"/>
              </a:rPr>
              <a:t>Headers for each layer of communication wraps data</a:t>
            </a:r>
          </a:p>
          <a:p>
            <a:pPr lvl="1"/>
            <a:r>
              <a:rPr lang="en-US" dirty="0">
                <a:latin typeface="+mj-lt"/>
              </a:rPr>
              <a:t>Data is wrapped with header for the network to make a packet</a:t>
            </a:r>
          </a:p>
          <a:p>
            <a:pPr lvl="1"/>
            <a:r>
              <a:rPr lang="en-US" dirty="0">
                <a:latin typeface="+mj-lt"/>
              </a:rPr>
              <a:t>Packet is wrapped with header for the link to make a frame</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23</a:t>
            </a:fld>
            <a:endParaRPr lang="en-US"/>
          </a:p>
        </p:txBody>
      </p:sp>
      <p:sp>
        <p:nvSpPr>
          <p:cNvPr id="7" name="Rectangle 13">
            <a:extLst>
              <a:ext uri="{FF2B5EF4-FFF2-40B4-BE49-F238E27FC236}">
                <a16:creationId xmlns:a16="http://schemas.microsoft.com/office/drawing/2014/main" id="{0AAAE2CB-A98E-4543-A1E1-EAC4A8EE9EB1}"/>
              </a:ext>
            </a:extLst>
          </p:cNvPr>
          <p:cNvSpPr>
            <a:spLocks noChangeArrowheads="1"/>
          </p:cNvSpPr>
          <p:nvPr/>
        </p:nvSpPr>
        <p:spPr bwMode="auto">
          <a:xfrm>
            <a:off x="3362388" y="4070875"/>
            <a:ext cx="2310505" cy="693152"/>
          </a:xfrm>
          <a:prstGeom prst="rect">
            <a:avLst/>
          </a:prstGeom>
          <a:solidFill>
            <a:srgbClr val="F6F5BD"/>
          </a:solidFill>
          <a:ln w="12700">
            <a:solidFill>
              <a:schemeClr val="tx1"/>
            </a:solidFill>
            <a:miter lim="800000"/>
            <a:headEnd/>
            <a:tailEnd/>
          </a:ln>
          <a:effectLst/>
        </p:spPr>
        <p:txBody>
          <a:bodyPr wrap="none" anchor="ctr"/>
          <a:lstStyle/>
          <a:p>
            <a:pPr algn="ctr"/>
            <a:r>
              <a:rPr lang="en-US" sz="2000" dirty="0"/>
              <a:t>Data</a:t>
            </a:r>
          </a:p>
        </p:txBody>
      </p:sp>
      <p:sp>
        <p:nvSpPr>
          <p:cNvPr id="8" name="Rectangle 14">
            <a:extLst>
              <a:ext uri="{FF2B5EF4-FFF2-40B4-BE49-F238E27FC236}">
                <a16:creationId xmlns:a16="http://schemas.microsoft.com/office/drawing/2014/main" id="{B2A5F7A7-16A2-491B-826F-4C6538FF0656}"/>
              </a:ext>
            </a:extLst>
          </p:cNvPr>
          <p:cNvSpPr>
            <a:spLocks noChangeArrowheads="1"/>
          </p:cNvSpPr>
          <p:nvPr/>
        </p:nvSpPr>
        <p:spPr bwMode="auto">
          <a:xfrm>
            <a:off x="5672894" y="4070875"/>
            <a:ext cx="1386303" cy="693152"/>
          </a:xfrm>
          <a:prstGeom prst="rect">
            <a:avLst/>
          </a:prstGeom>
          <a:solidFill>
            <a:schemeClr val="accent5">
              <a:lumMod val="60000"/>
              <a:lumOff val="40000"/>
            </a:schemeClr>
          </a:solidFill>
          <a:ln w="12700">
            <a:solidFill>
              <a:schemeClr val="tx1"/>
            </a:solidFill>
            <a:miter lim="800000"/>
            <a:headEnd/>
            <a:tailEnd/>
          </a:ln>
          <a:effectLst/>
        </p:spPr>
        <p:txBody>
          <a:bodyPr wrap="none" anchor="ctr"/>
          <a:lstStyle/>
          <a:p>
            <a:pPr algn="ctr"/>
            <a:r>
              <a:rPr lang="en-US" sz="2000" dirty="0"/>
              <a:t>Packet</a:t>
            </a:r>
            <a:br>
              <a:rPr lang="en-US" sz="2000" dirty="0"/>
            </a:br>
            <a:r>
              <a:rPr lang="en-US" sz="2000" dirty="0"/>
              <a:t>Header</a:t>
            </a:r>
          </a:p>
        </p:txBody>
      </p:sp>
      <p:sp>
        <p:nvSpPr>
          <p:cNvPr id="9" name="Rectangle 27">
            <a:extLst>
              <a:ext uri="{FF2B5EF4-FFF2-40B4-BE49-F238E27FC236}">
                <a16:creationId xmlns:a16="http://schemas.microsoft.com/office/drawing/2014/main" id="{20025FE0-99CC-4402-AA3A-761A99708BDD}"/>
              </a:ext>
            </a:extLst>
          </p:cNvPr>
          <p:cNvSpPr>
            <a:spLocks noChangeArrowheads="1"/>
          </p:cNvSpPr>
          <p:nvPr/>
        </p:nvSpPr>
        <p:spPr bwMode="auto">
          <a:xfrm>
            <a:off x="7059197" y="4070875"/>
            <a:ext cx="1386303" cy="693152"/>
          </a:xfrm>
          <a:prstGeom prst="rect">
            <a:avLst/>
          </a:prstGeom>
          <a:solidFill>
            <a:schemeClr val="accent2">
              <a:lumMod val="40000"/>
              <a:lumOff val="60000"/>
            </a:schemeClr>
          </a:solidFill>
          <a:ln w="12700">
            <a:solidFill>
              <a:schemeClr val="tx1"/>
            </a:solidFill>
            <a:miter lim="800000"/>
            <a:headEnd/>
            <a:tailEnd/>
          </a:ln>
          <a:effectLst/>
        </p:spPr>
        <p:txBody>
          <a:bodyPr wrap="none" anchor="ctr"/>
          <a:lstStyle/>
          <a:p>
            <a:pPr algn="ctr"/>
            <a:r>
              <a:rPr lang="en-US" sz="2000" dirty="0"/>
              <a:t>Frame</a:t>
            </a:r>
            <a:br>
              <a:rPr lang="en-US" sz="2000" dirty="0"/>
            </a:br>
            <a:r>
              <a:rPr lang="en-US" sz="2000" dirty="0"/>
              <a:t>Header</a:t>
            </a:r>
          </a:p>
        </p:txBody>
      </p:sp>
      <p:sp>
        <p:nvSpPr>
          <p:cNvPr id="11" name="AutoShape 39">
            <a:extLst>
              <a:ext uri="{FF2B5EF4-FFF2-40B4-BE49-F238E27FC236}">
                <a16:creationId xmlns:a16="http://schemas.microsoft.com/office/drawing/2014/main" id="{815BDD4A-5E1F-4B24-9DEB-0BFB92264BE4}"/>
              </a:ext>
            </a:extLst>
          </p:cNvPr>
          <p:cNvSpPr>
            <a:spLocks/>
          </p:cNvSpPr>
          <p:nvPr/>
        </p:nvSpPr>
        <p:spPr bwMode="auto">
          <a:xfrm rot="5400000">
            <a:off x="5095267" y="1841547"/>
            <a:ext cx="231051" cy="3696809"/>
          </a:xfrm>
          <a:prstGeom prst="leftBrace">
            <a:avLst>
              <a:gd name="adj1" fmla="val 133333"/>
              <a:gd name="adj2" fmla="val 50000"/>
            </a:avLst>
          </a:prstGeom>
          <a:noFill/>
          <a:ln w="38100">
            <a:solidFill>
              <a:schemeClr val="tx1"/>
            </a:solidFill>
            <a:round/>
            <a:headEnd/>
            <a:tailEnd/>
          </a:ln>
          <a:effectLst/>
        </p:spPr>
        <p:txBody>
          <a:bodyPr wrap="none" anchor="ctr"/>
          <a:lstStyle/>
          <a:p>
            <a:endParaRPr lang="en-US" dirty="0">
              <a:latin typeface="Calibri" pitchFamily="34" charset="0"/>
            </a:endParaRPr>
          </a:p>
        </p:txBody>
      </p:sp>
      <p:sp>
        <p:nvSpPr>
          <p:cNvPr id="12" name="Text Box 40">
            <a:extLst>
              <a:ext uri="{FF2B5EF4-FFF2-40B4-BE49-F238E27FC236}">
                <a16:creationId xmlns:a16="http://schemas.microsoft.com/office/drawing/2014/main" id="{FDA99B6A-5556-4A02-A91C-06B006BB1D5B}"/>
              </a:ext>
            </a:extLst>
          </p:cNvPr>
          <p:cNvSpPr txBox="1">
            <a:spLocks noChangeArrowheads="1"/>
          </p:cNvSpPr>
          <p:nvPr/>
        </p:nvSpPr>
        <p:spPr bwMode="auto">
          <a:xfrm>
            <a:off x="3906749" y="3024435"/>
            <a:ext cx="2608086" cy="523220"/>
          </a:xfrm>
          <a:prstGeom prst="rect">
            <a:avLst/>
          </a:prstGeom>
          <a:noFill/>
          <a:ln w="12700">
            <a:noFill/>
            <a:miter lim="800000"/>
            <a:headEnd/>
            <a:tailEnd/>
          </a:ln>
          <a:effectLst/>
        </p:spPr>
        <p:txBody>
          <a:bodyPr wrap="none" anchor="ctr">
            <a:spAutoFit/>
          </a:bodyPr>
          <a:lstStyle/>
          <a:p>
            <a:pPr algn="ctr"/>
            <a:r>
              <a:rPr lang="en-US" sz="2800" dirty="0"/>
              <a:t>Internet Packet</a:t>
            </a:r>
          </a:p>
        </p:txBody>
      </p:sp>
      <p:sp>
        <p:nvSpPr>
          <p:cNvPr id="13" name="AutoShape 52">
            <a:extLst>
              <a:ext uri="{FF2B5EF4-FFF2-40B4-BE49-F238E27FC236}">
                <a16:creationId xmlns:a16="http://schemas.microsoft.com/office/drawing/2014/main" id="{26BDED53-5825-43BC-BDAF-F3006BB5CD5B}"/>
              </a:ext>
            </a:extLst>
          </p:cNvPr>
          <p:cNvSpPr>
            <a:spLocks/>
          </p:cNvSpPr>
          <p:nvPr/>
        </p:nvSpPr>
        <p:spPr bwMode="auto">
          <a:xfrm rot="5400000" flipH="1" flipV="1">
            <a:off x="5740283" y="2534698"/>
            <a:ext cx="231051" cy="5083112"/>
          </a:xfrm>
          <a:prstGeom prst="leftBrace">
            <a:avLst>
              <a:gd name="adj1" fmla="val 183333"/>
              <a:gd name="adj2" fmla="val 50000"/>
            </a:avLst>
          </a:prstGeom>
          <a:noFill/>
          <a:ln w="38100">
            <a:solidFill>
              <a:schemeClr val="tx1"/>
            </a:solidFill>
            <a:round/>
            <a:headEnd/>
            <a:tailEnd/>
          </a:ln>
          <a:effectLst/>
        </p:spPr>
        <p:txBody>
          <a:bodyPr wrap="none" anchor="ctr"/>
          <a:lstStyle/>
          <a:p>
            <a:endParaRPr lang="en-US" dirty="0">
              <a:latin typeface="Calibri" pitchFamily="34" charset="0"/>
            </a:endParaRPr>
          </a:p>
        </p:txBody>
      </p:sp>
      <p:sp>
        <p:nvSpPr>
          <p:cNvPr id="14" name="Text Box 53">
            <a:extLst>
              <a:ext uri="{FF2B5EF4-FFF2-40B4-BE49-F238E27FC236}">
                <a16:creationId xmlns:a16="http://schemas.microsoft.com/office/drawing/2014/main" id="{25059D0F-22F2-4DE0-96B3-BB32B573F5F8}"/>
              </a:ext>
            </a:extLst>
          </p:cNvPr>
          <p:cNvSpPr txBox="1">
            <a:spLocks noChangeArrowheads="1"/>
          </p:cNvSpPr>
          <p:nvPr/>
        </p:nvSpPr>
        <p:spPr bwMode="auto">
          <a:xfrm>
            <a:off x="4536248" y="5191780"/>
            <a:ext cx="2639120" cy="523220"/>
          </a:xfrm>
          <a:prstGeom prst="rect">
            <a:avLst/>
          </a:prstGeom>
          <a:noFill/>
          <a:ln w="12700">
            <a:noFill/>
            <a:miter lim="800000"/>
            <a:headEnd/>
            <a:tailEnd/>
          </a:ln>
          <a:effectLst/>
        </p:spPr>
        <p:txBody>
          <a:bodyPr wrap="none" anchor="ctr">
            <a:spAutoFit/>
          </a:bodyPr>
          <a:lstStyle/>
          <a:p>
            <a:pPr algn="ctr"/>
            <a:r>
              <a:rPr lang="en-US" sz="2800" dirty="0"/>
              <a:t>Ethernet Frame</a:t>
            </a:r>
          </a:p>
        </p:txBody>
      </p:sp>
    </p:spTree>
    <p:extLst>
      <p:ext uri="{BB962C8B-B14F-4D97-AF65-F5344CB8AC3E}">
        <p14:creationId xmlns:p14="http://schemas.microsoft.com/office/powerpoint/2010/main" val="319247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51DB-B92E-4EB6-B455-24FA5A5E1C7A}"/>
              </a:ext>
            </a:extLst>
          </p:cNvPr>
          <p:cNvSpPr>
            <a:spLocks noGrp="1"/>
          </p:cNvSpPr>
          <p:nvPr>
            <p:ph type="title"/>
          </p:nvPr>
        </p:nvSpPr>
        <p:spPr/>
        <p:txBody>
          <a:bodyPr/>
          <a:lstStyle/>
          <a:p>
            <a:r>
              <a:rPr lang="en-US" dirty="0"/>
              <a:t>Data Link Layer</a:t>
            </a:r>
          </a:p>
        </p:txBody>
      </p:sp>
      <p:sp>
        <p:nvSpPr>
          <p:cNvPr id="3" name="Content Placeholder 2">
            <a:extLst>
              <a:ext uri="{FF2B5EF4-FFF2-40B4-BE49-F238E27FC236}">
                <a16:creationId xmlns:a16="http://schemas.microsoft.com/office/drawing/2014/main" id="{38C71C25-7B48-462F-86BD-6A0A89A8435E}"/>
              </a:ext>
            </a:extLst>
          </p:cNvPr>
          <p:cNvSpPr>
            <a:spLocks noGrp="1"/>
          </p:cNvSpPr>
          <p:nvPr>
            <p:ph idx="1"/>
          </p:nvPr>
        </p:nvSpPr>
        <p:spPr>
          <a:xfrm>
            <a:off x="838200" y="1500255"/>
            <a:ext cx="10515600" cy="4412491"/>
          </a:xfrm>
        </p:spPr>
        <p:txBody>
          <a:bodyPr>
            <a:noAutofit/>
          </a:bodyPr>
          <a:lstStyle/>
          <a:p>
            <a:r>
              <a:rPr lang="en-US" dirty="0">
                <a:latin typeface="+mj-lt"/>
              </a:rPr>
              <a:t>Framing</a:t>
            </a:r>
          </a:p>
          <a:p>
            <a:pPr lvl="1"/>
            <a:r>
              <a:rPr lang="en-US" dirty="0">
                <a:latin typeface="+mj-lt"/>
              </a:rPr>
              <a:t>Combine arbitrary bits into a “packet” of data</a:t>
            </a:r>
            <a:endParaRPr lang="en-US" sz="2800" dirty="0">
              <a:latin typeface="+mj-lt"/>
            </a:endParaRPr>
          </a:p>
          <a:p>
            <a:r>
              <a:rPr lang="en-US" dirty="0">
                <a:latin typeface="+mj-lt"/>
              </a:rPr>
              <a:t>Logical link control</a:t>
            </a:r>
          </a:p>
          <a:p>
            <a:pPr lvl="1"/>
            <a:r>
              <a:rPr lang="en-US" dirty="0">
                <a:latin typeface="+mj-lt"/>
              </a:rPr>
              <a:t>Manage transfer between transmitter and receiver</a:t>
            </a:r>
          </a:p>
          <a:p>
            <a:pPr lvl="1"/>
            <a:r>
              <a:rPr lang="en-US" dirty="0">
                <a:latin typeface="+mj-lt"/>
              </a:rPr>
              <a:t>Error detection and correction</a:t>
            </a:r>
            <a:endParaRPr lang="en-US" sz="2800" dirty="0">
              <a:latin typeface="+mj-lt"/>
            </a:endParaRPr>
          </a:p>
          <a:p>
            <a:r>
              <a:rPr lang="en-US" dirty="0">
                <a:latin typeface="+mj-lt"/>
              </a:rPr>
              <a:t>Media access</a:t>
            </a:r>
          </a:p>
          <a:p>
            <a:pPr lvl="1"/>
            <a:r>
              <a:rPr lang="en-US" dirty="0">
                <a:latin typeface="+mj-lt"/>
              </a:rPr>
              <a:t>Controlling which device gets to transmit next</a:t>
            </a:r>
            <a:endParaRPr lang="en-US" sz="2800" dirty="0">
              <a:latin typeface="+mj-lt"/>
            </a:endParaRPr>
          </a:p>
          <a:p>
            <a:r>
              <a:rPr lang="en-US" dirty="0">
                <a:latin typeface="+mj-lt"/>
              </a:rPr>
              <a:t>Inherently coupled to PHY and its decisions</a:t>
            </a:r>
          </a:p>
        </p:txBody>
      </p:sp>
      <p:sp>
        <p:nvSpPr>
          <p:cNvPr id="4" name="Slide Number Placeholder 3">
            <a:extLst>
              <a:ext uri="{FF2B5EF4-FFF2-40B4-BE49-F238E27FC236}">
                <a16:creationId xmlns:a16="http://schemas.microsoft.com/office/drawing/2014/main" id="{09F9CB44-92D1-4219-BA45-F09F44C389B9}"/>
              </a:ext>
            </a:extLst>
          </p:cNvPr>
          <p:cNvSpPr>
            <a:spLocks noGrp="1"/>
          </p:cNvSpPr>
          <p:nvPr>
            <p:ph type="sldNum" sz="quarter" idx="12"/>
          </p:nvPr>
        </p:nvSpPr>
        <p:spPr/>
        <p:txBody>
          <a:bodyPr/>
          <a:lstStyle/>
          <a:p>
            <a:fld id="{0778C724-3839-4D76-A707-B4C23905D055}" type="slidenum">
              <a:rPr lang="en-US" smtClean="0"/>
              <a:t>24</a:t>
            </a:fld>
            <a:endParaRPr lang="en-US"/>
          </a:p>
        </p:txBody>
      </p:sp>
    </p:spTree>
    <p:extLst>
      <p:ext uri="{BB962C8B-B14F-4D97-AF65-F5344CB8AC3E}">
        <p14:creationId xmlns:p14="http://schemas.microsoft.com/office/powerpoint/2010/main" val="822240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3E2C-D569-4CF2-B589-F594BF730DB2}"/>
              </a:ext>
            </a:extLst>
          </p:cNvPr>
          <p:cNvSpPr>
            <a:spLocks noGrp="1"/>
          </p:cNvSpPr>
          <p:nvPr>
            <p:ph type="title"/>
          </p:nvPr>
        </p:nvSpPr>
        <p:spPr/>
        <p:txBody>
          <a:bodyPr/>
          <a:lstStyle/>
          <a:p>
            <a:r>
              <a:rPr lang="en-US" dirty="0"/>
              <a:t>Framing</a:t>
            </a:r>
          </a:p>
        </p:txBody>
      </p:sp>
      <p:sp>
        <p:nvSpPr>
          <p:cNvPr id="3" name="Content Placeholder 2">
            <a:extLst>
              <a:ext uri="{FF2B5EF4-FFF2-40B4-BE49-F238E27FC236}">
                <a16:creationId xmlns:a16="http://schemas.microsoft.com/office/drawing/2014/main" id="{DF9B9C2F-5F56-47FF-8482-6BBC796511FB}"/>
              </a:ext>
            </a:extLst>
          </p:cNvPr>
          <p:cNvSpPr>
            <a:spLocks noGrp="1"/>
          </p:cNvSpPr>
          <p:nvPr>
            <p:ph idx="1"/>
          </p:nvPr>
        </p:nvSpPr>
        <p:spPr>
          <a:xfrm>
            <a:off x="836192" y="1606842"/>
            <a:ext cx="11034179" cy="4749508"/>
          </a:xfrm>
        </p:spPr>
        <p:txBody>
          <a:bodyPr>
            <a:normAutofit fontScale="70000" lnSpcReduction="20000"/>
          </a:bodyPr>
          <a:lstStyle/>
          <a:p>
            <a:r>
              <a:rPr lang="en-US" sz="3600" dirty="0">
                <a:latin typeface="+mj-lt"/>
              </a:rPr>
              <a:t>Typical packet structure</a:t>
            </a:r>
          </a:p>
          <a:p>
            <a:pPr lvl="1"/>
            <a:r>
              <a:rPr lang="en-US" sz="3600" dirty="0">
                <a:latin typeface="+mj-lt"/>
              </a:rPr>
              <a:t>Preamble - Existence of packet and synchronization of clocks</a:t>
            </a:r>
          </a:p>
          <a:p>
            <a:pPr lvl="1"/>
            <a:r>
              <a:rPr lang="en-US" sz="3600" dirty="0">
                <a:latin typeface="+mj-lt"/>
              </a:rPr>
              <a:t>Header - Addresses, Type, Length</a:t>
            </a:r>
          </a:p>
          <a:p>
            <a:pPr lvl="1"/>
            <a:r>
              <a:rPr lang="en-US" sz="3600" dirty="0">
                <a:latin typeface="+mj-lt"/>
              </a:rPr>
              <a:t>Data - Payload plus higher layer headers (e.g. IP packet)</a:t>
            </a:r>
          </a:p>
          <a:p>
            <a:pPr lvl="1"/>
            <a:r>
              <a:rPr lang="en-US" sz="3600" dirty="0">
                <a:latin typeface="+mj-lt"/>
              </a:rPr>
              <a:t>Trailer - Padding, CRC</a:t>
            </a:r>
          </a:p>
          <a:p>
            <a:pPr lvl="1"/>
            <a:endParaRPr lang="en-US" sz="3600" dirty="0">
              <a:latin typeface="+mj-lt"/>
            </a:endParaRPr>
          </a:p>
          <a:p>
            <a:pPr lvl="1"/>
            <a:endParaRPr lang="en-US" sz="3600" dirty="0">
              <a:latin typeface="+mj-lt"/>
            </a:endParaRPr>
          </a:p>
          <a:p>
            <a:endParaRPr lang="en-US" sz="3600" dirty="0">
              <a:latin typeface="+mj-lt"/>
            </a:endParaRPr>
          </a:p>
          <a:p>
            <a:r>
              <a:rPr lang="en-US" sz="3600" dirty="0">
                <a:latin typeface="+mj-lt"/>
              </a:rPr>
              <a:t>Wireless considerations</a:t>
            </a:r>
          </a:p>
          <a:p>
            <a:pPr lvl="1"/>
            <a:r>
              <a:rPr lang="en-US" sz="3600" dirty="0">
                <a:latin typeface="+mj-lt"/>
              </a:rPr>
              <a:t>Control information for Physical Layer</a:t>
            </a:r>
          </a:p>
          <a:p>
            <a:pPr lvl="1"/>
            <a:r>
              <a:rPr lang="en-US" sz="3600" dirty="0">
                <a:latin typeface="+mj-lt"/>
              </a:rPr>
              <a:t>Ensure robustness for header</a:t>
            </a:r>
          </a:p>
          <a:p>
            <a:pPr lvl="1"/>
            <a:r>
              <a:rPr lang="en-US" sz="3600" dirty="0">
                <a:latin typeface="+mj-lt"/>
              </a:rPr>
              <a:t>Explicit multi-hop routing</a:t>
            </a:r>
          </a:p>
          <a:p>
            <a:pPr lvl="1"/>
            <a:r>
              <a:rPr lang="en-US" sz="3600" dirty="0">
                <a:latin typeface="+mj-lt"/>
              </a:rPr>
              <a:t>Possibly different data rates for different parts of packet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9E9A69D2-CC0A-42DE-BF59-72BCB1FFAE60}"/>
              </a:ext>
            </a:extLst>
          </p:cNvPr>
          <p:cNvSpPr>
            <a:spLocks noGrp="1"/>
          </p:cNvSpPr>
          <p:nvPr>
            <p:ph type="sldNum" sz="quarter" idx="12"/>
          </p:nvPr>
        </p:nvSpPr>
        <p:spPr/>
        <p:txBody>
          <a:bodyPr/>
          <a:lstStyle/>
          <a:p>
            <a:fld id="{0778C724-3839-4D76-A707-B4C23905D055}" type="slidenum">
              <a:rPr lang="en-US" smtClean="0"/>
              <a:t>25</a:t>
            </a:fld>
            <a:endParaRPr lang="en-US"/>
          </a:p>
        </p:txBody>
      </p:sp>
      <p:graphicFrame>
        <p:nvGraphicFramePr>
          <p:cNvPr id="5" name="Table 5">
            <a:extLst>
              <a:ext uri="{FF2B5EF4-FFF2-40B4-BE49-F238E27FC236}">
                <a16:creationId xmlns:a16="http://schemas.microsoft.com/office/drawing/2014/main" id="{2CC92385-F31E-4F49-9A2E-A3AEEBB9B9BC}"/>
              </a:ext>
            </a:extLst>
          </p:cNvPr>
          <p:cNvGraphicFramePr>
            <a:graphicFrameLocks noGrp="1"/>
          </p:cNvGraphicFramePr>
          <p:nvPr/>
        </p:nvGraphicFramePr>
        <p:xfrm>
          <a:off x="1548796" y="3429000"/>
          <a:ext cx="9550399" cy="640080"/>
        </p:xfrm>
        <a:graphic>
          <a:graphicData uri="http://schemas.openxmlformats.org/drawingml/2006/table">
            <a:tbl>
              <a:tblPr firstRow="1" bandRow="1">
                <a:tableStyleId>{5C22544A-7EE6-4342-B048-85BDC9FD1C3A}</a:tableStyleId>
              </a:tblPr>
              <a:tblGrid>
                <a:gridCol w="1537017">
                  <a:extLst>
                    <a:ext uri="{9D8B030D-6E8A-4147-A177-3AD203B41FA5}">
                      <a16:colId xmlns:a16="http://schemas.microsoft.com/office/drawing/2014/main" val="2901484918"/>
                    </a:ext>
                  </a:extLst>
                </a:gridCol>
                <a:gridCol w="1895157">
                  <a:extLst>
                    <a:ext uri="{9D8B030D-6E8A-4147-A177-3AD203B41FA5}">
                      <a16:colId xmlns:a16="http://schemas.microsoft.com/office/drawing/2014/main" val="2754134199"/>
                    </a:ext>
                  </a:extLst>
                </a:gridCol>
                <a:gridCol w="1343026">
                  <a:extLst>
                    <a:ext uri="{9D8B030D-6E8A-4147-A177-3AD203B41FA5}">
                      <a16:colId xmlns:a16="http://schemas.microsoft.com/office/drawing/2014/main" val="905879339"/>
                    </a:ext>
                  </a:extLst>
                </a:gridCol>
                <a:gridCol w="1591733">
                  <a:extLst>
                    <a:ext uri="{9D8B030D-6E8A-4147-A177-3AD203B41FA5}">
                      <a16:colId xmlns:a16="http://schemas.microsoft.com/office/drawing/2014/main" val="2923454221"/>
                    </a:ext>
                  </a:extLst>
                </a:gridCol>
                <a:gridCol w="1591733">
                  <a:extLst>
                    <a:ext uri="{9D8B030D-6E8A-4147-A177-3AD203B41FA5}">
                      <a16:colId xmlns:a16="http://schemas.microsoft.com/office/drawing/2014/main" val="3677728418"/>
                    </a:ext>
                  </a:extLst>
                </a:gridCol>
                <a:gridCol w="1591733">
                  <a:extLst>
                    <a:ext uri="{9D8B030D-6E8A-4147-A177-3AD203B41FA5}">
                      <a16:colId xmlns:a16="http://schemas.microsoft.com/office/drawing/2014/main" val="1146197265"/>
                    </a:ext>
                  </a:extLst>
                </a:gridCol>
              </a:tblGrid>
              <a:tr h="370840">
                <a:tc>
                  <a:txBody>
                    <a:bodyPr/>
                    <a:lstStyle/>
                    <a:p>
                      <a:pPr algn="ctr"/>
                      <a:r>
                        <a:rPr lang="en-US" dirty="0"/>
                        <a:t>Preamble</a:t>
                      </a:r>
                    </a:p>
                  </a:txBody>
                  <a:tcPr anchor="ctr"/>
                </a:tc>
                <a:tc>
                  <a:txBody>
                    <a:bodyPr/>
                    <a:lstStyle/>
                    <a:p>
                      <a:pPr algn="ctr"/>
                      <a:r>
                        <a:rPr lang="en-US" dirty="0"/>
                        <a:t>Destination</a:t>
                      </a:r>
                      <a:br>
                        <a:rPr lang="en-US" dirty="0"/>
                      </a:br>
                      <a:r>
                        <a:rPr lang="en-US" dirty="0"/>
                        <a:t>Address</a:t>
                      </a:r>
                    </a:p>
                  </a:txBody>
                  <a:tcPr anchor="ctr">
                    <a:solidFill>
                      <a:schemeClr val="accent5"/>
                    </a:solidFill>
                  </a:tcPr>
                </a:tc>
                <a:tc>
                  <a:txBody>
                    <a:bodyPr/>
                    <a:lstStyle/>
                    <a:p>
                      <a:pPr algn="ctr"/>
                      <a:r>
                        <a:rPr lang="en-US" dirty="0"/>
                        <a:t>Source</a:t>
                      </a:r>
                      <a:br>
                        <a:rPr lang="en-US" dirty="0"/>
                      </a:br>
                      <a:r>
                        <a:rPr lang="en-US" dirty="0"/>
                        <a:t>Address</a:t>
                      </a:r>
                    </a:p>
                  </a:txBody>
                  <a:tcPr anchor="ctr">
                    <a:solidFill>
                      <a:schemeClr val="accent5"/>
                    </a:solidFill>
                  </a:tcPr>
                </a:tc>
                <a:tc>
                  <a:txBody>
                    <a:bodyPr/>
                    <a:lstStyle/>
                    <a:p>
                      <a:pPr algn="ctr"/>
                      <a:r>
                        <a:rPr lang="en-US" dirty="0"/>
                        <a:t>Type and Length</a:t>
                      </a:r>
                    </a:p>
                  </a:txBody>
                  <a:tcPr anchor="ctr">
                    <a:solidFill>
                      <a:srgbClr val="00B050"/>
                    </a:solidFill>
                  </a:tcPr>
                </a:tc>
                <a:tc>
                  <a:txBody>
                    <a:bodyPr/>
                    <a:lstStyle/>
                    <a:p>
                      <a:pPr algn="ctr"/>
                      <a:r>
                        <a:rPr lang="en-US" dirty="0"/>
                        <a:t>Data</a:t>
                      </a:r>
                    </a:p>
                  </a:txBody>
                  <a:tcPr anchor="ctr">
                    <a:solidFill>
                      <a:schemeClr val="accent3">
                        <a:lumMod val="75000"/>
                      </a:schemeClr>
                    </a:solidFill>
                  </a:tcPr>
                </a:tc>
                <a:tc>
                  <a:txBody>
                    <a:bodyPr/>
                    <a:lstStyle/>
                    <a:p>
                      <a:pPr algn="ctr"/>
                      <a:r>
                        <a:rPr lang="en-US" dirty="0"/>
                        <a:t>CRC</a:t>
                      </a:r>
                    </a:p>
                  </a:txBody>
                  <a:tcPr anchor="ctr">
                    <a:solidFill>
                      <a:schemeClr val="accent2">
                        <a:lumMod val="75000"/>
                      </a:schemeClr>
                    </a:solidFill>
                  </a:tcPr>
                </a:tc>
                <a:extLst>
                  <a:ext uri="{0D108BD9-81ED-4DB2-BD59-A6C34878D82A}">
                    <a16:rowId xmlns:a16="http://schemas.microsoft.com/office/drawing/2014/main" val="104825054"/>
                  </a:ext>
                </a:extLst>
              </a:tr>
            </a:tbl>
          </a:graphicData>
        </a:graphic>
      </p:graphicFrame>
    </p:spTree>
    <p:extLst>
      <p:ext uri="{BB962C8B-B14F-4D97-AF65-F5344CB8AC3E}">
        <p14:creationId xmlns:p14="http://schemas.microsoft.com/office/powerpoint/2010/main" val="3376771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7BE8-78D9-425F-A538-53C07B0E7A38}"/>
              </a:ext>
            </a:extLst>
          </p:cNvPr>
          <p:cNvSpPr>
            <a:spLocks noGrp="1"/>
          </p:cNvSpPr>
          <p:nvPr>
            <p:ph type="title"/>
          </p:nvPr>
        </p:nvSpPr>
        <p:spPr/>
        <p:txBody>
          <a:bodyPr/>
          <a:lstStyle/>
          <a:p>
            <a:r>
              <a:rPr lang="en-US" dirty="0"/>
              <a:t>Error control: detection and recovery</a:t>
            </a:r>
          </a:p>
        </p:txBody>
      </p:sp>
      <p:sp>
        <p:nvSpPr>
          <p:cNvPr id="3" name="Content Placeholder 2">
            <a:extLst>
              <a:ext uri="{FF2B5EF4-FFF2-40B4-BE49-F238E27FC236}">
                <a16:creationId xmlns:a16="http://schemas.microsoft.com/office/drawing/2014/main" id="{573B4706-780F-4A9C-8922-B152CF62FBC5}"/>
              </a:ext>
            </a:extLst>
          </p:cNvPr>
          <p:cNvSpPr>
            <a:spLocks noGrp="1"/>
          </p:cNvSpPr>
          <p:nvPr>
            <p:ph idx="1"/>
          </p:nvPr>
        </p:nvSpPr>
        <p:spPr>
          <a:xfrm>
            <a:off x="838199" y="1825625"/>
            <a:ext cx="11009731" cy="4351338"/>
          </a:xfrm>
        </p:spPr>
        <p:txBody>
          <a:bodyPr>
            <a:normAutofit fontScale="92500"/>
          </a:bodyPr>
          <a:lstStyle/>
          <a:p>
            <a:r>
              <a:rPr lang="en-US" dirty="0">
                <a:latin typeface="+mj-lt"/>
              </a:rPr>
              <a:t>Detection: only detect errors</a:t>
            </a:r>
          </a:p>
          <a:p>
            <a:pPr lvl="1"/>
            <a:r>
              <a:rPr lang="en-US" sz="2800" dirty="0">
                <a:latin typeface="+mj-lt"/>
              </a:rPr>
              <a:t>Make sure corrupted packets get discarded</a:t>
            </a:r>
          </a:p>
          <a:p>
            <a:pPr lvl="1"/>
            <a:r>
              <a:rPr lang="en-US" sz="2800" dirty="0">
                <a:latin typeface="+mj-lt"/>
              </a:rPr>
              <a:t>Cyclical Redundancy Checks</a:t>
            </a:r>
          </a:p>
          <a:p>
            <a:pPr lvl="2"/>
            <a:r>
              <a:rPr lang="en-US" sz="2800" dirty="0">
                <a:latin typeface="+mj-lt"/>
              </a:rPr>
              <a:t>Detect single bit errors</a:t>
            </a:r>
          </a:p>
          <a:p>
            <a:pPr lvl="2"/>
            <a:r>
              <a:rPr lang="en-US" sz="2800" dirty="0">
                <a:latin typeface="+mj-lt"/>
              </a:rPr>
              <a:t>Detect “burst” errors of several contiguous bits</a:t>
            </a:r>
          </a:p>
          <a:p>
            <a:pPr lvl="2"/>
            <a:endParaRPr lang="en-US" sz="2800" dirty="0">
              <a:latin typeface="+mj-lt"/>
            </a:endParaRPr>
          </a:p>
          <a:p>
            <a:r>
              <a:rPr lang="en-US" dirty="0">
                <a:latin typeface="+mj-lt"/>
              </a:rPr>
              <a:t>Recovery: also try to recover from small bit errors</a:t>
            </a:r>
          </a:p>
          <a:p>
            <a:pPr lvl="1"/>
            <a:r>
              <a:rPr lang="en-US" sz="2800" dirty="0">
                <a:latin typeface="+mj-lt"/>
              </a:rPr>
              <a:t>Forward error correction</a:t>
            </a:r>
          </a:p>
          <a:p>
            <a:pPr lvl="1"/>
            <a:r>
              <a:rPr lang="en-US" sz="2800" dirty="0">
                <a:latin typeface="+mj-lt"/>
              </a:rPr>
              <a:t>Retransmissions</a:t>
            </a:r>
          </a:p>
          <a:p>
            <a:pPr lvl="1"/>
            <a:r>
              <a:rPr lang="en-US" sz="2800" dirty="0">
                <a:latin typeface="+mj-lt"/>
              </a:rPr>
              <a:t>Far more important for wireless because the cost of transmission is higher</a:t>
            </a:r>
          </a:p>
          <a:p>
            <a:pPr lvl="1"/>
            <a:endParaRPr lang="en-US" dirty="0"/>
          </a:p>
        </p:txBody>
      </p:sp>
      <p:sp>
        <p:nvSpPr>
          <p:cNvPr id="4" name="Slide Number Placeholder 3">
            <a:extLst>
              <a:ext uri="{FF2B5EF4-FFF2-40B4-BE49-F238E27FC236}">
                <a16:creationId xmlns:a16="http://schemas.microsoft.com/office/drawing/2014/main" id="{2091C7DC-3FC6-4726-A445-EC61B160B111}"/>
              </a:ext>
            </a:extLst>
          </p:cNvPr>
          <p:cNvSpPr>
            <a:spLocks noGrp="1"/>
          </p:cNvSpPr>
          <p:nvPr>
            <p:ph type="sldNum" sz="quarter" idx="12"/>
          </p:nvPr>
        </p:nvSpPr>
        <p:spPr/>
        <p:txBody>
          <a:bodyPr/>
          <a:lstStyle/>
          <a:p>
            <a:fld id="{0778C724-3839-4D76-A707-B4C23905D055}" type="slidenum">
              <a:rPr lang="en-US" smtClean="0"/>
              <a:t>26</a:t>
            </a:fld>
            <a:endParaRPr lang="en-US"/>
          </a:p>
        </p:txBody>
      </p:sp>
    </p:spTree>
    <p:extLst>
      <p:ext uri="{BB962C8B-B14F-4D97-AF65-F5344CB8AC3E}">
        <p14:creationId xmlns:p14="http://schemas.microsoft.com/office/powerpoint/2010/main" val="2318100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8965" y="3002565"/>
            <a:ext cx="8834070" cy="2088049"/>
          </a:xfrm>
        </p:spPr>
        <p:txBody>
          <a:bodyPr>
            <a:normAutofit/>
          </a:bodyPr>
          <a:lstStyle/>
          <a:p>
            <a:pPr marL="0" indent="0" algn="ctr">
              <a:buNone/>
            </a:pPr>
            <a:r>
              <a:rPr lang="en-US" sz="4800" dirty="0"/>
              <a:t>Need for Medium Access Control</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280819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B340-7DE2-4264-993D-6A80168D0784}"/>
              </a:ext>
            </a:extLst>
          </p:cNvPr>
          <p:cNvSpPr>
            <a:spLocks noGrp="1"/>
          </p:cNvSpPr>
          <p:nvPr>
            <p:ph type="title"/>
          </p:nvPr>
        </p:nvSpPr>
        <p:spPr/>
        <p:txBody>
          <a:bodyPr/>
          <a:lstStyle/>
          <a:p>
            <a:r>
              <a:rPr lang="en-US" dirty="0"/>
              <a:t>What is hard about wireless?</a:t>
            </a:r>
          </a:p>
        </p:txBody>
      </p:sp>
      <p:sp>
        <p:nvSpPr>
          <p:cNvPr id="3" name="Content Placeholder 2">
            <a:extLst>
              <a:ext uri="{FF2B5EF4-FFF2-40B4-BE49-F238E27FC236}">
                <a16:creationId xmlns:a16="http://schemas.microsoft.com/office/drawing/2014/main" id="{A8DDD507-5729-4EE7-8461-0A5A43F88411}"/>
              </a:ext>
            </a:extLst>
          </p:cNvPr>
          <p:cNvSpPr>
            <a:spLocks noGrp="1"/>
          </p:cNvSpPr>
          <p:nvPr>
            <p:ph idx="1"/>
          </p:nvPr>
        </p:nvSpPr>
        <p:spPr/>
        <p:txBody>
          <a:bodyPr>
            <a:normAutofit lnSpcReduction="10000"/>
          </a:bodyPr>
          <a:lstStyle/>
          <a:p>
            <a:r>
              <a:rPr lang="en-US" dirty="0">
                <a:latin typeface="+mj-lt"/>
              </a:rPr>
              <a:t>There are no wires!</a:t>
            </a:r>
          </a:p>
          <a:p>
            <a:endParaRPr lang="en-US" dirty="0">
              <a:latin typeface="+mj-lt"/>
            </a:endParaRPr>
          </a:p>
          <a:p>
            <a:r>
              <a:rPr lang="en-US" dirty="0">
                <a:latin typeface="+mj-lt"/>
              </a:rPr>
              <a:t>Wired networks are constant, reliable, and physically isolated</a:t>
            </a:r>
          </a:p>
          <a:p>
            <a:pPr lvl="1"/>
            <a:r>
              <a:rPr lang="en-US" dirty="0">
                <a:latin typeface="+mj-lt"/>
              </a:rPr>
              <a:t>Ethernet has the same throughput minute-to-minute</a:t>
            </a:r>
          </a:p>
          <a:p>
            <a:pPr lvl="1"/>
            <a:r>
              <a:rPr lang="en-US" dirty="0">
                <a:latin typeface="+mj-lt"/>
              </a:rPr>
              <a:t>Bits sent through Ethernet or USB are (usually) received</a:t>
            </a:r>
          </a:p>
          <a:p>
            <a:pPr lvl="1"/>
            <a:endParaRPr lang="en-US" dirty="0">
              <a:latin typeface="+mj-lt"/>
            </a:endParaRPr>
          </a:p>
          <a:p>
            <a:r>
              <a:rPr lang="en-US" dirty="0">
                <a:latin typeface="+mj-lt"/>
              </a:rPr>
              <a:t>Wireless networks are variable, error-prone, and shared</a:t>
            </a:r>
          </a:p>
          <a:p>
            <a:pPr lvl="1"/>
            <a:r>
              <a:rPr lang="en-US" dirty="0" err="1">
                <a:latin typeface="+mj-lt"/>
              </a:rPr>
              <a:t>WiFi</a:t>
            </a:r>
            <a:r>
              <a:rPr lang="en-US" dirty="0">
                <a:latin typeface="+mj-lt"/>
              </a:rPr>
              <a:t> throughput changes based on location and walls</a:t>
            </a:r>
          </a:p>
          <a:p>
            <a:pPr lvl="1"/>
            <a:r>
              <a:rPr lang="en-US" dirty="0">
                <a:latin typeface="+mj-lt"/>
              </a:rPr>
              <a:t>Signals from nearby devices interfere with your signals</a:t>
            </a:r>
          </a:p>
          <a:p>
            <a:pPr lvl="1"/>
            <a:r>
              <a:rPr lang="en-US" dirty="0">
                <a:latin typeface="+mj-lt"/>
              </a:rPr>
              <a:t>Individual bits might flip or never be heard at all</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BDD5EF0-45E5-434E-AD45-E7099296C936}"/>
              </a:ext>
            </a:extLst>
          </p:cNvPr>
          <p:cNvSpPr>
            <a:spLocks noGrp="1"/>
          </p:cNvSpPr>
          <p:nvPr>
            <p:ph type="sldNum" sz="quarter" idx="12"/>
          </p:nvPr>
        </p:nvSpPr>
        <p:spPr/>
        <p:txBody>
          <a:bodyPr/>
          <a:lstStyle/>
          <a:p>
            <a:fld id="{0778C724-3839-4D76-A707-B4C23905D055}" type="slidenum">
              <a:rPr lang="en-US" smtClean="0"/>
              <a:t>28</a:t>
            </a:fld>
            <a:endParaRPr lang="en-US"/>
          </a:p>
        </p:txBody>
      </p:sp>
    </p:spTree>
    <p:extLst>
      <p:ext uri="{BB962C8B-B14F-4D97-AF65-F5344CB8AC3E}">
        <p14:creationId xmlns:p14="http://schemas.microsoft.com/office/powerpoint/2010/main" val="2504276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60FE-28CB-4440-838D-05C9D9A7B773}"/>
              </a:ext>
            </a:extLst>
          </p:cNvPr>
          <p:cNvSpPr>
            <a:spLocks noGrp="1"/>
          </p:cNvSpPr>
          <p:nvPr>
            <p:ph type="title"/>
          </p:nvPr>
        </p:nvSpPr>
        <p:spPr/>
        <p:txBody>
          <a:bodyPr/>
          <a:lstStyle/>
          <a:p>
            <a:r>
              <a:rPr lang="en-US" dirty="0"/>
              <a:t>Wireless is a shared medium</a:t>
            </a:r>
          </a:p>
        </p:txBody>
      </p:sp>
      <p:sp>
        <p:nvSpPr>
          <p:cNvPr id="3" name="Content Placeholder 2">
            <a:extLst>
              <a:ext uri="{FF2B5EF4-FFF2-40B4-BE49-F238E27FC236}">
                <a16:creationId xmlns:a16="http://schemas.microsoft.com/office/drawing/2014/main" id="{76F1FFE2-CDFD-46B4-811F-4E9FF191BA25}"/>
              </a:ext>
            </a:extLst>
          </p:cNvPr>
          <p:cNvSpPr>
            <a:spLocks noGrp="1"/>
          </p:cNvSpPr>
          <p:nvPr>
            <p:ph idx="1"/>
          </p:nvPr>
        </p:nvSpPr>
        <p:spPr>
          <a:xfrm>
            <a:off x="760999" y="1560365"/>
            <a:ext cx="6117474" cy="5161109"/>
          </a:xfrm>
        </p:spPr>
        <p:txBody>
          <a:bodyPr/>
          <a:lstStyle/>
          <a:p>
            <a:r>
              <a:rPr lang="en-US" dirty="0"/>
              <a:t>Wired communication has signals confined to a conductor</a:t>
            </a:r>
          </a:p>
          <a:p>
            <a:pPr lvl="1"/>
            <a:r>
              <a:rPr lang="en-US" dirty="0">
                <a:latin typeface="+mj-lt"/>
              </a:rPr>
              <a:t>Copper or fiber</a:t>
            </a:r>
          </a:p>
          <a:p>
            <a:pPr lvl="1"/>
            <a:r>
              <a:rPr lang="en-US" dirty="0">
                <a:latin typeface="+mj-lt"/>
              </a:rPr>
              <a:t>Guides energy to destination</a:t>
            </a:r>
          </a:p>
          <a:p>
            <a:pPr lvl="1"/>
            <a:r>
              <a:rPr lang="en-US" dirty="0">
                <a:latin typeface="+mj-lt"/>
              </a:rPr>
              <a:t>Protects signal from interference</a:t>
            </a:r>
          </a:p>
          <a:p>
            <a:pPr lvl="1"/>
            <a:endParaRPr lang="en-US" dirty="0">
              <a:latin typeface="+mj-lt"/>
            </a:endParaRPr>
          </a:p>
          <a:p>
            <a:r>
              <a:rPr lang="en-US" dirty="0"/>
              <a:t>Wireless communication is inherently broadcast in nature</a:t>
            </a:r>
          </a:p>
          <a:p>
            <a:pPr lvl="1"/>
            <a:r>
              <a:rPr lang="en-US" dirty="0">
                <a:latin typeface="+mj-lt"/>
              </a:rPr>
              <a:t>Energy is distributed in space</a:t>
            </a:r>
          </a:p>
          <a:p>
            <a:pPr lvl="1"/>
            <a:r>
              <a:rPr lang="en-US" dirty="0">
                <a:latin typeface="+mj-lt"/>
              </a:rPr>
              <a:t>Signals must compete with other signals in same frequency band</a:t>
            </a:r>
          </a:p>
        </p:txBody>
      </p:sp>
      <p:sp>
        <p:nvSpPr>
          <p:cNvPr id="4" name="Slide Number Placeholder 3">
            <a:extLst>
              <a:ext uri="{FF2B5EF4-FFF2-40B4-BE49-F238E27FC236}">
                <a16:creationId xmlns:a16="http://schemas.microsoft.com/office/drawing/2014/main" id="{4649FE36-2701-4E81-BDAD-DA1372DA50E8}"/>
              </a:ext>
            </a:extLst>
          </p:cNvPr>
          <p:cNvSpPr>
            <a:spLocks noGrp="1"/>
          </p:cNvSpPr>
          <p:nvPr>
            <p:ph type="sldNum" sz="quarter" idx="12"/>
          </p:nvPr>
        </p:nvSpPr>
        <p:spPr/>
        <p:txBody>
          <a:bodyPr/>
          <a:lstStyle/>
          <a:p>
            <a:fld id="{0778C724-3839-4D76-A707-B4C23905D055}" type="slidenum">
              <a:rPr lang="en-US" smtClean="0"/>
              <a:t>29</a:t>
            </a:fld>
            <a:endParaRPr lang="en-US"/>
          </a:p>
        </p:txBody>
      </p:sp>
      <p:cxnSp>
        <p:nvCxnSpPr>
          <p:cNvPr id="6" name="Straight Connector 5">
            <a:extLst>
              <a:ext uri="{FF2B5EF4-FFF2-40B4-BE49-F238E27FC236}">
                <a16:creationId xmlns:a16="http://schemas.microsoft.com/office/drawing/2014/main" id="{E3C1A283-D517-4619-8552-1D4B154F9C2D}"/>
              </a:ext>
            </a:extLst>
          </p:cNvPr>
          <p:cNvCxnSpPr/>
          <p:nvPr/>
        </p:nvCxnSpPr>
        <p:spPr>
          <a:xfrm>
            <a:off x="7683500" y="1549400"/>
            <a:ext cx="2692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entagon 7">
            <a:extLst>
              <a:ext uri="{FF2B5EF4-FFF2-40B4-BE49-F238E27FC236}">
                <a16:creationId xmlns:a16="http://schemas.microsoft.com/office/drawing/2014/main" id="{2C6A1587-724F-436E-9FFA-E1285FEFC43D}"/>
              </a:ext>
            </a:extLst>
          </p:cNvPr>
          <p:cNvSpPr/>
          <p:nvPr/>
        </p:nvSpPr>
        <p:spPr>
          <a:xfrm>
            <a:off x="7518400" y="1384300"/>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922FFFE1-3399-4AB6-8810-527C57289EA3}"/>
              </a:ext>
            </a:extLst>
          </p:cNvPr>
          <p:cNvSpPr/>
          <p:nvPr/>
        </p:nvSpPr>
        <p:spPr>
          <a:xfrm>
            <a:off x="10185400" y="1384299"/>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a:extLst>
              <a:ext uri="{FF2B5EF4-FFF2-40B4-BE49-F238E27FC236}">
                <a16:creationId xmlns:a16="http://schemas.microsoft.com/office/drawing/2014/main" id="{938AB7B4-66D3-4E6B-81D6-22C68A42321F}"/>
              </a:ext>
            </a:extLst>
          </p:cNvPr>
          <p:cNvSpPr/>
          <p:nvPr/>
        </p:nvSpPr>
        <p:spPr>
          <a:xfrm>
            <a:off x="8534399" y="4254500"/>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9E2381B6-4078-4711-BF18-33421A1C1F94}"/>
              </a:ext>
            </a:extLst>
          </p:cNvPr>
          <p:cNvSpPr/>
          <p:nvPr/>
        </p:nvSpPr>
        <p:spPr>
          <a:xfrm>
            <a:off x="9372600" y="4800599"/>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348FFF-9AD4-4EE7-B04A-0EF302D78A63}"/>
              </a:ext>
            </a:extLst>
          </p:cNvPr>
          <p:cNvSpPr/>
          <p:nvPr/>
        </p:nvSpPr>
        <p:spPr>
          <a:xfrm>
            <a:off x="7435847" y="3155948"/>
            <a:ext cx="2527302" cy="2527302"/>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E69078-922F-482B-8A06-7A206B0DC49C}"/>
              </a:ext>
            </a:extLst>
          </p:cNvPr>
          <p:cNvSpPr/>
          <p:nvPr/>
        </p:nvSpPr>
        <p:spPr>
          <a:xfrm>
            <a:off x="8280398" y="3702047"/>
            <a:ext cx="2527302" cy="2527302"/>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27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b="1" dirty="0">
                <a:sym typeface="Wingdings" pitchFamily="2" charset="2"/>
              </a:rPr>
              <a:t>Let us review what we had covered the last lecture</a:t>
            </a:r>
          </a:p>
          <a:p>
            <a:r>
              <a:rPr lang="en-US" dirty="0">
                <a:latin typeface="+mj-lt"/>
                <a:sym typeface="Wingdings" pitchFamily="2" charset="2"/>
              </a:rPr>
              <a:t>Communication layers and need for medium access control</a:t>
            </a:r>
          </a:p>
          <a:p>
            <a:r>
              <a:rPr lang="en-US" dirty="0">
                <a:latin typeface="+mj-lt"/>
                <a:sym typeface="Wingdings" pitchFamily="2" charset="2"/>
              </a:rPr>
              <a:t>MAC: Channelization protocols</a:t>
            </a:r>
          </a:p>
          <a:p>
            <a:r>
              <a:rPr lang="en-US" dirty="0">
                <a:latin typeface="+mj-lt"/>
                <a:sym typeface="Wingdings" pitchFamily="2" charset="2"/>
              </a:rPr>
              <a:t>MAC: Random access protocols</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Medium access control for internet of things</a:t>
            </a: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3</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444479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4B82-B16C-48FB-AAB0-F370F67CD529}"/>
              </a:ext>
            </a:extLst>
          </p:cNvPr>
          <p:cNvSpPr>
            <a:spLocks noGrp="1"/>
          </p:cNvSpPr>
          <p:nvPr>
            <p:ph type="title"/>
          </p:nvPr>
        </p:nvSpPr>
        <p:spPr/>
        <p:txBody>
          <a:bodyPr/>
          <a:lstStyle/>
          <a:p>
            <a:r>
              <a:rPr lang="en-US" dirty="0"/>
              <a:t>Increasing network capacity is challenging</a:t>
            </a:r>
          </a:p>
        </p:txBody>
      </p:sp>
      <p:sp>
        <p:nvSpPr>
          <p:cNvPr id="3" name="Content Placeholder 2">
            <a:extLst>
              <a:ext uri="{FF2B5EF4-FFF2-40B4-BE49-F238E27FC236}">
                <a16:creationId xmlns:a16="http://schemas.microsoft.com/office/drawing/2014/main" id="{7724C4CE-494D-42CD-A1F9-D6DBADE1AFBC}"/>
              </a:ext>
            </a:extLst>
          </p:cNvPr>
          <p:cNvSpPr>
            <a:spLocks noGrp="1"/>
          </p:cNvSpPr>
          <p:nvPr>
            <p:ph idx="1"/>
          </p:nvPr>
        </p:nvSpPr>
        <p:spPr>
          <a:xfrm>
            <a:off x="838200" y="1873249"/>
            <a:ext cx="6220665" cy="5029200"/>
          </a:xfrm>
        </p:spPr>
        <p:txBody>
          <a:bodyPr/>
          <a:lstStyle/>
          <a:p>
            <a:r>
              <a:rPr lang="en-US" dirty="0">
                <a:latin typeface="+mj-lt"/>
              </a:rPr>
              <a:t>Wired networks just add more wires</a:t>
            </a:r>
          </a:p>
          <a:p>
            <a:pPr lvl="1"/>
            <a:r>
              <a:rPr lang="en-US" dirty="0">
                <a:latin typeface="+mj-lt"/>
              </a:rPr>
              <a:t>Buses are many signals in parallel to send more data</a:t>
            </a:r>
          </a:p>
          <a:p>
            <a:pPr lvl="1"/>
            <a:endParaRPr lang="en-US" dirty="0">
              <a:latin typeface="+mj-lt"/>
            </a:endParaRPr>
          </a:p>
          <a:p>
            <a:r>
              <a:rPr lang="en-US" dirty="0">
                <a:latin typeface="+mj-lt"/>
              </a:rPr>
              <a:t>Wireless networks are harder</a:t>
            </a:r>
          </a:p>
          <a:p>
            <a:pPr lvl="1"/>
            <a:r>
              <a:rPr lang="en-US" dirty="0">
                <a:latin typeface="+mj-lt"/>
              </a:rPr>
              <a:t>Adding more links increases interference</a:t>
            </a:r>
          </a:p>
          <a:p>
            <a:pPr lvl="1"/>
            <a:r>
              <a:rPr lang="en-US" dirty="0">
                <a:latin typeface="+mj-lt"/>
              </a:rPr>
              <a:t>Need to expand to different frequencies</a:t>
            </a:r>
          </a:p>
        </p:txBody>
      </p:sp>
      <p:sp>
        <p:nvSpPr>
          <p:cNvPr id="4" name="Slide Number Placeholder 3">
            <a:extLst>
              <a:ext uri="{FF2B5EF4-FFF2-40B4-BE49-F238E27FC236}">
                <a16:creationId xmlns:a16="http://schemas.microsoft.com/office/drawing/2014/main" id="{A0A979A5-22F7-4A8D-BD3A-E730D7BF904A}"/>
              </a:ext>
            </a:extLst>
          </p:cNvPr>
          <p:cNvSpPr>
            <a:spLocks noGrp="1"/>
          </p:cNvSpPr>
          <p:nvPr>
            <p:ph type="sldNum" sz="quarter" idx="12"/>
          </p:nvPr>
        </p:nvSpPr>
        <p:spPr/>
        <p:txBody>
          <a:bodyPr/>
          <a:lstStyle/>
          <a:p>
            <a:fld id="{0778C724-3839-4D76-A707-B4C23905D055}" type="slidenum">
              <a:rPr lang="en-US" smtClean="0"/>
              <a:t>30</a:t>
            </a:fld>
            <a:endParaRPr lang="en-US"/>
          </a:p>
        </p:txBody>
      </p:sp>
      <p:cxnSp>
        <p:nvCxnSpPr>
          <p:cNvPr id="5" name="Straight Connector 4">
            <a:extLst>
              <a:ext uri="{FF2B5EF4-FFF2-40B4-BE49-F238E27FC236}">
                <a16:creationId xmlns:a16="http://schemas.microsoft.com/office/drawing/2014/main" id="{161C4690-812F-48C7-BB55-92618BC97260}"/>
              </a:ext>
            </a:extLst>
          </p:cNvPr>
          <p:cNvCxnSpPr/>
          <p:nvPr/>
        </p:nvCxnSpPr>
        <p:spPr>
          <a:xfrm>
            <a:off x="7683500" y="1549400"/>
            <a:ext cx="2692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entagon 5">
            <a:extLst>
              <a:ext uri="{FF2B5EF4-FFF2-40B4-BE49-F238E27FC236}">
                <a16:creationId xmlns:a16="http://schemas.microsoft.com/office/drawing/2014/main" id="{B64F43A3-F744-4A01-9945-F38CE56B3B0B}"/>
              </a:ext>
            </a:extLst>
          </p:cNvPr>
          <p:cNvSpPr/>
          <p:nvPr/>
        </p:nvSpPr>
        <p:spPr>
          <a:xfrm>
            <a:off x="7518400" y="1384300"/>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D0774D27-F0BF-43E3-A5BA-2A22A1079F79}"/>
              </a:ext>
            </a:extLst>
          </p:cNvPr>
          <p:cNvSpPr/>
          <p:nvPr/>
        </p:nvSpPr>
        <p:spPr>
          <a:xfrm>
            <a:off x="10185400" y="1384299"/>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94A22F05-3901-4F63-BA24-C68941349781}"/>
              </a:ext>
            </a:extLst>
          </p:cNvPr>
          <p:cNvSpPr/>
          <p:nvPr/>
        </p:nvSpPr>
        <p:spPr>
          <a:xfrm>
            <a:off x="8782052" y="4016377"/>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F31FCFFD-47C2-42A8-A617-008DECEF6664}"/>
              </a:ext>
            </a:extLst>
          </p:cNvPr>
          <p:cNvSpPr/>
          <p:nvPr/>
        </p:nvSpPr>
        <p:spPr>
          <a:xfrm>
            <a:off x="9620253" y="4562476"/>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5970A4D-3B90-4371-B968-8C7A3353B922}"/>
              </a:ext>
            </a:extLst>
          </p:cNvPr>
          <p:cNvSpPr/>
          <p:nvPr/>
        </p:nvSpPr>
        <p:spPr>
          <a:xfrm>
            <a:off x="7683500" y="2917825"/>
            <a:ext cx="2527302" cy="2527302"/>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59A410-D0BD-4D1E-BD15-B749399D7CBC}"/>
              </a:ext>
            </a:extLst>
          </p:cNvPr>
          <p:cNvSpPr/>
          <p:nvPr/>
        </p:nvSpPr>
        <p:spPr>
          <a:xfrm>
            <a:off x="8528051" y="3463924"/>
            <a:ext cx="2527302" cy="2527302"/>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80F0CA6-1887-4C66-9C85-A9C353A3C4A1}"/>
              </a:ext>
            </a:extLst>
          </p:cNvPr>
          <p:cNvCxnSpPr/>
          <p:nvPr/>
        </p:nvCxnSpPr>
        <p:spPr>
          <a:xfrm>
            <a:off x="7683500" y="1997073"/>
            <a:ext cx="2692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entagon 12">
            <a:extLst>
              <a:ext uri="{FF2B5EF4-FFF2-40B4-BE49-F238E27FC236}">
                <a16:creationId xmlns:a16="http://schemas.microsoft.com/office/drawing/2014/main" id="{B9668871-0FE2-4BA4-9D1F-E42D8A8CB484}"/>
              </a:ext>
            </a:extLst>
          </p:cNvPr>
          <p:cNvSpPr/>
          <p:nvPr/>
        </p:nvSpPr>
        <p:spPr>
          <a:xfrm>
            <a:off x="7518400" y="1831973"/>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0BC3E339-C843-4D95-992A-B4095307352C}"/>
              </a:ext>
            </a:extLst>
          </p:cNvPr>
          <p:cNvSpPr/>
          <p:nvPr/>
        </p:nvSpPr>
        <p:spPr>
          <a:xfrm>
            <a:off x="10185400" y="1831972"/>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4">
            <a:extLst>
              <a:ext uri="{FF2B5EF4-FFF2-40B4-BE49-F238E27FC236}">
                <a16:creationId xmlns:a16="http://schemas.microsoft.com/office/drawing/2014/main" id="{FB33D325-3489-4D19-96D9-CE1AC8570588}"/>
              </a:ext>
            </a:extLst>
          </p:cNvPr>
          <p:cNvSpPr/>
          <p:nvPr/>
        </p:nvSpPr>
        <p:spPr>
          <a:xfrm>
            <a:off x="8451853" y="4387849"/>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a:extLst>
              <a:ext uri="{FF2B5EF4-FFF2-40B4-BE49-F238E27FC236}">
                <a16:creationId xmlns:a16="http://schemas.microsoft.com/office/drawing/2014/main" id="{2574B13D-B502-4BD0-A29C-4E7D009A9860}"/>
              </a:ext>
            </a:extLst>
          </p:cNvPr>
          <p:cNvSpPr/>
          <p:nvPr/>
        </p:nvSpPr>
        <p:spPr>
          <a:xfrm>
            <a:off x="9290054" y="4933948"/>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119E40-7165-4C76-8B32-67C3857C2EF7}"/>
              </a:ext>
            </a:extLst>
          </p:cNvPr>
          <p:cNvSpPr/>
          <p:nvPr/>
        </p:nvSpPr>
        <p:spPr>
          <a:xfrm>
            <a:off x="7353301" y="3289297"/>
            <a:ext cx="2527302" cy="2527302"/>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8959DF-A4A1-4A99-B208-F3DEE389D6D1}"/>
              </a:ext>
            </a:extLst>
          </p:cNvPr>
          <p:cNvSpPr/>
          <p:nvPr/>
        </p:nvSpPr>
        <p:spPr>
          <a:xfrm>
            <a:off x="8197852" y="3835396"/>
            <a:ext cx="2527302" cy="2527302"/>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400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Wired vs. Wireless</a:t>
            </a:r>
          </a:p>
        </p:txBody>
      </p:sp>
      <p:sp>
        <p:nvSpPr>
          <p:cNvPr id="3" name="Content Placeholder 2"/>
          <p:cNvSpPr>
            <a:spLocks noGrp="1"/>
          </p:cNvSpPr>
          <p:nvPr>
            <p:ph idx="1"/>
          </p:nvPr>
        </p:nvSpPr>
        <p:spPr>
          <a:xfrm>
            <a:off x="971798" y="1671637"/>
            <a:ext cx="10630394" cy="4684713"/>
          </a:xfrm>
        </p:spPr>
        <p:txBody>
          <a:bodyPr>
            <a:normAutofit/>
          </a:bodyPr>
          <a:lstStyle/>
          <a:p>
            <a:r>
              <a:rPr lang="en-US" dirty="0">
                <a:latin typeface="+mj-lt"/>
              </a:rPr>
              <a:t>Key difference between wired and wireless is the need to support multiple access as w</a:t>
            </a:r>
            <a:r>
              <a:rPr lang="en-US" sz="2800" dirty="0">
                <a:latin typeface="+mj-lt"/>
              </a:rPr>
              <a:t>ireless is broadcast in nature</a:t>
            </a:r>
          </a:p>
          <a:p>
            <a:endParaRPr lang="en-US" dirty="0">
              <a:latin typeface="+mj-lt"/>
            </a:endParaRPr>
          </a:p>
          <a:p>
            <a:r>
              <a:rPr lang="en-US" dirty="0">
                <a:latin typeface="+mj-lt"/>
              </a:rPr>
              <a:t>How does a network determine which transmitter gets to transmit?</a:t>
            </a:r>
          </a:p>
          <a:p>
            <a:endParaRPr lang="en-US" dirty="0">
              <a:latin typeface="+mj-lt"/>
            </a:endParaRPr>
          </a:p>
          <a:p>
            <a:r>
              <a:rPr lang="en-US" dirty="0">
                <a:latin typeface="+mj-lt"/>
              </a:rPr>
              <a:t>Remember: the wireless medium is inherently broadcast</a:t>
            </a:r>
          </a:p>
          <a:p>
            <a:pPr lvl="1"/>
            <a:r>
              <a:rPr lang="en-US" sz="2800" dirty="0">
                <a:latin typeface="+mj-lt"/>
              </a:rPr>
              <a:t>Two simultaneous transmitters may lose both packets</a:t>
            </a:r>
          </a:p>
          <a:p>
            <a:endParaRPr lang="en-US" sz="2800" dirty="0">
              <a:latin typeface="+mj-lt"/>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1333510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7ECB-763B-4D68-803F-A17C5D957AA3}"/>
              </a:ext>
            </a:extLst>
          </p:cNvPr>
          <p:cNvSpPr>
            <a:spLocks noGrp="1"/>
          </p:cNvSpPr>
          <p:nvPr>
            <p:ph type="title"/>
          </p:nvPr>
        </p:nvSpPr>
        <p:spPr/>
        <p:txBody>
          <a:bodyPr/>
          <a:lstStyle/>
          <a:p>
            <a:r>
              <a:rPr lang="en-US" dirty="0"/>
              <a:t>Analogy: wireless medium as acoustic</a:t>
            </a:r>
          </a:p>
        </p:txBody>
      </p:sp>
      <p:sp>
        <p:nvSpPr>
          <p:cNvPr id="3" name="Content Placeholder 2">
            <a:extLst>
              <a:ext uri="{FF2B5EF4-FFF2-40B4-BE49-F238E27FC236}">
                <a16:creationId xmlns:a16="http://schemas.microsoft.com/office/drawing/2014/main" id="{D0A045EC-0ECF-4924-81F8-C7E03D2F2C7B}"/>
              </a:ext>
            </a:extLst>
          </p:cNvPr>
          <p:cNvSpPr>
            <a:spLocks noGrp="1"/>
          </p:cNvSpPr>
          <p:nvPr>
            <p:ph idx="1"/>
          </p:nvPr>
        </p:nvSpPr>
        <p:spPr/>
        <p:txBody>
          <a:bodyPr>
            <a:noAutofit/>
          </a:bodyPr>
          <a:lstStyle/>
          <a:p>
            <a:r>
              <a:rPr lang="en-US" dirty="0">
                <a:latin typeface="+mj-lt"/>
              </a:rPr>
              <a:t>How do we determine who gets to speak?</a:t>
            </a:r>
          </a:p>
          <a:p>
            <a:pPr lvl="1"/>
            <a:r>
              <a:rPr lang="en-US" sz="2800" dirty="0">
                <a:latin typeface="+mj-lt"/>
              </a:rPr>
              <a:t>Two simultaneous speakers also lose both “transmissions”</a:t>
            </a:r>
          </a:p>
          <a:p>
            <a:pPr lvl="1"/>
            <a:endParaRPr lang="en-US" sz="2800" dirty="0">
              <a:latin typeface="+mj-lt"/>
            </a:endParaRPr>
          </a:p>
          <a:p>
            <a:r>
              <a:rPr lang="en-US" dirty="0">
                <a:latin typeface="+mj-lt"/>
              </a:rPr>
              <a:t>Eye contact (or raise hand) -&gt; out-of-band communication</a:t>
            </a:r>
          </a:p>
          <a:p>
            <a:r>
              <a:rPr lang="en-US" dirty="0">
                <a:latin typeface="+mj-lt"/>
              </a:rPr>
              <a:t>Wait until it’s quiet for some time -&gt; carrier sense multiple access</a:t>
            </a:r>
          </a:p>
          <a:p>
            <a:r>
              <a:rPr lang="en-US" dirty="0">
                <a:latin typeface="+mj-lt"/>
              </a:rPr>
              <a:t>Strict turn order -&gt; time division multiple access</a:t>
            </a:r>
          </a:p>
          <a:p>
            <a:r>
              <a:rPr lang="en-US" dirty="0">
                <a:latin typeface="+mj-lt"/>
              </a:rPr>
              <a:t>Just speak and hope it works -&gt; ALOHA</a:t>
            </a:r>
          </a:p>
          <a:p>
            <a:r>
              <a:rPr lang="en-US" dirty="0">
                <a:latin typeface="+mj-lt"/>
              </a:rPr>
              <a:t>Everybody sing at different tones -&gt; frequency division multiple access</a:t>
            </a:r>
            <a:br>
              <a:rPr lang="en-US" dirty="0">
                <a:latin typeface="+mj-lt"/>
              </a:rPr>
            </a:br>
            <a:r>
              <a:rPr lang="en-US" dirty="0">
                <a:latin typeface="+mj-lt"/>
              </a:rPr>
              <a:t>(stretching the metaphor)</a:t>
            </a:r>
          </a:p>
          <a:p>
            <a:endParaRPr lang="en-US"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699AA909-912C-428D-AA02-A0E63A13223D}"/>
              </a:ext>
            </a:extLst>
          </p:cNvPr>
          <p:cNvSpPr>
            <a:spLocks noGrp="1"/>
          </p:cNvSpPr>
          <p:nvPr>
            <p:ph type="sldNum" sz="quarter" idx="12"/>
          </p:nvPr>
        </p:nvSpPr>
        <p:spPr/>
        <p:txBody>
          <a:bodyPr/>
          <a:lstStyle/>
          <a:p>
            <a:fld id="{0778C724-3839-4D76-A707-B4C23905D055}" type="slidenum">
              <a:rPr lang="en-US" smtClean="0"/>
              <a:t>32</a:t>
            </a:fld>
            <a:endParaRPr lang="en-US"/>
          </a:p>
        </p:txBody>
      </p:sp>
    </p:spTree>
    <p:extLst>
      <p:ext uri="{BB962C8B-B14F-4D97-AF65-F5344CB8AC3E}">
        <p14:creationId xmlns:p14="http://schemas.microsoft.com/office/powerpoint/2010/main" val="1764582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867393" y="329540"/>
            <a:ext cx="10515600" cy="1325563"/>
          </a:xfrm>
        </p:spPr>
        <p:txBody>
          <a:bodyPr/>
          <a:lstStyle/>
          <a:p>
            <a:pPr eaLnBrk="1" hangingPunct="1"/>
            <a:r>
              <a:rPr lang="en-US" dirty="0"/>
              <a:t>Wireless: What are challenges of multiple access</a:t>
            </a:r>
            <a:endParaRPr lang="en-US" sz="3200" dirty="0"/>
          </a:p>
        </p:txBody>
      </p:sp>
      <p:sp>
        <p:nvSpPr>
          <p:cNvPr id="10244" name="Rectangle 3"/>
          <p:cNvSpPr>
            <a:spLocks noGrp="1" noChangeArrowheads="1"/>
          </p:cNvSpPr>
          <p:nvPr>
            <p:ph idx="1"/>
          </p:nvPr>
        </p:nvSpPr>
        <p:spPr>
          <a:xfrm>
            <a:off x="867393" y="5181600"/>
            <a:ext cx="10960430" cy="990598"/>
          </a:xfrm>
        </p:spPr>
        <p:txBody>
          <a:bodyPr>
            <a:normAutofit/>
          </a:bodyPr>
          <a:lstStyle/>
          <a:p>
            <a:pPr eaLnBrk="1" hangingPunct="1">
              <a:lnSpc>
                <a:spcPct val="90000"/>
              </a:lnSpc>
            </a:pPr>
            <a:r>
              <a:rPr lang="en-US" b="1" dirty="0">
                <a:latin typeface="+mj-lt"/>
              </a:rPr>
              <a:t>Problem: </a:t>
            </a:r>
            <a:r>
              <a:rPr lang="en-US" dirty="0">
                <a:latin typeface="+mj-lt"/>
              </a:rPr>
              <a:t>Multiple radio transmitters want to access a common channel</a:t>
            </a:r>
          </a:p>
          <a:p>
            <a:pPr lvl="1" eaLnBrk="1" hangingPunct="1">
              <a:lnSpc>
                <a:spcPct val="90000"/>
              </a:lnSpc>
            </a:pPr>
            <a:r>
              <a:rPr lang="en-US" dirty="0">
                <a:latin typeface="+mj-lt"/>
              </a:rPr>
              <a:t>How to coordinate access for these radio transmitters ?</a:t>
            </a:r>
          </a:p>
          <a:p>
            <a:pPr lvl="1" eaLnBrk="1" hangingPunct="1">
              <a:lnSpc>
                <a:spcPct val="90000"/>
              </a:lnSpc>
            </a:pPr>
            <a:endParaRPr lang="en-US" dirty="0"/>
          </a:p>
        </p:txBody>
      </p:sp>
      <p:sp>
        <p:nvSpPr>
          <p:cNvPr id="10245" name="AutoShape 4"/>
          <p:cNvSpPr>
            <a:spLocks noChangeArrowheads="1"/>
          </p:cNvSpPr>
          <p:nvPr/>
        </p:nvSpPr>
        <p:spPr bwMode="auto">
          <a:xfrm>
            <a:off x="38862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6" name="AutoShape 5"/>
          <p:cNvSpPr>
            <a:spLocks noChangeArrowheads="1"/>
          </p:cNvSpPr>
          <p:nvPr/>
        </p:nvSpPr>
        <p:spPr bwMode="auto">
          <a:xfrm>
            <a:off x="50292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7" name="AutoShape 6"/>
          <p:cNvSpPr>
            <a:spLocks noChangeArrowheads="1"/>
          </p:cNvSpPr>
          <p:nvPr/>
        </p:nvSpPr>
        <p:spPr bwMode="auto">
          <a:xfrm>
            <a:off x="26670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8" name="AutoShape 7"/>
          <p:cNvSpPr>
            <a:spLocks noChangeArrowheads="1"/>
          </p:cNvSpPr>
          <p:nvPr/>
        </p:nvSpPr>
        <p:spPr bwMode="auto">
          <a:xfrm>
            <a:off x="60198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9" name="AutoShape 8"/>
          <p:cNvSpPr>
            <a:spLocks noChangeArrowheads="1"/>
          </p:cNvSpPr>
          <p:nvPr/>
        </p:nvSpPr>
        <p:spPr bwMode="auto">
          <a:xfrm>
            <a:off x="82296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50" name="Line 9"/>
          <p:cNvSpPr>
            <a:spLocks noChangeShapeType="1"/>
          </p:cNvSpPr>
          <p:nvPr/>
        </p:nvSpPr>
        <p:spPr bwMode="auto">
          <a:xfrm>
            <a:off x="6934200" y="3581400"/>
            <a:ext cx="1143000"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45834" name="AutoShape 10"/>
          <p:cNvSpPr>
            <a:spLocks noChangeArrowheads="1"/>
          </p:cNvSpPr>
          <p:nvPr/>
        </p:nvSpPr>
        <p:spPr bwMode="auto">
          <a:xfrm>
            <a:off x="2895600" y="1676400"/>
            <a:ext cx="5638800" cy="1143000"/>
          </a:xfrm>
          <a:prstGeom prst="lightningBolt">
            <a:avLst/>
          </a:prstGeom>
          <a:solidFill>
            <a:schemeClr val="folHlink"/>
          </a:solidFill>
          <a:ln w="9525">
            <a:solidFill>
              <a:schemeClr val="folHlink"/>
            </a:solidFill>
            <a:miter lim="800000"/>
            <a:headEnd/>
            <a:tailEnd/>
          </a:ln>
        </p:spPr>
        <p:txBody>
          <a:bodyPr wrap="none" anchor="ctr"/>
          <a:lstStyle/>
          <a:p>
            <a:endParaRPr lang="en-SG"/>
          </a:p>
        </p:txBody>
      </p:sp>
      <p:sp>
        <p:nvSpPr>
          <p:cNvPr id="845835" name="AutoShape 11"/>
          <p:cNvSpPr>
            <a:spLocks noChangeArrowheads="1"/>
          </p:cNvSpPr>
          <p:nvPr/>
        </p:nvSpPr>
        <p:spPr bwMode="auto">
          <a:xfrm flipH="1">
            <a:off x="4191000" y="1600200"/>
            <a:ext cx="4648200" cy="1219200"/>
          </a:xfrm>
          <a:prstGeom prst="lightningBolt">
            <a:avLst/>
          </a:prstGeom>
          <a:solidFill>
            <a:schemeClr val="hlink"/>
          </a:solidFill>
          <a:ln w="9525">
            <a:solidFill>
              <a:schemeClr val="tx1"/>
            </a:solidFill>
            <a:miter lim="800000"/>
            <a:headEnd/>
            <a:tailEnd/>
          </a:ln>
        </p:spPr>
        <p:txBody>
          <a:bodyPr wrap="none" anchor="ctr"/>
          <a:lstStyle/>
          <a:p>
            <a:pPr algn="ctr" eaLnBrk="0" hangingPunct="0"/>
            <a:endParaRPr lang="en-US">
              <a:solidFill>
                <a:schemeClr val="hlink"/>
              </a:solidFill>
              <a:latin typeface="Tahoma" pitchFamily="34" charset="0"/>
            </a:endParaRPr>
          </a:p>
        </p:txBody>
      </p:sp>
      <p:sp>
        <p:nvSpPr>
          <p:cNvPr id="2" name="Slide Number Placeholder 1"/>
          <p:cNvSpPr>
            <a:spLocks noGrp="1"/>
          </p:cNvSpPr>
          <p:nvPr>
            <p:ph type="sldNum" sz="quarter" idx="12"/>
          </p:nvPr>
        </p:nvSpPr>
        <p:spPr/>
        <p:txBody>
          <a:bodyPr/>
          <a:lstStyle/>
          <a:p>
            <a:fld id="{69E57DC2-970A-4B3E-BB1C-7A09969E49DF}" type="slidenum">
              <a:rPr lang="en-US" smtClean="0"/>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5834"/>
                                        </p:tgtEl>
                                        <p:attrNameLst>
                                          <p:attrName>style.visibility</p:attrName>
                                        </p:attrNameLst>
                                      </p:cBhvr>
                                      <p:to>
                                        <p:strVal val="visible"/>
                                      </p:to>
                                    </p:set>
                                    <p:animEffect transition="in" filter="blinds(horizontal)">
                                      <p:cBhvr>
                                        <p:cTn id="7" dur="500"/>
                                        <p:tgtEl>
                                          <p:spTgt spid="845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45835"/>
                                        </p:tgtEl>
                                        <p:attrNameLst>
                                          <p:attrName>style.visibility</p:attrName>
                                        </p:attrNameLst>
                                      </p:cBhvr>
                                      <p:to>
                                        <p:strVal val="visible"/>
                                      </p:to>
                                    </p:set>
                                    <p:animEffect transition="in" filter="blinds(horizontal)">
                                      <p:cBhvr>
                                        <p:cTn id="12" dur="500"/>
                                        <p:tgtEl>
                                          <p:spTgt spid="845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4" grpId="0" animBg="1"/>
      <p:bldP spid="8458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What can be mechanisms for multiple access</a:t>
            </a:r>
            <a:endParaRPr lang="en-US" sz="3200" dirty="0"/>
          </a:p>
        </p:txBody>
      </p:sp>
      <p:sp>
        <p:nvSpPr>
          <p:cNvPr id="10244" name="Rectangle 3"/>
          <p:cNvSpPr>
            <a:spLocks noGrp="1" noChangeArrowheads="1"/>
          </p:cNvSpPr>
          <p:nvPr>
            <p:ph idx="1"/>
          </p:nvPr>
        </p:nvSpPr>
        <p:spPr>
          <a:xfrm>
            <a:off x="838199" y="1635703"/>
            <a:ext cx="11001499" cy="3072775"/>
          </a:xfrm>
        </p:spPr>
        <p:txBody>
          <a:bodyPr/>
          <a:lstStyle/>
          <a:p>
            <a:pPr marL="0" indent="0" eaLnBrk="1" hangingPunct="1">
              <a:lnSpc>
                <a:spcPct val="90000"/>
              </a:lnSpc>
              <a:buNone/>
            </a:pPr>
            <a:r>
              <a:rPr lang="en-US" dirty="0">
                <a:latin typeface="+mj-lt"/>
              </a:rPr>
              <a:t>How to enable multiple devices to communicate over shared channel?</a:t>
            </a:r>
          </a:p>
          <a:p>
            <a:pPr eaLnBrk="1" hangingPunct="1">
              <a:lnSpc>
                <a:spcPct val="90000"/>
              </a:lnSpc>
            </a:pPr>
            <a:endParaRPr lang="en-US" dirty="0">
              <a:latin typeface="+mj-lt"/>
            </a:endParaRPr>
          </a:p>
          <a:p>
            <a:pPr lvl="1" eaLnBrk="1" hangingPunct="1">
              <a:lnSpc>
                <a:spcPct val="90000"/>
              </a:lnSpc>
            </a:pPr>
            <a:r>
              <a:rPr lang="en-US" dirty="0">
                <a:latin typeface="+mj-lt"/>
              </a:rPr>
              <a:t>Avoid or reduce collisions</a:t>
            </a:r>
          </a:p>
          <a:p>
            <a:pPr lvl="1" eaLnBrk="1" hangingPunct="1">
              <a:lnSpc>
                <a:spcPct val="90000"/>
              </a:lnSpc>
            </a:pPr>
            <a:r>
              <a:rPr lang="en-US" dirty="0">
                <a:latin typeface="+mj-lt"/>
              </a:rPr>
              <a:t>Detect collisions (less common in wireless) </a:t>
            </a:r>
          </a:p>
          <a:p>
            <a:pPr lvl="1" eaLnBrk="1" hangingPunct="1">
              <a:lnSpc>
                <a:spcPct val="90000"/>
              </a:lnSpc>
            </a:pPr>
            <a:r>
              <a:rPr lang="en-US" dirty="0">
                <a:latin typeface="+mj-lt"/>
              </a:rPr>
              <a:t>Decide when to retransmit</a:t>
            </a:r>
          </a:p>
          <a:p>
            <a:pPr eaLnBrk="1" hangingPunct="1">
              <a:lnSpc>
                <a:spcPct val="90000"/>
              </a:lnSpc>
            </a:pPr>
            <a:endParaRPr lang="en-US" dirty="0"/>
          </a:p>
          <a:p>
            <a:pPr lvl="1" eaLnBrk="1" hangingPunct="1">
              <a:lnSpc>
                <a:spcPct val="90000"/>
              </a:lnSpc>
            </a:pPr>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34</a:t>
            </a:fld>
            <a:endParaRPr lang="en-US" dirty="0"/>
          </a:p>
        </p:txBody>
      </p:sp>
    </p:spTree>
    <p:extLst>
      <p:ext uri="{BB962C8B-B14F-4D97-AF65-F5344CB8AC3E}">
        <p14:creationId xmlns:p14="http://schemas.microsoft.com/office/powerpoint/2010/main" val="329727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4"/>
          <p:cNvSpPr>
            <a:spLocks noChangeArrowheads="1"/>
          </p:cNvSpPr>
          <p:nvPr/>
        </p:nvSpPr>
        <p:spPr bwMode="auto">
          <a:xfrm>
            <a:off x="1201003" y="484679"/>
            <a:ext cx="10109656"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en-US" sz="4000" dirty="0"/>
              <a:t>Taxonomy of multiple-access protocols</a:t>
            </a:r>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4" y="1714500"/>
            <a:ext cx="8453437" cy="1638300"/>
          </a:xfrm>
          <a:prstGeom prst="rect">
            <a:avLst/>
          </a:prstGeom>
          <a:solidFill>
            <a:schemeClr val="bg1"/>
          </a:solidFill>
          <a:ln>
            <a:noFill/>
          </a:ln>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676" y="3352801"/>
            <a:ext cx="7834313" cy="987425"/>
          </a:xfrm>
          <a:prstGeom prst="rect">
            <a:avLst/>
          </a:prstGeom>
          <a:solidFill>
            <a:schemeClr val="bg1"/>
          </a:solidFill>
          <a:ln>
            <a:noFill/>
          </a:ln>
        </p:spPr>
      </p:pic>
      <p:sp>
        <p:nvSpPr>
          <p:cNvPr id="2" name="Rounded Rectangle 1"/>
          <p:cNvSpPr/>
          <p:nvPr/>
        </p:nvSpPr>
        <p:spPr bwMode="auto">
          <a:xfrm>
            <a:off x="1752601" y="2286000"/>
            <a:ext cx="204383" cy="479524"/>
          </a:xfrm>
          <a:prstGeom prst="round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b="1">
              <a:solidFill>
                <a:srgbClr val="FFCC99"/>
              </a:solidFill>
              <a:latin typeface="Times New Roman" pitchFamily="18" charset="0"/>
            </a:endParaRPr>
          </a:p>
        </p:txBody>
      </p:sp>
      <p:sp>
        <p:nvSpPr>
          <p:cNvPr id="4" name="TextBox 3"/>
          <p:cNvSpPr txBox="1"/>
          <p:nvPr/>
        </p:nvSpPr>
        <p:spPr>
          <a:xfrm>
            <a:off x="1981792" y="4507629"/>
            <a:ext cx="2707731" cy="923330"/>
          </a:xfrm>
          <a:prstGeom prst="rect">
            <a:avLst/>
          </a:prstGeom>
          <a:solidFill>
            <a:schemeClr val="bg1"/>
          </a:solidFill>
        </p:spPr>
        <p:txBody>
          <a:bodyPr wrap="square" rtlCol="0">
            <a:spAutoFit/>
          </a:bodyPr>
          <a:lstStyle/>
          <a:p>
            <a:r>
              <a:rPr lang="en-US" dirty="0"/>
              <a:t>Reduce collision,</a:t>
            </a:r>
          </a:p>
          <a:p>
            <a:r>
              <a:rPr lang="en-US" dirty="0"/>
              <a:t>“manage” retransmission </a:t>
            </a:r>
          </a:p>
          <a:p>
            <a:pPr marL="342900" indent="-342900">
              <a:buFont typeface="Arial" panose="020B0604020202020204" pitchFamily="34" charset="0"/>
              <a:buChar char="•"/>
            </a:pPr>
            <a:endParaRPr lang="en-US" dirty="0"/>
          </a:p>
        </p:txBody>
      </p:sp>
      <p:sp>
        <p:nvSpPr>
          <p:cNvPr id="9" name="TextBox 8"/>
          <p:cNvSpPr txBox="1"/>
          <p:nvPr/>
        </p:nvSpPr>
        <p:spPr>
          <a:xfrm>
            <a:off x="7306101" y="4507629"/>
            <a:ext cx="1783308" cy="369332"/>
          </a:xfrm>
          <a:prstGeom prst="rect">
            <a:avLst/>
          </a:prstGeom>
          <a:noFill/>
        </p:spPr>
        <p:txBody>
          <a:bodyPr wrap="square" rtlCol="0">
            <a:spAutoFit/>
          </a:bodyPr>
          <a:lstStyle/>
          <a:p>
            <a:r>
              <a:rPr lang="en-US" dirty="0"/>
              <a:t>Avoid collision</a:t>
            </a:r>
          </a:p>
        </p:txBody>
      </p:sp>
    </p:spTree>
    <p:extLst>
      <p:ext uri="{BB962C8B-B14F-4D97-AF65-F5344CB8AC3E}">
        <p14:creationId xmlns:p14="http://schemas.microsoft.com/office/powerpoint/2010/main" val="138770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4037"/>
                                        </p:tgtEl>
                                        <p:attrNameLst>
                                          <p:attrName>style.visibility</p:attrName>
                                        </p:attrNameLst>
                                      </p:cBhvr>
                                      <p:to>
                                        <p:strVal val="visible"/>
                                      </p:to>
                                    </p:set>
                                    <p:anim calcmode="lin" valueType="num">
                                      <p:cBhvr additive="base">
                                        <p:cTn id="15" dur="500" fill="hold"/>
                                        <p:tgtEl>
                                          <p:spTgt spid="44037"/>
                                        </p:tgtEl>
                                        <p:attrNameLst>
                                          <p:attrName>ppt_x</p:attrName>
                                        </p:attrNameLst>
                                      </p:cBhvr>
                                      <p:tavLst>
                                        <p:tav tm="0">
                                          <p:val>
                                            <p:strVal val="#ppt_x"/>
                                          </p:val>
                                        </p:tav>
                                        <p:tav tm="100000">
                                          <p:val>
                                            <p:strVal val="#ppt_x"/>
                                          </p:val>
                                        </p:tav>
                                      </p:tavLst>
                                    </p:anim>
                                    <p:anim calcmode="lin" valueType="num">
                                      <p:cBhvr additive="base">
                                        <p:cTn id="16"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latin typeface="+mj-lt"/>
                <a:sym typeface="Wingdings" pitchFamily="2" charset="2"/>
              </a:rPr>
              <a:t>Communication layers and need for medium access control</a:t>
            </a:r>
          </a:p>
          <a:p>
            <a:r>
              <a:rPr lang="en-US" b="1" dirty="0">
                <a:latin typeface="+mj-lt"/>
                <a:sym typeface="Wingdings" pitchFamily="2" charset="2"/>
              </a:rPr>
              <a:t>MAC: Channelization protocols</a:t>
            </a:r>
          </a:p>
          <a:p>
            <a:r>
              <a:rPr lang="en-US" dirty="0">
                <a:latin typeface="+mj-lt"/>
                <a:sym typeface="Wingdings" pitchFamily="2" charset="2"/>
              </a:rPr>
              <a:t>MAC: Random access protocols</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Medium access control for internet of things</a:t>
            </a: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36</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279875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dirty="0"/>
              <a:t>Channelization Protocols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89175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1371-FD6E-4435-BCBC-20F445E37B1D}"/>
              </a:ext>
            </a:extLst>
          </p:cNvPr>
          <p:cNvSpPr>
            <a:spLocks noGrp="1"/>
          </p:cNvSpPr>
          <p:nvPr>
            <p:ph type="title"/>
          </p:nvPr>
        </p:nvSpPr>
        <p:spPr>
          <a:xfrm>
            <a:off x="596978" y="264148"/>
            <a:ext cx="10515600" cy="1325563"/>
          </a:xfrm>
        </p:spPr>
        <p:txBody>
          <a:bodyPr/>
          <a:lstStyle/>
          <a:p>
            <a:r>
              <a:rPr lang="en-US" dirty="0"/>
              <a:t>FDMA – Frequency Division Multiple Access</a:t>
            </a:r>
          </a:p>
        </p:txBody>
      </p:sp>
      <p:sp>
        <p:nvSpPr>
          <p:cNvPr id="3" name="Content Placeholder 2">
            <a:extLst>
              <a:ext uri="{FF2B5EF4-FFF2-40B4-BE49-F238E27FC236}">
                <a16:creationId xmlns:a16="http://schemas.microsoft.com/office/drawing/2014/main" id="{D51FE777-C03C-48E6-BAC6-BF144C1F4E11}"/>
              </a:ext>
            </a:extLst>
          </p:cNvPr>
          <p:cNvSpPr>
            <a:spLocks noGrp="1"/>
          </p:cNvSpPr>
          <p:nvPr>
            <p:ph idx="1"/>
          </p:nvPr>
        </p:nvSpPr>
        <p:spPr>
          <a:xfrm>
            <a:off x="596978" y="1505865"/>
            <a:ext cx="10998044" cy="4351338"/>
          </a:xfrm>
        </p:spPr>
        <p:txBody>
          <a:bodyPr>
            <a:noAutofit/>
          </a:bodyPr>
          <a:lstStyle/>
          <a:p>
            <a:r>
              <a:rPr lang="en-US" dirty="0">
                <a:latin typeface="+mj-lt"/>
              </a:rPr>
              <a:t>Separate transmissions by placing them at different frequencies</a:t>
            </a:r>
          </a:p>
          <a:p>
            <a:r>
              <a:rPr lang="en-US" sz="2400" dirty="0"/>
              <a:t>Channel:</a:t>
            </a:r>
          </a:p>
          <a:p>
            <a:endParaRPr lang="en-US" sz="2400" dirty="0"/>
          </a:p>
          <a:p>
            <a:r>
              <a:rPr lang="en-US" dirty="0">
                <a:latin typeface="+mj-lt"/>
              </a:rPr>
              <a:t>Technically, each device can use  a separate, fixed frequency</a:t>
            </a:r>
          </a:p>
          <a:p>
            <a:pPr lvl="1"/>
            <a:r>
              <a:rPr lang="en-US" sz="2800" dirty="0">
                <a:latin typeface="+mj-lt"/>
              </a:rPr>
              <a:t>One example can be walkie-talkies</a:t>
            </a:r>
          </a:p>
          <a:p>
            <a:pPr lvl="1"/>
            <a:r>
              <a:rPr lang="en-US" sz="2800" dirty="0"/>
              <a:t>What are disadvantages of giving every device own frequency?</a:t>
            </a:r>
            <a:endParaRPr lang="en-US" sz="2800" dirty="0">
              <a:latin typeface="+mj-lt"/>
            </a:endParaRPr>
          </a:p>
          <a:p>
            <a:endParaRPr lang="en-US" dirty="0">
              <a:latin typeface="+mj-lt"/>
            </a:endParaRPr>
          </a:p>
          <a:p>
            <a:r>
              <a:rPr lang="en-US" dirty="0">
                <a:latin typeface="+mj-lt"/>
              </a:rPr>
              <a:t>Conceptually, how RF channels work</a:t>
            </a:r>
          </a:p>
          <a:p>
            <a:pPr lvl="1"/>
            <a:r>
              <a:rPr lang="en-US" sz="2800" dirty="0" err="1">
                <a:latin typeface="+mj-lt"/>
              </a:rPr>
              <a:t>WiFi</a:t>
            </a:r>
            <a:r>
              <a:rPr lang="en-US" sz="2800" dirty="0">
                <a:latin typeface="+mj-lt"/>
              </a:rPr>
              <a:t> networks pick different bands</a:t>
            </a:r>
          </a:p>
          <a:p>
            <a:pPr lvl="1"/>
            <a:r>
              <a:rPr lang="en-US" sz="2800" dirty="0">
                <a:latin typeface="+mj-lt"/>
              </a:rPr>
              <a:t>802.15.4 picks a channel to communicate on</a:t>
            </a:r>
          </a:p>
        </p:txBody>
      </p:sp>
      <p:sp>
        <p:nvSpPr>
          <p:cNvPr id="4" name="Slide Number Placeholder 3">
            <a:extLst>
              <a:ext uri="{FF2B5EF4-FFF2-40B4-BE49-F238E27FC236}">
                <a16:creationId xmlns:a16="http://schemas.microsoft.com/office/drawing/2014/main" id="{D79C1DC1-6E50-4237-AF70-609176F98010}"/>
              </a:ext>
            </a:extLst>
          </p:cNvPr>
          <p:cNvSpPr>
            <a:spLocks noGrp="1"/>
          </p:cNvSpPr>
          <p:nvPr>
            <p:ph type="sldNum" sz="quarter" idx="12"/>
          </p:nvPr>
        </p:nvSpPr>
        <p:spPr/>
        <p:txBody>
          <a:bodyPr/>
          <a:lstStyle/>
          <a:p>
            <a:fld id="{0778C724-3839-4D76-A707-B4C23905D055}" type="slidenum">
              <a:rPr lang="en-US" smtClean="0"/>
              <a:t>38</a:t>
            </a:fld>
            <a:endParaRPr lang="en-US"/>
          </a:p>
        </p:txBody>
      </p:sp>
      <p:pic>
        <p:nvPicPr>
          <p:cNvPr id="5" name="Picture 2">
            <a:extLst>
              <a:ext uri="{FF2B5EF4-FFF2-40B4-BE49-F238E27FC236}">
                <a16:creationId xmlns:a16="http://schemas.microsoft.com/office/drawing/2014/main" id="{5EDCB78C-80ED-4A30-BA27-723D427A3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839" y="4339480"/>
            <a:ext cx="3345183" cy="169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23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1371-FD6E-4435-BCBC-20F445E37B1D}"/>
              </a:ext>
            </a:extLst>
          </p:cNvPr>
          <p:cNvSpPr>
            <a:spLocks noGrp="1"/>
          </p:cNvSpPr>
          <p:nvPr>
            <p:ph type="title"/>
          </p:nvPr>
        </p:nvSpPr>
        <p:spPr>
          <a:xfrm>
            <a:off x="596978" y="264148"/>
            <a:ext cx="10515600" cy="1325563"/>
          </a:xfrm>
        </p:spPr>
        <p:txBody>
          <a:bodyPr/>
          <a:lstStyle/>
          <a:p>
            <a:r>
              <a:rPr lang="en-US" dirty="0"/>
              <a:t>FDMA – Frequency Division Multiple Access</a:t>
            </a:r>
          </a:p>
        </p:txBody>
      </p:sp>
      <p:sp>
        <p:nvSpPr>
          <p:cNvPr id="3" name="Content Placeholder 2">
            <a:extLst>
              <a:ext uri="{FF2B5EF4-FFF2-40B4-BE49-F238E27FC236}">
                <a16:creationId xmlns:a16="http://schemas.microsoft.com/office/drawing/2014/main" id="{D51FE777-C03C-48E6-BAC6-BF144C1F4E11}"/>
              </a:ext>
            </a:extLst>
          </p:cNvPr>
          <p:cNvSpPr>
            <a:spLocks noGrp="1"/>
          </p:cNvSpPr>
          <p:nvPr>
            <p:ph idx="1"/>
          </p:nvPr>
        </p:nvSpPr>
        <p:spPr>
          <a:xfrm>
            <a:off x="706160" y="1589711"/>
            <a:ext cx="11385756" cy="3898648"/>
          </a:xfrm>
        </p:spPr>
        <p:txBody>
          <a:bodyPr>
            <a:noAutofit/>
          </a:bodyPr>
          <a:lstStyle/>
          <a:p>
            <a:r>
              <a:rPr lang="en-US" dirty="0">
                <a:latin typeface="+mj-lt"/>
              </a:rPr>
              <a:t>Separate wireless transmissions by placing them at different frequencies</a:t>
            </a:r>
          </a:p>
          <a:p>
            <a:r>
              <a:rPr lang="en-US" b="1" dirty="0"/>
              <a:t>Channel:</a:t>
            </a:r>
          </a:p>
          <a:p>
            <a:endParaRPr lang="en-US" sz="2400" dirty="0"/>
          </a:p>
          <a:p>
            <a:r>
              <a:rPr lang="en-US" dirty="0">
                <a:latin typeface="+mj-lt"/>
              </a:rPr>
              <a:t>Technically, each device can use  a separate, fixed frequency</a:t>
            </a:r>
          </a:p>
          <a:p>
            <a:pPr lvl="1"/>
            <a:r>
              <a:rPr lang="en-US" sz="2800" dirty="0">
                <a:latin typeface="+mj-lt"/>
              </a:rPr>
              <a:t>One example can be walkie-talkies (mostly separate)</a:t>
            </a:r>
          </a:p>
          <a:p>
            <a:pPr lvl="1"/>
            <a:r>
              <a:rPr lang="en-US" sz="2800" dirty="0"/>
              <a:t>What are disadvantages of giving every device own frequency?</a:t>
            </a:r>
            <a:endParaRPr lang="en-US" sz="2800"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D79C1DC1-6E50-4237-AF70-609176F98010}"/>
              </a:ext>
            </a:extLst>
          </p:cNvPr>
          <p:cNvSpPr>
            <a:spLocks noGrp="1"/>
          </p:cNvSpPr>
          <p:nvPr>
            <p:ph type="sldNum" sz="quarter" idx="12"/>
          </p:nvPr>
        </p:nvSpPr>
        <p:spPr/>
        <p:txBody>
          <a:bodyPr/>
          <a:lstStyle/>
          <a:p>
            <a:fld id="{0778C724-3839-4D76-A707-B4C23905D055}" type="slidenum">
              <a:rPr lang="en-US" smtClean="0"/>
              <a:t>39</a:t>
            </a:fld>
            <a:endParaRPr lang="en-US"/>
          </a:p>
        </p:txBody>
      </p:sp>
    </p:spTree>
    <p:extLst>
      <p:ext uri="{BB962C8B-B14F-4D97-AF65-F5344CB8AC3E}">
        <p14:creationId xmlns:p14="http://schemas.microsoft.com/office/powerpoint/2010/main" val="3040096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0936" y="3049179"/>
            <a:ext cx="8033987" cy="1258094"/>
          </a:xfrm>
        </p:spPr>
        <p:txBody>
          <a:bodyPr>
            <a:normAutofit/>
          </a:bodyPr>
          <a:lstStyle/>
          <a:p>
            <a:pPr marL="0" indent="0" algn="ctr">
              <a:buNone/>
            </a:pPr>
            <a:r>
              <a:rPr lang="en-US" sz="4800" dirty="0"/>
              <a:t>Let us review the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02452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658" y="322943"/>
            <a:ext cx="10167256" cy="1485900"/>
          </a:xfrm>
        </p:spPr>
        <p:txBody>
          <a:bodyPr/>
          <a:lstStyle/>
          <a:p>
            <a:r>
              <a:rPr lang="en-US" dirty="0"/>
              <a:t>Wireless communication over multiple channels</a:t>
            </a:r>
          </a:p>
        </p:txBody>
      </p:sp>
      <p:sp>
        <p:nvSpPr>
          <p:cNvPr id="3" name="Content Placeholder 2"/>
          <p:cNvSpPr>
            <a:spLocks noGrp="1"/>
          </p:cNvSpPr>
          <p:nvPr>
            <p:ph idx="1"/>
          </p:nvPr>
        </p:nvSpPr>
        <p:spPr>
          <a:xfrm>
            <a:off x="921658" y="2010229"/>
            <a:ext cx="10268856" cy="4524828"/>
          </a:xfrm>
        </p:spPr>
        <p:txBody>
          <a:bodyPr/>
          <a:lstStyle/>
          <a:p>
            <a:r>
              <a:rPr lang="en-US" dirty="0">
                <a:latin typeface="+mj-lt"/>
              </a:rPr>
              <a:t>Why do we need multiple channel for wireless communication?</a:t>
            </a:r>
          </a:p>
          <a:p>
            <a:pPr lvl="1"/>
            <a:r>
              <a:rPr lang="en-US" dirty="0">
                <a:latin typeface="+mj-lt"/>
              </a:rPr>
              <a:t>Increase throughput</a:t>
            </a:r>
          </a:p>
          <a:p>
            <a:pPr lvl="1"/>
            <a:r>
              <a:rPr lang="en-US" sz="2400" dirty="0">
                <a:latin typeface="+mj-lt"/>
              </a:rPr>
              <a:t>spatial diversity</a:t>
            </a:r>
          </a:p>
          <a:p>
            <a:pPr lvl="1"/>
            <a:r>
              <a:rPr lang="en-US" dirty="0">
                <a:latin typeface="+mj-lt"/>
              </a:rPr>
              <a:t>Increase reliability </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40</a:t>
            </a:fld>
            <a:endParaRPr lang="en-US" dirty="0"/>
          </a:p>
        </p:txBody>
      </p:sp>
    </p:spTree>
    <p:extLst>
      <p:ext uri="{BB962C8B-B14F-4D97-AF65-F5344CB8AC3E}">
        <p14:creationId xmlns:p14="http://schemas.microsoft.com/office/powerpoint/2010/main" val="583610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83" y="533549"/>
            <a:ext cx="7949045" cy="1143000"/>
          </a:xfrm>
        </p:spPr>
        <p:txBody>
          <a:bodyPr>
            <a:normAutofit/>
          </a:bodyPr>
          <a:lstStyle/>
          <a:p>
            <a:r>
              <a:rPr lang="en-US" dirty="0"/>
              <a:t>Multi Channel MAC Protocols</a:t>
            </a:r>
          </a:p>
        </p:txBody>
      </p:sp>
      <p:sp>
        <p:nvSpPr>
          <p:cNvPr id="3" name="Content Placeholder 2"/>
          <p:cNvSpPr>
            <a:spLocks noGrp="1"/>
          </p:cNvSpPr>
          <p:nvPr>
            <p:ph idx="1"/>
          </p:nvPr>
        </p:nvSpPr>
        <p:spPr>
          <a:xfrm>
            <a:off x="1324451" y="1928960"/>
            <a:ext cx="9111320" cy="4427389"/>
          </a:xfrm>
        </p:spPr>
        <p:txBody>
          <a:bodyPr>
            <a:normAutofit/>
          </a:bodyPr>
          <a:lstStyle/>
          <a:p>
            <a:r>
              <a:rPr lang="en-US" sz="2400" dirty="0">
                <a:latin typeface="Calibri Light" panose="020F0302020204030204" pitchFamily="34" charset="0"/>
                <a:cs typeface="Calibri Light" panose="020F0302020204030204" pitchFamily="34" charset="0"/>
              </a:rPr>
              <a:t>Use a control channel:</a:t>
            </a:r>
          </a:p>
          <a:p>
            <a:pPr lvl="1"/>
            <a:r>
              <a:rPr lang="en-US" dirty="0">
                <a:latin typeface="Calibri Light" panose="020F0302020204030204" pitchFamily="34" charset="0"/>
                <a:cs typeface="Calibri Light" panose="020F0302020204030204" pitchFamily="34" charset="0"/>
              </a:rPr>
              <a:t>Use of a default channel and time synchronization for control message exchange</a:t>
            </a:r>
          </a:p>
          <a:p>
            <a:pPr lvl="1"/>
            <a:r>
              <a:rPr lang="en-US" dirty="0">
                <a:latin typeface="Calibri Light" panose="020F0302020204030204" pitchFamily="34" charset="0"/>
                <a:cs typeface="Calibri Light" panose="020F0302020204030204" pitchFamily="34" charset="0"/>
              </a:rPr>
              <a:t>Nodes switch to a different channel for data communication</a:t>
            </a:r>
          </a:p>
          <a:p>
            <a:r>
              <a:rPr lang="en-US" sz="2400" dirty="0">
                <a:latin typeface="Calibri Light" panose="020F0302020204030204" pitchFamily="34" charset="0"/>
                <a:cs typeface="Calibri Light" panose="020F0302020204030204" pitchFamily="34" charset="0"/>
              </a:rPr>
              <a:t>All channels are used for data communication:</a:t>
            </a:r>
          </a:p>
          <a:p>
            <a:pPr lvl="1"/>
            <a:r>
              <a:rPr lang="en-US" dirty="0">
                <a:latin typeface="Calibri Light" panose="020F0302020204030204" pitchFamily="34" charset="0"/>
                <a:cs typeface="Calibri Light" panose="020F0302020204030204" pitchFamily="34" charset="0"/>
              </a:rPr>
              <a:t>Nodes switches to another channel when link quality is bad</a:t>
            </a:r>
          </a:p>
          <a:p>
            <a:pPr lvl="1"/>
            <a:r>
              <a:rPr lang="en-US" dirty="0">
                <a:latin typeface="Calibri Light" panose="020F0302020204030204" pitchFamily="34" charset="0"/>
                <a:cs typeface="Calibri Light" panose="020F0302020204030204" pitchFamily="34" charset="0"/>
              </a:rPr>
              <a:t>How do we find a “good” channel to switch to?</a:t>
            </a:r>
            <a:r>
              <a:rPr lang="en-US" sz="2200" dirty="0">
                <a:latin typeface="Calibri Light" panose="020F0302020204030204" pitchFamily="34" charset="0"/>
                <a:cs typeface="Calibri Light" panose="020F0302020204030204" pitchFamily="34" charset="0"/>
              </a:rPr>
              <a:t> </a:t>
            </a:r>
          </a:p>
          <a:p>
            <a:endParaRPr lang="en-US" sz="2400" dirty="0"/>
          </a:p>
          <a:p>
            <a:pPr lvl="1"/>
            <a:endParaRPr lang="en-US" dirty="0"/>
          </a:p>
          <a:p>
            <a:endParaRPr lang="en-US" sz="1600" dirty="0"/>
          </a:p>
        </p:txBody>
      </p:sp>
      <p:sp>
        <p:nvSpPr>
          <p:cNvPr id="4" name="Slide Number Placeholder 3"/>
          <p:cNvSpPr>
            <a:spLocks noGrp="1"/>
          </p:cNvSpPr>
          <p:nvPr>
            <p:ph type="sldNum" sz="quarter" idx="12"/>
          </p:nvPr>
        </p:nvSpPr>
        <p:spPr/>
        <p:txBody>
          <a:bodyPr/>
          <a:lstStyle/>
          <a:p>
            <a:fld id="{69E57DC2-970A-4B3E-BB1C-7A09969E49DF}" type="slidenum">
              <a:rPr lang="en-US" smtClean="0"/>
              <a:t>41</a:t>
            </a:fld>
            <a:endParaRPr lang="en-US" dirty="0"/>
          </a:p>
        </p:txBody>
      </p:sp>
    </p:spTree>
    <p:extLst>
      <p:ext uri="{BB962C8B-B14F-4D97-AF65-F5344CB8AC3E}">
        <p14:creationId xmlns:p14="http://schemas.microsoft.com/office/powerpoint/2010/main" val="2316490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Wifi</a:t>
            </a:r>
            <a:r>
              <a:rPr lang="en-US" dirty="0"/>
              <a:t> Channels </a:t>
            </a:r>
          </a:p>
        </p:txBody>
      </p:sp>
      <p:pic>
        <p:nvPicPr>
          <p:cNvPr id="1026" name="Picture 2" descr="https://upload.wikimedia.org/wikipedia/commons/thumb/8/8c/2.4_GHz_Wi-Fi_channels_%28802.11b%2Cg_WLAN%29.svg/1700px-2.4_GHz_Wi-Fi_channels_%28802.11b%2Cg_WLAN%29.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1947" y="1600200"/>
            <a:ext cx="7772400" cy="18105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30438" y="3810000"/>
            <a:ext cx="7751618" cy="1446550"/>
          </a:xfrm>
          <a:prstGeom prst="rect">
            <a:avLst/>
          </a:prstGeom>
        </p:spPr>
        <p:txBody>
          <a:bodyPr wrap="square">
            <a:spAutoFit/>
          </a:bodyPr>
          <a:lstStyle/>
          <a:p>
            <a:r>
              <a:rPr lang="en-US" dirty="0"/>
              <a:t>14 channels designated in the 2.4 GHz range spaced 5 MHz apart (with the exception of a 12 MHz spacing before channel 14)</a:t>
            </a:r>
          </a:p>
          <a:p>
            <a:endParaRPr lang="en-US" dirty="0"/>
          </a:p>
          <a:p>
            <a:r>
              <a:rPr lang="en-US" sz="1600" dirty="0"/>
              <a:t>https://en.wikipedia.org/wiki/List_of_WLAN_channels</a:t>
            </a:r>
          </a:p>
          <a:p>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42</a:t>
            </a:fld>
            <a:endParaRPr lang="en-US" dirty="0"/>
          </a:p>
        </p:txBody>
      </p:sp>
    </p:spTree>
    <p:extLst>
      <p:ext uri="{BB962C8B-B14F-4D97-AF65-F5344CB8AC3E}">
        <p14:creationId xmlns:p14="http://schemas.microsoft.com/office/powerpoint/2010/main" val="1450612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ZigBee Channels </a:t>
            </a:r>
          </a:p>
        </p:txBody>
      </p:sp>
      <p:pic>
        <p:nvPicPr>
          <p:cNvPr id="6" name="Picture 5"/>
          <p:cNvPicPr>
            <a:picLocks noChangeAspect="1"/>
          </p:cNvPicPr>
          <p:nvPr/>
        </p:nvPicPr>
        <p:blipFill>
          <a:blip r:embed="rId2"/>
          <a:stretch>
            <a:fillRect/>
          </a:stretch>
        </p:blipFill>
        <p:spPr>
          <a:xfrm>
            <a:off x="2084046" y="1219200"/>
            <a:ext cx="8065185" cy="4419600"/>
          </a:xfrm>
          <a:prstGeom prst="rect">
            <a:avLst/>
          </a:prstGeom>
        </p:spPr>
      </p:pic>
      <p:sp>
        <p:nvSpPr>
          <p:cNvPr id="3" name="Slide Number Placeholder 2"/>
          <p:cNvSpPr>
            <a:spLocks noGrp="1"/>
          </p:cNvSpPr>
          <p:nvPr>
            <p:ph type="sldNum" sz="quarter" idx="12"/>
          </p:nvPr>
        </p:nvSpPr>
        <p:spPr/>
        <p:txBody>
          <a:bodyPr/>
          <a:lstStyle/>
          <a:p>
            <a:fld id="{69E57DC2-970A-4B3E-BB1C-7A09969E49DF}" type="slidenum">
              <a:rPr lang="en-US" smtClean="0"/>
              <a:t>43</a:t>
            </a:fld>
            <a:endParaRPr lang="en-US" dirty="0"/>
          </a:p>
        </p:txBody>
      </p:sp>
    </p:spTree>
    <p:extLst>
      <p:ext uri="{BB962C8B-B14F-4D97-AF65-F5344CB8AC3E}">
        <p14:creationId xmlns:p14="http://schemas.microsoft.com/office/powerpoint/2010/main" val="3706801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1371-FD6E-4435-BCBC-20F445E37B1D}"/>
              </a:ext>
            </a:extLst>
          </p:cNvPr>
          <p:cNvSpPr>
            <a:spLocks noGrp="1"/>
          </p:cNvSpPr>
          <p:nvPr>
            <p:ph type="title"/>
          </p:nvPr>
        </p:nvSpPr>
        <p:spPr>
          <a:xfrm>
            <a:off x="899908" y="136525"/>
            <a:ext cx="10515600" cy="1325563"/>
          </a:xfrm>
        </p:spPr>
        <p:txBody>
          <a:bodyPr/>
          <a:lstStyle/>
          <a:p>
            <a:r>
              <a:rPr lang="en-US" dirty="0"/>
              <a:t>TDMA – Time Division Multiple Access</a:t>
            </a:r>
          </a:p>
        </p:txBody>
      </p:sp>
      <p:sp>
        <p:nvSpPr>
          <p:cNvPr id="3" name="Content Placeholder 2">
            <a:extLst>
              <a:ext uri="{FF2B5EF4-FFF2-40B4-BE49-F238E27FC236}">
                <a16:creationId xmlns:a16="http://schemas.microsoft.com/office/drawing/2014/main" id="{D51FE777-C03C-48E6-BAC6-BF144C1F4E11}"/>
              </a:ext>
            </a:extLst>
          </p:cNvPr>
          <p:cNvSpPr>
            <a:spLocks noGrp="1"/>
          </p:cNvSpPr>
          <p:nvPr>
            <p:ph idx="1"/>
          </p:nvPr>
        </p:nvSpPr>
        <p:spPr>
          <a:xfrm>
            <a:off x="899908" y="1427328"/>
            <a:ext cx="10515600" cy="4351338"/>
          </a:xfrm>
        </p:spPr>
        <p:txBody>
          <a:bodyPr>
            <a:noAutofit/>
          </a:bodyPr>
          <a:lstStyle/>
          <a:p>
            <a:r>
              <a:rPr lang="en-US" dirty="0">
                <a:latin typeface="+mj-lt"/>
              </a:rPr>
              <a:t>Split transmissions in time</a:t>
            </a:r>
          </a:p>
          <a:p>
            <a:pPr lvl="1"/>
            <a:r>
              <a:rPr lang="en-US" dirty="0">
                <a:latin typeface="+mj-lt"/>
              </a:rPr>
              <a:t>Devices share the same channel</a:t>
            </a:r>
          </a:p>
          <a:p>
            <a:pPr lvl="1"/>
            <a:endParaRPr lang="en-US" sz="2800" dirty="0">
              <a:latin typeface="+mj-lt"/>
            </a:endParaRPr>
          </a:p>
          <a:p>
            <a:r>
              <a:rPr lang="en-US" dirty="0">
                <a:latin typeface="+mj-lt"/>
              </a:rPr>
              <a:t>Splits time into fixed-length windows</a:t>
            </a:r>
          </a:p>
          <a:p>
            <a:pPr lvl="1"/>
            <a:r>
              <a:rPr lang="en-US" dirty="0">
                <a:latin typeface="+mj-lt"/>
              </a:rPr>
              <a:t>Each device is assigned one or more windows</a:t>
            </a:r>
          </a:p>
          <a:p>
            <a:pPr lvl="1"/>
            <a:r>
              <a:rPr lang="en-US" dirty="0">
                <a:latin typeface="+mj-lt"/>
              </a:rPr>
              <a:t>Can build a priority system here with uneven split among devices</a:t>
            </a:r>
          </a:p>
          <a:p>
            <a:pPr lvl="1"/>
            <a:endParaRPr lang="en-US" sz="2800" dirty="0">
              <a:latin typeface="+mj-lt"/>
            </a:endParaRPr>
          </a:p>
          <a:p>
            <a:r>
              <a:rPr lang="en-US" dirty="0">
                <a:latin typeface="+mj-lt"/>
              </a:rPr>
              <a:t>Requires synchronization between devices</a:t>
            </a:r>
          </a:p>
          <a:p>
            <a:pPr lvl="1"/>
            <a:r>
              <a:rPr lang="en-US" dirty="0">
                <a:latin typeface="+mj-lt"/>
              </a:rPr>
              <a:t>Often devices must listen periodically to resynchronize</a:t>
            </a:r>
          </a:p>
          <a:p>
            <a:pPr lvl="1"/>
            <a:r>
              <a:rPr lang="en-US" dirty="0">
                <a:latin typeface="+mj-lt"/>
              </a:rPr>
              <a:t>Less efficient use of slots reduce synchronization</a:t>
            </a:r>
          </a:p>
          <a:p>
            <a:pPr lvl="2"/>
            <a:r>
              <a:rPr lang="en-US" sz="2400" dirty="0">
                <a:latin typeface="+mj-lt"/>
              </a:rPr>
              <a:t>Large guard windows. E.g. 1.5 second slot for a 1 second transmission</a:t>
            </a:r>
          </a:p>
        </p:txBody>
      </p:sp>
      <p:sp>
        <p:nvSpPr>
          <p:cNvPr id="4" name="Slide Number Placeholder 3">
            <a:extLst>
              <a:ext uri="{FF2B5EF4-FFF2-40B4-BE49-F238E27FC236}">
                <a16:creationId xmlns:a16="http://schemas.microsoft.com/office/drawing/2014/main" id="{D79C1DC1-6E50-4237-AF70-609176F98010}"/>
              </a:ext>
            </a:extLst>
          </p:cNvPr>
          <p:cNvSpPr>
            <a:spLocks noGrp="1"/>
          </p:cNvSpPr>
          <p:nvPr>
            <p:ph type="sldNum" sz="quarter" idx="12"/>
          </p:nvPr>
        </p:nvSpPr>
        <p:spPr/>
        <p:txBody>
          <a:bodyPr/>
          <a:lstStyle/>
          <a:p>
            <a:fld id="{0778C724-3839-4D76-A707-B4C23905D055}" type="slidenum">
              <a:rPr lang="en-US" smtClean="0"/>
              <a:t>44</a:t>
            </a:fld>
            <a:endParaRPr lang="en-US"/>
          </a:p>
        </p:txBody>
      </p:sp>
    </p:spTree>
    <p:extLst>
      <p:ext uri="{BB962C8B-B14F-4D97-AF65-F5344CB8AC3E}">
        <p14:creationId xmlns:p14="http://schemas.microsoft.com/office/powerpoint/2010/main" val="1127216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067" y="1166912"/>
            <a:ext cx="10507804" cy="501675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j-lt"/>
              </a:rPr>
              <a:t>Consider a 1Mbps channel (1,000,000bits/sec)</a:t>
            </a:r>
          </a:p>
          <a:p>
            <a:pPr marL="342900" indent="-342900">
              <a:buFont typeface="Arial" panose="020B0604020202020204" pitchFamily="34" charset="0"/>
              <a:buChar char="•"/>
            </a:pPr>
            <a:r>
              <a:rPr lang="en-US" sz="2800" dirty="0">
                <a:latin typeface="+mj-lt"/>
              </a:rPr>
              <a:t>Divide channel into 1000 (equal) times slots </a:t>
            </a:r>
          </a:p>
          <a:p>
            <a:pPr marL="342900" indent="-342900">
              <a:buFont typeface="Arial" panose="020B0604020202020204" pitchFamily="34" charset="0"/>
              <a:buChar char="•"/>
            </a:pPr>
            <a:r>
              <a:rPr lang="en-US" sz="2800" dirty="0">
                <a:latin typeface="+mj-lt"/>
              </a:rPr>
              <a:t>Each slot is 1ms, and can transmit 1,000 bits</a:t>
            </a:r>
          </a:p>
          <a:p>
            <a:pPr marL="342900" indent="-342900">
              <a:buFont typeface="Arial" panose="020B0604020202020204" pitchFamily="34" charset="0"/>
              <a:buChar char="•"/>
            </a:pPr>
            <a:endParaRPr lang="en-US" sz="2800" dirty="0">
              <a:latin typeface="+mj-lt"/>
            </a:endParaRPr>
          </a:p>
          <a:p>
            <a:pPr marL="342900" indent="-342900">
              <a:buFont typeface="Arial" panose="020B0604020202020204" pitchFamily="34" charset="0"/>
              <a:buChar char="•"/>
            </a:pPr>
            <a:r>
              <a:rPr lang="en-US" sz="2800" dirty="0">
                <a:latin typeface="+mj-lt"/>
              </a:rPr>
              <a:t>Assign slots to 50 users</a:t>
            </a:r>
          </a:p>
          <a:p>
            <a:pPr marL="800100" lvl="1" indent="-342900">
              <a:buFont typeface="Arial" panose="020B0604020202020204" pitchFamily="34" charset="0"/>
              <a:buChar char="•"/>
            </a:pPr>
            <a:r>
              <a:rPr lang="en-US" sz="2400" dirty="0">
                <a:latin typeface="+mj-lt"/>
              </a:rPr>
              <a:t>Each user transmits every 50 slots/</a:t>
            </a:r>
            <a:r>
              <a:rPr lang="en-US" sz="2400" dirty="0" err="1">
                <a:latin typeface="+mj-lt"/>
              </a:rPr>
              <a:t>ms</a:t>
            </a:r>
            <a:r>
              <a:rPr lang="en-US" sz="2400" dirty="0">
                <a:latin typeface="+mj-lt"/>
              </a:rPr>
              <a:t> and transmit 20 times/slots per second</a:t>
            </a:r>
          </a:p>
          <a:p>
            <a:pPr marL="800100" lvl="1" indent="-342900">
              <a:buFont typeface="Arial" panose="020B0604020202020204" pitchFamily="34" charset="0"/>
              <a:buChar char="•"/>
            </a:pPr>
            <a:r>
              <a:rPr lang="en-US" sz="2400" dirty="0">
                <a:latin typeface="+mj-lt"/>
              </a:rPr>
              <a:t>On average, each user can transmit 20kbps</a:t>
            </a:r>
          </a:p>
          <a:p>
            <a:pPr marL="342900" indent="-342900">
              <a:buFont typeface="Arial" panose="020B0604020202020204" pitchFamily="34" charset="0"/>
              <a:buChar char="•"/>
            </a:pPr>
            <a:endParaRPr lang="en-US" sz="2800" dirty="0">
              <a:latin typeface="+mj-lt"/>
            </a:endParaRPr>
          </a:p>
          <a:p>
            <a:pPr marL="342900" indent="-342900">
              <a:buFont typeface="Arial" panose="020B0604020202020204" pitchFamily="34" charset="0"/>
              <a:buChar char="•"/>
            </a:pPr>
            <a:r>
              <a:rPr lang="en-US" sz="2800" dirty="0">
                <a:latin typeface="+mj-lt"/>
              </a:rPr>
              <a:t>Buffering is needed on both sender and receiver to match the differences in data rates </a:t>
            </a:r>
          </a:p>
          <a:p>
            <a:pPr marL="800100" lvl="1" indent="-342900">
              <a:buFont typeface="Arial" panose="020B0604020202020204" pitchFamily="34" charset="0"/>
              <a:buChar char="•"/>
            </a:pPr>
            <a:r>
              <a:rPr lang="en-US" sz="2400" dirty="0">
                <a:latin typeface="+mj-lt"/>
              </a:rPr>
              <a:t>sender-side: 20kbps -&gt; 1 Mbps</a:t>
            </a:r>
          </a:p>
          <a:p>
            <a:pPr marL="800100" lvl="1" indent="-342900">
              <a:buFont typeface="Arial" panose="020B0604020202020204" pitchFamily="34" charset="0"/>
              <a:buChar char="•"/>
            </a:pPr>
            <a:r>
              <a:rPr lang="en-US" sz="2400" dirty="0">
                <a:latin typeface="+mj-lt"/>
              </a:rPr>
              <a:t>Receiver-side: 1Mbps -&gt; 20kbps</a:t>
            </a:r>
          </a:p>
        </p:txBody>
      </p:sp>
      <p:sp>
        <p:nvSpPr>
          <p:cNvPr id="2" name="Slide Number Placeholder 1"/>
          <p:cNvSpPr>
            <a:spLocks noGrp="1"/>
          </p:cNvSpPr>
          <p:nvPr>
            <p:ph type="sldNum" sz="quarter" idx="12"/>
          </p:nvPr>
        </p:nvSpPr>
        <p:spPr/>
        <p:txBody>
          <a:bodyPr/>
          <a:lstStyle/>
          <a:p>
            <a:fld id="{69E57DC2-970A-4B3E-BB1C-7A09969E49DF}" type="slidenum">
              <a:rPr lang="en-US" smtClean="0"/>
              <a:t>45</a:t>
            </a:fld>
            <a:endParaRPr lang="en-US" dirty="0"/>
          </a:p>
        </p:txBody>
      </p:sp>
      <p:sp>
        <p:nvSpPr>
          <p:cNvPr id="5" name="Rectangle 1">
            <a:extLst>
              <a:ext uri="{FF2B5EF4-FFF2-40B4-BE49-F238E27FC236}">
                <a16:creationId xmlns:a16="http://schemas.microsoft.com/office/drawing/2014/main" id="{98F951D6-F477-24D9-E3E6-E65E4A04E0C8}"/>
              </a:ext>
            </a:extLst>
          </p:cNvPr>
          <p:cNvSpPr>
            <a:spLocks noGrp="1" noChangeArrowheads="1"/>
          </p:cNvSpPr>
          <p:nvPr>
            <p:ph type="title"/>
          </p:nvPr>
        </p:nvSpPr>
        <p:spPr>
          <a:xfrm>
            <a:off x="964888" y="172938"/>
            <a:ext cx="10608162" cy="1190626"/>
          </a:xfrm>
        </p:spPr>
        <p:txBody>
          <a:bodyPr>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SG" dirty="0"/>
              <a:t>TDMA: Time Division Multiple Access</a:t>
            </a:r>
            <a:r>
              <a:rPr lang="ar-SA" dirty="0">
                <a:cs typeface="Arial" charset="0"/>
              </a:rPr>
              <a:t>‏</a:t>
            </a:r>
            <a:endParaRPr lang="en-SG" dirty="0"/>
          </a:p>
        </p:txBody>
      </p:sp>
    </p:spTree>
    <p:extLst>
      <p:ext uri="{BB962C8B-B14F-4D97-AF65-F5344CB8AC3E}">
        <p14:creationId xmlns:p14="http://schemas.microsoft.com/office/powerpoint/2010/main" val="389550905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018950" y="286381"/>
            <a:ext cx="7764462" cy="928687"/>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SG" dirty="0"/>
              <a:t>TDMA vs. FDMA </a:t>
            </a:r>
          </a:p>
        </p:txBody>
      </p:sp>
      <p:grpSp>
        <p:nvGrpSpPr>
          <p:cNvPr id="5" name="Group 4"/>
          <p:cNvGrpSpPr/>
          <p:nvPr/>
        </p:nvGrpSpPr>
        <p:grpSpPr>
          <a:xfrm>
            <a:off x="3876395" y="4340970"/>
            <a:ext cx="4699508" cy="2319274"/>
            <a:chOff x="2366910" y="2744908"/>
            <a:chExt cx="3881477" cy="3017531"/>
          </a:xfrm>
        </p:grpSpPr>
        <p:grpSp>
          <p:nvGrpSpPr>
            <p:cNvPr id="46" name="Group 25"/>
            <p:cNvGrpSpPr>
              <a:grpSpLocks/>
            </p:cNvGrpSpPr>
            <p:nvPr/>
          </p:nvGrpSpPr>
          <p:grpSpPr bwMode="auto">
            <a:xfrm>
              <a:off x="2366910" y="2744909"/>
              <a:ext cx="3881477" cy="3017530"/>
              <a:chOff x="4240" y="1536"/>
              <a:chExt cx="992" cy="1560"/>
            </a:xfrm>
          </p:grpSpPr>
          <p:sp>
            <p:nvSpPr>
              <p:cNvPr id="47" name="Text Box 26"/>
              <p:cNvSpPr txBox="1">
                <a:spLocks noChangeArrowheads="1"/>
              </p:cNvSpPr>
              <p:nvPr/>
            </p:nvSpPr>
            <p:spPr bwMode="auto">
              <a:xfrm>
                <a:off x="4642" y="2784"/>
                <a:ext cx="220" cy="312"/>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sz="2400" dirty="0">
                    <a:solidFill>
                      <a:srgbClr val="000000"/>
                    </a:solidFill>
                    <a:latin typeface="Calibri Light" panose="020F0302020204030204" pitchFamily="34" charset="0"/>
                  </a:rPr>
                  <a:t>Time</a:t>
                </a:r>
              </a:p>
            </p:txBody>
          </p:sp>
          <p:sp>
            <p:nvSpPr>
              <p:cNvPr id="48" name="Rectangle 27"/>
              <p:cNvSpPr>
                <a:spLocks noChangeArrowheads="1"/>
              </p:cNvSpPr>
              <p:nvPr/>
            </p:nvSpPr>
            <p:spPr bwMode="auto">
              <a:xfrm rot="-5400000">
                <a:off x="4176" y="2400"/>
                <a:ext cx="384" cy="192"/>
              </a:xfrm>
              <a:prstGeom prst="rect">
                <a:avLst/>
              </a:prstGeom>
              <a:noFill/>
              <a:ln w="9360">
                <a:solidFill>
                  <a:srgbClr val="000000"/>
                </a:solidFill>
                <a:miter lim="800000"/>
                <a:headEnd/>
                <a:tailEnd/>
              </a:ln>
            </p:spPr>
            <p:txBody>
              <a:bodyPr wrap="none" anchor="ctr"/>
              <a:lstStyle/>
              <a:p>
                <a:endParaRPr lang="en-US"/>
              </a:p>
            </p:txBody>
          </p:sp>
          <p:sp>
            <p:nvSpPr>
              <p:cNvPr id="49" name="Text Box 28"/>
              <p:cNvSpPr txBox="1">
                <a:spLocks noChangeArrowheads="1"/>
              </p:cNvSpPr>
              <p:nvPr/>
            </p:nvSpPr>
            <p:spPr bwMode="auto">
              <a:xfrm rot="16200000">
                <a:off x="3791" y="2093"/>
                <a:ext cx="996" cy="98"/>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sz="2400" dirty="0">
                    <a:solidFill>
                      <a:srgbClr val="000000"/>
                    </a:solidFill>
                    <a:latin typeface="Calibri Light" panose="020F0302020204030204" pitchFamily="34" charset="0"/>
                  </a:rPr>
                  <a:t>Frequency</a:t>
                </a:r>
              </a:p>
            </p:txBody>
          </p:sp>
          <p:sp>
            <p:nvSpPr>
              <p:cNvPr id="50" name="Rectangle 29"/>
              <p:cNvSpPr>
                <a:spLocks noChangeArrowheads="1"/>
              </p:cNvSpPr>
              <p:nvPr/>
            </p:nvSpPr>
            <p:spPr bwMode="auto">
              <a:xfrm rot="-5400000">
                <a:off x="4176" y="1632"/>
                <a:ext cx="384" cy="192"/>
              </a:xfrm>
              <a:prstGeom prst="rect">
                <a:avLst/>
              </a:prstGeom>
              <a:solidFill>
                <a:schemeClr val="bg1"/>
              </a:solidFill>
              <a:ln w="9360">
                <a:solidFill>
                  <a:srgbClr val="000000"/>
                </a:solidFill>
                <a:miter lim="800000"/>
                <a:headEnd/>
                <a:tailEnd/>
              </a:ln>
            </p:spPr>
            <p:txBody>
              <a:bodyPr wrap="none" anchor="ctr"/>
              <a:lstStyle/>
              <a:p>
                <a:endParaRPr lang="en-US">
                  <a:solidFill>
                    <a:schemeClr val="bg1"/>
                  </a:solidFill>
                </a:endParaRPr>
              </a:p>
            </p:txBody>
          </p:sp>
          <p:sp>
            <p:nvSpPr>
              <p:cNvPr id="51" name="Rectangle 30"/>
              <p:cNvSpPr>
                <a:spLocks noChangeArrowheads="1"/>
              </p:cNvSpPr>
              <p:nvPr/>
            </p:nvSpPr>
            <p:spPr bwMode="auto">
              <a:xfrm rot="-5400000">
                <a:off x="4176" y="2016"/>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 name="Rectangle 31"/>
              <p:cNvSpPr>
                <a:spLocks noChangeArrowheads="1"/>
              </p:cNvSpPr>
              <p:nvPr/>
            </p:nvSpPr>
            <p:spPr bwMode="auto">
              <a:xfrm rot="-5400000">
                <a:off x="4368" y="2400"/>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Rectangle 32"/>
              <p:cNvSpPr>
                <a:spLocks noChangeArrowheads="1"/>
              </p:cNvSpPr>
              <p:nvPr/>
            </p:nvSpPr>
            <p:spPr bwMode="auto">
              <a:xfrm rot="-5400000">
                <a:off x="4368" y="1632"/>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Rectangle 33"/>
              <p:cNvSpPr>
                <a:spLocks noChangeArrowheads="1"/>
              </p:cNvSpPr>
              <p:nvPr/>
            </p:nvSpPr>
            <p:spPr bwMode="auto">
              <a:xfrm rot="-5400000">
                <a:off x="4368" y="2016"/>
                <a:ext cx="384" cy="192"/>
              </a:xfrm>
              <a:prstGeom prst="rect">
                <a:avLst/>
              </a:prstGeom>
              <a:noFill/>
              <a:ln w="9360">
                <a:solidFill>
                  <a:srgbClr val="000000"/>
                </a:solidFill>
                <a:miter lim="800000"/>
                <a:headEnd/>
                <a:tailEnd/>
              </a:ln>
            </p:spPr>
            <p:txBody>
              <a:bodyPr wrap="none" anchor="ctr"/>
              <a:lstStyle/>
              <a:p>
                <a:endParaRPr lang="en-US"/>
              </a:p>
            </p:txBody>
          </p:sp>
          <p:sp>
            <p:nvSpPr>
              <p:cNvPr id="55" name="Rectangle 34"/>
              <p:cNvSpPr>
                <a:spLocks noChangeArrowheads="1"/>
              </p:cNvSpPr>
              <p:nvPr/>
            </p:nvSpPr>
            <p:spPr bwMode="auto">
              <a:xfrm rot="-5400000">
                <a:off x="4560" y="2400"/>
                <a:ext cx="384" cy="192"/>
              </a:xfrm>
              <a:prstGeom prst="rect">
                <a:avLst/>
              </a:prstGeom>
              <a:noFill/>
              <a:ln w="9360">
                <a:solidFill>
                  <a:srgbClr val="000000"/>
                </a:solidFill>
                <a:miter lim="800000"/>
                <a:headEnd/>
                <a:tailEnd/>
              </a:ln>
            </p:spPr>
            <p:txBody>
              <a:bodyPr wrap="none" anchor="ctr"/>
              <a:lstStyle/>
              <a:p>
                <a:endParaRPr lang="en-US"/>
              </a:p>
            </p:txBody>
          </p:sp>
          <p:sp>
            <p:nvSpPr>
              <p:cNvPr id="56" name="Rectangle 35"/>
              <p:cNvSpPr>
                <a:spLocks noChangeArrowheads="1"/>
              </p:cNvSpPr>
              <p:nvPr/>
            </p:nvSpPr>
            <p:spPr bwMode="auto">
              <a:xfrm rot="-5400000">
                <a:off x="4560" y="1632"/>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Rectangle 36"/>
              <p:cNvSpPr>
                <a:spLocks noChangeArrowheads="1"/>
              </p:cNvSpPr>
              <p:nvPr/>
            </p:nvSpPr>
            <p:spPr bwMode="auto">
              <a:xfrm rot="-5400000">
                <a:off x="4560" y="2016"/>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Rectangle 37"/>
              <p:cNvSpPr>
                <a:spLocks noChangeArrowheads="1"/>
              </p:cNvSpPr>
              <p:nvPr/>
            </p:nvSpPr>
            <p:spPr bwMode="auto">
              <a:xfrm rot="-5400000">
                <a:off x="4752" y="2400"/>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Rectangle 38"/>
              <p:cNvSpPr>
                <a:spLocks noChangeArrowheads="1"/>
              </p:cNvSpPr>
              <p:nvPr/>
            </p:nvSpPr>
            <p:spPr bwMode="auto">
              <a:xfrm rot="-5400000">
                <a:off x="4752" y="1632"/>
                <a:ext cx="384" cy="192"/>
              </a:xfrm>
              <a:prstGeom prst="rect">
                <a:avLst/>
              </a:prstGeom>
              <a:noFill/>
              <a:ln w="9360">
                <a:solidFill>
                  <a:srgbClr val="000000"/>
                </a:solidFill>
                <a:miter lim="800000"/>
                <a:headEnd/>
                <a:tailEnd/>
              </a:ln>
            </p:spPr>
            <p:txBody>
              <a:bodyPr wrap="none" anchor="ctr"/>
              <a:lstStyle/>
              <a:p>
                <a:endParaRPr lang="en-US"/>
              </a:p>
            </p:txBody>
          </p:sp>
          <p:sp>
            <p:nvSpPr>
              <p:cNvPr id="60" name="Rectangle 39"/>
              <p:cNvSpPr>
                <a:spLocks noChangeArrowheads="1"/>
              </p:cNvSpPr>
              <p:nvPr/>
            </p:nvSpPr>
            <p:spPr bwMode="auto">
              <a:xfrm rot="-5400000">
                <a:off x="4752" y="2016"/>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 name="Rectangle 40"/>
              <p:cNvSpPr>
                <a:spLocks noChangeArrowheads="1"/>
              </p:cNvSpPr>
              <p:nvPr/>
            </p:nvSpPr>
            <p:spPr bwMode="auto">
              <a:xfrm rot="-5400000">
                <a:off x="4944" y="2400"/>
                <a:ext cx="384" cy="192"/>
              </a:xfrm>
              <a:prstGeom prst="rect">
                <a:avLst/>
              </a:prstGeom>
              <a:noFill/>
              <a:ln w="9360">
                <a:solidFill>
                  <a:srgbClr val="000000"/>
                </a:solidFill>
                <a:miter lim="800000"/>
                <a:headEnd/>
                <a:tailEnd/>
              </a:ln>
            </p:spPr>
            <p:txBody>
              <a:bodyPr wrap="none" anchor="ctr"/>
              <a:lstStyle/>
              <a:p>
                <a:endParaRPr lang="en-US"/>
              </a:p>
            </p:txBody>
          </p:sp>
          <p:sp>
            <p:nvSpPr>
              <p:cNvPr id="62" name="Rectangle 41"/>
              <p:cNvSpPr>
                <a:spLocks noChangeArrowheads="1"/>
              </p:cNvSpPr>
              <p:nvPr/>
            </p:nvSpPr>
            <p:spPr bwMode="auto">
              <a:xfrm rot="-5400000">
                <a:off x="4944" y="1632"/>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 name="Rectangle 42"/>
              <p:cNvSpPr>
                <a:spLocks noChangeArrowheads="1"/>
              </p:cNvSpPr>
              <p:nvPr/>
            </p:nvSpPr>
            <p:spPr bwMode="auto">
              <a:xfrm rot="-5400000">
                <a:off x="4944" y="2016"/>
                <a:ext cx="384"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5"/>
            <p:cNvSpPr/>
            <p:nvPr/>
          </p:nvSpPr>
          <p:spPr bwMode="auto">
            <a:xfrm>
              <a:off x="2492119" y="2744908"/>
              <a:ext cx="152575" cy="60065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dirty="0">
                <a:solidFill>
                  <a:srgbClr val="FFCC99"/>
                </a:solidFill>
                <a:latin typeface="Calibri Light" panose="020F0302020204030204" pitchFamily="34" charset="0"/>
              </a:endParaRPr>
            </a:p>
          </p:txBody>
        </p:sp>
        <p:sp>
          <p:nvSpPr>
            <p:cNvPr id="69" name="Rectangle 68"/>
            <p:cNvSpPr/>
            <p:nvPr/>
          </p:nvSpPr>
          <p:spPr bwMode="auto">
            <a:xfrm>
              <a:off x="2509848" y="4241639"/>
              <a:ext cx="152575" cy="60065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dirty="0">
                <a:solidFill>
                  <a:srgbClr val="FFCC99"/>
                </a:solidFill>
                <a:latin typeface="Calibri Light" panose="020F0302020204030204" pitchFamily="34" charset="0"/>
              </a:endParaRPr>
            </a:p>
          </p:txBody>
        </p:sp>
        <p:sp>
          <p:nvSpPr>
            <p:cNvPr id="70" name="Rectangle 69"/>
            <p:cNvSpPr/>
            <p:nvPr/>
          </p:nvSpPr>
          <p:spPr bwMode="auto">
            <a:xfrm>
              <a:off x="3256350" y="3506909"/>
              <a:ext cx="152575" cy="60065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dirty="0">
                <a:solidFill>
                  <a:srgbClr val="FFCC99"/>
                </a:solidFill>
                <a:latin typeface="Calibri Light" panose="020F0302020204030204" pitchFamily="34" charset="0"/>
              </a:endParaRPr>
            </a:p>
          </p:txBody>
        </p:sp>
        <p:sp>
          <p:nvSpPr>
            <p:cNvPr id="71" name="Rectangle 70"/>
            <p:cNvSpPr/>
            <p:nvPr/>
          </p:nvSpPr>
          <p:spPr bwMode="auto">
            <a:xfrm>
              <a:off x="4764852" y="4254556"/>
              <a:ext cx="152575" cy="60065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dirty="0">
                <a:solidFill>
                  <a:srgbClr val="FFCC99"/>
                </a:solidFill>
                <a:latin typeface="Calibri Light" panose="020F0302020204030204" pitchFamily="34" charset="0"/>
              </a:endParaRPr>
            </a:p>
          </p:txBody>
        </p:sp>
        <p:sp>
          <p:nvSpPr>
            <p:cNvPr id="72" name="Rectangle 71"/>
            <p:cNvSpPr/>
            <p:nvPr/>
          </p:nvSpPr>
          <p:spPr bwMode="auto">
            <a:xfrm>
              <a:off x="4750644" y="3506909"/>
              <a:ext cx="152575" cy="60065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dirty="0">
                <a:solidFill>
                  <a:srgbClr val="FFCC99"/>
                </a:solidFill>
                <a:latin typeface="Calibri Light" panose="020F0302020204030204" pitchFamily="34" charset="0"/>
              </a:endParaRPr>
            </a:p>
          </p:txBody>
        </p:sp>
        <p:sp>
          <p:nvSpPr>
            <p:cNvPr id="73" name="Rectangle 72"/>
            <p:cNvSpPr/>
            <p:nvPr/>
          </p:nvSpPr>
          <p:spPr bwMode="auto">
            <a:xfrm>
              <a:off x="5511354" y="2744909"/>
              <a:ext cx="152575" cy="60065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0"/>
                </a:spcBef>
                <a:spcAft>
                  <a:spcPct val="0"/>
                </a:spcAft>
              </a:pPr>
              <a:endParaRPr lang="en-US" sz="2400" dirty="0">
                <a:solidFill>
                  <a:srgbClr val="FFCC99"/>
                </a:solidFill>
                <a:latin typeface="Calibri Light" panose="020F0302020204030204" pitchFamily="34" charset="0"/>
              </a:endParaRPr>
            </a:p>
          </p:txBody>
        </p:sp>
      </p:grpSp>
      <p:sp>
        <p:nvSpPr>
          <p:cNvPr id="4" name="Rectangle 3"/>
          <p:cNvSpPr/>
          <p:nvPr/>
        </p:nvSpPr>
        <p:spPr>
          <a:xfrm>
            <a:off x="2225249" y="3616034"/>
            <a:ext cx="8153400" cy="369332"/>
          </a:xfrm>
          <a:prstGeom prst="rect">
            <a:avLst/>
          </a:prstGeom>
        </p:spPr>
        <p:txBody>
          <a:bodyPr wrap="square">
            <a:spAutoFit/>
          </a:bodyPr>
          <a:lstStyle/>
          <a:p>
            <a:r>
              <a:rPr lang="en-SG" dirty="0"/>
              <a:t>In practical systems, TDMA is often combined with FDMA </a:t>
            </a:r>
            <a:endParaRPr lang="en-US" dirty="0"/>
          </a:p>
        </p:txBody>
      </p:sp>
      <p:grpSp>
        <p:nvGrpSpPr>
          <p:cNvPr id="30" name="Group 29"/>
          <p:cNvGrpSpPr/>
          <p:nvPr/>
        </p:nvGrpSpPr>
        <p:grpSpPr>
          <a:xfrm>
            <a:off x="2560911" y="1322521"/>
            <a:ext cx="6654668" cy="2218516"/>
            <a:chOff x="960771" y="1855921"/>
            <a:chExt cx="6585169" cy="3079346"/>
          </a:xfrm>
        </p:grpSpPr>
        <p:sp>
          <p:nvSpPr>
            <p:cNvPr id="31" name="Rectangle 1"/>
            <p:cNvSpPr>
              <a:spLocks noChangeArrowheads="1"/>
            </p:cNvSpPr>
            <p:nvPr/>
          </p:nvSpPr>
          <p:spPr bwMode="auto">
            <a:xfrm>
              <a:off x="1447800" y="2743200"/>
              <a:ext cx="1828800" cy="3048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 name="Text Box 3"/>
            <p:cNvSpPr txBox="1">
              <a:spLocks noChangeArrowheads="1"/>
            </p:cNvSpPr>
            <p:nvPr/>
          </p:nvSpPr>
          <p:spPr bwMode="auto">
            <a:xfrm rot="16200000">
              <a:off x="342045" y="3003090"/>
              <a:ext cx="1605085" cy="367633"/>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dirty="0">
                  <a:solidFill>
                    <a:srgbClr val="000000"/>
                  </a:solidFill>
                  <a:latin typeface="Calibri Light" panose="020F0302020204030204" pitchFamily="34" charset="0"/>
                </a:rPr>
                <a:t>Frequency</a:t>
              </a:r>
            </a:p>
          </p:txBody>
        </p:sp>
        <p:sp>
          <p:nvSpPr>
            <p:cNvPr id="33" name="Text Box 4"/>
            <p:cNvSpPr txBox="1">
              <a:spLocks noChangeArrowheads="1"/>
            </p:cNvSpPr>
            <p:nvPr/>
          </p:nvSpPr>
          <p:spPr bwMode="auto">
            <a:xfrm>
              <a:off x="2062163" y="4419599"/>
              <a:ext cx="654026" cy="515668"/>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dirty="0">
                  <a:solidFill>
                    <a:srgbClr val="000000"/>
                  </a:solidFill>
                  <a:latin typeface="Calibri Light" panose="020F0302020204030204" pitchFamily="34" charset="0"/>
                </a:rPr>
                <a:t>Time</a:t>
              </a:r>
            </a:p>
          </p:txBody>
        </p:sp>
        <p:sp>
          <p:nvSpPr>
            <p:cNvPr id="34" name="Rectangle 5"/>
            <p:cNvSpPr>
              <a:spLocks noChangeArrowheads="1"/>
            </p:cNvSpPr>
            <p:nvPr/>
          </p:nvSpPr>
          <p:spPr bwMode="auto">
            <a:xfrm>
              <a:off x="1447800" y="2438400"/>
              <a:ext cx="1828800" cy="3048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6"/>
            <p:cNvSpPr>
              <a:spLocks noChangeArrowheads="1"/>
            </p:cNvSpPr>
            <p:nvPr/>
          </p:nvSpPr>
          <p:spPr bwMode="auto">
            <a:xfrm>
              <a:off x="1447800" y="2743200"/>
              <a:ext cx="1828800" cy="304800"/>
            </a:xfrm>
            <a:prstGeom prst="rect">
              <a:avLst/>
            </a:prstGeom>
            <a:blipFill dpi="0" rotWithShape="0">
              <a:blip r:embed="rId3"/>
              <a:srcRect/>
              <a:tile tx="0" ty="0" sx="100000" sy="100000" flip="none" algn="tl"/>
            </a:blipFill>
            <a:ln w="9360">
              <a:solidFill>
                <a:srgbClr val="000000"/>
              </a:solidFill>
              <a:miter lim="800000"/>
              <a:headEnd/>
              <a:tailEnd/>
            </a:ln>
          </p:spPr>
          <p:txBody>
            <a:bodyPr wrap="none" anchor="ctr"/>
            <a:lstStyle/>
            <a:p>
              <a:endParaRPr lang="en-US"/>
            </a:p>
          </p:txBody>
        </p:sp>
        <p:sp>
          <p:nvSpPr>
            <p:cNvPr id="36" name="Rectangle 7"/>
            <p:cNvSpPr>
              <a:spLocks noChangeArrowheads="1"/>
            </p:cNvSpPr>
            <p:nvPr/>
          </p:nvSpPr>
          <p:spPr bwMode="auto">
            <a:xfrm>
              <a:off x="1447800" y="3048000"/>
              <a:ext cx="1828800" cy="3048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Rectangle 8"/>
            <p:cNvSpPr>
              <a:spLocks noChangeArrowheads="1"/>
            </p:cNvSpPr>
            <p:nvPr/>
          </p:nvSpPr>
          <p:spPr bwMode="auto">
            <a:xfrm>
              <a:off x="1447800" y="3352800"/>
              <a:ext cx="1828800" cy="3048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 name="Rectangle 9"/>
            <p:cNvSpPr>
              <a:spLocks noChangeArrowheads="1"/>
            </p:cNvSpPr>
            <p:nvPr/>
          </p:nvSpPr>
          <p:spPr bwMode="auto">
            <a:xfrm>
              <a:off x="1447800" y="3657600"/>
              <a:ext cx="1828800" cy="304800"/>
            </a:xfrm>
            <a:prstGeom prst="rect">
              <a:avLst/>
            </a:prstGeom>
            <a:blipFill dpi="0" rotWithShape="0">
              <a:blip r:embed="rId3"/>
              <a:srcRect/>
              <a:tile tx="0" ty="0" sx="100000" sy="100000" flip="none" algn="tl"/>
            </a:blipFill>
            <a:ln w="9360">
              <a:solidFill>
                <a:srgbClr val="000000"/>
              </a:solidFill>
              <a:miter lim="800000"/>
              <a:headEnd/>
              <a:tailEnd/>
            </a:ln>
          </p:spPr>
          <p:txBody>
            <a:bodyPr wrap="none" anchor="ctr"/>
            <a:lstStyle/>
            <a:p>
              <a:endParaRPr lang="en-US"/>
            </a:p>
          </p:txBody>
        </p:sp>
        <p:sp>
          <p:nvSpPr>
            <p:cNvPr id="39" name="Rectangle 10"/>
            <p:cNvSpPr>
              <a:spLocks noChangeArrowheads="1"/>
            </p:cNvSpPr>
            <p:nvPr/>
          </p:nvSpPr>
          <p:spPr bwMode="auto">
            <a:xfrm>
              <a:off x="1447800" y="3962400"/>
              <a:ext cx="1828800" cy="3048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 name="Text Box 14"/>
            <p:cNvSpPr txBox="1">
              <a:spLocks noChangeArrowheads="1"/>
            </p:cNvSpPr>
            <p:nvPr/>
          </p:nvSpPr>
          <p:spPr bwMode="auto">
            <a:xfrm>
              <a:off x="1668463" y="1946276"/>
              <a:ext cx="744569" cy="515668"/>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dirty="0">
                  <a:solidFill>
                    <a:srgbClr val="000000"/>
                  </a:solidFill>
                  <a:latin typeface="Calibri Light" panose="020F0302020204030204" pitchFamily="34" charset="0"/>
                </a:rPr>
                <a:t>FDMA</a:t>
              </a:r>
            </a:p>
          </p:txBody>
        </p:sp>
        <p:grpSp>
          <p:nvGrpSpPr>
            <p:cNvPr id="41" name="Group 15"/>
            <p:cNvGrpSpPr>
              <a:grpSpLocks/>
            </p:cNvGrpSpPr>
            <p:nvPr/>
          </p:nvGrpSpPr>
          <p:grpSpPr bwMode="auto">
            <a:xfrm>
              <a:off x="5002986" y="1855921"/>
              <a:ext cx="2542954" cy="2954338"/>
              <a:chOff x="2267" y="1296"/>
              <a:chExt cx="1189" cy="1861"/>
            </a:xfrm>
          </p:grpSpPr>
          <p:sp>
            <p:nvSpPr>
              <p:cNvPr id="43" name="Text Box 16"/>
              <p:cNvSpPr txBox="1">
                <a:spLocks noChangeArrowheads="1"/>
              </p:cNvSpPr>
              <p:nvPr/>
            </p:nvSpPr>
            <p:spPr bwMode="auto">
              <a:xfrm>
                <a:off x="2691" y="2832"/>
                <a:ext cx="306" cy="325"/>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dirty="0">
                    <a:solidFill>
                      <a:srgbClr val="000000"/>
                    </a:solidFill>
                    <a:latin typeface="Calibri Light" panose="020F0302020204030204" pitchFamily="34" charset="0"/>
                  </a:rPr>
                  <a:t>Time</a:t>
                </a:r>
              </a:p>
            </p:txBody>
          </p:sp>
          <p:grpSp>
            <p:nvGrpSpPr>
              <p:cNvPr id="44" name="Group 17"/>
              <p:cNvGrpSpPr>
                <a:grpSpLocks/>
              </p:cNvGrpSpPr>
              <p:nvPr/>
            </p:nvGrpSpPr>
            <p:grpSpPr bwMode="auto">
              <a:xfrm>
                <a:off x="2267" y="1296"/>
                <a:ext cx="1189" cy="1440"/>
                <a:chOff x="2267" y="1296"/>
                <a:chExt cx="1189" cy="1440"/>
              </a:xfrm>
            </p:grpSpPr>
            <p:sp>
              <p:nvSpPr>
                <p:cNvPr id="45" name="Rectangle 18"/>
                <p:cNvSpPr>
                  <a:spLocks noChangeArrowheads="1"/>
                </p:cNvSpPr>
                <p:nvPr/>
              </p:nvSpPr>
              <p:spPr bwMode="auto">
                <a:xfrm rot="-5400000">
                  <a:off x="2016" y="2064"/>
                  <a:ext cx="1152" cy="192"/>
                </a:xfrm>
                <a:prstGeom prst="rect">
                  <a:avLst/>
                </a:prstGeom>
                <a:blipFill dpi="0" rotWithShape="0">
                  <a:blip r:embed="rId3"/>
                  <a:srcRect/>
                  <a:tile tx="0" ty="0" sx="100000" sy="100000" flip="none" algn="tl"/>
                </a:blipFill>
                <a:ln w="9360">
                  <a:solidFill>
                    <a:srgbClr val="000000"/>
                  </a:solidFill>
                  <a:miter lim="800000"/>
                  <a:headEnd/>
                  <a:tailEnd/>
                </a:ln>
              </p:spPr>
              <p:txBody>
                <a:bodyPr wrap="none" anchor="ctr"/>
                <a:lstStyle/>
                <a:p>
                  <a:endParaRPr lang="en-US"/>
                </a:p>
              </p:txBody>
            </p:sp>
            <p:sp>
              <p:nvSpPr>
                <p:cNvPr id="64" name="Rectangle 19"/>
                <p:cNvSpPr>
                  <a:spLocks noChangeArrowheads="1"/>
                </p:cNvSpPr>
                <p:nvPr/>
              </p:nvSpPr>
              <p:spPr bwMode="auto">
                <a:xfrm rot="-5400000">
                  <a:off x="2208" y="2064"/>
                  <a:ext cx="1152"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Rectangle 20"/>
                <p:cNvSpPr>
                  <a:spLocks noChangeArrowheads="1"/>
                </p:cNvSpPr>
                <p:nvPr/>
              </p:nvSpPr>
              <p:spPr bwMode="auto">
                <a:xfrm rot="-5400000">
                  <a:off x="2400" y="2064"/>
                  <a:ext cx="1152"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Rectangle 21"/>
                <p:cNvSpPr>
                  <a:spLocks noChangeArrowheads="1"/>
                </p:cNvSpPr>
                <p:nvPr/>
              </p:nvSpPr>
              <p:spPr bwMode="auto">
                <a:xfrm rot="-5400000">
                  <a:off x="2592" y="2064"/>
                  <a:ext cx="1152" cy="192"/>
                </a:xfrm>
                <a:prstGeom prst="rect">
                  <a:avLst/>
                </a:prstGeom>
                <a:blipFill dpi="0" rotWithShape="0">
                  <a:blip r:embed="rId3"/>
                  <a:srcRect/>
                  <a:tile tx="0" ty="0" sx="100000" sy="100000" flip="none" algn="tl"/>
                </a:blipFill>
                <a:ln w="9360">
                  <a:solidFill>
                    <a:srgbClr val="000000"/>
                  </a:solidFill>
                  <a:miter lim="800000"/>
                  <a:headEnd/>
                  <a:tailEnd/>
                </a:ln>
              </p:spPr>
              <p:txBody>
                <a:bodyPr wrap="none" anchor="ctr"/>
                <a:lstStyle/>
                <a:p>
                  <a:endParaRPr lang="en-US"/>
                </a:p>
              </p:txBody>
            </p:sp>
            <p:sp>
              <p:nvSpPr>
                <p:cNvPr id="67" name="Rectangle 22"/>
                <p:cNvSpPr>
                  <a:spLocks noChangeArrowheads="1"/>
                </p:cNvSpPr>
                <p:nvPr/>
              </p:nvSpPr>
              <p:spPr bwMode="auto">
                <a:xfrm rot="-5400000">
                  <a:off x="2784" y="2064"/>
                  <a:ext cx="1152" cy="19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Text Box 23"/>
                <p:cNvSpPr txBox="1">
                  <a:spLocks noChangeArrowheads="1"/>
                </p:cNvSpPr>
                <p:nvPr/>
              </p:nvSpPr>
              <p:spPr bwMode="auto">
                <a:xfrm rot="16200000">
                  <a:off x="1847" y="2105"/>
                  <a:ext cx="1011" cy="172"/>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dirty="0">
                      <a:solidFill>
                        <a:srgbClr val="000000"/>
                      </a:solidFill>
                      <a:latin typeface="Calibri Light" panose="020F0302020204030204" pitchFamily="34" charset="0"/>
                    </a:rPr>
                    <a:t>Frequency</a:t>
                  </a:r>
                </a:p>
              </p:txBody>
            </p:sp>
            <p:sp>
              <p:nvSpPr>
                <p:cNvPr id="74" name="Text Box 24"/>
                <p:cNvSpPr txBox="1">
                  <a:spLocks noChangeArrowheads="1"/>
                </p:cNvSpPr>
                <p:nvPr/>
              </p:nvSpPr>
              <p:spPr bwMode="auto">
                <a:xfrm>
                  <a:off x="2644" y="1296"/>
                  <a:ext cx="351" cy="325"/>
                </a:xfrm>
                <a:prstGeom prst="rect">
                  <a:avLst/>
                </a:prstGeom>
                <a:noFill/>
                <a:ln w="9360">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5pPr>
                  <a:lvl6pPr marL="25146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6pPr>
                  <a:lvl7pPr marL="29718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7pPr>
                  <a:lvl8pPr marL="34290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8pPr>
                  <a:lvl9pPr marL="3886200" indent="-228600" defTabSz="457200" eaLnBrk="0" fontAlgn="base" hangingPunct="0">
                    <a:spcBef>
                      <a:spcPct val="0"/>
                    </a:spcBef>
                    <a:spcAft>
                      <a:spcPct val="0"/>
                    </a:spcAft>
                    <a:buClr>
                      <a:srgbClr val="0000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defRPr>
                  </a:lvl9pPr>
                </a:lstStyle>
                <a:p>
                  <a:pPr eaLnBrk="1" hangingPunct="1">
                    <a:buFont typeface="Times New Roman" pitchFamily="18" charset="0"/>
                    <a:buNone/>
                  </a:pPr>
                  <a:r>
                    <a:rPr lang="en-SG" dirty="0">
                      <a:solidFill>
                        <a:srgbClr val="000000"/>
                      </a:solidFill>
                      <a:latin typeface="Calibri Light" panose="020F0302020204030204" pitchFamily="34" charset="0"/>
                    </a:rPr>
                    <a:t>TDMA</a:t>
                  </a:r>
                </a:p>
              </p:txBody>
            </p:sp>
          </p:grpSp>
        </p:grpSp>
        <p:sp>
          <p:nvSpPr>
            <p:cNvPr id="42" name="Rectangle 44"/>
            <p:cNvSpPr>
              <a:spLocks noChangeArrowheads="1"/>
            </p:cNvSpPr>
            <p:nvPr/>
          </p:nvSpPr>
          <p:spPr bwMode="auto">
            <a:xfrm>
              <a:off x="1447800" y="3657600"/>
              <a:ext cx="1828800" cy="3048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 name="Slide Number Placeholder 2"/>
          <p:cNvSpPr>
            <a:spLocks noGrp="1"/>
          </p:cNvSpPr>
          <p:nvPr>
            <p:ph type="sldNum" sz="quarter" idx="12"/>
          </p:nvPr>
        </p:nvSpPr>
        <p:spPr/>
        <p:txBody>
          <a:bodyPr/>
          <a:lstStyle/>
          <a:p>
            <a:fld id="{69E57DC2-970A-4B3E-BB1C-7A09969E49DF}" type="slidenum">
              <a:rPr lang="en-US" smtClean="0"/>
              <a:t>46</a:t>
            </a:fld>
            <a:endParaRPr lang="en-US" dirty="0"/>
          </a:p>
        </p:txBody>
      </p:sp>
    </p:spTree>
    <p:extLst>
      <p:ext uri="{BB962C8B-B14F-4D97-AF65-F5344CB8AC3E}">
        <p14:creationId xmlns:p14="http://schemas.microsoft.com/office/powerpoint/2010/main" val="242324100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54" y="394556"/>
            <a:ext cx="10865745" cy="1586643"/>
          </a:xfrm>
        </p:spPr>
        <p:txBody>
          <a:bodyPr/>
          <a:lstStyle/>
          <a:p>
            <a:r>
              <a:rPr lang="en-US" dirty="0"/>
              <a:t>Orthogonal Frequency Division Multiplexing :OFDM</a:t>
            </a:r>
          </a:p>
        </p:txBody>
      </p:sp>
      <p:sp>
        <p:nvSpPr>
          <p:cNvPr id="3" name="Content Placeholder 2"/>
          <p:cNvSpPr>
            <a:spLocks noGrp="1"/>
          </p:cNvSpPr>
          <p:nvPr>
            <p:ph idx="1"/>
          </p:nvPr>
        </p:nvSpPr>
        <p:spPr>
          <a:xfrm>
            <a:off x="634088" y="1745587"/>
            <a:ext cx="10652862" cy="4812288"/>
          </a:xfrm>
        </p:spPr>
        <p:txBody>
          <a:bodyPr>
            <a:noAutofit/>
          </a:bodyPr>
          <a:lstStyle/>
          <a:p>
            <a:r>
              <a:rPr lang="en-US" dirty="0">
                <a:latin typeface="+mj-lt"/>
              </a:rPr>
              <a:t>In FDM, the entire frequency spectrum is dedicated to carry data from a single source</a:t>
            </a:r>
          </a:p>
          <a:p>
            <a:pPr lvl="1"/>
            <a:r>
              <a:rPr lang="en-US" sz="2800" dirty="0">
                <a:latin typeface="+mj-lt"/>
              </a:rPr>
              <a:t>Example: transmit at 40Mbps over a 20 MHz spectrum</a:t>
            </a:r>
          </a:p>
          <a:p>
            <a:endParaRPr lang="en-US" dirty="0">
              <a:latin typeface="+mj-lt"/>
            </a:endParaRPr>
          </a:p>
          <a:p>
            <a:r>
              <a:rPr lang="en-US" dirty="0">
                <a:latin typeface="+mj-lt"/>
              </a:rPr>
              <a:t>In OFDM, data is divided into many (slower) bit streams and multiple subcarriers (each with smaller spectrum) is used</a:t>
            </a:r>
          </a:p>
          <a:p>
            <a:pPr lvl="1"/>
            <a:r>
              <a:rPr lang="en-US" sz="2800" dirty="0">
                <a:latin typeface="+mj-lt"/>
              </a:rPr>
              <a:t>Example: divide data source into 40 sources, each 1Mbps </a:t>
            </a:r>
          </a:p>
        </p:txBody>
      </p:sp>
      <p:sp>
        <p:nvSpPr>
          <p:cNvPr id="4" name="Slide Number Placeholder 3"/>
          <p:cNvSpPr>
            <a:spLocks noGrp="1"/>
          </p:cNvSpPr>
          <p:nvPr>
            <p:ph type="sldNum" sz="quarter" idx="12"/>
          </p:nvPr>
        </p:nvSpPr>
        <p:spPr/>
        <p:txBody>
          <a:bodyPr/>
          <a:lstStyle/>
          <a:p>
            <a:fld id="{69E57DC2-970A-4B3E-BB1C-7A09969E49DF}" type="slidenum">
              <a:rPr lang="en-US" smtClean="0"/>
              <a:t>47</a:t>
            </a:fld>
            <a:endParaRPr lang="en-US" dirty="0"/>
          </a:p>
        </p:txBody>
      </p:sp>
    </p:spTree>
    <p:extLst>
      <p:ext uri="{BB962C8B-B14F-4D97-AF65-F5344CB8AC3E}">
        <p14:creationId xmlns:p14="http://schemas.microsoft.com/office/powerpoint/2010/main" val="30597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7D87-1E19-4FBB-B004-B0C1906CBA4A}"/>
              </a:ext>
            </a:extLst>
          </p:cNvPr>
          <p:cNvSpPr>
            <a:spLocks noGrp="1"/>
          </p:cNvSpPr>
          <p:nvPr>
            <p:ph type="title"/>
          </p:nvPr>
        </p:nvSpPr>
        <p:spPr>
          <a:xfrm>
            <a:off x="698082" y="274733"/>
            <a:ext cx="8136904" cy="1008112"/>
          </a:xfrm>
        </p:spPr>
        <p:txBody>
          <a:bodyPr/>
          <a:lstStyle/>
          <a:p>
            <a:r>
              <a:rPr lang="en-SG" dirty="0"/>
              <a:t>TSCH Network</a:t>
            </a:r>
          </a:p>
        </p:txBody>
      </p:sp>
      <p:sp>
        <p:nvSpPr>
          <p:cNvPr id="4" name="Slide Number Placeholder 3">
            <a:extLst>
              <a:ext uri="{FF2B5EF4-FFF2-40B4-BE49-F238E27FC236}">
                <a16:creationId xmlns:a16="http://schemas.microsoft.com/office/drawing/2014/main" id="{A13D6CF2-56D2-4697-B49B-3447171282E7}"/>
              </a:ext>
            </a:extLst>
          </p:cNvPr>
          <p:cNvSpPr>
            <a:spLocks noGrp="1"/>
          </p:cNvSpPr>
          <p:nvPr>
            <p:ph type="sldNum" sz="quarter" idx="12"/>
          </p:nvPr>
        </p:nvSpPr>
        <p:spPr/>
        <p:txBody>
          <a:bodyPr/>
          <a:lstStyle/>
          <a:p>
            <a:fld id="{69E57DC2-970A-4B3E-BB1C-7A09969E49DF}" type="slidenum">
              <a:rPr lang="en-US" smtClean="0">
                <a:solidFill>
                  <a:srgbClr val="191B0E"/>
                </a:solidFill>
              </a:rPr>
              <a:pPr/>
              <a:t>48</a:t>
            </a:fld>
            <a:endParaRPr lang="en-US" dirty="0">
              <a:solidFill>
                <a:srgbClr val="191B0E"/>
              </a:solidFill>
            </a:endParaRPr>
          </a:p>
        </p:txBody>
      </p:sp>
      <p:pic>
        <p:nvPicPr>
          <p:cNvPr id="5" name="Picture 4">
            <a:extLst>
              <a:ext uri="{FF2B5EF4-FFF2-40B4-BE49-F238E27FC236}">
                <a16:creationId xmlns:a16="http://schemas.microsoft.com/office/drawing/2014/main" id="{6A694C23-0084-4D97-9C82-DE6E58FE58A7}"/>
              </a:ext>
            </a:extLst>
          </p:cNvPr>
          <p:cNvPicPr>
            <a:picLocks noChangeAspect="1"/>
          </p:cNvPicPr>
          <p:nvPr/>
        </p:nvPicPr>
        <p:blipFill>
          <a:blip r:embed="rId2"/>
          <a:stretch>
            <a:fillRect/>
          </a:stretch>
        </p:blipFill>
        <p:spPr>
          <a:xfrm>
            <a:off x="2690618" y="1282845"/>
            <a:ext cx="7291582" cy="3086142"/>
          </a:xfrm>
          <a:prstGeom prst="rect">
            <a:avLst/>
          </a:prstGeom>
        </p:spPr>
      </p:pic>
      <p:sp>
        <p:nvSpPr>
          <p:cNvPr id="6" name="TextBox 5">
            <a:extLst>
              <a:ext uri="{FF2B5EF4-FFF2-40B4-BE49-F238E27FC236}">
                <a16:creationId xmlns:a16="http://schemas.microsoft.com/office/drawing/2014/main" id="{A8658119-3F92-4B00-8211-DC4AB14CB1C7}"/>
              </a:ext>
            </a:extLst>
          </p:cNvPr>
          <p:cNvSpPr txBox="1"/>
          <p:nvPr/>
        </p:nvSpPr>
        <p:spPr>
          <a:xfrm>
            <a:off x="698082" y="4723030"/>
            <a:ext cx="11265790" cy="1815882"/>
          </a:xfrm>
          <a:prstGeom prst="rect">
            <a:avLst/>
          </a:prstGeom>
          <a:noFill/>
        </p:spPr>
        <p:txBody>
          <a:bodyPr wrap="square" rtlCol="0">
            <a:spAutoFit/>
          </a:bodyPr>
          <a:lstStyle/>
          <a:p>
            <a:pPr marL="342900" indent="-342900">
              <a:buFont typeface="Arial" panose="020B0604020202020204" pitchFamily="34" charset="0"/>
              <a:buChar char="•"/>
            </a:pPr>
            <a:r>
              <a:rPr lang="en-SG" sz="2800" dirty="0">
                <a:latin typeface="+mj-lt"/>
              </a:rPr>
              <a:t>Time is divided into slots, multiple slots form a </a:t>
            </a:r>
            <a:r>
              <a:rPr lang="en-SG" sz="2800" dirty="0" err="1">
                <a:latin typeface="+mj-lt"/>
              </a:rPr>
              <a:t>slotframe</a:t>
            </a:r>
            <a:endParaRPr lang="en-SG" sz="2800" dirty="0">
              <a:latin typeface="+mj-lt"/>
            </a:endParaRPr>
          </a:p>
          <a:p>
            <a:pPr marL="342900" indent="-342900">
              <a:buFont typeface="Arial" panose="020B0604020202020204" pitchFamily="34" charset="0"/>
              <a:buChar char="•"/>
            </a:pPr>
            <a:r>
              <a:rPr lang="en-SG" sz="2800" dirty="0">
                <a:latin typeface="+mj-lt"/>
              </a:rPr>
              <a:t>Sends to receiver on slots it is listening on (e.g. green to C, red to A)</a:t>
            </a:r>
          </a:p>
          <a:p>
            <a:pPr marL="342900" indent="-342900">
              <a:buFont typeface="Arial" panose="020B0604020202020204" pitchFamily="34" charset="0"/>
              <a:buChar char="•"/>
            </a:pPr>
            <a:r>
              <a:rPr lang="en-SG" sz="2800" dirty="0">
                <a:latin typeface="+mj-lt"/>
              </a:rPr>
              <a:t>Frequency chosen for a timeslot is based on a pseudo-random pattern</a:t>
            </a:r>
          </a:p>
          <a:p>
            <a:pPr marL="342900" indent="-342900">
              <a:buFont typeface="Arial" panose="020B0604020202020204" pitchFamily="34" charset="0"/>
              <a:buChar char="•"/>
            </a:pPr>
            <a:r>
              <a:rPr lang="en-SG" sz="2800" dirty="0">
                <a:latin typeface="+mj-lt"/>
              </a:rPr>
              <a:t>Scheduling policy is not standardized  </a:t>
            </a:r>
          </a:p>
        </p:txBody>
      </p:sp>
    </p:spTree>
    <p:extLst>
      <p:ext uri="{BB962C8B-B14F-4D97-AF65-F5344CB8AC3E}">
        <p14:creationId xmlns:p14="http://schemas.microsoft.com/office/powerpoint/2010/main" val="1611120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20310" y="461875"/>
            <a:ext cx="10833489" cy="838200"/>
          </a:xfrm>
        </p:spPr>
        <p:txBody>
          <a:bodyPr/>
          <a:lstStyle/>
          <a:p>
            <a:pPr eaLnBrk="1" hangingPunct="1"/>
            <a:r>
              <a:rPr lang="en-US" dirty="0"/>
              <a:t>Frequency and Time leads to Spread Spectrum (SS)</a:t>
            </a:r>
          </a:p>
        </p:txBody>
      </p:sp>
      <p:sp>
        <p:nvSpPr>
          <p:cNvPr id="25605" name="Rectangle 3"/>
          <p:cNvSpPr>
            <a:spLocks noGrp="1" noChangeArrowheads="1"/>
          </p:cNvSpPr>
          <p:nvPr>
            <p:ph idx="1"/>
          </p:nvPr>
        </p:nvSpPr>
        <p:spPr>
          <a:xfrm>
            <a:off x="520310" y="1481324"/>
            <a:ext cx="11462257" cy="4593037"/>
          </a:xfrm>
        </p:spPr>
        <p:txBody>
          <a:bodyPr>
            <a:normAutofit/>
          </a:bodyPr>
          <a:lstStyle/>
          <a:p>
            <a:pPr eaLnBrk="1" hangingPunct="1"/>
            <a:r>
              <a:rPr lang="en-US" b="1" dirty="0">
                <a:latin typeface="+mj-lt"/>
              </a:rPr>
              <a:t>Spread-spectrum</a:t>
            </a:r>
            <a:r>
              <a:rPr lang="en-US" dirty="0">
                <a:latin typeface="+mj-lt"/>
              </a:rPr>
              <a:t> techniques are methods by which a signal is deliberately spread in the frequency domain, resulting in a signal with a wider bandwidth</a:t>
            </a:r>
          </a:p>
          <a:p>
            <a:pPr eaLnBrk="1" hangingPunct="1"/>
            <a:r>
              <a:rPr lang="en-US" dirty="0">
                <a:latin typeface="+mj-lt"/>
              </a:rPr>
              <a:t>Such techniques can be used to establish secure communications, increase resistance to natural interference, jamming and to prevent detection </a:t>
            </a:r>
          </a:p>
          <a:p>
            <a:pPr eaLnBrk="1" hangingPunct="1"/>
            <a:r>
              <a:rPr lang="en-US" dirty="0">
                <a:latin typeface="+mj-lt"/>
              </a:rPr>
              <a:t>Concept has been alluded to in 1900s, and applied in some form during WWII</a:t>
            </a:r>
          </a:p>
        </p:txBody>
      </p:sp>
      <p:sp>
        <p:nvSpPr>
          <p:cNvPr id="2" name="Slide Number Placeholder 1"/>
          <p:cNvSpPr>
            <a:spLocks noGrp="1"/>
          </p:cNvSpPr>
          <p:nvPr>
            <p:ph type="sldNum" sz="quarter" idx="12"/>
          </p:nvPr>
        </p:nvSpPr>
        <p:spPr/>
        <p:txBody>
          <a:bodyPr/>
          <a:lstStyle/>
          <a:p>
            <a:fld id="{69E57DC2-970A-4B3E-BB1C-7A09969E49DF}" type="slidenum">
              <a:rPr lang="en-US" smtClean="0"/>
              <a:t>49</a:t>
            </a:fld>
            <a:endParaRPr lang="en-US" dirty="0"/>
          </a:p>
        </p:txBody>
      </p:sp>
      <p:pic>
        <p:nvPicPr>
          <p:cNvPr id="3" name="Picture 2">
            <a:extLst>
              <a:ext uri="{FF2B5EF4-FFF2-40B4-BE49-F238E27FC236}">
                <a16:creationId xmlns:a16="http://schemas.microsoft.com/office/drawing/2014/main" id="{5ED2E031-63F9-1EA4-F68D-F3A4F2C58BD0}"/>
              </a:ext>
            </a:extLst>
          </p:cNvPr>
          <p:cNvPicPr>
            <a:picLocks noChangeAspect="1"/>
          </p:cNvPicPr>
          <p:nvPr/>
        </p:nvPicPr>
        <p:blipFill>
          <a:blip r:embed="rId2"/>
          <a:stretch>
            <a:fillRect/>
          </a:stretch>
        </p:blipFill>
        <p:spPr>
          <a:xfrm>
            <a:off x="838200" y="4046557"/>
            <a:ext cx="6109647" cy="2309793"/>
          </a:xfrm>
          <a:prstGeom prst="rect">
            <a:avLst/>
          </a:prstGeom>
        </p:spPr>
      </p:pic>
      <p:sp>
        <p:nvSpPr>
          <p:cNvPr id="4" name="TextBox 3">
            <a:extLst>
              <a:ext uri="{FF2B5EF4-FFF2-40B4-BE49-F238E27FC236}">
                <a16:creationId xmlns:a16="http://schemas.microsoft.com/office/drawing/2014/main" id="{D31CC429-1788-75D2-1435-68ABF465FAC5}"/>
              </a:ext>
            </a:extLst>
          </p:cNvPr>
          <p:cNvSpPr txBox="1"/>
          <p:nvPr/>
        </p:nvSpPr>
        <p:spPr>
          <a:xfrm>
            <a:off x="6882130" y="4046557"/>
            <a:ext cx="510043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Resistant to narrowband interference</a:t>
            </a:r>
          </a:p>
          <a:p>
            <a:pPr marL="342900" indent="-342900">
              <a:buFont typeface="Arial" panose="020B0604020202020204" pitchFamily="34" charset="0"/>
              <a:buChar char="•"/>
            </a:pPr>
            <a:r>
              <a:rPr lang="en-US" sz="2400" dirty="0">
                <a:latin typeface="+mj-lt"/>
              </a:rPr>
              <a:t>Signals are difficult to interpret – appears as if increase in background noise </a:t>
            </a:r>
          </a:p>
          <a:p>
            <a:pPr marL="342900" indent="-342900">
              <a:buFont typeface="Arial" panose="020B0604020202020204" pitchFamily="34" charset="0"/>
              <a:buChar char="•"/>
            </a:pPr>
            <a:r>
              <a:rPr lang="en-US" sz="2400" dirty="0">
                <a:latin typeface="+mj-lt"/>
              </a:rPr>
              <a:t>Can share frequency band with others with minimal interference</a:t>
            </a:r>
          </a:p>
        </p:txBody>
      </p:sp>
    </p:spTree>
    <p:extLst>
      <p:ext uri="{BB962C8B-B14F-4D97-AF65-F5344CB8AC3E}">
        <p14:creationId xmlns:p14="http://schemas.microsoft.com/office/powerpoint/2010/main" val="1825739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blinds(horizontal)">
                                      <p:cBhvr>
                                        <p:cTn id="7" dur="500"/>
                                        <p:tgtEl>
                                          <p:spTgt spid="256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5">
                                            <p:txEl>
                                              <p:pRg st="1" end="1"/>
                                            </p:txEl>
                                          </p:spTgt>
                                        </p:tgtEl>
                                        <p:attrNameLst>
                                          <p:attrName>style.visibility</p:attrName>
                                        </p:attrNameLst>
                                      </p:cBhvr>
                                      <p:to>
                                        <p:strVal val="visible"/>
                                      </p:to>
                                    </p:set>
                                    <p:animEffect transition="in" filter="blinds(horizontal)">
                                      <p:cBhvr>
                                        <p:cTn id="12" dur="500"/>
                                        <p:tgtEl>
                                          <p:spTgt spid="256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5">
                                            <p:txEl>
                                              <p:pRg st="2" end="2"/>
                                            </p:txEl>
                                          </p:spTgt>
                                        </p:tgtEl>
                                        <p:attrNameLst>
                                          <p:attrName>style.visibility</p:attrName>
                                        </p:attrNameLst>
                                      </p:cBhvr>
                                      <p:to>
                                        <p:strVal val="visible"/>
                                      </p:to>
                                    </p:set>
                                    <p:animEffect transition="in" filter="blinds(horizontal)">
                                      <p:cBhvr>
                                        <p:cTn id="17" dur="500"/>
                                        <p:tgtEl>
                                          <p:spTgt spid="256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1353800" cy="1325563"/>
          </a:xfrm>
        </p:spPr>
        <p:txBody>
          <a:bodyPr>
            <a:normAutofit/>
          </a:bodyPr>
          <a:lstStyle/>
          <a:p>
            <a:r>
              <a:rPr lang="en-US" sz="4000" b="1" dirty="0">
                <a:latin typeface="+mn-lt"/>
              </a:rPr>
              <a:t>One way to understand backscatter mechanism</a:t>
            </a:r>
            <a:endParaRPr lang="en-SE" sz="4000" b="1" dirty="0">
              <a:latin typeface="+mn-lt"/>
            </a:endParaRPr>
          </a:p>
        </p:txBody>
      </p:sp>
      <p:sp>
        <p:nvSpPr>
          <p:cNvPr id="2" name="Slide Number Placeholder 1">
            <a:extLst>
              <a:ext uri="{FF2B5EF4-FFF2-40B4-BE49-F238E27FC236}">
                <a16:creationId xmlns:a16="http://schemas.microsoft.com/office/drawing/2014/main" id="{971AF97E-3458-5E36-C774-18A57C07CC43}"/>
              </a:ext>
            </a:extLst>
          </p:cNvPr>
          <p:cNvSpPr>
            <a:spLocks noGrp="1"/>
          </p:cNvSpPr>
          <p:nvPr>
            <p:ph type="sldNum" sz="quarter" idx="12"/>
          </p:nvPr>
        </p:nvSpPr>
        <p:spPr>
          <a:xfrm>
            <a:off x="8610600" y="6446290"/>
            <a:ext cx="2743200" cy="365125"/>
          </a:xfrm>
        </p:spPr>
        <p:txBody>
          <a:bodyPr/>
          <a:lstStyle/>
          <a:p>
            <a:fld id="{6EBD3764-7253-9C43-9B91-5117DC16B588}" type="slidenum">
              <a:rPr lang="en-US" smtClean="0"/>
              <a:t>5</a:t>
            </a:fld>
            <a:endParaRPr lang="en-US"/>
          </a:p>
        </p:txBody>
      </p:sp>
      <p:pic>
        <p:nvPicPr>
          <p:cNvPr id="4" name="Picture 3" descr="A picture containing indoor&#10;&#10;Description automatically generated">
            <a:extLst>
              <a:ext uri="{FF2B5EF4-FFF2-40B4-BE49-F238E27FC236}">
                <a16:creationId xmlns:a16="http://schemas.microsoft.com/office/drawing/2014/main" id="{AEAF0F2A-3272-8A64-CF56-FEC1BC1424F1}"/>
              </a:ext>
            </a:extLst>
          </p:cNvPr>
          <p:cNvPicPr>
            <a:picLocks noChangeAspect="1"/>
          </p:cNvPicPr>
          <p:nvPr/>
        </p:nvPicPr>
        <p:blipFill>
          <a:blip r:embed="rId3"/>
          <a:stretch>
            <a:fillRect/>
          </a:stretch>
        </p:blipFill>
        <p:spPr>
          <a:xfrm>
            <a:off x="4189152" y="1742541"/>
            <a:ext cx="4651895" cy="4651895"/>
          </a:xfrm>
          <a:prstGeom prst="rect">
            <a:avLst/>
          </a:prstGeom>
        </p:spPr>
      </p:pic>
    </p:spTree>
    <p:extLst>
      <p:ext uri="{BB962C8B-B14F-4D97-AF65-F5344CB8AC3E}">
        <p14:creationId xmlns:p14="http://schemas.microsoft.com/office/powerpoint/2010/main" val="950286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73707" y="491320"/>
            <a:ext cx="9266830" cy="838200"/>
          </a:xfrm>
        </p:spPr>
        <p:txBody>
          <a:bodyPr/>
          <a:lstStyle/>
          <a:p>
            <a:pPr eaLnBrk="1" hangingPunct="1"/>
            <a:r>
              <a:rPr lang="en-US" dirty="0"/>
              <a:t>Spread spectrum: Frequency Hopping (FH)</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4794" y="1764518"/>
            <a:ext cx="7620000" cy="3763962"/>
          </a:xfrm>
        </p:spPr>
      </p:pic>
      <p:sp>
        <p:nvSpPr>
          <p:cNvPr id="27655" name="Rectangle 7"/>
          <p:cNvSpPr>
            <a:spLocks noChangeArrowheads="1"/>
          </p:cNvSpPr>
          <p:nvPr/>
        </p:nvSpPr>
        <p:spPr bwMode="auto">
          <a:xfrm>
            <a:off x="1173707" y="5958378"/>
            <a:ext cx="10222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3333CC"/>
              </a:buClr>
              <a:buSzPct val="60000"/>
            </a:pPr>
            <a:r>
              <a:rPr lang="en-US" sz="2400" dirty="0">
                <a:solidFill>
                  <a:srgbClr val="000000"/>
                </a:solidFill>
                <a:latin typeface="+mj-lt"/>
              </a:rPr>
              <a:t> FHSS increase resistance to a) natural interference b) jamming c) detection</a:t>
            </a:r>
            <a:r>
              <a:rPr lang="en-US" sz="2400" dirty="0">
                <a:latin typeface="+mj-lt"/>
              </a:rPr>
              <a:t> </a:t>
            </a:r>
          </a:p>
        </p:txBody>
      </p:sp>
      <p:sp>
        <p:nvSpPr>
          <p:cNvPr id="2" name="Slide Number Placeholder 1"/>
          <p:cNvSpPr>
            <a:spLocks noGrp="1"/>
          </p:cNvSpPr>
          <p:nvPr>
            <p:ph type="sldNum" sz="quarter" idx="12"/>
          </p:nvPr>
        </p:nvSpPr>
        <p:spPr/>
        <p:txBody>
          <a:bodyPr/>
          <a:lstStyle/>
          <a:p>
            <a:fld id="{69E57DC2-970A-4B3E-BB1C-7A09969E49DF}" type="slidenum">
              <a:rPr lang="en-US" smtClean="0"/>
              <a:t>50</a:t>
            </a:fld>
            <a:endParaRPr lang="en-US" dirty="0"/>
          </a:p>
        </p:txBody>
      </p:sp>
    </p:spTree>
    <p:extLst>
      <p:ext uri="{BB962C8B-B14F-4D97-AF65-F5344CB8AC3E}">
        <p14:creationId xmlns:p14="http://schemas.microsoft.com/office/powerpoint/2010/main" val="4032343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blinds(horizontal)">
                                      <p:cBhvr>
                                        <p:cTn id="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73707" y="491320"/>
            <a:ext cx="9266830" cy="838200"/>
          </a:xfrm>
        </p:spPr>
        <p:txBody>
          <a:bodyPr/>
          <a:lstStyle/>
          <a:p>
            <a:pPr eaLnBrk="1" hangingPunct="1"/>
            <a:r>
              <a:rPr lang="en-US" dirty="0"/>
              <a:t>Spread spectrum: Frequency Hopping (FH)</a:t>
            </a:r>
          </a:p>
        </p:txBody>
      </p:sp>
      <p:sp>
        <p:nvSpPr>
          <p:cNvPr id="2" name="Slide Number Placeholder 1"/>
          <p:cNvSpPr>
            <a:spLocks noGrp="1"/>
          </p:cNvSpPr>
          <p:nvPr>
            <p:ph type="sldNum" sz="quarter" idx="12"/>
          </p:nvPr>
        </p:nvSpPr>
        <p:spPr/>
        <p:txBody>
          <a:bodyPr/>
          <a:lstStyle/>
          <a:p>
            <a:fld id="{69E57DC2-970A-4B3E-BB1C-7A09969E49DF}" type="slidenum">
              <a:rPr lang="en-US" smtClean="0"/>
              <a:t>51</a:t>
            </a:fld>
            <a:endParaRPr lang="en-US" dirty="0"/>
          </a:p>
        </p:txBody>
      </p:sp>
      <p:sp>
        <p:nvSpPr>
          <p:cNvPr id="4" name="Content Placeholder 3">
            <a:extLst>
              <a:ext uri="{FF2B5EF4-FFF2-40B4-BE49-F238E27FC236}">
                <a16:creationId xmlns:a16="http://schemas.microsoft.com/office/drawing/2014/main" id="{944EE935-F81C-73DD-0609-462D2870B11C}"/>
              </a:ext>
            </a:extLst>
          </p:cNvPr>
          <p:cNvSpPr>
            <a:spLocks noGrp="1"/>
          </p:cNvSpPr>
          <p:nvPr>
            <p:ph idx="1"/>
          </p:nvPr>
        </p:nvSpPr>
        <p:spPr>
          <a:xfrm>
            <a:off x="1173707" y="1798329"/>
            <a:ext cx="10515600" cy="4351338"/>
          </a:xfrm>
        </p:spPr>
        <p:txBody>
          <a:bodyPr/>
          <a:lstStyle/>
          <a:p>
            <a:r>
              <a:rPr lang="en-US" dirty="0"/>
              <a:t>A protocol that we use everyday uses Frequency hopping spread spectrum technique?  </a:t>
            </a:r>
          </a:p>
        </p:txBody>
      </p:sp>
    </p:spTree>
    <p:extLst>
      <p:ext uri="{BB962C8B-B14F-4D97-AF65-F5344CB8AC3E}">
        <p14:creationId xmlns:p14="http://schemas.microsoft.com/office/powerpoint/2010/main" val="3325189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73707" y="491320"/>
            <a:ext cx="9266830" cy="838200"/>
          </a:xfrm>
        </p:spPr>
        <p:txBody>
          <a:bodyPr/>
          <a:lstStyle/>
          <a:p>
            <a:pPr eaLnBrk="1" hangingPunct="1"/>
            <a:r>
              <a:rPr lang="en-US" dirty="0"/>
              <a:t>Spread spectrum: Frequency Hopping (FH)</a:t>
            </a:r>
          </a:p>
        </p:txBody>
      </p:sp>
      <p:sp>
        <p:nvSpPr>
          <p:cNvPr id="2" name="Slide Number Placeholder 1"/>
          <p:cNvSpPr>
            <a:spLocks noGrp="1"/>
          </p:cNvSpPr>
          <p:nvPr>
            <p:ph type="sldNum" sz="quarter" idx="12"/>
          </p:nvPr>
        </p:nvSpPr>
        <p:spPr/>
        <p:txBody>
          <a:bodyPr/>
          <a:lstStyle/>
          <a:p>
            <a:fld id="{69E57DC2-970A-4B3E-BB1C-7A09969E49DF}" type="slidenum">
              <a:rPr lang="en-US" smtClean="0"/>
              <a:t>52</a:t>
            </a:fld>
            <a:endParaRPr lang="en-US" dirty="0"/>
          </a:p>
        </p:txBody>
      </p:sp>
      <p:sp>
        <p:nvSpPr>
          <p:cNvPr id="4" name="Content Placeholder 3">
            <a:extLst>
              <a:ext uri="{FF2B5EF4-FFF2-40B4-BE49-F238E27FC236}">
                <a16:creationId xmlns:a16="http://schemas.microsoft.com/office/drawing/2014/main" id="{944EE935-F81C-73DD-0609-462D2870B11C}"/>
              </a:ext>
            </a:extLst>
          </p:cNvPr>
          <p:cNvSpPr>
            <a:spLocks noGrp="1"/>
          </p:cNvSpPr>
          <p:nvPr>
            <p:ph idx="1"/>
          </p:nvPr>
        </p:nvSpPr>
        <p:spPr>
          <a:xfrm>
            <a:off x="1173707" y="1798329"/>
            <a:ext cx="10515600" cy="4351338"/>
          </a:xfrm>
        </p:spPr>
        <p:txBody>
          <a:bodyPr/>
          <a:lstStyle/>
          <a:p>
            <a:r>
              <a:rPr lang="en-US" dirty="0"/>
              <a:t>A protocol that we use everyday uses Frequency hopping spread spectrum technique? </a:t>
            </a:r>
          </a:p>
          <a:p>
            <a:r>
              <a:rPr lang="en-US" dirty="0"/>
              <a:t>Bluetooth hops between 79 different 1 MHz channels in the band.  </a:t>
            </a:r>
          </a:p>
        </p:txBody>
      </p:sp>
      <p:pic>
        <p:nvPicPr>
          <p:cNvPr id="3" name="Picture 2">
            <a:extLst>
              <a:ext uri="{FF2B5EF4-FFF2-40B4-BE49-F238E27FC236}">
                <a16:creationId xmlns:a16="http://schemas.microsoft.com/office/drawing/2014/main" id="{DA915582-2192-F245-BE48-CB7921348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156" y="3429000"/>
            <a:ext cx="5969990" cy="302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923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WiFi</a:t>
            </a:r>
            <a:r>
              <a:rPr lang="en-US" dirty="0"/>
              <a:t> Channel Usage</a:t>
            </a:r>
          </a:p>
        </p:txBody>
      </p:sp>
      <p:pic>
        <p:nvPicPr>
          <p:cNvPr id="5" name="Content Placeholder 4"/>
          <p:cNvPicPr>
            <a:picLocks noGrp="1" noChangeAspect="1"/>
          </p:cNvPicPr>
          <p:nvPr>
            <p:ph idx="1"/>
          </p:nvPr>
        </p:nvPicPr>
        <p:blipFill>
          <a:blip r:embed="rId2"/>
          <a:stretch>
            <a:fillRect/>
          </a:stretch>
        </p:blipFill>
        <p:spPr>
          <a:xfrm>
            <a:off x="2150994" y="2080419"/>
            <a:ext cx="8263666" cy="3886200"/>
          </a:xfrm>
          <a:prstGeom prst="rect">
            <a:avLst/>
          </a:prstGeom>
        </p:spPr>
      </p:pic>
      <p:sp>
        <p:nvSpPr>
          <p:cNvPr id="3" name="Slide Number Placeholder 2"/>
          <p:cNvSpPr>
            <a:spLocks noGrp="1"/>
          </p:cNvSpPr>
          <p:nvPr>
            <p:ph type="sldNum" sz="quarter" idx="12"/>
          </p:nvPr>
        </p:nvSpPr>
        <p:spPr/>
        <p:txBody>
          <a:bodyPr/>
          <a:lstStyle/>
          <a:p>
            <a:fld id="{69E57DC2-970A-4B3E-BB1C-7A09969E49DF}" type="slidenum">
              <a:rPr lang="en-US" smtClean="0"/>
              <a:t>53</a:t>
            </a:fld>
            <a:endParaRPr lang="en-US" dirty="0"/>
          </a:p>
        </p:txBody>
      </p:sp>
    </p:spTree>
    <p:extLst>
      <p:ext uri="{BB962C8B-B14F-4D97-AF65-F5344CB8AC3E}">
        <p14:creationId xmlns:p14="http://schemas.microsoft.com/office/powerpoint/2010/main" val="1804483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Channel Interference (CTI)</a:t>
            </a:r>
          </a:p>
        </p:txBody>
      </p:sp>
      <p:sp>
        <p:nvSpPr>
          <p:cNvPr id="5" name="Rectangle 4"/>
          <p:cNvSpPr/>
          <p:nvPr/>
        </p:nvSpPr>
        <p:spPr>
          <a:xfrm>
            <a:off x="1453505" y="5713320"/>
            <a:ext cx="10651933" cy="338554"/>
          </a:xfrm>
          <a:prstGeom prst="rect">
            <a:avLst/>
          </a:prstGeom>
        </p:spPr>
        <p:txBody>
          <a:bodyPr wrap="square">
            <a:spAutoFit/>
          </a:bodyPr>
          <a:lstStyle/>
          <a:p>
            <a:r>
              <a:rPr lang="en-US" sz="1600" dirty="0">
                <a:latin typeface="+mj-lt"/>
              </a:rPr>
              <a:t>A. </a:t>
            </a:r>
            <a:r>
              <a:rPr lang="en-US" sz="1600" dirty="0" err="1">
                <a:latin typeface="+mj-lt"/>
              </a:rPr>
              <a:t>Hithnawi</a:t>
            </a:r>
            <a:r>
              <a:rPr lang="en-US" sz="1600" dirty="0">
                <a:latin typeface="+mj-lt"/>
              </a:rPr>
              <a:t>, </a:t>
            </a:r>
            <a:r>
              <a:rPr lang="en-US" sz="1600" dirty="0" err="1">
                <a:latin typeface="+mj-lt"/>
              </a:rPr>
              <a:t>et.al.,TIIM</a:t>
            </a:r>
            <a:r>
              <a:rPr lang="en-US" sz="1600" dirty="0">
                <a:latin typeface="+mj-lt"/>
              </a:rPr>
              <a:t>: Technology-Independent Interference Mitigation for Low-power Wireless Networks, IPSN 2015</a:t>
            </a:r>
          </a:p>
        </p:txBody>
      </p:sp>
      <p:pic>
        <p:nvPicPr>
          <p:cNvPr id="6" name="Picture 5"/>
          <p:cNvPicPr>
            <a:picLocks noChangeAspect="1"/>
          </p:cNvPicPr>
          <p:nvPr/>
        </p:nvPicPr>
        <p:blipFill>
          <a:blip r:embed="rId2"/>
          <a:stretch>
            <a:fillRect/>
          </a:stretch>
        </p:blipFill>
        <p:spPr>
          <a:xfrm>
            <a:off x="6623429" y="2071577"/>
            <a:ext cx="5568571" cy="2484834"/>
          </a:xfrm>
          <a:prstGeom prst="rect">
            <a:avLst/>
          </a:prstGeom>
        </p:spPr>
      </p:pic>
      <p:sp>
        <p:nvSpPr>
          <p:cNvPr id="3" name="Slide Number Placeholder 2"/>
          <p:cNvSpPr>
            <a:spLocks noGrp="1"/>
          </p:cNvSpPr>
          <p:nvPr>
            <p:ph type="sldNum" sz="quarter" idx="12"/>
          </p:nvPr>
        </p:nvSpPr>
        <p:spPr/>
        <p:txBody>
          <a:bodyPr/>
          <a:lstStyle/>
          <a:p>
            <a:fld id="{69E57DC2-970A-4B3E-BB1C-7A09969E49DF}" type="slidenum">
              <a:rPr lang="en-US" smtClean="0"/>
              <a:t>54</a:t>
            </a:fld>
            <a:endParaRPr lang="en-US" dirty="0"/>
          </a:p>
        </p:txBody>
      </p:sp>
      <p:pic>
        <p:nvPicPr>
          <p:cNvPr id="4" name="Content Placeholder 4">
            <a:extLst>
              <a:ext uri="{FF2B5EF4-FFF2-40B4-BE49-F238E27FC236}">
                <a16:creationId xmlns:a16="http://schemas.microsoft.com/office/drawing/2014/main" id="{7CE178A3-8944-E3E7-FF69-1A57180D700E}"/>
              </a:ext>
            </a:extLst>
          </p:cNvPr>
          <p:cNvPicPr>
            <a:picLocks noGrp="1" noChangeAspect="1"/>
          </p:cNvPicPr>
          <p:nvPr>
            <p:ph idx="1"/>
          </p:nvPr>
        </p:nvPicPr>
        <p:blipFill>
          <a:blip r:embed="rId3"/>
          <a:stretch>
            <a:fillRect/>
          </a:stretch>
        </p:blipFill>
        <p:spPr>
          <a:xfrm>
            <a:off x="1453505" y="1871348"/>
            <a:ext cx="4869799" cy="2885292"/>
          </a:xfrm>
          <a:prstGeom prst="rect">
            <a:avLst/>
          </a:prstGeom>
        </p:spPr>
      </p:pic>
    </p:spTree>
    <p:extLst>
      <p:ext uri="{BB962C8B-B14F-4D97-AF65-F5344CB8AC3E}">
        <p14:creationId xmlns:p14="http://schemas.microsoft.com/office/powerpoint/2010/main" val="2620493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3427" y="3003542"/>
            <a:ext cx="7323083" cy="1258094"/>
          </a:xfrm>
        </p:spPr>
        <p:txBody>
          <a:bodyPr>
            <a:normAutofit/>
          </a:bodyPr>
          <a:lstStyle/>
          <a:p>
            <a:pPr marL="0" indent="0" algn="ctr">
              <a:buNone/>
            </a:pPr>
            <a:r>
              <a:rPr lang="en-US" sz="5400" dirty="0"/>
              <a:t>Break! (5 minutes)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55</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7220436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err="1"/>
              <a:t>Farmbeats</a:t>
            </a:r>
            <a:r>
              <a:rPr lang="en-US" dirty="0"/>
              <a:t> (TV Whitespace) (Courtesy: Microsoft)</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56</a:t>
            </a:fld>
            <a:endParaRPr lang="en-US"/>
          </a:p>
        </p:txBody>
      </p:sp>
      <p:pic>
        <p:nvPicPr>
          <p:cNvPr id="8" name="Online Media 7" descr="Enabling precision agriculture with AI - Microsoft's FarmBeats Program">
            <a:hlinkClick r:id="" action="ppaction://media"/>
            <a:extLst>
              <a:ext uri="{FF2B5EF4-FFF2-40B4-BE49-F238E27FC236}">
                <a16:creationId xmlns:a16="http://schemas.microsoft.com/office/drawing/2014/main" id="{35F3C03E-ED6B-249E-6E2B-07BF04833045}"/>
              </a:ext>
            </a:extLst>
          </p:cNvPr>
          <p:cNvPicPr>
            <a:picLocks noRot="1" noChangeAspect="1"/>
          </p:cNvPicPr>
          <p:nvPr>
            <a:videoFile r:link="rId1"/>
          </p:nvPr>
        </p:nvPicPr>
        <p:blipFill>
          <a:blip r:embed="rId3"/>
          <a:stretch>
            <a:fillRect/>
          </a:stretch>
        </p:blipFill>
        <p:spPr>
          <a:xfrm>
            <a:off x="2409372" y="1534413"/>
            <a:ext cx="8534400" cy="4821937"/>
          </a:xfrm>
          <a:prstGeom prst="rect">
            <a:avLst/>
          </a:prstGeom>
        </p:spPr>
      </p:pic>
    </p:spTree>
    <p:extLst>
      <p:ext uri="{BB962C8B-B14F-4D97-AF65-F5344CB8AC3E}">
        <p14:creationId xmlns:p14="http://schemas.microsoft.com/office/powerpoint/2010/main" val="108996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sp>
        <p:nvSpPr>
          <p:cNvPr id="3" name="Content Placeholder 2"/>
          <p:cNvSpPr>
            <a:spLocks noGrp="1"/>
          </p:cNvSpPr>
          <p:nvPr>
            <p:ph idx="1"/>
          </p:nvPr>
        </p:nvSpPr>
        <p:spPr>
          <a:xfrm>
            <a:off x="1033322" y="1691301"/>
            <a:ext cx="10417150" cy="4204532"/>
          </a:xfrm>
        </p:spPr>
        <p:txBody>
          <a:bodyPr>
            <a:normAutofit/>
          </a:bodyPr>
          <a:lstStyle/>
          <a:p>
            <a:pPr algn="just">
              <a:lnSpc>
                <a:spcPct val="115000"/>
              </a:lnSpc>
              <a:spcAft>
                <a:spcPts val="1000"/>
              </a:spcAft>
            </a:pPr>
            <a:r>
              <a:rPr lang="en-US" sz="3300" b="1" dirty="0">
                <a:effectLst/>
                <a:ea typeface="SimSun" panose="02010600030101010101" pitchFamily="2" charset="-122"/>
                <a:cs typeface="Times New Roman" panose="02020603050405020304" pitchFamily="18" charset="0"/>
              </a:rPr>
              <a:t>Question: </a:t>
            </a:r>
            <a:r>
              <a:rPr lang="en-US" dirty="0">
                <a:effectLst/>
                <a:ea typeface="SimSun" panose="02010600030101010101" pitchFamily="2" charset="-122"/>
              </a:rPr>
              <a:t>You are deploying IoT devices in farms to help increase agricultural yield. These IoT devices would monitor soil humidity and temperature, and then transmit this sensor information to a base station that is deployed in the center of the field. The base station is located several hundred meters away from the IoT devices. In this deployment, you plan to use TV whitespace for communication. You can assume that there is no synchronization between IoT devices. Television stations operate at frequency between 500 to 700 </a:t>
            </a:r>
            <a:r>
              <a:rPr lang="en-US" dirty="0" err="1">
                <a:effectLst/>
                <a:ea typeface="SimSun" panose="02010600030101010101" pitchFamily="2" charset="-122"/>
              </a:rPr>
              <a:t>MHz.</a:t>
            </a:r>
            <a:r>
              <a:rPr lang="en-US" dirty="0">
                <a:effectLst/>
                <a:ea typeface="SimSun" panose="02010600030101010101" pitchFamily="2" charset="-122"/>
              </a:rPr>
              <a:t> </a:t>
            </a:r>
            <a:endParaRPr lang="en-SG" sz="3300" dirty="0">
              <a:effectLst/>
              <a:ea typeface="SimSun" panose="02010600030101010101" pitchFamily="2" charset="-122"/>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57</a:t>
            </a:fld>
            <a:endParaRPr lang="en-US" dirty="0"/>
          </a:p>
        </p:txBody>
      </p:sp>
    </p:spTree>
    <p:extLst>
      <p:ext uri="{BB962C8B-B14F-4D97-AF65-F5344CB8AC3E}">
        <p14:creationId xmlns:p14="http://schemas.microsoft.com/office/powerpoint/2010/main" val="741861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graphicFrame>
        <p:nvGraphicFramePr>
          <p:cNvPr id="4" name="Content Placeholder 3">
            <a:extLst>
              <a:ext uri="{FF2B5EF4-FFF2-40B4-BE49-F238E27FC236}">
                <a16:creationId xmlns:a16="http://schemas.microsoft.com/office/drawing/2014/main" id="{BA3E4AF9-900C-944A-92FA-6C6EDCB36AD3}"/>
              </a:ext>
            </a:extLst>
          </p:cNvPr>
          <p:cNvGraphicFramePr>
            <a:graphicFrameLocks noGrp="1"/>
          </p:cNvGraphicFramePr>
          <p:nvPr>
            <p:ph idx="1"/>
            <p:extLst>
              <p:ext uri="{D42A27DB-BD31-4B8C-83A1-F6EECF244321}">
                <p14:modId xmlns:p14="http://schemas.microsoft.com/office/powerpoint/2010/main" val="3869650184"/>
              </p:ext>
            </p:extLst>
          </p:nvPr>
        </p:nvGraphicFramePr>
        <p:xfrm>
          <a:off x="1071266" y="2401301"/>
          <a:ext cx="7539334" cy="3629486"/>
        </p:xfrm>
        <a:graphic>
          <a:graphicData uri="http://schemas.openxmlformats.org/drawingml/2006/table">
            <a:tbl>
              <a:tblPr firstRow="1" firstCol="1" bandRow="1">
                <a:tableStyleId>{5C22544A-7EE6-4342-B048-85BDC9FD1C3A}</a:tableStyleId>
              </a:tblPr>
              <a:tblGrid>
                <a:gridCol w="3769667">
                  <a:extLst>
                    <a:ext uri="{9D8B030D-6E8A-4147-A177-3AD203B41FA5}">
                      <a16:colId xmlns:a16="http://schemas.microsoft.com/office/drawing/2014/main" val="1106284476"/>
                    </a:ext>
                  </a:extLst>
                </a:gridCol>
                <a:gridCol w="3769667">
                  <a:extLst>
                    <a:ext uri="{9D8B030D-6E8A-4147-A177-3AD203B41FA5}">
                      <a16:colId xmlns:a16="http://schemas.microsoft.com/office/drawing/2014/main" val="765282105"/>
                    </a:ext>
                  </a:extLst>
                </a:gridCol>
              </a:tblGrid>
              <a:tr h="518498">
                <a:tc>
                  <a:txBody>
                    <a:bodyPr/>
                    <a:lstStyle/>
                    <a:p>
                      <a:pPr algn="ctr">
                        <a:lnSpc>
                          <a:spcPct val="115000"/>
                        </a:lnSpc>
                        <a:spcAft>
                          <a:spcPts val="1000"/>
                        </a:spcAft>
                      </a:pPr>
                      <a:r>
                        <a:rPr lang="en-US" sz="1200">
                          <a:effectLst/>
                        </a:rPr>
                        <a:t>Television Station</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Frequency band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4406562"/>
                  </a:ext>
                </a:extLst>
              </a:tr>
              <a:tr h="518498">
                <a:tc>
                  <a:txBody>
                    <a:bodyPr/>
                    <a:lstStyle/>
                    <a:p>
                      <a:pPr algn="ctr">
                        <a:lnSpc>
                          <a:spcPct val="115000"/>
                        </a:lnSpc>
                        <a:spcAft>
                          <a:spcPts val="1000"/>
                        </a:spcAft>
                      </a:pPr>
                      <a:r>
                        <a:rPr lang="en-US" sz="1200">
                          <a:effectLst/>
                        </a:rPr>
                        <a:t>A</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500-508 MHz</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2016166"/>
                  </a:ext>
                </a:extLst>
              </a:tr>
              <a:tr h="518498">
                <a:tc>
                  <a:txBody>
                    <a:bodyPr/>
                    <a:lstStyle/>
                    <a:p>
                      <a:pPr algn="ctr">
                        <a:lnSpc>
                          <a:spcPct val="115000"/>
                        </a:lnSpc>
                        <a:spcAft>
                          <a:spcPts val="1000"/>
                        </a:spcAft>
                      </a:pPr>
                      <a:r>
                        <a:rPr lang="en-US" sz="1200" dirty="0">
                          <a:effectLst/>
                        </a:rPr>
                        <a:t>B</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520-528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40424203"/>
                  </a:ext>
                </a:extLst>
              </a:tr>
              <a:tr h="518498">
                <a:tc>
                  <a:txBody>
                    <a:bodyPr/>
                    <a:lstStyle/>
                    <a:p>
                      <a:pPr algn="ctr">
                        <a:lnSpc>
                          <a:spcPct val="115000"/>
                        </a:lnSpc>
                        <a:spcAft>
                          <a:spcPts val="1000"/>
                        </a:spcAft>
                      </a:pPr>
                      <a:r>
                        <a:rPr lang="en-US" sz="1200">
                          <a:effectLst/>
                        </a:rPr>
                        <a:t>C</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540-548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97302729"/>
                  </a:ext>
                </a:extLst>
              </a:tr>
              <a:tr h="518498">
                <a:tc>
                  <a:txBody>
                    <a:bodyPr/>
                    <a:lstStyle/>
                    <a:p>
                      <a:pPr algn="ctr">
                        <a:lnSpc>
                          <a:spcPct val="115000"/>
                        </a:lnSpc>
                        <a:spcAft>
                          <a:spcPts val="1000"/>
                        </a:spcAft>
                      </a:pPr>
                      <a:r>
                        <a:rPr lang="en-US" sz="1200">
                          <a:effectLst/>
                        </a:rPr>
                        <a:t>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560-568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4422314"/>
                  </a:ext>
                </a:extLst>
              </a:tr>
              <a:tr h="518498">
                <a:tc>
                  <a:txBody>
                    <a:bodyPr/>
                    <a:lstStyle/>
                    <a:p>
                      <a:pPr algn="ctr">
                        <a:lnSpc>
                          <a:spcPct val="115000"/>
                        </a:lnSpc>
                        <a:spcAft>
                          <a:spcPts val="1000"/>
                        </a:spcAft>
                      </a:pPr>
                      <a:r>
                        <a:rPr lang="en-US" sz="1200">
                          <a:effectLst/>
                        </a:rPr>
                        <a:t>E</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580-588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24164150"/>
                  </a:ext>
                </a:extLst>
              </a:tr>
              <a:tr h="518498">
                <a:tc>
                  <a:txBody>
                    <a:bodyPr/>
                    <a:lstStyle/>
                    <a:p>
                      <a:pPr algn="ctr">
                        <a:lnSpc>
                          <a:spcPct val="115000"/>
                        </a:lnSpc>
                        <a:spcAft>
                          <a:spcPts val="1000"/>
                        </a:spcAft>
                      </a:pPr>
                      <a:r>
                        <a:rPr lang="en-US" sz="1200">
                          <a:effectLst/>
                        </a:rPr>
                        <a:t>Reserved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620 MHz onwards</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79031734"/>
                  </a:ext>
                </a:extLst>
              </a:tr>
            </a:tbl>
          </a:graphicData>
        </a:graphic>
      </p:graphicFrame>
      <p:sp>
        <p:nvSpPr>
          <p:cNvPr id="5" name="Slide Number Placeholder 4"/>
          <p:cNvSpPr>
            <a:spLocks noGrp="1"/>
          </p:cNvSpPr>
          <p:nvPr>
            <p:ph type="sldNum" sz="quarter" idx="12"/>
          </p:nvPr>
        </p:nvSpPr>
        <p:spPr/>
        <p:txBody>
          <a:bodyPr/>
          <a:lstStyle/>
          <a:p>
            <a:fld id="{69E57DC2-970A-4B3E-BB1C-7A09969E49DF}" type="slidenum">
              <a:rPr lang="en-US" smtClean="0"/>
              <a:t>58</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1033323" y="1321666"/>
            <a:ext cx="8015142" cy="91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a:lnSpc>
                <a:spcPct val="115000"/>
              </a:lnSpc>
              <a:buFont typeface="+mj-lt"/>
              <a:buAutoNum type="alphaLcParenR"/>
            </a:pPr>
            <a:r>
              <a:rPr lang="en-US" sz="2400" dirty="0">
                <a:effectLst/>
                <a:latin typeface="+mj-lt"/>
                <a:ea typeface="SimSun" panose="02010600030101010101" pitchFamily="2" charset="-122"/>
                <a:cs typeface="Times New Roman" panose="02020603050405020304" pitchFamily="18" charset="0"/>
              </a:rPr>
              <a:t>What are the frequency bands that are available for communication with the IoT device?     </a:t>
            </a:r>
            <a:r>
              <a:rPr lang="en-SG"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(2 point)</a:t>
            </a:r>
            <a:endParaRPr lang="en-SG" sz="24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98808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graphicFrame>
        <p:nvGraphicFramePr>
          <p:cNvPr id="4" name="Content Placeholder 3">
            <a:extLst>
              <a:ext uri="{FF2B5EF4-FFF2-40B4-BE49-F238E27FC236}">
                <a16:creationId xmlns:a16="http://schemas.microsoft.com/office/drawing/2014/main" id="{BA3E4AF9-900C-944A-92FA-6C6EDCB36AD3}"/>
              </a:ext>
            </a:extLst>
          </p:cNvPr>
          <p:cNvGraphicFramePr>
            <a:graphicFrameLocks noGrp="1"/>
          </p:cNvGraphicFramePr>
          <p:nvPr>
            <p:ph idx="1"/>
          </p:nvPr>
        </p:nvGraphicFramePr>
        <p:xfrm>
          <a:off x="1071266" y="2401301"/>
          <a:ext cx="7539334" cy="3629486"/>
        </p:xfrm>
        <a:graphic>
          <a:graphicData uri="http://schemas.openxmlformats.org/drawingml/2006/table">
            <a:tbl>
              <a:tblPr firstRow="1" firstCol="1" bandRow="1">
                <a:tableStyleId>{5C22544A-7EE6-4342-B048-85BDC9FD1C3A}</a:tableStyleId>
              </a:tblPr>
              <a:tblGrid>
                <a:gridCol w="3769667">
                  <a:extLst>
                    <a:ext uri="{9D8B030D-6E8A-4147-A177-3AD203B41FA5}">
                      <a16:colId xmlns:a16="http://schemas.microsoft.com/office/drawing/2014/main" val="1106284476"/>
                    </a:ext>
                  </a:extLst>
                </a:gridCol>
                <a:gridCol w="3769667">
                  <a:extLst>
                    <a:ext uri="{9D8B030D-6E8A-4147-A177-3AD203B41FA5}">
                      <a16:colId xmlns:a16="http://schemas.microsoft.com/office/drawing/2014/main" val="765282105"/>
                    </a:ext>
                  </a:extLst>
                </a:gridCol>
              </a:tblGrid>
              <a:tr h="518498">
                <a:tc>
                  <a:txBody>
                    <a:bodyPr/>
                    <a:lstStyle/>
                    <a:p>
                      <a:pPr algn="ctr">
                        <a:lnSpc>
                          <a:spcPct val="115000"/>
                        </a:lnSpc>
                        <a:spcAft>
                          <a:spcPts val="1000"/>
                        </a:spcAft>
                      </a:pPr>
                      <a:r>
                        <a:rPr lang="en-US" sz="1200">
                          <a:effectLst/>
                        </a:rPr>
                        <a:t>Television Station</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Frequency band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4406562"/>
                  </a:ext>
                </a:extLst>
              </a:tr>
              <a:tr h="518498">
                <a:tc>
                  <a:txBody>
                    <a:bodyPr/>
                    <a:lstStyle/>
                    <a:p>
                      <a:pPr algn="ctr">
                        <a:lnSpc>
                          <a:spcPct val="115000"/>
                        </a:lnSpc>
                        <a:spcAft>
                          <a:spcPts val="1000"/>
                        </a:spcAft>
                      </a:pPr>
                      <a:r>
                        <a:rPr lang="en-US" sz="1200">
                          <a:effectLst/>
                        </a:rPr>
                        <a:t>A</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500-508 MHz</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2016166"/>
                  </a:ext>
                </a:extLst>
              </a:tr>
              <a:tr h="518498">
                <a:tc>
                  <a:txBody>
                    <a:bodyPr/>
                    <a:lstStyle/>
                    <a:p>
                      <a:pPr algn="ctr">
                        <a:lnSpc>
                          <a:spcPct val="115000"/>
                        </a:lnSpc>
                        <a:spcAft>
                          <a:spcPts val="1000"/>
                        </a:spcAft>
                      </a:pPr>
                      <a:r>
                        <a:rPr lang="en-US" sz="1200" dirty="0">
                          <a:effectLst/>
                        </a:rPr>
                        <a:t>B</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520-528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40424203"/>
                  </a:ext>
                </a:extLst>
              </a:tr>
              <a:tr h="518498">
                <a:tc>
                  <a:txBody>
                    <a:bodyPr/>
                    <a:lstStyle/>
                    <a:p>
                      <a:pPr algn="ctr">
                        <a:lnSpc>
                          <a:spcPct val="115000"/>
                        </a:lnSpc>
                        <a:spcAft>
                          <a:spcPts val="1000"/>
                        </a:spcAft>
                      </a:pPr>
                      <a:r>
                        <a:rPr lang="en-US" sz="1200">
                          <a:effectLst/>
                        </a:rPr>
                        <a:t>C</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540-548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97302729"/>
                  </a:ext>
                </a:extLst>
              </a:tr>
              <a:tr h="518498">
                <a:tc>
                  <a:txBody>
                    <a:bodyPr/>
                    <a:lstStyle/>
                    <a:p>
                      <a:pPr algn="ctr">
                        <a:lnSpc>
                          <a:spcPct val="115000"/>
                        </a:lnSpc>
                        <a:spcAft>
                          <a:spcPts val="1000"/>
                        </a:spcAft>
                      </a:pPr>
                      <a:r>
                        <a:rPr lang="en-US" sz="1200">
                          <a:effectLst/>
                        </a:rPr>
                        <a:t>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560-568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4422314"/>
                  </a:ext>
                </a:extLst>
              </a:tr>
              <a:tr h="518498">
                <a:tc>
                  <a:txBody>
                    <a:bodyPr/>
                    <a:lstStyle/>
                    <a:p>
                      <a:pPr algn="ctr">
                        <a:lnSpc>
                          <a:spcPct val="115000"/>
                        </a:lnSpc>
                        <a:spcAft>
                          <a:spcPts val="1000"/>
                        </a:spcAft>
                      </a:pPr>
                      <a:r>
                        <a:rPr lang="en-US" sz="1200">
                          <a:effectLst/>
                        </a:rPr>
                        <a:t>E</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580-588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24164150"/>
                  </a:ext>
                </a:extLst>
              </a:tr>
              <a:tr h="518498">
                <a:tc>
                  <a:txBody>
                    <a:bodyPr/>
                    <a:lstStyle/>
                    <a:p>
                      <a:pPr algn="ctr">
                        <a:lnSpc>
                          <a:spcPct val="115000"/>
                        </a:lnSpc>
                        <a:spcAft>
                          <a:spcPts val="1000"/>
                        </a:spcAft>
                      </a:pPr>
                      <a:r>
                        <a:rPr lang="en-US" sz="1200">
                          <a:effectLst/>
                        </a:rPr>
                        <a:t>Reserved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620 MHz onwards</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79031734"/>
                  </a:ext>
                </a:extLst>
              </a:tr>
            </a:tbl>
          </a:graphicData>
        </a:graphic>
      </p:graphicFrame>
      <p:sp>
        <p:nvSpPr>
          <p:cNvPr id="5" name="Slide Number Placeholder 4"/>
          <p:cNvSpPr>
            <a:spLocks noGrp="1"/>
          </p:cNvSpPr>
          <p:nvPr>
            <p:ph type="sldNum" sz="quarter" idx="12"/>
          </p:nvPr>
        </p:nvSpPr>
        <p:spPr/>
        <p:txBody>
          <a:bodyPr/>
          <a:lstStyle/>
          <a:p>
            <a:fld id="{69E57DC2-970A-4B3E-BB1C-7A09969E49DF}" type="slidenum">
              <a:rPr lang="en-US" smtClean="0"/>
              <a:t>59</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1033323" y="1321666"/>
            <a:ext cx="8015142" cy="91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a:lnSpc>
                <a:spcPct val="115000"/>
              </a:lnSpc>
              <a:buFont typeface="+mj-lt"/>
              <a:buAutoNum type="alphaLcParenR"/>
            </a:pPr>
            <a:r>
              <a:rPr lang="en-US" sz="2400" dirty="0">
                <a:effectLst/>
                <a:latin typeface="+mj-lt"/>
                <a:ea typeface="SimSun" panose="02010600030101010101" pitchFamily="2" charset="-122"/>
                <a:cs typeface="Times New Roman" panose="02020603050405020304" pitchFamily="18" charset="0"/>
              </a:rPr>
              <a:t>What are the frequency bands that are available for communication with the IoT device?     </a:t>
            </a:r>
            <a:r>
              <a:rPr lang="en-SG"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(2 point)</a:t>
            </a:r>
            <a:endParaRPr lang="en-SG" sz="2400" dirty="0">
              <a:effectLst/>
              <a:latin typeface="+mj-lt"/>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FACF9274-7CF6-79A1-110B-A2551FBB21C4}"/>
              </a:ext>
            </a:extLst>
          </p:cNvPr>
          <p:cNvSpPr txBox="1"/>
          <p:nvPr/>
        </p:nvSpPr>
        <p:spPr>
          <a:xfrm>
            <a:off x="8921087" y="3073705"/>
            <a:ext cx="2743200" cy="2031325"/>
          </a:xfrm>
          <a:prstGeom prst="rect">
            <a:avLst/>
          </a:prstGeom>
          <a:noFill/>
        </p:spPr>
        <p:txBody>
          <a:bodyPr wrap="square">
            <a:spAutoFit/>
          </a:bodyPr>
          <a:lstStyle/>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Answer: a)</a:t>
            </a:r>
          </a:p>
          <a:p>
            <a:pPr marL="457200"/>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508-520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528-540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548-560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568-580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588-620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75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E995D5-7D05-1E44-BEB1-ABF377101E4D}"/>
              </a:ext>
            </a:extLst>
          </p:cNvPr>
          <p:cNvSpPr>
            <a:spLocks noGrp="1"/>
          </p:cNvSpPr>
          <p:nvPr>
            <p:ph idx="1"/>
          </p:nvPr>
        </p:nvSpPr>
        <p:spPr/>
        <p:txBody>
          <a:bodyPr/>
          <a:lstStyle/>
          <a:p>
            <a:pPr marL="0" indent="0">
              <a:buNone/>
            </a:pPr>
            <a:r>
              <a:rPr lang="en-US" dirty="0">
                <a:latin typeface="+mj-lt"/>
              </a:rPr>
              <a:t>Backscatter through absorption or reflection of ambient wireless signals enables wireless transmissions at microwatts of power consumption</a:t>
            </a:r>
          </a:p>
        </p:txBody>
      </p:sp>
      <p:cxnSp>
        <p:nvCxnSpPr>
          <p:cNvPr id="5" name="Straight Connector 4">
            <a:extLst>
              <a:ext uri="{FF2B5EF4-FFF2-40B4-BE49-F238E27FC236}">
                <a16:creationId xmlns:a16="http://schemas.microsoft.com/office/drawing/2014/main" id="{C584A01B-2557-1147-B15B-6CB714FAAFD4}"/>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A7007D1B-B4BC-7446-8C09-27F95322AAE0}"/>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20D4A5B-FC0A-BA47-805E-30F55ED62F9B}"/>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1D3BC0-A8CE-9944-AB33-65C3EFB8B60C}"/>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AA7CB3-1447-2746-87CA-13AC944621F0}"/>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43C6F2-38C4-844C-8D6B-67CBE010451E}"/>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615D43-8678-F345-ADCE-D2F01B22AB5D}"/>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902289-A34C-7548-A0F1-373AC4238C12}"/>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1826C2-FA74-6D4C-B264-5D09A812BE58}"/>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42" name="TextBox 41">
            <a:extLst>
              <a:ext uri="{FF2B5EF4-FFF2-40B4-BE49-F238E27FC236}">
                <a16:creationId xmlns:a16="http://schemas.microsoft.com/office/drawing/2014/main" id="{38E0CFF4-4401-DD44-8934-589A7EBBBAF5}"/>
              </a:ext>
            </a:extLst>
          </p:cNvPr>
          <p:cNvSpPr txBox="1"/>
          <p:nvPr/>
        </p:nvSpPr>
        <p:spPr>
          <a:xfrm>
            <a:off x="6061212" y="4547283"/>
            <a:ext cx="1927755" cy="276999"/>
          </a:xfrm>
          <a:prstGeom prst="rect">
            <a:avLst/>
          </a:prstGeom>
          <a:noFill/>
        </p:spPr>
        <p:txBody>
          <a:bodyPr wrap="square" rtlCol="0">
            <a:spAutoFit/>
          </a:bodyPr>
          <a:lstStyle/>
          <a:p>
            <a:r>
              <a:rPr lang="en-US" sz="1200" dirty="0">
                <a:latin typeface="+mj-lt"/>
              </a:rPr>
              <a:t>Modulating Signal (Digital)</a:t>
            </a:r>
          </a:p>
        </p:txBody>
      </p:sp>
      <p:sp>
        <p:nvSpPr>
          <p:cNvPr id="43" name="TextBox 42">
            <a:extLst>
              <a:ext uri="{FF2B5EF4-FFF2-40B4-BE49-F238E27FC236}">
                <a16:creationId xmlns:a16="http://schemas.microsoft.com/office/drawing/2014/main" id="{750BE2EF-94F9-2D47-A163-BB1C508BEF6C}"/>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44" name="TextBox 43">
            <a:extLst>
              <a:ext uri="{FF2B5EF4-FFF2-40B4-BE49-F238E27FC236}">
                <a16:creationId xmlns:a16="http://schemas.microsoft.com/office/drawing/2014/main" id="{E5E38E51-C20A-3E4B-ABF6-4103A9F476BC}"/>
              </a:ext>
            </a:extLst>
          </p:cNvPr>
          <p:cNvSpPr txBox="1"/>
          <p:nvPr/>
        </p:nvSpPr>
        <p:spPr>
          <a:xfrm>
            <a:off x="4717029" y="5800674"/>
            <a:ext cx="1606375" cy="338554"/>
          </a:xfrm>
          <a:prstGeom prst="rect">
            <a:avLst/>
          </a:prstGeom>
          <a:noFill/>
        </p:spPr>
        <p:txBody>
          <a:bodyPr wrap="square" rtlCol="0">
            <a:spAutoFit/>
          </a:bodyPr>
          <a:lstStyle/>
          <a:p>
            <a:r>
              <a:rPr lang="en-US" sz="1600" b="1" dirty="0">
                <a:latin typeface="+mj-lt"/>
              </a:rPr>
              <a:t>Backscatter tag</a:t>
            </a:r>
          </a:p>
        </p:txBody>
      </p:sp>
      <p:cxnSp>
        <p:nvCxnSpPr>
          <p:cNvPr id="6" name="Straight Arrow Connector 5">
            <a:extLst>
              <a:ext uri="{FF2B5EF4-FFF2-40B4-BE49-F238E27FC236}">
                <a16:creationId xmlns:a16="http://schemas.microsoft.com/office/drawing/2014/main" id="{E4138ECD-FD55-D749-BE61-087863C2AC2D}"/>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EF504B-2EA4-7744-9A51-B1097B4DE184}"/>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24" name="Straight Arrow Connector 23">
            <a:extLst>
              <a:ext uri="{FF2B5EF4-FFF2-40B4-BE49-F238E27FC236}">
                <a16:creationId xmlns:a16="http://schemas.microsoft.com/office/drawing/2014/main" id="{F445EEA8-51C1-B043-99F9-A8F8F1E1307D}"/>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2DD70B-2E83-4C41-B37E-BCACEA68ACCC}"/>
              </a:ext>
            </a:extLst>
          </p:cNvPr>
          <p:cNvSpPr txBox="1"/>
          <p:nvPr/>
        </p:nvSpPr>
        <p:spPr>
          <a:xfrm>
            <a:off x="7216009" y="3482766"/>
            <a:ext cx="2156519" cy="276999"/>
          </a:xfrm>
          <a:prstGeom prst="rect">
            <a:avLst/>
          </a:prstGeom>
          <a:noFill/>
        </p:spPr>
        <p:txBody>
          <a:bodyPr wrap="square" rtlCol="0">
            <a:spAutoFit/>
          </a:bodyPr>
          <a:lstStyle/>
          <a:p>
            <a:r>
              <a:rPr lang="en-US" sz="1200" dirty="0">
                <a:latin typeface="+mj-lt"/>
              </a:rPr>
              <a:t>Reflected (backscatter) signal</a:t>
            </a:r>
          </a:p>
        </p:txBody>
      </p:sp>
      <p:sp>
        <p:nvSpPr>
          <p:cNvPr id="23" name="Triangle 22">
            <a:extLst>
              <a:ext uri="{FF2B5EF4-FFF2-40B4-BE49-F238E27FC236}">
                <a16:creationId xmlns:a16="http://schemas.microsoft.com/office/drawing/2014/main" id="{D83BF59E-717A-704F-9767-794FEC81E602}"/>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08395C1-4386-1B49-A58C-C976A6F9995E}"/>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7D0F0D-04AF-9C4B-87DD-123203379ED4}"/>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7F267-3A71-244D-AEA1-6DE075C22C50}"/>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A18110-849D-0A40-9C5D-F80B82987437}"/>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CC0A8D-A37D-4241-98C1-7E81BF6E8DA4}"/>
              </a:ext>
            </a:extLst>
          </p:cNvPr>
          <p:cNvSpPr txBox="1"/>
          <p:nvPr/>
        </p:nvSpPr>
        <p:spPr>
          <a:xfrm>
            <a:off x="9946915" y="5800673"/>
            <a:ext cx="1152009" cy="338554"/>
          </a:xfrm>
          <a:prstGeom prst="rect">
            <a:avLst/>
          </a:prstGeom>
          <a:noFill/>
        </p:spPr>
        <p:txBody>
          <a:bodyPr wrap="square" rtlCol="0">
            <a:spAutoFit/>
          </a:bodyPr>
          <a:lstStyle/>
          <a:p>
            <a:r>
              <a:rPr lang="en-US" sz="1600" b="1" dirty="0">
                <a:latin typeface="+mj-lt"/>
              </a:rPr>
              <a:t>Receiver</a:t>
            </a:r>
          </a:p>
        </p:txBody>
      </p:sp>
      <p:cxnSp>
        <p:nvCxnSpPr>
          <p:cNvPr id="7" name="Straight Connector 6">
            <a:extLst>
              <a:ext uri="{FF2B5EF4-FFF2-40B4-BE49-F238E27FC236}">
                <a16:creationId xmlns:a16="http://schemas.microsoft.com/office/drawing/2014/main" id="{36EA02CE-C85F-4A41-99D9-A477BF4076F1}"/>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C8C91A-D548-9D4E-B58C-1EB73101C6E3}"/>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4771E9-21E5-604A-BB0E-6D5C3F6772C0}"/>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CDBA7D-AB35-9444-A84A-0BC7978DD6D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063890-90D7-A14C-905A-98F7447CDD2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5BC539-10FF-B649-8859-253C25E116BD}"/>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0FADAB-D6D5-324A-8B17-0541A596D4FF}"/>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8F55F6-9C68-EF46-9527-BF8A937E1CFD}"/>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696D6A-9E9D-624A-A8D8-3CFD96ACE76D}"/>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6</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p:txBody>
          <a:bodyPr>
            <a:normAutofit/>
          </a:bodyPr>
          <a:lstStyle/>
          <a:p>
            <a:r>
              <a:rPr lang="en-US" dirty="0">
                <a:latin typeface="+mn-lt"/>
              </a:rPr>
              <a:t>Backscatter transmits at (up to) 10000x lower power consumption than conventional radios</a:t>
            </a:r>
            <a:endParaRPr lang="en-SE" dirty="0">
              <a:latin typeface="+mn-lt"/>
            </a:endParaRPr>
          </a:p>
        </p:txBody>
      </p:sp>
    </p:spTree>
    <p:extLst>
      <p:ext uri="{BB962C8B-B14F-4D97-AF65-F5344CB8AC3E}">
        <p14:creationId xmlns:p14="http://schemas.microsoft.com/office/powerpoint/2010/main" val="11837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41" grpId="0"/>
      <p:bldP spid="42" grpId="0"/>
      <p:bldP spid="43" grpId="0"/>
      <p:bldP spid="44" grpId="0"/>
      <p:bldP spid="21" grpId="0"/>
      <p:bldP spid="20" grpId="0"/>
      <p:bldP spid="23" grpId="0" animBg="1"/>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graphicFrame>
        <p:nvGraphicFramePr>
          <p:cNvPr id="4" name="Content Placeholder 3">
            <a:extLst>
              <a:ext uri="{FF2B5EF4-FFF2-40B4-BE49-F238E27FC236}">
                <a16:creationId xmlns:a16="http://schemas.microsoft.com/office/drawing/2014/main" id="{BA3E4AF9-900C-944A-92FA-6C6EDCB36AD3}"/>
              </a:ext>
            </a:extLst>
          </p:cNvPr>
          <p:cNvGraphicFramePr>
            <a:graphicFrameLocks noGrp="1"/>
          </p:cNvGraphicFramePr>
          <p:nvPr>
            <p:ph idx="1"/>
          </p:nvPr>
        </p:nvGraphicFramePr>
        <p:xfrm>
          <a:off x="1071266" y="2401301"/>
          <a:ext cx="7539334" cy="3629486"/>
        </p:xfrm>
        <a:graphic>
          <a:graphicData uri="http://schemas.openxmlformats.org/drawingml/2006/table">
            <a:tbl>
              <a:tblPr firstRow="1" firstCol="1" bandRow="1">
                <a:tableStyleId>{5C22544A-7EE6-4342-B048-85BDC9FD1C3A}</a:tableStyleId>
              </a:tblPr>
              <a:tblGrid>
                <a:gridCol w="3769667">
                  <a:extLst>
                    <a:ext uri="{9D8B030D-6E8A-4147-A177-3AD203B41FA5}">
                      <a16:colId xmlns:a16="http://schemas.microsoft.com/office/drawing/2014/main" val="1106284476"/>
                    </a:ext>
                  </a:extLst>
                </a:gridCol>
                <a:gridCol w="3769667">
                  <a:extLst>
                    <a:ext uri="{9D8B030D-6E8A-4147-A177-3AD203B41FA5}">
                      <a16:colId xmlns:a16="http://schemas.microsoft.com/office/drawing/2014/main" val="765282105"/>
                    </a:ext>
                  </a:extLst>
                </a:gridCol>
              </a:tblGrid>
              <a:tr h="518498">
                <a:tc>
                  <a:txBody>
                    <a:bodyPr/>
                    <a:lstStyle/>
                    <a:p>
                      <a:pPr algn="ctr">
                        <a:lnSpc>
                          <a:spcPct val="115000"/>
                        </a:lnSpc>
                        <a:spcAft>
                          <a:spcPts val="1000"/>
                        </a:spcAft>
                      </a:pPr>
                      <a:r>
                        <a:rPr lang="en-US" sz="1200">
                          <a:effectLst/>
                        </a:rPr>
                        <a:t>Television Station</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Frequency band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4406562"/>
                  </a:ext>
                </a:extLst>
              </a:tr>
              <a:tr h="518498">
                <a:tc>
                  <a:txBody>
                    <a:bodyPr/>
                    <a:lstStyle/>
                    <a:p>
                      <a:pPr algn="ctr">
                        <a:lnSpc>
                          <a:spcPct val="115000"/>
                        </a:lnSpc>
                        <a:spcAft>
                          <a:spcPts val="1000"/>
                        </a:spcAft>
                      </a:pPr>
                      <a:r>
                        <a:rPr lang="en-US" sz="1200">
                          <a:effectLst/>
                        </a:rPr>
                        <a:t>A</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500-508 MHz</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2016166"/>
                  </a:ext>
                </a:extLst>
              </a:tr>
              <a:tr h="518498">
                <a:tc>
                  <a:txBody>
                    <a:bodyPr/>
                    <a:lstStyle/>
                    <a:p>
                      <a:pPr algn="ctr">
                        <a:lnSpc>
                          <a:spcPct val="115000"/>
                        </a:lnSpc>
                        <a:spcAft>
                          <a:spcPts val="1000"/>
                        </a:spcAft>
                      </a:pPr>
                      <a:r>
                        <a:rPr lang="en-US" sz="1200" dirty="0">
                          <a:effectLst/>
                        </a:rPr>
                        <a:t>B</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520-528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40424203"/>
                  </a:ext>
                </a:extLst>
              </a:tr>
              <a:tr h="518498">
                <a:tc>
                  <a:txBody>
                    <a:bodyPr/>
                    <a:lstStyle/>
                    <a:p>
                      <a:pPr algn="ctr">
                        <a:lnSpc>
                          <a:spcPct val="115000"/>
                        </a:lnSpc>
                        <a:spcAft>
                          <a:spcPts val="1000"/>
                        </a:spcAft>
                      </a:pPr>
                      <a:r>
                        <a:rPr lang="en-US" sz="1200">
                          <a:effectLst/>
                        </a:rPr>
                        <a:t>C</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540-548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97302729"/>
                  </a:ext>
                </a:extLst>
              </a:tr>
              <a:tr h="518498">
                <a:tc>
                  <a:txBody>
                    <a:bodyPr/>
                    <a:lstStyle/>
                    <a:p>
                      <a:pPr algn="ctr">
                        <a:lnSpc>
                          <a:spcPct val="115000"/>
                        </a:lnSpc>
                        <a:spcAft>
                          <a:spcPts val="1000"/>
                        </a:spcAft>
                      </a:pPr>
                      <a:r>
                        <a:rPr lang="en-US" sz="1200">
                          <a:effectLst/>
                        </a:rPr>
                        <a:t>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560-568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4422314"/>
                  </a:ext>
                </a:extLst>
              </a:tr>
              <a:tr h="518498">
                <a:tc>
                  <a:txBody>
                    <a:bodyPr/>
                    <a:lstStyle/>
                    <a:p>
                      <a:pPr algn="ctr">
                        <a:lnSpc>
                          <a:spcPct val="115000"/>
                        </a:lnSpc>
                        <a:spcAft>
                          <a:spcPts val="1000"/>
                        </a:spcAft>
                      </a:pPr>
                      <a:r>
                        <a:rPr lang="en-US" sz="1200">
                          <a:effectLst/>
                        </a:rPr>
                        <a:t>E</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580-588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24164150"/>
                  </a:ext>
                </a:extLst>
              </a:tr>
              <a:tr h="518498">
                <a:tc>
                  <a:txBody>
                    <a:bodyPr/>
                    <a:lstStyle/>
                    <a:p>
                      <a:pPr algn="ctr">
                        <a:lnSpc>
                          <a:spcPct val="115000"/>
                        </a:lnSpc>
                        <a:spcAft>
                          <a:spcPts val="1000"/>
                        </a:spcAft>
                      </a:pPr>
                      <a:r>
                        <a:rPr lang="en-US" sz="1200">
                          <a:effectLst/>
                        </a:rPr>
                        <a:t>Reserved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620 MHz onwards</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79031734"/>
                  </a:ext>
                </a:extLst>
              </a:tr>
            </a:tbl>
          </a:graphicData>
        </a:graphic>
      </p:graphicFrame>
      <p:sp>
        <p:nvSpPr>
          <p:cNvPr id="5" name="Slide Number Placeholder 4"/>
          <p:cNvSpPr>
            <a:spLocks noGrp="1"/>
          </p:cNvSpPr>
          <p:nvPr>
            <p:ph type="sldNum" sz="quarter" idx="12"/>
          </p:nvPr>
        </p:nvSpPr>
        <p:spPr/>
        <p:txBody>
          <a:bodyPr/>
          <a:lstStyle/>
          <a:p>
            <a:fld id="{69E57DC2-970A-4B3E-BB1C-7A09969E49DF}" type="slidenum">
              <a:rPr lang="en-US" smtClean="0"/>
              <a:t>60</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1033323" y="1321666"/>
            <a:ext cx="8015142" cy="916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lgn="just">
              <a:lnSpc>
                <a:spcPct val="115000"/>
              </a:lnSpc>
              <a:buFont typeface="+mj-lt"/>
              <a:buAutoNum type="alphaLcParenR"/>
            </a:pPr>
            <a:r>
              <a:rPr lang="en-US" sz="2400" dirty="0">
                <a:effectLst/>
                <a:latin typeface="+mj-lt"/>
                <a:ea typeface="SimSun" panose="02010600030101010101" pitchFamily="2" charset="-122"/>
                <a:cs typeface="Times New Roman" panose="02020603050405020304" pitchFamily="18" charset="0"/>
              </a:rPr>
              <a:t>What are the frequency bands that are available for communication with the IoT device?     </a:t>
            </a:r>
            <a:r>
              <a:rPr lang="en-SG"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(2 point)</a:t>
            </a:r>
            <a:endParaRPr lang="en-SG" sz="2400" dirty="0">
              <a:effectLst/>
              <a:latin typeface="+mj-lt"/>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FACF9274-7CF6-79A1-110B-A2551FBB21C4}"/>
              </a:ext>
            </a:extLst>
          </p:cNvPr>
          <p:cNvSpPr txBox="1"/>
          <p:nvPr/>
        </p:nvSpPr>
        <p:spPr>
          <a:xfrm>
            <a:off x="8921087" y="3073705"/>
            <a:ext cx="2743200" cy="2031325"/>
          </a:xfrm>
          <a:prstGeom prst="rect">
            <a:avLst/>
          </a:prstGeom>
          <a:noFill/>
        </p:spPr>
        <p:txBody>
          <a:bodyPr wrap="square">
            <a:spAutoFit/>
          </a:bodyPr>
          <a:lstStyle/>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Answer: a)</a:t>
            </a:r>
          </a:p>
          <a:p>
            <a:pPr marL="457200"/>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508-520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528-540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548-560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568-580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dirty="0">
                <a:effectLst/>
                <a:latin typeface="Calibri" panose="020F0502020204030204" pitchFamily="34" charset="0"/>
                <a:ea typeface="Calibri" panose="020F0502020204030204" pitchFamily="34" charset="0"/>
                <a:cs typeface="Times New Roman" panose="02020603050405020304" pitchFamily="18" charset="0"/>
              </a:rPr>
              <a:t>588-620 MHz</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9870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graphicFrame>
        <p:nvGraphicFramePr>
          <p:cNvPr id="4" name="Content Placeholder 3">
            <a:extLst>
              <a:ext uri="{FF2B5EF4-FFF2-40B4-BE49-F238E27FC236}">
                <a16:creationId xmlns:a16="http://schemas.microsoft.com/office/drawing/2014/main" id="{BA3E4AF9-900C-944A-92FA-6C6EDCB36AD3}"/>
              </a:ext>
            </a:extLst>
          </p:cNvPr>
          <p:cNvGraphicFramePr>
            <a:graphicFrameLocks noGrp="1"/>
          </p:cNvGraphicFramePr>
          <p:nvPr>
            <p:ph idx="1"/>
            <p:extLst>
              <p:ext uri="{D42A27DB-BD31-4B8C-83A1-F6EECF244321}">
                <p14:modId xmlns:p14="http://schemas.microsoft.com/office/powerpoint/2010/main" val="98360209"/>
              </p:ext>
            </p:extLst>
          </p:nvPr>
        </p:nvGraphicFramePr>
        <p:xfrm>
          <a:off x="1071266" y="3428999"/>
          <a:ext cx="5957332" cy="2601788"/>
        </p:xfrm>
        <a:graphic>
          <a:graphicData uri="http://schemas.openxmlformats.org/drawingml/2006/table">
            <a:tbl>
              <a:tblPr firstRow="1" firstCol="1" bandRow="1">
                <a:tableStyleId>{5C22544A-7EE6-4342-B048-85BDC9FD1C3A}</a:tableStyleId>
              </a:tblPr>
              <a:tblGrid>
                <a:gridCol w="2978666">
                  <a:extLst>
                    <a:ext uri="{9D8B030D-6E8A-4147-A177-3AD203B41FA5}">
                      <a16:colId xmlns:a16="http://schemas.microsoft.com/office/drawing/2014/main" val="1106284476"/>
                    </a:ext>
                  </a:extLst>
                </a:gridCol>
                <a:gridCol w="2978666">
                  <a:extLst>
                    <a:ext uri="{9D8B030D-6E8A-4147-A177-3AD203B41FA5}">
                      <a16:colId xmlns:a16="http://schemas.microsoft.com/office/drawing/2014/main" val="765282105"/>
                    </a:ext>
                  </a:extLst>
                </a:gridCol>
              </a:tblGrid>
              <a:tr h="371684">
                <a:tc>
                  <a:txBody>
                    <a:bodyPr/>
                    <a:lstStyle/>
                    <a:p>
                      <a:pPr algn="ctr">
                        <a:lnSpc>
                          <a:spcPct val="115000"/>
                        </a:lnSpc>
                        <a:spcAft>
                          <a:spcPts val="1000"/>
                        </a:spcAft>
                      </a:pPr>
                      <a:r>
                        <a:rPr lang="en-US" sz="1200">
                          <a:effectLst/>
                        </a:rPr>
                        <a:t>Television Station</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Frequency band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4406562"/>
                  </a:ext>
                </a:extLst>
              </a:tr>
              <a:tr h="371684">
                <a:tc>
                  <a:txBody>
                    <a:bodyPr/>
                    <a:lstStyle/>
                    <a:p>
                      <a:pPr algn="ctr">
                        <a:lnSpc>
                          <a:spcPct val="115000"/>
                        </a:lnSpc>
                        <a:spcAft>
                          <a:spcPts val="1000"/>
                        </a:spcAft>
                      </a:pPr>
                      <a:r>
                        <a:rPr lang="en-US" sz="1200">
                          <a:effectLst/>
                        </a:rPr>
                        <a:t>A</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500-508 MHz</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2016166"/>
                  </a:ext>
                </a:extLst>
              </a:tr>
              <a:tr h="371684">
                <a:tc>
                  <a:txBody>
                    <a:bodyPr/>
                    <a:lstStyle/>
                    <a:p>
                      <a:pPr algn="ctr">
                        <a:lnSpc>
                          <a:spcPct val="115000"/>
                        </a:lnSpc>
                        <a:spcAft>
                          <a:spcPts val="1000"/>
                        </a:spcAft>
                      </a:pPr>
                      <a:r>
                        <a:rPr lang="en-US" sz="1200" dirty="0">
                          <a:effectLst/>
                        </a:rPr>
                        <a:t>B</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520-528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40424203"/>
                  </a:ext>
                </a:extLst>
              </a:tr>
              <a:tr h="371684">
                <a:tc>
                  <a:txBody>
                    <a:bodyPr/>
                    <a:lstStyle/>
                    <a:p>
                      <a:pPr algn="ctr">
                        <a:lnSpc>
                          <a:spcPct val="115000"/>
                        </a:lnSpc>
                        <a:spcAft>
                          <a:spcPts val="1000"/>
                        </a:spcAft>
                      </a:pPr>
                      <a:r>
                        <a:rPr lang="en-US" sz="1200">
                          <a:effectLst/>
                        </a:rPr>
                        <a:t>C</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540-548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97302729"/>
                  </a:ext>
                </a:extLst>
              </a:tr>
              <a:tr h="371684">
                <a:tc>
                  <a:txBody>
                    <a:bodyPr/>
                    <a:lstStyle/>
                    <a:p>
                      <a:pPr algn="ctr">
                        <a:lnSpc>
                          <a:spcPct val="115000"/>
                        </a:lnSpc>
                        <a:spcAft>
                          <a:spcPts val="1000"/>
                        </a:spcAft>
                      </a:pPr>
                      <a:r>
                        <a:rPr lang="en-US" sz="1200">
                          <a:effectLst/>
                        </a:rPr>
                        <a:t>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560-568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4422314"/>
                  </a:ext>
                </a:extLst>
              </a:tr>
              <a:tr h="371684">
                <a:tc>
                  <a:txBody>
                    <a:bodyPr/>
                    <a:lstStyle/>
                    <a:p>
                      <a:pPr algn="ctr">
                        <a:lnSpc>
                          <a:spcPct val="115000"/>
                        </a:lnSpc>
                        <a:spcAft>
                          <a:spcPts val="1000"/>
                        </a:spcAft>
                      </a:pPr>
                      <a:r>
                        <a:rPr lang="en-US" sz="1200">
                          <a:effectLst/>
                        </a:rPr>
                        <a:t>E</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580-588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24164150"/>
                  </a:ext>
                </a:extLst>
              </a:tr>
              <a:tr h="371684">
                <a:tc>
                  <a:txBody>
                    <a:bodyPr/>
                    <a:lstStyle/>
                    <a:p>
                      <a:pPr algn="ctr">
                        <a:lnSpc>
                          <a:spcPct val="115000"/>
                        </a:lnSpc>
                        <a:spcAft>
                          <a:spcPts val="1000"/>
                        </a:spcAft>
                      </a:pPr>
                      <a:r>
                        <a:rPr lang="en-US" sz="1200">
                          <a:effectLst/>
                        </a:rPr>
                        <a:t>Reserved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620 MHz onwards</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79031734"/>
                  </a:ext>
                </a:extLst>
              </a:tr>
            </a:tbl>
          </a:graphicData>
        </a:graphic>
      </p:graphicFrame>
      <p:sp>
        <p:nvSpPr>
          <p:cNvPr id="5" name="Slide Number Placeholder 4"/>
          <p:cNvSpPr>
            <a:spLocks noGrp="1"/>
          </p:cNvSpPr>
          <p:nvPr>
            <p:ph type="sldNum" sz="quarter" idx="12"/>
          </p:nvPr>
        </p:nvSpPr>
        <p:spPr/>
        <p:txBody>
          <a:bodyPr/>
          <a:lstStyle/>
          <a:p>
            <a:fld id="{69E57DC2-970A-4B3E-BB1C-7A09969E49DF}" type="slidenum">
              <a:rPr lang="en-US" smtClean="0"/>
              <a:t>61</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1033323" y="1381258"/>
            <a:ext cx="10785638" cy="176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15000"/>
              </a:lnSpc>
            </a:pPr>
            <a:r>
              <a:rPr lang="en-US" sz="2400" dirty="0">
                <a:effectLst/>
                <a:latin typeface="+mj-lt"/>
                <a:ea typeface="SimSun" panose="02010600030101010101" pitchFamily="2" charset="-122"/>
                <a:cs typeface="Times New Roman" panose="02020603050405020304" pitchFamily="18" charset="0"/>
              </a:rPr>
              <a:t>b) If each of the IoT device requires 500 </a:t>
            </a:r>
            <a:r>
              <a:rPr lang="en-US" sz="2400" dirty="0" err="1">
                <a:effectLst/>
                <a:latin typeface="+mj-lt"/>
                <a:ea typeface="SimSun" panose="02010600030101010101" pitchFamily="2" charset="-122"/>
                <a:cs typeface="Times New Roman" panose="02020603050405020304" pitchFamily="18" charset="0"/>
              </a:rPr>
              <a:t>KHz</a:t>
            </a:r>
            <a:r>
              <a:rPr lang="en-US" sz="2400" dirty="0">
                <a:effectLst/>
                <a:latin typeface="+mj-lt"/>
                <a:ea typeface="SimSun" panose="02010600030101010101" pitchFamily="2" charset="-122"/>
                <a:cs typeface="Times New Roman" panose="02020603050405020304" pitchFamily="18" charset="0"/>
              </a:rPr>
              <a:t> of bandwidth for communication, how many such concurrently transmitting IoT devices can be supported at the base station? Please justify your answer and mention assumptions made while performing this calculation. 			             			(</a:t>
            </a:r>
            <a:r>
              <a:rPr lang="en-US" sz="2400" b="1" dirty="0">
                <a:effectLst/>
                <a:latin typeface="+mj-lt"/>
                <a:ea typeface="SimSun" panose="02010600030101010101" pitchFamily="2" charset="-122"/>
                <a:cs typeface="Times New Roman" panose="02020603050405020304" pitchFamily="18" charset="0"/>
              </a:rPr>
              <a:t>2 point)</a:t>
            </a:r>
            <a:endParaRPr lang="en-SG" sz="24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0879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3" y="219217"/>
            <a:ext cx="10320477" cy="1485900"/>
          </a:xfrm>
        </p:spPr>
        <p:txBody>
          <a:bodyPr/>
          <a:lstStyle/>
          <a:p>
            <a:r>
              <a:rPr lang="en-US" dirty="0"/>
              <a:t>One of the last year’s question</a:t>
            </a:r>
          </a:p>
        </p:txBody>
      </p:sp>
      <p:graphicFrame>
        <p:nvGraphicFramePr>
          <p:cNvPr id="4" name="Content Placeholder 3">
            <a:extLst>
              <a:ext uri="{FF2B5EF4-FFF2-40B4-BE49-F238E27FC236}">
                <a16:creationId xmlns:a16="http://schemas.microsoft.com/office/drawing/2014/main" id="{BA3E4AF9-900C-944A-92FA-6C6EDCB36AD3}"/>
              </a:ext>
            </a:extLst>
          </p:cNvPr>
          <p:cNvGraphicFramePr>
            <a:graphicFrameLocks noGrp="1"/>
          </p:cNvGraphicFramePr>
          <p:nvPr>
            <p:ph idx="1"/>
            <p:extLst>
              <p:ext uri="{D42A27DB-BD31-4B8C-83A1-F6EECF244321}">
                <p14:modId xmlns:p14="http://schemas.microsoft.com/office/powerpoint/2010/main" val="1471673115"/>
              </p:ext>
            </p:extLst>
          </p:nvPr>
        </p:nvGraphicFramePr>
        <p:xfrm>
          <a:off x="509516" y="3429000"/>
          <a:ext cx="3570928" cy="1766317"/>
        </p:xfrm>
        <a:graphic>
          <a:graphicData uri="http://schemas.openxmlformats.org/drawingml/2006/table">
            <a:tbl>
              <a:tblPr firstRow="1" firstCol="1" bandRow="1">
                <a:tableStyleId>{5C22544A-7EE6-4342-B048-85BDC9FD1C3A}</a:tableStyleId>
              </a:tblPr>
              <a:tblGrid>
                <a:gridCol w="1785464">
                  <a:extLst>
                    <a:ext uri="{9D8B030D-6E8A-4147-A177-3AD203B41FA5}">
                      <a16:colId xmlns:a16="http://schemas.microsoft.com/office/drawing/2014/main" val="1106284476"/>
                    </a:ext>
                  </a:extLst>
                </a:gridCol>
                <a:gridCol w="1785464">
                  <a:extLst>
                    <a:ext uri="{9D8B030D-6E8A-4147-A177-3AD203B41FA5}">
                      <a16:colId xmlns:a16="http://schemas.microsoft.com/office/drawing/2014/main" val="765282105"/>
                    </a:ext>
                  </a:extLst>
                </a:gridCol>
              </a:tblGrid>
              <a:tr h="252331">
                <a:tc>
                  <a:txBody>
                    <a:bodyPr/>
                    <a:lstStyle/>
                    <a:p>
                      <a:pPr algn="ctr">
                        <a:lnSpc>
                          <a:spcPct val="115000"/>
                        </a:lnSpc>
                        <a:spcAft>
                          <a:spcPts val="1000"/>
                        </a:spcAft>
                      </a:pPr>
                      <a:r>
                        <a:rPr lang="en-US" sz="1200" dirty="0">
                          <a:effectLst/>
                        </a:rPr>
                        <a:t>Television Station</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Frequency band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44406562"/>
                  </a:ext>
                </a:extLst>
              </a:tr>
              <a:tr h="252331">
                <a:tc>
                  <a:txBody>
                    <a:bodyPr/>
                    <a:lstStyle/>
                    <a:p>
                      <a:pPr algn="ctr">
                        <a:lnSpc>
                          <a:spcPct val="115000"/>
                        </a:lnSpc>
                        <a:spcAft>
                          <a:spcPts val="1000"/>
                        </a:spcAft>
                      </a:pPr>
                      <a:r>
                        <a:rPr lang="en-US" sz="1200">
                          <a:effectLst/>
                        </a:rPr>
                        <a:t>A</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500-508 MHz</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2016166"/>
                  </a:ext>
                </a:extLst>
              </a:tr>
              <a:tr h="252331">
                <a:tc>
                  <a:txBody>
                    <a:bodyPr/>
                    <a:lstStyle/>
                    <a:p>
                      <a:pPr algn="ctr">
                        <a:lnSpc>
                          <a:spcPct val="115000"/>
                        </a:lnSpc>
                        <a:spcAft>
                          <a:spcPts val="1000"/>
                        </a:spcAft>
                      </a:pPr>
                      <a:r>
                        <a:rPr lang="en-US" sz="1200" dirty="0">
                          <a:effectLst/>
                        </a:rPr>
                        <a:t>B</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520-528 MHz</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40424203"/>
                  </a:ext>
                </a:extLst>
              </a:tr>
              <a:tr h="252331">
                <a:tc>
                  <a:txBody>
                    <a:bodyPr/>
                    <a:lstStyle/>
                    <a:p>
                      <a:pPr algn="ctr">
                        <a:lnSpc>
                          <a:spcPct val="115000"/>
                        </a:lnSpc>
                        <a:spcAft>
                          <a:spcPts val="1000"/>
                        </a:spcAft>
                      </a:pPr>
                      <a:r>
                        <a:rPr lang="en-US" sz="1200">
                          <a:effectLst/>
                        </a:rPr>
                        <a:t>C</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540-548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97302729"/>
                  </a:ext>
                </a:extLst>
              </a:tr>
              <a:tr h="252331">
                <a:tc>
                  <a:txBody>
                    <a:bodyPr/>
                    <a:lstStyle/>
                    <a:p>
                      <a:pPr algn="ctr">
                        <a:lnSpc>
                          <a:spcPct val="115000"/>
                        </a:lnSpc>
                        <a:spcAft>
                          <a:spcPts val="1000"/>
                        </a:spcAft>
                      </a:pPr>
                      <a:r>
                        <a:rPr lang="en-US" sz="1200">
                          <a:effectLst/>
                        </a:rPr>
                        <a:t>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560-568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4422314"/>
                  </a:ext>
                </a:extLst>
              </a:tr>
              <a:tr h="252331">
                <a:tc>
                  <a:txBody>
                    <a:bodyPr/>
                    <a:lstStyle/>
                    <a:p>
                      <a:pPr algn="ctr">
                        <a:lnSpc>
                          <a:spcPct val="115000"/>
                        </a:lnSpc>
                        <a:spcAft>
                          <a:spcPts val="1000"/>
                        </a:spcAft>
                      </a:pPr>
                      <a:r>
                        <a:rPr lang="en-US" sz="1200">
                          <a:effectLst/>
                        </a:rPr>
                        <a:t>E</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580-588 MHz</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24164150"/>
                  </a:ext>
                </a:extLst>
              </a:tr>
              <a:tr h="252331">
                <a:tc>
                  <a:txBody>
                    <a:bodyPr/>
                    <a:lstStyle/>
                    <a:p>
                      <a:pPr algn="ctr">
                        <a:lnSpc>
                          <a:spcPct val="115000"/>
                        </a:lnSpc>
                        <a:spcAft>
                          <a:spcPts val="1000"/>
                        </a:spcAft>
                      </a:pPr>
                      <a:r>
                        <a:rPr lang="en-US" sz="1200">
                          <a:effectLst/>
                        </a:rPr>
                        <a:t>Reserved</a:t>
                      </a:r>
                      <a:endParaRPr lang="en-SG"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dirty="0">
                          <a:effectLst/>
                        </a:rPr>
                        <a:t>620 MHz onwards</a:t>
                      </a:r>
                      <a:endParaRPr lang="en-SG"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79031734"/>
                  </a:ext>
                </a:extLst>
              </a:tr>
            </a:tbl>
          </a:graphicData>
        </a:graphic>
      </p:graphicFrame>
      <p:sp>
        <p:nvSpPr>
          <p:cNvPr id="5" name="Slide Number Placeholder 4"/>
          <p:cNvSpPr>
            <a:spLocks noGrp="1"/>
          </p:cNvSpPr>
          <p:nvPr>
            <p:ph type="sldNum" sz="quarter" idx="12"/>
          </p:nvPr>
        </p:nvSpPr>
        <p:spPr/>
        <p:txBody>
          <a:bodyPr/>
          <a:lstStyle/>
          <a:p>
            <a:fld id="{69E57DC2-970A-4B3E-BB1C-7A09969E49DF}" type="slidenum">
              <a:rPr lang="en-US" smtClean="0"/>
              <a:t>62</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1033323" y="1381258"/>
            <a:ext cx="10785638" cy="176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15000"/>
              </a:lnSpc>
            </a:pPr>
            <a:r>
              <a:rPr lang="en-US" sz="2400" dirty="0">
                <a:effectLst/>
                <a:latin typeface="+mj-lt"/>
                <a:ea typeface="SimSun" panose="02010600030101010101" pitchFamily="2" charset="-122"/>
                <a:cs typeface="Times New Roman" panose="02020603050405020304" pitchFamily="18" charset="0"/>
              </a:rPr>
              <a:t>b) If each of the IoT device requires 500 </a:t>
            </a:r>
            <a:r>
              <a:rPr lang="en-US" sz="2400" dirty="0" err="1">
                <a:effectLst/>
                <a:latin typeface="+mj-lt"/>
                <a:ea typeface="SimSun" panose="02010600030101010101" pitchFamily="2" charset="-122"/>
                <a:cs typeface="Times New Roman" panose="02020603050405020304" pitchFamily="18" charset="0"/>
              </a:rPr>
              <a:t>KHz</a:t>
            </a:r>
            <a:r>
              <a:rPr lang="en-US" sz="2400" dirty="0">
                <a:effectLst/>
                <a:latin typeface="+mj-lt"/>
                <a:ea typeface="SimSun" panose="02010600030101010101" pitchFamily="2" charset="-122"/>
                <a:cs typeface="Times New Roman" panose="02020603050405020304" pitchFamily="18" charset="0"/>
              </a:rPr>
              <a:t> of bandwidth for communication, how many such concurrently transmitting IoT devices can be supported at the base station? Please justify your answer and mention assumptions made while performing this calculation. 			             			(</a:t>
            </a:r>
            <a:r>
              <a:rPr lang="en-US" sz="2400" b="1" dirty="0">
                <a:effectLst/>
                <a:latin typeface="+mj-lt"/>
                <a:ea typeface="SimSun" panose="02010600030101010101" pitchFamily="2" charset="-122"/>
                <a:cs typeface="Times New Roman" panose="02020603050405020304" pitchFamily="18" charset="0"/>
              </a:rPr>
              <a:t>2 point)</a:t>
            </a:r>
            <a:endParaRPr lang="en-SG" sz="2400" dirty="0">
              <a:effectLst/>
              <a:latin typeface="+mj-lt"/>
              <a:ea typeface="SimSu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3403AF72-3C75-1034-9651-0302893F651C}"/>
              </a:ext>
            </a:extLst>
          </p:cNvPr>
          <p:cNvSpPr txBox="1"/>
          <p:nvPr/>
        </p:nvSpPr>
        <p:spPr>
          <a:xfrm>
            <a:off x="3957851" y="3429000"/>
            <a:ext cx="7724633" cy="2862322"/>
          </a:xfrm>
          <a:prstGeom prst="rect">
            <a:avLst/>
          </a:prstGeom>
          <a:noFill/>
        </p:spPr>
        <p:txBody>
          <a:bodyPr wrap="square">
            <a:spAutoFit/>
          </a:bodyPr>
          <a:lstStyle/>
          <a:p>
            <a:pPr marL="457200"/>
            <a:r>
              <a:rPr lang="en-US" sz="1800" dirty="0">
                <a:effectLst/>
                <a:latin typeface="+mj-lt"/>
                <a:ea typeface="Calibri" panose="020F0502020204030204" pitchFamily="34" charset="0"/>
                <a:cs typeface="Times New Roman" panose="02020603050405020304" pitchFamily="18" charset="0"/>
              </a:rPr>
              <a:t>Available bandwidth =  (520-508) + (540-528) + (560-548) + (580-568) + (620 - 588) = 12 + 12 + 12 + 12 + 32 = 80 MHz</a:t>
            </a:r>
            <a:endParaRPr lang="en-SG" sz="1800" dirty="0">
              <a:effectLst/>
              <a:latin typeface="+mj-lt"/>
              <a:ea typeface="Calibri" panose="020F0502020204030204" pitchFamily="34" charset="0"/>
              <a:cs typeface="Times New Roman" panose="02020603050405020304" pitchFamily="18" charset="0"/>
            </a:endParaRPr>
          </a:p>
          <a:p>
            <a:pPr marL="457200"/>
            <a:r>
              <a:rPr lang="en-US" sz="1800" dirty="0">
                <a:effectLst/>
                <a:latin typeface="+mj-lt"/>
                <a:ea typeface="Calibri" panose="020F0502020204030204" pitchFamily="34" charset="0"/>
                <a:cs typeface="Times New Roman" panose="02020603050405020304" pitchFamily="18" charset="0"/>
              </a:rPr>
              <a:t> </a:t>
            </a:r>
            <a:endParaRPr lang="en-SG" sz="1800" dirty="0">
              <a:effectLst/>
              <a:latin typeface="+mj-lt"/>
              <a:ea typeface="Calibri" panose="020F0502020204030204" pitchFamily="34" charset="0"/>
              <a:cs typeface="Times New Roman" panose="02020603050405020304" pitchFamily="18" charset="0"/>
            </a:endParaRPr>
          </a:p>
          <a:p>
            <a:pPr marL="457200"/>
            <a:r>
              <a:rPr lang="en-US" sz="1800" dirty="0">
                <a:effectLst/>
                <a:latin typeface="+mj-lt"/>
                <a:ea typeface="Calibri" panose="020F0502020204030204" pitchFamily="34" charset="0"/>
                <a:cs typeface="Times New Roman" panose="02020603050405020304" pitchFamily="18" charset="0"/>
              </a:rPr>
              <a:t>Each IoT device requires 500 </a:t>
            </a:r>
            <a:r>
              <a:rPr lang="en-US" sz="1800" dirty="0" err="1">
                <a:effectLst/>
                <a:latin typeface="+mj-lt"/>
                <a:ea typeface="Calibri" panose="020F0502020204030204" pitchFamily="34" charset="0"/>
                <a:cs typeface="Times New Roman" panose="02020603050405020304" pitchFamily="18" charset="0"/>
              </a:rPr>
              <a:t>KHz</a:t>
            </a:r>
            <a:r>
              <a:rPr lang="en-US" sz="1800" dirty="0">
                <a:effectLst/>
                <a:latin typeface="+mj-lt"/>
                <a:ea typeface="Calibri" panose="020F0502020204030204" pitchFamily="34" charset="0"/>
                <a:cs typeface="Times New Roman" panose="02020603050405020304" pitchFamily="18" charset="0"/>
              </a:rPr>
              <a:t> of bandwidth. </a:t>
            </a:r>
            <a:endParaRPr lang="en-SG" sz="1800" dirty="0">
              <a:effectLst/>
              <a:latin typeface="+mj-lt"/>
              <a:ea typeface="Calibri" panose="020F0502020204030204" pitchFamily="34" charset="0"/>
              <a:cs typeface="Times New Roman" panose="02020603050405020304" pitchFamily="18" charset="0"/>
            </a:endParaRPr>
          </a:p>
          <a:p>
            <a:pPr marL="457200"/>
            <a:r>
              <a:rPr lang="en-US" sz="1800" dirty="0">
                <a:effectLst/>
                <a:latin typeface="+mj-lt"/>
                <a:ea typeface="Calibri" panose="020F0502020204030204" pitchFamily="34" charset="0"/>
                <a:cs typeface="Times New Roman" panose="02020603050405020304" pitchFamily="18" charset="0"/>
              </a:rPr>
              <a:t> </a:t>
            </a:r>
            <a:endParaRPr lang="en-SG" dirty="0">
              <a:latin typeface="+mj-lt"/>
              <a:ea typeface="Calibri" panose="020F0502020204030204" pitchFamily="34" charset="0"/>
              <a:cs typeface="Times New Roman" panose="02020603050405020304" pitchFamily="18" charset="0"/>
            </a:endParaRPr>
          </a:p>
          <a:p>
            <a:pPr marL="457200"/>
            <a:r>
              <a:rPr lang="en-US" sz="1800" dirty="0">
                <a:effectLst/>
                <a:latin typeface="+mj-lt"/>
                <a:ea typeface="Calibri" panose="020F0502020204030204" pitchFamily="34" charset="0"/>
                <a:cs typeface="Times New Roman" panose="02020603050405020304" pitchFamily="18" charset="0"/>
              </a:rPr>
              <a:t>Number of devices = Total available bandwidth / Bandwidth per device </a:t>
            </a:r>
          </a:p>
          <a:p>
            <a:pPr marL="457200"/>
            <a:r>
              <a:rPr lang="en-US" sz="1800" dirty="0">
                <a:effectLst/>
                <a:latin typeface="+mj-lt"/>
                <a:ea typeface="Calibri" panose="020F0502020204030204" pitchFamily="34" charset="0"/>
                <a:cs typeface="Times New Roman" panose="02020603050405020304" pitchFamily="18" charset="0"/>
              </a:rPr>
              <a:t>= 80 MHz / 0.5 MHz = 160 devices</a:t>
            </a:r>
            <a:endParaRPr lang="en-SG" sz="1800" dirty="0">
              <a:effectLst/>
              <a:latin typeface="+mj-lt"/>
              <a:ea typeface="Calibri" panose="020F0502020204030204" pitchFamily="34" charset="0"/>
              <a:cs typeface="Times New Roman" panose="02020603050405020304" pitchFamily="18" charset="0"/>
            </a:endParaRPr>
          </a:p>
          <a:p>
            <a:pPr marL="457200"/>
            <a:r>
              <a:rPr lang="en-US" sz="1800" dirty="0">
                <a:effectLst/>
                <a:latin typeface="+mj-lt"/>
                <a:ea typeface="Calibri" panose="020F0502020204030204" pitchFamily="34" charset="0"/>
                <a:cs typeface="Times New Roman" panose="02020603050405020304" pitchFamily="18" charset="0"/>
              </a:rPr>
              <a:t> </a:t>
            </a:r>
            <a:endParaRPr lang="en-SG" sz="1800" dirty="0">
              <a:effectLst/>
              <a:latin typeface="+mj-lt"/>
              <a:ea typeface="Calibri" panose="020F0502020204030204" pitchFamily="34" charset="0"/>
              <a:cs typeface="Times New Roman" panose="02020603050405020304" pitchFamily="18" charset="0"/>
            </a:endParaRPr>
          </a:p>
          <a:p>
            <a:pPr marL="457200"/>
            <a:r>
              <a:rPr lang="en-US" sz="1800" dirty="0">
                <a:effectLst/>
                <a:latin typeface="+mj-lt"/>
                <a:ea typeface="Calibri" panose="020F0502020204030204" pitchFamily="34" charset="0"/>
                <a:cs typeface="Times New Roman" panose="02020603050405020304" pitchFamily="18" charset="0"/>
              </a:rPr>
              <a:t>Assuming all devices operate in non-overlapping frequency bands, up to 160 concurrently transmitting IoT devices can be supported at the base station.</a:t>
            </a:r>
            <a:endParaRPr lang="en-SG"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380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19" y="136525"/>
            <a:ext cx="10320477" cy="1485900"/>
          </a:xfrm>
        </p:spPr>
        <p:txBody>
          <a:bodyPr/>
          <a:lstStyle/>
          <a:p>
            <a:r>
              <a:rPr lang="en-US" dirty="0"/>
              <a:t>One of the last year’s question</a:t>
            </a:r>
          </a:p>
        </p:txBody>
      </p:sp>
      <p:sp>
        <p:nvSpPr>
          <p:cNvPr id="5" name="Slide Number Placeholder 4"/>
          <p:cNvSpPr>
            <a:spLocks noGrp="1"/>
          </p:cNvSpPr>
          <p:nvPr>
            <p:ph type="sldNum" sz="quarter" idx="12"/>
          </p:nvPr>
        </p:nvSpPr>
        <p:spPr/>
        <p:txBody>
          <a:bodyPr/>
          <a:lstStyle/>
          <a:p>
            <a:fld id="{69E57DC2-970A-4B3E-BB1C-7A09969E49DF}" type="slidenum">
              <a:rPr lang="en-US" smtClean="0"/>
              <a:t>63</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352319" y="1237951"/>
            <a:ext cx="11682484" cy="219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15000"/>
              </a:lnSpc>
            </a:pPr>
            <a:r>
              <a:rPr lang="en-US" sz="2400" dirty="0">
                <a:effectLst/>
                <a:latin typeface="+mj-lt"/>
                <a:ea typeface="SimSun" panose="02010600030101010101" pitchFamily="2" charset="-122"/>
                <a:cs typeface="Times New Roman" panose="02020603050405020304" pitchFamily="18" charset="0"/>
              </a:rPr>
              <a:t>c) What would be the medium access control mechanism and modulation scheme that you would like to use in this deployment? 					</a:t>
            </a:r>
            <a:r>
              <a:rPr lang="en-US"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(1 point)</a:t>
            </a:r>
            <a:endParaRPr lang="en-SG" sz="2400" dirty="0">
              <a:effectLst/>
              <a:latin typeface="+mj-lt"/>
              <a:ea typeface="SimSun" panose="02010600030101010101" pitchFamily="2" charset="-122"/>
              <a:cs typeface="Times New Roman" panose="02020603050405020304" pitchFamily="18" charset="0"/>
            </a:endParaRPr>
          </a:p>
          <a:p>
            <a:pPr lvl="0" algn="just">
              <a:lnSpc>
                <a:spcPct val="115000"/>
              </a:lnSpc>
            </a:pPr>
            <a:r>
              <a:rPr lang="en-US" sz="2400" dirty="0">
                <a:effectLst/>
                <a:latin typeface="+mj-lt"/>
                <a:ea typeface="SimSun" panose="02010600030101010101" pitchFamily="2" charset="-122"/>
                <a:cs typeface="Times New Roman" panose="02020603050405020304" pitchFamily="18" charset="0"/>
              </a:rPr>
              <a:t>d) If you were to design a custom protocol for communication between IoT devices and the base station, how would you structure the packet? Describe the various fields, their sizes, and any other relevant information.        					</a:t>
            </a:r>
            <a:r>
              <a:rPr lang="en-SG"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(1 point)</a:t>
            </a:r>
            <a:endParaRPr lang="en-SG" sz="24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03581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19" y="136525"/>
            <a:ext cx="10320477" cy="1485900"/>
          </a:xfrm>
        </p:spPr>
        <p:txBody>
          <a:bodyPr/>
          <a:lstStyle/>
          <a:p>
            <a:r>
              <a:rPr lang="en-US" dirty="0"/>
              <a:t>One of the last year’s question</a:t>
            </a:r>
          </a:p>
        </p:txBody>
      </p:sp>
      <p:sp>
        <p:nvSpPr>
          <p:cNvPr id="5" name="Slide Number Placeholder 4"/>
          <p:cNvSpPr>
            <a:spLocks noGrp="1"/>
          </p:cNvSpPr>
          <p:nvPr>
            <p:ph type="sldNum" sz="quarter" idx="12"/>
          </p:nvPr>
        </p:nvSpPr>
        <p:spPr/>
        <p:txBody>
          <a:bodyPr/>
          <a:lstStyle/>
          <a:p>
            <a:fld id="{69E57DC2-970A-4B3E-BB1C-7A09969E49DF}" type="slidenum">
              <a:rPr lang="en-US" smtClean="0"/>
              <a:t>64</a:t>
            </a:fld>
            <a:endParaRPr lang="en-US" dirty="0"/>
          </a:p>
        </p:txBody>
      </p:sp>
      <p:sp>
        <p:nvSpPr>
          <p:cNvPr id="6" name="Rectangle 1">
            <a:extLst>
              <a:ext uri="{FF2B5EF4-FFF2-40B4-BE49-F238E27FC236}">
                <a16:creationId xmlns:a16="http://schemas.microsoft.com/office/drawing/2014/main" id="{191850E8-BB41-CAC4-F8E5-81701DA02154}"/>
              </a:ext>
            </a:extLst>
          </p:cNvPr>
          <p:cNvSpPr>
            <a:spLocks noChangeArrowheads="1"/>
          </p:cNvSpPr>
          <p:nvPr/>
        </p:nvSpPr>
        <p:spPr bwMode="auto">
          <a:xfrm>
            <a:off x="352319" y="1237951"/>
            <a:ext cx="11682484" cy="219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15000"/>
              </a:lnSpc>
            </a:pPr>
            <a:r>
              <a:rPr lang="en-US" sz="2400" dirty="0">
                <a:effectLst/>
                <a:latin typeface="+mj-lt"/>
                <a:ea typeface="SimSun" panose="02010600030101010101" pitchFamily="2" charset="-122"/>
                <a:cs typeface="Times New Roman" panose="02020603050405020304" pitchFamily="18" charset="0"/>
              </a:rPr>
              <a:t>c) What would be the medium access control mechanism and modulation scheme that you would like to use in this deployment? 					</a:t>
            </a:r>
            <a:r>
              <a:rPr lang="en-US"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(1 point)</a:t>
            </a:r>
            <a:endParaRPr lang="en-SG" sz="2400" dirty="0">
              <a:effectLst/>
              <a:latin typeface="+mj-lt"/>
              <a:ea typeface="SimSun" panose="02010600030101010101" pitchFamily="2" charset="-122"/>
              <a:cs typeface="Times New Roman" panose="02020603050405020304" pitchFamily="18" charset="0"/>
            </a:endParaRPr>
          </a:p>
          <a:p>
            <a:pPr lvl="0" algn="just">
              <a:lnSpc>
                <a:spcPct val="115000"/>
              </a:lnSpc>
            </a:pPr>
            <a:r>
              <a:rPr lang="en-US" sz="2400" dirty="0">
                <a:effectLst/>
                <a:latin typeface="+mj-lt"/>
                <a:ea typeface="SimSun" panose="02010600030101010101" pitchFamily="2" charset="-122"/>
                <a:cs typeface="Times New Roman" panose="02020603050405020304" pitchFamily="18" charset="0"/>
              </a:rPr>
              <a:t>d) If you were to design a custom protocol for communication between IoT devices and the base station, how would you structure the packet? Describe the various fields, their sizes, and any other relevant information.        					</a:t>
            </a:r>
            <a:r>
              <a:rPr lang="en-SG" sz="2400" dirty="0">
                <a:latin typeface="+mj-lt"/>
                <a:ea typeface="SimSun" panose="02010600030101010101" pitchFamily="2" charset="-122"/>
                <a:cs typeface="Times New Roman" panose="02020603050405020304" pitchFamily="18" charset="0"/>
              </a:rPr>
              <a:t>   	             </a:t>
            </a:r>
            <a:r>
              <a:rPr lang="en-US" sz="2400" b="1" dirty="0">
                <a:effectLst/>
                <a:latin typeface="+mj-lt"/>
                <a:ea typeface="SimSun" panose="02010600030101010101" pitchFamily="2" charset="-122"/>
                <a:cs typeface="Times New Roman" panose="02020603050405020304" pitchFamily="18" charset="0"/>
              </a:rPr>
              <a:t>(1 point)</a:t>
            </a:r>
            <a:endParaRPr lang="en-SG" sz="2400" dirty="0">
              <a:effectLst/>
              <a:latin typeface="+mj-lt"/>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C850439C-B67C-61C6-26B6-F18DEE564179}"/>
              </a:ext>
            </a:extLst>
          </p:cNvPr>
          <p:cNvSpPr txBox="1"/>
          <p:nvPr/>
        </p:nvSpPr>
        <p:spPr>
          <a:xfrm>
            <a:off x="531126" y="3676589"/>
            <a:ext cx="11397017" cy="2677656"/>
          </a:xfrm>
          <a:prstGeom prst="rect">
            <a:avLst/>
          </a:prstGeom>
          <a:noFill/>
        </p:spPr>
        <p:txBody>
          <a:bodyPr wrap="square">
            <a:spAutoFit/>
          </a:bodyPr>
          <a:lstStyle/>
          <a:p>
            <a:pPr lvl="0" algn="just"/>
            <a:r>
              <a:rPr lang="en-US" sz="2400" dirty="0">
                <a:effectLst/>
                <a:latin typeface="+mj-lt"/>
                <a:ea typeface="Calibri" panose="020F0502020204030204" pitchFamily="34" charset="0"/>
                <a:cs typeface="Times New Roman" panose="02020603050405020304" pitchFamily="18" charset="0"/>
              </a:rPr>
              <a:t>c) We would like to use modulation scheme that enables sufficiently large range at low power. Modulation scheme such as FSK, Lora with CSS. We would use simple medium access control mechanism such as Aloha.</a:t>
            </a:r>
            <a:endParaRPr lang="en-SG" sz="2400" dirty="0">
              <a:effectLst/>
              <a:latin typeface="+mj-lt"/>
              <a:ea typeface="Calibri" panose="020F0502020204030204" pitchFamily="34" charset="0"/>
              <a:cs typeface="Times New Roman" panose="02020603050405020304" pitchFamily="18" charset="0"/>
            </a:endParaRPr>
          </a:p>
          <a:p>
            <a:pPr algn="just"/>
            <a:r>
              <a:rPr lang="en-US" sz="2400" b="1" dirty="0">
                <a:effectLst/>
                <a:latin typeface="+mj-lt"/>
                <a:ea typeface="Calibri" panose="020F0502020204030204" pitchFamily="34" charset="0"/>
                <a:cs typeface="Times New Roman" panose="02020603050405020304" pitchFamily="18" charset="0"/>
              </a:rPr>
              <a:t> </a:t>
            </a:r>
            <a:endParaRPr lang="en-SG" sz="2400" dirty="0">
              <a:effectLst/>
              <a:latin typeface="+mj-lt"/>
              <a:ea typeface="Calibri" panose="020F0502020204030204" pitchFamily="34" charset="0"/>
              <a:cs typeface="Times New Roman" panose="02020603050405020304" pitchFamily="18" charset="0"/>
            </a:endParaRPr>
          </a:p>
          <a:p>
            <a:pPr marL="457200" lvl="0" indent="-457200" algn="just">
              <a:buAutoNum type="alphaLcParenR" startAt="4"/>
            </a:pPr>
            <a:r>
              <a:rPr lang="en-US" sz="2400" dirty="0">
                <a:effectLst/>
                <a:latin typeface="+mj-lt"/>
                <a:ea typeface="Calibri" panose="020F0502020204030204" pitchFamily="34" charset="0"/>
                <a:cs typeface="Times New Roman" panose="02020603050405020304" pitchFamily="18" charset="0"/>
              </a:rPr>
              <a:t>One example: </a:t>
            </a:r>
            <a:endParaRPr lang="en-SG" sz="2400" dirty="0">
              <a:latin typeface="+mj-lt"/>
              <a:ea typeface="Calibri" panose="020F0502020204030204" pitchFamily="34" charset="0"/>
              <a:cs typeface="Times New Roman" panose="02020603050405020304" pitchFamily="18" charset="0"/>
            </a:endParaRPr>
          </a:p>
          <a:p>
            <a:pPr lvl="0" algn="just"/>
            <a:r>
              <a:rPr lang="en-US" sz="2400" dirty="0">
                <a:effectLst/>
                <a:latin typeface="+mj-lt"/>
                <a:ea typeface="Calibri" panose="020F0502020204030204" pitchFamily="34" charset="0"/>
                <a:cs typeface="Times New Roman" panose="02020603050405020304" pitchFamily="18" charset="0"/>
              </a:rPr>
              <a:t>Preamble (8 bits), Packet Length (8 bits), Device ID (16 bits), Timestamp (32 bits), Soil Humidity (16 bits), Soil Temperature (16 bits), Battery Level (8 bits), CRC (16 bits)</a:t>
            </a:r>
            <a:endParaRPr lang="en-SG"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9695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latin typeface="+mj-lt"/>
                <a:sym typeface="Wingdings" pitchFamily="2" charset="2"/>
              </a:rPr>
              <a:t>Communication layers and need for medium access control</a:t>
            </a:r>
          </a:p>
          <a:p>
            <a:r>
              <a:rPr lang="en-US" dirty="0">
                <a:latin typeface="+mj-lt"/>
                <a:sym typeface="Wingdings" pitchFamily="2" charset="2"/>
              </a:rPr>
              <a:t>MAC: Channelization protocols</a:t>
            </a:r>
          </a:p>
          <a:p>
            <a:r>
              <a:rPr lang="en-US" b="1" dirty="0">
                <a:latin typeface="+mj-lt"/>
                <a:sym typeface="Wingdings" pitchFamily="2" charset="2"/>
              </a:rPr>
              <a:t>MAC: Random access protocols</a:t>
            </a:r>
            <a:endParaRPr lang="en-US" b="1" dirty="0">
              <a:solidFill>
                <a:schemeClr val="tx1">
                  <a:lumMod val="65000"/>
                  <a:lumOff val="35000"/>
                </a:schemeClr>
              </a:solidFill>
              <a:latin typeface="+mj-lt"/>
              <a:sym typeface="Wingdings" pitchFamily="2" charset="2"/>
            </a:endParaRPr>
          </a:p>
          <a:p>
            <a:r>
              <a:rPr lang="en-US" dirty="0">
                <a:latin typeface="+mj-lt"/>
                <a:sym typeface="Wingdings" pitchFamily="2" charset="2"/>
              </a:rPr>
              <a:t>Medium access control for internet of things</a:t>
            </a: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65</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656624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dirty="0"/>
              <a:t>Random Access Protocols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66</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3902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982682" y="425450"/>
            <a:ext cx="10371117" cy="914400"/>
          </a:xfrm>
        </p:spPr>
        <p:txBody>
          <a:bodyPr>
            <a:normAutofit/>
          </a:bodyPr>
          <a:lstStyle/>
          <a:p>
            <a:pPr eaLnBrk="1" hangingPunct="1"/>
            <a:r>
              <a:rPr lang="en-US" dirty="0"/>
              <a:t>Random access medium access control protocols</a:t>
            </a:r>
          </a:p>
        </p:txBody>
      </p:sp>
      <p:sp>
        <p:nvSpPr>
          <p:cNvPr id="13316" name="Rectangle 3"/>
          <p:cNvSpPr>
            <a:spLocks noGrp="1" noChangeArrowheads="1"/>
          </p:cNvSpPr>
          <p:nvPr>
            <p:ph idx="1"/>
          </p:nvPr>
        </p:nvSpPr>
        <p:spPr>
          <a:xfrm>
            <a:off x="1100447" y="1371600"/>
            <a:ext cx="10798628" cy="4953000"/>
          </a:xfrm>
        </p:spPr>
        <p:txBody>
          <a:bodyPr/>
          <a:lstStyle/>
          <a:p>
            <a:pPr eaLnBrk="1" hangingPunct="1"/>
            <a:r>
              <a:rPr lang="en-US" dirty="0">
                <a:latin typeface="+mj-lt"/>
              </a:rPr>
              <a:t>No coordination</a:t>
            </a:r>
          </a:p>
          <a:p>
            <a:pPr eaLnBrk="1" hangingPunct="1"/>
            <a:endParaRPr lang="en-US" dirty="0">
              <a:latin typeface="+mj-lt"/>
            </a:endParaRPr>
          </a:p>
          <a:p>
            <a:pPr eaLnBrk="1" hangingPunct="1"/>
            <a:r>
              <a:rPr lang="en-US" dirty="0">
                <a:latin typeface="+mj-lt"/>
              </a:rPr>
              <a:t>The simplest: ALOHA</a:t>
            </a:r>
          </a:p>
          <a:p>
            <a:pPr lvl="1" eaLnBrk="1" hangingPunct="1">
              <a:lnSpc>
                <a:spcPct val="90000"/>
              </a:lnSpc>
            </a:pPr>
            <a:r>
              <a:rPr lang="en-US" altLang="en-US" dirty="0">
                <a:latin typeface="+mj-lt"/>
              </a:rPr>
              <a:t>When a node needs to send, it does so. </a:t>
            </a:r>
          </a:p>
          <a:p>
            <a:pPr lvl="1" eaLnBrk="1" hangingPunct="1">
              <a:lnSpc>
                <a:spcPct val="90000"/>
              </a:lnSpc>
            </a:pPr>
            <a:r>
              <a:rPr lang="en-US" altLang="en-US" dirty="0">
                <a:latin typeface="+mj-lt"/>
              </a:rPr>
              <a:t>If it hears an acknowledgment within a given duration, transmission is successful </a:t>
            </a:r>
          </a:p>
          <a:p>
            <a:pPr lvl="1" eaLnBrk="1" hangingPunct="1">
              <a:lnSpc>
                <a:spcPct val="90000"/>
              </a:lnSpc>
            </a:pPr>
            <a:r>
              <a:rPr lang="en-US" altLang="en-US" dirty="0">
                <a:latin typeface="+mj-lt"/>
              </a:rPr>
              <a:t>otherwise, it resends after </a:t>
            </a:r>
            <a:r>
              <a:rPr lang="en-US" altLang="en-US" u="sng" dirty="0">
                <a:latin typeface="+mj-lt"/>
              </a:rPr>
              <a:t>waiting a random amount of time</a:t>
            </a:r>
            <a:r>
              <a:rPr lang="en-US" altLang="en-US" dirty="0">
                <a:latin typeface="+mj-lt"/>
              </a:rPr>
              <a:t>. </a:t>
            </a:r>
          </a:p>
          <a:p>
            <a:pPr eaLnBrk="1" hangingPunct="1">
              <a:lnSpc>
                <a:spcPct val="90000"/>
              </a:lnSpc>
            </a:pPr>
            <a:endParaRPr lang="en-US" dirty="0">
              <a:latin typeface="+mj-lt"/>
            </a:endParaRPr>
          </a:p>
          <a:p>
            <a:pPr eaLnBrk="1" hangingPunct="1">
              <a:lnSpc>
                <a:spcPct val="90000"/>
              </a:lnSpc>
            </a:pPr>
            <a:r>
              <a:rPr lang="en-US" dirty="0">
                <a:latin typeface="+mj-lt"/>
              </a:rPr>
              <a:t>Protocol strength</a:t>
            </a:r>
          </a:p>
          <a:p>
            <a:pPr lvl="1" eaLnBrk="1" hangingPunct="1">
              <a:lnSpc>
                <a:spcPct val="90000"/>
              </a:lnSpc>
            </a:pPr>
            <a:r>
              <a:rPr lang="en-US" dirty="0">
                <a:latin typeface="+mj-lt"/>
              </a:rPr>
              <a:t>minimum overhear </a:t>
            </a:r>
          </a:p>
          <a:p>
            <a:pPr lvl="1" eaLnBrk="1" hangingPunct="1">
              <a:lnSpc>
                <a:spcPct val="90000"/>
              </a:lnSpc>
            </a:pPr>
            <a:r>
              <a:rPr lang="en-US" dirty="0">
                <a:latin typeface="+mj-lt"/>
              </a:rPr>
              <a:t>achieves low delay if the load is light</a:t>
            </a:r>
            <a:endParaRPr lang="en-US" altLang="en-US" dirty="0">
              <a:latin typeface="+mj-lt"/>
            </a:endParaRPr>
          </a:p>
          <a:p>
            <a:pPr lvl="1" eaLnBrk="1" hangingPunct="1"/>
            <a:endParaRPr lang="en-US" dirty="0"/>
          </a:p>
          <a:p>
            <a:pPr lvl="1" eaLnBrk="1" hangingPunct="1"/>
            <a:endParaRPr lang="en-US" dirty="0"/>
          </a:p>
          <a:p>
            <a:pPr eaLnBrk="1" hangingPunct="1"/>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4AB6-B35B-41DC-A853-B7917C3758A2}"/>
              </a:ext>
            </a:extLst>
          </p:cNvPr>
          <p:cNvSpPr>
            <a:spLocks noGrp="1"/>
          </p:cNvSpPr>
          <p:nvPr>
            <p:ph type="title"/>
          </p:nvPr>
        </p:nvSpPr>
        <p:spPr/>
        <p:txBody>
          <a:bodyPr/>
          <a:lstStyle/>
          <a:p>
            <a:r>
              <a:rPr lang="en-US" dirty="0"/>
              <a:t>ALOHA</a:t>
            </a:r>
          </a:p>
        </p:txBody>
      </p:sp>
      <p:sp>
        <p:nvSpPr>
          <p:cNvPr id="3" name="Content Placeholder 2">
            <a:extLst>
              <a:ext uri="{FF2B5EF4-FFF2-40B4-BE49-F238E27FC236}">
                <a16:creationId xmlns:a16="http://schemas.microsoft.com/office/drawing/2014/main" id="{64B6421F-2F5C-48F0-BA55-13C5EFD01E4E}"/>
              </a:ext>
            </a:extLst>
          </p:cNvPr>
          <p:cNvSpPr>
            <a:spLocks noGrp="1"/>
          </p:cNvSpPr>
          <p:nvPr>
            <p:ph idx="1"/>
          </p:nvPr>
        </p:nvSpPr>
        <p:spPr>
          <a:xfrm>
            <a:off x="838200" y="1763917"/>
            <a:ext cx="10515600" cy="4351338"/>
          </a:xfrm>
        </p:spPr>
        <p:txBody>
          <a:bodyPr>
            <a:normAutofit lnSpcReduction="10000"/>
          </a:bodyPr>
          <a:lstStyle/>
          <a:p>
            <a:r>
              <a:rPr lang="en-US" dirty="0" err="1">
                <a:latin typeface="+mj-lt"/>
              </a:rPr>
              <a:t>ALOHAnet</a:t>
            </a:r>
            <a:r>
              <a:rPr lang="en-US" dirty="0">
                <a:latin typeface="+mj-lt"/>
              </a:rPr>
              <a:t> (1971)</a:t>
            </a:r>
          </a:p>
          <a:p>
            <a:pPr lvl="1"/>
            <a:r>
              <a:rPr lang="en-US" dirty="0">
                <a:latin typeface="+mj-lt"/>
              </a:rPr>
              <a:t>University of Hawaii – Norman Abramson</a:t>
            </a:r>
          </a:p>
          <a:p>
            <a:pPr lvl="1"/>
            <a:r>
              <a:rPr lang="en-US" dirty="0">
                <a:latin typeface="+mj-lt"/>
              </a:rPr>
              <a:t>First demonstration of wireless packet network</a:t>
            </a:r>
          </a:p>
          <a:p>
            <a:pPr lvl="1"/>
            <a:endParaRPr lang="en-US" dirty="0">
              <a:latin typeface="+mj-lt"/>
            </a:endParaRPr>
          </a:p>
          <a:p>
            <a:r>
              <a:rPr lang="en-US" dirty="0">
                <a:latin typeface="+mj-lt"/>
              </a:rPr>
              <a:t>Rules</a:t>
            </a:r>
          </a:p>
          <a:p>
            <a:pPr marL="914400" lvl="1" indent="-457200">
              <a:buFont typeface="+mj-lt"/>
              <a:buAutoNum type="arabicPeriod"/>
            </a:pPr>
            <a:r>
              <a:rPr lang="en-US" dirty="0">
                <a:latin typeface="+mj-lt"/>
              </a:rPr>
              <a:t>If you have data to send, send it</a:t>
            </a:r>
          </a:p>
          <a:p>
            <a:pPr marL="457200" lvl="1" indent="0">
              <a:buNone/>
            </a:pPr>
            <a:endParaRPr lang="en-US" dirty="0">
              <a:latin typeface="+mj-lt"/>
            </a:endParaRPr>
          </a:p>
          <a:p>
            <a:r>
              <a:rPr lang="en-US" dirty="0">
                <a:latin typeface="+mj-lt"/>
              </a:rPr>
              <a:t>Two (or more) simultaneous transmissions will collide and be lost</a:t>
            </a:r>
          </a:p>
          <a:p>
            <a:pPr lvl="1"/>
            <a:r>
              <a:rPr lang="en-US" dirty="0">
                <a:latin typeface="+mj-lt"/>
              </a:rPr>
              <a:t>Wait a duration of time for an acknowledgement</a:t>
            </a:r>
          </a:p>
          <a:p>
            <a:pPr lvl="1"/>
            <a:r>
              <a:rPr lang="en-US" dirty="0">
                <a:latin typeface="+mj-lt"/>
              </a:rPr>
              <a:t>If transmission was lost, try sending again “later”</a:t>
            </a:r>
          </a:p>
          <a:p>
            <a:pPr lvl="2"/>
            <a:r>
              <a:rPr lang="en-US" dirty="0">
                <a:latin typeface="+mj-lt"/>
              </a:rPr>
              <a:t>Want some kind of exponential </a:t>
            </a:r>
            <a:r>
              <a:rPr lang="en-US" dirty="0" err="1">
                <a:latin typeface="+mj-lt"/>
              </a:rPr>
              <a:t>backoff</a:t>
            </a:r>
            <a:r>
              <a:rPr lang="en-US" dirty="0">
                <a:latin typeface="+mj-lt"/>
              </a:rPr>
              <a:t> scheme here</a:t>
            </a:r>
          </a:p>
        </p:txBody>
      </p:sp>
      <p:sp>
        <p:nvSpPr>
          <p:cNvPr id="4" name="Slide Number Placeholder 3">
            <a:extLst>
              <a:ext uri="{FF2B5EF4-FFF2-40B4-BE49-F238E27FC236}">
                <a16:creationId xmlns:a16="http://schemas.microsoft.com/office/drawing/2014/main" id="{C39015BE-E7EC-4932-BD6A-01DE833BC1D5}"/>
              </a:ext>
            </a:extLst>
          </p:cNvPr>
          <p:cNvSpPr>
            <a:spLocks noGrp="1"/>
          </p:cNvSpPr>
          <p:nvPr>
            <p:ph type="sldNum" sz="quarter" idx="12"/>
          </p:nvPr>
        </p:nvSpPr>
        <p:spPr/>
        <p:txBody>
          <a:bodyPr/>
          <a:lstStyle/>
          <a:p>
            <a:fld id="{0778C724-3839-4D76-A707-B4C23905D055}" type="slidenum">
              <a:rPr lang="en-US" smtClean="0"/>
              <a:t>68</a:t>
            </a:fld>
            <a:endParaRPr lang="en-US"/>
          </a:p>
        </p:txBody>
      </p:sp>
    </p:spTree>
    <p:extLst>
      <p:ext uri="{BB962C8B-B14F-4D97-AF65-F5344CB8AC3E}">
        <p14:creationId xmlns:p14="http://schemas.microsoft.com/office/powerpoint/2010/main" val="2208706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E443-E774-4F5C-860F-5622A831A0D1}"/>
              </a:ext>
            </a:extLst>
          </p:cNvPr>
          <p:cNvSpPr>
            <a:spLocks noGrp="1"/>
          </p:cNvSpPr>
          <p:nvPr>
            <p:ph type="title"/>
          </p:nvPr>
        </p:nvSpPr>
        <p:spPr/>
        <p:txBody>
          <a:bodyPr/>
          <a:lstStyle/>
          <a:p>
            <a:r>
              <a:rPr lang="en-US" dirty="0"/>
              <a:t>Packet collisions</a:t>
            </a:r>
          </a:p>
        </p:txBody>
      </p:sp>
      <p:sp>
        <p:nvSpPr>
          <p:cNvPr id="3" name="Content Placeholder 2">
            <a:extLst>
              <a:ext uri="{FF2B5EF4-FFF2-40B4-BE49-F238E27FC236}">
                <a16:creationId xmlns:a16="http://schemas.microsoft.com/office/drawing/2014/main" id="{3F19D2E8-1844-4885-92FE-7429456521AF}"/>
              </a:ext>
            </a:extLst>
          </p:cNvPr>
          <p:cNvSpPr>
            <a:spLocks noGrp="1"/>
          </p:cNvSpPr>
          <p:nvPr>
            <p:ph idx="1"/>
          </p:nvPr>
        </p:nvSpPr>
        <p:spPr>
          <a:xfrm>
            <a:off x="838200" y="1355722"/>
            <a:ext cx="10515600" cy="4351338"/>
          </a:xfrm>
        </p:spPr>
        <p:txBody>
          <a:bodyPr/>
          <a:lstStyle/>
          <a:p>
            <a:r>
              <a:rPr lang="en-US" dirty="0">
                <a:latin typeface="+mj-lt"/>
              </a:rPr>
              <a:t>Each packet transmission has a window of vulnerability</a:t>
            </a:r>
          </a:p>
          <a:p>
            <a:pPr lvl="1"/>
            <a:r>
              <a:rPr lang="en-US" dirty="0">
                <a:latin typeface="+mj-lt"/>
              </a:rPr>
              <a:t>Twice the on-air duration of a packet</a:t>
            </a:r>
          </a:p>
          <a:p>
            <a:pPr lvl="1"/>
            <a:r>
              <a:rPr lang="en-US" dirty="0">
                <a:latin typeface="+mj-lt"/>
              </a:rPr>
              <a:t>Transmissions during the packet are bad</a:t>
            </a:r>
          </a:p>
          <a:p>
            <a:pPr lvl="1"/>
            <a:endParaRPr lang="en-US" dirty="0">
              <a:latin typeface="+mj-lt"/>
            </a:endParaRPr>
          </a:p>
          <a:p>
            <a:pPr lvl="1"/>
            <a:endParaRPr lang="en-US" dirty="0">
              <a:latin typeface="+mj-lt"/>
            </a:endParaRPr>
          </a:p>
          <a:p>
            <a:pPr marL="457200" lvl="1" indent="0">
              <a:buNone/>
            </a:pPr>
            <a:endParaRPr lang="en-US" dirty="0">
              <a:latin typeface="+mj-lt"/>
            </a:endParaRPr>
          </a:p>
          <a:p>
            <a:pPr marL="457200" lvl="1" indent="0">
              <a:buNone/>
            </a:pPr>
            <a:r>
              <a:rPr lang="en-US" sz="3200" dirty="0">
                <a:latin typeface="+mj-lt"/>
              </a:rPr>
              <a:t> </a:t>
            </a:r>
            <a:endParaRPr lang="en-US" dirty="0">
              <a:latin typeface="+mj-lt"/>
            </a:endParaRPr>
          </a:p>
          <a:p>
            <a:pPr lvl="1"/>
            <a:r>
              <a:rPr lang="en-US" dirty="0">
                <a:latin typeface="+mj-lt"/>
              </a:rPr>
              <a:t>Transmissions before packet can also be bad</a:t>
            </a:r>
          </a:p>
        </p:txBody>
      </p:sp>
      <p:sp>
        <p:nvSpPr>
          <p:cNvPr id="4" name="Slide Number Placeholder 3">
            <a:extLst>
              <a:ext uri="{FF2B5EF4-FFF2-40B4-BE49-F238E27FC236}">
                <a16:creationId xmlns:a16="http://schemas.microsoft.com/office/drawing/2014/main" id="{368C42B8-A485-4399-9F17-2B66639E7F7D}"/>
              </a:ext>
            </a:extLst>
          </p:cNvPr>
          <p:cNvSpPr>
            <a:spLocks noGrp="1"/>
          </p:cNvSpPr>
          <p:nvPr>
            <p:ph type="sldNum" sz="quarter" idx="12"/>
          </p:nvPr>
        </p:nvSpPr>
        <p:spPr/>
        <p:txBody>
          <a:bodyPr/>
          <a:lstStyle/>
          <a:p>
            <a:fld id="{0778C724-3839-4D76-A707-B4C23905D055}" type="slidenum">
              <a:rPr lang="en-US" smtClean="0"/>
              <a:t>69</a:t>
            </a:fld>
            <a:endParaRPr lang="en-US"/>
          </a:p>
        </p:txBody>
      </p:sp>
      <p:sp>
        <p:nvSpPr>
          <p:cNvPr id="5" name="Rectangle 4">
            <a:extLst>
              <a:ext uri="{FF2B5EF4-FFF2-40B4-BE49-F238E27FC236}">
                <a16:creationId xmlns:a16="http://schemas.microsoft.com/office/drawing/2014/main" id="{CE63D2AB-EB7E-49CF-8111-B7628F4EB8EA}"/>
              </a:ext>
            </a:extLst>
          </p:cNvPr>
          <p:cNvSpPr/>
          <p:nvPr/>
        </p:nvSpPr>
        <p:spPr>
          <a:xfrm>
            <a:off x="5219699" y="2617786"/>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820CC84-9663-4603-A1A7-6E5F85EBA07F}"/>
              </a:ext>
            </a:extLst>
          </p:cNvPr>
          <p:cNvSpPr/>
          <p:nvPr/>
        </p:nvSpPr>
        <p:spPr>
          <a:xfrm>
            <a:off x="5219699" y="4808539"/>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077F67-EC99-442D-9418-3872083EABB9}"/>
              </a:ext>
            </a:extLst>
          </p:cNvPr>
          <p:cNvSpPr/>
          <p:nvPr/>
        </p:nvSpPr>
        <p:spPr>
          <a:xfrm>
            <a:off x="3848099" y="5702302"/>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0FA4E30E-6549-415F-982E-2E65F7332449}"/>
              </a:ext>
            </a:extLst>
          </p:cNvPr>
          <p:cNvSpPr/>
          <p:nvPr/>
        </p:nvSpPr>
        <p:spPr>
          <a:xfrm rot="5400000">
            <a:off x="6419849" y="1771651"/>
            <a:ext cx="342900" cy="2743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98C1C6A1-26B1-4F41-B171-CDD9F72D8E3C}"/>
              </a:ext>
            </a:extLst>
          </p:cNvPr>
          <p:cNvSpPr/>
          <p:nvPr/>
        </p:nvSpPr>
        <p:spPr>
          <a:xfrm rot="5400000">
            <a:off x="3676649" y="3959228"/>
            <a:ext cx="342900" cy="2743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ED9893B7-8F2D-4572-8B7D-129978A68F9A}"/>
              </a:ext>
            </a:extLst>
          </p:cNvPr>
          <p:cNvSpPr/>
          <p:nvPr/>
        </p:nvSpPr>
        <p:spPr>
          <a:xfrm>
            <a:off x="6591299" y="3511549"/>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655761" cy="2656355"/>
          </a:xfrm>
        </p:spPr>
        <p:txBody>
          <a:bodyPr>
            <a:normAutofit/>
          </a:bodyPr>
          <a:lstStyle/>
          <a:p>
            <a:r>
              <a:rPr lang="en-US" dirty="0">
                <a:latin typeface="+mj-lt"/>
              </a:rPr>
              <a:t>First backscatter system: Great seal bug (The Thing) 1945</a:t>
            </a:r>
          </a:p>
          <a:p>
            <a:r>
              <a:rPr lang="en-US" dirty="0">
                <a:latin typeface="+mj-lt"/>
              </a:rPr>
              <a:t>RFIDs: one of the most widely deployed backscatter system</a:t>
            </a:r>
          </a:p>
          <a:p>
            <a:endParaRPr lang="en-US" dirty="0">
              <a:latin typeface="+mj-lt"/>
            </a:endParaRPr>
          </a:p>
        </p:txBody>
      </p:sp>
      <p:pic>
        <p:nvPicPr>
          <p:cNvPr id="7" name="Picture 6" descr="A picture containing music&#10;&#10;Description automatically generated">
            <a:extLst>
              <a:ext uri="{FF2B5EF4-FFF2-40B4-BE49-F238E27FC236}">
                <a16:creationId xmlns:a16="http://schemas.microsoft.com/office/drawing/2014/main" id="{95E11F67-D850-4B98-BBF1-661D1B4DDEE9}"/>
              </a:ext>
            </a:extLst>
          </p:cNvPr>
          <p:cNvPicPr>
            <a:picLocks noChangeAspect="1"/>
          </p:cNvPicPr>
          <p:nvPr/>
        </p:nvPicPr>
        <p:blipFill>
          <a:blip r:embed="rId3"/>
          <a:stretch>
            <a:fillRect/>
          </a:stretch>
        </p:blipFill>
        <p:spPr>
          <a:xfrm>
            <a:off x="1346800" y="3429000"/>
            <a:ext cx="3324102" cy="1572120"/>
          </a:xfrm>
          <a:prstGeom prst="rect">
            <a:avLst/>
          </a:prstGeom>
        </p:spPr>
      </p:pic>
      <p:sp>
        <p:nvSpPr>
          <p:cNvPr id="22" name="TextBox 21">
            <a:extLst>
              <a:ext uri="{FF2B5EF4-FFF2-40B4-BE49-F238E27FC236}">
                <a16:creationId xmlns:a16="http://schemas.microsoft.com/office/drawing/2014/main" id="{F8DC878F-68DA-4136-A6E3-E237605BF3F2}"/>
              </a:ext>
            </a:extLst>
          </p:cNvPr>
          <p:cNvSpPr txBox="1"/>
          <p:nvPr/>
        </p:nvSpPr>
        <p:spPr>
          <a:xfrm>
            <a:off x="588470" y="5395083"/>
            <a:ext cx="5227129" cy="338554"/>
          </a:xfrm>
          <a:prstGeom prst="rect">
            <a:avLst/>
          </a:prstGeom>
          <a:noFill/>
        </p:spPr>
        <p:txBody>
          <a:bodyPr wrap="square" rtlCol="0">
            <a:spAutoFit/>
          </a:bodyPr>
          <a:lstStyle/>
          <a:p>
            <a:pPr algn="ctr"/>
            <a:r>
              <a:rPr lang="en-US" sz="1600" dirty="0">
                <a:latin typeface="+mj-lt"/>
              </a:rPr>
              <a:t>Great Seal Bug (Backscatter device embedded for spying)</a:t>
            </a: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a:t>
            </a:fld>
            <a:endParaRPr lang="sv-SE"/>
          </a:p>
        </p:txBody>
      </p:sp>
      <p:pic>
        <p:nvPicPr>
          <p:cNvPr id="8" name="Picture 7">
            <a:extLst>
              <a:ext uri="{FF2B5EF4-FFF2-40B4-BE49-F238E27FC236}">
                <a16:creationId xmlns:a16="http://schemas.microsoft.com/office/drawing/2014/main" id="{5B8404D4-8FBE-4665-89E8-16592CF0E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956" y="3594210"/>
            <a:ext cx="4179654" cy="1241700"/>
          </a:xfrm>
          <a:prstGeom prst="rect">
            <a:avLst/>
          </a:prstGeom>
        </p:spPr>
      </p:pic>
      <p:sp>
        <p:nvSpPr>
          <p:cNvPr id="9" name="TextBox 8">
            <a:extLst>
              <a:ext uri="{FF2B5EF4-FFF2-40B4-BE49-F238E27FC236}">
                <a16:creationId xmlns:a16="http://schemas.microsoft.com/office/drawing/2014/main" id="{A17EDF66-1A0F-4D4C-B1EC-E9179B1232C4}"/>
              </a:ext>
            </a:extLst>
          </p:cNvPr>
          <p:cNvSpPr txBox="1"/>
          <p:nvPr/>
        </p:nvSpPr>
        <p:spPr>
          <a:xfrm>
            <a:off x="6376403" y="5388852"/>
            <a:ext cx="5227129" cy="338554"/>
          </a:xfrm>
          <a:prstGeom prst="rect">
            <a:avLst/>
          </a:prstGeom>
          <a:noFill/>
        </p:spPr>
        <p:txBody>
          <a:bodyPr wrap="square" rtlCol="0">
            <a:spAutoFit/>
          </a:bodyPr>
          <a:lstStyle/>
          <a:p>
            <a:pPr algn="ctr"/>
            <a:r>
              <a:rPr lang="en-US" sz="1600" dirty="0">
                <a:latin typeface="+mj-lt"/>
              </a:rPr>
              <a:t>RFID System</a:t>
            </a:r>
          </a:p>
        </p:txBody>
      </p:sp>
      <p:sp>
        <p:nvSpPr>
          <p:cNvPr id="14" name="Title 7">
            <a:extLst>
              <a:ext uri="{FF2B5EF4-FFF2-40B4-BE49-F238E27FC236}">
                <a16:creationId xmlns:a16="http://schemas.microsoft.com/office/drawing/2014/main" id="{B7A11929-B063-4C8C-9636-96351C00E8C7}"/>
              </a:ext>
            </a:extLst>
          </p:cNvPr>
          <p:cNvSpPr>
            <a:spLocks noGrp="1"/>
          </p:cNvSpPr>
          <p:nvPr>
            <p:ph type="title"/>
          </p:nvPr>
        </p:nvSpPr>
        <p:spPr>
          <a:xfrm>
            <a:off x="838200" y="365125"/>
            <a:ext cx="10515600" cy="1325563"/>
          </a:xfrm>
        </p:spPr>
        <p:txBody>
          <a:bodyPr>
            <a:normAutofit/>
          </a:bodyPr>
          <a:lstStyle/>
          <a:p>
            <a:r>
              <a:rPr lang="en-US" sz="4000" dirty="0">
                <a:latin typeface="+mn-lt"/>
              </a:rPr>
              <a:t>Backscatter is not a new transmission mechanism</a:t>
            </a:r>
            <a:endParaRPr lang="en-SE" sz="4000" dirty="0">
              <a:latin typeface="+mn-lt"/>
            </a:endParaRPr>
          </a:p>
        </p:txBody>
      </p:sp>
      <p:sp>
        <p:nvSpPr>
          <p:cNvPr id="2" name="Footer Placeholder 1">
            <a:extLst>
              <a:ext uri="{FF2B5EF4-FFF2-40B4-BE49-F238E27FC236}">
                <a16:creationId xmlns:a16="http://schemas.microsoft.com/office/drawing/2014/main" id="{160F5AEE-72E7-4597-BA60-B3BB20823115}"/>
              </a:ext>
            </a:extLst>
          </p:cNvPr>
          <p:cNvSpPr>
            <a:spLocks noGrp="1"/>
          </p:cNvSpPr>
          <p:nvPr>
            <p:ph type="ftr" sz="quarter" idx="11"/>
          </p:nvPr>
        </p:nvSpPr>
        <p:spPr/>
        <p:txBody>
          <a:bodyPr/>
          <a:lstStyle/>
          <a:p>
            <a:r>
              <a:rPr lang="sv-SE" dirty="0" err="1"/>
              <a:t>ambujv@nus.edu.sg</a:t>
            </a:r>
            <a:endParaRPr lang="sv-SE" dirty="0"/>
          </a:p>
        </p:txBody>
      </p:sp>
      <p:pic>
        <p:nvPicPr>
          <p:cNvPr id="5" name="Picture 4" descr="A picture containing text, stationary&#10;&#10;Description automatically generated">
            <a:extLst>
              <a:ext uri="{FF2B5EF4-FFF2-40B4-BE49-F238E27FC236}">
                <a16:creationId xmlns:a16="http://schemas.microsoft.com/office/drawing/2014/main" id="{8320A420-7372-DFB3-423F-27792F6AC6E2}"/>
              </a:ext>
            </a:extLst>
          </p:cNvPr>
          <p:cNvPicPr>
            <a:picLocks noChangeAspect="1"/>
          </p:cNvPicPr>
          <p:nvPr/>
        </p:nvPicPr>
        <p:blipFill>
          <a:blip r:embed="rId5"/>
          <a:stretch>
            <a:fillRect/>
          </a:stretch>
        </p:blipFill>
        <p:spPr>
          <a:xfrm>
            <a:off x="5977103" y="3349028"/>
            <a:ext cx="2633497" cy="1755665"/>
          </a:xfrm>
          <a:prstGeom prst="rect">
            <a:avLst/>
          </a:prstGeom>
        </p:spPr>
      </p:pic>
    </p:spTree>
    <p:extLst>
      <p:ext uri="{BB962C8B-B14F-4D97-AF65-F5344CB8AC3E}">
        <p14:creationId xmlns:p14="http://schemas.microsoft.com/office/powerpoint/2010/main" val="1206533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28282-EA55-4418-A140-A1B8DB07B2F4}"/>
              </a:ext>
            </a:extLst>
          </p:cNvPr>
          <p:cNvSpPr>
            <a:spLocks noGrp="1"/>
          </p:cNvSpPr>
          <p:nvPr>
            <p:ph type="title"/>
          </p:nvPr>
        </p:nvSpPr>
        <p:spPr>
          <a:xfrm>
            <a:off x="838200" y="275368"/>
            <a:ext cx="10515600" cy="1325563"/>
          </a:xfrm>
        </p:spPr>
        <p:txBody>
          <a:bodyPr/>
          <a:lstStyle/>
          <a:p>
            <a:r>
              <a:rPr lang="en-US" dirty="0"/>
              <a:t>Slotted ALOHA</a:t>
            </a:r>
          </a:p>
        </p:txBody>
      </p:sp>
      <p:sp>
        <p:nvSpPr>
          <p:cNvPr id="3" name="Content Placeholder 2">
            <a:extLst>
              <a:ext uri="{FF2B5EF4-FFF2-40B4-BE49-F238E27FC236}">
                <a16:creationId xmlns:a16="http://schemas.microsoft.com/office/drawing/2014/main" id="{17E6D3A4-1367-4A02-8C2E-5369A456C38F}"/>
              </a:ext>
            </a:extLst>
          </p:cNvPr>
          <p:cNvSpPr>
            <a:spLocks noGrp="1"/>
          </p:cNvSpPr>
          <p:nvPr>
            <p:ph idx="1"/>
          </p:nvPr>
        </p:nvSpPr>
        <p:spPr>
          <a:xfrm>
            <a:off x="838200" y="1263651"/>
            <a:ext cx="10515600" cy="4351338"/>
          </a:xfrm>
        </p:spPr>
        <p:txBody>
          <a:bodyPr/>
          <a:lstStyle/>
          <a:p>
            <a:r>
              <a:rPr lang="en-US" dirty="0">
                <a:latin typeface="+mj-lt"/>
              </a:rPr>
              <a:t>Split time into synchronized “slots”</a:t>
            </a:r>
          </a:p>
          <a:p>
            <a:r>
              <a:rPr lang="en-US" dirty="0">
                <a:latin typeface="+mj-lt"/>
              </a:rPr>
              <a:t>Any device can transmit whenever it has data</a:t>
            </a:r>
          </a:p>
          <a:p>
            <a:pPr lvl="1"/>
            <a:r>
              <a:rPr lang="en-US" dirty="0">
                <a:latin typeface="+mj-lt"/>
              </a:rPr>
              <a:t>But it must transmit at the start of a slot</a:t>
            </a:r>
          </a:p>
          <a:p>
            <a:pPr lvl="1"/>
            <a:r>
              <a:rPr lang="en-US" dirty="0">
                <a:latin typeface="+mj-lt"/>
              </a:rPr>
              <a:t>And its transmission cannot be longer than a slot</a:t>
            </a:r>
          </a:p>
          <a:p>
            <a:pPr lvl="1"/>
            <a:r>
              <a:rPr lang="en-US" dirty="0">
                <a:latin typeface="+mj-lt"/>
              </a:rPr>
              <a:t>Removes half of the possibilities for collisions!</a:t>
            </a:r>
          </a:p>
          <a:p>
            <a:pPr lvl="2"/>
            <a:r>
              <a:rPr lang="en-US" dirty="0">
                <a:latin typeface="+mj-lt"/>
              </a:rPr>
              <a:t>At the cost of some synchronization method</a:t>
            </a:r>
          </a:p>
        </p:txBody>
      </p:sp>
      <p:sp>
        <p:nvSpPr>
          <p:cNvPr id="4" name="Slide Number Placeholder 3">
            <a:extLst>
              <a:ext uri="{FF2B5EF4-FFF2-40B4-BE49-F238E27FC236}">
                <a16:creationId xmlns:a16="http://schemas.microsoft.com/office/drawing/2014/main" id="{203BEEA4-8F8E-45C3-81BB-F15D7413DC6F}"/>
              </a:ext>
            </a:extLst>
          </p:cNvPr>
          <p:cNvSpPr>
            <a:spLocks noGrp="1"/>
          </p:cNvSpPr>
          <p:nvPr>
            <p:ph type="sldNum" sz="quarter" idx="12"/>
          </p:nvPr>
        </p:nvSpPr>
        <p:spPr/>
        <p:txBody>
          <a:bodyPr/>
          <a:lstStyle/>
          <a:p>
            <a:fld id="{0778C724-3839-4D76-A707-B4C23905D055}" type="slidenum">
              <a:rPr lang="en-US" smtClean="0"/>
              <a:t>70</a:t>
            </a:fld>
            <a:endParaRPr lang="en-US"/>
          </a:p>
        </p:txBody>
      </p:sp>
      <p:sp>
        <p:nvSpPr>
          <p:cNvPr id="5" name="Rectangle 4">
            <a:extLst>
              <a:ext uri="{FF2B5EF4-FFF2-40B4-BE49-F238E27FC236}">
                <a16:creationId xmlns:a16="http://schemas.microsoft.com/office/drawing/2014/main" id="{9BDC1864-244A-43F6-BD08-E5EB788CCFE8}"/>
              </a:ext>
            </a:extLst>
          </p:cNvPr>
          <p:cNvSpPr/>
          <p:nvPr/>
        </p:nvSpPr>
        <p:spPr>
          <a:xfrm>
            <a:off x="1104899" y="4403728"/>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7B9726-FFC7-4619-A247-845A089D591C}"/>
              </a:ext>
            </a:extLst>
          </p:cNvPr>
          <p:cNvSpPr/>
          <p:nvPr/>
        </p:nvSpPr>
        <p:spPr>
          <a:xfrm>
            <a:off x="4076699" y="5241928"/>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449CED-C034-4778-9369-B3814F749845}"/>
              </a:ext>
            </a:extLst>
          </p:cNvPr>
          <p:cNvSpPr/>
          <p:nvPr/>
        </p:nvSpPr>
        <p:spPr>
          <a:xfrm>
            <a:off x="7073899" y="5257800"/>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06C5F0-FD2C-4929-9441-9DCD99789BF5}"/>
              </a:ext>
            </a:extLst>
          </p:cNvPr>
          <p:cNvSpPr/>
          <p:nvPr/>
        </p:nvSpPr>
        <p:spPr>
          <a:xfrm>
            <a:off x="7073899" y="4416428"/>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23C6357-48D9-4462-A48A-24C1893CAC37}"/>
              </a:ext>
            </a:extLst>
          </p:cNvPr>
          <p:cNvCxnSpPr/>
          <p:nvPr/>
        </p:nvCxnSpPr>
        <p:spPr>
          <a:xfrm>
            <a:off x="3975100" y="3848100"/>
            <a:ext cx="0" cy="250825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5A9E0F-B4FD-4B1B-9EC4-7D4D4BC4A8EE}"/>
              </a:ext>
            </a:extLst>
          </p:cNvPr>
          <p:cNvCxnSpPr/>
          <p:nvPr/>
        </p:nvCxnSpPr>
        <p:spPr>
          <a:xfrm>
            <a:off x="6934200" y="3848100"/>
            <a:ext cx="0" cy="250825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9EB329-6DFB-4654-A6E4-9AE71CF53E1F}"/>
              </a:ext>
            </a:extLst>
          </p:cNvPr>
          <p:cNvCxnSpPr>
            <a:cxnSpLocks/>
          </p:cNvCxnSpPr>
          <p:nvPr/>
        </p:nvCxnSpPr>
        <p:spPr>
          <a:xfrm>
            <a:off x="1346200" y="6191250"/>
            <a:ext cx="1600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F78760-E177-480E-AB97-9F5BCD1E095D}"/>
              </a:ext>
            </a:extLst>
          </p:cNvPr>
          <p:cNvSpPr txBox="1"/>
          <p:nvPr/>
        </p:nvSpPr>
        <p:spPr>
          <a:xfrm>
            <a:off x="1346200" y="5720060"/>
            <a:ext cx="1308090" cy="461665"/>
          </a:xfrm>
          <a:prstGeom prst="rect">
            <a:avLst/>
          </a:prstGeom>
          <a:noFill/>
        </p:spPr>
        <p:txBody>
          <a:bodyPr wrap="square" rtlCol="0">
            <a:spAutoFit/>
          </a:bodyPr>
          <a:lstStyle/>
          <a:p>
            <a:r>
              <a:rPr lang="en-US" sz="2400" dirty="0"/>
              <a:t>time</a:t>
            </a:r>
          </a:p>
        </p:txBody>
      </p:sp>
    </p:spTree>
    <p:extLst>
      <p:ext uri="{BB962C8B-B14F-4D97-AF65-F5344CB8AC3E}">
        <p14:creationId xmlns:p14="http://schemas.microsoft.com/office/powerpoint/2010/main" val="34534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320B-D302-44BC-B383-DD36CC59A4EB}"/>
              </a:ext>
            </a:extLst>
          </p:cNvPr>
          <p:cNvSpPr>
            <a:spLocks noGrp="1"/>
          </p:cNvSpPr>
          <p:nvPr>
            <p:ph type="title"/>
          </p:nvPr>
        </p:nvSpPr>
        <p:spPr>
          <a:xfrm>
            <a:off x="697352" y="81072"/>
            <a:ext cx="10515600" cy="1325563"/>
          </a:xfrm>
        </p:spPr>
        <p:txBody>
          <a:bodyPr/>
          <a:lstStyle/>
          <a:p>
            <a:r>
              <a:rPr lang="en-US" dirty="0"/>
              <a:t>ALOHA throughput</a:t>
            </a:r>
          </a:p>
        </p:txBody>
      </p:sp>
      <p:sp>
        <p:nvSpPr>
          <p:cNvPr id="3" name="Content Placeholder 2">
            <a:extLst>
              <a:ext uri="{FF2B5EF4-FFF2-40B4-BE49-F238E27FC236}">
                <a16:creationId xmlns:a16="http://schemas.microsoft.com/office/drawing/2014/main" id="{1D49073B-E265-476D-953F-0C4B2EC9EDB6}"/>
              </a:ext>
            </a:extLst>
          </p:cNvPr>
          <p:cNvSpPr>
            <a:spLocks noGrp="1"/>
          </p:cNvSpPr>
          <p:nvPr>
            <p:ph idx="1"/>
          </p:nvPr>
        </p:nvSpPr>
        <p:spPr>
          <a:xfrm>
            <a:off x="607595" y="1143000"/>
            <a:ext cx="4688305" cy="5029200"/>
          </a:xfrm>
        </p:spPr>
        <p:txBody>
          <a:bodyPr>
            <a:normAutofit/>
          </a:bodyPr>
          <a:lstStyle/>
          <a:p>
            <a:r>
              <a:rPr lang="en-US" dirty="0">
                <a:latin typeface="+mj-lt"/>
              </a:rPr>
              <a:t>It can be shown that traffic maxes out at</a:t>
            </a:r>
          </a:p>
          <a:p>
            <a:pPr lvl="1"/>
            <a:r>
              <a:rPr lang="en-US" sz="2800" dirty="0">
                <a:latin typeface="+mj-lt"/>
              </a:rPr>
              <a:t>ALOHA: 18.4%</a:t>
            </a:r>
          </a:p>
          <a:p>
            <a:pPr lvl="1"/>
            <a:r>
              <a:rPr lang="en-US" sz="2800" dirty="0">
                <a:latin typeface="+mj-lt"/>
              </a:rPr>
              <a:t>Slotted ALOHA: 36.8%</a:t>
            </a:r>
          </a:p>
          <a:p>
            <a:pPr lvl="1"/>
            <a:endParaRPr lang="en-US" sz="2800" dirty="0">
              <a:latin typeface="+mj-lt"/>
            </a:endParaRPr>
          </a:p>
          <a:p>
            <a:r>
              <a:rPr lang="en-US" dirty="0">
                <a:latin typeface="+mj-lt"/>
              </a:rPr>
              <a:t>Assuming Poisson distribution of transmission attempts</a:t>
            </a:r>
          </a:p>
          <a:p>
            <a:endParaRPr lang="en-US" dirty="0">
              <a:latin typeface="+mj-lt"/>
            </a:endParaRPr>
          </a:p>
          <a:p>
            <a:r>
              <a:rPr lang="en-US" dirty="0">
                <a:latin typeface="+mj-lt"/>
              </a:rPr>
              <a:t>Slotted throughput is double because the “before” collisions can no longer occur</a:t>
            </a:r>
          </a:p>
        </p:txBody>
      </p:sp>
      <p:sp>
        <p:nvSpPr>
          <p:cNvPr id="4" name="Slide Number Placeholder 3">
            <a:extLst>
              <a:ext uri="{FF2B5EF4-FFF2-40B4-BE49-F238E27FC236}">
                <a16:creationId xmlns:a16="http://schemas.microsoft.com/office/drawing/2014/main" id="{0131CA0B-40E2-4CDC-88DE-206DA4606007}"/>
              </a:ext>
            </a:extLst>
          </p:cNvPr>
          <p:cNvSpPr>
            <a:spLocks noGrp="1"/>
          </p:cNvSpPr>
          <p:nvPr>
            <p:ph type="sldNum" sz="quarter" idx="12"/>
          </p:nvPr>
        </p:nvSpPr>
        <p:spPr/>
        <p:txBody>
          <a:bodyPr/>
          <a:lstStyle/>
          <a:p>
            <a:fld id="{0778C724-3839-4D76-A707-B4C23905D055}" type="slidenum">
              <a:rPr lang="en-US" smtClean="0"/>
              <a:t>71</a:t>
            </a:fld>
            <a:endParaRPr lang="en-US"/>
          </a:p>
        </p:txBody>
      </p:sp>
      <p:pic>
        <p:nvPicPr>
          <p:cNvPr id="1026" name="Picture 2" descr="Throughput vs. Traffic Load of Pure Aloha and Slotted Aloha.">
            <a:extLst>
              <a:ext uri="{FF2B5EF4-FFF2-40B4-BE49-F238E27FC236}">
                <a16:creationId xmlns:a16="http://schemas.microsoft.com/office/drawing/2014/main" id="{31652012-34E6-424E-AD94-A76BF419B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18" y="1739041"/>
            <a:ext cx="5621382" cy="438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99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035908" y="476003"/>
            <a:ext cx="10922544" cy="1143000"/>
          </a:xfrm>
        </p:spPr>
        <p:txBody>
          <a:bodyPr/>
          <a:lstStyle/>
          <a:p>
            <a:pPr eaLnBrk="1" hangingPunct="1"/>
            <a:r>
              <a:rPr lang="en-US" dirty="0"/>
              <a:t>Carrier Sense Multiple Access</a:t>
            </a:r>
          </a:p>
        </p:txBody>
      </p:sp>
      <p:sp>
        <p:nvSpPr>
          <p:cNvPr id="17412" name="Rectangle 3"/>
          <p:cNvSpPr>
            <a:spLocks noGrp="1" noChangeArrowheads="1"/>
          </p:cNvSpPr>
          <p:nvPr>
            <p:ph idx="1"/>
          </p:nvPr>
        </p:nvSpPr>
        <p:spPr>
          <a:xfrm>
            <a:off x="1035908" y="1764475"/>
            <a:ext cx="10922544" cy="4861956"/>
          </a:xfrm>
        </p:spPr>
        <p:txBody>
          <a:bodyPr>
            <a:normAutofit/>
          </a:bodyPr>
          <a:lstStyle/>
          <a:p>
            <a:pPr eaLnBrk="1" hangingPunct="1"/>
            <a:r>
              <a:rPr lang="en-US" dirty="0">
                <a:latin typeface="+mj-lt"/>
              </a:rPr>
              <a:t>Carrier Sense Multiple Access:</a:t>
            </a:r>
          </a:p>
          <a:p>
            <a:pPr lvl="1" eaLnBrk="1" hangingPunct="1"/>
            <a:r>
              <a:rPr lang="en-US" dirty="0">
                <a:latin typeface="+mj-lt"/>
              </a:rPr>
              <a:t>sense carrier </a:t>
            </a:r>
          </a:p>
          <a:p>
            <a:pPr lvl="1" eaLnBrk="1" hangingPunct="1"/>
            <a:r>
              <a:rPr lang="en-US" dirty="0">
                <a:latin typeface="+mj-lt"/>
              </a:rPr>
              <a:t>If idle, </a:t>
            </a:r>
          </a:p>
          <a:p>
            <a:pPr lvl="2" eaLnBrk="1" hangingPunct="1"/>
            <a:r>
              <a:rPr lang="en-US" sz="2400" dirty="0">
                <a:latin typeface="+mj-lt"/>
              </a:rPr>
              <a:t>send</a:t>
            </a:r>
          </a:p>
          <a:p>
            <a:pPr lvl="2" eaLnBrk="1" hangingPunct="1"/>
            <a:r>
              <a:rPr lang="en-US" sz="2400" dirty="0">
                <a:latin typeface="+mj-lt"/>
              </a:rPr>
              <a:t>wait for </a:t>
            </a:r>
            <a:r>
              <a:rPr lang="en-US" sz="2400" dirty="0" err="1">
                <a:latin typeface="+mj-lt"/>
              </a:rPr>
              <a:t>ack</a:t>
            </a:r>
            <a:endParaRPr lang="en-US" sz="2400" dirty="0">
              <a:latin typeface="+mj-lt"/>
            </a:endParaRPr>
          </a:p>
          <a:p>
            <a:pPr lvl="2" eaLnBrk="1" hangingPunct="1"/>
            <a:r>
              <a:rPr lang="en-US" sz="2400" dirty="0">
                <a:latin typeface="+mj-lt"/>
              </a:rPr>
              <a:t>If there isn’t one, assume there was a collision, retransmit</a:t>
            </a:r>
          </a:p>
          <a:p>
            <a:pPr eaLnBrk="1" hangingPunct="1"/>
            <a:endParaRPr lang="en-US" dirty="0">
              <a:latin typeface="+mj-lt"/>
            </a:endParaRPr>
          </a:p>
          <a:p>
            <a:pPr eaLnBrk="1" hangingPunct="1"/>
            <a:endParaRPr lang="en-US" dirty="0">
              <a:latin typeface="+mj-lt"/>
            </a:endParaRPr>
          </a:p>
          <a:p>
            <a:pPr eaLnBrk="1" hangingPunct="1"/>
            <a:r>
              <a:rPr lang="en-US" dirty="0">
                <a:latin typeface="+mj-lt"/>
              </a:rPr>
              <a:t>Should we transmit </a:t>
            </a:r>
            <a:r>
              <a:rPr lang="en-US" u="sng" dirty="0">
                <a:latin typeface="+mj-lt"/>
              </a:rPr>
              <a:t>immediately</a:t>
            </a:r>
            <a:r>
              <a:rPr lang="en-US" dirty="0">
                <a:latin typeface="+mj-lt"/>
              </a:rPr>
              <a:t> once channel is idle?</a:t>
            </a:r>
          </a:p>
        </p:txBody>
      </p:sp>
      <p:sp>
        <p:nvSpPr>
          <p:cNvPr id="2" name="Slide Number Placeholder 1"/>
          <p:cNvSpPr>
            <a:spLocks noGrp="1"/>
          </p:cNvSpPr>
          <p:nvPr>
            <p:ph type="sldNum" sz="quarter" idx="12"/>
          </p:nvPr>
        </p:nvSpPr>
        <p:spPr/>
        <p:txBody>
          <a:bodyPr/>
          <a:lstStyle/>
          <a:p>
            <a:fld id="{69E57DC2-970A-4B3E-BB1C-7A09969E49DF}" type="slidenum">
              <a:rPr lang="en-US" smtClean="0"/>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838200" y="365125"/>
            <a:ext cx="10906496" cy="1325563"/>
          </a:xfrm>
        </p:spPr>
        <p:txBody>
          <a:bodyPr/>
          <a:lstStyle/>
          <a:p>
            <a:pPr eaLnBrk="1" hangingPunct="1"/>
            <a:r>
              <a:rPr lang="en-US" dirty="0"/>
              <a:t>Carrier Sense Multiple Access/ Collision Avoidance</a:t>
            </a:r>
          </a:p>
        </p:txBody>
      </p:sp>
      <p:sp>
        <p:nvSpPr>
          <p:cNvPr id="21508" name="Rectangle 3"/>
          <p:cNvSpPr>
            <a:spLocks noGrp="1" noChangeArrowheads="1"/>
          </p:cNvSpPr>
          <p:nvPr>
            <p:ph idx="1"/>
          </p:nvPr>
        </p:nvSpPr>
        <p:spPr>
          <a:xfrm>
            <a:off x="838200" y="1854199"/>
            <a:ext cx="11353800" cy="4684713"/>
          </a:xfrm>
        </p:spPr>
        <p:txBody>
          <a:bodyPr>
            <a:normAutofit/>
          </a:bodyPr>
          <a:lstStyle/>
          <a:p>
            <a:pPr eaLnBrk="1" hangingPunct="1">
              <a:lnSpc>
                <a:spcPct val="90000"/>
              </a:lnSpc>
            </a:pPr>
            <a:r>
              <a:rPr lang="en-US" dirty="0">
                <a:latin typeface="+mj-lt"/>
              </a:rPr>
              <a:t>CA – Collision Avoidance</a:t>
            </a:r>
          </a:p>
          <a:p>
            <a:pPr eaLnBrk="1" hangingPunct="1">
              <a:lnSpc>
                <a:spcPct val="90000"/>
              </a:lnSpc>
            </a:pPr>
            <a:endParaRPr lang="en-US" dirty="0">
              <a:latin typeface="+mj-lt"/>
            </a:endParaRPr>
          </a:p>
          <a:p>
            <a:pPr eaLnBrk="1" hangingPunct="1">
              <a:lnSpc>
                <a:spcPct val="90000"/>
              </a:lnSpc>
            </a:pPr>
            <a:r>
              <a:rPr lang="en-US" dirty="0">
                <a:latin typeface="+mj-lt"/>
              </a:rPr>
              <a:t>if the channel is clear, deferred  transmission for a "random" interval</a:t>
            </a:r>
          </a:p>
          <a:p>
            <a:pPr lvl="1" eaLnBrk="1" hangingPunct="1">
              <a:lnSpc>
                <a:spcPct val="90000"/>
              </a:lnSpc>
            </a:pPr>
            <a:r>
              <a:rPr lang="en-US" dirty="0">
                <a:latin typeface="+mj-lt"/>
              </a:rPr>
              <a:t>Choose interval from a uniform distribution with values between 0 and maximum window size </a:t>
            </a:r>
            <a:r>
              <a:rPr lang="en-US" dirty="0" err="1">
                <a:solidFill>
                  <a:srgbClr val="FF0000"/>
                </a:solidFill>
                <a:latin typeface="+mj-lt"/>
              </a:rPr>
              <a:t>W</a:t>
            </a:r>
            <a:r>
              <a:rPr lang="en-US" baseline="-25000" dirty="0" err="1">
                <a:solidFill>
                  <a:srgbClr val="FF0000"/>
                </a:solidFill>
                <a:latin typeface="+mj-lt"/>
              </a:rPr>
              <a:t>max</a:t>
            </a:r>
            <a:r>
              <a:rPr lang="en-US" dirty="0">
                <a:latin typeface="+mj-lt"/>
              </a:rPr>
              <a:t> </a:t>
            </a:r>
          </a:p>
          <a:p>
            <a:pPr lvl="1" eaLnBrk="1" hangingPunct="1">
              <a:lnSpc>
                <a:spcPct val="90000"/>
              </a:lnSpc>
            </a:pPr>
            <a:r>
              <a:rPr lang="en-US" dirty="0">
                <a:latin typeface="+mj-lt"/>
              </a:rPr>
              <a:t>reduces the probability of collisions on the channel</a:t>
            </a:r>
          </a:p>
          <a:p>
            <a:pPr eaLnBrk="1" hangingPunct="1">
              <a:lnSpc>
                <a:spcPct val="90000"/>
              </a:lnSpc>
            </a:pPr>
            <a:endParaRPr lang="en-US" dirty="0">
              <a:latin typeface="+mj-lt"/>
            </a:endParaRPr>
          </a:p>
          <a:p>
            <a:pPr eaLnBrk="1" hangingPunct="1">
              <a:lnSpc>
                <a:spcPct val="90000"/>
              </a:lnSpc>
            </a:pPr>
            <a:r>
              <a:rPr lang="en-US" dirty="0">
                <a:latin typeface="+mj-lt"/>
              </a:rPr>
              <a:t>How large should </a:t>
            </a:r>
            <a:r>
              <a:rPr lang="en-US" dirty="0" err="1">
                <a:latin typeface="+mj-lt"/>
              </a:rPr>
              <a:t>W</a:t>
            </a:r>
            <a:r>
              <a:rPr lang="en-US" baseline="-25000" dirty="0" err="1">
                <a:latin typeface="+mj-lt"/>
              </a:rPr>
              <a:t>max</a:t>
            </a:r>
            <a:r>
              <a:rPr lang="en-US" baseline="-25000" dirty="0">
                <a:latin typeface="+mj-lt"/>
              </a:rPr>
              <a:t> </a:t>
            </a:r>
            <a:r>
              <a:rPr lang="en-US" dirty="0">
                <a:latin typeface="+mj-lt"/>
              </a:rPr>
              <a:t>be?</a:t>
            </a:r>
          </a:p>
          <a:p>
            <a:pPr lvl="1" eaLnBrk="1" hangingPunct="1">
              <a:lnSpc>
                <a:spcPct val="90000"/>
              </a:lnSpc>
            </a:pPr>
            <a:r>
              <a:rPr lang="en-US" dirty="0">
                <a:latin typeface="+mj-lt"/>
              </a:rPr>
              <a:t>If interval is long, time is “wasted” …</a:t>
            </a:r>
          </a:p>
          <a:p>
            <a:pPr lvl="1" eaLnBrk="1" hangingPunct="1">
              <a:lnSpc>
                <a:spcPct val="90000"/>
              </a:lnSpc>
            </a:pPr>
            <a:r>
              <a:rPr lang="en-US" dirty="0">
                <a:latin typeface="+mj-lt"/>
              </a:rPr>
              <a:t>If interval is too short?</a:t>
            </a:r>
          </a:p>
          <a:p>
            <a:pPr marL="0" indent="0">
              <a:buNone/>
            </a:pPr>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73</a:t>
            </a:fld>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dirty="0"/>
              <a:t>CSMA/CA: Choosing </a:t>
            </a:r>
            <a:r>
              <a:rPr lang="en-US" dirty="0" err="1"/>
              <a:t>W</a:t>
            </a:r>
            <a:r>
              <a:rPr lang="en-US" baseline="-25000" dirty="0" err="1"/>
              <a:t>max</a:t>
            </a:r>
            <a:endParaRPr lang="en-US" dirty="0"/>
          </a:p>
        </p:txBody>
      </p:sp>
      <p:sp>
        <p:nvSpPr>
          <p:cNvPr id="861187" name="Rectangle 3"/>
          <p:cNvSpPr>
            <a:spLocks noGrp="1" noChangeArrowheads="1"/>
          </p:cNvSpPr>
          <p:nvPr>
            <p:ph idx="1"/>
          </p:nvPr>
        </p:nvSpPr>
        <p:spPr>
          <a:xfrm>
            <a:off x="838199" y="1539875"/>
            <a:ext cx="11096501" cy="4953000"/>
          </a:xfrm>
        </p:spPr>
        <p:txBody>
          <a:bodyPr>
            <a:normAutofit/>
          </a:bodyPr>
          <a:lstStyle/>
          <a:p>
            <a:pPr>
              <a:tabLst>
                <a:tab pos="1828800" algn="l"/>
                <a:tab pos="5661025" algn="l"/>
              </a:tabLst>
            </a:pPr>
            <a:r>
              <a:rPr lang="en-US" dirty="0">
                <a:latin typeface="+mj-lt"/>
              </a:rPr>
              <a:t>Should </a:t>
            </a:r>
            <a:r>
              <a:rPr lang="en-US" dirty="0" err="1">
                <a:latin typeface="+mj-lt"/>
              </a:rPr>
              <a:t>W</a:t>
            </a:r>
            <a:r>
              <a:rPr lang="en-US" baseline="-25000" dirty="0" err="1">
                <a:latin typeface="+mj-lt"/>
              </a:rPr>
              <a:t>max</a:t>
            </a:r>
            <a:r>
              <a:rPr lang="en-US" baseline="-25000" dirty="0">
                <a:latin typeface="+mj-lt"/>
              </a:rPr>
              <a:t>  </a:t>
            </a:r>
            <a:r>
              <a:rPr lang="en-US" dirty="0">
                <a:latin typeface="+mj-lt"/>
              </a:rPr>
              <a:t>be constant?</a:t>
            </a:r>
          </a:p>
          <a:p>
            <a:pPr>
              <a:tabLst>
                <a:tab pos="1828800" algn="l"/>
                <a:tab pos="5661025" algn="l"/>
              </a:tabLst>
            </a:pPr>
            <a:r>
              <a:rPr lang="en-US" dirty="0">
                <a:latin typeface="+mj-lt"/>
              </a:rPr>
              <a:t>Intuitively, </a:t>
            </a:r>
            <a:r>
              <a:rPr lang="en-US" dirty="0" err="1">
                <a:latin typeface="+mj-lt"/>
              </a:rPr>
              <a:t>W</a:t>
            </a:r>
            <a:r>
              <a:rPr lang="en-US" baseline="-25000" dirty="0" err="1">
                <a:latin typeface="+mj-lt"/>
              </a:rPr>
              <a:t>max</a:t>
            </a:r>
            <a:r>
              <a:rPr lang="en-US" baseline="-25000" dirty="0">
                <a:latin typeface="+mj-lt"/>
              </a:rPr>
              <a:t> </a:t>
            </a:r>
            <a:r>
              <a:rPr lang="en-US" dirty="0">
                <a:latin typeface="+mj-lt"/>
              </a:rPr>
              <a:t>should be small when there is lower chance of collision and vice versa</a:t>
            </a:r>
          </a:p>
          <a:p>
            <a:pPr>
              <a:tabLst>
                <a:tab pos="1828800" algn="l"/>
                <a:tab pos="5661025" algn="l"/>
              </a:tabLst>
            </a:pPr>
            <a:r>
              <a:rPr lang="en-US" dirty="0" err="1">
                <a:latin typeface="+mj-lt"/>
              </a:rPr>
              <a:t>W</a:t>
            </a:r>
            <a:r>
              <a:rPr lang="en-US" baseline="-25000" dirty="0" err="1">
                <a:latin typeface="+mj-lt"/>
              </a:rPr>
              <a:t>max</a:t>
            </a:r>
            <a:r>
              <a:rPr lang="en-US" baseline="-25000" dirty="0">
                <a:latin typeface="+mj-lt"/>
              </a:rPr>
              <a:t> </a:t>
            </a:r>
            <a:r>
              <a:rPr lang="en-US" dirty="0">
                <a:latin typeface="+mj-lt"/>
              </a:rPr>
              <a:t>varies according to the Binary Exponential </a:t>
            </a:r>
            <a:r>
              <a:rPr lang="en-US" dirty="0" err="1">
                <a:latin typeface="+mj-lt"/>
              </a:rPr>
              <a:t>Backoff</a:t>
            </a:r>
            <a:r>
              <a:rPr lang="en-US" dirty="0">
                <a:latin typeface="+mj-lt"/>
              </a:rPr>
              <a:t> (BEB) algorithm. </a:t>
            </a:r>
          </a:p>
          <a:p>
            <a:pPr>
              <a:tabLst>
                <a:tab pos="1828800" algn="l"/>
                <a:tab pos="5661025" algn="l"/>
              </a:tabLst>
            </a:pPr>
            <a:endParaRPr lang="en-US" dirty="0">
              <a:latin typeface="+mj-lt"/>
            </a:endParaRPr>
          </a:p>
          <a:p>
            <a:pPr>
              <a:tabLst>
                <a:tab pos="1828800" algn="l"/>
                <a:tab pos="5661025" algn="l"/>
              </a:tabLst>
            </a:pPr>
            <a:r>
              <a:rPr lang="en-US" dirty="0">
                <a:latin typeface="+mj-lt"/>
              </a:rPr>
              <a:t>Set “slot time” to 2 times the max. propagation delay on the channel</a:t>
            </a:r>
          </a:p>
          <a:p>
            <a:pPr lvl="2">
              <a:tabLst>
                <a:tab pos="1828800" algn="l"/>
                <a:tab pos="5661025" algn="l"/>
              </a:tabLst>
            </a:pPr>
            <a:r>
              <a:rPr lang="en-US" sz="2800" dirty="0">
                <a:latin typeface="+mj-lt"/>
              </a:rPr>
              <a:t>If this is the first transmission, sends immediately </a:t>
            </a:r>
          </a:p>
          <a:p>
            <a:pPr lvl="2">
              <a:tabLst>
                <a:tab pos="1828800" algn="l"/>
                <a:tab pos="5661025" algn="l"/>
              </a:tabLst>
            </a:pPr>
            <a:r>
              <a:rPr lang="en-US" sz="2800" dirty="0">
                <a:latin typeface="+mj-lt"/>
              </a:rPr>
              <a:t>If there is a collision, after </a:t>
            </a:r>
            <a:r>
              <a:rPr lang="en-US" sz="2800" dirty="0" err="1">
                <a:latin typeface="+mj-lt"/>
              </a:rPr>
              <a:t>i-th</a:t>
            </a:r>
            <a:r>
              <a:rPr lang="en-US" sz="2800" dirty="0">
                <a:latin typeface="+mj-lt"/>
              </a:rPr>
              <a:t> collision, </a:t>
            </a:r>
            <a:r>
              <a:rPr lang="en-US" sz="2800" b="1" u="sng" dirty="0">
                <a:latin typeface="+mj-lt"/>
              </a:rPr>
              <a:t>pick </a:t>
            </a:r>
            <a:r>
              <a:rPr lang="en-US" sz="2800" b="1" u="sng" dirty="0" err="1">
                <a:latin typeface="+mj-lt"/>
              </a:rPr>
              <a:t>W</a:t>
            </a:r>
            <a:r>
              <a:rPr lang="en-US" sz="2800" b="1" u="sng" baseline="-25000" dirty="0" err="1">
                <a:latin typeface="+mj-lt"/>
              </a:rPr>
              <a:t>max</a:t>
            </a:r>
            <a:r>
              <a:rPr lang="en-US" sz="2800" b="1" u="sng" dirty="0">
                <a:latin typeface="+mj-lt"/>
              </a:rPr>
              <a:t> randomly between 0 and 2</a:t>
            </a:r>
            <a:r>
              <a:rPr lang="en-US" sz="2800" b="1" u="sng" baseline="30000" dirty="0">
                <a:latin typeface="+mj-lt"/>
              </a:rPr>
              <a:t>i</a:t>
            </a:r>
            <a:r>
              <a:rPr lang="en-US" sz="2800" b="1" u="sng" dirty="0">
                <a:latin typeface="+mj-lt"/>
              </a:rPr>
              <a:t>-1 time slots.</a:t>
            </a:r>
          </a:p>
        </p:txBody>
      </p:sp>
      <p:sp>
        <p:nvSpPr>
          <p:cNvPr id="2" name="Slide Number Placeholder 1"/>
          <p:cNvSpPr>
            <a:spLocks noGrp="1"/>
          </p:cNvSpPr>
          <p:nvPr>
            <p:ph type="sldNum" sz="quarter" idx="12"/>
          </p:nvPr>
        </p:nvSpPr>
        <p:spPr/>
        <p:txBody>
          <a:bodyPr/>
          <a:lstStyle/>
          <a:p>
            <a:fld id="{69E57DC2-970A-4B3E-BB1C-7A09969E49DF}" type="slidenum">
              <a:rPr lang="en-US" smtClean="0"/>
              <a:t>74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1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1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1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11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118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1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708100" y="309748"/>
            <a:ext cx="7200900" cy="1485900"/>
          </a:xfrm>
        </p:spPr>
        <p:txBody>
          <a:bodyPr/>
          <a:lstStyle/>
          <a:p>
            <a:pPr eaLnBrk="1" hangingPunct="1"/>
            <a:r>
              <a:rPr lang="en-US" dirty="0"/>
              <a:t>CSMA/CA: Trade-off</a:t>
            </a:r>
          </a:p>
        </p:txBody>
      </p:sp>
      <p:sp>
        <p:nvSpPr>
          <p:cNvPr id="11268" name="Rectangle 3"/>
          <p:cNvSpPr>
            <a:spLocks noGrp="1" noChangeArrowheads="1"/>
          </p:cNvSpPr>
          <p:nvPr>
            <p:ph idx="1"/>
          </p:nvPr>
        </p:nvSpPr>
        <p:spPr>
          <a:xfrm>
            <a:off x="741533" y="1680358"/>
            <a:ext cx="11276296" cy="4572000"/>
          </a:xfrm>
        </p:spPr>
        <p:txBody>
          <a:bodyPr>
            <a:normAutofit/>
          </a:bodyPr>
          <a:lstStyle/>
          <a:p>
            <a:pPr eaLnBrk="1" hangingPunct="1"/>
            <a:r>
              <a:rPr lang="en-US" dirty="0">
                <a:latin typeface="+mj-lt"/>
              </a:rPr>
              <a:t>What are the Trade-off: </a:t>
            </a:r>
          </a:p>
          <a:p>
            <a:pPr lvl="1" eaLnBrk="1" hangingPunct="1"/>
            <a:r>
              <a:rPr lang="en-US" dirty="0">
                <a:latin typeface="+mj-lt"/>
              </a:rPr>
              <a:t>More aggressive (smaller </a:t>
            </a:r>
            <a:r>
              <a:rPr lang="en-US" dirty="0" err="1">
                <a:latin typeface="+mj-lt"/>
              </a:rPr>
              <a:t>W</a:t>
            </a:r>
            <a:r>
              <a:rPr lang="en-US" baseline="-25000" dirty="0" err="1">
                <a:latin typeface="+mj-lt"/>
              </a:rPr>
              <a:t>max</a:t>
            </a:r>
            <a:r>
              <a:rPr lang="en-US" dirty="0">
                <a:latin typeface="+mj-lt"/>
              </a:rPr>
              <a:t>) – more likely to achieve higher channel utilization, but also more likely to collide </a:t>
            </a:r>
          </a:p>
          <a:p>
            <a:pPr lvl="1" eaLnBrk="1" hangingPunct="1"/>
            <a:r>
              <a:rPr lang="en-US" dirty="0">
                <a:latin typeface="+mj-lt"/>
              </a:rPr>
              <a:t>Less aggressive – lower channel utilization, less likely to collide </a:t>
            </a:r>
          </a:p>
          <a:p>
            <a:pPr eaLnBrk="1" hangingPunct="1"/>
            <a:r>
              <a:rPr lang="en-US" dirty="0">
                <a:latin typeface="+mj-lt"/>
              </a:rPr>
              <a:t>Utilization vs. delay</a:t>
            </a:r>
          </a:p>
          <a:p>
            <a:pPr lvl="1" eaLnBrk="1" hangingPunct="1"/>
            <a:r>
              <a:rPr lang="en-US" dirty="0">
                <a:latin typeface="+mj-lt"/>
              </a:rPr>
              <a:t>Overly aggressive or conservative can increase delay  </a:t>
            </a:r>
          </a:p>
          <a:p>
            <a:pPr eaLnBrk="1" hangingPunct="1"/>
            <a:r>
              <a:rPr lang="en-US" dirty="0">
                <a:latin typeface="+mj-lt"/>
              </a:rPr>
              <a:t>Optimal point depends on </a:t>
            </a:r>
          </a:p>
          <a:p>
            <a:pPr lvl="2" eaLnBrk="1" hangingPunct="1"/>
            <a:r>
              <a:rPr lang="en-US" sz="2400" dirty="0">
                <a:latin typeface="+mj-lt"/>
              </a:rPr>
              <a:t>Number of stations/nodes contenting</a:t>
            </a:r>
          </a:p>
          <a:p>
            <a:pPr lvl="2" eaLnBrk="1" hangingPunct="1"/>
            <a:r>
              <a:rPr lang="en-US" sz="2400" dirty="0">
                <a:latin typeface="+mj-lt"/>
              </a:rPr>
              <a:t>Traffic load</a:t>
            </a:r>
          </a:p>
          <a:p>
            <a:pPr lvl="1" eaLnBrk="1" hangingPunct="1"/>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75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5" y="501650"/>
            <a:ext cx="7800975" cy="762000"/>
          </a:xfrm>
        </p:spPr>
        <p:txBody>
          <a:bodyPr>
            <a:normAutofit/>
          </a:bodyPr>
          <a:lstStyle/>
          <a:p>
            <a:r>
              <a:rPr lang="en-US" dirty="0"/>
              <a:t>Window Size “Tuning”</a:t>
            </a:r>
          </a:p>
        </p:txBody>
      </p:sp>
      <p:sp>
        <p:nvSpPr>
          <p:cNvPr id="3" name="Content Placeholder 2"/>
          <p:cNvSpPr>
            <a:spLocks noGrp="1"/>
          </p:cNvSpPr>
          <p:nvPr>
            <p:ph idx="1"/>
          </p:nvPr>
        </p:nvSpPr>
        <p:spPr>
          <a:xfrm>
            <a:off x="809625" y="1447800"/>
            <a:ext cx="11220079" cy="4724400"/>
          </a:xfrm>
        </p:spPr>
        <p:txBody>
          <a:bodyPr>
            <a:normAutofit/>
          </a:bodyPr>
          <a:lstStyle/>
          <a:p>
            <a:r>
              <a:rPr lang="en-US" dirty="0" err="1">
                <a:latin typeface="+mj-lt"/>
              </a:rPr>
              <a:t>W</a:t>
            </a:r>
            <a:r>
              <a:rPr lang="en-US" baseline="-25000" dirty="0" err="1">
                <a:latin typeface="+mj-lt"/>
              </a:rPr>
              <a:t>max</a:t>
            </a:r>
            <a:r>
              <a:rPr lang="en-US" baseline="-25000" dirty="0">
                <a:latin typeface="+mj-lt"/>
              </a:rPr>
              <a:t>  </a:t>
            </a:r>
            <a:r>
              <a:rPr lang="en-US" dirty="0">
                <a:latin typeface="+mj-lt"/>
              </a:rPr>
              <a:t>window can be varied to change the share of the bandwidth that are allocated to various mobile nodes</a:t>
            </a:r>
          </a:p>
          <a:p>
            <a:r>
              <a:rPr lang="en-US" dirty="0">
                <a:latin typeface="+mj-lt"/>
              </a:rPr>
              <a:t>Main idea: station/node with “smaller” </a:t>
            </a:r>
            <a:r>
              <a:rPr lang="en-US" dirty="0" err="1">
                <a:latin typeface="+mj-lt"/>
              </a:rPr>
              <a:t>W</a:t>
            </a:r>
            <a:r>
              <a:rPr lang="en-US" baseline="-25000" dirty="0" err="1">
                <a:latin typeface="+mj-lt"/>
              </a:rPr>
              <a:t>max</a:t>
            </a:r>
            <a:r>
              <a:rPr lang="en-US" dirty="0">
                <a:latin typeface="+mj-lt"/>
              </a:rPr>
              <a:t> gets larger share of bandwidth</a:t>
            </a:r>
          </a:p>
          <a:p>
            <a:pPr lvl="1"/>
            <a:r>
              <a:rPr lang="en-US" dirty="0">
                <a:latin typeface="+mj-lt"/>
              </a:rPr>
              <a:t>Problem: find the “right” combinations of window sizes for different nodes</a:t>
            </a:r>
          </a:p>
        </p:txBody>
      </p:sp>
      <p:sp>
        <p:nvSpPr>
          <p:cNvPr id="5" name="Slide Number Placeholder 4"/>
          <p:cNvSpPr>
            <a:spLocks noGrp="1"/>
          </p:cNvSpPr>
          <p:nvPr>
            <p:ph type="sldNum" sz="quarter" idx="12"/>
          </p:nvPr>
        </p:nvSpPr>
        <p:spPr/>
        <p:txBody>
          <a:bodyPr/>
          <a:lstStyle/>
          <a:p>
            <a:fld id="{69E57DC2-970A-4B3E-BB1C-7A09969E49DF}" type="slidenum">
              <a:rPr lang="en-US" smtClean="0"/>
              <a:t>76</a:t>
            </a:fld>
            <a:endParaRPr lang="en-US" dirty="0"/>
          </a:p>
        </p:txBody>
      </p:sp>
    </p:spTree>
    <p:extLst>
      <p:ext uri="{BB962C8B-B14F-4D97-AF65-F5344CB8AC3E}">
        <p14:creationId xmlns:p14="http://schemas.microsoft.com/office/powerpoint/2010/main" val="3002149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0219-3CDA-4334-BCF5-9332BED0C1B1}"/>
              </a:ext>
            </a:extLst>
          </p:cNvPr>
          <p:cNvSpPr>
            <a:spLocks noGrp="1"/>
          </p:cNvSpPr>
          <p:nvPr>
            <p:ph type="title"/>
          </p:nvPr>
        </p:nvSpPr>
        <p:spPr/>
        <p:txBody>
          <a:bodyPr/>
          <a:lstStyle/>
          <a:p>
            <a:r>
              <a:rPr lang="en-US" dirty="0"/>
              <a:t>Hidden terminal problem</a:t>
            </a:r>
          </a:p>
        </p:txBody>
      </p:sp>
      <p:sp>
        <p:nvSpPr>
          <p:cNvPr id="4" name="Slide Number Placeholder 3">
            <a:extLst>
              <a:ext uri="{FF2B5EF4-FFF2-40B4-BE49-F238E27FC236}">
                <a16:creationId xmlns:a16="http://schemas.microsoft.com/office/drawing/2014/main" id="{4B593379-EFF8-4266-92C5-3F6A8CB47E23}"/>
              </a:ext>
            </a:extLst>
          </p:cNvPr>
          <p:cNvSpPr>
            <a:spLocks noGrp="1"/>
          </p:cNvSpPr>
          <p:nvPr>
            <p:ph type="sldNum" sz="quarter" idx="12"/>
          </p:nvPr>
        </p:nvSpPr>
        <p:spPr/>
        <p:txBody>
          <a:bodyPr/>
          <a:lstStyle/>
          <a:p>
            <a:fld id="{0778C724-3839-4D76-A707-B4C23905D055}" type="slidenum">
              <a:rPr lang="en-US" smtClean="0"/>
              <a:t>77</a:t>
            </a:fld>
            <a:endParaRPr lang="en-US"/>
          </a:p>
        </p:txBody>
      </p:sp>
      <p:sp>
        <p:nvSpPr>
          <p:cNvPr id="5" name="Pentagon 4">
            <a:extLst>
              <a:ext uri="{FF2B5EF4-FFF2-40B4-BE49-F238E27FC236}">
                <a16:creationId xmlns:a16="http://schemas.microsoft.com/office/drawing/2014/main" id="{1025D2A3-4CF4-4928-BDB5-9B233E59AC01}"/>
              </a:ext>
            </a:extLst>
          </p:cNvPr>
          <p:cNvSpPr/>
          <p:nvPr/>
        </p:nvSpPr>
        <p:spPr>
          <a:xfrm>
            <a:off x="3365503" y="3644902"/>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4E05490-F461-4771-A8E4-FA36EEEA58A4}"/>
              </a:ext>
            </a:extLst>
          </p:cNvPr>
          <p:cNvSpPr/>
          <p:nvPr/>
        </p:nvSpPr>
        <p:spPr>
          <a:xfrm>
            <a:off x="1076327" y="1355726"/>
            <a:ext cx="4908549" cy="4908549"/>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A21D4ADA-7C2D-4493-AB99-8A85EFB3D9B7}"/>
              </a:ext>
            </a:extLst>
          </p:cNvPr>
          <p:cNvSpPr/>
          <p:nvPr/>
        </p:nvSpPr>
        <p:spPr>
          <a:xfrm>
            <a:off x="7308849" y="3810000"/>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221B3B-9A09-421D-AD23-548A1E8B6D7C}"/>
              </a:ext>
            </a:extLst>
          </p:cNvPr>
          <p:cNvSpPr/>
          <p:nvPr/>
        </p:nvSpPr>
        <p:spPr>
          <a:xfrm>
            <a:off x="5019674" y="1520825"/>
            <a:ext cx="4908548" cy="4908548"/>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8 Points 8">
            <a:extLst>
              <a:ext uri="{FF2B5EF4-FFF2-40B4-BE49-F238E27FC236}">
                <a16:creationId xmlns:a16="http://schemas.microsoft.com/office/drawing/2014/main" id="{4ACEA635-2E6B-4D3C-B734-694738D00891}"/>
              </a:ext>
            </a:extLst>
          </p:cNvPr>
          <p:cNvSpPr/>
          <p:nvPr/>
        </p:nvSpPr>
        <p:spPr>
          <a:xfrm>
            <a:off x="5276849" y="3124929"/>
            <a:ext cx="527051" cy="608141"/>
          </a:xfrm>
          <a:prstGeom prst="star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98DD48-95CD-4A7B-B1CD-1F6B0AF23688}"/>
              </a:ext>
            </a:extLst>
          </p:cNvPr>
          <p:cNvSpPr txBox="1"/>
          <p:nvPr/>
        </p:nvSpPr>
        <p:spPr>
          <a:xfrm>
            <a:off x="2263778" y="3213827"/>
            <a:ext cx="1282700" cy="369332"/>
          </a:xfrm>
          <a:prstGeom prst="rect">
            <a:avLst/>
          </a:prstGeom>
          <a:noFill/>
        </p:spPr>
        <p:txBody>
          <a:bodyPr wrap="square" rtlCol="0">
            <a:spAutoFit/>
          </a:bodyPr>
          <a:lstStyle/>
          <a:p>
            <a:r>
              <a:rPr lang="en-US" dirty="0"/>
              <a:t>Device A</a:t>
            </a:r>
          </a:p>
        </p:txBody>
      </p:sp>
      <p:sp>
        <p:nvSpPr>
          <p:cNvPr id="12" name="TextBox 11">
            <a:extLst>
              <a:ext uri="{FF2B5EF4-FFF2-40B4-BE49-F238E27FC236}">
                <a16:creationId xmlns:a16="http://schemas.microsoft.com/office/drawing/2014/main" id="{9F601559-5490-4981-8DE6-511E5EBEED3D}"/>
              </a:ext>
            </a:extLst>
          </p:cNvPr>
          <p:cNvSpPr txBox="1"/>
          <p:nvPr/>
        </p:nvSpPr>
        <p:spPr>
          <a:xfrm>
            <a:off x="7500935" y="3460236"/>
            <a:ext cx="1282700" cy="369332"/>
          </a:xfrm>
          <a:prstGeom prst="rect">
            <a:avLst/>
          </a:prstGeom>
          <a:noFill/>
        </p:spPr>
        <p:txBody>
          <a:bodyPr wrap="square" rtlCol="0">
            <a:spAutoFit/>
          </a:bodyPr>
          <a:lstStyle/>
          <a:p>
            <a:r>
              <a:rPr lang="en-US" dirty="0"/>
              <a:t>Device B</a:t>
            </a:r>
          </a:p>
        </p:txBody>
      </p:sp>
      <p:sp>
        <p:nvSpPr>
          <p:cNvPr id="13" name="TextBox 12">
            <a:extLst>
              <a:ext uri="{FF2B5EF4-FFF2-40B4-BE49-F238E27FC236}">
                <a16:creationId xmlns:a16="http://schemas.microsoft.com/office/drawing/2014/main" id="{511DE608-8DC8-45AC-8F94-A1F8DD7D53C8}"/>
              </a:ext>
            </a:extLst>
          </p:cNvPr>
          <p:cNvSpPr txBox="1"/>
          <p:nvPr/>
        </p:nvSpPr>
        <p:spPr>
          <a:xfrm>
            <a:off x="5094292" y="2755597"/>
            <a:ext cx="1282700" cy="369332"/>
          </a:xfrm>
          <a:prstGeom prst="rect">
            <a:avLst/>
          </a:prstGeom>
          <a:noFill/>
        </p:spPr>
        <p:txBody>
          <a:bodyPr wrap="square" rtlCol="0">
            <a:spAutoFit/>
          </a:bodyPr>
          <a:lstStyle/>
          <a:p>
            <a:r>
              <a:rPr lang="en-US" dirty="0"/>
              <a:t>Device C</a:t>
            </a:r>
          </a:p>
        </p:txBody>
      </p:sp>
    </p:spTree>
    <p:extLst>
      <p:ext uri="{BB962C8B-B14F-4D97-AF65-F5344CB8AC3E}">
        <p14:creationId xmlns:p14="http://schemas.microsoft.com/office/powerpoint/2010/main" val="233681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5D26-6963-4519-B7ED-D9F7749A9E38}"/>
              </a:ext>
            </a:extLst>
          </p:cNvPr>
          <p:cNvSpPr>
            <a:spLocks noGrp="1"/>
          </p:cNvSpPr>
          <p:nvPr>
            <p:ph type="title"/>
          </p:nvPr>
        </p:nvSpPr>
        <p:spPr/>
        <p:txBody>
          <a:bodyPr/>
          <a:lstStyle/>
          <a:p>
            <a:r>
              <a:rPr lang="en-US" dirty="0"/>
              <a:t>CSMA with RTS/CTS</a:t>
            </a:r>
          </a:p>
        </p:txBody>
      </p:sp>
      <p:sp>
        <p:nvSpPr>
          <p:cNvPr id="3" name="Content Placeholder 2">
            <a:extLst>
              <a:ext uri="{FF2B5EF4-FFF2-40B4-BE49-F238E27FC236}">
                <a16:creationId xmlns:a16="http://schemas.microsoft.com/office/drawing/2014/main" id="{CE55ED01-0565-44BF-88F1-007C12158E3D}"/>
              </a:ext>
            </a:extLst>
          </p:cNvPr>
          <p:cNvSpPr>
            <a:spLocks noGrp="1"/>
          </p:cNvSpPr>
          <p:nvPr>
            <p:ph idx="1"/>
          </p:nvPr>
        </p:nvSpPr>
        <p:spPr/>
        <p:txBody>
          <a:bodyPr/>
          <a:lstStyle/>
          <a:p>
            <a:r>
              <a:rPr lang="en-US" dirty="0">
                <a:latin typeface="+mj-lt"/>
              </a:rPr>
              <a:t>Hidden terminal problem means that two transmitters might never be able to detect each other’s transmissions</a:t>
            </a:r>
          </a:p>
          <a:p>
            <a:endParaRPr lang="en-US" dirty="0">
              <a:latin typeface="+mj-lt"/>
            </a:endParaRPr>
          </a:p>
          <a:p>
            <a:r>
              <a:rPr lang="en-US" dirty="0">
                <a:latin typeface="+mj-lt"/>
              </a:rPr>
              <a:t>A partial solution</a:t>
            </a:r>
          </a:p>
          <a:p>
            <a:pPr lvl="1"/>
            <a:r>
              <a:rPr lang="en-US" dirty="0">
                <a:latin typeface="+mj-lt"/>
              </a:rPr>
              <a:t>When channel is idle, transmitter sends a short Request To Send (RTS)</a:t>
            </a:r>
          </a:p>
          <a:p>
            <a:pPr lvl="1"/>
            <a:r>
              <a:rPr lang="en-US" dirty="0">
                <a:latin typeface="+mj-lt"/>
              </a:rPr>
              <a:t>Receiver will send a Clear To Send (CTS) to only one node at a time</a:t>
            </a:r>
          </a:p>
          <a:p>
            <a:pPr lvl="1"/>
            <a:r>
              <a:rPr lang="en-US" dirty="0">
                <a:latin typeface="+mj-lt"/>
              </a:rPr>
              <a:t>RTS collisions are faster and less wasteful than hidden terminal collisions</a:t>
            </a:r>
          </a:p>
          <a:p>
            <a:pPr lvl="1"/>
            <a:r>
              <a:rPr lang="en-US" dirty="0">
                <a:latin typeface="+mj-lt"/>
              </a:rPr>
              <a:t>Downside: overhead is high for waiting for CTS when contention is low</a:t>
            </a:r>
          </a:p>
        </p:txBody>
      </p:sp>
      <p:sp>
        <p:nvSpPr>
          <p:cNvPr id="4" name="Slide Number Placeholder 3">
            <a:extLst>
              <a:ext uri="{FF2B5EF4-FFF2-40B4-BE49-F238E27FC236}">
                <a16:creationId xmlns:a16="http://schemas.microsoft.com/office/drawing/2014/main" id="{0E788F8A-159C-4F02-8578-31A0A00A822B}"/>
              </a:ext>
            </a:extLst>
          </p:cNvPr>
          <p:cNvSpPr>
            <a:spLocks noGrp="1"/>
          </p:cNvSpPr>
          <p:nvPr>
            <p:ph type="sldNum" sz="quarter" idx="12"/>
          </p:nvPr>
        </p:nvSpPr>
        <p:spPr/>
        <p:txBody>
          <a:bodyPr/>
          <a:lstStyle/>
          <a:p>
            <a:fld id="{0778C724-3839-4D76-A707-B4C23905D055}" type="slidenum">
              <a:rPr lang="en-US" smtClean="0"/>
              <a:t>78</a:t>
            </a:fld>
            <a:endParaRPr lang="en-US"/>
          </a:p>
        </p:txBody>
      </p:sp>
    </p:spTree>
    <p:extLst>
      <p:ext uri="{BB962C8B-B14F-4D97-AF65-F5344CB8AC3E}">
        <p14:creationId xmlns:p14="http://schemas.microsoft.com/office/powerpoint/2010/main" val="4170890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a:t>Solving Hidden Terminal Problem</a:t>
            </a:r>
          </a:p>
        </p:txBody>
      </p:sp>
      <p:sp>
        <p:nvSpPr>
          <p:cNvPr id="29700" name="laptop"/>
          <p:cNvSpPr>
            <a:spLocks noEditPoints="1" noChangeArrowheads="1"/>
          </p:cNvSpPr>
          <p:nvPr/>
        </p:nvSpPr>
        <p:spPr bwMode="auto">
          <a:xfrm>
            <a:off x="7848600" y="4419600"/>
            <a:ext cx="914400" cy="9144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6600"/>
          </a:solidFill>
          <a:ln w="28575">
            <a:solidFill>
              <a:srgbClr val="00FFFF"/>
            </a:solidFill>
            <a:miter lim="800000"/>
            <a:headEnd/>
            <a:tailEnd/>
          </a:ln>
        </p:spPr>
        <p:txBody>
          <a:bodyPr/>
          <a:lstStyle/>
          <a:p>
            <a:endParaRPr lang="en-US"/>
          </a:p>
        </p:txBody>
      </p:sp>
      <p:sp>
        <p:nvSpPr>
          <p:cNvPr id="29701" name="laptop"/>
          <p:cNvSpPr>
            <a:spLocks noEditPoints="1" noChangeArrowheads="1"/>
          </p:cNvSpPr>
          <p:nvPr/>
        </p:nvSpPr>
        <p:spPr bwMode="auto">
          <a:xfrm>
            <a:off x="3276600" y="4419600"/>
            <a:ext cx="914400" cy="9144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6600"/>
          </a:solidFill>
          <a:ln w="28575">
            <a:solidFill>
              <a:srgbClr val="00FFFF"/>
            </a:solidFill>
            <a:miter lim="800000"/>
            <a:headEnd/>
            <a:tailEnd/>
          </a:ln>
        </p:spPr>
        <p:txBody>
          <a:bodyPr/>
          <a:lstStyle/>
          <a:p>
            <a:endParaRPr lang="en-US"/>
          </a:p>
        </p:txBody>
      </p:sp>
      <p:sp>
        <p:nvSpPr>
          <p:cNvPr id="882693" name="Oval 5"/>
          <p:cNvSpPr>
            <a:spLocks noChangeArrowheads="1"/>
          </p:cNvSpPr>
          <p:nvPr/>
        </p:nvSpPr>
        <p:spPr bwMode="auto">
          <a:xfrm>
            <a:off x="1905000" y="4388525"/>
            <a:ext cx="4419600" cy="519351"/>
          </a:xfrm>
          <a:prstGeom prst="ellipse">
            <a:avLst/>
          </a:pr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SG"/>
          </a:p>
        </p:txBody>
      </p:sp>
      <p:sp>
        <p:nvSpPr>
          <p:cNvPr id="29703" name="laptop"/>
          <p:cNvSpPr>
            <a:spLocks noEditPoints="1" noChangeArrowheads="1"/>
          </p:cNvSpPr>
          <p:nvPr/>
        </p:nvSpPr>
        <p:spPr bwMode="auto">
          <a:xfrm>
            <a:off x="5638800" y="2819400"/>
            <a:ext cx="914400" cy="9144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6600"/>
          </a:solidFill>
          <a:ln w="28575">
            <a:solidFill>
              <a:srgbClr val="00FFFF"/>
            </a:solidFill>
            <a:miter lim="800000"/>
            <a:headEnd/>
            <a:tailEnd/>
          </a:ln>
        </p:spPr>
        <p:txBody>
          <a:bodyPr/>
          <a:lstStyle/>
          <a:p>
            <a:endParaRPr lang="en-US"/>
          </a:p>
        </p:txBody>
      </p:sp>
      <p:sp>
        <p:nvSpPr>
          <p:cNvPr id="29705" name="Text Box 8"/>
          <p:cNvSpPr txBox="1">
            <a:spLocks noChangeArrowheads="1"/>
          </p:cNvSpPr>
          <p:nvPr/>
        </p:nvSpPr>
        <p:spPr bwMode="auto">
          <a:xfrm>
            <a:off x="3565526" y="4460875"/>
            <a:ext cx="357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latin typeface="Calibri Light" panose="020F0302020204030204" pitchFamily="34" charset="0"/>
              </a:rPr>
              <a:t>A</a:t>
            </a:r>
          </a:p>
        </p:txBody>
      </p:sp>
      <p:sp>
        <p:nvSpPr>
          <p:cNvPr id="29706" name="Text Box 9"/>
          <p:cNvSpPr txBox="1">
            <a:spLocks noChangeArrowheads="1"/>
          </p:cNvSpPr>
          <p:nvPr/>
        </p:nvSpPr>
        <p:spPr bwMode="auto">
          <a:xfrm>
            <a:off x="5867400" y="2895600"/>
            <a:ext cx="349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latin typeface="Calibri Light" panose="020F0302020204030204" pitchFamily="34" charset="0"/>
              </a:rPr>
              <a:t>B</a:t>
            </a:r>
          </a:p>
        </p:txBody>
      </p:sp>
      <p:sp>
        <p:nvSpPr>
          <p:cNvPr id="29707" name="Text Box 10"/>
          <p:cNvSpPr txBox="1">
            <a:spLocks noChangeArrowheads="1"/>
          </p:cNvSpPr>
          <p:nvPr/>
        </p:nvSpPr>
        <p:spPr bwMode="auto">
          <a:xfrm>
            <a:off x="8137526" y="4460875"/>
            <a:ext cx="349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latin typeface="Calibri Light" panose="020F0302020204030204" pitchFamily="34" charset="0"/>
              </a:rPr>
              <a:t>C</a:t>
            </a:r>
          </a:p>
        </p:txBody>
      </p:sp>
      <p:grpSp>
        <p:nvGrpSpPr>
          <p:cNvPr id="2" name="Group 11"/>
          <p:cNvGrpSpPr>
            <a:grpSpLocks/>
          </p:cNvGrpSpPr>
          <p:nvPr/>
        </p:nvGrpSpPr>
        <p:grpSpPr bwMode="auto">
          <a:xfrm>
            <a:off x="4191000" y="3505200"/>
            <a:ext cx="1371600" cy="914400"/>
            <a:chOff x="1680" y="2208"/>
            <a:chExt cx="864" cy="576"/>
          </a:xfrm>
        </p:grpSpPr>
        <p:sp>
          <p:nvSpPr>
            <p:cNvPr id="29716" name="Line 12"/>
            <p:cNvSpPr>
              <a:spLocks noChangeShapeType="1"/>
            </p:cNvSpPr>
            <p:nvPr/>
          </p:nvSpPr>
          <p:spPr bwMode="auto">
            <a:xfrm flipV="1">
              <a:off x="1680" y="2208"/>
              <a:ext cx="864" cy="576"/>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9717" name="Text Box 13"/>
            <p:cNvSpPr txBox="1">
              <a:spLocks noChangeArrowheads="1"/>
            </p:cNvSpPr>
            <p:nvPr/>
          </p:nvSpPr>
          <p:spPr bwMode="auto">
            <a:xfrm>
              <a:off x="1728" y="2208"/>
              <a:ext cx="39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solidFill>
                    <a:schemeClr val="tx1"/>
                  </a:solidFill>
                  <a:latin typeface="Calibri Light" panose="020F0302020204030204" pitchFamily="34" charset="0"/>
                </a:rPr>
                <a:t>RTS</a:t>
              </a:r>
            </a:p>
          </p:txBody>
        </p:sp>
      </p:grpSp>
      <p:grpSp>
        <p:nvGrpSpPr>
          <p:cNvPr id="3" name="Group 14"/>
          <p:cNvGrpSpPr>
            <a:grpSpLocks/>
          </p:cNvGrpSpPr>
          <p:nvPr/>
        </p:nvGrpSpPr>
        <p:grpSpPr bwMode="auto">
          <a:xfrm>
            <a:off x="4343401" y="3810002"/>
            <a:ext cx="1323975" cy="842963"/>
            <a:chOff x="1776" y="2400"/>
            <a:chExt cx="834" cy="531"/>
          </a:xfrm>
        </p:grpSpPr>
        <p:sp>
          <p:nvSpPr>
            <p:cNvPr id="29714" name="Line 15"/>
            <p:cNvSpPr>
              <a:spLocks noChangeShapeType="1"/>
            </p:cNvSpPr>
            <p:nvPr/>
          </p:nvSpPr>
          <p:spPr bwMode="auto">
            <a:xfrm flipH="1">
              <a:off x="1776" y="2400"/>
              <a:ext cx="768" cy="528"/>
            </a:xfrm>
            <a:prstGeom prst="line">
              <a:avLst/>
            </a:prstGeom>
            <a:noFill/>
            <a:ln w="28575">
              <a:solidFill>
                <a:srgbClr val="00826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9715" name="Text Box 16"/>
            <p:cNvSpPr txBox="1">
              <a:spLocks noChangeArrowheads="1"/>
            </p:cNvSpPr>
            <p:nvPr/>
          </p:nvSpPr>
          <p:spPr bwMode="auto">
            <a:xfrm>
              <a:off x="2208" y="2640"/>
              <a:ext cx="40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solidFill>
                    <a:schemeClr val="tx1"/>
                  </a:solidFill>
                  <a:latin typeface="Calibri Light" panose="020F0302020204030204" pitchFamily="34" charset="0"/>
                </a:rPr>
                <a:t>CTS</a:t>
              </a:r>
            </a:p>
          </p:txBody>
        </p:sp>
      </p:grpSp>
      <p:grpSp>
        <p:nvGrpSpPr>
          <p:cNvPr id="4" name="Group 17"/>
          <p:cNvGrpSpPr>
            <a:grpSpLocks/>
          </p:cNvGrpSpPr>
          <p:nvPr/>
        </p:nvGrpSpPr>
        <p:grpSpPr bwMode="auto">
          <a:xfrm>
            <a:off x="6629400" y="3429000"/>
            <a:ext cx="1295400" cy="990600"/>
            <a:chOff x="3216" y="2160"/>
            <a:chExt cx="816" cy="624"/>
          </a:xfrm>
        </p:grpSpPr>
        <p:sp>
          <p:nvSpPr>
            <p:cNvPr id="29712" name="Line 18"/>
            <p:cNvSpPr>
              <a:spLocks noChangeShapeType="1"/>
            </p:cNvSpPr>
            <p:nvPr/>
          </p:nvSpPr>
          <p:spPr bwMode="auto">
            <a:xfrm>
              <a:off x="3216" y="2256"/>
              <a:ext cx="816" cy="528"/>
            </a:xfrm>
            <a:prstGeom prst="line">
              <a:avLst/>
            </a:prstGeom>
            <a:noFill/>
            <a:ln w="28575">
              <a:solidFill>
                <a:srgbClr val="00826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3" name="Text Box 19"/>
            <p:cNvSpPr txBox="1">
              <a:spLocks noChangeArrowheads="1"/>
            </p:cNvSpPr>
            <p:nvPr/>
          </p:nvSpPr>
          <p:spPr bwMode="auto">
            <a:xfrm>
              <a:off x="3456" y="2160"/>
              <a:ext cx="40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solidFill>
                    <a:schemeClr val="tx1"/>
                  </a:solidFill>
                  <a:latin typeface="Calibri Light" panose="020F0302020204030204" pitchFamily="34" charset="0"/>
                </a:rPr>
                <a:t>CTS</a:t>
              </a:r>
            </a:p>
          </p:txBody>
        </p:sp>
      </p:grpSp>
      <p:sp>
        <p:nvSpPr>
          <p:cNvPr id="882708" name="Text Box 20"/>
          <p:cNvSpPr txBox="1">
            <a:spLocks noChangeArrowheads="1"/>
          </p:cNvSpPr>
          <p:nvPr/>
        </p:nvSpPr>
        <p:spPr bwMode="auto">
          <a:xfrm>
            <a:off x="7848600" y="5410200"/>
            <a:ext cx="1841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18" charset="0"/>
              </a:defRPr>
            </a:lvl1pPr>
            <a:lvl2pPr marL="742950" indent="-285750" eaLnBrk="0" hangingPunct="0">
              <a:defRPr sz="2400" b="1">
                <a:solidFill>
                  <a:srgbClr val="FFCC99"/>
                </a:solidFill>
                <a:latin typeface="Times New Roman" pitchFamily="18" charset="0"/>
              </a:defRPr>
            </a:lvl2pPr>
            <a:lvl3pPr marL="1143000" indent="-228600" eaLnBrk="0" hangingPunct="0">
              <a:defRPr sz="2400" b="1">
                <a:solidFill>
                  <a:srgbClr val="FFCC99"/>
                </a:solidFill>
                <a:latin typeface="Times New Roman" pitchFamily="18" charset="0"/>
              </a:defRPr>
            </a:lvl3pPr>
            <a:lvl4pPr marL="1600200" indent="-228600" eaLnBrk="0" hangingPunct="0">
              <a:defRPr sz="2400" b="1">
                <a:solidFill>
                  <a:srgbClr val="FFCC99"/>
                </a:solidFill>
                <a:latin typeface="Times New Roman" pitchFamily="18" charset="0"/>
              </a:defRPr>
            </a:lvl4pPr>
            <a:lvl5pPr marL="2057400" indent="-228600" eaLnBrk="0" hangingPunct="0">
              <a:defRPr sz="2400" b="1">
                <a:solidFill>
                  <a:srgbClr val="FFCC99"/>
                </a:solidFill>
                <a:latin typeface="Times New Roman" pitchFamily="18" charset="0"/>
              </a:defRPr>
            </a:lvl5pPr>
            <a:lvl6pPr marL="2514600" indent="-228600" eaLnBrk="0" fontAlgn="base" hangingPunct="0">
              <a:spcBef>
                <a:spcPct val="0"/>
              </a:spcBef>
              <a:spcAft>
                <a:spcPct val="0"/>
              </a:spcAft>
              <a:defRPr sz="2400" b="1">
                <a:solidFill>
                  <a:srgbClr val="FFCC99"/>
                </a:solidFill>
                <a:latin typeface="Times New Roman" pitchFamily="18" charset="0"/>
              </a:defRPr>
            </a:lvl6pPr>
            <a:lvl7pPr marL="2971800" indent="-228600" eaLnBrk="0" fontAlgn="base" hangingPunct="0">
              <a:spcBef>
                <a:spcPct val="0"/>
              </a:spcBef>
              <a:spcAft>
                <a:spcPct val="0"/>
              </a:spcAft>
              <a:defRPr sz="2400" b="1">
                <a:solidFill>
                  <a:srgbClr val="FFCC99"/>
                </a:solidFill>
                <a:latin typeface="Times New Roman" pitchFamily="18" charset="0"/>
              </a:defRPr>
            </a:lvl7pPr>
            <a:lvl8pPr marL="3429000" indent="-228600" eaLnBrk="0" fontAlgn="base" hangingPunct="0">
              <a:spcBef>
                <a:spcPct val="0"/>
              </a:spcBef>
              <a:spcAft>
                <a:spcPct val="0"/>
              </a:spcAft>
              <a:defRPr sz="2400" b="1">
                <a:solidFill>
                  <a:srgbClr val="FFCC99"/>
                </a:solidFill>
                <a:latin typeface="Times New Roman" pitchFamily="18" charset="0"/>
              </a:defRPr>
            </a:lvl8pPr>
            <a:lvl9pPr marL="3886200" indent="-228600" eaLnBrk="0" fontAlgn="base" hangingPunct="0">
              <a:spcBef>
                <a:spcPct val="0"/>
              </a:spcBef>
              <a:spcAft>
                <a:spcPct val="0"/>
              </a:spcAft>
              <a:defRPr sz="2400" b="1">
                <a:solidFill>
                  <a:srgbClr val="FFCC99"/>
                </a:solidFill>
                <a:latin typeface="Times New Roman" pitchFamily="18" charset="0"/>
              </a:defRPr>
            </a:lvl9pPr>
          </a:lstStyle>
          <a:p>
            <a:pPr eaLnBrk="1" hangingPunct="1"/>
            <a:r>
              <a:rPr lang="en-US" b="0" dirty="0">
                <a:solidFill>
                  <a:schemeClr val="hlink"/>
                </a:solidFill>
                <a:latin typeface="Calibri Light" panose="020F0302020204030204" pitchFamily="34" charset="0"/>
              </a:rPr>
              <a:t>OK, I’ll wait …</a:t>
            </a:r>
          </a:p>
        </p:txBody>
      </p:sp>
      <p:sp>
        <p:nvSpPr>
          <p:cNvPr id="6" name="Slide Number Placeholder 5"/>
          <p:cNvSpPr>
            <a:spLocks noGrp="1"/>
          </p:cNvSpPr>
          <p:nvPr>
            <p:ph type="sldNum" sz="quarter" idx="12"/>
          </p:nvPr>
        </p:nvSpPr>
        <p:spPr/>
        <p:txBody>
          <a:bodyPr/>
          <a:lstStyle/>
          <a:p>
            <a:fld id="{69E57DC2-970A-4B3E-BB1C-7A09969E49DF}" type="slidenum">
              <a:rPr lang="en-US" smtClean="0"/>
              <a:t>79</a:t>
            </a:fld>
            <a:endParaRPr lang="en-US" dirty="0"/>
          </a:p>
        </p:txBody>
      </p:sp>
    </p:spTree>
    <p:extLst>
      <p:ext uri="{BB962C8B-B14F-4D97-AF65-F5344CB8AC3E}">
        <p14:creationId xmlns:p14="http://schemas.microsoft.com/office/powerpoint/2010/main" val="106432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2693"/>
                                        </p:tgtEl>
                                        <p:attrNameLst>
                                          <p:attrName>style.visibility</p:attrName>
                                        </p:attrNameLst>
                                      </p:cBhvr>
                                      <p:to>
                                        <p:strVal val="visible"/>
                                      </p:to>
                                    </p:set>
                                    <p:animEffect transition="in" filter="blinds(horizontal)">
                                      <p:cBhvr>
                                        <p:cTn id="7" dur="500"/>
                                        <p:tgtEl>
                                          <p:spTgt spid="882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82708"/>
                                        </p:tgtEl>
                                        <p:attrNameLst>
                                          <p:attrName>style.visibility</p:attrName>
                                        </p:attrNameLst>
                                      </p:cBhvr>
                                      <p:to>
                                        <p:strVal val="visible"/>
                                      </p:to>
                                    </p:set>
                                    <p:animEffect transition="in" filter="blinds(horizontal)">
                                      <p:cBhvr>
                                        <p:cTn id="27" dur="500"/>
                                        <p:tgtEl>
                                          <p:spTgt spid="88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3" grpId="0" animBg="1"/>
      <p:bldP spid="8827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latin typeface="+mn-lt"/>
              </a:rPr>
              <a:t>RFID is </a:t>
            </a:r>
            <a:r>
              <a:rPr lang="en-US" i="1" dirty="0">
                <a:latin typeface="+mn-lt"/>
              </a:rPr>
              <a:t>everywhere</a:t>
            </a:r>
            <a:r>
              <a:rPr lang="en-US" dirty="0">
                <a:latin typeface="+mn-lt"/>
              </a:rPr>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8</a:t>
            </a:fld>
            <a:endParaRPr lang="en-US" dirty="0"/>
          </a:p>
        </p:txBody>
      </p:sp>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3"/>
          <a:srcRect l="31998"/>
          <a:stretch/>
        </p:blipFill>
        <p:spPr>
          <a:xfrm>
            <a:off x="7917705" y="3297645"/>
            <a:ext cx="3293713" cy="2714655"/>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4"/>
          <a:srcRect r="19433"/>
          <a:stretch/>
        </p:blipFill>
        <p:spPr>
          <a:xfrm>
            <a:off x="4232732" y="3297645"/>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5"/>
          <a:stretch>
            <a:fillRect/>
          </a:stretch>
        </p:blipFill>
        <p:spPr>
          <a:xfrm>
            <a:off x="842513" y="3810000"/>
            <a:ext cx="3152044" cy="2048626"/>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1371-FD6E-4435-BCBC-20F445E37B1D}"/>
              </a:ext>
            </a:extLst>
          </p:cNvPr>
          <p:cNvSpPr>
            <a:spLocks noGrp="1"/>
          </p:cNvSpPr>
          <p:nvPr>
            <p:ph type="title"/>
          </p:nvPr>
        </p:nvSpPr>
        <p:spPr/>
        <p:txBody>
          <a:bodyPr/>
          <a:lstStyle/>
          <a:p>
            <a:r>
              <a:rPr lang="en-US" dirty="0"/>
              <a:t>Real-world protocol access control</a:t>
            </a:r>
          </a:p>
        </p:txBody>
      </p:sp>
      <p:sp>
        <p:nvSpPr>
          <p:cNvPr id="3" name="Content Placeholder 2">
            <a:extLst>
              <a:ext uri="{FF2B5EF4-FFF2-40B4-BE49-F238E27FC236}">
                <a16:creationId xmlns:a16="http://schemas.microsoft.com/office/drawing/2014/main" id="{D51FE777-C03C-48E6-BAC6-BF144C1F4E11}"/>
              </a:ext>
            </a:extLst>
          </p:cNvPr>
          <p:cNvSpPr>
            <a:spLocks noGrp="1"/>
          </p:cNvSpPr>
          <p:nvPr>
            <p:ph idx="1"/>
          </p:nvPr>
        </p:nvSpPr>
        <p:spPr/>
        <p:txBody>
          <a:bodyPr>
            <a:normAutofit lnSpcReduction="10000"/>
          </a:bodyPr>
          <a:lstStyle/>
          <a:p>
            <a:r>
              <a:rPr lang="en-US" dirty="0">
                <a:latin typeface="+mj-lt"/>
              </a:rPr>
              <a:t>ALOHA</a:t>
            </a:r>
          </a:p>
          <a:p>
            <a:pPr lvl="1"/>
            <a:r>
              <a:rPr lang="en-US" sz="2800" dirty="0">
                <a:latin typeface="+mj-lt"/>
              </a:rPr>
              <a:t>BLE advertisements</a:t>
            </a:r>
          </a:p>
          <a:p>
            <a:pPr lvl="1"/>
            <a:r>
              <a:rPr lang="en-US" sz="2800" dirty="0">
                <a:latin typeface="+mj-lt"/>
              </a:rPr>
              <a:t>Unlicensed LPWANs: Sigfox, </a:t>
            </a:r>
            <a:r>
              <a:rPr lang="en-US" sz="2800" dirty="0" err="1">
                <a:latin typeface="+mj-lt"/>
              </a:rPr>
              <a:t>LoRaWAN</a:t>
            </a:r>
            <a:endParaRPr lang="en-US" sz="2800" dirty="0">
              <a:latin typeface="+mj-lt"/>
            </a:endParaRPr>
          </a:p>
          <a:p>
            <a:pPr lvl="1"/>
            <a:endParaRPr lang="en-US" sz="2800" dirty="0">
              <a:latin typeface="+mj-lt"/>
            </a:endParaRPr>
          </a:p>
          <a:p>
            <a:r>
              <a:rPr lang="en-US" dirty="0">
                <a:latin typeface="+mj-lt"/>
              </a:rPr>
              <a:t>CSMA</a:t>
            </a:r>
          </a:p>
          <a:p>
            <a:pPr lvl="1"/>
            <a:r>
              <a:rPr lang="en-US" sz="2800" dirty="0" err="1">
                <a:latin typeface="+mj-lt"/>
              </a:rPr>
              <a:t>WiFi</a:t>
            </a:r>
            <a:r>
              <a:rPr lang="en-US" sz="2800" dirty="0">
                <a:latin typeface="+mj-lt"/>
              </a:rPr>
              <a:t> (slotted, CSMA/CA)</a:t>
            </a:r>
          </a:p>
          <a:p>
            <a:pPr lvl="1"/>
            <a:endParaRPr lang="en-US" sz="2800" dirty="0">
              <a:latin typeface="+mj-lt"/>
            </a:endParaRPr>
          </a:p>
          <a:p>
            <a:r>
              <a:rPr lang="en-US" dirty="0">
                <a:latin typeface="+mj-lt"/>
              </a:rPr>
              <a:t>TDMA</a:t>
            </a:r>
          </a:p>
          <a:p>
            <a:pPr lvl="1"/>
            <a:r>
              <a:rPr lang="en-US" sz="2800" dirty="0">
                <a:latin typeface="+mj-lt"/>
              </a:rPr>
              <a:t>BLE connections</a:t>
            </a:r>
          </a:p>
          <a:p>
            <a:pPr lvl="1"/>
            <a:r>
              <a:rPr lang="en-US" sz="2800" dirty="0">
                <a:latin typeface="+mj-lt"/>
              </a:rPr>
              <a:t>Cellular LPWANs: LTE-M and NB-IoT</a:t>
            </a:r>
          </a:p>
          <a:p>
            <a:pPr lvl="1"/>
            <a:endParaRPr lang="en-US" dirty="0"/>
          </a:p>
          <a:p>
            <a:endParaRPr lang="en-US" dirty="0"/>
          </a:p>
        </p:txBody>
      </p:sp>
      <p:sp>
        <p:nvSpPr>
          <p:cNvPr id="4" name="Slide Number Placeholder 3">
            <a:extLst>
              <a:ext uri="{FF2B5EF4-FFF2-40B4-BE49-F238E27FC236}">
                <a16:creationId xmlns:a16="http://schemas.microsoft.com/office/drawing/2014/main" id="{D79C1DC1-6E50-4237-AF70-609176F98010}"/>
              </a:ext>
            </a:extLst>
          </p:cNvPr>
          <p:cNvSpPr>
            <a:spLocks noGrp="1"/>
          </p:cNvSpPr>
          <p:nvPr>
            <p:ph type="sldNum" sz="quarter" idx="12"/>
          </p:nvPr>
        </p:nvSpPr>
        <p:spPr/>
        <p:txBody>
          <a:bodyPr/>
          <a:lstStyle/>
          <a:p>
            <a:fld id="{0778C724-3839-4D76-A707-B4C23905D055}" type="slidenum">
              <a:rPr lang="en-US" smtClean="0"/>
              <a:t>80</a:t>
            </a:fld>
            <a:endParaRPr lang="en-US"/>
          </a:p>
        </p:txBody>
      </p:sp>
    </p:spTree>
    <p:extLst>
      <p:ext uri="{BB962C8B-B14F-4D97-AF65-F5344CB8AC3E}">
        <p14:creationId xmlns:p14="http://schemas.microsoft.com/office/powerpoint/2010/main" val="29430098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D4B4-4D66-54F9-4147-930E71C13D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628C6-0080-E9B4-183A-D41863BB9ACE}"/>
              </a:ext>
            </a:extLst>
          </p:cNvPr>
          <p:cNvSpPr>
            <a:spLocks noGrp="1"/>
          </p:cNvSpPr>
          <p:nvPr>
            <p:ph idx="1"/>
          </p:nvPr>
        </p:nvSpPr>
        <p:spPr>
          <a:xfrm>
            <a:off x="838200" y="1864427"/>
            <a:ext cx="11050138" cy="3129145"/>
          </a:xfrm>
        </p:spPr>
        <p:txBody>
          <a:bodyPr>
            <a:normAutofit/>
          </a:bodyPr>
          <a:lstStyle/>
          <a:p>
            <a:r>
              <a:rPr lang="en-US" dirty="0"/>
              <a:t>General course information and updates</a:t>
            </a:r>
          </a:p>
          <a:p>
            <a:r>
              <a:rPr lang="en-US" dirty="0">
                <a:sym typeface="Wingdings" pitchFamily="2" charset="2"/>
              </a:rPr>
              <a:t>Let us review what we had covered the last lecture</a:t>
            </a:r>
          </a:p>
          <a:p>
            <a:r>
              <a:rPr lang="en-US" dirty="0">
                <a:latin typeface="+mj-lt"/>
                <a:sym typeface="Wingdings" pitchFamily="2" charset="2"/>
              </a:rPr>
              <a:t>Communication layers and need for medium access control</a:t>
            </a:r>
          </a:p>
          <a:p>
            <a:r>
              <a:rPr lang="en-US" dirty="0">
                <a:latin typeface="+mj-lt"/>
                <a:sym typeface="Wingdings" pitchFamily="2" charset="2"/>
              </a:rPr>
              <a:t>MAC: Channelization protocols</a:t>
            </a:r>
          </a:p>
          <a:p>
            <a:r>
              <a:rPr lang="en-US" dirty="0">
                <a:latin typeface="+mj-lt"/>
                <a:sym typeface="Wingdings" pitchFamily="2" charset="2"/>
              </a:rPr>
              <a:t>MAC: Random access protocols</a:t>
            </a:r>
            <a:endParaRPr lang="en-US" dirty="0">
              <a:solidFill>
                <a:schemeClr val="tx1">
                  <a:lumMod val="65000"/>
                  <a:lumOff val="35000"/>
                </a:schemeClr>
              </a:solidFill>
              <a:latin typeface="+mj-lt"/>
              <a:sym typeface="Wingdings" pitchFamily="2" charset="2"/>
            </a:endParaRPr>
          </a:p>
          <a:p>
            <a:r>
              <a:rPr lang="en-US" b="1" dirty="0">
                <a:latin typeface="+mj-lt"/>
                <a:sym typeface="Wingdings" pitchFamily="2" charset="2"/>
              </a:rPr>
              <a:t>Medium access control for internet of things</a:t>
            </a:r>
          </a:p>
        </p:txBody>
      </p:sp>
      <p:sp>
        <p:nvSpPr>
          <p:cNvPr id="12" name="Slide Number Placeholder 11">
            <a:extLst>
              <a:ext uri="{FF2B5EF4-FFF2-40B4-BE49-F238E27FC236}">
                <a16:creationId xmlns:a16="http://schemas.microsoft.com/office/drawing/2014/main" id="{4E57BA02-97FD-A33E-258C-91FA7A521D9B}"/>
              </a:ext>
            </a:extLst>
          </p:cNvPr>
          <p:cNvSpPr>
            <a:spLocks noGrp="1"/>
          </p:cNvSpPr>
          <p:nvPr>
            <p:ph type="sldNum" sz="quarter" idx="12"/>
          </p:nvPr>
        </p:nvSpPr>
        <p:spPr/>
        <p:txBody>
          <a:bodyPr/>
          <a:lstStyle/>
          <a:p>
            <a:fld id="{687B7451-1438-CB4A-8106-82A64F1C7D7B}" type="slidenum">
              <a:rPr lang="sv-SE" smtClean="0"/>
              <a:t>81</a:t>
            </a:fld>
            <a:endParaRPr lang="sv-SE" dirty="0"/>
          </a:p>
        </p:txBody>
      </p:sp>
      <p:sp>
        <p:nvSpPr>
          <p:cNvPr id="5" name="Title 4">
            <a:extLst>
              <a:ext uri="{FF2B5EF4-FFF2-40B4-BE49-F238E27FC236}">
                <a16:creationId xmlns:a16="http://schemas.microsoft.com/office/drawing/2014/main" id="{928EC48F-DF36-7673-1DF7-76C0088094C1}"/>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9FE2DBE-6BBE-B536-B907-C579EEA20729}"/>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187531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993" y="3050960"/>
            <a:ext cx="7704013" cy="2274916"/>
          </a:xfrm>
        </p:spPr>
        <p:txBody>
          <a:bodyPr>
            <a:normAutofit/>
          </a:bodyPr>
          <a:lstStyle/>
          <a:p>
            <a:pPr marL="0" indent="0" algn="ctr">
              <a:buNone/>
            </a:pPr>
            <a:r>
              <a:rPr lang="en-US" sz="4800" dirty="0"/>
              <a:t>Medium Access Control for Internet of Things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82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613608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71396" y="365125"/>
            <a:ext cx="10515600" cy="1325563"/>
          </a:xfrm>
        </p:spPr>
        <p:txBody>
          <a:bodyPr/>
          <a:lstStyle/>
          <a:p>
            <a:pPr eaLnBrk="1" hangingPunct="1"/>
            <a:r>
              <a:rPr lang="en-US" dirty="0"/>
              <a:t>Medium access control for Internet of Things</a:t>
            </a:r>
          </a:p>
        </p:txBody>
      </p:sp>
      <p:sp>
        <p:nvSpPr>
          <p:cNvPr id="7171" name="Rectangle 3"/>
          <p:cNvSpPr>
            <a:spLocks noGrp="1" noChangeArrowheads="1"/>
          </p:cNvSpPr>
          <p:nvPr>
            <p:ph idx="1"/>
          </p:nvPr>
        </p:nvSpPr>
        <p:spPr>
          <a:xfrm>
            <a:off x="671396" y="1690688"/>
            <a:ext cx="11261296" cy="4719133"/>
          </a:xfrm>
        </p:spPr>
        <p:txBody>
          <a:bodyPr>
            <a:normAutofit/>
          </a:bodyPr>
          <a:lstStyle/>
          <a:p>
            <a:pPr eaLnBrk="1" hangingPunct="1">
              <a:lnSpc>
                <a:spcPct val="90000"/>
              </a:lnSpc>
            </a:pPr>
            <a:r>
              <a:rPr lang="en-US" dirty="0">
                <a:latin typeface="+mj-lt"/>
              </a:rPr>
              <a:t>Medium access control for normal wireless devices</a:t>
            </a:r>
          </a:p>
          <a:p>
            <a:pPr lvl="1" eaLnBrk="1" hangingPunct="1">
              <a:lnSpc>
                <a:spcPct val="90000"/>
              </a:lnSpc>
            </a:pPr>
            <a:r>
              <a:rPr lang="en-US" dirty="0">
                <a:latin typeface="+mj-lt"/>
              </a:rPr>
              <a:t>Low Latency</a:t>
            </a:r>
          </a:p>
          <a:p>
            <a:pPr lvl="1" eaLnBrk="1" hangingPunct="1">
              <a:lnSpc>
                <a:spcPct val="90000"/>
              </a:lnSpc>
            </a:pPr>
            <a:r>
              <a:rPr lang="en-US" dirty="0">
                <a:latin typeface="+mj-lt"/>
              </a:rPr>
              <a:t>High Utilization</a:t>
            </a:r>
          </a:p>
          <a:p>
            <a:pPr lvl="1" eaLnBrk="1" hangingPunct="1">
              <a:lnSpc>
                <a:spcPct val="90000"/>
              </a:lnSpc>
            </a:pPr>
            <a:r>
              <a:rPr lang="en-US" dirty="0">
                <a:latin typeface="+mj-lt"/>
              </a:rPr>
              <a:t>Fair (every has chance to communicate)</a:t>
            </a:r>
          </a:p>
          <a:p>
            <a:pPr lvl="1" eaLnBrk="1" hangingPunct="1">
              <a:lnSpc>
                <a:spcPct val="90000"/>
              </a:lnSpc>
            </a:pPr>
            <a:endParaRPr lang="en-US" sz="2800" dirty="0">
              <a:latin typeface="+mj-lt"/>
            </a:endParaRPr>
          </a:p>
          <a:p>
            <a:pPr eaLnBrk="1" hangingPunct="1">
              <a:lnSpc>
                <a:spcPct val="90000"/>
              </a:lnSpc>
            </a:pPr>
            <a:r>
              <a:rPr lang="en-US" dirty="0">
                <a:latin typeface="+mj-lt"/>
              </a:rPr>
              <a:t>How about medium access control for internet of things?</a:t>
            </a:r>
          </a:p>
          <a:p>
            <a:pPr lvl="1">
              <a:lnSpc>
                <a:spcPct val="90000"/>
              </a:lnSpc>
            </a:pPr>
            <a:r>
              <a:rPr lang="en-US" dirty="0">
                <a:latin typeface="+mj-lt"/>
              </a:rPr>
              <a:t>Power Consumption should be as small as possible</a:t>
            </a:r>
          </a:p>
          <a:p>
            <a:pPr lvl="1">
              <a:lnSpc>
                <a:spcPct val="90000"/>
              </a:lnSpc>
            </a:pPr>
            <a:r>
              <a:rPr lang="en-US" dirty="0">
                <a:latin typeface="+mj-lt"/>
              </a:rPr>
              <a:t>(Most) sensor applications have low channel utilization</a:t>
            </a:r>
          </a:p>
          <a:p>
            <a:pPr lvl="1">
              <a:lnSpc>
                <a:spcPct val="90000"/>
              </a:lnSpc>
            </a:pPr>
            <a:endParaRPr lang="en-US" sz="2800" dirty="0">
              <a:latin typeface="+mj-lt"/>
            </a:endParaRPr>
          </a:p>
          <a:p>
            <a:pPr>
              <a:lnSpc>
                <a:spcPct val="90000"/>
              </a:lnSpc>
            </a:pPr>
            <a:r>
              <a:rPr lang="en-US" b="1" dirty="0">
                <a:latin typeface="+mj-lt"/>
              </a:rPr>
              <a:t>Designing  medium access control with energy consideration as priority?</a:t>
            </a:r>
          </a:p>
        </p:txBody>
      </p:sp>
    </p:spTree>
    <p:extLst>
      <p:ext uri="{BB962C8B-B14F-4D97-AF65-F5344CB8AC3E}">
        <p14:creationId xmlns:p14="http://schemas.microsoft.com/office/powerpoint/2010/main" val="1018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Energy consumption of medium access control </a:t>
            </a:r>
            <a:endParaRPr lang="en-SG" dirty="0"/>
          </a:p>
        </p:txBody>
      </p:sp>
      <p:sp>
        <p:nvSpPr>
          <p:cNvPr id="9219" name="Content Placeholder 4"/>
          <p:cNvSpPr>
            <a:spLocks noGrp="1"/>
          </p:cNvSpPr>
          <p:nvPr>
            <p:ph idx="1"/>
          </p:nvPr>
        </p:nvSpPr>
        <p:spPr>
          <a:xfrm>
            <a:off x="838199" y="1690687"/>
            <a:ext cx="10515599" cy="4667081"/>
          </a:xfrm>
        </p:spPr>
        <p:txBody>
          <a:bodyPr>
            <a:normAutofit/>
          </a:bodyPr>
          <a:lstStyle/>
          <a:p>
            <a:r>
              <a:rPr lang="en-SG" dirty="0">
                <a:latin typeface="+mj-lt"/>
              </a:rPr>
              <a:t>The main sources of energy consumption in any contention-based MAC protocol:</a:t>
            </a:r>
          </a:p>
          <a:p>
            <a:pPr marL="0" indent="0">
              <a:buNone/>
            </a:pPr>
            <a:endParaRPr lang="en-SG" dirty="0">
              <a:latin typeface="+mj-lt"/>
            </a:endParaRPr>
          </a:p>
          <a:p>
            <a:pPr marL="776288" lvl="1" indent="-457200">
              <a:buFont typeface="Tahoma" pitchFamily="-96" charset="0"/>
              <a:buAutoNum type="arabicPeriod"/>
            </a:pPr>
            <a:r>
              <a:rPr lang="en-SG" dirty="0">
                <a:latin typeface="+mj-lt"/>
              </a:rPr>
              <a:t>overhearing</a:t>
            </a:r>
          </a:p>
          <a:p>
            <a:pPr marL="776288" lvl="1" indent="-457200">
              <a:buFont typeface="Tahoma" pitchFamily="-96" charset="0"/>
              <a:buAutoNum type="arabicPeriod"/>
            </a:pPr>
            <a:r>
              <a:rPr lang="en-SG" dirty="0">
                <a:latin typeface="+mj-lt"/>
              </a:rPr>
              <a:t>control packet overhead</a:t>
            </a:r>
          </a:p>
          <a:p>
            <a:pPr marL="776288" lvl="1" indent="-457200">
              <a:buFont typeface="Tahoma" pitchFamily="-96" charset="0"/>
              <a:buAutoNum type="arabicPeriod"/>
            </a:pPr>
            <a:r>
              <a:rPr lang="en-SG" dirty="0">
                <a:latin typeface="+mj-lt"/>
              </a:rPr>
              <a:t>data transmission/reception</a:t>
            </a:r>
          </a:p>
          <a:p>
            <a:pPr marL="776288" lvl="1" indent="-457200">
              <a:buFont typeface="Tahoma" pitchFamily="-96" charset="0"/>
              <a:buAutoNum type="arabicPeriod"/>
            </a:pPr>
            <a:r>
              <a:rPr lang="en-SG" dirty="0">
                <a:latin typeface="+mj-lt"/>
              </a:rPr>
              <a:t>idle listening</a:t>
            </a:r>
            <a:endParaRPr lang="en-SG" dirty="0"/>
          </a:p>
          <a:p>
            <a:pPr marL="776288" lvl="1" indent="-457200">
              <a:buFont typeface="Tahoma" pitchFamily="-96" charset="0"/>
              <a:buAutoNum type="arabicPeriod"/>
            </a:pPr>
            <a:endParaRPr lang="en-SG" dirty="0"/>
          </a:p>
          <a:p>
            <a:r>
              <a:rPr lang="en-US" dirty="0">
                <a:latin typeface="+mj-lt"/>
              </a:rPr>
              <a:t>(1) – (3) occurs only when there is a transmission</a:t>
            </a:r>
          </a:p>
          <a:p>
            <a:r>
              <a:rPr lang="en-US" dirty="0">
                <a:latin typeface="+mj-lt"/>
              </a:rPr>
              <a:t>(4) occurs even when there is no traffic</a:t>
            </a:r>
            <a:endParaRPr lang="en-SG" dirty="0">
              <a:latin typeface="+mj-lt"/>
            </a:endParaRPr>
          </a:p>
        </p:txBody>
      </p:sp>
    </p:spTree>
    <p:extLst>
      <p:ext uri="{BB962C8B-B14F-4D97-AF65-F5344CB8AC3E}">
        <p14:creationId xmlns:p14="http://schemas.microsoft.com/office/powerpoint/2010/main" val="93827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a:t>“Life Cycle” of MAC Protocols</a:t>
            </a:r>
            <a:endParaRPr lang="en-SG" dirty="0"/>
          </a:p>
        </p:txBody>
      </p:sp>
      <p:cxnSp>
        <p:nvCxnSpPr>
          <p:cNvPr id="7" name="Straight Arrow Connector 6"/>
          <p:cNvCxnSpPr/>
          <p:nvPr/>
        </p:nvCxnSpPr>
        <p:spPr>
          <a:xfrm flipV="1">
            <a:off x="2279650" y="2133600"/>
            <a:ext cx="76327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782889" y="1628776"/>
            <a:ext cx="865187"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
        <p:nvSpPr>
          <p:cNvPr id="9" name="Rounded Rectangle 8"/>
          <p:cNvSpPr/>
          <p:nvPr/>
        </p:nvSpPr>
        <p:spPr>
          <a:xfrm>
            <a:off x="3648076" y="1628776"/>
            <a:ext cx="1008063" cy="576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(1) – (3)</a:t>
            </a:r>
            <a:endParaRPr lang="en-SG" sz="1600" dirty="0"/>
          </a:p>
        </p:txBody>
      </p:sp>
      <p:sp>
        <p:nvSpPr>
          <p:cNvPr id="10" name="Rounded Rectangle 9"/>
          <p:cNvSpPr/>
          <p:nvPr/>
        </p:nvSpPr>
        <p:spPr>
          <a:xfrm>
            <a:off x="4656138" y="1628776"/>
            <a:ext cx="863600"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
        <p:nvSpPr>
          <p:cNvPr id="11" name="Rounded Rectangle 10"/>
          <p:cNvSpPr/>
          <p:nvPr/>
        </p:nvSpPr>
        <p:spPr>
          <a:xfrm>
            <a:off x="5519738" y="1628776"/>
            <a:ext cx="1008062" cy="576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(1) – (3)</a:t>
            </a:r>
            <a:endParaRPr lang="en-SG" sz="1600" dirty="0"/>
          </a:p>
        </p:txBody>
      </p:sp>
      <p:sp>
        <p:nvSpPr>
          <p:cNvPr id="12" name="Rounded Rectangle 11"/>
          <p:cNvSpPr/>
          <p:nvPr/>
        </p:nvSpPr>
        <p:spPr>
          <a:xfrm>
            <a:off x="6542088" y="1628776"/>
            <a:ext cx="1295400"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
        <p:nvSpPr>
          <p:cNvPr id="13" name="Rounded Rectangle 12"/>
          <p:cNvSpPr/>
          <p:nvPr/>
        </p:nvSpPr>
        <p:spPr>
          <a:xfrm>
            <a:off x="7854950" y="1628776"/>
            <a:ext cx="1512888" cy="576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(1) – (3)</a:t>
            </a:r>
            <a:endParaRPr lang="en-SG" sz="1600" dirty="0"/>
          </a:p>
        </p:txBody>
      </p:sp>
      <p:cxnSp>
        <p:nvCxnSpPr>
          <p:cNvPr id="15" name="Straight Arrow Connector 14"/>
          <p:cNvCxnSpPr/>
          <p:nvPr/>
        </p:nvCxnSpPr>
        <p:spPr>
          <a:xfrm rot="5400000">
            <a:off x="5303838" y="2708275"/>
            <a:ext cx="576262"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5735638" y="2420939"/>
            <a:ext cx="1519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96" charset="0"/>
              </a:defRPr>
            </a:lvl1pPr>
            <a:lvl2pPr marL="742950" indent="-285750" eaLnBrk="0" hangingPunct="0">
              <a:defRPr sz="2400" b="1">
                <a:solidFill>
                  <a:srgbClr val="FFCC99"/>
                </a:solidFill>
                <a:latin typeface="Times New Roman" pitchFamily="-96" charset="0"/>
              </a:defRPr>
            </a:lvl2pPr>
            <a:lvl3pPr marL="1143000" indent="-228600" eaLnBrk="0" hangingPunct="0">
              <a:defRPr sz="2400" b="1">
                <a:solidFill>
                  <a:srgbClr val="FFCC99"/>
                </a:solidFill>
                <a:latin typeface="Times New Roman" pitchFamily="-96" charset="0"/>
              </a:defRPr>
            </a:lvl3pPr>
            <a:lvl4pPr marL="1600200" indent="-228600" eaLnBrk="0" hangingPunct="0">
              <a:defRPr sz="2400" b="1">
                <a:solidFill>
                  <a:srgbClr val="FFCC99"/>
                </a:solidFill>
                <a:latin typeface="Times New Roman" pitchFamily="-96" charset="0"/>
              </a:defRPr>
            </a:lvl4pPr>
            <a:lvl5pPr marL="2057400" indent="-228600" eaLnBrk="0" hangingPunct="0">
              <a:defRPr sz="2400" b="1">
                <a:solidFill>
                  <a:srgbClr val="FFCC99"/>
                </a:solidFill>
                <a:latin typeface="Times New Roman" pitchFamily="-96" charset="0"/>
              </a:defRPr>
            </a:lvl5pPr>
            <a:lvl6pPr marL="2514600" indent="-228600" eaLnBrk="0" fontAlgn="base" hangingPunct="0">
              <a:spcBef>
                <a:spcPct val="0"/>
              </a:spcBef>
              <a:spcAft>
                <a:spcPct val="0"/>
              </a:spcAft>
              <a:defRPr sz="2400" b="1">
                <a:solidFill>
                  <a:srgbClr val="FFCC99"/>
                </a:solidFill>
                <a:latin typeface="Times New Roman" pitchFamily="-96" charset="0"/>
              </a:defRPr>
            </a:lvl6pPr>
            <a:lvl7pPr marL="2971800" indent="-228600" eaLnBrk="0" fontAlgn="base" hangingPunct="0">
              <a:spcBef>
                <a:spcPct val="0"/>
              </a:spcBef>
              <a:spcAft>
                <a:spcPct val="0"/>
              </a:spcAft>
              <a:defRPr sz="2400" b="1">
                <a:solidFill>
                  <a:srgbClr val="FFCC99"/>
                </a:solidFill>
                <a:latin typeface="Times New Roman" pitchFamily="-96" charset="0"/>
              </a:defRPr>
            </a:lvl7pPr>
            <a:lvl8pPr marL="3429000" indent="-228600" eaLnBrk="0" fontAlgn="base" hangingPunct="0">
              <a:spcBef>
                <a:spcPct val="0"/>
              </a:spcBef>
              <a:spcAft>
                <a:spcPct val="0"/>
              </a:spcAft>
              <a:defRPr sz="2400" b="1">
                <a:solidFill>
                  <a:srgbClr val="FFCC99"/>
                </a:solidFill>
                <a:latin typeface="Times New Roman" pitchFamily="-96" charset="0"/>
              </a:defRPr>
            </a:lvl8pPr>
            <a:lvl9pPr marL="3886200" indent="-228600" eaLnBrk="0" fontAlgn="base" hangingPunct="0">
              <a:spcBef>
                <a:spcPct val="0"/>
              </a:spcBef>
              <a:spcAft>
                <a:spcPct val="0"/>
              </a:spcAft>
              <a:defRPr sz="2400" b="1">
                <a:solidFill>
                  <a:srgbClr val="FFCC99"/>
                </a:solidFill>
                <a:latin typeface="Times New Roman" pitchFamily="-96" charset="0"/>
              </a:defRPr>
            </a:lvl9pPr>
          </a:lstStyle>
          <a:p>
            <a:pPr eaLnBrk="1" hangingPunct="1"/>
            <a:r>
              <a:rPr lang="en-US" b="0" dirty="0">
                <a:solidFill>
                  <a:srgbClr val="0070C0"/>
                </a:solidFill>
                <a:latin typeface="Calibri Light" panose="020F0302020204030204" pitchFamily="34" charset="0"/>
              </a:rPr>
              <a:t>Less Traffic</a:t>
            </a:r>
            <a:endParaRPr lang="en-SG" b="0" dirty="0">
              <a:solidFill>
                <a:srgbClr val="0070C0"/>
              </a:solidFill>
              <a:latin typeface="Calibri Light" panose="020F0302020204030204" pitchFamily="34" charset="0"/>
            </a:endParaRPr>
          </a:p>
        </p:txBody>
      </p:sp>
      <p:cxnSp>
        <p:nvCxnSpPr>
          <p:cNvPr id="17" name="Straight Arrow Connector 16"/>
          <p:cNvCxnSpPr/>
          <p:nvPr/>
        </p:nvCxnSpPr>
        <p:spPr>
          <a:xfrm flipV="1">
            <a:off x="2279650" y="3644900"/>
            <a:ext cx="76327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782889" y="3141664"/>
            <a:ext cx="2160587" cy="5746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
        <p:nvSpPr>
          <p:cNvPr id="21" name="Rounded Rectangle 20"/>
          <p:cNvSpPr/>
          <p:nvPr/>
        </p:nvSpPr>
        <p:spPr>
          <a:xfrm>
            <a:off x="4943476" y="3141664"/>
            <a:ext cx="1008063" cy="5746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(1 – (3)</a:t>
            </a:r>
            <a:endParaRPr lang="en-SG" sz="1600" dirty="0"/>
          </a:p>
        </p:txBody>
      </p:sp>
      <p:sp>
        <p:nvSpPr>
          <p:cNvPr id="22" name="Rounded Rectangle 21"/>
          <p:cNvSpPr/>
          <p:nvPr/>
        </p:nvSpPr>
        <p:spPr>
          <a:xfrm>
            <a:off x="5951539" y="3113088"/>
            <a:ext cx="2160587" cy="6032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
        <p:nvSpPr>
          <p:cNvPr id="23" name="Rounded Rectangle 22"/>
          <p:cNvSpPr/>
          <p:nvPr/>
        </p:nvSpPr>
        <p:spPr>
          <a:xfrm>
            <a:off x="8112126" y="3141664"/>
            <a:ext cx="1255713" cy="5746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(1) – (3)</a:t>
            </a:r>
            <a:endParaRPr lang="en-SG" sz="1600" dirty="0"/>
          </a:p>
        </p:txBody>
      </p:sp>
      <p:cxnSp>
        <p:nvCxnSpPr>
          <p:cNvPr id="24" name="Straight Arrow Connector 23"/>
          <p:cNvCxnSpPr/>
          <p:nvPr/>
        </p:nvCxnSpPr>
        <p:spPr>
          <a:xfrm rot="5400000">
            <a:off x="5303838" y="4221163"/>
            <a:ext cx="576263"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5735639" y="3933825"/>
            <a:ext cx="1298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FFCC99"/>
                </a:solidFill>
                <a:latin typeface="Times New Roman" pitchFamily="-96" charset="0"/>
              </a:defRPr>
            </a:lvl1pPr>
            <a:lvl2pPr marL="742950" indent="-285750" eaLnBrk="0" hangingPunct="0">
              <a:defRPr sz="2400" b="1">
                <a:solidFill>
                  <a:srgbClr val="FFCC99"/>
                </a:solidFill>
                <a:latin typeface="Times New Roman" pitchFamily="-96" charset="0"/>
              </a:defRPr>
            </a:lvl2pPr>
            <a:lvl3pPr marL="1143000" indent="-228600" eaLnBrk="0" hangingPunct="0">
              <a:defRPr sz="2400" b="1">
                <a:solidFill>
                  <a:srgbClr val="FFCC99"/>
                </a:solidFill>
                <a:latin typeface="Times New Roman" pitchFamily="-96" charset="0"/>
              </a:defRPr>
            </a:lvl3pPr>
            <a:lvl4pPr marL="1600200" indent="-228600" eaLnBrk="0" hangingPunct="0">
              <a:defRPr sz="2400" b="1">
                <a:solidFill>
                  <a:srgbClr val="FFCC99"/>
                </a:solidFill>
                <a:latin typeface="Times New Roman" pitchFamily="-96" charset="0"/>
              </a:defRPr>
            </a:lvl4pPr>
            <a:lvl5pPr marL="2057400" indent="-228600" eaLnBrk="0" hangingPunct="0">
              <a:defRPr sz="2400" b="1">
                <a:solidFill>
                  <a:srgbClr val="FFCC99"/>
                </a:solidFill>
                <a:latin typeface="Times New Roman" pitchFamily="-96" charset="0"/>
              </a:defRPr>
            </a:lvl5pPr>
            <a:lvl6pPr marL="2514600" indent="-228600" eaLnBrk="0" fontAlgn="base" hangingPunct="0">
              <a:spcBef>
                <a:spcPct val="0"/>
              </a:spcBef>
              <a:spcAft>
                <a:spcPct val="0"/>
              </a:spcAft>
              <a:defRPr sz="2400" b="1">
                <a:solidFill>
                  <a:srgbClr val="FFCC99"/>
                </a:solidFill>
                <a:latin typeface="Times New Roman" pitchFamily="-96" charset="0"/>
              </a:defRPr>
            </a:lvl6pPr>
            <a:lvl7pPr marL="2971800" indent="-228600" eaLnBrk="0" fontAlgn="base" hangingPunct="0">
              <a:spcBef>
                <a:spcPct val="0"/>
              </a:spcBef>
              <a:spcAft>
                <a:spcPct val="0"/>
              </a:spcAft>
              <a:defRPr sz="2400" b="1">
                <a:solidFill>
                  <a:srgbClr val="FFCC99"/>
                </a:solidFill>
                <a:latin typeface="Times New Roman" pitchFamily="-96" charset="0"/>
              </a:defRPr>
            </a:lvl7pPr>
            <a:lvl8pPr marL="3429000" indent="-228600" eaLnBrk="0" fontAlgn="base" hangingPunct="0">
              <a:spcBef>
                <a:spcPct val="0"/>
              </a:spcBef>
              <a:spcAft>
                <a:spcPct val="0"/>
              </a:spcAft>
              <a:defRPr sz="2400" b="1">
                <a:solidFill>
                  <a:srgbClr val="FFCC99"/>
                </a:solidFill>
                <a:latin typeface="Times New Roman" pitchFamily="-96" charset="0"/>
              </a:defRPr>
            </a:lvl8pPr>
            <a:lvl9pPr marL="3886200" indent="-228600" eaLnBrk="0" fontAlgn="base" hangingPunct="0">
              <a:spcBef>
                <a:spcPct val="0"/>
              </a:spcBef>
              <a:spcAft>
                <a:spcPct val="0"/>
              </a:spcAft>
              <a:defRPr sz="2400" b="1">
                <a:solidFill>
                  <a:srgbClr val="FFCC99"/>
                </a:solidFill>
                <a:latin typeface="Times New Roman" pitchFamily="-96" charset="0"/>
              </a:defRPr>
            </a:lvl9pPr>
          </a:lstStyle>
          <a:p>
            <a:pPr eaLnBrk="1" hangingPunct="1"/>
            <a:r>
              <a:rPr lang="en-US" sz="2000" b="0" dirty="0">
                <a:solidFill>
                  <a:srgbClr val="0070C0"/>
                </a:solidFill>
                <a:latin typeface="Calibri Light" panose="020F0302020204030204" pitchFamily="34" charset="0"/>
              </a:rPr>
              <a:t>Less Traffic</a:t>
            </a:r>
            <a:endParaRPr lang="en-SG" sz="2000" b="0" dirty="0">
              <a:solidFill>
                <a:srgbClr val="0070C0"/>
              </a:solidFill>
              <a:latin typeface="Calibri Light" panose="020F0302020204030204" pitchFamily="34" charset="0"/>
            </a:endParaRPr>
          </a:p>
        </p:txBody>
      </p:sp>
      <p:cxnSp>
        <p:nvCxnSpPr>
          <p:cNvPr id="26" name="Straight Arrow Connector 25"/>
          <p:cNvCxnSpPr/>
          <p:nvPr/>
        </p:nvCxnSpPr>
        <p:spPr>
          <a:xfrm flipV="1">
            <a:off x="2279650" y="5329239"/>
            <a:ext cx="7632700"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782889" y="4824413"/>
            <a:ext cx="2160587" cy="576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
        <p:nvSpPr>
          <p:cNvPr id="28" name="Rounded Rectangle 27"/>
          <p:cNvSpPr/>
          <p:nvPr/>
        </p:nvSpPr>
        <p:spPr>
          <a:xfrm>
            <a:off x="4943476" y="4824413"/>
            <a:ext cx="216421" cy="5762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1600" dirty="0"/>
          </a:p>
        </p:txBody>
      </p:sp>
      <p:sp>
        <p:nvSpPr>
          <p:cNvPr id="29" name="Rounded Rectangle 28"/>
          <p:cNvSpPr/>
          <p:nvPr/>
        </p:nvSpPr>
        <p:spPr>
          <a:xfrm>
            <a:off x="5159897" y="4797426"/>
            <a:ext cx="4249217" cy="5762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(4)</a:t>
            </a:r>
            <a:endParaRPr lang="en-SG" sz="1600" dirty="0"/>
          </a:p>
        </p:txBody>
      </p:sp>
    </p:spTree>
    <p:extLst>
      <p:ext uri="{BB962C8B-B14F-4D97-AF65-F5344CB8AC3E}">
        <p14:creationId xmlns:p14="http://schemas.microsoft.com/office/powerpoint/2010/main" val="2116943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linds(horizontal)">
                                      <p:cBhvr>
                                        <p:cTn id="55" dur="500"/>
                                        <p:tgtEl>
                                          <p:spTgt spid="2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linds(horizontal)">
                                      <p:cBhvr>
                                        <p:cTn id="58" dur="500"/>
                                        <p:tgtEl>
                                          <p:spTgt spid="2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linds(horizontal)">
                                      <p:cBhvr>
                                        <p:cTn id="63" dur="500"/>
                                        <p:tgtEl>
                                          <p:spTgt spid="2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p:bldP spid="18" grpId="0" animBg="1"/>
      <p:bldP spid="21" grpId="0" animBg="1"/>
      <p:bldP spid="22" grpId="0" animBg="1"/>
      <p:bldP spid="23" grpId="0" animBg="1"/>
      <p:bldP spid="25" grpId="0"/>
      <p:bldP spid="27" grpId="0" animBg="1"/>
      <p:bldP spid="28" grpId="0" animBg="1"/>
      <p:bldP spid="2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Idle listening is energy expensive   </a:t>
            </a:r>
            <a:endParaRPr lang="en-SG" dirty="0"/>
          </a:p>
        </p:txBody>
      </p:sp>
      <p:sp>
        <p:nvSpPr>
          <p:cNvPr id="11267" name="Content Placeholder 2"/>
          <p:cNvSpPr>
            <a:spLocks noGrp="1"/>
          </p:cNvSpPr>
          <p:nvPr>
            <p:ph idx="1"/>
          </p:nvPr>
        </p:nvSpPr>
        <p:spPr>
          <a:xfrm>
            <a:off x="838200" y="1690688"/>
            <a:ext cx="10844284" cy="3727473"/>
          </a:xfrm>
        </p:spPr>
        <p:txBody>
          <a:bodyPr>
            <a:noAutofit/>
          </a:bodyPr>
          <a:lstStyle/>
          <a:p>
            <a:r>
              <a:rPr lang="en-US" dirty="0">
                <a:latin typeface="+mj-lt"/>
              </a:rPr>
              <a:t>Idle listening consumes most of the energy as traffic load decreases</a:t>
            </a:r>
            <a:endParaRPr lang="en-SG" dirty="0">
              <a:latin typeface="+mj-lt"/>
            </a:endParaRPr>
          </a:p>
          <a:p>
            <a:r>
              <a:rPr lang="en-SG" dirty="0">
                <a:latin typeface="+mj-lt"/>
              </a:rPr>
              <a:t>Many measurements have shown that idle listening consumes 50–100% of the energy required for receiving</a:t>
            </a:r>
          </a:p>
          <a:p>
            <a:endParaRPr lang="en-SG" dirty="0">
              <a:latin typeface="+mj-lt"/>
            </a:endParaRPr>
          </a:p>
          <a:p>
            <a:r>
              <a:rPr lang="en-SG" dirty="0">
                <a:latin typeface="+mj-lt"/>
              </a:rPr>
              <a:t>But if you do not listen to the channel, how do detect events/transmissions?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Duty cycled medium access control protocols</a:t>
            </a:r>
          </a:p>
        </p:txBody>
      </p:sp>
      <p:sp>
        <p:nvSpPr>
          <p:cNvPr id="11268" name="Rectangle 3"/>
          <p:cNvSpPr>
            <a:spLocks noGrp="1" noChangeArrowheads="1"/>
          </p:cNvSpPr>
          <p:nvPr>
            <p:ph idx="1"/>
          </p:nvPr>
        </p:nvSpPr>
        <p:spPr>
          <a:xfrm>
            <a:off x="838200" y="1551071"/>
            <a:ext cx="10930666" cy="4849729"/>
          </a:xfrm>
        </p:spPr>
        <p:txBody>
          <a:bodyPr>
            <a:normAutofit/>
          </a:bodyPr>
          <a:lstStyle/>
          <a:p>
            <a:pPr eaLnBrk="1" hangingPunct="1">
              <a:lnSpc>
                <a:spcPct val="90000"/>
              </a:lnSpc>
            </a:pPr>
            <a:r>
              <a:rPr lang="en-US" dirty="0">
                <a:latin typeface="+mj-lt"/>
              </a:rPr>
              <a:t>Overhearing or passive listening is very expensive, in particular, if utilization is low</a:t>
            </a:r>
          </a:p>
          <a:p>
            <a:pPr eaLnBrk="1" hangingPunct="1">
              <a:lnSpc>
                <a:spcPct val="90000"/>
              </a:lnSpc>
            </a:pPr>
            <a:r>
              <a:rPr lang="en-US" b="1" dirty="0">
                <a:latin typeface="+mj-lt"/>
              </a:rPr>
              <a:t>Proposal: </a:t>
            </a:r>
            <a:r>
              <a:rPr lang="en-US" dirty="0">
                <a:solidFill>
                  <a:srgbClr val="FF0000"/>
                </a:solidFill>
                <a:latin typeface="+mj-lt"/>
              </a:rPr>
              <a:t>Don’t overhear, go to sleep!</a:t>
            </a:r>
          </a:p>
          <a:p>
            <a:pPr eaLnBrk="1" hangingPunct="1">
              <a:lnSpc>
                <a:spcPct val="90000"/>
              </a:lnSpc>
            </a:pPr>
            <a:r>
              <a:rPr lang="en-US" dirty="0">
                <a:latin typeface="+mj-lt"/>
              </a:rPr>
              <a:t>Advantage:</a:t>
            </a:r>
          </a:p>
          <a:p>
            <a:pPr lvl="1" eaLnBrk="1" hangingPunct="1">
              <a:lnSpc>
                <a:spcPct val="90000"/>
              </a:lnSpc>
            </a:pPr>
            <a:r>
              <a:rPr lang="en-US" dirty="0">
                <a:latin typeface="+mj-lt"/>
              </a:rPr>
              <a:t>Consume very little energy when radio is idle/inactive </a:t>
            </a:r>
          </a:p>
          <a:p>
            <a:pPr eaLnBrk="1" hangingPunct="1">
              <a:lnSpc>
                <a:spcPct val="90000"/>
              </a:lnSpc>
            </a:pPr>
            <a:r>
              <a:rPr lang="en-US" dirty="0">
                <a:latin typeface="+mj-lt"/>
              </a:rPr>
              <a:t>Problem: </a:t>
            </a:r>
          </a:p>
          <a:p>
            <a:pPr lvl="1" eaLnBrk="1" hangingPunct="1">
              <a:lnSpc>
                <a:spcPct val="90000"/>
              </a:lnSpc>
            </a:pPr>
            <a:r>
              <a:rPr lang="en-US" dirty="0">
                <a:solidFill>
                  <a:srgbClr val="FF0000"/>
                </a:solidFill>
                <a:latin typeface="+mj-lt"/>
              </a:rPr>
              <a:t>When to wakeup?</a:t>
            </a:r>
          </a:p>
          <a:p>
            <a:pPr eaLnBrk="1" hangingPunct="1">
              <a:lnSpc>
                <a:spcPct val="90000"/>
              </a:lnSpc>
            </a:pPr>
            <a:r>
              <a:rPr lang="en-US" dirty="0">
                <a:latin typeface="+mj-lt"/>
              </a:rPr>
              <a:t>Requirements: </a:t>
            </a:r>
          </a:p>
          <a:p>
            <a:pPr lvl="1" eaLnBrk="1" hangingPunct="1">
              <a:lnSpc>
                <a:spcPct val="90000"/>
              </a:lnSpc>
            </a:pPr>
            <a:r>
              <a:rPr lang="en-US" dirty="0">
                <a:solidFill>
                  <a:srgbClr val="FF0000"/>
                </a:solidFill>
                <a:latin typeface="+mj-lt"/>
              </a:rPr>
              <a:t>Wakeup schedule must be coordinated</a:t>
            </a:r>
          </a:p>
          <a:p>
            <a:pPr lvl="1" eaLnBrk="1" hangingPunct="1">
              <a:lnSpc>
                <a:spcPct val="90000"/>
              </a:lnSpc>
            </a:pPr>
            <a:r>
              <a:rPr lang="en-US" dirty="0">
                <a:solidFill>
                  <a:srgbClr val="FF0000"/>
                </a:solidFill>
                <a:latin typeface="+mj-lt"/>
              </a:rPr>
              <a:t>The “right” nodes must wake up at the “right”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blinds(horizontal)">
                                      <p:cBhvr>
                                        <p:cTn id="7" dur="500"/>
                                        <p:tgtEl>
                                          <p:spTgt spid="11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8">
                                            <p:txEl>
                                              <p:pRg st="1" end="1"/>
                                            </p:txEl>
                                          </p:spTgt>
                                        </p:tgtEl>
                                        <p:attrNameLst>
                                          <p:attrName>style.visibility</p:attrName>
                                        </p:attrNameLst>
                                      </p:cBhvr>
                                      <p:to>
                                        <p:strVal val="visible"/>
                                      </p:to>
                                    </p:set>
                                    <p:animEffect transition="in" filter="blinds(horizontal)">
                                      <p:cBhvr>
                                        <p:cTn id="12" dur="500"/>
                                        <p:tgtEl>
                                          <p:spTgt spid="112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8">
                                            <p:txEl>
                                              <p:pRg st="2" end="2"/>
                                            </p:txEl>
                                          </p:spTgt>
                                        </p:tgtEl>
                                        <p:attrNameLst>
                                          <p:attrName>style.visibility</p:attrName>
                                        </p:attrNameLst>
                                      </p:cBhvr>
                                      <p:to>
                                        <p:strVal val="visible"/>
                                      </p:to>
                                    </p:set>
                                    <p:animEffect transition="in" filter="blinds(horizontal)">
                                      <p:cBhvr>
                                        <p:cTn id="17" dur="500"/>
                                        <p:tgtEl>
                                          <p:spTgt spid="11268">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268">
                                            <p:txEl>
                                              <p:pRg st="3" end="3"/>
                                            </p:txEl>
                                          </p:spTgt>
                                        </p:tgtEl>
                                        <p:attrNameLst>
                                          <p:attrName>style.visibility</p:attrName>
                                        </p:attrNameLst>
                                      </p:cBhvr>
                                      <p:to>
                                        <p:strVal val="visible"/>
                                      </p:to>
                                    </p:set>
                                    <p:animEffect transition="in" filter="blinds(horizontal)">
                                      <p:cBhvr>
                                        <p:cTn id="20" dur="500"/>
                                        <p:tgtEl>
                                          <p:spTgt spid="11268">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268">
                                            <p:txEl>
                                              <p:pRg st="4" end="4"/>
                                            </p:txEl>
                                          </p:spTgt>
                                        </p:tgtEl>
                                        <p:attrNameLst>
                                          <p:attrName>style.visibility</p:attrName>
                                        </p:attrNameLst>
                                      </p:cBhvr>
                                      <p:to>
                                        <p:strVal val="visible"/>
                                      </p:to>
                                    </p:set>
                                    <p:animEffect transition="in" filter="blinds(horizontal)">
                                      <p:cBhvr>
                                        <p:cTn id="25" dur="500"/>
                                        <p:tgtEl>
                                          <p:spTgt spid="11268">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268">
                                            <p:txEl>
                                              <p:pRg st="5" end="5"/>
                                            </p:txEl>
                                          </p:spTgt>
                                        </p:tgtEl>
                                        <p:attrNameLst>
                                          <p:attrName>style.visibility</p:attrName>
                                        </p:attrNameLst>
                                      </p:cBhvr>
                                      <p:to>
                                        <p:strVal val="visible"/>
                                      </p:to>
                                    </p:set>
                                    <p:animEffect transition="in" filter="blinds(horizontal)">
                                      <p:cBhvr>
                                        <p:cTn id="28" dur="500"/>
                                        <p:tgtEl>
                                          <p:spTgt spid="11268">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268">
                                            <p:txEl>
                                              <p:pRg st="6" end="6"/>
                                            </p:txEl>
                                          </p:spTgt>
                                        </p:tgtEl>
                                        <p:attrNameLst>
                                          <p:attrName>style.visibility</p:attrName>
                                        </p:attrNameLst>
                                      </p:cBhvr>
                                      <p:to>
                                        <p:strVal val="visible"/>
                                      </p:to>
                                    </p:set>
                                    <p:animEffect transition="in" filter="blinds(horizontal)">
                                      <p:cBhvr>
                                        <p:cTn id="33" dur="500"/>
                                        <p:tgtEl>
                                          <p:spTgt spid="11268">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68">
                                            <p:txEl>
                                              <p:pRg st="7" end="7"/>
                                            </p:txEl>
                                          </p:spTgt>
                                        </p:tgtEl>
                                        <p:attrNameLst>
                                          <p:attrName>style.visibility</p:attrName>
                                        </p:attrNameLst>
                                      </p:cBhvr>
                                      <p:to>
                                        <p:strVal val="visible"/>
                                      </p:to>
                                    </p:set>
                                    <p:animEffect transition="in" filter="blinds(horizontal)">
                                      <p:cBhvr>
                                        <p:cTn id="36" dur="500"/>
                                        <p:tgtEl>
                                          <p:spTgt spid="11268">
                                            <p:txEl>
                                              <p:pRg st="7" end="7"/>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1268">
                                            <p:txEl>
                                              <p:pRg st="8" end="8"/>
                                            </p:txEl>
                                          </p:spTgt>
                                        </p:tgtEl>
                                        <p:attrNameLst>
                                          <p:attrName>style.visibility</p:attrName>
                                        </p:attrNameLst>
                                      </p:cBhvr>
                                      <p:to>
                                        <p:strVal val="visible"/>
                                      </p:to>
                                    </p:set>
                                    <p:animEffect transition="in" filter="blinds(horizontal)">
                                      <p:cBhvr>
                                        <p:cTn id="39" dur="500"/>
                                        <p:tgtEl>
                                          <p:spTgt spid="112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Let's consider Aloha protocol</a:t>
            </a:r>
          </a:p>
        </p:txBody>
      </p:sp>
      <p:sp>
        <p:nvSpPr>
          <p:cNvPr id="13315" name="Rectangle 3"/>
          <p:cNvSpPr>
            <a:spLocks noGrp="1" noChangeArrowheads="1"/>
          </p:cNvSpPr>
          <p:nvPr>
            <p:ph idx="1"/>
          </p:nvPr>
        </p:nvSpPr>
        <p:spPr>
          <a:xfrm>
            <a:off x="838199" y="1690688"/>
            <a:ext cx="10823089" cy="4398140"/>
          </a:xfrm>
        </p:spPr>
        <p:txBody>
          <a:bodyPr>
            <a:noAutofit/>
          </a:bodyPr>
          <a:lstStyle/>
          <a:p>
            <a:pPr eaLnBrk="1" hangingPunct="1"/>
            <a:r>
              <a:rPr lang="en-US" dirty="0">
                <a:latin typeface="+mj-lt"/>
              </a:rPr>
              <a:t>Consider the simplest MAC protocol – ALOHA</a:t>
            </a:r>
          </a:p>
          <a:p>
            <a:pPr lvl="1"/>
            <a:r>
              <a:rPr lang="en-US" dirty="0">
                <a:latin typeface="+mj-lt"/>
              </a:rPr>
              <a:t>No change to the protocol: when a node wants to transmit, it does</a:t>
            </a:r>
          </a:p>
          <a:p>
            <a:endParaRPr lang="en-US" dirty="0">
              <a:latin typeface="+mj-lt"/>
            </a:endParaRPr>
          </a:p>
          <a:p>
            <a:r>
              <a:rPr lang="en-US" dirty="0">
                <a:latin typeface="+mj-lt"/>
              </a:rPr>
              <a:t>Does it work?</a:t>
            </a:r>
          </a:p>
          <a:p>
            <a:pPr lvl="1"/>
            <a:r>
              <a:rPr lang="en-US" sz="2800" dirty="0">
                <a:latin typeface="+mj-lt"/>
              </a:rPr>
              <a:t>Works when</a:t>
            </a:r>
          </a:p>
          <a:p>
            <a:pPr lvl="2"/>
            <a:r>
              <a:rPr lang="en-US" sz="2800" dirty="0">
                <a:latin typeface="+mj-lt"/>
              </a:rPr>
              <a:t>There is no contention (usually true when utilization is low)</a:t>
            </a:r>
          </a:p>
          <a:p>
            <a:pPr lvl="2"/>
            <a:r>
              <a:rPr lang="en-US" sz="2800" dirty="0">
                <a:latin typeface="+mj-lt"/>
              </a:rPr>
              <a:t>The receiver is listening (may not be true with duty cycle)</a:t>
            </a:r>
          </a:p>
          <a:p>
            <a:pPr marL="0" indent="0" eaLnBrk="1" hangingPunct="1">
              <a:buNone/>
            </a:pPr>
            <a:endParaRPr lang="en-US" sz="2400" dirty="0">
              <a:solidFill>
                <a:srgbClr val="0070C0"/>
              </a:solidFill>
            </a:endParaRPr>
          </a:p>
          <a:p>
            <a:pPr eaLnBrk="1" hangingPunct="1"/>
            <a:r>
              <a:rPr lang="en-US" dirty="0">
                <a:solidFill>
                  <a:srgbClr val="FF0000"/>
                </a:solidFill>
                <a:latin typeface="+mj-lt"/>
              </a:rPr>
              <a:t>How to convert ALOHA to work with duty cycle?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9EB7-73D4-4E5F-AA13-CE7B36637395}"/>
              </a:ext>
            </a:extLst>
          </p:cNvPr>
          <p:cNvSpPr>
            <a:spLocks noGrp="1"/>
          </p:cNvSpPr>
          <p:nvPr>
            <p:ph type="title"/>
          </p:nvPr>
        </p:nvSpPr>
        <p:spPr>
          <a:xfrm>
            <a:off x="1015156" y="88501"/>
            <a:ext cx="7647756" cy="1485900"/>
          </a:xfrm>
        </p:spPr>
        <p:txBody>
          <a:bodyPr/>
          <a:lstStyle/>
          <a:p>
            <a:r>
              <a:rPr lang="en-US" dirty="0"/>
              <a:t>Aloha with Preamble Sampling</a:t>
            </a:r>
            <a:endParaRPr lang="en-SG" dirty="0"/>
          </a:p>
        </p:txBody>
      </p:sp>
      <p:sp>
        <p:nvSpPr>
          <p:cNvPr id="4" name="Slide Number Placeholder 3">
            <a:extLst>
              <a:ext uri="{FF2B5EF4-FFF2-40B4-BE49-F238E27FC236}">
                <a16:creationId xmlns:a16="http://schemas.microsoft.com/office/drawing/2014/main" id="{B3F3374E-0505-4A95-A6F8-DDE05EA34A43}"/>
              </a:ext>
            </a:extLst>
          </p:cNvPr>
          <p:cNvSpPr>
            <a:spLocks noGrp="1"/>
          </p:cNvSpPr>
          <p:nvPr>
            <p:ph type="sldNum" sz="quarter" idx="12"/>
          </p:nvPr>
        </p:nvSpPr>
        <p:spPr/>
        <p:txBody>
          <a:bodyPr/>
          <a:lstStyle/>
          <a:p>
            <a:fld id="{69E57DC2-970A-4B3E-BB1C-7A09969E49DF}" type="slidenum">
              <a:rPr lang="en-US" smtClean="0">
                <a:solidFill>
                  <a:srgbClr val="191B0E"/>
                </a:solidFill>
              </a:rPr>
              <a:pPr/>
              <a:t>89</a:t>
            </a:fld>
            <a:endParaRPr lang="en-US" dirty="0">
              <a:solidFill>
                <a:srgbClr val="191B0E"/>
              </a:solidFill>
            </a:endParaRPr>
          </a:p>
        </p:txBody>
      </p:sp>
      <p:sp>
        <p:nvSpPr>
          <p:cNvPr id="5" name="Rectangle: Rounded Corners 4">
            <a:extLst>
              <a:ext uri="{FF2B5EF4-FFF2-40B4-BE49-F238E27FC236}">
                <a16:creationId xmlns:a16="http://schemas.microsoft.com/office/drawing/2014/main" id="{5F870439-2C34-468C-B3A6-7653F77CA0F4}"/>
              </a:ext>
            </a:extLst>
          </p:cNvPr>
          <p:cNvSpPr/>
          <p:nvPr/>
        </p:nvSpPr>
        <p:spPr>
          <a:xfrm>
            <a:off x="4655840" y="3006097"/>
            <a:ext cx="2232248" cy="4616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Preamble </a:t>
            </a:r>
          </a:p>
        </p:txBody>
      </p:sp>
      <p:sp>
        <p:nvSpPr>
          <p:cNvPr id="6" name="Rectangle: Rounded Corners 5">
            <a:extLst>
              <a:ext uri="{FF2B5EF4-FFF2-40B4-BE49-F238E27FC236}">
                <a16:creationId xmlns:a16="http://schemas.microsoft.com/office/drawing/2014/main" id="{54C01293-D3C5-4B6B-A1EC-5A23E19E4E5A}"/>
              </a:ext>
            </a:extLst>
          </p:cNvPr>
          <p:cNvSpPr/>
          <p:nvPr/>
        </p:nvSpPr>
        <p:spPr>
          <a:xfrm>
            <a:off x="6888088" y="2996952"/>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Data</a:t>
            </a:r>
          </a:p>
        </p:txBody>
      </p:sp>
      <p:sp>
        <p:nvSpPr>
          <p:cNvPr id="8" name="TextBox 7">
            <a:extLst>
              <a:ext uri="{FF2B5EF4-FFF2-40B4-BE49-F238E27FC236}">
                <a16:creationId xmlns:a16="http://schemas.microsoft.com/office/drawing/2014/main" id="{90DDE060-F4A7-40B0-97C6-648C432D1E3F}"/>
              </a:ext>
            </a:extLst>
          </p:cNvPr>
          <p:cNvSpPr txBox="1"/>
          <p:nvPr/>
        </p:nvSpPr>
        <p:spPr>
          <a:xfrm>
            <a:off x="2007487" y="3027291"/>
            <a:ext cx="845103" cy="369332"/>
          </a:xfrm>
          <a:prstGeom prst="rect">
            <a:avLst/>
          </a:prstGeom>
          <a:noFill/>
        </p:spPr>
        <p:txBody>
          <a:bodyPr wrap="none" rtlCol="0">
            <a:spAutoFit/>
          </a:bodyPr>
          <a:lstStyle/>
          <a:p>
            <a:r>
              <a:rPr lang="en-SG" dirty="0">
                <a:solidFill>
                  <a:srgbClr val="0070C0"/>
                </a:solidFill>
              </a:rPr>
              <a:t>Sender</a:t>
            </a:r>
          </a:p>
        </p:txBody>
      </p:sp>
      <p:sp>
        <p:nvSpPr>
          <p:cNvPr id="10" name="TextBox 9">
            <a:extLst>
              <a:ext uri="{FF2B5EF4-FFF2-40B4-BE49-F238E27FC236}">
                <a16:creationId xmlns:a16="http://schemas.microsoft.com/office/drawing/2014/main" id="{36B1435B-F8C3-4B4F-858A-F228C805F9DC}"/>
              </a:ext>
            </a:extLst>
          </p:cNvPr>
          <p:cNvSpPr txBox="1"/>
          <p:nvPr/>
        </p:nvSpPr>
        <p:spPr>
          <a:xfrm>
            <a:off x="1703513" y="1747366"/>
            <a:ext cx="984693" cy="369332"/>
          </a:xfrm>
          <a:prstGeom prst="rect">
            <a:avLst/>
          </a:prstGeom>
          <a:noFill/>
        </p:spPr>
        <p:txBody>
          <a:bodyPr wrap="none" rtlCol="0">
            <a:spAutoFit/>
          </a:bodyPr>
          <a:lstStyle/>
          <a:p>
            <a:r>
              <a:rPr lang="en-SG" dirty="0">
                <a:solidFill>
                  <a:srgbClr val="0070C0"/>
                </a:solidFill>
              </a:rPr>
              <a:t>Receiver</a:t>
            </a:r>
          </a:p>
        </p:txBody>
      </p:sp>
      <p:cxnSp>
        <p:nvCxnSpPr>
          <p:cNvPr id="12" name="Straight Connector 11">
            <a:extLst>
              <a:ext uri="{FF2B5EF4-FFF2-40B4-BE49-F238E27FC236}">
                <a16:creationId xmlns:a16="http://schemas.microsoft.com/office/drawing/2014/main" id="{A78B8363-BB2F-42A0-8376-DE6BCDD30CDE}"/>
              </a:ext>
            </a:extLst>
          </p:cNvPr>
          <p:cNvCxnSpPr>
            <a:cxnSpLocks/>
          </p:cNvCxnSpPr>
          <p:nvPr/>
        </p:nvCxnSpPr>
        <p:spPr>
          <a:xfrm flipV="1">
            <a:off x="3081366" y="1971240"/>
            <a:ext cx="7407122" cy="29619"/>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79D2B03-7762-4C1F-A89D-EF819F127201}"/>
              </a:ext>
            </a:extLst>
          </p:cNvPr>
          <p:cNvSpPr/>
          <p:nvPr/>
        </p:nvSpPr>
        <p:spPr>
          <a:xfrm flipH="1">
            <a:off x="3225382" y="1539192"/>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TextBox 13">
            <a:extLst>
              <a:ext uri="{FF2B5EF4-FFF2-40B4-BE49-F238E27FC236}">
                <a16:creationId xmlns:a16="http://schemas.microsoft.com/office/drawing/2014/main" id="{C5831240-023C-40F8-8937-0AA0CDCDC3BD}"/>
              </a:ext>
            </a:extLst>
          </p:cNvPr>
          <p:cNvSpPr txBox="1"/>
          <p:nvPr/>
        </p:nvSpPr>
        <p:spPr>
          <a:xfrm>
            <a:off x="2861755" y="1200637"/>
            <a:ext cx="819455" cy="338554"/>
          </a:xfrm>
          <a:prstGeom prst="rect">
            <a:avLst/>
          </a:prstGeom>
          <a:noFill/>
        </p:spPr>
        <p:txBody>
          <a:bodyPr wrap="none" rtlCol="0">
            <a:spAutoFit/>
          </a:bodyPr>
          <a:lstStyle/>
          <a:p>
            <a:r>
              <a:rPr lang="en-SG" sz="1600" dirty="0">
                <a:solidFill>
                  <a:srgbClr val="0070C0"/>
                </a:solidFill>
              </a:rPr>
              <a:t>Sensing</a:t>
            </a:r>
          </a:p>
        </p:txBody>
      </p:sp>
      <p:sp>
        <p:nvSpPr>
          <p:cNvPr id="16" name="Rectangle: Rounded Corners 15">
            <a:extLst>
              <a:ext uri="{FF2B5EF4-FFF2-40B4-BE49-F238E27FC236}">
                <a16:creationId xmlns:a16="http://schemas.microsoft.com/office/drawing/2014/main" id="{25506563-FF9C-441F-ACFC-5F9DBC603F5E}"/>
              </a:ext>
            </a:extLst>
          </p:cNvPr>
          <p:cNvSpPr/>
          <p:nvPr/>
        </p:nvSpPr>
        <p:spPr>
          <a:xfrm flipH="1">
            <a:off x="5375920" y="152717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a16="http://schemas.microsoft.com/office/drawing/2014/main" id="{366C1E50-139E-4CA4-86A5-7EAF3D2260F8}"/>
              </a:ext>
            </a:extLst>
          </p:cNvPr>
          <p:cNvSpPr txBox="1"/>
          <p:nvPr/>
        </p:nvSpPr>
        <p:spPr>
          <a:xfrm>
            <a:off x="5018965" y="1168416"/>
            <a:ext cx="819455" cy="338554"/>
          </a:xfrm>
          <a:prstGeom prst="rect">
            <a:avLst/>
          </a:prstGeom>
          <a:noFill/>
        </p:spPr>
        <p:txBody>
          <a:bodyPr wrap="none" rtlCol="0">
            <a:spAutoFit/>
          </a:bodyPr>
          <a:lstStyle/>
          <a:p>
            <a:r>
              <a:rPr lang="en-SG" sz="1600" dirty="0">
                <a:solidFill>
                  <a:srgbClr val="0070C0"/>
                </a:solidFill>
              </a:rPr>
              <a:t>Sensing</a:t>
            </a:r>
          </a:p>
        </p:txBody>
      </p:sp>
      <p:sp>
        <p:nvSpPr>
          <p:cNvPr id="18" name="Rectangle: Rounded Corners 17">
            <a:extLst>
              <a:ext uri="{FF2B5EF4-FFF2-40B4-BE49-F238E27FC236}">
                <a16:creationId xmlns:a16="http://schemas.microsoft.com/office/drawing/2014/main" id="{59DAFB83-E026-4BB2-9C98-243F408D781F}"/>
              </a:ext>
            </a:extLst>
          </p:cNvPr>
          <p:cNvSpPr/>
          <p:nvPr/>
        </p:nvSpPr>
        <p:spPr>
          <a:xfrm flipH="1">
            <a:off x="7533076" y="152717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TextBox 18">
            <a:extLst>
              <a:ext uri="{FF2B5EF4-FFF2-40B4-BE49-F238E27FC236}">
                <a16:creationId xmlns:a16="http://schemas.microsoft.com/office/drawing/2014/main" id="{209BE3D1-287D-4B96-9811-D890A84C8DD5}"/>
              </a:ext>
            </a:extLst>
          </p:cNvPr>
          <p:cNvSpPr txBox="1"/>
          <p:nvPr/>
        </p:nvSpPr>
        <p:spPr>
          <a:xfrm>
            <a:off x="7176121" y="1168416"/>
            <a:ext cx="819455" cy="338554"/>
          </a:xfrm>
          <a:prstGeom prst="rect">
            <a:avLst/>
          </a:prstGeom>
          <a:noFill/>
        </p:spPr>
        <p:txBody>
          <a:bodyPr wrap="none" rtlCol="0">
            <a:spAutoFit/>
          </a:bodyPr>
          <a:lstStyle/>
          <a:p>
            <a:r>
              <a:rPr lang="en-SG" sz="1600" dirty="0">
                <a:solidFill>
                  <a:srgbClr val="0070C0"/>
                </a:solidFill>
              </a:rPr>
              <a:t>Sensing</a:t>
            </a:r>
          </a:p>
        </p:txBody>
      </p:sp>
      <p:sp>
        <p:nvSpPr>
          <p:cNvPr id="21" name="Rectangle: Rounded Corners 20">
            <a:extLst>
              <a:ext uri="{FF2B5EF4-FFF2-40B4-BE49-F238E27FC236}">
                <a16:creationId xmlns:a16="http://schemas.microsoft.com/office/drawing/2014/main" id="{D473D891-686C-4BDD-994A-3DFFBC9C1DB3}"/>
              </a:ext>
            </a:extLst>
          </p:cNvPr>
          <p:cNvSpPr/>
          <p:nvPr/>
        </p:nvSpPr>
        <p:spPr>
          <a:xfrm flipH="1">
            <a:off x="9687202" y="1539101"/>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TextBox 21">
            <a:extLst>
              <a:ext uri="{FF2B5EF4-FFF2-40B4-BE49-F238E27FC236}">
                <a16:creationId xmlns:a16="http://schemas.microsoft.com/office/drawing/2014/main" id="{5810ACF5-0C0A-48E0-B09C-6C25E48EE0E9}"/>
              </a:ext>
            </a:extLst>
          </p:cNvPr>
          <p:cNvSpPr txBox="1"/>
          <p:nvPr/>
        </p:nvSpPr>
        <p:spPr>
          <a:xfrm>
            <a:off x="9330247" y="1180341"/>
            <a:ext cx="819455" cy="338554"/>
          </a:xfrm>
          <a:prstGeom prst="rect">
            <a:avLst/>
          </a:prstGeom>
          <a:noFill/>
        </p:spPr>
        <p:txBody>
          <a:bodyPr wrap="none" rtlCol="0">
            <a:spAutoFit/>
          </a:bodyPr>
          <a:lstStyle/>
          <a:p>
            <a:r>
              <a:rPr lang="en-SG" sz="1600" dirty="0">
                <a:solidFill>
                  <a:srgbClr val="0070C0"/>
                </a:solidFill>
              </a:rPr>
              <a:t>Sensing</a:t>
            </a:r>
          </a:p>
        </p:txBody>
      </p:sp>
      <p:sp>
        <p:nvSpPr>
          <p:cNvPr id="24" name="TextBox 23">
            <a:extLst>
              <a:ext uri="{FF2B5EF4-FFF2-40B4-BE49-F238E27FC236}">
                <a16:creationId xmlns:a16="http://schemas.microsoft.com/office/drawing/2014/main" id="{618E0298-D963-4282-8B72-CEC0D24BA02D}"/>
              </a:ext>
            </a:extLst>
          </p:cNvPr>
          <p:cNvSpPr txBox="1"/>
          <p:nvPr/>
        </p:nvSpPr>
        <p:spPr>
          <a:xfrm>
            <a:off x="1775521" y="4007950"/>
            <a:ext cx="1154611" cy="369332"/>
          </a:xfrm>
          <a:prstGeom prst="rect">
            <a:avLst/>
          </a:prstGeom>
          <a:noFill/>
        </p:spPr>
        <p:txBody>
          <a:bodyPr wrap="none" rtlCol="0">
            <a:spAutoFit/>
          </a:bodyPr>
          <a:lstStyle/>
          <a:p>
            <a:r>
              <a:rPr lang="en-SG" dirty="0">
                <a:solidFill>
                  <a:srgbClr val="0070C0"/>
                </a:solidFill>
              </a:rPr>
              <a:t>Receiver 1</a:t>
            </a:r>
          </a:p>
        </p:txBody>
      </p:sp>
      <p:cxnSp>
        <p:nvCxnSpPr>
          <p:cNvPr id="25" name="Straight Connector 24">
            <a:extLst>
              <a:ext uri="{FF2B5EF4-FFF2-40B4-BE49-F238E27FC236}">
                <a16:creationId xmlns:a16="http://schemas.microsoft.com/office/drawing/2014/main" id="{6E51F917-2909-46EB-8FB7-F765F773C2C3}"/>
              </a:ext>
            </a:extLst>
          </p:cNvPr>
          <p:cNvCxnSpPr>
            <a:cxnSpLocks/>
          </p:cNvCxnSpPr>
          <p:nvPr/>
        </p:nvCxnSpPr>
        <p:spPr>
          <a:xfrm flipV="1">
            <a:off x="3153374" y="4261441"/>
            <a:ext cx="7191098" cy="3"/>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B8202B12-2245-46B2-8453-646EA85440E5}"/>
              </a:ext>
            </a:extLst>
          </p:cNvPr>
          <p:cNvSpPr/>
          <p:nvPr/>
        </p:nvSpPr>
        <p:spPr>
          <a:xfrm flipH="1">
            <a:off x="3297390" y="379977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TextBox 26">
            <a:extLst>
              <a:ext uri="{FF2B5EF4-FFF2-40B4-BE49-F238E27FC236}">
                <a16:creationId xmlns:a16="http://schemas.microsoft.com/office/drawing/2014/main" id="{6C1469CC-13D6-4B08-AA5D-B8880BF4D508}"/>
              </a:ext>
            </a:extLst>
          </p:cNvPr>
          <p:cNvSpPr txBox="1"/>
          <p:nvPr/>
        </p:nvSpPr>
        <p:spPr>
          <a:xfrm>
            <a:off x="2933763" y="3461221"/>
            <a:ext cx="819455" cy="338554"/>
          </a:xfrm>
          <a:prstGeom prst="rect">
            <a:avLst/>
          </a:prstGeom>
          <a:noFill/>
        </p:spPr>
        <p:txBody>
          <a:bodyPr wrap="none" rtlCol="0">
            <a:spAutoFit/>
          </a:bodyPr>
          <a:lstStyle/>
          <a:p>
            <a:r>
              <a:rPr lang="en-SG" sz="1600" dirty="0">
                <a:solidFill>
                  <a:srgbClr val="0070C0"/>
                </a:solidFill>
              </a:rPr>
              <a:t>Sensing</a:t>
            </a:r>
          </a:p>
        </p:txBody>
      </p:sp>
      <p:sp>
        <p:nvSpPr>
          <p:cNvPr id="28" name="Rectangle: Rounded Corners 27">
            <a:extLst>
              <a:ext uri="{FF2B5EF4-FFF2-40B4-BE49-F238E27FC236}">
                <a16:creationId xmlns:a16="http://schemas.microsoft.com/office/drawing/2014/main" id="{A71D2043-D388-488A-AAC4-92CF20FE351B}"/>
              </a:ext>
            </a:extLst>
          </p:cNvPr>
          <p:cNvSpPr/>
          <p:nvPr/>
        </p:nvSpPr>
        <p:spPr>
          <a:xfrm flipH="1">
            <a:off x="5447928" y="3745370"/>
            <a:ext cx="1440160" cy="5040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TextBox 28">
            <a:extLst>
              <a:ext uri="{FF2B5EF4-FFF2-40B4-BE49-F238E27FC236}">
                <a16:creationId xmlns:a16="http://schemas.microsoft.com/office/drawing/2014/main" id="{6D51DD92-8884-4977-978D-0FDCBB516BFF}"/>
              </a:ext>
            </a:extLst>
          </p:cNvPr>
          <p:cNvSpPr txBox="1"/>
          <p:nvPr/>
        </p:nvSpPr>
        <p:spPr>
          <a:xfrm>
            <a:off x="5744880" y="3799775"/>
            <a:ext cx="819455" cy="338554"/>
          </a:xfrm>
          <a:prstGeom prst="rect">
            <a:avLst/>
          </a:prstGeom>
          <a:noFill/>
        </p:spPr>
        <p:txBody>
          <a:bodyPr wrap="none" rtlCol="0">
            <a:spAutoFit/>
          </a:bodyPr>
          <a:lstStyle/>
          <a:p>
            <a:r>
              <a:rPr lang="en-SG" sz="1600" dirty="0">
                <a:solidFill>
                  <a:srgbClr val="0070C0"/>
                </a:solidFill>
              </a:rPr>
              <a:t>Sensing</a:t>
            </a:r>
          </a:p>
        </p:txBody>
      </p:sp>
      <p:sp>
        <p:nvSpPr>
          <p:cNvPr id="35" name="Rectangle: Rounded Corners 34">
            <a:extLst>
              <a:ext uri="{FF2B5EF4-FFF2-40B4-BE49-F238E27FC236}">
                <a16:creationId xmlns:a16="http://schemas.microsoft.com/office/drawing/2014/main" id="{6C8B969E-DEFB-4199-887F-E38617149735}"/>
              </a:ext>
            </a:extLst>
          </p:cNvPr>
          <p:cNvSpPr/>
          <p:nvPr/>
        </p:nvSpPr>
        <p:spPr>
          <a:xfrm>
            <a:off x="7896200" y="3734726"/>
            <a:ext cx="760944" cy="51465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ACK</a:t>
            </a:r>
          </a:p>
        </p:txBody>
      </p:sp>
      <p:sp>
        <p:nvSpPr>
          <p:cNvPr id="36" name="Rectangle: Rounded Corners 35">
            <a:extLst>
              <a:ext uri="{FF2B5EF4-FFF2-40B4-BE49-F238E27FC236}">
                <a16:creationId xmlns:a16="http://schemas.microsoft.com/office/drawing/2014/main" id="{FFA78697-2609-4856-B722-A8DAC6390CEB}"/>
              </a:ext>
            </a:extLst>
          </p:cNvPr>
          <p:cNvSpPr/>
          <p:nvPr/>
        </p:nvSpPr>
        <p:spPr>
          <a:xfrm>
            <a:off x="6888088" y="3761173"/>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err="1">
                <a:solidFill>
                  <a:schemeClr val="tx1"/>
                </a:solidFill>
              </a:rPr>
              <a:t>Recv</a:t>
            </a:r>
            <a:endParaRPr lang="en-SG" dirty="0">
              <a:solidFill>
                <a:schemeClr val="tx1"/>
              </a:solidFill>
            </a:endParaRPr>
          </a:p>
        </p:txBody>
      </p:sp>
      <p:sp>
        <p:nvSpPr>
          <p:cNvPr id="37" name="TextBox 36">
            <a:extLst>
              <a:ext uri="{FF2B5EF4-FFF2-40B4-BE49-F238E27FC236}">
                <a16:creationId xmlns:a16="http://schemas.microsoft.com/office/drawing/2014/main" id="{3838C943-5B6E-4726-ABE3-F32BE5A32FB7}"/>
              </a:ext>
            </a:extLst>
          </p:cNvPr>
          <p:cNvSpPr txBox="1"/>
          <p:nvPr/>
        </p:nvSpPr>
        <p:spPr>
          <a:xfrm>
            <a:off x="1703513" y="5116703"/>
            <a:ext cx="1154611" cy="369332"/>
          </a:xfrm>
          <a:prstGeom prst="rect">
            <a:avLst/>
          </a:prstGeom>
          <a:noFill/>
        </p:spPr>
        <p:txBody>
          <a:bodyPr wrap="none" rtlCol="0">
            <a:spAutoFit/>
          </a:bodyPr>
          <a:lstStyle/>
          <a:p>
            <a:r>
              <a:rPr lang="en-SG" dirty="0">
                <a:solidFill>
                  <a:srgbClr val="0070C0"/>
                </a:solidFill>
              </a:rPr>
              <a:t>Receiver 2</a:t>
            </a:r>
          </a:p>
        </p:txBody>
      </p:sp>
      <p:cxnSp>
        <p:nvCxnSpPr>
          <p:cNvPr id="38" name="Straight Connector 37">
            <a:extLst>
              <a:ext uri="{FF2B5EF4-FFF2-40B4-BE49-F238E27FC236}">
                <a16:creationId xmlns:a16="http://schemas.microsoft.com/office/drawing/2014/main" id="{96EE8F1D-0926-4C4F-9C3F-D21FC7582CF3}"/>
              </a:ext>
            </a:extLst>
          </p:cNvPr>
          <p:cNvCxnSpPr>
            <a:cxnSpLocks/>
          </p:cNvCxnSpPr>
          <p:nvPr/>
        </p:nvCxnSpPr>
        <p:spPr>
          <a:xfrm flipV="1">
            <a:off x="2999656" y="5540805"/>
            <a:ext cx="7407122" cy="29619"/>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892F22DC-9966-45E6-9353-9B96047E96E0}"/>
              </a:ext>
            </a:extLst>
          </p:cNvPr>
          <p:cNvSpPr/>
          <p:nvPr/>
        </p:nvSpPr>
        <p:spPr>
          <a:xfrm flipH="1">
            <a:off x="4465600" y="5108757"/>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TextBox 39">
            <a:extLst>
              <a:ext uri="{FF2B5EF4-FFF2-40B4-BE49-F238E27FC236}">
                <a16:creationId xmlns:a16="http://schemas.microsoft.com/office/drawing/2014/main" id="{9F8445A3-6FD9-473C-863A-CECF6E00C299}"/>
              </a:ext>
            </a:extLst>
          </p:cNvPr>
          <p:cNvSpPr txBox="1"/>
          <p:nvPr/>
        </p:nvSpPr>
        <p:spPr>
          <a:xfrm>
            <a:off x="4101973" y="4770202"/>
            <a:ext cx="819455" cy="338554"/>
          </a:xfrm>
          <a:prstGeom prst="rect">
            <a:avLst/>
          </a:prstGeom>
          <a:noFill/>
        </p:spPr>
        <p:txBody>
          <a:bodyPr wrap="none" rtlCol="0">
            <a:spAutoFit/>
          </a:bodyPr>
          <a:lstStyle/>
          <a:p>
            <a:r>
              <a:rPr lang="en-SG" sz="1600" dirty="0">
                <a:solidFill>
                  <a:srgbClr val="0070C0"/>
                </a:solidFill>
              </a:rPr>
              <a:t>Sensing</a:t>
            </a:r>
          </a:p>
        </p:txBody>
      </p:sp>
      <p:sp>
        <p:nvSpPr>
          <p:cNvPr id="43" name="Rectangle: Rounded Corners 42">
            <a:extLst>
              <a:ext uri="{FF2B5EF4-FFF2-40B4-BE49-F238E27FC236}">
                <a16:creationId xmlns:a16="http://schemas.microsoft.com/office/drawing/2014/main" id="{CA9A0A90-899F-4090-B373-407D5D046F51}"/>
              </a:ext>
            </a:extLst>
          </p:cNvPr>
          <p:cNvSpPr/>
          <p:nvPr/>
        </p:nvSpPr>
        <p:spPr>
          <a:xfrm flipH="1">
            <a:off x="8773294" y="5096741"/>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4" name="TextBox 43">
            <a:extLst>
              <a:ext uri="{FF2B5EF4-FFF2-40B4-BE49-F238E27FC236}">
                <a16:creationId xmlns:a16="http://schemas.microsoft.com/office/drawing/2014/main" id="{5E7AB9B2-4B1F-41E8-9101-D891F57B834F}"/>
              </a:ext>
            </a:extLst>
          </p:cNvPr>
          <p:cNvSpPr txBox="1"/>
          <p:nvPr/>
        </p:nvSpPr>
        <p:spPr>
          <a:xfrm>
            <a:off x="8416339" y="4737981"/>
            <a:ext cx="819455" cy="338554"/>
          </a:xfrm>
          <a:prstGeom prst="rect">
            <a:avLst/>
          </a:prstGeom>
          <a:noFill/>
        </p:spPr>
        <p:txBody>
          <a:bodyPr wrap="none" rtlCol="0">
            <a:spAutoFit/>
          </a:bodyPr>
          <a:lstStyle/>
          <a:p>
            <a:r>
              <a:rPr lang="en-SG" sz="1600" dirty="0">
                <a:solidFill>
                  <a:srgbClr val="0070C0"/>
                </a:solidFill>
              </a:rPr>
              <a:t>Sensing</a:t>
            </a:r>
          </a:p>
        </p:txBody>
      </p:sp>
      <p:sp>
        <p:nvSpPr>
          <p:cNvPr id="47" name="TextBox 46">
            <a:extLst>
              <a:ext uri="{FF2B5EF4-FFF2-40B4-BE49-F238E27FC236}">
                <a16:creationId xmlns:a16="http://schemas.microsoft.com/office/drawing/2014/main" id="{D303B7A6-865F-4999-91EC-E952D5C8836B}"/>
              </a:ext>
            </a:extLst>
          </p:cNvPr>
          <p:cNvSpPr txBox="1"/>
          <p:nvPr/>
        </p:nvSpPr>
        <p:spPr>
          <a:xfrm>
            <a:off x="3753218" y="5778719"/>
            <a:ext cx="5031634" cy="369332"/>
          </a:xfrm>
          <a:prstGeom prst="rect">
            <a:avLst/>
          </a:prstGeom>
          <a:noFill/>
        </p:spPr>
        <p:txBody>
          <a:bodyPr wrap="none" rtlCol="0">
            <a:spAutoFit/>
          </a:bodyPr>
          <a:lstStyle/>
          <a:p>
            <a:r>
              <a:rPr lang="en-SG" dirty="0">
                <a:solidFill>
                  <a:srgbClr val="FF0000"/>
                </a:solidFill>
              </a:rPr>
              <a:t>(Possible we can miss the preamble and thus data?)</a:t>
            </a:r>
          </a:p>
        </p:txBody>
      </p:sp>
      <p:sp>
        <p:nvSpPr>
          <p:cNvPr id="48" name="Rectangle: Rounded Corners 47">
            <a:extLst>
              <a:ext uri="{FF2B5EF4-FFF2-40B4-BE49-F238E27FC236}">
                <a16:creationId xmlns:a16="http://schemas.microsoft.com/office/drawing/2014/main" id="{D095215E-4E7E-499C-8690-E702031685B1}"/>
              </a:ext>
            </a:extLst>
          </p:cNvPr>
          <p:cNvSpPr/>
          <p:nvPr/>
        </p:nvSpPr>
        <p:spPr>
          <a:xfrm flipH="1">
            <a:off x="9757324" y="3787760"/>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TextBox 48">
            <a:extLst>
              <a:ext uri="{FF2B5EF4-FFF2-40B4-BE49-F238E27FC236}">
                <a16:creationId xmlns:a16="http://schemas.microsoft.com/office/drawing/2014/main" id="{39CF0591-4098-4889-8D4A-2CD9697BA224}"/>
              </a:ext>
            </a:extLst>
          </p:cNvPr>
          <p:cNvSpPr txBox="1"/>
          <p:nvPr/>
        </p:nvSpPr>
        <p:spPr>
          <a:xfrm>
            <a:off x="9400369" y="3429000"/>
            <a:ext cx="819455" cy="338554"/>
          </a:xfrm>
          <a:prstGeom prst="rect">
            <a:avLst/>
          </a:prstGeom>
          <a:noFill/>
        </p:spPr>
        <p:txBody>
          <a:bodyPr wrap="none" rtlCol="0">
            <a:spAutoFit/>
          </a:bodyPr>
          <a:lstStyle/>
          <a:p>
            <a:r>
              <a:rPr lang="en-SG" sz="1600" dirty="0">
                <a:solidFill>
                  <a:srgbClr val="0070C0"/>
                </a:solidFill>
              </a:rPr>
              <a:t>Sensing</a:t>
            </a:r>
          </a:p>
        </p:txBody>
      </p:sp>
    </p:spTree>
    <p:extLst>
      <p:ext uri="{BB962C8B-B14F-4D97-AF65-F5344CB8AC3E}">
        <p14:creationId xmlns:p14="http://schemas.microsoft.com/office/powerpoint/2010/main" val="62526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3" grpId="0" animBg="1"/>
      <p:bldP spid="14" grpId="0"/>
      <p:bldP spid="16" grpId="0" animBg="1"/>
      <p:bldP spid="17" grpId="0"/>
      <p:bldP spid="18" grpId="0" animBg="1"/>
      <p:bldP spid="19" grpId="0"/>
      <p:bldP spid="21" grpId="0" animBg="1"/>
      <p:bldP spid="22" grpId="0"/>
      <p:bldP spid="24" grpId="0"/>
      <p:bldP spid="26" grpId="0" animBg="1"/>
      <p:bldP spid="27" grpId="0"/>
      <p:bldP spid="28" grpId="0" animBg="1"/>
      <p:bldP spid="29" grpId="0"/>
      <p:bldP spid="35" grpId="0" animBg="1"/>
      <p:bldP spid="36" grpId="0" animBg="1"/>
      <p:bldP spid="37" grpId="0"/>
      <p:bldP spid="39" grpId="0" animBg="1"/>
      <p:bldP spid="40" grpId="0"/>
      <p:bldP spid="43" grpId="0" animBg="1"/>
      <p:bldP spid="44" grpId="0"/>
      <p:bldP spid="47" grpId="0"/>
      <p:bldP spid="48" grpId="0" animBg="1"/>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latin typeface="+mn-lt"/>
              </a:rPr>
              <a:t>Radio Frequency ID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lnSpcReduction="10000"/>
          </a:bodyPr>
          <a:lstStyle/>
          <a:p>
            <a:r>
              <a:rPr lang="en-US" dirty="0">
                <a:latin typeface="+mj-lt"/>
              </a:rPr>
              <a:t>Cheap, low-power ubiquitous communication</a:t>
            </a:r>
          </a:p>
          <a:p>
            <a:pPr lvl="1"/>
            <a:r>
              <a:rPr lang="en-US" dirty="0">
                <a:latin typeface="+mj-lt"/>
              </a:rPr>
              <a:t>RFID tags on (or in) products</a:t>
            </a:r>
          </a:p>
          <a:p>
            <a:pPr lvl="1"/>
            <a:r>
              <a:rPr lang="en-US" dirty="0">
                <a:latin typeface="+mj-lt"/>
              </a:rPr>
              <a:t>NFC communication to/from smartphone</a:t>
            </a:r>
          </a:p>
          <a:p>
            <a:pPr lvl="1"/>
            <a:endParaRPr lang="en-US" dirty="0">
              <a:latin typeface="+mj-lt"/>
            </a:endParaRPr>
          </a:p>
          <a:p>
            <a:r>
              <a:rPr lang="en-US" dirty="0">
                <a:latin typeface="+mj-lt"/>
              </a:rPr>
              <a:t>Requirements</a:t>
            </a:r>
          </a:p>
          <a:p>
            <a:pPr lvl="1"/>
            <a:r>
              <a:rPr lang="en-US" dirty="0">
                <a:latin typeface="+mj-lt"/>
              </a:rPr>
              <a:t>Need to transmit small amount of data (ID)</a:t>
            </a:r>
          </a:p>
          <a:p>
            <a:pPr lvl="1"/>
            <a:r>
              <a:rPr lang="en-US" dirty="0">
                <a:latin typeface="+mj-lt"/>
              </a:rPr>
              <a:t>Need to operate with little or no energy</a:t>
            </a:r>
          </a:p>
          <a:p>
            <a:pPr lvl="2"/>
            <a:r>
              <a:rPr lang="en-US" dirty="0">
                <a:latin typeface="+mj-lt"/>
              </a:rPr>
              <a:t>Most do not have batteries</a:t>
            </a:r>
          </a:p>
          <a:p>
            <a:pPr lvl="1"/>
            <a:r>
              <a:rPr lang="en-US" dirty="0">
                <a:latin typeface="+mj-lt"/>
              </a:rPr>
              <a:t>Short interaction time (fast enough bit rate)</a:t>
            </a:r>
          </a:p>
          <a:p>
            <a:pPr lvl="1"/>
            <a:r>
              <a:rPr lang="en-US" dirty="0">
                <a:latin typeface="+mj-lt"/>
              </a:rPr>
              <a:t>Range can be extremely limited</a:t>
            </a:r>
          </a:p>
          <a:p>
            <a:pPr lvl="2"/>
            <a:r>
              <a:rPr lang="en-US" dirty="0">
                <a:latin typeface="+mj-lt"/>
              </a:rPr>
              <a:t>Meters to centimeters (or millimeters)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9</a:t>
            </a:fld>
            <a:endParaRPr lang="en-US"/>
          </a:p>
        </p:txBody>
      </p:sp>
      <p:pic>
        <p:nvPicPr>
          <p:cNvPr id="1028" name="Picture 4">
            <a:extLst>
              <a:ext uri="{FF2B5EF4-FFF2-40B4-BE49-F238E27FC236}">
                <a16:creationId xmlns:a16="http://schemas.microsoft.com/office/drawing/2014/main" id="{BEFB1D33-6007-4C10-9913-5CB9CA7B0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66"/>
          <a:stretch/>
        </p:blipFill>
        <p:spPr bwMode="auto">
          <a:xfrm>
            <a:off x="7960894" y="4829722"/>
            <a:ext cx="3619500" cy="1434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48F3C8-ACA3-4507-841E-49970E487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16" b="13607"/>
          <a:stretch/>
        </p:blipFill>
        <p:spPr bwMode="auto">
          <a:xfrm>
            <a:off x="8141869" y="2617295"/>
            <a:ext cx="3257550" cy="1978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81F327C-FC6A-4F41-8CCB-1C257F2FA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019" y="271518"/>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81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95300" y="276228"/>
            <a:ext cx="7200900" cy="850900"/>
          </a:xfrm>
        </p:spPr>
        <p:txBody>
          <a:bodyPr/>
          <a:lstStyle/>
          <a:p>
            <a:pPr eaLnBrk="1" hangingPunct="1"/>
            <a:r>
              <a:rPr lang="en-US" dirty="0"/>
              <a:t>Aloha with Preamble Sampling</a:t>
            </a:r>
          </a:p>
        </p:txBody>
      </p:sp>
      <p:sp>
        <p:nvSpPr>
          <p:cNvPr id="14339" name="Rectangle 5"/>
          <p:cNvSpPr>
            <a:spLocks noChangeArrowheads="1"/>
          </p:cNvSpPr>
          <p:nvPr/>
        </p:nvSpPr>
        <p:spPr bwMode="auto">
          <a:xfrm>
            <a:off x="695300" y="3567683"/>
            <a:ext cx="1072098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en-US" sz="2800" dirty="0">
                <a:latin typeface="+mj-lt"/>
              </a:rPr>
              <a:t> Each receiver periodically (every </a:t>
            </a:r>
            <a:r>
              <a:rPr lang="en-US" sz="2800" dirty="0" err="1">
                <a:latin typeface="+mj-lt"/>
              </a:rPr>
              <a:t>Tp</a:t>
            </a:r>
            <a:r>
              <a:rPr lang="en-US" sz="2800" dirty="0">
                <a:latin typeface="+mj-lt"/>
              </a:rPr>
              <a:t>) wakes up to check if the channel is busy for a duration of (Ts)</a:t>
            </a:r>
          </a:p>
          <a:p>
            <a:pPr lvl="1">
              <a:buFontTx/>
              <a:buChar char="•"/>
            </a:pPr>
            <a:r>
              <a:rPr lang="en-US" sz="2400" dirty="0">
                <a:latin typeface="+mj-lt"/>
              </a:rPr>
              <a:t> If channel is busy, stays in listening mode until destination of data is known (transmitted), else go back to sleep for a period of (</a:t>
            </a:r>
            <a:r>
              <a:rPr lang="en-US" sz="2400" dirty="0" err="1">
                <a:latin typeface="+mj-lt"/>
              </a:rPr>
              <a:t>Tp</a:t>
            </a:r>
            <a:r>
              <a:rPr lang="en-US" sz="2400" dirty="0">
                <a:latin typeface="+mj-lt"/>
              </a:rPr>
              <a:t>-Ts)</a:t>
            </a:r>
          </a:p>
          <a:p>
            <a:pPr>
              <a:buFontTx/>
              <a:buChar char="•"/>
            </a:pPr>
            <a:r>
              <a:rPr lang="en-US" sz="2800" dirty="0">
                <a:latin typeface="+mj-lt"/>
              </a:rPr>
              <a:t> Sender transmits a long preamble (</a:t>
            </a:r>
            <a:r>
              <a:rPr lang="en-US" sz="2800" dirty="0" err="1">
                <a:latin typeface="+mj-lt"/>
              </a:rPr>
              <a:t>Tp</a:t>
            </a:r>
            <a:r>
              <a:rPr lang="en-US" sz="2800" dirty="0">
                <a:latin typeface="+mj-lt"/>
              </a:rPr>
              <a:t>), and then send data packet at the end of the preamble period of packet transmission</a:t>
            </a:r>
          </a:p>
          <a:p>
            <a:pPr>
              <a:buFontTx/>
              <a:buChar char="•"/>
            </a:pPr>
            <a:r>
              <a:rPr lang="en-US" dirty="0"/>
              <a:t> </a:t>
            </a:r>
            <a:r>
              <a:rPr lang="en-US" sz="2800" dirty="0">
                <a:solidFill>
                  <a:srgbClr val="0070C0"/>
                </a:solidFill>
              </a:rPr>
              <a:t>Is this protocol energy efficient?</a:t>
            </a:r>
          </a:p>
        </p:txBody>
      </p:sp>
      <p:sp>
        <p:nvSpPr>
          <p:cNvPr id="7" name="Rectangle: Rounded Corners 6">
            <a:extLst>
              <a:ext uri="{FF2B5EF4-FFF2-40B4-BE49-F238E27FC236}">
                <a16:creationId xmlns:a16="http://schemas.microsoft.com/office/drawing/2014/main" id="{1B328725-7395-4430-8315-CEBFC191C777}"/>
              </a:ext>
            </a:extLst>
          </p:cNvPr>
          <p:cNvSpPr/>
          <p:nvPr/>
        </p:nvSpPr>
        <p:spPr>
          <a:xfrm>
            <a:off x="4655840" y="1565937"/>
            <a:ext cx="2232248" cy="4616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Preamble </a:t>
            </a:r>
          </a:p>
        </p:txBody>
      </p:sp>
      <p:sp>
        <p:nvSpPr>
          <p:cNvPr id="8" name="Rectangle: Rounded Corners 7">
            <a:extLst>
              <a:ext uri="{FF2B5EF4-FFF2-40B4-BE49-F238E27FC236}">
                <a16:creationId xmlns:a16="http://schemas.microsoft.com/office/drawing/2014/main" id="{1AEE8631-33BC-4454-8A43-E718F52A012F}"/>
              </a:ext>
            </a:extLst>
          </p:cNvPr>
          <p:cNvSpPr/>
          <p:nvPr/>
        </p:nvSpPr>
        <p:spPr>
          <a:xfrm>
            <a:off x="6888088" y="1556792"/>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Data</a:t>
            </a:r>
          </a:p>
        </p:txBody>
      </p:sp>
      <p:sp>
        <p:nvSpPr>
          <p:cNvPr id="9" name="TextBox 8">
            <a:extLst>
              <a:ext uri="{FF2B5EF4-FFF2-40B4-BE49-F238E27FC236}">
                <a16:creationId xmlns:a16="http://schemas.microsoft.com/office/drawing/2014/main" id="{B362E98A-9AD0-4AB0-BE7A-BE26C650D41C}"/>
              </a:ext>
            </a:extLst>
          </p:cNvPr>
          <p:cNvSpPr txBox="1"/>
          <p:nvPr/>
        </p:nvSpPr>
        <p:spPr>
          <a:xfrm>
            <a:off x="2007487" y="1587131"/>
            <a:ext cx="845103" cy="369332"/>
          </a:xfrm>
          <a:prstGeom prst="rect">
            <a:avLst/>
          </a:prstGeom>
          <a:noFill/>
        </p:spPr>
        <p:txBody>
          <a:bodyPr wrap="none" rtlCol="0">
            <a:spAutoFit/>
          </a:bodyPr>
          <a:lstStyle/>
          <a:p>
            <a:r>
              <a:rPr lang="en-SG" dirty="0">
                <a:solidFill>
                  <a:srgbClr val="0070C0"/>
                </a:solidFill>
              </a:rPr>
              <a:t>Sender</a:t>
            </a:r>
          </a:p>
        </p:txBody>
      </p:sp>
      <p:sp>
        <p:nvSpPr>
          <p:cNvPr id="10" name="TextBox 9">
            <a:extLst>
              <a:ext uri="{FF2B5EF4-FFF2-40B4-BE49-F238E27FC236}">
                <a16:creationId xmlns:a16="http://schemas.microsoft.com/office/drawing/2014/main" id="{727D6A2C-7F8E-4A95-AB9C-5695656D5269}"/>
              </a:ext>
            </a:extLst>
          </p:cNvPr>
          <p:cNvSpPr txBox="1"/>
          <p:nvPr/>
        </p:nvSpPr>
        <p:spPr>
          <a:xfrm>
            <a:off x="1775521" y="2567790"/>
            <a:ext cx="1154611" cy="369332"/>
          </a:xfrm>
          <a:prstGeom prst="rect">
            <a:avLst/>
          </a:prstGeom>
          <a:noFill/>
        </p:spPr>
        <p:txBody>
          <a:bodyPr wrap="none" rtlCol="0">
            <a:spAutoFit/>
          </a:bodyPr>
          <a:lstStyle/>
          <a:p>
            <a:r>
              <a:rPr lang="en-SG" dirty="0">
                <a:solidFill>
                  <a:srgbClr val="0070C0"/>
                </a:solidFill>
              </a:rPr>
              <a:t>Receiver 1</a:t>
            </a:r>
          </a:p>
        </p:txBody>
      </p:sp>
      <p:cxnSp>
        <p:nvCxnSpPr>
          <p:cNvPr id="11" name="Straight Connector 10">
            <a:extLst>
              <a:ext uri="{FF2B5EF4-FFF2-40B4-BE49-F238E27FC236}">
                <a16:creationId xmlns:a16="http://schemas.microsoft.com/office/drawing/2014/main" id="{3F1C8945-0DA7-4133-B6A8-C4201D71FF69}"/>
              </a:ext>
            </a:extLst>
          </p:cNvPr>
          <p:cNvCxnSpPr>
            <a:cxnSpLocks/>
          </p:cNvCxnSpPr>
          <p:nvPr/>
        </p:nvCxnSpPr>
        <p:spPr>
          <a:xfrm flipV="1">
            <a:off x="3153374" y="2821281"/>
            <a:ext cx="7191098" cy="3"/>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C466367C-3275-49EB-906A-1A5999D45D3F}"/>
              </a:ext>
            </a:extLst>
          </p:cNvPr>
          <p:cNvSpPr/>
          <p:nvPr/>
        </p:nvSpPr>
        <p:spPr>
          <a:xfrm flipH="1">
            <a:off x="3297390" y="2359616"/>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TextBox 12">
            <a:extLst>
              <a:ext uri="{FF2B5EF4-FFF2-40B4-BE49-F238E27FC236}">
                <a16:creationId xmlns:a16="http://schemas.microsoft.com/office/drawing/2014/main" id="{CF14C3FC-79E6-4416-8A55-06A5844E3FBD}"/>
              </a:ext>
            </a:extLst>
          </p:cNvPr>
          <p:cNvSpPr txBox="1"/>
          <p:nvPr/>
        </p:nvSpPr>
        <p:spPr>
          <a:xfrm>
            <a:off x="2933763" y="2021061"/>
            <a:ext cx="819455" cy="338554"/>
          </a:xfrm>
          <a:prstGeom prst="rect">
            <a:avLst/>
          </a:prstGeom>
          <a:noFill/>
        </p:spPr>
        <p:txBody>
          <a:bodyPr wrap="none" rtlCol="0">
            <a:spAutoFit/>
          </a:bodyPr>
          <a:lstStyle/>
          <a:p>
            <a:r>
              <a:rPr lang="en-SG" sz="1600" dirty="0">
                <a:solidFill>
                  <a:srgbClr val="0070C0"/>
                </a:solidFill>
              </a:rPr>
              <a:t>Sensing</a:t>
            </a:r>
          </a:p>
        </p:txBody>
      </p:sp>
      <p:sp>
        <p:nvSpPr>
          <p:cNvPr id="14" name="Rectangle: Rounded Corners 13">
            <a:extLst>
              <a:ext uri="{FF2B5EF4-FFF2-40B4-BE49-F238E27FC236}">
                <a16:creationId xmlns:a16="http://schemas.microsoft.com/office/drawing/2014/main" id="{5A6A3435-B8FB-46AA-8F85-940D676101E5}"/>
              </a:ext>
            </a:extLst>
          </p:cNvPr>
          <p:cNvSpPr/>
          <p:nvPr/>
        </p:nvSpPr>
        <p:spPr>
          <a:xfrm flipH="1">
            <a:off x="5447928" y="2339738"/>
            <a:ext cx="1440160" cy="5040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TextBox 14">
            <a:extLst>
              <a:ext uri="{FF2B5EF4-FFF2-40B4-BE49-F238E27FC236}">
                <a16:creationId xmlns:a16="http://schemas.microsoft.com/office/drawing/2014/main" id="{47BE87D2-F068-4184-9893-6FF47ECEBEA8}"/>
              </a:ext>
            </a:extLst>
          </p:cNvPr>
          <p:cNvSpPr txBox="1"/>
          <p:nvPr/>
        </p:nvSpPr>
        <p:spPr>
          <a:xfrm>
            <a:off x="5744880" y="2359615"/>
            <a:ext cx="819455" cy="338554"/>
          </a:xfrm>
          <a:prstGeom prst="rect">
            <a:avLst/>
          </a:prstGeom>
          <a:noFill/>
        </p:spPr>
        <p:txBody>
          <a:bodyPr wrap="none" rtlCol="0">
            <a:spAutoFit/>
          </a:bodyPr>
          <a:lstStyle/>
          <a:p>
            <a:r>
              <a:rPr lang="en-SG" sz="1600" dirty="0">
                <a:solidFill>
                  <a:srgbClr val="0070C0"/>
                </a:solidFill>
              </a:rPr>
              <a:t>Sensing</a:t>
            </a:r>
          </a:p>
        </p:txBody>
      </p:sp>
      <p:sp>
        <p:nvSpPr>
          <p:cNvPr id="16" name="Rectangle: Rounded Corners 15">
            <a:extLst>
              <a:ext uri="{FF2B5EF4-FFF2-40B4-BE49-F238E27FC236}">
                <a16:creationId xmlns:a16="http://schemas.microsoft.com/office/drawing/2014/main" id="{930CCCBB-2D2E-45E8-AE1F-466CA9E2BBA8}"/>
              </a:ext>
            </a:extLst>
          </p:cNvPr>
          <p:cNvSpPr/>
          <p:nvPr/>
        </p:nvSpPr>
        <p:spPr>
          <a:xfrm>
            <a:off x="7896200" y="2294566"/>
            <a:ext cx="760944" cy="51465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a:solidFill>
                  <a:schemeClr val="tx1"/>
                </a:solidFill>
              </a:rPr>
              <a:t>ACK</a:t>
            </a:r>
          </a:p>
        </p:txBody>
      </p:sp>
      <p:sp>
        <p:nvSpPr>
          <p:cNvPr id="17" name="Rectangle: Rounded Corners 16">
            <a:extLst>
              <a:ext uri="{FF2B5EF4-FFF2-40B4-BE49-F238E27FC236}">
                <a16:creationId xmlns:a16="http://schemas.microsoft.com/office/drawing/2014/main" id="{04F5909E-23F0-438F-AC3C-9684ECD451D8}"/>
              </a:ext>
            </a:extLst>
          </p:cNvPr>
          <p:cNvSpPr/>
          <p:nvPr/>
        </p:nvSpPr>
        <p:spPr>
          <a:xfrm>
            <a:off x="6888088" y="2321013"/>
            <a:ext cx="1008112" cy="504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dirty="0" err="1">
                <a:solidFill>
                  <a:schemeClr val="tx1"/>
                </a:solidFill>
              </a:rPr>
              <a:t>Recv</a:t>
            </a:r>
            <a:endParaRPr lang="en-SG" dirty="0">
              <a:solidFill>
                <a:schemeClr val="tx1"/>
              </a:solidFill>
            </a:endParaRPr>
          </a:p>
        </p:txBody>
      </p:sp>
      <p:sp>
        <p:nvSpPr>
          <p:cNvPr id="18" name="Rectangle: Rounded Corners 17">
            <a:extLst>
              <a:ext uri="{FF2B5EF4-FFF2-40B4-BE49-F238E27FC236}">
                <a16:creationId xmlns:a16="http://schemas.microsoft.com/office/drawing/2014/main" id="{8348488E-8453-4052-B51C-2A922E578017}"/>
              </a:ext>
            </a:extLst>
          </p:cNvPr>
          <p:cNvSpPr/>
          <p:nvPr/>
        </p:nvSpPr>
        <p:spPr>
          <a:xfrm flipH="1">
            <a:off x="9757324" y="2347600"/>
            <a:ext cx="144016" cy="461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TextBox 18">
            <a:extLst>
              <a:ext uri="{FF2B5EF4-FFF2-40B4-BE49-F238E27FC236}">
                <a16:creationId xmlns:a16="http://schemas.microsoft.com/office/drawing/2014/main" id="{F1D6855D-E4A3-4EBA-9F02-95EFB7F59BCF}"/>
              </a:ext>
            </a:extLst>
          </p:cNvPr>
          <p:cNvSpPr txBox="1"/>
          <p:nvPr/>
        </p:nvSpPr>
        <p:spPr>
          <a:xfrm>
            <a:off x="9400369" y="1988840"/>
            <a:ext cx="819455" cy="338554"/>
          </a:xfrm>
          <a:prstGeom prst="rect">
            <a:avLst/>
          </a:prstGeom>
          <a:noFill/>
        </p:spPr>
        <p:txBody>
          <a:bodyPr wrap="none" rtlCol="0">
            <a:spAutoFit/>
          </a:bodyPr>
          <a:lstStyle/>
          <a:p>
            <a:r>
              <a:rPr lang="en-SG" sz="1600" dirty="0">
                <a:solidFill>
                  <a:srgbClr val="0070C0"/>
                </a:solidFill>
              </a:rPr>
              <a:t>Sensing</a:t>
            </a:r>
          </a:p>
        </p:txBody>
      </p:sp>
      <p:cxnSp>
        <p:nvCxnSpPr>
          <p:cNvPr id="5" name="Straight Connector 4">
            <a:extLst>
              <a:ext uri="{FF2B5EF4-FFF2-40B4-BE49-F238E27FC236}">
                <a16:creationId xmlns:a16="http://schemas.microsoft.com/office/drawing/2014/main" id="{6F9C563F-03BC-4406-9C1D-BCB80D25E5CD}"/>
              </a:ext>
            </a:extLst>
          </p:cNvPr>
          <p:cNvCxnSpPr/>
          <p:nvPr/>
        </p:nvCxnSpPr>
        <p:spPr>
          <a:xfrm>
            <a:off x="4655840" y="1340768"/>
            <a:ext cx="2232248" cy="0"/>
          </a:xfrm>
          <a:prstGeom prst="line">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9E6F06-55F3-4ADB-87A9-AB4A37F2B1DA}"/>
              </a:ext>
            </a:extLst>
          </p:cNvPr>
          <p:cNvSpPr/>
          <p:nvPr/>
        </p:nvSpPr>
        <p:spPr>
          <a:xfrm>
            <a:off x="5491278" y="873439"/>
            <a:ext cx="404406" cy="369332"/>
          </a:xfrm>
          <a:prstGeom prst="rect">
            <a:avLst/>
          </a:prstGeom>
        </p:spPr>
        <p:txBody>
          <a:bodyPr wrap="none">
            <a:spAutoFit/>
          </a:bodyPr>
          <a:lstStyle/>
          <a:p>
            <a:r>
              <a:rPr lang="en-US" dirty="0" err="1">
                <a:solidFill>
                  <a:srgbClr val="FF0000"/>
                </a:solidFill>
              </a:rPr>
              <a:t>Tp</a:t>
            </a:r>
            <a:endParaRPr lang="en-SG" dirty="0">
              <a:solidFill>
                <a:srgbClr val="FF0000"/>
              </a:solidFill>
            </a:endParaRPr>
          </a:p>
        </p:txBody>
      </p:sp>
      <p:sp>
        <p:nvSpPr>
          <p:cNvPr id="21" name="Rectangle 20">
            <a:extLst>
              <a:ext uri="{FF2B5EF4-FFF2-40B4-BE49-F238E27FC236}">
                <a16:creationId xmlns:a16="http://schemas.microsoft.com/office/drawing/2014/main" id="{49D67B66-48F8-45B0-9304-9F9A3266C8C2}"/>
              </a:ext>
            </a:extLst>
          </p:cNvPr>
          <p:cNvSpPr/>
          <p:nvPr/>
        </p:nvSpPr>
        <p:spPr>
          <a:xfrm>
            <a:off x="3148495" y="2793545"/>
            <a:ext cx="369397" cy="369332"/>
          </a:xfrm>
          <a:prstGeom prst="rect">
            <a:avLst/>
          </a:prstGeom>
        </p:spPr>
        <p:txBody>
          <a:bodyPr wrap="none">
            <a:spAutoFit/>
          </a:bodyPr>
          <a:lstStyle/>
          <a:p>
            <a:r>
              <a:rPr lang="en-US" dirty="0">
                <a:solidFill>
                  <a:srgbClr val="FF0000"/>
                </a:solidFill>
              </a:rPr>
              <a:t>Ts</a:t>
            </a:r>
            <a:endParaRPr lang="en-SG" dirty="0">
              <a:solidFill>
                <a:srgbClr val="FF0000"/>
              </a:solidFill>
            </a:endParaRPr>
          </a:p>
        </p:txBody>
      </p:sp>
      <p:cxnSp>
        <p:nvCxnSpPr>
          <p:cNvPr id="25" name="Straight Connector 24">
            <a:extLst>
              <a:ext uri="{FF2B5EF4-FFF2-40B4-BE49-F238E27FC236}">
                <a16:creationId xmlns:a16="http://schemas.microsoft.com/office/drawing/2014/main" id="{8FB048BD-F2DB-491A-9CBA-2D837BD6805A}"/>
              </a:ext>
            </a:extLst>
          </p:cNvPr>
          <p:cNvCxnSpPr>
            <a:cxnSpLocks/>
          </p:cNvCxnSpPr>
          <p:nvPr/>
        </p:nvCxnSpPr>
        <p:spPr>
          <a:xfrm flipV="1">
            <a:off x="6931438" y="3229875"/>
            <a:ext cx="1725706" cy="16366"/>
          </a:xfrm>
          <a:prstGeom prst="line">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5F0FEF7-B127-45B7-B26E-DDC504800F10}"/>
              </a:ext>
            </a:extLst>
          </p:cNvPr>
          <p:cNvSpPr/>
          <p:nvPr/>
        </p:nvSpPr>
        <p:spPr>
          <a:xfrm>
            <a:off x="7766876" y="2778912"/>
            <a:ext cx="633380" cy="369332"/>
          </a:xfrm>
          <a:prstGeom prst="rect">
            <a:avLst/>
          </a:prstGeom>
        </p:spPr>
        <p:txBody>
          <a:bodyPr wrap="square">
            <a:spAutoFit/>
          </a:bodyPr>
          <a:lstStyle/>
          <a:p>
            <a:r>
              <a:rPr lang="en-US" dirty="0">
                <a:solidFill>
                  <a:srgbClr val="FF0000"/>
                </a:solidFill>
              </a:rPr>
              <a:t>T</a:t>
            </a:r>
            <a:r>
              <a:rPr lang="en-US" baseline="-25000" dirty="0">
                <a:solidFill>
                  <a:srgbClr val="FF0000"/>
                </a:solidFill>
              </a:rPr>
              <a:t>D</a:t>
            </a:r>
            <a:endParaRPr lang="en-SG" baseline="-25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2" grpId="0" animBg="1"/>
      <p:bldP spid="13" grpId="0"/>
      <p:bldP spid="14" grpId="0" animBg="1"/>
      <p:bldP spid="15" grpId="0"/>
      <p:bldP spid="16" grpId="0" animBg="1"/>
      <p:bldP spid="17" grpId="0" animBg="1"/>
      <p:bldP spid="18" grpId="0" animBg="1"/>
      <p:bldP spid="1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22" y="435210"/>
            <a:ext cx="10910477" cy="986805"/>
          </a:xfrm>
        </p:spPr>
        <p:txBody>
          <a:bodyPr/>
          <a:lstStyle/>
          <a:p>
            <a:r>
              <a:rPr lang="en-US" dirty="0"/>
              <a:t>B-MAC: Asynchronous Medium Access Control </a:t>
            </a:r>
            <a:endParaRPr lang="en-SG" dirty="0"/>
          </a:p>
        </p:txBody>
      </p:sp>
      <p:sp>
        <p:nvSpPr>
          <p:cNvPr id="3" name="Content Placeholder 2"/>
          <p:cNvSpPr>
            <a:spLocks noGrp="1"/>
          </p:cNvSpPr>
          <p:nvPr>
            <p:ph idx="1"/>
          </p:nvPr>
        </p:nvSpPr>
        <p:spPr>
          <a:xfrm>
            <a:off x="443322" y="1712147"/>
            <a:ext cx="11457526" cy="4330447"/>
          </a:xfrm>
        </p:spPr>
        <p:txBody>
          <a:bodyPr>
            <a:normAutofit/>
          </a:bodyPr>
          <a:lstStyle/>
          <a:p>
            <a:r>
              <a:rPr lang="en-SG" dirty="0">
                <a:latin typeface="+mj-lt"/>
              </a:rPr>
              <a:t>B-MAC asynchronous MAC protocol. Based on concept of preamble sampling</a:t>
            </a:r>
          </a:p>
          <a:p>
            <a:r>
              <a:rPr lang="en-SG" dirty="0">
                <a:latin typeface="+mj-lt"/>
              </a:rPr>
              <a:t>Nodes periodically activate their radios to detect signals; remain active upon receiving a packet or go to sleep after a set timeout if no activity is detected</a:t>
            </a:r>
          </a:p>
          <a:p>
            <a:r>
              <a:rPr lang="en-SG" dirty="0">
                <a:latin typeface="+mj-lt"/>
              </a:rPr>
              <a:t>To guarantee packet reception, the preamble duration must be at least as long as the channel sampling rate</a:t>
            </a:r>
          </a:p>
          <a:p>
            <a:r>
              <a:rPr lang="en-SG" dirty="0">
                <a:latin typeface="+mj-lt"/>
              </a:rPr>
              <a:t>Idle listening refers to when nodes check an inactive channel, resulting in unnecessary power usage</a:t>
            </a:r>
          </a:p>
          <a:p>
            <a:r>
              <a:rPr lang="en-US" dirty="0">
                <a:latin typeface="+mj-lt"/>
              </a:rPr>
              <a:t>The preamble time </a:t>
            </a:r>
            <a:r>
              <a:rPr lang="en-US" b="1" dirty="0">
                <a:latin typeface="+mj-lt"/>
              </a:rPr>
              <a:t>(</a:t>
            </a:r>
            <a:r>
              <a:rPr lang="en-US" b="1" dirty="0" err="1">
                <a:latin typeface="+mj-lt"/>
              </a:rPr>
              <a:t>Tp</a:t>
            </a:r>
            <a:r>
              <a:rPr lang="en-US" b="1" dirty="0">
                <a:latin typeface="+mj-lt"/>
              </a:rPr>
              <a:t>) </a:t>
            </a:r>
            <a:r>
              <a:rPr lang="en-US" dirty="0">
                <a:latin typeface="+mj-lt"/>
              </a:rPr>
              <a:t>should align with the channel check interval for reception; for instance, a 100ms check requires a minimum 100ms preamble</a:t>
            </a:r>
            <a:endParaRPr lang="en-SG" sz="2400" dirty="0"/>
          </a:p>
        </p:txBody>
      </p:sp>
      <p:sp>
        <p:nvSpPr>
          <p:cNvPr id="4" name="Slide Number Placeholder 3"/>
          <p:cNvSpPr>
            <a:spLocks noGrp="1"/>
          </p:cNvSpPr>
          <p:nvPr>
            <p:ph type="sldNum" sz="quarter" idx="12"/>
          </p:nvPr>
        </p:nvSpPr>
        <p:spPr/>
        <p:txBody>
          <a:bodyPr/>
          <a:lstStyle/>
          <a:p>
            <a:fld id="{69E57DC2-970A-4B3E-BB1C-7A09969E49DF}" type="slidenum">
              <a:rPr lang="en-US" smtClean="0">
                <a:solidFill>
                  <a:srgbClr val="191B0E"/>
                </a:solidFill>
              </a:rPr>
              <a:pPr/>
              <a:t>91</a:t>
            </a:fld>
            <a:endParaRPr lang="en-US" dirty="0">
              <a:solidFill>
                <a:srgbClr val="191B0E"/>
              </a:solidFill>
            </a:endParaRPr>
          </a:p>
        </p:txBody>
      </p:sp>
    </p:spTree>
    <p:extLst>
      <p:ext uri="{BB962C8B-B14F-4D97-AF65-F5344CB8AC3E}">
        <p14:creationId xmlns:p14="http://schemas.microsoft.com/office/powerpoint/2010/main" val="2061537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t>Improving B-MAC</a:t>
            </a:r>
            <a:endParaRPr lang="en-SG" dirty="0"/>
          </a:p>
        </p:txBody>
      </p:sp>
      <p:sp>
        <p:nvSpPr>
          <p:cNvPr id="5" name="Content Placeholder 4"/>
          <p:cNvSpPr>
            <a:spLocks noGrp="1"/>
          </p:cNvSpPr>
          <p:nvPr>
            <p:ph idx="1"/>
          </p:nvPr>
        </p:nvSpPr>
        <p:spPr>
          <a:xfrm>
            <a:off x="838200" y="1690687"/>
            <a:ext cx="10657114" cy="4802187"/>
          </a:xfrm>
        </p:spPr>
        <p:txBody>
          <a:bodyPr>
            <a:normAutofit/>
          </a:bodyPr>
          <a:lstStyle/>
          <a:p>
            <a:pPr>
              <a:defRPr/>
            </a:pPr>
            <a:r>
              <a:rPr lang="en-US" dirty="0">
                <a:latin typeface="+mj-lt"/>
              </a:rPr>
              <a:t>While the design of B-MAC makes suitable for low power/low duty operations, its performance can be improved</a:t>
            </a:r>
          </a:p>
          <a:p>
            <a:pPr>
              <a:defRPr/>
            </a:pPr>
            <a:endParaRPr lang="en-US" dirty="0">
              <a:latin typeface="+mj-lt"/>
            </a:endParaRPr>
          </a:p>
          <a:p>
            <a:pPr>
              <a:defRPr/>
            </a:pPr>
            <a:r>
              <a:rPr lang="en-US" dirty="0">
                <a:latin typeface="+mj-lt"/>
              </a:rPr>
              <a:t>Transmitter:</a:t>
            </a:r>
          </a:p>
          <a:p>
            <a:pPr lvl="1">
              <a:defRPr/>
            </a:pPr>
            <a:r>
              <a:rPr lang="en-US" sz="2800" dirty="0">
                <a:latin typeface="+mj-lt"/>
              </a:rPr>
              <a:t>Is a long (continuous) preamble necessary?</a:t>
            </a:r>
          </a:p>
          <a:p>
            <a:pPr marL="457200" lvl="1" indent="0">
              <a:buNone/>
              <a:defRPr/>
            </a:pPr>
            <a:endParaRPr lang="en-US" sz="2800" dirty="0">
              <a:latin typeface="+mj-lt"/>
            </a:endParaRPr>
          </a:p>
          <a:p>
            <a:pPr>
              <a:defRPr/>
            </a:pPr>
            <a:r>
              <a:rPr lang="en-US" dirty="0">
                <a:latin typeface="+mj-lt"/>
              </a:rPr>
              <a:t>(Potential) Receivers:</a:t>
            </a:r>
          </a:p>
          <a:p>
            <a:pPr lvl="1">
              <a:defRPr/>
            </a:pPr>
            <a:r>
              <a:rPr lang="en-US" sz="2800" dirty="0">
                <a:latin typeface="+mj-lt"/>
              </a:rPr>
              <a:t>Is a long (average) waiting period necessary?</a:t>
            </a:r>
          </a:p>
        </p:txBody>
      </p:sp>
    </p:spTree>
    <p:extLst>
      <p:ext uri="{BB962C8B-B14F-4D97-AF65-F5344CB8AC3E}">
        <p14:creationId xmlns:p14="http://schemas.microsoft.com/office/powerpoint/2010/main" val="6015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9748" y="165770"/>
            <a:ext cx="10332504" cy="1485900"/>
          </a:xfrm>
        </p:spPr>
        <p:txBody>
          <a:bodyPr/>
          <a:lstStyle/>
          <a:p>
            <a:r>
              <a:rPr lang="en-US" dirty="0"/>
              <a:t>Improving B-MAC with X-MAC</a:t>
            </a:r>
            <a:endParaRPr lang="en-SG" dirty="0"/>
          </a:p>
        </p:txBody>
      </p:sp>
      <p:sp>
        <p:nvSpPr>
          <p:cNvPr id="5" name="Content Placeholder 4"/>
          <p:cNvSpPr>
            <a:spLocks noGrp="1"/>
          </p:cNvSpPr>
          <p:nvPr>
            <p:ph idx="1"/>
          </p:nvPr>
        </p:nvSpPr>
        <p:spPr>
          <a:xfrm>
            <a:off x="929748" y="1496219"/>
            <a:ext cx="10159166" cy="2664296"/>
          </a:xfrm>
        </p:spPr>
        <p:txBody>
          <a:bodyPr>
            <a:normAutofit/>
          </a:bodyPr>
          <a:lstStyle/>
          <a:p>
            <a:pPr>
              <a:defRPr/>
            </a:pPr>
            <a:r>
              <a:rPr lang="en-US" dirty="0">
                <a:latin typeface="+mj-lt"/>
              </a:rPr>
              <a:t>X-MAC improves over B-MAC</a:t>
            </a:r>
          </a:p>
          <a:p>
            <a:pPr lvl="1">
              <a:defRPr/>
            </a:pPr>
            <a:r>
              <a:rPr lang="en-US" dirty="0">
                <a:latin typeface="+mj-lt"/>
              </a:rPr>
              <a:t>Sender transmits many “probes” with gaps between probes. Each probe contains address of intended receiver </a:t>
            </a:r>
          </a:p>
          <a:p>
            <a:pPr lvl="1">
              <a:defRPr/>
            </a:pPr>
            <a:r>
              <a:rPr lang="en-US" dirty="0">
                <a:latin typeface="+mj-lt"/>
              </a:rPr>
              <a:t>Receiver checks address embedded in probe, sends acks if it is the destination during the gap period between probes</a:t>
            </a:r>
          </a:p>
          <a:p>
            <a:pPr lvl="1">
              <a:defRPr/>
            </a:pPr>
            <a:r>
              <a:rPr lang="en-US" dirty="0">
                <a:latin typeface="+mj-lt"/>
              </a:rPr>
              <a:t>Sender transmits DATA, receive replies with Ack to complete data transfer </a:t>
            </a:r>
          </a:p>
        </p:txBody>
      </p:sp>
      <p:pic>
        <p:nvPicPr>
          <p:cNvPr id="194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847" y="4160515"/>
            <a:ext cx="8244519"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082" y="288325"/>
            <a:ext cx="7200900" cy="1485900"/>
          </a:xfrm>
        </p:spPr>
        <p:txBody>
          <a:bodyPr/>
          <a:lstStyle/>
          <a:p>
            <a:r>
              <a:rPr lang="en-US" dirty="0" err="1"/>
              <a:t>ContikiMAC</a:t>
            </a:r>
            <a:endParaRPr lang="en-SG" dirty="0"/>
          </a:p>
        </p:txBody>
      </p:sp>
      <p:sp>
        <p:nvSpPr>
          <p:cNvPr id="4" name="Slide Number Placeholder 3"/>
          <p:cNvSpPr>
            <a:spLocks noGrp="1"/>
          </p:cNvSpPr>
          <p:nvPr>
            <p:ph type="sldNum" sz="quarter" idx="12"/>
          </p:nvPr>
        </p:nvSpPr>
        <p:spPr/>
        <p:txBody>
          <a:bodyPr/>
          <a:lstStyle/>
          <a:p>
            <a:fld id="{69E57DC2-970A-4B3E-BB1C-7A09969E49DF}" type="slidenum">
              <a:rPr lang="en-US" smtClean="0">
                <a:solidFill>
                  <a:srgbClr val="191B0E"/>
                </a:solidFill>
              </a:rPr>
              <a:pPr/>
              <a:t>94</a:t>
            </a:fld>
            <a:endParaRPr lang="en-US" dirty="0">
              <a:solidFill>
                <a:srgbClr val="191B0E"/>
              </a:solidFill>
            </a:endParaRPr>
          </a:p>
        </p:txBody>
      </p:sp>
      <p:pic>
        <p:nvPicPr>
          <p:cNvPr id="5" name="Picture 4"/>
          <p:cNvPicPr>
            <a:picLocks noChangeAspect="1"/>
          </p:cNvPicPr>
          <p:nvPr/>
        </p:nvPicPr>
        <p:blipFill>
          <a:blip r:embed="rId2"/>
          <a:stretch>
            <a:fillRect/>
          </a:stretch>
        </p:blipFill>
        <p:spPr>
          <a:xfrm>
            <a:off x="2080291" y="2458638"/>
            <a:ext cx="9273509" cy="4262837"/>
          </a:xfrm>
          <a:prstGeom prst="rect">
            <a:avLst/>
          </a:prstGeom>
        </p:spPr>
      </p:pic>
      <p:sp>
        <p:nvSpPr>
          <p:cNvPr id="6" name="TextBox 5"/>
          <p:cNvSpPr txBox="1"/>
          <p:nvPr/>
        </p:nvSpPr>
        <p:spPr>
          <a:xfrm>
            <a:off x="1206082" y="1630228"/>
            <a:ext cx="10147718" cy="523220"/>
          </a:xfrm>
          <a:prstGeom prst="rect">
            <a:avLst/>
          </a:prstGeom>
          <a:noFill/>
        </p:spPr>
        <p:txBody>
          <a:bodyPr wrap="square" rtlCol="0">
            <a:spAutoFit/>
          </a:bodyPr>
          <a:lstStyle/>
          <a:p>
            <a:r>
              <a:rPr lang="en-US" sz="2800" dirty="0" err="1">
                <a:latin typeface="+mj-lt"/>
              </a:rPr>
              <a:t>ContikiMAC</a:t>
            </a:r>
            <a:r>
              <a:rPr lang="en-US" sz="2800" dirty="0">
                <a:latin typeface="+mj-lt"/>
              </a:rPr>
              <a:t> is the MAC protocol implemented in Contiki OS</a:t>
            </a:r>
          </a:p>
        </p:txBody>
      </p:sp>
    </p:spTree>
    <p:extLst>
      <p:ext uri="{BB962C8B-B14F-4D97-AF65-F5344CB8AC3E}">
        <p14:creationId xmlns:p14="http://schemas.microsoft.com/office/powerpoint/2010/main" val="22160309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57DC2-970A-4B3E-BB1C-7A09969E49DF}" type="slidenum">
              <a:rPr lang="en-US" smtClean="0">
                <a:solidFill>
                  <a:srgbClr val="191B0E"/>
                </a:solidFill>
              </a:rPr>
              <a:pPr/>
              <a:t>95</a:t>
            </a:fld>
            <a:endParaRPr lang="en-US" dirty="0">
              <a:solidFill>
                <a:srgbClr val="191B0E"/>
              </a:solidFill>
            </a:endParaRPr>
          </a:p>
        </p:txBody>
      </p:sp>
      <p:pic>
        <p:nvPicPr>
          <p:cNvPr id="5" name="Picture 4"/>
          <p:cNvPicPr>
            <a:picLocks noChangeAspect="1"/>
          </p:cNvPicPr>
          <p:nvPr/>
        </p:nvPicPr>
        <p:blipFill>
          <a:blip r:embed="rId2"/>
          <a:stretch>
            <a:fillRect/>
          </a:stretch>
        </p:blipFill>
        <p:spPr>
          <a:xfrm>
            <a:off x="1093952" y="1982337"/>
            <a:ext cx="5641665" cy="3848669"/>
          </a:xfrm>
          <a:prstGeom prst="rect">
            <a:avLst/>
          </a:prstGeom>
        </p:spPr>
      </p:pic>
      <p:pic>
        <p:nvPicPr>
          <p:cNvPr id="2" name="Picture 1">
            <a:extLst>
              <a:ext uri="{FF2B5EF4-FFF2-40B4-BE49-F238E27FC236}">
                <a16:creationId xmlns:a16="http://schemas.microsoft.com/office/drawing/2014/main" id="{027085F0-719B-9FE3-5C49-69048862E102}"/>
              </a:ext>
            </a:extLst>
          </p:cNvPr>
          <p:cNvPicPr>
            <a:picLocks noChangeAspect="1"/>
          </p:cNvPicPr>
          <p:nvPr/>
        </p:nvPicPr>
        <p:blipFill>
          <a:blip r:embed="rId3"/>
          <a:stretch>
            <a:fillRect/>
          </a:stretch>
        </p:blipFill>
        <p:spPr>
          <a:xfrm>
            <a:off x="7066601" y="2247739"/>
            <a:ext cx="4590003" cy="3317865"/>
          </a:xfrm>
          <a:prstGeom prst="rect">
            <a:avLst/>
          </a:prstGeom>
        </p:spPr>
      </p:pic>
      <p:sp>
        <p:nvSpPr>
          <p:cNvPr id="3" name="Title 1">
            <a:extLst>
              <a:ext uri="{FF2B5EF4-FFF2-40B4-BE49-F238E27FC236}">
                <a16:creationId xmlns:a16="http://schemas.microsoft.com/office/drawing/2014/main" id="{525DA1BF-2A55-4909-CBE7-49FA7299C164}"/>
              </a:ext>
            </a:extLst>
          </p:cNvPr>
          <p:cNvSpPr>
            <a:spLocks noGrp="1"/>
          </p:cNvSpPr>
          <p:nvPr>
            <p:ph type="title"/>
          </p:nvPr>
        </p:nvSpPr>
        <p:spPr>
          <a:xfrm>
            <a:off x="1093952" y="284167"/>
            <a:ext cx="9698479" cy="1485900"/>
          </a:xfrm>
        </p:spPr>
        <p:txBody>
          <a:bodyPr/>
          <a:lstStyle/>
          <a:p>
            <a:r>
              <a:rPr lang="en-US" dirty="0"/>
              <a:t>Current draw for </a:t>
            </a:r>
            <a:r>
              <a:rPr lang="en-US" dirty="0" err="1"/>
              <a:t>ContikiMAC</a:t>
            </a:r>
            <a:r>
              <a:rPr lang="en-US" dirty="0"/>
              <a:t> </a:t>
            </a:r>
            <a:endParaRPr lang="en-SG" dirty="0"/>
          </a:p>
        </p:txBody>
      </p:sp>
    </p:spTree>
    <p:extLst>
      <p:ext uri="{BB962C8B-B14F-4D97-AF65-F5344CB8AC3E}">
        <p14:creationId xmlns:p14="http://schemas.microsoft.com/office/powerpoint/2010/main" val="3190278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a:t>Synchronous MAC</a:t>
            </a:r>
          </a:p>
        </p:txBody>
      </p:sp>
      <p:sp>
        <p:nvSpPr>
          <p:cNvPr id="19460" name="Rectangle 3"/>
          <p:cNvSpPr>
            <a:spLocks noGrp="1" noChangeArrowheads="1"/>
          </p:cNvSpPr>
          <p:nvPr>
            <p:ph idx="1"/>
          </p:nvPr>
        </p:nvSpPr>
        <p:spPr>
          <a:xfrm>
            <a:off x="838199" y="1429657"/>
            <a:ext cx="10816771" cy="4794250"/>
          </a:xfrm>
        </p:spPr>
        <p:txBody>
          <a:bodyPr/>
          <a:lstStyle/>
          <a:p>
            <a:pPr marL="0" indent="0">
              <a:buNone/>
            </a:pPr>
            <a:endParaRPr lang="en-US" sz="3600" dirty="0"/>
          </a:p>
          <a:p>
            <a:pPr eaLnBrk="1" hangingPunct="1">
              <a:lnSpc>
                <a:spcPct val="90000"/>
              </a:lnSpc>
            </a:pPr>
            <a:r>
              <a:rPr lang="en-US" dirty="0">
                <a:latin typeface="+mj-lt"/>
              </a:rPr>
              <a:t>Why not let all nodes wakeup at the same time?</a:t>
            </a:r>
          </a:p>
          <a:p>
            <a:pPr eaLnBrk="1" hangingPunct="1">
              <a:lnSpc>
                <a:spcPct val="90000"/>
              </a:lnSpc>
            </a:pPr>
            <a:endParaRPr lang="en-US" dirty="0">
              <a:latin typeface="+mj-lt"/>
            </a:endParaRPr>
          </a:p>
          <a:p>
            <a:pPr>
              <a:lnSpc>
                <a:spcPct val="90000"/>
              </a:lnSpc>
            </a:pPr>
            <a:r>
              <a:rPr lang="en-US" dirty="0">
                <a:latin typeface="+mj-lt"/>
              </a:rPr>
              <a:t>SMAC’s solution</a:t>
            </a:r>
          </a:p>
          <a:p>
            <a:pPr>
              <a:lnSpc>
                <a:spcPct val="90000"/>
              </a:lnSpc>
            </a:pPr>
            <a:endParaRPr lang="en-US" dirty="0">
              <a:latin typeface="+mj-lt"/>
            </a:endParaRPr>
          </a:p>
          <a:p>
            <a:pPr lvl="1">
              <a:lnSpc>
                <a:spcPct val="90000"/>
              </a:lnSpc>
            </a:pPr>
            <a:r>
              <a:rPr lang="en-US" sz="2800" dirty="0">
                <a:latin typeface="+mj-lt"/>
              </a:rPr>
              <a:t>Some form of time division multiplexing</a:t>
            </a:r>
          </a:p>
          <a:p>
            <a:pPr lvl="1">
              <a:lnSpc>
                <a:spcPct val="90000"/>
              </a:lnSpc>
            </a:pPr>
            <a:r>
              <a:rPr lang="en-US" sz="2800" dirty="0">
                <a:latin typeface="+mj-lt"/>
              </a:rPr>
              <a:t>Divide interval into listening and sleeping</a:t>
            </a:r>
          </a:p>
          <a:p>
            <a:pPr lvl="1">
              <a:lnSpc>
                <a:spcPct val="90000"/>
              </a:lnSpc>
            </a:pPr>
            <a:r>
              <a:rPr lang="en-US" sz="2800" dirty="0">
                <a:latin typeface="+mj-lt"/>
              </a:rPr>
              <a:t>Percentage of listening period is the “duty cycle”</a:t>
            </a:r>
          </a:p>
          <a:p>
            <a:pPr eaLnBrk="1" hangingPunct="1">
              <a:lnSpc>
                <a:spcPct val="90000"/>
              </a:lnSpc>
            </a:pP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0">
                                            <p:txEl>
                                              <p:pRg st="1" end="1"/>
                                            </p:txEl>
                                          </p:spTgt>
                                        </p:tgtEl>
                                        <p:attrNameLst>
                                          <p:attrName>style.visibility</p:attrName>
                                        </p:attrNameLst>
                                      </p:cBhvr>
                                      <p:to>
                                        <p:strVal val="visible"/>
                                      </p:to>
                                    </p:set>
                                    <p:animEffect transition="in" filter="blinds(horizontal)">
                                      <p:cBhvr>
                                        <p:cTn id="7" dur="500"/>
                                        <p:tgtEl>
                                          <p:spTgt spid="194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60">
                                            <p:txEl>
                                              <p:pRg st="3" end="3"/>
                                            </p:txEl>
                                          </p:spTgt>
                                        </p:tgtEl>
                                        <p:attrNameLst>
                                          <p:attrName>style.visibility</p:attrName>
                                        </p:attrNameLst>
                                      </p:cBhvr>
                                      <p:to>
                                        <p:strVal val="visible"/>
                                      </p:to>
                                    </p:set>
                                    <p:animEffect transition="in" filter="blinds(horizontal)">
                                      <p:cBhvr>
                                        <p:cTn id="12" dur="500"/>
                                        <p:tgtEl>
                                          <p:spTgt spid="19460">
                                            <p:txEl>
                                              <p:pRg st="3" end="3"/>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460">
                                            <p:txEl>
                                              <p:pRg st="5" end="5"/>
                                            </p:txEl>
                                          </p:spTgt>
                                        </p:tgtEl>
                                        <p:attrNameLst>
                                          <p:attrName>style.visibility</p:attrName>
                                        </p:attrNameLst>
                                      </p:cBhvr>
                                      <p:to>
                                        <p:strVal val="visible"/>
                                      </p:to>
                                    </p:set>
                                    <p:animEffect transition="in" filter="blinds(horizontal)">
                                      <p:cBhvr>
                                        <p:cTn id="15" dur="500"/>
                                        <p:tgtEl>
                                          <p:spTgt spid="19460">
                                            <p:txEl>
                                              <p:pRg st="5" end="5"/>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9460">
                                            <p:txEl>
                                              <p:pRg st="6" end="6"/>
                                            </p:txEl>
                                          </p:spTgt>
                                        </p:tgtEl>
                                        <p:attrNameLst>
                                          <p:attrName>style.visibility</p:attrName>
                                        </p:attrNameLst>
                                      </p:cBhvr>
                                      <p:to>
                                        <p:strVal val="visible"/>
                                      </p:to>
                                    </p:set>
                                    <p:animEffect transition="in" filter="blinds(horizontal)">
                                      <p:cBhvr>
                                        <p:cTn id="18" dur="500"/>
                                        <p:tgtEl>
                                          <p:spTgt spid="19460">
                                            <p:txEl>
                                              <p:pRg st="6" end="6"/>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460">
                                            <p:txEl>
                                              <p:pRg st="7" end="7"/>
                                            </p:txEl>
                                          </p:spTgt>
                                        </p:tgtEl>
                                        <p:attrNameLst>
                                          <p:attrName>style.visibility</p:attrName>
                                        </p:attrNameLst>
                                      </p:cBhvr>
                                      <p:to>
                                        <p:strVal val="visible"/>
                                      </p:to>
                                    </p:set>
                                    <p:animEffect transition="in" filter="blinds(horizontal)">
                                      <p:cBhvr>
                                        <p:cTn id="21" dur="500"/>
                                        <p:tgtEl>
                                          <p:spTgt spid="194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05000" y="260648"/>
            <a:ext cx="7935788" cy="1485900"/>
          </a:xfrm>
        </p:spPr>
        <p:txBody>
          <a:bodyPr/>
          <a:lstStyle/>
          <a:p>
            <a:pPr eaLnBrk="1" hangingPunct="1"/>
            <a:r>
              <a:rPr lang="en-US" dirty="0"/>
              <a:t>Synchronous MAC  (SMAC) </a:t>
            </a:r>
          </a:p>
        </p:txBody>
      </p:sp>
      <p:sp>
        <p:nvSpPr>
          <p:cNvPr id="19460" name="Rectangle 3"/>
          <p:cNvSpPr>
            <a:spLocks noGrp="1" noChangeArrowheads="1"/>
          </p:cNvSpPr>
          <p:nvPr>
            <p:ph idx="1"/>
          </p:nvPr>
        </p:nvSpPr>
        <p:spPr>
          <a:xfrm>
            <a:off x="1991544" y="4509120"/>
            <a:ext cx="8294688" cy="1584176"/>
          </a:xfrm>
        </p:spPr>
        <p:txBody>
          <a:bodyPr>
            <a:normAutofit fontScale="92500" lnSpcReduction="10000"/>
          </a:bodyPr>
          <a:lstStyle/>
          <a:p>
            <a:pPr marL="457200" lvl="1" indent="0">
              <a:buNone/>
            </a:pPr>
            <a:endParaRPr lang="en-US" dirty="0"/>
          </a:p>
          <a:p>
            <a:pPr eaLnBrk="1" hangingPunct="1">
              <a:lnSpc>
                <a:spcPct val="90000"/>
              </a:lnSpc>
            </a:pPr>
            <a:r>
              <a:rPr lang="en-US" dirty="0">
                <a:latin typeface="+mj-lt"/>
              </a:rPr>
              <a:t>Example: 10% duty cycle</a:t>
            </a:r>
          </a:p>
          <a:p>
            <a:pPr lvl="1">
              <a:lnSpc>
                <a:spcPct val="90000"/>
              </a:lnSpc>
            </a:pPr>
            <a:r>
              <a:rPr lang="en-US" sz="2800" dirty="0">
                <a:latin typeface="+mj-lt"/>
              </a:rPr>
              <a:t>Each node listens for 100ms and sleep for 0.9s</a:t>
            </a:r>
          </a:p>
          <a:p>
            <a:pPr lvl="1">
              <a:lnSpc>
                <a:spcPct val="90000"/>
              </a:lnSpc>
            </a:pPr>
            <a:r>
              <a:rPr lang="en-US" sz="2800" dirty="0">
                <a:latin typeface="+mj-lt"/>
              </a:rPr>
              <a:t>Each node listens for 1s and sleeps for 9s </a:t>
            </a:r>
          </a:p>
          <a:p>
            <a:pPr lvl="1">
              <a:lnSpc>
                <a:spcPct val="90000"/>
              </a:lnSpc>
            </a:pPr>
            <a:endParaRPr lang="en-US" sz="2800" dirty="0"/>
          </a:p>
        </p:txBody>
      </p:sp>
      <p:pic>
        <p:nvPicPr>
          <p:cNvPr id="2" name="Picture 1"/>
          <p:cNvPicPr>
            <a:picLocks noChangeAspect="1"/>
          </p:cNvPicPr>
          <p:nvPr/>
        </p:nvPicPr>
        <p:blipFill>
          <a:blip r:embed="rId3"/>
          <a:stretch>
            <a:fillRect/>
          </a:stretch>
        </p:blipFill>
        <p:spPr>
          <a:xfrm>
            <a:off x="2229888" y="2132856"/>
            <a:ext cx="7607556" cy="1872208"/>
          </a:xfrm>
          <a:prstGeom prst="rect">
            <a:avLst/>
          </a:prstGeom>
        </p:spPr>
      </p:pic>
    </p:spTree>
    <p:extLst>
      <p:ext uri="{BB962C8B-B14F-4D97-AF65-F5344CB8AC3E}">
        <p14:creationId xmlns:p14="http://schemas.microsoft.com/office/powerpoint/2010/main" val="2693603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0">
                                            <p:txEl>
                                              <p:pRg st="1" end="1"/>
                                            </p:txEl>
                                          </p:spTgt>
                                        </p:tgtEl>
                                        <p:attrNameLst>
                                          <p:attrName>style.visibility</p:attrName>
                                        </p:attrNameLst>
                                      </p:cBhvr>
                                      <p:to>
                                        <p:strVal val="visible"/>
                                      </p:to>
                                    </p:set>
                                    <p:animEffect transition="in" filter="blinds(horizontal)">
                                      <p:cBhvr>
                                        <p:cTn id="7" dur="500"/>
                                        <p:tgtEl>
                                          <p:spTgt spid="19460">
                                            <p:txEl>
                                              <p:pRg st="1" end="1"/>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460">
                                            <p:txEl>
                                              <p:pRg st="2" end="2"/>
                                            </p:txEl>
                                          </p:spTgt>
                                        </p:tgtEl>
                                        <p:attrNameLst>
                                          <p:attrName>style.visibility</p:attrName>
                                        </p:attrNameLst>
                                      </p:cBhvr>
                                      <p:to>
                                        <p:strVal val="visible"/>
                                      </p:to>
                                    </p:set>
                                    <p:animEffect transition="in" filter="blinds(horizontal)">
                                      <p:cBhvr>
                                        <p:cTn id="10" dur="500"/>
                                        <p:tgtEl>
                                          <p:spTgt spid="19460">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460">
                                            <p:txEl>
                                              <p:pRg st="3" end="3"/>
                                            </p:txEl>
                                          </p:spTgt>
                                        </p:tgtEl>
                                        <p:attrNameLst>
                                          <p:attrName>style.visibility</p:attrName>
                                        </p:attrNameLst>
                                      </p:cBhvr>
                                      <p:to>
                                        <p:strVal val="visible"/>
                                      </p:to>
                                    </p:set>
                                    <p:animEffect transition="in" filter="blinds(horizontal)">
                                      <p:cBhvr>
                                        <p:cTn id="13" dur="500"/>
                                        <p:tgtEl>
                                          <p:spTgt spid="194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993" y="3050960"/>
            <a:ext cx="7704013" cy="2274916"/>
          </a:xfrm>
        </p:spPr>
        <p:txBody>
          <a:bodyPr>
            <a:normAutofit/>
          </a:bodyPr>
          <a:lstStyle/>
          <a:p>
            <a:pPr marL="0" indent="0" algn="ctr">
              <a:buNone/>
            </a:pPr>
            <a:r>
              <a:rPr lang="en-US" sz="4800" dirty="0"/>
              <a:t>Collisions are always bad?</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98</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868795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2" y="205401"/>
            <a:ext cx="10320477" cy="1485900"/>
          </a:xfrm>
        </p:spPr>
        <p:txBody>
          <a:bodyPr/>
          <a:lstStyle/>
          <a:p>
            <a:r>
              <a:rPr lang="en-US" dirty="0"/>
              <a:t>Receiving transmissions with collisions</a:t>
            </a:r>
          </a:p>
        </p:txBody>
      </p:sp>
      <p:sp>
        <p:nvSpPr>
          <p:cNvPr id="3" name="Content Placeholder 2"/>
          <p:cNvSpPr>
            <a:spLocks noGrp="1"/>
          </p:cNvSpPr>
          <p:nvPr>
            <p:ph idx="1"/>
          </p:nvPr>
        </p:nvSpPr>
        <p:spPr>
          <a:xfrm>
            <a:off x="1033322" y="1824877"/>
            <a:ext cx="10771992" cy="2801714"/>
          </a:xfrm>
        </p:spPr>
        <p:txBody>
          <a:bodyPr>
            <a:normAutofit/>
          </a:bodyPr>
          <a:lstStyle/>
          <a:p>
            <a:r>
              <a:rPr lang="en-US" dirty="0">
                <a:latin typeface="+mj-lt"/>
              </a:rPr>
              <a:t>Collision does not always lead to packet loss</a:t>
            </a:r>
          </a:p>
          <a:p>
            <a:pPr marL="0" indent="0">
              <a:buNone/>
            </a:pPr>
            <a:endParaRPr lang="en-US" dirty="0">
              <a:latin typeface="+mj-lt"/>
            </a:endParaRPr>
          </a:p>
          <a:p>
            <a:r>
              <a:rPr lang="en-US" dirty="0">
                <a:latin typeface="+mj-lt"/>
              </a:rPr>
              <a:t>If a receiver hears from two or more stations and the signal from one station is much stronger than the rest, the receiver can receive the signal correctly “only” from this station: This is called </a:t>
            </a:r>
            <a:r>
              <a:rPr lang="en-US" dirty="0">
                <a:solidFill>
                  <a:srgbClr val="FF0000"/>
                </a:solidFill>
                <a:latin typeface="+mj-lt"/>
              </a:rPr>
              <a:t>capture effect.</a:t>
            </a:r>
          </a:p>
        </p:txBody>
      </p:sp>
      <p:sp>
        <p:nvSpPr>
          <p:cNvPr id="5" name="Slide Number Placeholder 4"/>
          <p:cNvSpPr>
            <a:spLocks noGrp="1"/>
          </p:cNvSpPr>
          <p:nvPr>
            <p:ph type="sldNum" sz="quarter" idx="12"/>
          </p:nvPr>
        </p:nvSpPr>
        <p:spPr/>
        <p:txBody>
          <a:bodyPr/>
          <a:lstStyle/>
          <a:p>
            <a:fld id="{69E57DC2-970A-4B3E-BB1C-7A09969E49DF}" type="slidenum">
              <a:rPr lang="en-US" smtClean="0"/>
              <a:t>99</a:t>
            </a:fld>
            <a:endParaRPr lang="en-US" dirty="0"/>
          </a:p>
        </p:txBody>
      </p:sp>
    </p:spTree>
    <p:extLst>
      <p:ext uri="{BB962C8B-B14F-4D97-AF65-F5344CB8AC3E}">
        <p14:creationId xmlns:p14="http://schemas.microsoft.com/office/powerpoint/2010/main" val="1249517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41717</TotalTime>
  <Words>8264</Words>
  <Application>Microsoft Macintosh PowerPoint</Application>
  <PresentationFormat>Widescreen</PresentationFormat>
  <Paragraphs>1137</Paragraphs>
  <Slides>125</Slides>
  <Notes>45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125</vt:i4>
      </vt:variant>
    </vt:vector>
  </HeadingPairs>
  <TitlesOfParts>
    <vt:vector size="136" baseType="lpstr">
      <vt:lpstr>MS Mincho</vt:lpstr>
      <vt:lpstr>SimSun</vt:lpstr>
      <vt:lpstr>Arial</vt:lpstr>
      <vt:lpstr>Calibri</vt:lpstr>
      <vt:lpstr>Calibri Light</vt:lpstr>
      <vt:lpstr>Helvetica Light</vt:lpstr>
      <vt:lpstr>System Font Regular</vt:lpstr>
      <vt:lpstr>Tahoma</vt:lpstr>
      <vt:lpstr>Times New Roman</vt:lpstr>
      <vt:lpstr>Wingdings</vt:lpstr>
      <vt:lpstr>Office Theme</vt:lpstr>
      <vt:lpstr>Wireless Networking</vt:lpstr>
      <vt:lpstr>Discussion regarding Assignment 2</vt:lpstr>
      <vt:lpstr>Roadmap of the lecture today</vt:lpstr>
      <vt:lpstr>PowerPoint Presentation</vt:lpstr>
      <vt:lpstr>One way to understand backscatter mechanism</vt:lpstr>
      <vt:lpstr>Backscatter transmits at (up to) 10000x lower power consumption than conventional radios</vt:lpstr>
      <vt:lpstr>Backscatter is not a new transmission mechanism</vt:lpstr>
      <vt:lpstr>RFID is everywhere nowadays</vt:lpstr>
      <vt:lpstr>Radio Frequency ID</vt:lpstr>
      <vt:lpstr>LoRea bridges the energy asymmetry between communication (TX), sensing and processing</vt:lpstr>
      <vt:lpstr>What is the expected lifespan of a battery?</vt:lpstr>
      <vt:lpstr>What's next? Embedded systems on harvested energy</vt:lpstr>
      <vt:lpstr>Embedded systems on harvested energy</vt:lpstr>
      <vt:lpstr>What communication modality do these use?</vt:lpstr>
      <vt:lpstr>Communication using inductive coupling</vt:lpstr>
      <vt:lpstr>Near Field Communication (NFC)</vt:lpstr>
      <vt:lpstr>Light Fidelity (LiFi) for Internet of Things</vt:lpstr>
      <vt:lpstr>LiFi communication suffers from coverage challenges</vt:lpstr>
      <vt:lpstr>Example of LiFi communication from a collaborator</vt:lpstr>
      <vt:lpstr>Roadmap of the lecture today</vt:lpstr>
      <vt:lpstr>PowerPoint Presentation</vt:lpstr>
      <vt:lpstr>OSI model of communication layers</vt:lpstr>
      <vt:lpstr>Protocols are “layered”</vt:lpstr>
      <vt:lpstr>Data Link Layer</vt:lpstr>
      <vt:lpstr>Framing</vt:lpstr>
      <vt:lpstr>Error control: detection and recovery</vt:lpstr>
      <vt:lpstr>PowerPoint Presentation</vt:lpstr>
      <vt:lpstr>What is hard about wireless?</vt:lpstr>
      <vt:lpstr>Wireless is a shared medium</vt:lpstr>
      <vt:lpstr>Increasing network capacity is challenging</vt:lpstr>
      <vt:lpstr>Wired vs. Wireless</vt:lpstr>
      <vt:lpstr>Analogy: wireless medium as acoustic</vt:lpstr>
      <vt:lpstr>Wireless: What are challenges of multiple access</vt:lpstr>
      <vt:lpstr>What can be mechanisms for multiple access</vt:lpstr>
      <vt:lpstr>PowerPoint Presentation</vt:lpstr>
      <vt:lpstr>Roadmap of the lecture today</vt:lpstr>
      <vt:lpstr>PowerPoint Presentation</vt:lpstr>
      <vt:lpstr>FDMA – Frequency Division Multiple Access</vt:lpstr>
      <vt:lpstr>FDMA – Frequency Division Multiple Access</vt:lpstr>
      <vt:lpstr>Wireless communication over multiple channels</vt:lpstr>
      <vt:lpstr>Multi Channel MAC Protocols</vt:lpstr>
      <vt:lpstr>Wifi Channels </vt:lpstr>
      <vt:lpstr>ZigBee Channels </vt:lpstr>
      <vt:lpstr>TDMA – Time Division Multiple Access</vt:lpstr>
      <vt:lpstr>TDMA: Time Division Multiple Access‏</vt:lpstr>
      <vt:lpstr>TDMA vs. FDMA </vt:lpstr>
      <vt:lpstr>Orthogonal Frequency Division Multiplexing :OFDM</vt:lpstr>
      <vt:lpstr>TSCH Network</vt:lpstr>
      <vt:lpstr>Frequency and Time leads to Spread Spectrum (SS)</vt:lpstr>
      <vt:lpstr>Spread spectrum: Frequency Hopping (FH)</vt:lpstr>
      <vt:lpstr>Spread spectrum: Frequency Hopping (FH)</vt:lpstr>
      <vt:lpstr>Spread spectrum: Frequency Hopping (FH)</vt:lpstr>
      <vt:lpstr>WiFi Channel Usage</vt:lpstr>
      <vt:lpstr>Cross Channel Interference (CTI)</vt:lpstr>
      <vt:lpstr>PowerPoint Presentation</vt:lpstr>
      <vt:lpstr>Farmbeats (TV Whitespace) (Courtesy: Microsoft)</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Roadmap of the lecture today</vt:lpstr>
      <vt:lpstr>PowerPoint Presentation</vt:lpstr>
      <vt:lpstr>Random access medium access control protocols</vt:lpstr>
      <vt:lpstr>ALOHA</vt:lpstr>
      <vt:lpstr>Packet collisions</vt:lpstr>
      <vt:lpstr>Slotted ALOHA</vt:lpstr>
      <vt:lpstr>ALOHA throughput</vt:lpstr>
      <vt:lpstr>Carrier Sense Multiple Access</vt:lpstr>
      <vt:lpstr>Carrier Sense Multiple Access/ Collision Avoidance</vt:lpstr>
      <vt:lpstr>CSMA/CA: Choosing Wmax</vt:lpstr>
      <vt:lpstr>CSMA/CA: Trade-off</vt:lpstr>
      <vt:lpstr>Window Size “Tuning”</vt:lpstr>
      <vt:lpstr>Hidden terminal problem</vt:lpstr>
      <vt:lpstr>CSMA with RTS/CTS</vt:lpstr>
      <vt:lpstr>Solving Hidden Terminal Problem</vt:lpstr>
      <vt:lpstr>Real-world protocol access control</vt:lpstr>
      <vt:lpstr>Roadmap of the lecture today</vt:lpstr>
      <vt:lpstr>PowerPoint Presentation</vt:lpstr>
      <vt:lpstr>Medium access control for Internet of Things</vt:lpstr>
      <vt:lpstr>Energy consumption of medium access control </vt:lpstr>
      <vt:lpstr>“Life Cycle” of MAC Protocols</vt:lpstr>
      <vt:lpstr>Idle listening is energy expensive   </vt:lpstr>
      <vt:lpstr>Duty cycled medium access control protocols</vt:lpstr>
      <vt:lpstr>Let's consider Aloha protocol</vt:lpstr>
      <vt:lpstr>Aloha with Preamble Sampling</vt:lpstr>
      <vt:lpstr>Aloha with Preamble Sampling</vt:lpstr>
      <vt:lpstr>B-MAC: Asynchronous Medium Access Control </vt:lpstr>
      <vt:lpstr>Improving B-MAC</vt:lpstr>
      <vt:lpstr>Improving B-MAC with X-MAC</vt:lpstr>
      <vt:lpstr>ContikiMAC</vt:lpstr>
      <vt:lpstr>Current draw for ContikiMAC </vt:lpstr>
      <vt:lpstr>Synchronous MAC</vt:lpstr>
      <vt:lpstr>Synchronous MAC  (SMAC) </vt:lpstr>
      <vt:lpstr>PowerPoint Presentation</vt:lpstr>
      <vt:lpstr>Receiving transmissions with collisions</vt:lpstr>
      <vt:lpstr>Receiving transmissions with collisions</vt:lpstr>
      <vt:lpstr>Receiving transmissions with collisions</vt:lpstr>
      <vt:lpstr>PowerPoint Presentation</vt:lpstr>
      <vt:lpstr>Flooding is a recreation of broadcasts</vt:lpstr>
      <vt:lpstr>Synchronous transmissions</vt:lpstr>
      <vt:lpstr>Fast packet propagation in Glossy</vt:lpstr>
      <vt:lpstr>Fast packet propagation in Glossy</vt:lpstr>
      <vt:lpstr>Fast packet propagation in Glossy</vt:lpstr>
      <vt:lpstr>Fast packet propagation in Glossy</vt:lpstr>
      <vt:lpstr>Roadmap of the lecture today</vt:lpstr>
      <vt:lpstr>Wireless Networking</vt:lpstr>
      <vt:lpstr>Google Project Loon? Do you know?</vt:lpstr>
      <vt:lpstr>One of the last year’s question</vt:lpstr>
      <vt:lpstr>One of the last year’s question</vt:lpstr>
      <vt:lpstr>One of the last year’s question</vt:lpstr>
      <vt:lpstr>Are these the only correct answers?</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One of the last year’s question</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1174</cp:revision>
  <dcterms:created xsi:type="dcterms:W3CDTF">2020-02-17T19:00:36Z</dcterms:created>
  <dcterms:modified xsi:type="dcterms:W3CDTF">2024-03-15T09:46:12Z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 NUS Confidential ##</vt:lpwstr>
  </property>
  <property fmtid="{D5CDD505-2E9C-101B-9397-08002B2CF9AE}" pid="4" name="MSIP_Label_4e045e4e-d60e-4c86-8512-0f70a0407fd6_Enabled">
    <vt:lpwstr>true</vt:lpwstr>
  </property>
  <property fmtid="{D5CDD505-2E9C-101B-9397-08002B2CF9AE}" pid="5" name="MSIP_Label_4e045e4e-d60e-4c86-8512-0f70a0407fd6_SetDate">
    <vt:lpwstr>2024-03-08T08:24:22Z</vt:lpwstr>
  </property>
  <property fmtid="{D5CDD505-2E9C-101B-9397-08002B2CF9AE}" pid="6" name="MSIP_Label_4e045e4e-d60e-4c86-8512-0f70a0407fd6_Method">
    <vt:lpwstr>Privileged</vt:lpwstr>
  </property>
  <property fmtid="{D5CDD505-2E9C-101B-9397-08002B2CF9AE}" pid="7" name="MSIP_Label_4e045e4e-d60e-4c86-8512-0f70a0407fd6_Name">
    <vt:lpwstr>Unclassified</vt:lpwstr>
  </property>
  <property fmtid="{D5CDD505-2E9C-101B-9397-08002B2CF9AE}" pid="8" name="MSIP_Label_4e045e4e-d60e-4c86-8512-0f70a0407fd6_SiteId">
    <vt:lpwstr>5ba5ef5e-3109-4e77-85bd-cfeb0d347e82</vt:lpwstr>
  </property>
  <property fmtid="{D5CDD505-2E9C-101B-9397-08002B2CF9AE}" pid="9" name="MSIP_Label_4e045e4e-d60e-4c86-8512-0f70a0407fd6_ActionId">
    <vt:lpwstr>3df0b8fd-ca65-41e8-b20f-1ca0f17c011e</vt:lpwstr>
  </property>
  <property fmtid="{D5CDD505-2E9C-101B-9397-08002B2CF9AE}" pid="10" name="MSIP_Label_4e045e4e-d60e-4c86-8512-0f70a0407fd6_ContentBits">
    <vt:lpwstr>0</vt:lpwstr>
  </property>
</Properties>
</file>