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5"/>
  </p:notesMasterIdLst>
  <p:sldIdLst>
    <p:sldId id="2335" r:id="rId2"/>
    <p:sldId id="2449" r:id="rId3"/>
    <p:sldId id="2395" r:id="rId4"/>
    <p:sldId id="658" r:id="rId5"/>
    <p:sldId id="2405" r:id="rId6"/>
    <p:sldId id="661" r:id="rId7"/>
    <p:sldId id="2407" r:id="rId8"/>
    <p:sldId id="664" r:id="rId9"/>
    <p:sldId id="2408" r:id="rId10"/>
    <p:sldId id="700" r:id="rId11"/>
    <p:sldId id="725" r:id="rId12"/>
    <p:sldId id="2528" r:id="rId13"/>
    <p:sldId id="2501" r:id="rId14"/>
    <p:sldId id="570" r:id="rId15"/>
    <p:sldId id="566" r:id="rId16"/>
    <p:sldId id="583" r:id="rId17"/>
    <p:sldId id="580" r:id="rId18"/>
    <p:sldId id="579" r:id="rId19"/>
    <p:sldId id="384" r:id="rId20"/>
    <p:sldId id="567" r:id="rId21"/>
    <p:sldId id="698" r:id="rId22"/>
    <p:sldId id="562" r:id="rId23"/>
    <p:sldId id="568" r:id="rId24"/>
    <p:sldId id="771" r:id="rId25"/>
    <p:sldId id="591" r:id="rId26"/>
    <p:sldId id="385" r:id="rId27"/>
    <p:sldId id="702" r:id="rId28"/>
    <p:sldId id="703" r:id="rId29"/>
    <p:sldId id="2382" r:id="rId30"/>
    <p:sldId id="589" r:id="rId31"/>
    <p:sldId id="386" r:id="rId32"/>
    <p:sldId id="573" r:id="rId33"/>
    <p:sldId id="599" r:id="rId34"/>
    <p:sldId id="600" r:id="rId35"/>
    <p:sldId id="785" r:id="rId36"/>
    <p:sldId id="704" r:id="rId37"/>
    <p:sldId id="594" r:id="rId38"/>
    <p:sldId id="2529" r:id="rId39"/>
    <p:sldId id="2454" r:id="rId40"/>
    <p:sldId id="263" r:id="rId41"/>
    <p:sldId id="296" r:id="rId42"/>
    <p:sldId id="297" r:id="rId43"/>
    <p:sldId id="298" r:id="rId44"/>
    <p:sldId id="299" r:id="rId45"/>
    <p:sldId id="300" r:id="rId46"/>
    <p:sldId id="301" r:id="rId47"/>
    <p:sldId id="302" r:id="rId48"/>
    <p:sldId id="381" r:id="rId49"/>
    <p:sldId id="303" r:id="rId50"/>
    <p:sldId id="2438" r:id="rId51"/>
    <p:sldId id="2530" r:id="rId52"/>
    <p:sldId id="2457" r:id="rId53"/>
    <p:sldId id="259" r:id="rId54"/>
    <p:sldId id="2458" r:id="rId55"/>
    <p:sldId id="261" r:id="rId56"/>
    <p:sldId id="397" r:id="rId57"/>
    <p:sldId id="2074" r:id="rId58"/>
    <p:sldId id="2075" r:id="rId59"/>
    <p:sldId id="2076" r:id="rId60"/>
    <p:sldId id="2033" r:id="rId61"/>
    <p:sldId id="2034" r:id="rId62"/>
    <p:sldId id="2073" r:id="rId63"/>
    <p:sldId id="2035" r:id="rId64"/>
    <p:sldId id="2036" r:id="rId65"/>
    <p:sldId id="2078" r:id="rId66"/>
    <p:sldId id="2081" r:id="rId67"/>
    <p:sldId id="2082" r:id="rId68"/>
    <p:sldId id="2526" r:id="rId69"/>
    <p:sldId id="310" r:id="rId70"/>
    <p:sldId id="2285" r:id="rId71"/>
    <p:sldId id="2079" r:id="rId72"/>
    <p:sldId id="2090" r:id="rId73"/>
    <p:sldId id="2102" r:id="rId74"/>
    <p:sldId id="2460" r:id="rId75"/>
    <p:sldId id="387" r:id="rId76"/>
    <p:sldId id="2096" r:id="rId77"/>
    <p:sldId id="2103" r:id="rId78"/>
    <p:sldId id="2104" r:id="rId79"/>
    <p:sldId id="2275" r:id="rId80"/>
    <p:sldId id="2266" r:id="rId81"/>
    <p:sldId id="2098" r:id="rId82"/>
    <p:sldId id="2106" r:id="rId83"/>
    <p:sldId id="2108" r:id="rId84"/>
    <p:sldId id="2105" r:id="rId85"/>
    <p:sldId id="2278" r:id="rId86"/>
    <p:sldId id="2109" r:id="rId87"/>
    <p:sldId id="2267" r:id="rId88"/>
    <p:sldId id="2268" r:id="rId89"/>
    <p:sldId id="2088" r:id="rId90"/>
    <p:sldId id="2527" r:id="rId91"/>
    <p:sldId id="2084" r:id="rId92"/>
    <p:sldId id="2085" r:id="rId93"/>
    <p:sldId id="2091" r:id="rId94"/>
    <p:sldId id="2092" r:id="rId95"/>
    <p:sldId id="2093" r:id="rId96"/>
    <p:sldId id="2087" r:id="rId97"/>
    <p:sldId id="389" r:id="rId98"/>
    <p:sldId id="2243" r:id="rId99"/>
    <p:sldId id="2462" r:id="rId100"/>
    <p:sldId id="2531" r:id="rId101"/>
    <p:sldId id="2440" r:id="rId102"/>
    <p:sldId id="398" r:id="rId103"/>
    <p:sldId id="710" r:id="rId104"/>
    <p:sldId id="711" r:id="rId105"/>
    <p:sldId id="697" r:id="rId106"/>
    <p:sldId id="2439" r:id="rId107"/>
    <p:sldId id="2520" r:id="rId108"/>
    <p:sldId id="403" r:id="rId109"/>
    <p:sldId id="404" r:id="rId110"/>
    <p:sldId id="2442" r:id="rId111"/>
    <p:sldId id="2443" r:id="rId112"/>
    <p:sldId id="2532" r:id="rId113"/>
    <p:sldId id="2508" r:id="rId11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uj Varshney" initials="AV" lastIdx="1" clrIdx="0">
    <p:extLst>
      <p:ext uri="{19B8F6BF-5375-455C-9EA6-DF929625EA0E}">
        <p15:presenceInfo xmlns:p15="http://schemas.microsoft.com/office/powerpoint/2012/main" userId="279ee687c80bf3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D46920-E00C-2FB9-1C2A-0B11EFA648FC}" v="193" dt="2024-04-05T02:03:13.003"/>
    <p1510:client id="{E3244767-D674-B74C-8884-88D434C6ABD8}" v="36" dt="2024-04-05T07:49:21.927"/>
    <p1510:client id="{ECD69EB3-BA68-074A-950F-2131B46FCB51}" v="493" dt="2024-04-05T10:01:26.503"/>
    <p1510:client id="{FCECE503-BA7C-F144-834E-65FDE2F1C69F}" v="1" dt="2024-04-05T00:01:27.8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8"/>
    <p:restoredTop sz="94353"/>
  </p:normalViewPr>
  <p:slideViewPr>
    <p:cSldViewPr snapToGrid="0">
      <p:cViewPr varScale="1">
        <p:scale>
          <a:sx n="88" d="100"/>
          <a:sy n="88" d="100"/>
        </p:scale>
        <p:origin x="944" y="1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heme" Target="theme/theme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microsoft.com/office/2015/10/relationships/revisionInfo" Target="revisionInfo.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118D3C-5865-C248-9EEC-EC62E144E375}" type="datetimeFigureOut">
              <a:rPr lang="sv-SE" smtClean="0"/>
              <a:t>2024-04-05</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429048-48E3-CB4A-BCD4-0EFC36288878}" type="slidenum">
              <a:rPr lang="sv-SE" smtClean="0"/>
              <a:t>‹#›</a:t>
            </a:fld>
            <a:endParaRPr lang="sv-SE"/>
          </a:p>
        </p:txBody>
      </p:sp>
    </p:spTree>
    <p:extLst>
      <p:ext uri="{BB962C8B-B14F-4D97-AF65-F5344CB8AC3E}">
        <p14:creationId xmlns:p14="http://schemas.microsoft.com/office/powerpoint/2010/main" val="102873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8800" b="1"/>
          </a:p>
        </p:txBody>
      </p:sp>
      <p:sp>
        <p:nvSpPr>
          <p:cNvPr id="4" name="Slide Number Placeholder 3"/>
          <p:cNvSpPr>
            <a:spLocks noGrp="1"/>
          </p:cNvSpPr>
          <p:nvPr>
            <p:ph type="sldNum" sz="quarter" idx="10"/>
          </p:nvPr>
        </p:nvSpPr>
        <p:spPr/>
        <p:txBody>
          <a:bodyPr/>
          <a:lstStyle/>
          <a:p>
            <a:fld id="{3075746C-E621-8E4B-8CC0-3BE97110A356}" type="slidenum">
              <a:rPr lang="en-US" smtClean="0"/>
              <a:t>1</a:t>
            </a:fld>
            <a:endParaRPr lang="en-US"/>
          </a:p>
        </p:txBody>
      </p:sp>
    </p:spTree>
    <p:extLst>
      <p:ext uri="{BB962C8B-B14F-4D97-AF65-F5344CB8AC3E}">
        <p14:creationId xmlns:p14="http://schemas.microsoft.com/office/powerpoint/2010/main" val="46526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b="1">
                <a:solidFill>
                  <a:srgbClr val="FFCC99"/>
                </a:solidFill>
                <a:latin typeface="Times New Roman" pitchFamily="18" charset="0"/>
              </a:defRPr>
            </a:lvl1pPr>
            <a:lvl2pPr marL="742950" indent="-285750" defTabSz="966788" eaLnBrk="0" hangingPunct="0">
              <a:defRPr sz="2800" b="1">
                <a:solidFill>
                  <a:srgbClr val="FFCC99"/>
                </a:solidFill>
                <a:latin typeface="Times New Roman" pitchFamily="18" charset="0"/>
              </a:defRPr>
            </a:lvl2pPr>
            <a:lvl3pPr marL="1143000" indent="-228600" defTabSz="966788" eaLnBrk="0" hangingPunct="0">
              <a:defRPr sz="2800" b="1">
                <a:solidFill>
                  <a:srgbClr val="FFCC99"/>
                </a:solidFill>
                <a:latin typeface="Times New Roman" pitchFamily="18" charset="0"/>
              </a:defRPr>
            </a:lvl3pPr>
            <a:lvl4pPr marL="1600200" indent="-228600" defTabSz="966788" eaLnBrk="0" hangingPunct="0">
              <a:defRPr sz="2800" b="1">
                <a:solidFill>
                  <a:srgbClr val="FFCC99"/>
                </a:solidFill>
                <a:latin typeface="Times New Roman" pitchFamily="18" charset="0"/>
              </a:defRPr>
            </a:lvl4pPr>
            <a:lvl5pPr marL="2057400" indent="-228600" defTabSz="966788" eaLnBrk="0" hangingPunct="0">
              <a:defRPr sz="2800" b="1">
                <a:solidFill>
                  <a:srgbClr val="FFCC99"/>
                </a:solidFill>
                <a:latin typeface="Times New Roman" pitchFamily="18" charset="0"/>
              </a:defRPr>
            </a:lvl5pPr>
            <a:lvl6pPr marL="2514600" indent="-228600" defTabSz="966788" eaLnBrk="0" fontAlgn="base" hangingPunct="0">
              <a:spcBef>
                <a:spcPct val="0"/>
              </a:spcBef>
              <a:spcAft>
                <a:spcPct val="0"/>
              </a:spcAft>
              <a:defRPr sz="2800" b="1">
                <a:solidFill>
                  <a:srgbClr val="FFCC99"/>
                </a:solidFill>
                <a:latin typeface="Times New Roman" pitchFamily="18" charset="0"/>
              </a:defRPr>
            </a:lvl6pPr>
            <a:lvl7pPr marL="2971800" indent="-228600" defTabSz="966788" eaLnBrk="0" fontAlgn="base" hangingPunct="0">
              <a:spcBef>
                <a:spcPct val="0"/>
              </a:spcBef>
              <a:spcAft>
                <a:spcPct val="0"/>
              </a:spcAft>
              <a:defRPr sz="2800" b="1">
                <a:solidFill>
                  <a:srgbClr val="FFCC99"/>
                </a:solidFill>
                <a:latin typeface="Times New Roman" pitchFamily="18" charset="0"/>
              </a:defRPr>
            </a:lvl7pPr>
            <a:lvl8pPr marL="3429000" indent="-228600" defTabSz="966788" eaLnBrk="0" fontAlgn="base" hangingPunct="0">
              <a:spcBef>
                <a:spcPct val="0"/>
              </a:spcBef>
              <a:spcAft>
                <a:spcPct val="0"/>
              </a:spcAft>
              <a:defRPr sz="2800" b="1">
                <a:solidFill>
                  <a:srgbClr val="FFCC99"/>
                </a:solidFill>
                <a:latin typeface="Times New Roman" pitchFamily="18" charset="0"/>
              </a:defRPr>
            </a:lvl8pPr>
            <a:lvl9pPr marL="3886200" indent="-228600" defTabSz="966788" eaLnBrk="0" fontAlgn="base" hangingPunct="0">
              <a:spcBef>
                <a:spcPct val="0"/>
              </a:spcBef>
              <a:spcAft>
                <a:spcPct val="0"/>
              </a:spcAft>
              <a:defRPr sz="2800" b="1">
                <a:solidFill>
                  <a:srgbClr val="FFCC99"/>
                </a:solidFill>
                <a:latin typeface="Times New Roman" pitchFamily="18" charset="0"/>
              </a:defRPr>
            </a:lvl9pPr>
          </a:lstStyle>
          <a:p>
            <a:pPr eaLnBrk="1" hangingPunct="1"/>
            <a:fld id="{5E2D6372-8807-4693-A2E2-37B838CBA132}" type="slidenum">
              <a:rPr lang="en-US" sz="1400" b="0" smtClean="0">
                <a:solidFill>
                  <a:schemeClr val="tx1"/>
                </a:solidFill>
              </a:rPr>
              <a:pPr eaLnBrk="1" hangingPunct="1"/>
              <a:t>27</a:t>
            </a:fld>
            <a:endParaRPr lang="en-US" sz="1400" b="0">
              <a:solidFill>
                <a:schemeClr val="tx1"/>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b="1">
                <a:solidFill>
                  <a:srgbClr val="FFCC99"/>
                </a:solidFill>
                <a:latin typeface="Times New Roman" pitchFamily="18" charset="0"/>
              </a:defRPr>
            </a:lvl1pPr>
            <a:lvl2pPr marL="742950" indent="-285750" defTabSz="966788" eaLnBrk="0" hangingPunct="0">
              <a:defRPr sz="2800" b="1">
                <a:solidFill>
                  <a:srgbClr val="FFCC99"/>
                </a:solidFill>
                <a:latin typeface="Times New Roman" pitchFamily="18" charset="0"/>
              </a:defRPr>
            </a:lvl2pPr>
            <a:lvl3pPr marL="1143000" indent="-228600" defTabSz="966788" eaLnBrk="0" hangingPunct="0">
              <a:defRPr sz="2800" b="1">
                <a:solidFill>
                  <a:srgbClr val="FFCC99"/>
                </a:solidFill>
                <a:latin typeface="Times New Roman" pitchFamily="18" charset="0"/>
              </a:defRPr>
            </a:lvl3pPr>
            <a:lvl4pPr marL="1600200" indent="-228600" defTabSz="966788" eaLnBrk="0" hangingPunct="0">
              <a:defRPr sz="2800" b="1">
                <a:solidFill>
                  <a:srgbClr val="FFCC99"/>
                </a:solidFill>
                <a:latin typeface="Times New Roman" pitchFamily="18" charset="0"/>
              </a:defRPr>
            </a:lvl4pPr>
            <a:lvl5pPr marL="2057400" indent="-228600" defTabSz="966788" eaLnBrk="0" hangingPunct="0">
              <a:defRPr sz="2800" b="1">
                <a:solidFill>
                  <a:srgbClr val="FFCC99"/>
                </a:solidFill>
                <a:latin typeface="Times New Roman" pitchFamily="18" charset="0"/>
              </a:defRPr>
            </a:lvl5pPr>
            <a:lvl6pPr marL="2514600" indent="-228600" defTabSz="966788" eaLnBrk="0" fontAlgn="base" hangingPunct="0">
              <a:spcBef>
                <a:spcPct val="0"/>
              </a:spcBef>
              <a:spcAft>
                <a:spcPct val="0"/>
              </a:spcAft>
              <a:defRPr sz="2800" b="1">
                <a:solidFill>
                  <a:srgbClr val="FFCC99"/>
                </a:solidFill>
                <a:latin typeface="Times New Roman" pitchFamily="18" charset="0"/>
              </a:defRPr>
            </a:lvl6pPr>
            <a:lvl7pPr marL="2971800" indent="-228600" defTabSz="966788" eaLnBrk="0" fontAlgn="base" hangingPunct="0">
              <a:spcBef>
                <a:spcPct val="0"/>
              </a:spcBef>
              <a:spcAft>
                <a:spcPct val="0"/>
              </a:spcAft>
              <a:defRPr sz="2800" b="1">
                <a:solidFill>
                  <a:srgbClr val="FFCC99"/>
                </a:solidFill>
                <a:latin typeface="Times New Roman" pitchFamily="18" charset="0"/>
              </a:defRPr>
            </a:lvl7pPr>
            <a:lvl8pPr marL="3429000" indent="-228600" defTabSz="966788" eaLnBrk="0" fontAlgn="base" hangingPunct="0">
              <a:spcBef>
                <a:spcPct val="0"/>
              </a:spcBef>
              <a:spcAft>
                <a:spcPct val="0"/>
              </a:spcAft>
              <a:defRPr sz="2800" b="1">
                <a:solidFill>
                  <a:srgbClr val="FFCC99"/>
                </a:solidFill>
                <a:latin typeface="Times New Roman" pitchFamily="18" charset="0"/>
              </a:defRPr>
            </a:lvl8pPr>
            <a:lvl9pPr marL="3886200" indent="-228600" defTabSz="966788" eaLnBrk="0" fontAlgn="base" hangingPunct="0">
              <a:spcBef>
                <a:spcPct val="0"/>
              </a:spcBef>
              <a:spcAft>
                <a:spcPct val="0"/>
              </a:spcAft>
              <a:defRPr sz="2800" b="1">
                <a:solidFill>
                  <a:srgbClr val="FFCC99"/>
                </a:solidFill>
                <a:latin typeface="Times New Roman" pitchFamily="18" charset="0"/>
              </a:defRPr>
            </a:lvl9pPr>
          </a:lstStyle>
          <a:p>
            <a:pPr eaLnBrk="1" hangingPunct="1"/>
            <a:fld id="{69BF43E0-29AD-4CEF-8696-E38E8D03C4F9}" type="slidenum">
              <a:rPr lang="en-US" sz="1400" b="0" smtClean="0">
                <a:solidFill>
                  <a:schemeClr val="tx1"/>
                </a:solidFill>
              </a:rPr>
              <a:pPr eaLnBrk="1" hangingPunct="1"/>
              <a:t>28</a:t>
            </a:fld>
            <a:endParaRPr lang="en-US" sz="1400" b="0">
              <a:solidFill>
                <a:schemeClr val="tx1"/>
              </a:solidFill>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DC289-C093-4A03-96E3-7FA6F6D9C6F5}" type="slidenum">
              <a:rPr lang="en-US" smtClean="0"/>
              <a:t>31</a:t>
            </a:fld>
            <a:endParaRPr lang="en-US"/>
          </a:p>
        </p:txBody>
      </p:sp>
    </p:spTree>
    <p:extLst>
      <p:ext uri="{BB962C8B-B14F-4D97-AF65-F5344CB8AC3E}">
        <p14:creationId xmlns:p14="http://schemas.microsoft.com/office/powerpoint/2010/main" val="3884866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809E7-CE83-AC16-5B74-51C617AE3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26722-004B-0371-1198-05DF73A81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83E3C-C9C6-0499-D116-61E1AD198F0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13E37A79-5121-63B7-DAC4-8DB7EA837B8C}"/>
              </a:ext>
            </a:extLst>
          </p:cNvPr>
          <p:cNvSpPr>
            <a:spLocks noGrp="1"/>
          </p:cNvSpPr>
          <p:nvPr>
            <p:ph type="sldNum" sz="quarter" idx="10"/>
          </p:nvPr>
        </p:nvSpPr>
        <p:spPr/>
        <p:txBody>
          <a:bodyPr/>
          <a:lstStyle/>
          <a:p>
            <a:fld id="{3075746C-E621-8E4B-8CC0-3BE97110A356}" type="slidenum">
              <a:rPr lang="en-US" smtClean="0"/>
              <a:t>38</a:t>
            </a:fld>
            <a:endParaRPr lang="en-US"/>
          </a:p>
        </p:txBody>
      </p:sp>
    </p:spTree>
    <p:extLst>
      <p:ext uri="{BB962C8B-B14F-4D97-AF65-F5344CB8AC3E}">
        <p14:creationId xmlns:p14="http://schemas.microsoft.com/office/powerpoint/2010/main" val="3308881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10"/>
          </p:nvPr>
        </p:nvSpPr>
        <p:spPr/>
        <p:txBody>
          <a:bodyPr/>
          <a:lstStyle/>
          <a:p>
            <a:fld id="{3075746C-E621-8E4B-8CC0-3BE97110A356}" type="slidenum">
              <a:rPr lang="en-US" smtClean="0"/>
              <a:t>39</a:t>
            </a:fld>
            <a:endParaRPr lang="en-US"/>
          </a:p>
        </p:txBody>
      </p:sp>
    </p:spTree>
    <p:extLst>
      <p:ext uri="{BB962C8B-B14F-4D97-AF65-F5344CB8AC3E}">
        <p14:creationId xmlns:p14="http://schemas.microsoft.com/office/powerpoint/2010/main" val="1124870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478687D-B2D2-4CA5-ACD2-3ADC1894B4BC}" type="slidenum">
              <a:rPr lang="en-US" smtClean="0"/>
              <a:pPr>
                <a:defRPr/>
              </a:pPr>
              <a:t>45</a:t>
            </a:fld>
            <a:endParaRPr lang="en-US"/>
          </a:p>
        </p:txBody>
      </p:sp>
    </p:spTree>
    <p:extLst>
      <p:ext uri="{BB962C8B-B14F-4D97-AF65-F5344CB8AC3E}">
        <p14:creationId xmlns:p14="http://schemas.microsoft.com/office/powerpoint/2010/main" val="1790286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38113" y="739775"/>
            <a:ext cx="6581775" cy="370363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6" name="Shape 356"/>
          <p:cNvSpPr txBox="1">
            <a:spLocks noGrp="1"/>
          </p:cNvSpPr>
          <p:nvPr>
            <p:ph type="body" idx="1"/>
          </p:nvPr>
        </p:nvSpPr>
        <p:spPr>
          <a:xfrm>
            <a:off x="685800" y="4689475"/>
            <a:ext cx="5486399" cy="44434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lang="en-US" sz="1200" b="0" i="0" u="none" strike="noStrike" cap="none" dirty="0">
              <a:solidFill>
                <a:schemeClr val="dk1"/>
              </a:solidFill>
              <a:latin typeface="Calibri"/>
              <a:ea typeface="Calibri"/>
              <a:cs typeface="Calibri"/>
              <a:sym typeface="Calibri"/>
            </a:endParaRPr>
          </a:p>
        </p:txBody>
      </p:sp>
      <p:sp>
        <p:nvSpPr>
          <p:cNvPr id="357" name="Shape 357"/>
          <p:cNvSpPr txBox="1">
            <a:spLocks noGrp="1"/>
          </p:cNvSpPr>
          <p:nvPr>
            <p:ph type="sldNum" idx="12"/>
          </p:nvPr>
        </p:nvSpPr>
        <p:spPr>
          <a:xfrm>
            <a:off x="3884612" y="9377363"/>
            <a:ext cx="2971799" cy="493711"/>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r>
              <a:rPr lang="en-US"/>
              <a:t> </a:t>
            </a:r>
          </a:p>
        </p:txBody>
      </p:sp>
    </p:spTree>
    <p:extLst>
      <p:ext uri="{BB962C8B-B14F-4D97-AF65-F5344CB8AC3E}">
        <p14:creationId xmlns:p14="http://schemas.microsoft.com/office/powerpoint/2010/main" val="1729941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809E7-CE83-AC16-5B74-51C617AE3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26722-004B-0371-1198-05DF73A81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83E3C-C9C6-0499-D116-61E1AD198F0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13E37A79-5121-63B7-DAC4-8DB7EA837B8C}"/>
              </a:ext>
            </a:extLst>
          </p:cNvPr>
          <p:cNvSpPr>
            <a:spLocks noGrp="1"/>
          </p:cNvSpPr>
          <p:nvPr>
            <p:ph type="sldNum" sz="quarter" idx="10"/>
          </p:nvPr>
        </p:nvSpPr>
        <p:spPr/>
        <p:txBody>
          <a:bodyPr/>
          <a:lstStyle/>
          <a:p>
            <a:fld id="{3075746C-E621-8E4B-8CC0-3BE97110A356}" type="slidenum">
              <a:rPr lang="en-US" smtClean="0"/>
              <a:t>51</a:t>
            </a:fld>
            <a:endParaRPr lang="en-US"/>
          </a:p>
        </p:txBody>
      </p:sp>
    </p:spTree>
    <p:extLst>
      <p:ext uri="{BB962C8B-B14F-4D97-AF65-F5344CB8AC3E}">
        <p14:creationId xmlns:p14="http://schemas.microsoft.com/office/powerpoint/2010/main" val="579463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10"/>
          </p:nvPr>
        </p:nvSpPr>
        <p:spPr/>
        <p:txBody>
          <a:bodyPr/>
          <a:lstStyle/>
          <a:p>
            <a:fld id="{3075746C-E621-8E4B-8CC0-3BE97110A356}" type="slidenum">
              <a:rPr lang="en-US" smtClean="0"/>
              <a:t>52</a:t>
            </a:fld>
            <a:endParaRPr lang="en-US"/>
          </a:p>
        </p:txBody>
      </p:sp>
    </p:spTree>
    <p:extLst>
      <p:ext uri="{BB962C8B-B14F-4D97-AF65-F5344CB8AC3E}">
        <p14:creationId xmlns:p14="http://schemas.microsoft.com/office/powerpoint/2010/main" val="1657977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6e365f4ea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6e365f4ea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F999F-7BFB-05B9-0108-9EA9F6E99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5E8D9-FAAC-3CD3-DB20-92EFC4333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72668-7EB1-2283-E31C-08CC5CC6F0EC}"/>
              </a:ext>
            </a:extLst>
          </p:cNvPr>
          <p:cNvSpPr>
            <a:spLocks noGrp="1"/>
          </p:cNvSpPr>
          <p:nvPr>
            <p:ph type="body" idx="1"/>
          </p:nvPr>
        </p:nvSpPr>
        <p:spPr/>
        <p:txBody>
          <a:bodyPr/>
          <a:lstStyle/>
          <a:p>
            <a:pPr marL="171450" indent="-171450">
              <a:buFontTx/>
              <a:buChar char="-"/>
            </a:pPr>
            <a:endParaRPr lang="en-US"/>
          </a:p>
        </p:txBody>
      </p:sp>
      <p:sp>
        <p:nvSpPr>
          <p:cNvPr id="4" name="Slide Number Placeholder 3">
            <a:extLst>
              <a:ext uri="{FF2B5EF4-FFF2-40B4-BE49-F238E27FC236}">
                <a16:creationId xmlns:a16="http://schemas.microsoft.com/office/drawing/2014/main" id="{16A6F6C0-1D90-F8B4-5C0B-FA4F003451E7}"/>
              </a:ext>
            </a:extLst>
          </p:cNvPr>
          <p:cNvSpPr>
            <a:spLocks noGrp="1"/>
          </p:cNvSpPr>
          <p:nvPr>
            <p:ph type="sldNum" sz="quarter" idx="10"/>
          </p:nvPr>
        </p:nvSpPr>
        <p:spPr/>
        <p:txBody>
          <a:bodyPr/>
          <a:lstStyle/>
          <a:p>
            <a:fld id="{3075746C-E621-8E4B-8CC0-3BE97110A356}" type="slidenum">
              <a:rPr lang="en-US" smtClean="0"/>
              <a:t>2</a:t>
            </a:fld>
            <a:endParaRPr lang="en-US"/>
          </a:p>
        </p:txBody>
      </p:sp>
    </p:spTree>
    <p:extLst>
      <p:ext uri="{BB962C8B-B14F-4D97-AF65-F5344CB8AC3E}">
        <p14:creationId xmlns:p14="http://schemas.microsoft.com/office/powerpoint/2010/main" val="626187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e365f4ea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e365f4ea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6e365f4ea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6e365f4ea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6e365f4ea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6e365f4ea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5759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63e3f03aba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63e3f03aba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i="1"/>
          </a:p>
        </p:txBody>
      </p:sp>
    </p:spTree>
    <p:extLst>
      <p:ext uri="{BB962C8B-B14F-4D97-AF65-F5344CB8AC3E}">
        <p14:creationId xmlns:p14="http://schemas.microsoft.com/office/powerpoint/2010/main" val="34145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63e3f03aba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63e3f03aba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i="1"/>
          </a:p>
        </p:txBody>
      </p:sp>
    </p:spTree>
    <p:extLst>
      <p:ext uri="{BB962C8B-B14F-4D97-AF65-F5344CB8AC3E}">
        <p14:creationId xmlns:p14="http://schemas.microsoft.com/office/powerpoint/2010/main" val="1588852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63e3f03aba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63e3f03aba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i="1"/>
          </a:p>
        </p:txBody>
      </p:sp>
    </p:spTree>
    <p:extLst>
      <p:ext uri="{BB962C8B-B14F-4D97-AF65-F5344CB8AC3E}">
        <p14:creationId xmlns:p14="http://schemas.microsoft.com/office/powerpoint/2010/main" val="847529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Over the past several years, I have designed systems that overcome these critical limitations that have hindered the backscatter systems and have the prevented widespread adoption of the backscatter mechanisms on the Internet of Things devices.  One of these systems is </a:t>
            </a:r>
            <a:r>
              <a:rPr lang="en-GB" sz="180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S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a:effectLst/>
                <a:latin typeface="Calibri" panose="020F0502020204030204" pitchFamily="34" charset="0"/>
                <a:ea typeface="Calibri" panose="020F0502020204030204" pitchFamily="34" charset="0"/>
                <a:cs typeface="Times New Roman" panose="02020603050405020304" pitchFamily="18" charset="0"/>
              </a:rPr>
              <a:t> was presented at ACM SENSYS, which is a flagship conference in the area of embedded sensor systems. I show the architecture of </a:t>
            </a:r>
            <a:r>
              <a:rPr lang="en-GB" sz="180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a:effectLst/>
                <a:latin typeface="Calibri" panose="020F0502020204030204" pitchFamily="34" charset="0"/>
                <a:ea typeface="Calibri" panose="020F0502020204030204" pitchFamily="34" charset="0"/>
                <a:cs typeface="Times New Roman" panose="02020603050405020304" pitchFamily="18" charset="0"/>
              </a:rPr>
              <a:t> on the left-hand figure on the slide. It consists of one or more commodity devices such as a smartphone or Wi-Fi router that provides the necessary carrier signal to support backscatter transmissions, a low-power backscatter tag that I had designed and transmit at a peak power of 70uw, and one or more receiver of backscatter transmissions.</a:t>
            </a:r>
            <a:endParaRPr lang="en-S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The key highlight of </a:t>
            </a:r>
            <a:r>
              <a:rPr lang="en-GB" sz="180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a:effectLst/>
                <a:latin typeface="Calibri" panose="020F0502020204030204" pitchFamily="34" charset="0"/>
                <a:ea typeface="Calibri" panose="020F0502020204030204" pitchFamily="34" charset="0"/>
                <a:cs typeface="Times New Roman" panose="02020603050405020304" pitchFamily="18" charset="0"/>
              </a:rPr>
              <a:t> was that it could achieve a significantly larger communication range than existing systems, was designed using off the shelf components and cost (few tens of USDs). Further, the backscatter tag could achieve this capability at orders of magnitude lower energy than commercially available radio transceivers.  </a:t>
            </a:r>
            <a:endParaRPr lang="en-S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How did </a:t>
            </a:r>
            <a:r>
              <a:rPr lang="en-GB" sz="180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a:effectLst/>
                <a:latin typeface="Calibri" panose="020F0502020204030204" pitchFamily="34" charset="0"/>
                <a:ea typeface="Calibri" panose="020F0502020204030204" pitchFamily="34" charset="0"/>
                <a:cs typeface="Times New Roman" panose="02020603050405020304" pitchFamily="18" charset="0"/>
              </a:rPr>
              <a:t> achieve this capability? We would describe next.</a:t>
            </a:r>
            <a:endParaRPr lang="en-SE"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fld id="{1C894700-B420-704F-B552-A4F4362F187A}" type="slidenum">
              <a:rPr lang="en-US" smtClean="0"/>
              <a:t>68</a:t>
            </a:fld>
            <a:endParaRPr lang="en-US"/>
          </a:p>
        </p:txBody>
      </p:sp>
    </p:spTree>
    <p:extLst>
      <p:ext uri="{BB962C8B-B14F-4D97-AF65-F5344CB8AC3E}">
        <p14:creationId xmlns:p14="http://schemas.microsoft.com/office/powerpoint/2010/main" val="1398010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The third design element that we incorporate in </a:t>
            </a:r>
            <a:r>
              <a:rPr lang="en-GB" sz="180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a:effectLst/>
                <a:latin typeface="Calibri" panose="020F0502020204030204" pitchFamily="34" charset="0"/>
                <a:ea typeface="Calibri" panose="020F0502020204030204" pitchFamily="34" charset="0"/>
                <a:cs typeface="Times New Roman" panose="02020603050405020304" pitchFamily="18" charset="0"/>
              </a:rPr>
              <a:t> enables us to significantly improve the communication range. We use key idea that the receiver sensitivity improves as we lower the bandwidth and bitrate. In </a:t>
            </a:r>
            <a:r>
              <a:rPr lang="en-GB" sz="180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a:effectLst/>
                <a:latin typeface="Calibri" panose="020F0502020204030204" pitchFamily="34" charset="0"/>
                <a:ea typeface="Calibri" panose="020F0502020204030204" pitchFamily="34" charset="0"/>
                <a:cs typeface="Times New Roman" panose="02020603050405020304" pitchFamily="18" charset="0"/>
              </a:rPr>
              <a:t>, we intentionally generate narrow bandwidth transmissions, in fact, in </a:t>
            </a:r>
            <a:r>
              <a:rPr lang="en-GB" sz="180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a:effectLst/>
                <a:latin typeface="Calibri" panose="020F0502020204030204" pitchFamily="34" charset="0"/>
                <a:ea typeface="Calibri" panose="020F0502020204030204" pitchFamily="34" charset="0"/>
                <a:cs typeface="Times New Roman" panose="02020603050405020304" pitchFamily="18" charset="0"/>
              </a:rPr>
              <a:t> we transmit at 2.9 Kbits and generate transmissions of 13 </a:t>
            </a:r>
            <a:r>
              <a:rPr lang="en-GB" sz="1800" err="1">
                <a:effectLst/>
                <a:latin typeface="Calibri" panose="020F0502020204030204" pitchFamily="34" charset="0"/>
                <a:ea typeface="Calibri" panose="020F0502020204030204" pitchFamily="34" charset="0"/>
                <a:cs typeface="Times New Roman" panose="02020603050405020304" pitchFamily="18" charset="0"/>
              </a:rPr>
              <a:t>KHz</a:t>
            </a:r>
            <a:r>
              <a:rPr lang="en-GB" sz="1800">
                <a:effectLst/>
                <a:latin typeface="Calibri" panose="020F0502020204030204" pitchFamily="34" charset="0"/>
                <a:ea typeface="Calibri" panose="020F0502020204030204" pitchFamily="34" charset="0"/>
                <a:cs typeface="Times New Roman" panose="02020603050405020304" pitchFamily="18" charset="0"/>
              </a:rPr>
              <a:t> bandwidth.  Just compare this to </a:t>
            </a:r>
            <a:r>
              <a:rPr lang="en-GB" sz="1800" err="1">
                <a:effectLst/>
                <a:latin typeface="Calibri" panose="020F0502020204030204" pitchFamily="34" charset="0"/>
                <a:ea typeface="Calibri" panose="020F0502020204030204" pitchFamily="34" charset="0"/>
                <a:cs typeface="Times New Roman" panose="02020603050405020304" pitchFamily="18" charset="0"/>
              </a:rPr>
              <a:t>WiFi</a:t>
            </a:r>
            <a:r>
              <a:rPr lang="en-GB" sz="1800">
                <a:effectLst/>
                <a:latin typeface="Calibri" panose="020F0502020204030204" pitchFamily="34" charset="0"/>
                <a:ea typeface="Calibri" panose="020F0502020204030204" pitchFamily="34" charset="0"/>
                <a:cs typeface="Times New Roman" panose="02020603050405020304" pitchFamily="18" charset="0"/>
              </a:rPr>
              <a:t> which takes tens of MHz of bandwidth for transmissions. </a:t>
            </a:r>
            <a:endParaRPr lang="en-S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This design element allows us to use highly sensitive radio </a:t>
            </a:r>
            <a:r>
              <a:rPr lang="en-GB" sz="1800" err="1">
                <a:effectLst/>
                <a:latin typeface="Calibri" panose="020F0502020204030204" pitchFamily="34" charset="0"/>
                <a:ea typeface="Calibri" panose="020F0502020204030204" pitchFamily="34" charset="0"/>
                <a:cs typeface="Times New Roman" panose="02020603050405020304" pitchFamily="18" charset="0"/>
              </a:rPr>
              <a:t>transceievers</a:t>
            </a:r>
            <a:r>
              <a:rPr lang="en-GB" sz="1800">
                <a:effectLst/>
                <a:latin typeface="Calibri" panose="020F0502020204030204" pitchFamily="34" charset="0"/>
                <a:ea typeface="Calibri" panose="020F0502020204030204" pitchFamily="34" charset="0"/>
                <a:cs typeface="Times New Roman" panose="02020603050405020304" pitchFamily="18" charset="0"/>
              </a:rPr>
              <a:t> for reception of backscatter transmissions, in fact, we use CC1310 which supports a very high sensitivity of -124 dBm which enables us to support very high link budget and communication range.</a:t>
            </a:r>
          </a:p>
          <a:p>
            <a:pPr>
              <a:lnSpc>
                <a:spcPct val="107000"/>
              </a:lnSpc>
              <a:spcAft>
                <a:spcPts val="800"/>
              </a:spcAft>
            </a:pPr>
            <a:endParaRPr lang="en-S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You might wonder: Doesn’t this impact the application scenarios? No, it does not. This is because most sensing applications transmit only small bits of information periodically, and hence the lower bitrate is not detrimental to their operation.</a:t>
            </a:r>
            <a:endParaRPr lang="en-SE" sz="180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a:p>
        </p:txBody>
      </p:sp>
      <p:sp>
        <p:nvSpPr>
          <p:cNvPr id="4" name="Slide Number Placeholder 3"/>
          <p:cNvSpPr>
            <a:spLocks noGrp="1"/>
          </p:cNvSpPr>
          <p:nvPr>
            <p:ph type="sldNum" sz="quarter" idx="10"/>
          </p:nvPr>
        </p:nvSpPr>
        <p:spPr/>
        <p:txBody>
          <a:bodyPr/>
          <a:lstStyle/>
          <a:p>
            <a:fld id="{1C894700-B420-704F-B552-A4F4362F187A}" type="slidenum">
              <a:rPr lang="en-US" smtClean="0"/>
              <a:t>69</a:t>
            </a:fld>
            <a:endParaRPr lang="en-US"/>
          </a:p>
        </p:txBody>
      </p:sp>
    </p:spTree>
    <p:extLst>
      <p:ext uri="{BB962C8B-B14F-4D97-AF65-F5344CB8AC3E}">
        <p14:creationId xmlns:p14="http://schemas.microsoft.com/office/powerpoint/2010/main" val="363424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429048-48E3-CB4A-BCD4-0EFC36288878}" type="slidenum">
              <a:rPr lang="sv-SE" smtClean="0"/>
              <a:t>86</a:t>
            </a:fld>
            <a:endParaRPr lang="sv-SE"/>
          </a:p>
        </p:txBody>
      </p:sp>
    </p:spTree>
    <p:extLst>
      <p:ext uri="{BB962C8B-B14F-4D97-AF65-F5344CB8AC3E}">
        <p14:creationId xmlns:p14="http://schemas.microsoft.com/office/powerpoint/2010/main" val="372361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809E7-CE83-AC16-5B74-51C617AE3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26722-004B-0371-1198-05DF73A81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83E3C-C9C6-0499-D116-61E1AD198F0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13E37A79-5121-63B7-DAC4-8DB7EA837B8C}"/>
              </a:ext>
            </a:extLst>
          </p:cNvPr>
          <p:cNvSpPr>
            <a:spLocks noGrp="1"/>
          </p:cNvSpPr>
          <p:nvPr>
            <p:ph type="sldNum" sz="quarter" idx="10"/>
          </p:nvPr>
        </p:nvSpPr>
        <p:spPr/>
        <p:txBody>
          <a:bodyPr/>
          <a:lstStyle/>
          <a:p>
            <a:fld id="{3075746C-E621-8E4B-8CC0-3BE97110A356}" type="slidenum">
              <a:rPr lang="en-US" smtClean="0"/>
              <a:t>100</a:t>
            </a:fld>
            <a:endParaRPr lang="en-US"/>
          </a:p>
        </p:txBody>
      </p:sp>
    </p:spTree>
    <p:extLst>
      <p:ext uri="{BB962C8B-B14F-4D97-AF65-F5344CB8AC3E}">
        <p14:creationId xmlns:p14="http://schemas.microsoft.com/office/powerpoint/2010/main" val="1248887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809E7-CE83-AC16-5B74-51C617AE3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26722-004B-0371-1198-05DF73A81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83E3C-C9C6-0499-D116-61E1AD198F0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13E37A79-5121-63B7-DAC4-8DB7EA837B8C}"/>
              </a:ext>
            </a:extLst>
          </p:cNvPr>
          <p:cNvSpPr>
            <a:spLocks noGrp="1"/>
          </p:cNvSpPr>
          <p:nvPr>
            <p:ph type="sldNum" sz="quarter" idx="10"/>
          </p:nvPr>
        </p:nvSpPr>
        <p:spPr/>
        <p:txBody>
          <a:bodyPr/>
          <a:lstStyle/>
          <a:p>
            <a:fld id="{3075746C-E621-8E4B-8CC0-3BE97110A356}" type="slidenum">
              <a:rPr lang="en-US" smtClean="0"/>
              <a:t>3</a:t>
            </a:fld>
            <a:endParaRPr lang="en-US"/>
          </a:p>
        </p:txBody>
      </p:sp>
    </p:spTree>
    <p:extLst>
      <p:ext uri="{BB962C8B-B14F-4D97-AF65-F5344CB8AC3E}">
        <p14:creationId xmlns:p14="http://schemas.microsoft.com/office/powerpoint/2010/main" val="704316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10"/>
          </p:nvPr>
        </p:nvSpPr>
        <p:spPr/>
        <p:txBody>
          <a:bodyPr/>
          <a:lstStyle/>
          <a:p>
            <a:fld id="{3075746C-E621-8E4B-8CC0-3BE97110A356}" type="slidenum">
              <a:rPr lang="en-US" smtClean="0"/>
              <a:t>101</a:t>
            </a:fld>
            <a:endParaRPr lang="en-US"/>
          </a:p>
        </p:txBody>
      </p:sp>
    </p:spTree>
    <p:extLst>
      <p:ext uri="{BB962C8B-B14F-4D97-AF65-F5344CB8AC3E}">
        <p14:creationId xmlns:p14="http://schemas.microsoft.com/office/powerpoint/2010/main" val="3013548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rgbClr val="FFCC99"/>
                </a:solidFill>
                <a:latin typeface="Times New Roman" panose="02020603050405020304" pitchFamily="18" charset="0"/>
              </a:defRPr>
            </a:lvl1pPr>
            <a:lvl2pPr marL="742950" indent="-285750" defTabSz="966788">
              <a:defRPr sz="2400" b="1">
                <a:solidFill>
                  <a:srgbClr val="FFCC99"/>
                </a:solidFill>
                <a:latin typeface="Times New Roman" panose="02020603050405020304" pitchFamily="18" charset="0"/>
              </a:defRPr>
            </a:lvl2pPr>
            <a:lvl3pPr marL="1143000" indent="-228600" defTabSz="966788">
              <a:defRPr sz="2400" b="1">
                <a:solidFill>
                  <a:srgbClr val="FFCC99"/>
                </a:solidFill>
                <a:latin typeface="Times New Roman" panose="02020603050405020304" pitchFamily="18" charset="0"/>
              </a:defRPr>
            </a:lvl3pPr>
            <a:lvl4pPr marL="1600200" indent="-228600" defTabSz="966788">
              <a:defRPr sz="2400" b="1">
                <a:solidFill>
                  <a:srgbClr val="FFCC99"/>
                </a:solidFill>
                <a:latin typeface="Times New Roman" panose="02020603050405020304" pitchFamily="18" charset="0"/>
              </a:defRPr>
            </a:lvl4pPr>
            <a:lvl5pPr marL="2057400" indent="-228600" defTabSz="966788">
              <a:defRPr sz="2400" b="1">
                <a:solidFill>
                  <a:srgbClr val="FFCC99"/>
                </a:solidFill>
                <a:latin typeface="Times New Roman" panose="02020603050405020304" pitchFamily="18" charset="0"/>
              </a:defRPr>
            </a:lvl5pPr>
            <a:lvl6pPr marL="2514600" indent="-228600" defTabSz="966788" eaLnBrk="0" fontAlgn="base" hangingPunct="0">
              <a:spcBef>
                <a:spcPct val="0"/>
              </a:spcBef>
              <a:spcAft>
                <a:spcPct val="0"/>
              </a:spcAft>
              <a:defRPr sz="2400" b="1">
                <a:solidFill>
                  <a:srgbClr val="FFCC99"/>
                </a:solidFill>
                <a:latin typeface="Times New Roman" panose="02020603050405020304" pitchFamily="18" charset="0"/>
              </a:defRPr>
            </a:lvl6pPr>
            <a:lvl7pPr marL="2971800" indent="-228600" defTabSz="966788" eaLnBrk="0" fontAlgn="base" hangingPunct="0">
              <a:spcBef>
                <a:spcPct val="0"/>
              </a:spcBef>
              <a:spcAft>
                <a:spcPct val="0"/>
              </a:spcAft>
              <a:defRPr sz="2400" b="1">
                <a:solidFill>
                  <a:srgbClr val="FFCC99"/>
                </a:solidFill>
                <a:latin typeface="Times New Roman" panose="02020603050405020304" pitchFamily="18" charset="0"/>
              </a:defRPr>
            </a:lvl7pPr>
            <a:lvl8pPr marL="3429000" indent="-228600" defTabSz="966788" eaLnBrk="0" fontAlgn="base" hangingPunct="0">
              <a:spcBef>
                <a:spcPct val="0"/>
              </a:spcBef>
              <a:spcAft>
                <a:spcPct val="0"/>
              </a:spcAft>
              <a:defRPr sz="2400" b="1">
                <a:solidFill>
                  <a:srgbClr val="FFCC99"/>
                </a:solidFill>
                <a:latin typeface="Times New Roman" panose="02020603050405020304" pitchFamily="18" charset="0"/>
              </a:defRPr>
            </a:lvl8pPr>
            <a:lvl9pPr marL="3886200" indent="-228600" defTabSz="966788" eaLnBrk="0" fontAlgn="base" hangingPunct="0">
              <a:spcBef>
                <a:spcPct val="0"/>
              </a:spcBef>
              <a:spcAft>
                <a:spcPct val="0"/>
              </a:spcAft>
              <a:defRPr sz="2400" b="1">
                <a:solidFill>
                  <a:srgbClr val="FFCC99"/>
                </a:solidFill>
                <a:latin typeface="Times New Roman" panose="02020603050405020304" pitchFamily="18" charset="0"/>
              </a:defRPr>
            </a:lvl9pPr>
          </a:lstStyle>
          <a:p>
            <a:fld id="{FEF15769-D768-4E97-A24C-4052822D51B5}" type="slidenum">
              <a:rPr lang="en-US" altLang="en-US" sz="1400" b="0" smtClean="0">
                <a:solidFill>
                  <a:schemeClr val="tx1"/>
                </a:solidFill>
              </a:rPr>
              <a:pPr/>
              <a:t>106</a:t>
            </a:fld>
            <a:endParaRPr lang="en-US" altLang="en-US" sz="1400" b="0">
              <a:solidFill>
                <a:schemeClr val="tx1"/>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864111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809E7-CE83-AC16-5B74-51C617AE3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26722-004B-0371-1198-05DF73A81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83E3C-C9C6-0499-D116-61E1AD198F0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13E37A79-5121-63B7-DAC4-8DB7EA837B8C}"/>
              </a:ext>
            </a:extLst>
          </p:cNvPr>
          <p:cNvSpPr>
            <a:spLocks noGrp="1"/>
          </p:cNvSpPr>
          <p:nvPr>
            <p:ph type="sldNum" sz="quarter" idx="10"/>
          </p:nvPr>
        </p:nvSpPr>
        <p:spPr/>
        <p:txBody>
          <a:bodyPr/>
          <a:lstStyle/>
          <a:p>
            <a:fld id="{3075746C-E621-8E4B-8CC0-3BE97110A356}" type="slidenum">
              <a:rPr lang="en-US" smtClean="0"/>
              <a:t>112</a:t>
            </a:fld>
            <a:endParaRPr lang="en-US"/>
          </a:p>
        </p:txBody>
      </p:sp>
    </p:spTree>
    <p:extLst>
      <p:ext uri="{BB962C8B-B14F-4D97-AF65-F5344CB8AC3E}">
        <p14:creationId xmlns:p14="http://schemas.microsoft.com/office/powerpoint/2010/main" val="3640124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a:p>
        </p:txBody>
      </p:sp>
      <p:sp>
        <p:nvSpPr>
          <p:cNvPr id="4" name="Slide Number Placeholder 3"/>
          <p:cNvSpPr>
            <a:spLocks noGrp="1"/>
          </p:cNvSpPr>
          <p:nvPr>
            <p:ph type="sldNum" sz="quarter" idx="10"/>
          </p:nvPr>
        </p:nvSpPr>
        <p:spPr/>
        <p:txBody>
          <a:bodyPr/>
          <a:lstStyle/>
          <a:p>
            <a:fld id="{3075746C-E621-8E4B-8CC0-3BE97110A356}" type="slidenum">
              <a:rPr lang="en-US" smtClean="0"/>
              <a:t>113</a:t>
            </a:fld>
            <a:endParaRPr lang="en-US"/>
          </a:p>
        </p:txBody>
      </p:sp>
    </p:spTree>
    <p:extLst>
      <p:ext uri="{BB962C8B-B14F-4D97-AF65-F5344CB8AC3E}">
        <p14:creationId xmlns:p14="http://schemas.microsoft.com/office/powerpoint/2010/main" val="3638611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rgbClr val="FFCC99"/>
                </a:solidFill>
                <a:latin typeface="Times New Roman" pitchFamily="-96" charset="0"/>
              </a:defRPr>
            </a:lvl1pPr>
            <a:lvl2pPr marL="742950" indent="-285750" defTabSz="966788" eaLnBrk="0" hangingPunct="0">
              <a:defRPr sz="2400" b="1">
                <a:solidFill>
                  <a:srgbClr val="FFCC99"/>
                </a:solidFill>
                <a:latin typeface="Times New Roman" pitchFamily="-96" charset="0"/>
              </a:defRPr>
            </a:lvl2pPr>
            <a:lvl3pPr marL="1143000" indent="-228600" defTabSz="966788" eaLnBrk="0" hangingPunct="0">
              <a:defRPr sz="2400" b="1">
                <a:solidFill>
                  <a:srgbClr val="FFCC99"/>
                </a:solidFill>
                <a:latin typeface="Times New Roman" pitchFamily="-96" charset="0"/>
              </a:defRPr>
            </a:lvl3pPr>
            <a:lvl4pPr marL="1600200" indent="-228600" defTabSz="966788" eaLnBrk="0" hangingPunct="0">
              <a:defRPr sz="2400" b="1">
                <a:solidFill>
                  <a:srgbClr val="FFCC99"/>
                </a:solidFill>
                <a:latin typeface="Times New Roman" pitchFamily="-96" charset="0"/>
              </a:defRPr>
            </a:lvl4pPr>
            <a:lvl5pPr marL="2057400" indent="-228600" defTabSz="966788" eaLnBrk="0" hangingPunct="0">
              <a:defRPr sz="2400" b="1">
                <a:solidFill>
                  <a:srgbClr val="FFCC99"/>
                </a:solidFill>
                <a:latin typeface="Times New Roman" pitchFamily="-96" charset="0"/>
              </a:defRPr>
            </a:lvl5pPr>
            <a:lvl6pPr marL="2514600" indent="-228600" defTabSz="966788" eaLnBrk="0" fontAlgn="base" hangingPunct="0">
              <a:spcBef>
                <a:spcPct val="0"/>
              </a:spcBef>
              <a:spcAft>
                <a:spcPct val="0"/>
              </a:spcAft>
              <a:defRPr sz="2400" b="1">
                <a:solidFill>
                  <a:srgbClr val="FFCC99"/>
                </a:solidFill>
                <a:latin typeface="Times New Roman" pitchFamily="-96" charset="0"/>
              </a:defRPr>
            </a:lvl6pPr>
            <a:lvl7pPr marL="2971800" indent="-228600" defTabSz="966788" eaLnBrk="0" fontAlgn="base" hangingPunct="0">
              <a:spcBef>
                <a:spcPct val="0"/>
              </a:spcBef>
              <a:spcAft>
                <a:spcPct val="0"/>
              </a:spcAft>
              <a:defRPr sz="2400" b="1">
                <a:solidFill>
                  <a:srgbClr val="FFCC99"/>
                </a:solidFill>
                <a:latin typeface="Times New Roman" pitchFamily="-96" charset="0"/>
              </a:defRPr>
            </a:lvl7pPr>
            <a:lvl8pPr marL="3429000" indent="-228600" defTabSz="966788" eaLnBrk="0" fontAlgn="base" hangingPunct="0">
              <a:spcBef>
                <a:spcPct val="0"/>
              </a:spcBef>
              <a:spcAft>
                <a:spcPct val="0"/>
              </a:spcAft>
              <a:defRPr sz="2400" b="1">
                <a:solidFill>
                  <a:srgbClr val="FFCC99"/>
                </a:solidFill>
                <a:latin typeface="Times New Roman" pitchFamily="-96" charset="0"/>
              </a:defRPr>
            </a:lvl8pPr>
            <a:lvl9pPr marL="3886200" indent="-228600" defTabSz="966788" eaLnBrk="0" fontAlgn="base" hangingPunct="0">
              <a:spcBef>
                <a:spcPct val="0"/>
              </a:spcBef>
              <a:spcAft>
                <a:spcPct val="0"/>
              </a:spcAft>
              <a:defRPr sz="2400" b="1">
                <a:solidFill>
                  <a:srgbClr val="FFCC99"/>
                </a:solidFill>
                <a:latin typeface="Times New Roman" pitchFamily="-96" charset="0"/>
              </a:defRPr>
            </a:lvl9pPr>
          </a:lstStyle>
          <a:p>
            <a:pPr eaLnBrk="1" hangingPunct="1"/>
            <a:fld id="{8298DB5F-4F88-40CF-8EFC-9946E85B51D3}" type="slidenum">
              <a:rPr lang="en-US" sz="1400" b="0" smtClean="0">
                <a:solidFill>
                  <a:schemeClr val="tx1"/>
                </a:solidFill>
                <a:latin typeface="Calibri Light" panose="020F0302020204030204" pitchFamily="34" charset="0"/>
              </a:rPr>
              <a:pPr eaLnBrk="1" hangingPunct="1"/>
              <a:t>4</a:t>
            </a:fld>
            <a:endParaRPr lang="en-US" sz="1400" b="0">
              <a:solidFill>
                <a:schemeClr val="tx1"/>
              </a:solidFill>
              <a:latin typeface="Calibri Light" panose="020F0302020204030204"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65763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rgbClr val="FFCC99"/>
                </a:solidFill>
                <a:latin typeface="Times New Roman" pitchFamily="-96" charset="0"/>
              </a:defRPr>
            </a:lvl1pPr>
            <a:lvl2pPr marL="742950" indent="-285750" defTabSz="966788" eaLnBrk="0" hangingPunct="0">
              <a:defRPr sz="2400" b="1">
                <a:solidFill>
                  <a:srgbClr val="FFCC99"/>
                </a:solidFill>
                <a:latin typeface="Times New Roman" pitchFamily="-96" charset="0"/>
              </a:defRPr>
            </a:lvl2pPr>
            <a:lvl3pPr marL="1143000" indent="-228600" defTabSz="966788" eaLnBrk="0" hangingPunct="0">
              <a:defRPr sz="2400" b="1">
                <a:solidFill>
                  <a:srgbClr val="FFCC99"/>
                </a:solidFill>
                <a:latin typeface="Times New Roman" pitchFamily="-96" charset="0"/>
              </a:defRPr>
            </a:lvl3pPr>
            <a:lvl4pPr marL="1600200" indent="-228600" defTabSz="966788" eaLnBrk="0" hangingPunct="0">
              <a:defRPr sz="2400" b="1">
                <a:solidFill>
                  <a:srgbClr val="FFCC99"/>
                </a:solidFill>
                <a:latin typeface="Times New Roman" pitchFamily="-96" charset="0"/>
              </a:defRPr>
            </a:lvl4pPr>
            <a:lvl5pPr marL="2057400" indent="-228600" defTabSz="966788" eaLnBrk="0" hangingPunct="0">
              <a:defRPr sz="2400" b="1">
                <a:solidFill>
                  <a:srgbClr val="FFCC99"/>
                </a:solidFill>
                <a:latin typeface="Times New Roman" pitchFamily="-96" charset="0"/>
              </a:defRPr>
            </a:lvl5pPr>
            <a:lvl6pPr marL="2514600" indent="-228600" defTabSz="966788" eaLnBrk="0" fontAlgn="base" hangingPunct="0">
              <a:spcBef>
                <a:spcPct val="0"/>
              </a:spcBef>
              <a:spcAft>
                <a:spcPct val="0"/>
              </a:spcAft>
              <a:defRPr sz="2400" b="1">
                <a:solidFill>
                  <a:srgbClr val="FFCC99"/>
                </a:solidFill>
                <a:latin typeface="Times New Roman" pitchFamily="-96" charset="0"/>
              </a:defRPr>
            </a:lvl6pPr>
            <a:lvl7pPr marL="2971800" indent="-228600" defTabSz="966788" eaLnBrk="0" fontAlgn="base" hangingPunct="0">
              <a:spcBef>
                <a:spcPct val="0"/>
              </a:spcBef>
              <a:spcAft>
                <a:spcPct val="0"/>
              </a:spcAft>
              <a:defRPr sz="2400" b="1">
                <a:solidFill>
                  <a:srgbClr val="FFCC99"/>
                </a:solidFill>
                <a:latin typeface="Times New Roman" pitchFamily="-96" charset="0"/>
              </a:defRPr>
            </a:lvl7pPr>
            <a:lvl8pPr marL="3429000" indent="-228600" defTabSz="966788" eaLnBrk="0" fontAlgn="base" hangingPunct="0">
              <a:spcBef>
                <a:spcPct val="0"/>
              </a:spcBef>
              <a:spcAft>
                <a:spcPct val="0"/>
              </a:spcAft>
              <a:defRPr sz="2400" b="1">
                <a:solidFill>
                  <a:srgbClr val="FFCC99"/>
                </a:solidFill>
                <a:latin typeface="Times New Roman" pitchFamily="-96" charset="0"/>
              </a:defRPr>
            </a:lvl8pPr>
            <a:lvl9pPr marL="3886200" indent="-228600" defTabSz="966788" eaLnBrk="0" fontAlgn="base" hangingPunct="0">
              <a:spcBef>
                <a:spcPct val="0"/>
              </a:spcBef>
              <a:spcAft>
                <a:spcPct val="0"/>
              </a:spcAft>
              <a:defRPr sz="2400" b="1">
                <a:solidFill>
                  <a:srgbClr val="FFCC99"/>
                </a:solidFill>
                <a:latin typeface="Times New Roman" pitchFamily="-96" charset="0"/>
              </a:defRPr>
            </a:lvl9pPr>
          </a:lstStyle>
          <a:p>
            <a:pPr eaLnBrk="1" hangingPunct="1"/>
            <a:fld id="{D3D9220D-EA24-41A2-B5B8-BA91ED96D410}" type="slidenum">
              <a:rPr lang="en-US" sz="1400" b="0" smtClean="0">
                <a:solidFill>
                  <a:schemeClr val="tx1"/>
                </a:solidFill>
                <a:latin typeface="Calibri Light" panose="020F0302020204030204" pitchFamily="34" charset="0"/>
              </a:rPr>
              <a:pPr eaLnBrk="1" hangingPunct="1"/>
              <a:t>8</a:t>
            </a:fld>
            <a:endParaRPr lang="en-US" sz="1400" b="0">
              <a:solidFill>
                <a:schemeClr val="tx1"/>
              </a:solidFill>
              <a:latin typeface="Calibri Light" panose="020F0302020204030204"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3636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809E7-CE83-AC16-5B74-51C617AE3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26722-004B-0371-1198-05DF73A81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83E3C-C9C6-0499-D116-61E1AD198F0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13E37A79-5121-63B7-DAC4-8DB7EA837B8C}"/>
              </a:ext>
            </a:extLst>
          </p:cNvPr>
          <p:cNvSpPr>
            <a:spLocks noGrp="1"/>
          </p:cNvSpPr>
          <p:nvPr>
            <p:ph type="sldNum" sz="quarter" idx="10"/>
          </p:nvPr>
        </p:nvSpPr>
        <p:spPr/>
        <p:txBody>
          <a:bodyPr/>
          <a:lstStyle/>
          <a:p>
            <a:fld id="{3075746C-E621-8E4B-8CC0-3BE97110A356}" type="slidenum">
              <a:rPr lang="en-US" smtClean="0"/>
              <a:t>12</a:t>
            </a:fld>
            <a:endParaRPr lang="en-US"/>
          </a:p>
        </p:txBody>
      </p:sp>
    </p:spTree>
    <p:extLst>
      <p:ext uri="{BB962C8B-B14F-4D97-AF65-F5344CB8AC3E}">
        <p14:creationId xmlns:p14="http://schemas.microsoft.com/office/powerpoint/2010/main" val="1123475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b="1">
                <a:solidFill>
                  <a:srgbClr val="FFCC99"/>
                </a:solidFill>
                <a:latin typeface="Times New Roman" pitchFamily="18" charset="0"/>
              </a:defRPr>
            </a:lvl1pPr>
            <a:lvl2pPr marL="742950" indent="-285750" defTabSz="966788" eaLnBrk="0" hangingPunct="0">
              <a:defRPr sz="2800" b="1">
                <a:solidFill>
                  <a:srgbClr val="FFCC99"/>
                </a:solidFill>
                <a:latin typeface="Times New Roman" pitchFamily="18" charset="0"/>
              </a:defRPr>
            </a:lvl2pPr>
            <a:lvl3pPr marL="1143000" indent="-228600" defTabSz="966788" eaLnBrk="0" hangingPunct="0">
              <a:defRPr sz="2800" b="1">
                <a:solidFill>
                  <a:srgbClr val="FFCC99"/>
                </a:solidFill>
                <a:latin typeface="Times New Roman" pitchFamily="18" charset="0"/>
              </a:defRPr>
            </a:lvl3pPr>
            <a:lvl4pPr marL="1600200" indent="-228600" defTabSz="966788" eaLnBrk="0" hangingPunct="0">
              <a:defRPr sz="2800" b="1">
                <a:solidFill>
                  <a:srgbClr val="FFCC99"/>
                </a:solidFill>
                <a:latin typeface="Times New Roman" pitchFamily="18" charset="0"/>
              </a:defRPr>
            </a:lvl4pPr>
            <a:lvl5pPr marL="2057400" indent="-228600" defTabSz="966788" eaLnBrk="0" hangingPunct="0">
              <a:defRPr sz="2800" b="1">
                <a:solidFill>
                  <a:srgbClr val="FFCC99"/>
                </a:solidFill>
                <a:latin typeface="Times New Roman" pitchFamily="18" charset="0"/>
              </a:defRPr>
            </a:lvl5pPr>
            <a:lvl6pPr marL="2514600" indent="-228600" defTabSz="966788" eaLnBrk="0" fontAlgn="base" hangingPunct="0">
              <a:spcBef>
                <a:spcPct val="0"/>
              </a:spcBef>
              <a:spcAft>
                <a:spcPct val="0"/>
              </a:spcAft>
              <a:defRPr sz="2800" b="1">
                <a:solidFill>
                  <a:srgbClr val="FFCC99"/>
                </a:solidFill>
                <a:latin typeface="Times New Roman" pitchFamily="18" charset="0"/>
              </a:defRPr>
            </a:lvl6pPr>
            <a:lvl7pPr marL="2971800" indent="-228600" defTabSz="966788" eaLnBrk="0" fontAlgn="base" hangingPunct="0">
              <a:spcBef>
                <a:spcPct val="0"/>
              </a:spcBef>
              <a:spcAft>
                <a:spcPct val="0"/>
              </a:spcAft>
              <a:defRPr sz="2800" b="1">
                <a:solidFill>
                  <a:srgbClr val="FFCC99"/>
                </a:solidFill>
                <a:latin typeface="Times New Roman" pitchFamily="18" charset="0"/>
              </a:defRPr>
            </a:lvl7pPr>
            <a:lvl8pPr marL="3429000" indent="-228600" defTabSz="966788" eaLnBrk="0" fontAlgn="base" hangingPunct="0">
              <a:spcBef>
                <a:spcPct val="0"/>
              </a:spcBef>
              <a:spcAft>
                <a:spcPct val="0"/>
              </a:spcAft>
              <a:defRPr sz="2800" b="1">
                <a:solidFill>
                  <a:srgbClr val="FFCC99"/>
                </a:solidFill>
                <a:latin typeface="Times New Roman" pitchFamily="18" charset="0"/>
              </a:defRPr>
            </a:lvl8pPr>
            <a:lvl9pPr marL="3886200" indent="-228600" defTabSz="966788" eaLnBrk="0" fontAlgn="base" hangingPunct="0">
              <a:spcBef>
                <a:spcPct val="0"/>
              </a:spcBef>
              <a:spcAft>
                <a:spcPct val="0"/>
              </a:spcAft>
              <a:defRPr sz="2800" b="1">
                <a:solidFill>
                  <a:srgbClr val="FFCC99"/>
                </a:solidFill>
                <a:latin typeface="Times New Roman" pitchFamily="18" charset="0"/>
              </a:defRPr>
            </a:lvl9pPr>
          </a:lstStyle>
          <a:p>
            <a:pPr eaLnBrk="1" hangingPunct="1"/>
            <a:fld id="{492931B3-D1ED-44D1-8498-D134CB2D3981}" type="slidenum">
              <a:rPr lang="en-US" sz="1400" b="0" smtClean="0">
                <a:solidFill>
                  <a:schemeClr val="tx1"/>
                </a:solidFill>
              </a:rPr>
              <a:pPr eaLnBrk="1" hangingPunct="1"/>
              <a:t>13</a:t>
            </a:fld>
            <a:endParaRPr lang="en-US" sz="1400" b="0">
              <a:solidFill>
                <a:schemeClr val="tx1"/>
              </a:solidFill>
            </a:endParaRPr>
          </a:p>
        </p:txBody>
      </p:sp>
      <p:sp>
        <p:nvSpPr>
          <p:cNvPr id="79875" name="Rectangle 2"/>
          <p:cNvSpPr>
            <a:spLocks noGrp="1" noRot="1" noChangeAspect="1" noChangeArrowheads="1" noTextEdit="1"/>
          </p:cNvSpPr>
          <p:nvPr>
            <p:ph type="sldImg"/>
          </p:nvPr>
        </p:nvSpPr>
        <p:spPr>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ndParaRPr>
          </a:p>
        </p:txBody>
      </p:sp>
    </p:spTree>
    <p:extLst>
      <p:ext uri="{BB962C8B-B14F-4D97-AF65-F5344CB8AC3E}">
        <p14:creationId xmlns:p14="http://schemas.microsoft.com/office/powerpoint/2010/main" val="334069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DC289-C093-4A03-96E3-7FA6F6D9C6F5}" type="slidenum">
              <a:rPr lang="en-US" smtClean="0"/>
              <a:t>14</a:t>
            </a:fld>
            <a:endParaRPr lang="en-US"/>
          </a:p>
        </p:txBody>
      </p:sp>
    </p:spTree>
    <p:extLst>
      <p:ext uri="{BB962C8B-B14F-4D97-AF65-F5344CB8AC3E}">
        <p14:creationId xmlns:p14="http://schemas.microsoft.com/office/powerpoint/2010/main" val="3029257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b="1">
                <a:solidFill>
                  <a:srgbClr val="FFCC99"/>
                </a:solidFill>
                <a:latin typeface="Times New Roman" pitchFamily="18" charset="0"/>
              </a:defRPr>
            </a:lvl1pPr>
            <a:lvl2pPr marL="742950" indent="-285750" defTabSz="966788" eaLnBrk="0" hangingPunct="0">
              <a:defRPr sz="2800" b="1">
                <a:solidFill>
                  <a:srgbClr val="FFCC99"/>
                </a:solidFill>
                <a:latin typeface="Times New Roman" pitchFamily="18" charset="0"/>
              </a:defRPr>
            </a:lvl2pPr>
            <a:lvl3pPr marL="1143000" indent="-228600" defTabSz="966788" eaLnBrk="0" hangingPunct="0">
              <a:defRPr sz="2800" b="1">
                <a:solidFill>
                  <a:srgbClr val="FFCC99"/>
                </a:solidFill>
                <a:latin typeface="Times New Roman" pitchFamily="18" charset="0"/>
              </a:defRPr>
            </a:lvl3pPr>
            <a:lvl4pPr marL="1600200" indent="-228600" defTabSz="966788" eaLnBrk="0" hangingPunct="0">
              <a:defRPr sz="2800" b="1">
                <a:solidFill>
                  <a:srgbClr val="FFCC99"/>
                </a:solidFill>
                <a:latin typeface="Times New Roman" pitchFamily="18" charset="0"/>
              </a:defRPr>
            </a:lvl4pPr>
            <a:lvl5pPr marL="2057400" indent="-228600" defTabSz="966788" eaLnBrk="0" hangingPunct="0">
              <a:defRPr sz="2800" b="1">
                <a:solidFill>
                  <a:srgbClr val="FFCC99"/>
                </a:solidFill>
                <a:latin typeface="Times New Roman" pitchFamily="18" charset="0"/>
              </a:defRPr>
            </a:lvl5pPr>
            <a:lvl6pPr marL="2514600" indent="-228600" defTabSz="966788" eaLnBrk="0" fontAlgn="base" hangingPunct="0">
              <a:spcBef>
                <a:spcPct val="0"/>
              </a:spcBef>
              <a:spcAft>
                <a:spcPct val="0"/>
              </a:spcAft>
              <a:defRPr sz="2800" b="1">
                <a:solidFill>
                  <a:srgbClr val="FFCC99"/>
                </a:solidFill>
                <a:latin typeface="Times New Roman" pitchFamily="18" charset="0"/>
              </a:defRPr>
            </a:lvl6pPr>
            <a:lvl7pPr marL="2971800" indent="-228600" defTabSz="966788" eaLnBrk="0" fontAlgn="base" hangingPunct="0">
              <a:spcBef>
                <a:spcPct val="0"/>
              </a:spcBef>
              <a:spcAft>
                <a:spcPct val="0"/>
              </a:spcAft>
              <a:defRPr sz="2800" b="1">
                <a:solidFill>
                  <a:srgbClr val="FFCC99"/>
                </a:solidFill>
                <a:latin typeface="Times New Roman" pitchFamily="18" charset="0"/>
              </a:defRPr>
            </a:lvl7pPr>
            <a:lvl8pPr marL="3429000" indent="-228600" defTabSz="966788" eaLnBrk="0" fontAlgn="base" hangingPunct="0">
              <a:spcBef>
                <a:spcPct val="0"/>
              </a:spcBef>
              <a:spcAft>
                <a:spcPct val="0"/>
              </a:spcAft>
              <a:defRPr sz="2800" b="1">
                <a:solidFill>
                  <a:srgbClr val="FFCC99"/>
                </a:solidFill>
                <a:latin typeface="Times New Roman" pitchFamily="18" charset="0"/>
              </a:defRPr>
            </a:lvl8pPr>
            <a:lvl9pPr marL="3886200" indent="-228600" defTabSz="966788" eaLnBrk="0" fontAlgn="base" hangingPunct="0">
              <a:spcBef>
                <a:spcPct val="0"/>
              </a:spcBef>
              <a:spcAft>
                <a:spcPct val="0"/>
              </a:spcAft>
              <a:defRPr sz="2800" b="1">
                <a:solidFill>
                  <a:srgbClr val="FFCC99"/>
                </a:solidFill>
                <a:latin typeface="Times New Roman" pitchFamily="18" charset="0"/>
              </a:defRPr>
            </a:lvl9pPr>
          </a:lstStyle>
          <a:p>
            <a:pPr eaLnBrk="1" hangingPunct="1"/>
            <a:fld id="{E4039113-8263-463E-962D-CABA8B5199F4}" type="slidenum">
              <a:rPr lang="en-US" sz="1400" b="0" smtClean="0">
                <a:solidFill>
                  <a:schemeClr val="tx1"/>
                </a:solidFill>
              </a:rPr>
              <a:pPr eaLnBrk="1" hangingPunct="1"/>
              <a:t>21</a:t>
            </a:fld>
            <a:endParaRPr lang="en-US" sz="1400" b="0">
              <a:solidFill>
                <a:schemeClr val="tx1"/>
              </a:solidFill>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1D8D-B81A-F044-A9F7-1892C8D933C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sv-SE"/>
          </a:p>
        </p:txBody>
      </p:sp>
      <p:sp>
        <p:nvSpPr>
          <p:cNvPr id="3" name="Subtitle 2">
            <a:extLst>
              <a:ext uri="{FF2B5EF4-FFF2-40B4-BE49-F238E27FC236}">
                <a16:creationId xmlns:a16="http://schemas.microsoft.com/office/drawing/2014/main" id="{871A6DB6-BA9D-FE49-85AA-7E381AC86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a:p>
        </p:txBody>
      </p:sp>
      <p:sp>
        <p:nvSpPr>
          <p:cNvPr id="4" name="Date Placeholder 3">
            <a:extLst>
              <a:ext uri="{FF2B5EF4-FFF2-40B4-BE49-F238E27FC236}">
                <a16:creationId xmlns:a16="http://schemas.microsoft.com/office/drawing/2014/main" id="{4D0700B2-4298-A948-8860-B9E72DF32214}"/>
              </a:ext>
            </a:extLst>
          </p:cNvPr>
          <p:cNvSpPr>
            <a:spLocks noGrp="1"/>
          </p:cNvSpPr>
          <p:nvPr>
            <p:ph type="dt" sz="half" idx="10"/>
          </p:nvPr>
        </p:nvSpPr>
        <p:spPr/>
        <p:txBody>
          <a:bodyPr/>
          <a:lstStyle/>
          <a:p>
            <a:fld id="{F1FF0504-1F77-4746-9284-EB245119CF97}" type="datetime1">
              <a:rPr lang="sv-SE" smtClean="0"/>
              <a:t>2024-04-05</a:t>
            </a:fld>
            <a:endParaRPr lang="sv-SE"/>
          </a:p>
        </p:txBody>
      </p:sp>
      <p:sp>
        <p:nvSpPr>
          <p:cNvPr id="5" name="Footer Placeholder 4">
            <a:extLst>
              <a:ext uri="{FF2B5EF4-FFF2-40B4-BE49-F238E27FC236}">
                <a16:creationId xmlns:a16="http://schemas.microsoft.com/office/drawing/2014/main" id="{A7A70969-7238-7D44-BE93-76C09D8D3B78}"/>
              </a:ext>
            </a:extLst>
          </p:cNvPr>
          <p:cNvSpPr>
            <a:spLocks noGrp="1"/>
          </p:cNvSpPr>
          <p:nvPr>
            <p:ph type="ftr" sz="quarter" idx="11"/>
          </p:nvPr>
        </p:nvSpPr>
        <p:spPr/>
        <p:txBody>
          <a:bodyPr/>
          <a:lstStyle>
            <a:lvl1pPr>
              <a:defRPr sz="1600"/>
            </a:lvl1pPr>
          </a:lstStyle>
          <a:p>
            <a:r>
              <a:rPr lang="sv-SE"/>
              <a:t>ambujv@berkeley.edu</a:t>
            </a:r>
          </a:p>
        </p:txBody>
      </p:sp>
      <p:sp>
        <p:nvSpPr>
          <p:cNvPr id="6" name="Slide Number Placeholder 5">
            <a:extLst>
              <a:ext uri="{FF2B5EF4-FFF2-40B4-BE49-F238E27FC236}">
                <a16:creationId xmlns:a16="http://schemas.microsoft.com/office/drawing/2014/main" id="{8D222DDE-F5B8-2A43-845B-138DB4E027B4}"/>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a:p>
        </p:txBody>
      </p:sp>
    </p:spTree>
    <p:extLst>
      <p:ext uri="{BB962C8B-B14F-4D97-AF65-F5344CB8AC3E}">
        <p14:creationId xmlns:p14="http://schemas.microsoft.com/office/powerpoint/2010/main" val="324308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E754-A609-214C-B8F6-79F94B8E941B}"/>
              </a:ext>
            </a:extLst>
          </p:cNvPr>
          <p:cNvSpPr>
            <a:spLocks noGrp="1"/>
          </p:cNvSpPr>
          <p:nvPr>
            <p:ph type="title"/>
          </p:nvPr>
        </p:nvSpPr>
        <p:spPr/>
        <p:txBody>
          <a:bodyPr/>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403113D1-2C64-9C40-915D-1112C0CCB3E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E6F81DF-9877-AA44-A585-D6D38AC66498}"/>
              </a:ext>
            </a:extLst>
          </p:cNvPr>
          <p:cNvSpPr>
            <a:spLocks noGrp="1"/>
          </p:cNvSpPr>
          <p:nvPr>
            <p:ph type="dt" sz="half" idx="10"/>
          </p:nvPr>
        </p:nvSpPr>
        <p:spPr/>
        <p:txBody>
          <a:bodyPr/>
          <a:lstStyle/>
          <a:p>
            <a:fld id="{B8E4AAE7-4F75-47CE-8993-CA4E3E156413}" type="datetime1">
              <a:rPr lang="sv-SE" smtClean="0"/>
              <a:t>2024-04-05</a:t>
            </a:fld>
            <a:endParaRPr lang="sv-SE"/>
          </a:p>
        </p:txBody>
      </p:sp>
      <p:sp>
        <p:nvSpPr>
          <p:cNvPr id="5" name="Footer Placeholder 4">
            <a:extLst>
              <a:ext uri="{FF2B5EF4-FFF2-40B4-BE49-F238E27FC236}">
                <a16:creationId xmlns:a16="http://schemas.microsoft.com/office/drawing/2014/main" id="{B6D8C8BD-A508-C649-8DE5-41F6254C3EFF}"/>
              </a:ext>
            </a:extLst>
          </p:cNvPr>
          <p:cNvSpPr>
            <a:spLocks noGrp="1"/>
          </p:cNvSpPr>
          <p:nvPr>
            <p:ph type="ftr" sz="quarter" idx="11"/>
          </p:nvPr>
        </p:nvSpPr>
        <p:spPr/>
        <p:txBody>
          <a:bodyPr/>
          <a:lstStyle>
            <a:lvl1pPr>
              <a:defRPr sz="1600"/>
            </a:lvl1pPr>
          </a:lstStyle>
          <a:p>
            <a:r>
              <a:rPr lang="sv-SE"/>
              <a:t>ambujv@berkeley.edu</a:t>
            </a:r>
          </a:p>
        </p:txBody>
      </p:sp>
      <p:sp>
        <p:nvSpPr>
          <p:cNvPr id="6" name="Slide Number Placeholder 5">
            <a:extLst>
              <a:ext uri="{FF2B5EF4-FFF2-40B4-BE49-F238E27FC236}">
                <a16:creationId xmlns:a16="http://schemas.microsoft.com/office/drawing/2014/main" id="{1DC9FB52-64AB-5245-B2DE-A1CDDF57821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a:p>
        </p:txBody>
      </p:sp>
    </p:spTree>
    <p:extLst>
      <p:ext uri="{BB962C8B-B14F-4D97-AF65-F5344CB8AC3E}">
        <p14:creationId xmlns:p14="http://schemas.microsoft.com/office/powerpoint/2010/main" val="2744365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3CAE43-1C87-9E43-9A35-0A8EC51F09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142C51FE-3B80-694F-A68D-B19C4EFB2D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ADF93014-238E-7248-B59D-6E6FF6A2BFA4}"/>
              </a:ext>
            </a:extLst>
          </p:cNvPr>
          <p:cNvSpPr>
            <a:spLocks noGrp="1"/>
          </p:cNvSpPr>
          <p:nvPr>
            <p:ph type="dt" sz="half" idx="10"/>
          </p:nvPr>
        </p:nvSpPr>
        <p:spPr/>
        <p:txBody>
          <a:bodyPr/>
          <a:lstStyle/>
          <a:p>
            <a:fld id="{76E78D2F-C449-4C7C-9333-84C01FB7568D}" type="datetime1">
              <a:rPr lang="sv-SE" smtClean="0"/>
              <a:t>2024-04-05</a:t>
            </a:fld>
            <a:endParaRPr lang="sv-SE"/>
          </a:p>
        </p:txBody>
      </p:sp>
      <p:sp>
        <p:nvSpPr>
          <p:cNvPr id="5" name="Footer Placeholder 4">
            <a:extLst>
              <a:ext uri="{FF2B5EF4-FFF2-40B4-BE49-F238E27FC236}">
                <a16:creationId xmlns:a16="http://schemas.microsoft.com/office/drawing/2014/main" id="{445803A0-7636-FC4C-8EB3-AFF383645D72}"/>
              </a:ext>
            </a:extLst>
          </p:cNvPr>
          <p:cNvSpPr>
            <a:spLocks noGrp="1"/>
          </p:cNvSpPr>
          <p:nvPr>
            <p:ph type="ftr" sz="quarter" idx="11"/>
          </p:nvPr>
        </p:nvSpPr>
        <p:spPr/>
        <p:txBody>
          <a:bodyPr/>
          <a:lstStyle>
            <a:lvl1pPr>
              <a:defRPr sz="1600"/>
            </a:lvl1pPr>
          </a:lstStyle>
          <a:p>
            <a:r>
              <a:rPr lang="sv-SE"/>
              <a:t>ambujv@berkeley.edu</a:t>
            </a:r>
          </a:p>
        </p:txBody>
      </p:sp>
      <p:sp>
        <p:nvSpPr>
          <p:cNvPr id="6" name="Slide Number Placeholder 5">
            <a:extLst>
              <a:ext uri="{FF2B5EF4-FFF2-40B4-BE49-F238E27FC236}">
                <a16:creationId xmlns:a16="http://schemas.microsoft.com/office/drawing/2014/main" id="{CB32DA3C-801A-864F-B858-64B6551D4E1E}"/>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a:p>
        </p:txBody>
      </p:sp>
    </p:spTree>
    <p:extLst>
      <p:ext uri="{BB962C8B-B14F-4D97-AF65-F5344CB8AC3E}">
        <p14:creationId xmlns:p14="http://schemas.microsoft.com/office/powerpoint/2010/main" val="3029352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106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6684" y="301625"/>
            <a:ext cx="9751483" cy="1143000"/>
          </a:xfrm>
        </p:spPr>
        <p:txBody>
          <a:bodyPr/>
          <a:lstStyle/>
          <a:p>
            <a:r>
              <a:rPr lang="en-US"/>
              <a:t>Click to edit Master title style</a:t>
            </a:r>
            <a:endParaRPr lang="en-SG"/>
          </a:p>
        </p:txBody>
      </p:sp>
      <p:sp>
        <p:nvSpPr>
          <p:cNvPr id="3" name="Text Placeholder 2"/>
          <p:cNvSpPr>
            <a:spLocks noGrp="1"/>
          </p:cNvSpPr>
          <p:nvPr>
            <p:ph type="body" sz="half" idx="1"/>
          </p:nvPr>
        </p:nvSpPr>
        <p:spPr>
          <a:xfrm>
            <a:off x="1826684" y="1827213"/>
            <a:ext cx="4773083"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802967" y="1827213"/>
            <a:ext cx="4775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smtClean="0"/>
            </a:lvl1pPr>
          </a:lstStyle>
          <a:p>
            <a:pPr>
              <a:defRPr/>
            </a:pPr>
            <a:r>
              <a:rPr lang="en-US"/>
              <a:t> Sensor Network - Routing</a:t>
            </a:r>
          </a:p>
        </p:txBody>
      </p:sp>
      <p:sp>
        <p:nvSpPr>
          <p:cNvPr id="7" name="Slide Number Placeholder 6"/>
          <p:cNvSpPr>
            <a:spLocks noGrp="1"/>
          </p:cNvSpPr>
          <p:nvPr>
            <p:ph type="sldNum" sz="quarter" idx="12"/>
          </p:nvPr>
        </p:nvSpPr>
        <p:spPr>
          <a:xfrm>
            <a:off x="8737600" y="6248400"/>
            <a:ext cx="2844800" cy="457200"/>
          </a:xfrm>
          <a:prstGeom prst="ellipse">
            <a:avLst/>
          </a:prstGeom>
        </p:spPr>
        <p:txBody>
          <a:bodyPr wrap="square" numCol="1" anchor="t" anchorCtr="0" compatLnSpc="1">
            <a:prstTxWarp prst="textNoShape">
              <a:avLst/>
            </a:prstTxWarp>
          </a:bodyPr>
          <a:lstStyle>
            <a:lvl1pPr eaLnBrk="1" hangingPunct="1">
              <a:defRPr/>
            </a:lvl1pPr>
          </a:lstStyle>
          <a:p>
            <a:pPr>
              <a:defRPr/>
            </a:pPr>
            <a:fld id="{B19844CF-3D2C-4610-8CE1-79158AC898B6}" type="slidenum">
              <a:rPr lang="en-US" altLang="en-US"/>
              <a:pPr>
                <a:defRPr/>
              </a:pPr>
              <a:t>‹#›</a:t>
            </a:fld>
            <a:endParaRPr lang="en-US" altLang="en-US"/>
          </a:p>
        </p:txBody>
      </p:sp>
    </p:spTree>
    <p:extLst>
      <p:ext uri="{BB962C8B-B14F-4D97-AF65-F5344CB8AC3E}">
        <p14:creationId xmlns:p14="http://schemas.microsoft.com/office/powerpoint/2010/main" val="1060027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3901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70" lvl="0" indent="-457178">
              <a:spcBef>
                <a:spcPts val="0"/>
              </a:spcBef>
              <a:spcAft>
                <a:spcPts val="0"/>
              </a:spcAft>
              <a:buSzPts val="1800"/>
              <a:buChar char="●"/>
              <a:defRPr/>
            </a:lvl1pPr>
            <a:lvl2pPr marL="1219140" lvl="1" indent="-423312">
              <a:spcBef>
                <a:spcPts val="2133"/>
              </a:spcBef>
              <a:spcAft>
                <a:spcPts val="0"/>
              </a:spcAft>
              <a:buSzPts val="1400"/>
              <a:buChar char="○"/>
              <a:defRPr/>
            </a:lvl2pPr>
            <a:lvl3pPr marL="1828709" lvl="2" indent="-423312">
              <a:spcBef>
                <a:spcPts val="2133"/>
              </a:spcBef>
              <a:spcAft>
                <a:spcPts val="0"/>
              </a:spcAft>
              <a:buSzPts val="1400"/>
              <a:buChar char="■"/>
              <a:defRPr/>
            </a:lvl3pPr>
            <a:lvl4pPr marL="2438278" lvl="3" indent="-423312">
              <a:spcBef>
                <a:spcPts val="2133"/>
              </a:spcBef>
              <a:spcAft>
                <a:spcPts val="0"/>
              </a:spcAft>
              <a:buSzPts val="1400"/>
              <a:buChar char="●"/>
              <a:defRPr/>
            </a:lvl4pPr>
            <a:lvl5pPr marL="3047848" lvl="4" indent="-423312">
              <a:spcBef>
                <a:spcPts val="2133"/>
              </a:spcBef>
              <a:spcAft>
                <a:spcPts val="0"/>
              </a:spcAft>
              <a:buSzPts val="1400"/>
              <a:buChar char="○"/>
              <a:defRPr/>
            </a:lvl5pPr>
            <a:lvl6pPr marL="3657418" lvl="5" indent="-423312">
              <a:spcBef>
                <a:spcPts val="2133"/>
              </a:spcBef>
              <a:spcAft>
                <a:spcPts val="0"/>
              </a:spcAft>
              <a:buSzPts val="1400"/>
              <a:buChar char="■"/>
              <a:defRPr/>
            </a:lvl6pPr>
            <a:lvl7pPr marL="4266987" lvl="6" indent="-423312">
              <a:spcBef>
                <a:spcPts val="2133"/>
              </a:spcBef>
              <a:spcAft>
                <a:spcPts val="0"/>
              </a:spcAft>
              <a:buSzPts val="1400"/>
              <a:buChar char="●"/>
              <a:defRPr/>
            </a:lvl7pPr>
            <a:lvl8pPr marL="4876557" lvl="7" indent="-423312">
              <a:spcBef>
                <a:spcPts val="2133"/>
              </a:spcBef>
              <a:spcAft>
                <a:spcPts val="0"/>
              </a:spcAft>
              <a:buSzPts val="1400"/>
              <a:buChar char="○"/>
              <a:defRPr/>
            </a:lvl8pPr>
            <a:lvl9pPr marL="5486126" lvl="8" indent="-423312">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7482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131D-C728-F34A-850F-C494964B68F8}"/>
              </a:ext>
            </a:extLst>
          </p:cNvPr>
          <p:cNvSpPr>
            <a:spLocks noGrp="1"/>
          </p:cNvSpPr>
          <p:nvPr>
            <p:ph type="title"/>
          </p:nvPr>
        </p:nvSpPr>
        <p:spPr/>
        <p:txBody>
          <a:bodyPr>
            <a:normAutofit/>
          </a:bodyPr>
          <a:lstStyle>
            <a:lvl1pPr>
              <a:defRPr sz="4000">
                <a:latin typeface="+mn-lt"/>
              </a:defRPr>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id="{0E915FAE-C498-5F42-9013-24499AFB0294}"/>
              </a:ext>
            </a:extLst>
          </p:cNvPr>
          <p:cNvSpPr>
            <a:spLocks noGrp="1"/>
          </p:cNvSpPr>
          <p:nvPr>
            <p:ph idx="1"/>
          </p:nvPr>
        </p:nvSpPr>
        <p:spPr/>
        <p:txBody>
          <a:bodyPr/>
          <a:lstStyle>
            <a:lvl1pPr>
              <a:defRPr>
                <a:latin typeface="+mj-lt"/>
              </a:defRPr>
            </a:lvl1pPr>
            <a:lvl2pPr>
              <a:defRPr>
                <a:latin typeface="+mj-lt"/>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93C5D13D-3C8A-424D-845B-6D6E717FD2BD}"/>
              </a:ext>
            </a:extLst>
          </p:cNvPr>
          <p:cNvSpPr>
            <a:spLocks noGrp="1"/>
          </p:cNvSpPr>
          <p:nvPr>
            <p:ph type="dt" sz="half" idx="10"/>
          </p:nvPr>
        </p:nvSpPr>
        <p:spPr/>
        <p:txBody>
          <a:bodyPr/>
          <a:lstStyle/>
          <a:p>
            <a:fld id="{35890D81-9E74-4920-91BA-8BD47836CBB8}" type="datetime1">
              <a:rPr lang="sv-SE" smtClean="0"/>
              <a:t>2024-04-05</a:t>
            </a:fld>
            <a:endParaRPr lang="sv-SE"/>
          </a:p>
        </p:txBody>
      </p:sp>
      <p:sp>
        <p:nvSpPr>
          <p:cNvPr id="5" name="Footer Placeholder 4">
            <a:extLst>
              <a:ext uri="{FF2B5EF4-FFF2-40B4-BE49-F238E27FC236}">
                <a16:creationId xmlns:a16="http://schemas.microsoft.com/office/drawing/2014/main" id="{A0BB9688-D3F3-8F45-AB3B-13ACE359C052}"/>
              </a:ext>
            </a:extLst>
          </p:cNvPr>
          <p:cNvSpPr>
            <a:spLocks noGrp="1"/>
          </p:cNvSpPr>
          <p:nvPr>
            <p:ph type="ftr" sz="quarter" idx="11"/>
          </p:nvPr>
        </p:nvSpPr>
        <p:spPr/>
        <p:txBody>
          <a:bodyPr/>
          <a:lstStyle>
            <a:lvl1pPr>
              <a:defRPr sz="1600"/>
            </a:lvl1pPr>
          </a:lstStyle>
          <a:p>
            <a:r>
              <a:rPr lang="sv-SE"/>
              <a:t>ambujv@berkeley.edu</a:t>
            </a:r>
          </a:p>
        </p:txBody>
      </p:sp>
      <p:sp>
        <p:nvSpPr>
          <p:cNvPr id="6" name="Slide Number Placeholder 5">
            <a:extLst>
              <a:ext uri="{FF2B5EF4-FFF2-40B4-BE49-F238E27FC236}">
                <a16:creationId xmlns:a16="http://schemas.microsoft.com/office/drawing/2014/main" id="{B4D55ADB-00AD-CE49-ADA6-DCF8CE0A3A1D}"/>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a:p>
        </p:txBody>
      </p:sp>
    </p:spTree>
    <p:extLst>
      <p:ext uri="{BB962C8B-B14F-4D97-AF65-F5344CB8AC3E}">
        <p14:creationId xmlns:p14="http://schemas.microsoft.com/office/powerpoint/2010/main" val="108830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6C4B-A05F-F44D-A483-822DE013737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sv-SE"/>
          </a:p>
        </p:txBody>
      </p:sp>
      <p:sp>
        <p:nvSpPr>
          <p:cNvPr id="3" name="Text Placeholder 2">
            <a:extLst>
              <a:ext uri="{FF2B5EF4-FFF2-40B4-BE49-F238E27FC236}">
                <a16:creationId xmlns:a16="http://schemas.microsoft.com/office/drawing/2014/main" id="{FFB0F4B5-0E8D-8246-9997-A447009C26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FB69D5-C498-9F4A-B2E5-EB75E7BA4F63}"/>
              </a:ext>
            </a:extLst>
          </p:cNvPr>
          <p:cNvSpPr>
            <a:spLocks noGrp="1"/>
          </p:cNvSpPr>
          <p:nvPr>
            <p:ph type="dt" sz="half" idx="10"/>
          </p:nvPr>
        </p:nvSpPr>
        <p:spPr/>
        <p:txBody>
          <a:bodyPr/>
          <a:lstStyle/>
          <a:p>
            <a:fld id="{629CF59E-F9A8-45AD-BF04-FFC34345DD7A}" type="datetime1">
              <a:rPr lang="sv-SE" smtClean="0"/>
              <a:t>2024-04-05</a:t>
            </a:fld>
            <a:endParaRPr lang="sv-SE"/>
          </a:p>
        </p:txBody>
      </p:sp>
      <p:sp>
        <p:nvSpPr>
          <p:cNvPr id="5" name="Footer Placeholder 4">
            <a:extLst>
              <a:ext uri="{FF2B5EF4-FFF2-40B4-BE49-F238E27FC236}">
                <a16:creationId xmlns:a16="http://schemas.microsoft.com/office/drawing/2014/main" id="{CEE5D3C3-B626-F842-8394-8B677FF30CC4}"/>
              </a:ext>
            </a:extLst>
          </p:cNvPr>
          <p:cNvSpPr>
            <a:spLocks noGrp="1"/>
          </p:cNvSpPr>
          <p:nvPr>
            <p:ph type="ftr" sz="quarter" idx="11"/>
          </p:nvPr>
        </p:nvSpPr>
        <p:spPr/>
        <p:txBody>
          <a:bodyPr/>
          <a:lstStyle>
            <a:lvl1pPr>
              <a:defRPr sz="1600"/>
            </a:lvl1pPr>
          </a:lstStyle>
          <a:p>
            <a:r>
              <a:rPr lang="sv-SE"/>
              <a:t>ambujv@berkeley.edu</a:t>
            </a:r>
          </a:p>
        </p:txBody>
      </p:sp>
      <p:sp>
        <p:nvSpPr>
          <p:cNvPr id="6" name="Slide Number Placeholder 5">
            <a:extLst>
              <a:ext uri="{FF2B5EF4-FFF2-40B4-BE49-F238E27FC236}">
                <a16:creationId xmlns:a16="http://schemas.microsoft.com/office/drawing/2014/main" id="{3964FC98-6B46-4044-AF14-C47A6E69DCD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a:p>
        </p:txBody>
      </p:sp>
    </p:spTree>
    <p:extLst>
      <p:ext uri="{BB962C8B-B14F-4D97-AF65-F5344CB8AC3E}">
        <p14:creationId xmlns:p14="http://schemas.microsoft.com/office/powerpoint/2010/main" val="3265572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1BE2-8816-4744-9456-935CCB79AFE3}"/>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C85968FA-E42F-C44F-A843-AD42ECC70FB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Content Placeholder 3">
            <a:extLst>
              <a:ext uri="{FF2B5EF4-FFF2-40B4-BE49-F238E27FC236}">
                <a16:creationId xmlns:a16="http://schemas.microsoft.com/office/drawing/2014/main" id="{2C4456BA-9694-7640-BE5C-B9BD678E0E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ED705163-785E-584E-944F-0A288E88E367}"/>
              </a:ext>
            </a:extLst>
          </p:cNvPr>
          <p:cNvSpPr>
            <a:spLocks noGrp="1"/>
          </p:cNvSpPr>
          <p:nvPr>
            <p:ph type="dt" sz="half" idx="10"/>
          </p:nvPr>
        </p:nvSpPr>
        <p:spPr/>
        <p:txBody>
          <a:bodyPr/>
          <a:lstStyle/>
          <a:p>
            <a:fld id="{AB3E296F-6E2F-4943-941A-67423902EE89}" type="datetime1">
              <a:rPr lang="sv-SE" smtClean="0"/>
              <a:t>2024-04-05</a:t>
            </a:fld>
            <a:endParaRPr lang="sv-SE"/>
          </a:p>
        </p:txBody>
      </p:sp>
      <p:sp>
        <p:nvSpPr>
          <p:cNvPr id="6" name="Footer Placeholder 5">
            <a:extLst>
              <a:ext uri="{FF2B5EF4-FFF2-40B4-BE49-F238E27FC236}">
                <a16:creationId xmlns:a16="http://schemas.microsoft.com/office/drawing/2014/main" id="{80964741-0439-A941-A719-A48735C6E13E}"/>
              </a:ext>
            </a:extLst>
          </p:cNvPr>
          <p:cNvSpPr>
            <a:spLocks noGrp="1"/>
          </p:cNvSpPr>
          <p:nvPr>
            <p:ph type="ftr" sz="quarter" idx="11"/>
          </p:nvPr>
        </p:nvSpPr>
        <p:spPr/>
        <p:txBody>
          <a:bodyPr/>
          <a:lstStyle>
            <a:lvl1pPr>
              <a:defRPr sz="1600"/>
            </a:lvl1pPr>
          </a:lstStyle>
          <a:p>
            <a:r>
              <a:rPr lang="sv-SE"/>
              <a:t>ambujv@berkeley.edu</a:t>
            </a:r>
          </a:p>
        </p:txBody>
      </p:sp>
      <p:sp>
        <p:nvSpPr>
          <p:cNvPr id="7" name="Slide Number Placeholder 6">
            <a:extLst>
              <a:ext uri="{FF2B5EF4-FFF2-40B4-BE49-F238E27FC236}">
                <a16:creationId xmlns:a16="http://schemas.microsoft.com/office/drawing/2014/main" id="{4912FAA6-4735-A24C-AF1A-38B354B2A1E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a:p>
        </p:txBody>
      </p:sp>
    </p:spTree>
    <p:extLst>
      <p:ext uri="{BB962C8B-B14F-4D97-AF65-F5344CB8AC3E}">
        <p14:creationId xmlns:p14="http://schemas.microsoft.com/office/powerpoint/2010/main" val="239687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A5FE-9F5E-104C-89BA-0561481E3B92}"/>
              </a:ext>
            </a:extLst>
          </p:cNvPr>
          <p:cNvSpPr>
            <a:spLocks noGrp="1"/>
          </p:cNvSpPr>
          <p:nvPr>
            <p:ph type="title"/>
          </p:nvPr>
        </p:nvSpPr>
        <p:spPr>
          <a:xfrm>
            <a:off x="839788" y="365125"/>
            <a:ext cx="10515600" cy="1325563"/>
          </a:xfrm>
        </p:spPr>
        <p:txBody>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A6EED72-1836-2E4E-96AB-8FDA78311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D67EC4-55CE-934C-84DE-59B6C5B73F8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763BCE47-188E-8D43-B543-01E8A77EA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4B47F51-7CB8-A547-89FA-06E9FCA085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7" name="Date Placeholder 6">
            <a:extLst>
              <a:ext uri="{FF2B5EF4-FFF2-40B4-BE49-F238E27FC236}">
                <a16:creationId xmlns:a16="http://schemas.microsoft.com/office/drawing/2014/main" id="{72CE7DC6-6F15-5746-8717-FB6F9F1480ED}"/>
              </a:ext>
            </a:extLst>
          </p:cNvPr>
          <p:cNvSpPr>
            <a:spLocks noGrp="1"/>
          </p:cNvSpPr>
          <p:nvPr>
            <p:ph type="dt" sz="half" idx="10"/>
          </p:nvPr>
        </p:nvSpPr>
        <p:spPr/>
        <p:txBody>
          <a:bodyPr/>
          <a:lstStyle/>
          <a:p>
            <a:fld id="{D65B0AFC-9D35-47DE-8D04-7562DE15629D}" type="datetime1">
              <a:rPr lang="sv-SE" smtClean="0"/>
              <a:t>2024-04-05</a:t>
            </a:fld>
            <a:endParaRPr lang="sv-SE"/>
          </a:p>
        </p:txBody>
      </p:sp>
      <p:sp>
        <p:nvSpPr>
          <p:cNvPr id="8" name="Footer Placeholder 7">
            <a:extLst>
              <a:ext uri="{FF2B5EF4-FFF2-40B4-BE49-F238E27FC236}">
                <a16:creationId xmlns:a16="http://schemas.microsoft.com/office/drawing/2014/main" id="{FD9ED5B4-35EB-8944-A1D9-9569F6BF3FB4}"/>
              </a:ext>
            </a:extLst>
          </p:cNvPr>
          <p:cNvSpPr>
            <a:spLocks noGrp="1"/>
          </p:cNvSpPr>
          <p:nvPr>
            <p:ph type="ftr" sz="quarter" idx="11"/>
          </p:nvPr>
        </p:nvSpPr>
        <p:spPr/>
        <p:txBody>
          <a:bodyPr/>
          <a:lstStyle>
            <a:lvl1pPr>
              <a:defRPr sz="1600"/>
            </a:lvl1pPr>
          </a:lstStyle>
          <a:p>
            <a:r>
              <a:rPr lang="sv-SE"/>
              <a:t>ambujv@berkeley.edu</a:t>
            </a:r>
          </a:p>
        </p:txBody>
      </p:sp>
      <p:sp>
        <p:nvSpPr>
          <p:cNvPr id="9" name="Slide Number Placeholder 8">
            <a:extLst>
              <a:ext uri="{FF2B5EF4-FFF2-40B4-BE49-F238E27FC236}">
                <a16:creationId xmlns:a16="http://schemas.microsoft.com/office/drawing/2014/main" id="{E7E6F6E6-7F81-3A49-8B5A-C75A2A275845}"/>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a:p>
        </p:txBody>
      </p:sp>
    </p:spTree>
    <p:extLst>
      <p:ext uri="{BB962C8B-B14F-4D97-AF65-F5344CB8AC3E}">
        <p14:creationId xmlns:p14="http://schemas.microsoft.com/office/powerpoint/2010/main" val="3159941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0CCC-58A6-7B43-A715-5465C79948DD}"/>
              </a:ext>
            </a:extLst>
          </p:cNvPr>
          <p:cNvSpPr>
            <a:spLocks noGrp="1"/>
          </p:cNvSpPr>
          <p:nvPr>
            <p:ph type="title"/>
          </p:nvPr>
        </p:nvSpPr>
        <p:spPr/>
        <p:txBody>
          <a:bodyPr/>
          <a:lstStyle/>
          <a:p>
            <a:r>
              <a:rPr lang="en-GB"/>
              <a:t>Click to edit Master title style</a:t>
            </a:r>
            <a:endParaRPr lang="sv-SE"/>
          </a:p>
        </p:txBody>
      </p:sp>
      <p:sp>
        <p:nvSpPr>
          <p:cNvPr id="3" name="Date Placeholder 2">
            <a:extLst>
              <a:ext uri="{FF2B5EF4-FFF2-40B4-BE49-F238E27FC236}">
                <a16:creationId xmlns:a16="http://schemas.microsoft.com/office/drawing/2014/main" id="{35BCD7BE-FAFC-2746-A853-EDD1B4C8A8CC}"/>
              </a:ext>
            </a:extLst>
          </p:cNvPr>
          <p:cNvSpPr>
            <a:spLocks noGrp="1"/>
          </p:cNvSpPr>
          <p:nvPr>
            <p:ph type="dt" sz="half" idx="10"/>
          </p:nvPr>
        </p:nvSpPr>
        <p:spPr/>
        <p:txBody>
          <a:bodyPr/>
          <a:lstStyle/>
          <a:p>
            <a:fld id="{CDC05281-08AA-4C72-B250-2DE743C64599}" type="datetime1">
              <a:rPr lang="sv-SE" smtClean="0"/>
              <a:t>2024-04-05</a:t>
            </a:fld>
            <a:endParaRPr lang="sv-SE"/>
          </a:p>
        </p:txBody>
      </p:sp>
      <p:sp>
        <p:nvSpPr>
          <p:cNvPr id="4" name="Footer Placeholder 3">
            <a:extLst>
              <a:ext uri="{FF2B5EF4-FFF2-40B4-BE49-F238E27FC236}">
                <a16:creationId xmlns:a16="http://schemas.microsoft.com/office/drawing/2014/main" id="{57B7BFD8-C2EB-2642-93E8-3741A1387966}"/>
              </a:ext>
            </a:extLst>
          </p:cNvPr>
          <p:cNvSpPr>
            <a:spLocks noGrp="1"/>
          </p:cNvSpPr>
          <p:nvPr>
            <p:ph type="ftr" sz="quarter" idx="11"/>
          </p:nvPr>
        </p:nvSpPr>
        <p:spPr/>
        <p:txBody>
          <a:bodyPr/>
          <a:lstStyle>
            <a:lvl1pPr>
              <a:defRPr sz="1600"/>
            </a:lvl1pPr>
          </a:lstStyle>
          <a:p>
            <a:r>
              <a:rPr lang="sv-SE"/>
              <a:t>ambujv@berkeley.edu</a:t>
            </a:r>
          </a:p>
        </p:txBody>
      </p:sp>
      <p:sp>
        <p:nvSpPr>
          <p:cNvPr id="5" name="Slide Number Placeholder 4">
            <a:extLst>
              <a:ext uri="{FF2B5EF4-FFF2-40B4-BE49-F238E27FC236}">
                <a16:creationId xmlns:a16="http://schemas.microsoft.com/office/drawing/2014/main" id="{CECF28AB-124E-5841-96BD-21ECECF42B8A}"/>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a:p>
        </p:txBody>
      </p:sp>
    </p:spTree>
    <p:extLst>
      <p:ext uri="{BB962C8B-B14F-4D97-AF65-F5344CB8AC3E}">
        <p14:creationId xmlns:p14="http://schemas.microsoft.com/office/powerpoint/2010/main" val="1200477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8AD6F-F80D-3D4D-BFD8-3412B4207368}"/>
              </a:ext>
            </a:extLst>
          </p:cNvPr>
          <p:cNvSpPr>
            <a:spLocks noGrp="1"/>
          </p:cNvSpPr>
          <p:nvPr>
            <p:ph type="dt" sz="half" idx="10"/>
          </p:nvPr>
        </p:nvSpPr>
        <p:spPr/>
        <p:txBody>
          <a:bodyPr/>
          <a:lstStyle/>
          <a:p>
            <a:fld id="{00B2CF90-6E92-44FD-8245-32D6D58EEF14}" type="datetime1">
              <a:rPr lang="sv-SE" smtClean="0"/>
              <a:t>2024-04-05</a:t>
            </a:fld>
            <a:endParaRPr lang="sv-SE"/>
          </a:p>
        </p:txBody>
      </p:sp>
      <p:sp>
        <p:nvSpPr>
          <p:cNvPr id="3" name="Footer Placeholder 2">
            <a:extLst>
              <a:ext uri="{FF2B5EF4-FFF2-40B4-BE49-F238E27FC236}">
                <a16:creationId xmlns:a16="http://schemas.microsoft.com/office/drawing/2014/main" id="{941D8A43-65E2-1749-9F02-724EEF333E28}"/>
              </a:ext>
            </a:extLst>
          </p:cNvPr>
          <p:cNvSpPr>
            <a:spLocks noGrp="1"/>
          </p:cNvSpPr>
          <p:nvPr>
            <p:ph type="ftr" sz="quarter" idx="11"/>
          </p:nvPr>
        </p:nvSpPr>
        <p:spPr/>
        <p:txBody>
          <a:bodyPr/>
          <a:lstStyle>
            <a:lvl1pPr>
              <a:defRPr sz="1600"/>
            </a:lvl1pPr>
          </a:lstStyle>
          <a:p>
            <a:r>
              <a:rPr lang="sv-SE"/>
              <a:t>ambujv@berkeley.edu</a:t>
            </a:r>
          </a:p>
        </p:txBody>
      </p:sp>
      <p:sp>
        <p:nvSpPr>
          <p:cNvPr id="4" name="Slide Number Placeholder 3">
            <a:extLst>
              <a:ext uri="{FF2B5EF4-FFF2-40B4-BE49-F238E27FC236}">
                <a16:creationId xmlns:a16="http://schemas.microsoft.com/office/drawing/2014/main" id="{12C24CC1-AAA7-7647-8B5F-F38F6845720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a:p>
        </p:txBody>
      </p:sp>
    </p:spTree>
    <p:extLst>
      <p:ext uri="{BB962C8B-B14F-4D97-AF65-F5344CB8AC3E}">
        <p14:creationId xmlns:p14="http://schemas.microsoft.com/office/powerpoint/2010/main" val="300954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874B-B46B-F746-BC0F-C565DDBA73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id="{E03E06BD-75F9-B446-A018-EDF49AE98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Text Placeholder 3">
            <a:extLst>
              <a:ext uri="{FF2B5EF4-FFF2-40B4-BE49-F238E27FC236}">
                <a16:creationId xmlns:a16="http://schemas.microsoft.com/office/drawing/2014/main" id="{57529EEB-CB90-334E-B637-AAAC392F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FC87789-4183-4544-96C0-BF53F174ADA8}"/>
              </a:ext>
            </a:extLst>
          </p:cNvPr>
          <p:cNvSpPr>
            <a:spLocks noGrp="1"/>
          </p:cNvSpPr>
          <p:nvPr>
            <p:ph type="dt" sz="half" idx="10"/>
          </p:nvPr>
        </p:nvSpPr>
        <p:spPr/>
        <p:txBody>
          <a:bodyPr/>
          <a:lstStyle/>
          <a:p>
            <a:fld id="{D2E5A4AD-6130-4B7E-9316-59D70B71516C}" type="datetime1">
              <a:rPr lang="sv-SE" smtClean="0"/>
              <a:t>2024-04-05</a:t>
            </a:fld>
            <a:endParaRPr lang="sv-SE"/>
          </a:p>
        </p:txBody>
      </p:sp>
      <p:sp>
        <p:nvSpPr>
          <p:cNvPr id="6" name="Footer Placeholder 5">
            <a:extLst>
              <a:ext uri="{FF2B5EF4-FFF2-40B4-BE49-F238E27FC236}">
                <a16:creationId xmlns:a16="http://schemas.microsoft.com/office/drawing/2014/main" id="{65311638-F5F0-254C-AEAD-5FDF68AC9013}"/>
              </a:ext>
            </a:extLst>
          </p:cNvPr>
          <p:cNvSpPr>
            <a:spLocks noGrp="1"/>
          </p:cNvSpPr>
          <p:nvPr>
            <p:ph type="ftr" sz="quarter" idx="11"/>
          </p:nvPr>
        </p:nvSpPr>
        <p:spPr/>
        <p:txBody>
          <a:bodyPr/>
          <a:lstStyle>
            <a:lvl1pPr>
              <a:defRPr sz="1600"/>
            </a:lvl1pPr>
          </a:lstStyle>
          <a:p>
            <a:r>
              <a:rPr lang="sv-SE"/>
              <a:t>ambujv@berkeley.edu</a:t>
            </a:r>
          </a:p>
        </p:txBody>
      </p:sp>
      <p:sp>
        <p:nvSpPr>
          <p:cNvPr id="7" name="Slide Number Placeholder 6">
            <a:extLst>
              <a:ext uri="{FF2B5EF4-FFF2-40B4-BE49-F238E27FC236}">
                <a16:creationId xmlns:a16="http://schemas.microsoft.com/office/drawing/2014/main" id="{5D861172-38D6-0C42-BF5A-D1F5C4CDD31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a:p>
        </p:txBody>
      </p:sp>
    </p:spTree>
    <p:extLst>
      <p:ext uri="{BB962C8B-B14F-4D97-AF65-F5344CB8AC3E}">
        <p14:creationId xmlns:p14="http://schemas.microsoft.com/office/powerpoint/2010/main" val="337996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6143-8AD1-384B-9E09-E36CAF09D6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Picture Placeholder 2">
            <a:extLst>
              <a:ext uri="{FF2B5EF4-FFF2-40B4-BE49-F238E27FC236}">
                <a16:creationId xmlns:a16="http://schemas.microsoft.com/office/drawing/2014/main" id="{A2117B9A-58EB-774C-8E3E-34CB79E974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1B3BC705-2E77-CD4A-896C-DA3D48460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A0D0FF-2EDB-DF46-9060-404438C06D76}"/>
              </a:ext>
            </a:extLst>
          </p:cNvPr>
          <p:cNvSpPr>
            <a:spLocks noGrp="1"/>
          </p:cNvSpPr>
          <p:nvPr>
            <p:ph type="dt" sz="half" idx="10"/>
          </p:nvPr>
        </p:nvSpPr>
        <p:spPr/>
        <p:txBody>
          <a:bodyPr/>
          <a:lstStyle/>
          <a:p>
            <a:fld id="{3050D939-7D75-4473-85E9-EAA55A48004C}" type="datetime1">
              <a:rPr lang="sv-SE" smtClean="0"/>
              <a:t>2024-04-05</a:t>
            </a:fld>
            <a:endParaRPr lang="sv-SE"/>
          </a:p>
        </p:txBody>
      </p:sp>
      <p:sp>
        <p:nvSpPr>
          <p:cNvPr id="6" name="Footer Placeholder 5">
            <a:extLst>
              <a:ext uri="{FF2B5EF4-FFF2-40B4-BE49-F238E27FC236}">
                <a16:creationId xmlns:a16="http://schemas.microsoft.com/office/drawing/2014/main" id="{5CF7FCC4-D106-1A42-9D2E-36CC6E582D4B}"/>
              </a:ext>
            </a:extLst>
          </p:cNvPr>
          <p:cNvSpPr>
            <a:spLocks noGrp="1"/>
          </p:cNvSpPr>
          <p:nvPr>
            <p:ph type="ftr" sz="quarter" idx="11"/>
          </p:nvPr>
        </p:nvSpPr>
        <p:spPr/>
        <p:txBody>
          <a:bodyPr/>
          <a:lstStyle>
            <a:lvl1pPr>
              <a:defRPr sz="1600"/>
            </a:lvl1pPr>
          </a:lstStyle>
          <a:p>
            <a:r>
              <a:rPr lang="sv-SE"/>
              <a:t>ambujv@berkeley.edu</a:t>
            </a:r>
          </a:p>
        </p:txBody>
      </p:sp>
      <p:sp>
        <p:nvSpPr>
          <p:cNvPr id="7" name="Slide Number Placeholder 6">
            <a:extLst>
              <a:ext uri="{FF2B5EF4-FFF2-40B4-BE49-F238E27FC236}">
                <a16:creationId xmlns:a16="http://schemas.microsoft.com/office/drawing/2014/main" id="{7DB6790D-9981-F24F-85F6-5132D276418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a:p>
        </p:txBody>
      </p:sp>
    </p:spTree>
    <p:extLst>
      <p:ext uri="{BB962C8B-B14F-4D97-AF65-F5344CB8AC3E}">
        <p14:creationId xmlns:p14="http://schemas.microsoft.com/office/powerpoint/2010/main" val="4145556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A60990-C9C0-2946-817E-7880E9A44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F6BDD58-72AB-A845-91D3-7083F407F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DEEDAA8-551F-D14B-95E3-2C4655D881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7477F-BAC6-416F-AEAF-A2B58818030B}" type="datetime1">
              <a:rPr lang="sv-SE" smtClean="0"/>
              <a:t>2024-04-05</a:t>
            </a:fld>
            <a:endParaRPr lang="sv-SE"/>
          </a:p>
        </p:txBody>
      </p:sp>
      <p:sp>
        <p:nvSpPr>
          <p:cNvPr id="5" name="Footer Placeholder 4">
            <a:extLst>
              <a:ext uri="{FF2B5EF4-FFF2-40B4-BE49-F238E27FC236}">
                <a16:creationId xmlns:a16="http://schemas.microsoft.com/office/drawing/2014/main" id="{DCBE7EE4-8B77-8048-AD76-092D4F0ECB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ambujv@berkeley.edu</a:t>
            </a:r>
          </a:p>
        </p:txBody>
      </p:sp>
      <p:sp>
        <p:nvSpPr>
          <p:cNvPr id="6" name="Slide Number Placeholder 5">
            <a:extLst>
              <a:ext uri="{FF2B5EF4-FFF2-40B4-BE49-F238E27FC236}">
                <a16:creationId xmlns:a16="http://schemas.microsoft.com/office/drawing/2014/main" id="{21332DB7-1245-884F-A8A8-E8E778EC6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B7451-1438-CB4A-8106-82A64F1C7D7B}" type="slidenum">
              <a:rPr lang="sv-SE" smtClean="0"/>
              <a:t>‹#›</a:t>
            </a:fld>
            <a:endParaRPr lang="sv-SE"/>
          </a:p>
        </p:txBody>
      </p:sp>
    </p:spTree>
    <p:extLst>
      <p:ext uri="{BB962C8B-B14F-4D97-AF65-F5344CB8AC3E}">
        <p14:creationId xmlns:p14="http://schemas.microsoft.com/office/powerpoint/2010/main" val="2006737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ideo" Target="https://www.youtube.com/embed/qI4a9JHO2sc?feature=oembed"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video" Target="https://www.youtube.com/embed/Y_qmCR1so2c?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4373" y="1994565"/>
            <a:ext cx="8003247" cy="1509963"/>
          </a:xfrm>
        </p:spPr>
        <p:txBody>
          <a:bodyPr>
            <a:normAutofit fontScale="90000"/>
          </a:bodyPr>
          <a:lstStyle/>
          <a:p>
            <a:r>
              <a:rPr lang="en-GB" sz="8000" u="none" strike="noStrike">
                <a:effectLst/>
                <a:latin typeface="+mn-lt"/>
              </a:rPr>
              <a:t>Wireless Networking</a:t>
            </a:r>
            <a:endParaRPr lang="en-US" sz="6250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a:latin typeface="+mj-lt"/>
              </a:rPr>
              <a:t>Ambuj Varshney</a:t>
            </a:r>
          </a:p>
          <a:p>
            <a:r>
              <a:rPr lang="en-US" sz="2800">
                <a:latin typeface="+mj-lt"/>
                <a:hlinkClick r:id="rId3"/>
              </a:rPr>
              <a:t>ambujv@nus.edu.sg</a:t>
            </a:r>
            <a:endParaRPr lang="en-US" sz="2800">
              <a:latin typeface="+mj-lt"/>
            </a:endParaRPr>
          </a:p>
          <a:p>
            <a:r>
              <a:rPr lang="en-US">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1</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a:latin typeface="+mn-lt"/>
            </a:endParaRPr>
          </a:p>
        </p:txBody>
      </p:sp>
    </p:spTree>
    <p:extLst>
      <p:ext uri="{BB962C8B-B14F-4D97-AF65-F5344CB8AC3E}">
        <p14:creationId xmlns:p14="http://schemas.microsoft.com/office/powerpoint/2010/main" val="2762166050"/>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29748" y="165770"/>
            <a:ext cx="10332504" cy="1485900"/>
          </a:xfrm>
        </p:spPr>
        <p:txBody>
          <a:bodyPr/>
          <a:lstStyle/>
          <a:p>
            <a:r>
              <a:rPr lang="en-US"/>
              <a:t>Improving B-MAC with X-MAC</a:t>
            </a:r>
            <a:endParaRPr lang="en-SG"/>
          </a:p>
        </p:txBody>
      </p:sp>
      <p:sp>
        <p:nvSpPr>
          <p:cNvPr id="5" name="Content Placeholder 4"/>
          <p:cNvSpPr>
            <a:spLocks noGrp="1"/>
          </p:cNvSpPr>
          <p:nvPr>
            <p:ph idx="1"/>
          </p:nvPr>
        </p:nvSpPr>
        <p:spPr>
          <a:xfrm>
            <a:off x="929748" y="1496219"/>
            <a:ext cx="10159166" cy="2664296"/>
          </a:xfrm>
        </p:spPr>
        <p:txBody>
          <a:bodyPr>
            <a:normAutofit/>
          </a:bodyPr>
          <a:lstStyle/>
          <a:p>
            <a:pPr>
              <a:defRPr/>
            </a:pPr>
            <a:r>
              <a:rPr lang="en-US">
                <a:latin typeface="+mj-lt"/>
              </a:rPr>
              <a:t>X-MAC improves over B-MAC</a:t>
            </a:r>
          </a:p>
          <a:p>
            <a:pPr lvl="1">
              <a:defRPr/>
            </a:pPr>
            <a:r>
              <a:rPr lang="en-US">
                <a:latin typeface="+mj-lt"/>
              </a:rPr>
              <a:t>Sender transmits many “probes” with gaps between probes. Each probe contains address of intended receiver </a:t>
            </a:r>
          </a:p>
          <a:p>
            <a:pPr lvl="1">
              <a:defRPr/>
            </a:pPr>
            <a:r>
              <a:rPr lang="en-US">
                <a:latin typeface="+mj-lt"/>
              </a:rPr>
              <a:t>Receiver checks address embedded in probe, sends acks if it is the destination during the gap period between probes</a:t>
            </a:r>
          </a:p>
          <a:p>
            <a:pPr lvl="1">
              <a:defRPr/>
            </a:pPr>
            <a:r>
              <a:rPr lang="en-US">
                <a:latin typeface="+mj-lt"/>
              </a:rPr>
              <a:t>Sender transmits DATA, receive replies with Ack to complete data transfer </a:t>
            </a:r>
          </a:p>
        </p:txBody>
      </p:sp>
      <p:pic>
        <p:nvPicPr>
          <p:cNvPr id="194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847" y="4160515"/>
            <a:ext cx="8244519"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82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460"/>
                                        </p:tgtEl>
                                        <p:attrNameLst>
                                          <p:attrName>style.visibility</p:attrName>
                                        </p:attrNameLst>
                                      </p:cBhvr>
                                      <p:to>
                                        <p:strVal val="visible"/>
                                      </p:to>
                                    </p:set>
                                    <p:animEffect transition="in" filter="fade">
                                      <p:cBhvr>
                                        <p:cTn id="19"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4D4B4-4D66-54F9-4147-930E71C13D7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7628C6-0080-E9B4-183A-D41863BB9ACE}"/>
              </a:ext>
            </a:extLst>
          </p:cNvPr>
          <p:cNvSpPr>
            <a:spLocks noGrp="1"/>
          </p:cNvSpPr>
          <p:nvPr>
            <p:ph idx="1"/>
          </p:nvPr>
        </p:nvSpPr>
        <p:spPr>
          <a:xfrm>
            <a:off x="838200" y="1864427"/>
            <a:ext cx="11050138" cy="3129145"/>
          </a:xfrm>
        </p:spPr>
        <p:txBody>
          <a:bodyPr>
            <a:normAutofit/>
          </a:bodyPr>
          <a:lstStyle/>
          <a:p>
            <a:r>
              <a:rPr lang="en-US" dirty="0"/>
              <a:t>General course information and updates</a:t>
            </a:r>
          </a:p>
          <a:p>
            <a:r>
              <a:rPr lang="en-US" dirty="0">
                <a:sym typeface="Wingdings" pitchFamily="2" charset="2"/>
              </a:rPr>
              <a:t>Let us review what we had covered the last lecture</a:t>
            </a:r>
          </a:p>
          <a:p>
            <a:r>
              <a:rPr lang="en-US" dirty="0">
                <a:sym typeface="Wingdings" pitchFamily="2" charset="2"/>
              </a:rPr>
              <a:t>Localization continued</a:t>
            </a:r>
            <a:endParaRPr lang="en-US" dirty="0">
              <a:latin typeface="+mj-lt"/>
              <a:sym typeface="Wingdings" pitchFamily="2" charset="2"/>
            </a:endParaRPr>
          </a:p>
          <a:p>
            <a:r>
              <a:rPr lang="en-US" dirty="0">
                <a:latin typeface="+mj-lt"/>
                <a:sym typeface="Wingdings" pitchFamily="2" charset="2"/>
              </a:rPr>
              <a:t>Node discovery</a:t>
            </a:r>
          </a:p>
          <a:p>
            <a:r>
              <a:rPr lang="en-US" dirty="0">
                <a:sym typeface="Wingdings" pitchFamily="2" charset="2"/>
              </a:rPr>
              <a:t>Wide Area Networks</a:t>
            </a:r>
            <a:endParaRPr lang="en-US" dirty="0">
              <a:latin typeface="+mj-lt"/>
              <a:sym typeface="Wingdings" pitchFamily="2" charset="2"/>
            </a:endParaRPr>
          </a:p>
          <a:p>
            <a:r>
              <a:rPr lang="en-US" b="1" dirty="0">
                <a:sym typeface="Wingdings" pitchFamily="2" charset="2"/>
              </a:rPr>
              <a:t>Routing</a:t>
            </a:r>
            <a:endParaRPr lang="en-US" b="1" dirty="0">
              <a:latin typeface="+mj-lt"/>
              <a:sym typeface="Wingdings" pitchFamily="2" charset="2"/>
            </a:endParaRPr>
          </a:p>
        </p:txBody>
      </p:sp>
      <p:sp>
        <p:nvSpPr>
          <p:cNvPr id="12" name="Slide Number Placeholder 11">
            <a:extLst>
              <a:ext uri="{FF2B5EF4-FFF2-40B4-BE49-F238E27FC236}">
                <a16:creationId xmlns:a16="http://schemas.microsoft.com/office/drawing/2014/main" id="{4E57BA02-97FD-A33E-258C-91FA7A521D9B}"/>
              </a:ext>
            </a:extLst>
          </p:cNvPr>
          <p:cNvSpPr>
            <a:spLocks noGrp="1"/>
          </p:cNvSpPr>
          <p:nvPr>
            <p:ph type="sldNum" sz="quarter" idx="12"/>
          </p:nvPr>
        </p:nvSpPr>
        <p:spPr/>
        <p:txBody>
          <a:bodyPr/>
          <a:lstStyle/>
          <a:p>
            <a:fld id="{687B7451-1438-CB4A-8106-82A64F1C7D7B}" type="slidenum">
              <a:rPr lang="sv-SE" smtClean="0"/>
              <a:t>100</a:t>
            </a:fld>
            <a:endParaRPr lang="sv-SE" dirty="0"/>
          </a:p>
        </p:txBody>
      </p:sp>
      <p:sp>
        <p:nvSpPr>
          <p:cNvPr id="5" name="Title 4">
            <a:extLst>
              <a:ext uri="{FF2B5EF4-FFF2-40B4-BE49-F238E27FC236}">
                <a16:creationId xmlns:a16="http://schemas.microsoft.com/office/drawing/2014/main" id="{928EC48F-DF36-7673-1DF7-76C0088094C1}"/>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D9FE2DBE-6BBE-B536-B907-C579EEA20729}"/>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0144980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2126" y="3102883"/>
            <a:ext cx="9367748" cy="1693324"/>
          </a:xfrm>
        </p:spPr>
        <p:txBody>
          <a:bodyPr>
            <a:normAutofit/>
          </a:bodyPr>
          <a:lstStyle/>
          <a:p>
            <a:pPr marL="0" indent="0" algn="ctr">
              <a:buNone/>
            </a:pPr>
            <a:r>
              <a:rPr lang="en-US" sz="4800"/>
              <a:t>Routing</a:t>
            </a:r>
          </a:p>
          <a:p>
            <a:pPr marL="457200" indent="-457200">
              <a:buFont typeface="+mj-lt"/>
              <a:buAutoNum type="arabicPeriod"/>
            </a:pPr>
            <a:endParaRPr lang="en-US" sz="2000">
              <a:latin typeface="+mj-lt"/>
            </a:endParaRPr>
          </a:p>
          <a:p>
            <a:endParaRPr lang="en-US">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101</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err="1"/>
              <a:t>ambujv@nus.edu.sg</a:t>
            </a:r>
            <a:endParaRPr lang="sv-SE"/>
          </a:p>
        </p:txBody>
      </p:sp>
    </p:spTree>
    <p:extLst>
      <p:ext uri="{BB962C8B-B14F-4D97-AF65-F5344CB8AC3E}">
        <p14:creationId xmlns:p14="http://schemas.microsoft.com/office/powerpoint/2010/main" val="41155260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3A185-21E6-4AF0-968D-DB18D5CA0D4E}"/>
              </a:ext>
            </a:extLst>
          </p:cNvPr>
          <p:cNvSpPr>
            <a:spLocks noGrp="1"/>
          </p:cNvSpPr>
          <p:nvPr>
            <p:ph type="title"/>
          </p:nvPr>
        </p:nvSpPr>
        <p:spPr/>
        <p:txBody>
          <a:bodyPr/>
          <a:lstStyle/>
          <a:p>
            <a:r>
              <a:rPr lang="en-US" dirty="0"/>
              <a:t>What do you mean by routing?</a:t>
            </a:r>
          </a:p>
        </p:txBody>
      </p:sp>
      <p:sp>
        <p:nvSpPr>
          <p:cNvPr id="3" name="Content Placeholder 2">
            <a:extLst>
              <a:ext uri="{FF2B5EF4-FFF2-40B4-BE49-F238E27FC236}">
                <a16:creationId xmlns:a16="http://schemas.microsoft.com/office/drawing/2014/main" id="{3DD8D21A-ECF9-4450-A1E0-C4CA74E583BF}"/>
              </a:ext>
            </a:extLst>
          </p:cNvPr>
          <p:cNvSpPr>
            <a:spLocks noGrp="1"/>
          </p:cNvSpPr>
          <p:nvPr>
            <p:ph idx="1"/>
          </p:nvPr>
        </p:nvSpPr>
        <p:spPr>
          <a:xfrm>
            <a:off x="838200" y="1825625"/>
            <a:ext cx="10515600" cy="4667250"/>
          </a:xfrm>
        </p:spPr>
        <p:txBody>
          <a:bodyPr/>
          <a:lstStyle/>
          <a:p>
            <a:r>
              <a:rPr lang="en-US" dirty="0">
                <a:latin typeface="+mj-lt"/>
              </a:rPr>
              <a:t>Have a packet, have a destination, how do we network them?</a:t>
            </a:r>
          </a:p>
          <a:p>
            <a:r>
              <a:rPr lang="en-SG" dirty="0">
                <a:latin typeface="+mj-lt"/>
              </a:rPr>
              <a:t>Routing is trivial if all nodes are connected to each other</a:t>
            </a:r>
          </a:p>
          <a:p>
            <a:r>
              <a:rPr lang="en-SG" b="1" dirty="0">
                <a:latin typeface="+mj-lt"/>
              </a:rPr>
              <a:t>Problem</a:t>
            </a:r>
            <a:r>
              <a:rPr lang="en-SG" dirty="0">
                <a:latin typeface="+mj-lt"/>
              </a:rPr>
              <a:t>: if N nodes, need N(N-1) or O(N</a:t>
            </a:r>
            <a:r>
              <a:rPr lang="en-SG" baseline="30000" dirty="0">
                <a:latin typeface="+mj-lt"/>
              </a:rPr>
              <a:t>2</a:t>
            </a:r>
            <a:r>
              <a:rPr lang="en-SG" dirty="0">
                <a:latin typeface="+mj-lt"/>
              </a:rPr>
              <a:t>) (</a:t>
            </a:r>
            <a:r>
              <a:rPr lang="en-SG" dirty="0" err="1">
                <a:latin typeface="+mj-lt"/>
              </a:rPr>
              <a:t>uni</a:t>
            </a:r>
            <a:r>
              <a:rPr lang="en-SG" dirty="0">
                <a:latin typeface="+mj-lt"/>
              </a:rPr>
              <a:t>-directional) links</a:t>
            </a:r>
          </a:p>
          <a:p>
            <a:endParaRPr lang="en-SG" dirty="0">
              <a:latin typeface="+mj-lt"/>
            </a:endParaRPr>
          </a:p>
          <a:p>
            <a:endParaRPr lang="en-US" dirty="0">
              <a:latin typeface="+mj-lt"/>
            </a:endParaRPr>
          </a:p>
          <a:p>
            <a:endParaRPr lang="en-US" dirty="0">
              <a:latin typeface="+mj-lt"/>
            </a:endParaRPr>
          </a:p>
          <a:p>
            <a:r>
              <a:rPr lang="en-US" dirty="0"/>
              <a:t>Trivial for wireless, but number of links may grow.</a:t>
            </a:r>
            <a:endParaRPr lang="en-US" dirty="0">
              <a:latin typeface="+mj-lt"/>
            </a:endParaRPr>
          </a:p>
          <a:p>
            <a:pPr lvl="1"/>
            <a:r>
              <a:rPr lang="en-US" b="1" dirty="0">
                <a:latin typeface="+mj-lt"/>
              </a:rPr>
              <a:t>Simple techniques:  </a:t>
            </a:r>
            <a:r>
              <a:rPr lang="en-US" dirty="0">
                <a:latin typeface="+mj-lt"/>
              </a:rPr>
              <a:t>broadcast, tree structures</a:t>
            </a:r>
          </a:p>
          <a:p>
            <a:pPr lvl="1"/>
            <a:r>
              <a:rPr lang="en-US" b="1" dirty="0">
                <a:latin typeface="+mj-lt"/>
              </a:rPr>
              <a:t>Mesh techniques:  </a:t>
            </a:r>
            <a:r>
              <a:rPr lang="en-US" dirty="0">
                <a:latin typeface="+mj-lt"/>
              </a:rPr>
              <a:t>understand available routes and select a “good” one</a:t>
            </a:r>
          </a:p>
        </p:txBody>
      </p:sp>
      <p:sp>
        <p:nvSpPr>
          <p:cNvPr id="4" name="Slide Number Placeholder 3">
            <a:extLst>
              <a:ext uri="{FF2B5EF4-FFF2-40B4-BE49-F238E27FC236}">
                <a16:creationId xmlns:a16="http://schemas.microsoft.com/office/drawing/2014/main" id="{3C0401D4-9551-485B-A3CB-68AF3CF5258C}"/>
              </a:ext>
            </a:extLst>
          </p:cNvPr>
          <p:cNvSpPr>
            <a:spLocks noGrp="1"/>
          </p:cNvSpPr>
          <p:nvPr>
            <p:ph type="sldNum" sz="quarter" idx="12"/>
          </p:nvPr>
        </p:nvSpPr>
        <p:spPr/>
        <p:txBody>
          <a:bodyPr/>
          <a:lstStyle/>
          <a:p>
            <a:fld id="{0778C724-3839-4D76-A707-B4C23905D055}" type="slidenum">
              <a:rPr lang="en-US" smtClean="0"/>
              <a:t>102</a:t>
            </a:fld>
            <a:endParaRPr lang="en-US"/>
          </a:p>
        </p:txBody>
      </p:sp>
      <p:sp>
        <p:nvSpPr>
          <p:cNvPr id="5" name="Oval 4">
            <a:extLst>
              <a:ext uri="{FF2B5EF4-FFF2-40B4-BE49-F238E27FC236}">
                <a16:creationId xmlns:a16="http://schemas.microsoft.com/office/drawing/2014/main" id="{B86BCC70-55E4-9C20-D11B-36538051DEC8}"/>
              </a:ext>
            </a:extLst>
          </p:cNvPr>
          <p:cNvSpPr/>
          <p:nvPr/>
        </p:nvSpPr>
        <p:spPr>
          <a:xfrm>
            <a:off x="5308847" y="3299772"/>
            <a:ext cx="288032" cy="288032"/>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Oval 5">
            <a:extLst>
              <a:ext uri="{FF2B5EF4-FFF2-40B4-BE49-F238E27FC236}">
                <a16:creationId xmlns:a16="http://schemas.microsoft.com/office/drawing/2014/main" id="{7870DB58-7E5D-FB5B-7CA4-08AE5E3E913C}"/>
              </a:ext>
            </a:extLst>
          </p:cNvPr>
          <p:cNvSpPr/>
          <p:nvPr/>
        </p:nvSpPr>
        <p:spPr>
          <a:xfrm>
            <a:off x="6604991" y="3293602"/>
            <a:ext cx="288032" cy="288032"/>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Oval 6">
            <a:extLst>
              <a:ext uri="{FF2B5EF4-FFF2-40B4-BE49-F238E27FC236}">
                <a16:creationId xmlns:a16="http://schemas.microsoft.com/office/drawing/2014/main" id="{3DCDD139-E3E4-620F-C541-8C8E2F3B3B5F}"/>
              </a:ext>
            </a:extLst>
          </p:cNvPr>
          <p:cNvSpPr/>
          <p:nvPr/>
        </p:nvSpPr>
        <p:spPr>
          <a:xfrm>
            <a:off x="5303912" y="4464730"/>
            <a:ext cx="288032" cy="288032"/>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Oval 7">
            <a:extLst>
              <a:ext uri="{FF2B5EF4-FFF2-40B4-BE49-F238E27FC236}">
                <a16:creationId xmlns:a16="http://schemas.microsoft.com/office/drawing/2014/main" id="{69BD343D-06DA-88DD-1A1B-7F3ADD288FED}"/>
              </a:ext>
            </a:extLst>
          </p:cNvPr>
          <p:cNvSpPr/>
          <p:nvPr/>
        </p:nvSpPr>
        <p:spPr>
          <a:xfrm>
            <a:off x="6600056" y="4458560"/>
            <a:ext cx="288032" cy="288032"/>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9" name="Straight Connector 8">
            <a:extLst>
              <a:ext uri="{FF2B5EF4-FFF2-40B4-BE49-F238E27FC236}">
                <a16:creationId xmlns:a16="http://schemas.microsoft.com/office/drawing/2014/main" id="{4CFF97B1-733C-EAE7-177D-7B9198DB4BF9}"/>
              </a:ext>
            </a:extLst>
          </p:cNvPr>
          <p:cNvCxnSpPr/>
          <p:nvPr/>
        </p:nvCxnSpPr>
        <p:spPr>
          <a:xfrm>
            <a:off x="5591944" y="3429000"/>
            <a:ext cx="10081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DAE20CE-CEB0-BBDF-2798-E07171FAA95B}"/>
              </a:ext>
            </a:extLst>
          </p:cNvPr>
          <p:cNvCxnSpPr/>
          <p:nvPr/>
        </p:nvCxnSpPr>
        <p:spPr>
          <a:xfrm>
            <a:off x="5591944" y="4608746"/>
            <a:ext cx="10081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2FFB4A-2566-3AC1-ADBD-C86FB5E9DF54}"/>
              </a:ext>
            </a:extLst>
          </p:cNvPr>
          <p:cNvCxnSpPr>
            <a:endCxn id="7" idx="0"/>
          </p:cNvCxnSpPr>
          <p:nvPr/>
        </p:nvCxnSpPr>
        <p:spPr>
          <a:xfrm flipH="1">
            <a:off x="5447929" y="3581634"/>
            <a:ext cx="4935" cy="8830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52EDB56-AB82-77CB-583F-E8EFAAC35C3B}"/>
              </a:ext>
            </a:extLst>
          </p:cNvPr>
          <p:cNvCxnSpPr>
            <a:stCxn id="6" idx="4"/>
            <a:endCxn id="8" idx="0"/>
          </p:cNvCxnSpPr>
          <p:nvPr/>
        </p:nvCxnSpPr>
        <p:spPr>
          <a:xfrm flipH="1">
            <a:off x="6744073" y="3581634"/>
            <a:ext cx="4935" cy="8769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6B56AF-C8AC-1E5A-5926-59A16579FA1C}"/>
              </a:ext>
            </a:extLst>
          </p:cNvPr>
          <p:cNvCxnSpPr>
            <a:stCxn id="5" idx="5"/>
            <a:endCxn id="8" idx="1"/>
          </p:cNvCxnSpPr>
          <p:nvPr/>
        </p:nvCxnSpPr>
        <p:spPr>
          <a:xfrm>
            <a:off x="5554699" y="3545623"/>
            <a:ext cx="1087539" cy="95511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CC33AA2-D7D7-9BE4-85B3-27A9165C60A3}"/>
              </a:ext>
            </a:extLst>
          </p:cNvPr>
          <p:cNvCxnSpPr>
            <a:stCxn id="6" idx="3"/>
            <a:endCxn id="7" idx="7"/>
          </p:cNvCxnSpPr>
          <p:nvPr/>
        </p:nvCxnSpPr>
        <p:spPr>
          <a:xfrm flipH="1">
            <a:off x="5549764" y="3539453"/>
            <a:ext cx="1097409" cy="96745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6575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DDD14F-9546-4B00-8B2B-1445AD3E0224}"/>
              </a:ext>
            </a:extLst>
          </p:cNvPr>
          <p:cNvSpPr>
            <a:spLocks noGrp="1"/>
          </p:cNvSpPr>
          <p:nvPr>
            <p:ph idx="1"/>
          </p:nvPr>
        </p:nvSpPr>
        <p:spPr>
          <a:xfrm>
            <a:off x="587261" y="1488830"/>
            <a:ext cx="10983416" cy="4570966"/>
          </a:xfrm>
        </p:spPr>
        <p:txBody>
          <a:bodyPr>
            <a:normAutofit lnSpcReduction="10000"/>
          </a:bodyPr>
          <a:lstStyle/>
          <a:p>
            <a:r>
              <a:rPr lang="en-SG">
                <a:latin typeface="+mj-lt"/>
              </a:rPr>
              <a:t>Number of links can be reduced significantly with one “BIG” switch with N links and routing is still simple  </a:t>
            </a:r>
          </a:p>
          <a:p>
            <a:endParaRPr lang="en-SG" b="1">
              <a:latin typeface="+mj-lt"/>
            </a:endParaRPr>
          </a:p>
          <a:p>
            <a:r>
              <a:rPr lang="en-SG" b="1">
                <a:latin typeface="+mj-lt"/>
              </a:rPr>
              <a:t>Problem</a:t>
            </a:r>
            <a:r>
              <a:rPr lang="en-SG">
                <a:latin typeface="+mj-lt"/>
              </a:rPr>
              <a:t>: If N is large and nodes can be far apart (think of the Internet) </a:t>
            </a:r>
          </a:p>
          <a:p>
            <a:endParaRPr lang="en-SG">
              <a:latin typeface="+mj-lt"/>
            </a:endParaRPr>
          </a:p>
          <a:p>
            <a:r>
              <a:rPr lang="en-SG">
                <a:latin typeface="+mj-lt"/>
              </a:rPr>
              <a:t>Adding more switches/routers reduces the size of the switches/routers needed and allow network to grow</a:t>
            </a:r>
          </a:p>
          <a:p>
            <a:endParaRPr lang="en-SG"/>
          </a:p>
          <a:p>
            <a:pPr marL="0" indent="0">
              <a:buNone/>
            </a:pPr>
            <a:r>
              <a:rPr lang="en-SG"/>
              <a:t>	</a:t>
            </a:r>
          </a:p>
          <a:p>
            <a:pPr marL="0" indent="0" algn="ctr">
              <a:buNone/>
            </a:pPr>
            <a:r>
              <a:rPr lang="en-SG" sz="3200" b="1"/>
              <a:t>But Routing will be more complex!</a:t>
            </a:r>
          </a:p>
          <a:p>
            <a:pPr marL="0" indent="0">
              <a:buNone/>
            </a:pPr>
            <a:endParaRPr lang="en-SG" b="1"/>
          </a:p>
        </p:txBody>
      </p:sp>
      <p:sp>
        <p:nvSpPr>
          <p:cNvPr id="5" name="Slide Number Placeholder 4">
            <a:extLst>
              <a:ext uri="{FF2B5EF4-FFF2-40B4-BE49-F238E27FC236}">
                <a16:creationId xmlns:a16="http://schemas.microsoft.com/office/drawing/2014/main" id="{424E49F2-B211-4C3E-848B-05A26E45A101}"/>
              </a:ext>
            </a:extLst>
          </p:cNvPr>
          <p:cNvSpPr>
            <a:spLocks noGrp="1"/>
          </p:cNvSpPr>
          <p:nvPr>
            <p:ph type="sldNum" sz="quarter" idx="12"/>
          </p:nvPr>
        </p:nvSpPr>
        <p:spPr/>
        <p:txBody>
          <a:bodyPr/>
          <a:lstStyle/>
          <a:p>
            <a:pPr>
              <a:defRPr/>
            </a:pPr>
            <a:fld id="{545B385C-BF7D-43AC-BB25-6B8CB276FE0D}" type="slidenum">
              <a:rPr lang="en-US" smtClean="0"/>
              <a:pPr>
                <a:defRPr/>
              </a:pPr>
              <a:t>103</a:t>
            </a:fld>
            <a:endParaRPr lang="en-US"/>
          </a:p>
        </p:txBody>
      </p:sp>
      <p:sp>
        <p:nvSpPr>
          <p:cNvPr id="2" name="Title 1">
            <a:extLst>
              <a:ext uri="{FF2B5EF4-FFF2-40B4-BE49-F238E27FC236}">
                <a16:creationId xmlns:a16="http://schemas.microsoft.com/office/drawing/2014/main" id="{6A333353-8879-A8BA-E86B-8D389AD7718C}"/>
              </a:ext>
            </a:extLst>
          </p:cNvPr>
          <p:cNvSpPr>
            <a:spLocks noGrp="1"/>
          </p:cNvSpPr>
          <p:nvPr>
            <p:ph type="title"/>
          </p:nvPr>
        </p:nvSpPr>
        <p:spPr>
          <a:xfrm>
            <a:off x="494323" y="359308"/>
            <a:ext cx="10515600" cy="1325563"/>
          </a:xfrm>
        </p:spPr>
        <p:txBody>
          <a:bodyPr/>
          <a:lstStyle/>
          <a:p>
            <a:r>
              <a:rPr lang="en-US"/>
              <a:t>Performing routing in the wired networks</a:t>
            </a:r>
          </a:p>
        </p:txBody>
      </p:sp>
    </p:spTree>
    <p:extLst>
      <p:ext uri="{BB962C8B-B14F-4D97-AF65-F5344CB8AC3E}">
        <p14:creationId xmlns:p14="http://schemas.microsoft.com/office/powerpoint/2010/main" val="20114975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508EC8-FE95-49CA-9EEE-DA4A8119C14F}"/>
              </a:ext>
            </a:extLst>
          </p:cNvPr>
          <p:cNvSpPr>
            <a:spLocks noGrp="1"/>
          </p:cNvSpPr>
          <p:nvPr>
            <p:ph idx="1"/>
          </p:nvPr>
        </p:nvSpPr>
        <p:spPr>
          <a:xfrm>
            <a:off x="729070" y="1462088"/>
            <a:ext cx="11005729" cy="4968552"/>
          </a:xfrm>
        </p:spPr>
        <p:txBody>
          <a:bodyPr>
            <a:normAutofit/>
          </a:bodyPr>
          <a:lstStyle/>
          <a:p>
            <a:r>
              <a:rPr lang="en-SG">
                <a:latin typeface="+mj-lt"/>
              </a:rPr>
              <a:t>Routing protocols are complex, hard to maintain/debug and incurred significant overhead. More so for wireless networks.</a:t>
            </a:r>
          </a:p>
          <a:p>
            <a:r>
              <a:rPr lang="en-SG">
                <a:latin typeface="+mj-lt"/>
              </a:rPr>
              <a:t>In practice, wireless network deployments are single-hop and routing is trivial. All stations/devices communicating directly with base stations</a:t>
            </a:r>
          </a:p>
          <a:p>
            <a:pPr lvl="1"/>
            <a:r>
              <a:rPr lang="en-SG">
                <a:latin typeface="+mj-lt"/>
              </a:rPr>
              <a:t>Example: </a:t>
            </a:r>
            <a:r>
              <a:rPr lang="en-SG" err="1">
                <a:latin typeface="+mj-lt"/>
              </a:rPr>
              <a:t>WiFi</a:t>
            </a:r>
            <a:r>
              <a:rPr lang="en-SG">
                <a:latin typeface="+mj-lt"/>
              </a:rPr>
              <a:t>, Cellular Network, </a:t>
            </a:r>
            <a:r>
              <a:rPr lang="en-SG" err="1">
                <a:latin typeface="+mj-lt"/>
              </a:rPr>
              <a:t>LoRa</a:t>
            </a:r>
            <a:endParaRPr lang="en-SG">
              <a:latin typeface="+mj-lt"/>
            </a:endParaRPr>
          </a:p>
          <a:p>
            <a:pPr lvl="1"/>
            <a:r>
              <a:rPr lang="en-SG">
                <a:latin typeface="+mj-lt"/>
              </a:rPr>
              <a:t>Can one-hop communication be always sufficient by using sufficiently long range radio and large number of base stations?  </a:t>
            </a:r>
          </a:p>
          <a:p>
            <a:endParaRPr lang="en-SG">
              <a:latin typeface="+mj-lt"/>
            </a:endParaRPr>
          </a:p>
          <a:p>
            <a:r>
              <a:rPr lang="en-SG">
                <a:latin typeface="+mj-lt"/>
              </a:rPr>
              <a:t>Why multi-hop routing? </a:t>
            </a:r>
          </a:p>
          <a:p>
            <a:pPr lvl="1"/>
            <a:r>
              <a:rPr lang="en-SG">
                <a:latin typeface="+mj-lt"/>
              </a:rPr>
              <a:t>is strictly better in terms of reach/coverage for the same number of base stations</a:t>
            </a:r>
          </a:p>
          <a:p>
            <a:pPr lvl="1"/>
            <a:r>
              <a:rPr lang="en-SG">
                <a:latin typeface="+mj-lt"/>
              </a:rPr>
              <a:t>provides more routes, potentially more robust</a:t>
            </a:r>
          </a:p>
          <a:p>
            <a:pPr marL="0" indent="0">
              <a:buNone/>
            </a:pPr>
            <a:endParaRPr lang="en-SG"/>
          </a:p>
          <a:p>
            <a:endParaRPr lang="en-SG"/>
          </a:p>
        </p:txBody>
      </p:sp>
      <p:sp>
        <p:nvSpPr>
          <p:cNvPr id="5" name="Slide Number Placeholder 4">
            <a:extLst>
              <a:ext uri="{FF2B5EF4-FFF2-40B4-BE49-F238E27FC236}">
                <a16:creationId xmlns:a16="http://schemas.microsoft.com/office/drawing/2014/main" id="{1D120901-7431-4CCC-987D-9A0BDBFF8082}"/>
              </a:ext>
            </a:extLst>
          </p:cNvPr>
          <p:cNvSpPr>
            <a:spLocks noGrp="1"/>
          </p:cNvSpPr>
          <p:nvPr>
            <p:ph type="sldNum" sz="quarter" idx="12"/>
          </p:nvPr>
        </p:nvSpPr>
        <p:spPr/>
        <p:txBody>
          <a:bodyPr/>
          <a:lstStyle/>
          <a:p>
            <a:pPr>
              <a:defRPr/>
            </a:pPr>
            <a:fld id="{545B385C-BF7D-43AC-BB25-6B8CB276FE0D}" type="slidenum">
              <a:rPr lang="en-US" smtClean="0"/>
              <a:pPr>
                <a:defRPr/>
              </a:pPr>
              <a:t>104</a:t>
            </a:fld>
            <a:endParaRPr lang="en-US"/>
          </a:p>
        </p:txBody>
      </p:sp>
      <p:sp>
        <p:nvSpPr>
          <p:cNvPr id="7" name="Title 1">
            <a:extLst>
              <a:ext uri="{FF2B5EF4-FFF2-40B4-BE49-F238E27FC236}">
                <a16:creationId xmlns:a16="http://schemas.microsoft.com/office/drawing/2014/main" id="{AEEFB5DA-E081-94E8-94F6-440C3FE46E28}"/>
              </a:ext>
            </a:extLst>
          </p:cNvPr>
          <p:cNvSpPr>
            <a:spLocks noGrp="1"/>
          </p:cNvSpPr>
          <p:nvPr>
            <p:ph type="title"/>
          </p:nvPr>
        </p:nvSpPr>
        <p:spPr>
          <a:xfrm>
            <a:off x="729071" y="224448"/>
            <a:ext cx="10515600" cy="1325563"/>
          </a:xfrm>
        </p:spPr>
        <p:txBody>
          <a:bodyPr/>
          <a:lstStyle/>
          <a:p>
            <a:r>
              <a:rPr lang="en-US"/>
              <a:t>Performing routing in the wireless networks</a:t>
            </a:r>
          </a:p>
        </p:txBody>
      </p:sp>
    </p:spTree>
    <p:extLst>
      <p:ext uri="{BB962C8B-B14F-4D97-AF65-F5344CB8AC3E}">
        <p14:creationId xmlns:p14="http://schemas.microsoft.com/office/powerpoint/2010/main" val="9358436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122613" y="1884363"/>
            <a:ext cx="5943600" cy="685800"/>
            <a:chOff x="1200" y="2064"/>
            <a:chExt cx="3072" cy="384"/>
          </a:xfrm>
        </p:grpSpPr>
        <p:sp>
          <p:nvSpPr>
            <p:cNvPr id="18449" name="Oval 5"/>
            <p:cNvSpPr>
              <a:spLocks noChangeArrowheads="1"/>
            </p:cNvSpPr>
            <p:nvPr/>
          </p:nvSpPr>
          <p:spPr bwMode="auto">
            <a:xfrm>
              <a:off x="1200" y="2064"/>
              <a:ext cx="384" cy="384"/>
            </a:xfrm>
            <a:prstGeom prst="ellipse">
              <a:avLst/>
            </a:prstGeom>
            <a:solidFill>
              <a:srgbClr val="FFFF66"/>
            </a:solidFill>
            <a:ln w="28575">
              <a:solidFill>
                <a:srgbClr val="000099"/>
              </a:solidFill>
              <a:round/>
              <a:headEnd/>
              <a:tailEnd/>
            </a:ln>
          </p:spPr>
          <p:txBody>
            <a:bodyPr wrap="none" anchor="ctr"/>
            <a:lstStyle>
              <a:lvl1pPr>
                <a:defRPr sz="2400" b="1">
                  <a:solidFill>
                    <a:srgbClr val="FFCC99"/>
                  </a:solidFill>
                  <a:latin typeface="Times New Roman" panose="02020603050405020304" pitchFamily="18" charset="0"/>
                </a:defRPr>
              </a:lvl1pPr>
              <a:lvl2pPr marL="742950" indent="-285750">
                <a:defRPr sz="2400" b="1">
                  <a:solidFill>
                    <a:srgbClr val="FFCC99"/>
                  </a:solidFill>
                  <a:latin typeface="Times New Roman" panose="02020603050405020304" pitchFamily="18" charset="0"/>
                </a:defRPr>
              </a:lvl2pPr>
              <a:lvl3pPr marL="1143000" indent="-228600">
                <a:defRPr sz="2400" b="1">
                  <a:solidFill>
                    <a:srgbClr val="FFCC99"/>
                  </a:solidFill>
                  <a:latin typeface="Times New Roman" panose="02020603050405020304" pitchFamily="18" charset="0"/>
                </a:defRPr>
              </a:lvl3pPr>
              <a:lvl4pPr marL="1600200" indent="-228600">
                <a:defRPr sz="2400" b="1">
                  <a:solidFill>
                    <a:srgbClr val="FFCC99"/>
                  </a:solidFill>
                  <a:latin typeface="Times New Roman" panose="02020603050405020304" pitchFamily="18" charset="0"/>
                </a:defRPr>
              </a:lvl4pPr>
              <a:lvl5pPr marL="2057400" indent="-228600">
                <a:defRPr sz="2400" b="1">
                  <a:solidFill>
                    <a:srgbClr val="FFCC99"/>
                  </a:solidFill>
                  <a:latin typeface="Times New Roman" panose="02020603050405020304" pitchFamily="18" charset="0"/>
                </a:defRPr>
              </a:lvl5pPr>
              <a:lvl6pPr marL="2514600" indent="-228600" eaLnBrk="0" fontAlgn="base" hangingPunct="0">
                <a:spcBef>
                  <a:spcPct val="0"/>
                </a:spcBef>
                <a:spcAft>
                  <a:spcPct val="0"/>
                </a:spcAft>
                <a:defRPr sz="2400" b="1">
                  <a:solidFill>
                    <a:srgbClr val="FFCC99"/>
                  </a:solidFill>
                  <a:latin typeface="Times New Roman" panose="02020603050405020304" pitchFamily="18" charset="0"/>
                </a:defRPr>
              </a:lvl6pPr>
              <a:lvl7pPr marL="2971800" indent="-228600" eaLnBrk="0" fontAlgn="base" hangingPunct="0">
                <a:spcBef>
                  <a:spcPct val="0"/>
                </a:spcBef>
                <a:spcAft>
                  <a:spcPct val="0"/>
                </a:spcAft>
                <a:defRPr sz="2400" b="1">
                  <a:solidFill>
                    <a:srgbClr val="FFCC99"/>
                  </a:solidFill>
                  <a:latin typeface="Times New Roman" panose="02020603050405020304" pitchFamily="18" charset="0"/>
                </a:defRPr>
              </a:lvl7pPr>
              <a:lvl8pPr marL="3429000" indent="-228600" eaLnBrk="0" fontAlgn="base" hangingPunct="0">
                <a:spcBef>
                  <a:spcPct val="0"/>
                </a:spcBef>
                <a:spcAft>
                  <a:spcPct val="0"/>
                </a:spcAft>
                <a:defRPr sz="2400" b="1">
                  <a:solidFill>
                    <a:srgbClr val="FFCC99"/>
                  </a:solidFill>
                  <a:latin typeface="Times New Roman" panose="02020603050405020304" pitchFamily="18" charset="0"/>
                </a:defRPr>
              </a:lvl8pPr>
              <a:lvl9pPr marL="3886200" indent="-228600" eaLnBrk="0" fontAlgn="base" hangingPunct="0">
                <a:spcBef>
                  <a:spcPct val="0"/>
                </a:spcBef>
                <a:spcAft>
                  <a:spcPct val="0"/>
                </a:spcAft>
                <a:defRPr sz="2400" b="1">
                  <a:solidFill>
                    <a:srgbClr val="FFCC99"/>
                  </a:solidFill>
                  <a:latin typeface="Times New Roman" panose="02020603050405020304" pitchFamily="18" charset="0"/>
                </a:defRPr>
              </a:lvl9pPr>
            </a:lstStyle>
            <a:p>
              <a:pPr eaLnBrk="1" hangingPunct="1"/>
              <a:r>
                <a:rPr lang="en-US" altLang="ko-KR" sz="2000">
                  <a:solidFill>
                    <a:srgbClr val="000099"/>
                  </a:solidFill>
                  <a:latin typeface="Arial" panose="020B0604020202020204" pitchFamily="34" charset="0"/>
                  <a:ea typeface="굴림" panose="020B0600000101010101" pitchFamily="34" charset="-127"/>
                </a:rPr>
                <a:t> A</a:t>
              </a:r>
            </a:p>
          </p:txBody>
        </p:sp>
        <p:sp>
          <p:nvSpPr>
            <p:cNvPr id="18450" name="Oval 7"/>
            <p:cNvSpPr>
              <a:spLocks noChangeArrowheads="1"/>
            </p:cNvSpPr>
            <p:nvPr/>
          </p:nvSpPr>
          <p:spPr bwMode="auto">
            <a:xfrm>
              <a:off x="3888" y="2064"/>
              <a:ext cx="384" cy="384"/>
            </a:xfrm>
            <a:prstGeom prst="ellipse">
              <a:avLst/>
            </a:prstGeom>
            <a:solidFill>
              <a:srgbClr val="FFFF66"/>
            </a:solidFill>
            <a:ln w="28575">
              <a:solidFill>
                <a:srgbClr val="000099"/>
              </a:solidFill>
              <a:round/>
              <a:headEnd/>
              <a:tailEnd/>
            </a:ln>
          </p:spPr>
          <p:txBody>
            <a:bodyPr wrap="none" anchor="ctr"/>
            <a:lstStyle>
              <a:lvl1pPr>
                <a:defRPr sz="2400" b="1">
                  <a:solidFill>
                    <a:srgbClr val="FFCC99"/>
                  </a:solidFill>
                  <a:latin typeface="Times New Roman" panose="02020603050405020304" pitchFamily="18" charset="0"/>
                </a:defRPr>
              </a:lvl1pPr>
              <a:lvl2pPr marL="742950" indent="-285750">
                <a:defRPr sz="2400" b="1">
                  <a:solidFill>
                    <a:srgbClr val="FFCC99"/>
                  </a:solidFill>
                  <a:latin typeface="Times New Roman" panose="02020603050405020304" pitchFamily="18" charset="0"/>
                </a:defRPr>
              </a:lvl2pPr>
              <a:lvl3pPr marL="1143000" indent="-228600">
                <a:defRPr sz="2400" b="1">
                  <a:solidFill>
                    <a:srgbClr val="FFCC99"/>
                  </a:solidFill>
                  <a:latin typeface="Times New Roman" panose="02020603050405020304" pitchFamily="18" charset="0"/>
                </a:defRPr>
              </a:lvl3pPr>
              <a:lvl4pPr marL="1600200" indent="-228600">
                <a:defRPr sz="2400" b="1">
                  <a:solidFill>
                    <a:srgbClr val="FFCC99"/>
                  </a:solidFill>
                  <a:latin typeface="Times New Roman" panose="02020603050405020304" pitchFamily="18" charset="0"/>
                </a:defRPr>
              </a:lvl4pPr>
              <a:lvl5pPr marL="2057400" indent="-228600">
                <a:defRPr sz="2400" b="1">
                  <a:solidFill>
                    <a:srgbClr val="FFCC99"/>
                  </a:solidFill>
                  <a:latin typeface="Times New Roman" panose="02020603050405020304" pitchFamily="18" charset="0"/>
                </a:defRPr>
              </a:lvl5pPr>
              <a:lvl6pPr marL="2514600" indent="-228600" eaLnBrk="0" fontAlgn="base" hangingPunct="0">
                <a:spcBef>
                  <a:spcPct val="0"/>
                </a:spcBef>
                <a:spcAft>
                  <a:spcPct val="0"/>
                </a:spcAft>
                <a:defRPr sz="2400" b="1">
                  <a:solidFill>
                    <a:srgbClr val="FFCC99"/>
                  </a:solidFill>
                  <a:latin typeface="Times New Roman" panose="02020603050405020304" pitchFamily="18" charset="0"/>
                </a:defRPr>
              </a:lvl6pPr>
              <a:lvl7pPr marL="2971800" indent="-228600" eaLnBrk="0" fontAlgn="base" hangingPunct="0">
                <a:spcBef>
                  <a:spcPct val="0"/>
                </a:spcBef>
                <a:spcAft>
                  <a:spcPct val="0"/>
                </a:spcAft>
                <a:defRPr sz="2400" b="1">
                  <a:solidFill>
                    <a:srgbClr val="FFCC99"/>
                  </a:solidFill>
                  <a:latin typeface="Times New Roman" panose="02020603050405020304" pitchFamily="18" charset="0"/>
                </a:defRPr>
              </a:lvl7pPr>
              <a:lvl8pPr marL="3429000" indent="-228600" eaLnBrk="0" fontAlgn="base" hangingPunct="0">
                <a:spcBef>
                  <a:spcPct val="0"/>
                </a:spcBef>
                <a:spcAft>
                  <a:spcPct val="0"/>
                </a:spcAft>
                <a:defRPr sz="2400" b="1">
                  <a:solidFill>
                    <a:srgbClr val="FFCC99"/>
                  </a:solidFill>
                  <a:latin typeface="Times New Roman" panose="02020603050405020304" pitchFamily="18" charset="0"/>
                </a:defRPr>
              </a:lvl8pPr>
              <a:lvl9pPr marL="3886200" indent="-228600" eaLnBrk="0" fontAlgn="base" hangingPunct="0">
                <a:spcBef>
                  <a:spcPct val="0"/>
                </a:spcBef>
                <a:spcAft>
                  <a:spcPct val="0"/>
                </a:spcAft>
                <a:defRPr sz="2400" b="1">
                  <a:solidFill>
                    <a:srgbClr val="FFCC99"/>
                  </a:solidFill>
                  <a:latin typeface="Times New Roman" panose="02020603050405020304" pitchFamily="18" charset="0"/>
                </a:defRPr>
              </a:lvl9pPr>
            </a:lstStyle>
            <a:p>
              <a:pPr eaLnBrk="1" hangingPunct="1"/>
              <a:r>
                <a:rPr lang="en-US" altLang="ko-KR" sz="2000">
                  <a:solidFill>
                    <a:srgbClr val="000099"/>
                  </a:solidFill>
                  <a:latin typeface="Arial" panose="020B0604020202020204" pitchFamily="34" charset="0"/>
                  <a:ea typeface="굴림" panose="020B0600000101010101" pitchFamily="34" charset="-127"/>
                </a:rPr>
                <a:t> B</a:t>
              </a:r>
            </a:p>
          </p:txBody>
        </p:sp>
        <p:sp>
          <p:nvSpPr>
            <p:cNvPr id="18451" name="Line 8"/>
            <p:cNvSpPr>
              <a:spLocks noChangeShapeType="1"/>
            </p:cNvSpPr>
            <p:nvPr/>
          </p:nvSpPr>
          <p:spPr bwMode="auto">
            <a:xfrm>
              <a:off x="1584" y="2256"/>
              <a:ext cx="2300" cy="0"/>
            </a:xfrm>
            <a:prstGeom prst="line">
              <a:avLst/>
            </a:prstGeom>
            <a:noFill/>
            <a:ln w="28575">
              <a:solidFill>
                <a:srgbClr val="000099"/>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19"/>
          <p:cNvGrpSpPr>
            <a:grpSpLocks/>
          </p:cNvGrpSpPr>
          <p:nvPr/>
        </p:nvGrpSpPr>
        <p:grpSpPr bwMode="auto">
          <a:xfrm>
            <a:off x="3198814" y="3789363"/>
            <a:ext cx="5672137" cy="609600"/>
            <a:chOff x="1981200" y="3581400"/>
            <a:chExt cx="5672336" cy="609600"/>
          </a:xfrm>
        </p:grpSpPr>
        <p:sp>
          <p:nvSpPr>
            <p:cNvPr id="18440" name="Oval 5"/>
            <p:cNvSpPr>
              <a:spLocks noChangeArrowheads="1"/>
            </p:cNvSpPr>
            <p:nvPr/>
          </p:nvSpPr>
          <p:spPr bwMode="auto">
            <a:xfrm>
              <a:off x="1981200" y="3581400"/>
              <a:ext cx="566936" cy="609600"/>
            </a:xfrm>
            <a:prstGeom prst="ellipse">
              <a:avLst/>
            </a:prstGeom>
            <a:solidFill>
              <a:srgbClr val="FFFF66"/>
            </a:solidFill>
            <a:ln w="28575">
              <a:solidFill>
                <a:srgbClr val="000099"/>
              </a:solidFill>
              <a:round/>
              <a:headEnd/>
              <a:tailEnd/>
            </a:ln>
          </p:spPr>
          <p:txBody>
            <a:bodyPr wrap="none" anchor="ctr"/>
            <a:lstStyle>
              <a:lvl1pPr>
                <a:defRPr sz="2400" b="1">
                  <a:solidFill>
                    <a:srgbClr val="FFCC99"/>
                  </a:solidFill>
                  <a:latin typeface="Times New Roman" panose="02020603050405020304" pitchFamily="18" charset="0"/>
                </a:defRPr>
              </a:lvl1pPr>
              <a:lvl2pPr marL="742950" indent="-285750">
                <a:defRPr sz="2400" b="1">
                  <a:solidFill>
                    <a:srgbClr val="FFCC99"/>
                  </a:solidFill>
                  <a:latin typeface="Times New Roman" panose="02020603050405020304" pitchFamily="18" charset="0"/>
                </a:defRPr>
              </a:lvl2pPr>
              <a:lvl3pPr marL="1143000" indent="-228600">
                <a:defRPr sz="2400" b="1">
                  <a:solidFill>
                    <a:srgbClr val="FFCC99"/>
                  </a:solidFill>
                  <a:latin typeface="Times New Roman" panose="02020603050405020304" pitchFamily="18" charset="0"/>
                </a:defRPr>
              </a:lvl3pPr>
              <a:lvl4pPr marL="1600200" indent="-228600">
                <a:defRPr sz="2400" b="1">
                  <a:solidFill>
                    <a:srgbClr val="FFCC99"/>
                  </a:solidFill>
                  <a:latin typeface="Times New Roman" panose="02020603050405020304" pitchFamily="18" charset="0"/>
                </a:defRPr>
              </a:lvl4pPr>
              <a:lvl5pPr marL="2057400" indent="-228600">
                <a:defRPr sz="2400" b="1">
                  <a:solidFill>
                    <a:srgbClr val="FFCC99"/>
                  </a:solidFill>
                  <a:latin typeface="Times New Roman" panose="02020603050405020304" pitchFamily="18" charset="0"/>
                </a:defRPr>
              </a:lvl5pPr>
              <a:lvl6pPr marL="2514600" indent="-228600" eaLnBrk="0" fontAlgn="base" hangingPunct="0">
                <a:spcBef>
                  <a:spcPct val="0"/>
                </a:spcBef>
                <a:spcAft>
                  <a:spcPct val="0"/>
                </a:spcAft>
                <a:defRPr sz="2400" b="1">
                  <a:solidFill>
                    <a:srgbClr val="FFCC99"/>
                  </a:solidFill>
                  <a:latin typeface="Times New Roman" panose="02020603050405020304" pitchFamily="18" charset="0"/>
                </a:defRPr>
              </a:lvl6pPr>
              <a:lvl7pPr marL="2971800" indent="-228600" eaLnBrk="0" fontAlgn="base" hangingPunct="0">
                <a:spcBef>
                  <a:spcPct val="0"/>
                </a:spcBef>
                <a:spcAft>
                  <a:spcPct val="0"/>
                </a:spcAft>
                <a:defRPr sz="2400" b="1">
                  <a:solidFill>
                    <a:srgbClr val="FFCC99"/>
                  </a:solidFill>
                  <a:latin typeface="Times New Roman" panose="02020603050405020304" pitchFamily="18" charset="0"/>
                </a:defRPr>
              </a:lvl7pPr>
              <a:lvl8pPr marL="3429000" indent="-228600" eaLnBrk="0" fontAlgn="base" hangingPunct="0">
                <a:spcBef>
                  <a:spcPct val="0"/>
                </a:spcBef>
                <a:spcAft>
                  <a:spcPct val="0"/>
                </a:spcAft>
                <a:defRPr sz="2400" b="1">
                  <a:solidFill>
                    <a:srgbClr val="FFCC99"/>
                  </a:solidFill>
                  <a:latin typeface="Times New Roman" panose="02020603050405020304" pitchFamily="18" charset="0"/>
                </a:defRPr>
              </a:lvl8pPr>
              <a:lvl9pPr marL="3886200" indent="-228600" eaLnBrk="0" fontAlgn="base" hangingPunct="0">
                <a:spcBef>
                  <a:spcPct val="0"/>
                </a:spcBef>
                <a:spcAft>
                  <a:spcPct val="0"/>
                </a:spcAft>
                <a:defRPr sz="2400" b="1">
                  <a:solidFill>
                    <a:srgbClr val="FFCC99"/>
                  </a:solidFill>
                  <a:latin typeface="Times New Roman" panose="02020603050405020304" pitchFamily="18" charset="0"/>
                </a:defRPr>
              </a:lvl9pPr>
            </a:lstStyle>
            <a:p>
              <a:pPr eaLnBrk="1" hangingPunct="1"/>
              <a:r>
                <a:rPr lang="en-US" altLang="ko-KR" sz="2000">
                  <a:solidFill>
                    <a:srgbClr val="000099"/>
                  </a:solidFill>
                  <a:latin typeface="Arial" panose="020B0604020202020204" pitchFamily="34" charset="0"/>
                  <a:ea typeface="굴림" panose="020B0600000101010101" pitchFamily="34" charset="-127"/>
                </a:rPr>
                <a:t>A</a:t>
              </a:r>
            </a:p>
          </p:txBody>
        </p:sp>
        <p:sp>
          <p:nvSpPr>
            <p:cNvPr id="18441" name="Oval 6"/>
            <p:cNvSpPr>
              <a:spLocks noChangeArrowheads="1"/>
            </p:cNvSpPr>
            <p:nvPr/>
          </p:nvSpPr>
          <p:spPr bwMode="auto">
            <a:xfrm>
              <a:off x="4419600" y="3581400"/>
              <a:ext cx="566936" cy="609600"/>
            </a:xfrm>
            <a:prstGeom prst="ellipse">
              <a:avLst/>
            </a:prstGeom>
            <a:solidFill>
              <a:srgbClr val="FFFF66"/>
            </a:solidFill>
            <a:ln w="28575">
              <a:solidFill>
                <a:srgbClr val="000099"/>
              </a:solidFill>
              <a:round/>
              <a:headEnd/>
              <a:tailEnd/>
            </a:ln>
          </p:spPr>
          <p:txBody>
            <a:bodyPr wrap="none" anchor="ctr"/>
            <a:lstStyle>
              <a:lvl1pPr>
                <a:defRPr sz="2400" b="1">
                  <a:solidFill>
                    <a:srgbClr val="FFCC99"/>
                  </a:solidFill>
                  <a:latin typeface="Times New Roman" panose="02020603050405020304" pitchFamily="18" charset="0"/>
                </a:defRPr>
              </a:lvl1pPr>
              <a:lvl2pPr marL="742950" indent="-285750">
                <a:defRPr sz="2400" b="1">
                  <a:solidFill>
                    <a:srgbClr val="FFCC99"/>
                  </a:solidFill>
                  <a:latin typeface="Times New Roman" panose="02020603050405020304" pitchFamily="18" charset="0"/>
                </a:defRPr>
              </a:lvl2pPr>
              <a:lvl3pPr marL="1143000" indent="-228600">
                <a:defRPr sz="2400" b="1">
                  <a:solidFill>
                    <a:srgbClr val="FFCC99"/>
                  </a:solidFill>
                  <a:latin typeface="Times New Roman" panose="02020603050405020304" pitchFamily="18" charset="0"/>
                </a:defRPr>
              </a:lvl3pPr>
              <a:lvl4pPr marL="1600200" indent="-228600">
                <a:defRPr sz="2400" b="1">
                  <a:solidFill>
                    <a:srgbClr val="FFCC99"/>
                  </a:solidFill>
                  <a:latin typeface="Times New Roman" panose="02020603050405020304" pitchFamily="18" charset="0"/>
                </a:defRPr>
              </a:lvl4pPr>
              <a:lvl5pPr marL="2057400" indent="-228600">
                <a:defRPr sz="2400" b="1">
                  <a:solidFill>
                    <a:srgbClr val="FFCC99"/>
                  </a:solidFill>
                  <a:latin typeface="Times New Roman" panose="02020603050405020304" pitchFamily="18" charset="0"/>
                </a:defRPr>
              </a:lvl5pPr>
              <a:lvl6pPr marL="2514600" indent="-228600" eaLnBrk="0" fontAlgn="base" hangingPunct="0">
                <a:spcBef>
                  <a:spcPct val="0"/>
                </a:spcBef>
                <a:spcAft>
                  <a:spcPct val="0"/>
                </a:spcAft>
                <a:defRPr sz="2400" b="1">
                  <a:solidFill>
                    <a:srgbClr val="FFCC99"/>
                  </a:solidFill>
                  <a:latin typeface="Times New Roman" panose="02020603050405020304" pitchFamily="18" charset="0"/>
                </a:defRPr>
              </a:lvl6pPr>
              <a:lvl7pPr marL="2971800" indent="-228600" eaLnBrk="0" fontAlgn="base" hangingPunct="0">
                <a:spcBef>
                  <a:spcPct val="0"/>
                </a:spcBef>
                <a:spcAft>
                  <a:spcPct val="0"/>
                </a:spcAft>
                <a:defRPr sz="2400" b="1">
                  <a:solidFill>
                    <a:srgbClr val="FFCC99"/>
                  </a:solidFill>
                  <a:latin typeface="Times New Roman" panose="02020603050405020304" pitchFamily="18" charset="0"/>
                </a:defRPr>
              </a:lvl7pPr>
              <a:lvl8pPr marL="3429000" indent="-228600" eaLnBrk="0" fontAlgn="base" hangingPunct="0">
                <a:spcBef>
                  <a:spcPct val="0"/>
                </a:spcBef>
                <a:spcAft>
                  <a:spcPct val="0"/>
                </a:spcAft>
                <a:defRPr sz="2400" b="1">
                  <a:solidFill>
                    <a:srgbClr val="FFCC99"/>
                  </a:solidFill>
                  <a:latin typeface="Times New Roman" panose="02020603050405020304" pitchFamily="18" charset="0"/>
                </a:defRPr>
              </a:lvl8pPr>
              <a:lvl9pPr marL="3886200" indent="-228600" eaLnBrk="0" fontAlgn="base" hangingPunct="0">
                <a:spcBef>
                  <a:spcPct val="0"/>
                </a:spcBef>
                <a:spcAft>
                  <a:spcPct val="0"/>
                </a:spcAft>
                <a:defRPr sz="2400" b="1">
                  <a:solidFill>
                    <a:srgbClr val="FFCC99"/>
                  </a:solidFill>
                  <a:latin typeface="Times New Roman" panose="02020603050405020304" pitchFamily="18" charset="0"/>
                </a:defRPr>
              </a:lvl9pPr>
            </a:lstStyle>
            <a:p>
              <a:pPr eaLnBrk="1" hangingPunct="1"/>
              <a:r>
                <a:rPr lang="en-US" altLang="ko-KR" sz="2000">
                  <a:solidFill>
                    <a:srgbClr val="000099"/>
                  </a:solidFill>
                  <a:latin typeface="Arial" panose="020B0604020202020204" pitchFamily="34" charset="0"/>
                  <a:ea typeface="굴림" panose="020B0600000101010101" pitchFamily="34" charset="-127"/>
                </a:rPr>
                <a:t>D</a:t>
              </a:r>
            </a:p>
          </p:txBody>
        </p:sp>
        <p:sp>
          <p:nvSpPr>
            <p:cNvPr id="18442" name="Oval 7"/>
            <p:cNvSpPr>
              <a:spLocks noChangeArrowheads="1"/>
            </p:cNvSpPr>
            <p:nvPr/>
          </p:nvSpPr>
          <p:spPr bwMode="auto">
            <a:xfrm>
              <a:off x="3352800" y="3581400"/>
              <a:ext cx="566936" cy="609600"/>
            </a:xfrm>
            <a:prstGeom prst="ellipse">
              <a:avLst/>
            </a:prstGeom>
            <a:solidFill>
              <a:srgbClr val="FFFF66"/>
            </a:solidFill>
            <a:ln w="28575">
              <a:solidFill>
                <a:srgbClr val="000099"/>
              </a:solidFill>
              <a:round/>
              <a:headEnd/>
              <a:tailEnd/>
            </a:ln>
          </p:spPr>
          <p:txBody>
            <a:bodyPr wrap="none" anchor="ctr"/>
            <a:lstStyle>
              <a:lvl1pPr>
                <a:defRPr sz="2400" b="1">
                  <a:solidFill>
                    <a:srgbClr val="FFCC99"/>
                  </a:solidFill>
                  <a:latin typeface="Times New Roman" panose="02020603050405020304" pitchFamily="18" charset="0"/>
                </a:defRPr>
              </a:lvl1pPr>
              <a:lvl2pPr marL="742950" indent="-285750">
                <a:defRPr sz="2400" b="1">
                  <a:solidFill>
                    <a:srgbClr val="FFCC99"/>
                  </a:solidFill>
                  <a:latin typeface="Times New Roman" panose="02020603050405020304" pitchFamily="18" charset="0"/>
                </a:defRPr>
              </a:lvl2pPr>
              <a:lvl3pPr marL="1143000" indent="-228600">
                <a:defRPr sz="2400" b="1">
                  <a:solidFill>
                    <a:srgbClr val="FFCC99"/>
                  </a:solidFill>
                  <a:latin typeface="Times New Roman" panose="02020603050405020304" pitchFamily="18" charset="0"/>
                </a:defRPr>
              </a:lvl3pPr>
              <a:lvl4pPr marL="1600200" indent="-228600">
                <a:defRPr sz="2400" b="1">
                  <a:solidFill>
                    <a:srgbClr val="FFCC99"/>
                  </a:solidFill>
                  <a:latin typeface="Times New Roman" panose="02020603050405020304" pitchFamily="18" charset="0"/>
                </a:defRPr>
              </a:lvl4pPr>
              <a:lvl5pPr marL="2057400" indent="-228600">
                <a:defRPr sz="2400" b="1">
                  <a:solidFill>
                    <a:srgbClr val="FFCC99"/>
                  </a:solidFill>
                  <a:latin typeface="Times New Roman" panose="02020603050405020304" pitchFamily="18" charset="0"/>
                </a:defRPr>
              </a:lvl5pPr>
              <a:lvl6pPr marL="2514600" indent="-228600" eaLnBrk="0" fontAlgn="base" hangingPunct="0">
                <a:spcBef>
                  <a:spcPct val="0"/>
                </a:spcBef>
                <a:spcAft>
                  <a:spcPct val="0"/>
                </a:spcAft>
                <a:defRPr sz="2400" b="1">
                  <a:solidFill>
                    <a:srgbClr val="FFCC99"/>
                  </a:solidFill>
                  <a:latin typeface="Times New Roman" panose="02020603050405020304" pitchFamily="18" charset="0"/>
                </a:defRPr>
              </a:lvl6pPr>
              <a:lvl7pPr marL="2971800" indent="-228600" eaLnBrk="0" fontAlgn="base" hangingPunct="0">
                <a:spcBef>
                  <a:spcPct val="0"/>
                </a:spcBef>
                <a:spcAft>
                  <a:spcPct val="0"/>
                </a:spcAft>
                <a:defRPr sz="2400" b="1">
                  <a:solidFill>
                    <a:srgbClr val="FFCC99"/>
                  </a:solidFill>
                  <a:latin typeface="Times New Roman" panose="02020603050405020304" pitchFamily="18" charset="0"/>
                </a:defRPr>
              </a:lvl7pPr>
              <a:lvl8pPr marL="3429000" indent="-228600" eaLnBrk="0" fontAlgn="base" hangingPunct="0">
                <a:spcBef>
                  <a:spcPct val="0"/>
                </a:spcBef>
                <a:spcAft>
                  <a:spcPct val="0"/>
                </a:spcAft>
                <a:defRPr sz="2400" b="1">
                  <a:solidFill>
                    <a:srgbClr val="FFCC99"/>
                  </a:solidFill>
                  <a:latin typeface="Times New Roman" panose="02020603050405020304" pitchFamily="18" charset="0"/>
                </a:defRPr>
              </a:lvl8pPr>
              <a:lvl9pPr marL="3886200" indent="-228600" eaLnBrk="0" fontAlgn="base" hangingPunct="0">
                <a:spcBef>
                  <a:spcPct val="0"/>
                </a:spcBef>
                <a:spcAft>
                  <a:spcPct val="0"/>
                </a:spcAft>
                <a:defRPr sz="2400" b="1">
                  <a:solidFill>
                    <a:srgbClr val="FFCC99"/>
                  </a:solidFill>
                  <a:latin typeface="Times New Roman" panose="02020603050405020304" pitchFamily="18" charset="0"/>
                </a:defRPr>
              </a:lvl9pPr>
            </a:lstStyle>
            <a:p>
              <a:pPr eaLnBrk="1" hangingPunct="1"/>
              <a:r>
                <a:rPr lang="en-US" altLang="ko-KR" sz="2000">
                  <a:solidFill>
                    <a:srgbClr val="000099"/>
                  </a:solidFill>
                  <a:latin typeface="Arial" panose="020B0604020202020204" pitchFamily="34" charset="0"/>
                  <a:ea typeface="굴림" panose="020B0600000101010101" pitchFamily="34" charset="-127"/>
                </a:rPr>
                <a:t>C</a:t>
              </a:r>
            </a:p>
          </p:txBody>
        </p:sp>
        <p:sp>
          <p:nvSpPr>
            <p:cNvPr id="18443" name="Line 8"/>
            <p:cNvSpPr>
              <a:spLocks noChangeShapeType="1"/>
            </p:cNvSpPr>
            <p:nvPr/>
          </p:nvSpPr>
          <p:spPr bwMode="auto">
            <a:xfrm>
              <a:off x="2548137" y="3886200"/>
              <a:ext cx="804664" cy="0"/>
            </a:xfrm>
            <a:prstGeom prst="line">
              <a:avLst/>
            </a:prstGeom>
            <a:noFill/>
            <a:ln w="28575">
              <a:solidFill>
                <a:srgbClr val="000099"/>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44" name="Line 9"/>
            <p:cNvSpPr>
              <a:spLocks noChangeShapeType="1"/>
            </p:cNvSpPr>
            <p:nvPr/>
          </p:nvSpPr>
          <p:spPr bwMode="auto">
            <a:xfrm>
              <a:off x="4953000" y="3886200"/>
              <a:ext cx="914400" cy="0"/>
            </a:xfrm>
            <a:prstGeom prst="line">
              <a:avLst/>
            </a:prstGeom>
            <a:noFill/>
            <a:ln w="28575">
              <a:solidFill>
                <a:srgbClr val="000099"/>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45" name="Oval 6"/>
            <p:cNvSpPr>
              <a:spLocks noChangeArrowheads="1"/>
            </p:cNvSpPr>
            <p:nvPr/>
          </p:nvSpPr>
          <p:spPr bwMode="auto">
            <a:xfrm>
              <a:off x="7086600" y="3581400"/>
              <a:ext cx="566936" cy="609600"/>
            </a:xfrm>
            <a:prstGeom prst="ellipse">
              <a:avLst/>
            </a:prstGeom>
            <a:solidFill>
              <a:srgbClr val="FFFF66"/>
            </a:solidFill>
            <a:ln w="28575">
              <a:solidFill>
                <a:srgbClr val="000099"/>
              </a:solidFill>
              <a:round/>
              <a:headEnd/>
              <a:tailEnd/>
            </a:ln>
          </p:spPr>
          <p:txBody>
            <a:bodyPr wrap="none" anchor="ctr"/>
            <a:lstStyle>
              <a:lvl1pPr>
                <a:defRPr sz="2400" b="1">
                  <a:solidFill>
                    <a:srgbClr val="FFCC99"/>
                  </a:solidFill>
                  <a:latin typeface="Times New Roman" panose="02020603050405020304" pitchFamily="18" charset="0"/>
                </a:defRPr>
              </a:lvl1pPr>
              <a:lvl2pPr marL="742950" indent="-285750">
                <a:defRPr sz="2400" b="1">
                  <a:solidFill>
                    <a:srgbClr val="FFCC99"/>
                  </a:solidFill>
                  <a:latin typeface="Times New Roman" panose="02020603050405020304" pitchFamily="18" charset="0"/>
                </a:defRPr>
              </a:lvl2pPr>
              <a:lvl3pPr marL="1143000" indent="-228600">
                <a:defRPr sz="2400" b="1">
                  <a:solidFill>
                    <a:srgbClr val="FFCC99"/>
                  </a:solidFill>
                  <a:latin typeface="Times New Roman" panose="02020603050405020304" pitchFamily="18" charset="0"/>
                </a:defRPr>
              </a:lvl3pPr>
              <a:lvl4pPr marL="1600200" indent="-228600">
                <a:defRPr sz="2400" b="1">
                  <a:solidFill>
                    <a:srgbClr val="FFCC99"/>
                  </a:solidFill>
                  <a:latin typeface="Times New Roman" panose="02020603050405020304" pitchFamily="18" charset="0"/>
                </a:defRPr>
              </a:lvl4pPr>
              <a:lvl5pPr marL="2057400" indent="-228600">
                <a:defRPr sz="2400" b="1">
                  <a:solidFill>
                    <a:srgbClr val="FFCC99"/>
                  </a:solidFill>
                  <a:latin typeface="Times New Roman" panose="02020603050405020304" pitchFamily="18" charset="0"/>
                </a:defRPr>
              </a:lvl5pPr>
              <a:lvl6pPr marL="2514600" indent="-228600" eaLnBrk="0" fontAlgn="base" hangingPunct="0">
                <a:spcBef>
                  <a:spcPct val="0"/>
                </a:spcBef>
                <a:spcAft>
                  <a:spcPct val="0"/>
                </a:spcAft>
                <a:defRPr sz="2400" b="1">
                  <a:solidFill>
                    <a:srgbClr val="FFCC99"/>
                  </a:solidFill>
                  <a:latin typeface="Times New Roman" panose="02020603050405020304" pitchFamily="18" charset="0"/>
                </a:defRPr>
              </a:lvl6pPr>
              <a:lvl7pPr marL="2971800" indent="-228600" eaLnBrk="0" fontAlgn="base" hangingPunct="0">
                <a:spcBef>
                  <a:spcPct val="0"/>
                </a:spcBef>
                <a:spcAft>
                  <a:spcPct val="0"/>
                </a:spcAft>
                <a:defRPr sz="2400" b="1">
                  <a:solidFill>
                    <a:srgbClr val="FFCC99"/>
                  </a:solidFill>
                  <a:latin typeface="Times New Roman" panose="02020603050405020304" pitchFamily="18" charset="0"/>
                </a:defRPr>
              </a:lvl7pPr>
              <a:lvl8pPr marL="3429000" indent="-228600" eaLnBrk="0" fontAlgn="base" hangingPunct="0">
                <a:spcBef>
                  <a:spcPct val="0"/>
                </a:spcBef>
                <a:spcAft>
                  <a:spcPct val="0"/>
                </a:spcAft>
                <a:defRPr sz="2400" b="1">
                  <a:solidFill>
                    <a:srgbClr val="FFCC99"/>
                  </a:solidFill>
                  <a:latin typeface="Times New Roman" panose="02020603050405020304" pitchFamily="18" charset="0"/>
                </a:defRPr>
              </a:lvl8pPr>
              <a:lvl9pPr marL="3886200" indent="-228600" eaLnBrk="0" fontAlgn="base" hangingPunct="0">
                <a:spcBef>
                  <a:spcPct val="0"/>
                </a:spcBef>
                <a:spcAft>
                  <a:spcPct val="0"/>
                </a:spcAft>
                <a:defRPr sz="2400" b="1">
                  <a:solidFill>
                    <a:srgbClr val="FFCC99"/>
                  </a:solidFill>
                  <a:latin typeface="Times New Roman" panose="02020603050405020304" pitchFamily="18" charset="0"/>
                </a:defRPr>
              </a:lvl9pPr>
            </a:lstStyle>
            <a:p>
              <a:pPr eaLnBrk="1" hangingPunct="1"/>
              <a:r>
                <a:rPr lang="en-US" altLang="ko-KR" sz="2000">
                  <a:solidFill>
                    <a:srgbClr val="000099"/>
                  </a:solidFill>
                  <a:latin typeface="Arial" panose="020B0604020202020204" pitchFamily="34" charset="0"/>
                  <a:ea typeface="굴림" panose="020B0600000101010101" pitchFamily="34" charset="-127"/>
                </a:rPr>
                <a:t>B</a:t>
              </a:r>
            </a:p>
          </p:txBody>
        </p:sp>
        <p:sp>
          <p:nvSpPr>
            <p:cNvPr id="18446" name="Oval 6"/>
            <p:cNvSpPr>
              <a:spLocks noChangeArrowheads="1"/>
            </p:cNvSpPr>
            <p:nvPr/>
          </p:nvSpPr>
          <p:spPr bwMode="auto">
            <a:xfrm>
              <a:off x="5867400" y="3581400"/>
              <a:ext cx="566936" cy="609600"/>
            </a:xfrm>
            <a:prstGeom prst="ellipse">
              <a:avLst/>
            </a:prstGeom>
            <a:solidFill>
              <a:srgbClr val="FFFF66"/>
            </a:solidFill>
            <a:ln w="28575">
              <a:solidFill>
                <a:srgbClr val="000099"/>
              </a:solidFill>
              <a:round/>
              <a:headEnd/>
              <a:tailEnd/>
            </a:ln>
          </p:spPr>
          <p:txBody>
            <a:bodyPr wrap="none" anchor="ctr"/>
            <a:lstStyle>
              <a:lvl1pPr>
                <a:defRPr sz="2400" b="1">
                  <a:solidFill>
                    <a:srgbClr val="FFCC99"/>
                  </a:solidFill>
                  <a:latin typeface="Times New Roman" panose="02020603050405020304" pitchFamily="18" charset="0"/>
                </a:defRPr>
              </a:lvl1pPr>
              <a:lvl2pPr marL="742950" indent="-285750">
                <a:defRPr sz="2400" b="1">
                  <a:solidFill>
                    <a:srgbClr val="FFCC99"/>
                  </a:solidFill>
                  <a:latin typeface="Times New Roman" panose="02020603050405020304" pitchFamily="18" charset="0"/>
                </a:defRPr>
              </a:lvl2pPr>
              <a:lvl3pPr marL="1143000" indent="-228600">
                <a:defRPr sz="2400" b="1">
                  <a:solidFill>
                    <a:srgbClr val="FFCC99"/>
                  </a:solidFill>
                  <a:latin typeface="Times New Roman" panose="02020603050405020304" pitchFamily="18" charset="0"/>
                </a:defRPr>
              </a:lvl3pPr>
              <a:lvl4pPr marL="1600200" indent="-228600">
                <a:defRPr sz="2400" b="1">
                  <a:solidFill>
                    <a:srgbClr val="FFCC99"/>
                  </a:solidFill>
                  <a:latin typeface="Times New Roman" panose="02020603050405020304" pitchFamily="18" charset="0"/>
                </a:defRPr>
              </a:lvl4pPr>
              <a:lvl5pPr marL="2057400" indent="-228600">
                <a:defRPr sz="2400" b="1">
                  <a:solidFill>
                    <a:srgbClr val="FFCC99"/>
                  </a:solidFill>
                  <a:latin typeface="Times New Roman" panose="02020603050405020304" pitchFamily="18" charset="0"/>
                </a:defRPr>
              </a:lvl5pPr>
              <a:lvl6pPr marL="2514600" indent="-228600" eaLnBrk="0" fontAlgn="base" hangingPunct="0">
                <a:spcBef>
                  <a:spcPct val="0"/>
                </a:spcBef>
                <a:spcAft>
                  <a:spcPct val="0"/>
                </a:spcAft>
                <a:defRPr sz="2400" b="1">
                  <a:solidFill>
                    <a:srgbClr val="FFCC99"/>
                  </a:solidFill>
                  <a:latin typeface="Times New Roman" panose="02020603050405020304" pitchFamily="18" charset="0"/>
                </a:defRPr>
              </a:lvl6pPr>
              <a:lvl7pPr marL="2971800" indent="-228600" eaLnBrk="0" fontAlgn="base" hangingPunct="0">
                <a:spcBef>
                  <a:spcPct val="0"/>
                </a:spcBef>
                <a:spcAft>
                  <a:spcPct val="0"/>
                </a:spcAft>
                <a:defRPr sz="2400" b="1">
                  <a:solidFill>
                    <a:srgbClr val="FFCC99"/>
                  </a:solidFill>
                  <a:latin typeface="Times New Roman" panose="02020603050405020304" pitchFamily="18" charset="0"/>
                </a:defRPr>
              </a:lvl7pPr>
              <a:lvl8pPr marL="3429000" indent="-228600" eaLnBrk="0" fontAlgn="base" hangingPunct="0">
                <a:spcBef>
                  <a:spcPct val="0"/>
                </a:spcBef>
                <a:spcAft>
                  <a:spcPct val="0"/>
                </a:spcAft>
                <a:defRPr sz="2400" b="1">
                  <a:solidFill>
                    <a:srgbClr val="FFCC99"/>
                  </a:solidFill>
                  <a:latin typeface="Times New Roman" panose="02020603050405020304" pitchFamily="18" charset="0"/>
                </a:defRPr>
              </a:lvl8pPr>
              <a:lvl9pPr marL="3886200" indent="-228600" eaLnBrk="0" fontAlgn="base" hangingPunct="0">
                <a:spcBef>
                  <a:spcPct val="0"/>
                </a:spcBef>
                <a:spcAft>
                  <a:spcPct val="0"/>
                </a:spcAft>
                <a:defRPr sz="2400" b="1">
                  <a:solidFill>
                    <a:srgbClr val="FFCC99"/>
                  </a:solidFill>
                  <a:latin typeface="Times New Roman" panose="02020603050405020304" pitchFamily="18" charset="0"/>
                </a:defRPr>
              </a:lvl9pPr>
            </a:lstStyle>
            <a:p>
              <a:pPr eaLnBrk="1" hangingPunct="1"/>
              <a:r>
                <a:rPr lang="en-US" altLang="ko-KR" sz="2000">
                  <a:solidFill>
                    <a:srgbClr val="000099"/>
                  </a:solidFill>
                  <a:latin typeface="Arial" panose="020B0604020202020204" pitchFamily="34" charset="0"/>
                  <a:ea typeface="굴림" panose="020B0600000101010101" pitchFamily="34" charset="-127"/>
                </a:rPr>
                <a:t>E</a:t>
              </a:r>
            </a:p>
          </p:txBody>
        </p:sp>
        <p:sp>
          <p:nvSpPr>
            <p:cNvPr id="18447" name="Line 9"/>
            <p:cNvSpPr>
              <a:spLocks noChangeShapeType="1"/>
            </p:cNvSpPr>
            <p:nvPr/>
          </p:nvSpPr>
          <p:spPr bwMode="auto">
            <a:xfrm>
              <a:off x="3886200" y="3886200"/>
              <a:ext cx="533400" cy="0"/>
            </a:xfrm>
            <a:prstGeom prst="line">
              <a:avLst/>
            </a:prstGeom>
            <a:noFill/>
            <a:ln w="28575">
              <a:solidFill>
                <a:srgbClr val="000099"/>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48" name="Line 9"/>
            <p:cNvSpPr>
              <a:spLocks noChangeShapeType="1"/>
            </p:cNvSpPr>
            <p:nvPr/>
          </p:nvSpPr>
          <p:spPr bwMode="auto">
            <a:xfrm>
              <a:off x="6400800" y="3962400"/>
              <a:ext cx="685800" cy="0"/>
            </a:xfrm>
            <a:prstGeom prst="line">
              <a:avLst/>
            </a:prstGeom>
            <a:noFill/>
            <a:ln w="28575">
              <a:solidFill>
                <a:srgbClr val="000099"/>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8436" name="Rectangle 2050"/>
          <p:cNvSpPr>
            <a:spLocks noGrp="1" noChangeArrowheads="1"/>
          </p:cNvSpPr>
          <p:nvPr>
            <p:ph type="title"/>
          </p:nvPr>
        </p:nvSpPr>
        <p:spPr>
          <a:xfrm>
            <a:off x="648286" y="285843"/>
            <a:ext cx="10943492" cy="1485900"/>
          </a:xfrm>
        </p:spPr>
        <p:txBody>
          <a:bodyPr/>
          <a:lstStyle/>
          <a:p>
            <a:r>
              <a:rPr lang="en-US" altLang="en-US"/>
              <a:t>For the same distance, is it better to have direct or multi-hop path?</a:t>
            </a:r>
          </a:p>
        </p:txBody>
      </p:sp>
      <p:sp>
        <p:nvSpPr>
          <p:cNvPr id="18437" name="TextBox 21"/>
          <p:cNvSpPr txBox="1">
            <a:spLocks noChangeArrowheads="1"/>
          </p:cNvSpPr>
          <p:nvPr/>
        </p:nvSpPr>
        <p:spPr bwMode="auto">
          <a:xfrm>
            <a:off x="648286" y="5142431"/>
            <a:ext cx="96553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rgbClr val="FFCC99"/>
                </a:solidFill>
                <a:latin typeface="Times New Roman" panose="02020603050405020304" pitchFamily="18" charset="0"/>
              </a:defRPr>
            </a:lvl1pPr>
            <a:lvl2pPr marL="742950" indent="-285750">
              <a:defRPr sz="2400" b="1">
                <a:solidFill>
                  <a:srgbClr val="FFCC99"/>
                </a:solidFill>
                <a:latin typeface="Times New Roman" panose="02020603050405020304" pitchFamily="18" charset="0"/>
              </a:defRPr>
            </a:lvl2pPr>
            <a:lvl3pPr marL="1143000" indent="-228600">
              <a:defRPr sz="2400" b="1">
                <a:solidFill>
                  <a:srgbClr val="FFCC99"/>
                </a:solidFill>
                <a:latin typeface="Times New Roman" panose="02020603050405020304" pitchFamily="18" charset="0"/>
              </a:defRPr>
            </a:lvl3pPr>
            <a:lvl4pPr marL="1600200" indent="-228600">
              <a:defRPr sz="2400" b="1">
                <a:solidFill>
                  <a:srgbClr val="FFCC99"/>
                </a:solidFill>
                <a:latin typeface="Times New Roman" panose="02020603050405020304" pitchFamily="18" charset="0"/>
              </a:defRPr>
            </a:lvl4pPr>
            <a:lvl5pPr marL="2057400" indent="-228600">
              <a:defRPr sz="2400" b="1">
                <a:solidFill>
                  <a:srgbClr val="FFCC99"/>
                </a:solidFill>
                <a:latin typeface="Times New Roman" panose="02020603050405020304" pitchFamily="18" charset="0"/>
              </a:defRPr>
            </a:lvl5pPr>
            <a:lvl6pPr marL="2514600" indent="-228600" eaLnBrk="0" fontAlgn="base" hangingPunct="0">
              <a:spcBef>
                <a:spcPct val="0"/>
              </a:spcBef>
              <a:spcAft>
                <a:spcPct val="0"/>
              </a:spcAft>
              <a:defRPr sz="2400" b="1">
                <a:solidFill>
                  <a:srgbClr val="FFCC99"/>
                </a:solidFill>
                <a:latin typeface="Times New Roman" panose="02020603050405020304" pitchFamily="18" charset="0"/>
              </a:defRPr>
            </a:lvl6pPr>
            <a:lvl7pPr marL="2971800" indent="-228600" eaLnBrk="0" fontAlgn="base" hangingPunct="0">
              <a:spcBef>
                <a:spcPct val="0"/>
              </a:spcBef>
              <a:spcAft>
                <a:spcPct val="0"/>
              </a:spcAft>
              <a:defRPr sz="2400" b="1">
                <a:solidFill>
                  <a:srgbClr val="FFCC99"/>
                </a:solidFill>
                <a:latin typeface="Times New Roman" panose="02020603050405020304" pitchFamily="18" charset="0"/>
              </a:defRPr>
            </a:lvl7pPr>
            <a:lvl8pPr marL="3429000" indent="-228600" eaLnBrk="0" fontAlgn="base" hangingPunct="0">
              <a:spcBef>
                <a:spcPct val="0"/>
              </a:spcBef>
              <a:spcAft>
                <a:spcPct val="0"/>
              </a:spcAft>
              <a:defRPr sz="2400" b="1">
                <a:solidFill>
                  <a:srgbClr val="FFCC99"/>
                </a:solidFill>
                <a:latin typeface="Times New Roman" panose="02020603050405020304" pitchFamily="18" charset="0"/>
              </a:defRPr>
            </a:lvl8pPr>
            <a:lvl9pPr marL="3886200" indent="-228600" eaLnBrk="0" fontAlgn="base" hangingPunct="0">
              <a:spcBef>
                <a:spcPct val="0"/>
              </a:spcBef>
              <a:spcAft>
                <a:spcPct val="0"/>
              </a:spcAft>
              <a:defRPr sz="2400" b="1">
                <a:solidFill>
                  <a:srgbClr val="FFCC99"/>
                </a:solidFill>
                <a:latin typeface="Times New Roman" panose="02020603050405020304" pitchFamily="18" charset="0"/>
              </a:defRPr>
            </a:lvl9pPr>
          </a:lstStyle>
          <a:p>
            <a:pPr marL="342900" indent="-342900" eaLnBrk="1" hangingPunct="1">
              <a:buFont typeface="Arial" panose="020B0604020202020204" pitchFamily="34" charset="0"/>
              <a:buChar char="•"/>
            </a:pPr>
            <a:r>
              <a:rPr lang="en-US" altLang="en-US">
                <a:solidFill>
                  <a:schemeClr val="tx1"/>
                </a:solidFill>
              </a:rPr>
              <a:t> </a:t>
            </a:r>
            <a:r>
              <a:rPr lang="en-US" altLang="en-US" b="0">
                <a:solidFill>
                  <a:schemeClr val="tx1"/>
                </a:solidFill>
                <a:latin typeface="+mj-lt"/>
              </a:rPr>
              <a:t>Which option is better?</a:t>
            </a:r>
          </a:p>
          <a:p>
            <a:pPr marL="342900" indent="-342900" eaLnBrk="1" hangingPunct="1">
              <a:buFont typeface="Arial" panose="020B0604020202020204" pitchFamily="34" charset="0"/>
              <a:buChar char="•"/>
            </a:pPr>
            <a:r>
              <a:rPr lang="en-US" altLang="en-US" b="0">
                <a:solidFill>
                  <a:schemeClr val="tx1"/>
                </a:solidFill>
                <a:latin typeface="+mj-lt"/>
              </a:rPr>
              <a:t> Typically, a single-hop is considered better</a:t>
            </a:r>
            <a:endParaRPr lang="en-US" altLang="en-US">
              <a:solidFill>
                <a:schemeClr val="tx1"/>
              </a:solidFill>
              <a:latin typeface="+mj-lt"/>
            </a:endParaRPr>
          </a:p>
        </p:txBody>
      </p:sp>
      <p:sp>
        <p:nvSpPr>
          <p:cNvPr id="1843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CC99"/>
                </a:solidFill>
                <a:latin typeface="Times New Roman" panose="02020603050405020304" pitchFamily="18" charset="0"/>
              </a:defRPr>
            </a:lvl1pPr>
            <a:lvl2pPr marL="742950" indent="-285750">
              <a:defRPr sz="2400" b="1">
                <a:solidFill>
                  <a:srgbClr val="FFCC99"/>
                </a:solidFill>
                <a:latin typeface="Times New Roman" panose="02020603050405020304" pitchFamily="18" charset="0"/>
              </a:defRPr>
            </a:lvl2pPr>
            <a:lvl3pPr marL="1143000" indent="-228600">
              <a:defRPr sz="2400" b="1">
                <a:solidFill>
                  <a:srgbClr val="FFCC99"/>
                </a:solidFill>
                <a:latin typeface="Times New Roman" panose="02020603050405020304" pitchFamily="18" charset="0"/>
              </a:defRPr>
            </a:lvl3pPr>
            <a:lvl4pPr marL="1600200" indent="-228600">
              <a:defRPr sz="2400" b="1">
                <a:solidFill>
                  <a:srgbClr val="FFCC99"/>
                </a:solidFill>
                <a:latin typeface="Times New Roman" panose="02020603050405020304" pitchFamily="18" charset="0"/>
              </a:defRPr>
            </a:lvl4pPr>
            <a:lvl5pPr marL="2057400" indent="-228600">
              <a:defRPr sz="2400" b="1">
                <a:solidFill>
                  <a:srgbClr val="FFCC99"/>
                </a:solidFill>
                <a:latin typeface="Times New Roman" panose="02020603050405020304" pitchFamily="18" charset="0"/>
              </a:defRPr>
            </a:lvl5pPr>
            <a:lvl6pPr marL="2514600" indent="-228600" eaLnBrk="0" fontAlgn="base" hangingPunct="0">
              <a:spcBef>
                <a:spcPct val="0"/>
              </a:spcBef>
              <a:spcAft>
                <a:spcPct val="0"/>
              </a:spcAft>
              <a:defRPr sz="2400" b="1">
                <a:solidFill>
                  <a:srgbClr val="FFCC99"/>
                </a:solidFill>
                <a:latin typeface="Times New Roman" panose="02020603050405020304" pitchFamily="18" charset="0"/>
              </a:defRPr>
            </a:lvl6pPr>
            <a:lvl7pPr marL="2971800" indent="-228600" eaLnBrk="0" fontAlgn="base" hangingPunct="0">
              <a:spcBef>
                <a:spcPct val="0"/>
              </a:spcBef>
              <a:spcAft>
                <a:spcPct val="0"/>
              </a:spcAft>
              <a:defRPr sz="2400" b="1">
                <a:solidFill>
                  <a:srgbClr val="FFCC99"/>
                </a:solidFill>
                <a:latin typeface="Times New Roman" panose="02020603050405020304" pitchFamily="18" charset="0"/>
              </a:defRPr>
            </a:lvl7pPr>
            <a:lvl8pPr marL="3429000" indent="-228600" eaLnBrk="0" fontAlgn="base" hangingPunct="0">
              <a:spcBef>
                <a:spcPct val="0"/>
              </a:spcBef>
              <a:spcAft>
                <a:spcPct val="0"/>
              </a:spcAft>
              <a:defRPr sz="2400" b="1">
                <a:solidFill>
                  <a:srgbClr val="FFCC99"/>
                </a:solidFill>
                <a:latin typeface="Times New Roman" panose="02020603050405020304" pitchFamily="18" charset="0"/>
              </a:defRPr>
            </a:lvl8pPr>
            <a:lvl9pPr marL="3886200" indent="-228600" eaLnBrk="0" fontAlgn="base" hangingPunct="0">
              <a:spcBef>
                <a:spcPct val="0"/>
              </a:spcBef>
              <a:spcAft>
                <a:spcPct val="0"/>
              </a:spcAft>
              <a:defRPr sz="2400" b="1">
                <a:solidFill>
                  <a:srgbClr val="FFCC99"/>
                </a:solidFill>
                <a:latin typeface="Times New Roman" panose="02020603050405020304" pitchFamily="18" charset="0"/>
              </a:defRPr>
            </a:lvl9pPr>
          </a:lstStyle>
          <a:p>
            <a:fld id="{990B7DF9-E566-4ADF-B143-EC98B32C0043}" type="slidenum">
              <a:rPr lang="en-US" altLang="en-US" sz="1000">
                <a:solidFill>
                  <a:schemeClr val="tx2"/>
                </a:solidFill>
              </a:rPr>
              <a:pPr/>
              <a:t>105</a:t>
            </a:fld>
            <a:endParaRPr lang="en-US" altLang="en-US" sz="1000">
              <a:solidFill>
                <a:schemeClr val="tx2"/>
              </a:solidFill>
            </a:endParaRPr>
          </a:p>
        </p:txBody>
      </p:sp>
    </p:spTree>
    <p:extLst>
      <p:ext uri="{BB962C8B-B14F-4D97-AF65-F5344CB8AC3E}">
        <p14:creationId xmlns:p14="http://schemas.microsoft.com/office/powerpoint/2010/main" val="692563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33449" y="243682"/>
            <a:ext cx="9327296" cy="1023938"/>
          </a:xfrm>
        </p:spPr>
        <p:txBody>
          <a:bodyPr/>
          <a:lstStyle/>
          <a:p>
            <a:r>
              <a:rPr lang="en-US" altLang="en-US"/>
              <a:t>But, for energy Consumption …</a:t>
            </a:r>
          </a:p>
        </p:txBody>
      </p:sp>
      <p:sp>
        <p:nvSpPr>
          <p:cNvPr id="627715" name="Rectangle 3"/>
          <p:cNvSpPr>
            <a:spLocks noGrp="1" noChangeArrowheads="1"/>
          </p:cNvSpPr>
          <p:nvPr>
            <p:ph type="body" idx="1"/>
          </p:nvPr>
        </p:nvSpPr>
        <p:spPr>
          <a:xfrm>
            <a:off x="282817" y="1292225"/>
            <a:ext cx="11645413" cy="5429250"/>
          </a:xfrm>
        </p:spPr>
        <p:txBody>
          <a:bodyPr rtlCol="0">
            <a:normAutofit/>
          </a:bodyPr>
          <a:lstStyle/>
          <a:p>
            <a:pPr marL="609600" indent="-609600">
              <a:defRPr/>
            </a:pPr>
            <a:r>
              <a:rPr lang="en-US" b="1" dirty="0">
                <a:latin typeface="+mj-lt"/>
              </a:rPr>
              <a:t>Is multiple-hop transmission more energy efficient than a single-hop ?</a:t>
            </a:r>
          </a:p>
          <a:p>
            <a:pPr marL="609600" indent="-609600">
              <a:defRPr/>
            </a:pPr>
            <a:r>
              <a:rPr lang="en-US" dirty="0">
                <a:latin typeface="+mj-lt"/>
              </a:rPr>
              <a:t>Let us Recall the free space model: </a:t>
            </a:r>
            <a:r>
              <a:rPr lang="en-US" dirty="0" err="1">
                <a:latin typeface="+mj-lt"/>
              </a:rPr>
              <a:t>Pr</a:t>
            </a:r>
            <a:r>
              <a:rPr lang="en-US" dirty="0">
                <a:latin typeface="+mj-lt"/>
              </a:rPr>
              <a:t> = C P</a:t>
            </a:r>
            <a:r>
              <a:rPr lang="en-US" baseline="-25000" dirty="0">
                <a:latin typeface="+mj-lt"/>
              </a:rPr>
              <a:t>t</a:t>
            </a:r>
            <a:r>
              <a:rPr lang="en-US" dirty="0">
                <a:latin typeface="+mj-lt"/>
              </a:rPr>
              <a:t> / d</a:t>
            </a:r>
            <a:r>
              <a:rPr lang="en-US" baseline="30000" dirty="0">
                <a:latin typeface="+mj-lt"/>
              </a:rPr>
              <a:t>a</a:t>
            </a:r>
            <a:r>
              <a:rPr lang="en-US" dirty="0">
                <a:latin typeface="+mj-lt"/>
              </a:rPr>
              <a:t>  (C = constant)</a:t>
            </a:r>
          </a:p>
          <a:p>
            <a:pPr marL="609600" indent="-609600">
              <a:defRPr/>
            </a:pPr>
            <a:r>
              <a:rPr lang="en-US" dirty="0">
                <a:latin typeface="+mj-lt"/>
              </a:rPr>
              <a:t>Transmission over a distance d, let minimum received power needed be P</a:t>
            </a:r>
            <a:r>
              <a:rPr lang="en-US" baseline="-25000" dirty="0">
                <a:latin typeface="+mj-lt"/>
              </a:rPr>
              <a:t>0</a:t>
            </a:r>
            <a:r>
              <a:rPr lang="en-US" dirty="0">
                <a:latin typeface="+mj-lt"/>
              </a:rPr>
              <a:t> </a:t>
            </a:r>
          </a:p>
          <a:p>
            <a:pPr marL="990600" lvl="1" indent="-533400">
              <a:buFont typeface="+mj-lt"/>
              <a:buAutoNum type="arabicPeriod"/>
              <a:defRPr/>
            </a:pPr>
            <a:r>
              <a:rPr lang="en-US" dirty="0">
                <a:latin typeface="+mj-lt"/>
              </a:rPr>
              <a:t>1 transmission to cover distance </a:t>
            </a:r>
            <a:r>
              <a:rPr lang="en-US" dirty="0">
                <a:solidFill>
                  <a:srgbClr val="0070C0"/>
                </a:solidFill>
                <a:latin typeface="+mj-lt"/>
              </a:rPr>
              <a:t>d</a:t>
            </a:r>
            <a:r>
              <a:rPr lang="en-US" dirty="0">
                <a:latin typeface="+mj-lt"/>
              </a:rPr>
              <a:t>, transmission power (P</a:t>
            </a:r>
            <a:r>
              <a:rPr lang="en-US" baseline="-25000" dirty="0">
                <a:latin typeface="+mj-lt"/>
              </a:rPr>
              <a:t>1</a:t>
            </a:r>
            <a:r>
              <a:rPr lang="en-US" dirty="0">
                <a:latin typeface="+mj-lt"/>
              </a:rPr>
              <a:t>) needed is</a:t>
            </a:r>
          </a:p>
          <a:p>
            <a:pPr lvl="2" indent="-457200">
              <a:defRPr/>
            </a:pPr>
            <a:r>
              <a:rPr lang="en-US" dirty="0">
                <a:latin typeface="+mj-lt"/>
              </a:rPr>
              <a:t>P</a:t>
            </a:r>
            <a:r>
              <a:rPr lang="en-US" baseline="-25000" dirty="0">
                <a:latin typeface="+mj-lt"/>
              </a:rPr>
              <a:t>0</a:t>
            </a:r>
            <a:r>
              <a:rPr lang="en-US" dirty="0">
                <a:latin typeface="+mj-lt"/>
              </a:rPr>
              <a:t> = C P</a:t>
            </a:r>
            <a:r>
              <a:rPr lang="en-US" baseline="-25000" dirty="0">
                <a:latin typeface="+mj-lt"/>
              </a:rPr>
              <a:t>1</a:t>
            </a:r>
            <a:r>
              <a:rPr lang="en-US" dirty="0">
                <a:latin typeface="+mj-lt"/>
              </a:rPr>
              <a:t> / d</a:t>
            </a:r>
            <a:r>
              <a:rPr lang="en-US" baseline="30000" dirty="0">
                <a:latin typeface="+mj-lt"/>
              </a:rPr>
              <a:t>a </a:t>
            </a:r>
            <a:r>
              <a:rPr lang="en-US" dirty="0">
                <a:latin typeface="+mj-lt"/>
              </a:rPr>
              <a:t>   or </a:t>
            </a:r>
            <a:r>
              <a:rPr lang="en-US" b="1" dirty="0">
                <a:latin typeface="+mj-lt"/>
              </a:rPr>
              <a:t>P</a:t>
            </a:r>
            <a:r>
              <a:rPr lang="en-US" b="1" baseline="-25000" dirty="0">
                <a:latin typeface="+mj-lt"/>
              </a:rPr>
              <a:t>1</a:t>
            </a:r>
            <a:r>
              <a:rPr lang="en-US" b="1" dirty="0">
                <a:latin typeface="+mj-lt"/>
              </a:rPr>
              <a:t> = P</a:t>
            </a:r>
            <a:r>
              <a:rPr lang="en-US" b="1" baseline="-25000" dirty="0">
                <a:latin typeface="+mj-lt"/>
              </a:rPr>
              <a:t>0</a:t>
            </a:r>
            <a:r>
              <a:rPr lang="en-US" b="1" dirty="0">
                <a:latin typeface="+mj-lt"/>
              </a:rPr>
              <a:t>/C * d</a:t>
            </a:r>
            <a:r>
              <a:rPr lang="en-US" b="1" baseline="30000" dirty="0">
                <a:latin typeface="+mj-lt"/>
              </a:rPr>
              <a:t>a</a:t>
            </a:r>
            <a:r>
              <a:rPr lang="en-US" b="1" dirty="0">
                <a:latin typeface="+mj-lt"/>
              </a:rPr>
              <a:t> </a:t>
            </a:r>
          </a:p>
          <a:p>
            <a:pPr marL="990600" lvl="1" indent="-533400">
              <a:buFont typeface="+mj-lt"/>
              <a:buAutoNum type="arabicPeriod"/>
              <a:defRPr/>
            </a:pPr>
            <a:endParaRPr lang="en-US" dirty="0">
              <a:latin typeface="+mj-lt"/>
            </a:endParaRPr>
          </a:p>
          <a:p>
            <a:pPr marL="990600" lvl="1" indent="-533400">
              <a:buFont typeface="+mj-lt"/>
              <a:buAutoNum type="arabicPeriod"/>
              <a:defRPr/>
            </a:pPr>
            <a:r>
              <a:rPr lang="en-US" dirty="0">
                <a:latin typeface="+mj-lt"/>
              </a:rPr>
              <a:t>N transmissions to cover distance </a:t>
            </a:r>
            <a:r>
              <a:rPr lang="en-US" dirty="0">
                <a:solidFill>
                  <a:srgbClr val="0070C0"/>
                </a:solidFill>
                <a:latin typeface="+mj-lt"/>
              </a:rPr>
              <a:t>d,</a:t>
            </a:r>
            <a:r>
              <a:rPr lang="en-US" dirty="0">
                <a:latin typeface="+mj-lt"/>
              </a:rPr>
              <a:t> transmission power needed (P</a:t>
            </a:r>
            <a:r>
              <a:rPr lang="en-US" baseline="-25000" dirty="0">
                <a:latin typeface="+mj-lt"/>
              </a:rPr>
              <a:t>N</a:t>
            </a:r>
            <a:r>
              <a:rPr lang="en-US" dirty="0">
                <a:latin typeface="+mj-lt"/>
              </a:rPr>
              <a:t>) per hop is </a:t>
            </a:r>
          </a:p>
          <a:p>
            <a:pPr lvl="2" indent="-457200">
              <a:defRPr/>
            </a:pPr>
            <a:r>
              <a:rPr lang="en-US" dirty="0">
                <a:latin typeface="+mj-lt"/>
              </a:rPr>
              <a:t>P</a:t>
            </a:r>
            <a:r>
              <a:rPr lang="en-US" baseline="-25000" dirty="0">
                <a:latin typeface="+mj-lt"/>
              </a:rPr>
              <a:t>0</a:t>
            </a:r>
            <a:r>
              <a:rPr lang="en-US" dirty="0">
                <a:latin typeface="+mj-lt"/>
              </a:rPr>
              <a:t> = C P</a:t>
            </a:r>
            <a:r>
              <a:rPr lang="en-US" baseline="-25000" dirty="0">
                <a:latin typeface="+mj-lt"/>
              </a:rPr>
              <a:t>N</a:t>
            </a:r>
            <a:r>
              <a:rPr lang="en-US" dirty="0">
                <a:latin typeface="+mj-lt"/>
              </a:rPr>
              <a:t> / (d/N)</a:t>
            </a:r>
            <a:r>
              <a:rPr lang="en-US" baseline="30000" dirty="0">
                <a:latin typeface="+mj-lt"/>
              </a:rPr>
              <a:t>a</a:t>
            </a:r>
            <a:r>
              <a:rPr lang="en-US" dirty="0">
                <a:latin typeface="+mj-lt"/>
              </a:rPr>
              <a:t> ,   or </a:t>
            </a:r>
            <a:r>
              <a:rPr lang="en-US" b="1" dirty="0">
                <a:latin typeface="+mj-lt"/>
              </a:rPr>
              <a:t>P</a:t>
            </a:r>
            <a:r>
              <a:rPr lang="en-US" b="1" baseline="-25000" dirty="0">
                <a:latin typeface="+mj-lt"/>
              </a:rPr>
              <a:t>N</a:t>
            </a:r>
            <a:r>
              <a:rPr lang="en-US" b="1" dirty="0">
                <a:latin typeface="+mj-lt"/>
              </a:rPr>
              <a:t> = P</a:t>
            </a:r>
            <a:r>
              <a:rPr lang="en-US" b="1" baseline="-25000" dirty="0">
                <a:latin typeface="+mj-lt"/>
              </a:rPr>
              <a:t>0</a:t>
            </a:r>
            <a:r>
              <a:rPr lang="en-US" b="1" dirty="0">
                <a:latin typeface="+mj-lt"/>
              </a:rPr>
              <a:t> /C * (d/N)</a:t>
            </a:r>
            <a:r>
              <a:rPr lang="en-US" b="1" baseline="30000" dirty="0">
                <a:latin typeface="+mj-lt"/>
              </a:rPr>
              <a:t>a</a:t>
            </a:r>
            <a:r>
              <a:rPr lang="en-US" b="1" dirty="0">
                <a:latin typeface="+mj-lt"/>
              </a:rPr>
              <a:t> </a:t>
            </a:r>
          </a:p>
          <a:p>
            <a:pPr lvl="2" indent="-457200">
              <a:defRPr/>
            </a:pPr>
            <a:r>
              <a:rPr lang="en-US" dirty="0">
                <a:latin typeface="+mj-lt"/>
              </a:rPr>
              <a:t>Total transmission power is N P</a:t>
            </a:r>
            <a:r>
              <a:rPr lang="en-US" baseline="-25000" dirty="0">
                <a:latin typeface="+mj-lt"/>
              </a:rPr>
              <a:t>N</a:t>
            </a:r>
            <a:r>
              <a:rPr lang="en-US" dirty="0">
                <a:latin typeface="+mj-lt"/>
              </a:rPr>
              <a:t> = N P</a:t>
            </a:r>
            <a:r>
              <a:rPr lang="en-US" baseline="-25000" dirty="0">
                <a:latin typeface="+mj-lt"/>
              </a:rPr>
              <a:t>0</a:t>
            </a:r>
            <a:r>
              <a:rPr lang="en-US" dirty="0">
                <a:latin typeface="+mj-lt"/>
              </a:rPr>
              <a:t> /C * (d/N)</a:t>
            </a:r>
            <a:r>
              <a:rPr lang="en-US" baseline="30000" dirty="0">
                <a:latin typeface="+mj-lt"/>
              </a:rPr>
              <a:t>a</a:t>
            </a:r>
            <a:r>
              <a:rPr lang="en-US" dirty="0">
                <a:latin typeface="+mj-lt"/>
              </a:rPr>
              <a:t> </a:t>
            </a:r>
          </a:p>
          <a:p>
            <a:pPr lvl="2" indent="-457200">
              <a:defRPr/>
            </a:pPr>
            <a:endParaRPr lang="en-US" dirty="0"/>
          </a:p>
          <a:p>
            <a:pPr marL="269748" indent="-342900">
              <a:defRPr/>
            </a:pPr>
            <a:r>
              <a:rPr lang="en-US" sz="2400" dirty="0"/>
              <a:t>Which approach (1 transmission vs N transmissions) is more energy efficient?</a:t>
            </a:r>
          </a:p>
        </p:txBody>
      </p:sp>
      <p:sp>
        <p:nvSpPr>
          <p:cNvPr id="1946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CC99"/>
                </a:solidFill>
                <a:latin typeface="Times New Roman" panose="02020603050405020304" pitchFamily="18" charset="0"/>
              </a:defRPr>
            </a:lvl1pPr>
            <a:lvl2pPr marL="742950" indent="-285750">
              <a:defRPr sz="2400" b="1">
                <a:solidFill>
                  <a:srgbClr val="FFCC99"/>
                </a:solidFill>
                <a:latin typeface="Times New Roman" panose="02020603050405020304" pitchFamily="18" charset="0"/>
              </a:defRPr>
            </a:lvl2pPr>
            <a:lvl3pPr marL="1143000" indent="-228600">
              <a:defRPr sz="2400" b="1">
                <a:solidFill>
                  <a:srgbClr val="FFCC99"/>
                </a:solidFill>
                <a:latin typeface="Times New Roman" panose="02020603050405020304" pitchFamily="18" charset="0"/>
              </a:defRPr>
            </a:lvl3pPr>
            <a:lvl4pPr marL="1600200" indent="-228600">
              <a:defRPr sz="2400" b="1">
                <a:solidFill>
                  <a:srgbClr val="FFCC99"/>
                </a:solidFill>
                <a:latin typeface="Times New Roman" panose="02020603050405020304" pitchFamily="18" charset="0"/>
              </a:defRPr>
            </a:lvl4pPr>
            <a:lvl5pPr marL="2057400" indent="-228600">
              <a:defRPr sz="2400" b="1">
                <a:solidFill>
                  <a:srgbClr val="FFCC99"/>
                </a:solidFill>
                <a:latin typeface="Times New Roman" panose="02020603050405020304" pitchFamily="18" charset="0"/>
              </a:defRPr>
            </a:lvl5pPr>
            <a:lvl6pPr marL="2514600" indent="-228600" eaLnBrk="0" fontAlgn="base" hangingPunct="0">
              <a:spcBef>
                <a:spcPct val="0"/>
              </a:spcBef>
              <a:spcAft>
                <a:spcPct val="0"/>
              </a:spcAft>
              <a:defRPr sz="2400" b="1">
                <a:solidFill>
                  <a:srgbClr val="FFCC99"/>
                </a:solidFill>
                <a:latin typeface="Times New Roman" panose="02020603050405020304" pitchFamily="18" charset="0"/>
              </a:defRPr>
            </a:lvl6pPr>
            <a:lvl7pPr marL="2971800" indent="-228600" eaLnBrk="0" fontAlgn="base" hangingPunct="0">
              <a:spcBef>
                <a:spcPct val="0"/>
              </a:spcBef>
              <a:spcAft>
                <a:spcPct val="0"/>
              </a:spcAft>
              <a:defRPr sz="2400" b="1">
                <a:solidFill>
                  <a:srgbClr val="FFCC99"/>
                </a:solidFill>
                <a:latin typeface="Times New Roman" panose="02020603050405020304" pitchFamily="18" charset="0"/>
              </a:defRPr>
            </a:lvl7pPr>
            <a:lvl8pPr marL="3429000" indent="-228600" eaLnBrk="0" fontAlgn="base" hangingPunct="0">
              <a:spcBef>
                <a:spcPct val="0"/>
              </a:spcBef>
              <a:spcAft>
                <a:spcPct val="0"/>
              </a:spcAft>
              <a:defRPr sz="2400" b="1">
                <a:solidFill>
                  <a:srgbClr val="FFCC99"/>
                </a:solidFill>
                <a:latin typeface="Times New Roman" panose="02020603050405020304" pitchFamily="18" charset="0"/>
              </a:defRPr>
            </a:lvl8pPr>
            <a:lvl9pPr marL="3886200" indent="-228600" eaLnBrk="0" fontAlgn="base" hangingPunct="0">
              <a:spcBef>
                <a:spcPct val="0"/>
              </a:spcBef>
              <a:spcAft>
                <a:spcPct val="0"/>
              </a:spcAft>
              <a:defRPr sz="2400" b="1">
                <a:solidFill>
                  <a:srgbClr val="FFCC99"/>
                </a:solidFill>
                <a:latin typeface="Times New Roman" panose="02020603050405020304" pitchFamily="18" charset="0"/>
              </a:defRPr>
            </a:lvl9pPr>
          </a:lstStyle>
          <a:p>
            <a:fld id="{3A1FE2E6-3A45-4EEF-B2E2-84EC06444B05}" type="slidenum">
              <a:rPr lang="en-US" altLang="en-US" sz="1000">
                <a:solidFill>
                  <a:schemeClr val="tx2"/>
                </a:solidFill>
              </a:rPr>
              <a:pPr/>
              <a:t>106</a:t>
            </a:fld>
            <a:endParaRPr lang="en-US" altLang="en-US" sz="1000">
              <a:solidFill>
                <a:schemeClr val="tx2"/>
              </a:solidFill>
            </a:endParaRPr>
          </a:p>
        </p:txBody>
      </p:sp>
    </p:spTree>
    <p:extLst>
      <p:ext uri="{BB962C8B-B14F-4D97-AF65-F5344CB8AC3E}">
        <p14:creationId xmlns:p14="http://schemas.microsoft.com/office/powerpoint/2010/main" val="3212972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7715">
                                            <p:txEl>
                                              <p:pRg st="0" end="0"/>
                                            </p:txEl>
                                          </p:spTgt>
                                        </p:tgtEl>
                                        <p:attrNameLst>
                                          <p:attrName>style.visibility</p:attrName>
                                        </p:attrNameLst>
                                      </p:cBhvr>
                                      <p:to>
                                        <p:strVal val="visible"/>
                                      </p:to>
                                    </p:set>
                                    <p:animEffect transition="in" filter="blinds(horizontal)">
                                      <p:cBhvr>
                                        <p:cTn id="7" dur="500"/>
                                        <p:tgtEl>
                                          <p:spTgt spid="6277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27715">
                                            <p:txEl>
                                              <p:pRg st="1" end="1"/>
                                            </p:txEl>
                                          </p:spTgt>
                                        </p:tgtEl>
                                        <p:attrNameLst>
                                          <p:attrName>style.visibility</p:attrName>
                                        </p:attrNameLst>
                                      </p:cBhvr>
                                      <p:to>
                                        <p:strVal val="visible"/>
                                      </p:to>
                                    </p:set>
                                    <p:animEffect transition="in" filter="blinds(horizontal)">
                                      <p:cBhvr>
                                        <p:cTn id="12" dur="500"/>
                                        <p:tgtEl>
                                          <p:spTgt spid="6277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27715">
                                            <p:txEl>
                                              <p:pRg st="2" end="2"/>
                                            </p:txEl>
                                          </p:spTgt>
                                        </p:tgtEl>
                                        <p:attrNameLst>
                                          <p:attrName>style.visibility</p:attrName>
                                        </p:attrNameLst>
                                      </p:cBhvr>
                                      <p:to>
                                        <p:strVal val="visible"/>
                                      </p:to>
                                    </p:set>
                                    <p:animEffect transition="in" filter="blinds(horizontal)">
                                      <p:cBhvr>
                                        <p:cTn id="17" dur="500"/>
                                        <p:tgtEl>
                                          <p:spTgt spid="627715">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627715">
                                            <p:txEl>
                                              <p:pRg st="3" end="3"/>
                                            </p:txEl>
                                          </p:spTgt>
                                        </p:tgtEl>
                                        <p:attrNameLst>
                                          <p:attrName>style.visibility</p:attrName>
                                        </p:attrNameLst>
                                      </p:cBhvr>
                                      <p:to>
                                        <p:strVal val="visible"/>
                                      </p:to>
                                    </p:set>
                                    <p:animEffect transition="in" filter="blinds(horizontal)">
                                      <p:cBhvr>
                                        <p:cTn id="20" dur="500"/>
                                        <p:tgtEl>
                                          <p:spTgt spid="627715">
                                            <p:txEl>
                                              <p:pRg st="3" end="3"/>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627715">
                                            <p:txEl>
                                              <p:pRg st="4" end="4"/>
                                            </p:txEl>
                                          </p:spTgt>
                                        </p:tgtEl>
                                        <p:attrNameLst>
                                          <p:attrName>style.visibility</p:attrName>
                                        </p:attrNameLst>
                                      </p:cBhvr>
                                      <p:to>
                                        <p:strVal val="visible"/>
                                      </p:to>
                                    </p:set>
                                    <p:animEffect transition="in" filter="blinds(horizontal)">
                                      <p:cBhvr>
                                        <p:cTn id="23" dur="500"/>
                                        <p:tgtEl>
                                          <p:spTgt spid="627715">
                                            <p:txEl>
                                              <p:pRg st="4" end="4"/>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627715">
                                            <p:txEl>
                                              <p:pRg st="6" end="6"/>
                                            </p:txEl>
                                          </p:spTgt>
                                        </p:tgtEl>
                                        <p:attrNameLst>
                                          <p:attrName>style.visibility</p:attrName>
                                        </p:attrNameLst>
                                      </p:cBhvr>
                                      <p:to>
                                        <p:strVal val="visible"/>
                                      </p:to>
                                    </p:set>
                                    <p:animEffect transition="in" filter="blinds(horizontal)">
                                      <p:cBhvr>
                                        <p:cTn id="26" dur="500"/>
                                        <p:tgtEl>
                                          <p:spTgt spid="627715">
                                            <p:txEl>
                                              <p:pRg st="6" end="6"/>
                                            </p:txEl>
                                          </p:spTgt>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627715">
                                            <p:txEl>
                                              <p:pRg st="7" end="7"/>
                                            </p:txEl>
                                          </p:spTgt>
                                        </p:tgtEl>
                                        <p:attrNameLst>
                                          <p:attrName>style.visibility</p:attrName>
                                        </p:attrNameLst>
                                      </p:cBhvr>
                                      <p:to>
                                        <p:strVal val="visible"/>
                                      </p:to>
                                    </p:set>
                                    <p:animEffect transition="in" filter="blinds(horizontal)">
                                      <p:cBhvr>
                                        <p:cTn id="29" dur="500"/>
                                        <p:tgtEl>
                                          <p:spTgt spid="627715">
                                            <p:txEl>
                                              <p:pRg st="7" end="7"/>
                                            </p:txEl>
                                          </p:spTgt>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27715">
                                            <p:txEl>
                                              <p:pRg st="8" end="8"/>
                                            </p:txEl>
                                          </p:spTgt>
                                        </p:tgtEl>
                                        <p:attrNameLst>
                                          <p:attrName>style.visibility</p:attrName>
                                        </p:attrNameLst>
                                      </p:cBhvr>
                                      <p:to>
                                        <p:strVal val="visible"/>
                                      </p:to>
                                    </p:set>
                                    <p:animEffect transition="in" filter="blinds(horizontal)">
                                      <p:cBhvr>
                                        <p:cTn id="32" dur="500"/>
                                        <p:tgtEl>
                                          <p:spTgt spid="627715">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27715">
                                            <p:txEl>
                                              <p:pRg st="10" end="10"/>
                                            </p:txEl>
                                          </p:spTgt>
                                        </p:tgtEl>
                                        <p:attrNameLst>
                                          <p:attrName>style.visibility</p:attrName>
                                        </p:attrNameLst>
                                      </p:cBhvr>
                                      <p:to>
                                        <p:strVal val="visible"/>
                                      </p:to>
                                    </p:set>
                                    <p:animEffect transition="in" filter="blinds(horizontal)">
                                      <p:cBhvr>
                                        <p:cTn id="37" dur="500"/>
                                        <p:tgtEl>
                                          <p:spTgt spid="62771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02775" y="492919"/>
            <a:ext cx="9050824" cy="922338"/>
          </a:xfrm>
          <a:noFill/>
        </p:spPr>
        <p:txBody>
          <a:bodyPr>
            <a:normAutofit/>
          </a:bodyPr>
          <a:lstStyle/>
          <a:p>
            <a:r>
              <a:rPr lang="en-US" altLang="en-US" dirty="0"/>
              <a:t>Classification of c routing protocols</a:t>
            </a:r>
          </a:p>
        </p:txBody>
      </p:sp>
      <p:sp>
        <p:nvSpPr>
          <p:cNvPr id="25603" name="Rectangle 3"/>
          <p:cNvSpPr>
            <a:spLocks noGrp="1" noChangeArrowheads="1"/>
          </p:cNvSpPr>
          <p:nvPr>
            <p:ph idx="1"/>
          </p:nvPr>
        </p:nvSpPr>
        <p:spPr>
          <a:xfrm>
            <a:off x="702775" y="1661381"/>
            <a:ext cx="10844456" cy="4114800"/>
          </a:xfrm>
        </p:spPr>
        <p:txBody>
          <a:bodyPr rtlCol="0">
            <a:normAutofit/>
          </a:bodyPr>
          <a:lstStyle/>
          <a:p>
            <a:pPr marL="384048" indent="-384048">
              <a:buNone/>
              <a:defRPr/>
            </a:pPr>
            <a:r>
              <a:rPr lang="en-US" altLang="en-US" dirty="0">
                <a:latin typeface="+mj-lt"/>
              </a:rPr>
              <a:t>The existing routing protocols can be classified as:</a:t>
            </a:r>
          </a:p>
          <a:p>
            <a:pPr marL="384048" indent="-384048">
              <a:buNone/>
              <a:defRPr/>
            </a:pPr>
            <a:endParaRPr lang="en-US" altLang="en-US" sz="2400" dirty="0">
              <a:latin typeface="+mj-lt"/>
            </a:endParaRPr>
          </a:p>
          <a:p>
            <a:pPr marL="987552" lvl="1" indent="-457200">
              <a:buFont typeface="+mj-lt"/>
              <a:buAutoNum type="arabicPeriod"/>
              <a:defRPr/>
            </a:pPr>
            <a:r>
              <a:rPr lang="en-US" altLang="en-US" dirty="0">
                <a:latin typeface="+mj-lt"/>
              </a:rPr>
              <a:t>Proactive: when a packet needs to be forwarded,  the route is already known</a:t>
            </a:r>
          </a:p>
          <a:p>
            <a:pPr marL="987552" lvl="1" indent="-457200">
              <a:buFont typeface="+mj-lt"/>
              <a:buAutoNum type="arabicPeriod"/>
              <a:defRPr/>
            </a:pPr>
            <a:r>
              <a:rPr lang="en-US" altLang="en-US" dirty="0">
                <a:latin typeface="+mj-lt"/>
              </a:rPr>
              <a:t>Reactive: Determine a route only when there is data to send</a:t>
            </a:r>
          </a:p>
          <a:p>
            <a:pPr marL="384048" indent="-384048">
              <a:buNone/>
              <a:defRPr/>
            </a:pPr>
            <a:endParaRPr lang="en-US" altLang="en-US" dirty="0">
              <a:solidFill>
                <a:schemeClr val="folHlink"/>
              </a:solidFill>
            </a:endParaRPr>
          </a:p>
        </p:txBody>
      </p:sp>
    </p:spTree>
    <p:extLst>
      <p:ext uri="{BB962C8B-B14F-4D97-AF65-F5344CB8AC3E}">
        <p14:creationId xmlns:p14="http://schemas.microsoft.com/office/powerpoint/2010/main" val="3182477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box(in)">
                                      <p:cBhvr>
                                        <p:cTn id="7" dur="500"/>
                                        <p:tgtEl>
                                          <p:spTgt spid="2560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5603">
                                            <p:txEl>
                                              <p:pRg st="2" end="2"/>
                                            </p:txEl>
                                          </p:spTgt>
                                        </p:tgtEl>
                                        <p:attrNameLst>
                                          <p:attrName>style.visibility</p:attrName>
                                        </p:attrNameLst>
                                      </p:cBhvr>
                                      <p:to>
                                        <p:strVal val="visible"/>
                                      </p:to>
                                    </p:set>
                                    <p:animEffect transition="in" filter="box(in)">
                                      <p:cBhvr>
                                        <p:cTn id="10" dur="500"/>
                                        <p:tgtEl>
                                          <p:spTgt spid="25603">
                                            <p:txEl>
                                              <p:pRg st="2" end="2"/>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5603">
                                            <p:txEl>
                                              <p:pRg st="3" end="3"/>
                                            </p:txEl>
                                          </p:spTgt>
                                        </p:tgtEl>
                                        <p:attrNameLst>
                                          <p:attrName>style.visibility</p:attrName>
                                        </p:attrNameLst>
                                      </p:cBhvr>
                                      <p:to>
                                        <p:strVal val="visible"/>
                                      </p:to>
                                    </p:set>
                                    <p:animEffect transition="in" filter="box(in)">
                                      <p:cBhvr>
                                        <p:cTn id="13" dur="500"/>
                                        <p:tgtEl>
                                          <p:spTgt spid="256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3AA47-E60E-4084-8E18-61E3793682E3}"/>
              </a:ext>
            </a:extLst>
          </p:cNvPr>
          <p:cNvSpPr>
            <a:spLocks noGrp="1"/>
          </p:cNvSpPr>
          <p:nvPr>
            <p:ph type="title"/>
          </p:nvPr>
        </p:nvSpPr>
        <p:spPr>
          <a:xfrm>
            <a:off x="836193" y="151116"/>
            <a:ext cx="10515600" cy="1325563"/>
          </a:xfrm>
        </p:spPr>
        <p:txBody>
          <a:bodyPr/>
          <a:lstStyle/>
          <a:p>
            <a:r>
              <a:rPr lang="en-US" dirty="0"/>
              <a:t>Many-to-one routing</a:t>
            </a:r>
          </a:p>
        </p:txBody>
      </p:sp>
      <p:sp>
        <p:nvSpPr>
          <p:cNvPr id="3" name="Content Placeholder 2">
            <a:extLst>
              <a:ext uri="{FF2B5EF4-FFF2-40B4-BE49-F238E27FC236}">
                <a16:creationId xmlns:a16="http://schemas.microsoft.com/office/drawing/2014/main" id="{D0E7D42C-E207-4096-ABF5-4C3C5FFF6B0D}"/>
              </a:ext>
            </a:extLst>
          </p:cNvPr>
          <p:cNvSpPr>
            <a:spLocks noGrp="1"/>
          </p:cNvSpPr>
          <p:nvPr>
            <p:ph idx="1"/>
          </p:nvPr>
        </p:nvSpPr>
        <p:spPr>
          <a:xfrm>
            <a:off x="836193" y="1409455"/>
            <a:ext cx="10515600" cy="4351338"/>
          </a:xfrm>
        </p:spPr>
        <p:txBody>
          <a:bodyPr/>
          <a:lstStyle/>
          <a:p>
            <a:r>
              <a:rPr lang="en-US">
                <a:latin typeface="+mj-lt"/>
              </a:rPr>
              <a:t>Tree optimization for sensor networks</a:t>
            </a:r>
          </a:p>
          <a:p>
            <a:pPr lvl="1"/>
            <a:r>
              <a:rPr lang="en-US">
                <a:latin typeface="+mj-lt"/>
              </a:rPr>
              <a:t>Keep all devices except the “gateway” as simple as possible</a:t>
            </a:r>
          </a:p>
          <a:p>
            <a:pPr lvl="1"/>
            <a:endParaRPr lang="en-US">
              <a:latin typeface="+mj-lt"/>
            </a:endParaRPr>
          </a:p>
          <a:p>
            <a:r>
              <a:rPr lang="en-US">
                <a:latin typeface="+mj-lt"/>
              </a:rPr>
              <a:t>Each device only needs to remember hop to gateway</a:t>
            </a:r>
          </a:p>
          <a:p>
            <a:pPr lvl="1"/>
            <a:r>
              <a:rPr lang="en-US">
                <a:latin typeface="+mj-lt"/>
              </a:rPr>
              <a:t>If gateway wants to send message back, it must include a full hop path</a:t>
            </a:r>
          </a:p>
        </p:txBody>
      </p:sp>
      <p:sp>
        <p:nvSpPr>
          <p:cNvPr id="4" name="Slide Number Placeholder 3">
            <a:extLst>
              <a:ext uri="{FF2B5EF4-FFF2-40B4-BE49-F238E27FC236}">
                <a16:creationId xmlns:a16="http://schemas.microsoft.com/office/drawing/2014/main" id="{7F0F545A-6632-4DCF-A96E-FFA3C12785E4}"/>
              </a:ext>
            </a:extLst>
          </p:cNvPr>
          <p:cNvSpPr>
            <a:spLocks noGrp="1"/>
          </p:cNvSpPr>
          <p:nvPr>
            <p:ph type="sldNum" sz="quarter" idx="12"/>
          </p:nvPr>
        </p:nvSpPr>
        <p:spPr/>
        <p:txBody>
          <a:bodyPr/>
          <a:lstStyle/>
          <a:p>
            <a:fld id="{0778C724-3839-4D76-A707-B4C23905D055}" type="slidenum">
              <a:rPr lang="en-US" smtClean="0"/>
              <a:t>108</a:t>
            </a:fld>
            <a:endParaRPr lang="en-US"/>
          </a:p>
        </p:txBody>
      </p:sp>
      <p:pic>
        <p:nvPicPr>
          <p:cNvPr id="6" name="Picture 5">
            <a:extLst>
              <a:ext uri="{FF2B5EF4-FFF2-40B4-BE49-F238E27FC236}">
                <a16:creationId xmlns:a16="http://schemas.microsoft.com/office/drawing/2014/main" id="{B89136F6-BB61-456A-9D9E-18EBBCABC317}"/>
              </a:ext>
            </a:extLst>
          </p:cNvPr>
          <p:cNvPicPr>
            <a:picLocks noChangeAspect="1"/>
          </p:cNvPicPr>
          <p:nvPr/>
        </p:nvPicPr>
        <p:blipFill>
          <a:blip r:embed="rId2"/>
          <a:stretch>
            <a:fillRect/>
          </a:stretch>
        </p:blipFill>
        <p:spPr>
          <a:xfrm>
            <a:off x="3097963" y="3752480"/>
            <a:ext cx="5992061" cy="2648320"/>
          </a:xfrm>
          <a:prstGeom prst="rect">
            <a:avLst/>
          </a:prstGeom>
        </p:spPr>
      </p:pic>
    </p:spTree>
    <p:extLst>
      <p:ext uri="{BB962C8B-B14F-4D97-AF65-F5344CB8AC3E}">
        <p14:creationId xmlns:p14="http://schemas.microsoft.com/office/powerpoint/2010/main" val="14221258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21F1-1FA4-42CE-B8FF-5054629DECB8}"/>
              </a:ext>
            </a:extLst>
          </p:cNvPr>
          <p:cNvSpPr>
            <a:spLocks noGrp="1"/>
          </p:cNvSpPr>
          <p:nvPr>
            <p:ph type="title"/>
          </p:nvPr>
        </p:nvSpPr>
        <p:spPr>
          <a:xfrm>
            <a:off x="853624" y="246810"/>
            <a:ext cx="10515600" cy="1325563"/>
          </a:xfrm>
        </p:spPr>
        <p:txBody>
          <a:bodyPr/>
          <a:lstStyle/>
          <a:p>
            <a:r>
              <a:rPr lang="en-US" dirty="0"/>
              <a:t>Mesh Routing</a:t>
            </a:r>
          </a:p>
        </p:txBody>
      </p:sp>
      <p:sp>
        <p:nvSpPr>
          <p:cNvPr id="3" name="Content Placeholder 2">
            <a:extLst>
              <a:ext uri="{FF2B5EF4-FFF2-40B4-BE49-F238E27FC236}">
                <a16:creationId xmlns:a16="http://schemas.microsoft.com/office/drawing/2014/main" id="{9180CA4D-97C0-4CD4-A7A7-427E3E9F8012}"/>
              </a:ext>
            </a:extLst>
          </p:cNvPr>
          <p:cNvSpPr>
            <a:spLocks noGrp="1"/>
          </p:cNvSpPr>
          <p:nvPr>
            <p:ph idx="1"/>
          </p:nvPr>
        </p:nvSpPr>
        <p:spPr>
          <a:xfrm>
            <a:off x="853624" y="1365227"/>
            <a:ext cx="10515600" cy="4351338"/>
          </a:xfrm>
        </p:spPr>
        <p:txBody>
          <a:bodyPr/>
          <a:lstStyle/>
          <a:p>
            <a:r>
              <a:rPr lang="en-US" dirty="0">
                <a:latin typeface="+mj-lt"/>
              </a:rPr>
              <a:t>Formed by a network of static wireless nodes </a:t>
            </a:r>
          </a:p>
          <a:p>
            <a:r>
              <a:rPr lang="en-US" dirty="0">
                <a:latin typeface="+mj-lt"/>
              </a:rPr>
              <a:t>Mesh topology makes routing question more complicated</a:t>
            </a:r>
          </a:p>
          <a:p>
            <a:pPr lvl="1"/>
            <a:r>
              <a:rPr lang="en-US" dirty="0">
                <a:latin typeface="+mj-lt"/>
              </a:rPr>
              <a:t>Multiple hops in a route</a:t>
            </a:r>
          </a:p>
          <a:p>
            <a:pPr lvl="1"/>
            <a:r>
              <a:rPr lang="en-US" dirty="0">
                <a:latin typeface="+mj-lt"/>
              </a:rPr>
              <a:t>Multiple routes between source and destination</a:t>
            </a:r>
          </a:p>
          <a:p>
            <a:pPr lvl="1"/>
            <a:r>
              <a:rPr lang="en-US" dirty="0">
                <a:latin typeface="+mj-lt"/>
              </a:rPr>
              <a:t>Becomes a graph theory question based on cost metric</a:t>
            </a:r>
          </a:p>
        </p:txBody>
      </p:sp>
      <p:sp>
        <p:nvSpPr>
          <p:cNvPr id="4" name="Slide Number Placeholder 3">
            <a:extLst>
              <a:ext uri="{FF2B5EF4-FFF2-40B4-BE49-F238E27FC236}">
                <a16:creationId xmlns:a16="http://schemas.microsoft.com/office/drawing/2014/main" id="{618602F8-F8BC-4C11-B425-C405F2D80A55}"/>
              </a:ext>
            </a:extLst>
          </p:cNvPr>
          <p:cNvSpPr>
            <a:spLocks noGrp="1"/>
          </p:cNvSpPr>
          <p:nvPr>
            <p:ph type="sldNum" sz="quarter" idx="12"/>
          </p:nvPr>
        </p:nvSpPr>
        <p:spPr/>
        <p:txBody>
          <a:bodyPr/>
          <a:lstStyle/>
          <a:p>
            <a:fld id="{0778C724-3839-4D76-A707-B4C23905D055}" type="slidenum">
              <a:rPr lang="en-US" smtClean="0"/>
              <a:t>109</a:t>
            </a:fld>
            <a:endParaRPr lang="en-US"/>
          </a:p>
        </p:txBody>
      </p:sp>
      <p:sp>
        <p:nvSpPr>
          <p:cNvPr id="5" name="Oval 4">
            <a:extLst>
              <a:ext uri="{FF2B5EF4-FFF2-40B4-BE49-F238E27FC236}">
                <a16:creationId xmlns:a16="http://schemas.microsoft.com/office/drawing/2014/main" id="{8538F55C-C40C-4EA3-B52B-BD99E7360C9C}"/>
              </a:ext>
            </a:extLst>
          </p:cNvPr>
          <p:cNvSpPr/>
          <p:nvPr/>
        </p:nvSpPr>
        <p:spPr>
          <a:xfrm>
            <a:off x="3621024" y="4490298"/>
            <a:ext cx="694944" cy="6949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A</a:t>
            </a:r>
          </a:p>
        </p:txBody>
      </p:sp>
      <p:sp>
        <p:nvSpPr>
          <p:cNvPr id="6" name="Oval 5">
            <a:extLst>
              <a:ext uri="{FF2B5EF4-FFF2-40B4-BE49-F238E27FC236}">
                <a16:creationId xmlns:a16="http://schemas.microsoft.com/office/drawing/2014/main" id="{5EB245A9-1511-47F6-96DA-DFB6A3B4C379}"/>
              </a:ext>
            </a:extLst>
          </p:cNvPr>
          <p:cNvSpPr/>
          <p:nvPr/>
        </p:nvSpPr>
        <p:spPr>
          <a:xfrm>
            <a:off x="4518752" y="3567090"/>
            <a:ext cx="694944" cy="69494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B</a:t>
            </a:r>
          </a:p>
        </p:txBody>
      </p:sp>
      <p:sp>
        <p:nvSpPr>
          <p:cNvPr id="7" name="Oval 6">
            <a:extLst>
              <a:ext uri="{FF2B5EF4-FFF2-40B4-BE49-F238E27FC236}">
                <a16:creationId xmlns:a16="http://schemas.microsoft.com/office/drawing/2014/main" id="{3736871F-6960-43D0-A909-2E419C4AAFAE}"/>
              </a:ext>
            </a:extLst>
          </p:cNvPr>
          <p:cNvSpPr/>
          <p:nvPr/>
        </p:nvSpPr>
        <p:spPr>
          <a:xfrm>
            <a:off x="6335464" y="3574116"/>
            <a:ext cx="694944" cy="69494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C</a:t>
            </a:r>
          </a:p>
        </p:txBody>
      </p:sp>
      <p:sp>
        <p:nvSpPr>
          <p:cNvPr id="8" name="Oval 7">
            <a:extLst>
              <a:ext uri="{FF2B5EF4-FFF2-40B4-BE49-F238E27FC236}">
                <a16:creationId xmlns:a16="http://schemas.microsoft.com/office/drawing/2014/main" id="{B3E07304-5D83-484F-8313-68D906262465}"/>
              </a:ext>
            </a:extLst>
          </p:cNvPr>
          <p:cNvSpPr/>
          <p:nvPr/>
        </p:nvSpPr>
        <p:spPr>
          <a:xfrm>
            <a:off x="5416480" y="4509258"/>
            <a:ext cx="694944" cy="69494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D</a:t>
            </a:r>
          </a:p>
        </p:txBody>
      </p:sp>
      <p:sp>
        <p:nvSpPr>
          <p:cNvPr id="9" name="Oval 8">
            <a:extLst>
              <a:ext uri="{FF2B5EF4-FFF2-40B4-BE49-F238E27FC236}">
                <a16:creationId xmlns:a16="http://schemas.microsoft.com/office/drawing/2014/main" id="{9FF0FA63-C6A3-4678-AA40-22F89A325674}"/>
              </a:ext>
            </a:extLst>
          </p:cNvPr>
          <p:cNvSpPr/>
          <p:nvPr/>
        </p:nvSpPr>
        <p:spPr>
          <a:xfrm>
            <a:off x="6629792" y="5477256"/>
            <a:ext cx="694944" cy="69494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E</a:t>
            </a:r>
          </a:p>
        </p:txBody>
      </p:sp>
      <p:sp>
        <p:nvSpPr>
          <p:cNvPr id="10" name="Oval 9">
            <a:extLst>
              <a:ext uri="{FF2B5EF4-FFF2-40B4-BE49-F238E27FC236}">
                <a16:creationId xmlns:a16="http://schemas.microsoft.com/office/drawing/2014/main" id="{7C4A4974-2259-4707-AC54-B4D745FD6B78}"/>
              </a:ext>
            </a:extLst>
          </p:cNvPr>
          <p:cNvSpPr/>
          <p:nvPr/>
        </p:nvSpPr>
        <p:spPr>
          <a:xfrm>
            <a:off x="7847620" y="4498254"/>
            <a:ext cx="694944" cy="69494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F</a:t>
            </a:r>
          </a:p>
        </p:txBody>
      </p:sp>
      <p:cxnSp>
        <p:nvCxnSpPr>
          <p:cNvPr id="12" name="Straight Connector 11">
            <a:extLst>
              <a:ext uri="{FF2B5EF4-FFF2-40B4-BE49-F238E27FC236}">
                <a16:creationId xmlns:a16="http://schemas.microsoft.com/office/drawing/2014/main" id="{634D0CE3-A197-48DE-990F-58CA06F4A6C9}"/>
              </a:ext>
            </a:extLst>
          </p:cNvPr>
          <p:cNvCxnSpPr>
            <a:cxnSpLocks/>
            <a:stCxn id="5" idx="7"/>
            <a:endCxn id="6" idx="3"/>
          </p:cNvCxnSpPr>
          <p:nvPr/>
        </p:nvCxnSpPr>
        <p:spPr>
          <a:xfrm flipV="1">
            <a:off x="4214196" y="4160262"/>
            <a:ext cx="406328" cy="431808"/>
          </a:xfrm>
          <a:prstGeom prst="line">
            <a:avLst/>
          </a:prstGeom>
          <a:ln w="381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638B117-9A51-4CF8-80D1-41815DDB8EE7}"/>
              </a:ext>
            </a:extLst>
          </p:cNvPr>
          <p:cNvCxnSpPr>
            <a:cxnSpLocks/>
            <a:stCxn id="6" idx="6"/>
            <a:endCxn id="7" idx="2"/>
          </p:cNvCxnSpPr>
          <p:nvPr/>
        </p:nvCxnSpPr>
        <p:spPr>
          <a:xfrm>
            <a:off x="5213696" y="3914562"/>
            <a:ext cx="1121768" cy="7026"/>
          </a:xfrm>
          <a:prstGeom prst="line">
            <a:avLst/>
          </a:prstGeom>
          <a:ln w="381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B106658-B3D5-4CA7-A327-76A21D8D5EC8}"/>
              </a:ext>
            </a:extLst>
          </p:cNvPr>
          <p:cNvCxnSpPr>
            <a:cxnSpLocks/>
            <a:stCxn id="6" idx="5"/>
            <a:endCxn id="8" idx="1"/>
          </p:cNvCxnSpPr>
          <p:nvPr/>
        </p:nvCxnSpPr>
        <p:spPr>
          <a:xfrm>
            <a:off x="5111924" y="4160262"/>
            <a:ext cx="406328" cy="450768"/>
          </a:xfrm>
          <a:prstGeom prst="line">
            <a:avLst/>
          </a:prstGeom>
          <a:ln w="381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8392980-1469-4754-8063-582D7F6F70D9}"/>
              </a:ext>
            </a:extLst>
          </p:cNvPr>
          <p:cNvCxnSpPr>
            <a:cxnSpLocks/>
            <a:stCxn id="7" idx="3"/>
            <a:endCxn id="8" idx="7"/>
          </p:cNvCxnSpPr>
          <p:nvPr/>
        </p:nvCxnSpPr>
        <p:spPr>
          <a:xfrm flipH="1">
            <a:off x="6009652" y="4167288"/>
            <a:ext cx="427584" cy="443742"/>
          </a:xfrm>
          <a:prstGeom prst="line">
            <a:avLst/>
          </a:prstGeom>
          <a:ln w="381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E922BF3-848D-4F26-8C3C-61E985F2AB5B}"/>
              </a:ext>
            </a:extLst>
          </p:cNvPr>
          <p:cNvCxnSpPr>
            <a:cxnSpLocks/>
            <a:stCxn id="7" idx="6"/>
            <a:endCxn id="10" idx="1"/>
          </p:cNvCxnSpPr>
          <p:nvPr/>
        </p:nvCxnSpPr>
        <p:spPr>
          <a:xfrm>
            <a:off x="7030408" y="3921588"/>
            <a:ext cx="918984" cy="678438"/>
          </a:xfrm>
          <a:prstGeom prst="line">
            <a:avLst/>
          </a:prstGeom>
          <a:ln w="381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5F7A05D-EDE8-4247-8995-FEF47D6A9C26}"/>
              </a:ext>
            </a:extLst>
          </p:cNvPr>
          <p:cNvCxnSpPr>
            <a:cxnSpLocks/>
            <a:stCxn id="8" idx="6"/>
            <a:endCxn id="10" idx="2"/>
          </p:cNvCxnSpPr>
          <p:nvPr/>
        </p:nvCxnSpPr>
        <p:spPr>
          <a:xfrm flipV="1">
            <a:off x="6111424" y="4845726"/>
            <a:ext cx="1736196" cy="11004"/>
          </a:xfrm>
          <a:prstGeom prst="line">
            <a:avLst/>
          </a:prstGeom>
          <a:ln w="381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3CD3741-C09A-48E5-AB1E-30C121AC3415}"/>
              </a:ext>
            </a:extLst>
          </p:cNvPr>
          <p:cNvCxnSpPr>
            <a:cxnSpLocks/>
            <a:stCxn id="8" idx="5"/>
            <a:endCxn id="9" idx="1"/>
          </p:cNvCxnSpPr>
          <p:nvPr/>
        </p:nvCxnSpPr>
        <p:spPr>
          <a:xfrm>
            <a:off x="6009652" y="5102430"/>
            <a:ext cx="721912" cy="476598"/>
          </a:xfrm>
          <a:prstGeom prst="line">
            <a:avLst/>
          </a:prstGeom>
          <a:ln w="381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CD57C61-5140-40A0-AF03-4C8EC4E22E05}"/>
              </a:ext>
            </a:extLst>
          </p:cNvPr>
          <p:cNvCxnSpPr>
            <a:cxnSpLocks/>
            <a:stCxn id="10" idx="3"/>
            <a:endCxn id="9" idx="7"/>
          </p:cNvCxnSpPr>
          <p:nvPr/>
        </p:nvCxnSpPr>
        <p:spPr>
          <a:xfrm flipH="1">
            <a:off x="7222964" y="5091426"/>
            <a:ext cx="726428" cy="487602"/>
          </a:xfrm>
          <a:prstGeom prst="line">
            <a:avLst/>
          </a:prstGeom>
          <a:ln w="381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43F97D8-BAD9-49D3-B327-86C2680898B1}"/>
              </a:ext>
            </a:extLst>
          </p:cNvPr>
          <p:cNvCxnSpPr>
            <a:cxnSpLocks/>
            <a:stCxn id="5" idx="6"/>
            <a:endCxn id="8" idx="2"/>
          </p:cNvCxnSpPr>
          <p:nvPr/>
        </p:nvCxnSpPr>
        <p:spPr>
          <a:xfrm>
            <a:off x="4315968" y="4837770"/>
            <a:ext cx="1100512" cy="18960"/>
          </a:xfrm>
          <a:prstGeom prst="line">
            <a:avLst/>
          </a:prstGeom>
          <a:ln w="381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1016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082" y="288325"/>
            <a:ext cx="7200900" cy="1485900"/>
          </a:xfrm>
        </p:spPr>
        <p:txBody>
          <a:bodyPr/>
          <a:lstStyle/>
          <a:p>
            <a:r>
              <a:rPr lang="en-US" err="1"/>
              <a:t>ContikiMAC</a:t>
            </a:r>
            <a:endParaRPr lang="en-SG"/>
          </a:p>
        </p:txBody>
      </p:sp>
      <p:sp>
        <p:nvSpPr>
          <p:cNvPr id="4" name="Slide Number Placeholder 3"/>
          <p:cNvSpPr>
            <a:spLocks noGrp="1"/>
          </p:cNvSpPr>
          <p:nvPr>
            <p:ph type="sldNum" sz="quarter" idx="12"/>
          </p:nvPr>
        </p:nvSpPr>
        <p:spPr/>
        <p:txBody>
          <a:bodyPr/>
          <a:lstStyle/>
          <a:p>
            <a:fld id="{69E57DC2-970A-4B3E-BB1C-7A09969E49DF}" type="slidenum">
              <a:rPr lang="en-US" smtClean="0">
                <a:solidFill>
                  <a:srgbClr val="191B0E"/>
                </a:solidFill>
              </a:rPr>
              <a:pPr/>
              <a:t>11</a:t>
            </a:fld>
            <a:endParaRPr lang="en-US">
              <a:solidFill>
                <a:srgbClr val="191B0E"/>
              </a:solidFill>
            </a:endParaRPr>
          </a:p>
        </p:txBody>
      </p:sp>
      <p:pic>
        <p:nvPicPr>
          <p:cNvPr id="5" name="Picture 4"/>
          <p:cNvPicPr>
            <a:picLocks noChangeAspect="1"/>
          </p:cNvPicPr>
          <p:nvPr/>
        </p:nvPicPr>
        <p:blipFill>
          <a:blip r:embed="rId2"/>
          <a:stretch>
            <a:fillRect/>
          </a:stretch>
        </p:blipFill>
        <p:spPr>
          <a:xfrm>
            <a:off x="2080291" y="2458638"/>
            <a:ext cx="9273509" cy="4262837"/>
          </a:xfrm>
          <a:prstGeom prst="rect">
            <a:avLst/>
          </a:prstGeom>
        </p:spPr>
      </p:pic>
      <p:sp>
        <p:nvSpPr>
          <p:cNvPr id="6" name="TextBox 5"/>
          <p:cNvSpPr txBox="1"/>
          <p:nvPr/>
        </p:nvSpPr>
        <p:spPr>
          <a:xfrm>
            <a:off x="1206082" y="1630228"/>
            <a:ext cx="10147718" cy="523220"/>
          </a:xfrm>
          <a:prstGeom prst="rect">
            <a:avLst/>
          </a:prstGeom>
          <a:noFill/>
        </p:spPr>
        <p:txBody>
          <a:bodyPr wrap="square" rtlCol="0">
            <a:spAutoFit/>
          </a:bodyPr>
          <a:lstStyle/>
          <a:p>
            <a:r>
              <a:rPr lang="en-US" sz="2800" err="1">
                <a:latin typeface="+mj-lt"/>
              </a:rPr>
              <a:t>ContikiMAC</a:t>
            </a:r>
            <a:r>
              <a:rPr lang="en-US" sz="2800">
                <a:latin typeface="+mj-lt"/>
              </a:rPr>
              <a:t> is the MAC protocol implemented in Contiki OS</a:t>
            </a:r>
          </a:p>
        </p:txBody>
      </p:sp>
    </p:spTree>
    <p:extLst>
      <p:ext uri="{BB962C8B-B14F-4D97-AF65-F5344CB8AC3E}">
        <p14:creationId xmlns:p14="http://schemas.microsoft.com/office/powerpoint/2010/main" val="22160309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lstStyle/>
          <a:p>
            <a:r>
              <a:rPr lang="en-US"/>
              <a:t>Flooding</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p:txBody>
          <a:bodyPr/>
          <a:lstStyle/>
          <a:p>
            <a:r>
              <a:rPr lang="en-US">
                <a:latin typeface="+mj-lt"/>
              </a:rPr>
              <a:t>Mesh equivalent of broadcast</a:t>
            </a:r>
          </a:p>
          <a:p>
            <a:pPr lvl="1"/>
            <a:r>
              <a:rPr lang="en-US">
                <a:latin typeface="+mj-lt"/>
              </a:rPr>
              <a:t>Each node sends to each other node</a:t>
            </a:r>
          </a:p>
          <a:p>
            <a:pPr lvl="1"/>
            <a:r>
              <a:rPr lang="en-US">
                <a:latin typeface="+mj-lt"/>
              </a:rPr>
              <a:t>Eventually packets will reach the desired destination</a:t>
            </a:r>
          </a:p>
          <a:p>
            <a:pPr lvl="1"/>
            <a:r>
              <a:rPr lang="en-US">
                <a:latin typeface="+mj-lt"/>
              </a:rPr>
              <a:t>Not really routing at all…</a:t>
            </a:r>
          </a:p>
          <a:p>
            <a:pPr lvl="1"/>
            <a:endParaRPr lang="en-US">
              <a:latin typeface="+mj-lt"/>
            </a:endParaRPr>
          </a:p>
          <a:p>
            <a:r>
              <a:rPr lang="en-US" b="1">
                <a:latin typeface="+mj-lt"/>
              </a:rPr>
              <a:t>Question: how do we make it stop?</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110</a:t>
            </a:fld>
            <a:endParaRPr lang="en-US"/>
          </a:p>
        </p:txBody>
      </p:sp>
    </p:spTree>
    <p:extLst>
      <p:ext uri="{BB962C8B-B14F-4D97-AF65-F5344CB8AC3E}">
        <p14:creationId xmlns:p14="http://schemas.microsoft.com/office/powerpoint/2010/main" val="28894543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lstStyle/>
          <a:p>
            <a:r>
              <a:rPr lang="en-US"/>
              <a:t>Flooding</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p:txBody>
          <a:bodyPr>
            <a:normAutofit lnSpcReduction="10000"/>
          </a:bodyPr>
          <a:lstStyle/>
          <a:p>
            <a:r>
              <a:rPr lang="en-US">
                <a:latin typeface="+mj-lt"/>
              </a:rPr>
              <a:t>Mesh equivalent of broadcast</a:t>
            </a:r>
          </a:p>
          <a:p>
            <a:pPr lvl="1"/>
            <a:r>
              <a:rPr lang="en-US">
                <a:latin typeface="+mj-lt"/>
              </a:rPr>
              <a:t>Each node sends to each other node</a:t>
            </a:r>
          </a:p>
          <a:p>
            <a:pPr lvl="1"/>
            <a:r>
              <a:rPr lang="en-US">
                <a:latin typeface="+mj-lt"/>
              </a:rPr>
              <a:t>Eventually packets will reach the desired destination</a:t>
            </a:r>
          </a:p>
          <a:p>
            <a:pPr lvl="1"/>
            <a:r>
              <a:rPr lang="en-US">
                <a:latin typeface="+mj-lt"/>
              </a:rPr>
              <a:t>Not really routing at all…</a:t>
            </a:r>
          </a:p>
          <a:p>
            <a:pPr lvl="1"/>
            <a:endParaRPr lang="en-US">
              <a:latin typeface="+mj-lt"/>
            </a:endParaRPr>
          </a:p>
          <a:p>
            <a:r>
              <a:rPr lang="en-US" b="1">
                <a:latin typeface="+mj-lt"/>
              </a:rPr>
              <a:t>Question: how do we make it stop?</a:t>
            </a:r>
          </a:p>
          <a:p>
            <a:pPr lvl="1"/>
            <a:r>
              <a:rPr lang="en-US">
                <a:latin typeface="+mj-lt"/>
              </a:rPr>
              <a:t>Maximum retransmissions counter on each packet</a:t>
            </a:r>
          </a:p>
          <a:p>
            <a:pPr lvl="2"/>
            <a:r>
              <a:rPr lang="en-US">
                <a:latin typeface="+mj-lt"/>
              </a:rPr>
              <a:t>Decrement at each hop. Drop packet when it hits zero</a:t>
            </a:r>
          </a:p>
          <a:p>
            <a:pPr lvl="2"/>
            <a:r>
              <a:rPr lang="en-US">
                <a:latin typeface="+mj-lt"/>
              </a:rPr>
              <a:t>Need some guess for how many hops to destination</a:t>
            </a:r>
            <a:br>
              <a:rPr lang="en-US">
                <a:latin typeface="+mj-lt"/>
              </a:rPr>
            </a:br>
            <a:endParaRPr lang="en-US">
              <a:latin typeface="+mj-lt"/>
            </a:endParaRPr>
          </a:p>
          <a:p>
            <a:pPr lvl="1"/>
            <a:r>
              <a:rPr lang="en-US">
                <a:latin typeface="+mj-lt"/>
              </a:rPr>
              <a:t>Keep some history of recently flooded packets</a:t>
            </a:r>
          </a:p>
          <a:p>
            <a:pPr lvl="2"/>
            <a:r>
              <a:rPr lang="en-US">
                <a:latin typeface="+mj-lt"/>
              </a:rPr>
              <a:t>Don’t retransmit a recently sent packet</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111</a:t>
            </a:fld>
            <a:endParaRPr lang="en-US"/>
          </a:p>
        </p:txBody>
      </p:sp>
    </p:spTree>
    <p:extLst>
      <p:ext uri="{BB962C8B-B14F-4D97-AF65-F5344CB8AC3E}">
        <p14:creationId xmlns:p14="http://schemas.microsoft.com/office/powerpoint/2010/main" val="33112157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4D4B4-4D66-54F9-4147-930E71C13D7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7628C6-0080-E9B4-183A-D41863BB9ACE}"/>
              </a:ext>
            </a:extLst>
          </p:cNvPr>
          <p:cNvSpPr>
            <a:spLocks noGrp="1"/>
          </p:cNvSpPr>
          <p:nvPr>
            <p:ph idx="1"/>
          </p:nvPr>
        </p:nvSpPr>
        <p:spPr>
          <a:xfrm>
            <a:off x="838200" y="1864427"/>
            <a:ext cx="11050138" cy="3129145"/>
          </a:xfrm>
        </p:spPr>
        <p:txBody>
          <a:bodyPr>
            <a:normAutofit/>
          </a:bodyPr>
          <a:lstStyle/>
          <a:p>
            <a:r>
              <a:rPr lang="en-US" dirty="0"/>
              <a:t>General course information and updates</a:t>
            </a:r>
          </a:p>
          <a:p>
            <a:r>
              <a:rPr lang="en-US" dirty="0">
                <a:sym typeface="Wingdings" pitchFamily="2" charset="2"/>
              </a:rPr>
              <a:t>Let us review what we had covered the last lecture</a:t>
            </a:r>
          </a:p>
          <a:p>
            <a:r>
              <a:rPr lang="en-US" dirty="0">
                <a:sym typeface="Wingdings" pitchFamily="2" charset="2"/>
              </a:rPr>
              <a:t>Localization continued</a:t>
            </a:r>
            <a:endParaRPr lang="en-US" dirty="0">
              <a:latin typeface="+mj-lt"/>
              <a:sym typeface="Wingdings" pitchFamily="2" charset="2"/>
            </a:endParaRPr>
          </a:p>
          <a:p>
            <a:r>
              <a:rPr lang="en-US" dirty="0">
                <a:latin typeface="+mj-lt"/>
                <a:sym typeface="Wingdings" pitchFamily="2" charset="2"/>
              </a:rPr>
              <a:t>Node discovery</a:t>
            </a:r>
          </a:p>
          <a:p>
            <a:r>
              <a:rPr lang="en-US" dirty="0">
                <a:sym typeface="Wingdings" pitchFamily="2" charset="2"/>
              </a:rPr>
              <a:t>Wide Area Networks</a:t>
            </a:r>
            <a:endParaRPr lang="en-US" dirty="0">
              <a:latin typeface="+mj-lt"/>
              <a:sym typeface="Wingdings" pitchFamily="2" charset="2"/>
            </a:endParaRPr>
          </a:p>
          <a:p>
            <a:r>
              <a:rPr lang="en-US" dirty="0">
                <a:sym typeface="Wingdings" pitchFamily="2" charset="2"/>
              </a:rPr>
              <a:t>Routing</a:t>
            </a:r>
            <a:endParaRPr lang="en-US" dirty="0">
              <a:latin typeface="+mj-lt"/>
              <a:sym typeface="Wingdings" pitchFamily="2" charset="2"/>
            </a:endParaRPr>
          </a:p>
        </p:txBody>
      </p:sp>
      <p:sp>
        <p:nvSpPr>
          <p:cNvPr id="12" name="Slide Number Placeholder 11">
            <a:extLst>
              <a:ext uri="{FF2B5EF4-FFF2-40B4-BE49-F238E27FC236}">
                <a16:creationId xmlns:a16="http://schemas.microsoft.com/office/drawing/2014/main" id="{4E57BA02-97FD-A33E-258C-91FA7A521D9B}"/>
              </a:ext>
            </a:extLst>
          </p:cNvPr>
          <p:cNvSpPr>
            <a:spLocks noGrp="1"/>
          </p:cNvSpPr>
          <p:nvPr>
            <p:ph type="sldNum" sz="quarter" idx="12"/>
          </p:nvPr>
        </p:nvSpPr>
        <p:spPr/>
        <p:txBody>
          <a:bodyPr/>
          <a:lstStyle/>
          <a:p>
            <a:fld id="{687B7451-1438-CB4A-8106-82A64F1C7D7B}" type="slidenum">
              <a:rPr lang="sv-SE" smtClean="0"/>
              <a:t>112</a:t>
            </a:fld>
            <a:endParaRPr lang="sv-SE" dirty="0"/>
          </a:p>
        </p:txBody>
      </p:sp>
      <p:sp>
        <p:nvSpPr>
          <p:cNvPr id="5" name="Title 4">
            <a:extLst>
              <a:ext uri="{FF2B5EF4-FFF2-40B4-BE49-F238E27FC236}">
                <a16:creationId xmlns:a16="http://schemas.microsoft.com/office/drawing/2014/main" id="{928EC48F-DF36-7673-1DF7-76C0088094C1}"/>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D9FE2DBE-6BBE-B536-B907-C579EEA20729}"/>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8774732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4373" y="1994565"/>
            <a:ext cx="8003247" cy="1509963"/>
          </a:xfrm>
        </p:spPr>
        <p:txBody>
          <a:bodyPr>
            <a:normAutofit fontScale="90000"/>
          </a:bodyPr>
          <a:lstStyle/>
          <a:p>
            <a:r>
              <a:rPr lang="en-GB" sz="8000" u="none" strike="noStrike">
                <a:effectLst/>
                <a:latin typeface="+mn-lt"/>
              </a:rPr>
              <a:t>Wireless Networking</a:t>
            </a:r>
            <a:endParaRPr lang="en-US" sz="6250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a:latin typeface="+mj-lt"/>
              </a:rPr>
              <a:t>Ambuj Varshney</a:t>
            </a:r>
          </a:p>
          <a:p>
            <a:r>
              <a:rPr lang="en-US" sz="2800">
                <a:latin typeface="+mj-lt"/>
                <a:hlinkClick r:id="rId3"/>
              </a:rPr>
              <a:t>ambujv@nus.edu.sg</a:t>
            </a:r>
            <a:endParaRPr lang="en-US" sz="2800">
              <a:latin typeface="+mj-lt"/>
            </a:endParaRPr>
          </a:p>
          <a:p>
            <a:r>
              <a:rPr lang="en-US">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113</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a:latin typeface="+mn-lt"/>
            </a:endParaRPr>
          </a:p>
        </p:txBody>
      </p:sp>
    </p:spTree>
    <p:extLst>
      <p:ext uri="{BB962C8B-B14F-4D97-AF65-F5344CB8AC3E}">
        <p14:creationId xmlns:p14="http://schemas.microsoft.com/office/powerpoint/2010/main" val="2070023750"/>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4D4B4-4D66-54F9-4147-930E71C13D7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7628C6-0080-E9B4-183A-D41863BB9ACE}"/>
              </a:ext>
            </a:extLst>
          </p:cNvPr>
          <p:cNvSpPr>
            <a:spLocks noGrp="1"/>
          </p:cNvSpPr>
          <p:nvPr>
            <p:ph idx="1"/>
          </p:nvPr>
        </p:nvSpPr>
        <p:spPr>
          <a:xfrm>
            <a:off x="838200" y="1864427"/>
            <a:ext cx="11050138" cy="3129145"/>
          </a:xfrm>
        </p:spPr>
        <p:txBody>
          <a:bodyPr>
            <a:normAutofit/>
          </a:bodyPr>
          <a:lstStyle/>
          <a:p>
            <a:r>
              <a:rPr lang="en-US" dirty="0"/>
              <a:t>General course information and updates</a:t>
            </a:r>
          </a:p>
          <a:p>
            <a:r>
              <a:rPr lang="en-US" dirty="0">
                <a:sym typeface="Wingdings" pitchFamily="2" charset="2"/>
              </a:rPr>
              <a:t>Let us review what we had covered the last lecture</a:t>
            </a:r>
          </a:p>
          <a:p>
            <a:r>
              <a:rPr lang="en-US" b="1" dirty="0">
                <a:sym typeface="Wingdings" pitchFamily="2" charset="2"/>
              </a:rPr>
              <a:t>Localization continued</a:t>
            </a:r>
            <a:endParaRPr lang="en-US" b="1" dirty="0">
              <a:latin typeface="+mj-lt"/>
              <a:sym typeface="Wingdings" pitchFamily="2" charset="2"/>
            </a:endParaRPr>
          </a:p>
          <a:p>
            <a:r>
              <a:rPr lang="en-US" dirty="0">
                <a:latin typeface="+mj-lt"/>
                <a:sym typeface="Wingdings" pitchFamily="2" charset="2"/>
              </a:rPr>
              <a:t>Node discovery</a:t>
            </a:r>
          </a:p>
          <a:p>
            <a:r>
              <a:rPr lang="en-US" dirty="0">
                <a:sym typeface="Wingdings" pitchFamily="2" charset="2"/>
              </a:rPr>
              <a:t>Wide area networks</a:t>
            </a:r>
            <a:endParaRPr lang="en-US" dirty="0">
              <a:latin typeface="+mj-lt"/>
              <a:sym typeface="Wingdings" pitchFamily="2" charset="2"/>
            </a:endParaRPr>
          </a:p>
          <a:p>
            <a:r>
              <a:rPr lang="en-US" dirty="0">
                <a:sym typeface="Wingdings" pitchFamily="2" charset="2"/>
              </a:rPr>
              <a:t>Routing</a:t>
            </a:r>
            <a:endParaRPr lang="en-US" dirty="0">
              <a:latin typeface="+mj-lt"/>
              <a:sym typeface="Wingdings" pitchFamily="2" charset="2"/>
            </a:endParaRPr>
          </a:p>
        </p:txBody>
      </p:sp>
      <p:sp>
        <p:nvSpPr>
          <p:cNvPr id="12" name="Slide Number Placeholder 11">
            <a:extLst>
              <a:ext uri="{FF2B5EF4-FFF2-40B4-BE49-F238E27FC236}">
                <a16:creationId xmlns:a16="http://schemas.microsoft.com/office/drawing/2014/main" id="{4E57BA02-97FD-A33E-258C-91FA7A521D9B}"/>
              </a:ext>
            </a:extLst>
          </p:cNvPr>
          <p:cNvSpPr>
            <a:spLocks noGrp="1"/>
          </p:cNvSpPr>
          <p:nvPr>
            <p:ph type="sldNum" sz="quarter" idx="12"/>
          </p:nvPr>
        </p:nvSpPr>
        <p:spPr/>
        <p:txBody>
          <a:bodyPr/>
          <a:lstStyle/>
          <a:p>
            <a:fld id="{687B7451-1438-CB4A-8106-82A64F1C7D7B}" type="slidenum">
              <a:rPr lang="sv-SE" smtClean="0"/>
              <a:t>12</a:t>
            </a:fld>
            <a:endParaRPr lang="sv-SE" dirty="0"/>
          </a:p>
        </p:txBody>
      </p:sp>
      <p:sp>
        <p:nvSpPr>
          <p:cNvPr id="5" name="Title 4">
            <a:extLst>
              <a:ext uri="{FF2B5EF4-FFF2-40B4-BE49-F238E27FC236}">
                <a16:creationId xmlns:a16="http://schemas.microsoft.com/office/drawing/2014/main" id="{928EC48F-DF36-7673-1DF7-76C0088094C1}"/>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D9FE2DBE-6BBE-B536-B907-C579EEA20729}"/>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410710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idx="4294967295"/>
          </p:nvPr>
        </p:nvSpPr>
        <p:spPr>
          <a:xfrm>
            <a:off x="593939" y="361649"/>
            <a:ext cx="10515600" cy="1325563"/>
          </a:xfrm>
        </p:spPr>
        <p:txBody>
          <a:bodyPr>
            <a:normAutofit/>
          </a:bodyPr>
          <a:lstStyle/>
          <a:p>
            <a:pPr eaLnBrk="1" hangingPunct="1"/>
            <a:r>
              <a:rPr lang="en-US" sz="4000">
                <a:latin typeface="+mn-lt"/>
              </a:rPr>
              <a:t>What do you mean by the term localization?</a:t>
            </a:r>
          </a:p>
        </p:txBody>
      </p:sp>
      <p:sp>
        <p:nvSpPr>
          <p:cNvPr id="37892" name="Rectangle 3"/>
          <p:cNvSpPr>
            <a:spLocks noGrp="1" noChangeArrowheads="1"/>
          </p:cNvSpPr>
          <p:nvPr>
            <p:ph type="body" idx="4294967295"/>
          </p:nvPr>
        </p:nvSpPr>
        <p:spPr>
          <a:xfrm>
            <a:off x="593939" y="1690688"/>
            <a:ext cx="10749109" cy="4351338"/>
          </a:xfrm>
        </p:spPr>
        <p:txBody>
          <a:bodyPr>
            <a:normAutofit/>
          </a:bodyPr>
          <a:lstStyle/>
          <a:p>
            <a:pPr eaLnBrk="1" hangingPunct="1">
              <a:lnSpc>
                <a:spcPct val="90000"/>
              </a:lnSpc>
            </a:pPr>
            <a:r>
              <a:rPr lang="en-US">
                <a:latin typeface="+mj-lt"/>
              </a:rPr>
              <a:t>Localization systems determine the physical coordinates of an electronic device such as IoT nodes, drones, mobile phones or a subject </a:t>
            </a:r>
          </a:p>
          <a:p>
            <a:pPr eaLnBrk="1" hangingPunct="1">
              <a:lnSpc>
                <a:spcPct val="90000"/>
              </a:lnSpc>
            </a:pPr>
            <a:r>
              <a:rPr lang="en-US">
                <a:latin typeface="+mj-lt"/>
              </a:rPr>
              <a:t>These physical coordinates of electronic devices are:</a:t>
            </a:r>
          </a:p>
          <a:p>
            <a:pPr lvl="1" eaLnBrk="1" hangingPunct="1">
              <a:lnSpc>
                <a:spcPct val="90000"/>
              </a:lnSpc>
            </a:pPr>
            <a:r>
              <a:rPr lang="en-US">
                <a:latin typeface="+mj-lt"/>
              </a:rPr>
              <a:t>Global - aligned with some externally meaningful systems like GPS</a:t>
            </a:r>
          </a:p>
          <a:p>
            <a:pPr lvl="1" eaLnBrk="1" hangingPunct="1">
              <a:lnSpc>
                <a:spcPct val="90000"/>
              </a:lnSpc>
            </a:pPr>
            <a:r>
              <a:rPr lang="en-US">
                <a:latin typeface="+mj-lt"/>
              </a:rPr>
              <a:t>Relative - some “rigid transformation” (rotation, reflection, translation) away from a global coordinate systems</a:t>
            </a:r>
          </a:p>
          <a:p>
            <a:r>
              <a:rPr lang="en-US">
                <a:latin typeface="+mj-lt"/>
              </a:rPr>
              <a:t>Localization indoors: goal is positioning </a:t>
            </a:r>
            <a:r>
              <a:rPr lang="en-US" i="1">
                <a:latin typeface="+mj-lt"/>
              </a:rPr>
              <a:t>things</a:t>
            </a:r>
            <a:r>
              <a:rPr lang="en-US">
                <a:latin typeface="+mj-lt"/>
              </a:rPr>
              <a:t> within a building</a:t>
            </a:r>
          </a:p>
          <a:p>
            <a:pPr lvl="1"/>
            <a:r>
              <a:rPr lang="en-US">
                <a:latin typeface="+mj-lt"/>
              </a:rPr>
              <a:t>Where can I find </a:t>
            </a:r>
            <a:r>
              <a:rPr lang="en-US" b="1">
                <a:latin typeface="+mj-lt"/>
              </a:rPr>
              <a:t>X</a:t>
            </a:r>
            <a:r>
              <a:rPr lang="en-US">
                <a:latin typeface="+mj-lt"/>
              </a:rPr>
              <a:t>?</a:t>
            </a:r>
          </a:p>
          <a:p>
            <a:pPr lvl="1"/>
            <a:r>
              <a:rPr lang="en-US" b="1">
                <a:latin typeface="+mj-lt"/>
              </a:rPr>
              <a:t>X</a:t>
            </a:r>
            <a:r>
              <a:rPr lang="en-US">
                <a:latin typeface="+mj-lt"/>
              </a:rPr>
              <a:t>: where am I located?</a:t>
            </a:r>
          </a:p>
          <a:p>
            <a:pPr lvl="1"/>
            <a:r>
              <a:rPr lang="en-US" b="1">
                <a:latin typeface="+mj-lt"/>
              </a:rPr>
              <a:t>X</a:t>
            </a:r>
            <a:r>
              <a:rPr lang="en-US">
                <a:latin typeface="+mj-lt"/>
              </a:rPr>
              <a:t> and </a:t>
            </a:r>
            <a:r>
              <a:rPr lang="en-US" b="1">
                <a:latin typeface="+mj-lt"/>
              </a:rPr>
              <a:t>Y</a:t>
            </a:r>
            <a:r>
              <a:rPr lang="en-US">
                <a:latin typeface="+mj-lt"/>
              </a:rPr>
              <a:t>: are we near each other?</a:t>
            </a:r>
          </a:p>
          <a:p>
            <a:endParaRPr lang="en-US">
              <a:latin typeface="+mj-lt"/>
            </a:endParaRPr>
          </a:p>
        </p:txBody>
      </p:sp>
    </p:spTree>
    <p:extLst>
      <p:ext uri="{BB962C8B-B14F-4D97-AF65-F5344CB8AC3E}">
        <p14:creationId xmlns:p14="http://schemas.microsoft.com/office/powerpoint/2010/main" val="2128540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7AD6-B465-48B2-9557-068D241670D7}"/>
              </a:ext>
            </a:extLst>
          </p:cNvPr>
          <p:cNvSpPr>
            <a:spLocks noGrp="1"/>
          </p:cNvSpPr>
          <p:nvPr>
            <p:ph type="title"/>
          </p:nvPr>
        </p:nvSpPr>
        <p:spPr/>
        <p:txBody>
          <a:bodyPr/>
          <a:lstStyle/>
          <a:p>
            <a:r>
              <a:rPr lang="en-US"/>
              <a:t>Overview of Global Positioning System</a:t>
            </a:r>
          </a:p>
        </p:txBody>
      </p:sp>
      <p:sp>
        <p:nvSpPr>
          <p:cNvPr id="3" name="Content Placeholder 2">
            <a:extLst>
              <a:ext uri="{FF2B5EF4-FFF2-40B4-BE49-F238E27FC236}">
                <a16:creationId xmlns:a16="http://schemas.microsoft.com/office/drawing/2014/main" id="{24ABE529-3681-43F4-B763-DFF2F9721BCB}"/>
              </a:ext>
            </a:extLst>
          </p:cNvPr>
          <p:cNvSpPr>
            <a:spLocks noGrp="1"/>
          </p:cNvSpPr>
          <p:nvPr>
            <p:ph idx="1"/>
          </p:nvPr>
        </p:nvSpPr>
        <p:spPr>
          <a:xfrm>
            <a:off x="838200" y="1333985"/>
            <a:ext cx="10515600" cy="4351338"/>
          </a:xfrm>
        </p:spPr>
        <p:txBody>
          <a:bodyPr>
            <a:normAutofit lnSpcReduction="10000"/>
          </a:bodyPr>
          <a:lstStyle/>
          <a:p>
            <a:pPr marL="457200" lvl="1" indent="0">
              <a:buNone/>
            </a:pPr>
            <a:endParaRPr lang="en-US">
              <a:latin typeface="+mj-lt"/>
            </a:endParaRPr>
          </a:p>
          <a:p>
            <a:r>
              <a:rPr lang="en-US" sz="3000">
                <a:latin typeface="+mj-lt"/>
              </a:rPr>
              <a:t>Satellites placed in Medium Earth Orbit (20,000 KM)</a:t>
            </a:r>
          </a:p>
          <a:p>
            <a:pPr lvl="1"/>
            <a:r>
              <a:rPr lang="en-US" sz="2600">
                <a:latin typeface="+mj-lt"/>
              </a:rPr>
              <a:t>Orbit earth twice per day</a:t>
            </a:r>
          </a:p>
          <a:p>
            <a:pPr lvl="1"/>
            <a:r>
              <a:rPr lang="en-US" sz="2600">
                <a:latin typeface="+mj-lt"/>
              </a:rPr>
              <a:t>Placed such that 4 are in view everywhere, always</a:t>
            </a:r>
          </a:p>
          <a:p>
            <a:pPr lvl="1"/>
            <a:r>
              <a:rPr lang="en-US" sz="2600">
                <a:latin typeface="+mj-lt"/>
              </a:rPr>
              <a:t>31 total in orbit as of November 2020</a:t>
            </a:r>
          </a:p>
          <a:p>
            <a:pPr lvl="2"/>
            <a:r>
              <a:rPr lang="en-US" sz="2600">
                <a:latin typeface="+mj-lt"/>
              </a:rPr>
              <a:t>Most recent launch November 5</a:t>
            </a:r>
            <a:r>
              <a:rPr lang="en-US" sz="2600" baseline="30000">
                <a:latin typeface="+mj-lt"/>
              </a:rPr>
              <a:t>th</a:t>
            </a:r>
            <a:r>
              <a:rPr lang="en-US" sz="2600">
                <a:latin typeface="+mj-lt"/>
              </a:rPr>
              <a:t> 2020</a:t>
            </a:r>
          </a:p>
          <a:p>
            <a:pPr lvl="2"/>
            <a:endParaRPr lang="en-US">
              <a:latin typeface="+mj-lt"/>
            </a:endParaRPr>
          </a:p>
          <a:p>
            <a:r>
              <a:rPr lang="en-US" sz="3000">
                <a:latin typeface="+mj-lt"/>
              </a:rPr>
              <a:t>Comparisons</a:t>
            </a:r>
          </a:p>
          <a:p>
            <a:pPr lvl="1"/>
            <a:r>
              <a:rPr lang="en-US" sz="2600">
                <a:latin typeface="+mj-lt"/>
              </a:rPr>
              <a:t>LEO 200-2000 km, ISS at 340 km</a:t>
            </a:r>
          </a:p>
          <a:p>
            <a:pPr lvl="1"/>
            <a:r>
              <a:rPr lang="en-US" sz="2600">
                <a:latin typeface="+mj-lt"/>
              </a:rPr>
              <a:t>GEO 35,000 km</a:t>
            </a:r>
          </a:p>
        </p:txBody>
      </p:sp>
      <p:sp>
        <p:nvSpPr>
          <p:cNvPr id="4" name="Slide Number Placeholder 3">
            <a:extLst>
              <a:ext uri="{FF2B5EF4-FFF2-40B4-BE49-F238E27FC236}">
                <a16:creationId xmlns:a16="http://schemas.microsoft.com/office/drawing/2014/main" id="{0851F59F-BD7A-4AEB-9446-5B4813D3EB91}"/>
              </a:ext>
            </a:extLst>
          </p:cNvPr>
          <p:cNvSpPr>
            <a:spLocks noGrp="1"/>
          </p:cNvSpPr>
          <p:nvPr>
            <p:ph type="sldNum" sz="quarter" idx="12"/>
          </p:nvPr>
        </p:nvSpPr>
        <p:spPr/>
        <p:txBody>
          <a:bodyPr/>
          <a:lstStyle/>
          <a:p>
            <a:fld id="{0778C724-3839-4D76-A707-B4C23905D055}" type="slidenum">
              <a:rPr lang="en-US" smtClean="0"/>
              <a:t>14</a:t>
            </a:fld>
            <a:endParaRPr lang="en-US"/>
          </a:p>
        </p:txBody>
      </p:sp>
      <p:pic>
        <p:nvPicPr>
          <p:cNvPr id="3074" name="Picture 2">
            <a:extLst>
              <a:ext uri="{FF2B5EF4-FFF2-40B4-BE49-F238E27FC236}">
                <a16:creationId xmlns:a16="http://schemas.microsoft.com/office/drawing/2014/main" id="{232E755A-C60D-4640-A833-9B90D5E72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2766" y="3032743"/>
            <a:ext cx="3827629" cy="3506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717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lstStyle/>
          <a:p>
            <a:r>
              <a:rPr lang="en-US"/>
              <a:t>Global Positioning Service</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a:xfrm>
            <a:off x="838200" y="1568685"/>
            <a:ext cx="10515600" cy="4351338"/>
          </a:xfrm>
        </p:spPr>
        <p:txBody>
          <a:bodyPr/>
          <a:lstStyle/>
          <a:p>
            <a:r>
              <a:rPr lang="en-US" b="1">
                <a:latin typeface="+mj-lt"/>
              </a:rPr>
              <a:t>How does GPS work?</a:t>
            </a:r>
          </a:p>
          <a:p>
            <a:pPr lvl="1"/>
            <a:r>
              <a:rPr lang="en-US">
                <a:latin typeface="+mj-lt"/>
              </a:rPr>
              <a:t>Know the position of all satellites</a:t>
            </a:r>
          </a:p>
          <a:p>
            <a:pPr lvl="1"/>
            <a:r>
              <a:rPr lang="en-US">
                <a:latin typeface="+mj-lt"/>
              </a:rPr>
              <a:t>Receive signals from multiple satellites</a:t>
            </a:r>
          </a:p>
          <a:p>
            <a:pPr lvl="1"/>
            <a:r>
              <a:rPr lang="en-US">
                <a:latin typeface="+mj-lt"/>
              </a:rPr>
              <a:t>Determine distance from each satellite</a:t>
            </a:r>
          </a:p>
          <a:p>
            <a:pPr lvl="1"/>
            <a:r>
              <a:rPr lang="en-US" b="1" i="1">
                <a:latin typeface="+mj-lt"/>
              </a:rPr>
              <a:t>Trilateration</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15</a:t>
            </a:fld>
            <a:endParaRPr lang="en-US"/>
          </a:p>
        </p:txBody>
      </p:sp>
      <p:pic>
        <p:nvPicPr>
          <p:cNvPr id="5" name="Picture 2">
            <a:extLst>
              <a:ext uri="{FF2B5EF4-FFF2-40B4-BE49-F238E27FC236}">
                <a16:creationId xmlns:a16="http://schemas.microsoft.com/office/drawing/2014/main" id="{F625A53E-1C3D-15DD-677B-048665EC93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6367" y="1568685"/>
            <a:ext cx="2822526" cy="21183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56854989-7C94-5C4B-6D5E-7D4FDEB10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4638" y="4001294"/>
            <a:ext cx="3765985" cy="211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479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33BF-0E2B-486A-A07D-1777EC2FDDD6}"/>
              </a:ext>
            </a:extLst>
          </p:cNvPr>
          <p:cNvSpPr>
            <a:spLocks noGrp="1"/>
          </p:cNvSpPr>
          <p:nvPr>
            <p:ph type="title"/>
          </p:nvPr>
        </p:nvSpPr>
        <p:spPr/>
        <p:txBody>
          <a:bodyPr/>
          <a:lstStyle/>
          <a:p>
            <a:r>
              <a:rPr lang="en-US"/>
              <a:t>GPS PHY</a:t>
            </a:r>
          </a:p>
        </p:txBody>
      </p:sp>
      <p:sp>
        <p:nvSpPr>
          <p:cNvPr id="3" name="Content Placeholder 2">
            <a:extLst>
              <a:ext uri="{FF2B5EF4-FFF2-40B4-BE49-F238E27FC236}">
                <a16:creationId xmlns:a16="http://schemas.microsoft.com/office/drawing/2014/main" id="{D8A2876C-877F-4795-A594-D4EF89FBDAAC}"/>
              </a:ext>
            </a:extLst>
          </p:cNvPr>
          <p:cNvSpPr>
            <a:spLocks noGrp="1"/>
          </p:cNvSpPr>
          <p:nvPr>
            <p:ph idx="1"/>
          </p:nvPr>
        </p:nvSpPr>
        <p:spPr/>
        <p:txBody>
          <a:bodyPr>
            <a:normAutofit lnSpcReduction="10000"/>
          </a:bodyPr>
          <a:lstStyle/>
          <a:p>
            <a:r>
              <a:rPr lang="en-US">
                <a:latin typeface="+mj-lt"/>
              </a:rPr>
              <a:t>GPS frequency</a:t>
            </a:r>
          </a:p>
          <a:p>
            <a:pPr lvl="1"/>
            <a:r>
              <a:rPr lang="en-US">
                <a:latin typeface="+mj-lt"/>
              </a:rPr>
              <a:t>1.2 GHz and 1.5 GHz</a:t>
            </a:r>
          </a:p>
          <a:p>
            <a:pPr lvl="1"/>
            <a:r>
              <a:rPr lang="en-US">
                <a:latin typeface="+mj-lt"/>
              </a:rPr>
              <a:t>10-15 MHz bandwidth</a:t>
            </a:r>
          </a:p>
          <a:p>
            <a:endParaRPr lang="en-US">
              <a:latin typeface="+mj-lt"/>
            </a:endParaRPr>
          </a:p>
          <a:p>
            <a:r>
              <a:rPr lang="en-US">
                <a:latin typeface="+mj-lt"/>
              </a:rPr>
              <a:t>BPSK modulation</a:t>
            </a:r>
          </a:p>
          <a:p>
            <a:endParaRPr lang="en-US">
              <a:latin typeface="+mj-lt"/>
            </a:endParaRPr>
          </a:p>
          <a:p>
            <a:r>
              <a:rPr lang="en-US">
                <a:latin typeface="+mj-lt"/>
              </a:rPr>
              <a:t>Signal has to travel 20,000 km, but most of that is through space</a:t>
            </a:r>
          </a:p>
          <a:p>
            <a:pPr lvl="1"/>
            <a:r>
              <a:rPr lang="en-US">
                <a:latin typeface="+mj-lt"/>
              </a:rPr>
              <a:t>Tx power 25 Watts (44 dBm)</a:t>
            </a:r>
          </a:p>
          <a:p>
            <a:pPr lvl="1"/>
            <a:r>
              <a:rPr lang="en-US">
                <a:latin typeface="+mj-lt"/>
              </a:rPr>
              <a:t>Rx sensitivity -140 dBm to -160 dBm (50 bps data rate)</a:t>
            </a:r>
          </a:p>
          <a:p>
            <a:pPr lvl="1"/>
            <a:r>
              <a:rPr lang="en-US">
                <a:latin typeface="+mj-lt"/>
              </a:rPr>
              <a:t>~200 dBm total link budget</a:t>
            </a:r>
          </a:p>
        </p:txBody>
      </p:sp>
      <p:sp>
        <p:nvSpPr>
          <p:cNvPr id="4" name="Slide Number Placeholder 3">
            <a:extLst>
              <a:ext uri="{FF2B5EF4-FFF2-40B4-BE49-F238E27FC236}">
                <a16:creationId xmlns:a16="http://schemas.microsoft.com/office/drawing/2014/main" id="{25708CFE-2EC5-463D-A4EE-2F147EAD4DDC}"/>
              </a:ext>
            </a:extLst>
          </p:cNvPr>
          <p:cNvSpPr>
            <a:spLocks noGrp="1"/>
          </p:cNvSpPr>
          <p:nvPr>
            <p:ph type="sldNum" sz="quarter" idx="12"/>
          </p:nvPr>
        </p:nvSpPr>
        <p:spPr/>
        <p:txBody>
          <a:bodyPr/>
          <a:lstStyle/>
          <a:p>
            <a:fld id="{0778C724-3839-4D76-A707-B4C23905D055}" type="slidenum">
              <a:rPr lang="en-US" smtClean="0"/>
              <a:t>16</a:t>
            </a:fld>
            <a:endParaRPr lang="en-US"/>
          </a:p>
        </p:txBody>
      </p:sp>
      <p:pic>
        <p:nvPicPr>
          <p:cNvPr id="7170" name="Picture 2">
            <a:extLst>
              <a:ext uri="{FF2B5EF4-FFF2-40B4-BE49-F238E27FC236}">
                <a16:creationId xmlns:a16="http://schemas.microsoft.com/office/drawing/2014/main" id="{4ADDD529-B137-4A61-8A48-6F9BA1994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4300" y="228600"/>
            <a:ext cx="6386094" cy="3496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119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C39A0-A5D6-4359-9C7D-ED800E7AF059}"/>
              </a:ext>
            </a:extLst>
          </p:cNvPr>
          <p:cNvSpPr>
            <a:spLocks noGrp="1"/>
          </p:cNvSpPr>
          <p:nvPr>
            <p:ph type="title"/>
          </p:nvPr>
        </p:nvSpPr>
        <p:spPr/>
        <p:txBody>
          <a:bodyPr/>
          <a:lstStyle/>
          <a:p>
            <a:r>
              <a:rPr lang="en-US"/>
              <a:t>GPS transmissions</a:t>
            </a:r>
          </a:p>
        </p:txBody>
      </p:sp>
      <p:sp>
        <p:nvSpPr>
          <p:cNvPr id="3" name="Content Placeholder 2">
            <a:extLst>
              <a:ext uri="{FF2B5EF4-FFF2-40B4-BE49-F238E27FC236}">
                <a16:creationId xmlns:a16="http://schemas.microsoft.com/office/drawing/2014/main" id="{0A65EEA7-1A84-4A94-81E0-FDBA3DA369EC}"/>
              </a:ext>
            </a:extLst>
          </p:cNvPr>
          <p:cNvSpPr>
            <a:spLocks noGrp="1"/>
          </p:cNvSpPr>
          <p:nvPr>
            <p:ph idx="1"/>
          </p:nvPr>
        </p:nvSpPr>
        <p:spPr/>
        <p:txBody>
          <a:bodyPr/>
          <a:lstStyle/>
          <a:p>
            <a:r>
              <a:rPr lang="en-US">
                <a:latin typeface="+mj-lt"/>
              </a:rPr>
              <a:t>Each satellite sends a unique pseudo-random number sequence</a:t>
            </a:r>
          </a:p>
          <a:p>
            <a:pPr lvl="1"/>
            <a:r>
              <a:rPr lang="en-US">
                <a:latin typeface="+mj-lt"/>
              </a:rPr>
              <a:t>Sequence repeats in time (over minutes) and is well-known</a:t>
            </a:r>
          </a:p>
          <a:p>
            <a:pPr lvl="1"/>
            <a:r>
              <a:rPr lang="en-US">
                <a:latin typeface="+mj-lt"/>
              </a:rPr>
              <a:t>Position in signal is used to calculate time of flight</a:t>
            </a:r>
          </a:p>
        </p:txBody>
      </p:sp>
      <p:sp>
        <p:nvSpPr>
          <p:cNvPr id="4" name="Slide Number Placeholder 3">
            <a:extLst>
              <a:ext uri="{FF2B5EF4-FFF2-40B4-BE49-F238E27FC236}">
                <a16:creationId xmlns:a16="http://schemas.microsoft.com/office/drawing/2014/main" id="{395A29FB-EF5C-49F9-AEEF-013BE9C86791}"/>
              </a:ext>
            </a:extLst>
          </p:cNvPr>
          <p:cNvSpPr>
            <a:spLocks noGrp="1"/>
          </p:cNvSpPr>
          <p:nvPr>
            <p:ph type="sldNum" sz="quarter" idx="12"/>
          </p:nvPr>
        </p:nvSpPr>
        <p:spPr/>
        <p:txBody>
          <a:bodyPr/>
          <a:lstStyle/>
          <a:p>
            <a:fld id="{0778C724-3839-4D76-A707-B4C23905D055}" type="slidenum">
              <a:rPr lang="en-US" smtClean="0"/>
              <a:t>17</a:t>
            </a:fld>
            <a:endParaRPr lang="en-US"/>
          </a:p>
        </p:txBody>
      </p:sp>
      <p:pic>
        <p:nvPicPr>
          <p:cNvPr id="5124" name="Picture 4" descr="Introduction to navstar gps">
            <a:extLst>
              <a:ext uri="{FF2B5EF4-FFF2-40B4-BE49-F238E27FC236}">
                <a16:creationId xmlns:a16="http://schemas.microsoft.com/office/drawing/2014/main" id="{2C5EF6A8-EE37-4BC6-8BCC-CC66C09393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443" b="5980"/>
          <a:stretch/>
        </p:blipFill>
        <p:spPr bwMode="auto">
          <a:xfrm>
            <a:off x="3263082" y="3579062"/>
            <a:ext cx="5263833" cy="28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054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B60C-D1E7-44AD-B840-BECF5806B609}"/>
              </a:ext>
            </a:extLst>
          </p:cNvPr>
          <p:cNvSpPr>
            <a:spLocks noGrp="1"/>
          </p:cNvSpPr>
          <p:nvPr>
            <p:ph type="title"/>
          </p:nvPr>
        </p:nvSpPr>
        <p:spPr/>
        <p:txBody>
          <a:bodyPr/>
          <a:lstStyle/>
          <a:p>
            <a:r>
              <a:rPr lang="en-US"/>
              <a:t>GPS requires signals from multiple satellites</a:t>
            </a:r>
          </a:p>
        </p:txBody>
      </p:sp>
      <p:sp>
        <p:nvSpPr>
          <p:cNvPr id="3" name="Content Placeholder 2">
            <a:extLst>
              <a:ext uri="{FF2B5EF4-FFF2-40B4-BE49-F238E27FC236}">
                <a16:creationId xmlns:a16="http://schemas.microsoft.com/office/drawing/2014/main" id="{B6DD4E6D-C783-4697-9DE7-9F7D1F529909}"/>
              </a:ext>
            </a:extLst>
          </p:cNvPr>
          <p:cNvSpPr>
            <a:spLocks noGrp="1"/>
          </p:cNvSpPr>
          <p:nvPr>
            <p:ph idx="1"/>
          </p:nvPr>
        </p:nvSpPr>
        <p:spPr/>
        <p:txBody>
          <a:bodyPr/>
          <a:lstStyle/>
          <a:p>
            <a:r>
              <a:rPr lang="en-US"/>
              <a:t>4 satellites are needed to determine location and time</a:t>
            </a:r>
          </a:p>
          <a:p>
            <a:pPr lvl="1"/>
            <a:r>
              <a:rPr lang="en-US"/>
              <a:t>3 for 2D location (assume on ground) and 1 for time offset</a:t>
            </a:r>
          </a:p>
          <a:p>
            <a:pPr lvl="1"/>
            <a:r>
              <a:rPr lang="en-US"/>
              <a:t>Solve for both as a single equation</a:t>
            </a:r>
          </a:p>
          <a:p>
            <a:pPr lvl="1"/>
            <a:endParaRPr lang="en-US"/>
          </a:p>
          <a:p>
            <a:r>
              <a:rPr lang="en-US"/>
              <a:t>Steps to finding location</a:t>
            </a:r>
          </a:p>
          <a:p>
            <a:pPr lvl="1"/>
            <a:r>
              <a:rPr lang="en-US"/>
              <a:t>Initialize time to whatever you heard from a satellite (~100 </a:t>
            </a:r>
            <a:r>
              <a:rPr lang="en-US" err="1"/>
              <a:t>ms</a:t>
            </a:r>
            <a:r>
              <a:rPr lang="en-US"/>
              <a:t> sync)</a:t>
            </a:r>
          </a:p>
          <a:p>
            <a:pPr lvl="1"/>
            <a:r>
              <a:rPr lang="en-US"/>
              <a:t>Get time of arrival from four satellites</a:t>
            </a:r>
          </a:p>
          <a:p>
            <a:pPr lvl="1"/>
            <a:r>
              <a:rPr lang="en-US"/>
              <a:t>Four variables</a:t>
            </a:r>
          </a:p>
          <a:p>
            <a:pPr lvl="2"/>
            <a:r>
              <a:rPr lang="en-US"/>
              <a:t>x, y, z, and time offset</a:t>
            </a:r>
          </a:p>
        </p:txBody>
      </p:sp>
      <p:sp>
        <p:nvSpPr>
          <p:cNvPr id="4" name="Slide Number Placeholder 3">
            <a:extLst>
              <a:ext uri="{FF2B5EF4-FFF2-40B4-BE49-F238E27FC236}">
                <a16:creationId xmlns:a16="http://schemas.microsoft.com/office/drawing/2014/main" id="{70CBF498-405E-46A0-8FAF-57CA504FD2F3}"/>
              </a:ext>
            </a:extLst>
          </p:cNvPr>
          <p:cNvSpPr>
            <a:spLocks noGrp="1"/>
          </p:cNvSpPr>
          <p:nvPr>
            <p:ph type="sldNum" sz="quarter" idx="12"/>
          </p:nvPr>
        </p:nvSpPr>
        <p:spPr/>
        <p:txBody>
          <a:bodyPr/>
          <a:lstStyle/>
          <a:p>
            <a:fld id="{0778C724-3839-4D76-A707-B4C23905D055}" type="slidenum">
              <a:rPr lang="en-US" smtClean="0"/>
              <a:t>18</a:t>
            </a:fld>
            <a:endParaRPr lang="en-US"/>
          </a:p>
        </p:txBody>
      </p:sp>
    </p:spTree>
    <p:extLst>
      <p:ext uri="{BB962C8B-B14F-4D97-AF65-F5344CB8AC3E}">
        <p14:creationId xmlns:p14="http://schemas.microsoft.com/office/powerpoint/2010/main" val="2989445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D3026-90AE-4946-8A7B-69097C403DB2}"/>
              </a:ext>
            </a:extLst>
          </p:cNvPr>
          <p:cNvSpPr>
            <a:spLocks noGrp="1"/>
          </p:cNvSpPr>
          <p:nvPr>
            <p:ph type="title"/>
          </p:nvPr>
        </p:nvSpPr>
        <p:spPr/>
        <p:txBody>
          <a:bodyPr/>
          <a:lstStyle/>
          <a:p>
            <a:r>
              <a:rPr lang="en-US"/>
              <a:t>What is trilateration?</a:t>
            </a:r>
          </a:p>
        </p:txBody>
      </p:sp>
      <p:sp>
        <p:nvSpPr>
          <p:cNvPr id="3" name="Content Placeholder 2">
            <a:extLst>
              <a:ext uri="{FF2B5EF4-FFF2-40B4-BE49-F238E27FC236}">
                <a16:creationId xmlns:a16="http://schemas.microsoft.com/office/drawing/2014/main" id="{D86655BA-0558-48B8-860F-EE13E662EAAA}"/>
              </a:ext>
            </a:extLst>
          </p:cNvPr>
          <p:cNvSpPr>
            <a:spLocks noGrp="1"/>
          </p:cNvSpPr>
          <p:nvPr>
            <p:ph idx="1"/>
          </p:nvPr>
        </p:nvSpPr>
        <p:spPr>
          <a:xfrm>
            <a:off x="838200" y="1430048"/>
            <a:ext cx="11020951" cy="5206364"/>
          </a:xfrm>
        </p:spPr>
        <p:txBody>
          <a:bodyPr>
            <a:normAutofit lnSpcReduction="10000"/>
          </a:bodyPr>
          <a:lstStyle/>
          <a:p>
            <a:r>
              <a:rPr lang="en-US">
                <a:latin typeface="+mj-lt"/>
              </a:rPr>
              <a:t>Determine distance from each beacon, then find position</a:t>
            </a:r>
          </a:p>
          <a:p>
            <a:pPr lvl="1"/>
            <a:r>
              <a:rPr lang="en-US">
                <a:latin typeface="+mj-lt"/>
              </a:rPr>
              <a:t>Apply trigonometry to solve triangle with beacons. </a:t>
            </a:r>
          </a:p>
          <a:p>
            <a:pPr lvl="1"/>
            <a:r>
              <a:rPr lang="en-US">
                <a:latin typeface="+mj-lt"/>
              </a:rPr>
              <a:t>Requires: 3 lengths (or some angles and lengths…)</a:t>
            </a:r>
          </a:p>
          <a:p>
            <a:pPr lvl="1"/>
            <a:r>
              <a:rPr lang="en-US">
                <a:latin typeface="+mj-lt"/>
              </a:rPr>
              <a:t>Solve two triangles and get 3D position</a:t>
            </a:r>
          </a:p>
          <a:p>
            <a:endParaRPr lang="en-US">
              <a:latin typeface="+mj-lt"/>
            </a:endParaRPr>
          </a:p>
          <a:p>
            <a:endParaRPr lang="en-US">
              <a:latin typeface="+mj-lt"/>
            </a:endParaRPr>
          </a:p>
          <a:p>
            <a:endParaRPr lang="en-US">
              <a:latin typeface="+mj-lt"/>
            </a:endParaRPr>
          </a:p>
          <a:p>
            <a:endParaRPr lang="en-US">
              <a:latin typeface="+mj-lt"/>
            </a:endParaRPr>
          </a:p>
          <a:p>
            <a:endParaRPr lang="en-US">
              <a:latin typeface="+mj-lt"/>
            </a:endParaRPr>
          </a:p>
          <a:p>
            <a:pPr marL="0" indent="0">
              <a:buNone/>
            </a:pPr>
            <a:endParaRPr lang="en-US">
              <a:latin typeface="+mj-lt"/>
            </a:endParaRPr>
          </a:p>
          <a:p>
            <a:r>
              <a:rPr lang="en-US">
                <a:latin typeface="+mj-lt"/>
              </a:rPr>
              <a:t>Most common and accurate localization approach</a:t>
            </a:r>
          </a:p>
        </p:txBody>
      </p:sp>
      <p:pic>
        <p:nvPicPr>
          <p:cNvPr id="10" name="Picture 9">
            <a:extLst>
              <a:ext uri="{FF2B5EF4-FFF2-40B4-BE49-F238E27FC236}">
                <a16:creationId xmlns:a16="http://schemas.microsoft.com/office/drawing/2014/main" id="{76223147-FEDF-48CE-8AE1-BA6E2BB9AB6C}"/>
              </a:ext>
            </a:extLst>
          </p:cNvPr>
          <p:cNvPicPr>
            <a:picLocks noChangeAspect="1"/>
          </p:cNvPicPr>
          <p:nvPr/>
        </p:nvPicPr>
        <p:blipFill>
          <a:blip r:embed="rId2"/>
          <a:stretch>
            <a:fillRect/>
          </a:stretch>
        </p:blipFill>
        <p:spPr>
          <a:xfrm>
            <a:off x="4585755" y="3109332"/>
            <a:ext cx="2438740" cy="2648320"/>
          </a:xfrm>
          <a:prstGeom prst="rect">
            <a:avLst/>
          </a:prstGeom>
        </p:spPr>
      </p:pic>
      <p:pic>
        <p:nvPicPr>
          <p:cNvPr id="8" name="Picture 7">
            <a:extLst>
              <a:ext uri="{FF2B5EF4-FFF2-40B4-BE49-F238E27FC236}">
                <a16:creationId xmlns:a16="http://schemas.microsoft.com/office/drawing/2014/main" id="{76FF3DA6-D848-45C5-8B1E-6C247EC44CFB}"/>
              </a:ext>
            </a:extLst>
          </p:cNvPr>
          <p:cNvPicPr>
            <a:picLocks noChangeAspect="1"/>
          </p:cNvPicPr>
          <p:nvPr/>
        </p:nvPicPr>
        <p:blipFill rotWithShape="1">
          <a:blip r:embed="rId3"/>
          <a:srcRect l="6393"/>
          <a:stretch/>
        </p:blipFill>
        <p:spPr>
          <a:xfrm>
            <a:off x="928759" y="3150886"/>
            <a:ext cx="2295383" cy="2463591"/>
          </a:xfrm>
          <a:prstGeom prst="rect">
            <a:avLst/>
          </a:prstGeom>
        </p:spPr>
      </p:pic>
      <p:pic>
        <p:nvPicPr>
          <p:cNvPr id="12" name="Picture 11">
            <a:extLst>
              <a:ext uri="{FF2B5EF4-FFF2-40B4-BE49-F238E27FC236}">
                <a16:creationId xmlns:a16="http://schemas.microsoft.com/office/drawing/2014/main" id="{136033F7-9F91-4411-A359-AF63502ADA60}"/>
              </a:ext>
            </a:extLst>
          </p:cNvPr>
          <p:cNvPicPr>
            <a:picLocks noChangeAspect="1"/>
          </p:cNvPicPr>
          <p:nvPr/>
        </p:nvPicPr>
        <p:blipFill>
          <a:blip r:embed="rId4"/>
          <a:stretch>
            <a:fillRect/>
          </a:stretch>
        </p:blipFill>
        <p:spPr>
          <a:xfrm>
            <a:off x="8610600" y="2417229"/>
            <a:ext cx="2775952" cy="3232001"/>
          </a:xfrm>
          <a:prstGeom prst="rect">
            <a:avLst/>
          </a:prstGeom>
        </p:spPr>
      </p:pic>
      <p:sp>
        <p:nvSpPr>
          <p:cNvPr id="13" name="Arrow: Right 12">
            <a:extLst>
              <a:ext uri="{FF2B5EF4-FFF2-40B4-BE49-F238E27FC236}">
                <a16:creationId xmlns:a16="http://schemas.microsoft.com/office/drawing/2014/main" id="{C0ABBC0B-310A-4B9F-BD3A-40AD799BAD5F}"/>
              </a:ext>
            </a:extLst>
          </p:cNvPr>
          <p:cNvSpPr/>
          <p:nvPr/>
        </p:nvSpPr>
        <p:spPr>
          <a:xfrm>
            <a:off x="3840421" y="3791130"/>
            <a:ext cx="635343" cy="647340"/>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109FD062-1724-4636-B22D-06A24F7EBC15}"/>
              </a:ext>
            </a:extLst>
          </p:cNvPr>
          <p:cNvSpPr/>
          <p:nvPr/>
        </p:nvSpPr>
        <p:spPr>
          <a:xfrm>
            <a:off x="7301179" y="3680365"/>
            <a:ext cx="635343" cy="647340"/>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2450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CF030-8B78-1047-EB8D-4BEA981EE7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D838BD-A2C0-FB00-148C-37D476D36031}"/>
              </a:ext>
            </a:extLst>
          </p:cNvPr>
          <p:cNvSpPr>
            <a:spLocks noGrp="1"/>
          </p:cNvSpPr>
          <p:nvPr>
            <p:ph type="title"/>
          </p:nvPr>
        </p:nvSpPr>
        <p:spPr>
          <a:xfrm>
            <a:off x="700322" y="352651"/>
            <a:ext cx="10837295" cy="913090"/>
          </a:xfrm>
        </p:spPr>
        <p:txBody>
          <a:bodyPr anchor="b">
            <a:normAutofit/>
          </a:bodyPr>
          <a:lstStyle/>
          <a:p>
            <a:r>
              <a:rPr lang="en-US" sz="4000">
                <a:latin typeface="+mn-lt"/>
              </a:rPr>
              <a:t>Discussion regarding Assignment 3</a:t>
            </a:r>
          </a:p>
        </p:txBody>
      </p:sp>
      <p:sp>
        <p:nvSpPr>
          <p:cNvPr id="3" name="Content Placeholder 2">
            <a:extLst>
              <a:ext uri="{FF2B5EF4-FFF2-40B4-BE49-F238E27FC236}">
                <a16:creationId xmlns:a16="http://schemas.microsoft.com/office/drawing/2014/main" id="{EE805F06-35AA-A429-2BB4-3B163569B0CB}"/>
              </a:ext>
            </a:extLst>
          </p:cNvPr>
          <p:cNvSpPr>
            <a:spLocks noGrp="1"/>
          </p:cNvSpPr>
          <p:nvPr>
            <p:ph idx="1"/>
          </p:nvPr>
        </p:nvSpPr>
        <p:spPr>
          <a:xfrm>
            <a:off x="700322" y="1552804"/>
            <a:ext cx="10837295" cy="4803546"/>
          </a:xfrm>
        </p:spPr>
        <p:txBody>
          <a:bodyPr vert="horz" lIns="91440" tIns="45720" rIns="91440" bIns="45720" rtlCol="0" anchor="t">
            <a:normAutofit/>
          </a:bodyPr>
          <a:lstStyle/>
          <a:p>
            <a:pPr algn="just"/>
            <a:r>
              <a:rPr lang="en-US">
                <a:latin typeface="+mj-lt"/>
              </a:rPr>
              <a:t>Assignment 3: April </a:t>
            </a:r>
            <a:r>
              <a:rPr lang="en-US"/>
              <a:t>8th April</a:t>
            </a:r>
            <a:endParaRPr lang="en-US">
              <a:latin typeface="+mj-lt"/>
              <a:cs typeface="Calibri Light"/>
            </a:endParaRPr>
          </a:p>
          <a:p>
            <a:pPr algn="just"/>
            <a:r>
              <a:rPr lang="en-US">
                <a:latin typeface="+mj-lt"/>
              </a:rPr>
              <a:t>Submission after deadline: Penalty of 10% </a:t>
            </a:r>
            <a:r>
              <a:rPr lang="en-US" b="1">
                <a:latin typeface="+mj-lt"/>
              </a:rPr>
              <a:t>Per Day </a:t>
            </a:r>
            <a:r>
              <a:rPr lang="en-US" b="1"/>
              <a:t>(Last date: 15th April) </a:t>
            </a:r>
            <a:endParaRPr lang="en-US">
              <a:latin typeface="+mj-lt"/>
            </a:endParaRPr>
          </a:p>
          <a:p>
            <a:pPr algn="just"/>
            <a:r>
              <a:rPr lang="en-US">
                <a:latin typeface="+mj-lt"/>
              </a:rPr>
              <a:t>Additional sensor tags are available if required</a:t>
            </a:r>
            <a:endParaRPr lang="en-US">
              <a:latin typeface="+mj-lt"/>
              <a:cs typeface="Calibri Light"/>
            </a:endParaRPr>
          </a:p>
          <a:p>
            <a:pPr lvl="1" algn="just">
              <a:buFont typeface="Courier New" panose="020B0604020202020204" pitchFamily="34" charset="0"/>
              <a:buChar char="o"/>
            </a:pPr>
            <a:r>
              <a:rPr lang="en-US">
                <a:cs typeface="Calibri Light"/>
              </a:rPr>
              <a:t>Please email: Dhairya Shah (details on course page)</a:t>
            </a:r>
            <a:endParaRPr lang="en-US">
              <a:latin typeface="+mj-lt"/>
              <a:cs typeface="Calibri Light"/>
            </a:endParaRPr>
          </a:p>
          <a:p>
            <a:pPr lvl="1" algn="just">
              <a:buFont typeface="Courier New" panose="020B0604020202020204" pitchFamily="34" charset="0"/>
              <a:buChar char="o"/>
            </a:pPr>
            <a:endParaRPr lang="en-US"/>
          </a:p>
          <a:p>
            <a:pPr lvl="1" algn="just">
              <a:buFont typeface="Courier New" panose="020B0604020202020204" pitchFamily="34" charset="0"/>
              <a:buChar char="o"/>
            </a:pPr>
            <a:endParaRPr lang="en-US"/>
          </a:p>
          <a:p>
            <a:pPr algn="just"/>
            <a:r>
              <a:rPr lang="en-US">
                <a:latin typeface="+mj-lt"/>
              </a:rPr>
              <a:t>Please submit statement of work and report. The </a:t>
            </a:r>
            <a:r>
              <a:rPr lang="en-US" b="1" u="sng">
                <a:latin typeface="+mj-lt"/>
              </a:rPr>
              <a:t>statement of work </a:t>
            </a:r>
            <a:r>
              <a:rPr lang="en-US">
                <a:latin typeface="+mj-lt"/>
              </a:rPr>
              <a:t>should describe the contribution made by every member of the group. Only </a:t>
            </a:r>
            <a:r>
              <a:rPr lang="en-US" b="1" u="sng">
                <a:latin typeface="+mj-lt"/>
              </a:rPr>
              <a:t>one member </a:t>
            </a:r>
            <a:r>
              <a:rPr lang="en-US">
                <a:latin typeface="+mj-lt"/>
              </a:rPr>
              <a:t>should submit the assignment on the canvas.</a:t>
            </a:r>
          </a:p>
          <a:p>
            <a:pPr algn="just"/>
            <a:endParaRPr lang="en-US"/>
          </a:p>
          <a:p>
            <a:pPr algn="just"/>
            <a:endParaRPr lang="en-US">
              <a:latin typeface="+mj-lt"/>
            </a:endParaRPr>
          </a:p>
          <a:p>
            <a:pPr marL="0" indent="0">
              <a:buNone/>
            </a:pPr>
            <a:endParaRPr lang="en-SG" sz="1700"/>
          </a:p>
          <a:p>
            <a:pPr marL="0" indent="0">
              <a:buNone/>
            </a:pPr>
            <a:endParaRPr lang="en-SG" sz="1700">
              <a:latin typeface="+mj-lt"/>
            </a:endParaRPr>
          </a:p>
          <a:p>
            <a:pPr>
              <a:buFont typeface="Arial" panose="020B0604020202020204" pitchFamily="34" charset="0"/>
              <a:buChar char="•"/>
            </a:pPr>
            <a:endParaRPr lang="en-SG" sz="1700">
              <a:latin typeface="+mj-lt"/>
            </a:endParaRPr>
          </a:p>
          <a:p>
            <a:pPr marL="0" indent="0">
              <a:buNone/>
            </a:pPr>
            <a:endParaRPr lang="en-US" sz="1700">
              <a:latin typeface="+mj-lt"/>
            </a:endParaRPr>
          </a:p>
        </p:txBody>
      </p:sp>
      <p:sp>
        <p:nvSpPr>
          <p:cNvPr id="5" name="Footer Placeholder 4">
            <a:extLst>
              <a:ext uri="{FF2B5EF4-FFF2-40B4-BE49-F238E27FC236}">
                <a16:creationId xmlns:a16="http://schemas.microsoft.com/office/drawing/2014/main" id="{258FDCF4-EC81-734F-0019-748FAF2DDB4B}"/>
              </a:ext>
            </a:extLst>
          </p:cNvPr>
          <p:cNvSpPr>
            <a:spLocks noGrp="1"/>
          </p:cNvSpPr>
          <p:nvPr>
            <p:ph type="ftr" sz="quarter" idx="11"/>
          </p:nvPr>
        </p:nvSpPr>
        <p:spPr>
          <a:xfrm>
            <a:off x="4038600" y="6356350"/>
            <a:ext cx="4114800" cy="365125"/>
          </a:xfrm>
        </p:spPr>
        <p:txBody>
          <a:bodyPr>
            <a:normAutofit/>
          </a:bodyPr>
          <a:lstStyle/>
          <a:p>
            <a:pPr>
              <a:spcAft>
                <a:spcPts val="600"/>
              </a:spcAft>
            </a:pPr>
            <a:r>
              <a:rPr lang="sv-SE"/>
              <a:t>ambujv@nus.edu.sg</a:t>
            </a:r>
          </a:p>
        </p:txBody>
      </p:sp>
    </p:spTree>
    <p:extLst>
      <p:ext uri="{BB962C8B-B14F-4D97-AF65-F5344CB8AC3E}">
        <p14:creationId xmlns:p14="http://schemas.microsoft.com/office/powerpoint/2010/main" val="4136030012"/>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C348-A7CC-4462-820E-167C90AE79D5}"/>
              </a:ext>
            </a:extLst>
          </p:cNvPr>
          <p:cNvSpPr>
            <a:spLocks noGrp="1"/>
          </p:cNvSpPr>
          <p:nvPr>
            <p:ph type="title"/>
          </p:nvPr>
        </p:nvSpPr>
        <p:spPr/>
        <p:txBody>
          <a:bodyPr/>
          <a:lstStyle/>
          <a:p>
            <a:r>
              <a:rPr lang="en-US"/>
              <a:t>How to determine distances?</a:t>
            </a:r>
          </a:p>
        </p:txBody>
      </p:sp>
      <p:sp>
        <p:nvSpPr>
          <p:cNvPr id="3" name="Content Placeholder 2">
            <a:extLst>
              <a:ext uri="{FF2B5EF4-FFF2-40B4-BE49-F238E27FC236}">
                <a16:creationId xmlns:a16="http://schemas.microsoft.com/office/drawing/2014/main" id="{12067441-D61D-4C0D-B236-3DDF312634F6}"/>
              </a:ext>
            </a:extLst>
          </p:cNvPr>
          <p:cNvSpPr>
            <a:spLocks noGrp="1"/>
          </p:cNvSpPr>
          <p:nvPr>
            <p:ph idx="1"/>
          </p:nvPr>
        </p:nvSpPr>
        <p:spPr/>
        <p:txBody>
          <a:bodyPr>
            <a:normAutofit/>
          </a:bodyPr>
          <a:lstStyle/>
          <a:p>
            <a:r>
              <a:rPr lang="en-US">
                <a:latin typeface="+mj-lt"/>
              </a:rPr>
              <a:t>Making trilateration work requires distance measurements</a:t>
            </a:r>
          </a:p>
          <a:p>
            <a:r>
              <a:rPr lang="en-US">
                <a:latin typeface="+mj-lt"/>
              </a:rPr>
              <a:t>There are numerous techniques for distance measurement</a:t>
            </a:r>
          </a:p>
          <a:p>
            <a:pPr lvl="1"/>
            <a:r>
              <a:rPr lang="en-US">
                <a:latin typeface="+mj-lt"/>
              </a:rPr>
              <a:t>RSSI (Received Signal Strength Indicator)</a:t>
            </a:r>
          </a:p>
          <a:p>
            <a:pPr lvl="1"/>
            <a:r>
              <a:rPr lang="en-US">
                <a:latin typeface="+mj-lt"/>
              </a:rPr>
              <a:t>Time of Flight/ Time of Arrival</a:t>
            </a:r>
          </a:p>
          <a:p>
            <a:pPr lvl="1"/>
            <a:r>
              <a:rPr lang="en-US">
                <a:latin typeface="+mj-lt"/>
              </a:rPr>
              <a:t>Time Distance of Arrival</a:t>
            </a:r>
          </a:p>
        </p:txBody>
      </p:sp>
      <p:sp>
        <p:nvSpPr>
          <p:cNvPr id="4" name="Slide Number Placeholder 3">
            <a:extLst>
              <a:ext uri="{FF2B5EF4-FFF2-40B4-BE49-F238E27FC236}">
                <a16:creationId xmlns:a16="http://schemas.microsoft.com/office/drawing/2014/main" id="{B8E15467-84EE-4563-91C2-84D55F3FCA5A}"/>
              </a:ext>
            </a:extLst>
          </p:cNvPr>
          <p:cNvSpPr>
            <a:spLocks noGrp="1"/>
          </p:cNvSpPr>
          <p:nvPr>
            <p:ph type="sldNum" sz="quarter" idx="12"/>
          </p:nvPr>
        </p:nvSpPr>
        <p:spPr/>
        <p:txBody>
          <a:bodyPr/>
          <a:lstStyle/>
          <a:p>
            <a:fld id="{0778C724-3839-4D76-A707-B4C23905D055}" type="slidenum">
              <a:rPr lang="en-US" smtClean="0"/>
              <a:t>20</a:t>
            </a:fld>
            <a:endParaRPr lang="en-US"/>
          </a:p>
        </p:txBody>
      </p:sp>
    </p:spTree>
    <p:extLst>
      <p:ext uri="{BB962C8B-B14F-4D97-AF65-F5344CB8AC3E}">
        <p14:creationId xmlns:p14="http://schemas.microsoft.com/office/powerpoint/2010/main" val="2986492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FFCC99"/>
                </a:solidFill>
                <a:latin typeface="Times New Roman" pitchFamily="18" charset="0"/>
              </a:defRPr>
            </a:lvl1pPr>
            <a:lvl2pPr marL="742950" indent="-285750" eaLnBrk="0" hangingPunct="0">
              <a:defRPr sz="2800" b="1">
                <a:solidFill>
                  <a:srgbClr val="FFCC99"/>
                </a:solidFill>
                <a:latin typeface="Times New Roman" pitchFamily="18" charset="0"/>
              </a:defRPr>
            </a:lvl2pPr>
            <a:lvl3pPr marL="1143000" indent="-228600" eaLnBrk="0" hangingPunct="0">
              <a:defRPr sz="2800" b="1">
                <a:solidFill>
                  <a:srgbClr val="FFCC99"/>
                </a:solidFill>
                <a:latin typeface="Times New Roman" pitchFamily="18" charset="0"/>
              </a:defRPr>
            </a:lvl3pPr>
            <a:lvl4pPr marL="1600200" indent="-228600" eaLnBrk="0" hangingPunct="0">
              <a:defRPr sz="2800" b="1">
                <a:solidFill>
                  <a:srgbClr val="FFCC99"/>
                </a:solidFill>
                <a:latin typeface="Times New Roman" pitchFamily="18" charset="0"/>
              </a:defRPr>
            </a:lvl4pPr>
            <a:lvl5pPr marL="2057400" indent="-228600" eaLnBrk="0" hangingPunct="0">
              <a:defRPr sz="2800" b="1">
                <a:solidFill>
                  <a:srgbClr val="FFCC99"/>
                </a:solidFill>
                <a:latin typeface="Times New Roman" pitchFamily="18" charset="0"/>
              </a:defRPr>
            </a:lvl5pPr>
            <a:lvl6pPr marL="2514600" indent="-228600" eaLnBrk="0" fontAlgn="base" hangingPunct="0">
              <a:spcBef>
                <a:spcPct val="0"/>
              </a:spcBef>
              <a:spcAft>
                <a:spcPct val="0"/>
              </a:spcAft>
              <a:defRPr sz="2800" b="1">
                <a:solidFill>
                  <a:srgbClr val="FFCC99"/>
                </a:solidFill>
                <a:latin typeface="Times New Roman" pitchFamily="18" charset="0"/>
              </a:defRPr>
            </a:lvl6pPr>
            <a:lvl7pPr marL="2971800" indent="-228600" eaLnBrk="0" fontAlgn="base" hangingPunct="0">
              <a:spcBef>
                <a:spcPct val="0"/>
              </a:spcBef>
              <a:spcAft>
                <a:spcPct val="0"/>
              </a:spcAft>
              <a:defRPr sz="2800" b="1">
                <a:solidFill>
                  <a:srgbClr val="FFCC99"/>
                </a:solidFill>
                <a:latin typeface="Times New Roman" pitchFamily="18" charset="0"/>
              </a:defRPr>
            </a:lvl7pPr>
            <a:lvl8pPr marL="3429000" indent="-228600" eaLnBrk="0" fontAlgn="base" hangingPunct="0">
              <a:spcBef>
                <a:spcPct val="0"/>
              </a:spcBef>
              <a:spcAft>
                <a:spcPct val="0"/>
              </a:spcAft>
              <a:defRPr sz="2800" b="1">
                <a:solidFill>
                  <a:srgbClr val="FFCC99"/>
                </a:solidFill>
                <a:latin typeface="Times New Roman" pitchFamily="18" charset="0"/>
              </a:defRPr>
            </a:lvl8pPr>
            <a:lvl9pPr marL="3886200" indent="-228600" eaLnBrk="0" fontAlgn="base" hangingPunct="0">
              <a:spcBef>
                <a:spcPct val="0"/>
              </a:spcBef>
              <a:spcAft>
                <a:spcPct val="0"/>
              </a:spcAft>
              <a:defRPr sz="2800" b="1">
                <a:solidFill>
                  <a:srgbClr val="FFCC99"/>
                </a:solidFill>
                <a:latin typeface="Times New Roman" pitchFamily="18" charset="0"/>
              </a:defRPr>
            </a:lvl9pPr>
          </a:lstStyle>
          <a:p>
            <a:pPr eaLnBrk="1" hangingPunct="1"/>
            <a:endParaRPr lang="en-US" sz="1400" b="0">
              <a:solidFill>
                <a:schemeClr val="tx1"/>
              </a:solidFill>
              <a:latin typeface="Tahoma" pitchFamily="34" charset="0"/>
            </a:endParaRPr>
          </a:p>
          <a:p>
            <a:pPr eaLnBrk="1" hangingPunct="1"/>
            <a:r>
              <a:rPr lang="en-US" sz="1400" b="0">
                <a:solidFill>
                  <a:schemeClr val="tx1"/>
                </a:solidFill>
                <a:latin typeface="Tahoma" pitchFamily="34" charset="0"/>
              </a:rPr>
              <a:t>Localization</a:t>
            </a:r>
          </a:p>
        </p:txBody>
      </p:sp>
      <p:sp>
        <p:nvSpPr>
          <p:cNvPr id="43011" name="Rectangle 2"/>
          <p:cNvSpPr>
            <a:spLocks noGrp="1" noChangeArrowheads="1"/>
          </p:cNvSpPr>
          <p:nvPr>
            <p:ph type="title" idx="4294967295"/>
          </p:nvPr>
        </p:nvSpPr>
        <p:spPr/>
        <p:txBody>
          <a:bodyPr>
            <a:normAutofit/>
          </a:bodyPr>
          <a:lstStyle/>
          <a:p>
            <a:pPr eaLnBrk="1" hangingPunct="1"/>
            <a:r>
              <a:rPr lang="en-US" sz="4000">
                <a:latin typeface="+mn-lt"/>
              </a:rPr>
              <a:t>Received Signal Strength Indicators (RSSI)</a:t>
            </a:r>
          </a:p>
        </p:txBody>
      </p:sp>
      <p:sp>
        <p:nvSpPr>
          <p:cNvPr id="43012" name="Rectangle 3"/>
          <p:cNvSpPr>
            <a:spLocks noGrp="1" noChangeArrowheads="1"/>
          </p:cNvSpPr>
          <p:nvPr>
            <p:ph type="body" idx="4294967295"/>
          </p:nvPr>
        </p:nvSpPr>
        <p:spPr/>
        <p:txBody>
          <a:bodyPr/>
          <a:lstStyle/>
          <a:p>
            <a:pPr eaLnBrk="1" hangingPunct="1">
              <a:lnSpc>
                <a:spcPct val="90000"/>
              </a:lnSpc>
            </a:pPr>
            <a:r>
              <a:rPr lang="en-US">
                <a:latin typeface="+mj-lt"/>
              </a:rPr>
              <a:t>RSSI - received signal-strength indication</a:t>
            </a:r>
          </a:p>
          <a:p>
            <a:pPr eaLnBrk="1" hangingPunct="1">
              <a:lnSpc>
                <a:spcPct val="90000"/>
              </a:lnSpc>
            </a:pPr>
            <a:r>
              <a:rPr lang="en-US">
                <a:latin typeface="+mj-lt"/>
              </a:rPr>
              <a:t>In theory, RSSI varies with 1/d</a:t>
            </a:r>
            <a:r>
              <a:rPr lang="en-US" baseline="30000">
                <a:latin typeface="+mj-lt"/>
                <a:sym typeface="Symbol" pitchFamily="18" charset="2"/>
              </a:rPr>
              <a:t></a:t>
            </a:r>
            <a:endParaRPr lang="en-US">
              <a:latin typeface="+mj-lt"/>
            </a:endParaRPr>
          </a:p>
          <a:p>
            <a:pPr lvl="1" eaLnBrk="1" hangingPunct="1">
              <a:lnSpc>
                <a:spcPct val="90000"/>
              </a:lnSpc>
            </a:pPr>
            <a:r>
              <a:rPr lang="en-US">
                <a:latin typeface="+mj-lt"/>
              </a:rPr>
              <a:t>One common assumption, nodes that are closer have stronger RSSI than those further</a:t>
            </a:r>
          </a:p>
          <a:p>
            <a:pPr eaLnBrk="1" hangingPunct="1">
              <a:lnSpc>
                <a:spcPct val="90000"/>
              </a:lnSpc>
            </a:pPr>
            <a:r>
              <a:rPr lang="en-US">
                <a:latin typeface="+mj-lt"/>
              </a:rPr>
              <a:t>In practice, RSSI ranging measurements contain noise on the order of several meters, highly non-uniform</a:t>
            </a:r>
          </a:p>
          <a:p>
            <a:pPr lvl="1" eaLnBrk="1" hangingPunct="1">
              <a:lnSpc>
                <a:spcPct val="90000"/>
              </a:lnSpc>
            </a:pPr>
            <a:r>
              <a:rPr lang="en-US">
                <a:latin typeface="+mj-lt"/>
              </a:rPr>
              <a:t>Radio propagation differs over different surface (water, grass, asphalt etc.)</a:t>
            </a:r>
          </a:p>
          <a:p>
            <a:pPr lvl="1" eaLnBrk="1" hangingPunct="1">
              <a:lnSpc>
                <a:spcPct val="90000"/>
              </a:lnSpc>
            </a:pPr>
            <a:r>
              <a:rPr lang="en-US">
                <a:latin typeface="+mj-lt"/>
              </a:rPr>
              <a:t>Obstacles such as wall, furniture etc.</a:t>
            </a:r>
          </a:p>
        </p:txBody>
      </p:sp>
    </p:spTree>
    <p:extLst>
      <p:ext uri="{BB962C8B-B14F-4D97-AF65-F5344CB8AC3E}">
        <p14:creationId xmlns:p14="http://schemas.microsoft.com/office/powerpoint/2010/main" val="1266311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58644-E0F8-4410-B551-61867246642E}"/>
              </a:ext>
            </a:extLst>
          </p:cNvPr>
          <p:cNvSpPr>
            <a:spLocks noGrp="1"/>
          </p:cNvSpPr>
          <p:nvPr>
            <p:ph type="title"/>
          </p:nvPr>
        </p:nvSpPr>
        <p:spPr>
          <a:xfrm>
            <a:off x="607595" y="110886"/>
            <a:ext cx="10515600" cy="1325563"/>
          </a:xfrm>
        </p:spPr>
        <p:txBody>
          <a:bodyPr>
            <a:normAutofit/>
          </a:bodyPr>
          <a:lstStyle/>
          <a:p>
            <a:r>
              <a:rPr lang="en-US"/>
              <a:t>Problem with RSSI-based distance – not accurate</a:t>
            </a:r>
          </a:p>
        </p:txBody>
      </p:sp>
      <p:sp>
        <p:nvSpPr>
          <p:cNvPr id="3" name="Content Placeholder 2">
            <a:extLst>
              <a:ext uri="{FF2B5EF4-FFF2-40B4-BE49-F238E27FC236}">
                <a16:creationId xmlns:a16="http://schemas.microsoft.com/office/drawing/2014/main" id="{16C802FB-F6F0-43C9-81CC-056CF1A4FD06}"/>
              </a:ext>
            </a:extLst>
          </p:cNvPr>
          <p:cNvSpPr>
            <a:spLocks noGrp="1"/>
          </p:cNvSpPr>
          <p:nvPr>
            <p:ph idx="1"/>
          </p:nvPr>
        </p:nvSpPr>
        <p:spPr>
          <a:xfrm>
            <a:off x="607745" y="1496055"/>
            <a:ext cx="3204988" cy="5029200"/>
          </a:xfrm>
        </p:spPr>
        <p:txBody>
          <a:bodyPr/>
          <a:lstStyle/>
          <a:p>
            <a:r>
              <a:rPr lang="en-US">
                <a:latin typeface="+mj-lt"/>
              </a:rPr>
              <a:t>Pathloss is NOT only due to distance</a:t>
            </a:r>
          </a:p>
          <a:p>
            <a:endParaRPr lang="en-US">
              <a:latin typeface="+mj-lt"/>
            </a:endParaRPr>
          </a:p>
          <a:p>
            <a:r>
              <a:rPr lang="en-US">
                <a:latin typeface="+mj-lt"/>
              </a:rPr>
              <a:t>RSSI is way worse at this than you hope it would be</a:t>
            </a:r>
          </a:p>
        </p:txBody>
      </p:sp>
      <p:sp>
        <p:nvSpPr>
          <p:cNvPr id="4" name="Slide Number Placeholder 3">
            <a:extLst>
              <a:ext uri="{FF2B5EF4-FFF2-40B4-BE49-F238E27FC236}">
                <a16:creationId xmlns:a16="http://schemas.microsoft.com/office/drawing/2014/main" id="{F6F0A6E5-8180-4EFB-98B8-73975F4D91D3}"/>
              </a:ext>
            </a:extLst>
          </p:cNvPr>
          <p:cNvSpPr>
            <a:spLocks noGrp="1"/>
          </p:cNvSpPr>
          <p:nvPr>
            <p:ph type="sldNum" sz="quarter" idx="12"/>
          </p:nvPr>
        </p:nvSpPr>
        <p:spPr/>
        <p:txBody>
          <a:bodyPr/>
          <a:lstStyle/>
          <a:p>
            <a:fld id="{0778C724-3839-4D76-A707-B4C23905D055}" type="slidenum">
              <a:rPr lang="en-US" smtClean="0"/>
              <a:t>22</a:t>
            </a:fld>
            <a:endParaRPr lang="en-US"/>
          </a:p>
        </p:txBody>
      </p:sp>
      <p:pic>
        <p:nvPicPr>
          <p:cNvPr id="1026" name="Picture 2">
            <a:extLst>
              <a:ext uri="{FF2B5EF4-FFF2-40B4-BE49-F238E27FC236}">
                <a16:creationId xmlns:a16="http://schemas.microsoft.com/office/drawing/2014/main" id="{27FE37D5-D66C-4031-BB99-24775ABFAC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36558" y="1349838"/>
            <a:ext cx="7128710" cy="48223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7853BF9-8F61-45B8-A416-6EE248196D65}"/>
              </a:ext>
            </a:extLst>
          </p:cNvPr>
          <p:cNvSpPr txBox="1"/>
          <p:nvPr/>
        </p:nvSpPr>
        <p:spPr>
          <a:xfrm>
            <a:off x="4451684" y="6172200"/>
            <a:ext cx="6485021" cy="369332"/>
          </a:xfrm>
          <a:prstGeom prst="rect">
            <a:avLst/>
          </a:prstGeom>
          <a:noFill/>
        </p:spPr>
        <p:txBody>
          <a:bodyPr wrap="square" rtlCol="0">
            <a:spAutoFit/>
          </a:bodyPr>
          <a:lstStyle/>
          <a:p>
            <a:r>
              <a:rPr lang="en-US"/>
              <a:t>Citation: literally everyone has made this figure at some point</a:t>
            </a:r>
          </a:p>
        </p:txBody>
      </p:sp>
    </p:spTree>
    <p:extLst>
      <p:ext uri="{BB962C8B-B14F-4D97-AF65-F5344CB8AC3E}">
        <p14:creationId xmlns:p14="http://schemas.microsoft.com/office/powerpoint/2010/main" val="4023198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EE1EB-C223-4C1F-8E9A-1902BCFE3E05}"/>
              </a:ext>
            </a:extLst>
          </p:cNvPr>
          <p:cNvSpPr>
            <a:spLocks noGrp="1"/>
          </p:cNvSpPr>
          <p:nvPr>
            <p:ph type="title"/>
          </p:nvPr>
        </p:nvSpPr>
        <p:spPr/>
        <p:txBody>
          <a:bodyPr/>
          <a:lstStyle/>
          <a:p>
            <a:r>
              <a:rPr lang="en-US"/>
              <a:t>Time of flight (also known as time of arrival, </a:t>
            </a:r>
            <a:r>
              <a:rPr lang="en-US" err="1"/>
              <a:t>ToA</a:t>
            </a:r>
            <a:r>
              <a:rPr lang="en-US"/>
              <a:t>)</a:t>
            </a:r>
          </a:p>
        </p:txBody>
      </p:sp>
      <p:sp>
        <p:nvSpPr>
          <p:cNvPr id="3" name="Content Placeholder 2">
            <a:extLst>
              <a:ext uri="{FF2B5EF4-FFF2-40B4-BE49-F238E27FC236}">
                <a16:creationId xmlns:a16="http://schemas.microsoft.com/office/drawing/2014/main" id="{661E32F1-E248-4A3F-BBB5-0658E425FD8D}"/>
              </a:ext>
            </a:extLst>
          </p:cNvPr>
          <p:cNvSpPr>
            <a:spLocks noGrp="1"/>
          </p:cNvSpPr>
          <p:nvPr>
            <p:ph idx="1"/>
          </p:nvPr>
        </p:nvSpPr>
        <p:spPr/>
        <p:txBody>
          <a:bodyPr>
            <a:normAutofit lnSpcReduction="10000"/>
          </a:bodyPr>
          <a:lstStyle/>
          <a:p>
            <a:r>
              <a:rPr lang="en-US">
                <a:latin typeface="+mj-lt"/>
              </a:rPr>
              <a:t>Determine distance by knowing:</a:t>
            </a:r>
          </a:p>
          <a:p>
            <a:pPr lvl="1"/>
            <a:r>
              <a:rPr lang="en-US">
                <a:latin typeface="+mj-lt"/>
              </a:rPr>
              <a:t>Exact position of infrastructure</a:t>
            </a:r>
          </a:p>
          <a:p>
            <a:pPr lvl="1"/>
            <a:r>
              <a:rPr lang="en-US">
                <a:latin typeface="+mj-lt"/>
              </a:rPr>
              <a:t>Transmit time</a:t>
            </a:r>
          </a:p>
          <a:p>
            <a:pPr lvl="1"/>
            <a:r>
              <a:rPr lang="en-US">
                <a:latin typeface="+mj-lt"/>
              </a:rPr>
              <a:t>Receive time</a:t>
            </a:r>
          </a:p>
          <a:p>
            <a:pPr lvl="1"/>
            <a:r>
              <a:rPr lang="en-US">
                <a:latin typeface="+mj-lt"/>
              </a:rPr>
              <a:t>Signal velocity (i.e. speed of light)</a:t>
            </a:r>
          </a:p>
          <a:p>
            <a:pPr lvl="1"/>
            <a:endParaRPr lang="en-US">
              <a:latin typeface="+mj-lt"/>
            </a:endParaRPr>
          </a:p>
          <a:p>
            <a:r>
              <a:rPr lang="en-US">
                <a:latin typeface="+mj-lt"/>
              </a:rPr>
              <a:t>Infrastructure transmits and device listens</a:t>
            </a:r>
          </a:p>
          <a:p>
            <a:pPr lvl="1"/>
            <a:r>
              <a:rPr lang="en-US">
                <a:latin typeface="+mj-lt"/>
              </a:rPr>
              <a:t>Can happen all the time, but devices only listen when they want a position</a:t>
            </a:r>
          </a:p>
          <a:p>
            <a:pPr lvl="1"/>
            <a:endParaRPr lang="en-US">
              <a:latin typeface="+mj-lt"/>
            </a:endParaRPr>
          </a:p>
          <a:p>
            <a:r>
              <a:rPr lang="en-US">
                <a:latin typeface="+mj-lt"/>
              </a:rPr>
              <a:t>Requires time synchronization between infrastructure and device</a:t>
            </a:r>
          </a:p>
          <a:p>
            <a:pPr lvl="1"/>
            <a:r>
              <a:rPr lang="en-US">
                <a:latin typeface="+mj-lt"/>
              </a:rPr>
              <a:t>Synchronization must be good: 1 </a:t>
            </a:r>
            <a:r>
              <a:rPr lang="en-US" err="1">
                <a:latin typeface="+mj-lt"/>
              </a:rPr>
              <a:t>μs</a:t>
            </a:r>
            <a:r>
              <a:rPr lang="en-US">
                <a:latin typeface="+mj-lt"/>
              </a:rPr>
              <a:t> = 300 meters</a:t>
            </a:r>
          </a:p>
        </p:txBody>
      </p:sp>
      <p:sp>
        <p:nvSpPr>
          <p:cNvPr id="4" name="Slide Number Placeholder 3">
            <a:extLst>
              <a:ext uri="{FF2B5EF4-FFF2-40B4-BE49-F238E27FC236}">
                <a16:creationId xmlns:a16="http://schemas.microsoft.com/office/drawing/2014/main" id="{080490F6-BCA7-47C7-BB8F-68F8DDD30A32}"/>
              </a:ext>
            </a:extLst>
          </p:cNvPr>
          <p:cNvSpPr>
            <a:spLocks noGrp="1"/>
          </p:cNvSpPr>
          <p:nvPr>
            <p:ph type="sldNum" sz="quarter" idx="12"/>
          </p:nvPr>
        </p:nvSpPr>
        <p:spPr/>
        <p:txBody>
          <a:bodyPr/>
          <a:lstStyle/>
          <a:p>
            <a:fld id="{0778C724-3839-4D76-A707-B4C23905D055}" type="slidenum">
              <a:rPr lang="en-US" smtClean="0"/>
              <a:t>23</a:t>
            </a:fld>
            <a:endParaRPr lang="en-US"/>
          </a:p>
        </p:txBody>
      </p:sp>
    </p:spTree>
    <p:extLst>
      <p:ext uri="{BB962C8B-B14F-4D97-AF65-F5344CB8AC3E}">
        <p14:creationId xmlns:p14="http://schemas.microsoft.com/office/powerpoint/2010/main" val="595527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6106" y="1351508"/>
            <a:ext cx="10877190" cy="4893647"/>
          </a:xfrm>
          <a:prstGeom prst="rect">
            <a:avLst/>
          </a:prstGeom>
          <a:noFill/>
        </p:spPr>
        <p:txBody>
          <a:bodyPr wrap="square" rtlCol="0">
            <a:spAutoFit/>
          </a:bodyPr>
          <a:lstStyle/>
          <a:p>
            <a:r>
              <a:rPr lang="en-US" sz="2400">
                <a:latin typeface="+mj-lt"/>
              </a:rPr>
              <a:t>Important Considerations:</a:t>
            </a:r>
          </a:p>
          <a:p>
            <a:pPr marL="457200" indent="-457200">
              <a:buFont typeface="Arial" panose="020B0604020202020204" pitchFamily="34" charset="0"/>
              <a:buChar char="•"/>
            </a:pPr>
            <a:r>
              <a:rPr lang="en-US" sz="2400">
                <a:latin typeface="+mj-lt"/>
              </a:rPr>
              <a:t>Speed of signal propagation </a:t>
            </a:r>
          </a:p>
          <a:p>
            <a:pPr marL="457200" indent="-457200">
              <a:buFont typeface="Arial" panose="020B0604020202020204" pitchFamily="34" charset="0"/>
              <a:buChar char="•"/>
            </a:pPr>
            <a:r>
              <a:rPr lang="en-US" sz="2400">
                <a:latin typeface="+mj-lt"/>
              </a:rPr>
              <a:t>Distance to be measured</a:t>
            </a:r>
          </a:p>
          <a:p>
            <a:pPr marL="457200" indent="-457200">
              <a:buFont typeface="Arial" panose="020B0604020202020204" pitchFamily="34" charset="0"/>
              <a:buChar char="•"/>
            </a:pPr>
            <a:r>
              <a:rPr lang="en-US" sz="2400">
                <a:latin typeface="+mj-lt"/>
              </a:rPr>
              <a:t>Clock accuracy</a:t>
            </a:r>
          </a:p>
          <a:p>
            <a:endParaRPr lang="en-US" sz="2400">
              <a:latin typeface="+mj-lt"/>
            </a:endParaRPr>
          </a:p>
          <a:p>
            <a:r>
              <a:rPr lang="en-US" sz="2400">
                <a:latin typeface="+mj-lt"/>
              </a:rPr>
              <a:t>Example:</a:t>
            </a:r>
          </a:p>
          <a:p>
            <a:pPr marL="457200" indent="-457200">
              <a:buFont typeface="Arial" panose="020B0604020202020204" pitchFamily="34" charset="0"/>
              <a:buChar char="•"/>
            </a:pPr>
            <a:r>
              <a:rPr lang="en-US" sz="2400">
                <a:latin typeface="+mj-lt"/>
              </a:rPr>
              <a:t>Speed of light (c) ~ 3x10</a:t>
            </a:r>
            <a:r>
              <a:rPr lang="en-US" sz="2400" baseline="30000">
                <a:latin typeface="+mj-lt"/>
              </a:rPr>
              <a:t>8</a:t>
            </a:r>
            <a:r>
              <a:rPr lang="en-US" sz="2400">
                <a:latin typeface="+mj-lt"/>
              </a:rPr>
              <a:t> m/s</a:t>
            </a:r>
          </a:p>
          <a:p>
            <a:pPr marL="457200" indent="-457200">
              <a:buFont typeface="Arial" panose="020B0604020202020204" pitchFamily="34" charset="0"/>
              <a:buChar char="•"/>
            </a:pPr>
            <a:r>
              <a:rPr lang="en-US" sz="2400">
                <a:latin typeface="+mj-lt"/>
              </a:rPr>
              <a:t>Distance travel in 1ms = 300m</a:t>
            </a:r>
          </a:p>
          <a:p>
            <a:pPr marL="457200" indent="-457200">
              <a:buFont typeface="Arial" panose="020B0604020202020204" pitchFamily="34" charset="0"/>
              <a:buChar char="•"/>
            </a:pPr>
            <a:r>
              <a:rPr lang="en-US" sz="2400">
                <a:latin typeface="+mj-lt"/>
              </a:rPr>
              <a:t>Clock accuracy needed for meter accuracy (1/c) ~ 3ns</a:t>
            </a:r>
          </a:p>
          <a:p>
            <a:endParaRPr lang="en-US" sz="2400">
              <a:latin typeface="+mj-lt"/>
            </a:endParaRPr>
          </a:p>
          <a:p>
            <a:pPr marL="457200" indent="-457200">
              <a:buFont typeface="Arial" panose="020B0604020202020204" pitchFamily="34" charset="0"/>
              <a:buChar char="•"/>
            </a:pPr>
            <a:r>
              <a:rPr lang="en-US" sz="2400">
                <a:latin typeface="+mj-lt"/>
              </a:rPr>
              <a:t>Speed of sound (v) ~ 330 m/s</a:t>
            </a:r>
          </a:p>
          <a:p>
            <a:pPr marL="457200" indent="-457200">
              <a:buFont typeface="Arial" panose="020B0604020202020204" pitchFamily="34" charset="0"/>
              <a:buChar char="•"/>
            </a:pPr>
            <a:r>
              <a:rPr lang="en-US" sz="2400">
                <a:latin typeface="+mj-lt"/>
              </a:rPr>
              <a:t>Distance travel in 1ms = 0.33m </a:t>
            </a:r>
          </a:p>
          <a:p>
            <a:pPr marL="457200" indent="-457200">
              <a:buFont typeface="Arial" panose="020B0604020202020204" pitchFamily="34" charset="0"/>
              <a:buChar char="•"/>
            </a:pPr>
            <a:r>
              <a:rPr lang="en-US" sz="2400">
                <a:latin typeface="+mj-lt"/>
              </a:rPr>
              <a:t>Clock accuracy needed for meter accuracy = 1/v ~ 3ms</a:t>
            </a:r>
          </a:p>
        </p:txBody>
      </p:sp>
      <p:sp>
        <p:nvSpPr>
          <p:cNvPr id="4" name="Title 1">
            <a:extLst>
              <a:ext uri="{FF2B5EF4-FFF2-40B4-BE49-F238E27FC236}">
                <a16:creationId xmlns:a16="http://schemas.microsoft.com/office/drawing/2014/main" id="{4EBB2F53-8B70-E639-0140-2ED852D49DFF}"/>
              </a:ext>
            </a:extLst>
          </p:cNvPr>
          <p:cNvSpPr txBox="1">
            <a:spLocks/>
          </p:cNvSpPr>
          <p:nvPr/>
        </p:nvSpPr>
        <p:spPr>
          <a:xfrm>
            <a:off x="838200" y="56707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mn-lt"/>
              </a:rPr>
              <a:t>Time of flight (also known as time of arrival, </a:t>
            </a:r>
            <a:r>
              <a:rPr lang="en-US" sz="4000" err="1">
                <a:latin typeface="+mn-lt"/>
              </a:rPr>
              <a:t>ToA</a:t>
            </a:r>
            <a:r>
              <a:rPr lang="en-US" sz="4000">
                <a:latin typeface="+mn-lt"/>
              </a:rPr>
              <a:t>)</a:t>
            </a:r>
          </a:p>
        </p:txBody>
      </p:sp>
    </p:spTree>
    <p:extLst>
      <p:ext uri="{BB962C8B-B14F-4D97-AF65-F5344CB8AC3E}">
        <p14:creationId xmlns:p14="http://schemas.microsoft.com/office/powerpoint/2010/main" val="3293661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B60C-D1E7-44AD-B840-BECF5806B609}"/>
              </a:ext>
            </a:extLst>
          </p:cNvPr>
          <p:cNvSpPr>
            <a:spLocks noGrp="1"/>
          </p:cNvSpPr>
          <p:nvPr>
            <p:ph type="title"/>
          </p:nvPr>
        </p:nvSpPr>
        <p:spPr/>
        <p:txBody>
          <a:bodyPr/>
          <a:lstStyle/>
          <a:p>
            <a:r>
              <a:rPr lang="en-US"/>
              <a:t>Ultrasound</a:t>
            </a:r>
          </a:p>
        </p:txBody>
      </p:sp>
      <p:sp>
        <p:nvSpPr>
          <p:cNvPr id="3" name="Content Placeholder 2">
            <a:extLst>
              <a:ext uri="{FF2B5EF4-FFF2-40B4-BE49-F238E27FC236}">
                <a16:creationId xmlns:a16="http://schemas.microsoft.com/office/drawing/2014/main" id="{B6DD4E6D-C783-4697-9DE7-9F7D1F529909}"/>
              </a:ext>
            </a:extLst>
          </p:cNvPr>
          <p:cNvSpPr>
            <a:spLocks noGrp="1"/>
          </p:cNvSpPr>
          <p:nvPr>
            <p:ph idx="1"/>
          </p:nvPr>
        </p:nvSpPr>
        <p:spPr/>
        <p:txBody>
          <a:bodyPr>
            <a:normAutofit lnSpcReduction="10000"/>
          </a:bodyPr>
          <a:lstStyle/>
          <a:p>
            <a:r>
              <a:rPr lang="en-US">
                <a:latin typeface="+mj-lt"/>
              </a:rPr>
              <a:t>Advantages</a:t>
            </a:r>
          </a:p>
          <a:p>
            <a:pPr lvl="1"/>
            <a:r>
              <a:rPr lang="en-US">
                <a:latin typeface="+mj-lt"/>
              </a:rPr>
              <a:t>Solves the barrier problem</a:t>
            </a:r>
          </a:p>
          <a:p>
            <a:pPr lvl="2"/>
            <a:r>
              <a:rPr lang="en-US">
                <a:latin typeface="+mj-lt"/>
              </a:rPr>
              <a:t>Human spaces already designed to contain sound</a:t>
            </a:r>
          </a:p>
          <a:p>
            <a:pPr lvl="1"/>
            <a:r>
              <a:rPr lang="en-US">
                <a:latin typeface="+mj-lt"/>
              </a:rPr>
              <a:t>Easier to get high-accuracy results</a:t>
            </a:r>
          </a:p>
          <a:p>
            <a:pPr lvl="2"/>
            <a:r>
              <a:rPr lang="en-US">
                <a:latin typeface="+mj-lt"/>
              </a:rPr>
              <a:t>Sound is ~1,000,000x slower than light</a:t>
            </a:r>
          </a:p>
          <a:p>
            <a:pPr lvl="2"/>
            <a:r>
              <a:rPr lang="en-US">
                <a:latin typeface="+mj-lt"/>
              </a:rPr>
              <a:t>Less synchronization is needed to get same accuracy</a:t>
            </a:r>
          </a:p>
          <a:p>
            <a:pPr lvl="2"/>
            <a:endParaRPr lang="en-US">
              <a:latin typeface="+mj-lt"/>
            </a:endParaRPr>
          </a:p>
          <a:p>
            <a:r>
              <a:rPr lang="en-US">
                <a:latin typeface="+mj-lt"/>
              </a:rPr>
              <a:t>Disadvantages</a:t>
            </a:r>
          </a:p>
          <a:p>
            <a:pPr lvl="1"/>
            <a:r>
              <a:rPr lang="en-US">
                <a:latin typeface="+mj-lt"/>
              </a:rPr>
              <a:t>More energy to transmit</a:t>
            </a:r>
          </a:p>
          <a:p>
            <a:pPr lvl="1"/>
            <a:r>
              <a:rPr lang="en-US">
                <a:latin typeface="+mj-lt"/>
              </a:rPr>
              <a:t>Slower update rate (still sub-second)</a:t>
            </a:r>
          </a:p>
          <a:p>
            <a:pPr lvl="1"/>
            <a:r>
              <a:rPr lang="en-US">
                <a:latin typeface="+mj-lt"/>
              </a:rPr>
              <a:t>Limited range</a:t>
            </a:r>
          </a:p>
          <a:p>
            <a:pPr lvl="1"/>
            <a:r>
              <a:rPr lang="en-US">
                <a:latin typeface="+mj-lt"/>
              </a:rPr>
              <a:t>Pets can hear it…</a:t>
            </a:r>
          </a:p>
          <a:p>
            <a:pPr lvl="1"/>
            <a:endParaRPr lang="en-US"/>
          </a:p>
        </p:txBody>
      </p:sp>
      <p:sp>
        <p:nvSpPr>
          <p:cNvPr id="4" name="Slide Number Placeholder 3">
            <a:extLst>
              <a:ext uri="{FF2B5EF4-FFF2-40B4-BE49-F238E27FC236}">
                <a16:creationId xmlns:a16="http://schemas.microsoft.com/office/drawing/2014/main" id="{70CBF498-405E-46A0-8FAF-57CA504FD2F3}"/>
              </a:ext>
            </a:extLst>
          </p:cNvPr>
          <p:cNvSpPr>
            <a:spLocks noGrp="1"/>
          </p:cNvSpPr>
          <p:nvPr>
            <p:ph type="sldNum" sz="quarter" idx="12"/>
          </p:nvPr>
        </p:nvSpPr>
        <p:spPr/>
        <p:txBody>
          <a:bodyPr/>
          <a:lstStyle/>
          <a:p>
            <a:fld id="{0778C724-3839-4D76-A707-B4C23905D055}" type="slidenum">
              <a:rPr lang="en-US" smtClean="0"/>
              <a:t>25</a:t>
            </a:fld>
            <a:endParaRPr lang="en-US"/>
          </a:p>
        </p:txBody>
      </p:sp>
      <p:pic>
        <p:nvPicPr>
          <p:cNvPr id="5" name="Picture 2" descr="Opo sensor">
            <a:extLst>
              <a:ext uri="{FF2B5EF4-FFF2-40B4-BE49-F238E27FC236}">
                <a16:creationId xmlns:a16="http://schemas.microsoft.com/office/drawing/2014/main" id="{1F173713-D6FB-4216-BF3A-4F6845823B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286" y="3668032"/>
            <a:ext cx="3630911" cy="3053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107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D4924-771C-4728-B6BD-CBFFE9EDA0F9}"/>
              </a:ext>
            </a:extLst>
          </p:cNvPr>
          <p:cNvSpPr>
            <a:spLocks noGrp="1"/>
          </p:cNvSpPr>
          <p:nvPr>
            <p:ph type="title"/>
          </p:nvPr>
        </p:nvSpPr>
        <p:spPr>
          <a:xfrm>
            <a:off x="838200" y="196830"/>
            <a:ext cx="10515600" cy="1325563"/>
          </a:xfrm>
        </p:spPr>
        <p:txBody>
          <a:bodyPr/>
          <a:lstStyle/>
          <a:p>
            <a:r>
              <a:rPr lang="en-US"/>
              <a:t>Time difference of arrival (</a:t>
            </a:r>
            <a:r>
              <a:rPr lang="en-US" err="1"/>
              <a:t>TDoA</a:t>
            </a:r>
            <a:r>
              <a:rPr lang="en-US"/>
              <a:t>)</a:t>
            </a:r>
          </a:p>
        </p:txBody>
      </p:sp>
      <p:sp>
        <p:nvSpPr>
          <p:cNvPr id="3" name="Content Placeholder 2">
            <a:extLst>
              <a:ext uri="{FF2B5EF4-FFF2-40B4-BE49-F238E27FC236}">
                <a16:creationId xmlns:a16="http://schemas.microsoft.com/office/drawing/2014/main" id="{1045E397-DAD2-43F9-8F36-0AB9D652C2BD}"/>
              </a:ext>
            </a:extLst>
          </p:cNvPr>
          <p:cNvSpPr>
            <a:spLocks noGrp="1"/>
          </p:cNvSpPr>
          <p:nvPr>
            <p:ph idx="1"/>
          </p:nvPr>
        </p:nvSpPr>
        <p:spPr>
          <a:xfrm>
            <a:off x="838200" y="1466597"/>
            <a:ext cx="10515600" cy="4351338"/>
          </a:xfrm>
        </p:spPr>
        <p:txBody>
          <a:bodyPr>
            <a:normAutofit lnSpcReduction="10000"/>
          </a:bodyPr>
          <a:lstStyle/>
          <a:p>
            <a:r>
              <a:rPr lang="en-US">
                <a:latin typeface="+mj-lt"/>
              </a:rPr>
              <a:t>Device transmits and infrastructure receives transmission</a:t>
            </a:r>
          </a:p>
          <a:p>
            <a:pPr lvl="1"/>
            <a:r>
              <a:rPr lang="en-US">
                <a:latin typeface="+mj-lt"/>
              </a:rPr>
              <a:t>Multiple infrastructure nodes receive at different times based on distance</a:t>
            </a:r>
          </a:p>
          <a:p>
            <a:pPr lvl="1"/>
            <a:endParaRPr lang="en-US">
              <a:latin typeface="+mj-lt"/>
            </a:endParaRPr>
          </a:p>
          <a:p>
            <a:r>
              <a:rPr lang="en-US">
                <a:latin typeface="+mj-lt"/>
              </a:rPr>
              <a:t>Determine distance by knowing</a:t>
            </a:r>
          </a:p>
          <a:p>
            <a:pPr lvl="1"/>
            <a:r>
              <a:rPr lang="en-US">
                <a:latin typeface="+mj-lt"/>
              </a:rPr>
              <a:t>Exact position of infrastructure</a:t>
            </a:r>
          </a:p>
          <a:p>
            <a:pPr lvl="1"/>
            <a:r>
              <a:rPr lang="en-US">
                <a:latin typeface="+mj-lt"/>
              </a:rPr>
              <a:t>Time of arrival at two different locations</a:t>
            </a:r>
          </a:p>
          <a:p>
            <a:pPr lvl="1"/>
            <a:r>
              <a:rPr lang="en-US">
                <a:latin typeface="+mj-lt"/>
              </a:rPr>
              <a:t>Signal velocity (i.e. speed of light)</a:t>
            </a:r>
          </a:p>
          <a:p>
            <a:pPr lvl="1"/>
            <a:endParaRPr lang="en-US">
              <a:latin typeface="+mj-lt"/>
            </a:endParaRPr>
          </a:p>
          <a:p>
            <a:r>
              <a:rPr lang="en-US">
                <a:latin typeface="+mj-lt"/>
              </a:rPr>
              <a:t>Doesn’t require synchronization with infrastructure!</a:t>
            </a:r>
          </a:p>
          <a:p>
            <a:pPr lvl="1"/>
            <a:r>
              <a:rPr lang="en-US">
                <a:latin typeface="+mj-lt"/>
              </a:rPr>
              <a:t>Still requires synchronization between infrastructure nodes</a:t>
            </a:r>
          </a:p>
          <a:p>
            <a:pPr lvl="1"/>
            <a:r>
              <a:rPr lang="en-US">
                <a:latin typeface="+mj-lt"/>
              </a:rPr>
              <a:t>Does require device to transmit loud enough for infrastructure to hear it…</a:t>
            </a:r>
          </a:p>
        </p:txBody>
      </p:sp>
      <p:sp>
        <p:nvSpPr>
          <p:cNvPr id="4" name="Slide Number Placeholder 3">
            <a:extLst>
              <a:ext uri="{FF2B5EF4-FFF2-40B4-BE49-F238E27FC236}">
                <a16:creationId xmlns:a16="http://schemas.microsoft.com/office/drawing/2014/main" id="{57F7FC7D-2CF9-4A86-83C5-2A12F4DFF161}"/>
              </a:ext>
            </a:extLst>
          </p:cNvPr>
          <p:cNvSpPr>
            <a:spLocks noGrp="1"/>
          </p:cNvSpPr>
          <p:nvPr>
            <p:ph type="sldNum" sz="quarter" idx="12"/>
          </p:nvPr>
        </p:nvSpPr>
        <p:spPr/>
        <p:txBody>
          <a:bodyPr/>
          <a:lstStyle/>
          <a:p>
            <a:fld id="{0778C724-3839-4D76-A707-B4C23905D055}" type="slidenum">
              <a:rPr lang="en-US" smtClean="0"/>
              <a:t>26</a:t>
            </a:fld>
            <a:endParaRPr lang="en-US"/>
          </a:p>
        </p:txBody>
      </p:sp>
    </p:spTree>
    <p:extLst>
      <p:ext uri="{BB962C8B-B14F-4D97-AF65-F5344CB8AC3E}">
        <p14:creationId xmlns:p14="http://schemas.microsoft.com/office/powerpoint/2010/main" val="4013379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idx="4294967295"/>
          </p:nvPr>
        </p:nvSpPr>
        <p:spPr>
          <a:xfrm>
            <a:off x="838200" y="196850"/>
            <a:ext cx="10515600" cy="1325563"/>
          </a:xfrm>
        </p:spPr>
        <p:txBody>
          <a:bodyPr/>
          <a:lstStyle/>
          <a:p>
            <a:pPr eaLnBrk="1" hangingPunct="1"/>
            <a:r>
              <a:rPr lang="en-US" sz="3600">
                <a:latin typeface="+mn-lt"/>
              </a:rPr>
              <a:t>Time difference of arrival with different mediums</a:t>
            </a:r>
          </a:p>
        </p:txBody>
      </p:sp>
      <p:sp>
        <p:nvSpPr>
          <p:cNvPr id="36868" name="Rectangle 3"/>
          <p:cNvSpPr>
            <a:spLocks noGrp="1" noChangeArrowheads="1"/>
          </p:cNvSpPr>
          <p:nvPr>
            <p:ph type="body" idx="4294967295"/>
          </p:nvPr>
        </p:nvSpPr>
        <p:spPr>
          <a:xfrm>
            <a:off x="838199" y="1374872"/>
            <a:ext cx="10768509" cy="5076415"/>
          </a:xfrm>
        </p:spPr>
        <p:txBody>
          <a:bodyPr>
            <a:normAutofit fontScale="92500" lnSpcReduction="10000"/>
          </a:bodyPr>
          <a:lstStyle/>
          <a:p>
            <a:pPr>
              <a:defRPr/>
            </a:pPr>
            <a:r>
              <a:rPr lang="en-US">
                <a:latin typeface="+mj-lt"/>
              </a:rPr>
              <a:t>Exploit differences in speed, say RF and audio</a:t>
            </a:r>
          </a:p>
          <a:p>
            <a:pPr>
              <a:defRPr/>
            </a:pPr>
            <a:r>
              <a:rPr lang="en-US">
                <a:latin typeface="+mj-lt"/>
              </a:rPr>
              <a:t>Example: Cricket System [1]</a:t>
            </a:r>
          </a:p>
          <a:p>
            <a:pPr lvl="1">
              <a:defRPr/>
            </a:pPr>
            <a:r>
              <a:rPr lang="en-US">
                <a:latin typeface="+mj-lt"/>
              </a:rPr>
              <a:t>In addition to a radio, each node also has a speaker and microphone</a:t>
            </a:r>
          </a:p>
          <a:p>
            <a:pPr marL="0" indent="0">
              <a:buNone/>
              <a:defRPr/>
            </a:pPr>
            <a:endParaRPr lang="en-US" sz="2400">
              <a:latin typeface="+mj-lt"/>
            </a:endParaRPr>
          </a:p>
          <a:p>
            <a:pPr marL="0" indent="0">
              <a:buNone/>
              <a:defRPr/>
            </a:pPr>
            <a:r>
              <a:rPr lang="en-US">
                <a:latin typeface="+mj-lt"/>
              </a:rPr>
              <a:t>How does Cricket works?</a:t>
            </a:r>
          </a:p>
          <a:p>
            <a:pPr>
              <a:defRPr/>
            </a:pPr>
            <a:r>
              <a:rPr lang="en-US" sz="2400">
                <a:latin typeface="+mj-lt"/>
              </a:rPr>
              <a:t>Transmitter sends a radio message, waits some time (optionally) </a:t>
            </a:r>
            <a:r>
              <a:rPr lang="en-US" sz="2400" err="1">
                <a:latin typeface="+mj-lt"/>
              </a:rPr>
              <a:t>t_delay</a:t>
            </a:r>
            <a:r>
              <a:rPr lang="en-US" sz="2400">
                <a:latin typeface="+mj-lt"/>
              </a:rPr>
              <a:t>, sends audio “chirp” sound</a:t>
            </a:r>
          </a:p>
          <a:p>
            <a:pPr>
              <a:defRPr/>
            </a:pPr>
            <a:r>
              <a:rPr lang="en-US" sz="2400">
                <a:latin typeface="+mj-lt"/>
              </a:rPr>
              <a:t>Listener hears the radio signal, record time </a:t>
            </a:r>
            <a:r>
              <a:rPr lang="en-US" sz="2400" err="1">
                <a:latin typeface="+mj-lt"/>
              </a:rPr>
              <a:t>t_radio</a:t>
            </a:r>
            <a:endParaRPr lang="en-US" sz="2400">
              <a:latin typeface="+mj-lt"/>
            </a:endParaRPr>
          </a:p>
          <a:p>
            <a:pPr>
              <a:defRPr/>
            </a:pPr>
            <a:r>
              <a:rPr lang="en-US" sz="2400">
                <a:latin typeface="+mj-lt"/>
              </a:rPr>
              <a:t>Listener hears the audio signal, record time </a:t>
            </a:r>
            <a:r>
              <a:rPr lang="en-US" sz="2400" err="1">
                <a:latin typeface="+mj-lt"/>
              </a:rPr>
              <a:t>t_sound</a:t>
            </a:r>
            <a:endParaRPr lang="en-US" sz="2400">
              <a:latin typeface="+mj-lt"/>
            </a:endParaRPr>
          </a:p>
          <a:p>
            <a:pPr>
              <a:defRPr/>
            </a:pPr>
            <a:endParaRPr lang="en-US" sz="2000">
              <a:latin typeface="+mj-lt"/>
            </a:endParaRPr>
          </a:p>
          <a:p>
            <a:pPr>
              <a:defRPr/>
            </a:pPr>
            <a:endParaRPr lang="en-US" sz="2000">
              <a:latin typeface="+mj-lt"/>
            </a:endParaRPr>
          </a:p>
          <a:p>
            <a:pPr>
              <a:defRPr/>
            </a:pPr>
            <a:endParaRPr lang="en-US" sz="2000">
              <a:latin typeface="+mj-lt"/>
            </a:endParaRPr>
          </a:p>
          <a:p>
            <a:pPr marL="0" indent="0">
              <a:buNone/>
              <a:defRPr/>
            </a:pPr>
            <a:r>
              <a:rPr lang="en-US" sz="2000">
                <a:latin typeface="+mj-lt"/>
              </a:rPr>
              <a:t>[1] http://</a:t>
            </a:r>
            <a:r>
              <a:rPr lang="en-US" sz="2000" err="1">
                <a:latin typeface="+mj-lt"/>
              </a:rPr>
              <a:t>cricket.csail.mit.edu</a:t>
            </a:r>
            <a:r>
              <a:rPr lang="en-US" sz="2000">
                <a:latin typeface="+mj-lt"/>
              </a:rPr>
              <a:t>/</a:t>
            </a:r>
          </a:p>
        </p:txBody>
      </p:sp>
      <p:pic>
        <p:nvPicPr>
          <p:cNvPr id="2" name="Picture 1">
            <a:extLst>
              <a:ext uri="{FF2B5EF4-FFF2-40B4-BE49-F238E27FC236}">
                <a16:creationId xmlns:a16="http://schemas.microsoft.com/office/drawing/2014/main" id="{C33AD4E0-ECC3-24DA-B89C-B8463D94C098}"/>
              </a:ext>
            </a:extLst>
          </p:cNvPr>
          <p:cNvPicPr>
            <a:picLocks noChangeAspect="1"/>
          </p:cNvPicPr>
          <p:nvPr/>
        </p:nvPicPr>
        <p:blipFill>
          <a:blip r:embed="rId3"/>
          <a:stretch>
            <a:fillRect/>
          </a:stretch>
        </p:blipFill>
        <p:spPr>
          <a:xfrm>
            <a:off x="7477883" y="3913079"/>
            <a:ext cx="3651991" cy="2738993"/>
          </a:xfrm>
          <a:prstGeom prst="rect">
            <a:avLst/>
          </a:prstGeom>
        </p:spPr>
      </p:pic>
    </p:spTree>
    <p:extLst>
      <p:ext uri="{BB962C8B-B14F-4D97-AF65-F5344CB8AC3E}">
        <p14:creationId xmlns:p14="http://schemas.microsoft.com/office/powerpoint/2010/main" val="3426411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3"/>
          <p:cNvSpPr>
            <a:spLocks noChangeArrowheads="1"/>
          </p:cNvSpPr>
          <p:nvPr/>
        </p:nvSpPr>
        <p:spPr bwMode="auto">
          <a:xfrm>
            <a:off x="1695451" y="166528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48133" name="Rectangle 5"/>
          <p:cNvSpPr>
            <a:spLocks noChangeArrowheads="1"/>
          </p:cNvSpPr>
          <p:nvPr/>
        </p:nvSpPr>
        <p:spPr bwMode="auto">
          <a:xfrm>
            <a:off x="1024025" y="4642118"/>
            <a:ext cx="992072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Tx/>
              <a:buChar char="•"/>
            </a:pPr>
            <a:r>
              <a:rPr lang="en-US" sz="2000"/>
              <a:t> </a:t>
            </a:r>
            <a:r>
              <a:rPr lang="en-US" sz="2800">
                <a:latin typeface="+mj-lt"/>
              </a:rPr>
              <a:t>Time diff between signal arrival = d/</a:t>
            </a:r>
            <a:r>
              <a:rPr lang="en-US" sz="2800" err="1">
                <a:latin typeface="+mj-lt"/>
              </a:rPr>
              <a:t>S</a:t>
            </a:r>
            <a:r>
              <a:rPr lang="en-US" sz="2800" baseline="-25000" err="1">
                <a:latin typeface="+mj-lt"/>
              </a:rPr>
              <a:t>Sound</a:t>
            </a:r>
            <a:r>
              <a:rPr lang="en-US" sz="2800">
                <a:latin typeface="+mj-lt"/>
              </a:rPr>
              <a:t> – d/</a:t>
            </a:r>
            <a:r>
              <a:rPr lang="en-US" sz="2800" err="1">
                <a:latin typeface="+mj-lt"/>
              </a:rPr>
              <a:t>S</a:t>
            </a:r>
            <a:r>
              <a:rPr lang="en-US" sz="2800" baseline="-25000" err="1">
                <a:latin typeface="+mj-lt"/>
              </a:rPr>
              <a:t>Radio</a:t>
            </a:r>
            <a:r>
              <a:rPr lang="en-US" sz="2800">
                <a:latin typeface="+mj-lt"/>
              </a:rPr>
              <a:t> + </a:t>
            </a:r>
            <a:r>
              <a:rPr lang="en-US" sz="2800" err="1">
                <a:latin typeface="+mj-lt"/>
              </a:rPr>
              <a:t>t</a:t>
            </a:r>
            <a:r>
              <a:rPr lang="en-US" sz="2800" baseline="-25000" err="1">
                <a:latin typeface="+mj-lt"/>
              </a:rPr>
              <a:t>delay</a:t>
            </a:r>
            <a:endParaRPr lang="en-US" sz="2800" baseline="-25000">
              <a:latin typeface="+mj-lt"/>
            </a:endParaRPr>
          </a:p>
          <a:p>
            <a:pPr>
              <a:buFontTx/>
              <a:buChar char="•"/>
            </a:pPr>
            <a:r>
              <a:rPr lang="en-US" sz="2800">
                <a:latin typeface="+mj-lt"/>
              </a:rPr>
              <a:t> Works well in LOS environment</a:t>
            </a:r>
          </a:p>
          <a:p>
            <a:pPr lvl="1">
              <a:buFontTx/>
              <a:buChar char="•"/>
            </a:pPr>
            <a:r>
              <a:rPr lang="en-US" sz="2400">
                <a:latin typeface="+mj-lt"/>
              </a:rPr>
              <a:t> Cricket (uses ultra sound) can obtain close to cm accuracy</a:t>
            </a:r>
          </a:p>
          <a:p>
            <a:pPr>
              <a:buFontTx/>
              <a:buChar char="•"/>
            </a:pPr>
            <a:r>
              <a:rPr lang="en-US" sz="2800">
                <a:latin typeface="+mj-lt"/>
              </a:rPr>
              <a:t> Requires additional hardware and works better with calibration</a:t>
            </a:r>
          </a:p>
        </p:txBody>
      </p:sp>
      <p:grpSp>
        <p:nvGrpSpPr>
          <p:cNvPr id="48134" name="Group 10"/>
          <p:cNvGrpSpPr>
            <a:grpSpLocks/>
          </p:cNvGrpSpPr>
          <p:nvPr/>
        </p:nvGrpSpPr>
        <p:grpSpPr bwMode="auto">
          <a:xfrm>
            <a:off x="1812190" y="1423141"/>
            <a:ext cx="8567620" cy="3075932"/>
            <a:chOff x="785786" y="1428736"/>
            <a:chExt cx="7251611" cy="3267088"/>
          </a:xfrm>
        </p:grpSpPr>
        <p:pic>
          <p:nvPicPr>
            <p:cNvPr id="4813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86" y="1428736"/>
              <a:ext cx="7251611" cy="32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Rectangle 8"/>
            <p:cNvSpPr>
              <a:spLocks noChangeArrowheads="1"/>
            </p:cNvSpPr>
            <p:nvPr/>
          </p:nvSpPr>
          <p:spPr bwMode="auto">
            <a:xfrm>
              <a:off x="4000496" y="1746170"/>
              <a:ext cx="203826" cy="456509"/>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spAutoFit/>
            </a:bodyPr>
            <a:lstStyle/>
            <a:p>
              <a:endParaRPr lang="en-SG"/>
            </a:p>
          </p:txBody>
        </p:sp>
      </p:grpSp>
      <p:sp>
        <p:nvSpPr>
          <p:cNvPr id="48135" name="Rectangle 9"/>
          <p:cNvSpPr>
            <a:spLocks noChangeArrowheads="1"/>
          </p:cNvSpPr>
          <p:nvPr/>
        </p:nvSpPr>
        <p:spPr bwMode="auto">
          <a:xfrm>
            <a:off x="13192125" y="28575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spAutoFit/>
          </a:bodyPr>
          <a:lstStyle/>
          <a:p>
            <a:endParaRPr lang="en-SG"/>
          </a:p>
        </p:txBody>
      </p:sp>
      <p:sp>
        <p:nvSpPr>
          <p:cNvPr id="2" name="Rectangle 2">
            <a:extLst>
              <a:ext uri="{FF2B5EF4-FFF2-40B4-BE49-F238E27FC236}">
                <a16:creationId xmlns:a16="http://schemas.microsoft.com/office/drawing/2014/main" id="{31C3CB49-ACEB-6998-A9A8-50D9763324A0}"/>
              </a:ext>
            </a:extLst>
          </p:cNvPr>
          <p:cNvSpPr txBox="1">
            <a:spLocks noChangeArrowheads="1"/>
          </p:cNvSpPr>
          <p:nvPr/>
        </p:nvSpPr>
        <p:spPr>
          <a:xfrm>
            <a:off x="838200" y="1968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latin typeface="+mn-lt"/>
              </a:rPr>
              <a:t>Time difference of arrival with different mediums</a:t>
            </a:r>
          </a:p>
        </p:txBody>
      </p:sp>
    </p:spTree>
    <p:extLst>
      <p:ext uri="{BB962C8B-B14F-4D97-AF65-F5344CB8AC3E}">
        <p14:creationId xmlns:p14="http://schemas.microsoft.com/office/powerpoint/2010/main" val="2321727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544B8-4E13-43AE-B85D-F0DEDBF67637}"/>
              </a:ext>
            </a:extLst>
          </p:cNvPr>
          <p:cNvSpPr>
            <a:spLocks noGrp="1"/>
          </p:cNvSpPr>
          <p:nvPr>
            <p:ph type="title"/>
          </p:nvPr>
        </p:nvSpPr>
        <p:spPr/>
        <p:txBody>
          <a:bodyPr/>
          <a:lstStyle/>
          <a:p>
            <a:r>
              <a:rPr lang="en-US"/>
              <a:t>Angle of arrival (</a:t>
            </a:r>
            <a:r>
              <a:rPr lang="en-US" err="1"/>
              <a:t>AoA</a:t>
            </a:r>
            <a:r>
              <a:rPr lang="en-US"/>
              <a:t>)</a:t>
            </a:r>
          </a:p>
        </p:txBody>
      </p:sp>
      <p:sp>
        <p:nvSpPr>
          <p:cNvPr id="3" name="Content Placeholder 2">
            <a:extLst>
              <a:ext uri="{FF2B5EF4-FFF2-40B4-BE49-F238E27FC236}">
                <a16:creationId xmlns:a16="http://schemas.microsoft.com/office/drawing/2014/main" id="{8720A419-F3EC-446E-9D96-4D0173B205F3}"/>
              </a:ext>
            </a:extLst>
          </p:cNvPr>
          <p:cNvSpPr>
            <a:spLocks noGrp="1"/>
          </p:cNvSpPr>
          <p:nvPr>
            <p:ph idx="1"/>
          </p:nvPr>
        </p:nvSpPr>
        <p:spPr>
          <a:xfrm>
            <a:off x="838199" y="1825625"/>
            <a:ext cx="10891925" cy="4351338"/>
          </a:xfrm>
        </p:spPr>
        <p:txBody>
          <a:bodyPr/>
          <a:lstStyle/>
          <a:p>
            <a:r>
              <a:rPr lang="en-US">
                <a:latin typeface="+mj-lt"/>
              </a:rPr>
              <a:t>Trilateration doesn’t only require distances, angles work</a:t>
            </a:r>
          </a:p>
          <a:p>
            <a:endParaRPr lang="en-US">
              <a:latin typeface="+mj-lt"/>
            </a:endParaRPr>
          </a:p>
          <a:p>
            <a:r>
              <a:rPr lang="en-US">
                <a:latin typeface="+mj-lt"/>
              </a:rPr>
              <a:t>Antenna arrays can be used to determine the angle of an incoming signal</a:t>
            </a:r>
          </a:p>
          <a:p>
            <a:pPr lvl="1"/>
            <a:r>
              <a:rPr lang="en-US">
                <a:latin typeface="+mj-lt"/>
              </a:rPr>
              <a:t>Allows the use of normal RF communication (</a:t>
            </a:r>
            <a:r>
              <a:rPr lang="en-US" err="1">
                <a:latin typeface="+mj-lt"/>
              </a:rPr>
              <a:t>WiFi</a:t>
            </a:r>
            <a:r>
              <a:rPr lang="en-US">
                <a:latin typeface="+mj-lt"/>
              </a:rPr>
              <a:t> or BLE)</a:t>
            </a:r>
          </a:p>
          <a:p>
            <a:pPr lvl="1"/>
            <a:endParaRPr lang="en-US">
              <a:latin typeface="+mj-lt"/>
            </a:endParaRPr>
          </a:p>
          <a:p>
            <a:r>
              <a:rPr lang="en-US">
                <a:latin typeface="+mj-lt"/>
              </a:rPr>
              <a:t>BLE 5.1 includes </a:t>
            </a:r>
            <a:r>
              <a:rPr lang="en-US" err="1">
                <a:latin typeface="+mj-lt"/>
              </a:rPr>
              <a:t>AoA</a:t>
            </a:r>
            <a:r>
              <a:rPr lang="en-US">
                <a:latin typeface="+mj-lt"/>
              </a:rPr>
              <a:t> localization</a:t>
            </a:r>
          </a:p>
        </p:txBody>
      </p:sp>
      <p:sp>
        <p:nvSpPr>
          <p:cNvPr id="4" name="Slide Number Placeholder 3">
            <a:extLst>
              <a:ext uri="{FF2B5EF4-FFF2-40B4-BE49-F238E27FC236}">
                <a16:creationId xmlns:a16="http://schemas.microsoft.com/office/drawing/2014/main" id="{463C8B74-C370-428F-AC04-81498FC266A7}"/>
              </a:ext>
            </a:extLst>
          </p:cNvPr>
          <p:cNvSpPr>
            <a:spLocks noGrp="1"/>
          </p:cNvSpPr>
          <p:nvPr>
            <p:ph type="sldNum" sz="quarter" idx="12"/>
          </p:nvPr>
        </p:nvSpPr>
        <p:spPr/>
        <p:txBody>
          <a:bodyPr/>
          <a:lstStyle/>
          <a:p>
            <a:fld id="{0778C724-3839-4D76-A707-B4C23905D055}" type="slidenum">
              <a:rPr lang="en-US" smtClean="0"/>
              <a:t>29</a:t>
            </a:fld>
            <a:endParaRPr lang="en-US"/>
          </a:p>
        </p:txBody>
      </p:sp>
      <p:pic>
        <p:nvPicPr>
          <p:cNvPr id="6" name="Picture 5">
            <a:extLst>
              <a:ext uri="{FF2B5EF4-FFF2-40B4-BE49-F238E27FC236}">
                <a16:creationId xmlns:a16="http://schemas.microsoft.com/office/drawing/2014/main" id="{0CCB13E0-8715-4379-9FB8-3BE8147FF27E}"/>
              </a:ext>
            </a:extLst>
          </p:cNvPr>
          <p:cNvPicPr>
            <a:picLocks noChangeAspect="1"/>
          </p:cNvPicPr>
          <p:nvPr/>
        </p:nvPicPr>
        <p:blipFill>
          <a:blip r:embed="rId2"/>
          <a:stretch>
            <a:fillRect/>
          </a:stretch>
        </p:blipFill>
        <p:spPr>
          <a:xfrm>
            <a:off x="7489104" y="4304271"/>
            <a:ext cx="3311525" cy="1962385"/>
          </a:xfrm>
          <a:prstGeom prst="rect">
            <a:avLst/>
          </a:prstGeom>
        </p:spPr>
      </p:pic>
    </p:spTree>
    <p:extLst>
      <p:ext uri="{BB962C8B-B14F-4D97-AF65-F5344CB8AC3E}">
        <p14:creationId xmlns:p14="http://schemas.microsoft.com/office/powerpoint/2010/main" val="10167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4D4B4-4D66-54F9-4147-930E71C13D7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7628C6-0080-E9B4-183A-D41863BB9ACE}"/>
              </a:ext>
            </a:extLst>
          </p:cNvPr>
          <p:cNvSpPr>
            <a:spLocks noGrp="1"/>
          </p:cNvSpPr>
          <p:nvPr>
            <p:ph idx="1"/>
          </p:nvPr>
        </p:nvSpPr>
        <p:spPr>
          <a:xfrm>
            <a:off x="838200" y="1864427"/>
            <a:ext cx="11050138" cy="3129145"/>
          </a:xfrm>
        </p:spPr>
        <p:txBody>
          <a:bodyPr>
            <a:normAutofit/>
          </a:bodyPr>
          <a:lstStyle/>
          <a:p>
            <a:r>
              <a:rPr lang="en-US" dirty="0"/>
              <a:t>General course information and updates</a:t>
            </a:r>
          </a:p>
          <a:p>
            <a:r>
              <a:rPr lang="en-US" b="1" dirty="0">
                <a:sym typeface="Wingdings" pitchFamily="2" charset="2"/>
              </a:rPr>
              <a:t>Let us review what we had covered the last lecture</a:t>
            </a:r>
          </a:p>
          <a:p>
            <a:r>
              <a:rPr lang="en-US" dirty="0">
                <a:sym typeface="Wingdings" pitchFamily="2" charset="2"/>
              </a:rPr>
              <a:t>Localization continued</a:t>
            </a:r>
            <a:endParaRPr lang="en-US" dirty="0">
              <a:latin typeface="+mj-lt"/>
              <a:sym typeface="Wingdings" pitchFamily="2" charset="2"/>
            </a:endParaRPr>
          </a:p>
          <a:p>
            <a:r>
              <a:rPr lang="en-US" dirty="0">
                <a:latin typeface="+mj-lt"/>
                <a:sym typeface="Wingdings" pitchFamily="2" charset="2"/>
              </a:rPr>
              <a:t>Node discovery</a:t>
            </a:r>
          </a:p>
          <a:p>
            <a:r>
              <a:rPr lang="en-US" dirty="0">
                <a:sym typeface="Wingdings" pitchFamily="2" charset="2"/>
              </a:rPr>
              <a:t>Wide area networks</a:t>
            </a:r>
            <a:endParaRPr lang="en-US" dirty="0">
              <a:latin typeface="+mj-lt"/>
              <a:sym typeface="Wingdings" pitchFamily="2" charset="2"/>
            </a:endParaRPr>
          </a:p>
          <a:p>
            <a:r>
              <a:rPr lang="en-US" dirty="0">
                <a:sym typeface="Wingdings" pitchFamily="2" charset="2"/>
              </a:rPr>
              <a:t>Routing</a:t>
            </a:r>
            <a:endParaRPr lang="en-US" dirty="0">
              <a:latin typeface="+mj-lt"/>
              <a:sym typeface="Wingdings" pitchFamily="2" charset="2"/>
            </a:endParaRPr>
          </a:p>
        </p:txBody>
      </p:sp>
      <p:sp>
        <p:nvSpPr>
          <p:cNvPr id="12" name="Slide Number Placeholder 11">
            <a:extLst>
              <a:ext uri="{FF2B5EF4-FFF2-40B4-BE49-F238E27FC236}">
                <a16:creationId xmlns:a16="http://schemas.microsoft.com/office/drawing/2014/main" id="{4E57BA02-97FD-A33E-258C-91FA7A521D9B}"/>
              </a:ext>
            </a:extLst>
          </p:cNvPr>
          <p:cNvSpPr>
            <a:spLocks noGrp="1"/>
          </p:cNvSpPr>
          <p:nvPr>
            <p:ph type="sldNum" sz="quarter" idx="12"/>
          </p:nvPr>
        </p:nvSpPr>
        <p:spPr/>
        <p:txBody>
          <a:bodyPr/>
          <a:lstStyle/>
          <a:p>
            <a:fld id="{687B7451-1438-CB4A-8106-82A64F1C7D7B}" type="slidenum">
              <a:rPr lang="sv-SE" smtClean="0"/>
              <a:t>3</a:t>
            </a:fld>
            <a:endParaRPr lang="sv-SE" dirty="0"/>
          </a:p>
        </p:txBody>
      </p:sp>
      <p:sp>
        <p:nvSpPr>
          <p:cNvPr id="5" name="Title 4">
            <a:extLst>
              <a:ext uri="{FF2B5EF4-FFF2-40B4-BE49-F238E27FC236}">
                <a16:creationId xmlns:a16="http://schemas.microsoft.com/office/drawing/2014/main" id="{928EC48F-DF36-7673-1DF7-76C0088094C1}"/>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D9FE2DBE-6BBE-B536-B907-C579EEA20729}"/>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444479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E84FA-6547-4430-9303-0A1210E33C10}"/>
              </a:ext>
            </a:extLst>
          </p:cNvPr>
          <p:cNvSpPr>
            <a:spLocks noGrp="1"/>
          </p:cNvSpPr>
          <p:nvPr>
            <p:ph type="title"/>
          </p:nvPr>
        </p:nvSpPr>
        <p:spPr/>
        <p:txBody>
          <a:bodyPr/>
          <a:lstStyle/>
          <a:p>
            <a:r>
              <a:rPr lang="en-US"/>
              <a:t>Mapping existing infrastructure</a:t>
            </a:r>
          </a:p>
        </p:txBody>
      </p:sp>
      <p:sp>
        <p:nvSpPr>
          <p:cNvPr id="3" name="Content Placeholder 2">
            <a:extLst>
              <a:ext uri="{FF2B5EF4-FFF2-40B4-BE49-F238E27FC236}">
                <a16:creationId xmlns:a16="http://schemas.microsoft.com/office/drawing/2014/main" id="{6DC89F25-2101-495D-B51D-A76A9ED57D7B}"/>
              </a:ext>
            </a:extLst>
          </p:cNvPr>
          <p:cNvSpPr>
            <a:spLocks noGrp="1"/>
          </p:cNvSpPr>
          <p:nvPr>
            <p:ph idx="1"/>
          </p:nvPr>
        </p:nvSpPr>
        <p:spPr/>
        <p:txBody>
          <a:bodyPr>
            <a:normAutofit/>
          </a:bodyPr>
          <a:lstStyle/>
          <a:p>
            <a:r>
              <a:rPr lang="en-US">
                <a:latin typeface="+mj-lt"/>
              </a:rPr>
              <a:t>Can we repurpose existing infrastructure for localization?</a:t>
            </a:r>
          </a:p>
          <a:p>
            <a:pPr lvl="1"/>
            <a:r>
              <a:rPr lang="en-US">
                <a:latin typeface="+mj-lt"/>
              </a:rPr>
              <a:t>For example: </a:t>
            </a:r>
            <a:r>
              <a:rPr lang="en-US" err="1">
                <a:latin typeface="+mj-lt"/>
              </a:rPr>
              <a:t>WiFi</a:t>
            </a:r>
            <a:r>
              <a:rPr lang="en-US">
                <a:latin typeface="+mj-lt"/>
              </a:rPr>
              <a:t> access points</a:t>
            </a:r>
          </a:p>
          <a:p>
            <a:pPr lvl="1"/>
            <a:r>
              <a:rPr lang="en-US">
                <a:latin typeface="+mj-lt"/>
              </a:rPr>
              <a:t>Benefit: localization works with unmodified hardware</a:t>
            </a:r>
          </a:p>
          <a:p>
            <a:pPr lvl="1"/>
            <a:endParaRPr lang="en-US">
              <a:latin typeface="+mj-lt"/>
            </a:endParaRPr>
          </a:p>
          <a:p>
            <a:r>
              <a:rPr lang="en-US">
                <a:latin typeface="+mj-lt"/>
              </a:rPr>
              <a:t>Mapping instead of trilateration</a:t>
            </a:r>
          </a:p>
          <a:p>
            <a:pPr lvl="1"/>
            <a:r>
              <a:rPr lang="en-US">
                <a:latin typeface="+mj-lt"/>
              </a:rPr>
              <a:t>Make a map of infrastructure and use that to locate device</a:t>
            </a:r>
          </a:p>
          <a:p>
            <a:pPr lvl="1"/>
            <a:r>
              <a:rPr lang="en-US">
                <a:latin typeface="+mj-lt"/>
              </a:rPr>
              <a:t>Coarse example: existence of </a:t>
            </a:r>
            <a:r>
              <a:rPr lang="en-US" err="1">
                <a:latin typeface="+mj-lt"/>
              </a:rPr>
              <a:t>WiFi</a:t>
            </a:r>
            <a:r>
              <a:rPr lang="en-US">
                <a:latin typeface="+mj-lt"/>
              </a:rPr>
              <a:t> network SSIDs</a:t>
            </a:r>
          </a:p>
          <a:p>
            <a:pPr lvl="1"/>
            <a:r>
              <a:rPr lang="en-US">
                <a:latin typeface="+mj-lt"/>
              </a:rPr>
              <a:t>Fine-grained example: signal strength to each Access Point</a:t>
            </a:r>
          </a:p>
          <a:p>
            <a:pPr lvl="2"/>
            <a:r>
              <a:rPr lang="en-US">
                <a:latin typeface="+mj-lt"/>
              </a:rPr>
              <a:t>Known as fingerprinting</a:t>
            </a:r>
          </a:p>
        </p:txBody>
      </p:sp>
      <p:sp>
        <p:nvSpPr>
          <p:cNvPr id="4" name="Slide Number Placeholder 3">
            <a:extLst>
              <a:ext uri="{FF2B5EF4-FFF2-40B4-BE49-F238E27FC236}">
                <a16:creationId xmlns:a16="http://schemas.microsoft.com/office/drawing/2014/main" id="{F974EA9D-C721-40A7-8541-1B7CE38B3F2B}"/>
              </a:ext>
            </a:extLst>
          </p:cNvPr>
          <p:cNvSpPr>
            <a:spLocks noGrp="1"/>
          </p:cNvSpPr>
          <p:nvPr>
            <p:ph type="sldNum" sz="quarter" idx="12"/>
          </p:nvPr>
        </p:nvSpPr>
        <p:spPr/>
        <p:txBody>
          <a:bodyPr/>
          <a:lstStyle/>
          <a:p>
            <a:fld id="{0778C724-3839-4D76-A707-B4C23905D055}" type="slidenum">
              <a:rPr lang="en-US" smtClean="0"/>
              <a:t>30</a:t>
            </a:fld>
            <a:endParaRPr lang="en-US"/>
          </a:p>
        </p:txBody>
      </p:sp>
    </p:spTree>
    <p:extLst>
      <p:ext uri="{BB962C8B-B14F-4D97-AF65-F5344CB8AC3E}">
        <p14:creationId xmlns:p14="http://schemas.microsoft.com/office/powerpoint/2010/main" val="2252903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6B927-CD75-411D-90F4-03505A1B7D42}"/>
              </a:ext>
            </a:extLst>
          </p:cNvPr>
          <p:cNvSpPr>
            <a:spLocks noGrp="1"/>
          </p:cNvSpPr>
          <p:nvPr>
            <p:ph type="title"/>
          </p:nvPr>
        </p:nvSpPr>
        <p:spPr>
          <a:xfrm>
            <a:off x="607595" y="23018"/>
            <a:ext cx="10515600" cy="1325563"/>
          </a:xfrm>
        </p:spPr>
        <p:txBody>
          <a:bodyPr/>
          <a:lstStyle/>
          <a:p>
            <a:r>
              <a:rPr lang="en-US"/>
              <a:t>Fingerprinting overview</a:t>
            </a:r>
          </a:p>
        </p:txBody>
      </p:sp>
      <p:sp>
        <p:nvSpPr>
          <p:cNvPr id="3" name="Content Placeholder 2">
            <a:extLst>
              <a:ext uri="{FF2B5EF4-FFF2-40B4-BE49-F238E27FC236}">
                <a16:creationId xmlns:a16="http://schemas.microsoft.com/office/drawing/2014/main" id="{3F1F7120-7FD7-4B73-BF64-AF1A37D8F6D9}"/>
              </a:ext>
            </a:extLst>
          </p:cNvPr>
          <p:cNvSpPr>
            <a:spLocks noGrp="1"/>
          </p:cNvSpPr>
          <p:nvPr>
            <p:ph idx="1"/>
          </p:nvPr>
        </p:nvSpPr>
        <p:spPr>
          <a:xfrm>
            <a:off x="607595" y="1143000"/>
            <a:ext cx="4193005" cy="5029200"/>
          </a:xfrm>
        </p:spPr>
        <p:txBody>
          <a:bodyPr>
            <a:normAutofit fontScale="92500" lnSpcReduction="10000"/>
          </a:bodyPr>
          <a:lstStyle/>
          <a:p>
            <a:r>
              <a:rPr lang="en-US">
                <a:latin typeface="+mj-lt"/>
              </a:rPr>
              <a:t>At setup time, for many locations throughout building</a:t>
            </a:r>
          </a:p>
          <a:p>
            <a:pPr lvl="1"/>
            <a:r>
              <a:rPr lang="en-US">
                <a:latin typeface="+mj-lt"/>
              </a:rPr>
              <a:t>Measure signal strength to Access Point</a:t>
            </a:r>
          </a:p>
          <a:p>
            <a:pPr lvl="1"/>
            <a:r>
              <a:rPr lang="en-US">
                <a:latin typeface="+mj-lt"/>
              </a:rPr>
              <a:t>Record measurement in a database with location</a:t>
            </a:r>
          </a:p>
          <a:p>
            <a:pPr lvl="1"/>
            <a:endParaRPr lang="en-US">
              <a:latin typeface="+mj-lt"/>
            </a:endParaRPr>
          </a:p>
          <a:p>
            <a:r>
              <a:rPr lang="en-US">
                <a:latin typeface="+mj-lt"/>
              </a:rPr>
              <a:t>At run time, for the device that wants a location</a:t>
            </a:r>
          </a:p>
          <a:p>
            <a:pPr lvl="1"/>
            <a:r>
              <a:rPr lang="en-US">
                <a:latin typeface="+mj-lt"/>
              </a:rPr>
              <a:t>Measure signal strength to Access Point</a:t>
            </a:r>
          </a:p>
          <a:p>
            <a:pPr lvl="1"/>
            <a:r>
              <a:rPr lang="en-US">
                <a:latin typeface="+mj-lt"/>
              </a:rPr>
              <a:t>Look up measurement in database to get location</a:t>
            </a:r>
          </a:p>
        </p:txBody>
      </p:sp>
      <p:sp>
        <p:nvSpPr>
          <p:cNvPr id="4" name="Slide Number Placeholder 3">
            <a:extLst>
              <a:ext uri="{FF2B5EF4-FFF2-40B4-BE49-F238E27FC236}">
                <a16:creationId xmlns:a16="http://schemas.microsoft.com/office/drawing/2014/main" id="{AEA1CB1D-6EFA-4A90-9F2B-6C98426DBAE4}"/>
              </a:ext>
            </a:extLst>
          </p:cNvPr>
          <p:cNvSpPr>
            <a:spLocks noGrp="1"/>
          </p:cNvSpPr>
          <p:nvPr>
            <p:ph type="sldNum" sz="quarter" idx="12"/>
          </p:nvPr>
        </p:nvSpPr>
        <p:spPr/>
        <p:txBody>
          <a:bodyPr/>
          <a:lstStyle/>
          <a:p>
            <a:fld id="{0778C724-3839-4D76-A707-B4C23905D055}" type="slidenum">
              <a:rPr lang="en-US" smtClean="0"/>
              <a:t>31</a:t>
            </a:fld>
            <a:endParaRPr lang="en-US"/>
          </a:p>
        </p:txBody>
      </p:sp>
      <p:pic>
        <p:nvPicPr>
          <p:cNvPr id="1026" name="Picture 2" descr="Figure 1 from Optimizing radio map for WLAN fingerprinting | Semantic  Scholar">
            <a:extLst>
              <a:ext uri="{FF2B5EF4-FFF2-40B4-BE49-F238E27FC236}">
                <a16:creationId xmlns:a16="http://schemas.microsoft.com/office/drawing/2014/main" id="{B623CB03-4B8A-40B9-A5D4-EB5B28F7E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2038350"/>
            <a:ext cx="6134100" cy="4000500"/>
          </a:xfrm>
          <a:prstGeom prst="rect">
            <a:avLst/>
          </a:prstGeom>
          <a:noFill/>
          <a:extLst>
            <a:ext uri="{909E8E84-426E-40DD-AFC4-6F175D3DCCD1}">
              <a14:hiddenFill xmlns:a14="http://schemas.microsoft.com/office/drawing/2010/main">
                <a:solidFill>
                  <a:srgbClr val="FFFFFF"/>
                </a:solidFill>
              </a14:hiddenFill>
            </a:ext>
          </a:extLst>
        </p:spPr>
      </p:pic>
      <p:sp>
        <p:nvSpPr>
          <p:cNvPr id="5" name="Star: 5 Points 4">
            <a:extLst>
              <a:ext uri="{FF2B5EF4-FFF2-40B4-BE49-F238E27FC236}">
                <a16:creationId xmlns:a16="http://schemas.microsoft.com/office/drawing/2014/main" id="{7252567E-1D95-4049-BCEF-7B83F150DB40}"/>
              </a:ext>
            </a:extLst>
          </p:cNvPr>
          <p:cNvSpPr/>
          <p:nvPr/>
        </p:nvSpPr>
        <p:spPr>
          <a:xfrm>
            <a:off x="9232900" y="3444875"/>
            <a:ext cx="317500" cy="317500"/>
          </a:xfrm>
          <a:prstGeom prst="star5">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346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B60C-D1E7-44AD-B840-BECF5806B609}"/>
              </a:ext>
            </a:extLst>
          </p:cNvPr>
          <p:cNvSpPr>
            <a:spLocks noGrp="1"/>
          </p:cNvSpPr>
          <p:nvPr>
            <p:ph type="title"/>
          </p:nvPr>
        </p:nvSpPr>
        <p:spPr/>
        <p:txBody>
          <a:bodyPr/>
          <a:lstStyle/>
          <a:p>
            <a:r>
              <a:rPr lang="en-US"/>
              <a:t>Fingerprinting improvements</a:t>
            </a:r>
          </a:p>
        </p:txBody>
      </p:sp>
      <p:sp>
        <p:nvSpPr>
          <p:cNvPr id="3" name="Content Placeholder 2">
            <a:extLst>
              <a:ext uri="{FF2B5EF4-FFF2-40B4-BE49-F238E27FC236}">
                <a16:creationId xmlns:a16="http://schemas.microsoft.com/office/drawing/2014/main" id="{B6DD4E6D-C783-4697-9DE7-9F7D1F529909}"/>
              </a:ext>
            </a:extLst>
          </p:cNvPr>
          <p:cNvSpPr>
            <a:spLocks noGrp="1"/>
          </p:cNvSpPr>
          <p:nvPr>
            <p:ph idx="1"/>
          </p:nvPr>
        </p:nvSpPr>
        <p:spPr>
          <a:xfrm>
            <a:off x="838200" y="1556354"/>
            <a:ext cx="10515600" cy="4351338"/>
          </a:xfrm>
        </p:spPr>
        <p:txBody>
          <a:bodyPr/>
          <a:lstStyle/>
          <a:p>
            <a:r>
              <a:rPr lang="en-US">
                <a:latin typeface="+mj-lt"/>
              </a:rPr>
              <a:t>Measurements can use several Access Points simultaneously</a:t>
            </a:r>
          </a:p>
          <a:p>
            <a:pPr lvl="1"/>
            <a:r>
              <a:rPr lang="en-US">
                <a:latin typeface="+mj-lt"/>
              </a:rPr>
              <a:t>Improves accuracy quite a bit</a:t>
            </a:r>
          </a:p>
          <a:p>
            <a:pPr lvl="1"/>
            <a:endParaRPr lang="en-US">
              <a:latin typeface="+mj-lt"/>
            </a:endParaRPr>
          </a:p>
          <a:p>
            <a:r>
              <a:rPr lang="en-US">
                <a:latin typeface="+mj-lt"/>
              </a:rPr>
              <a:t>Doesn’t have to be </a:t>
            </a:r>
            <a:r>
              <a:rPr lang="en-US" err="1">
                <a:latin typeface="+mj-lt"/>
              </a:rPr>
              <a:t>WiFi</a:t>
            </a:r>
            <a:r>
              <a:rPr lang="en-US">
                <a:latin typeface="+mj-lt"/>
              </a:rPr>
              <a:t> based at all</a:t>
            </a:r>
          </a:p>
          <a:p>
            <a:pPr lvl="1"/>
            <a:r>
              <a:rPr lang="en-US">
                <a:latin typeface="+mj-lt"/>
              </a:rPr>
              <a:t>Cellular networks can do fingerprinting</a:t>
            </a:r>
          </a:p>
          <a:p>
            <a:pPr lvl="1"/>
            <a:r>
              <a:rPr lang="en-US">
                <a:latin typeface="+mj-lt"/>
              </a:rPr>
              <a:t>Deploy your own BLE beacons throughout environment</a:t>
            </a:r>
          </a:p>
          <a:p>
            <a:pPr lvl="1"/>
            <a:endParaRPr lang="en-US">
              <a:latin typeface="+mj-lt"/>
            </a:endParaRPr>
          </a:p>
          <a:p>
            <a:r>
              <a:rPr lang="en-US">
                <a:latin typeface="+mj-lt"/>
              </a:rPr>
              <a:t>Apply techniques for minimizing error in signal strength</a:t>
            </a:r>
          </a:p>
          <a:p>
            <a:pPr lvl="1"/>
            <a:r>
              <a:rPr lang="en-US">
                <a:latin typeface="+mj-lt"/>
              </a:rPr>
              <a:t>Measurement won’t match record exactly</a:t>
            </a:r>
          </a:p>
          <a:p>
            <a:pPr lvl="1"/>
            <a:r>
              <a:rPr lang="en-US">
                <a:latin typeface="+mj-lt"/>
              </a:rPr>
              <a:t>But minimizing error should approach the same location</a:t>
            </a:r>
          </a:p>
        </p:txBody>
      </p:sp>
      <p:sp>
        <p:nvSpPr>
          <p:cNvPr id="4" name="Slide Number Placeholder 3">
            <a:extLst>
              <a:ext uri="{FF2B5EF4-FFF2-40B4-BE49-F238E27FC236}">
                <a16:creationId xmlns:a16="http://schemas.microsoft.com/office/drawing/2014/main" id="{70CBF498-405E-46A0-8FAF-57CA504FD2F3}"/>
              </a:ext>
            </a:extLst>
          </p:cNvPr>
          <p:cNvSpPr>
            <a:spLocks noGrp="1"/>
          </p:cNvSpPr>
          <p:nvPr>
            <p:ph type="sldNum" sz="quarter" idx="12"/>
          </p:nvPr>
        </p:nvSpPr>
        <p:spPr/>
        <p:txBody>
          <a:bodyPr/>
          <a:lstStyle/>
          <a:p>
            <a:fld id="{0778C724-3839-4D76-A707-B4C23905D055}" type="slidenum">
              <a:rPr lang="en-US" smtClean="0"/>
              <a:t>32</a:t>
            </a:fld>
            <a:endParaRPr lang="en-US"/>
          </a:p>
        </p:txBody>
      </p:sp>
    </p:spTree>
    <p:extLst>
      <p:ext uri="{BB962C8B-B14F-4D97-AF65-F5344CB8AC3E}">
        <p14:creationId xmlns:p14="http://schemas.microsoft.com/office/powerpoint/2010/main" val="3579985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3A0B4-5382-45DA-9C45-FD550646948E}"/>
              </a:ext>
            </a:extLst>
          </p:cNvPr>
          <p:cNvSpPr>
            <a:spLocks noGrp="1"/>
          </p:cNvSpPr>
          <p:nvPr>
            <p:ph type="title"/>
          </p:nvPr>
        </p:nvSpPr>
        <p:spPr/>
        <p:txBody>
          <a:bodyPr/>
          <a:lstStyle/>
          <a:p>
            <a:r>
              <a:rPr lang="en-US"/>
              <a:t>Fingerprinting challenges</a:t>
            </a:r>
          </a:p>
        </p:txBody>
      </p:sp>
      <p:sp>
        <p:nvSpPr>
          <p:cNvPr id="3" name="Content Placeholder 2">
            <a:extLst>
              <a:ext uri="{FF2B5EF4-FFF2-40B4-BE49-F238E27FC236}">
                <a16:creationId xmlns:a16="http://schemas.microsoft.com/office/drawing/2014/main" id="{361999E3-C158-4723-9EC1-1B85308FE730}"/>
              </a:ext>
            </a:extLst>
          </p:cNvPr>
          <p:cNvSpPr>
            <a:spLocks noGrp="1"/>
          </p:cNvSpPr>
          <p:nvPr>
            <p:ph idx="1"/>
          </p:nvPr>
        </p:nvSpPr>
        <p:spPr>
          <a:xfrm>
            <a:off x="838200" y="1690688"/>
            <a:ext cx="10515600" cy="4351338"/>
          </a:xfrm>
        </p:spPr>
        <p:txBody>
          <a:bodyPr/>
          <a:lstStyle/>
          <a:p>
            <a:r>
              <a:rPr lang="en-US">
                <a:latin typeface="+mj-lt"/>
              </a:rPr>
              <a:t>Effort to create database in the first place</a:t>
            </a:r>
          </a:p>
          <a:p>
            <a:pPr lvl="1"/>
            <a:r>
              <a:rPr lang="en-US">
                <a:latin typeface="+mj-lt"/>
              </a:rPr>
              <a:t>Manually take measurements at every location</a:t>
            </a:r>
          </a:p>
          <a:p>
            <a:pPr lvl="1"/>
            <a:endParaRPr lang="en-US">
              <a:latin typeface="+mj-lt"/>
            </a:endParaRPr>
          </a:p>
          <a:p>
            <a:r>
              <a:rPr lang="en-US">
                <a:latin typeface="+mj-lt"/>
              </a:rPr>
              <a:t>Environment is not stable</a:t>
            </a:r>
          </a:p>
          <a:p>
            <a:pPr lvl="1"/>
            <a:r>
              <a:rPr lang="en-US">
                <a:latin typeface="+mj-lt"/>
              </a:rPr>
              <a:t>Signal strength changes as chairs, doors, and people move</a:t>
            </a:r>
          </a:p>
          <a:p>
            <a:pPr lvl="1"/>
            <a:r>
              <a:rPr lang="en-US">
                <a:latin typeface="+mj-lt"/>
              </a:rPr>
              <a:t>Need ability to periodically re-measure</a:t>
            </a:r>
          </a:p>
          <a:p>
            <a:pPr lvl="2"/>
            <a:r>
              <a:rPr lang="en-US">
                <a:latin typeface="+mj-lt"/>
              </a:rPr>
              <a:t>Update database with most recent recording while in use</a:t>
            </a:r>
          </a:p>
          <a:p>
            <a:pPr lvl="2"/>
            <a:endParaRPr lang="en-US">
              <a:latin typeface="+mj-lt"/>
            </a:endParaRPr>
          </a:p>
          <a:p>
            <a:r>
              <a:rPr lang="en-US">
                <a:latin typeface="+mj-lt"/>
              </a:rPr>
              <a:t>Measurements vary between devices</a:t>
            </a:r>
          </a:p>
          <a:p>
            <a:pPr lvl="1"/>
            <a:r>
              <a:rPr lang="en-US">
                <a:latin typeface="+mj-lt"/>
              </a:rPr>
              <a:t>Differ based on antennas, cases, how you hold it, etc.</a:t>
            </a:r>
          </a:p>
        </p:txBody>
      </p:sp>
      <p:sp>
        <p:nvSpPr>
          <p:cNvPr id="4" name="Slide Number Placeholder 3">
            <a:extLst>
              <a:ext uri="{FF2B5EF4-FFF2-40B4-BE49-F238E27FC236}">
                <a16:creationId xmlns:a16="http://schemas.microsoft.com/office/drawing/2014/main" id="{4A149759-5166-4CC8-B57F-212A9A43E03B}"/>
              </a:ext>
            </a:extLst>
          </p:cNvPr>
          <p:cNvSpPr>
            <a:spLocks noGrp="1"/>
          </p:cNvSpPr>
          <p:nvPr>
            <p:ph type="sldNum" sz="quarter" idx="12"/>
          </p:nvPr>
        </p:nvSpPr>
        <p:spPr/>
        <p:txBody>
          <a:bodyPr/>
          <a:lstStyle/>
          <a:p>
            <a:fld id="{0778C724-3839-4D76-A707-B4C23905D055}" type="slidenum">
              <a:rPr lang="en-US" smtClean="0"/>
              <a:t>33</a:t>
            </a:fld>
            <a:endParaRPr lang="en-US"/>
          </a:p>
        </p:txBody>
      </p:sp>
    </p:spTree>
    <p:extLst>
      <p:ext uri="{BB962C8B-B14F-4D97-AF65-F5344CB8AC3E}">
        <p14:creationId xmlns:p14="http://schemas.microsoft.com/office/powerpoint/2010/main" val="3688548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1BB6-7021-47E1-BAC1-D363D41B7C38}"/>
              </a:ext>
            </a:extLst>
          </p:cNvPr>
          <p:cNvSpPr>
            <a:spLocks noGrp="1"/>
          </p:cNvSpPr>
          <p:nvPr>
            <p:ph type="title"/>
          </p:nvPr>
        </p:nvSpPr>
        <p:spPr/>
        <p:txBody>
          <a:bodyPr/>
          <a:lstStyle/>
          <a:p>
            <a:r>
              <a:rPr lang="en-US"/>
              <a:t>Fingerprinting accuracy</a:t>
            </a:r>
          </a:p>
        </p:txBody>
      </p:sp>
      <p:sp>
        <p:nvSpPr>
          <p:cNvPr id="3" name="Content Placeholder 2">
            <a:extLst>
              <a:ext uri="{FF2B5EF4-FFF2-40B4-BE49-F238E27FC236}">
                <a16:creationId xmlns:a16="http://schemas.microsoft.com/office/drawing/2014/main" id="{455730D1-FCEA-4673-9E69-323D6B2D8BB8}"/>
              </a:ext>
            </a:extLst>
          </p:cNvPr>
          <p:cNvSpPr>
            <a:spLocks noGrp="1"/>
          </p:cNvSpPr>
          <p:nvPr>
            <p:ph idx="1"/>
          </p:nvPr>
        </p:nvSpPr>
        <p:spPr/>
        <p:txBody>
          <a:bodyPr/>
          <a:lstStyle/>
          <a:p>
            <a:r>
              <a:rPr lang="en-US">
                <a:latin typeface="+mj-lt"/>
              </a:rPr>
              <a:t>State-of-the-art: median accuracy of 0.5-1.5 meters</a:t>
            </a:r>
          </a:p>
          <a:p>
            <a:pPr lvl="1"/>
            <a:r>
              <a:rPr lang="en-US">
                <a:latin typeface="+mj-lt"/>
              </a:rPr>
              <a:t>Not bad depending on the application!</a:t>
            </a:r>
          </a:p>
          <a:p>
            <a:pPr lvl="1"/>
            <a:r>
              <a:rPr lang="en-US">
                <a:latin typeface="+mj-lt"/>
              </a:rPr>
              <a:t>Likely places you in the right room, or at least nearby</a:t>
            </a:r>
          </a:p>
          <a:p>
            <a:pPr lvl="1"/>
            <a:r>
              <a:rPr lang="en-US">
                <a:latin typeface="+mj-lt"/>
              </a:rPr>
              <a:t>Long tail can be large, but more access points helps this</a:t>
            </a:r>
          </a:p>
          <a:p>
            <a:pPr lvl="1"/>
            <a:endParaRPr lang="en-US">
              <a:latin typeface="+mj-lt"/>
            </a:endParaRPr>
          </a:p>
          <a:p>
            <a:r>
              <a:rPr lang="en-US">
                <a:latin typeface="+mj-lt"/>
              </a:rPr>
              <a:t>Barrier problem capability depends on walls</a:t>
            </a:r>
          </a:p>
          <a:p>
            <a:pPr lvl="1"/>
            <a:r>
              <a:rPr lang="en-US">
                <a:latin typeface="+mj-lt"/>
              </a:rPr>
              <a:t>Some materials attenuate signal strength more than others</a:t>
            </a:r>
          </a:p>
        </p:txBody>
      </p:sp>
      <p:sp>
        <p:nvSpPr>
          <p:cNvPr id="4" name="Slide Number Placeholder 3">
            <a:extLst>
              <a:ext uri="{FF2B5EF4-FFF2-40B4-BE49-F238E27FC236}">
                <a16:creationId xmlns:a16="http://schemas.microsoft.com/office/drawing/2014/main" id="{AE8CC85B-89A8-4A6A-A654-9E9FB245DDD7}"/>
              </a:ext>
            </a:extLst>
          </p:cNvPr>
          <p:cNvSpPr>
            <a:spLocks noGrp="1"/>
          </p:cNvSpPr>
          <p:nvPr>
            <p:ph type="sldNum" sz="quarter" idx="12"/>
          </p:nvPr>
        </p:nvSpPr>
        <p:spPr/>
        <p:txBody>
          <a:bodyPr/>
          <a:lstStyle/>
          <a:p>
            <a:fld id="{0778C724-3839-4D76-A707-B4C23905D055}" type="slidenum">
              <a:rPr lang="en-US" smtClean="0"/>
              <a:t>34</a:t>
            </a:fld>
            <a:endParaRPr lang="en-US"/>
          </a:p>
        </p:txBody>
      </p:sp>
    </p:spTree>
    <p:extLst>
      <p:ext uri="{BB962C8B-B14F-4D97-AF65-F5344CB8AC3E}">
        <p14:creationId xmlns:p14="http://schemas.microsoft.com/office/powerpoint/2010/main" val="415577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11F737-FD05-43D2-AC7A-59AD7E030B73}"/>
              </a:ext>
            </a:extLst>
          </p:cNvPr>
          <p:cNvPicPr>
            <a:picLocks noChangeAspect="1"/>
          </p:cNvPicPr>
          <p:nvPr/>
        </p:nvPicPr>
        <p:blipFill>
          <a:blip r:embed="rId2"/>
          <a:stretch>
            <a:fillRect/>
          </a:stretch>
        </p:blipFill>
        <p:spPr>
          <a:xfrm>
            <a:off x="1775520" y="1844824"/>
            <a:ext cx="3309366" cy="3600400"/>
          </a:xfrm>
          <a:prstGeom prst="rect">
            <a:avLst/>
          </a:prstGeom>
        </p:spPr>
      </p:pic>
      <p:sp>
        <p:nvSpPr>
          <p:cNvPr id="4" name="TextBox 3">
            <a:extLst>
              <a:ext uri="{FF2B5EF4-FFF2-40B4-BE49-F238E27FC236}">
                <a16:creationId xmlns:a16="http://schemas.microsoft.com/office/drawing/2014/main" id="{50BD8E94-21C3-40DC-AF39-DE4E89570427}"/>
              </a:ext>
            </a:extLst>
          </p:cNvPr>
          <p:cNvSpPr txBox="1"/>
          <p:nvPr/>
        </p:nvSpPr>
        <p:spPr>
          <a:xfrm>
            <a:off x="1722458" y="518322"/>
            <a:ext cx="8700580" cy="707886"/>
          </a:xfrm>
          <a:prstGeom prst="rect">
            <a:avLst/>
          </a:prstGeom>
          <a:noFill/>
        </p:spPr>
        <p:txBody>
          <a:bodyPr wrap="square" rtlCol="0">
            <a:spAutoFit/>
          </a:bodyPr>
          <a:lstStyle/>
          <a:p>
            <a:r>
              <a:rPr lang="en-SG" sz="4000"/>
              <a:t>Similarity of </a:t>
            </a:r>
            <a:r>
              <a:rPr lang="en-SG" sz="4000" err="1"/>
              <a:t>WiFi</a:t>
            </a:r>
            <a:r>
              <a:rPr lang="en-SG" sz="4000"/>
              <a:t> Fingerprints</a:t>
            </a:r>
          </a:p>
        </p:txBody>
      </p:sp>
      <p:pic>
        <p:nvPicPr>
          <p:cNvPr id="6" name="Picture 5">
            <a:extLst>
              <a:ext uri="{FF2B5EF4-FFF2-40B4-BE49-F238E27FC236}">
                <a16:creationId xmlns:a16="http://schemas.microsoft.com/office/drawing/2014/main" id="{2A66C9C5-9789-463E-AECF-26C921B1DB8C}"/>
              </a:ext>
            </a:extLst>
          </p:cNvPr>
          <p:cNvPicPr>
            <a:picLocks noChangeAspect="1"/>
          </p:cNvPicPr>
          <p:nvPr/>
        </p:nvPicPr>
        <p:blipFill>
          <a:blip r:embed="rId3"/>
          <a:stretch>
            <a:fillRect/>
          </a:stretch>
        </p:blipFill>
        <p:spPr>
          <a:xfrm>
            <a:off x="4943872" y="2060848"/>
            <a:ext cx="5605254" cy="3024336"/>
          </a:xfrm>
          <a:prstGeom prst="rect">
            <a:avLst/>
          </a:prstGeom>
        </p:spPr>
      </p:pic>
      <p:sp>
        <p:nvSpPr>
          <p:cNvPr id="8" name="TextBox 7">
            <a:extLst>
              <a:ext uri="{FF2B5EF4-FFF2-40B4-BE49-F238E27FC236}">
                <a16:creationId xmlns:a16="http://schemas.microsoft.com/office/drawing/2014/main" id="{CC273620-DC7C-4B82-AF43-335B84BC0377}"/>
              </a:ext>
            </a:extLst>
          </p:cNvPr>
          <p:cNvSpPr txBox="1"/>
          <p:nvPr/>
        </p:nvSpPr>
        <p:spPr>
          <a:xfrm>
            <a:off x="1084161" y="6431725"/>
            <a:ext cx="10023678" cy="338554"/>
          </a:xfrm>
          <a:prstGeom prst="rect">
            <a:avLst/>
          </a:prstGeom>
          <a:noFill/>
        </p:spPr>
        <p:txBody>
          <a:bodyPr wrap="square">
            <a:spAutoFit/>
          </a:bodyPr>
          <a:lstStyle/>
          <a:p>
            <a:r>
              <a:rPr lang="en-SG" sz="1600">
                <a:latin typeface="+mj-lt"/>
              </a:rPr>
              <a:t>Hong, </a:t>
            </a:r>
            <a:r>
              <a:rPr lang="en-SG" sz="1600" err="1">
                <a:latin typeface="+mj-lt"/>
              </a:rPr>
              <a:t>Hande</a:t>
            </a:r>
            <a:r>
              <a:rPr lang="en-SG" sz="1600">
                <a:latin typeface="+mj-lt"/>
              </a:rPr>
              <a:t>, et.al. "</a:t>
            </a:r>
            <a:r>
              <a:rPr lang="en-SG" sz="1600" err="1">
                <a:latin typeface="+mj-lt"/>
              </a:rPr>
              <a:t>Socialprobe</a:t>
            </a:r>
            <a:r>
              <a:rPr lang="en-SG" sz="1600">
                <a:latin typeface="+mj-lt"/>
              </a:rPr>
              <a:t>: Understanding social interaction through passive </a:t>
            </a:r>
            <a:r>
              <a:rPr lang="en-SG" sz="1600" err="1">
                <a:latin typeface="+mj-lt"/>
              </a:rPr>
              <a:t>wifi</a:t>
            </a:r>
            <a:r>
              <a:rPr lang="en-SG" sz="1600">
                <a:latin typeface="+mj-lt"/>
              </a:rPr>
              <a:t> monitoring." </a:t>
            </a:r>
            <a:r>
              <a:rPr lang="en-SG" sz="1600" err="1">
                <a:latin typeface="+mj-lt"/>
              </a:rPr>
              <a:t>Mobi</a:t>
            </a:r>
            <a:r>
              <a:rPr lang="en-SG" sz="1600" i="1" err="1">
                <a:latin typeface="+mj-lt"/>
              </a:rPr>
              <a:t>quitous</a:t>
            </a:r>
            <a:r>
              <a:rPr lang="en-SG" sz="1600" i="1">
                <a:latin typeface="+mj-lt"/>
              </a:rPr>
              <a:t> </a:t>
            </a:r>
            <a:r>
              <a:rPr lang="en-SG" sz="1600">
                <a:latin typeface="+mj-lt"/>
              </a:rPr>
              <a:t>2016.</a:t>
            </a:r>
          </a:p>
        </p:txBody>
      </p:sp>
    </p:spTree>
    <p:extLst>
      <p:ext uri="{BB962C8B-B14F-4D97-AF65-F5344CB8AC3E}">
        <p14:creationId xmlns:p14="http://schemas.microsoft.com/office/powerpoint/2010/main" val="3859241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idx="4294967295"/>
          </p:nvPr>
        </p:nvSpPr>
        <p:spPr>
          <a:xfrm>
            <a:off x="1025828" y="194468"/>
            <a:ext cx="8245598" cy="852487"/>
          </a:xfrm>
        </p:spPr>
        <p:txBody>
          <a:bodyPr/>
          <a:lstStyle/>
          <a:p>
            <a:r>
              <a:rPr lang="en-US" sz="3600">
                <a:latin typeface="+mn-lt"/>
              </a:rPr>
              <a:t>Localization using (</a:t>
            </a:r>
            <a:r>
              <a:rPr lang="en-US" sz="3600" err="1">
                <a:latin typeface="+mn-lt"/>
              </a:rPr>
              <a:t>WiFi</a:t>
            </a:r>
            <a:r>
              <a:rPr lang="en-US" sz="3600">
                <a:latin typeface="+mn-lt"/>
              </a:rPr>
              <a:t>) Fingerprinting</a:t>
            </a:r>
            <a:endParaRPr lang="en-SG" sz="3600">
              <a:latin typeface="+mn-lt"/>
            </a:endParaRPr>
          </a:p>
        </p:txBody>
      </p:sp>
      <p:sp>
        <p:nvSpPr>
          <p:cNvPr id="49155" name="Content Placeholder 2"/>
          <p:cNvSpPr>
            <a:spLocks noGrp="1"/>
          </p:cNvSpPr>
          <p:nvPr>
            <p:ph idx="4294967295"/>
          </p:nvPr>
        </p:nvSpPr>
        <p:spPr>
          <a:xfrm>
            <a:off x="4437364" y="1234160"/>
            <a:ext cx="7399348" cy="5003128"/>
          </a:xfrm>
        </p:spPr>
        <p:txBody>
          <a:bodyPr/>
          <a:lstStyle/>
          <a:p>
            <a:r>
              <a:rPr lang="en-US" sz="2400" dirty="0">
                <a:latin typeface="+mj-lt"/>
              </a:rPr>
              <a:t>RADAR  is one of the earliest &amp; most highly cited localization using </a:t>
            </a:r>
            <a:r>
              <a:rPr lang="en-US" sz="2400" dirty="0" err="1">
                <a:latin typeface="+mj-lt"/>
              </a:rPr>
              <a:t>WiFi</a:t>
            </a:r>
            <a:r>
              <a:rPr lang="en-US" sz="2400" dirty="0">
                <a:latin typeface="+mj-lt"/>
              </a:rPr>
              <a:t> based fingerprinting (&gt;12,000 citations on </a:t>
            </a:r>
            <a:r>
              <a:rPr lang="en-US" sz="2400" dirty="0" err="1">
                <a:latin typeface="+mj-lt"/>
              </a:rPr>
              <a:t>scholar.google.com</a:t>
            </a:r>
            <a:r>
              <a:rPr lang="en-US" sz="2400" dirty="0">
                <a:latin typeface="+mj-lt"/>
              </a:rPr>
              <a:t>)</a:t>
            </a:r>
          </a:p>
          <a:p>
            <a:r>
              <a:rPr lang="en-US" sz="2400" dirty="0">
                <a:latin typeface="+mj-lt"/>
              </a:rPr>
              <a:t>Testbed:</a:t>
            </a:r>
          </a:p>
          <a:p>
            <a:pPr lvl="1"/>
            <a:r>
              <a:rPr lang="en-US" dirty="0">
                <a:latin typeface="+mj-lt"/>
              </a:rPr>
              <a:t>1 floor, 980 sq. meters, 50 rooms</a:t>
            </a:r>
          </a:p>
          <a:p>
            <a:pPr lvl="1"/>
            <a:r>
              <a:rPr lang="en-US" dirty="0">
                <a:latin typeface="+mj-lt"/>
              </a:rPr>
              <a:t>3 base stations, 1 mobile host</a:t>
            </a:r>
          </a:p>
        </p:txBody>
      </p:sp>
      <p:pic>
        <p:nvPicPr>
          <p:cNvPr id="491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828" y="1161256"/>
            <a:ext cx="3097212"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5835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F21F-328C-4EBE-A311-6C6A8CDD8221}"/>
              </a:ext>
            </a:extLst>
          </p:cNvPr>
          <p:cNvSpPr>
            <a:spLocks noGrp="1"/>
          </p:cNvSpPr>
          <p:nvPr>
            <p:ph type="title"/>
          </p:nvPr>
        </p:nvSpPr>
        <p:spPr/>
        <p:txBody>
          <a:bodyPr/>
          <a:lstStyle/>
          <a:p>
            <a:r>
              <a:rPr lang="en-US"/>
              <a:t>Inertial navigation</a:t>
            </a:r>
          </a:p>
        </p:txBody>
      </p:sp>
      <p:sp>
        <p:nvSpPr>
          <p:cNvPr id="3" name="Content Placeholder 2">
            <a:extLst>
              <a:ext uri="{FF2B5EF4-FFF2-40B4-BE49-F238E27FC236}">
                <a16:creationId xmlns:a16="http://schemas.microsoft.com/office/drawing/2014/main" id="{4D504E32-1483-4673-9132-5D5D93A995BD}"/>
              </a:ext>
            </a:extLst>
          </p:cNvPr>
          <p:cNvSpPr>
            <a:spLocks noGrp="1"/>
          </p:cNvSpPr>
          <p:nvPr>
            <p:ph idx="1"/>
          </p:nvPr>
        </p:nvSpPr>
        <p:spPr/>
        <p:txBody>
          <a:bodyPr>
            <a:normAutofit lnSpcReduction="10000"/>
          </a:bodyPr>
          <a:lstStyle/>
          <a:p>
            <a:r>
              <a:rPr lang="en-US">
                <a:latin typeface="+mj-lt"/>
              </a:rPr>
              <a:t>If you know acceleration, you can get position, just integrate!</a:t>
            </a:r>
          </a:p>
          <a:p>
            <a:pPr lvl="1"/>
            <a:r>
              <a:rPr lang="en-US">
                <a:latin typeface="+mj-lt"/>
              </a:rPr>
              <a:t>With quite a bit of error</a:t>
            </a:r>
          </a:p>
          <a:p>
            <a:pPr lvl="1"/>
            <a:endParaRPr lang="en-US">
              <a:latin typeface="+mj-lt"/>
            </a:endParaRPr>
          </a:p>
          <a:p>
            <a:r>
              <a:rPr lang="en-US">
                <a:latin typeface="+mj-lt"/>
              </a:rPr>
              <a:t>Accurate over short distances with filtering approaches</a:t>
            </a:r>
          </a:p>
          <a:p>
            <a:pPr lvl="1"/>
            <a:r>
              <a:rPr lang="en-US">
                <a:latin typeface="+mj-lt"/>
              </a:rPr>
              <a:t>Can be used to augment other systems</a:t>
            </a:r>
          </a:p>
          <a:p>
            <a:pPr lvl="1"/>
            <a:r>
              <a:rPr lang="en-US">
                <a:latin typeface="+mj-lt"/>
              </a:rPr>
              <a:t>Get a fix every few seconds from localization system</a:t>
            </a:r>
          </a:p>
          <a:p>
            <a:pPr lvl="1"/>
            <a:r>
              <a:rPr lang="en-US">
                <a:latin typeface="+mj-lt"/>
              </a:rPr>
              <a:t>Use inertial navigation to interpolate between measurements</a:t>
            </a:r>
          </a:p>
          <a:p>
            <a:pPr lvl="1"/>
            <a:endParaRPr lang="en-US">
              <a:latin typeface="+mj-lt"/>
            </a:endParaRPr>
          </a:p>
          <a:p>
            <a:pPr lvl="1"/>
            <a:endParaRPr lang="en-US">
              <a:latin typeface="+mj-lt"/>
            </a:endParaRPr>
          </a:p>
          <a:p>
            <a:r>
              <a:rPr lang="en-US">
                <a:latin typeface="+mj-lt"/>
              </a:rPr>
              <a:t>IMUs (Inertial Measurement Units) available in all smartphones</a:t>
            </a:r>
          </a:p>
          <a:p>
            <a:pPr lvl="1"/>
            <a:r>
              <a:rPr lang="en-US">
                <a:latin typeface="+mj-lt"/>
              </a:rPr>
              <a:t>Accelerometer, Gyroscope, Magnetometer</a:t>
            </a:r>
          </a:p>
        </p:txBody>
      </p:sp>
      <p:sp>
        <p:nvSpPr>
          <p:cNvPr id="4" name="Slide Number Placeholder 3">
            <a:extLst>
              <a:ext uri="{FF2B5EF4-FFF2-40B4-BE49-F238E27FC236}">
                <a16:creationId xmlns:a16="http://schemas.microsoft.com/office/drawing/2014/main" id="{A7CEC2A8-71BF-4876-992F-F9E8E5663AB8}"/>
              </a:ext>
            </a:extLst>
          </p:cNvPr>
          <p:cNvSpPr>
            <a:spLocks noGrp="1"/>
          </p:cNvSpPr>
          <p:nvPr>
            <p:ph type="sldNum" sz="quarter" idx="12"/>
          </p:nvPr>
        </p:nvSpPr>
        <p:spPr/>
        <p:txBody>
          <a:bodyPr/>
          <a:lstStyle/>
          <a:p>
            <a:fld id="{0778C724-3839-4D76-A707-B4C23905D055}" type="slidenum">
              <a:rPr lang="en-US" smtClean="0"/>
              <a:t>37</a:t>
            </a:fld>
            <a:endParaRPr lang="en-US"/>
          </a:p>
        </p:txBody>
      </p:sp>
    </p:spTree>
    <p:extLst>
      <p:ext uri="{BB962C8B-B14F-4D97-AF65-F5344CB8AC3E}">
        <p14:creationId xmlns:p14="http://schemas.microsoft.com/office/powerpoint/2010/main" val="31283996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4D4B4-4D66-54F9-4147-930E71C13D7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7628C6-0080-E9B4-183A-D41863BB9ACE}"/>
              </a:ext>
            </a:extLst>
          </p:cNvPr>
          <p:cNvSpPr>
            <a:spLocks noGrp="1"/>
          </p:cNvSpPr>
          <p:nvPr>
            <p:ph idx="1"/>
          </p:nvPr>
        </p:nvSpPr>
        <p:spPr>
          <a:xfrm>
            <a:off x="838200" y="1864427"/>
            <a:ext cx="11050138" cy="3129145"/>
          </a:xfrm>
        </p:spPr>
        <p:txBody>
          <a:bodyPr>
            <a:normAutofit/>
          </a:bodyPr>
          <a:lstStyle/>
          <a:p>
            <a:r>
              <a:rPr lang="en-US" dirty="0"/>
              <a:t>General course information and updates</a:t>
            </a:r>
          </a:p>
          <a:p>
            <a:r>
              <a:rPr lang="en-US" dirty="0">
                <a:sym typeface="Wingdings" pitchFamily="2" charset="2"/>
              </a:rPr>
              <a:t>Let us review what we had covered the last lecture</a:t>
            </a:r>
          </a:p>
          <a:p>
            <a:r>
              <a:rPr lang="en-US" dirty="0">
                <a:sym typeface="Wingdings" pitchFamily="2" charset="2"/>
              </a:rPr>
              <a:t>Localization continued</a:t>
            </a:r>
            <a:endParaRPr lang="en-US" dirty="0">
              <a:latin typeface="+mj-lt"/>
              <a:sym typeface="Wingdings" pitchFamily="2" charset="2"/>
            </a:endParaRPr>
          </a:p>
          <a:p>
            <a:r>
              <a:rPr lang="en-US" b="1" dirty="0">
                <a:latin typeface="+mj-lt"/>
                <a:sym typeface="Wingdings" pitchFamily="2" charset="2"/>
              </a:rPr>
              <a:t>Node discovery</a:t>
            </a:r>
          </a:p>
          <a:p>
            <a:r>
              <a:rPr lang="en-US" dirty="0">
                <a:sym typeface="Wingdings" pitchFamily="2" charset="2"/>
              </a:rPr>
              <a:t>Wide area networks</a:t>
            </a:r>
            <a:endParaRPr lang="en-US" dirty="0">
              <a:latin typeface="+mj-lt"/>
              <a:sym typeface="Wingdings" pitchFamily="2" charset="2"/>
            </a:endParaRPr>
          </a:p>
          <a:p>
            <a:r>
              <a:rPr lang="en-US" dirty="0">
                <a:sym typeface="Wingdings" pitchFamily="2" charset="2"/>
              </a:rPr>
              <a:t>Routing</a:t>
            </a:r>
            <a:endParaRPr lang="en-US" dirty="0">
              <a:latin typeface="+mj-lt"/>
              <a:sym typeface="Wingdings" pitchFamily="2" charset="2"/>
            </a:endParaRPr>
          </a:p>
        </p:txBody>
      </p:sp>
      <p:sp>
        <p:nvSpPr>
          <p:cNvPr id="12" name="Slide Number Placeholder 11">
            <a:extLst>
              <a:ext uri="{FF2B5EF4-FFF2-40B4-BE49-F238E27FC236}">
                <a16:creationId xmlns:a16="http://schemas.microsoft.com/office/drawing/2014/main" id="{4E57BA02-97FD-A33E-258C-91FA7A521D9B}"/>
              </a:ext>
            </a:extLst>
          </p:cNvPr>
          <p:cNvSpPr>
            <a:spLocks noGrp="1"/>
          </p:cNvSpPr>
          <p:nvPr>
            <p:ph type="sldNum" sz="quarter" idx="12"/>
          </p:nvPr>
        </p:nvSpPr>
        <p:spPr/>
        <p:txBody>
          <a:bodyPr/>
          <a:lstStyle/>
          <a:p>
            <a:fld id="{687B7451-1438-CB4A-8106-82A64F1C7D7B}" type="slidenum">
              <a:rPr lang="sv-SE" smtClean="0"/>
              <a:t>38</a:t>
            </a:fld>
            <a:endParaRPr lang="sv-SE" dirty="0"/>
          </a:p>
        </p:txBody>
      </p:sp>
      <p:sp>
        <p:nvSpPr>
          <p:cNvPr id="5" name="Title 4">
            <a:extLst>
              <a:ext uri="{FF2B5EF4-FFF2-40B4-BE49-F238E27FC236}">
                <a16:creationId xmlns:a16="http://schemas.microsoft.com/office/drawing/2014/main" id="{928EC48F-DF36-7673-1DF7-76C0088094C1}"/>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D9FE2DBE-6BBE-B536-B907-C579EEA20729}"/>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469100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2126" y="3102883"/>
            <a:ext cx="9367748" cy="1693324"/>
          </a:xfrm>
        </p:spPr>
        <p:txBody>
          <a:bodyPr>
            <a:normAutofit/>
          </a:bodyPr>
          <a:lstStyle/>
          <a:p>
            <a:pPr marL="0" indent="0" algn="ctr">
              <a:buNone/>
            </a:pPr>
            <a:r>
              <a:rPr lang="en-US" sz="4800"/>
              <a:t>Node Discovery</a:t>
            </a:r>
          </a:p>
          <a:p>
            <a:pPr marL="457200" indent="-457200">
              <a:buFont typeface="+mj-lt"/>
              <a:buAutoNum type="arabicPeriod"/>
            </a:pPr>
            <a:endParaRPr lang="en-US" sz="2000">
              <a:latin typeface="+mj-lt"/>
            </a:endParaRPr>
          </a:p>
          <a:p>
            <a:endParaRPr lang="en-US">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39</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err="1"/>
              <a:t>ambujv@nus.edu.sg</a:t>
            </a:r>
            <a:endParaRPr lang="sv-SE"/>
          </a:p>
        </p:txBody>
      </p:sp>
    </p:spTree>
    <p:extLst>
      <p:ext uri="{BB962C8B-B14F-4D97-AF65-F5344CB8AC3E}">
        <p14:creationId xmlns:p14="http://schemas.microsoft.com/office/powerpoint/2010/main" val="3286408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71396" y="365125"/>
            <a:ext cx="10515600" cy="1325563"/>
          </a:xfrm>
        </p:spPr>
        <p:txBody>
          <a:bodyPr/>
          <a:lstStyle/>
          <a:p>
            <a:pPr eaLnBrk="1" hangingPunct="1"/>
            <a:r>
              <a:rPr lang="en-US"/>
              <a:t>Medium access control for Internet of Things</a:t>
            </a:r>
          </a:p>
        </p:txBody>
      </p:sp>
      <p:sp>
        <p:nvSpPr>
          <p:cNvPr id="7171" name="Rectangle 3"/>
          <p:cNvSpPr>
            <a:spLocks noGrp="1" noChangeArrowheads="1"/>
          </p:cNvSpPr>
          <p:nvPr>
            <p:ph idx="1"/>
          </p:nvPr>
        </p:nvSpPr>
        <p:spPr>
          <a:xfrm>
            <a:off x="671396" y="1690688"/>
            <a:ext cx="11261296" cy="4719133"/>
          </a:xfrm>
        </p:spPr>
        <p:txBody>
          <a:bodyPr>
            <a:normAutofit/>
          </a:bodyPr>
          <a:lstStyle/>
          <a:p>
            <a:pPr eaLnBrk="1" hangingPunct="1">
              <a:lnSpc>
                <a:spcPct val="90000"/>
              </a:lnSpc>
            </a:pPr>
            <a:r>
              <a:rPr lang="en-US">
                <a:latin typeface="+mj-lt"/>
              </a:rPr>
              <a:t>Medium access control for normal wireless devices</a:t>
            </a:r>
          </a:p>
          <a:p>
            <a:pPr lvl="1" eaLnBrk="1" hangingPunct="1">
              <a:lnSpc>
                <a:spcPct val="90000"/>
              </a:lnSpc>
            </a:pPr>
            <a:r>
              <a:rPr lang="en-US">
                <a:latin typeface="+mj-lt"/>
              </a:rPr>
              <a:t>Low Latency</a:t>
            </a:r>
          </a:p>
          <a:p>
            <a:pPr lvl="1" eaLnBrk="1" hangingPunct="1">
              <a:lnSpc>
                <a:spcPct val="90000"/>
              </a:lnSpc>
            </a:pPr>
            <a:r>
              <a:rPr lang="en-US">
                <a:latin typeface="+mj-lt"/>
              </a:rPr>
              <a:t>High Utilization</a:t>
            </a:r>
          </a:p>
          <a:p>
            <a:pPr lvl="1" eaLnBrk="1" hangingPunct="1">
              <a:lnSpc>
                <a:spcPct val="90000"/>
              </a:lnSpc>
            </a:pPr>
            <a:r>
              <a:rPr lang="en-US">
                <a:latin typeface="+mj-lt"/>
              </a:rPr>
              <a:t>Fair (every has chance to communicate)</a:t>
            </a:r>
          </a:p>
          <a:p>
            <a:pPr lvl="1" eaLnBrk="1" hangingPunct="1">
              <a:lnSpc>
                <a:spcPct val="90000"/>
              </a:lnSpc>
            </a:pPr>
            <a:endParaRPr lang="en-US" sz="2800">
              <a:latin typeface="+mj-lt"/>
            </a:endParaRPr>
          </a:p>
          <a:p>
            <a:pPr eaLnBrk="1" hangingPunct="1">
              <a:lnSpc>
                <a:spcPct val="90000"/>
              </a:lnSpc>
            </a:pPr>
            <a:r>
              <a:rPr lang="en-US">
                <a:latin typeface="+mj-lt"/>
              </a:rPr>
              <a:t>How about medium access control for internet of things?</a:t>
            </a:r>
          </a:p>
          <a:p>
            <a:pPr lvl="1">
              <a:lnSpc>
                <a:spcPct val="90000"/>
              </a:lnSpc>
            </a:pPr>
            <a:r>
              <a:rPr lang="en-US">
                <a:latin typeface="+mj-lt"/>
              </a:rPr>
              <a:t>Power Consumption should be as small as possible</a:t>
            </a:r>
          </a:p>
          <a:p>
            <a:pPr lvl="1">
              <a:lnSpc>
                <a:spcPct val="90000"/>
              </a:lnSpc>
            </a:pPr>
            <a:r>
              <a:rPr lang="en-US">
                <a:latin typeface="+mj-lt"/>
              </a:rPr>
              <a:t>(Most) sensor applications have low channel utilization</a:t>
            </a:r>
          </a:p>
          <a:p>
            <a:pPr lvl="1">
              <a:lnSpc>
                <a:spcPct val="90000"/>
              </a:lnSpc>
            </a:pPr>
            <a:endParaRPr lang="en-US" sz="2800">
              <a:latin typeface="+mj-lt"/>
            </a:endParaRPr>
          </a:p>
          <a:p>
            <a:pPr>
              <a:lnSpc>
                <a:spcPct val="90000"/>
              </a:lnSpc>
            </a:pPr>
            <a:r>
              <a:rPr lang="en-US" b="1">
                <a:latin typeface="+mj-lt"/>
              </a:rPr>
              <a:t>Designing  medium access control with energy consideration as priority?</a:t>
            </a:r>
          </a:p>
        </p:txBody>
      </p:sp>
    </p:spTree>
    <p:extLst>
      <p:ext uri="{BB962C8B-B14F-4D97-AF65-F5344CB8AC3E}">
        <p14:creationId xmlns:p14="http://schemas.microsoft.com/office/powerpoint/2010/main" val="10187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1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691" y="311663"/>
            <a:ext cx="9601200" cy="1485900"/>
          </a:xfrm>
        </p:spPr>
        <p:txBody>
          <a:bodyPr/>
          <a:lstStyle/>
          <a:p>
            <a:r>
              <a:rPr lang="en-US" dirty="0"/>
              <a:t>How to discover nodes or devices nearby</a:t>
            </a:r>
          </a:p>
        </p:txBody>
      </p:sp>
      <p:sp>
        <p:nvSpPr>
          <p:cNvPr id="3" name="Content Placeholder 2"/>
          <p:cNvSpPr>
            <a:spLocks noGrp="1"/>
          </p:cNvSpPr>
          <p:nvPr>
            <p:ph idx="1"/>
          </p:nvPr>
        </p:nvSpPr>
        <p:spPr>
          <a:xfrm>
            <a:off x="901206" y="1699101"/>
            <a:ext cx="10836563" cy="4664229"/>
          </a:xfrm>
        </p:spPr>
        <p:txBody>
          <a:bodyPr>
            <a:normAutofit/>
          </a:bodyPr>
          <a:lstStyle/>
          <a:p>
            <a:pPr marL="0" indent="0">
              <a:buNone/>
            </a:pPr>
            <a:r>
              <a:rPr lang="en-US" sz="2800" dirty="0"/>
              <a:t>Scenarios for local discovery</a:t>
            </a:r>
          </a:p>
          <a:p>
            <a:pPr marL="0" indent="0">
              <a:buNone/>
            </a:pPr>
            <a:endParaRPr lang="en-US" sz="2800" dirty="0"/>
          </a:p>
          <a:p>
            <a:pPr marL="1044702" lvl="1" indent="-514350">
              <a:buFont typeface="+mj-lt"/>
              <a:buAutoNum type="arabicPeriod"/>
            </a:pPr>
            <a:r>
              <a:rPr lang="en-US" sz="2800" dirty="0">
                <a:latin typeface="+mj-lt"/>
              </a:rPr>
              <a:t>You just enter a shopping mall. You would like to check if there is </a:t>
            </a:r>
            <a:r>
              <a:rPr lang="en-US" sz="2800" dirty="0" err="1">
                <a:latin typeface="+mj-lt"/>
              </a:rPr>
              <a:t>WiFi</a:t>
            </a:r>
            <a:r>
              <a:rPr lang="en-US" sz="2800" dirty="0">
                <a:latin typeface="+mj-lt"/>
              </a:rPr>
              <a:t> service. How does your mobile phone discover the presence of </a:t>
            </a:r>
            <a:r>
              <a:rPr lang="en-US" sz="2800" dirty="0" err="1">
                <a:latin typeface="+mj-lt"/>
              </a:rPr>
              <a:t>WiFi</a:t>
            </a:r>
            <a:r>
              <a:rPr lang="en-US" sz="2800" dirty="0">
                <a:latin typeface="+mj-lt"/>
              </a:rPr>
              <a:t> networks?</a:t>
            </a:r>
          </a:p>
          <a:p>
            <a:pPr marL="1044702" lvl="1" indent="-514350">
              <a:buFont typeface="+mj-lt"/>
              <a:buAutoNum type="arabicPeriod"/>
            </a:pPr>
            <a:endParaRPr lang="en-US" sz="2800" dirty="0">
              <a:latin typeface="+mj-lt"/>
            </a:endParaRPr>
          </a:p>
          <a:p>
            <a:pPr marL="1044702" lvl="1" indent="-514350">
              <a:buFont typeface="+mj-lt"/>
              <a:buAutoNum type="arabicPeriod"/>
            </a:pPr>
            <a:r>
              <a:rPr lang="en-US" sz="2800" dirty="0">
                <a:latin typeface="+mj-lt"/>
              </a:rPr>
              <a:t>Small devices with low power network interface (e.g. ZigBee) are deployed in the surrounding and carried by humans. How can these devices discover other devices in range (in an energy efficient way)?  </a:t>
            </a:r>
          </a:p>
        </p:txBody>
      </p:sp>
      <p:sp>
        <p:nvSpPr>
          <p:cNvPr id="4" name="Slide Number Placeholder 3"/>
          <p:cNvSpPr>
            <a:spLocks noGrp="1"/>
          </p:cNvSpPr>
          <p:nvPr>
            <p:ph type="sldNum" sz="quarter" idx="12"/>
          </p:nvPr>
        </p:nvSpPr>
        <p:spPr>
          <a:xfrm>
            <a:off x="8603620" y="6363330"/>
            <a:ext cx="2743200" cy="365125"/>
          </a:xfrm>
        </p:spPr>
        <p:txBody>
          <a:bodyPr/>
          <a:lstStyle/>
          <a:p>
            <a:fld id="{F4F82B2C-7B16-4065-A8A5-701BDF4594DD}" type="slidenum">
              <a:rPr lang="en-US" smtClean="0"/>
              <a:t>40</a:t>
            </a:fld>
            <a:endParaRPr lang="en-US"/>
          </a:p>
        </p:txBody>
      </p:sp>
    </p:spTree>
    <p:extLst>
      <p:ext uri="{BB962C8B-B14F-4D97-AF65-F5344CB8AC3E}">
        <p14:creationId xmlns:p14="http://schemas.microsoft.com/office/powerpoint/2010/main" val="168748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perform neighbor discovery?</a:t>
            </a:r>
          </a:p>
        </p:txBody>
      </p:sp>
      <p:sp>
        <p:nvSpPr>
          <p:cNvPr id="3" name="Content Placeholder 2"/>
          <p:cNvSpPr>
            <a:spLocks noGrp="1"/>
          </p:cNvSpPr>
          <p:nvPr>
            <p:ph idx="1"/>
          </p:nvPr>
        </p:nvSpPr>
        <p:spPr>
          <a:xfrm>
            <a:off x="838200" y="1764392"/>
            <a:ext cx="10141527" cy="4105916"/>
          </a:xfrm>
        </p:spPr>
        <p:txBody>
          <a:bodyPr/>
          <a:lstStyle/>
          <a:p>
            <a:r>
              <a:rPr lang="en-US" sz="3200">
                <a:latin typeface="+mj-lt"/>
              </a:rPr>
              <a:t>Problem is “easy” to solve if there is no constraint and all nodes can be active all the time.</a:t>
            </a:r>
          </a:p>
          <a:p>
            <a:pPr lvl="1"/>
            <a:r>
              <a:rPr lang="en-US" sz="3200">
                <a:latin typeface="+mj-lt"/>
              </a:rPr>
              <a:t>Challenge is to design a protocol that is energy efficient.</a:t>
            </a:r>
          </a:p>
          <a:p>
            <a:endParaRPr lang="en-US" sz="3200">
              <a:latin typeface="+mj-lt"/>
            </a:endParaRPr>
          </a:p>
          <a:p>
            <a:r>
              <a:rPr lang="en-US" sz="3200">
                <a:latin typeface="+mj-lt"/>
              </a:rPr>
              <a:t>Two broad methods for local neighbor discovery:</a:t>
            </a:r>
          </a:p>
          <a:p>
            <a:pPr lvl="1"/>
            <a:r>
              <a:rPr lang="en-US" sz="2800">
                <a:latin typeface="+mj-lt"/>
              </a:rPr>
              <a:t>Synchronous</a:t>
            </a:r>
          </a:p>
          <a:p>
            <a:pPr lvl="1"/>
            <a:r>
              <a:rPr lang="en-US" sz="2800">
                <a:latin typeface="+mj-lt"/>
              </a:rPr>
              <a:t>Asynchronous</a:t>
            </a:r>
          </a:p>
        </p:txBody>
      </p:sp>
      <p:sp>
        <p:nvSpPr>
          <p:cNvPr id="4" name="Slide Number Placeholder 3"/>
          <p:cNvSpPr>
            <a:spLocks noGrp="1"/>
          </p:cNvSpPr>
          <p:nvPr>
            <p:ph type="sldNum" sz="quarter" idx="12"/>
          </p:nvPr>
        </p:nvSpPr>
        <p:spPr/>
        <p:txBody>
          <a:bodyPr/>
          <a:lstStyle/>
          <a:p>
            <a:fld id="{F4F82B2C-7B16-4065-A8A5-701BDF4594DD}" type="slidenum">
              <a:rPr lang="en-US" smtClean="0"/>
              <a:t>41</a:t>
            </a:fld>
            <a:endParaRPr lang="en-US"/>
          </a:p>
        </p:txBody>
      </p:sp>
    </p:spTree>
    <p:extLst>
      <p:ext uri="{BB962C8B-B14F-4D97-AF65-F5344CB8AC3E}">
        <p14:creationId xmlns:p14="http://schemas.microsoft.com/office/powerpoint/2010/main" val="2256272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69" y="196446"/>
            <a:ext cx="9601200" cy="1485900"/>
          </a:xfrm>
        </p:spPr>
        <p:txBody>
          <a:bodyPr/>
          <a:lstStyle/>
          <a:p>
            <a:r>
              <a:rPr lang="en-US" dirty="0"/>
              <a:t>Synchronous neighbor discovery</a:t>
            </a:r>
          </a:p>
        </p:txBody>
      </p:sp>
      <p:sp>
        <p:nvSpPr>
          <p:cNvPr id="3" name="Content Placeholder 2"/>
          <p:cNvSpPr>
            <a:spLocks noGrp="1"/>
          </p:cNvSpPr>
          <p:nvPr>
            <p:ph idx="1"/>
          </p:nvPr>
        </p:nvSpPr>
        <p:spPr>
          <a:xfrm>
            <a:off x="492369" y="1509178"/>
            <a:ext cx="11455377" cy="5029734"/>
          </a:xfrm>
        </p:spPr>
        <p:txBody>
          <a:bodyPr>
            <a:normAutofit/>
          </a:bodyPr>
          <a:lstStyle/>
          <a:p>
            <a:r>
              <a:rPr lang="en-US" dirty="0">
                <a:latin typeface="+mj-lt"/>
              </a:rPr>
              <a:t>All nodes are synchronized to the same clock/time.</a:t>
            </a:r>
          </a:p>
          <a:p>
            <a:r>
              <a:rPr lang="en-US" dirty="0">
                <a:latin typeface="+mj-lt"/>
              </a:rPr>
              <a:t>Nodes  wakeup periodically at same time to transmit/receive packets</a:t>
            </a:r>
          </a:p>
          <a:p>
            <a:r>
              <a:rPr lang="en-US" dirty="0">
                <a:latin typeface="+mj-lt"/>
              </a:rPr>
              <a:t>Node A discovers node B when it hears a transmission from node B</a:t>
            </a:r>
            <a:endParaRPr lang="en-US" sz="2400" dirty="0">
              <a:latin typeface="+mj-lt"/>
            </a:endParaRPr>
          </a:p>
          <a:p>
            <a:pPr marL="0" indent="0">
              <a:buNone/>
            </a:pPr>
            <a:endParaRPr lang="en-US" dirty="0">
              <a:latin typeface="+mj-lt"/>
            </a:endParaRPr>
          </a:p>
          <a:p>
            <a:pPr marL="0" indent="0">
              <a:buNone/>
            </a:pPr>
            <a:r>
              <a:rPr lang="en-US" dirty="0">
                <a:latin typeface="+mj-lt"/>
              </a:rPr>
              <a:t>Example:</a:t>
            </a:r>
          </a:p>
          <a:p>
            <a:pPr lvl="1"/>
            <a:r>
              <a:rPr lang="en-US" dirty="0"/>
              <a:t>T</a:t>
            </a:r>
            <a:r>
              <a:rPr lang="en-US" dirty="0">
                <a:latin typeface="+mj-lt"/>
              </a:rPr>
              <a:t>ime divided into  slots of 100ms and there is a global starting reference time </a:t>
            </a:r>
            <a:r>
              <a:rPr lang="en-US" b="1" dirty="0">
                <a:solidFill>
                  <a:srgbClr val="0070C0"/>
                </a:solidFill>
                <a:latin typeface="+mj-lt"/>
              </a:rPr>
              <a:t>t</a:t>
            </a:r>
            <a:r>
              <a:rPr lang="en-US" b="1" baseline="-25000" dirty="0">
                <a:solidFill>
                  <a:srgbClr val="0070C0"/>
                </a:solidFill>
                <a:latin typeface="+mj-lt"/>
              </a:rPr>
              <a:t>0 </a:t>
            </a:r>
            <a:r>
              <a:rPr lang="en-US" dirty="0">
                <a:latin typeface="+mj-lt"/>
              </a:rPr>
              <a:t>sec </a:t>
            </a:r>
          </a:p>
          <a:p>
            <a:pPr lvl="1"/>
            <a:r>
              <a:rPr lang="en-US" dirty="0">
                <a:latin typeface="+mj-lt"/>
              </a:rPr>
              <a:t>With a 10% duty cycle, period is 1s, </a:t>
            </a:r>
          </a:p>
          <a:p>
            <a:pPr lvl="2"/>
            <a:r>
              <a:rPr lang="en-US" sz="2400" dirty="0">
                <a:latin typeface="+mj-lt"/>
              </a:rPr>
              <a:t>each node wakes up at </a:t>
            </a:r>
            <a:r>
              <a:rPr lang="en-US" sz="2400" b="1" dirty="0">
                <a:solidFill>
                  <a:srgbClr val="0070C0"/>
                </a:solidFill>
                <a:latin typeface="+mj-lt"/>
              </a:rPr>
              <a:t>t</a:t>
            </a:r>
            <a:r>
              <a:rPr lang="en-US" sz="2400" b="1" baseline="-25000" dirty="0">
                <a:solidFill>
                  <a:srgbClr val="0070C0"/>
                </a:solidFill>
                <a:latin typeface="+mj-lt"/>
              </a:rPr>
              <a:t>0 </a:t>
            </a:r>
            <a:r>
              <a:rPr lang="en-US" sz="2400" dirty="0">
                <a:latin typeface="+mj-lt"/>
              </a:rPr>
              <a:t>+ k sec for 100ms, where k = 0,1,2,3,4….</a:t>
            </a:r>
          </a:p>
          <a:p>
            <a:pPr lvl="1"/>
            <a:r>
              <a:rPr lang="en-US" dirty="0">
                <a:latin typeface="+mj-lt"/>
              </a:rPr>
              <a:t>With a 1% duty cycle, period is 10s,</a:t>
            </a:r>
          </a:p>
          <a:p>
            <a:pPr lvl="2"/>
            <a:r>
              <a:rPr lang="en-US" sz="2400" dirty="0">
                <a:latin typeface="+mj-lt"/>
              </a:rPr>
              <a:t>each node wakes up every </a:t>
            </a:r>
            <a:r>
              <a:rPr lang="en-US" sz="2400" b="1" dirty="0">
                <a:solidFill>
                  <a:srgbClr val="0070C0"/>
                </a:solidFill>
                <a:latin typeface="+mj-lt"/>
              </a:rPr>
              <a:t>t</a:t>
            </a:r>
            <a:r>
              <a:rPr lang="en-US" sz="2400" b="1" baseline="-25000" dirty="0">
                <a:solidFill>
                  <a:srgbClr val="0070C0"/>
                </a:solidFill>
                <a:latin typeface="+mj-lt"/>
              </a:rPr>
              <a:t>0 </a:t>
            </a:r>
            <a:r>
              <a:rPr lang="en-US" sz="2400" dirty="0">
                <a:latin typeface="+mj-lt"/>
              </a:rPr>
              <a:t>+ 10k sec for 100ms, where k = 0,1,2,3,4….</a:t>
            </a:r>
          </a:p>
          <a:p>
            <a:endParaRPr lang="en-US" dirty="0"/>
          </a:p>
        </p:txBody>
      </p:sp>
      <p:sp>
        <p:nvSpPr>
          <p:cNvPr id="4" name="Slide Number Placeholder 3"/>
          <p:cNvSpPr>
            <a:spLocks noGrp="1"/>
          </p:cNvSpPr>
          <p:nvPr>
            <p:ph type="sldNum" sz="quarter" idx="12"/>
          </p:nvPr>
        </p:nvSpPr>
        <p:spPr/>
        <p:txBody>
          <a:bodyPr/>
          <a:lstStyle/>
          <a:p>
            <a:fld id="{F4F82B2C-7B16-4065-A8A5-701BDF4594DD}" type="slidenum">
              <a:rPr lang="en-US" smtClean="0"/>
              <a:t>42</a:t>
            </a:fld>
            <a:endParaRPr lang="en-US"/>
          </a:p>
        </p:txBody>
      </p:sp>
    </p:spTree>
    <p:extLst>
      <p:ext uri="{BB962C8B-B14F-4D97-AF65-F5344CB8AC3E}">
        <p14:creationId xmlns:p14="http://schemas.microsoft.com/office/powerpoint/2010/main" val="27331455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985" y="365125"/>
            <a:ext cx="10802815" cy="1325563"/>
          </a:xfrm>
        </p:spPr>
        <p:txBody>
          <a:bodyPr/>
          <a:lstStyle/>
          <a:p>
            <a:r>
              <a:rPr lang="en-US" dirty="0"/>
              <a:t>Drawbacks to synchronous neighbor discovery?</a:t>
            </a:r>
          </a:p>
        </p:txBody>
      </p:sp>
      <p:sp>
        <p:nvSpPr>
          <p:cNvPr id="3" name="Content Placeholder 2"/>
          <p:cNvSpPr>
            <a:spLocks noGrp="1"/>
          </p:cNvSpPr>
          <p:nvPr>
            <p:ph idx="1"/>
          </p:nvPr>
        </p:nvSpPr>
        <p:spPr>
          <a:xfrm>
            <a:off x="550985" y="1690688"/>
            <a:ext cx="10802814" cy="4332741"/>
          </a:xfrm>
        </p:spPr>
        <p:txBody>
          <a:bodyPr/>
          <a:lstStyle/>
          <a:p>
            <a:r>
              <a:rPr lang="en-US" sz="2800" dirty="0">
                <a:latin typeface="+mj-lt"/>
              </a:rPr>
              <a:t>Synchronization can be expensive and periodically re-synchronization will be needed to correct for clock drift over time</a:t>
            </a:r>
          </a:p>
          <a:p>
            <a:endParaRPr lang="en-US" sz="2800" dirty="0">
              <a:latin typeface="+mj-lt"/>
            </a:endParaRPr>
          </a:p>
          <a:p>
            <a:r>
              <a:rPr lang="en-US" sz="2800" dirty="0">
                <a:latin typeface="+mj-lt"/>
              </a:rPr>
              <a:t>As all nodes wakeup at the same time to transmit/receive, collision may increase if too many node transmit simultaneously</a:t>
            </a:r>
          </a:p>
          <a:p>
            <a:endParaRPr lang="en-US" dirty="0"/>
          </a:p>
        </p:txBody>
      </p:sp>
      <p:sp>
        <p:nvSpPr>
          <p:cNvPr id="4" name="Slide Number Placeholder 3"/>
          <p:cNvSpPr>
            <a:spLocks noGrp="1"/>
          </p:cNvSpPr>
          <p:nvPr>
            <p:ph type="sldNum" sz="quarter" idx="12"/>
          </p:nvPr>
        </p:nvSpPr>
        <p:spPr/>
        <p:txBody>
          <a:bodyPr/>
          <a:lstStyle/>
          <a:p>
            <a:fld id="{F4F82B2C-7B16-4065-A8A5-701BDF4594DD}" type="slidenum">
              <a:rPr lang="en-US" smtClean="0"/>
              <a:t>43</a:t>
            </a:fld>
            <a:endParaRPr lang="en-US"/>
          </a:p>
        </p:txBody>
      </p:sp>
    </p:spTree>
    <p:extLst>
      <p:ext uri="{BB962C8B-B14F-4D97-AF65-F5344CB8AC3E}">
        <p14:creationId xmlns:p14="http://schemas.microsoft.com/office/powerpoint/2010/main" val="2760118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69" y="34925"/>
            <a:ext cx="11893061" cy="1485900"/>
          </a:xfrm>
        </p:spPr>
        <p:txBody>
          <a:bodyPr/>
          <a:lstStyle/>
          <a:p>
            <a:r>
              <a:rPr lang="en-US" dirty="0"/>
              <a:t>Synchronous neighbor discovery with Asymmetric Nodes</a:t>
            </a:r>
          </a:p>
        </p:txBody>
      </p:sp>
      <p:sp>
        <p:nvSpPr>
          <p:cNvPr id="3" name="Content Placeholder 2"/>
          <p:cNvSpPr>
            <a:spLocks noGrp="1"/>
          </p:cNvSpPr>
          <p:nvPr>
            <p:ph idx="1"/>
          </p:nvPr>
        </p:nvSpPr>
        <p:spPr>
          <a:xfrm>
            <a:off x="149469" y="1314567"/>
            <a:ext cx="11356065" cy="5248041"/>
          </a:xfrm>
        </p:spPr>
        <p:txBody>
          <a:bodyPr>
            <a:normAutofit/>
          </a:bodyPr>
          <a:lstStyle/>
          <a:p>
            <a:r>
              <a:rPr lang="en-US" sz="2600" dirty="0">
                <a:latin typeface="+mj-lt"/>
              </a:rPr>
              <a:t>Some nodes are more powerful and is </a:t>
            </a:r>
            <a:r>
              <a:rPr lang="en-US" sz="2600" b="1" u="sng" dirty="0">
                <a:latin typeface="+mj-lt"/>
              </a:rPr>
              <a:t>always “ON”</a:t>
            </a:r>
          </a:p>
          <a:p>
            <a:r>
              <a:rPr lang="en-US" sz="2600" dirty="0">
                <a:latin typeface="+mj-lt"/>
              </a:rPr>
              <a:t>Example: </a:t>
            </a:r>
            <a:r>
              <a:rPr lang="en-US" sz="2600" dirty="0" err="1">
                <a:latin typeface="+mj-lt"/>
              </a:rPr>
              <a:t>WiFi</a:t>
            </a:r>
            <a:r>
              <a:rPr lang="en-US" sz="2600" dirty="0">
                <a:latin typeface="+mj-lt"/>
              </a:rPr>
              <a:t> APs (always ON) vs. mobile device (stays in OFF state as much possible)</a:t>
            </a:r>
          </a:p>
          <a:p>
            <a:endParaRPr lang="en-US" sz="2600" dirty="0">
              <a:latin typeface="+mj-lt"/>
            </a:endParaRPr>
          </a:p>
          <a:p>
            <a:pPr marL="457200" indent="-457200">
              <a:buFont typeface="+mj-lt"/>
              <a:buAutoNum type="arabicPeriod"/>
            </a:pPr>
            <a:r>
              <a:rPr lang="en-US" sz="2600" dirty="0">
                <a:latin typeface="+mj-lt"/>
              </a:rPr>
              <a:t>A mobile device wants to discover nearby APs</a:t>
            </a:r>
          </a:p>
          <a:p>
            <a:pPr lvl="1">
              <a:buFont typeface="Wingdings" panose="05000000000000000000" pitchFamily="2" charset="2"/>
              <a:buChar char="§"/>
            </a:pPr>
            <a:r>
              <a:rPr lang="en-US" sz="2600" dirty="0">
                <a:latin typeface="+mj-lt"/>
              </a:rPr>
              <a:t>APs are always awake</a:t>
            </a:r>
          </a:p>
          <a:p>
            <a:pPr lvl="1">
              <a:buFont typeface="Wingdings" panose="05000000000000000000" pitchFamily="2" charset="2"/>
              <a:buChar char="§"/>
            </a:pPr>
            <a:r>
              <a:rPr lang="en-US" sz="2600" dirty="0">
                <a:latin typeface="+mj-lt"/>
              </a:rPr>
              <a:t>Mobile device broadcasts (how often?) a probe beacon and listens for replies</a:t>
            </a:r>
          </a:p>
          <a:p>
            <a:pPr lvl="2">
              <a:buFont typeface="Wingdings" panose="05000000000000000000" pitchFamily="2" charset="2"/>
              <a:buChar char="§"/>
            </a:pPr>
            <a:r>
              <a:rPr lang="en-US" sz="2600" dirty="0">
                <a:solidFill>
                  <a:srgbClr val="0070C0"/>
                </a:solidFill>
                <a:latin typeface="+mj-lt"/>
              </a:rPr>
              <a:t>How about AP periodically broadcasts and mobile replies?</a:t>
            </a:r>
          </a:p>
          <a:p>
            <a:pPr lvl="1">
              <a:buFont typeface="Wingdings" panose="05000000000000000000" pitchFamily="2" charset="2"/>
              <a:buChar char="§"/>
            </a:pPr>
            <a:endParaRPr lang="en-US" sz="2600" dirty="0">
              <a:latin typeface="+mj-lt"/>
            </a:endParaRPr>
          </a:p>
          <a:p>
            <a:pPr marL="457200" indent="-457200">
              <a:buFont typeface="+mj-lt"/>
              <a:buAutoNum type="arabicPeriod"/>
            </a:pPr>
            <a:r>
              <a:rPr lang="en-US" sz="2600" dirty="0">
                <a:latin typeface="+mj-lt"/>
              </a:rPr>
              <a:t>A mobile device is associated with an AP but wants to conserve energy by going into sleep state whenever there is no data communication</a:t>
            </a:r>
          </a:p>
          <a:p>
            <a:pPr lvl="1">
              <a:buFont typeface="Wingdings" panose="05000000000000000000" pitchFamily="2" charset="2"/>
              <a:buChar char="§"/>
            </a:pPr>
            <a:r>
              <a:rPr lang="en-US" sz="2600" dirty="0">
                <a:solidFill>
                  <a:srgbClr val="0070C0"/>
                </a:solidFill>
                <a:latin typeface="+mj-lt"/>
              </a:rPr>
              <a:t>How does the device know there is data from the AP if it is in sleep state?</a:t>
            </a:r>
          </a:p>
          <a:p>
            <a:pPr marL="457200" indent="-45720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F4F82B2C-7B16-4065-A8A5-701BDF4594DD}" type="slidenum">
              <a:rPr lang="en-US" smtClean="0"/>
              <a:t>44</a:t>
            </a:fld>
            <a:endParaRPr lang="en-US"/>
          </a:p>
        </p:txBody>
      </p:sp>
    </p:spTree>
    <p:extLst>
      <p:ext uri="{BB962C8B-B14F-4D97-AF65-F5344CB8AC3E}">
        <p14:creationId xmlns:p14="http://schemas.microsoft.com/office/powerpoint/2010/main" val="206419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265" y="380569"/>
            <a:ext cx="7993062" cy="852487"/>
          </a:xfrm>
        </p:spPr>
        <p:txBody>
          <a:bodyPr/>
          <a:lstStyle/>
          <a:p>
            <a:r>
              <a:rPr lang="en-US" sz="4000"/>
              <a:t>Power Save Mode (Infrastructure)</a:t>
            </a:r>
          </a:p>
        </p:txBody>
      </p:sp>
      <p:sp>
        <p:nvSpPr>
          <p:cNvPr id="3" name="Slide Number Placeholder 2"/>
          <p:cNvSpPr>
            <a:spLocks noGrp="1"/>
          </p:cNvSpPr>
          <p:nvPr>
            <p:ph type="sldNum" sz="quarter" idx="12"/>
          </p:nvPr>
        </p:nvSpPr>
        <p:spPr/>
        <p:txBody>
          <a:bodyPr/>
          <a:lstStyle/>
          <a:p>
            <a:fld id="{F4F82B2C-7B16-4065-A8A5-701BDF4594DD}" type="slidenum">
              <a:rPr lang="en-US" smtClean="0"/>
              <a:t>45</a:t>
            </a:fld>
            <a:endParaRPr lang="en-US"/>
          </a:p>
        </p:txBody>
      </p:sp>
      <p:sp>
        <p:nvSpPr>
          <p:cNvPr id="4" name="TextBox 3"/>
          <p:cNvSpPr txBox="1"/>
          <p:nvPr/>
        </p:nvSpPr>
        <p:spPr>
          <a:xfrm>
            <a:off x="762890" y="1416463"/>
            <a:ext cx="10590910" cy="4508927"/>
          </a:xfrm>
          <a:prstGeom prst="rect">
            <a:avLst/>
          </a:prstGeom>
          <a:noFill/>
        </p:spPr>
        <p:txBody>
          <a:bodyPr wrap="square" rtlCol="0">
            <a:spAutoFit/>
          </a:bodyPr>
          <a:lstStyle/>
          <a:p>
            <a:pPr marL="285750" indent="-285750">
              <a:spcAft>
                <a:spcPts val="1400"/>
              </a:spcAft>
              <a:buFont typeface="Arial" panose="020B0604020202020204" pitchFamily="34" charset="0"/>
              <a:buChar char="•"/>
            </a:pPr>
            <a:r>
              <a:rPr lang="en-US" sz="2800" dirty="0">
                <a:latin typeface="+mj-lt"/>
              </a:rPr>
              <a:t>When a mobile device wants to go into Power Save Mode (PSM), it informs the AP and goes into sleep state (switches off its radio)</a:t>
            </a:r>
          </a:p>
          <a:p>
            <a:pPr marL="285750" indent="-285750">
              <a:spcAft>
                <a:spcPts val="1400"/>
              </a:spcAft>
              <a:buFont typeface="Arial" panose="020B0604020202020204" pitchFamily="34" charset="0"/>
              <a:buChar char="•"/>
            </a:pPr>
            <a:r>
              <a:rPr lang="en-US" sz="2800" dirty="0">
                <a:latin typeface="+mj-lt"/>
              </a:rPr>
              <a:t>Any packets arriving at the AP for the mobile device in PSM are stored in the AP’s buffer</a:t>
            </a:r>
          </a:p>
          <a:p>
            <a:pPr marL="285750" indent="-285750">
              <a:spcAft>
                <a:spcPts val="1400"/>
              </a:spcAft>
              <a:buFont typeface="Arial" panose="020B0604020202020204" pitchFamily="34" charset="0"/>
              <a:buChar char="•"/>
            </a:pPr>
            <a:r>
              <a:rPr lang="en-US" sz="2800" dirty="0">
                <a:latin typeface="+mj-lt"/>
              </a:rPr>
              <a:t>The AP sends a beacon frame after every fixed time interval. The beacon frame has a field called traffic indication map (TIM) to inform the device in PSM about incoming packets.</a:t>
            </a:r>
          </a:p>
          <a:p>
            <a:pPr marL="285750" indent="-285750">
              <a:spcAft>
                <a:spcPts val="1400"/>
              </a:spcAft>
              <a:buFont typeface="Arial" panose="020B0604020202020204" pitchFamily="34" charset="0"/>
              <a:buChar char="•"/>
            </a:pPr>
            <a:r>
              <a:rPr lang="en-US" sz="2800" dirty="0">
                <a:latin typeface="+mj-lt"/>
              </a:rPr>
              <a:t>Device in PSM wakes up periodically to listen to beacon frames and switch to active state if there are incoming  packets</a:t>
            </a:r>
          </a:p>
        </p:txBody>
      </p:sp>
    </p:spTree>
    <p:extLst>
      <p:ext uri="{BB962C8B-B14F-4D97-AF65-F5344CB8AC3E}">
        <p14:creationId xmlns:p14="http://schemas.microsoft.com/office/powerpoint/2010/main" val="10537316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264" y="378547"/>
            <a:ext cx="10515600" cy="1325563"/>
          </a:xfrm>
        </p:spPr>
        <p:txBody>
          <a:bodyPr/>
          <a:lstStyle/>
          <a:p>
            <a:r>
              <a:rPr lang="en-US" dirty="0"/>
              <a:t>Asynchronous Protocols</a:t>
            </a:r>
          </a:p>
        </p:txBody>
      </p:sp>
      <p:sp>
        <p:nvSpPr>
          <p:cNvPr id="3" name="Content Placeholder 2"/>
          <p:cNvSpPr>
            <a:spLocks noGrp="1"/>
          </p:cNvSpPr>
          <p:nvPr>
            <p:ph idx="1"/>
          </p:nvPr>
        </p:nvSpPr>
        <p:spPr>
          <a:xfrm>
            <a:off x="664264" y="1704110"/>
            <a:ext cx="10404764" cy="4364182"/>
          </a:xfrm>
        </p:spPr>
        <p:txBody>
          <a:bodyPr>
            <a:normAutofit/>
          </a:bodyPr>
          <a:lstStyle/>
          <a:p>
            <a:r>
              <a:rPr lang="en-US" dirty="0">
                <a:latin typeface="+mj-lt"/>
              </a:rPr>
              <a:t>Challenges:</a:t>
            </a:r>
          </a:p>
          <a:p>
            <a:pPr lvl="1"/>
            <a:r>
              <a:rPr lang="en-US" sz="2400" dirty="0">
                <a:latin typeface="+mj-lt"/>
              </a:rPr>
              <a:t>No time synchronization</a:t>
            </a:r>
          </a:p>
          <a:p>
            <a:pPr lvl="1"/>
            <a:r>
              <a:rPr lang="en-US" sz="2400" dirty="0">
                <a:latin typeface="+mj-lt"/>
              </a:rPr>
              <a:t>All nodes are resource constrained</a:t>
            </a:r>
          </a:p>
          <a:p>
            <a:pPr marL="530352" lvl="1" indent="0">
              <a:buNone/>
            </a:pPr>
            <a:endParaRPr lang="en-US" sz="2400" dirty="0">
              <a:latin typeface="+mj-lt"/>
            </a:endParaRPr>
          </a:p>
          <a:p>
            <a:r>
              <a:rPr lang="en-US" dirty="0">
                <a:latin typeface="+mj-lt"/>
              </a:rPr>
              <a:t>Assumptions</a:t>
            </a:r>
          </a:p>
          <a:p>
            <a:pPr lvl="1"/>
            <a:r>
              <a:rPr lang="en-US" sz="2400" dirty="0">
                <a:latin typeface="+mj-lt"/>
              </a:rPr>
              <a:t>Divide into time slots (e.g. 100ms)</a:t>
            </a:r>
          </a:p>
          <a:p>
            <a:pPr lvl="1"/>
            <a:r>
              <a:rPr lang="en-US" sz="2400" dirty="0">
                <a:latin typeface="+mj-lt"/>
              </a:rPr>
              <a:t>Each device decides (randomly?) which time slots to wakeup to transmit/listen</a:t>
            </a:r>
          </a:p>
          <a:p>
            <a:pPr lvl="1"/>
            <a:endParaRPr lang="en-US" sz="2400" dirty="0">
              <a:latin typeface="+mj-lt"/>
            </a:endParaRPr>
          </a:p>
          <a:p>
            <a:pPr marL="0" indent="0">
              <a:buNone/>
            </a:pPr>
            <a:r>
              <a:rPr lang="en-US" b="1" dirty="0">
                <a:solidFill>
                  <a:srgbClr val="FF0000"/>
                </a:solidFill>
                <a:latin typeface="+mj-lt"/>
              </a:rPr>
              <a:t>How long will two such devices take to discover each other?</a:t>
            </a:r>
          </a:p>
          <a:p>
            <a:pPr lvl="1"/>
            <a:endParaRPr lang="en-US" dirty="0"/>
          </a:p>
        </p:txBody>
      </p:sp>
      <p:sp>
        <p:nvSpPr>
          <p:cNvPr id="4" name="Slide Number Placeholder 3"/>
          <p:cNvSpPr>
            <a:spLocks noGrp="1"/>
          </p:cNvSpPr>
          <p:nvPr>
            <p:ph type="sldNum" sz="quarter" idx="12"/>
          </p:nvPr>
        </p:nvSpPr>
        <p:spPr/>
        <p:txBody>
          <a:bodyPr/>
          <a:lstStyle/>
          <a:p>
            <a:fld id="{F4F82B2C-7B16-4065-A8A5-701BDF4594DD}" type="slidenum">
              <a:rPr lang="en-US" smtClean="0"/>
              <a:t>46</a:t>
            </a:fld>
            <a:endParaRPr lang="en-US"/>
          </a:p>
        </p:txBody>
      </p:sp>
    </p:spTree>
    <p:extLst>
      <p:ext uri="{BB962C8B-B14F-4D97-AF65-F5344CB8AC3E}">
        <p14:creationId xmlns:p14="http://schemas.microsoft.com/office/powerpoint/2010/main" val="3010113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Birthday Paradox</a:t>
            </a:r>
          </a:p>
        </p:txBody>
      </p:sp>
      <p:sp>
        <p:nvSpPr>
          <p:cNvPr id="3" name="Content Placeholder 2"/>
          <p:cNvSpPr>
            <a:spLocks noGrp="1"/>
          </p:cNvSpPr>
          <p:nvPr>
            <p:ph idx="1"/>
          </p:nvPr>
        </p:nvSpPr>
        <p:spPr>
          <a:xfrm>
            <a:off x="872835" y="1662544"/>
            <a:ext cx="9975273" cy="4790841"/>
          </a:xfrm>
        </p:spPr>
        <p:txBody>
          <a:bodyPr>
            <a:normAutofit fontScale="92500"/>
          </a:bodyPr>
          <a:lstStyle/>
          <a:p>
            <a:r>
              <a:rPr lang="en-US">
                <a:latin typeface="+mj-lt"/>
              </a:rPr>
              <a:t>In a group of N people, what is the probability that there is at least one pair of people who have the same birthday? (assume 365 days in a year)</a:t>
            </a:r>
          </a:p>
          <a:p>
            <a:r>
              <a:rPr lang="en-US">
                <a:latin typeface="+mj-lt"/>
              </a:rPr>
              <a:t>In general, </a:t>
            </a:r>
            <a:r>
              <a:rPr lang="en-US" err="1">
                <a:latin typeface="+mj-lt"/>
              </a:rPr>
              <a:t>Prob</a:t>
            </a:r>
            <a:r>
              <a:rPr lang="en-US">
                <a:latin typeface="+mj-lt"/>
              </a:rPr>
              <a:t> = 1 – P(none of the N people have the same birthday)</a:t>
            </a:r>
          </a:p>
          <a:p>
            <a:pPr lvl="1"/>
            <a:r>
              <a:rPr lang="en-US">
                <a:latin typeface="+mj-lt"/>
              </a:rPr>
              <a:t>N = 2, </a:t>
            </a:r>
            <a:r>
              <a:rPr lang="en-US" err="1">
                <a:latin typeface="+mj-lt"/>
              </a:rPr>
              <a:t>Prob</a:t>
            </a:r>
            <a:r>
              <a:rPr lang="en-US">
                <a:latin typeface="+mj-lt"/>
              </a:rPr>
              <a:t> = 1 – (364/365)</a:t>
            </a:r>
          </a:p>
          <a:p>
            <a:pPr lvl="1"/>
            <a:r>
              <a:rPr lang="en-US">
                <a:latin typeface="+mj-lt"/>
              </a:rPr>
              <a:t>N = 3, </a:t>
            </a:r>
            <a:r>
              <a:rPr lang="en-US" err="1">
                <a:latin typeface="+mj-lt"/>
              </a:rPr>
              <a:t>Prob</a:t>
            </a:r>
            <a:r>
              <a:rPr lang="en-US">
                <a:latin typeface="+mj-lt"/>
              </a:rPr>
              <a:t> = 1 – (364/365)(363/365) </a:t>
            </a:r>
          </a:p>
          <a:p>
            <a:pPr lvl="1"/>
            <a:r>
              <a:rPr lang="en-US">
                <a:latin typeface="+mj-lt"/>
              </a:rPr>
              <a:t>N = 4, </a:t>
            </a:r>
            <a:r>
              <a:rPr lang="en-US" err="1">
                <a:latin typeface="+mj-lt"/>
              </a:rPr>
              <a:t>Prob</a:t>
            </a:r>
            <a:r>
              <a:rPr lang="en-US">
                <a:latin typeface="+mj-lt"/>
              </a:rPr>
              <a:t> = 1 – ((364/365)(363/365)(362/365)</a:t>
            </a:r>
          </a:p>
          <a:p>
            <a:pPr lvl="1"/>
            <a:r>
              <a:rPr lang="en-US">
                <a:latin typeface="+mj-lt"/>
              </a:rPr>
              <a:t>N = n, </a:t>
            </a:r>
            <a:r>
              <a:rPr lang="en-US" err="1">
                <a:latin typeface="+mj-lt"/>
              </a:rPr>
              <a:t>Prob</a:t>
            </a:r>
            <a:r>
              <a:rPr lang="en-US">
                <a:latin typeface="+mj-lt"/>
              </a:rPr>
              <a:t> = 1 – 365!/(365</a:t>
            </a:r>
            <a:r>
              <a:rPr lang="en-US" baseline="30000">
                <a:latin typeface="+mj-lt"/>
              </a:rPr>
              <a:t>n</a:t>
            </a:r>
            <a:r>
              <a:rPr lang="en-US">
                <a:latin typeface="+mj-lt"/>
              </a:rPr>
              <a:t>(365-n)!)</a:t>
            </a:r>
          </a:p>
          <a:p>
            <a:r>
              <a:rPr lang="en-US">
                <a:latin typeface="+mj-lt"/>
              </a:rPr>
              <a:t>Example:</a:t>
            </a:r>
          </a:p>
          <a:p>
            <a:pPr lvl="1"/>
            <a:r>
              <a:rPr lang="en-US">
                <a:latin typeface="+mj-lt"/>
              </a:rPr>
              <a:t>N =   2, </a:t>
            </a:r>
            <a:r>
              <a:rPr lang="en-US" err="1">
                <a:latin typeface="+mj-lt"/>
              </a:rPr>
              <a:t>Prob</a:t>
            </a:r>
            <a:r>
              <a:rPr lang="en-US">
                <a:latin typeface="+mj-lt"/>
              </a:rPr>
              <a:t> = 0.0027</a:t>
            </a:r>
          </a:p>
          <a:p>
            <a:pPr lvl="1"/>
            <a:r>
              <a:rPr lang="en-US">
                <a:latin typeface="+mj-lt"/>
              </a:rPr>
              <a:t>N = 23, </a:t>
            </a:r>
            <a:r>
              <a:rPr lang="en-US" err="1">
                <a:latin typeface="+mj-lt"/>
              </a:rPr>
              <a:t>Prob</a:t>
            </a:r>
            <a:r>
              <a:rPr lang="en-US">
                <a:latin typeface="+mj-lt"/>
              </a:rPr>
              <a:t> = 0.5073</a:t>
            </a:r>
          </a:p>
          <a:p>
            <a:pPr lvl="1"/>
            <a:r>
              <a:rPr lang="en-US">
                <a:latin typeface="+mj-lt"/>
              </a:rPr>
              <a:t>N = 50, </a:t>
            </a:r>
            <a:r>
              <a:rPr lang="en-US" err="1">
                <a:latin typeface="+mj-lt"/>
              </a:rPr>
              <a:t>Prob</a:t>
            </a:r>
            <a:r>
              <a:rPr lang="en-US">
                <a:latin typeface="+mj-lt"/>
              </a:rPr>
              <a:t> = 0.9704 </a:t>
            </a:r>
          </a:p>
          <a:p>
            <a:endParaRPr lang="en-US"/>
          </a:p>
        </p:txBody>
      </p:sp>
      <p:sp>
        <p:nvSpPr>
          <p:cNvPr id="4" name="Slide Number Placeholder 3"/>
          <p:cNvSpPr>
            <a:spLocks noGrp="1"/>
          </p:cNvSpPr>
          <p:nvPr>
            <p:ph type="sldNum" sz="quarter" idx="12"/>
          </p:nvPr>
        </p:nvSpPr>
        <p:spPr/>
        <p:txBody>
          <a:bodyPr/>
          <a:lstStyle/>
          <a:p>
            <a:fld id="{F4F82B2C-7B16-4065-A8A5-701BDF4594DD}" type="slidenum">
              <a:rPr lang="en-US" smtClean="0"/>
              <a:t>47</a:t>
            </a:fld>
            <a:endParaRPr lang="en-US"/>
          </a:p>
        </p:txBody>
      </p:sp>
    </p:spTree>
    <p:extLst>
      <p:ext uri="{BB962C8B-B14F-4D97-AF65-F5344CB8AC3E}">
        <p14:creationId xmlns:p14="http://schemas.microsoft.com/office/powerpoint/2010/main" val="1943717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 name="Footer Placeholder 2"/>
          <p:cNvSpPr>
            <a:spLocks noGrp="1"/>
          </p:cNvSpPr>
          <p:nvPr>
            <p:ph type="ftr" idx="11"/>
          </p:nvPr>
        </p:nvSpPr>
        <p:spPr/>
        <p:txBody>
          <a:bodyPr/>
          <a:lstStyle/>
          <a:p>
            <a:fld id="{FBB2F4F3-E0CA-4B6B-8058-FB04DA5B4D93}" type="slidenum">
              <a:rPr lang="en-SG" smtClean="0"/>
              <a:t>48</a:t>
            </a:fld>
            <a:endParaRPr lang="en-SG"/>
          </a:p>
        </p:txBody>
      </p:sp>
      <p:pic>
        <p:nvPicPr>
          <p:cNvPr id="2" name="Picture 1"/>
          <p:cNvPicPr>
            <a:picLocks noChangeAspect="1"/>
          </p:cNvPicPr>
          <p:nvPr/>
        </p:nvPicPr>
        <p:blipFill>
          <a:blip r:embed="rId3"/>
          <a:stretch>
            <a:fillRect/>
          </a:stretch>
        </p:blipFill>
        <p:spPr>
          <a:xfrm>
            <a:off x="1847850" y="2237576"/>
            <a:ext cx="8305888" cy="1807955"/>
          </a:xfrm>
          <a:prstGeom prst="rect">
            <a:avLst/>
          </a:prstGeom>
        </p:spPr>
      </p:pic>
      <p:sp>
        <p:nvSpPr>
          <p:cNvPr id="4" name="TextBox 3"/>
          <p:cNvSpPr txBox="1"/>
          <p:nvPr/>
        </p:nvSpPr>
        <p:spPr>
          <a:xfrm>
            <a:off x="882651" y="543975"/>
            <a:ext cx="4783859" cy="707886"/>
          </a:xfrm>
          <a:prstGeom prst="rect">
            <a:avLst/>
          </a:prstGeom>
          <a:noFill/>
        </p:spPr>
        <p:txBody>
          <a:bodyPr wrap="square" rtlCol="0">
            <a:spAutoFit/>
          </a:bodyPr>
          <a:lstStyle/>
          <a:p>
            <a:r>
              <a:rPr lang="en-US" sz="4000"/>
              <a:t>“Birthday” Protocol </a:t>
            </a:r>
            <a:endParaRPr lang="en-SG" sz="4000"/>
          </a:p>
        </p:txBody>
      </p:sp>
      <p:sp>
        <p:nvSpPr>
          <p:cNvPr id="5" name="TextBox 4"/>
          <p:cNvSpPr txBox="1"/>
          <p:nvPr/>
        </p:nvSpPr>
        <p:spPr>
          <a:xfrm>
            <a:off x="882651" y="4848384"/>
            <a:ext cx="10301164" cy="954107"/>
          </a:xfrm>
          <a:prstGeom prst="rect">
            <a:avLst/>
          </a:prstGeom>
          <a:noFill/>
        </p:spPr>
        <p:txBody>
          <a:bodyPr wrap="square" rtlCol="0">
            <a:spAutoFit/>
          </a:bodyPr>
          <a:lstStyle/>
          <a:p>
            <a:pPr marL="285750" indent="-285750">
              <a:buFont typeface="Arial" panose="020B0604020202020204" pitchFamily="34" charset="0"/>
              <a:buChar char="•"/>
            </a:pPr>
            <a:r>
              <a:rPr lang="en-US" sz="2800">
                <a:latin typeface="+mj-lt"/>
              </a:rPr>
              <a:t>Easy to implement</a:t>
            </a:r>
          </a:p>
          <a:p>
            <a:pPr marL="285750" indent="-285750">
              <a:buFont typeface="Arial" panose="020B0604020202020204" pitchFamily="34" charset="0"/>
              <a:buChar char="•"/>
            </a:pPr>
            <a:r>
              <a:rPr lang="en-US" sz="2800">
                <a:latin typeface="+mj-lt"/>
              </a:rPr>
              <a:t>Good average discovery latency but unbounded worst case </a:t>
            </a:r>
            <a:endParaRPr lang="en-SG" sz="2800">
              <a:latin typeface="+mj-lt"/>
            </a:endParaRPr>
          </a:p>
        </p:txBody>
      </p:sp>
    </p:spTree>
    <p:extLst>
      <p:ext uri="{BB962C8B-B14F-4D97-AF65-F5344CB8AC3E}">
        <p14:creationId xmlns:p14="http://schemas.microsoft.com/office/powerpoint/2010/main" val="2568708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Application to Asynchronous Discovery</a:t>
            </a:r>
            <a:br>
              <a:rPr lang="en-US"/>
            </a:br>
            <a:br>
              <a:rPr lang="en-US" sz="1300"/>
            </a:br>
            <a:r>
              <a:rPr lang="en-US" sz="1300"/>
              <a:t>Michael J </a:t>
            </a:r>
            <a:r>
              <a:rPr lang="en-US" sz="1300" err="1"/>
              <a:t>McGlynn</a:t>
            </a:r>
            <a:r>
              <a:rPr lang="en-US" sz="1300"/>
              <a:t> and Steven A </a:t>
            </a:r>
            <a:r>
              <a:rPr lang="en-US" sz="1300" err="1"/>
              <a:t>Borbash</a:t>
            </a:r>
            <a:r>
              <a:rPr lang="en-US" sz="1300"/>
              <a:t>. Birthday protocols for low energy deployment and flexible neighbor discovery in ad hoc </a:t>
            </a:r>
            <a:br>
              <a:rPr lang="en-US" sz="1300"/>
            </a:br>
            <a:r>
              <a:rPr lang="en-US" sz="1300"/>
              <a:t>wireless networks. In </a:t>
            </a:r>
            <a:r>
              <a:rPr lang="en-US" sz="1300" err="1"/>
              <a:t>MobiHoc</a:t>
            </a:r>
            <a:r>
              <a:rPr lang="en-US" sz="1300"/>
              <a:t>, 2001</a:t>
            </a:r>
          </a:p>
        </p:txBody>
      </p:sp>
      <p:sp>
        <p:nvSpPr>
          <p:cNvPr id="3" name="Content Placeholder 2"/>
          <p:cNvSpPr>
            <a:spLocks noGrp="1"/>
          </p:cNvSpPr>
          <p:nvPr>
            <p:ph idx="1"/>
          </p:nvPr>
        </p:nvSpPr>
        <p:spPr>
          <a:xfrm>
            <a:off x="622702" y="1964956"/>
            <a:ext cx="10446326" cy="4281686"/>
          </a:xfrm>
        </p:spPr>
        <p:txBody>
          <a:bodyPr>
            <a:normAutofit/>
          </a:bodyPr>
          <a:lstStyle/>
          <a:p>
            <a:r>
              <a:rPr lang="en-US" sz="2400">
                <a:latin typeface="+mj-lt"/>
              </a:rPr>
              <a:t>Two nodes randomly choose to wakeup k time slots out of a total n slots. What is the probability that they wakeup at the same time slot at least once?</a:t>
            </a:r>
          </a:p>
          <a:p>
            <a:endParaRPr lang="en-US" sz="2400">
              <a:latin typeface="+mj-lt"/>
            </a:endParaRPr>
          </a:p>
          <a:p>
            <a:r>
              <a:rPr lang="en-US" sz="2400">
                <a:latin typeface="+mj-lt"/>
              </a:rPr>
              <a:t>Probability (Q) can be written down as:</a:t>
            </a:r>
          </a:p>
          <a:p>
            <a:pPr marL="0" indent="0">
              <a:buNone/>
            </a:pPr>
            <a:endParaRPr lang="en-US" sz="2400">
              <a:latin typeface="+mj-lt"/>
            </a:endParaRPr>
          </a:p>
          <a:p>
            <a:r>
              <a:rPr lang="en-US" sz="2400">
                <a:solidFill>
                  <a:srgbClr val="0070C0"/>
                </a:solidFill>
                <a:latin typeface="+mj-lt"/>
              </a:rPr>
              <a:t>(1%) </a:t>
            </a:r>
            <a:r>
              <a:rPr lang="en-US" sz="2400">
                <a:latin typeface="+mj-lt"/>
              </a:rPr>
              <a:t>n = 100, k = 1, Q(100,1) = 0.01 </a:t>
            </a:r>
          </a:p>
          <a:p>
            <a:r>
              <a:rPr lang="en-US" sz="2400">
                <a:solidFill>
                  <a:srgbClr val="0070C0"/>
                </a:solidFill>
                <a:latin typeface="+mj-lt"/>
              </a:rPr>
              <a:t>(5%) </a:t>
            </a:r>
            <a:r>
              <a:rPr lang="en-US" sz="2400">
                <a:latin typeface="+mj-lt"/>
              </a:rPr>
              <a:t>n = 100, k = 5, Q(100,5) = 0.23</a:t>
            </a:r>
          </a:p>
          <a:p>
            <a:r>
              <a:rPr lang="en-US" sz="2400">
                <a:solidFill>
                  <a:srgbClr val="0070C0"/>
                </a:solidFill>
                <a:latin typeface="+mj-lt"/>
              </a:rPr>
              <a:t>(1%) </a:t>
            </a:r>
            <a:r>
              <a:rPr lang="en-US" sz="2400">
                <a:latin typeface="+mj-lt"/>
              </a:rPr>
              <a:t>n = 1000, k = 10, Q(1000,10) = 0.096</a:t>
            </a:r>
          </a:p>
          <a:p>
            <a:r>
              <a:rPr lang="en-US" sz="2400">
                <a:solidFill>
                  <a:srgbClr val="0070C0"/>
                </a:solidFill>
                <a:latin typeface="+mj-lt"/>
              </a:rPr>
              <a:t>(5%) </a:t>
            </a:r>
            <a:r>
              <a:rPr lang="en-US" sz="2400">
                <a:latin typeface="+mj-lt"/>
              </a:rPr>
              <a:t>n = 1000, k = 50, Q(1000, 50) = 0.928</a:t>
            </a:r>
          </a:p>
          <a:p>
            <a:endParaRPr lang="en-US"/>
          </a:p>
        </p:txBody>
      </p:sp>
      <p:sp>
        <p:nvSpPr>
          <p:cNvPr id="4" name="Slide Number Placeholder 3"/>
          <p:cNvSpPr>
            <a:spLocks noGrp="1"/>
          </p:cNvSpPr>
          <p:nvPr>
            <p:ph type="sldNum" sz="quarter" idx="12"/>
          </p:nvPr>
        </p:nvSpPr>
        <p:spPr/>
        <p:txBody>
          <a:bodyPr/>
          <a:lstStyle/>
          <a:p>
            <a:fld id="{F4F82B2C-7B16-4065-A8A5-701BDF4594DD}" type="slidenum">
              <a:rPr lang="en-US" smtClean="0"/>
              <a:t>49</a:t>
            </a:fld>
            <a:endParaRPr lang="en-US"/>
          </a:p>
        </p:txBody>
      </p:sp>
      <p:pic>
        <p:nvPicPr>
          <p:cNvPr id="5" name="Picture 4"/>
          <p:cNvPicPr>
            <a:picLocks noChangeAspect="1"/>
          </p:cNvPicPr>
          <p:nvPr/>
        </p:nvPicPr>
        <p:blipFill>
          <a:blip r:embed="rId2"/>
          <a:stretch>
            <a:fillRect/>
          </a:stretch>
        </p:blipFill>
        <p:spPr>
          <a:xfrm>
            <a:off x="6354536" y="2857184"/>
            <a:ext cx="2875784" cy="1187344"/>
          </a:xfrm>
          <a:prstGeom prst="rect">
            <a:avLst/>
          </a:prstGeom>
        </p:spPr>
      </p:pic>
      <p:sp>
        <p:nvSpPr>
          <p:cNvPr id="6" name="TextBox 5"/>
          <p:cNvSpPr txBox="1"/>
          <p:nvPr/>
        </p:nvSpPr>
        <p:spPr>
          <a:xfrm>
            <a:off x="7134820" y="3991423"/>
            <a:ext cx="4191000" cy="2308324"/>
          </a:xfrm>
          <a:prstGeom prst="rect">
            <a:avLst/>
          </a:prstGeom>
          <a:noFill/>
        </p:spPr>
        <p:txBody>
          <a:bodyPr wrap="square" rtlCol="0">
            <a:spAutoFit/>
          </a:bodyPr>
          <a:lstStyle/>
          <a:p>
            <a:pPr algn="ctr"/>
            <a:r>
              <a:rPr lang="en-US" sz="2400">
                <a:solidFill>
                  <a:srgbClr val="0070C0"/>
                </a:solidFill>
              </a:rPr>
              <a:t>Drawbacks – probabilistic bound for discovery time, can take very long sometimes</a:t>
            </a:r>
          </a:p>
          <a:p>
            <a:pPr algn="ctr"/>
            <a:endParaRPr lang="en-US" sz="2400">
              <a:solidFill>
                <a:srgbClr val="0070C0"/>
              </a:solidFill>
            </a:endParaRPr>
          </a:p>
          <a:p>
            <a:pPr algn="ctr"/>
            <a:r>
              <a:rPr lang="en-US" sz="2400">
                <a:solidFill>
                  <a:srgbClr val="FF0000"/>
                </a:solidFill>
              </a:rPr>
              <a:t>Can we do better in terms of the worst case?</a:t>
            </a:r>
          </a:p>
        </p:txBody>
      </p:sp>
    </p:spTree>
    <p:extLst>
      <p:ext uri="{BB962C8B-B14F-4D97-AF65-F5344CB8AC3E}">
        <p14:creationId xmlns:p14="http://schemas.microsoft.com/office/powerpoint/2010/main" val="184945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t>Energy consumption of medium access control </a:t>
            </a:r>
            <a:endParaRPr lang="en-SG"/>
          </a:p>
        </p:txBody>
      </p:sp>
      <p:sp>
        <p:nvSpPr>
          <p:cNvPr id="9219" name="Content Placeholder 4"/>
          <p:cNvSpPr>
            <a:spLocks noGrp="1"/>
          </p:cNvSpPr>
          <p:nvPr>
            <p:ph idx="1"/>
          </p:nvPr>
        </p:nvSpPr>
        <p:spPr>
          <a:xfrm>
            <a:off x="838199" y="1690687"/>
            <a:ext cx="10515599" cy="4667081"/>
          </a:xfrm>
        </p:spPr>
        <p:txBody>
          <a:bodyPr>
            <a:normAutofit/>
          </a:bodyPr>
          <a:lstStyle/>
          <a:p>
            <a:r>
              <a:rPr lang="en-SG">
                <a:latin typeface="+mj-lt"/>
              </a:rPr>
              <a:t>The main sources of energy consumption in any contention-based MAC protocol:</a:t>
            </a:r>
          </a:p>
          <a:p>
            <a:pPr marL="0" indent="0">
              <a:buNone/>
            </a:pPr>
            <a:endParaRPr lang="en-SG">
              <a:latin typeface="+mj-lt"/>
            </a:endParaRPr>
          </a:p>
          <a:p>
            <a:pPr marL="776288" lvl="1" indent="-457200">
              <a:buFont typeface="Tahoma" pitchFamily="-96" charset="0"/>
              <a:buAutoNum type="arabicPeriod"/>
            </a:pPr>
            <a:r>
              <a:rPr lang="en-SG">
                <a:latin typeface="+mj-lt"/>
              </a:rPr>
              <a:t>overhearing</a:t>
            </a:r>
          </a:p>
          <a:p>
            <a:pPr marL="776288" lvl="1" indent="-457200">
              <a:buFont typeface="Tahoma" pitchFamily="-96" charset="0"/>
              <a:buAutoNum type="arabicPeriod"/>
            </a:pPr>
            <a:r>
              <a:rPr lang="en-SG">
                <a:latin typeface="+mj-lt"/>
              </a:rPr>
              <a:t>control packet overhead</a:t>
            </a:r>
          </a:p>
          <a:p>
            <a:pPr marL="776288" lvl="1" indent="-457200">
              <a:buFont typeface="Tahoma" pitchFamily="-96" charset="0"/>
              <a:buAutoNum type="arabicPeriod"/>
            </a:pPr>
            <a:r>
              <a:rPr lang="en-SG">
                <a:latin typeface="+mj-lt"/>
              </a:rPr>
              <a:t>data transmission/reception</a:t>
            </a:r>
          </a:p>
          <a:p>
            <a:pPr marL="776288" lvl="1" indent="-457200">
              <a:buFont typeface="Tahoma" pitchFamily="-96" charset="0"/>
              <a:buAutoNum type="arabicPeriod"/>
            </a:pPr>
            <a:r>
              <a:rPr lang="en-SG">
                <a:latin typeface="+mj-lt"/>
              </a:rPr>
              <a:t>idle listening</a:t>
            </a:r>
            <a:endParaRPr lang="en-SG"/>
          </a:p>
          <a:p>
            <a:pPr marL="776288" lvl="1" indent="-457200">
              <a:buFont typeface="Tahoma" pitchFamily="-96" charset="0"/>
              <a:buAutoNum type="arabicPeriod"/>
            </a:pPr>
            <a:endParaRPr lang="en-SG"/>
          </a:p>
          <a:p>
            <a:r>
              <a:rPr lang="en-US">
                <a:latin typeface="+mj-lt"/>
              </a:rPr>
              <a:t>(1) – (3) occurs only when there is a transmission</a:t>
            </a:r>
          </a:p>
          <a:p>
            <a:r>
              <a:rPr lang="en-US">
                <a:latin typeface="+mj-lt"/>
              </a:rPr>
              <a:t>(4) occurs even when there is no traffic</a:t>
            </a:r>
            <a:endParaRPr lang="en-SG">
              <a:latin typeface="+mj-lt"/>
            </a:endParaRPr>
          </a:p>
        </p:txBody>
      </p:sp>
    </p:spTree>
    <p:extLst>
      <p:ext uri="{BB962C8B-B14F-4D97-AF65-F5344CB8AC3E}">
        <p14:creationId xmlns:p14="http://schemas.microsoft.com/office/powerpoint/2010/main" val="93827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1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1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9">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BACD-AF12-422B-865E-50FEF387949C}"/>
              </a:ext>
            </a:extLst>
          </p:cNvPr>
          <p:cNvSpPr>
            <a:spLocks noGrp="1"/>
          </p:cNvSpPr>
          <p:nvPr>
            <p:ph type="title"/>
          </p:nvPr>
        </p:nvSpPr>
        <p:spPr>
          <a:xfrm>
            <a:off x="1018286" y="512306"/>
            <a:ext cx="10679837" cy="914400"/>
          </a:xfrm>
        </p:spPr>
        <p:txBody>
          <a:bodyPr>
            <a:normAutofit fontScale="90000"/>
          </a:bodyPr>
          <a:lstStyle/>
          <a:p>
            <a:r>
              <a:rPr lang="en-US" dirty="0"/>
              <a:t>DISCO - Asynchronous neighbor discovery algorithm </a:t>
            </a:r>
            <a:endParaRPr lang="en-SG" dirty="0"/>
          </a:p>
        </p:txBody>
      </p:sp>
      <p:sp>
        <p:nvSpPr>
          <p:cNvPr id="3" name="Content Placeholder 2">
            <a:extLst>
              <a:ext uri="{FF2B5EF4-FFF2-40B4-BE49-F238E27FC236}">
                <a16:creationId xmlns:a16="http://schemas.microsoft.com/office/drawing/2014/main" id="{327CCE7F-7032-4A92-A2B6-F86419E49570}"/>
              </a:ext>
            </a:extLst>
          </p:cNvPr>
          <p:cNvSpPr>
            <a:spLocks noGrp="1"/>
          </p:cNvSpPr>
          <p:nvPr>
            <p:ph idx="1"/>
          </p:nvPr>
        </p:nvSpPr>
        <p:spPr>
          <a:xfrm>
            <a:off x="1018286" y="1492488"/>
            <a:ext cx="10480970" cy="4343380"/>
          </a:xfrm>
        </p:spPr>
        <p:txBody>
          <a:bodyPr>
            <a:normAutofit lnSpcReduction="10000"/>
          </a:bodyPr>
          <a:lstStyle/>
          <a:p>
            <a:r>
              <a:rPr lang="en-US" dirty="0">
                <a:latin typeface="+mj-lt"/>
              </a:rPr>
              <a:t>Scheduling radio wake times at multiples of prime numbers to ensure deterministic discovery</a:t>
            </a:r>
          </a:p>
          <a:p>
            <a:pPr lvl="1"/>
            <a:r>
              <a:rPr lang="en-US" dirty="0">
                <a:latin typeface="+mj-lt"/>
              </a:rPr>
              <a:t>Nodes can have different duty cycles</a:t>
            </a:r>
          </a:p>
          <a:p>
            <a:r>
              <a:rPr lang="en-US" b="1" dirty="0">
                <a:latin typeface="+mj-lt"/>
              </a:rPr>
              <a:t>Version 0: </a:t>
            </a:r>
            <a:r>
              <a:rPr lang="en-US" dirty="0">
                <a:latin typeface="+mj-lt"/>
              </a:rPr>
              <a:t>A node </a:t>
            </a:r>
            <a:r>
              <a:rPr lang="en-US" i="1" dirty="0" err="1">
                <a:latin typeface="+mj-lt"/>
              </a:rPr>
              <a:t>i</a:t>
            </a:r>
            <a:r>
              <a:rPr lang="en-US" dirty="0">
                <a:latin typeface="+mj-lt"/>
              </a:rPr>
              <a:t> picks a prime number, say p</a:t>
            </a:r>
            <a:r>
              <a:rPr lang="en-US" baseline="-25000" dirty="0">
                <a:latin typeface="+mj-lt"/>
              </a:rPr>
              <a:t>i </a:t>
            </a:r>
            <a:r>
              <a:rPr lang="en-US" dirty="0">
                <a:latin typeface="+mj-lt"/>
              </a:rPr>
              <a:t>and wakes up p</a:t>
            </a:r>
            <a:r>
              <a:rPr lang="en-US" baseline="-25000" dirty="0">
                <a:latin typeface="+mj-lt"/>
              </a:rPr>
              <a:t>i </a:t>
            </a:r>
            <a:r>
              <a:rPr lang="en-US" dirty="0">
                <a:latin typeface="+mj-lt"/>
              </a:rPr>
              <a:t>timeslots, the duty cycle is (1/ p</a:t>
            </a:r>
            <a:r>
              <a:rPr lang="en-US" baseline="-25000" dirty="0">
                <a:latin typeface="+mj-lt"/>
              </a:rPr>
              <a:t>i</a:t>
            </a:r>
            <a:r>
              <a:rPr lang="en-US" dirty="0">
                <a:latin typeface="+mj-lt"/>
              </a:rPr>
              <a:t>). In the worst case, two nodes p</a:t>
            </a:r>
            <a:r>
              <a:rPr lang="en-US" baseline="-25000" dirty="0">
                <a:latin typeface="+mj-lt"/>
              </a:rPr>
              <a:t>i </a:t>
            </a:r>
            <a:r>
              <a:rPr lang="en-US" dirty="0">
                <a:latin typeface="+mj-lt"/>
              </a:rPr>
              <a:t> and </a:t>
            </a:r>
            <a:r>
              <a:rPr lang="en-US" dirty="0" err="1">
                <a:latin typeface="+mj-lt"/>
              </a:rPr>
              <a:t>p</a:t>
            </a:r>
            <a:r>
              <a:rPr lang="en-US" baseline="-25000" dirty="0" err="1">
                <a:latin typeface="+mj-lt"/>
              </a:rPr>
              <a:t>j</a:t>
            </a:r>
            <a:r>
              <a:rPr lang="en-US" dirty="0">
                <a:latin typeface="+mj-lt"/>
              </a:rPr>
              <a:t> will meet after (p</a:t>
            </a:r>
            <a:r>
              <a:rPr lang="en-US" baseline="-25000" dirty="0">
                <a:latin typeface="+mj-lt"/>
              </a:rPr>
              <a:t>i</a:t>
            </a:r>
            <a:r>
              <a:rPr lang="en-US" dirty="0">
                <a:latin typeface="+mj-lt"/>
              </a:rPr>
              <a:t> * </a:t>
            </a:r>
            <a:r>
              <a:rPr lang="en-US" dirty="0" err="1">
                <a:latin typeface="+mj-lt"/>
              </a:rPr>
              <a:t>p</a:t>
            </a:r>
            <a:r>
              <a:rPr lang="en-US" baseline="-25000" dirty="0" err="1">
                <a:latin typeface="+mj-lt"/>
              </a:rPr>
              <a:t>j</a:t>
            </a:r>
            <a:r>
              <a:rPr lang="en-US" dirty="0">
                <a:latin typeface="+mj-lt"/>
              </a:rPr>
              <a:t>) timeslots. </a:t>
            </a:r>
          </a:p>
          <a:p>
            <a:pPr lvl="1"/>
            <a:r>
              <a:rPr lang="en-US" dirty="0">
                <a:latin typeface="+mj-lt"/>
              </a:rPr>
              <a:t>Problem: what if both nodes pick the same prime number? </a:t>
            </a:r>
          </a:p>
          <a:p>
            <a:r>
              <a:rPr lang="en-US" b="1" dirty="0">
                <a:latin typeface="+mj-lt"/>
              </a:rPr>
              <a:t>Version 1: </a:t>
            </a:r>
            <a:r>
              <a:rPr lang="en-US" dirty="0">
                <a:latin typeface="+mj-lt"/>
              </a:rPr>
              <a:t>A nodes </a:t>
            </a:r>
            <a:r>
              <a:rPr lang="en-US" dirty="0" err="1">
                <a:latin typeface="+mj-lt"/>
              </a:rPr>
              <a:t>i</a:t>
            </a:r>
            <a:r>
              <a:rPr lang="en-US" dirty="0">
                <a:latin typeface="+mj-lt"/>
              </a:rPr>
              <a:t> picks a prime number, say p</a:t>
            </a:r>
            <a:r>
              <a:rPr lang="en-US" baseline="-25000" dirty="0">
                <a:latin typeface="+mj-lt"/>
              </a:rPr>
              <a:t>i1 </a:t>
            </a:r>
            <a:r>
              <a:rPr lang="en-US" dirty="0">
                <a:latin typeface="+mj-lt"/>
              </a:rPr>
              <a:t>and p</a:t>
            </a:r>
            <a:r>
              <a:rPr lang="en-US" baseline="-25000" dirty="0">
                <a:latin typeface="+mj-lt"/>
              </a:rPr>
              <a:t>i2 </a:t>
            </a:r>
            <a:r>
              <a:rPr lang="en-US" dirty="0">
                <a:latin typeface="+mj-lt"/>
              </a:rPr>
              <a:t>(p</a:t>
            </a:r>
            <a:r>
              <a:rPr lang="en-US" baseline="-25000" dirty="0">
                <a:latin typeface="+mj-lt"/>
              </a:rPr>
              <a:t>i1 </a:t>
            </a:r>
            <a:r>
              <a:rPr lang="en-US" dirty="0">
                <a:latin typeface="+mj-lt"/>
              </a:rPr>
              <a:t>!= p</a:t>
            </a:r>
            <a:r>
              <a:rPr lang="en-US" baseline="-25000" dirty="0">
                <a:latin typeface="+mj-lt"/>
              </a:rPr>
              <a:t>i2</a:t>
            </a:r>
            <a:r>
              <a:rPr lang="en-US" dirty="0">
                <a:latin typeface="+mj-lt"/>
              </a:rPr>
              <a:t>), wakes up every p</a:t>
            </a:r>
            <a:r>
              <a:rPr lang="en-US" baseline="-25000" dirty="0">
                <a:latin typeface="+mj-lt"/>
              </a:rPr>
              <a:t>i1  </a:t>
            </a:r>
            <a:r>
              <a:rPr lang="en-US" dirty="0">
                <a:latin typeface="+mj-lt"/>
              </a:rPr>
              <a:t>and p</a:t>
            </a:r>
            <a:r>
              <a:rPr lang="en-US" baseline="-25000" dirty="0">
                <a:latin typeface="+mj-lt"/>
              </a:rPr>
              <a:t>i2</a:t>
            </a:r>
            <a:r>
              <a:rPr lang="en-US" dirty="0">
                <a:latin typeface="+mj-lt"/>
              </a:rPr>
              <a:t> timeslots. The duty cycle is (1/p</a:t>
            </a:r>
            <a:r>
              <a:rPr lang="en-US" baseline="-25000" dirty="0">
                <a:latin typeface="+mj-lt"/>
              </a:rPr>
              <a:t>i1</a:t>
            </a:r>
            <a:r>
              <a:rPr lang="en-US" dirty="0">
                <a:latin typeface="+mj-lt"/>
              </a:rPr>
              <a:t> + 1/p</a:t>
            </a:r>
            <a:r>
              <a:rPr lang="en-US" baseline="-25000" dirty="0">
                <a:latin typeface="+mj-lt"/>
              </a:rPr>
              <a:t>i2</a:t>
            </a:r>
            <a:r>
              <a:rPr lang="en-US" dirty="0">
                <a:latin typeface="+mj-lt"/>
              </a:rPr>
              <a:t>) </a:t>
            </a:r>
          </a:p>
          <a:p>
            <a:pPr lvl="1"/>
            <a:r>
              <a:rPr lang="en-US" dirty="0">
                <a:latin typeface="+mj-lt"/>
              </a:rPr>
              <a:t>If both nodes pick the same pair of prime number:</a:t>
            </a:r>
          </a:p>
          <a:p>
            <a:pPr lvl="2"/>
            <a:r>
              <a:rPr lang="en-US" dirty="0">
                <a:latin typeface="+mj-lt"/>
              </a:rPr>
              <a:t>Duty cycle ~ (p</a:t>
            </a:r>
            <a:r>
              <a:rPr lang="en-US" baseline="-25000" dirty="0">
                <a:latin typeface="+mj-lt"/>
              </a:rPr>
              <a:t>i1 </a:t>
            </a:r>
            <a:r>
              <a:rPr lang="en-US" dirty="0">
                <a:latin typeface="+mj-lt"/>
              </a:rPr>
              <a:t>+ p</a:t>
            </a:r>
            <a:r>
              <a:rPr lang="en-US" baseline="-25000" dirty="0">
                <a:latin typeface="+mj-lt"/>
              </a:rPr>
              <a:t>i2</a:t>
            </a:r>
            <a:r>
              <a:rPr lang="en-US" dirty="0">
                <a:latin typeface="+mj-lt"/>
              </a:rPr>
              <a:t>)/ p</a:t>
            </a:r>
            <a:r>
              <a:rPr lang="en-US" baseline="-25000" dirty="0">
                <a:latin typeface="+mj-lt"/>
              </a:rPr>
              <a:t>i1 </a:t>
            </a:r>
            <a:r>
              <a:rPr lang="en-US" dirty="0">
                <a:latin typeface="+mj-lt"/>
              </a:rPr>
              <a:t>p</a:t>
            </a:r>
            <a:r>
              <a:rPr lang="en-US" baseline="-25000" dirty="0">
                <a:latin typeface="+mj-lt"/>
              </a:rPr>
              <a:t>i2</a:t>
            </a:r>
            <a:r>
              <a:rPr lang="en-US" dirty="0">
                <a:latin typeface="+mj-lt"/>
              </a:rPr>
              <a:t>, Worst Case ~ p</a:t>
            </a:r>
            <a:r>
              <a:rPr lang="en-US" baseline="-25000" dirty="0">
                <a:latin typeface="+mj-lt"/>
              </a:rPr>
              <a:t>i1 </a:t>
            </a:r>
            <a:r>
              <a:rPr lang="en-US" dirty="0">
                <a:latin typeface="+mj-lt"/>
              </a:rPr>
              <a:t>p</a:t>
            </a:r>
            <a:r>
              <a:rPr lang="en-US" baseline="-25000" dirty="0">
                <a:latin typeface="+mj-lt"/>
              </a:rPr>
              <a:t>i2</a:t>
            </a:r>
            <a:r>
              <a:rPr lang="en-US" dirty="0">
                <a:latin typeface="+mj-lt"/>
              </a:rPr>
              <a:t>   </a:t>
            </a:r>
          </a:p>
        </p:txBody>
      </p:sp>
      <p:sp>
        <p:nvSpPr>
          <p:cNvPr id="4" name="Slide Number Placeholder 3">
            <a:extLst>
              <a:ext uri="{FF2B5EF4-FFF2-40B4-BE49-F238E27FC236}">
                <a16:creationId xmlns:a16="http://schemas.microsoft.com/office/drawing/2014/main" id="{67A471C3-92B1-4401-9F8C-63E42348DE6C}"/>
              </a:ext>
            </a:extLst>
          </p:cNvPr>
          <p:cNvSpPr>
            <a:spLocks noGrp="1"/>
          </p:cNvSpPr>
          <p:nvPr>
            <p:ph type="sldNum" sz="quarter" idx="12"/>
          </p:nvPr>
        </p:nvSpPr>
        <p:spPr/>
        <p:txBody>
          <a:bodyPr/>
          <a:lstStyle/>
          <a:p>
            <a:fld id="{F4F82B2C-7B16-4065-A8A5-701BDF4594DD}" type="slidenum">
              <a:rPr lang="en-US" smtClean="0"/>
              <a:t>50</a:t>
            </a:fld>
            <a:endParaRPr lang="en-US"/>
          </a:p>
        </p:txBody>
      </p:sp>
      <p:pic>
        <p:nvPicPr>
          <p:cNvPr id="10241" name="DefaultOcx">
            <a:extLst>
              <a:ext uri="{FF2B5EF4-FFF2-40B4-BE49-F238E27FC236}">
                <a16:creationId xmlns:a16="http://schemas.microsoft.com/office/drawing/2014/main" id="{43533B9E-87B7-4943-BF79-905B9A46F35A}"/>
              </a:ext>
            </a:extLst>
          </p:cNvPr>
          <p:cNvPicPr preferRelativeResize="0">
            <a:picLocks noChangeArrowheads="1" noChangeShapeType="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7FDBDDA6-9C13-4072-8A33-A81DB6E19B29}"/>
              </a:ext>
            </a:extLst>
          </p:cNvPr>
          <p:cNvSpPr/>
          <p:nvPr/>
        </p:nvSpPr>
        <p:spPr>
          <a:xfrm>
            <a:off x="638338" y="6009362"/>
            <a:ext cx="11124574" cy="646331"/>
          </a:xfrm>
          <a:prstGeom prst="rect">
            <a:avLst/>
          </a:prstGeom>
        </p:spPr>
        <p:txBody>
          <a:bodyPr wrap="square">
            <a:spAutoFit/>
          </a:bodyPr>
          <a:lstStyle/>
          <a:p>
            <a:r>
              <a:rPr lang="en-US" dirty="0"/>
              <a:t>Dutta, Prabal, and David Culler. "Practical asynchronous neighbor discovery and rendezvous for mobile sensing applications." </a:t>
            </a:r>
            <a:r>
              <a:rPr lang="en-US" i="1" dirty="0"/>
              <a:t>Proceedings of the 6th ACM conference on Embedded network sensor systems</a:t>
            </a:r>
            <a:r>
              <a:rPr lang="en-US" dirty="0"/>
              <a:t>. 2008.</a:t>
            </a:r>
            <a:endParaRPr lang="en-SG" dirty="0"/>
          </a:p>
        </p:txBody>
      </p:sp>
    </p:spTree>
    <p:extLst>
      <p:ext uri="{BB962C8B-B14F-4D97-AF65-F5344CB8AC3E}">
        <p14:creationId xmlns:p14="http://schemas.microsoft.com/office/powerpoint/2010/main" val="24520672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4D4B4-4D66-54F9-4147-930E71C13D7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7628C6-0080-E9B4-183A-D41863BB9ACE}"/>
              </a:ext>
            </a:extLst>
          </p:cNvPr>
          <p:cNvSpPr>
            <a:spLocks noGrp="1"/>
          </p:cNvSpPr>
          <p:nvPr>
            <p:ph idx="1"/>
          </p:nvPr>
        </p:nvSpPr>
        <p:spPr>
          <a:xfrm>
            <a:off x="838200" y="1864427"/>
            <a:ext cx="11050138" cy="3129145"/>
          </a:xfrm>
        </p:spPr>
        <p:txBody>
          <a:bodyPr>
            <a:normAutofit/>
          </a:bodyPr>
          <a:lstStyle/>
          <a:p>
            <a:r>
              <a:rPr lang="en-US" dirty="0"/>
              <a:t>General course information and updates</a:t>
            </a:r>
          </a:p>
          <a:p>
            <a:r>
              <a:rPr lang="en-US" dirty="0">
                <a:sym typeface="Wingdings" pitchFamily="2" charset="2"/>
              </a:rPr>
              <a:t>Let us review what we had covered the last lecture</a:t>
            </a:r>
          </a:p>
          <a:p>
            <a:r>
              <a:rPr lang="en-US" dirty="0">
                <a:sym typeface="Wingdings" pitchFamily="2" charset="2"/>
              </a:rPr>
              <a:t>Localization continued</a:t>
            </a:r>
            <a:endParaRPr lang="en-US" dirty="0">
              <a:latin typeface="+mj-lt"/>
              <a:sym typeface="Wingdings" pitchFamily="2" charset="2"/>
            </a:endParaRPr>
          </a:p>
          <a:p>
            <a:r>
              <a:rPr lang="en-US" dirty="0">
                <a:latin typeface="+mj-lt"/>
                <a:sym typeface="Wingdings" pitchFamily="2" charset="2"/>
              </a:rPr>
              <a:t>Node discovery</a:t>
            </a:r>
          </a:p>
          <a:p>
            <a:r>
              <a:rPr lang="en-US" b="1" dirty="0">
                <a:sym typeface="Wingdings" pitchFamily="2" charset="2"/>
              </a:rPr>
              <a:t>Wide Area Networks</a:t>
            </a:r>
            <a:endParaRPr lang="en-US" b="1" dirty="0">
              <a:latin typeface="+mj-lt"/>
              <a:sym typeface="Wingdings" pitchFamily="2" charset="2"/>
            </a:endParaRPr>
          </a:p>
          <a:p>
            <a:r>
              <a:rPr lang="en-US" dirty="0">
                <a:sym typeface="Wingdings" pitchFamily="2" charset="2"/>
              </a:rPr>
              <a:t>Routing</a:t>
            </a:r>
            <a:endParaRPr lang="en-US" dirty="0">
              <a:latin typeface="+mj-lt"/>
              <a:sym typeface="Wingdings" pitchFamily="2" charset="2"/>
            </a:endParaRPr>
          </a:p>
        </p:txBody>
      </p:sp>
      <p:sp>
        <p:nvSpPr>
          <p:cNvPr id="12" name="Slide Number Placeholder 11">
            <a:extLst>
              <a:ext uri="{FF2B5EF4-FFF2-40B4-BE49-F238E27FC236}">
                <a16:creationId xmlns:a16="http://schemas.microsoft.com/office/drawing/2014/main" id="{4E57BA02-97FD-A33E-258C-91FA7A521D9B}"/>
              </a:ext>
            </a:extLst>
          </p:cNvPr>
          <p:cNvSpPr>
            <a:spLocks noGrp="1"/>
          </p:cNvSpPr>
          <p:nvPr>
            <p:ph type="sldNum" sz="quarter" idx="12"/>
          </p:nvPr>
        </p:nvSpPr>
        <p:spPr/>
        <p:txBody>
          <a:bodyPr/>
          <a:lstStyle/>
          <a:p>
            <a:fld id="{687B7451-1438-CB4A-8106-82A64F1C7D7B}" type="slidenum">
              <a:rPr lang="sv-SE" smtClean="0"/>
              <a:t>51</a:t>
            </a:fld>
            <a:endParaRPr lang="sv-SE" dirty="0"/>
          </a:p>
        </p:txBody>
      </p:sp>
      <p:sp>
        <p:nvSpPr>
          <p:cNvPr id="5" name="Title 4">
            <a:extLst>
              <a:ext uri="{FF2B5EF4-FFF2-40B4-BE49-F238E27FC236}">
                <a16:creationId xmlns:a16="http://schemas.microsoft.com/office/drawing/2014/main" id="{928EC48F-DF36-7673-1DF7-76C0088094C1}"/>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D9FE2DBE-6BBE-B536-B907-C579EEA20729}"/>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42828984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2126" y="3102883"/>
            <a:ext cx="9367748" cy="1693324"/>
          </a:xfrm>
        </p:spPr>
        <p:txBody>
          <a:bodyPr>
            <a:normAutofit/>
          </a:bodyPr>
          <a:lstStyle/>
          <a:p>
            <a:pPr marL="0" indent="0" algn="ctr">
              <a:buNone/>
            </a:pPr>
            <a:r>
              <a:rPr lang="en-US" sz="4800"/>
              <a:t>Wide-Area Networks</a:t>
            </a:r>
          </a:p>
          <a:p>
            <a:pPr marL="457200" indent="-457200">
              <a:buFont typeface="+mj-lt"/>
              <a:buAutoNum type="arabicPeriod"/>
            </a:pPr>
            <a:endParaRPr lang="en-US" sz="2000">
              <a:latin typeface="+mj-lt"/>
            </a:endParaRPr>
          </a:p>
          <a:p>
            <a:endParaRPr lang="en-US">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52</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err="1"/>
              <a:t>ambujv@nus.edu.sg</a:t>
            </a:r>
            <a:endParaRPr lang="sv-SE"/>
          </a:p>
        </p:txBody>
      </p:sp>
    </p:spTree>
    <p:extLst>
      <p:ext uri="{BB962C8B-B14F-4D97-AF65-F5344CB8AC3E}">
        <p14:creationId xmlns:p14="http://schemas.microsoft.com/office/powerpoint/2010/main" val="18898070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6"/>
          <p:cNvPicPr preferRelativeResize="0"/>
          <p:nvPr/>
        </p:nvPicPr>
        <p:blipFill>
          <a:blip r:embed="rId3">
            <a:alphaModFix/>
          </a:blip>
          <a:stretch>
            <a:fillRect/>
          </a:stretch>
        </p:blipFill>
        <p:spPr>
          <a:xfrm>
            <a:off x="3286633" y="3405367"/>
            <a:ext cx="4096000" cy="3017300"/>
          </a:xfrm>
          <a:prstGeom prst="rect">
            <a:avLst/>
          </a:prstGeom>
          <a:noFill/>
          <a:ln>
            <a:noFill/>
          </a:ln>
        </p:spPr>
      </p:pic>
      <p:sp>
        <p:nvSpPr>
          <p:cNvPr id="84" name="Google Shape;84;p16"/>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a:t>Air quality monitoring</a:t>
            </a:r>
            <a:endParaRPr/>
          </a:p>
        </p:txBody>
      </p:sp>
      <p:sp>
        <p:nvSpPr>
          <p:cNvPr id="94" name="Google Shape;94;p16"/>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53</a:t>
            </a:fld>
            <a:endParaRPr/>
          </a:p>
        </p:txBody>
      </p:sp>
      <p:pic>
        <p:nvPicPr>
          <p:cNvPr id="85" name="Google Shape;85;p16"/>
          <p:cNvPicPr preferRelativeResize="0"/>
          <p:nvPr/>
        </p:nvPicPr>
        <p:blipFill>
          <a:blip r:embed="rId4">
            <a:alphaModFix/>
          </a:blip>
          <a:stretch>
            <a:fillRect/>
          </a:stretch>
        </p:blipFill>
        <p:spPr>
          <a:xfrm>
            <a:off x="8607033" y="3559633"/>
            <a:ext cx="2817600" cy="2807200"/>
          </a:xfrm>
          <a:prstGeom prst="roundRect">
            <a:avLst>
              <a:gd name="adj" fmla="val 16667"/>
            </a:avLst>
          </a:prstGeom>
          <a:noFill/>
          <a:ln>
            <a:noFill/>
          </a:ln>
        </p:spPr>
      </p:pic>
      <p:pic>
        <p:nvPicPr>
          <p:cNvPr id="86" name="Google Shape;86;p16"/>
          <p:cNvPicPr preferRelativeResize="0"/>
          <p:nvPr/>
        </p:nvPicPr>
        <p:blipFill>
          <a:blip r:embed="rId5">
            <a:alphaModFix/>
          </a:blip>
          <a:stretch>
            <a:fillRect/>
          </a:stretch>
        </p:blipFill>
        <p:spPr>
          <a:xfrm>
            <a:off x="5443100" y="1808500"/>
            <a:ext cx="3537987" cy="2295267"/>
          </a:xfrm>
          <a:prstGeom prst="rect">
            <a:avLst/>
          </a:prstGeom>
          <a:noFill/>
          <a:ln>
            <a:noFill/>
          </a:ln>
        </p:spPr>
      </p:pic>
      <p:pic>
        <p:nvPicPr>
          <p:cNvPr id="87" name="Google Shape;87;p16"/>
          <p:cNvPicPr preferRelativeResize="0"/>
          <p:nvPr/>
        </p:nvPicPr>
        <p:blipFill rotWithShape="1">
          <a:blip r:embed="rId6">
            <a:alphaModFix/>
          </a:blip>
          <a:srcRect l="1616" t="4009" r="1616" b="3594"/>
          <a:stretch/>
        </p:blipFill>
        <p:spPr>
          <a:xfrm>
            <a:off x="332234" y="1719634"/>
            <a:ext cx="4259533" cy="2484300"/>
          </a:xfrm>
          <a:prstGeom prst="rect">
            <a:avLst/>
          </a:prstGeom>
          <a:noFill/>
          <a:ln>
            <a:noFill/>
          </a:ln>
        </p:spPr>
      </p:pic>
      <p:pic>
        <p:nvPicPr>
          <p:cNvPr id="88" name="Google Shape;88;p16"/>
          <p:cNvPicPr preferRelativeResize="0"/>
          <p:nvPr/>
        </p:nvPicPr>
        <p:blipFill>
          <a:blip r:embed="rId7">
            <a:alphaModFix/>
          </a:blip>
          <a:stretch>
            <a:fillRect/>
          </a:stretch>
        </p:blipFill>
        <p:spPr>
          <a:xfrm>
            <a:off x="8726736" y="288567"/>
            <a:ext cx="2697901" cy="2580900"/>
          </a:xfrm>
          <a:prstGeom prst="rect">
            <a:avLst/>
          </a:prstGeom>
          <a:noFill/>
          <a:ln>
            <a:noFill/>
          </a:ln>
        </p:spPr>
      </p:pic>
      <p:sp>
        <p:nvSpPr>
          <p:cNvPr id="89" name="Google Shape;89;p16"/>
          <p:cNvSpPr txBox="1"/>
          <p:nvPr/>
        </p:nvSpPr>
        <p:spPr>
          <a:xfrm>
            <a:off x="-25233" y="6525767"/>
            <a:ext cx="9124400" cy="284800"/>
          </a:xfrm>
          <a:prstGeom prst="rect">
            <a:avLst/>
          </a:prstGeom>
          <a:noFill/>
          <a:ln>
            <a:noFill/>
          </a:ln>
        </p:spPr>
        <p:txBody>
          <a:bodyPr spcFirstLastPara="1" wrap="square" lIns="121900" tIns="121900" rIns="121900" bIns="121900" anchor="t" anchorCtr="0">
            <a:noAutofit/>
          </a:bodyPr>
          <a:lstStyle/>
          <a:p>
            <a:r>
              <a:rPr lang="en" sz="800"/>
              <a:t>[1] Cheng et al. AirCloud: a cloud-based air-quality monitoring system for everyone. 2014. 	[2] Purple Air. 2018.</a:t>
            </a:r>
            <a:endParaRPr sz="800"/>
          </a:p>
        </p:txBody>
      </p:sp>
      <p:sp>
        <p:nvSpPr>
          <p:cNvPr id="90" name="Google Shape;90;p16"/>
          <p:cNvSpPr txBox="1"/>
          <p:nvPr/>
        </p:nvSpPr>
        <p:spPr>
          <a:xfrm>
            <a:off x="47600" y="3919133"/>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91" name="Google Shape;91;p16"/>
          <p:cNvSpPr txBox="1"/>
          <p:nvPr/>
        </p:nvSpPr>
        <p:spPr>
          <a:xfrm>
            <a:off x="3069500" y="6082033"/>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92" name="Google Shape;92;p16"/>
          <p:cNvSpPr txBox="1"/>
          <p:nvPr/>
        </p:nvSpPr>
        <p:spPr>
          <a:xfrm>
            <a:off x="5150633" y="1808500"/>
            <a:ext cx="368000" cy="284800"/>
          </a:xfrm>
          <a:prstGeom prst="rect">
            <a:avLst/>
          </a:prstGeom>
          <a:noFill/>
          <a:ln>
            <a:noFill/>
          </a:ln>
        </p:spPr>
        <p:txBody>
          <a:bodyPr spcFirstLastPara="1" wrap="square" lIns="121900" tIns="121900" rIns="121900" bIns="121900" anchor="t" anchorCtr="0">
            <a:noAutofit/>
          </a:bodyPr>
          <a:lstStyle/>
          <a:p>
            <a:r>
              <a:rPr lang="en" sz="800"/>
              <a:t>[2]</a:t>
            </a:r>
            <a:endParaRPr sz="800"/>
          </a:p>
        </p:txBody>
      </p:sp>
      <p:sp>
        <p:nvSpPr>
          <p:cNvPr id="93" name="Google Shape;93;p16"/>
          <p:cNvSpPr txBox="1"/>
          <p:nvPr/>
        </p:nvSpPr>
        <p:spPr>
          <a:xfrm>
            <a:off x="8429900" y="288567"/>
            <a:ext cx="368000" cy="284800"/>
          </a:xfrm>
          <a:prstGeom prst="rect">
            <a:avLst/>
          </a:prstGeom>
          <a:noFill/>
          <a:ln>
            <a:noFill/>
          </a:ln>
        </p:spPr>
        <p:txBody>
          <a:bodyPr spcFirstLastPara="1" wrap="square" lIns="121900" tIns="121900" rIns="121900" bIns="121900" anchor="t" anchorCtr="0">
            <a:noAutofit/>
          </a:bodyPr>
          <a:lstStyle/>
          <a:p>
            <a:r>
              <a:rPr lang="en" sz="800"/>
              <a:t>[2]</a:t>
            </a:r>
            <a:endParaRPr sz="8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7"/>
          <p:cNvPicPr preferRelativeResize="0"/>
          <p:nvPr/>
        </p:nvPicPr>
        <p:blipFill>
          <a:blip r:embed="rId3">
            <a:alphaModFix/>
          </a:blip>
          <a:stretch>
            <a:fillRect/>
          </a:stretch>
        </p:blipFill>
        <p:spPr>
          <a:xfrm>
            <a:off x="3203567" y="4125800"/>
            <a:ext cx="5613867" cy="2411200"/>
          </a:xfrm>
          <a:prstGeom prst="rect">
            <a:avLst/>
          </a:prstGeom>
          <a:noFill/>
          <a:ln>
            <a:noFill/>
          </a:ln>
        </p:spPr>
      </p:pic>
      <p:sp>
        <p:nvSpPr>
          <p:cNvPr id="100" name="Google Shape;100;p17"/>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a:t>Audio detection, classification, and localization</a:t>
            </a:r>
            <a:endParaRPr/>
          </a:p>
        </p:txBody>
      </p:sp>
      <p:sp>
        <p:nvSpPr>
          <p:cNvPr id="110" name="Google Shape;110;p17"/>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54</a:t>
            </a:fld>
            <a:endParaRPr/>
          </a:p>
        </p:txBody>
      </p:sp>
      <p:pic>
        <p:nvPicPr>
          <p:cNvPr id="101" name="Google Shape;101;p17"/>
          <p:cNvPicPr preferRelativeResize="0"/>
          <p:nvPr/>
        </p:nvPicPr>
        <p:blipFill>
          <a:blip r:embed="rId4">
            <a:alphaModFix/>
          </a:blip>
          <a:stretch>
            <a:fillRect/>
          </a:stretch>
        </p:blipFill>
        <p:spPr>
          <a:xfrm>
            <a:off x="7744566" y="1521133"/>
            <a:ext cx="4031833" cy="2478267"/>
          </a:xfrm>
          <a:prstGeom prst="rect">
            <a:avLst/>
          </a:prstGeom>
          <a:noFill/>
          <a:ln>
            <a:noFill/>
          </a:ln>
        </p:spPr>
      </p:pic>
      <p:pic>
        <p:nvPicPr>
          <p:cNvPr id="102" name="Google Shape;102;p17"/>
          <p:cNvPicPr preferRelativeResize="0"/>
          <p:nvPr/>
        </p:nvPicPr>
        <p:blipFill>
          <a:blip r:embed="rId5">
            <a:alphaModFix/>
          </a:blip>
          <a:stretch>
            <a:fillRect/>
          </a:stretch>
        </p:blipFill>
        <p:spPr>
          <a:xfrm>
            <a:off x="298134" y="1799768"/>
            <a:ext cx="2905433" cy="3409033"/>
          </a:xfrm>
          <a:prstGeom prst="rect">
            <a:avLst/>
          </a:prstGeom>
          <a:noFill/>
          <a:ln>
            <a:noFill/>
          </a:ln>
        </p:spPr>
      </p:pic>
      <p:pic>
        <p:nvPicPr>
          <p:cNvPr id="103" name="Google Shape;103;p17"/>
          <p:cNvPicPr preferRelativeResize="0"/>
          <p:nvPr/>
        </p:nvPicPr>
        <p:blipFill>
          <a:blip r:embed="rId6">
            <a:alphaModFix/>
          </a:blip>
          <a:stretch>
            <a:fillRect/>
          </a:stretch>
        </p:blipFill>
        <p:spPr>
          <a:xfrm>
            <a:off x="8959634" y="4199400"/>
            <a:ext cx="3032404" cy="2291933"/>
          </a:xfrm>
          <a:prstGeom prst="rect">
            <a:avLst/>
          </a:prstGeom>
          <a:noFill/>
          <a:ln>
            <a:noFill/>
          </a:ln>
        </p:spPr>
      </p:pic>
      <p:sp>
        <p:nvSpPr>
          <p:cNvPr id="104" name="Google Shape;104;p17"/>
          <p:cNvSpPr txBox="1"/>
          <p:nvPr/>
        </p:nvSpPr>
        <p:spPr>
          <a:xfrm>
            <a:off x="-25233" y="6431834"/>
            <a:ext cx="11961600" cy="378733"/>
          </a:xfrm>
          <a:prstGeom prst="rect">
            <a:avLst/>
          </a:prstGeom>
          <a:noFill/>
          <a:ln>
            <a:noFill/>
          </a:ln>
        </p:spPr>
        <p:txBody>
          <a:bodyPr spcFirstLastPara="1" wrap="square" lIns="121900" tIns="121900" rIns="121900" bIns="121900" anchor="t" anchorCtr="0">
            <a:noAutofit/>
          </a:bodyPr>
          <a:lstStyle/>
          <a:p>
            <a:r>
              <a:rPr lang="en" sz="800"/>
              <a:t>[1] </a:t>
            </a:r>
            <a:r>
              <a:rPr lang="en" sz="800" err="1"/>
              <a:t>Girod</a:t>
            </a:r>
            <a:r>
              <a:rPr lang="en" sz="800"/>
              <a:t> et al. The Design and Implementation of a Self-Calibrating Distributed Acoustic Sensing Platform. 2006. 	[2] </a:t>
            </a:r>
            <a:r>
              <a:rPr lang="en" sz="800" err="1"/>
              <a:t>Lédeczi</a:t>
            </a:r>
            <a:r>
              <a:rPr lang="en" sz="800"/>
              <a:t> et al. Multiple Simultaneous Acoustic Source Localization in Urban Terrain. 2005.   [3] Sounds of New York City. 2016.</a:t>
            </a:r>
            <a:endParaRPr sz="800"/>
          </a:p>
          <a:p>
            <a:endParaRPr sz="800"/>
          </a:p>
        </p:txBody>
      </p:sp>
      <p:sp>
        <p:nvSpPr>
          <p:cNvPr id="105" name="Google Shape;105;p17"/>
          <p:cNvSpPr txBox="1"/>
          <p:nvPr/>
        </p:nvSpPr>
        <p:spPr>
          <a:xfrm>
            <a:off x="47600" y="4924000"/>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106" name="Google Shape;106;p17"/>
          <p:cNvSpPr txBox="1"/>
          <p:nvPr/>
        </p:nvSpPr>
        <p:spPr>
          <a:xfrm>
            <a:off x="3039100" y="6152733"/>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107" name="Google Shape;107;p17"/>
          <p:cNvSpPr txBox="1"/>
          <p:nvPr/>
        </p:nvSpPr>
        <p:spPr>
          <a:xfrm>
            <a:off x="7454400" y="3821000"/>
            <a:ext cx="368000" cy="284800"/>
          </a:xfrm>
          <a:prstGeom prst="rect">
            <a:avLst/>
          </a:prstGeom>
          <a:noFill/>
          <a:ln>
            <a:noFill/>
          </a:ln>
        </p:spPr>
        <p:txBody>
          <a:bodyPr spcFirstLastPara="1" wrap="square" lIns="121900" tIns="121900" rIns="121900" bIns="121900" anchor="t" anchorCtr="0">
            <a:noAutofit/>
          </a:bodyPr>
          <a:lstStyle/>
          <a:p>
            <a:r>
              <a:rPr lang="en" sz="800"/>
              <a:t>[2]</a:t>
            </a:r>
            <a:endParaRPr sz="800"/>
          </a:p>
        </p:txBody>
      </p:sp>
      <p:pic>
        <p:nvPicPr>
          <p:cNvPr id="108" name="Google Shape;108;p17"/>
          <p:cNvPicPr preferRelativeResize="0"/>
          <p:nvPr/>
        </p:nvPicPr>
        <p:blipFill>
          <a:blip r:embed="rId7">
            <a:alphaModFix/>
          </a:blip>
          <a:stretch>
            <a:fillRect/>
          </a:stretch>
        </p:blipFill>
        <p:spPr>
          <a:xfrm>
            <a:off x="3735301" y="1560167"/>
            <a:ext cx="3289300" cy="2463800"/>
          </a:xfrm>
          <a:prstGeom prst="rect">
            <a:avLst/>
          </a:prstGeom>
          <a:noFill/>
          <a:ln>
            <a:noFill/>
          </a:ln>
        </p:spPr>
      </p:pic>
      <p:sp>
        <p:nvSpPr>
          <p:cNvPr id="109" name="Google Shape;109;p17"/>
          <p:cNvSpPr txBox="1"/>
          <p:nvPr/>
        </p:nvSpPr>
        <p:spPr>
          <a:xfrm>
            <a:off x="3466433" y="3739167"/>
            <a:ext cx="368000" cy="284800"/>
          </a:xfrm>
          <a:prstGeom prst="rect">
            <a:avLst/>
          </a:prstGeom>
          <a:noFill/>
          <a:ln>
            <a:noFill/>
          </a:ln>
        </p:spPr>
        <p:txBody>
          <a:bodyPr spcFirstLastPara="1" wrap="square" lIns="121900" tIns="121900" rIns="121900" bIns="121900" anchor="t" anchorCtr="0">
            <a:noAutofit/>
          </a:bodyPr>
          <a:lstStyle/>
          <a:p>
            <a:r>
              <a:rPr lang="en" sz="800"/>
              <a:t>[3]</a:t>
            </a:r>
            <a:endParaRPr sz="8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8"/>
          <p:cNvPicPr preferRelativeResize="0"/>
          <p:nvPr/>
        </p:nvPicPr>
        <p:blipFill>
          <a:blip r:embed="rId3">
            <a:alphaModFix/>
          </a:blip>
          <a:stretch>
            <a:fillRect/>
          </a:stretch>
        </p:blipFill>
        <p:spPr>
          <a:xfrm>
            <a:off x="3541900" y="2792501"/>
            <a:ext cx="4312333" cy="1584129"/>
          </a:xfrm>
          <a:prstGeom prst="rect">
            <a:avLst/>
          </a:prstGeom>
          <a:noFill/>
          <a:ln>
            <a:noFill/>
          </a:ln>
        </p:spPr>
      </p:pic>
      <p:pic>
        <p:nvPicPr>
          <p:cNvPr id="116" name="Google Shape;116;p18"/>
          <p:cNvPicPr preferRelativeResize="0"/>
          <p:nvPr/>
        </p:nvPicPr>
        <p:blipFill rotWithShape="1">
          <a:blip r:embed="rId4">
            <a:alphaModFix/>
          </a:blip>
          <a:srcRect b="4049"/>
          <a:stretch/>
        </p:blipFill>
        <p:spPr>
          <a:xfrm>
            <a:off x="2854001" y="4401934"/>
            <a:ext cx="5547567" cy="2064533"/>
          </a:xfrm>
          <a:prstGeom prst="rect">
            <a:avLst/>
          </a:prstGeom>
          <a:noFill/>
          <a:ln>
            <a:noFill/>
          </a:ln>
        </p:spPr>
      </p:pic>
      <p:sp>
        <p:nvSpPr>
          <p:cNvPr id="117" name="Google Shape;117;p18"/>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a:t>Traffic queue sensing and congestion control</a:t>
            </a:r>
            <a:endParaRPr/>
          </a:p>
        </p:txBody>
      </p:sp>
      <p:sp>
        <p:nvSpPr>
          <p:cNvPr id="124" name="Google Shape;124;p18"/>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55</a:t>
            </a:fld>
            <a:endParaRPr/>
          </a:p>
        </p:txBody>
      </p:sp>
      <p:pic>
        <p:nvPicPr>
          <p:cNvPr id="118" name="Google Shape;118;p18"/>
          <p:cNvPicPr preferRelativeResize="0"/>
          <p:nvPr/>
        </p:nvPicPr>
        <p:blipFill>
          <a:blip r:embed="rId5">
            <a:alphaModFix/>
          </a:blip>
          <a:stretch>
            <a:fillRect/>
          </a:stretch>
        </p:blipFill>
        <p:spPr>
          <a:xfrm>
            <a:off x="7977565" y="1532849"/>
            <a:ext cx="4048000" cy="2693200"/>
          </a:xfrm>
          <a:prstGeom prst="roundRect">
            <a:avLst>
              <a:gd name="adj" fmla="val 16667"/>
            </a:avLst>
          </a:prstGeom>
          <a:noFill/>
          <a:ln>
            <a:noFill/>
          </a:ln>
        </p:spPr>
      </p:pic>
      <p:pic>
        <p:nvPicPr>
          <p:cNvPr id="119" name="Google Shape;119;p18"/>
          <p:cNvPicPr preferRelativeResize="0"/>
          <p:nvPr/>
        </p:nvPicPr>
        <p:blipFill rotWithShape="1">
          <a:blip r:embed="rId6">
            <a:alphaModFix/>
          </a:blip>
          <a:srcRect l="2764" t="5631" r="4471" b="5114"/>
          <a:stretch/>
        </p:blipFill>
        <p:spPr>
          <a:xfrm>
            <a:off x="260833" y="1850932"/>
            <a:ext cx="3382667" cy="2349133"/>
          </a:xfrm>
          <a:prstGeom prst="rect">
            <a:avLst/>
          </a:prstGeom>
          <a:noFill/>
          <a:ln>
            <a:noFill/>
          </a:ln>
        </p:spPr>
      </p:pic>
      <p:sp>
        <p:nvSpPr>
          <p:cNvPr id="120" name="Google Shape;120;p18"/>
          <p:cNvSpPr txBox="1"/>
          <p:nvPr/>
        </p:nvSpPr>
        <p:spPr>
          <a:xfrm>
            <a:off x="-25233" y="6525767"/>
            <a:ext cx="9124400" cy="284800"/>
          </a:xfrm>
          <a:prstGeom prst="rect">
            <a:avLst/>
          </a:prstGeom>
          <a:noFill/>
          <a:ln>
            <a:noFill/>
          </a:ln>
        </p:spPr>
        <p:txBody>
          <a:bodyPr spcFirstLastPara="1" wrap="square" lIns="121900" tIns="121900" rIns="121900" bIns="121900" anchor="t" anchorCtr="0">
            <a:noAutofit/>
          </a:bodyPr>
          <a:lstStyle/>
          <a:p>
            <a:r>
              <a:rPr lang="en" sz="800"/>
              <a:t>[1] Sen et al. Kyun Queue: A Sensor Network System To Monitor Road Traffic Queues, 2012 </a:t>
            </a:r>
            <a:endParaRPr sz="800"/>
          </a:p>
        </p:txBody>
      </p:sp>
      <p:sp>
        <p:nvSpPr>
          <p:cNvPr id="121" name="Google Shape;121;p18"/>
          <p:cNvSpPr txBox="1"/>
          <p:nvPr/>
        </p:nvSpPr>
        <p:spPr>
          <a:xfrm>
            <a:off x="0" y="3915267"/>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122" name="Google Shape;122;p18"/>
          <p:cNvSpPr txBox="1"/>
          <p:nvPr/>
        </p:nvSpPr>
        <p:spPr>
          <a:xfrm>
            <a:off x="3596033" y="3998333"/>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123" name="Google Shape;123;p18"/>
          <p:cNvSpPr txBox="1"/>
          <p:nvPr/>
        </p:nvSpPr>
        <p:spPr>
          <a:xfrm>
            <a:off x="2637033" y="6181667"/>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4" name="Google Shape;84;p16"/>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a:t>Example application: air quality monitoring</a:t>
            </a:r>
            <a:endParaRPr/>
          </a:p>
        </p:txBody>
      </p:sp>
      <p:sp>
        <p:nvSpPr>
          <p:cNvPr id="94" name="Google Shape;94;p16"/>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56</a:t>
            </a:fld>
            <a:endParaRPr/>
          </a:p>
        </p:txBody>
      </p:sp>
      <p:pic>
        <p:nvPicPr>
          <p:cNvPr id="87" name="Google Shape;87;p16"/>
          <p:cNvPicPr preferRelativeResize="0"/>
          <p:nvPr/>
        </p:nvPicPr>
        <p:blipFill rotWithShape="1">
          <a:blip r:embed="rId3" cstate="print">
            <a:alphaModFix/>
            <a:extLst>
              <a:ext uri="{28A0092B-C50C-407E-A947-70E740481C1C}">
                <a14:useLocalDpi xmlns:a14="http://schemas.microsoft.com/office/drawing/2010/main"/>
              </a:ext>
            </a:extLst>
          </a:blip>
          <a:srcRect l="1616" t="4009" r="1616" b="3594"/>
          <a:stretch/>
        </p:blipFill>
        <p:spPr>
          <a:xfrm>
            <a:off x="433599" y="1370194"/>
            <a:ext cx="4259533" cy="2484300"/>
          </a:xfrm>
          <a:prstGeom prst="rect">
            <a:avLst/>
          </a:prstGeom>
          <a:noFill/>
          <a:ln>
            <a:noFill/>
          </a:ln>
        </p:spPr>
      </p:pic>
      <p:sp>
        <p:nvSpPr>
          <p:cNvPr id="89" name="Google Shape;89;p16"/>
          <p:cNvSpPr txBox="1"/>
          <p:nvPr/>
        </p:nvSpPr>
        <p:spPr>
          <a:xfrm>
            <a:off x="-25233" y="6525767"/>
            <a:ext cx="9124400" cy="284800"/>
          </a:xfrm>
          <a:prstGeom prst="rect">
            <a:avLst/>
          </a:prstGeom>
          <a:noFill/>
          <a:ln>
            <a:noFill/>
          </a:ln>
        </p:spPr>
        <p:txBody>
          <a:bodyPr spcFirstLastPara="1" wrap="square" lIns="121900" tIns="121900" rIns="121900" bIns="121900" anchor="t" anchorCtr="0">
            <a:noAutofit/>
          </a:bodyPr>
          <a:lstStyle/>
          <a:p>
            <a:r>
              <a:rPr lang="en" sz="1200"/>
              <a:t>[1] Cheng et al. </a:t>
            </a:r>
            <a:r>
              <a:rPr lang="en" sz="1200" err="1"/>
              <a:t>AirCloud</a:t>
            </a:r>
            <a:r>
              <a:rPr lang="en" sz="1200"/>
              <a:t>: a cloud-based air-quality monitoring system for everyone. 2014. 	[2] Purple Air. 2019.</a:t>
            </a:r>
            <a:endParaRPr sz="1200"/>
          </a:p>
        </p:txBody>
      </p:sp>
      <p:sp>
        <p:nvSpPr>
          <p:cNvPr id="90" name="Google Shape;90;p16"/>
          <p:cNvSpPr txBox="1"/>
          <p:nvPr/>
        </p:nvSpPr>
        <p:spPr>
          <a:xfrm>
            <a:off x="148965" y="3569693"/>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92" name="Google Shape;92;p16"/>
          <p:cNvSpPr txBox="1"/>
          <p:nvPr/>
        </p:nvSpPr>
        <p:spPr>
          <a:xfrm>
            <a:off x="1347585" y="4980664"/>
            <a:ext cx="368000" cy="284800"/>
          </a:xfrm>
          <a:prstGeom prst="rect">
            <a:avLst/>
          </a:prstGeom>
          <a:noFill/>
          <a:ln>
            <a:noFill/>
          </a:ln>
        </p:spPr>
        <p:txBody>
          <a:bodyPr spcFirstLastPara="1" wrap="square" lIns="121900" tIns="121900" rIns="121900" bIns="121900" anchor="t" anchorCtr="0">
            <a:noAutofit/>
          </a:bodyPr>
          <a:lstStyle/>
          <a:p>
            <a:r>
              <a:rPr lang="en" sz="800"/>
              <a:t>[2]</a:t>
            </a:r>
            <a:endParaRPr sz="800"/>
          </a:p>
        </p:txBody>
      </p:sp>
      <p:pic>
        <p:nvPicPr>
          <p:cNvPr id="2" name="Picture 1"/>
          <p:cNvPicPr>
            <a:picLocks noChangeAspect="1"/>
          </p:cNvPicPr>
          <p:nvPr/>
        </p:nvPicPr>
        <p:blipFill>
          <a:blip r:embed="rId4"/>
          <a:stretch>
            <a:fillRect/>
          </a:stretch>
        </p:blipFill>
        <p:spPr>
          <a:xfrm>
            <a:off x="1715585" y="3979845"/>
            <a:ext cx="2385467" cy="2556419"/>
          </a:xfrm>
          <a:prstGeom prst="rect">
            <a:avLst/>
          </a:prstGeom>
        </p:spPr>
      </p:pic>
      <p:pic>
        <p:nvPicPr>
          <p:cNvPr id="3" name="Picture 2"/>
          <p:cNvPicPr>
            <a:picLocks noChangeAspect="1"/>
          </p:cNvPicPr>
          <p:nvPr/>
        </p:nvPicPr>
        <p:blipFill>
          <a:blip r:embed="rId5"/>
          <a:stretch>
            <a:fillRect/>
          </a:stretch>
        </p:blipFill>
        <p:spPr>
          <a:xfrm>
            <a:off x="5141667" y="1153767"/>
            <a:ext cx="6634733" cy="5198271"/>
          </a:xfrm>
          <a:prstGeom prst="rect">
            <a:avLst/>
          </a:prstGeom>
        </p:spPr>
      </p:pic>
      <p:sp>
        <p:nvSpPr>
          <p:cNvPr id="10" name="Google Shape;92;p16">
            <a:extLst>
              <a:ext uri="{FF2B5EF4-FFF2-40B4-BE49-F238E27FC236}">
                <a16:creationId xmlns:a16="http://schemas.microsoft.com/office/drawing/2014/main" id="{93644528-30AD-D24B-BEFF-0B010495D2CA}"/>
              </a:ext>
            </a:extLst>
          </p:cNvPr>
          <p:cNvSpPr txBox="1"/>
          <p:nvPr/>
        </p:nvSpPr>
        <p:spPr>
          <a:xfrm>
            <a:off x="4773667" y="5110407"/>
            <a:ext cx="368000" cy="284800"/>
          </a:xfrm>
          <a:prstGeom prst="rect">
            <a:avLst/>
          </a:prstGeom>
          <a:noFill/>
          <a:ln>
            <a:noFill/>
          </a:ln>
        </p:spPr>
        <p:txBody>
          <a:bodyPr spcFirstLastPara="1" wrap="square" lIns="121900" tIns="121900" rIns="121900" bIns="121900" anchor="t" anchorCtr="0">
            <a:noAutofit/>
          </a:bodyPr>
          <a:lstStyle/>
          <a:p>
            <a:r>
              <a:rPr lang="en" sz="800"/>
              <a:t>[2]</a:t>
            </a:r>
            <a:endParaRPr sz="800"/>
          </a:p>
        </p:txBody>
      </p:sp>
    </p:spTree>
    <p:extLst>
      <p:ext uri="{BB962C8B-B14F-4D97-AF65-F5344CB8AC3E}">
        <p14:creationId xmlns:p14="http://schemas.microsoft.com/office/powerpoint/2010/main" val="2038492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4" name="Rectangle 3">
            <a:extLst>
              <a:ext uri="{FF2B5EF4-FFF2-40B4-BE49-F238E27FC236}">
                <a16:creationId xmlns:a16="http://schemas.microsoft.com/office/drawing/2014/main" id="{E22476D4-9A1B-234C-8A1A-5C7339DA078A}"/>
              </a:ext>
            </a:extLst>
          </p:cNvPr>
          <p:cNvSpPr/>
          <p:nvPr/>
        </p:nvSpPr>
        <p:spPr>
          <a:xfrm>
            <a:off x="415600" y="1536633"/>
            <a:ext cx="6499107" cy="4555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Arial" panose="020B0604020202020204"/>
            </a:endParaRPr>
          </a:p>
        </p:txBody>
      </p:sp>
      <p:sp>
        <p:nvSpPr>
          <p:cNvPr id="2" name="Title 1">
            <a:extLst>
              <a:ext uri="{FF2B5EF4-FFF2-40B4-BE49-F238E27FC236}">
                <a16:creationId xmlns:a16="http://schemas.microsoft.com/office/drawing/2014/main" id="{B75FC66F-4402-3340-BBA3-3F0B92290AA5}"/>
              </a:ext>
            </a:extLst>
          </p:cNvPr>
          <p:cNvSpPr>
            <a:spLocks noGrp="1"/>
          </p:cNvSpPr>
          <p:nvPr>
            <p:ph type="title"/>
          </p:nvPr>
        </p:nvSpPr>
        <p:spPr>
          <a:xfrm>
            <a:off x="415600" y="593367"/>
            <a:ext cx="6499107" cy="763600"/>
          </a:xfrm>
          <a:solidFill>
            <a:schemeClr val="bg1"/>
          </a:solidFill>
        </p:spPr>
        <p:txBody>
          <a:bodyPr/>
          <a:lstStyle/>
          <a:p>
            <a:r>
              <a:rPr lang="en-US" sz="2667">
                <a:solidFill>
                  <a:schemeClr val="tx1"/>
                </a:solidFill>
                <a:latin typeface="Tahoma" panose="020B0604030504040204" pitchFamily="34" charset="0"/>
                <a:ea typeface="Tahoma" panose="020B0604030504040204" pitchFamily="34" charset="0"/>
                <a:cs typeface="Tahoma" panose="020B0604030504040204" pitchFamily="34" charset="0"/>
              </a:rPr>
              <a:t>How do we collect data from a sensor?</a:t>
            </a:r>
          </a:p>
        </p:txBody>
      </p:sp>
      <p:sp>
        <p:nvSpPr>
          <p:cNvPr id="3" name="Text Placeholder 2">
            <a:extLst>
              <a:ext uri="{FF2B5EF4-FFF2-40B4-BE49-F238E27FC236}">
                <a16:creationId xmlns:a16="http://schemas.microsoft.com/office/drawing/2014/main" id="{6EBDD437-CD5D-A444-BF26-2E411925A443}"/>
              </a:ext>
            </a:extLst>
          </p:cNvPr>
          <p:cNvSpPr>
            <a:spLocks noGrp="1"/>
          </p:cNvSpPr>
          <p:nvPr>
            <p:ph type="body" idx="1"/>
          </p:nvPr>
        </p:nvSpPr>
        <p:spPr>
          <a:xfrm>
            <a:off x="415600" y="1536633"/>
            <a:ext cx="6499107" cy="4728000"/>
          </a:xfrm>
          <a:solidFill>
            <a:schemeClr val="bg1"/>
          </a:solidFill>
        </p:spPr>
        <p:txBody>
          <a:bodyPr/>
          <a:lstStyle/>
          <a:p>
            <a:r>
              <a:rPr lang="en-US"/>
              <a:t>Manually collect measurements</a:t>
            </a:r>
          </a:p>
          <a:p>
            <a:pPr marL="152394" indent="0">
              <a:buNone/>
            </a:pPr>
            <a:endParaRPr lang="en-US"/>
          </a:p>
          <a:p>
            <a:pPr marL="152394" indent="0">
              <a:buNone/>
            </a:pPr>
            <a:endParaRPr lang="en-US"/>
          </a:p>
          <a:p>
            <a:r>
              <a:rPr lang="en-US"/>
              <a:t>Connect it to </a:t>
            </a:r>
            <a:r>
              <a:rPr lang="en-US" err="1"/>
              <a:t>WiFi</a:t>
            </a:r>
            <a:r>
              <a:rPr lang="en-US"/>
              <a:t> (or Ethernet)</a:t>
            </a:r>
          </a:p>
          <a:p>
            <a:pPr marL="152394" indent="0">
              <a:buNone/>
            </a:pPr>
            <a:endParaRPr lang="en-US"/>
          </a:p>
          <a:p>
            <a:pPr marL="152394" indent="0">
              <a:buNone/>
            </a:pPr>
            <a:endParaRPr lang="en-US"/>
          </a:p>
          <a:p>
            <a:pPr marL="152394" indent="0">
              <a:buNone/>
            </a:pPr>
            <a:endParaRPr lang="en-US"/>
          </a:p>
          <a:p>
            <a:r>
              <a:rPr lang="en-US"/>
              <a:t>Pay for cellular access</a:t>
            </a:r>
          </a:p>
        </p:txBody>
      </p:sp>
      <p:sp>
        <p:nvSpPr>
          <p:cNvPr id="72" name="Regular Pentagon 71">
            <a:extLst>
              <a:ext uri="{FF2B5EF4-FFF2-40B4-BE49-F238E27FC236}">
                <a16:creationId xmlns:a16="http://schemas.microsoft.com/office/drawing/2014/main" id="{36F8451C-A454-0E4E-8C38-5B24DE0A5B95}"/>
              </a:ext>
            </a:extLst>
          </p:cNvPr>
          <p:cNvSpPr/>
          <p:nvPr/>
        </p:nvSpPr>
        <p:spPr>
          <a:xfrm>
            <a:off x="9347079" y="2441093"/>
            <a:ext cx="89125" cy="8488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7" name="Slide Number Placeholder 6">
            <a:extLst>
              <a:ext uri="{FF2B5EF4-FFF2-40B4-BE49-F238E27FC236}">
                <a16:creationId xmlns:a16="http://schemas.microsoft.com/office/drawing/2014/main" id="{4D2C988B-6378-3149-B96C-5F4755336835}"/>
              </a:ext>
            </a:extLst>
          </p:cNvPr>
          <p:cNvSpPr>
            <a:spLocks noGrp="1"/>
          </p:cNvSpPr>
          <p:nvPr>
            <p:ph type="sldNum" idx="12"/>
          </p:nvPr>
        </p:nvSpPr>
        <p:spPr/>
        <p:txBody>
          <a:bodyPr/>
          <a:lstStyle/>
          <a:p>
            <a:pPr defTabSz="609585"/>
            <a:fld id="{00000000-1234-1234-1234-123412341234}" type="slidenum">
              <a:rPr lang="en">
                <a:solidFill>
                  <a:srgbClr val="000000">
                    <a:tint val="75000"/>
                  </a:srgbClr>
                </a:solidFill>
                <a:latin typeface="Arial" panose="020B0604020202020204"/>
              </a:rPr>
              <a:pPr defTabSz="609585"/>
              <a:t>57</a:t>
            </a:fld>
            <a:endParaRPr lang="en">
              <a:solidFill>
                <a:srgbClr val="000000">
                  <a:tint val="75000"/>
                </a:srgbClr>
              </a:solidFill>
              <a:latin typeface="Arial" panose="020B0604020202020204"/>
            </a:endParaRPr>
          </a:p>
        </p:txBody>
      </p:sp>
      <p:sp>
        <p:nvSpPr>
          <p:cNvPr id="9" name="Rectangle 8">
            <a:extLst>
              <a:ext uri="{FF2B5EF4-FFF2-40B4-BE49-F238E27FC236}">
                <a16:creationId xmlns:a16="http://schemas.microsoft.com/office/drawing/2014/main" id="{8338697C-5EB3-9043-AC21-54190837BED0}"/>
              </a:ext>
            </a:extLst>
          </p:cNvPr>
          <p:cNvSpPr/>
          <p:nvPr/>
        </p:nvSpPr>
        <p:spPr>
          <a:xfrm>
            <a:off x="3088858" y="5749725"/>
            <a:ext cx="5781964" cy="7481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Arial" panose="020B0604020202020204"/>
            </a:endParaRPr>
          </a:p>
        </p:txBody>
      </p:sp>
    </p:spTree>
    <p:extLst>
      <p:ext uri="{BB962C8B-B14F-4D97-AF65-F5344CB8AC3E}">
        <p14:creationId xmlns:p14="http://schemas.microsoft.com/office/powerpoint/2010/main" val="263343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2" name="Title 1">
            <a:extLst>
              <a:ext uri="{FF2B5EF4-FFF2-40B4-BE49-F238E27FC236}">
                <a16:creationId xmlns:a16="http://schemas.microsoft.com/office/drawing/2014/main" id="{B75FC66F-4402-3340-BBA3-3F0B92290AA5}"/>
              </a:ext>
            </a:extLst>
          </p:cNvPr>
          <p:cNvSpPr>
            <a:spLocks noGrp="1"/>
          </p:cNvSpPr>
          <p:nvPr>
            <p:ph type="title"/>
          </p:nvPr>
        </p:nvSpPr>
        <p:spPr>
          <a:xfrm>
            <a:off x="415600" y="593367"/>
            <a:ext cx="6499107" cy="763600"/>
          </a:xfrm>
          <a:solidFill>
            <a:schemeClr val="bg1"/>
          </a:solidFill>
        </p:spPr>
        <p:txBody>
          <a:bodyPr/>
          <a:lstStyle/>
          <a:p>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How do we collect data from MANY sensors?</a:t>
            </a:r>
          </a:p>
        </p:txBody>
      </p:sp>
      <p:sp>
        <p:nvSpPr>
          <p:cNvPr id="3" name="Text Placeholder 2">
            <a:extLst>
              <a:ext uri="{FF2B5EF4-FFF2-40B4-BE49-F238E27FC236}">
                <a16:creationId xmlns:a16="http://schemas.microsoft.com/office/drawing/2014/main" id="{6EBDD437-CD5D-A444-BF26-2E411925A443}"/>
              </a:ext>
            </a:extLst>
          </p:cNvPr>
          <p:cNvSpPr>
            <a:spLocks noGrp="1"/>
          </p:cNvSpPr>
          <p:nvPr>
            <p:ph type="body" idx="1"/>
          </p:nvPr>
        </p:nvSpPr>
        <p:spPr>
          <a:xfrm>
            <a:off x="415600" y="1536633"/>
            <a:ext cx="6499107" cy="4555200"/>
          </a:xfrm>
          <a:solidFill>
            <a:schemeClr val="bg1"/>
          </a:solidFill>
        </p:spPr>
        <p:txBody>
          <a:bodyPr/>
          <a:lstStyle/>
          <a:p>
            <a:r>
              <a:rPr lang="en-US"/>
              <a:t>Manually collect measurements</a:t>
            </a:r>
          </a:p>
          <a:p>
            <a:pPr lvl="1"/>
            <a:r>
              <a:rPr lang="en-US"/>
              <a:t>Too much work</a:t>
            </a:r>
          </a:p>
          <a:p>
            <a:pPr marL="152394" indent="0">
              <a:buNone/>
            </a:pPr>
            <a:endParaRPr lang="en-US"/>
          </a:p>
          <a:p>
            <a:r>
              <a:rPr lang="en-US"/>
              <a:t>Connect it to </a:t>
            </a:r>
            <a:r>
              <a:rPr lang="en-US" err="1"/>
              <a:t>WiFi</a:t>
            </a:r>
            <a:r>
              <a:rPr lang="en-US"/>
              <a:t> (or Ethernet)</a:t>
            </a:r>
          </a:p>
          <a:p>
            <a:pPr lvl="1"/>
            <a:r>
              <a:rPr lang="en-US"/>
              <a:t>Too many separate networks</a:t>
            </a:r>
          </a:p>
          <a:p>
            <a:pPr marL="152394" indent="0">
              <a:buNone/>
            </a:pPr>
            <a:endParaRPr lang="en-US"/>
          </a:p>
          <a:p>
            <a:r>
              <a:rPr lang="en-US"/>
              <a:t>Pay for cellular access</a:t>
            </a:r>
          </a:p>
          <a:p>
            <a:pPr lvl="1"/>
            <a:r>
              <a:rPr lang="en-US"/>
              <a:t>Too expensive for many devices</a:t>
            </a:r>
          </a:p>
        </p:txBody>
      </p:sp>
      <p:grpSp>
        <p:nvGrpSpPr>
          <p:cNvPr id="6" name="Group 5">
            <a:extLst>
              <a:ext uri="{FF2B5EF4-FFF2-40B4-BE49-F238E27FC236}">
                <a16:creationId xmlns:a16="http://schemas.microsoft.com/office/drawing/2014/main" id="{64E6470C-04DC-3A45-BEF1-69CBEBA5DB6C}"/>
              </a:ext>
            </a:extLst>
          </p:cNvPr>
          <p:cNvGrpSpPr/>
          <p:nvPr/>
        </p:nvGrpSpPr>
        <p:grpSpPr>
          <a:xfrm>
            <a:off x="7103403" y="899088"/>
            <a:ext cx="3717687" cy="5583992"/>
            <a:chOff x="5327552" y="674316"/>
            <a:chExt cx="2788265" cy="4187994"/>
          </a:xfrm>
        </p:grpSpPr>
        <p:sp>
          <p:nvSpPr>
            <p:cNvPr id="22" name="Regular Pentagon 21">
              <a:extLst>
                <a:ext uri="{FF2B5EF4-FFF2-40B4-BE49-F238E27FC236}">
                  <a16:creationId xmlns:a16="http://schemas.microsoft.com/office/drawing/2014/main" id="{4C155B15-1C4A-E645-8543-2186310BC6B6}"/>
                </a:ext>
              </a:extLst>
            </p:cNvPr>
            <p:cNvSpPr/>
            <p:nvPr/>
          </p:nvSpPr>
          <p:spPr>
            <a:xfrm>
              <a:off x="5926913" y="3040876"/>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23" name="Regular Pentagon 22">
              <a:extLst>
                <a:ext uri="{FF2B5EF4-FFF2-40B4-BE49-F238E27FC236}">
                  <a16:creationId xmlns:a16="http://schemas.microsoft.com/office/drawing/2014/main" id="{751E34EE-5BAD-4646-8A65-231CDF81F72F}"/>
                </a:ext>
              </a:extLst>
            </p:cNvPr>
            <p:cNvSpPr/>
            <p:nvPr/>
          </p:nvSpPr>
          <p:spPr>
            <a:xfrm>
              <a:off x="5979215" y="2666242"/>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24" name="Regular Pentagon 23">
              <a:extLst>
                <a:ext uri="{FF2B5EF4-FFF2-40B4-BE49-F238E27FC236}">
                  <a16:creationId xmlns:a16="http://schemas.microsoft.com/office/drawing/2014/main" id="{562D58D9-4C2E-5245-A625-18B7B27F33E2}"/>
                </a:ext>
              </a:extLst>
            </p:cNvPr>
            <p:cNvSpPr/>
            <p:nvPr/>
          </p:nvSpPr>
          <p:spPr>
            <a:xfrm>
              <a:off x="5861350" y="3565594"/>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25" name="Regular Pentagon 24">
              <a:extLst>
                <a:ext uri="{FF2B5EF4-FFF2-40B4-BE49-F238E27FC236}">
                  <a16:creationId xmlns:a16="http://schemas.microsoft.com/office/drawing/2014/main" id="{BD662728-B175-854A-B8DD-E4DEADFB7871}"/>
                </a:ext>
              </a:extLst>
            </p:cNvPr>
            <p:cNvSpPr/>
            <p:nvPr/>
          </p:nvSpPr>
          <p:spPr>
            <a:xfrm>
              <a:off x="6203939" y="3332559"/>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26" name="Regular Pentagon 25">
              <a:extLst>
                <a:ext uri="{FF2B5EF4-FFF2-40B4-BE49-F238E27FC236}">
                  <a16:creationId xmlns:a16="http://schemas.microsoft.com/office/drawing/2014/main" id="{4CD2AF82-0B09-B24A-A574-A28FAB0E6045}"/>
                </a:ext>
              </a:extLst>
            </p:cNvPr>
            <p:cNvSpPr/>
            <p:nvPr/>
          </p:nvSpPr>
          <p:spPr>
            <a:xfrm>
              <a:off x="7106794" y="4160724"/>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27" name="Regular Pentagon 26">
              <a:extLst>
                <a:ext uri="{FF2B5EF4-FFF2-40B4-BE49-F238E27FC236}">
                  <a16:creationId xmlns:a16="http://schemas.microsoft.com/office/drawing/2014/main" id="{2617FA35-11D7-8442-8A02-74D6007A17F2}"/>
                </a:ext>
              </a:extLst>
            </p:cNvPr>
            <p:cNvSpPr/>
            <p:nvPr/>
          </p:nvSpPr>
          <p:spPr>
            <a:xfrm>
              <a:off x="6906089" y="2634412"/>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28" name="Regular Pentagon 27">
              <a:extLst>
                <a:ext uri="{FF2B5EF4-FFF2-40B4-BE49-F238E27FC236}">
                  <a16:creationId xmlns:a16="http://schemas.microsoft.com/office/drawing/2014/main" id="{ACFE5F57-6B0A-E449-AC01-021075884795}"/>
                </a:ext>
              </a:extLst>
            </p:cNvPr>
            <p:cNvSpPr/>
            <p:nvPr/>
          </p:nvSpPr>
          <p:spPr>
            <a:xfrm>
              <a:off x="6044794" y="4065588"/>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29" name="Regular Pentagon 28">
              <a:extLst>
                <a:ext uri="{FF2B5EF4-FFF2-40B4-BE49-F238E27FC236}">
                  <a16:creationId xmlns:a16="http://schemas.microsoft.com/office/drawing/2014/main" id="{7CF017CC-5302-6744-A994-005A1883E0EF}"/>
                </a:ext>
              </a:extLst>
            </p:cNvPr>
            <p:cNvSpPr/>
            <p:nvPr/>
          </p:nvSpPr>
          <p:spPr>
            <a:xfrm>
              <a:off x="6227954" y="2797014"/>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30" name="Regular Pentagon 29">
              <a:extLst>
                <a:ext uri="{FF2B5EF4-FFF2-40B4-BE49-F238E27FC236}">
                  <a16:creationId xmlns:a16="http://schemas.microsoft.com/office/drawing/2014/main" id="{EB4C19BC-1B9D-E44E-B1F3-9C371E6A35A5}"/>
                </a:ext>
              </a:extLst>
            </p:cNvPr>
            <p:cNvSpPr/>
            <p:nvPr/>
          </p:nvSpPr>
          <p:spPr>
            <a:xfrm>
              <a:off x="7297748" y="2875464"/>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31" name="Regular Pentagon 30">
              <a:extLst>
                <a:ext uri="{FF2B5EF4-FFF2-40B4-BE49-F238E27FC236}">
                  <a16:creationId xmlns:a16="http://schemas.microsoft.com/office/drawing/2014/main" id="{22A0AC1C-2669-6849-B947-4C9C89EB26E9}"/>
                </a:ext>
              </a:extLst>
            </p:cNvPr>
            <p:cNvSpPr/>
            <p:nvPr/>
          </p:nvSpPr>
          <p:spPr>
            <a:xfrm>
              <a:off x="6232581" y="4568875"/>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32" name="Regular Pentagon 31">
              <a:extLst>
                <a:ext uri="{FF2B5EF4-FFF2-40B4-BE49-F238E27FC236}">
                  <a16:creationId xmlns:a16="http://schemas.microsoft.com/office/drawing/2014/main" id="{878742D4-F34B-A746-9F6D-E8ABE957E286}"/>
                </a:ext>
              </a:extLst>
            </p:cNvPr>
            <p:cNvSpPr/>
            <p:nvPr/>
          </p:nvSpPr>
          <p:spPr>
            <a:xfrm>
              <a:off x="7023974" y="3692027"/>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33" name="Regular Pentagon 32">
              <a:extLst>
                <a:ext uri="{FF2B5EF4-FFF2-40B4-BE49-F238E27FC236}">
                  <a16:creationId xmlns:a16="http://schemas.microsoft.com/office/drawing/2014/main" id="{9728A5FE-8970-E74A-BDF2-E2B8BE94B727}"/>
                </a:ext>
              </a:extLst>
            </p:cNvPr>
            <p:cNvSpPr/>
            <p:nvPr/>
          </p:nvSpPr>
          <p:spPr>
            <a:xfrm>
              <a:off x="7035013" y="3173019"/>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34" name="Regular Pentagon 33">
              <a:extLst>
                <a:ext uri="{FF2B5EF4-FFF2-40B4-BE49-F238E27FC236}">
                  <a16:creationId xmlns:a16="http://schemas.microsoft.com/office/drawing/2014/main" id="{C7A02C67-80B0-BB4A-9A74-E8B62EA809A1}"/>
                </a:ext>
              </a:extLst>
            </p:cNvPr>
            <p:cNvSpPr/>
            <p:nvPr/>
          </p:nvSpPr>
          <p:spPr>
            <a:xfrm>
              <a:off x="7838733" y="3714595"/>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36" name="Regular Pentagon 35">
              <a:extLst>
                <a:ext uri="{FF2B5EF4-FFF2-40B4-BE49-F238E27FC236}">
                  <a16:creationId xmlns:a16="http://schemas.microsoft.com/office/drawing/2014/main" id="{A51DD38C-0673-1348-A076-9964A196EC85}"/>
                </a:ext>
              </a:extLst>
            </p:cNvPr>
            <p:cNvSpPr/>
            <p:nvPr/>
          </p:nvSpPr>
          <p:spPr>
            <a:xfrm>
              <a:off x="7872155" y="3114343"/>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38" name="Regular Pentagon 37">
              <a:extLst>
                <a:ext uri="{FF2B5EF4-FFF2-40B4-BE49-F238E27FC236}">
                  <a16:creationId xmlns:a16="http://schemas.microsoft.com/office/drawing/2014/main" id="{C6F6406E-3807-D04B-B382-47F10C8F9A52}"/>
                </a:ext>
              </a:extLst>
            </p:cNvPr>
            <p:cNvSpPr/>
            <p:nvPr/>
          </p:nvSpPr>
          <p:spPr>
            <a:xfrm>
              <a:off x="7369976" y="4568874"/>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39" name="Regular Pentagon 38">
              <a:extLst>
                <a:ext uri="{FF2B5EF4-FFF2-40B4-BE49-F238E27FC236}">
                  <a16:creationId xmlns:a16="http://schemas.microsoft.com/office/drawing/2014/main" id="{07F63AD9-13B6-A94E-BF31-41415183B60F}"/>
                </a:ext>
              </a:extLst>
            </p:cNvPr>
            <p:cNvSpPr/>
            <p:nvPr/>
          </p:nvSpPr>
          <p:spPr>
            <a:xfrm>
              <a:off x="7101857" y="4481044"/>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40" name="Regular Pentagon 39">
              <a:extLst>
                <a:ext uri="{FF2B5EF4-FFF2-40B4-BE49-F238E27FC236}">
                  <a16:creationId xmlns:a16="http://schemas.microsoft.com/office/drawing/2014/main" id="{781823E6-1809-654E-A1E3-30874589C26F}"/>
                </a:ext>
              </a:extLst>
            </p:cNvPr>
            <p:cNvSpPr/>
            <p:nvPr/>
          </p:nvSpPr>
          <p:spPr>
            <a:xfrm>
              <a:off x="7531757" y="2404196"/>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41" name="Regular Pentagon 40">
              <a:extLst>
                <a:ext uri="{FF2B5EF4-FFF2-40B4-BE49-F238E27FC236}">
                  <a16:creationId xmlns:a16="http://schemas.microsoft.com/office/drawing/2014/main" id="{0D5271F0-8EA6-8544-AD07-D1A0D0D2F3EC}"/>
                </a:ext>
              </a:extLst>
            </p:cNvPr>
            <p:cNvSpPr/>
            <p:nvPr/>
          </p:nvSpPr>
          <p:spPr>
            <a:xfrm>
              <a:off x="8048973" y="4149636"/>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58" name="Regular Pentagon 57">
              <a:extLst>
                <a:ext uri="{FF2B5EF4-FFF2-40B4-BE49-F238E27FC236}">
                  <a16:creationId xmlns:a16="http://schemas.microsoft.com/office/drawing/2014/main" id="{74C0102F-B75F-3043-BDF5-046C8DDD471F}"/>
                </a:ext>
              </a:extLst>
            </p:cNvPr>
            <p:cNvSpPr/>
            <p:nvPr/>
          </p:nvSpPr>
          <p:spPr>
            <a:xfrm>
              <a:off x="6687438" y="4798649"/>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59" name="Regular Pentagon 58">
              <a:extLst>
                <a:ext uri="{FF2B5EF4-FFF2-40B4-BE49-F238E27FC236}">
                  <a16:creationId xmlns:a16="http://schemas.microsoft.com/office/drawing/2014/main" id="{BF8B33D4-C889-1C4A-8227-9A4FF26AA3E2}"/>
                </a:ext>
              </a:extLst>
            </p:cNvPr>
            <p:cNvSpPr/>
            <p:nvPr/>
          </p:nvSpPr>
          <p:spPr>
            <a:xfrm>
              <a:off x="5442441" y="2969842"/>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61" name="Regular Pentagon 60">
              <a:extLst>
                <a:ext uri="{FF2B5EF4-FFF2-40B4-BE49-F238E27FC236}">
                  <a16:creationId xmlns:a16="http://schemas.microsoft.com/office/drawing/2014/main" id="{D88CFB1B-23A4-2445-ABD1-409989D190A9}"/>
                </a:ext>
              </a:extLst>
            </p:cNvPr>
            <p:cNvSpPr/>
            <p:nvPr/>
          </p:nvSpPr>
          <p:spPr>
            <a:xfrm>
              <a:off x="5594841" y="2432923"/>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62" name="Regular Pentagon 61">
              <a:extLst>
                <a:ext uri="{FF2B5EF4-FFF2-40B4-BE49-F238E27FC236}">
                  <a16:creationId xmlns:a16="http://schemas.microsoft.com/office/drawing/2014/main" id="{20BFABC6-8B90-D643-B910-F01C9A588FF2}"/>
                </a:ext>
              </a:extLst>
            </p:cNvPr>
            <p:cNvSpPr/>
            <p:nvPr/>
          </p:nvSpPr>
          <p:spPr>
            <a:xfrm>
              <a:off x="5327552" y="3565374"/>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63" name="Regular Pentagon 62">
              <a:extLst>
                <a:ext uri="{FF2B5EF4-FFF2-40B4-BE49-F238E27FC236}">
                  <a16:creationId xmlns:a16="http://schemas.microsoft.com/office/drawing/2014/main" id="{C88EF2ED-20F8-8841-B9FA-04AD11EDF2B2}"/>
                </a:ext>
              </a:extLst>
            </p:cNvPr>
            <p:cNvSpPr/>
            <p:nvPr/>
          </p:nvSpPr>
          <p:spPr>
            <a:xfrm>
              <a:off x="5594841" y="3917072"/>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64" name="Regular Pentagon 63">
              <a:extLst>
                <a:ext uri="{FF2B5EF4-FFF2-40B4-BE49-F238E27FC236}">
                  <a16:creationId xmlns:a16="http://schemas.microsoft.com/office/drawing/2014/main" id="{61EC3071-2696-C64C-A73D-8BCF611996A5}"/>
                </a:ext>
              </a:extLst>
            </p:cNvPr>
            <p:cNvSpPr/>
            <p:nvPr/>
          </p:nvSpPr>
          <p:spPr>
            <a:xfrm>
              <a:off x="6203939" y="1070751"/>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65" name="Regular Pentagon 64">
              <a:extLst>
                <a:ext uri="{FF2B5EF4-FFF2-40B4-BE49-F238E27FC236}">
                  <a16:creationId xmlns:a16="http://schemas.microsoft.com/office/drawing/2014/main" id="{84110A27-CB51-0844-B82B-17AEE5C44EC7}"/>
                </a:ext>
              </a:extLst>
            </p:cNvPr>
            <p:cNvSpPr/>
            <p:nvPr/>
          </p:nvSpPr>
          <p:spPr>
            <a:xfrm>
              <a:off x="6204566" y="742801"/>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66" name="Regular Pentagon 65">
              <a:extLst>
                <a:ext uri="{FF2B5EF4-FFF2-40B4-BE49-F238E27FC236}">
                  <a16:creationId xmlns:a16="http://schemas.microsoft.com/office/drawing/2014/main" id="{D5640333-F65F-924C-96AD-7979E79759A2}"/>
                </a:ext>
              </a:extLst>
            </p:cNvPr>
            <p:cNvSpPr/>
            <p:nvPr/>
          </p:nvSpPr>
          <p:spPr>
            <a:xfrm>
              <a:off x="6257906" y="1464290"/>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67" name="Regular Pentagon 66">
              <a:extLst>
                <a:ext uri="{FF2B5EF4-FFF2-40B4-BE49-F238E27FC236}">
                  <a16:creationId xmlns:a16="http://schemas.microsoft.com/office/drawing/2014/main" id="{79C4E42D-695F-3948-AC35-C787A9389F0D}"/>
                </a:ext>
              </a:extLst>
            </p:cNvPr>
            <p:cNvSpPr/>
            <p:nvPr/>
          </p:nvSpPr>
          <p:spPr>
            <a:xfrm>
              <a:off x="7162710" y="1267519"/>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68" name="Regular Pentagon 67">
              <a:extLst>
                <a:ext uri="{FF2B5EF4-FFF2-40B4-BE49-F238E27FC236}">
                  <a16:creationId xmlns:a16="http://schemas.microsoft.com/office/drawing/2014/main" id="{A8F24C4E-75E6-E64A-959C-DC6D9378831C}"/>
                </a:ext>
              </a:extLst>
            </p:cNvPr>
            <p:cNvSpPr/>
            <p:nvPr/>
          </p:nvSpPr>
          <p:spPr>
            <a:xfrm>
              <a:off x="6753689" y="674316"/>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69" name="Regular Pentagon 68">
              <a:extLst>
                <a:ext uri="{FF2B5EF4-FFF2-40B4-BE49-F238E27FC236}">
                  <a16:creationId xmlns:a16="http://schemas.microsoft.com/office/drawing/2014/main" id="{B3E79B53-CD1A-854E-A794-15615B4DC7AD}"/>
                </a:ext>
              </a:extLst>
            </p:cNvPr>
            <p:cNvSpPr/>
            <p:nvPr/>
          </p:nvSpPr>
          <p:spPr>
            <a:xfrm>
              <a:off x="6781323" y="1652379"/>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70" name="Regular Pentagon 69">
              <a:extLst>
                <a:ext uri="{FF2B5EF4-FFF2-40B4-BE49-F238E27FC236}">
                  <a16:creationId xmlns:a16="http://schemas.microsoft.com/office/drawing/2014/main" id="{C2DC51DE-191D-124E-8381-C4E684576B29}"/>
                </a:ext>
              </a:extLst>
            </p:cNvPr>
            <p:cNvSpPr/>
            <p:nvPr/>
          </p:nvSpPr>
          <p:spPr>
            <a:xfrm>
              <a:off x="6280380" y="2153948"/>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71" name="Regular Pentagon 70">
              <a:extLst>
                <a:ext uri="{FF2B5EF4-FFF2-40B4-BE49-F238E27FC236}">
                  <a16:creationId xmlns:a16="http://schemas.microsoft.com/office/drawing/2014/main" id="{49E9B975-E112-B849-ADA5-5AA97C357C0A}"/>
                </a:ext>
              </a:extLst>
            </p:cNvPr>
            <p:cNvSpPr/>
            <p:nvPr/>
          </p:nvSpPr>
          <p:spPr>
            <a:xfrm>
              <a:off x="7145348" y="915368"/>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72" name="Regular Pentagon 71">
              <a:extLst>
                <a:ext uri="{FF2B5EF4-FFF2-40B4-BE49-F238E27FC236}">
                  <a16:creationId xmlns:a16="http://schemas.microsoft.com/office/drawing/2014/main" id="{36F8451C-A454-0E4E-8C38-5B24DE0A5B95}"/>
                </a:ext>
              </a:extLst>
            </p:cNvPr>
            <p:cNvSpPr/>
            <p:nvPr/>
          </p:nvSpPr>
          <p:spPr>
            <a:xfrm>
              <a:off x="7010309" y="1830819"/>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73" name="Regular Pentagon 72">
              <a:extLst>
                <a:ext uri="{FF2B5EF4-FFF2-40B4-BE49-F238E27FC236}">
                  <a16:creationId xmlns:a16="http://schemas.microsoft.com/office/drawing/2014/main" id="{4661C6B6-1A2C-6B4B-A63F-16367B4FC320}"/>
                </a:ext>
              </a:extLst>
            </p:cNvPr>
            <p:cNvSpPr/>
            <p:nvPr/>
          </p:nvSpPr>
          <p:spPr>
            <a:xfrm>
              <a:off x="6714479" y="1007090"/>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grpSp>
      <p:sp>
        <p:nvSpPr>
          <p:cNvPr id="7" name="Slide Number Placeholder 6">
            <a:extLst>
              <a:ext uri="{FF2B5EF4-FFF2-40B4-BE49-F238E27FC236}">
                <a16:creationId xmlns:a16="http://schemas.microsoft.com/office/drawing/2014/main" id="{4D2C988B-6378-3149-B96C-5F4755336835}"/>
              </a:ext>
            </a:extLst>
          </p:cNvPr>
          <p:cNvSpPr>
            <a:spLocks noGrp="1"/>
          </p:cNvSpPr>
          <p:nvPr>
            <p:ph type="sldNum" idx="12"/>
          </p:nvPr>
        </p:nvSpPr>
        <p:spPr/>
        <p:txBody>
          <a:bodyPr/>
          <a:lstStyle/>
          <a:p>
            <a:pPr defTabSz="609585"/>
            <a:fld id="{00000000-1234-1234-1234-123412341234}" type="slidenum">
              <a:rPr lang="en">
                <a:solidFill>
                  <a:srgbClr val="000000">
                    <a:tint val="75000"/>
                  </a:srgbClr>
                </a:solidFill>
                <a:latin typeface="Arial" panose="020B0604020202020204"/>
              </a:rPr>
              <a:pPr defTabSz="609585"/>
              <a:t>58</a:t>
            </a:fld>
            <a:endParaRPr lang="en">
              <a:solidFill>
                <a:srgbClr val="000000">
                  <a:tint val="75000"/>
                </a:srgbClr>
              </a:solidFill>
              <a:latin typeface="Arial" panose="020B0604020202020204"/>
            </a:endParaRPr>
          </a:p>
        </p:txBody>
      </p:sp>
      <p:sp>
        <p:nvSpPr>
          <p:cNvPr id="42" name="Regular Pentagon 41">
            <a:extLst>
              <a:ext uri="{FF2B5EF4-FFF2-40B4-BE49-F238E27FC236}">
                <a16:creationId xmlns:a16="http://schemas.microsoft.com/office/drawing/2014/main" id="{B0062BA0-E247-1A4B-B99A-D928481B9EDC}"/>
              </a:ext>
            </a:extLst>
          </p:cNvPr>
          <p:cNvSpPr/>
          <p:nvPr/>
        </p:nvSpPr>
        <p:spPr>
          <a:xfrm>
            <a:off x="9550279" y="2644293"/>
            <a:ext cx="89125" cy="8488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43" name="Rectangle 42">
            <a:extLst>
              <a:ext uri="{FF2B5EF4-FFF2-40B4-BE49-F238E27FC236}">
                <a16:creationId xmlns:a16="http://schemas.microsoft.com/office/drawing/2014/main" id="{10E04BCD-A8A5-1449-B61D-E691EF0FB956}"/>
              </a:ext>
            </a:extLst>
          </p:cNvPr>
          <p:cNvSpPr/>
          <p:nvPr/>
        </p:nvSpPr>
        <p:spPr>
          <a:xfrm>
            <a:off x="840510" y="2244437"/>
            <a:ext cx="5781964" cy="7481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Arial" panose="020B0604020202020204"/>
            </a:endParaRPr>
          </a:p>
        </p:txBody>
      </p:sp>
      <p:sp>
        <p:nvSpPr>
          <p:cNvPr id="44" name="Rectangle 43">
            <a:extLst>
              <a:ext uri="{FF2B5EF4-FFF2-40B4-BE49-F238E27FC236}">
                <a16:creationId xmlns:a16="http://schemas.microsoft.com/office/drawing/2014/main" id="{BAD37EE1-6407-EC4A-9C31-51230F2673EB}"/>
              </a:ext>
            </a:extLst>
          </p:cNvPr>
          <p:cNvSpPr/>
          <p:nvPr/>
        </p:nvSpPr>
        <p:spPr>
          <a:xfrm>
            <a:off x="565233" y="3604635"/>
            <a:ext cx="5781964" cy="7481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Arial" panose="020B0604020202020204"/>
            </a:endParaRPr>
          </a:p>
        </p:txBody>
      </p:sp>
      <p:sp>
        <p:nvSpPr>
          <p:cNvPr id="45" name="Rectangle 44">
            <a:extLst>
              <a:ext uri="{FF2B5EF4-FFF2-40B4-BE49-F238E27FC236}">
                <a16:creationId xmlns:a16="http://schemas.microsoft.com/office/drawing/2014/main" id="{E518BC38-5BC7-C548-BA15-9F3193BF6B2D}"/>
              </a:ext>
            </a:extLst>
          </p:cNvPr>
          <p:cNvSpPr/>
          <p:nvPr/>
        </p:nvSpPr>
        <p:spPr>
          <a:xfrm>
            <a:off x="840510" y="4995233"/>
            <a:ext cx="5781964" cy="7481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Arial" panose="020B0604020202020204"/>
            </a:endParaRPr>
          </a:p>
        </p:txBody>
      </p:sp>
    </p:spTree>
    <p:extLst>
      <p:ext uri="{BB962C8B-B14F-4D97-AF65-F5344CB8AC3E}">
        <p14:creationId xmlns:p14="http://schemas.microsoft.com/office/powerpoint/2010/main" val="28503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4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2" name="Title 1">
            <a:extLst>
              <a:ext uri="{FF2B5EF4-FFF2-40B4-BE49-F238E27FC236}">
                <a16:creationId xmlns:a16="http://schemas.microsoft.com/office/drawing/2014/main" id="{B75FC66F-4402-3340-BBA3-3F0B92290AA5}"/>
              </a:ext>
            </a:extLst>
          </p:cNvPr>
          <p:cNvSpPr>
            <a:spLocks noGrp="1"/>
          </p:cNvSpPr>
          <p:nvPr>
            <p:ph type="title"/>
          </p:nvPr>
        </p:nvSpPr>
        <p:spPr>
          <a:xfrm>
            <a:off x="415600" y="593367"/>
            <a:ext cx="6499107" cy="763600"/>
          </a:xfrm>
          <a:solidFill>
            <a:schemeClr val="bg1"/>
          </a:solidFill>
        </p:spPr>
        <p:txBody>
          <a:bodyPr/>
          <a:lstStyle/>
          <a:p>
            <a:r>
              <a:rPr lang="en-US" sz="2667">
                <a:solidFill>
                  <a:schemeClr val="tx1"/>
                </a:solidFill>
                <a:latin typeface="Tahoma" panose="020B0604030504040204" pitchFamily="34" charset="0"/>
                <a:ea typeface="Tahoma" panose="020B0604030504040204" pitchFamily="34" charset="0"/>
                <a:cs typeface="Tahoma" panose="020B0604030504040204" pitchFamily="34" charset="0"/>
              </a:rPr>
              <a:t>We need another network option</a:t>
            </a:r>
          </a:p>
        </p:txBody>
      </p:sp>
      <p:sp>
        <p:nvSpPr>
          <p:cNvPr id="3" name="Text Placeholder 2">
            <a:extLst>
              <a:ext uri="{FF2B5EF4-FFF2-40B4-BE49-F238E27FC236}">
                <a16:creationId xmlns:a16="http://schemas.microsoft.com/office/drawing/2014/main" id="{6EBDD437-CD5D-A444-BF26-2E411925A443}"/>
              </a:ext>
            </a:extLst>
          </p:cNvPr>
          <p:cNvSpPr>
            <a:spLocks noGrp="1"/>
          </p:cNvSpPr>
          <p:nvPr>
            <p:ph type="body" idx="1"/>
          </p:nvPr>
        </p:nvSpPr>
        <p:spPr>
          <a:xfrm>
            <a:off x="415600" y="1536633"/>
            <a:ext cx="6499107" cy="4555200"/>
          </a:xfrm>
          <a:solidFill>
            <a:schemeClr val="bg1"/>
          </a:solidFill>
        </p:spPr>
        <p:txBody>
          <a:bodyPr/>
          <a:lstStyle/>
          <a:p>
            <a:pPr marL="152394" indent="0">
              <a:buNone/>
            </a:pPr>
            <a:r>
              <a:rPr lang="en-US" sz="2400">
                <a:latin typeface="+mj-lt"/>
              </a:rPr>
              <a:t>Requirements:</a:t>
            </a:r>
          </a:p>
          <a:p>
            <a:pPr marL="152394" indent="0">
              <a:buNone/>
            </a:pPr>
            <a:endParaRPr lang="en-US" sz="2400">
              <a:latin typeface="+mj-lt"/>
            </a:endParaRPr>
          </a:p>
          <a:p>
            <a:r>
              <a:rPr lang="en-US" sz="2400">
                <a:latin typeface="+mj-lt"/>
              </a:rPr>
              <a:t>Wide area of coverage</a:t>
            </a:r>
          </a:p>
          <a:p>
            <a:pPr lvl="1">
              <a:spcBef>
                <a:spcPts val="1067"/>
              </a:spcBef>
            </a:pPr>
            <a:r>
              <a:rPr lang="en-US" sz="2133">
                <a:latin typeface="+mj-lt"/>
              </a:rPr>
              <a:t>Deploy fewer gateways</a:t>
            </a:r>
          </a:p>
          <a:p>
            <a:endParaRPr lang="en-US" sz="2400">
              <a:latin typeface="+mj-lt"/>
            </a:endParaRPr>
          </a:p>
          <a:p>
            <a:r>
              <a:rPr lang="en-US" sz="2400">
                <a:latin typeface="+mj-lt"/>
              </a:rPr>
              <a:t>Low power</a:t>
            </a:r>
          </a:p>
          <a:p>
            <a:pPr lvl="1">
              <a:spcBef>
                <a:spcPts val="1067"/>
              </a:spcBef>
            </a:pPr>
            <a:r>
              <a:rPr lang="en-US" sz="2133">
                <a:latin typeface="+mj-lt"/>
              </a:rPr>
              <a:t>So we can deploy on batteries</a:t>
            </a:r>
          </a:p>
          <a:p>
            <a:pPr lvl="1">
              <a:spcBef>
                <a:spcPts val="1067"/>
              </a:spcBef>
            </a:pPr>
            <a:endParaRPr lang="en-US" sz="2133">
              <a:latin typeface="+mj-lt"/>
            </a:endParaRPr>
          </a:p>
          <a:p>
            <a:pPr>
              <a:spcBef>
                <a:spcPts val="1067"/>
              </a:spcBef>
            </a:pPr>
            <a:r>
              <a:rPr lang="en-US" sz="2400">
                <a:latin typeface="+mj-lt"/>
              </a:rPr>
              <a:t>Doesn’t need high throughput</a:t>
            </a:r>
          </a:p>
          <a:p>
            <a:pPr lvl="1">
              <a:spcBef>
                <a:spcPts val="1067"/>
              </a:spcBef>
            </a:pPr>
            <a:r>
              <a:rPr lang="en-US" sz="2133">
                <a:latin typeface="+mj-lt"/>
              </a:rPr>
              <a:t>Sensor data is relatively small</a:t>
            </a:r>
          </a:p>
        </p:txBody>
      </p:sp>
      <p:grpSp>
        <p:nvGrpSpPr>
          <p:cNvPr id="6" name="Group 5">
            <a:extLst>
              <a:ext uri="{FF2B5EF4-FFF2-40B4-BE49-F238E27FC236}">
                <a16:creationId xmlns:a16="http://schemas.microsoft.com/office/drawing/2014/main" id="{64E6470C-04DC-3A45-BEF1-69CBEBA5DB6C}"/>
              </a:ext>
            </a:extLst>
          </p:cNvPr>
          <p:cNvGrpSpPr/>
          <p:nvPr/>
        </p:nvGrpSpPr>
        <p:grpSpPr>
          <a:xfrm>
            <a:off x="7103403" y="899088"/>
            <a:ext cx="3717687" cy="5583992"/>
            <a:chOff x="5327552" y="674316"/>
            <a:chExt cx="2788265" cy="4187994"/>
          </a:xfrm>
        </p:grpSpPr>
        <p:sp>
          <p:nvSpPr>
            <p:cNvPr id="22" name="Regular Pentagon 21">
              <a:extLst>
                <a:ext uri="{FF2B5EF4-FFF2-40B4-BE49-F238E27FC236}">
                  <a16:creationId xmlns:a16="http://schemas.microsoft.com/office/drawing/2014/main" id="{4C155B15-1C4A-E645-8543-2186310BC6B6}"/>
                </a:ext>
              </a:extLst>
            </p:cNvPr>
            <p:cNvSpPr/>
            <p:nvPr/>
          </p:nvSpPr>
          <p:spPr>
            <a:xfrm>
              <a:off x="5926913" y="3040876"/>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23" name="Regular Pentagon 22">
              <a:extLst>
                <a:ext uri="{FF2B5EF4-FFF2-40B4-BE49-F238E27FC236}">
                  <a16:creationId xmlns:a16="http://schemas.microsoft.com/office/drawing/2014/main" id="{751E34EE-5BAD-4646-8A65-231CDF81F72F}"/>
                </a:ext>
              </a:extLst>
            </p:cNvPr>
            <p:cNvSpPr/>
            <p:nvPr/>
          </p:nvSpPr>
          <p:spPr>
            <a:xfrm>
              <a:off x="5979215" y="2666242"/>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24" name="Regular Pentagon 23">
              <a:extLst>
                <a:ext uri="{FF2B5EF4-FFF2-40B4-BE49-F238E27FC236}">
                  <a16:creationId xmlns:a16="http://schemas.microsoft.com/office/drawing/2014/main" id="{562D58D9-4C2E-5245-A625-18B7B27F33E2}"/>
                </a:ext>
              </a:extLst>
            </p:cNvPr>
            <p:cNvSpPr/>
            <p:nvPr/>
          </p:nvSpPr>
          <p:spPr>
            <a:xfrm>
              <a:off x="5861350" y="3565594"/>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25" name="Regular Pentagon 24">
              <a:extLst>
                <a:ext uri="{FF2B5EF4-FFF2-40B4-BE49-F238E27FC236}">
                  <a16:creationId xmlns:a16="http://schemas.microsoft.com/office/drawing/2014/main" id="{BD662728-B175-854A-B8DD-E4DEADFB7871}"/>
                </a:ext>
              </a:extLst>
            </p:cNvPr>
            <p:cNvSpPr/>
            <p:nvPr/>
          </p:nvSpPr>
          <p:spPr>
            <a:xfrm>
              <a:off x="6203939" y="3332559"/>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26" name="Regular Pentagon 25">
              <a:extLst>
                <a:ext uri="{FF2B5EF4-FFF2-40B4-BE49-F238E27FC236}">
                  <a16:creationId xmlns:a16="http://schemas.microsoft.com/office/drawing/2014/main" id="{4CD2AF82-0B09-B24A-A574-A28FAB0E6045}"/>
                </a:ext>
              </a:extLst>
            </p:cNvPr>
            <p:cNvSpPr/>
            <p:nvPr/>
          </p:nvSpPr>
          <p:spPr>
            <a:xfrm>
              <a:off x="7106794" y="4160724"/>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27" name="Regular Pentagon 26">
              <a:extLst>
                <a:ext uri="{FF2B5EF4-FFF2-40B4-BE49-F238E27FC236}">
                  <a16:creationId xmlns:a16="http://schemas.microsoft.com/office/drawing/2014/main" id="{2617FA35-11D7-8442-8A02-74D6007A17F2}"/>
                </a:ext>
              </a:extLst>
            </p:cNvPr>
            <p:cNvSpPr/>
            <p:nvPr/>
          </p:nvSpPr>
          <p:spPr>
            <a:xfrm>
              <a:off x="6906089" y="2634412"/>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28" name="Regular Pentagon 27">
              <a:extLst>
                <a:ext uri="{FF2B5EF4-FFF2-40B4-BE49-F238E27FC236}">
                  <a16:creationId xmlns:a16="http://schemas.microsoft.com/office/drawing/2014/main" id="{ACFE5F57-6B0A-E449-AC01-021075884795}"/>
                </a:ext>
              </a:extLst>
            </p:cNvPr>
            <p:cNvSpPr/>
            <p:nvPr/>
          </p:nvSpPr>
          <p:spPr>
            <a:xfrm>
              <a:off x="6044794" y="4065588"/>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29" name="Regular Pentagon 28">
              <a:extLst>
                <a:ext uri="{FF2B5EF4-FFF2-40B4-BE49-F238E27FC236}">
                  <a16:creationId xmlns:a16="http://schemas.microsoft.com/office/drawing/2014/main" id="{7CF017CC-5302-6744-A994-005A1883E0EF}"/>
                </a:ext>
              </a:extLst>
            </p:cNvPr>
            <p:cNvSpPr/>
            <p:nvPr/>
          </p:nvSpPr>
          <p:spPr>
            <a:xfrm>
              <a:off x="6227954" y="2797014"/>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30" name="Regular Pentagon 29">
              <a:extLst>
                <a:ext uri="{FF2B5EF4-FFF2-40B4-BE49-F238E27FC236}">
                  <a16:creationId xmlns:a16="http://schemas.microsoft.com/office/drawing/2014/main" id="{EB4C19BC-1B9D-E44E-B1F3-9C371E6A35A5}"/>
                </a:ext>
              </a:extLst>
            </p:cNvPr>
            <p:cNvSpPr/>
            <p:nvPr/>
          </p:nvSpPr>
          <p:spPr>
            <a:xfrm>
              <a:off x="7297748" y="2875464"/>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31" name="Regular Pentagon 30">
              <a:extLst>
                <a:ext uri="{FF2B5EF4-FFF2-40B4-BE49-F238E27FC236}">
                  <a16:creationId xmlns:a16="http://schemas.microsoft.com/office/drawing/2014/main" id="{22A0AC1C-2669-6849-B947-4C9C89EB26E9}"/>
                </a:ext>
              </a:extLst>
            </p:cNvPr>
            <p:cNvSpPr/>
            <p:nvPr/>
          </p:nvSpPr>
          <p:spPr>
            <a:xfrm>
              <a:off x="6232581" y="4568875"/>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32" name="Regular Pentagon 31">
              <a:extLst>
                <a:ext uri="{FF2B5EF4-FFF2-40B4-BE49-F238E27FC236}">
                  <a16:creationId xmlns:a16="http://schemas.microsoft.com/office/drawing/2014/main" id="{878742D4-F34B-A746-9F6D-E8ABE957E286}"/>
                </a:ext>
              </a:extLst>
            </p:cNvPr>
            <p:cNvSpPr/>
            <p:nvPr/>
          </p:nvSpPr>
          <p:spPr>
            <a:xfrm>
              <a:off x="7023974" y="3692027"/>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33" name="Regular Pentagon 32">
              <a:extLst>
                <a:ext uri="{FF2B5EF4-FFF2-40B4-BE49-F238E27FC236}">
                  <a16:creationId xmlns:a16="http://schemas.microsoft.com/office/drawing/2014/main" id="{9728A5FE-8970-E74A-BDF2-E2B8BE94B727}"/>
                </a:ext>
              </a:extLst>
            </p:cNvPr>
            <p:cNvSpPr/>
            <p:nvPr/>
          </p:nvSpPr>
          <p:spPr>
            <a:xfrm>
              <a:off x="7035013" y="3173019"/>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34" name="Regular Pentagon 33">
              <a:extLst>
                <a:ext uri="{FF2B5EF4-FFF2-40B4-BE49-F238E27FC236}">
                  <a16:creationId xmlns:a16="http://schemas.microsoft.com/office/drawing/2014/main" id="{C7A02C67-80B0-BB4A-9A74-E8B62EA809A1}"/>
                </a:ext>
              </a:extLst>
            </p:cNvPr>
            <p:cNvSpPr/>
            <p:nvPr/>
          </p:nvSpPr>
          <p:spPr>
            <a:xfrm>
              <a:off x="7838733" y="3714595"/>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36" name="Regular Pentagon 35">
              <a:extLst>
                <a:ext uri="{FF2B5EF4-FFF2-40B4-BE49-F238E27FC236}">
                  <a16:creationId xmlns:a16="http://schemas.microsoft.com/office/drawing/2014/main" id="{A51DD38C-0673-1348-A076-9964A196EC85}"/>
                </a:ext>
              </a:extLst>
            </p:cNvPr>
            <p:cNvSpPr/>
            <p:nvPr/>
          </p:nvSpPr>
          <p:spPr>
            <a:xfrm>
              <a:off x="7872155" y="3114343"/>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38" name="Regular Pentagon 37">
              <a:extLst>
                <a:ext uri="{FF2B5EF4-FFF2-40B4-BE49-F238E27FC236}">
                  <a16:creationId xmlns:a16="http://schemas.microsoft.com/office/drawing/2014/main" id="{C6F6406E-3807-D04B-B382-47F10C8F9A52}"/>
                </a:ext>
              </a:extLst>
            </p:cNvPr>
            <p:cNvSpPr/>
            <p:nvPr/>
          </p:nvSpPr>
          <p:spPr>
            <a:xfrm>
              <a:off x="7369976" y="4568874"/>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39" name="Regular Pentagon 38">
              <a:extLst>
                <a:ext uri="{FF2B5EF4-FFF2-40B4-BE49-F238E27FC236}">
                  <a16:creationId xmlns:a16="http://schemas.microsoft.com/office/drawing/2014/main" id="{07F63AD9-13B6-A94E-BF31-41415183B60F}"/>
                </a:ext>
              </a:extLst>
            </p:cNvPr>
            <p:cNvSpPr/>
            <p:nvPr/>
          </p:nvSpPr>
          <p:spPr>
            <a:xfrm>
              <a:off x="7101857" y="4481044"/>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40" name="Regular Pentagon 39">
              <a:extLst>
                <a:ext uri="{FF2B5EF4-FFF2-40B4-BE49-F238E27FC236}">
                  <a16:creationId xmlns:a16="http://schemas.microsoft.com/office/drawing/2014/main" id="{781823E6-1809-654E-A1E3-30874589C26F}"/>
                </a:ext>
              </a:extLst>
            </p:cNvPr>
            <p:cNvSpPr/>
            <p:nvPr/>
          </p:nvSpPr>
          <p:spPr>
            <a:xfrm>
              <a:off x="7531757" y="2404196"/>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41" name="Regular Pentagon 40">
              <a:extLst>
                <a:ext uri="{FF2B5EF4-FFF2-40B4-BE49-F238E27FC236}">
                  <a16:creationId xmlns:a16="http://schemas.microsoft.com/office/drawing/2014/main" id="{0D5271F0-8EA6-8544-AD07-D1A0D0D2F3EC}"/>
                </a:ext>
              </a:extLst>
            </p:cNvPr>
            <p:cNvSpPr/>
            <p:nvPr/>
          </p:nvSpPr>
          <p:spPr>
            <a:xfrm>
              <a:off x="8048973" y="4149636"/>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58" name="Regular Pentagon 57">
              <a:extLst>
                <a:ext uri="{FF2B5EF4-FFF2-40B4-BE49-F238E27FC236}">
                  <a16:creationId xmlns:a16="http://schemas.microsoft.com/office/drawing/2014/main" id="{74C0102F-B75F-3043-BDF5-046C8DDD471F}"/>
                </a:ext>
              </a:extLst>
            </p:cNvPr>
            <p:cNvSpPr/>
            <p:nvPr/>
          </p:nvSpPr>
          <p:spPr>
            <a:xfrm>
              <a:off x="6687438" y="4798649"/>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59" name="Regular Pentagon 58">
              <a:extLst>
                <a:ext uri="{FF2B5EF4-FFF2-40B4-BE49-F238E27FC236}">
                  <a16:creationId xmlns:a16="http://schemas.microsoft.com/office/drawing/2014/main" id="{BF8B33D4-C889-1C4A-8227-9A4FF26AA3E2}"/>
                </a:ext>
              </a:extLst>
            </p:cNvPr>
            <p:cNvSpPr/>
            <p:nvPr/>
          </p:nvSpPr>
          <p:spPr>
            <a:xfrm>
              <a:off x="5442441" y="2969842"/>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61" name="Regular Pentagon 60">
              <a:extLst>
                <a:ext uri="{FF2B5EF4-FFF2-40B4-BE49-F238E27FC236}">
                  <a16:creationId xmlns:a16="http://schemas.microsoft.com/office/drawing/2014/main" id="{D88CFB1B-23A4-2445-ABD1-409989D190A9}"/>
                </a:ext>
              </a:extLst>
            </p:cNvPr>
            <p:cNvSpPr/>
            <p:nvPr/>
          </p:nvSpPr>
          <p:spPr>
            <a:xfrm>
              <a:off x="5594841" y="2432923"/>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62" name="Regular Pentagon 61">
              <a:extLst>
                <a:ext uri="{FF2B5EF4-FFF2-40B4-BE49-F238E27FC236}">
                  <a16:creationId xmlns:a16="http://schemas.microsoft.com/office/drawing/2014/main" id="{20BFABC6-8B90-D643-B910-F01C9A588FF2}"/>
                </a:ext>
              </a:extLst>
            </p:cNvPr>
            <p:cNvSpPr/>
            <p:nvPr/>
          </p:nvSpPr>
          <p:spPr>
            <a:xfrm>
              <a:off x="5327552" y="3565374"/>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63" name="Regular Pentagon 62">
              <a:extLst>
                <a:ext uri="{FF2B5EF4-FFF2-40B4-BE49-F238E27FC236}">
                  <a16:creationId xmlns:a16="http://schemas.microsoft.com/office/drawing/2014/main" id="{C88EF2ED-20F8-8841-B9FA-04AD11EDF2B2}"/>
                </a:ext>
              </a:extLst>
            </p:cNvPr>
            <p:cNvSpPr/>
            <p:nvPr/>
          </p:nvSpPr>
          <p:spPr>
            <a:xfrm>
              <a:off x="5594841" y="3917072"/>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64" name="Regular Pentagon 63">
              <a:extLst>
                <a:ext uri="{FF2B5EF4-FFF2-40B4-BE49-F238E27FC236}">
                  <a16:creationId xmlns:a16="http://schemas.microsoft.com/office/drawing/2014/main" id="{61EC3071-2696-C64C-A73D-8BCF611996A5}"/>
                </a:ext>
              </a:extLst>
            </p:cNvPr>
            <p:cNvSpPr/>
            <p:nvPr/>
          </p:nvSpPr>
          <p:spPr>
            <a:xfrm>
              <a:off x="6203939" y="1070751"/>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65" name="Regular Pentagon 64">
              <a:extLst>
                <a:ext uri="{FF2B5EF4-FFF2-40B4-BE49-F238E27FC236}">
                  <a16:creationId xmlns:a16="http://schemas.microsoft.com/office/drawing/2014/main" id="{84110A27-CB51-0844-B82B-17AEE5C44EC7}"/>
                </a:ext>
              </a:extLst>
            </p:cNvPr>
            <p:cNvSpPr/>
            <p:nvPr/>
          </p:nvSpPr>
          <p:spPr>
            <a:xfrm>
              <a:off x="6204566" y="742801"/>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66" name="Regular Pentagon 65">
              <a:extLst>
                <a:ext uri="{FF2B5EF4-FFF2-40B4-BE49-F238E27FC236}">
                  <a16:creationId xmlns:a16="http://schemas.microsoft.com/office/drawing/2014/main" id="{D5640333-F65F-924C-96AD-7979E79759A2}"/>
                </a:ext>
              </a:extLst>
            </p:cNvPr>
            <p:cNvSpPr/>
            <p:nvPr/>
          </p:nvSpPr>
          <p:spPr>
            <a:xfrm>
              <a:off x="6257906" y="1464290"/>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67" name="Regular Pentagon 66">
              <a:extLst>
                <a:ext uri="{FF2B5EF4-FFF2-40B4-BE49-F238E27FC236}">
                  <a16:creationId xmlns:a16="http://schemas.microsoft.com/office/drawing/2014/main" id="{79C4E42D-695F-3948-AC35-C787A9389F0D}"/>
                </a:ext>
              </a:extLst>
            </p:cNvPr>
            <p:cNvSpPr/>
            <p:nvPr/>
          </p:nvSpPr>
          <p:spPr>
            <a:xfrm>
              <a:off x="7162710" y="1267519"/>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68" name="Regular Pentagon 67">
              <a:extLst>
                <a:ext uri="{FF2B5EF4-FFF2-40B4-BE49-F238E27FC236}">
                  <a16:creationId xmlns:a16="http://schemas.microsoft.com/office/drawing/2014/main" id="{A8F24C4E-75E6-E64A-959C-DC6D9378831C}"/>
                </a:ext>
              </a:extLst>
            </p:cNvPr>
            <p:cNvSpPr/>
            <p:nvPr/>
          </p:nvSpPr>
          <p:spPr>
            <a:xfrm>
              <a:off x="6753689" y="674316"/>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69" name="Regular Pentagon 68">
              <a:extLst>
                <a:ext uri="{FF2B5EF4-FFF2-40B4-BE49-F238E27FC236}">
                  <a16:creationId xmlns:a16="http://schemas.microsoft.com/office/drawing/2014/main" id="{B3E79B53-CD1A-854E-A794-15615B4DC7AD}"/>
                </a:ext>
              </a:extLst>
            </p:cNvPr>
            <p:cNvSpPr/>
            <p:nvPr/>
          </p:nvSpPr>
          <p:spPr>
            <a:xfrm>
              <a:off x="6781323" y="1652379"/>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70" name="Regular Pentagon 69">
              <a:extLst>
                <a:ext uri="{FF2B5EF4-FFF2-40B4-BE49-F238E27FC236}">
                  <a16:creationId xmlns:a16="http://schemas.microsoft.com/office/drawing/2014/main" id="{C2DC51DE-191D-124E-8381-C4E684576B29}"/>
                </a:ext>
              </a:extLst>
            </p:cNvPr>
            <p:cNvSpPr/>
            <p:nvPr/>
          </p:nvSpPr>
          <p:spPr>
            <a:xfrm>
              <a:off x="6280380" y="2153948"/>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71" name="Regular Pentagon 70">
              <a:extLst>
                <a:ext uri="{FF2B5EF4-FFF2-40B4-BE49-F238E27FC236}">
                  <a16:creationId xmlns:a16="http://schemas.microsoft.com/office/drawing/2014/main" id="{49E9B975-E112-B849-ADA5-5AA97C357C0A}"/>
                </a:ext>
              </a:extLst>
            </p:cNvPr>
            <p:cNvSpPr/>
            <p:nvPr/>
          </p:nvSpPr>
          <p:spPr>
            <a:xfrm>
              <a:off x="7145348" y="915368"/>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72" name="Regular Pentagon 71">
              <a:extLst>
                <a:ext uri="{FF2B5EF4-FFF2-40B4-BE49-F238E27FC236}">
                  <a16:creationId xmlns:a16="http://schemas.microsoft.com/office/drawing/2014/main" id="{36F8451C-A454-0E4E-8C38-5B24DE0A5B95}"/>
                </a:ext>
              </a:extLst>
            </p:cNvPr>
            <p:cNvSpPr/>
            <p:nvPr/>
          </p:nvSpPr>
          <p:spPr>
            <a:xfrm>
              <a:off x="7010309" y="1830819"/>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
          <p:nvSpPr>
            <p:cNvPr id="73" name="Regular Pentagon 72">
              <a:extLst>
                <a:ext uri="{FF2B5EF4-FFF2-40B4-BE49-F238E27FC236}">
                  <a16:creationId xmlns:a16="http://schemas.microsoft.com/office/drawing/2014/main" id="{4661C6B6-1A2C-6B4B-A63F-16367B4FC320}"/>
                </a:ext>
              </a:extLst>
            </p:cNvPr>
            <p:cNvSpPr/>
            <p:nvPr/>
          </p:nvSpPr>
          <p:spPr>
            <a:xfrm>
              <a:off x="6714479" y="1007090"/>
              <a:ext cx="66844" cy="6366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grpSp>
      <p:sp>
        <p:nvSpPr>
          <p:cNvPr id="7" name="Slide Number Placeholder 6">
            <a:extLst>
              <a:ext uri="{FF2B5EF4-FFF2-40B4-BE49-F238E27FC236}">
                <a16:creationId xmlns:a16="http://schemas.microsoft.com/office/drawing/2014/main" id="{4D2C988B-6378-3149-B96C-5F4755336835}"/>
              </a:ext>
            </a:extLst>
          </p:cNvPr>
          <p:cNvSpPr>
            <a:spLocks noGrp="1"/>
          </p:cNvSpPr>
          <p:nvPr>
            <p:ph type="sldNum" idx="12"/>
          </p:nvPr>
        </p:nvSpPr>
        <p:spPr/>
        <p:txBody>
          <a:bodyPr/>
          <a:lstStyle/>
          <a:p>
            <a:pPr defTabSz="609585"/>
            <a:fld id="{00000000-1234-1234-1234-123412341234}" type="slidenum">
              <a:rPr lang="en">
                <a:solidFill>
                  <a:srgbClr val="000000">
                    <a:tint val="75000"/>
                  </a:srgbClr>
                </a:solidFill>
                <a:latin typeface="Arial" panose="020B0604020202020204"/>
              </a:rPr>
              <a:pPr defTabSz="609585"/>
              <a:t>59</a:t>
            </a:fld>
            <a:endParaRPr lang="en">
              <a:solidFill>
                <a:srgbClr val="000000">
                  <a:tint val="75000"/>
                </a:srgbClr>
              </a:solidFill>
              <a:latin typeface="Arial" panose="020B0604020202020204"/>
            </a:endParaRPr>
          </a:p>
        </p:txBody>
      </p:sp>
      <p:sp>
        <p:nvSpPr>
          <p:cNvPr id="42" name="Regular Pentagon 41">
            <a:extLst>
              <a:ext uri="{FF2B5EF4-FFF2-40B4-BE49-F238E27FC236}">
                <a16:creationId xmlns:a16="http://schemas.microsoft.com/office/drawing/2014/main" id="{B0062BA0-E247-1A4B-B99A-D928481B9EDC}"/>
              </a:ext>
            </a:extLst>
          </p:cNvPr>
          <p:cNvSpPr/>
          <p:nvPr/>
        </p:nvSpPr>
        <p:spPr>
          <a:xfrm>
            <a:off x="9550279" y="2644293"/>
            <a:ext cx="89125" cy="84881"/>
          </a:xfrm>
          <a:prstGeom prst="pentagon">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prstClr val="white"/>
              </a:solidFill>
              <a:latin typeface="Arial" panose="020B0604020202020204"/>
            </a:endParaRPr>
          </a:p>
        </p:txBody>
      </p:sp>
    </p:spTree>
    <p:extLst>
      <p:ext uri="{BB962C8B-B14F-4D97-AF65-F5344CB8AC3E}">
        <p14:creationId xmlns:p14="http://schemas.microsoft.com/office/powerpoint/2010/main" val="2323018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t>“Life Cycle” of MAC Protocols</a:t>
            </a:r>
            <a:endParaRPr lang="en-SG"/>
          </a:p>
        </p:txBody>
      </p:sp>
      <p:cxnSp>
        <p:nvCxnSpPr>
          <p:cNvPr id="7" name="Straight Arrow Connector 6"/>
          <p:cNvCxnSpPr/>
          <p:nvPr/>
        </p:nvCxnSpPr>
        <p:spPr>
          <a:xfrm flipV="1">
            <a:off x="2279650" y="2133600"/>
            <a:ext cx="7632700"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2782889" y="1628776"/>
            <a:ext cx="865187" cy="5762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t>(4)</a:t>
            </a:r>
            <a:endParaRPr lang="en-SG" sz="1600"/>
          </a:p>
        </p:txBody>
      </p:sp>
      <p:sp>
        <p:nvSpPr>
          <p:cNvPr id="9" name="Rounded Rectangle 8"/>
          <p:cNvSpPr/>
          <p:nvPr/>
        </p:nvSpPr>
        <p:spPr>
          <a:xfrm>
            <a:off x="3648076" y="1628776"/>
            <a:ext cx="1008063" cy="57626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t>(1) – (3)</a:t>
            </a:r>
            <a:endParaRPr lang="en-SG" sz="1600"/>
          </a:p>
        </p:txBody>
      </p:sp>
      <p:sp>
        <p:nvSpPr>
          <p:cNvPr id="10" name="Rounded Rectangle 9"/>
          <p:cNvSpPr/>
          <p:nvPr/>
        </p:nvSpPr>
        <p:spPr>
          <a:xfrm>
            <a:off x="4656138" y="1628776"/>
            <a:ext cx="863600" cy="5762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t>(4)</a:t>
            </a:r>
            <a:endParaRPr lang="en-SG" sz="1600"/>
          </a:p>
        </p:txBody>
      </p:sp>
      <p:sp>
        <p:nvSpPr>
          <p:cNvPr id="11" name="Rounded Rectangle 10"/>
          <p:cNvSpPr/>
          <p:nvPr/>
        </p:nvSpPr>
        <p:spPr>
          <a:xfrm>
            <a:off x="5519738" y="1628776"/>
            <a:ext cx="1008062" cy="57626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t>(1) – (3)</a:t>
            </a:r>
            <a:endParaRPr lang="en-SG" sz="1600"/>
          </a:p>
        </p:txBody>
      </p:sp>
      <p:sp>
        <p:nvSpPr>
          <p:cNvPr id="12" name="Rounded Rectangle 11"/>
          <p:cNvSpPr/>
          <p:nvPr/>
        </p:nvSpPr>
        <p:spPr>
          <a:xfrm>
            <a:off x="6542088" y="1628776"/>
            <a:ext cx="1295400" cy="5762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t>(4)</a:t>
            </a:r>
            <a:endParaRPr lang="en-SG" sz="1600"/>
          </a:p>
        </p:txBody>
      </p:sp>
      <p:sp>
        <p:nvSpPr>
          <p:cNvPr id="13" name="Rounded Rectangle 12"/>
          <p:cNvSpPr/>
          <p:nvPr/>
        </p:nvSpPr>
        <p:spPr>
          <a:xfrm>
            <a:off x="7854950" y="1628776"/>
            <a:ext cx="1512888" cy="57626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t>(1) – (3)</a:t>
            </a:r>
            <a:endParaRPr lang="en-SG" sz="1600"/>
          </a:p>
        </p:txBody>
      </p:sp>
      <p:cxnSp>
        <p:nvCxnSpPr>
          <p:cNvPr id="15" name="Straight Arrow Connector 14"/>
          <p:cNvCxnSpPr/>
          <p:nvPr/>
        </p:nvCxnSpPr>
        <p:spPr>
          <a:xfrm rot="5400000">
            <a:off x="5303838" y="2708275"/>
            <a:ext cx="576262" cy="158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5735638" y="2420939"/>
            <a:ext cx="15190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rgbClr val="FFCC99"/>
                </a:solidFill>
                <a:latin typeface="Times New Roman" pitchFamily="-96" charset="0"/>
              </a:defRPr>
            </a:lvl1pPr>
            <a:lvl2pPr marL="742950" indent="-285750" eaLnBrk="0" hangingPunct="0">
              <a:defRPr sz="2400" b="1">
                <a:solidFill>
                  <a:srgbClr val="FFCC99"/>
                </a:solidFill>
                <a:latin typeface="Times New Roman" pitchFamily="-96" charset="0"/>
              </a:defRPr>
            </a:lvl2pPr>
            <a:lvl3pPr marL="1143000" indent="-228600" eaLnBrk="0" hangingPunct="0">
              <a:defRPr sz="2400" b="1">
                <a:solidFill>
                  <a:srgbClr val="FFCC99"/>
                </a:solidFill>
                <a:latin typeface="Times New Roman" pitchFamily="-96" charset="0"/>
              </a:defRPr>
            </a:lvl3pPr>
            <a:lvl4pPr marL="1600200" indent="-228600" eaLnBrk="0" hangingPunct="0">
              <a:defRPr sz="2400" b="1">
                <a:solidFill>
                  <a:srgbClr val="FFCC99"/>
                </a:solidFill>
                <a:latin typeface="Times New Roman" pitchFamily="-96" charset="0"/>
              </a:defRPr>
            </a:lvl4pPr>
            <a:lvl5pPr marL="2057400" indent="-228600" eaLnBrk="0" hangingPunct="0">
              <a:defRPr sz="2400" b="1">
                <a:solidFill>
                  <a:srgbClr val="FFCC99"/>
                </a:solidFill>
                <a:latin typeface="Times New Roman" pitchFamily="-96" charset="0"/>
              </a:defRPr>
            </a:lvl5pPr>
            <a:lvl6pPr marL="2514600" indent="-228600" eaLnBrk="0" fontAlgn="base" hangingPunct="0">
              <a:spcBef>
                <a:spcPct val="0"/>
              </a:spcBef>
              <a:spcAft>
                <a:spcPct val="0"/>
              </a:spcAft>
              <a:defRPr sz="2400" b="1">
                <a:solidFill>
                  <a:srgbClr val="FFCC99"/>
                </a:solidFill>
                <a:latin typeface="Times New Roman" pitchFamily="-96" charset="0"/>
              </a:defRPr>
            </a:lvl6pPr>
            <a:lvl7pPr marL="2971800" indent="-228600" eaLnBrk="0" fontAlgn="base" hangingPunct="0">
              <a:spcBef>
                <a:spcPct val="0"/>
              </a:spcBef>
              <a:spcAft>
                <a:spcPct val="0"/>
              </a:spcAft>
              <a:defRPr sz="2400" b="1">
                <a:solidFill>
                  <a:srgbClr val="FFCC99"/>
                </a:solidFill>
                <a:latin typeface="Times New Roman" pitchFamily="-96" charset="0"/>
              </a:defRPr>
            </a:lvl7pPr>
            <a:lvl8pPr marL="3429000" indent="-228600" eaLnBrk="0" fontAlgn="base" hangingPunct="0">
              <a:spcBef>
                <a:spcPct val="0"/>
              </a:spcBef>
              <a:spcAft>
                <a:spcPct val="0"/>
              </a:spcAft>
              <a:defRPr sz="2400" b="1">
                <a:solidFill>
                  <a:srgbClr val="FFCC99"/>
                </a:solidFill>
                <a:latin typeface="Times New Roman" pitchFamily="-96" charset="0"/>
              </a:defRPr>
            </a:lvl8pPr>
            <a:lvl9pPr marL="3886200" indent="-228600" eaLnBrk="0" fontAlgn="base" hangingPunct="0">
              <a:spcBef>
                <a:spcPct val="0"/>
              </a:spcBef>
              <a:spcAft>
                <a:spcPct val="0"/>
              </a:spcAft>
              <a:defRPr sz="2400" b="1">
                <a:solidFill>
                  <a:srgbClr val="FFCC99"/>
                </a:solidFill>
                <a:latin typeface="Times New Roman" pitchFamily="-96" charset="0"/>
              </a:defRPr>
            </a:lvl9pPr>
          </a:lstStyle>
          <a:p>
            <a:pPr eaLnBrk="1" hangingPunct="1"/>
            <a:r>
              <a:rPr lang="en-US" b="0">
                <a:solidFill>
                  <a:srgbClr val="0070C0"/>
                </a:solidFill>
                <a:latin typeface="Calibri Light" panose="020F0302020204030204" pitchFamily="34" charset="0"/>
              </a:rPr>
              <a:t>Less Traffic</a:t>
            </a:r>
            <a:endParaRPr lang="en-SG" b="0">
              <a:solidFill>
                <a:srgbClr val="0070C0"/>
              </a:solidFill>
              <a:latin typeface="Calibri Light" panose="020F0302020204030204" pitchFamily="34" charset="0"/>
            </a:endParaRPr>
          </a:p>
        </p:txBody>
      </p:sp>
      <p:cxnSp>
        <p:nvCxnSpPr>
          <p:cNvPr id="17" name="Straight Arrow Connector 16"/>
          <p:cNvCxnSpPr/>
          <p:nvPr/>
        </p:nvCxnSpPr>
        <p:spPr>
          <a:xfrm flipV="1">
            <a:off x="2279650" y="3644900"/>
            <a:ext cx="7632700"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2782889" y="3141664"/>
            <a:ext cx="2160587" cy="57467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t>(4)</a:t>
            </a:r>
            <a:endParaRPr lang="en-SG" sz="1600"/>
          </a:p>
        </p:txBody>
      </p:sp>
      <p:sp>
        <p:nvSpPr>
          <p:cNvPr id="21" name="Rounded Rectangle 20"/>
          <p:cNvSpPr/>
          <p:nvPr/>
        </p:nvSpPr>
        <p:spPr>
          <a:xfrm>
            <a:off x="4943476" y="3141664"/>
            <a:ext cx="1008063" cy="57467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t>(1 – (3)</a:t>
            </a:r>
            <a:endParaRPr lang="en-SG" sz="1600"/>
          </a:p>
        </p:txBody>
      </p:sp>
      <p:sp>
        <p:nvSpPr>
          <p:cNvPr id="22" name="Rounded Rectangle 21"/>
          <p:cNvSpPr/>
          <p:nvPr/>
        </p:nvSpPr>
        <p:spPr>
          <a:xfrm>
            <a:off x="5951539" y="3113088"/>
            <a:ext cx="2160587" cy="6032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t>(4)</a:t>
            </a:r>
            <a:endParaRPr lang="en-SG" sz="1600"/>
          </a:p>
        </p:txBody>
      </p:sp>
      <p:sp>
        <p:nvSpPr>
          <p:cNvPr id="23" name="Rounded Rectangle 22"/>
          <p:cNvSpPr/>
          <p:nvPr/>
        </p:nvSpPr>
        <p:spPr>
          <a:xfrm>
            <a:off x="8112126" y="3141664"/>
            <a:ext cx="1255713" cy="57467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t>(1) – (3)</a:t>
            </a:r>
            <a:endParaRPr lang="en-SG" sz="1600"/>
          </a:p>
        </p:txBody>
      </p:sp>
      <p:cxnSp>
        <p:nvCxnSpPr>
          <p:cNvPr id="24" name="Straight Arrow Connector 23"/>
          <p:cNvCxnSpPr/>
          <p:nvPr/>
        </p:nvCxnSpPr>
        <p:spPr>
          <a:xfrm rot="5400000">
            <a:off x="5303838" y="4221163"/>
            <a:ext cx="576263" cy="158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a:spLocks noChangeArrowheads="1"/>
          </p:cNvSpPr>
          <p:nvPr/>
        </p:nvSpPr>
        <p:spPr bwMode="auto">
          <a:xfrm>
            <a:off x="5735639" y="3933825"/>
            <a:ext cx="12984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rgbClr val="FFCC99"/>
                </a:solidFill>
                <a:latin typeface="Times New Roman" pitchFamily="-96" charset="0"/>
              </a:defRPr>
            </a:lvl1pPr>
            <a:lvl2pPr marL="742950" indent="-285750" eaLnBrk="0" hangingPunct="0">
              <a:defRPr sz="2400" b="1">
                <a:solidFill>
                  <a:srgbClr val="FFCC99"/>
                </a:solidFill>
                <a:latin typeface="Times New Roman" pitchFamily="-96" charset="0"/>
              </a:defRPr>
            </a:lvl2pPr>
            <a:lvl3pPr marL="1143000" indent="-228600" eaLnBrk="0" hangingPunct="0">
              <a:defRPr sz="2400" b="1">
                <a:solidFill>
                  <a:srgbClr val="FFCC99"/>
                </a:solidFill>
                <a:latin typeface="Times New Roman" pitchFamily="-96" charset="0"/>
              </a:defRPr>
            </a:lvl3pPr>
            <a:lvl4pPr marL="1600200" indent="-228600" eaLnBrk="0" hangingPunct="0">
              <a:defRPr sz="2400" b="1">
                <a:solidFill>
                  <a:srgbClr val="FFCC99"/>
                </a:solidFill>
                <a:latin typeface="Times New Roman" pitchFamily="-96" charset="0"/>
              </a:defRPr>
            </a:lvl4pPr>
            <a:lvl5pPr marL="2057400" indent="-228600" eaLnBrk="0" hangingPunct="0">
              <a:defRPr sz="2400" b="1">
                <a:solidFill>
                  <a:srgbClr val="FFCC99"/>
                </a:solidFill>
                <a:latin typeface="Times New Roman" pitchFamily="-96" charset="0"/>
              </a:defRPr>
            </a:lvl5pPr>
            <a:lvl6pPr marL="2514600" indent="-228600" eaLnBrk="0" fontAlgn="base" hangingPunct="0">
              <a:spcBef>
                <a:spcPct val="0"/>
              </a:spcBef>
              <a:spcAft>
                <a:spcPct val="0"/>
              </a:spcAft>
              <a:defRPr sz="2400" b="1">
                <a:solidFill>
                  <a:srgbClr val="FFCC99"/>
                </a:solidFill>
                <a:latin typeface="Times New Roman" pitchFamily="-96" charset="0"/>
              </a:defRPr>
            </a:lvl6pPr>
            <a:lvl7pPr marL="2971800" indent="-228600" eaLnBrk="0" fontAlgn="base" hangingPunct="0">
              <a:spcBef>
                <a:spcPct val="0"/>
              </a:spcBef>
              <a:spcAft>
                <a:spcPct val="0"/>
              </a:spcAft>
              <a:defRPr sz="2400" b="1">
                <a:solidFill>
                  <a:srgbClr val="FFCC99"/>
                </a:solidFill>
                <a:latin typeface="Times New Roman" pitchFamily="-96" charset="0"/>
              </a:defRPr>
            </a:lvl7pPr>
            <a:lvl8pPr marL="3429000" indent="-228600" eaLnBrk="0" fontAlgn="base" hangingPunct="0">
              <a:spcBef>
                <a:spcPct val="0"/>
              </a:spcBef>
              <a:spcAft>
                <a:spcPct val="0"/>
              </a:spcAft>
              <a:defRPr sz="2400" b="1">
                <a:solidFill>
                  <a:srgbClr val="FFCC99"/>
                </a:solidFill>
                <a:latin typeface="Times New Roman" pitchFamily="-96" charset="0"/>
              </a:defRPr>
            </a:lvl8pPr>
            <a:lvl9pPr marL="3886200" indent="-228600" eaLnBrk="0" fontAlgn="base" hangingPunct="0">
              <a:spcBef>
                <a:spcPct val="0"/>
              </a:spcBef>
              <a:spcAft>
                <a:spcPct val="0"/>
              </a:spcAft>
              <a:defRPr sz="2400" b="1">
                <a:solidFill>
                  <a:srgbClr val="FFCC99"/>
                </a:solidFill>
                <a:latin typeface="Times New Roman" pitchFamily="-96" charset="0"/>
              </a:defRPr>
            </a:lvl9pPr>
          </a:lstStyle>
          <a:p>
            <a:pPr eaLnBrk="1" hangingPunct="1"/>
            <a:r>
              <a:rPr lang="en-US" sz="2000" b="0">
                <a:solidFill>
                  <a:srgbClr val="0070C0"/>
                </a:solidFill>
                <a:latin typeface="Calibri Light" panose="020F0302020204030204" pitchFamily="34" charset="0"/>
              </a:rPr>
              <a:t>Less Traffic</a:t>
            </a:r>
            <a:endParaRPr lang="en-SG" sz="2000" b="0">
              <a:solidFill>
                <a:srgbClr val="0070C0"/>
              </a:solidFill>
              <a:latin typeface="Calibri Light" panose="020F0302020204030204" pitchFamily="34" charset="0"/>
            </a:endParaRPr>
          </a:p>
        </p:txBody>
      </p:sp>
      <p:cxnSp>
        <p:nvCxnSpPr>
          <p:cNvPr id="26" name="Straight Arrow Connector 25"/>
          <p:cNvCxnSpPr/>
          <p:nvPr/>
        </p:nvCxnSpPr>
        <p:spPr>
          <a:xfrm flipV="1">
            <a:off x="2279650" y="5329239"/>
            <a:ext cx="7632700" cy="714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2782889" y="4824413"/>
            <a:ext cx="2160587" cy="57626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t>(4)</a:t>
            </a:r>
            <a:endParaRPr lang="en-SG" sz="1600"/>
          </a:p>
        </p:txBody>
      </p:sp>
      <p:sp>
        <p:nvSpPr>
          <p:cNvPr id="28" name="Rounded Rectangle 27"/>
          <p:cNvSpPr/>
          <p:nvPr/>
        </p:nvSpPr>
        <p:spPr>
          <a:xfrm>
            <a:off x="4943476" y="4824413"/>
            <a:ext cx="216421" cy="57626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1600"/>
          </a:p>
        </p:txBody>
      </p:sp>
      <p:sp>
        <p:nvSpPr>
          <p:cNvPr id="29" name="Rounded Rectangle 28"/>
          <p:cNvSpPr/>
          <p:nvPr/>
        </p:nvSpPr>
        <p:spPr>
          <a:xfrm>
            <a:off x="5159897" y="4797426"/>
            <a:ext cx="4249217" cy="5762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t>(4)</a:t>
            </a:r>
            <a:endParaRPr lang="en-SG" sz="1600"/>
          </a:p>
        </p:txBody>
      </p:sp>
    </p:spTree>
    <p:extLst>
      <p:ext uri="{BB962C8B-B14F-4D97-AF65-F5344CB8AC3E}">
        <p14:creationId xmlns:p14="http://schemas.microsoft.com/office/powerpoint/2010/main" val="2116943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linds(horizontal)">
                                      <p:cBhvr>
                                        <p:cTn id="33" dur="500"/>
                                        <p:tgtEl>
                                          <p:spTgt spid="1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linds(horizontal)">
                                      <p:cBhvr>
                                        <p:cTn id="38" dur="500"/>
                                        <p:tgtEl>
                                          <p:spTgt spid="17"/>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linds(horizontal)">
                                      <p:cBhvr>
                                        <p:cTn id="41" dur="500"/>
                                        <p:tgtEl>
                                          <p:spTgt spid="18"/>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linds(horizontal)">
                                      <p:cBhvr>
                                        <p:cTn id="44" dur="500"/>
                                        <p:tgtEl>
                                          <p:spTgt spid="21"/>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linds(horizontal)">
                                      <p:cBhvr>
                                        <p:cTn id="47" dur="500"/>
                                        <p:tgtEl>
                                          <p:spTgt spid="22"/>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linds(horizontal)">
                                      <p:cBhvr>
                                        <p:cTn id="50" dur="500"/>
                                        <p:tgtEl>
                                          <p:spTgt spid="2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linds(horizontal)">
                                      <p:cBhvr>
                                        <p:cTn id="55" dur="500"/>
                                        <p:tgtEl>
                                          <p:spTgt spid="24"/>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linds(horizontal)">
                                      <p:cBhvr>
                                        <p:cTn id="58" dur="500"/>
                                        <p:tgtEl>
                                          <p:spTgt spid="2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linds(horizontal)">
                                      <p:cBhvr>
                                        <p:cTn id="63" dur="500"/>
                                        <p:tgtEl>
                                          <p:spTgt spid="26"/>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blinds(horizontal)">
                                      <p:cBhvr>
                                        <p:cTn id="66" dur="500"/>
                                        <p:tgtEl>
                                          <p:spTgt spid="27"/>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blinds(horizontal)">
                                      <p:cBhvr>
                                        <p:cTn id="69" dur="500"/>
                                        <p:tgtEl>
                                          <p:spTgt spid="28"/>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linds(horizontal)">
                                      <p:cBhvr>
                                        <p:cTn id="7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6" grpId="0"/>
      <p:bldP spid="18" grpId="0" animBg="1"/>
      <p:bldP spid="21" grpId="0" animBg="1"/>
      <p:bldP spid="22" grpId="0" animBg="1"/>
      <p:bldP spid="23" grpId="0" animBg="1"/>
      <p:bldP spid="25" grpId="0"/>
      <p:bldP spid="27" grpId="0" animBg="1"/>
      <p:bldP spid="28" grpId="0" animBg="1"/>
      <p:bldP spid="2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a:latin typeface="+mn-lt"/>
              </a:rPr>
              <a:t>Long-</a:t>
            </a:r>
            <a:r>
              <a:rPr lang="en-US" err="1">
                <a:latin typeface="+mn-lt"/>
              </a:rPr>
              <a:t>range,low</a:t>
            </a:r>
            <a:r>
              <a:rPr lang="en-US">
                <a:latin typeface="+mn-lt"/>
              </a:rPr>
              <a:t>-data needs are not easily met </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60</a:t>
            </a:fld>
            <a:endParaRPr lang="en"/>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8"/>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5AEB5C57-7B3B-CD4C-81A7-34FA409481F6}"/>
              </a:ext>
            </a:extLst>
          </p:cNvPr>
          <p:cNvSpPr txBox="1"/>
          <p:nvPr/>
        </p:nvSpPr>
        <p:spPr>
          <a:xfrm>
            <a:off x="415602" y="3126580"/>
            <a:ext cx="2054087" cy="913199"/>
          </a:xfrm>
          <a:prstGeom prst="rect">
            <a:avLst/>
          </a:prstGeom>
          <a:noFill/>
        </p:spPr>
        <p:txBody>
          <a:bodyPr wrap="square" rtlCol="0">
            <a:spAutoFit/>
          </a:bodyPr>
          <a:lstStyle/>
          <a:p>
            <a:pPr algn="ctr"/>
            <a:r>
              <a:rPr lang="en-US" sz="2667">
                <a:latin typeface="Tahoma" panose="020B0604030504040204" pitchFamily="34" charset="0"/>
                <a:ea typeface="Tahoma" panose="020B0604030504040204" pitchFamily="34" charset="0"/>
                <a:cs typeface="Tahoma" panose="020B0604030504040204" pitchFamily="34" charset="0"/>
              </a:rPr>
              <a:t>Data</a:t>
            </a:r>
          </a:p>
          <a:p>
            <a:pPr algn="ctr"/>
            <a:r>
              <a:rPr lang="en-US" sz="2667">
                <a:latin typeface="Tahoma" panose="020B0604030504040204" pitchFamily="34" charset="0"/>
                <a:ea typeface="Tahoma" panose="020B0604030504040204" pitchFamily="34" charset="0"/>
                <a:cs typeface="Tahoma" panose="020B0604030504040204" pitchFamily="34" charset="0"/>
              </a:rPr>
              <a:t>Throughput</a:t>
            </a:r>
          </a:p>
        </p:txBody>
      </p:sp>
      <p:sp>
        <p:nvSpPr>
          <p:cNvPr id="10" name="TextBox 9">
            <a:extLst>
              <a:ext uri="{FF2B5EF4-FFF2-40B4-BE49-F238E27FC236}">
                <a16:creationId xmlns:a16="http://schemas.microsoft.com/office/drawing/2014/main" id="{3B50DDE4-942B-7948-B204-7EC255720D5E}"/>
              </a:ext>
            </a:extLst>
          </p:cNvPr>
          <p:cNvSpPr txBox="1"/>
          <p:nvPr/>
        </p:nvSpPr>
        <p:spPr>
          <a:xfrm>
            <a:off x="5102995" y="5987580"/>
            <a:ext cx="1836909" cy="502766"/>
          </a:xfrm>
          <a:prstGeom prst="rect">
            <a:avLst/>
          </a:prstGeom>
          <a:noFill/>
        </p:spPr>
        <p:txBody>
          <a:bodyPr wrap="square" rtlCol="0">
            <a:spAutoFit/>
          </a:bodyPr>
          <a:lstStyle/>
          <a:p>
            <a:pPr algn="ctr"/>
            <a:r>
              <a:rPr lang="en-US" sz="2667">
                <a:latin typeface="Tahoma" panose="020B0604030504040204" pitchFamily="34" charset="0"/>
                <a:ea typeface="Tahoma" panose="020B0604030504040204" pitchFamily="34" charset="0"/>
                <a:cs typeface="Tahoma" panose="020B0604030504040204" pitchFamily="34" charset="0"/>
              </a:rPr>
              <a:t>Range</a:t>
            </a:r>
            <a:endParaRPr lang="en-US" sz="2400">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9"/>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err="1">
                <a:solidFill>
                  <a:schemeClr val="tx1"/>
                </a:solidFill>
              </a:rPr>
              <a:t>WiFi</a:t>
            </a:r>
            <a:endParaRPr lang="en-US" sz="2400">
              <a:solidFill>
                <a:schemeClr val="tx1"/>
              </a:solidFill>
            </a:endParaRPr>
          </a:p>
        </p:txBody>
      </p:sp>
    </p:spTree>
    <p:extLst>
      <p:ext uri="{BB962C8B-B14F-4D97-AF65-F5344CB8AC3E}">
        <p14:creationId xmlns:p14="http://schemas.microsoft.com/office/powerpoint/2010/main" val="224363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a:latin typeface="+mn-lt"/>
              </a:rPr>
              <a:t>Long-</a:t>
            </a:r>
            <a:r>
              <a:rPr lang="en-US" err="1">
                <a:latin typeface="+mn-lt"/>
              </a:rPr>
              <a:t>range,low</a:t>
            </a:r>
            <a:r>
              <a:rPr lang="en-US">
                <a:latin typeface="+mn-lt"/>
              </a:rPr>
              <a:t>-data needs are not easily met </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61</a:t>
            </a:fld>
            <a:endParaRPr lang="en"/>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8"/>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80B9F531-F750-4B40-A14C-AED85AB7880C}"/>
              </a:ext>
            </a:extLst>
          </p:cNvPr>
          <p:cNvSpPr/>
          <p:nvPr/>
        </p:nvSpPr>
        <p:spPr>
          <a:xfrm>
            <a:off x="3385229" y="3445156"/>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Bluetooth</a:t>
            </a: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9"/>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err="1">
                <a:solidFill>
                  <a:schemeClr val="tx1"/>
                </a:solidFill>
              </a:rPr>
              <a:t>WiFi</a:t>
            </a:r>
            <a:endParaRPr lang="en-US" sz="2400">
              <a:solidFill>
                <a:schemeClr val="tx1"/>
              </a:solidFill>
            </a:endParaRPr>
          </a:p>
        </p:txBody>
      </p:sp>
      <p:sp>
        <p:nvSpPr>
          <p:cNvPr id="22" name="Rounded Rectangle 21">
            <a:extLst>
              <a:ext uri="{FF2B5EF4-FFF2-40B4-BE49-F238E27FC236}">
                <a16:creationId xmlns:a16="http://schemas.microsoft.com/office/drawing/2014/main" id="{CF892D98-FFA9-5344-BF3C-F0A04F92F903}"/>
              </a:ext>
            </a:extLst>
          </p:cNvPr>
          <p:cNvSpPr/>
          <p:nvPr/>
        </p:nvSpPr>
        <p:spPr>
          <a:xfrm>
            <a:off x="2919193" y="4433433"/>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BLE</a:t>
            </a:r>
          </a:p>
        </p:txBody>
      </p:sp>
      <p:sp>
        <p:nvSpPr>
          <p:cNvPr id="23" name="Rounded Rectangle 22">
            <a:extLst>
              <a:ext uri="{FF2B5EF4-FFF2-40B4-BE49-F238E27FC236}">
                <a16:creationId xmlns:a16="http://schemas.microsoft.com/office/drawing/2014/main" id="{FD443C41-A23A-DE4A-ACA5-6913131A168D}"/>
              </a:ext>
            </a:extLst>
          </p:cNvPr>
          <p:cNvSpPr/>
          <p:nvPr/>
        </p:nvSpPr>
        <p:spPr>
          <a:xfrm>
            <a:off x="3556000" y="5014818"/>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Zigbee</a:t>
            </a:r>
          </a:p>
        </p:txBody>
      </p:sp>
      <p:sp>
        <p:nvSpPr>
          <p:cNvPr id="16" name="TextBox 15">
            <a:extLst>
              <a:ext uri="{FF2B5EF4-FFF2-40B4-BE49-F238E27FC236}">
                <a16:creationId xmlns:a16="http://schemas.microsoft.com/office/drawing/2014/main" id="{FEF45A95-4084-8948-9531-7E52394B6558}"/>
              </a:ext>
            </a:extLst>
          </p:cNvPr>
          <p:cNvSpPr txBox="1"/>
          <p:nvPr/>
        </p:nvSpPr>
        <p:spPr>
          <a:xfrm>
            <a:off x="415602" y="3126580"/>
            <a:ext cx="2054087" cy="913199"/>
          </a:xfrm>
          <a:prstGeom prst="rect">
            <a:avLst/>
          </a:prstGeom>
          <a:noFill/>
        </p:spPr>
        <p:txBody>
          <a:bodyPr wrap="square" rtlCol="0">
            <a:spAutoFit/>
          </a:bodyPr>
          <a:lstStyle/>
          <a:p>
            <a:pPr algn="ctr"/>
            <a:r>
              <a:rPr lang="en-US" sz="2667">
                <a:latin typeface="Tahoma" panose="020B0604030504040204" pitchFamily="34" charset="0"/>
                <a:ea typeface="Tahoma" panose="020B0604030504040204" pitchFamily="34" charset="0"/>
                <a:cs typeface="Tahoma" panose="020B0604030504040204" pitchFamily="34" charset="0"/>
              </a:rPr>
              <a:t>Data</a:t>
            </a:r>
          </a:p>
          <a:p>
            <a:pPr algn="ctr"/>
            <a:r>
              <a:rPr lang="en-US" sz="2667">
                <a:latin typeface="Tahoma" panose="020B0604030504040204" pitchFamily="34" charset="0"/>
                <a:ea typeface="Tahoma" panose="020B0604030504040204" pitchFamily="34" charset="0"/>
                <a:cs typeface="Tahoma" panose="020B0604030504040204" pitchFamily="34" charset="0"/>
              </a:rPr>
              <a:t>Throughput</a:t>
            </a:r>
          </a:p>
        </p:txBody>
      </p:sp>
      <p:sp>
        <p:nvSpPr>
          <p:cNvPr id="17" name="TextBox 16">
            <a:extLst>
              <a:ext uri="{FF2B5EF4-FFF2-40B4-BE49-F238E27FC236}">
                <a16:creationId xmlns:a16="http://schemas.microsoft.com/office/drawing/2014/main" id="{51C33AD0-1090-D443-B88B-54813FA1D56C}"/>
              </a:ext>
            </a:extLst>
          </p:cNvPr>
          <p:cNvSpPr txBox="1"/>
          <p:nvPr/>
        </p:nvSpPr>
        <p:spPr>
          <a:xfrm>
            <a:off x="5102995" y="5987580"/>
            <a:ext cx="1836909" cy="502766"/>
          </a:xfrm>
          <a:prstGeom prst="rect">
            <a:avLst/>
          </a:prstGeom>
          <a:noFill/>
        </p:spPr>
        <p:txBody>
          <a:bodyPr wrap="square" rtlCol="0">
            <a:spAutoFit/>
          </a:bodyPr>
          <a:lstStyle/>
          <a:p>
            <a:pPr algn="ctr"/>
            <a:r>
              <a:rPr lang="en-US" sz="2667">
                <a:latin typeface="Tahoma" panose="020B0604030504040204" pitchFamily="34" charset="0"/>
                <a:ea typeface="Tahoma" panose="020B0604030504040204" pitchFamily="34" charset="0"/>
                <a:cs typeface="Tahoma" panose="020B0604030504040204" pitchFamily="34" charset="0"/>
              </a:rPr>
              <a:t>Range</a:t>
            </a:r>
            <a:endParaRPr lang="en-US" sz="240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2370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P spid="2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a:latin typeface="+mn-lt"/>
              </a:rPr>
              <a:t>Long-</a:t>
            </a:r>
            <a:r>
              <a:rPr lang="en-US" err="1">
                <a:latin typeface="+mn-lt"/>
              </a:rPr>
              <a:t>range,low</a:t>
            </a:r>
            <a:r>
              <a:rPr lang="en-US">
                <a:latin typeface="+mn-lt"/>
              </a:rPr>
              <a:t>-data needs are not easily met </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62</a:t>
            </a:fld>
            <a:endParaRPr lang="en"/>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8"/>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80B9F531-F750-4B40-A14C-AED85AB7880C}"/>
              </a:ext>
            </a:extLst>
          </p:cNvPr>
          <p:cNvSpPr/>
          <p:nvPr/>
        </p:nvSpPr>
        <p:spPr>
          <a:xfrm>
            <a:off x="3385229" y="3445156"/>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Bluetooth</a:t>
            </a: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9"/>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err="1">
                <a:solidFill>
                  <a:schemeClr val="tx1"/>
                </a:solidFill>
              </a:rPr>
              <a:t>WiFi</a:t>
            </a:r>
            <a:endParaRPr lang="en-US" sz="2400">
              <a:solidFill>
                <a:schemeClr val="tx1"/>
              </a:solidFill>
            </a:endParaRPr>
          </a:p>
        </p:txBody>
      </p:sp>
      <p:sp>
        <p:nvSpPr>
          <p:cNvPr id="22" name="Rounded Rectangle 21">
            <a:extLst>
              <a:ext uri="{FF2B5EF4-FFF2-40B4-BE49-F238E27FC236}">
                <a16:creationId xmlns:a16="http://schemas.microsoft.com/office/drawing/2014/main" id="{CF892D98-FFA9-5344-BF3C-F0A04F92F903}"/>
              </a:ext>
            </a:extLst>
          </p:cNvPr>
          <p:cNvSpPr/>
          <p:nvPr/>
        </p:nvSpPr>
        <p:spPr>
          <a:xfrm>
            <a:off x="2919193" y="4433433"/>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BLE</a:t>
            </a:r>
          </a:p>
        </p:txBody>
      </p:sp>
      <p:sp>
        <p:nvSpPr>
          <p:cNvPr id="23" name="Rounded Rectangle 22">
            <a:extLst>
              <a:ext uri="{FF2B5EF4-FFF2-40B4-BE49-F238E27FC236}">
                <a16:creationId xmlns:a16="http://schemas.microsoft.com/office/drawing/2014/main" id="{FD443C41-A23A-DE4A-ACA5-6913131A168D}"/>
              </a:ext>
            </a:extLst>
          </p:cNvPr>
          <p:cNvSpPr/>
          <p:nvPr/>
        </p:nvSpPr>
        <p:spPr>
          <a:xfrm>
            <a:off x="3556000" y="5014818"/>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Zigbee</a:t>
            </a:r>
          </a:p>
        </p:txBody>
      </p:sp>
      <p:sp>
        <p:nvSpPr>
          <p:cNvPr id="16" name="TextBox 15">
            <a:extLst>
              <a:ext uri="{FF2B5EF4-FFF2-40B4-BE49-F238E27FC236}">
                <a16:creationId xmlns:a16="http://schemas.microsoft.com/office/drawing/2014/main" id="{FEF45A95-4084-8948-9531-7E52394B6558}"/>
              </a:ext>
            </a:extLst>
          </p:cNvPr>
          <p:cNvSpPr txBox="1"/>
          <p:nvPr/>
        </p:nvSpPr>
        <p:spPr>
          <a:xfrm>
            <a:off x="415602" y="3126580"/>
            <a:ext cx="2054087" cy="913199"/>
          </a:xfrm>
          <a:prstGeom prst="rect">
            <a:avLst/>
          </a:prstGeom>
          <a:noFill/>
        </p:spPr>
        <p:txBody>
          <a:bodyPr wrap="square" rtlCol="0">
            <a:spAutoFit/>
          </a:bodyPr>
          <a:lstStyle/>
          <a:p>
            <a:pPr algn="ctr"/>
            <a:r>
              <a:rPr lang="en-US" sz="2667">
                <a:latin typeface="Tahoma" panose="020B0604030504040204" pitchFamily="34" charset="0"/>
                <a:ea typeface="Tahoma" panose="020B0604030504040204" pitchFamily="34" charset="0"/>
                <a:cs typeface="Tahoma" panose="020B0604030504040204" pitchFamily="34" charset="0"/>
              </a:rPr>
              <a:t>Data</a:t>
            </a:r>
          </a:p>
          <a:p>
            <a:pPr algn="ctr"/>
            <a:r>
              <a:rPr lang="en-US" sz="2667">
                <a:latin typeface="Tahoma" panose="020B0604030504040204" pitchFamily="34" charset="0"/>
                <a:ea typeface="Tahoma" panose="020B0604030504040204" pitchFamily="34" charset="0"/>
                <a:cs typeface="Tahoma" panose="020B0604030504040204" pitchFamily="34" charset="0"/>
              </a:rPr>
              <a:t>Throughput</a:t>
            </a:r>
          </a:p>
        </p:txBody>
      </p:sp>
      <p:sp>
        <p:nvSpPr>
          <p:cNvPr id="17" name="TextBox 16">
            <a:extLst>
              <a:ext uri="{FF2B5EF4-FFF2-40B4-BE49-F238E27FC236}">
                <a16:creationId xmlns:a16="http://schemas.microsoft.com/office/drawing/2014/main" id="{51C33AD0-1090-D443-B88B-54813FA1D56C}"/>
              </a:ext>
            </a:extLst>
          </p:cNvPr>
          <p:cNvSpPr txBox="1"/>
          <p:nvPr/>
        </p:nvSpPr>
        <p:spPr>
          <a:xfrm>
            <a:off x="5102995" y="5987580"/>
            <a:ext cx="1836909" cy="502766"/>
          </a:xfrm>
          <a:prstGeom prst="rect">
            <a:avLst/>
          </a:prstGeom>
          <a:noFill/>
        </p:spPr>
        <p:txBody>
          <a:bodyPr wrap="square" rtlCol="0">
            <a:spAutoFit/>
          </a:bodyPr>
          <a:lstStyle/>
          <a:p>
            <a:pPr algn="ctr"/>
            <a:r>
              <a:rPr lang="en-US" sz="2667">
                <a:latin typeface="Tahoma" panose="020B0604030504040204" pitchFamily="34" charset="0"/>
                <a:ea typeface="Tahoma" panose="020B0604030504040204" pitchFamily="34" charset="0"/>
                <a:cs typeface="Tahoma" panose="020B0604030504040204" pitchFamily="34" charset="0"/>
              </a:rPr>
              <a:t>Range</a:t>
            </a:r>
            <a:endParaRPr lang="en-US" sz="2400">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196B8AF2-2295-EC45-B02C-5190A5D5A93F}"/>
              </a:ext>
            </a:extLst>
          </p:cNvPr>
          <p:cNvSpPr txBox="1"/>
          <p:nvPr/>
        </p:nvSpPr>
        <p:spPr>
          <a:xfrm>
            <a:off x="980720" y="5387993"/>
            <a:ext cx="1855249" cy="748795"/>
          </a:xfrm>
          <a:prstGeom prst="rect">
            <a:avLst/>
          </a:prstGeom>
          <a:noFill/>
        </p:spPr>
        <p:txBody>
          <a:bodyPr wrap="square" rtlCol="0">
            <a:spAutoFit/>
          </a:bodyPr>
          <a:lstStyle/>
          <a:p>
            <a:r>
              <a:rPr lang="en-US" sz="2133" i="1">
                <a:latin typeface="Tahoma" panose="020B0604030504040204" pitchFamily="34" charset="0"/>
                <a:ea typeface="Tahoma" panose="020B0604030504040204" pitchFamily="34" charset="0"/>
                <a:cs typeface="Tahoma" panose="020B0604030504040204" pitchFamily="34" charset="0"/>
              </a:rPr>
              <a:t>Lower Power</a:t>
            </a:r>
            <a:br>
              <a:rPr lang="en-US" sz="2133" i="1">
                <a:latin typeface="Tahoma" panose="020B0604030504040204" pitchFamily="34" charset="0"/>
                <a:ea typeface="Tahoma" panose="020B0604030504040204" pitchFamily="34" charset="0"/>
                <a:cs typeface="Tahoma" panose="020B0604030504040204" pitchFamily="34" charset="0"/>
              </a:rPr>
            </a:br>
            <a:r>
              <a:rPr lang="en-US" sz="2133" i="1">
                <a:latin typeface="Tahoma" panose="020B0604030504040204" pitchFamily="34" charset="0"/>
                <a:ea typeface="Tahoma" panose="020B0604030504040204" pitchFamily="34" charset="0"/>
                <a:cs typeface="Tahoma" panose="020B0604030504040204" pitchFamily="34" charset="0"/>
              </a:rPr>
              <a:t>&amp; Lower Cost</a:t>
            </a:r>
          </a:p>
        </p:txBody>
      </p:sp>
      <p:sp>
        <p:nvSpPr>
          <p:cNvPr id="13" name="TextBox 12">
            <a:extLst>
              <a:ext uri="{FF2B5EF4-FFF2-40B4-BE49-F238E27FC236}">
                <a16:creationId xmlns:a16="http://schemas.microsoft.com/office/drawing/2014/main" id="{57F9A607-8AF4-2247-A1BC-2071DABF2EF8}"/>
              </a:ext>
            </a:extLst>
          </p:cNvPr>
          <p:cNvSpPr txBox="1"/>
          <p:nvPr/>
        </p:nvSpPr>
        <p:spPr>
          <a:xfrm>
            <a:off x="9207501" y="1811007"/>
            <a:ext cx="1971265" cy="748795"/>
          </a:xfrm>
          <a:prstGeom prst="rect">
            <a:avLst/>
          </a:prstGeom>
          <a:noFill/>
        </p:spPr>
        <p:txBody>
          <a:bodyPr wrap="square" rtlCol="0">
            <a:spAutoFit/>
          </a:bodyPr>
          <a:lstStyle/>
          <a:p>
            <a:r>
              <a:rPr lang="en-US" sz="2133" i="1">
                <a:latin typeface="Tahoma" panose="020B0604030504040204" pitchFamily="34" charset="0"/>
                <a:ea typeface="Tahoma" panose="020B0604030504040204" pitchFamily="34" charset="0"/>
                <a:cs typeface="Tahoma" panose="020B0604030504040204" pitchFamily="34" charset="0"/>
              </a:rPr>
              <a:t>Higher Power</a:t>
            </a:r>
            <a:br>
              <a:rPr lang="en-US" sz="2133" i="1">
                <a:latin typeface="Tahoma" panose="020B0604030504040204" pitchFamily="34" charset="0"/>
                <a:ea typeface="Tahoma" panose="020B0604030504040204" pitchFamily="34" charset="0"/>
                <a:cs typeface="Tahoma" panose="020B0604030504040204" pitchFamily="34" charset="0"/>
              </a:rPr>
            </a:br>
            <a:r>
              <a:rPr lang="en-US" sz="2133" i="1">
                <a:latin typeface="Tahoma" panose="020B0604030504040204" pitchFamily="34" charset="0"/>
                <a:ea typeface="Tahoma" panose="020B0604030504040204" pitchFamily="34" charset="0"/>
                <a:cs typeface="Tahoma" panose="020B0604030504040204" pitchFamily="34" charset="0"/>
              </a:rPr>
              <a:t>&amp; Higher Cost</a:t>
            </a:r>
          </a:p>
        </p:txBody>
      </p:sp>
      <p:cxnSp>
        <p:nvCxnSpPr>
          <p:cNvPr id="15" name="Straight Arrow Connector 14">
            <a:extLst>
              <a:ext uri="{FF2B5EF4-FFF2-40B4-BE49-F238E27FC236}">
                <a16:creationId xmlns:a16="http://schemas.microsoft.com/office/drawing/2014/main" id="{9DBAD1EA-3002-094B-B26E-FDC31A18BC0C}"/>
              </a:ext>
            </a:extLst>
          </p:cNvPr>
          <p:cNvCxnSpPr/>
          <p:nvPr/>
        </p:nvCxnSpPr>
        <p:spPr>
          <a:xfrm flipH="1">
            <a:off x="1265384" y="6136789"/>
            <a:ext cx="655781" cy="485083"/>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90D7993A-E19A-8641-808A-6C59652B44C0}"/>
              </a:ext>
            </a:extLst>
          </p:cNvPr>
          <p:cNvCxnSpPr>
            <a:cxnSpLocks/>
          </p:cNvCxnSpPr>
          <p:nvPr/>
        </p:nvCxnSpPr>
        <p:spPr>
          <a:xfrm flipV="1">
            <a:off x="9982391" y="1335670"/>
            <a:ext cx="631768" cy="475337"/>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0637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a:latin typeface="+mn-lt"/>
              </a:rPr>
              <a:t>Long-</a:t>
            </a:r>
            <a:r>
              <a:rPr lang="en-US" err="1">
                <a:latin typeface="+mn-lt"/>
              </a:rPr>
              <a:t>range,low</a:t>
            </a:r>
            <a:r>
              <a:rPr lang="en-US">
                <a:latin typeface="+mn-lt"/>
              </a:rPr>
              <a:t>-data needs are not easily met </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63</a:t>
            </a:fld>
            <a:endParaRPr lang="en"/>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8"/>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80B9F531-F750-4B40-A14C-AED85AB7880C}"/>
              </a:ext>
            </a:extLst>
          </p:cNvPr>
          <p:cNvSpPr/>
          <p:nvPr/>
        </p:nvSpPr>
        <p:spPr>
          <a:xfrm>
            <a:off x="3385229" y="3445156"/>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Bluetooth</a:t>
            </a: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9"/>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err="1">
                <a:solidFill>
                  <a:schemeClr val="tx1"/>
                </a:solidFill>
              </a:rPr>
              <a:t>WiFi</a:t>
            </a:r>
            <a:endParaRPr lang="en-US" sz="2400">
              <a:solidFill>
                <a:schemeClr val="tx1"/>
              </a:solidFill>
            </a:endParaRPr>
          </a:p>
        </p:txBody>
      </p:sp>
      <p:sp>
        <p:nvSpPr>
          <p:cNvPr id="19" name="Rounded Rectangle 18">
            <a:extLst>
              <a:ext uri="{FF2B5EF4-FFF2-40B4-BE49-F238E27FC236}">
                <a16:creationId xmlns:a16="http://schemas.microsoft.com/office/drawing/2014/main" id="{3FF70C35-BD35-5140-ACC8-5F628393FC4D}"/>
              </a:ext>
            </a:extLst>
          </p:cNvPr>
          <p:cNvSpPr/>
          <p:nvPr/>
        </p:nvSpPr>
        <p:spPr>
          <a:xfrm>
            <a:off x="6685280" y="3426182"/>
            <a:ext cx="2092960" cy="48768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2G</a:t>
            </a:r>
          </a:p>
        </p:txBody>
      </p:sp>
      <p:sp>
        <p:nvSpPr>
          <p:cNvPr id="20" name="Rounded Rectangle 19">
            <a:extLst>
              <a:ext uri="{FF2B5EF4-FFF2-40B4-BE49-F238E27FC236}">
                <a16:creationId xmlns:a16="http://schemas.microsoft.com/office/drawing/2014/main" id="{6280CF75-F5AD-4A40-8131-FD19BE102040}"/>
              </a:ext>
            </a:extLst>
          </p:cNvPr>
          <p:cNvSpPr/>
          <p:nvPr/>
        </p:nvSpPr>
        <p:spPr>
          <a:xfrm>
            <a:off x="6685280" y="2617604"/>
            <a:ext cx="2092960" cy="48768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3G</a:t>
            </a:r>
          </a:p>
        </p:txBody>
      </p:sp>
      <p:sp>
        <p:nvSpPr>
          <p:cNvPr id="21" name="Rounded Rectangle 20">
            <a:extLst>
              <a:ext uri="{FF2B5EF4-FFF2-40B4-BE49-F238E27FC236}">
                <a16:creationId xmlns:a16="http://schemas.microsoft.com/office/drawing/2014/main" id="{C03D2AF6-AE5A-3F42-B3AA-989B58322BC7}"/>
              </a:ext>
            </a:extLst>
          </p:cNvPr>
          <p:cNvSpPr/>
          <p:nvPr/>
        </p:nvSpPr>
        <p:spPr>
          <a:xfrm>
            <a:off x="6685280" y="1809025"/>
            <a:ext cx="2092960" cy="48768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4G</a:t>
            </a:r>
          </a:p>
        </p:txBody>
      </p:sp>
      <p:sp>
        <p:nvSpPr>
          <p:cNvPr id="22" name="Rounded Rectangle 21">
            <a:extLst>
              <a:ext uri="{FF2B5EF4-FFF2-40B4-BE49-F238E27FC236}">
                <a16:creationId xmlns:a16="http://schemas.microsoft.com/office/drawing/2014/main" id="{CF892D98-FFA9-5344-BF3C-F0A04F92F903}"/>
              </a:ext>
            </a:extLst>
          </p:cNvPr>
          <p:cNvSpPr/>
          <p:nvPr/>
        </p:nvSpPr>
        <p:spPr>
          <a:xfrm>
            <a:off x="2919193" y="4433433"/>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BLE</a:t>
            </a:r>
          </a:p>
        </p:txBody>
      </p:sp>
      <p:sp>
        <p:nvSpPr>
          <p:cNvPr id="23" name="Rounded Rectangle 22">
            <a:extLst>
              <a:ext uri="{FF2B5EF4-FFF2-40B4-BE49-F238E27FC236}">
                <a16:creationId xmlns:a16="http://schemas.microsoft.com/office/drawing/2014/main" id="{FD443C41-A23A-DE4A-ACA5-6913131A168D}"/>
              </a:ext>
            </a:extLst>
          </p:cNvPr>
          <p:cNvSpPr/>
          <p:nvPr/>
        </p:nvSpPr>
        <p:spPr>
          <a:xfrm>
            <a:off x="3556000" y="5014818"/>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Zigbee</a:t>
            </a:r>
          </a:p>
        </p:txBody>
      </p:sp>
      <p:sp>
        <p:nvSpPr>
          <p:cNvPr id="16" name="Rounded Rectangle 15">
            <a:extLst>
              <a:ext uri="{FF2B5EF4-FFF2-40B4-BE49-F238E27FC236}">
                <a16:creationId xmlns:a16="http://schemas.microsoft.com/office/drawing/2014/main" id="{A826F6E1-2B2A-B74D-9FDD-E7CE0BAEBF8D}"/>
              </a:ext>
            </a:extLst>
          </p:cNvPr>
          <p:cNvSpPr/>
          <p:nvPr/>
        </p:nvSpPr>
        <p:spPr>
          <a:xfrm>
            <a:off x="6685280" y="3426181"/>
            <a:ext cx="2092960" cy="48768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2G</a:t>
            </a:r>
          </a:p>
        </p:txBody>
      </p:sp>
      <p:sp>
        <p:nvSpPr>
          <p:cNvPr id="17" name="TextBox 16">
            <a:extLst>
              <a:ext uri="{FF2B5EF4-FFF2-40B4-BE49-F238E27FC236}">
                <a16:creationId xmlns:a16="http://schemas.microsoft.com/office/drawing/2014/main" id="{808119A4-013C-DD41-8E85-CDCC251B646E}"/>
              </a:ext>
            </a:extLst>
          </p:cNvPr>
          <p:cNvSpPr txBox="1"/>
          <p:nvPr/>
        </p:nvSpPr>
        <p:spPr>
          <a:xfrm>
            <a:off x="415602" y="3126580"/>
            <a:ext cx="2054087" cy="913199"/>
          </a:xfrm>
          <a:prstGeom prst="rect">
            <a:avLst/>
          </a:prstGeom>
          <a:noFill/>
        </p:spPr>
        <p:txBody>
          <a:bodyPr wrap="square" rtlCol="0">
            <a:spAutoFit/>
          </a:bodyPr>
          <a:lstStyle/>
          <a:p>
            <a:pPr algn="ctr"/>
            <a:r>
              <a:rPr lang="en-US" sz="2667">
                <a:latin typeface="Tahoma" panose="020B0604030504040204" pitchFamily="34" charset="0"/>
                <a:ea typeface="Tahoma" panose="020B0604030504040204" pitchFamily="34" charset="0"/>
                <a:cs typeface="Tahoma" panose="020B0604030504040204" pitchFamily="34" charset="0"/>
              </a:rPr>
              <a:t>Data</a:t>
            </a:r>
          </a:p>
          <a:p>
            <a:pPr algn="ctr"/>
            <a:r>
              <a:rPr lang="en-US" sz="2667">
                <a:latin typeface="Tahoma" panose="020B0604030504040204" pitchFamily="34" charset="0"/>
                <a:ea typeface="Tahoma" panose="020B0604030504040204" pitchFamily="34" charset="0"/>
                <a:cs typeface="Tahoma" panose="020B0604030504040204" pitchFamily="34" charset="0"/>
              </a:rPr>
              <a:t>Throughput</a:t>
            </a:r>
          </a:p>
        </p:txBody>
      </p:sp>
      <p:sp>
        <p:nvSpPr>
          <p:cNvPr id="25" name="TextBox 24">
            <a:extLst>
              <a:ext uri="{FF2B5EF4-FFF2-40B4-BE49-F238E27FC236}">
                <a16:creationId xmlns:a16="http://schemas.microsoft.com/office/drawing/2014/main" id="{2B1ABA86-416E-3E43-A093-F07D95F48B9D}"/>
              </a:ext>
            </a:extLst>
          </p:cNvPr>
          <p:cNvSpPr txBox="1"/>
          <p:nvPr/>
        </p:nvSpPr>
        <p:spPr>
          <a:xfrm>
            <a:off x="5102995" y="5987580"/>
            <a:ext cx="1836909" cy="502766"/>
          </a:xfrm>
          <a:prstGeom prst="rect">
            <a:avLst/>
          </a:prstGeom>
          <a:noFill/>
        </p:spPr>
        <p:txBody>
          <a:bodyPr wrap="square" rtlCol="0">
            <a:spAutoFit/>
          </a:bodyPr>
          <a:lstStyle/>
          <a:p>
            <a:pPr algn="ctr"/>
            <a:r>
              <a:rPr lang="en-US" sz="2667">
                <a:latin typeface="Tahoma" panose="020B0604030504040204" pitchFamily="34" charset="0"/>
                <a:ea typeface="Tahoma" panose="020B0604030504040204" pitchFamily="34" charset="0"/>
                <a:cs typeface="Tahoma" panose="020B0604030504040204" pitchFamily="34" charset="0"/>
              </a:rPr>
              <a:t>Range</a:t>
            </a:r>
            <a:endParaRPr lang="en-US" sz="2400">
              <a:latin typeface="Tahoma" panose="020B0604030504040204" pitchFamily="34" charset="0"/>
              <a:ea typeface="Tahoma" panose="020B0604030504040204" pitchFamily="34" charset="0"/>
              <a:cs typeface="Tahoma" panose="020B0604030504040204" pitchFamily="34" charset="0"/>
            </a:endParaRPr>
          </a:p>
        </p:txBody>
      </p:sp>
      <p:cxnSp>
        <p:nvCxnSpPr>
          <p:cNvPr id="27" name="Straight Arrow Connector 26">
            <a:extLst>
              <a:ext uri="{FF2B5EF4-FFF2-40B4-BE49-F238E27FC236}">
                <a16:creationId xmlns:a16="http://schemas.microsoft.com/office/drawing/2014/main" id="{2E3EFC90-A07B-FF40-99E7-6BE18A859F76}"/>
              </a:ext>
            </a:extLst>
          </p:cNvPr>
          <p:cNvCxnSpPr/>
          <p:nvPr/>
        </p:nvCxnSpPr>
        <p:spPr>
          <a:xfrm flipH="1">
            <a:off x="1265384" y="6136789"/>
            <a:ext cx="655781" cy="485083"/>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ADE26267-3780-4E4E-8DE8-62469D02D17A}"/>
              </a:ext>
            </a:extLst>
          </p:cNvPr>
          <p:cNvCxnSpPr>
            <a:cxnSpLocks/>
          </p:cNvCxnSpPr>
          <p:nvPr/>
        </p:nvCxnSpPr>
        <p:spPr>
          <a:xfrm flipV="1">
            <a:off x="9982391" y="1335670"/>
            <a:ext cx="631768" cy="475337"/>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B1C3237E-78A4-41AE-9F0E-8B8ACBC3DA23}"/>
              </a:ext>
            </a:extLst>
          </p:cNvPr>
          <p:cNvSpPr txBox="1"/>
          <p:nvPr/>
        </p:nvSpPr>
        <p:spPr>
          <a:xfrm>
            <a:off x="980720" y="5387993"/>
            <a:ext cx="1855249" cy="748795"/>
          </a:xfrm>
          <a:prstGeom prst="rect">
            <a:avLst/>
          </a:prstGeom>
          <a:noFill/>
        </p:spPr>
        <p:txBody>
          <a:bodyPr wrap="square" rtlCol="0">
            <a:spAutoFit/>
          </a:bodyPr>
          <a:lstStyle/>
          <a:p>
            <a:r>
              <a:rPr lang="en-US" sz="2133" i="1">
                <a:latin typeface="Tahoma" panose="020B0604030504040204" pitchFamily="34" charset="0"/>
                <a:ea typeface="Tahoma" panose="020B0604030504040204" pitchFamily="34" charset="0"/>
                <a:cs typeface="Tahoma" panose="020B0604030504040204" pitchFamily="34" charset="0"/>
              </a:rPr>
              <a:t>Lower Power</a:t>
            </a:r>
            <a:br>
              <a:rPr lang="en-US" sz="2133" i="1">
                <a:latin typeface="Tahoma" panose="020B0604030504040204" pitchFamily="34" charset="0"/>
                <a:ea typeface="Tahoma" panose="020B0604030504040204" pitchFamily="34" charset="0"/>
                <a:cs typeface="Tahoma" panose="020B0604030504040204" pitchFamily="34" charset="0"/>
              </a:rPr>
            </a:br>
            <a:r>
              <a:rPr lang="en-US" sz="2133" i="1">
                <a:latin typeface="Tahoma" panose="020B0604030504040204" pitchFamily="34" charset="0"/>
                <a:ea typeface="Tahoma" panose="020B0604030504040204" pitchFamily="34" charset="0"/>
                <a:cs typeface="Tahoma" panose="020B0604030504040204" pitchFamily="34" charset="0"/>
              </a:rPr>
              <a:t>&amp; Lower Cost</a:t>
            </a:r>
          </a:p>
        </p:txBody>
      </p:sp>
      <p:sp>
        <p:nvSpPr>
          <p:cNvPr id="30" name="TextBox 29">
            <a:extLst>
              <a:ext uri="{FF2B5EF4-FFF2-40B4-BE49-F238E27FC236}">
                <a16:creationId xmlns:a16="http://schemas.microsoft.com/office/drawing/2014/main" id="{484B191F-D416-494B-9CA4-7B3EC9CDA21C}"/>
              </a:ext>
            </a:extLst>
          </p:cNvPr>
          <p:cNvSpPr txBox="1"/>
          <p:nvPr/>
        </p:nvSpPr>
        <p:spPr>
          <a:xfrm>
            <a:off x="9207501" y="1811007"/>
            <a:ext cx="1971265" cy="748795"/>
          </a:xfrm>
          <a:prstGeom prst="rect">
            <a:avLst/>
          </a:prstGeom>
          <a:noFill/>
        </p:spPr>
        <p:txBody>
          <a:bodyPr wrap="square" rtlCol="0">
            <a:spAutoFit/>
          </a:bodyPr>
          <a:lstStyle/>
          <a:p>
            <a:r>
              <a:rPr lang="en-US" sz="2133" i="1">
                <a:latin typeface="Tahoma" panose="020B0604030504040204" pitchFamily="34" charset="0"/>
                <a:ea typeface="Tahoma" panose="020B0604030504040204" pitchFamily="34" charset="0"/>
                <a:cs typeface="Tahoma" panose="020B0604030504040204" pitchFamily="34" charset="0"/>
              </a:rPr>
              <a:t>Higher Power</a:t>
            </a:r>
            <a:br>
              <a:rPr lang="en-US" sz="2133" i="1">
                <a:latin typeface="Tahoma" panose="020B0604030504040204" pitchFamily="34" charset="0"/>
                <a:ea typeface="Tahoma" panose="020B0604030504040204" pitchFamily="34" charset="0"/>
                <a:cs typeface="Tahoma" panose="020B0604030504040204" pitchFamily="34" charset="0"/>
              </a:rPr>
            </a:br>
            <a:r>
              <a:rPr lang="en-US" sz="2133" i="1">
                <a:latin typeface="Tahoma" panose="020B0604030504040204" pitchFamily="34" charset="0"/>
                <a:ea typeface="Tahoma" panose="020B0604030504040204" pitchFamily="34" charset="0"/>
                <a:cs typeface="Tahoma" panose="020B0604030504040204" pitchFamily="34" charset="0"/>
              </a:rPr>
              <a:t>&amp; Higher Cost</a:t>
            </a:r>
          </a:p>
        </p:txBody>
      </p:sp>
    </p:spTree>
    <p:extLst>
      <p:ext uri="{BB962C8B-B14F-4D97-AF65-F5344CB8AC3E}">
        <p14:creationId xmlns:p14="http://schemas.microsoft.com/office/powerpoint/2010/main" val="237832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p:tgtEl>
                                          <p:spTgt spid="20"/>
                                        </p:tgtEl>
                                        <p:attrNameLst>
                                          <p:attrName>ppt_y</p:attrName>
                                        </p:attrNameLst>
                                      </p:cBhvr>
                                      <p:tavLst>
                                        <p:tav tm="0">
                                          <p:val>
                                            <p:strVal val="#ppt_y+#ppt_h*1.125000"/>
                                          </p:val>
                                        </p:tav>
                                        <p:tav tm="100000">
                                          <p:val>
                                            <p:strVal val="#ppt_y"/>
                                          </p:val>
                                        </p:tav>
                                      </p:tavLst>
                                    </p:anim>
                                    <p:animEffect transition="in" filter="wipe(up)">
                                      <p:cBhvr>
                                        <p:cTn id="14" dur="500"/>
                                        <p:tgtEl>
                                          <p:spTgt spid="2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p:tgtEl>
                                          <p:spTgt spid="21"/>
                                        </p:tgtEl>
                                        <p:attrNameLst>
                                          <p:attrName>ppt_y</p:attrName>
                                        </p:attrNameLst>
                                      </p:cBhvr>
                                      <p:tavLst>
                                        <p:tav tm="0">
                                          <p:val>
                                            <p:strVal val="#ppt_y+#ppt_h*1.125000"/>
                                          </p:val>
                                        </p:tav>
                                        <p:tav tm="100000">
                                          <p:val>
                                            <p:strVal val="#ppt_y"/>
                                          </p:val>
                                        </p:tav>
                                      </p:tavLst>
                                    </p:anim>
                                    <p:animEffect transition="in" filter="wipe(up)">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1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a:latin typeface="+mn-lt"/>
              </a:rPr>
              <a:t>Long-</a:t>
            </a:r>
            <a:r>
              <a:rPr lang="en-US" err="1">
                <a:latin typeface="+mn-lt"/>
              </a:rPr>
              <a:t>range,low</a:t>
            </a:r>
            <a:r>
              <a:rPr lang="en-US">
                <a:latin typeface="+mn-lt"/>
              </a:rPr>
              <a:t>-data needs are not easily met </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64</a:t>
            </a:fld>
            <a:endParaRPr lang="en"/>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8"/>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80B9F531-F750-4B40-A14C-AED85AB7880C}"/>
              </a:ext>
            </a:extLst>
          </p:cNvPr>
          <p:cNvSpPr/>
          <p:nvPr/>
        </p:nvSpPr>
        <p:spPr>
          <a:xfrm>
            <a:off x="3385229" y="3445156"/>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Bluetooth</a:t>
            </a: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9"/>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err="1">
                <a:solidFill>
                  <a:schemeClr val="tx1"/>
                </a:solidFill>
              </a:rPr>
              <a:t>WiFi</a:t>
            </a:r>
            <a:endParaRPr lang="en-US" sz="2400">
              <a:solidFill>
                <a:schemeClr val="tx1"/>
              </a:solidFill>
            </a:endParaRPr>
          </a:p>
        </p:txBody>
      </p:sp>
      <p:sp>
        <p:nvSpPr>
          <p:cNvPr id="20" name="Rounded Rectangle 19">
            <a:extLst>
              <a:ext uri="{FF2B5EF4-FFF2-40B4-BE49-F238E27FC236}">
                <a16:creationId xmlns:a16="http://schemas.microsoft.com/office/drawing/2014/main" id="{6280CF75-F5AD-4A40-8131-FD19BE102040}"/>
              </a:ext>
            </a:extLst>
          </p:cNvPr>
          <p:cNvSpPr/>
          <p:nvPr/>
        </p:nvSpPr>
        <p:spPr>
          <a:xfrm>
            <a:off x="6685280" y="2617604"/>
            <a:ext cx="2092960" cy="48768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3G</a:t>
            </a:r>
          </a:p>
        </p:txBody>
      </p:sp>
      <p:sp>
        <p:nvSpPr>
          <p:cNvPr id="21" name="Rounded Rectangle 20">
            <a:extLst>
              <a:ext uri="{FF2B5EF4-FFF2-40B4-BE49-F238E27FC236}">
                <a16:creationId xmlns:a16="http://schemas.microsoft.com/office/drawing/2014/main" id="{C03D2AF6-AE5A-3F42-B3AA-989B58322BC7}"/>
              </a:ext>
            </a:extLst>
          </p:cNvPr>
          <p:cNvSpPr/>
          <p:nvPr/>
        </p:nvSpPr>
        <p:spPr>
          <a:xfrm>
            <a:off x="6685280" y="1809025"/>
            <a:ext cx="2092960" cy="48768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4G</a:t>
            </a:r>
          </a:p>
        </p:txBody>
      </p:sp>
      <p:sp>
        <p:nvSpPr>
          <p:cNvPr id="22" name="Rounded Rectangle 21">
            <a:extLst>
              <a:ext uri="{FF2B5EF4-FFF2-40B4-BE49-F238E27FC236}">
                <a16:creationId xmlns:a16="http://schemas.microsoft.com/office/drawing/2014/main" id="{CF892D98-FFA9-5344-BF3C-F0A04F92F903}"/>
              </a:ext>
            </a:extLst>
          </p:cNvPr>
          <p:cNvSpPr/>
          <p:nvPr/>
        </p:nvSpPr>
        <p:spPr>
          <a:xfrm>
            <a:off x="2919193" y="4433433"/>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BLE</a:t>
            </a:r>
          </a:p>
        </p:txBody>
      </p:sp>
      <p:sp>
        <p:nvSpPr>
          <p:cNvPr id="23" name="Rounded Rectangle 22">
            <a:extLst>
              <a:ext uri="{FF2B5EF4-FFF2-40B4-BE49-F238E27FC236}">
                <a16:creationId xmlns:a16="http://schemas.microsoft.com/office/drawing/2014/main" id="{FD443C41-A23A-DE4A-ACA5-6913131A168D}"/>
              </a:ext>
            </a:extLst>
          </p:cNvPr>
          <p:cNvSpPr/>
          <p:nvPr/>
        </p:nvSpPr>
        <p:spPr>
          <a:xfrm>
            <a:off x="3556000" y="5014818"/>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Zigbee</a:t>
            </a:r>
          </a:p>
        </p:txBody>
      </p:sp>
      <p:sp>
        <p:nvSpPr>
          <p:cNvPr id="24" name="Rounded Rectangle 23">
            <a:extLst>
              <a:ext uri="{FF2B5EF4-FFF2-40B4-BE49-F238E27FC236}">
                <a16:creationId xmlns:a16="http://schemas.microsoft.com/office/drawing/2014/main" id="{A703F48A-78DC-E547-A366-BE7FF8035114}"/>
              </a:ext>
            </a:extLst>
          </p:cNvPr>
          <p:cNvSpPr/>
          <p:nvPr/>
        </p:nvSpPr>
        <p:spPr>
          <a:xfrm>
            <a:off x="6280727" y="4051939"/>
            <a:ext cx="2857732" cy="1619189"/>
          </a:xfrm>
          <a:prstGeom prst="roundRect">
            <a:avLst/>
          </a:prstGeom>
          <a:solidFill>
            <a:schemeClr val="accent1">
              <a:lumMod val="20000"/>
              <a:lumOff val="80000"/>
            </a:schemeClr>
          </a:solidFill>
          <a:ln>
            <a:solidFill>
              <a:schemeClr val="accent1">
                <a:lumMod val="50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Low-Power</a:t>
            </a:r>
            <a:br>
              <a:rPr lang="en-US" sz="2400">
                <a:solidFill>
                  <a:schemeClr val="tx1"/>
                </a:solidFill>
              </a:rPr>
            </a:br>
            <a:r>
              <a:rPr lang="en-US" sz="2400">
                <a:solidFill>
                  <a:schemeClr val="tx1"/>
                </a:solidFill>
              </a:rPr>
              <a:t>Wide-Area Networks</a:t>
            </a:r>
          </a:p>
        </p:txBody>
      </p:sp>
      <p:sp>
        <p:nvSpPr>
          <p:cNvPr id="16" name="Rounded Rectangle 15">
            <a:extLst>
              <a:ext uri="{FF2B5EF4-FFF2-40B4-BE49-F238E27FC236}">
                <a16:creationId xmlns:a16="http://schemas.microsoft.com/office/drawing/2014/main" id="{9B35DE36-0BB3-7045-A9EA-380C2F0BFD37}"/>
              </a:ext>
            </a:extLst>
          </p:cNvPr>
          <p:cNvSpPr/>
          <p:nvPr/>
        </p:nvSpPr>
        <p:spPr>
          <a:xfrm>
            <a:off x="6685280" y="3426181"/>
            <a:ext cx="2092960" cy="48768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2G</a:t>
            </a:r>
          </a:p>
        </p:txBody>
      </p:sp>
      <p:sp>
        <p:nvSpPr>
          <p:cNvPr id="17" name="TextBox 16">
            <a:extLst>
              <a:ext uri="{FF2B5EF4-FFF2-40B4-BE49-F238E27FC236}">
                <a16:creationId xmlns:a16="http://schemas.microsoft.com/office/drawing/2014/main" id="{CAADA336-E534-A04B-A83C-BB6AD0D29A03}"/>
              </a:ext>
            </a:extLst>
          </p:cNvPr>
          <p:cNvSpPr txBox="1"/>
          <p:nvPr/>
        </p:nvSpPr>
        <p:spPr>
          <a:xfrm>
            <a:off x="415602" y="3126580"/>
            <a:ext cx="2054087" cy="913199"/>
          </a:xfrm>
          <a:prstGeom prst="rect">
            <a:avLst/>
          </a:prstGeom>
          <a:noFill/>
        </p:spPr>
        <p:txBody>
          <a:bodyPr wrap="square" rtlCol="0">
            <a:spAutoFit/>
          </a:bodyPr>
          <a:lstStyle/>
          <a:p>
            <a:pPr algn="ctr"/>
            <a:r>
              <a:rPr lang="en-US" sz="2667">
                <a:latin typeface="Tahoma" panose="020B0604030504040204" pitchFamily="34" charset="0"/>
                <a:ea typeface="Tahoma" panose="020B0604030504040204" pitchFamily="34" charset="0"/>
                <a:cs typeface="Tahoma" panose="020B0604030504040204" pitchFamily="34" charset="0"/>
              </a:rPr>
              <a:t>Data</a:t>
            </a:r>
          </a:p>
          <a:p>
            <a:pPr algn="ctr"/>
            <a:r>
              <a:rPr lang="en-US" sz="2667">
                <a:latin typeface="Tahoma" panose="020B0604030504040204" pitchFamily="34" charset="0"/>
                <a:ea typeface="Tahoma" panose="020B0604030504040204" pitchFamily="34" charset="0"/>
                <a:cs typeface="Tahoma" panose="020B0604030504040204" pitchFamily="34" charset="0"/>
              </a:rPr>
              <a:t>Throughput</a:t>
            </a:r>
          </a:p>
        </p:txBody>
      </p:sp>
      <p:sp>
        <p:nvSpPr>
          <p:cNvPr id="25" name="TextBox 24">
            <a:extLst>
              <a:ext uri="{FF2B5EF4-FFF2-40B4-BE49-F238E27FC236}">
                <a16:creationId xmlns:a16="http://schemas.microsoft.com/office/drawing/2014/main" id="{BFEF171E-5A25-0346-A752-11DC2100BCDC}"/>
              </a:ext>
            </a:extLst>
          </p:cNvPr>
          <p:cNvSpPr txBox="1"/>
          <p:nvPr/>
        </p:nvSpPr>
        <p:spPr>
          <a:xfrm>
            <a:off x="5102995" y="5987580"/>
            <a:ext cx="1836909" cy="502766"/>
          </a:xfrm>
          <a:prstGeom prst="rect">
            <a:avLst/>
          </a:prstGeom>
          <a:noFill/>
        </p:spPr>
        <p:txBody>
          <a:bodyPr wrap="square" rtlCol="0">
            <a:spAutoFit/>
          </a:bodyPr>
          <a:lstStyle/>
          <a:p>
            <a:pPr algn="ctr"/>
            <a:r>
              <a:rPr lang="en-US" sz="2667">
                <a:latin typeface="Tahoma" panose="020B0604030504040204" pitchFamily="34" charset="0"/>
                <a:ea typeface="Tahoma" panose="020B0604030504040204" pitchFamily="34" charset="0"/>
                <a:cs typeface="Tahoma" panose="020B0604030504040204" pitchFamily="34" charset="0"/>
              </a:rPr>
              <a:t>Range</a:t>
            </a:r>
            <a:endParaRPr lang="en-US" sz="240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Arrow Connector 4">
            <a:extLst>
              <a:ext uri="{FF2B5EF4-FFF2-40B4-BE49-F238E27FC236}">
                <a16:creationId xmlns:a16="http://schemas.microsoft.com/office/drawing/2014/main" id="{70275902-F8E5-5D45-B09E-D86028001890}"/>
              </a:ext>
            </a:extLst>
          </p:cNvPr>
          <p:cNvCxnSpPr/>
          <p:nvPr/>
        </p:nvCxnSpPr>
        <p:spPr>
          <a:xfrm flipH="1">
            <a:off x="1265384" y="6136789"/>
            <a:ext cx="655781" cy="485083"/>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1C55C0A-6000-AC43-AE92-FC8749D2D3E8}"/>
              </a:ext>
            </a:extLst>
          </p:cNvPr>
          <p:cNvCxnSpPr>
            <a:cxnSpLocks/>
          </p:cNvCxnSpPr>
          <p:nvPr/>
        </p:nvCxnSpPr>
        <p:spPr>
          <a:xfrm flipV="1">
            <a:off x="9982391" y="1335670"/>
            <a:ext cx="631768" cy="475337"/>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1A85BDFF-5063-4CD7-B9F3-B7926350EAE8}"/>
              </a:ext>
            </a:extLst>
          </p:cNvPr>
          <p:cNvSpPr txBox="1"/>
          <p:nvPr/>
        </p:nvSpPr>
        <p:spPr>
          <a:xfrm>
            <a:off x="980720" y="5387993"/>
            <a:ext cx="1855249" cy="748795"/>
          </a:xfrm>
          <a:prstGeom prst="rect">
            <a:avLst/>
          </a:prstGeom>
          <a:noFill/>
        </p:spPr>
        <p:txBody>
          <a:bodyPr wrap="square" rtlCol="0">
            <a:spAutoFit/>
          </a:bodyPr>
          <a:lstStyle/>
          <a:p>
            <a:r>
              <a:rPr lang="en-US" sz="2133" i="1">
                <a:latin typeface="Tahoma" panose="020B0604030504040204" pitchFamily="34" charset="0"/>
                <a:ea typeface="Tahoma" panose="020B0604030504040204" pitchFamily="34" charset="0"/>
                <a:cs typeface="Tahoma" panose="020B0604030504040204" pitchFamily="34" charset="0"/>
              </a:rPr>
              <a:t>Lower Power</a:t>
            </a:r>
            <a:br>
              <a:rPr lang="en-US" sz="2133" i="1">
                <a:latin typeface="Tahoma" panose="020B0604030504040204" pitchFamily="34" charset="0"/>
                <a:ea typeface="Tahoma" panose="020B0604030504040204" pitchFamily="34" charset="0"/>
                <a:cs typeface="Tahoma" panose="020B0604030504040204" pitchFamily="34" charset="0"/>
              </a:rPr>
            </a:br>
            <a:r>
              <a:rPr lang="en-US" sz="2133" i="1">
                <a:latin typeface="Tahoma" panose="020B0604030504040204" pitchFamily="34" charset="0"/>
                <a:ea typeface="Tahoma" panose="020B0604030504040204" pitchFamily="34" charset="0"/>
                <a:cs typeface="Tahoma" panose="020B0604030504040204" pitchFamily="34" charset="0"/>
              </a:rPr>
              <a:t>&amp; Lower Cost</a:t>
            </a:r>
          </a:p>
        </p:txBody>
      </p:sp>
      <p:sp>
        <p:nvSpPr>
          <p:cNvPr id="28" name="TextBox 27">
            <a:extLst>
              <a:ext uri="{FF2B5EF4-FFF2-40B4-BE49-F238E27FC236}">
                <a16:creationId xmlns:a16="http://schemas.microsoft.com/office/drawing/2014/main" id="{1E191E50-B50E-4084-A306-85E677FF84D4}"/>
              </a:ext>
            </a:extLst>
          </p:cNvPr>
          <p:cNvSpPr txBox="1"/>
          <p:nvPr/>
        </p:nvSpPr>
        <p:spPr>
          <a:xfrm>
            <a:off x="9207501" y="1811007"/>
            <a:ext cx="1971265" cy="748795"/>
          </a:xfrm>
          <a:prstGeom prst="rect">
            <a:avLst/>
          </a:prstGeom>
          <a:noFill/>
        </p:spPr>
        <p:txBody>
          <a:bodyPr wrap="square" rtlCol="0">
            <a:spAutoFit/>
          </a:bodyPr>
          <a:lstStyle/>
          <a:p>
            <a:r>
              <a:rPr lang="en-US" sz="2133" i="1">
                <a:latin typeface="Tahoma" panose="020B0604030504040204" pitchFamily="34" charset="0"/>
                <a:ea typeface="Tahoma" panose="020B0604030504040204" pitchFamily="34" charset="0"/>
                <a:cs typeface="Tahoma" panose="020B0604030504040204" pitchFamily="34" charset="0"/>
              </a:rPr>
              <a:t>Higher Power</a:t>
            </a:r>
            <a:br>
              <a:rPr lang="en-US" sz="2133" i="1">
                <a:latin typeface="Tahoma" panose="020B0604030504040204" pitchFamily="34" charset="0"/>
                <a:ea typeface="Tahoma" panose="020B0604030504040204" pitchFamily="34" charset="0"/>
                <a:cs typeface="Tahoma" panose="020B0604030504040204" pitchFamily="34" charset="0"/>
              </a:rPr>
            </a:br>
            <a:r>
              <a:rPr lang="en-US" sz="2133" i="1">
                <a:latin typeface="Tahoma" panose="020B0604030504040204" pitchFamily="34" charset="0"/>
                <a:ea typeface="Tahoma" panose="020B0604030504040204" pitchFamily="34" charset="0"/>
                <a:cs typeface="Tahoma" panose="020B0604030504040204" pitchFamily="34" charset="0"/>
              </a:rPr>
              <a:t>&amp; Higher Cost</a:t>
            </a:r>
          </a:p>
        </p:txBody>
      </p:sp>
    </p:spTree>
    <p:extLst>
      <p:ext uri="{BB962C8B-B14F-4D97-AF65-F5344CB8AC3E}">
        <p14:creationId xmlns:p14="http://schemas.microsoft.com/office/powerpoint/2010/main" val="263829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a:xfrm>
            <a:off x="838199" y="365125"/>
            <a:ext cx="10908323" cy="1325563"/>
          </a:xfrm>
        </p:spPr>
        <p:txBody>
          <a:bodyPr/>
          <a:lstStyle/>
          <a:p>
            <a:r>
              <a:rPr lang="en-US">
                <a:latin typeface="+mn-lt"/>
              </a:rPr>
              <a:t>Long-range, Low-power: design choices</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p:txBody>
          <a:bodyPr/>
          <a:lstStyle/>
          <a:p>
            <a:r>
              <a:rPr lang="en-US">
                <a:latin typeface="+mj-lt"/>
              </a:rPr>
              <a:t>How would you design PHY for long-range, low-power ?</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pPr/>
              <a:t>65</a:t>
            </a:fld>
            <a:endParaRPr lang="en-US"/>
          </a:p>
        </p:txBody>
      </p:sp>
      <p:sp>
        <p:nvSpPr>
          <p:cNvPr id="5" name="Footer Placeholder 1">
            <a:extLst>
              <a:ext uri="{FF2B5EF4-FFF2-40B4-BE49-F238E27FC236}">
                <a16:creationId xmlns:a16="http://schemas.microsoft.com/office/drawing/2014/main" id="{F5681BF9-FD39-7C9A-EA5A-477BE4CC8BC5}"/>
              </a:ext>
            </a:extLst>
          </p:cNvPr>
          <p:cNvSpPr>
            <a:spLocks noGrp="1"/>
          </p:cNvSpPr>
          <p:nvPr>
            <p:ph type="ftr" sz="quarter" idx="11"/>
          </p:nvPr>
        </p:nvSpPr>
        <p:spPr>
          <a:xfrm>
            <a:off x="4038600" y="6356350"/>
            <a:ext cx="4114800" cy="365125"/>
          </a:xfrm>
        </p:spPr>
        <p:txBody>
          <a:bodyPr/>
          <a:lstStyle/>
          <a:p>
            <a:r>
              <a:rPr lang="sv-SE" err="1"/>
              <a:t>ambujv@nus.edu.sg</a:t>
            </a:r>
            <a:endParaRPr lang="sv-SE"/>
          </a:p>
        </p:txBody>
      </p:sp>
    </p:spTree>
    <p:extLst>
      <p:ext uri="{BB962C8B-B14F-4D97-AF65-F5344CB8AC3E}">
        <p14:creationId xmlns:p14="http://schemas.microsoft.com/office/powerpoint/2010/main" val="24245818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a:xfrm>
            <a:off x="838200" y="365125"/>
            <a:ext cx="10880188" cy="1325563"/>
          </a:xfrm>
        </p:spPr>
        <p:txBody>
          <a:bodyPr/>
          <a:lstStyle/>
          <a:p>
            <a:r>
              <a:rPr lang="en-US">
                <a:latin typeface="+mn-lt"/>
              </a:rPr>
              <a:t>Long-range, Low-power: design choices</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p:txBody>
          <a:bodyPr>
            <a:normAutofit/>
          </a:bodyPr>
          <a:lstStyle/>
          <a:p>
            <a:r>
              <a:rPr lang="en-US">
                <a:latin typeface="+mj-lt"/>
              </a:rPr>
              <a:t>How would you design PHY for long-range, low-power ?</a:t>
            </a:r>
          </a:p>
          <a:p>
            <a:pPr lvl="1"/>
            <a:r>
              <a:rPr lang="en-US">
                <a:latin typeface="+mj-lt"/>
              </a:rPr>
              <a:t>Modulation</a:t>
            </a:r>
          </a:p>
          <a:p>
            <a:pPr lvl="1"/>
            <a:endParaRPr lang="en-US">
              <a:latin typeface="+mj-lt"/>
            </a:endParaRPr>
          </a:p>
          <a:p>
            <a:pPr lvl="1"/>
            <a:r>
              <a:rPr lang="en-US">
                <a:latin typeface="+mj-lt"/>
              </a:rPr>
              <a:t>Tx Power</a:t>
            </a:r>
            <a:br>
              <a:rPr lang="en-US">
                <a:latin typeface="+mj-lt"/>
              </a:rPr>
            </a:br>
            <a:endParaRPr lang="en-US">
              <a:latin typeface="+mj-lt"/>
            </a:endParaRPr>
          </a:p>
          <a:p>
            <a:pPr lvl="1"/>
            <a:r>
              <a:rPr lang="en-US">
                <a:latin typeface="+mj-lt"/>
              </a:rPr>
              <a:t>Carrier Frequency Band</a:t>
            </a:r>
          </a:p>
          <a:p>
            <a:pPr marL="1219170" lvl="2" indent="0">
              <a:buNone/>
            </a:pPr>
            <a:endParaRPr lang="en-US">
              <a:latin typeface="+mj-lt"/>
            </a:endParaRPr>
          </a:p>
          <a:p>
            <a:pPr lvl="1"/>
            <a:r>
              <a:rPr lang="en-US">
                <a:latin typeface="+mj-lt"/>
              </a:rPr>
              <a:t>Data Throughput</a:t>
            </a:r>
          </a:p>
          <a:p>
            <a:pPr lvl="1"/>
            <a:endParaRPr lang="en-US">
              <a:latin typeface="+mj-lt"/>
            </a:endParaRPr>
          </a:p>
          <a:p>
            <a:pPr lvl="1"/>
            <a:r>
              <a:rPr lang="en-US">
                <a:latin typeface="+mj-lt"/>
              </a:rPr>
              <a:t>Channel Bandwidth</a:t>
            </a:r>
          </a:p>
          <a:p>
            <a:pPr lvl="1"/>
            <a:endParaRPr lang="en-US"/>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pPr/>
              <a:t>66</a:t>
            </a:fld>
            <a:endParaRPr lang="en-US"/>
          </a:p>
        </p:txBody>
      </p:sp>
      <p:sp>
        <p:nvSpPr>
          <p:cNvPr id="5" name="Footer Placeholder 1">
            <a:extLst>
              <a:ext uri="{FF2B5EF4-FFF2-40B4-BE49-F238E27FC236}">
                <a16:creationId xmlns:a16="http://schemas.microsoft.com/office/drawing/2014/main" id="{863DD2A1-5607-7FE1-35C2-04D997D85F40}"/>
              </a:ext>
            </a:extLst>
          </p:cNvPr>
          <p:cNvSpPr>
            <a:spLocks noGrp="1"/>
          </p:cNvSpPr>
          <p:nvPr>
            <p:ph type="ftr" sz="quarter" idx="11"/>
          </p:nvPr>
        </p:nvSpPr>
        <p:spPr>
          <a:xfrm>
            <a:off x="4038600" y="6356350"/>
            <a:ext cx="4114800" cy="365125"/>
          </a:xfrm>
        </p:spPr>
        <p:txBody>
          <a:bodyPr/>
          <a:lstStyle/>
          <a:p>
            <a:r>
              <a:rPr lang="sv-SE" err="1"/>
              <a:t>ambujv@nus.edu.sg</a:t>
            </a:r>
            <a:endParaRPr lang="sv-SE"/>
          </a:p>
        </p:txBody>
      </p:sp>
    </p:spTree>
    <p:extLst>
      <p:ext uri="{BB962C8B-B14F-4D97-AF65-F5344CB8AC3E}">
        <p14:creationId xmlns:p14="http://schemas.microsoft.com/office/powerpoint/2010/main" val="4136555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a:xfrm>
            <a:off x="838199" y="365125"/>
            <a:ext cx="10901289" cy="1325563"/>
          </a:xfrm>
        </p:spPr>
        <p:txBody>
          <a:bodyPr/>
          <a:lstStyle/>
          <a:p>
            <a:r>
              <a:rPr lang="en-US">
                <a:latin typeface="+mn-lt"/>
              </a:rPr>
              <a:t>Long-range, Low-power: design choices</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a:xfrm>
            <a:off x="838200" y="1825624"/>
            <a:ext cx="10515600" cy="4530725"/>
          </a:xfrm>
        </p:spPr>
        <p:txBody>
          <a:bodyPr>
            <a:normAutofit fontScale="92500" lnSpcReduction="20000"/>
          </a:bodyPr>
          <a:lstStyle/>
          <a:p>
            <a:r>
              <a:rPr lang="en-US">
                <a:latin typeface="+mj-lt"/>
              </a:rPr>
              <a:t>How would you design PHY for long-range, low-power ?</a:t>
            </a:r>
          </a:p>
          <a:p>
            <a:pPr lvl="1"/>
            <a:r>
              <a:rPr lang="en-US">
                <a:latin typeface="+mj-lt"/>
              </a:rPr>
              <a:t>Modulation</a:t>
            </a:r>
          </a:p>
          <a:p>
            <a:pPr lvl="2"/>
            <a:r>
              <a:rPr lang="en-US">
                <a:latin typeface="+mj-lt"/>
              </a:rPr>
              <a:t>Unclear. Perhaps, not complicated or complex (simple devices)</a:t>
            </a:r>
            <a:br>
              <a:rPr lang="en-US">
                <a:latin typeface="+mj-lt"/>
              </a:rPr>
            </a:br>
            <a:endParaRPr lang="en-US">
              <a:latin typeface="+mj-lt"/>
            </a:endParaRPr>
          </a:p>
          <a:p>
            <a:pPr lvl="1"/>
            <a:r>
              <a:rPr lang="en-US">
                <a:latin typeface="+mj-lt"/>
              </a:rPr>
              <a:t>Tx Power</a:t>
            </a:r>
          </a:p>
          <a:p>
            <a:pPr lvl="2"/>
            <a:r>
              <a:rPr lang="en-US">
                <a:latin typeface="+mj-lt"/>
              </a:rPr>
              <a:t>High (much higher than 0 dBm)</a:t>
            </a:r>
            <a:br>
              <a:rPr lang="en-US">
                <a:latin typeface="+mj-lt"/>
              </a:rPr>
            </a:br>
            <a:endParaRPr lang="en-US">
              <a:latin typeface="+mj-lt"/>
            </a:endParaRPr>
          </a:p>
          <a:p>
            <a:pPr lvl="1"/>
            <a:r>
              <a:rPr lang="en-US">
                <a:latin typeface="+mj-lt"/>
              </a:rPr>
              <a:t>Carrier Frequency Band</a:t>
            </a:r>
          </a:p>
          <a:p>
            <a:pPr lvl="2"/>
            <a:r>
              <a:rPr lang="en-US">
                <a:latin typeface="+mj-lt"/>
              </a:rPr>
              <a:t>Low (something lower than 2.4 GHz, 915 MHz or lower?)</a:t>
            </a:r>
            <a:br>
              <a:rPr lang="en-US">
                <a:latin typeface="+mj-lt"/>
              </a:rPr>
            </a:br>
            <a:endParaRPr lang="en-US">
              <a:latin typeface="+mj-lt"/>
            </a:endParaRPr>
          </a:p>
          <a:p>
            <a:pPr lvl="1"/>
            <a:r>
              <a:rPr lang="en-US">
                <a:latin typeface="+mj-lt"/>
              </a:rPr>
              <a:t>Data Throughput</a:t>
            </a:r>
          </a:p>
          <a:p>
            <a:pPr lvl="2"/>
            <a:r>
              <a:rPr lang="en-US">
                <a:latin typeface="+mj-lt"/>
              </a:rPr>
              <a:t>Low (much lower than 1 Mbps)</a:t>
            </a:r>
          </a:p>
          <a:p>
            <a:pPr lvl="2"/>
            <a:endParaRPr lang="en-US">
              <a:latin typeface="+mj-lt"/>
            </a:endParaRPr>
          </a:p>
          <a:p>
            <a:pPr lvl="1"/>
            <a:r>
              <a:rPr lang="en-US">
                <a:latin typeface="+mj-lt"/>
              </a:rPr>
              <a:t>Channel Bandwidth</a:t>
            </a:r>
          </a:p>
          <a:p>
            <a:pPr lvl="2"/>
            <a:r>
              <a:rPr lang="en-US">
                <a:latin typeface="+mj-lt"/>
              </a:rPr>
              <a:t>Unclear. Likely smaller for lower frequency carrier.</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pPr/>
              <a:t>67</a:t>
            </a:fld>
            <a:endParaRPr lang="en-US"/>
          </a:p>
        </p:txBody>
      </p:sp>
      <p:sp>
        <p:nvSpPr>
          <p:cNvPr id="5" name="Footer Placeholder 1">
            <a:extLst>
              <a:ext uri="{FF2B5EF4-FFF2-40B4-BE49-F238E27FC236}">
                <a16:creationId xmlns:a16="http://schemas.microsoft.com/office/drawing/2014/main" id="{4F52EB2F-03D6-07F0-6330-1E9A63DA0675}"/>
              </a:ext>
            </a:extLst>
          </p:cNvPr>
          <p:cNvSpPr>
            <a:spLocks noGrp="1"/>
          </p:cNvSpPr>
          <p:nvPr>
            <p:ph type="ftr" sz="quarter" idx="11"/>
          </p:nvPr>
        </p:nvSpPr>
        <p:spPr>
          <a:xfrm>
            <a:off x="4038600" y="6356350"/>
            <a:ext cx="4114800" cy="365125"/>
          </a:xfrm>
        </p:spPr>
        <p:txBody>
          <a:bodyPr/>
          <a:lstStyle/>
          <a:p>
            <a:r>
              <a:rPr lang="sv-SE" err="1"/>
              <a:t>ambujv@nus.edu.sg</a:t>
            </a:r>
            <a:endParaRPr lang="sv-SE"/>
          </a:p>
        </p:txBody>
      </p:sp>
    </p:spTree>
    <p:extLst>
      <p:ext uri="{BB962C8B-B14F-4D97-AF65-F5344CB8AC3E}">
        <p14:creationId xmlns:p14="http://schemas.microsoft.com/office/powerpoint/2010/main" val="12458732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821" y="357483"/>
            <a:ext cx="11620649" cy="1325563"/>
          </a:xfrm>
        </p:spPr>
        <p:txBody>
          <a:bodyPr>
            <a:normAutofit/>
          </a:bodyPr>
          <a:lstStyle/>
          <a:p>
            <a:r>
              <a:rPr lang="en-US">
                <a:latin typeface="+mn-lt"/>
              </a:rPr>
              <a:t>Long range backscatter transmissions using  </a:t>
            </a:r>
            <a:r>
              <a:rPr lang="en-US" err="1">
                <a:latin typeface="+mn-lt"/>
              </a:rPr>
              <a:t>LoRea</a:t>
            </a:r>
            <a:endParaRPr lang="en-US">
              <a:latin typeface="+mn-lt"/>
            </a:endParaRPr>
          </a:p>
        </p:txBody>
      </p:sp>
      <p:sp>
        <p:nvSpPr>
          <p:cNvPr id="3" name="Content Placeholder 2"/>
          <p:cNvSpPr>
            <a:spLocks noGrp="1"/>
          </p:cNvSpPr>
          <p:nvPr>
            <p:ph idx="1"/>
          </p:nvPr>
        </p:nvSpPr>
        <p:spPr>
          <a:xfrm>
            <a:off x="523853" y="1863785"/>
            <a:ext cx="10812694" cy="4675127"/>
          </a:xfrm>
        </p:spPr>
        <p:txBody>
          <a:bodyPr>
            <a:normAutofit/>
          </a:bodyPr>
          <a:lstStyle/>
          <a:p>
            <a:pPr marL="0" indent="0" algn="ctr">
              <a:buNone/>
            </a:pPr>
            <a:endParaRPr lang="en-US">
              <a:latin typeface="Helvetica Light" charset="0"/>
              <a:ea typeface="Helvetica Light" charset="0"/>
              <a:cs typeface="Helvetica Light" charset="0"/>
            </a:endParaRPr>
          </a:p>
          <a:p>
            <a:endParaRPr lang="en-US">
              <a:latin typeface="Helvetica Light" charset="0"/>
              <a:ea typeface="Helvetica Light" charset="0"/>
              <a:cs typeface="Helvetica Light" charset="0"/>
            </a:endParaRPr>
          </a:p>
          <a:p>
            <a:endParaRPr lang="en-US">
              <a:latin typeface="Helvetica Light" charset="0"/>
              <a:ea typeface="Helvetica Light" charset="0"/>
              <a:cs typeface="Helvetica Light" charset="0"/>
            </a:endParaRPr>
          </a:p>
          <a:p>
            <a:endParaRPr lang="en-US">
              <a:latin typeface="Helvetica Light" charset="0"/>
              <a:ea typeface="Helvetica Light" charset="0"/>
              <a:cs typeface="Helvetica Light" charset="0"/>
            </a:endParaRPr>
          </a:p>
          <a:p>
            <a:endParaRPr lang="en-US">
              <a:latin typeface="Helvetica Light" charset="0"/>
              <a:ea typeface="Helvetica Light" charset="0"/>
              <a:cs typeface="Helvetica Light" charset="0"/>
            </a:endParaRPr>
          </a:p>
          <a:p>
            <a:endParaRPr lang="en-US">
              <a:latin typeface="+mj-lt"/>
              <a:ea typeface="Helvetica Light" charset="0"/>
              <a:cs typeface="Helvetica Light" charset="0"/>
            </a:endParaRPr>
          </a:p>
          <a:p>
            <a:pPr marL="0" indent="0" algn="ctr">
              <a:buNone/>
            </a:pPr>
            <a:endParaRPr lang="en-US" b="1">
              <a:latin typeface="+mj-lt"/>
              <a:ea typeface="Helvetica Light" charset="0"/>
              <a:cs typeface="Helvetica Light" charset="0"/>
            </a:endParaRPr>
          </a:p>
          <a:p>
            <a:pPr marL="0" indent="0" algn="ctr">
              <a:buNone/>
            </a:pPr>
            <a:r>
              <a:rPr lang="en-US" b="1" err="1">
                <a:ea typeface="Helvetica Light" charset="0"/>
                <a:cs typeface="Helvetica Light" charset="0"/>
              </a:rPr>
              <a:t>LoRea</a:t>
            </a:r>
            <a:r>
              <a:rPr lang="en-US" b="1">
                <a:ea typeface="Helvetica Light" charset="0"/>
                <a:cs typeface="Helvetica Light" charset="0"/>
              </a:rPr>
              <a:t> is a long range, low-power, and low-cost backscatter architecture</a:t>
            </a:r>
          </a:p>
          <a:p>
            <a:pPr marL="0" indent="0">
              <a:buNone/>
            </a:pPr>
            <a:endParaRPr lang="en-US">
              <a:latin typeface="+mj-lt"/>
              <a:ea typeface="Helvetica Light" charset="0"/>
              <a:cs typeface="Helvetica Light" charset="0"/>
            </a:endParaRPr>
          </a:p>
          <a:p>
            <a:endParaRPr lang="en-US">
              <a:latin typeface="Helvetica Light" charset="0"/>
              <a:ea typeface="Helvetica Light" charset="0"/>
              <a:cs typeface="Helvetica Light" charset="0"/>
            </a:endParaRPr>
          </a:p>
          <a:p>
            <a:pPr lvl="1"/>
            <a:endParaRPr lang="en-US">
              <a:latin typeface="Helvetica Light" charset="0"/>
              <a:ea typeface="Helvetica Light" charset="0"/>
              <a:cs typeface="Helvetica Light" charset="0"/>
            </a:endParaRPr>
          </a:p>
          <a:p>
            <a:endParaRPr lang="en-US">
              <a:latin typeface="Helvetica Light" charset="0"/>
              <a:ea typeface="Helvetica Light" charset="0"/>
              <a:cs typeface="Helvetica Light" charset="0"/>
            </a:endParaRPr>
          </a:p>
          <a:p>
            <a:endParaRPr lang="en-US">
              <a:latin typeface="Helvetica Light" charset="0"/>
              <a:ea typeface="Helvetica Light" charset="0"/>
              <a:cs typeface="Helvetica Light" charset="0"/>
            </a:endParaRPr>
          </a:p>
          <a:p>
            <a:endParaRPr lang="en-US">
              <a:latin typeface="Helvetica Light" charset="0"/>
              <a:ea typeface="Helvetica Light" charset="0"/>
              <a:cs typeface="Helvetica Light" charset="0"/>
            </a:endParaRPr>
          </a:p>
        </p:txBody>
      </p:sp>
      <p:sp>
        <p:nvSpPr>
          <p:cNvPr id="4" name="Slide Number Placeholder 3"/>
          <p:cNvSpPr>
            <a:spLocks noGrp="1"/>
          </p:cNvSpPr>
          <p:nvPr>
            <p:ph type="sldNum" sz="quarter" idx="12"/>
          </p:nvPr>
        </p:nvSpPr>
        <p:spPr/>
        <p:txBody>
          <a:bodyPr/>
          <a:lstStyle/>
          <a:p>
            <a:fld id="{F3251276-10E0-6347-83FD-341D002F38DE}" type="slidenum">
              <a:rPr lang="en-US" smtClean="0"/>
              <a:t>68</a:t>
            </a:fld>
            <a:endParaRPr lang="en-US"/>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626" y="2249532"/>
            <a:ext cx="4015281" cy="1680495"/>
          </a:xfrm>
          <a:prstGeom prst="rect">
            <a:avLst/>
          </a:prstGeom>
        </p:spPr>
      </p:pic>
      <p:pic>
        <p:nvPicPr>
          <p:cNvPr id="7" name="Picture 6">
            <a:extLst>
              <a:ext uri="{FF2B5EF4-FFF2-40B4-BE49-F238E27FC236}">
                <a16:creationId xmlns:a16="http://schemas.microsoft.com/office/drawing/2014/main" id="{A9E46B99-7554-624B-9F22-BBC41BF6E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8646" y="1875920"/>
            <a:ext cx="3249986" cy="2167036"/>
          </a:xfrm>
          <a:prstGeom prst="rect">
            <a:avLst/>
          </a:prstGeom>
        </p:spPr>
      </p:pic>
      <p:sp>
        <p:nvSpPr>
          <p:cNvPr id="8" name="TextBox 7">
            <a:extLst>
              <a:ext uri="{FF2B5EF4-FFF2-40B4-BE49-F238E27FC236}">
                <a16:creationId xmlns:a16="http://schemas.microsoft.com/office/drawing/2014/main" id="{5C5139F3-ECD4-1A4F-8BF6-241F59ED59CD}"/>
              </a:ext>
            </a:extLst>
          </p:cNvPr>
          <p:cNvSpPr txBox="1"/>
          <p:nvPr/>
        </p:nvSpPr>
        <p:spPr>
          <a:xfrm>
            <a:off x="6948059" y="4038238"/>
            <a:ext cx="2543187" cy="461665"/>
          </a:xfrm>
          <a:prstGeom prst="rect">
            <a:avLst/>
          </a:prstGeom>
          <a:noFill/>
        </p:spPr>
        <p:txBody>
          <a:bodyPr wrap="square" rtlCol="0">
            <a:spAutoFit/>
          </a:bodyPr>
          <a:lstStyle/>
          <a:p>
            <a:pPr algn="ctr"/>
            <a:r>
              <a:rPr lang="en-US" sz="1200">
                <a:latin typeface="+mj-lt"/>
              </a:rPr>
              <a:t>Backscatter Tag Hardware Prototype</a:t>
            </a:r>
          </a:p>
          <a:p>
            <a:pPr algn="ctr"/>
            <a:r>
              <a:rPr lang="en-US" sz="1200">
                <a:latin typeface="+mj-lt"/>
              </a:rPr>
              <a:t>(Peak Power of 70 µW)</a:t>
            </a:r>
          </a:p>
        </p:txBody>
      </p:sp>
      <p:sp>
        <p:nvSpPr>
          <p:cNvPr id="9" name="TextBox 8">
            <a:extLst>
              <a:ext uri="{FF2B5EF4-FFF2-40B4-BE49-F238E27FC236}">
                <a16:creationId xmlns:a16="http://schemas.microsoft.com/office/drawing/2014/main" id="{22367865-2A88-F44F-A5AD-5D4758ECC913}"/>
              </a:ext>
            </a:extLst>
          </p:cNvPr>
          <p:cNvSpPr txBox="1"/>
          <p:nvPr/>
        </p:nvSpPr>
        <p:spPr>
          <a:xfrm>
            <a:off x="2353734" y="4038238"/>
            <a:ext cx="2543187" cy="276999"/>
          </a:xfrm>
          <a:prstGeom prst="rect">
            <a:avLst/>
          </a:prstGeom>
          <a:noFill/>
        </p:spPr>
        <p:txBody>
          <a:bodyPr wrap="square" rtlCol="0">
            <a:spAutoFit/>
          </a:bodyPr>
          <a:lstStyle/>
          <a:p>
            <a:pPr algn="ctr"/>
            <a:r>
              <a:rPr lang="en-US" sz="1200">
                <a:latin typeface="+mj-lt"/>
              </a:rPr>
              <a:t>System Overview</a:t>
            </a:r>
          </a:p>
        </p:txBody>
      </p:sp>
      <p:sp>
        <p:nvSpPr>
          <p:cNvPr id="10" name="TextBox 9">
            <a:extLst>
              <a:ext uri="{FF2B5EF4-FFF2-40B4-BE49-F238E27FC236}">
                <a16:creationId xmlns:a16="http://schemas.microsoft.com/office/drawing/2014/main" id="{E97653E6-E41A-964B-BCEC-885C8075301B}"/>
              </a:ext>
            </a:extLst>
          </p:cNvPr>
          <p:cNvSpPr txBox="1"/>
          <p:nvPr/>
        </p:nvSpPr>
        <p:spPr>
          <a:xfrm>
            <a:off x="1375590" y="6114546"/>
            <a:ext cx="9440820" cy="338554"/>
          </a:xfrm>
          <a:prstGeom prst="rect">
            <a:avLst/>
          </a:prstGeom>
          <a:noFill/>
        </p:spPr>
        <p:txBody>
          <a:bodyPr wrap="square" rtlCol="0">
            <a:spAutoFit/>
          </a:bodyPr>
          <a:lstStyle/>
          <a:p>
            <a:r>
              <a:rPr lang="en-US" sz="1600">
                <a:latin typeface="+mj-lt"/>
              </a:rPr>
              <a:t>Varshney et al. ”LoRea: A Backscatter architecture that achieves a long communication range” ACM SENSYS 2017</a:t>
            </a:r>
          </a:p>
        </p:txBody>
      </p:sp>
      <p:sp>
        <p:nvSpPr>
          <p:cNvPr id="5" name="Footer Placeholder 1">
            <a:extLst>
              <a:ext uri="{FF2B5EF4-FFF2-40B4-BE49-F238E27FC236}">
                <a16:creationId xmlns:a16="http://schemas.microsoft.com/office/drawing/2014/main" id="{F8D95D27-2C03-B48C-9C5C-A28A991C3BD0}"/>
              </a:ext>
            </a:extLst>
          </p:cNvPr>
          <p:cNvSpPr>
            <a:spLocks noGrp="1"/>
          </p:cNvSpPr>
          <p:nvPr>
            <p:ph type="ftr" sz="quarter" idx="11"/>
          </p:nvPr>
        </p:nvSpPr>
        <p:spPr>
          <a:xfrm>
            <a:off x="4038600" y="6356350"/>
            <a:ext cx="4114800" cy="365125"/>
          </a:xfrm>
        </p:spPr>
        <p:txBody>
          <a:bodyPr/>
          <a:lstStyle/>
          <a:p>
            <a:r>
              <a:rPr lang="sv-SE" err="1"/>
              <a:t>ambujv@nus.edu.sg</a:t>
            </a:r>
            <a:endParaRPr lang="sv-SE"/>
          </a:p>
        </p:txBody>
      </p:sp>
    </p:spTree>
    <p:extLst>
      <p:ext uri="{BB962C8B-B14F-4D97-AF65-F5344CB8AC3E}">
        <p14:creationId xmlns:p14="http://schemas.microsoft.com/office/powerpoint/2010/main" val="27480260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96079"/>
            <a:ext cx="10515600" cy="1567231"/>
          </a:xfrm>
        </p:spPr>
        <p:txBody>
          <a:bodyPr>
            <a:normAutofit/>
          </a:bodyPr>
          <a:lstStyle/>
          <a:p>
            <a:pPr marL="0" indent="0">
              <a:buNone/>
            </a:pPr>
            <a:r>
              <a:rPr lang="en-US" b="1">
                <a:latin typeface="Calibri Light" charset="0"/>
                <a:ea typeface="Calibri Light" charset="0"/>
                <a:cs typeface="Calibri Light" charset="0"/>
              </a:rPr>
              <a:t>Key idea:  </a:t>
            </a:r>
            <a:r>
              <a:rPr lang="en-US">
                <a:latin typeface="Calibri Light" charset="0"/>
                <a:ea typeface="Calibri Light" charset="0"/>
                <a:cs typeface="Calibri Light" charset="0"/>
              </a:rPr>
              <a:t>Receiver sensitivity improves as we lower bandwidth</a:t>
            </a:r>
          </a:p>
          <a:p>
            <a:r>
              <a:rPr lang="en-US">
                <a:latin typeface="Calibri Light" charset="0"/>
                <a:ea typeface="Calibri Light" charset="0"/>
                <a:cs typeface="Calibri Light" charset="0"/>
              </a:rPr>
              <a:t>Lower bitrate (2.9 kbit/s) generates narrow bandwidth transmissions</a:t>
            </a:r>
          </a:p>
          <a:p>
            <a:r>
              <a:rPr lang="en-US">
                <a:latin typeface="Calibri Light" charset="0"/>
                <a:ea typeface="Calibri Light" charset="0"/>
                <a:cs typeface="Calibri Light" charset="0"/>
              </a:rPr>
              <a:t>Low bitrates are not detrimental to most sensing applications</a:t>
            </a:r>
          </a:p>
          <a:p>
            <a:pPr marL="457200" lvl="1" indent="0">
              <a:buNone/>
            </a:pPr>
            <a:endParaRPr lang="en-US">
              <a:latin typeface="Calibri Light" charset="0"/>
              <a:ea typeface="Calibri Light" charset="0"/>
              <a:cs typeface="Calibri Light" charset="0"/>
            </a:endParaRPr>
          </a:p>
          <a:p>
            <a:pPr marL="457200" lvl="1" indent="0">
              <a:buNone/>
            </a:pPr>
            <a:endParaRPr lang="en-US">
              <a:latin typeface="Calibri Light" charset="0"/>
              <a:ea typeface="Calibri Light" charset="0"/>
              <a:cs typeface="Calibri Light" charset="0"/>
            </a:endParaRPr>
          </a:p>
        </p:txBody>
      </p:sp>
      <p:sp>
        <p:nvSpPr>
          <p:cNvPr id="4" name="Slide Number Placeholder 3"/>
          <p:cNvSpPr>
            <a:spLocks noGrp="1"/>
          </p:cNvSpPr>
          <p:nvPr>
            <p:ph type="sldNum" sz="quarter" idx="12"/>
          </p:nvPr>
        </p:nvSpPr>
        <p:spPr/>
        <p:txBody>
          <a:bodyPr/>
          <a:lstStyle/>
          <a:p>
            <a:fld id="{F3251276-10E0-6347-83FD-341D002F38DE}" type="slidenum">
              <a:rPr lang="en-US" smtClean="0"/>
              <a:t>69</a:t>
            </a:fld>
            <a:endParaRPr lang="en-US"/>
          </a:p>
        </p:txBody>
      </p:sp>
      <p:graphicFrame>
        <p:nvGraphicFramePr>
          <p:cNvPr id="6" name="Table 5"/>
          <p:cNvGraphicFramePr>
            <a:graphicFrameLocks noGrp="1"/>
          </p:cNvGraphicFramePr>
          <p:nvPr/>
        </p:nvGraphicFramePr>
        <p:xfrm>
          <a:off x="2554614" y="3611778"/>
          <a:ext cx="7082772" cy="2509406"/>
        </p:xfrm>
        <a:graphic>
          <a:graphicData uri="http://schemas.openxmlformats.org/drawingml/2006/table">
            <a:tbl>
              <a:tblPr firstRow="1" bandRow="1">
                <a:tableStyleId>{F5AB1C69-6EDB-4FF4-983F-18BD219EF322}</a:tableStyleId>
              </a:tblPr>
              <a:tblGrid>
                <a:gridCol w="3541386">
                  <a:extLst>
                    <a:ext uri="{9D8B030D-6E8A-4147-A177-3AD203B41FA5}">
                      <a16:colId xmlns:a16="http://schemas.microsoft.com/office/drawing/2014/main" val="20000"/>
                    </a:ext>
                  </a:extLst>
                </a:gridCol>
                <a:gridCol w="3541386">
                  <a:extLst>
                    <a:ext uri="{9D8B030D-6E8A-4147-A177-3AD203B41FA5}">
                      <a16:colId xmlns:a16="http://schemas.microsoft.com/office/drawing/2014/main" val="20001"/>
                    </a:ext>
                  </a:extLst>
                </a:gridCol>
              </a:tblGrid>
              <a:tr h="788300">
                <a:tc>
                  <a:txBody>
                    <a:bodyPr/>
                    <a:lstStyle/>
                    <a:p>
                      <a:pPr algn="ctr"/>
                      <a:r>
                        <a:rPr lang="en-US"/>
                        <a:t>Operating frequency</a:t>
                      </a:r>
                    </a:p>
                  </a:txBody>
                  <a:tcPr/>
                </a:tc>
                <a:tc>
                  <a:txBody>
                    <a:bodyPr/>
                    <a:lstStyle/>
                    <a:p>
                      <a:pPr algn="ctr"/>
                      <a:r>
                        <a:rPr lang="en-US"/>
                        <a:t>Bandwidth</a:t>
                      </a:r>
                    </a:p>
                  </a:txBody>
                  <a:tcPr/>
                </a:tc>
                <a:extLst>
                  <a:ext uri="{0D108BD9-81ED-4DB2-BD59-A6C34878D82A}">
                    <a16:rowId xmlns:a16="http://schemas.microsoft.com/office/drawing/2014/main" val="10000"/>
                  </a:ext>
                </a:extLst>
              </a:tr>
              <a:tr h="860553">
                <a:tc>
                  <a:txBody>
                    <a:bodyPr/>
                    <a:lstStyle/>
                    <a:p>
                      <a:pPr algn="ctr"/>
                      <a:r>
                        <a:rPr lang="en-US"/>
                        <a:t>868 MHz</a:t>
                      </a:r>
                    </a:p>
                  </a:txBody>
                  <a:tcPr/>
                </a:tc>
                <a:tc>
                  <a:txBody>
                    <a:bodyPr/>
                    <a:lstStyle/>
                    <a:p>
                      <a:pPr algn="ctr"/>
                      <a:r>
                        <a:rPr lang="en-US"/>
                        <a:t>13 kHz</a:t>
                      </a:r>
                    </a:p>
                  </a:txBody>
                  <a:tcPr/>
                </a:tc>
                <a:extLst>
                  <a:ext uri="{0D108BD9-81ED-4DB2-BD59-A6C34878D82A}">
                    <a16:rowId xmlns:a16="http://schemas.microsoft.com/office/drawing/2014/main" val="10001"/>
                  </a:ext>
                </a:extLst>
              </a:tr>
              <a:tr h="860553">
                <a:tc>
                  <a:txBody>
                    <a:bodyPr/>
                    <a:lstStyle/>
                    <a:p>
                      <a:pPr algn="ctr"/>
                      <a:r>
                        <a:rPr lang="en-US"/>
                        <a:t>2.4 GHz</a:t>
                      </a:r>
                    </a:p>
                  </a:txBody>
                  <a:tcPr/>
                </a:tc>
                <a:tc>
                  <a:txBody>
                    <a:bodyPr/>
                    <a:lstStyle/>
                    <a:p>
                      <a:pPr algn="ctr"/>
                      <a:r>
                        <a:rPr lang="en-US"/>
                        <a:t>180 kHz</a:t>
                      </a:r>
                    </a:p>
                  </a:txBody>
                  <a:tcPr/>
                </a:tc>
                <a:extLst>
                  <a:ext uri="{0D108BD9-81ED-4DB2-BD59-A6C34878D82A}">
                    <a16:rowId xmlns:a16="http://schemas.microsoft.com/office/drawing/2014/main" val="10002"/>
                  </a:ext>
                </a:extLst>
              </a:tr>
            </a:tbl>
          </a:graphicData>
        </a:graphic>
      </p:graphicFrame>
      <p:sp>
        <p:nvSpPr>
          <p:cNvPr id="8" name="Title 7">
            <a:extLst>
              <a:ext uri="{FF2B5EF4-FFF2-40B4-BE49-F238E27FC236}">
                <a16:creationId xmlns:a16="http://schemas.microsoft.com/office/drawing/2014/main" id="{2EEE99F2-C86D-4220-B461-5D65280D6FC5}"/>
              </a:ext>
            </a:extLst>
          </p:cNvPr>
          <p:cNvSpPr>
            <a:spLocks noGrp="1"/>
          </p:cNvSpPr>
          <p:nvPr>
            <p:ph type="title"/>
          </p:nvPr>
        </p:nvSpPr>
        <p:spPr>
          <a:xfrm>
            <a:off x="838200" y="365125"/>
            <a:ext cx="10889512" cy="1325563"/>
          </a:xfrm>
        </p:spPr>
        <p:txBody>
          <a:bodyPr>
            <a:normAutofit/>
          </a:bodyPr>
          <a:lstStyle/>
          <a:p>
            <a:r>
              <a:rPr lang="en-US" sz="4400" err="1">
                <a:latin typeface="+mn-lt"/>
              </a:rPr>
              <a:t>LoRea</a:t>
            </a:r>
            <a:r>
              <a:rPr lang="en-US" sz="4400">
                <a:latin typeface="+mn-lt"/>
              </a:rPr>
              <a:t> backscatter narrow bandwidth transmissions which improves sensitivity</a:t>
            </a:r>
            <a:endParaRPr lang="en-SE">
              <a:latin typeface="+mn-lt"/>
            </a:endParaRPr>
          </a:p>
        </p:txBody>
      </p:sp>
      <p:sp>
        <p:nvSpPr>
          <p:cNvPr id="5" name="Footer Placeholder 1">
            <a:extLst>
              <a:ext uri="{FF2B5EF4-FFF2-40B4-BE49-F238E27FC236}">
                <a16:creationId xmlns:a16="http://schemas.microsoft.com/office/drawing/2014/main" id="{8777EA3D-769F-057A-C84F-E96CB8213CD1}"/>
              </a:ext>
            </a:extLst>
          </p:cNvPr>
          <p:cNvSpPr>
            <a:spLocks noGrp="1"/>
          </p:cNvSpPr>
          <p:nvPr>
            <p:ph type="ftr" sz="quarter" idx="11"/>
          </p:nvPr>
        </p:nvSpPr>
        <p:spPr>
          <a:xfrm>
            <a:off x="4038600" y="6356350"/>
            <a:ext cx="4114800" cy="365125"/>
          </a:xfrm>
        </p:spPr>
        <p:txBody>
          <a:bodyPr/>
          <a:lstStyle/>
          <a:p>
            <a:r>
              <a:rPr lang="sv-SE" err="1"/>
              <a:t>ambujv@nus.edu.sg</a:t>
            </a:r>
            <a:endParaRPr lang="sv-SE"/>
          </a:p>
        </p:txBody>
      </p:sp>
    </p:spTree>
    <p:extLst>
      <p:ext uri="{BB962C8B-B14F-4D97-AF65-F5344CB8AC3E}">
        <p14:creationId xmlns:p14="http://schemas.microsoft.com/office/powerpoint/2010/main" val="100153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D9EB7-73D4-4E5F-AA13-CE7B36637395}"/>
              </a:ext>
            </a:extLst>
          </p:cNvPr>
          <p:cNvSpPr>
            <a:spLocks noGrp="1"/>
          </p:cNvSpPr>
          <p:nvPr>
            <p:ph type="title"/>
          </p:nvPr>
        </p:nvSpPr>
        <p:spPr>
          <a:xfrm>
            <a:off x="1015156" y="88501"/>
            <a:ext cx="7647756" cy="1485900"/>
          </a:xfrm>
        </p:spPr>
        <p:txBody>
          <a:bodyPr/>
          <a:lstStyle/>
          <a:p>
            <a:r>
              <a:rPr lang="en-US"/>
              <a:t>Aloha with Preamble Sampling</a:t>
            </a:r>
            <a:endParaRPr lang="en-SG"/>
          </a:p>
        </p:txBody>
      </p:sp>
      <p:sp>
        <p:nvSpPr>
          <p:cNvPr id="4" name="Slide Number Placeholder 3">
            <a:extLst>
              <a:ext uri="{FF2B5EF4-FFF2-40B4-BE49-F238E27FC236}">
                <a16:creationId xmlns:a16="http://schemas.microsoft.com/office/drawing/2014/main" id="{B3F3374E-0505-4A95-A6F8-DDE05EA34A43}"/>
              </a:ext>
            </a:extLst>
          </p:cNvPr>
          <p:cNvSpPr>
            <a:spLocks noGrp="1"/>
          </p:cNvSpPr>
          <p:nvPr>
            <p:ph type="sldNum" sz="quarter" idx="12"/>
          </p:nvPr>
        </p:nvSpPr>
        <p:spPr/>
        <p:txBody>
          <a:bodyPr/>
          <a:lstStyle/>
          <a:p>
            <a:fld id="{69E57DC2-970A-4B3E-BB1C-7A09969E49DF}" type="slidenum">
              <a:rPr lang="en-US" smtClean="0">
                <a:solidFill>
                  <a:srgbClr val="191B0E"/>
                </a:solidFill>
              </a:rPr>
              <a:pPr/>
              <a:t>7</a:t>
            </a:fld>
            <a:endParaRPr lang="en-US">
              <a:solidFill>
                <a:srgbClr val="191B0E"/>
              </a:solidFill>
            </a:endParaRPr>
          </a:p>
        </p:txBody>
      </p:sp>
      <p:sp>
        <p:nvSpPr>
          <p:cNvPr id="5" name="Rectangle: Rounded Corners 4">
            <a:extLst>
              <a:ext uri="{FF2B5EF4-FFF2-40B4-BE49-F238E27FC236}">
                <a16:creationId xmlns:a16="http://schemas.microsoft.com/office/drawing/2014/main" id="{5F870439-2C34-468C-B3A6-7653F77CA0F4}"/>
              </a:ext>
            </a:extLst>
          </p:cNvPr>
          <p:cNvSpPr/>
          <p:nvPr/>
        </p:nvSpPr>
        <p:spPr>
          <a:xfrm>
            <a:off x="4655840" y="3006097"/>
            <a:ext cx="2232248" cy="46166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a:solidFill>
                  <a:schemeClr val="tx1"/>
                </a:solidFill>
              </a:rPr>
              <a:t>Preamble </a:t>
            </a:r>
          </a:p>
        </p:txBody>
      </p:sp>
      <p:sp>
        <p:nvSpPr>
          <p:cNvPr id="6" name="Rectangle: Rounded Corners 5">
            <a:extLst>
              <a:ext uri="{FF2B5EF4-FFF2-40B4-BE49-F238E27FC236}">
                <a16:creationId xmlns:a16="http://schemas.microsoft.com/office/drawing/2014/main" id="{54C01293-D3C5-4B6B-A1EC-5A23E19E4E5A}"/>
              </a:ext>
            </a:extLst>
          </p:cNvPr>
          <p:cNvSpPr/>
          <p:nvPr/>
        </p:nvSpPr>
        <p:spPr>
          <a:xfrm>
            <a:off x="6888088" y="2996952"/>
            <a:ext cx="1008112" cy="50405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a:solidFill>
                  <a:schemeClr val="tx1"/>
                </a:solidFill>
              </a:rPr>
              <a:t>Data</a:t>
            </a:r>
          </a:p>
        </p:txBody>
      </p:sp>
      <p:sp>
        <p:nvSpPr>
          <p:cNvPr id="8" name="TextBox 7">
            <a:extLst>
              <a:ext uri="{FF2B5EF4-FFF2-40B4-BE49-F238E27FC236}">
                <a16:creationId xmlns:a16="http://schemas.microsoft.com/office/drawing/2014/main" id="{90DDE060-F4A7-40B0-97C6-648C432D1E3F}"/>
              </a:ext>
            </a:extLst>
          </p:cNvPr>
          <p:cNvSpPr txBox="1"/>
          <p:nvPr/>
        </p:nvSpPr>
        <p:spPr>
          <a:xfrm>
            <a:off x="2007487" y="3027291"/>
            <a:ext cx="845103" cy="369332"/>
          </a:xfrm>
          <a:prstGeom prst="rect">
            <a:avLst/>
          </a:prstGeom>
          <a:noFill/>
        </p:spPr>
        <p:txBody>
          <a:bodyPr wrap="none" rtlCol="0">
            <a:spAutoFit/>
          </a:bodyPr>
          <a:lstStyle/>
          <a:p>
            <a:r>
              <a:rPr lang="en-SG">
                <a:solidFill>
                  <a:srgbClr val="0070C0"/>
                </a:solidFill>
              </a:rPr>
              <a:t>Sender</a:t>
            </a:r>
          </a:p>
        </p:txBody>
      </p:sp>
      <p:sp>
        <p:nvSpPr>
          <p:cNvPr id="10" name="TextBox 9">
            <a:extLst>
              <a:ext uri="{FF2B5EF4-FFF2-40B4-BE49-F238E27FC236}">
                <a16:creationId xmlns:a16="http://schemas.microsoft.com/office/drawing/2014/main" id="{36B1435B-F8C3-4B4F-858A-F228C805F9DC}"/>
              </a:ext>
            </a:extLst>
          </p:cNvPr>
          <p:cNvSpPr txBox="1"/>
          <p:nvPr/>
        </p:nvSpPr>
        <p:spPr>
          <a:xfrm>
            <a:off x="1703513" y="1747366"/>
            <a:ext cx="984693" cy="369332"/>
          </a:xfrm>
          <a:prstGeom prst="rect">
            <a:avLst/>
          </a:prstGeom>
          <a:noFill/>
        </p:spPr>
        <p:txBody>
          <a:bodyPr wrap="none" rtlCol="0">
            <a:spAutoFit/>
          </a:bodyPr>
          <a:lstStyle/>
          <a:p>
            <a:r>
              <a:rPr lang="en-SG">
                <a:solidFill>
                  <a:srgbClr val="0070C0"/>
                </a:solidFill>
              </a:rPr>
              <a:t>Receiver</a:t>
            </a:r>
          </a:p>
        </p:txBody>
      </p:sp>
      <p:cxnSp>
        <p:nvCxnSpPr>
          <p:cNvPr id="12" name="Straight Connector 11">
            <a:extLst>
              <a:ext uri="{FF2B5EF4-FFF2-40B4-BE49-F238E27FC236}">
                <a16:creationId xmlns:a16="http://schemas.microsoft.com/office/drawing/2014/main" id="{A78B8363-BB2F-42A0-8376-DE6BCDD30CDE}"/>
              </a:ext>
            </a:extLst>
          </p:cNvPr>
          <p:cNvCxnSpPr>
            <a:cxnSpLocks/>
          </p:cNvCxnSpPr>
          <p:nvPr/>
        </p:nvCxnSpPr>
        <p:spPr>
          <a:xfrm flipV="1">
            <a:off x="3081366" y="1971240"/>
            <a:ext cx="7407122" cy="29619"/>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879D2B03-7762-4C1F-A89D-EF819F127201}"/>
              </a:ext>
            </a:extLst>
          </p:cNvPr>
          <p:cNvSpPr/>
          <p:nvPr/>
        </p:nvSpPr>
        <p:spPr>
          <a:xfrm flipH="1">
            <a:off x="3225382" y="1539192"/>
            <a:ext cx="144016" cy="4616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 name="TextBox 13">
            <a:extLst>
              <a:ext uri="{FF2B5EF4-FFF2-40B4-BE49-F238E27FC236}">
                <a16:creationId xmlns:a16="http://schemas.microsoft.com/office/drawing/2014/main" id="{C5831240-023C-40F8-8937-0AA0CDCDC3BD}"/>
              </a:ext>
            </a:extLst>
          </p:cNvPr>
          <p:cNvSpPr txBox="1"/>
          <p:nvPr/>
        </p:nvSpPr>
        <p:spPr>
          <a:xfrm>
            <a:off x="2861755" y="1200637"/>
            <a:ext cx="819455" cy="338554"/>
          </a:xfrm>
          <a:prstGeom prst="rect">
            <a:avLst/>
          </a:prstGeom>
          <a:noFill/>
        </p:spPr>
        <p:txBody>
          <a:bodyPr wrap="none" rtlCol="0">
            <a:spAutoFit/>
          </a:bodyPr>
          <a:lstStyle/>
          <a:p>
            <a:r>
              <a:rPr lang="en-SG" sz="1600">
                <a:solidFill>
                  <a:srgbClr val="0070C0"/>
                </a:solidFill>
              </a:rPr>
              <a:t>Sensing</a:t>
            </a:r>
          </a:p>
        </p:txBody>
      </p:sp>
      <p:sp>
        <p:nvSpPr>
          <p:cNvPr id="16" name="Rectangle: Rounded Corners 15">
            <a:extLst>
              <a:ext uri="{FF2B5EF4-FFF2-40B4-BE49-F238E27FC236}">
                <a16:creationId xmlns:a16="http://schemas.microsoft.com/office/drawing/2014/main" id="{25506563-FF9C-441F-ACFC-5F9DBC603F5E}"/>
              </a:ext>
            </a:extLst>
          </p:cNvPr>
          <p:cNvSpPr/>
          <p:nvPr/>
        </p:nvSpPr>
        <p:spPr>
          <a:xfrm flipH="1">
            <a:off x="5375920" y="1527176"/>
            <a:ext cx="144016" cy="4616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TextBox 16">
            <a:extLst>
              <a:ext uri="{FF2B5EF4-FFF2-40B4-BE49-F238E27FC236}">
                <a16:creationId xmlns:a16="http://schemas.microsoft.com/office/drawing/2014/main" id="{366C1E50-139E-4CA4-86A5-7EAF3D2260F8}"/>
              </a:ext>
            </a:extLst>
          </p:cNvPr>
          <p:cNvSpPr txBox="1"/>
          <p:nvPr/>
        </p:nvSpPr>
        <p:spPr>
          <a:xfrm>
            <a:off x="5018965" y="1168416"/>
            <a:ext cx="819455" cy="338554"/>
          </a:xfrm>
          <a:prstGeom prst="rect">
            <a:avLst/>
          </a:prstGeom>
          <a:noFill/>
        </p:spPr>
        <p:txBody>
          <a:bodyPr wrap="none" rtlCol="0">
            <a:spAutoFit/>
          </a:bodyPr>
          <a:lstStyle/>
          <a:p>
            <a:r>
              <a:rPr lang="en-SG" sz="1600">
                <a:solidFill>
                  <a:srgbClr val="0070C0"/>
                </a:solidFill>
              </a:rPr>
              <a:t>Sensing</a:t>
            </a:r>
          </a:p>
        </p:txBody>
      </p:sp>
      <p:sp>
        <p:nvSpPr>
          <p:cNvPr id="18" name="Rectangle: Rounded Corners 17">
            <a:extLst>
              <a:ext uri="{FF2B5EF4-FFF2-40B4-BE49-F238E27FC236}">
                <a16:creationId xmlns:a16="http://schemas.microsoft.com/office/drawing/2014/main" id="{59DAFB83-E026-4BB2-9C98-243F408D781F}"/>
              </a:ext>
            </a:extLst>
          </p:cNvPr>
          <p:cNvSpPr/>
          <p:nvPr/>
        </p:nvSpPr>
        <p:spPr>
          <a:xfrm flipH="1">
            <a:off x="7533076" y="1527176"/>
            <a:ext cx="144016" cy="4616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TextBox 18">
            <a:extLst>
              <a:ext uri="{FF2B5EF4-FFF2-40B4-BE49-F238E27FC236}">
                <a16:creationId xmlns:a16="http://schemas.microsoft.com/office/drawing/2014/main" id="{209BE3D1-287D-4B96-9811-D890A84C8DD5}"/>
              </a:ext>
            </a:extLst>
          </p:cNvPr>
          <p:cNvSpPr txBox="1"/>
          <p:nvPr/>
        </p:nvSpPr>
        <p:spPr>
          <a:xfrm>
            <a:off x="7176121" y="1168416"/>
            <a:ext cx="819455" cy="338554"/>
          </a:xfrm>
          <a:prstGeom prst="rect">
            <a:avLst/>
          </a:prstGeom>
          <a:noFill/>
        </p:spPr>
        <p:txBody>
          <a:bodyPr wrap="none" rtlCol="0">
            <a:spAutoFit/>
          </a:bodyPr>
          <a:lstStyle/>
          <a:p>
            <a:r>
              <a:rPr lang="en-SG" sz="1600">
                <a:solidFill>
                  <a:srgbClr val="0070C0"/>
                </a:solidFill>
              </a:rPr>
              <a:t>Sensing</a:t>
            </a:r>
          </a:p>
        </p:txBody>
      </p:sp>
      <p:sp>
        <p:nvSpPr>
          <p:cNvPr id="21" name="Rectangle: Rounded Corners 20">
            <a:extLst>
              <a:ext uri="{FF2B5EF4-FFF2-40B4-BE49-F238E27FC236}">
                <a16:creationId xmlns:a16="http://schemas.microsoft.com/office/drawing/2014/main" id="{D473D891-686C-4BDD-994A-3DFFBC9C1DB3}"/>
              </a:ext>
            </a:extLst>
          </p:cNvPr>
          <p:cNvSpPr/>
          <p:nvPr/>
        </p:nvSpPr>
        <p:spPr>
          <a:xfrm flipH="1">
            <a:off x="9687202" y="1539101"/>
            <a:ext cx="144016" cy="4616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2" name="TextBox 21">
            <a:extLst>
              <a:ext uri="{FF2B5EF4-FFF2-40B4-BE49-F238E27FC236}">
                <a16:creationId xmlns:a16="http://schemas.microsoft.com/office/drawing/2014/main" id="{5810ACF5-0C0A-48E0-B09C-6C25E48EE0E9}"/>
              </a:ext>
            </a:extLst>
          </p:cNvPr>
          <p:cNvSpPr txBox="1"/>
          <p:nvPr/>
        </p:nvSpPr>
        <p:spPr>
          <a:xfrm>
            <a:off x="9330247" y="1180341"/>
            <a:ext cx="819455" cy="338554"/>
          </a:xfrm>
          <a:prstGeom prst="rect">
            <a:avLst/>
          </a:prstGeom>
          <a:noFill/>
        </p:spPr>
        <p:txBody>
          <a:bodyPr wrap="none" rtlCol="0">
            <a:spAutoFit/>
          </a:bodyPr>
          <a:lstStyle/>
          <a:p>
            <a:r>
              <a:rPr lang="en-SG" sz="1600">
                <a:solidFill>
                  <a:srgbClr val="0070C0"/>
                </a:solidFill>
              </a:rPr>
              <a:t>Sensing</a:t>
            </a:r>
          </a:p>
        </p:txBody>
      </p:sp>
      <p:sp>
        <p:nvSpPr>
          <p:cNvPr id="24" name="TextBox 23">
            <a:extLst>
              <a:ext uri="{FF2B5EF4-FFF2-40B4-BE49-F238E27FC236}">
                <a16:creationId xmlns:a16="http://schemas.microsoft.com/office/drawing/2014/main" id="{618E0298-D963-4282-8B72-CEC0D24BA02D}"/>
              </a:ext>
            </a:extLst>
          </p:cNvPr>
          <p:cNvSpPr txBox="1"/>
          <p:nvPr/>
        </p:nvSpPr>
        <p:spPr>
          <a:xfrm>
            <a:off x="1775521" y="4007950"/>
            <a:ext cx="1154611" cy="369332"/>
          </a:xfrm>
          <a:prstGeom prst="rect">
            <a:avLst/>
          </a:prstGeom>
          <a:noFill/>
        </p:spPr>
        <p:txBody>
          <a:bodyPr wrap="none" rtlCol="0">
            <a:spAutoFit/>
          </a:bodyPr>
          <a:lstStyle/>
          <a:p>
            <a:r>
              <a:rPr lang="en-SG">
                <a:solidFill>
                  <a:srgbClr val="0070C0"/>
                </a:solidFill>
              </a:rPr>
              <a:t>Receiver 1</a:t>
            </a:r>
          </a:p>
        </p:txBody>
      </p:sp>
      <p:cxnSp>
        <p:nvCxnSpPr>
          <p:cNvPr id="25" name="Straight Connector 24">
            <a:extLst>
              <a:ext uri="{FF2B5EF4-FFF2-40B4-BE49-F238E27FC236}">
                <a16:creationId xmlns:a16="http://schemas.microsoft.com/office/drawing/2014/main" id="{6E51F917-2909-46EB-8FB7-F765F773C2C3}"/>
              </a:ext>
            </a:extLst>
          </p:cNvPr>
          <p:cNvCxnSpPr>
            <a:cxnSpLocks/>
          </p:cNvCxnSpPr>
          <p:nvPr/>
        </p:nvCxnSpPr>
        <p:spPr>
          <a:xfrm flipV="1">
            <a:off x="3153374" y="4261441"/>
            <a:ext cx="7191098" cy="3"/>
          </a:xfrm>
          <a:prstGeom prst="line">
            <a:avLst/>
          </a:prstGeom>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B8202B12-2245-46B2-8453-646EA85440E5}"/>
              </a:ext>
            </a:extLst>
          </p:cNvPr>
          <p:cNvSpPr/>
          <p:nvPr/>
        </p:nvSpPr>
        <p:spPr>
          <a:xfrm flipH="1">
            <a:off x="3297390" y="3799776"/>
            <a:ext cx="144016" cy="4616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7" name="TextBox 26">
            <a:extLst>
              <a:ext uri="{FF2B5EF4-FFF2-40B4-BE49-F238E27FC236}">
                <a16:creationId xmlns:a16="http://schemas.microsoft.com/office/drawing/2014/main" id="{6C1469CC-13D6-4B08-AA5D-B8880BF4D508}"/>
              </a:ext>
            </a:extLst>
          </p:cNvPr>
          <p:cNvSpPr txBox="1"/>
          <p:nvPr/>
        </p:nvSpPr>
        <p:spPr>
          <a:xfrm>
            <a:off x="2933763" y="3461221"/>
            <a:ext cx="819455" cy="338554"/>
          </a:xfrm>
          <a:prstGeom prst="rect">
            <a:avLst/>
          </a:prstGeom>
          <a:noFill/>
        </p:spPr>
        <p:txBody>
          <a:bodyPr wrap="none" rtlCol="0">
            <a:spAutoFit/>
          </a:bodyPr>
          <a:lstStyle/>
          <a:p>
            <a:r>
              <a:rPr lang="en-SG" sz="1600">
                <a:solidFill>
                  <a:srgbClr val="0070C0"/>
                </a:solidFill>
              </a:rPr>
              <a:t>Sensing</a:t>
            </a:r>
          </a:p>
        </p:txBody>
      </p:sp>
      <p:sp>
        <p:nvSpPr>
          <p:cNvPr id="28" name="Rectangle: Rounded Corners 27">
            <a:extLst>
              <a:ext uri="{FF2B5EF4-FFF2-40B4-BE49-F238E27FC236}">
                <a16:creationId xmlns:a16="http://schemas.microsoft.com/office/drawing/2014/main" id="{A71D2043-D388-488A-AAC4-92CF20FE351B}"/>
              </a:ext>
            </a:extLst>
          </p:cNvPr>
          <p:cNvSpPr/>
          <p:nvPr/>
        </p:nvSpPr>
        <p:spPr>
          <a:xfrm flipH="1">
            <a:off x="5447928" y="3745370"/>
            <a:ext cx="1440160" cy="50405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9" name="TextBox 28">
            <a:extLst>
              <a:ext uri="{FF2B5EF4-FFF2-40B4-BE49-F238E27FC236}">
                <a16:creationId xmlns:a16="http://schemas.microsoft.com/office/drawing/2014/main" id="{6D51DD92-8884-4977-978D-0FDCBB516BFF}"/>
              </a:ext>
            </a:extLst>
          </p:cNvPr>
          <p:cNvSpPr txBox="1"/>
          <p:nvPr/>
        </p:nvSpPr>
        <p:spPr>
          <a:xfrm>
            <a:off x="5744880" y="3799775"/>
            <a:ext cx="819455" cy="338554"/>
          </a:xfrm>
          <a:prstGeom prst="rect">
            <a:avLst/>
          </a:prstGeom>
          <a:noFill/>
        </p:spPr>
        <p:txBody>
          <a:bodyPr wrap="none" rtlCol="0">
            <a:spAutoFit/>
          </a:bodyPr>
          <a:lstStyle/>
          <a:p>
            <a:r>
              <a:rPr lang="en-SG" sz="1600">
                <a:solidFill>
                  <a:srgbClr val="0070C0"/>
                </a:solidFill>
              </a:rPr>
              <a:t>Sensing</a:t>
            </a:r>
          </a:p>
        </p:txBody>
      </p:sp>
      <p:sp>
        <p:nvSpPr>
          <p:cNvPr id="35" name="Rectangle: Rounded Corners 34">
            <a:extLst>
              <a:ext uri="{FF2B5EF4-FFF2-40B4-BE49-F238E27FC236}">
                <a16:creationId xmlns:a16="http://schemas.microsoft.com/office/drawing/2014/main" id="{6C8B969E-DEFB-4199-887F-E38617149735}"/>
              </a:ext>
            </a:extLst>
          </p:cNvPr>
          <p:cNvSpPr/>
          <p:nvPr/>
        </p:nvSpPr>
        <p:spPr>
          <a:xfrm>
            <a:off x="7896200" y="3734726"/>
            <a:ext cx="760944" cy="514655"/>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a:solidFill>
                  <a:schemeClr val="tx1"/>
                </a:solidFill>
              </a:rPr>
              <a:t>ACK</a:t>
            </a:r>
          </a:p>
        </p:txBody>
      </p:sp>
      <p:sp>
        <p:nvSpPr>
          <p:cNvPr id="36" name="Rectangle: Rounded Corners 35">
            <a:extLst>
              <a:ext uri="{FF2B5EF4-FFF2-40B4-BE49-F238E27FC236}">
                <a16:creationId xmlns:a16="http://schemas.microsoft.com/office/drawing/2014/main" id="{FFA78697-2609-4856-B722-A8DAC6390CEB}"/>
              </a:ext>
            </a:extLst>
          </p:cNvPr>
          <p:cNvSpPr/>
          <p:nvPr/>
        </p:nvSpPr>
        <p:spPr>
          <a:xfrm>
            <a:off x="6888088" y="3761173"/>
            <a:ext cx="1008112" cy="50405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err="1">
                <a:solidFill>
                  <a:schemeClr val="tx1"/>
                </a:solidFill>
              </a:rPr>
              <a:t>Recv</a:t>
            </a:r>
            <a:endParaRPr lang="en-SG">
              <a:solidFill>
                <a:schemeClr val="tx1"/>
              </a:solidFill>
            </a:endParaRPr>
          </a:p>
        </p:txBody>
      </p:sp>
      <p:sp>
        <p:nvSpPr>
          <p:cNvPr id="37" name="TextBox 36">
            <a:extLst>
              <a:ext uri="{FF2B5EF4-FFF2-40B4-BE49-F238E27FC236}">
                <a16:creationId xmlns:a16="http://schemas.microsoft.com/office/drawing/2014/main" id="{3838C943-5B6E-4726-ABE3-F32BE5A32FB7}"/>
              </a:ext>
            </a:extLst>
          </p:cNvPr>
          <p:cNvSpPr txBox="1"/>
          <p:nvPr/>
        </p:nvSpPr>
        <p:spPr>
          <a:xfrm>
            <a:off x="1703513" y="5116703"/>
            <a:ext cx="1154611" cy="369332"/>
          </a:xfrm>
          <a:prstGeom prst="rect">
            <a:avLst/>
          </a:prstGeom>
          <a:noFill/>
        </p:spPr>
        <p:txBody>
          <a:bodyPr wrap="none" rtlCol="0">
            <a:spAutoFit/>
          </a:bodyPr>
          <a:lstStyle/>
          <a:p>
            <a:r>
              <a:rPr lang="en-SG">
                <a:solidFill>
                  <a:srgbClr val="0070C0"/>
                </a:solidFill>
              </a:rPr>
              <a:t>Receiver 2</a:t>
            </a:r>
          </a:p>
        </p:txBody>
      </p:sp>
      <p:cxnSp>
        <p:nvCxnSpPr>
          <p:cNvPr id="38" name="Straight Connector 37">
            <a:extLst>
              <a:ext uri="{FF2B5EF4-FFF2-40B4-BE49-F238E27FC236}">
                <a16:creationId xmlns:a16="http://schemas.microsoft.com/office/drawing/2014/main" id="{96EE8F1D-0926-4C4F-9C3F-D21FC7582CF3}"/>
              </a:ext>
            </a:extLst>
          </p:cNvPr>
          <p:cNvCxnSpPr>
            <a:cxnSpLocks/>
          </p:cNvCxnSpPr>
          <p:nvPr/>
        </p:nvCxnSpPr>
        <p:spPr>
          <a:xfrm flipV="1">
            <a:off x="2999656" y="5540805"/>
            <a:ext cx="7407122" cy="29619"/>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892F22DC-9966-45E6-9353-9B96047E96E0}"/>
              </a:ext>
            </a:extLst>
          </p:cNvPr>
          <p:cNvSpPr/>
          <p:nvPr/>
        </p:nvSpPr>
        <p:spPr>
          <a:xfrm flipH="1">
            <a:off x="4465600" y="5108757"/>
            <a:ext cx="144016" cy="4616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0" name="TextBox 39">
            <a:extLst>
              <a:ext uri="{FF2B5EF4-FFF2-40B4-BE49-F238E27FC236}">
                <a16:creationId xmlns:a16="http://schemas.microsoft.com/office/drawing/2014/main" id="{9F8445A3-6FD9-473C-863A-CECF6E00C299}"/>
              </a:ext>
            </a:extLst>
          </p:cNvPr>
          <p:cNvSpPr txBox="1"/>
          <p:nvPr/>
        </p:nvSpPr>
        <p:spPr>
          <a:xfrm>
            <a:off x="4101973" y="4770202"/>
            <a:ext cx="819455" cy="338554"/>
          </a:xfrm>
          <a:prstGeom prst="rect">
            <a:avLst/>
          </a:prstGeom>
          <a:noFill/>
        </p:spPr>
        <p:txBody>
          <a:bodyPr wrap="none" rtlCol="0">
            <a:spAutoFit/>
          </a:bodyPr>
          <a:lstStyle/>
          <a:p>
            <a:r>
              <a:rPr lang="en-SG" sz="1600">
                <a:solidFill>
                  <a:srgbClr val="0070C0"/>
                </a:solidFill>
              </a:rPr>
              <a:t>Sensing</a:t>
            </a:r>
          </a:p>
        </p:txBody>
      </p:sp>
      <p:sp>
        <p:nvSpPr>
          <p:cNvPr id="43" name="Rectangle: Rounded Corners 42">
            <a:extLst>
              <a:ext uri="{FF2B5EF4-FFF2-40B4-BE49-F238E27FC236}">
                <a16:creationId xmlns:a16="http://schemas.microsoft.com/office/drawing/2014/main" id="{CA9A0A90-899F-4090-B373-407D5D046F51}"/>
              </a:ext>
            </a:extLst>
          </p:cNvPr>
          <p:cNvSpPr/>
          <p:nvPr/>
        </p:nvSpPr>
        <p:spPr>
          <a:xfrm flipH="1">
            <a:off x="8773294" y="5096741"/>
            <a:ext cx="144016" cy="4616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4" name="TextBox 43">
            <a:extLst>
              <a:ext uri="{FF2B5EF4-FFF2-40B4-BE49-F238E27FC236}">
                <a16:creationId xmlns:a16="http://schemas.microsoft.com/office/drawing/2014/main" id="{5E7AB9B2-4B1F-41E8-9101-D891F57B834F}"/>
              </a:ext>
            </a:extLst>
          </p:cNvPr>
          <p:cNvSpPr txBox="1"/>
          <p:nvPr/>
        </p:nvSpPr>
        <p:spPr>
          <a:xfrm>
            <a:off x="8416339" y="4737981"/>
            <a:ext cx="819455" cy="338554"/>
          </a:xfrm>
          <a:prstGeom prst="rect">
            <a:avLst/>
          </a:prstGeom>
          <a:noFill/>
        </p:spPr>
        <p:txBody>
          <a:bodyPr wrap="none" rtlCol="0">
            <a:spAutoFit/>
          </a:bodyPr>
          <a:lstStyle/>
          <a:p>
            <a:r>
              <a:rPr lang="en-SG" sz="1600">
                <a:solidFill>
                  <a:srgbClr val="0070C0"/>
                </a:solidFill>
              </a:rPr>
              <a:t>Sensing</a:t>
            </a:r>
          </a:p>
        </p:txBody>
      </p:sp>
      <p:sp>
        <p:nvSpPr>
          <p:cNvPr id="47" name="TextBox 46">
            <a:extLst>
              <a:ext uri="{FF2B5EF4-FFF2-40B4-BE49-F238E27FC236}">
                <a16:creationId xmlns:a16="http://schemas.microsoft.com/office/drawing/2014/main" id="{D303B7A6-865F-4999-91EC-E952D5C8836B}"/>
              </a:ext>
            </a:extLst>
          </p:cNvPr>
          <p:cNvSpPr txBox="1"/>
          <p:nvPr/>
        </p:nvSpPr>
        <p:spPr>
          <a:xfrm>
            <a:off x="3753218" y="5778719"/>
            <a:ext cx="5031634" cy="369332"/>
          </a:xfrm>
          <a:prstGeom prst="rect">
            <a:avLst/>
          </a:prstGeom>
          <a:noFill/>
        </p:spPr>
        <p:txBody>
          <a:bodyPr wrap="none" rtlCol="0">
            <a:spAutoFit/>
          </a:bodyPr>
          <a:lstStyle/>
          <a:p>
            <a:r>
              <a:rPr lang="en-SG">
                <a:solidFill>
                  <a:srgbClr val="FF0000"/>
                </a:solidFill>
              </a:rPr>
              <a:t>(Possible we can miss the preamble and thus data?)</a:t>
            </a:r>
          </a:p>
        </p:txBody>
      </p:sp>
      <p:sp>
        <p:nvSpPr>
          <p:cNvPr id="48" name="Rectangle: Rounded Corners 47">
            <a:extLst>
              <a:ext uri="{FF2B5EF4-FFF2-40B4-BE49-F238E27FC236}">
                <a16:creationId xmlns:a16="http://schemas.microsoft.com/office/drawing/2014/main" id="{D095215E-4E7E-499C-8690-E702031685B1}"/>
              </a:ext>
            </a:extLst>
          </p:cNvPr>
          <p:cNvSpPr/>
          <p:nvPr/>
        </p:nvSpPr>
        <p:spPr>
          <a:xfrm flipH="1">
            <a:off x="9757324" y="3787760"/>
            <a:ext cx="144016" cy="4616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9" name="TextBox 48">
            <a:extLst>
              <a:ext uri="{FF2B5EF4-FFF2-40B4-BE49-F238E27FC236}">
                <a16:creationId xmlns:a16="http://schemas.microsoft.com/office/drawing/2014/main" id="{39CF0591-4098-4889-8D4A-2CD9697BA224}"/>
              </a:ext>
            </a:extLst>
          </p:cNvPr>
          <p:cNvSpPr txBox="1"/>
          <p:nvPr/>
        </p:nvSpPr>
        <p:spPr>
          <a:xfrm>
            <a:off x="9400369" y="3429000"/>
            <a:ext cx="819455" cy="338554"/>
          </a:xfrm>
          <a:prstGeom prst="rect">
            <a:avLst/>
          </a:prstGeom>
          <a:noFill/>
        </p:spPr>
        <p:txBody>
          <a:bodyPr wrap="none" rtlCol="0">
            <a:spAutoFit/>
          </a:bodyPr>
          <a:lstStyle/>
          <a:p>
            <a:r>
              <a:rPr lang="en-SG" sz="1600">
                <a:solidFill>
                  <a:srgbClr val="0070C0"/>
                </a:solidFill>
              </a:rPr>
              <a:t>Sensing</a:t>
            </a:r>
          </a:p>
        </p:txBody>
      </p:sp>
    </p:spTree>
    <p:extLst>
      <p:ext uri="{BB962C8B-B14F-4D97-AF65-F5344CB8AC3E}">
        <p14:creationId xmlns:p14="http://schemas.microsoft.com/office/powerpoint/2010/main" val="62526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8"/>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39"/>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40"/>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47"/>
                                        </p:tgtEl>
                                        <p:attrNameLst>
                                          <p:attrName>style.visibility</p:attrName>
                                        </p:attrNameLst>
                                      </p:cBhvr>
                                      <p:to>
                                        <p:strVal val="visible"/>
                                      </p:to>
                                    </p:set>
                                    <p:anim calcmode="lin" valueType="num">
                                      <p:cBhvr additive="base">
                                        <p:cTn id="98" dur="500" fill="hold"/>
                                        <p:tgtEl>
                                          <p:spTgt spid="47"/>
                                        </p:tgtEl>
                                        <p:attrNameLst>
                                          <p:attrName>ppt_x</p:attrName>
                                        </p:attrNameLst>
                                      </p:cBhvr>
                                      <p:tavLst>
                                        <p:tav tm="0">
                                          <p:val>
                                            <p:strVal val="#ppt_x"/>
                                          </p:val>
                                        </p:tav>
                                        <p:tav tm="100000">
                                          <p:val>
                                            <p:strVal val="#ppt_x"/>
                                          </p:val>
                                        </p:tav>
                                      </p:tavLst>
                                    </p:anim>
                                    <p:anim calcmode="lin" valueType="num">
                                      <p:cBhvr additive="base">
                                        <p:cTn id="99"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13" grpId="0" animBg="1"/>
      <p:bldP spid="14" grpId="0"/>
      <p:bldP spid="16" grpId="0" animBg="1"/>
      <p:bldP spid="17" grpId="0"/>
      <p:bldP spid="18" grpId="0" animBg="1"/>
      <p:bldP spid="19" grpId="0"/>
      <p:bldP spid="21" grpId="0" animBg="1"/>
      <p:bldP spid="22" grpId="0"/>
      <p:bldP spid="24" grpId="0"/>
      <p:bldP spid="26" grpId="0" animBg="1"/>
      <p:bldP spid="27" grpId="0"/>
      <p:bldP spid="28" grpId="0" animBg="1"/>
      <p:bldP spid="29" grpId="0"/>
      <p:bldP spid="35" grpId="0" animBg="1"/>
      <p:bldP spid="36" grpId="0" animBg="1"/>
      <p:bldP spid="37" grpId="0"/>
      <p:bldP spid="39" grpId="0" animBg="1"/>
      <p:bldP spid="40" grpId="0"/>
      <p:bldP spid="43" grpId="0" animBg="1"/>
      <p:bldP spid="44" grpId="0"/>
      <p:bldP spid="47" grpId="0"/>
      <p:bldP spid="48" grpId="0" animBg="1"/>
      <p:bldP spid="4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a:xfrm>
            <a:off x="838199" y="365125"/>
            <a:ext cx="10901289" cy="1325563"/>
          </a:xfrm>
        </p:spPr>
        <p:txBody>
          <a:bodyPr/>
          <a:lstStyle/>
          <a:p>
            <a:r>
              <a:rPr lang="en-US">
                <a:latin typeface="+mn-lt"/>
              </a:rPr>
              <a:t>Long range depends on receiver sensitivity and transmit power</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pPr/>
              <a:t>70</a:t>
            </a:fld>
            <a:endParaRPr lang="en-US"/>
          </a:p>
        </p:txBody>
      </p:sp>
      <p:sp>
        <p:nvSpPr>
          <p:cNvPr id="7" name="Content Placeholder 2">
            <a:extLst>
              <a:ext uri="{FF2B5EF4-FFF2-40B4-BE49-F238E27FC236}">
                <a16:creationId xmlns:a16="http://schemas.microsoft.com/office/drawing/2014/main" id="{4D76AAA7-A127-C09D-45CE-76C21F13B51E}"/>
              </a:ext>
            </a:extLst>
          </p:cNvPr>
          <p:cNvSpPr>
            <a:spLocks noGrp="1"/>
          </p:cNvSpPr>
          <p:nvPr>
            <p:ph idx="1"/>
          </p:nvPr>
        </p:nvSpPr>
        <p:spPr>
          <a:xfrm>
            <a:off x="838200" y="1825624"/>
            <a:ext cx="10515600" cy="4530725"/>
          </a:xfrm>
        </p:spPr>
        <p:txBody>
          <a:bodyPr>
            <a:normAutofit/>
          </a:bodyPr>
          <a:lstStyle/>
          <a:p>
            <a:r>
              <a:rPr lang="en-US">
                <a:latin typeface="+mj-lt"/>
              </a:rPr>
              <a:t>Receiver sensitivity improves with lower bitrate/bandwidth</a:t>
            </a:r>
          </a:p>
          <a:p>
            <a:r>
              <a:rPr lang="en-US">
                <a:latin typeface="+mj-lt"/>
              </a:rPr>
              <a:t>Low bitrate, narrow band signals, very high receive sensitivity</a:t>
            </a:r>
          </a:p>
          <a:p>
            <a:r>
              <a:rPr lang="en-US">
                <a:latin typeface="+mj-lt"/>
              </a:rPr>
              <a:t>Large transmit power, high receive sensitivity -&gt; Very large range</a:t>
            </a:r>
          </a:p>
          <a:p>
            <a:r>
              <a:rPr lang="en-US" err="1">
                <a:latin typeface="+mj-lt"/>
              </a:rPr>
              <a:t>LoRea</a:t>
            </a:r>
            <a:r>
              <a:rPr lang="en-US">
                <a:latin typeface="+mj-lt"/>
              </a:rPr>
              <a:t>: -124 dBm at &lt; 1 kbps, 2 FSK</a:t>
            </a:r>
          </a:p>
        </p:txBody>
      </p:sp>
      <p:pic>
        <p:nvPicPr>
          <p:cNvPr id="8" name="Content Placeholder 3" descr="Content Placeholder 3">
            <a:extLst>
              <a:ext uri="{FF2B5EF4-FFF2-40B4-BE49-F238E27FC236}">
                <a16:creationId xmlns:a16="http://schemas.microsoft.com/office/drawing/2014/main" id="{5A5ABEC7-B5D9-7580-C75E-5ABD25F26C67}"/>
              </a:ext>
            </a:extLst>
          </p:cNvPr>
          <p:cNvPicPr>
            <a:picLocks noChangeAspect="1"/>
          </p:cNvPicPr>
          <p:nvPr/>
        </p:nvPicPr>
        <p:blipFill>
          <a:blip r:embed="rId2"/>
          <a:stretch>
            <a:fillRect/>
          </a:stretch>
        </p:blipFill>
        <p:spPr>
          <a:xfrm>
            <a:off x="1915322" y="4083075"/>
            <a:ext cx="1603130" cy="2137508"/>
          </a:xfrm>
          <a:prstGeom prst="rect">
            <a:avLst/>
          </a:prstGeom>
          <a:ln w="12700">
            <a:miter lim="400000"/>
          </a:ln>
        </p:spPr>
      </p:pic>
      <p:pic>
        <p:nvPicPr>
          <p:cNvPr id="9" name="Picture 8">
            <a:extLst>
              <a:ext uri="{FF2B5EF4-FFF2-40B4-BE49-F238E27FC236}">
                <a16:creationId xmlns:a16="http://schemas.microsoft.com/office/drawing/2014/main" id="{C932DBB3-4664-D5E4-34ED-E2B93B211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501" y="4083075"/>
            <a:ext cx="1601045" cy="2137508"/>
          </a:xfrm>
          <a:prstGeom prst="rect">
            <a:avLst/>
          </a:prstGeom>
        </p:spPr>
      </p:pic>
      <p:pic>
        <p:nvPicPr>
          <p:cNvPr id="10" name="Picture 9">
            <a:extLst>
              <a:ext uri="{FF2B5EF4-FFF2-40B4-BE49-F238E27FC236}">
                <a16:creationId xmlns:a16="http://schemas.microsoft.com/office/drawing/2014/main" id="{343136FC-2D51-E42C-C8C2-6D3AB8360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9595" y="4083075"/>
            <a:ext cx="2921050" cy="1947707"/>
          </a:xfrm>
          <a:prstGeom prst="rect">
            <a:avLst/>
          </a:prstGeom>
        </p:spPr>
      </p:pic>
      <p:sp>
        <p:nvSpPr>
          <p:cNvPr id="3" name="Footer Placeholder 1">
            <a:extLst>
              <a:ext uri="{FF2B5EF4-FFF2-40B4-BE49-F238E27FC236}">
                <a16:creationId xmlns:a16="http://schemas.microsoft.com/office/drawing/2014/main" id="{0CECC5D3-DE4D-7E97-2CFC-E5F768021CF9}"/>
              </a:ext>
            </a:extLst>
          </p:cNvPr>
          <p:cNvSpPr>
            <a:spLocks noGrp="1"/>
          </p:cNvSpPr>
          <p:nvPr>
            <p:ph type="ftr" sz="quarter" idx="11"/>
          </p:nvPr>
        </p:nvSpPr>
        <p:spPr>
          <a:xfrm>
            <a:off x="4038600" y="6356350"/>
            <a:ext cx="4114800" cy="365125"/>
          </a:xfrm>
        </p:spPr>
        <p:txBody>
          <a:bodyPr/>
          <a:lstStyle/>
          <a:p>
            <a:r>
              <a:rPr lang="sv-SE" err="1"/>
              <a:t>ambujv@nus.edu.sg</a:t>
            </a:r>
            <a:endParaRPr lang="sv-SE"/>
          </a:p>
        </p:txBody>
      </p:sp>
    </p:spTree>
    <p:extLst>
      <p:ext uri="{BB962C8B-B14F-4D97-AF65-F5344CB8AC3E}">
        <p14:creationId xmlns:p14="http://schemas.microsoft.com/office/powerpoint/2010/main" val="34834976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A5852-0D9E-4783-8557-52579901CDEF}"/>
              </a:ext>
            </a:extLst>
          </p:cNvPr>
          <p:cNvSpPr>
            <a:spLocks noGrp="1"/>
          </p:cNvSpPr>
          <p:nvPr>
            <p:ph type="title"/>
          </p:nvPr>
        </p:nvSpPr>
        <p:spPr/>
        <p:txBody>
          <a:bodyPr/>
          <a:lstStyle/>
          <a:p>
            <a:r>
              <a:rPr lang="en-US"/>
              <a:t>Design a low-power wide-area network</a:t>
            </a:r>
          </a:p>
        </p:txBody>
      </p:sp>
      <p:sp>
        <p:nvSpPr>
          <p:cNvPr id="3" name="Content Placeholder 2">
            <a:extLst>
              <a:ext uri="{FF2B5EF4-FFF2-40B4-BE49-F238E27FC236}">
                <a16:creationId xmlns:a16="http://schemas.microsoft.com/office/drawing/2014/main" id="{1EDB475A-4345-4C43-BBBA-B8B242B28791}"/>
              </a:ext>
            </a:extLst>
          </p:cNvPr>
          <p:cNvSpPr>
            <a:spLocks noGrp="1"/>
          </p:cNvSpPr>
          <p:nvPr>
            <p:ph idx="1"/>
          </p:nvPr>
        </p:nvSpPr>
        <p:spPr/>
        <p:txBody>
          <a:bodyPr/>
          <a:lstStyle/>
          <a:p>
            <a:r>
              <a:rPr lang="en-US" b="1">
                <a:latin typeface="+mj-lt"/>
              </a:rPr>
              <a:t>Any particular MAC choices for lower power?</a:t>
            </a:r>
          </a:p>
          <a:p>
            <a:pPr lvl="1"/>
            <a:r>
              <a:rPr lang="en-US">
                <a:latin typeface="+mj-lt"/>
              </a:rPr>
              <a:t>Diversity of devices in network</a:t>
            </a:r>
          </a:p>
          <a:p>
            <a:pPr lvl="2"/>
            <a:r>
              <a:rPr lang="en-US">
                <a:latin typeface="+mj-lt"/>
              </a:rPr>
              <a:t>High power gateway, low power devices in star topology</a:t>
            </a:r>
          </a:p>
          <a:p>
            <a:pPr lvl="1"/>
            <a:endParaRPr lang="en-US">
              <a:latin typeface="+mj-lt"/>
            </a:endParaRPr>
          </a:p>
          <a:p>
            <a:pPr lvl="1"/>
            <a:r>
              <a:rPr lang="en-US">
                <a:latin typeface="+mj-lt"/>
              </a:rPr>
              <a:t>Devices should be off whenever possible</a:t>
            </a:r>
          </a:p>
          <a:p>
            <a:pPr lvl="2"/>
            <a:r>
              <a:rPr lang="en-US">
                <a:latin typeface="+mj-lt"/>
              </a:rPr>
              <a:t>Listen-after send for downlink</a:t>
            </a:r>
          </a:p>
          <a:p>
            <a:pPr lvl="1"/>
            <a:endParaRPr lang="en-US">
              <a:latin typeface="+mj-lt"/>
            </a:endParaRPr>
          </a:p>
          <a:p>
            <a:pPr lvl="1"/>
            <a:r>
              <a:rPr lang="en-US">
                <a:latin typeface="+mj-lt"/>
              </a:rPr>
              <a:t>Remove requirements for synchronization</a:t>
            </a:r>
          </a:p>
          <a:p>
            <a:pPr lvl="2"/>
            <a:r>
              <a:rPr lang="en-US">
                <a:latin typeface="+mj-lt"/>
              </a:rPr>
              <a:t>No TDMA access control if it can be avoided</a:t>
            </a:r>
          </a:p>
          <a:p>
            <a:pPr lvl="2"/>
            <a:r>
              <a:rPr lang="en-US">
                <a:latin typeface="+mj-lt"/>
              </a:rPr>
              <a:t>Aloha, </a:t>
            </a:r>
            <a:r>
              <a:rPr lang="en-US" strike="sngStrike">
                <a:latin typeface="+mj-lt"/>
              </a:rPr>
              <a:t>CSMA</a:t>
            </a:r>
          </a:p>
        </p:txBody>
      </p:sp>
      <p:sp>
        <p:nvSpPr>
          <p:cNvPr id="4" name="Slide Number Placeholder 3">
            <a:extLst>
              <a:ext uri="{FF2B5EF4-FFF2-40B4-BE49-F238E27FC236}">
                <a16:creationId xmlns:a16="http://schemas.microsoft.com/office/drawing/2014/main" id="{47B1215B-FD90-42DB-8909-50F5A2C850E4}"/>
              </a:ext>
            </a:extLst>
          </p:cNvPr>
          <p:cNvSpPr>
            <a:spLocks noGrp="1"/>
          </p:cNvSpPr>
          <p:nvPr>
            <p:ph type="sldNum" sz="quarter" idx="12"/>
          </p:nvPr>
        </p:nvSpPr>
        <p:spPr/>
        <p:txBody>
          <a:bodyPr/>
          <a:lstStyle/>
          <a:p>
            <a:fld id="{0778C724-3839-4D76-A707-B4C23905D055}" type="slidenum">
              <a:rPr lang="en-US" smtClean="0"/>
              <a:t>71</a:t>
            </a:fld>
            <a:endParaRPr lang="en-US"/>
          </a:p>
        </p:txBody>
      </p:sp>
    </p:spTree>
    <p:extLst>
      <p:ext uri="{BB962C8B-B14F-4D97-AF65-F5344CB8AC3E}">
        <p14:creationId xmlns:p14="http://schemas.microsoft.com/office/powerpoint/2010/main" val="36789889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4B7CF-966F-4860-8FBD-9DFA964018EE}"/>
              </a:ext>
            </a:extLst>
          </p:cNvPr>
          <p:cNvSpPr>
            <a:spLocks noGrp="1"/>
          </p:cNvSpPr>
          <p:nvPr>
            <p:ph type="title"/>
          </p:nvPr>
        </p:nvSpPr>
        <p:spPr/>
        <p:txBody>
          <a:bodyPr/>
          <a:lstStyle/>
          <a:p>
            <a:r>
              <a:rPr lang="en-US"/>
              <a:t>Long-range CSMA is problematic</a:t>
            </a:r>
          </a:p>
        </p:txBody>
      </p:sp>
      <p:sp>
        <p:nvSpPr>
          <p:cNvPr id="3" name="Content Placeholder 2">
            <a:extLst>
              <a:ext uri="{FF2B5EF4-FFF2-40B4-BE49-F238E27FC236}">
                <a16:creationId xmlns:a16="http://schemas.microsoft.com/office/drawing/2014/main" id="{02E36E6B-26EC-4D91-ABA9-29AD9086EA1D}"/>
              </a:ext>
            </a:extLst>
          </p:cNvPr>
          <p:cNvSpPr>
            <a:spLocks noGrp="1"/>
          </p:cNvSpPr>
          <p:nvPr>
            <p:ph idx="1"/>
          </p:nvPr>
        </p:nvSpPr>
        <p:spPr/>
        <p:txBody>
          <a:bodyPr>
            <a:normAutofit lnSpcReduction="10000"/>
          </a:bodyPr>
          <a:lstStyle/>
          <a:p>
            <a:r>
              <a:rPr lang="en-US">
                <a:latin typeface="+mj-lt"/>
              </a:rPr>
              <a:t>Long-range makes everything more challenging</a:t>
            </a:r>
          </a:p>
          <a:p>
            <a:pPr lvl="1"/>
            <a:r>
              <a:rPr lang="en-US">
                <a:latin typeface="+mj-lt"/>
              </a:rPr>
              <a:t>Kilometers of range mean kilometers between devices</a:t>
            </a:r>
          </a:p>
          <a:p>
            <a:endParaRPr lang="en-US">
              <a:latin typeface="+mj-lt"/>
            </a:endParaRPr>
          </a:p>
          <a:p>
            <a:r>
              <a:rPr lang="en-US">
                <a:latin typeface="+mj-lt"/>
              </a:rPr>
              <a:t>Detection of channel use is less reliable</a:t>
            </a:r>
          </a:p>
          <a:p>
            <a:pPr lvl="1"/>
            <a:r>
              <a:rPr lang="en-US">
                <a:latin typeface="+mj-lt"/>
              </a:rPr>
              <a:t>Active research in clear channel assessment for LPWANs</a:t>
            </a:r>
          </a:p>
          <a:p>
            <a:endParaRPr lang="en-US">
              <a:latin typeface="+mj-lt"/>
            </a:endParaRPr>
          </a:p>
          <a:p>
            <a:r>
              <a:rPr lang="en-US">
                <a:latin typeface="+mj-lt"/>
              </a:rPr>
              <a:t>Hidden terminal problem has a wider range</a:t>
            </a:r>
          </a:p>
          <a:p>
            <a:pPr lvl="1"/>
            <a:r>
              <a:rPr lang="en-US">
                <a:latin typeface="+mj-lt"/>
              </a:rPr>
              <a:t>Might make RTS/CTS more important</a:t>
            </a:r>
          </a:p>
          <a:p>
            <a:pPr lvl="1"/>
            <a:endParaRPr lang="en-US">
              <a:latin typeface="+mj-lt"/>
            </a:endParaRPr>
          </a:p>
          <a:p>
            <a:r>
              <a:rPr lang="en-US">
                <a:latin typeface="+mj-lt"/>
              </a:rPr>
              <a:t>Result: CSMA doesn’t dominate LPWANs like it does WLANs</a:t>
            </a:r>
          </a:p>
        </p:txBody>
      </p:sp>
      <p:sp>
        <p:nvSpPr>
          <p:cNvPr id="4" name="Slide Number Placeholder 3">
            <a:extLst>
              <a:ext uri="{FF2B5EF4-FFF2-40B4-BE49-F238E27FC236}">
                <a16:creationId xmlns:a16="http://schemas.microsoft.com/office/drawing/2014/main" id="{49FB2F0B-7588-4AE4-93EB-C74ACE1348E7}"/>
              </a:ext>
            </a:extLst>
          </p:cNvPr>
          <p:cNvSpPr>
            <a:spLocks noGrp="1"/>
          </p:cNvSpPr>
          <p:nvPr>
            <p:ph type="sldNum" sz="quarter" idx="12"/>
          </p:nvPr>
        </p:nvSpPr>
        <p:spPr/>
        <p:txBody>
          <a:bodyPr/>
          <a:lstStyle/>
          <a:p>
            <a:fld id="{0778C724-3839-4D76-A707-B4C23905D055}" type="slidenum">
              <a:rPr lang="en-US" smtClean="0"/>
              <a:t>72</a:t>
            </a:fld>
            <a:endParaRPr lang="en-US"/>
          </a:p>
        </p:txBody>
      </p:sp>
    </p:spTree>
    <p:extLst>
      <p:ext uri="{BB962C8B-B14F-4D97-AF65-F5344CB8AC3E}">
        <p14:creationId xmlns:p14="http://schemas.microsoft.com/office/powerpoint/2010/main" val="40826542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6A2E6-F229-49E6-8CA3-053BF1A40F68}"/>
              </a:ext>
            </a:extLst>
          </p:cNvPr>
          <p:cNvSpPr>
            <a:spLocks noGrp="1"/>
          </p:cNvSpPr>
          <p:nvPr>
            <p:ph type="title"/>
          </p:nvPr>
        </p:nvSpPr>
        <p:spPr/>
        <p:txBody>
          <a:bodyPr/>
          <a:lstStyle/>
          <a:p>
            <a:r>
              <a:rPr lang="en-US"/>
              <a:t>LPWANs overview (common qualities)</a:t>
            </a:r>
          </a:p>
        </p:txBody>
      </p:sp>
      <p:sp>
        <p:nvSpPr>
          <p:cNvPr id="3" name="Content Placeholder 2">
            <a:extLst>
              <a:ext uri="{FF2B5EF4-FFF2-40B4-BE49-F238E27FC236}">
                <a16:creationId xmlns:a16="http://schemas.microsoft.com/office/drawing/2014/main" id="{F57C2234-E7BD-4C5B-BC6E-4224B0910D26}"/>
              </a:ext>
            </a:extLst>
          </p:cNvPr>
          <p:cNvSpPr>
            <a:spLocks noGrp="1"/>
          </p:cNvSpPr>
          <p:nvPr>
            <p:ph idx="1"/>
          </p:nvPr>
        </p:nvSpPr>
        <p:spPr/>
        <p:txBody>
          <a:bodyPr>
            <a:normAutofit lnSpcReduction="10000"/>
          </a:bodyPr>
          <a:lstStyle/>
          <a:p>
            <a:r>
              <a:rPr lang="en-US">
                <a:latin typeface="+mj-lt"/>
              </a:rPr>
              <a:t>Unlicensed 915 MHz band (902-928 MHz)</a:t>
            </a:r>
          </a:p>
          <a:p>
            <a:endParaRPr lang="en-US">
              <a:latin typeface="+mj-lt"/>
            </a:endParaRPr>
          </a:p>
          <a:p>
            <a:r>
              <a:rPr lang="en-US">
                <a:latin typeface="+mj-lt"/>
              </a:rPr>
              <a:t>Higher power transmissions: ~20 dBm (100 </a:t>
            </a:r>
            <a:r>
              <a:rPr lang="en-US" err="1">
                <a:latin typeface="+mj-lt"/>
              </a:rPr>
              <a:t>mW</a:t>
            </a:r>
            <a:r>
              <a:rPr lang="en-US">
                <a:latin typeface="+mj-lt"/>
              </a:rPr>
              <a:t>)</a:t>
            </a:r>
          </a:p>
          <a:p>
            <a:endParaRPr lang="en-US">
              <a:latin typeface="+mj-lt"/>
            </a:endParaRPr>
          </a:p>
          <a:p>
            <a:r>
              <a:rPr lang="en-US">
                <a:latin typeface="+mj-lt"/>
              </a:rPr>
              <a:t>Low data rate 100 kbps or less</a:t>
            </a:r>
          </a:p>
          <a:p>
            <a:endParaRPr lang="en-US">
              <a:latin typeface="+mj-lt"/>
            </a:endParaRPr>
          </a:p>
          <a:p>
            <a:r>
              <a:rPr lang="en-US">
                <a:latin typeface="+mj-lt"/>
              </a:rPr>
              <a:t>Range on the order of multiple kilometers</a:t>
            </a:r>
          </a:p>
          <a:p>
            <a:endParaRPr lang="en-US">
              <a:latin typeface="+mj-lt"/>
            </a:endParaRPr>
          </a:p>
          <a:p>
            <a:r>
              <a:rPr lang="en-US">
                <a:latin typeface="+mj-lt"/>
              </a:rPr>
              <a:t>Simple Aloha access control</a:t>
            </a:r>
          </a:p>
          <a:p>
            <a:endParaRPr lang="en-US"/>
          </a:p>
        </p:txBody>
      </p:sp>
      <p:sp>
        <p:nvSpPr>
          <p:cNvPr id="4" name="Slide Number Placeholder 3">
            <a:extLst>
              <a:ext uri="{FF2B5EF4-FFF2-40B4-BE49-F238E27FC236}">
                <a16:creationId xmlns:a16="http://schemas.microsoft.com/office/drawing/2014/main" id="{A8A28694-055C-4CCA-A335-B7F97CE5DF1E}"/>
              </a:ext>
            </a:extLst>
          </p:cNvPr>
          <p:cNvSpPr>
            <a:spLocks noGrp="1"/>
          </p:cNvSpPr>
          <p:nvPr>
            <p:ph type="sldNum" sz="quarter" idx="12"/>
          </p:nvPr>
        </p:nvSpPr>
        <p:spPr/>
        <p:txBody>
          <a:bodyPr/>
          <a:lstStyle/>
          <a:p>
            <a:fld id="{0778C724-3839-4D76-A707-B4C23905D055}" type="slidenum">
              <a:rPr lang="en-US" smtClean="0"/>
              <a:t>73</a:t>
            </a:fld>
            <a:endParaRPr lang="en-US"/>
          </a:p>
        </p:txBody>
      </p:sp>
    </p:spTree>
    <p:extLst>
      <p:ext uri="{BB962C8B-B14F-4D97-AF65-F5344CB8AC3E}">
        <p14:creationId xmlns:p14="http://schemas.microsoft.com/office/powerpoint/2010/main" val="13508652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lstStyle/>
          <a:p>
            <a:r>
              <a:rPr lang="en-US">
                <a:latin typeface="+mn-lt"/>
              </a:rPr>
              <a:t>Overview of LoRa standard (Courtesy:</a:t>
            </a:r>
            <a:r>
              <a:rPr lang="en-US"/>
              <a:t> </a:t>
            </a:r>
            <a:r>
              <a:rPr lang="en-US" err="1"/>
              <a:t>Semtech</a:t>
            </a:r>
            <a:r>
              <a:rPr lang="en-US"/>
              <a:t>)</a:t>
            </a:r>
            <a:endParaRPr lang="en-US">
              <a:latin typeface="+mn-lt"/>
            </a:endParaRP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74</a:t>
            </a:fld>
            <a:endParaRPr lang="en-US"/>
          </a:p>
        </p:txBody>
      </p:sp>
      <p:sp>
        <p:nvSpPr>
          <p:cNvPr id="6" name="Footer Placeholder 1">
            <a:extLst>
              <a:ext uri="{FF2B5EF4-FFF2-40B4-BE49-F238E27FC236}">
                <a16:creationId xmlns:a16="http://schemas.microsoft.com/office/drawing/2014/main" id="{1481CA64-3FA1-0048-F87C-DF1AE4E3D623}"/>
              </a:ext>
            </a:extLst>
          </p:cNvPr>
          <p:cNvSpPr>
            <a:spLocks noGrp="1"/>
          </p:cNvSpPr>
          <p:nvPr>
            <p:ph type="ftr" sz="quarter" idx="11"/>
          </p:nvPr>
        </p:nvSpPr>
        <p:spPr>
          <a:xfrm>
            <a:off x="4038600" y="6356350"/>
            <a:ext cx="4114800" cy="365125"/>
          </a:xfrm>
        </p:spPr>
        <p:txBody>
          <a:bodyPr/>
          <a:lstStyle/>
          <a:p>
            <a:r>
              <a:rPr lang="sv-SE" err="1"/>
              <a:t>ambujv@nus.edu.sg</a:t>
            </a:r>
            <a:endParaRPr lang="sv-SE"/>
          </a:p>
        </p:txBody>
      </p:sp>
      <p:pic>
        <p:nvPicPr>
          <p:cNvPr id="11" name="Online Media 10" descr="LoRa: How It Works">
            <a:hlinkClick r:id="" action="ppaction://media"/>
            <a:extLst>
              <a:ext uri="{FF2B5EF4-FFF2-40B4-BE49-F238E27FC236}">
                <a16:creationId xmlns:a16="http://schemas.microsoft.com/office/drawing/2014/main" id="{E1848730-1227-94CF-3828-0EDBAF1453D5}"/>
              </a:ext>
            </a:extLst>
          </p:cNvPr>
          <p:cNvPicPr>
            <a:picLocks noRot="1" noChangeAspect="1"/>
          </p:cNvPicPr>
          <p:nvPr>
            <a:videoFile r:link="rId1"/>
          </p:nvPr>
        </p:nvPicPr>
        <p:blipFill>
          <a:blip r:embed="rId3"/>
          <a:stretch>
            <a:fillRect/>
          </a:stretch>
        </p:blipFill>
        <p:spPr>
          <a:xfrm>
            <a:off x="2140970" y="1690688"/>
            <a:ext cx="7910060" cy="4469185"/>
          </a:xfrm>
          <a:prstGeom prst="rect">
            <a:avLst/>
          </a:prstGeom>
        </p:spPr>
      </p:pic>
    </p:spTree>
    <p:extLst>
      <p:ext uri="{BB962C8B-B14F-4D97-AF65-F5344CB8AC3E}">
        <p14:creationId xmlns:p14="http://schemas.microsoft.com/office/powerpoint/2010/main" val="11333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lstStyle/>
          <a:p>
            <a:r>
              <a:rPr lang="en-US">
                <a:latin typeface="+mn-lt"/>
              </a:rPr>
              <a:t>LoRaWAN</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p:txBody>
          <a:bodyPr/>
          <a:lstStyle/>
          <a:p>
            <a:r>
              <a:rPr lang="en-US">
                <a:latin typeface="+mj-lt"/>
              </a:rPr>
              <a:t>Open communication standard built with proprietary </a:t>
            </a:r>
            <a:r>
              <a:rPr lang="en-US" err="1">
                <a:latin typeface="+mj-lt"/>
              </a:rPr>
              <a:t>LoRa</a:t>
            </a:r>
            <a:r>
              <a:rPr lang="en-US">
                <a:latin typeface="+mj-lt"/>
              </a:rPr>
              <a:t> PHY</a:t>
            </a:r>
          </a:p>
          <a:p>
            <a:endParaRPr lang="en-US">
              <a:latin typeface="+mj-lt"/>
            </a:endParaRPr>
          </a:p>
          <a:p>
            <a:r>
              <a:rPr lang="en-US">
                <a:latin typeface="+mj-lt"/>
              </a:rPr>
              <a:t>Operates in the unlicensed band</a:t>
            </a:r>
          </a:p>
          <a:p>
            <a:endParaRPr lang="en-US">
              <a:latin typeface="+mj-lt"/>
            </a:endParaRPr>
          </a:p>
          <a:p>
            <a:r>
              <a:rPr lang="en-US">
                <a:latin typeface="+mj-lt"/>
              </a:rPr>
              <a:t>Low data rate (1-20 kbps) and long range (~5 km)</a:t>
            </a:r>
          </a:p>
          <a:p>
            <a:pPr lvl="1"/>
            <a:endParaRPr lang="en-US">
              <a:latin typeface="+mj-lt"/>
            </a:endParaRPr>
          </a:p>
          <a:p>
            <a:r>
              <a:rPr lang="en-US">
                <a:latin typeface="+mj-lt"/>
              </a:rPr>
              <a:t>Most popular LPWAN protocol</a:t>
            </a:r>
          </a:p>
          <a:p>
            <a:pPr lvl="1"/>
            <a:r>
              <a:rPr lang="en-US">
                <a:latin typeface="+mj-lt"/>
              </a:rPr>
              <a:t>Academic research and industry involvement</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75</a:t>
            </a:fld>
            <a:endParaRPr lang="en-US"/>
          </a:p>
        </p:txBody>
      </p:sp>
      <p:pic>
        <p:nvPicPr>
          <p:cNvPr id="5" name="Picture 2">
            <a:extLst>
              <a:ext uri="{FF2B5EF4-FFF2-40B4-BE49-F238E27FC236}">
                <a16:creationId xmlns:a16="http://schemas.microsoft.com/office/drawing/2014/main" id="{8DBAE16E-74B3-2F04-298F-7649D4324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6164" y="4563082"/>
            <a:ext cx="3497636" cy="1748818"/>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1">
            <a:extLst>
              <a:ext uri="{FF2B5EF4-FFF2-40B4-BE49-F238E27FC236}">
                <a16:creationId xmlns:a16="http://schemas.microsoft.com/office/drawing/2014/main" id="{1481CA64-3FA1-0048-F87C-DF1AE4E3D623}"/>
              </a:ext>
            </a:extLst>
          </p:cNvPr>
          <p:cNvSpPr>
            <a:spLocks noGrp="1"/>
          </p:cNvSpPr>
          <p:nvPr>
            <p:ph type="ftr" sz="quarter" idx="11"/>
          </p:nvPr>
        </p:nvSpPr>
        <p:spPr>
          <a:xfrm>
            <a:off x="4038600" y="6356350"/>
            <a:ext cx="4114800" cy="365125"/>
          </a:xfrm>
        </p:spPr>
        <p:txBody>
          <a:bodyPr/>
          <a:lstStyle/>
          <a:p>
            <a:r>
              <a:rPr lang="sv-SE" err="1"/>
              <a:t>ambujv@nus.edu.sg</a:t>
            </a:r>
            <a:endParaRPr lang="sv-SE"/>
          </a:p>
        </p:txBody>
      </p:sp>
    </p:spTree>
    <p:extLst>
      <p:ext uri="{BB962C8B-B14F-4D97-AF65-F5344CB8AC3E}">
        <p14:creationId xmlns:p14="http://schemas.microsoft.com/office/powerpoint/2010/main" val="12204122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453E6-2ACA-491F-B936-AA73760FB119}"/>
              </a:ext>
            </a:extLst>
          </p:cNvPr>
          <p:cNvSpPr>
            <a:spLocks noGrp="1"/>
          </p:cNvSpPr>
          <p:nvPr>
            <p:ph type="title"/>
          </p:nvPr>
        </p:nvSpPr>
        <p:spPr/>
        <p:txBody>
          <a:bodyPr/>
          <a:lstStyle/>
          <a:p>
            <a:r>
              <a:rPr lang="en-US">
                <a:latin typeface="+mn-lt"/>
              </a:rPr>
              <a:t>LoRa employs a different modulation scheme</a:t>
            </a:r>
          </a:p>
        </p:txBody>
      </p:sp>
      <p:sp>
        <p:nvSpPr>
          <p:cNvPr id="3" name="Content Placeholder 2">
            <a:extLst>
              <a:ext uri="{FF2B5EF4-FFF2-40B4-BE49-F238E27FC236}">
                <a16:creationId xmlns:a16="http://schemas.microsoft.com/office/drawing/2014/main" id="{CFA2BEA4-3E6C-47F6-A244-B5CF9F1FFE2A}"/>
              </a:ext>
            </a:extLst>
          </p:cNvPr>
          <p:cNvSpPr>
            <a:spLocks noGrp="1"/>
          </p:cNvSpPr>
          <p:nvPr>
            <p:ph idx="1"/>
          </p:nvPr>
        </p:nvSpPr>
        <p:spPr/>
        <p:txBody>
          <a:bodyPr/>
          <a:lstStyle/>
          <a:p>
            <a:r>
              <a:rPr lang="en-US">
                <a:latin typeface="+mj-lt"/>
              </a:rPr>
              <a:t>Chirp Spread Spectrum (CSS): Modulation technique where frequency is varied linearly from lowest to highest within a channel</a:t>
            </a:r>
          </a:p>
        </p:txBody>
      </p:sp>
      <p:sp>
        <p:nvSpPr>
          <p:cNvPr id="4" name="Slide Number Placeholder 3">
            <a:extLst>
              <a:ext uri="{FF2B5EF4-FFF2-40B4-BE49-F238E27FC236}">
                <a16:creationId xmlns:a16="http://schemas.microsoft.com/office/drawing/2014/main" id="{D6C40D1F-38B0-4048-B0F2-E2F8ED512AB6}"/>
              </a:ext>
            </a:extLst>
          </p:cNvPr>
          <p:cNvSpPr>
            <a:spLocks noGrp="1"/>
          </p:cNvSpPr>
          <p:nvPr>
            <p:ph type="sldNum" sz="quarter" idx="12"/>
          </p:nvPr>
        </p:nvSpPr>
        <p:spPr/>
        <p:txBody>
          <a:bodyPr/>
          <a:lstStyle/>
          <a:p>
            <a:fld id="{0778C724-3839-4D76-A707-B4C23905D055}" type="slidenum">
              <a:rPr lang="en-US" smtClean="0"/>
              <a:t>76</a:t>
            </a:fld>
            <a:endParaRPr lang="en-US"/>
          </a:p>
        </p:txBody>
      </p:sp>
      <p:pic>
        <p:nvPicPr>
          <p:cNvPr id="1026" name="Picture 2">
            <a:extLst>
              <a:ext uri="{FF2B5EF4-FFF2-40B4-BE49-F238E27FC236}">
                <a16:creationId xmlns:a16="http://schemas.microsoft.com/office/drawing/2014/main" id="{0F35C156-0D3F-4691-9C16-3364642ED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430" y="2936131"/>
            <a:ext cx="8489139" cy="3330526"/>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1">
            <a:extLst>
              <a:ext uri="{FF2B5EF4-FFF2-40B4-BE49-F238E27FC236}">
                <a16:creationId xmlns:a16="http://schemas.microsoft.com/office/drawing/2014/main" id="{61E3EABF-4B55-7C9A-2CCE-8A381383268A}"/>
              </a:ext>
            </a:extLst>
          </p:cNvPr>
          <p:cNvSpPr>
            <a:spLocks noGrp="1"/>
          </p:cNvSpPr>
          <p:nvPr>
            <p:ph type="ftr" sz="quarter" idx="11"/>
          </p:nvPr>
        </p:nvSpPr>
        <p:spPr>
          <a:xfrm>
            <a:off x="4038600" y="6356350"/>
            <a:ext cx="4114800" cy="365125"/>
          </a:xfrm>
        </p:spPr>
        <p:txBody>
          <a:bodyPr/>
          <a:lstStyle/>
          <a:p>
            <a:r>
              <a:rPr lang="sv-SE" err="1"/>
              <a:t>ambujv@nus.edu.sg</a:t>
            </a:r>
            <a:endParaRPr lang="sv-SE"/>
          </a:p>
        </p:txBody>
      </p:sp>
    </p:spTree>
    <p:extLst>
      <p:ext uri="{BB962C8B-B14F-4D97-AF65-F5344CB8AC3E}">
        <p14:creationId xmlns:p14="http://schemas.microsoft.com/office/powerpoint/2010/main" val="34199091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E866C-FB3D-4B24-B0A4-216390F7B670}"/>
              </a:ext>
            </a:extLst>
          </p:cNvPr>
          <p:cNvSpPr>
            <a:spLocks noGrp="1"/>
          </p:cNvSpPr>
          <p:nvPr>
            <p:ph type="title"/>
          </p:nvPr>
        </p:nvSpPr>
        <p:spPr/>
        <p:txBody>
          <a:bodyPr/>
          <a:lstStyle/>
          <a:p>
            <a:r>
              <a:rPr lang="en-US">
                <a:latin typeface="+mn-lt"/>
              </a:rPr>
              <a:t>Chirp Spread Spectrum</a:t>
            </a:r>
          </a:p>
        </p:txBody>
      </p:sp>
      <p:sp>
        <p:nvSpPr>
          <p:cNvPr id="3" name="Content Placeholder 2">
            <a:extLst>
              <a:ext uri="{FF2B5EF4-FFF2-40B4-BE49-F238E27FC236}">
                <a16:creationId xmlns:a16="http://schemas.microsoft.com/office/drawing/2014/main" id="{65E13252-38BE-4EAD-AC40-718D08DC9EC6}"/>
              </a:ext>
            </a:extLst>
          </p:cNvPr>
          <p:cNvSpPr>
            <a:spLocks noGrp="1"/>
          </p:cNvSpPr>
          <p:nvPr>
            <p:ph idx="1"/>
          </p:nvPr>
        </p:nvSpPr>
        <p:spPr/>
        <p:txBody>
          <a:bodyPr/>
          <a:lstStyle/>
          <a:p>
            <a:r>
              <a:rPr lang="en-US">
                <a:latin typeface="+mj-lt"/>
              </a:rPr>
              <a:t>Data is modulated in the starting and ending points of chirp</a:t>
            </a:r>
          </a:p>
          <a:p>
            <a:pPr lvl="1"/>
            <a:r>
              <a:rPr lang="en-US">
                <a:latin typeface="+mj-lt"/>
              </a:rPr>
              <a:t>Frequency increases linearly, modulo bounds of the channel</a:t>
            </a:r>
          </a:p>
        </p:txBody>
      </p:sp>
      <p:sp>
        <p:nvSpPr>
          <p:cNvPr id="4" name="Slide Number Placeholder 3">
            <a:extLst>
              <a:ext uri="{FF2B5EF4-FFF2-40B4-BE49-F238E27FC236}">
                <a16:creationId xmlns:a16="http://schemas.microsoft.com/office/drawing/2014/main" id="{62A439E0-E321-4CB9-B16F-AA7FCC2C1580}"/>
              </a:ext>
            </a:extLst>
          </p:cNvPr>
          <p:cNvSpPr>
            <a:spLocks noGrp="1"/>
          </p:cNvSpPr>
          <p:nvPr>
            <p:ph type="sldNum" sz="quarter" idx="12"/>
          </p:nvPr>
        </p:nvSpPr>
        <p:spPr/>
        <p:txBody>
          <a:bodyPr/>
          <a:lstStyle/>
          <a:p>
            <a:fld id="{0778C724-3839-4D76-A707-B4C23905D055}" type="slidenum">
              <a:rPr lang="en-US" smtClean="0"/>
              <a:t>77</a:t>
            </a:fld>
            <a:endParaRPr lang="en-US"/>
          </a:p>
        </p:txBody>
      </p:sp>
      <p:pic>
        <p:nvPicPr>
          <p:cNvPr id="2050" name="Picture 2">
            <a:extLst>
              <a:ext uri="{FF2B5EF4-FFF2-40B4-BE49-F238E27FC236}">
                <a16:creationId xmlns:a16="http://schemas.microsoft.com/office/drawing/2014/main" id="{62C2BE38-7D43-4E36-951A-27413F016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247764"/>
            <a:ext cx="10601325" cy="239077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1">
            <a:extLst>
              <a:ext uri="{FF2B5EF4-FFF2-40B4-BE49-F238E27FC236}">
                <a16:creationId xmlns:a16="http://schemas.microsoft.com/office/drawing/2014/main" id="{67B3B08B-7A98-D04F-AEE7-D10BF1CDAC03}"/>
              </a:ext>
            </a:extLst>
          </p:cNvPr>
          <p:cNvSpPr>
            <a:spLocks noGrp="1"/>
          </p:cNvSpPr>
          <p:nvPr>
            <p:ph type="ftr" sz="quarter" idx="11"/>
          </p:nvPr>
        </p:nvSpPr>
        <p:spPr>
          <a:xfrm>
            <a:off x="4038600" y="6356350"/>
            <a:ext cx="4114800" cy="365125"/>
          </a:xfrm>
        </p:spPr>
        <p:txBody>
          <a:bodyPr/>
          <a:lstStyle/>
          <a:p>
            <a:r>
              <a:rPr lang="sv-SE" err="1"/>
              <a:t>ambujv@nus.edu.sg</a:t>
            </a:r>
            <a:endParaRPr lang="sv-SE"/>
          </a:p>
        </p:txBody>
      </p:sp>
    </p:spTree>
    <p:extLst>
      <p:ext uri="{BB962C8B-B14F-4D97-AF65-F5344CB8AC3E}">
        <p14:creationId xmlns:p14="http://schemas.microsoft.com/office/powerpoint/2010/main" val="4935095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144B-88E8-46F1-B15D-457A2CEDE5F2}"/>
              </a:ext>
            </a:extLst>
          </p:cNvPr>
          <p:cNvSpPr>
            <a:spLocks noGrp="1"/>
          </p:cNvSpPr>
          <p:nvPr>
            <p:ph type="title"/>
          </p:nvPr>
        </p:nvSpPr>
        <p:spPr/>
        <p:txBody>
          <a:bodyPr>
            <a:normAutofit/>
          </a:bodyPr>
          <a:lstStyle/>
          <a:p>
            <a:r>
              <a:rPr lang="en-US">
                <a:latin typeface="+mn-lt"/>
              </a:rPr>
              <a:t>Spreading factor of CSS modulation</a:t>
            </a:r>
          </a:p>
        </p:txBody>
      </p:sp>
      <p:sp>
        <p:nvSpPr>
          <p:cNvPr id="3" name="Content Placeholder 2">
            <a:extLst>
              <a:ext uri="{FF2B5EF4-FFF2-40B4-BE49-F238E27FC236}">
                <a16:creationId xmlns:a16="http://schemas.microsoft.com/office/drawing/2014/main" id="{00527F54-6362-46D1-8DC5-C0FA91A2A01D}"/>
              </a:ext>
            </a:extLst>
          </p:cNvPr>
          <p:cNvSpPr>
            <a:spLocks noGrp="1"/>
          </p:cNvSpPr>
          <p:nvPr>
            <p:ph idx="1"/>
          </p:nvPr>
        </p:nvSpPr>
        <p:spPr>
          <a:xfrm>
            <a:off x="609600" y="1375837"/>
            <a:ext cx="10972800" cy="1979612"/>
          </a:xfrm>
        </p:spPr>
        <p:txBody>
          <a:bodyPr>
            <a:normAutofit fontScale="92500" lnSpcReduction="10000"/>
          </a:bodyPr>
          <a:lstStyle/>
          <a:p>
            <a:r>
              <a:rPr lang="en-US">
                <a:latin typeface="+mj-lt"/>
              </a:rPr>
              <a:t>Spreading Factor is essentially the rate-of-change of frequency</a:t>
            </a:r>
          </a:p>
          <a:p>
            <a:pPr lvl="1"/>
            <a:r>
              <a:rPr lang="en-US">
                <a:latin typeface="+mj-lt"/>
              </a:rPr>
              <a:t>Slope of the line</a:t>
            </a:r>
          </a:p>
          <a:p>
            <a:pPr lvl="1"/>
            <a:r>
              <a:rPr lang="en-US">
                <a:latin typeface="+mj-lt"/>
              </a:rPr>
              <a:t>Lower values of spreading factor (steeper slope) are faster data rate</a:t>
            </a:r>
          </a:p>
          <a:p>
            <a:r>
              <a:rPr lang="en-US">
                <a:latin typeface="+mj-lt"/>
              </a:rPr>
              <a:t>Important: different spreading factors are (mostly) orthogonal!</a:t>
            </a:r>
          </a:p>
          <a:p>
            <a:pPr lvl="1"/>
            <a:r>
              <a:rPr lang="en-US">
                <a:latin typeface="+mj-lt"/>
              </a:rPr>
              <a:t>Two can overlap in time, space, and channel without a collision</a:t>
            </a:r>
          </a:p>
        </p:txBody>
      </p:sp>
      <p:sp>
        <p:nvSpPr>
          <p:cNvPr id="4" name="Slide Number Placeholder 3">
            <a:extLst>
              <a:ext uri="{FF2B5EF4-FFF2-40B4-BE49-F238E27FC236}">
                <a16:creationId xmlns:a16="http://schemas.microsoft.com/office/drawing/2014/main" id="{325C317B-BB75-4410-A1B5-1DCDAA6844B0}"/>
              </a:ext>
            </a:extLst>
          </p:cNvPr>
          <p:cNvSpPr>
            <a:spLocks noGrp="1"/>
          </p:cNvSpPr>
          <p:nvPr>
            <p:ph type="sldNum" sz="quarter" idx="12"/>
          </p:nvPr>
        </p:nvSpPr>
        <p:spPr/>
        <p:txBody>
          <a:bodyPr/>
          <a:lstStyle/>
          <a:p>
            <a:fld id="{0778C724-3839-4D76-A707-B4C23905D055}" type="slidenum">
              <a:rPr lang="en-US" smtClean="0"/>
              <a:t>78</a:t>
            </a:fld>
            <a:endParaRPr lang="en-US"/>
          </a:p>
        </p:txBody>
      </p:sp>
      <p:pic>
        <p:nvPicPr>
          <p:cNvPr id="3074" name="Picture 2">
            <a:extLst>
              <a:ext uri="{FF2B5EF4-FFF2-40B4-BE49-F238E27FC236}">
                <a16:creationId xmlns:a16="http://schemas.microsoft.com/office/drawing/2014/main" id="{168AEC84-80ED-4342-B93A-8E991B6ECC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41" t="3898" r="6452" b="4915"/>
          <a:stretch/>
        </p:blipFill>
        <p:spPr bwMode="auto">
          <a:xfrm>
            <a:off x="2686928" y="3429000"/>
            <a:ext cx="5668695" cy="318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0013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144B-88E8-46F1-B15D-457A2CEDE5F2}"/>
              </a:ext>
            </a:extLst>
          </p:cNvPr>
          <p:cNvSpPr>
            <a:spLocks noGrp="1"/>
          </p:cNvSpPr>
          <p:nvPr>
            <p:ph type="title"/>
          </p:nvPr>
        </p:nvSpPr>
        <p:spPr/>
        <p:txBody>
          <a:bodyPr>
            <a:normAutofit/>
          </a:bodyPr>
          <a:lstStyle/>
          <a:p>
            <a:r>
              <a:rPr lang="en-US">
                <a:latin typeface="+mn-lt"/>
              </a:rPr>
              <a:t>Overview of CSS (brief video)</a:t>
            </a:r>
          </a:p>
        </p:txBody>
      </p:sp>
      <p:sp>
        <p:nvSpPr>
          <p:cNvPr id="4" name="Slide Number Placeholder 3">
            <a:extLst>
              <a:ext uri="{FF2B5EF4-FFF2-40B4-BE49-F238E27FC236}">
                <a16:creationId xmlns:a16="http://schemas.microsoft.com/office/drawing/2014/main" id="{325C317B-BB75-4410-A1B5-1DCDAA6844B0}"/>
              </a:ext>
            </a:extLst>
          </p:cNvPr>
          <p:cNvSpPr>
            <a:spLocks noGrp="1"/>
          </p:cNvSpPr>
          <p:nvPr>
            <p:ph type="sldNum" sz="quarter" idx="12"/>
          </p:nvPr>
        </p:nvSpPr>
        <p:spPr/>
        <p:txBody>
          <a:bodyPr/>
          <a:lstStyle/>
          <a:p>
            <a:fld id="{0778C724-3839-4D76-A707-B4C23905D055}" type="slidenum">
              <a:rPr lang="en-US" smtClean="0"/>
              <a:t>79</a:t>
            </a:fld>
            <a:endParaRPr lang="en-US"/>
          </a:p>
        </p:txBody>
      </p:sp>
      <p:pic>
        <p:nvPicPr>
          <p:cNvPr id="7" name="LoRa CHIRP.mp4" descr="LoRa CHIRP.mp4">
            <a:hlinkClick r:id="" action="ppaction://media"/>
            <a:extLst>
              <a:ext uri="{FF2B5EF4-FFF2-40B4-BE49-F238E27FC236}">
                <a16:creationId xmlns:a16="http://schemas.microsoft.com/office/drawing/2014/main" id="{0150597D-FA90-AFBB-F9D7-D10A284CF5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2332" y="1480974"/>
            <a:ext cx="8667335" cy="4875376"/>
          </a:xfrm>
          <a:prstGeom prst="rect">
            <a:avLst/>
          </a:prstGeom>
        </p:spPr>
      </p:pic>
      <p:sp>
        <p:nvSpPr>
          <p:cNvPr id="3" name="Footer Placeholder 1">
            <a:extLst>
              <a:ext uri="{FF2B5EF4-FFF2-40B4-BE49-F238E27FC236}">
                <a16:creationId xmlns:a16="http://schemas.microsoft.com/office/drawing/2014/main" id="{7135A7E7-E1D3-2B61-C24D-06296AAC352B}"/>
              </a:ext>
            </a:extLst>
          </p:cNvPr>
          <p:cNvSpPr>
            <a:spLocks noGrp="1"/>
          </p:cNvSpPr>
          <p:nvPr>
            <p:ph type="ftr" sz="quarter" idx="11"/>
          </p:nvPr>
        </p:nvSpPr>
        <p:spPr>
          <a:xfrm>
            <a:off x="4038600" y="6356350"/>
            <a:ext cx="4114800" cy="365125"/>
          </a:xfrm>
        </p:spPr>
        <p:txBody>
          <a:bodyPr/>
          <a:lstStyle/>
          <a:p>
            <a:r>
              <a:rPr lang="sv-SE" err="1"/>
              <a:t>ambujv@nus.edu.sg</a:t>
            </a:r>
            <a:endParaRPr lang="sv-SE"/>
          </a:p>
        </p:txBody>
      </p:sp>
    </p:spTree>
    <p:extLst>
      <p:ext uri="{BB962C8B-B14F-4D97-AF65-F5344CB8AC3E}">
        <p14:creationId xmlns:p14="http://schemas.microsoft.com/office/powerpoint/2010/main" val="33928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1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95300" y="276228"/>
            <a:ext cx="7200900" cy="850900"/>
          </a:xfrm>
        </p:spPr>
        <p:txBody>
          <a:bodyPr/>
          <a:lstStyle/>
          <a:p>
            <a:pPr eaLnBrk="1" hangingPunct="1"/>
            <a:r>
              <a:rPr lang="en-US"/>
              <a:t>Aloha with Preamble Sampling</a:t>
            </a:r>
          </a:p>
        </p:txBody>
      </p:sp>
      <p:sp>
        <p:nvSpPr>
          <p:cNvPr id="14339" name="Rectangle 5"/>
          <p:cNvSpPr>
            <a:spLocks noChangeArrowheads="1"/>
          </p:cNvSpPr>
          <p:nvPr/>
        </p:nvSpPr>
        <p:spPr bwMode="auto">
          <a:xfrm>
            <a:off x="695300" y="3567683"/>
            <a:ext cx="10720988"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Tx/>
              <a:buChar char="•"/>
            </a:pPr>
            <a:r>
              <a:rPr lang="en-US" sz="2800">
                <a:latin typeface="+mj-lt"/>
              </a:rPr>
              <a:t> Each receiver periodically (every </a:t>
            </a:r>
            <a:r>
              <a:rPr lang="en-US" sz="2800" err="1">
                <a:latin typeface="+mj-lt"/>
              </a:rPr>
              <a:t>Tp</a:t>
            </a:r>
            <a:r>
              <a:rPr lang="en-US" sz="2800">
                <a:latin typeface="+mj-lt"/>
              </a:rPr>
              <a:t>) wakes up to check if the channel is busy for a duration of (Ts)</a:t>
            </a:r>
          </a:p>
          <a:p>
            <a:pPr lvl="1">
              <a:buFontTx/>
              <a:buChar char="•"/>
            </a:pPr>
            <a:r>
              <a:rPr lang="en-US" sz="2400">
                <a:latin typeface="+mj-lt"/>
              </a:rPr>
              <a:t> If channel is busy, stays in listening mode until destination of data is known (transmitted), else go back to sleep for a period of (</a:t>
            </a:r>
            <a:r>
              <a:rPr lang="en-US" sz="2400" err="1">
                <a:latin typeface="+mj-lt"/>
              </a:rPr>
              <a:t>Tp</a:t>
            </a:r>
            <a:r>
              <a:rPr lang="en-US" sz="2400">
                <a:latin typeface="+mj-lt"/>
              </a:rPr>
              <a:t>-Ts)</a:t>
            </a:r>
          </a:p>
          <a:p>
            <a:pPr>
              <a:buFontTx/>
              <a:buChar char="•"/>
            </a:pPr>
            <a:r>
              <a:rPr lang="en-US" sz="2800">
                <a:latin typeface="+mj-lt"/>
              </a:rPr>
              <a:t> Sender transmits a long preamble (</a:t>
            </a:r>
            <a:r>
              <a:rPr lang="en-US" sz="2800" err="1">
                <a:latin typeface="+mj-lt"/>
              </a:rPr>
              <a:t>Tp</a:t>
            </a:r>
            <a:r>
              <a:rPr lang="en-US" sz="2800">
                <a:latin typeface="+mj-lt"/>
              </a:rPr>
              <a:t>), and then send data packet at the end of the preamble period of packet transmission</a:t>
            </a:r>
          </a:p>
          <a:p>
            <a:r>
              <a:rPr lang="en-US" sz="2800">
                <a:solidFill>
                  <a:srgbClr val="FF0000"/>
                </a:solidFill>
              </a:rPr>
              <a:t>Is this protocol energy efficient? Why? And Why Not?</a:t>
            </a:r>
          </a:p>
        </p:txBody>
      </p:sp>
      <p:sp>
        <p:nvSpPr>
          <p:cNvPr id="7" name="Rectangle: Rounded Corners 6">
            <a:extLst>
              <a:ext uri="{FF2B5EF4-FFF2-40B4-BE49-F238E27FC236}">
                <a16:creationId xmlns:a16="http://schemas.microsoft.com/office/drawing/2014/main" id="{1B328725-7395-4430-8315-CEBFC191C777}"/>
              </a:ext>
            </a:extLst>
          </p:cNvPr>
          <p:cNvSpPr/>
          <p:nvPr/>
        </p:nvSpPr>
        <p:spPr>
          <a:xfrm>
            <a:off x="4655840" y="1565937"/>
            <a:ext cx="2232248" cy="46166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a:solidFill>
                  <a:schemeClr val="tx1"/>
                </a:solidFill>
              </a:rPr>
              <a:t>Preamble </a:t>
            </a:r>
          </a:p>
        </p:txBody>
      </p:sp>
      <p:sp>
        <p:nvSpPr>
          <p:cNvPr id="8" name="Rectangle: Rounded Corners 7">
            <a:extLst>
              <a:ext uri="{FF2B5EF4-FFF2-40B4-BE49-F238E27FC236}">
                <a16:creationId xmlns:a16="http://schemas.microsoft.com/office/drawing/2014/main" id="{1AEE8631-33BC-4454-8A43-E718F52A012F}"/>
              </a:ext>
            </a:extLst>
          </p:cNvPr>
          <p:cNvSpPr/>
          <p:nvPr/>
        </p:nvSpPr>
        <p:spPr>
          <a:xfrm>
            <a:off x="6888088" y="1556792"/>
            <a:ext cx="1008112" cy="50405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a:solidFill>
                  <a:schemeClr val="tx1"/>
                </a:solidFill>
              </a:rPr>
              <a:t>Data</a:t>
            </a:r>
          </a:p>
        </p:txBody>
      </p:sp>
      <p:sp>
        <p:nvSpPr>
          <p:cNvPr id="9" name="TextBox 8">
            <a:extLst>
              <a:ext uri="{FF2B5EF4-FFF2-40B4-BE49-F238E27FC236}">
                <a16:creationId xmlns:a16="http://schemas.microsoft.com/office/drawing/2014/main" id="{B362E98A-9AD0-4AB0-BE7A-BE26C650D41C}"/>
              </a:ext>
            </a:extLst>
          </p:cNvPr>
          <p:cNvSpPr txBox="1"/>
          <p:nvPr/>
        </p:nvSpPr>
        <p:spPr>
          <a:xfrm>
            <a:off x="2007487" y="1587131"/>
            <a:ext cx="845103" cy="369332"/>
          </a:xfrm>
          <a:prstGeom prst="rect">
            <a:avLst/>
          </a:prstGeom>
          <a:noFill/>
        </p:spPr>
        <p:txBody>
          <a:bodyPr wrap="none" rtlCol="0">
            <a:spAutoFit/>
          </a:bodyPr>
          <a:lstStyle/>
          <a:p>
            <a:r>
              <a:rPr lang="en-SG">
                <a:solidFill>
                  <a:srgbClr val="0070C0"/>
                </a:solidFill>
              </a:rPr>
              <a:t>Sender</a:t>
            </a:r>
          </a:p>
        </p:txBody>
      </p:sp>
      <p:sp>
        <p:nvSpPr>
          <p:cNvPr id="10" name="TextBox 9">
            <a:extLst>
              <a:ext uri="{FF2B5EF4-FFF2-40B4-BE49-F238E27FC236}">
                <a16:creationId xmlns:a16="http://schemas.microsoft.com/office/drawing/2014/main" id="{727D6A2C-7F8E-4A95-AB9C-5695656D5269}"/>
              </a:ext>
            </a:extLst>
          </p:cNvPr>
          <p:cNvSpPr txBox="1"/>
          <p:nvPr/>
        </p:nvSpPr>
        <p:spPr>
          <a:xfrm>
            <a:off x="1775521" y="2567790"/>
            <a:ext cx="1154611" cy="369332"/>
          </a:xfrm>
          <a:prstGeom prst="rect">
            <a:avLst/>
          </a:prstGeom>
          <a:noFill/>
        </p:spPr>
        <p:txBody>
          <a:bodyPr wrap="none" rtlCol="0">
            <a:spAutoFit/>
          </a:bodyPr>
          <a:lstStyle/>
          <a:p>
            <a:r>
              <a:rPr lang="en-SG">
                <a:solidFill>
                  <a:srgbClr val="0070C0"/>
                </a:solidFill>
              </a:rPr>
              <a:t>Receiver 1</a:t>
            </a:r>
          </a:p>
        </p:txBody>
      </p:sp>
      <p:cxnSp>
        <p:nvCxnSpPr>
          <p:cNvPr id="11" name="Straight Connector 10">
            <a:extLst>
              <a:ext uri="{FF2B5EF4-FFF2-40B4-BE49-F238E27FC236}">
                <a16:creationId xmlns:a16="http://schemas.microsoft.com/office/drawing/2014/main" id="{3F1C8945-0DA7-4133-B6A8-C4201D71FF69}"/>
              </a:ext>
            </a:extLst>
          </p:cNvPr>
          <p:cNvCxnSpPr>
            <a:cxnSpLocks/>
          </p:cNvCxnSpPr>
          <p:nvPr/>
        </p:nvCxnSpPr>
        <p:spPr>
          <a:xfrm flipV="1">
            <a:off x="3153374" y="2821281"/>
            <a:ext cx="7191098" cy="3"/>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C466367C-3275-49EB-906A-1A5999D45D3F}"/>
              </a:ext>
            </a:extLst>
          </p:cNvPr>
          <p:cNvSpPr/>
          <p:nvPr/>
        </p:nvSpPr>
        <p:spPr>
          <a:xfrm flipH="1">
            <a:off x="3297390" y="2359616"/>
            <a:ext cx="144016" cy="4616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 name="TextBox 12">
            <a:extLst>
              <a:ext uri="{FF2B5EF4-FFF2-40B4-BE49-F238E27FC236}">
                <a16:creationId xmlns:a16="http://schemas.microsoft.com/office/drawing/2014/main" id="{CF14C3FC-79E6-4416-8A55-06A5844E3FBD}"/>
              </a:ext>
            </a:extLst>
          </p:cNvPr>
          <p:cNvSpPr txBox="1"/>
          <p:nvPr/>
        </p:nvSpPr>
        <p:spPr>
          <a:xfrm>
            <a:off x="2933763" y="2021061"/>
            <a:ext cx="819455" cy="338554"/>
          </a:xfrm>
          <a:prstGeom prst="rect">
            <a:avLst/>
          </a:prstGeom>
          <a:noFill/>
        </p:spPr>
        <p:txBody>
          <a:bodyPr wrap="none" rtlCol="0">
            <a:spAutoFit/>
          </a:bodyPr>
          <a:lstStyle/>
          <a:p>
            <a:r>
              <a:rPr lang="en-SG" sz="1600">
                <a:solidFill>
                  <a:srgbClr val="0070C0"/>
                </a:solidFill>
              </a:rPr>
              <a:t>Sensing</a:t>
            </a:r>
          </a:p>
        </p:txBody>
      </p:sp>
      <p:sp>
        <p:nvSpPr>
          <p:cNvPr id="14" name="Rectangle: Rounded Corners 13">
            <a:extLst>
              <a:ext uri="{FF2B5EF4-FFF2-40B4-BE49-F238E27FC236}">
                <a16:creationId xmlns:a16="http://schemas.microsoft.com/office/drawing/2014/main" id="{5A6A3435-B8FB-46AA-8F85-940D676101E5}"/>
              </a:ext>
            </a:extLst>
          </p:cNvPr>
          <p:cNvSpPr/>
          <p:nvPr/>
        </p:nvSpPr>
        <p:spPr>
          <a:xfrm flipH="1">
            <a:off x="5447928" y="2339738"/>
            <a:ext cx="1440160" cy="50405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 name="TextBox 14">
            <a:extLst>
              <a:ext uri="{FF2B5EF4-FFF2-40B4-BE49-F238E27FC236}">
                <a16:creationId xmlns:a16="http://schemas.microsoft.com/office/drawing/2014/main" id="{47BE87D2-F068-4184-9893-6FF47ECEBEA8}"/>
              </a:ext>
            </a:extLst>
          </p:cNvPr>
          <p:cNvSpPr txBox="1"/>
          <p:nvPr/>
        </p:nvSpPr>
        <p:spPr>
          <a:xfrm>
            <a:off x="5744880" y="2359615"/>
            <a:ext cx="819455" cy="338554"/>
          </a:xfrm>
          <a:prstGeom prst="rect">
            <a:avLst/>
          </a:prstGeom>
          <a:noFill/>
        </p:spPr>
        <p:txBody>
          <a:bodyPr wrap="none" rtlCol="0">
            <a:spAutoFit/>
          </a:bodyPr>
          <a:lstStyle/>
          <a:p>
            <a:r>
              <a:rPr lang="en-SG" sz="1600">
                <a:solidFill>
                  <a:srgbClr val="0070C0"/>
                </a:solidFill>
              </a:rPr>
              <a:t>Sensing</a:t>
            </a:r>
          </a:p>
        </p:txBody>
      </p:sp>
      <p:sp>
        <p:nvSpPr>
          <p:cNvPr id="16" name="Rectangle: Rounded Corners 15">
            <a:extLst>
              <a:ext uri="{FF2B5EF4-FFF2-40B4-BE49-F238E27FC236}">
                <a16:creationId xmlns:a16="http://schemas.microsoft.com/office/drawing/2014/main" id="{930CCCBB-2D2E-45E8-AE1F-466CA9E2BBA8}"/>
              </a:ext>
            </a:extLst>
          </p:cNvPr>
          <p:cNvSpPr/>
          <p:nvPr/>
        </p:nvSpPr>
        <p:spPr>
          <a:xfrm>
            <a:off x="7896200" y="2294566"/>
            <a:ext cx="760944" cy="514655"/>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a:solidFill>
                  <a:schemeClr val="tx1"/>
                </a:solidFill>
              </a:rPr>
              <a:t>ACK</a:t>
            </a:r>
          </a:p>
        </p:txBody>
      </p:sp>
      <p:sp>
        <p:nvSpPr>
          <p:cNvPr id="17" name="Rectangle: Rounded Corners 16">
            <a:extLst>
              <a:ext uri="{FF2B5EF4-FFF2-40B4-BE49-F238E27FC236}">
                <a16:creationId xmlns:a16="http://schemas.microsoft.com/office/drawing/2014/main" id="{04F5909E-23F0-438F-AC3C-9684ECD451D8}"/>
              </a:ext>
            </a:extLst>
          </p:cNvPr>
          <p:cNvSpPr/>
          <p:nvPr/>
        </p:nvSpPr>
        <p:spPr>
          <a:xfrm>
            <a:off x="6888088" y="2321013"/>
            <a:ext cx="1008112" cy="50405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err="1">
                <a:solidFill>
                  <a:schemeClr val="tx1"/>
                </a:solidFill>
              </a:rPr>
              <a:t>Recv</a:t>
            </a:r>
            <a:endParaRPr lang="en-SG">
              <a:solidFill>
                <a:schemeClr val="tx1"/>
              </a:solidFill>
            </a:endParaRPr>
          </a:p>
        </p:txBody>
      </p:sp>
      <p:sp>
        <p:nvSpPr>
          <p:cNvPr id="18" name="Rectangle: Rounded Corners 17">
            <a:extLst>
              <a:ext uri="{FF2B5EF4-FFF2-40B4-BE49-F238E27FC236}">
                <a16:creationId xmlns:a16="http://schemas.microsoft.com/office/drawing/2014/main" id="{8348488E-8453-4052-B51C-2A922E578017}"/>
              </a:ext>
            </a:extLst>
          </p:cNvPr>
          <p:cNvSpPr/>
          <p:nvPr/>
        </p:nvSpPr>
        <p:spPr>
          <a:xfrm flipH="1">
            <a:off x="9757324" y="2347600"/>
            <a:ext cx="144016" cy="4616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TextBox 18">
            <a:extLst>
              <a:ext uri="{FF2B5EF4-FFF2-40B4-BE49-F238E27FC236}">
                <a16:creationId xmlns:a16="http://schemas.microsoft.com/office/drawing/2014/main" id="{F1D6855D-E4A3-4EBA-9F02-95EFB7F59BCF}"/>
              </a:ext>
            </a:extLst>
          </p:cNvPr>
          <p:cNvSpPr txBox="1"/>
          <p:nvPr/>
        </p:nvSpPr>
        <p:spPr>
          <a:xfrm>
            <a:off x="9400369" y="1988840"/>
            <a:ext cx="819455" cy="338554"/>
          </a:xfrm>
          <a:prstGeom prst="rect">
            <a:avLst/>
          </a:prstGeom>
          <a:noFill/>
        </p:spPr>
        <p:txBody>
          <a:bodyPr wrap="none" rtlCol="0">
            <a:spAutoFit/>
          </a:bodyPr>
          <a:lstStyle/>
          <a:p>
            <a:r>
              <a:rPr lang="en-SG" sz="1600">
                <a:solidFill>
                  <a:srgbClr val="0070C0"/>
                </a:solidFill>
              </a:rPr>
              <a:t>Sensing</a:t>
            </a:r>
          </a:p>
        </p:txBody>
      </p:sp>
      <p:cxnSp>
        <p:nvCxnSpPr>
          <p:cNvPr id="5" name="Straight Connector 4">
            <a:extLst>
              <a:ext uri="{FF2B5EF4-FFF2-40B4-BE49-F238E27FC236}">
                <a16:creationId xmlns:a16="http://schemas.microsoft.com/office/drawing/2014/main" id="{6F9C563F-03BC-4406-9C1D-BCB80D25E5CD}"/>
              </a:ext>
            </a:extLst>
          </p:cNvPr>
          <p:cNvCxnSpPr/>
          <p:nvPr/>
        </p:nvCxnSpPr>
        <p:spPr>
          <a:xfrm>
            <a:off x="4655840" y="1340768"/>
            <a:ext cx="2232248" cy="0"/>
          </a:xfrm>
          <a:prstGeom prst="line">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A9E6F06-55F3-4ADB-87A9-AB4A37F2B1DA}"/>
              </a:ext>
            </a:extLst>
          </p:cNvPr>
          <p:cNvSpPr/>
          <p:nvPr/>
        </p:nvSpPr>
        <p:spPr>
          <a:xfrm>
            <a:off x="5491278" y="873439"/>
            <a:ext cx="404406" cy="369332"/>
          </a:xfrm>
          <a:prstGeom prst="rect">
            <a:avLst/>
          </a:prstGeom>
        </p:spPr>
        <p:txBody>
          <a:bodyPr wrap="none">
            <a:spAutoFit/>
          </a:bodyPr>
          <a:lstStyle/>
          <a:p>
            <a:r>
              <a:rPr lang="en-US" err="1">
                <a:solidFill>
                  <a:srgbClr val="FF0000"/>
                </a:solidFill>
              </a:rPr>
              <a:t>Tp</a:t>
            </a:r>
            <a:endParaRPr lang="en-SG">
              <a:solidFill>
                <a:srgbClr val="FF0000"/>
              </a:solidFill>
            </a:endParaRPr>
          </a:p>
        </p:txBody>
      </p:sp>
      <p:sp>
        <p:nvSpPr>
          <p:cNvPr id="21" name="Rectangle 20">
            <a:extLst>
              <a:ext uri="{FF2B5EF4-FFF2-40B4-BE49-F238E27FC236}">
                <a16:creationId xmlns:a16="http://schemas.microsoft.com/office/drawing/2014/main" id="{49D67B66-48F8-45B0-9304-9F9A3266C8C2}"/>
              </a:ext>
            </a:extLst>
          </p:cNvPr>
          <p:cNvSpPr/>
          <p:nvPr/>
        </p:nvSpPr>
        <p:spPr>
          <a:xfrm>
            <a:off x="3148495" y="2793545"/>
            <a:ext cx="369397" cy="369332"/>
          </a:xfrm>
          <a:prstGeom prst="rect">
            <a:avLst/>
          </a:prstGeom>
        </p:spPr>
        <p:txBody>
          <a:bodyPr wrap="none">
            <a:spAutoFit/>
          </a:bodyPr>
          <a:lstStyle/>
          <a:p>
            <a:r>
              <a:rPr lang="en-US">
                <a:solidFill>
                  <a:srgbClr val="FF0000"/>
                </a:solidFill>
              </a:rPr>
              <a:t>Ts</a:t>
            </a:r>
            <a:endParaRPr lang="en-SG">
              <a:solidFill>
                <a:srgbClr val="FF0000"/>
              </a:solidFill>
            </a:endParaRPr>
          </a:p>
        </p:txBody>
      </p:sp>
      <p:cxnSp>
        <p:nvCxnSpPr>
          <p:cNvPr id="25" name="Straight Connector 24">
            <a:extLst>
              <a:ext uri="{FF2B5EF4-FFF2-40B4-BE49-F238E27FC236}">
                <a16:creationId xmlns:a16="http://schemas.microsoft.com/office/drawing/2014/main" id="{8FB048BD-F2DB-491A-9CBA-2D837BD6805A}"/>
              </a:ext>
            </a:extLst>
          </p:cNvPr>
          <p:cNvCxnSpPr>
            <a:cxnSpLocks/>
          </p:cNvCxnSpPr>
          <p:nvPr/>
        </p:nvCxnSpPr>
        <p:spPr>
          <a:xfrm flipV="1">
            <a:off x="6931438" y="3229875"/>
            <a:ext cx="1725706" cy="16366"/>
          </a:xfrm>
          <a:prstGeom prst="line">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5F0FEF7-B127-45B7-B26E-DDC504800F10}"/>
              </a:ext>
            </a:extLst>
          </p:cNvPr>
          <p:cNvSpPr/>
          <p:nvPr/>
        </p:nvSpPr>
        <p:spPr>
          <a:xfrm>
            <a:off x="7766876" y="2778912"/>
            <a:ext cx="633380" cy="369332"/>
          </a:xfrm>
          <a:prstGeom prst="rect">
            <a:avLst/>
          </a:prstGeom>
        </p:spPr>
        <p:txBody>
          <a:bodyPr wrap="square">
            <a:spAutoFit/>
          </a:bodyPr>
          <a:lstStyle/>
          <a:p>
            <a:r>
              <a:rPr lang="en-US">
                <a:solidFill>
                  <a:srgbClr val="FF0000"/>
                </a:solidFill>
              </a:rPr>
              <a:t>T</a:t>
            </a:r>
            <a:r>
              <a:rPr lang="en-US" baseline="-25000">
                <a:solidFill>
                  <a:srgbClr val="FF0000"/>
                </a:solidFill>
              </a:rPr>
              <a:t>D</a:t>
            </a:r>
            <a:endParaRPr lang="en-SG" baseline="-25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2" grpId="0" animBg="1"/>
      <p:bldP spid="13" grpId="0"/>
      <p:bldP spid="14" grpId="0" animBg="1"/>
      <p:bldP spid="15" grpId="0"/>
      <p:bldP spid="16" grpId="0" animBg="1"/>
      <p:bldP spid="17" grpId="0" animBg="1"/>
      <p:bldP spid="18" grpId="0" animBg="1"/>
      <p:bldP spid="1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4E37-F4D1-488E-BE93-29C08CE3D813}"/>
              </a:ext>
            </a:extLst>
          </p:cNvPr>
          <p:cNvSpPr>
            <a:spLocks noGrp="1"/>
          </p:cNvSpPr>
          <p:nvPr>
            <p:ph type="title"/>
          </p:nvPr>
        </p:nvSpPr>
        <p:spPr/>
        <p:txBody>
          <a:bodyPr/>
          <a:lstStyle/>
          <a:p>
            <a:r>
              <a:rPr lang="en-US">
                <a:latin typeface="+mn-lt"/>
              </a:rPr>
              <a:t>Channel allocation for LoRa</a:t>
            </a:r>
          </a:p>
        </p:txBody>
      </p:sp>
      <p:sp>
        <p:nvSpPr>
          <p:cNvPr id="3" name="Content Placeholder 2">
            <a:extLst>
              <a:ext uri="{FF2B5EF4-FFF2-40B4-BE49-F238E27FC236}">
                <a16:creationId xmlns:a16="http://schemas.microsoft.com/office/drawing/2014/main" id="{CE878D8A-523C-432C-85F5-9B2DE681C122}"/>
              </a:ext>
            </a:extLst>
          </p:cNvPr>
          <p:cNvSpPr>
            <a:spLocks noGrp="1"/>
          </p:cNvSpPr>
          <p:nvPr>
            <p:ph idx="1"/>
          </p:nvPr>
        </p:nvSpPr>
        <p:spPr>
          <a:xfrm>
            <a:off x="537257" y="4010024"/>
            <a:ext cx="10972800" cy="2482851"/>
          </a:xfrm>
        </p:spPr>
        <p:txBody>
          <a:bodyPr>
            <a:normAutofit/>
          </a:bodyPr>
          <a:lstStyle/>
          <a:p>
            <a:r>
              <a:rPr lang="en-US">
                <a:latin typeface="+mj-lt"/>
              </a:rPr>
              <a:t>Sixty-four, 125 kHz uplink channels</a:t>
            </a:r>
          </a:p>
          <a:p>
            <a:pPr lvl="1"/>
            <a:r>
              <a:rPr lang="en-US">
                <a:latin typeface="+mj-lt"/>
              </a:rPr>
              <a:t>Frequency Hopping over the 64 uplink channels</a:t>
            </a:r>
          </a:p>
          <a:p>
            <a:pPr lvl="1"/>
            <a:r>
              <a:rPr lang="en-US">
                <a:latin typeface="+mj-lt"/>
              </a:rPr>
              <a:t>Plus eight, 500 kHz overlapping uplink channels (not well used in practice)</a:t>
            </a:r>
          </a:p>
          <a:p>
            <a:pPr lvl="1"/>
            <a:endParaRPr lang="en-US">
              <a:latin typeface="+mj-lt"/>
            </a:endParaRPr>
          </a:p>
          <a:p>
            <a:r>
              <a:rPr lang="en-US">
                <a:latin typeface="+mj-lt"/>
              </a:rPr>
              <a:t>Eight, 500 kHz downlink channels</a:t>
            </a:r>
          </a:p>
        </p:txBody>
      </p:sp>
      <p:sp>
        <p:nvSpPr>
          <p:cNvPr id="4" name="Slide Number Placeholder 3">
            <a:extLst>
              <a:ext uri="{FF2B5EF4-FFF2-40B4-BE49-F238E27FC236}">
                <a16:creationId xmlns:a16="http://schemas.microsoft.com/office/drawing/2014/main" id="{DE73FD3B-144B-46D6-A962-180B6C53DB6C}"/>
              </a:ext>
            </a:extLst>
          </p:cNvPr>
          <p:cNvSpPr>
            <a:spLocks noGrp="1"/>
          </p:cNvSpPr>
          <p:nvPr>
            <p:ph type="sldNum" sz="quarter" idx="12"/>
          </p:nvPr>
        </p:nvSpPr>
        <p:spPr/>
        <p:txBody>
          <a:bodyPr/>
          <a:lstStyle/>
          <a:p>
            <a:fld id="{0778C724-3839-4D76-A707-B4C23905D055}" type="slidenum">
              <a:rPr lang="en-US" smtClean="0"/>
              <a:t>80</a:t>
            </a:fld>
            <a:endParaRPr lang="en-US"/>
          </a:p>
        </p:txBody>
      </p:sp>
      <p:pic>
        <p:nvPicPr>
          <p:cNvPr id="12" name="Picture 11">
            <a:extLst>
              <a:ext uri="{FF2B5EF4-FFF2-40B4-BE49-F238E27FC236}">
                <a16:creationId xmlns:a16="http://schemas.microsoft.com/office/drawing/2014/main" id="{F385164B-BAF1-4CC9-8D9A-D3004A9219AD}"/>
              </a:ext>
            </a:extLst>
          </p:cNvPr>
          <p:cNvPicPr>
            <a:picLocks noChangeAspect="1"/>
          </p:cNvPicPr>
          <p:nvPr/>
        </p:nvPicPr>
        <p:blipFill>
          <a:blip r:embed="rId2"/>
          <a:stretch>
            <a:fillRect/>
          </a:stretch>
        </p:blipFill>
        <p:spPr>
          <a:xfrm>
            <a:off x="1407279" y="1690688"/>
            <a:ext cx="9232755" cy="2052245"/>
          </a:xfrm>
          <a:prstGeom prst="rect">
            <a:avLst/>
          </a:prstGeom>
        </p:spPr>
      </p:pic>
      <p:sp>
        <p:nvSpPr>
          <p:cNvPr id="5" name="Footer Placeholder 1">
            <a:extLst>
              <a:ext uri="{FF2B5EF4-FFF2-40B4-BE49-F238E27FC236}">
                <a16:creationId xmlns:a16="http://schemas.microsoft.com/office/drawing/2014/main" id="{3BD65118-8926-DEC6-656A-CFD45772AC51}"/>
              </a:ext>
            </a:extLst>
          </p:cNvPr>
          <p:cNvSpPr>
            <a:spLocks noGrp="1"/>
          </p:cNvSpPr>
          <p:nvPr>
            <p:ph type="ftr" sz="quarter" idx="11"/>
          </p:nvPr>
        </p:nvSpPr>
        <p:spPr>
          <a:xfrm>
            <a:off x="4038600" y="6356350"/>
            <a:ext cx="4114800" cy="365125"/>
          </a:xfrm>
        </p:spPr>
        <p:txBody>
          <a:bodyPr/>
          <a:lstStyle/>
          <a:p>
            <a:r>
              <a:rPr lang="sv-SE" err="1"/>
              <a:t>ambujv@nus.edu.sg</a:t>
            </a:r>
            <a:endParaRPr lang="sv-SE"/>
          </a:p>
        </p:txBody>
      </p:sp>
    </p:spTree>
    <p:extLst>
      <p:ext uri="{BB962C8B-B14F-4D97-AF65-F5344CB8AC3E}">
        <p14:creationId xmlns:p14="http://schemas.microsoft.com/office/powerpoint/2010/main" val="11333810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4D567-2710-4905-8B85-C712A93EF71C}"/>
              </a:ext>
            </a:extLst>
          </p:cNvPr>
          <p:cNvSpPr>
            <a:spLocks noGrp="1"/>
          </p:cNvSpPr>
          <p:nvPr>
            <p:ph type="title"/>
          </p:nvPr>
        </p:nvSpPr>
        <p:spPr/>
        <p:txBody>
          <a:bodyPr/>
          <a:lstStyle/>
          <a:p>
            <a:r>
              <a:rPr lang="en-US" err="1">
                <a:latin typeface="+mn-lt"/>
              </a:rPr>
              <a:t>LoRa</a:t>
            </a:r>
            <a:r>
              <a:rPr lang="en-US">
                <a:latin typeface="+mn-lt"/>
              </a:rPr>
              <a:t> data rates</a:t>
            </a:r>
          </a:p>
        </p:txBody>
      </p:sp>
      <p:graphicFrame>
        <p:nvGraphicFramePr>
          <p:cNvPr id="5" name="Table 5">
            <a:extLst>
              <a:ext uri="{FF2B5EF4-FFF2-40B4-BE49-F238E27FC236}">
                <a16:creationId xmlns:a16="http://schemas.microsoft.com/office/drawing/2014/main" id="{24068207-08DB-4D93-8CFF-DD8273B5783E}"/>
              </a:ext>
            </a:extLst>
          </p:cNvPr>
          <p:cNvGraphicFramePr>
            <a:graphicFrameLocks noGrp="1"/>
          </p:cNvGraphicFramePr>
          <p:nvPr>
            <p:ph idx="1"/>
          </p:nvPr>
        </p:nvGraphicFramePr>
        <p:xfrm>
          <a:off x="5935124" y="571500"/>
          <a:ext cx="5649279" cy="5715000"/>
        </p:xfrm>
        <a:graphic>
          <a:graphicData uri="http://schemas.openxmlformats.org/drawingml/2006/table">
            <a:tbl>
              <a:tblPr firstRow="1">
                <a:tableStyleId>{073A0DAA-6AF3-43AB-8588-CEC1D06C72B9}</a:tableStyleId>
              </a:tblPr>
              <a:tblGrid>
                <a:gridCol w="2135505">
                  <a:extLst>
                    <a:ext uri="{9D8B030D-6E8A-4147-A177-3AD203B41FA5}">
                      <a16:colId xmlns:a16="http://schemas.microsoft.com/office/drawing/2014/main" val="1037620294"/>
                    </a:ext>
                  </a:extLst>
                </a:gridCol>
                <a:gridCol w="2205355">
                  <a:extLst>
                    <a:ext uri="{9D8B030D-6E8A-4147-A177-3AD203B41FA5}">
                      <a16:colId xmlns:a16="http://schemas.microsoft.com/office/drawing/2014/main" val="2867178045"/>
                    </a:ext>
                  </a:extLst>
                </a:gridCol>
                <a:gridCol w="1308419">
                  <a:extLst>
                    <a:ext uri="{9D8B030D-6E8A-4147-A177-3AD203B41FA5}">
                      <a16:colId xmlns:a16="http://schemas.microsoft.com/office/drawing/2014/main" val="2651060508"/>
                    </a:ext>
                  </a:extLst>
                </a:gridCol>
              </a:tblGrid>
              <a:tr h="375920">
                <a:tc>
                  <a:txBody>
                    <a:bodyPr/>
                    <a:lstStyle/>
                    <a:p>
                      <a:r>
                        <a:rPr lang="en-US" sz="1900">
                          <a:solidFill>
                            <a:schemeClr val="tx1"/>
                          </a:solidFill>
                        </a:rPr>
                        <a:t>Data Rate Index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Spreading Factor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Bit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4696900"/>
                  </a:ext>
                </a:extLst>
              </a:tr>
              <a:tr h="375920">
                <a:tc gridSpan="3">
                  <a:txBody>
                    <a:bodyPr/>
                    <a:lstStyle/>
                    <a:p>
                      <a:r>
                        <a:rPr lang="en-US" sz="1900" i="1">
                          <a:solidFill>
                            <a:schemeClr val="tx1"/>
                          </a:solidFill>
                        </a:rPr>
                        <a:t>125 kHz Uplink Rates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7042396"/>
                  </a:ext>
                </a:extLst>
              </a:tr>
              <a:tr h="375920">
                <a:tc>
                  <a:txBody>
                    <a:bodyPr/>
                    <a:lstStyle/>
                    <a:p>
                      <a:r>
                        <a:rPr lang="en-US" sz="190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SF10, 125 kHz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980 bps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1639653"/>
                  </a:ext>
                </a:extLst>
              </a:tr>
              <a:tr h="375920">
                <a:tc>
                  <a:txBody>
                    <a:bodyPr/>
                    <a:lstStyle/>
                    <a:p>
                      <a:r>
                        <a:rPr lang="en-US" sz="190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SF9, 125 kHz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1760 bps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5064749"/>
                  </a:ext>
                </a:extLst>
              </a:tr>
              <a:tr h="375920">
                <a:tc>
                  <a:txBody>
                    <a:bodyPr/>
                    <a:lstStyle/>
                    <a:p>
                      <a:r>
                        <a:rPr lang="en-US" sz="190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SF8, 125 kHz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3125 bps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140506"/>
                  </a:ext>
                </a:extLst>
              </a:tr>
              <a:tr h="375920">
                <a:tc>
                  <a:txBody>
                    <a:bodyPr/>
                    <a:lstStyle/>
                    <a:p>
                      <a:r>
                        <a:rPr lang="en-US" sz="190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SF7, 125 kHz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5470 bps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153883"/>
                  </a:ext>
                </a:extLst>
              </a:tr>
              <a:tr h="375920">
                <a:tc gridSpan="3">
                  <a:txBody>
                    <a:bodyPr/>
                    <a:lstStyle/>
                    <a:p>
                      <a:r>
                        <a:rPr lang="en-US" sz="1900" i="1">
                          <a:solidFill>
                            <a:schemeClr val="tx1"/>
                          </a:solidFill>
                        </a:rPr>
                        <a:t>500 kHz Uplink Rates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8340748"/>
                  </a:ext>
                </a:extLst>
              </a:tr>
              <a:tr h="375920">
                <a:tc>
                  <a:txBody>
                    <a:bodyPr/>
                    <a:lstStyle/>
                    <a:p>
                      <a:r>
                        <a:rPr lang="en-US" sz="190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SF8, 500 kHz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12500 bps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111736"/>
                  </a:ext>
                </a:extLst>
              </a:tr>
              <a:tr h="375920">
                <a:tc gridSpan="3">
                  <a:txBody>
                    <a:bodyPr/>
                    <a:lstStyle/>
                    <a:p>
                      <a:r>
                        <a:rPr lang="en-US" sz="1900" i="1">
                          <a:solidFill>
                            <a:schemeClr val="tx1"/>
                          </a:solidFill>
                        </a:rPr>
                        <a:t>500 kHz Downlink Rates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8279253"/>
                  </a:ext>
                </a:extLst>
              </a:tr>
              <a:tr h="375920">
                <a:tc>
                  <a:txBody>
                    <a:bodyPr/>
                    <a:lstStyle/>
                    <a:p>
                      <a:r>
                        <a:rPr lang="en-US" sz="1900">
                          <a:solidFill>
                            <a:schemeClr val="tx1"/>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SF12, 500 kHz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980 bps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618351"/>
                  </a:ext>
                </a:extLst>
              </a:tr>
              <a:tr h="375920">
                <a:tc>
                  <a:txBody>
                    <a:bodyPr/>
                    <a:lstStyle/>
                    <a:p>
                      <a:r>
                        <a:rPr lang="en-US" sz="1900">
                          <a:solidFill>
                            <a:schemeClr val="tx1"/>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SF11, 500 kHz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1760 bps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1777717"/>
                  </a:ext>
                </a:extLst>
              </a:tr>
              <a:tr h="375920">
                <a:tc>
                  <a:txBody>
                    <a:bodyPr/>
                    <a:lstStyle/>
                    <a:p>
                      <a:r>
                        <a:rPr lang="en-US" sz="190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SF10, 500 kHz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3900 bps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37645"/>
                  </a:ext>
                </a:extLst>
              </a:tr>
              <a:tr h="375920">
                <a:tc>
                  <a:txBody>
                    <a:bodyPr/>
                    <a:lstStyle/>
                    <a:p>
                      <a:r>
                        <a:rPr lang="en-US" sz="1900">
                          <a:solidFill>
                            <a:schemeClr val="tx1"/>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SF9, 500 kHz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7000 bps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9529547"/>
                  </a:ext>
                </a:extLst>
              </a:tr>
              <a:tr h="375920">
                <a:tc>
                  <a:txBody>
                    <a:bodyPr/>
                    <a:lstStyle/>
                    <a:p>
                      <a:r>
                        <a:rPr lang="en-US" sz="1900">
                          <a:solidFill>
                            <a:schemeClr val="tx1"/>
                          </a:solidFill>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SF8, 500 kHz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12500 bps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6425536"/>
                  </a:ext>
                </a:extLst>
              </a:tr>
              <a:tr h="375920">
                <a:tc>
                  <a:txBody>
                    <a:bodyPr/>
                    <a:lstStyle/>
                    <a:p>
                      <a:r>
                        <a:rPr lang="en-US" sz="1900">
                          <a:solidFill>
                            <a:schemeClr val="tx1"/>
                          </a:solidFill>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SF7, 500 kHz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a:solidFill>
                            <a:schemeClr val="tx1"/>
                          </a:solidFill>
                        </a:rPr>
                        <a:t>21900 bps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868986"/>
                  </a:ext>
                </a:extLst>
              </a:tr>
            </a:tbl>
          </a:graphicData>
        </a:graphic>
      </p:graphicFrame>
      <p:sp>
        <p:nvSpPr>
          <p:cNvPr id="4" name="Slide Number Placeholder 3">
            <a:extLst>
              <a:ext uri="{FF2B5EF4-FFF2-40B4-BE49-F238E27FC236}">
                <a16:creationId xmlns:a16="http://schemas.microsoft.com/office/drawing/2014/main" id="{46750E71-27C0-4B67-80DA-DACF38A18ADB}"/>
              </a:ext>
            </a:extLst>
          </p:cNvPr>
          <p:cNvSpPr>
            <a:spLocks noGrp="1"/>
          </p:cNvSpPr>
          <p:nvPr>
            <p:ph type="sldNum" sz="quarter" idx="12"/>
          </p:nvPr>
        </p:nvSpPr>
        <p:spPr/>
        <p:txBody>
          <a:bodyPr/>
          <a:lstStyle/>
          <a:p>
            <a:fld id="{0778C724-3839-4D76-A707-B4C23905D055}" type="slidenum">
              <a:rPr lang="en-US" smtClean="0"/>
              <a:t>81</a:t>
            </a:fld>
            <a:endParaRPr lang="en-US"/>
          </a:p>
        </p:txBody>
      </p:sp>
      <p:sp>
        <p:nvSpPr>
          <p:cNvPr id="6" name="Content Placeholder 2">
            <a:extLst>
              <a:ext uri="{FF2B5EF4-FFF2-40B4-BE49-F238E27FC236}">
                <a16:creationId xmlns:a16="http://schemas.microsoft.com/office/drawing/2014/main" id="{94E75AAA-0C10-451B-A9A3-1E48774F3C25}"/>
              </a:ext>
            </a:extLst>
          </p:cNvPr>
          <p:cNvSpPr txBox="1">
            <a:spLocks/>
          </p:cNvSpPr>
          <p:nvPr/>
        </p:nvSpPr>
        <p:spPr>
          <a:xfrm>
            <a:off x="713104" y="1930791"/>
            <a:ext cx="4789905" cy="3443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4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mj-lt"/>
              </a:rPr>
              <a:t>Data rate depend on channel in use, spreading factor</a:t>
            </a:r>
          </a:p>
          <a:p>
            <a:r>
              <a:rPr lang="en-US">
                <a:latin typeface="+mj-lt"/>
              </a:rPr>
              <a:t>64-channel uplink</a:t>
            </a:r>
          </a:p>
          <a:p>
            <a:pPr lvl="1"/>
            <a:r>
              <a:rPr lang="en-US">
                <a:latin typeface="+mj-lt"/>
              </a:rPr>
              <a:t>1-5 kbps data rate</a:t>
            </a:r>
          </a:p>
          <a:p>
            <a:pPr marL="457200" lvl="1" indent="0">
              <a:buNone/>
            </a:pPr>
            <a:endParaRPr lang="en-US"/>
          </a:p>
        </p:txBody>
      </p:sp>
      <p:sp>
        <p:nvSpPr>
          <p:cNvPr id="3" name="Footer Placeholder 1">
            <a:extLst>
              <a:ext uri="{FF2B5EF4-FFF2-40B4-BE49-F238E27FC236}">
                <a16:creationId xmlns:a16="http://schemas.microsoft.com/office/drawing/2014/main" id="{562CE553-A8AF-6C86-D26F-5CC0B3AB7865}"/>
              </a:ext>
            </a:extLst>
          </p:cNvPr>
          <p:cNvSpPr>
            <a:spLocks noGrp="1"/>
          </p:cNvSpPr>
          <p:nvPr>
            <p:ph type="ftr" sz="quarter" idx="11"/>
          </p:nvPr>
        </p:nvSpPr>
        <p:spPr>
          <a:xfrm>
            <a:off x="4038600" y="6356350"/>
            <a:ext cx="4114800" cy="365125"/>
          </a:xfrm>
        </p:spPr>
        <p:txBody>
          <a:bodyPr/>
          <a:lstStyle/>
          <a:p>
            <a:r>
              <a:rPr lang="sv-SE" err="1"/>
              <a:t>ambujv@nus.edu.sg</a:t>
            </a:r>
            <a:endParaRPr lang="sv-SE"/>
          </a:p>
        </p:txBody>
      </p:sp>
    </p:spTree>
    <p:extLst>
      <p:ext uri="{BB962C8B-B14F-4D97-AF65-F5344CB8AC3E}">
        <p14:creationId xmlns:p14="http://schemas.microsoft.com/office/powerpoint/2010/main" val="4286019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49445-6820-4349-A947-CF26D1BDD32E}"/>
              </a:ext>
            </a:extLst>
          </p:cNvPr>
          <p:cNvSpPr>
            <a:spLocks noGrp="1"/>
          </p:cNvSpPr>
          <p:nvPr>
            <p:ph type="title"/>
          </p:nvPr>
        </p:nvSpPr>
        <p:spPr/>
        <p:txBody>
          <a:bodyPr/>
          <a:lstStyle/>
          <a:p>
            <a:r>
              <a:rPr lang="en-US"/>
              <a:t>LoRaWAN MAC</a:t>
            </a:r>
          </a:p>
        </p:txBody>
      </p:sp>
      <p:sp>
        <p:nvSpPr>
          <p:cNvPr id="3" name="Content Placeholder 2">
            <a:extLst>
              <a:ext uri="{FF2B5EF4-FFF2-40B4-BE49-F238E27FC236}">
                <a16:creationId xmlns:a16="http://schemas.microsoft.com/office/drawing/2014/main" id="{ED4E845E-6879-46F5-B84C-8AB892D006A5}"/>
              </a:ext>
            </a:extLst>
          </p:cNvPr>
          <p:cNvSpPr>
            <a:spLocks noGrp="1"/>
          </p:cNvSpPr>
          <p:nvPr>
            <p:ph idx="1"/>
          </p:nvPr>
        </p:nvSpPr>
        <p:spPr/>
        <p:txBody>
          <a:bodyPr/>
          <a:lstStyle/>
          <a:p>
            <a:r>
              <a:rPr lang="en-US">
                <a:latin typeface="+mj-lt"/>
              </a:rPr>
              <a:t>Uplink: Aloha - transmit whenever</a:t>
            </a:r>
          </a:p>
          <a:p>
            <a:pPr lvl="1"/>
            <a:r>
              <a:rPr lang="en-US">
                <a:latin typeface="+mj-lt"/>
              </a:rPr>
              <a:t>Randomly split across 64 uplink channels (reduced odds of collision)</a:t>
            </a:r>
          </a:p>
          <a:p>
            <a:pPr lvl="1"/>
            <a:r>
              <a:rPr lang="en-US">
                <a:latin typeface="+mj-lt"/>
              </a:rPr>
              <a:t>Devices a different spreading factors also do not collide</a:t>
            </a:r>
          </a:p>
          <a:p>
            <a:pPr lvl="1"/>
            <a:r>
              <a:rPr lang="en-US">
                <a:latin typeface="+mj-lt"/>
              </a:rPr>
              <a:t>Packets are very long though: up to 400 </a:t>
            </a:r>
            <a:r>
              <a:rPr lang="en-US" err="1">
                <a:latin typeface="+mj-lt"/>
              </a:rPr>
              <a:t>ms</a:t>
            </a:r>
            <a:r>
              <a:rPr lang="en-US">
                <a:latin typeface="+mj-lt"/>
              </a:rPr>
              <a:t> in duration</a:t>
            </a:r>
          </a:p>
          <a:p>
            <a:pPr lvl="1"/>
            <a:endParaRPr lang="en-US">
              <a:latin typeface="+mj-lt"/>
            </a:endParaRPr>
          </a:p>
          <a:p>
            <a:r>
              <a:rPr lang="en-US">
                <a:latin typeface="+mj-lt"/>
              </a:rPr>
              <a:t>Downlink: listen-after-send (class A device)</a:t>
            </a:r>
          </a:p>
          <a:p>
            <a:pPr lvl="1"/>
            <a:r>
              <a:rPr lang="en-US">
                <a:latin typeface="+mj-lt"/>
              </a:rPr>
              <a:t>Two windows for RX on different channels</a:t>
            </a:r>
          </a:p>
        </p:txBody>
      </p:sp>
      <p:sp>
        <p:nvSpPr>
          <p:cNvPr id="4" name="Slide Number Placeholder 3">
            <a:extLst>
              <a:ext uri="{FF2B5EF4-FFF2-40B4-BE49-F238E27FC236}">
                <a16:creationId xmlns:a16="http://schemas.microsoft.com/office/drawing/2014/main" id="{BC6A4D2D-53BE-4F67-A81D-540990931126}"/>
              </a:ext>
            </a:extLst>
          </p:cNvPr>
          <p:cNvSpPr>
            <a:spLocks noGrp="1"/>
          </p:cNvSpPr>
          <p:nvPr>
            <p:ph type="sldNum" sz="quarter" idx="12"/>
          </p:nvPr>
        </p:nvSpPr>
        <p:spPr/>
        <p:txBody>
          <a:bodyPr/>
          <a:lstStyle/>
          <a:p>
            <a:fld id="{0778C724-3839-4D76-A707-B4C23905D055}" type="slidenum">
              <a:rPr lang="en-US" smtClean="0"/>
              <a:t>82</a:t>
            </a:fld>
            <a:endParaRPr lang="en-US"/>
          </a:p>
        </p:txBody>
      </p:sp>
      <p:pic>
        <p:nvPicPr>
          <p:cNvPr id="4098" name="Picture 2">
            <a:extLst>
              <a:ext uri="{FF2B5EF4-FFF2-40B4-BE49-F238E27FC236}">
                <a16:creationId xmlns:a16="http://schemas.microsoft.com/office/drawing/2014/main" id="{BCC24349-EDF6-4CD9-A067-F3B5FA29D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774" y="5026767"/>
            <a:ext cx="6757649" cy="1466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375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2DBCA-0DA1-4B14-99B8-5EE2258FFB4D}"/>
              </a:ext>
            </a:extLst>
          </p:cNvPr>
          <p:cNvSpPr>
            <a:spLocks noGrp="1"/>
          </p:cNvSpPr>
          <p:nvPr>
            <p:ph type="title"/>
          </p:nvPr>
        </p:nvSpPr>
        <p:spPr>
          <a:xfrm>
            <a:off x="607595" y="228600"/>
            <a:ext cx="2379241" cy="2095500"/>
          </a:xfrm>
        </p:spPr>
        <p:txBody>
          <a:bodyPr/>
          <a:lstStyle/>
          <a:p>
            <a:r>
              <a:rPr lang="en-US"/>
              <a:t>LoRaWAN packet format</a:t>
            </a:r>
          </a:p>
        </p:txBody>
      </p:sp>
      <p:sp>
        <p:nvSpPr>
          <p:cNvPr id="3" name="Content Placeholder 2">
            <a:extLst>
              <a:ext uri="{FF2B5EF4-FFF2-40B4-BE49-F238E27FC236}">
                <a16:creationId xmlns:a16="http://schemas.microsoft.com/office/drawing/2014/main" id="{5209343E-57DF-4AAD-9F88-ACA59340B9AA}"/>
              </a:ext>
            </a:extLst>
          </p:cNvPr>
          <p:cNvSpPr>
            <a:spLocks noGrp="1"/>
          </p:cNvSpPr>
          <p:nvPr>
            <p:ph idx="1"/>
          </p:nvPr>
        </p:nvSpPr>
        <p:spPr>
          <a:xfrm>
            <a:off x="607595" y="3657600"/>
            <a:ext cx="6136105" cy="2514599"/>
          </a:xfrm>
        </p:spPr>
        <p:txBody>
          <a:bodyPr>
            <a:normAutofit/>
          </a:bodyPr>
          <a:lstStyle/>
          <a:p>
            <a:r>
              <a:rPr lang="en-US"/>
              <a:t>Frame header includes device address</a:t>
            </a:r>
          </a:p>
          <a:p>
            <a:r>
              <a:rPr lang="en-US"/>
              <a:t>MAC Payload maximum size depends on data rate</a:t>
            </a:r>
          </a:p>
          <a:p>
            <a:pPr lvl="1"/>
            <a:r>
              <a:rPr lang="en-US"/>
              <a:t>Again based on dwell time in the US</a:t>
            </a:r>
          </a:p>
        </p:txBody>
      </p:sp>
      <p:sp>
        <p:nvSpPr>
          <p:cNvPr id="4" name="Slide Number Placeholder 3">
            <a:extLst>
              <a:ext uri="{FF2B5EF4-FFF2-40B4-BE49-F238E27FC236}">
                <a16:creationId xmlns:a16="http://schemas.microsoft.com/office/drawing/2014/main" id="{938EA470-B315-45D8-9479-0D2FCAC6D0E6}"/>
              </a:ext>
            </a:extLst>
          </p:cNvPr>
          <p:cNvSpPr>
            <a:spLocks noGrp="1"/>
          </p:cNvSpPr>
          <p:nvPr>
            <p:ph type="sldNum" sz="quarter" idx="12"/>
          </p:nvPr>
        </p:nvSpPr>
        <p:spPr/>
        <p:txBody>
          <a:bodyPr/>
          <a:lstStyle/>
          <a:p>
            <a:fld id="{0778C724-3839-4D76-A707-B4C23905D055}" type="slidenum">
              <a:rPr lang="en-US" smtClean="0"/>
              <a:t>83</a:t>
            </a:fld>
            <a:endParaRPr lang="en-US"/>
          </a:p>
        </p:txBody>
      </p:sp>
      <p:pic>
        <p:nvPicPr>
          <p:cNvPr id="7172" name="Picture 4">
            <a:extLst>
              <a:ext uri="{FF2B5EF4-FFF2-40B4-BE49-F238E27FC236}">
                <a16:creationId xmlns:a16="http://schemas.microsoft.com/office/drawing/2014/main" id="{5164CA14-9A30-43B9-B467-51AA8B3A97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65" t="20371" r="2966" b="22224"/>
          <a:stretch/>
        </p:blipFill>
        <p:spPr bwMode="auto">
          <a:xfrm>
            <a:off x="2986837" y="228600"/>
            <a:ext cx="8593557" cy="2971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838479E6-2E8A-4AAA-A102-E288A5E4E383}"/>
              </a:ext>
            </a:extLst>
          </p:cNvPr>
          <p:cNvGraphicFramePr>
            <a:graphicFrameLocks noGrp="1"/>
          </p:cNvGraphicFramePr>
          <p:nvPr/>
        </p:nvGraphicFramePr>
        <p:xfrm>
          <a:off x="7029054" y="4131310"/>
          <a:ext cx="4551340" cy="2225040"/>
        </p:xfrm>
        <a:graphic>
          <a:graphicData uri="http://schemas.openxmlformats.org/drawingml/2006/table">
            <a:tbl>
              <a:tblPr firstRow="1">
                <a:tableStyleId>{5C22544A-7EE6-4342-B048-85BDC9FD1C3A}</a:tableStyleId>
              </a:tblPr>
              <a:tblGrid>
                <a:gridCol w="2135505">
                  <a:extLst>
                    <a:ext uri="{9D8B030D-6E8A-4147-A177-3AD203B41FA5}">
                      <a16:colId xmlns:a16="http://schemas.microsoft.com/office/drawing/2014/main" val="3998119178"/>
                    </a:ext>
                  </a:extLst>
                </a:gridCol>
                <a:gridCol w="2415835">
                  <a:extLst>
                    <a:ext uri="{9D8B030D-6E8A-4147-A177-3AD203B41FA5}">
                      <a16:colId xmlns:a16="http://schemas.microsoft.com/office/drawing/2014/main" val="4084839800"/>
                    </a:ext>
                  </a:extLst>
                </a:gridCol>
              </a:tblGrid>
              <a:tr h="370840">
                <a:tc>
                  <a:txBody>
                    <a:bodyPr/>
                    <a:lstStyle/>
                    <a:p>
                      <a:r>
                        <a:rPr lang="en-US">
                          <a:solidFill>
                            <a:schemeClr val="tx1"/>
                          </a:solidFill>
                        </a:rPr>
                        <a:t>Data Rate Index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solidFill>
                            <a:schemeClr val="tx1"/>
                          </a:solidFill>
                        </a:rPr>
                        <a:t>MAC Payload 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1217435"/>
                  </a:ext>
                </a:extLst>
              </a:tr>
              <a:tr h="370840">
                <a:tc>
                  <a:txBody>
                    <a:bodyPr/>
                    <a:lstStyle/>
                    <a:p>
                      <a:r>
                        <a:rPr lang="en-US">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solidFill>
                            <a:schemeClr val="tx1"/>
                          </a:solidFill>
                        </a:rPr>
                        <a:t>19 bytes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7192883"/>
                  </a:ext>
                </a:extLst>
              </a:tr>
              <a:tr h="370840">
                <a:tc>
                  <a:txBody>
                    <a:bodyPr/>
                    <a:lstStyle/>
                    <a:p>
                      <a:r>
                        <a:rPr lang="en-US">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solidFill>
                            <a:schemeClr val="tx1"/>
                          </a:solidFill>
                        </a:rPr>
                        <a:t>61 bytes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8699422"/>
                  </a:ext>
                </a:extLst>
              </a:tr>
              <a:tr h="370840">
                <a:tc>
                  <a:txBody>
                    <a:bodyPr/>
                    <a:lstStyle/>
                    <a:p>
                      <a:r>
                        <a:rPr lang="en-US">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solidFill>
                            <a:schemeClr val="tx1"/>
                          </a:solidFill>
                        </a:rPr>
                        <a:t>133 bytes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208798"/>
                  </a:ext>
                </a:extLst>
              </a:tr>
              <a:tr h="370840">
                <a:tc>
                  <a:txBody>
                    <a:bodyPr/>
                    <a:lstStyle/>
                    <a:p>
                      <a:r>
                        <a:rPr lang="en-US">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solidFill>
                            <a:schemeClr val="tx1"/>
                          </a:solidFill>
                        </a:rPr>
                        <a:t>250 bytes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5819314"/>
                  </a:ext>
                </a:extLst>
              </a:tr>
              <a:tr h="370840">
                <a:tc>
                  <a:txBody>
                    <a:bodyPr/>
                    <a:lstStyle/>
                    <a:p>
                      <a:r>
                        <a:rPr lang="en-US">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solidFill>
                            <a:schemeClr val="tx1"/>
                          </a:solidFill>
                        </a:rPr>
                        <a:t>250 bytes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7983868"/>
                  </a:ext>
                </a:extLst>
              </a:tr>
            </a:tbl>
          </a:graphicData>
        </a:graphic>
      </p:graphicFrame>
    </p:spTree>
    <p:extLst>
      <p:ext uri="{BB962C8B-B14F-4D97-AF65-F5344CB8AC3E}">
        <p14:creationId xmlns:p14="http://schemas.microsoft.com/office/powerpoint/2010/main" val="40689432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1DAAC-0198-4EA2-83FF-4162D69B1B50}"/>
              </a:ext>
            </a:extLst>
          </p:cNvPr>
          <p:cNvSpPr>
            <a:spLocks noGrp="1"/>
          </p:cNvSpPr>
          <p:nvPr>
            <p:ph type="title"/>
          </p:nvPr>
        </p:nvSpPr>
        <p:spPr/>
        <p:txBody>
          <a:bodyPr/>
          <a:lstStyle/>
          <a:p>
            <a:r>
              <a:rPr lang="en-US"/>
              <a:t>LoRa link budget and transmission range</a:t>
            </a:r>
          </a:p>
        </p:txBody>
      </p:sp>
      <p:sp>
        <p:nvSpPr>
          <p:cNvPr id="3" name="Content Placeholder 2">
            <a:extLst>
              <a:ext uri="{FF2B5EF4-FFF2-40B4-BE49-F238E27FC236}">
                <a16:creationId xmlns:a16="http://schemas.microsoft.com/office/drawing/2014/main" id="{DBEF7CFD-F678-44D2-A61C-2D1132E3512A}"/>
              </a:ext>
            </a:extLst>
          </p:cNvPr>
          <p:cNvSpPr>
            <a:spLocks noGrp="1"/>
          </p:cNvSpPr>
          <p:nvPr>
            <p:ph idx="1"/>
          </p:nvPr>
        </p:nvSpPr>
        <p:spPr/>
        <p:txBody>
          <a:bodyPr/>
          <a:lstStyle/>
          <a:p>
            <a:r>
              <a:rPr lang="en-US">
                <a:latin typeface="+mj-lt"/>
              </a:rPr>
              <a:t>Typical TX power 20 dBm</a:t>
            </a:r>
          </a:p>
          <a:p>
            <a:pPr lvl="1"/>
            <a:r>
              <a:rPr lang="en-US">
                <a:latin typeface="+mj-lt"/>
              </a:rPr>
              <a:t>Up to 30 dBm for 64-channel hopping</a:t>
            </a:r>
          </a:p>
          <a:p>
            <a:pPr lvl="1"/>
            <a:r>
              <a:rPr lang="en-US">
                <a:latin typeface="+mj-lt"/>
              </a:rPr>
              <a:t>Up to 26 dBm for 8-channel hopping</a:t>
            </a:r>
          </a:p>
          <a:p>
            <a:pPr lvl="1"/>
            <a:endParaRPr lang="en-US">
              <a:latin typeface="+mj-lt"/>
            </a:endParaRPr>
          </a:p>
          <a:p>
            <a:r>
              <a:rPr lang="en-US">
                <a:latin typeface="+mj-lt"/>
              </a:rPr>
              <a:t>Receive sensitivity -119 dBm/-146 dBm (highest SF)</a:t>
            </a:r>
          </a:p>
          <a:p>
            <a:pPr lvl="1"/>
            <a:r>
              <a:rPr lang="en-US">
                <a:latin typeface="+mj-lt"/>
              </a:rPr>
              <a:t>Compare to -100 dBm for 802.15.4 and -95 dBm for BLE</a:t>
            </a:r>
          </a:p>
          <a:p>
            <a:pPr lvl="1"/>
            <a:endParaRPr lang="en-US">
              <a:latin typeface="+mj-lt"/>
            </a:endParaRPr>
          </a:p>
          <a:p>
            <a:r>
              <a:rPr lang="en-US">
                <a:latin typeface="+mj-lt"/>
              </a:rPr>
              <a:t>Resulting range is kilometers in urban environments</a:t>
            </a:r>
          </a:p>
        </p:txBody>
      </p:sp>
      <p:sp>
        <p:nvSpPr>
          <p:cNvPr id="4" name="Slide Number Placeholder 3">
            <a:extLst>
              <a:ext uri="{FF2B5EF4-FFF2-40B4-BE49-F238E27FC236}">
                <a16:creationId xmlns:a16="http://schemas.microsoft.com/office/drawing/2014/main" id="{9E34EB22-8DD5-4EAE-B581-842B3FF5A881}"/>
              </a:ext>
            </a:extLst>
          </p:cNvPr>
          <p:cNvSpPr>
            <a:spLocks noGrp="1"/>
          </p:cNvSpPr>
          <p:nvPr>
            <p:ph type="sldNum" sz="quarter" idx="12"/>
          </p:nvPr>
        </p:nvSpPr>
        <p:spPr/>
        <p:txBody>
          <a:bodyPr/>
          <a:lstStyle/>
          <a:p>
            <a:fld id="{0778C724-3839-4D76-A707-B4C23905D055}" type="slidenum">
              <a:rPr lang="en-US" smtClean="0"/>
              <a:t>84</a:t>
            </a:fld>
            <a:endParaRPr lang="en-US"/>
          </a:p>
        </p:txBody>
      </p:sp>
      <p:sp>
        <p:nvSpPr>
          <p:cNvPr id="5" name="Footer Placeholder 1">
            <a:extLst>
              <a:ext uri="{FF2B5EF4-FFF2-40B4-BE49-F238E27FC236}">
                <a16:creationId xmlns:a16="http://schemas.microsoft.com/office/drawing/2014/main" id="{403DCA34-7072-1121-A4B5-98B4D5460887}"/>
              </a:ext>
            </a:extLst>
          </p:cNvPr>
          <p:cNvSpPr>
            <a:spLocks noGrp="1"/>
          </p:cNvSpPr>
          <p:nvPr>
            <p:ph type="ftr" sz="quarter" idx="11"/>
          </p:nvPr>
        </p:nvSpPr>
        <p:spPr>
          <a:xfrm>
            <a:off x="4038600" y="6356350"/>
            <a:ext cx="4114800" cy="365125"/>
          </a:xfrm>
        </p:spPr>
        <p:txBody>
          <a:bodyPr/>
          <a:lstStyle/>
          <a:p>
            <a:r>
              <a:rPr lang="sv-SE" err="1"/>
              <a:t>ambujv@nus.edu.sg</a:t>
            </a:r>
            <a:endParaRPr lang="sv-SE"/>
          </a:p>
        </p:txBody>
      </p:sp>
    </p:spTree>
    <p:extLst>
      <p:ext uri="{BB962C8B-B14F-4D97-AF65-F5344CB8AC3E}">
        <p14:creationId xmlns:p14="http://schemas.microsoft.com/office/powerpoint/2010/main" val="31058614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1DAAC-0198-4EA2-83FF-4162D69B1B50}"/>
              </a:ext>
            </a:extLst>
          </p:cNvPr>
          <p:cNvSpPr>
            <a:spLocks noGrp="1"/>
          </p:cNvSpPr>
          <p:nvPr>
            <p:ph type="title"/>
          </p:nvPr>
        </p:nvSpPr>
        <p:spPr/>
        <p:txBody>
          <a:bodyPr/>
          <a:lstStyle/>
          <a:p>
            <a:r>
              <a:rPr lang="en-US"/>
              <a:t>You can build your own LoRa network</a:t>
            </a:r>
          </a:p>
        </p:txBody>
      </p:sp>
      <p:sp>
        <p:nvSpPr>
          <p:cNvPr id="3" name="Content Placeholder 2">
            <a:extLst>
              <a:ext uri="{FF2B5EF4-FFF2-40B4-BE49-F238E27FC236}">
                <a16:creationId xmlns:a16="http://schemas.microsoft.com/office/drawing/2014/main" id="{DBEF7CFD-F678-44D2-A61C-2D1132E3512A}"/>
              </a:ext>
            </a:extLst>
          </p:cNvPr>
          <p:cNvSpPr>
            <a:spLocks noGrp="1"/>
          </p:cNvSpPr>
          <p:nvPr>
            <p:ph idx="1"/>
          </p:nvPr>
        </p:nvSpPr>
        <p:spPr/>
        <p:txBody>
          <a:bodyPr/>
          <a:lstStyle/>
          <a:p>
            <a:r>
              <a:rPr lang="en-US">
                <a:latin typeface="+mj-lt"/>
              </a:rPr>
              <a:t>Easy-to-use, off-the-shelf hardware available (tens of USD)</a:t>
            </a:r>
          </a:p>
          <a:p>
            <a:r>
              <a:rPr lang="en-US">
                <a:latin typeface="+mj-lt"/>
              </a:rPr>
              <a:t>Could be useful for projects that you may do in this course</a:t>
            </a:r>
          </a:p>
        </p:txBody>
      </p:sp>
      <p:sp>
        <p:nvSpPr>
          <p:cNvPr id="4" name="Slide Number Placeholder 3">
            <a:extLst>
              <a:ext uri="{FF2B5EF4-FFF2-40B4-BE49-F238E27FC236}">
                <a16:creationId xmlns:a16="http://schemas.microsoft.com/office/drawing/2014/main" id="{9E34EB22-8DD5-4EAE-B581-842B3FF5A881}"/>
              </a:ext>
            </a:extLst>
          </p:cNvPr>
          <p:cNvSpPr>
            <a:spLocks noGrp="1"/>
          </p:cNvSpPr>
          <p:nvPr>
            <p:ph type="sldNum" sz="quarter" idx="12"/>
          </p:nvPr>
        </p:nvSpPr>
        <p:spPr/>
        <p:txBody>
          <a:bodyPr/>
          <a:lstStyle/>
          <a:p>
            <a:fld id="{0778C724-3839-4D76-A707-B4C23905D055}" type="slidenum">
              <a:rPr lang="en-US" smtClean="0"/>
              <a:t>85</a:t>
            </a:fld>
            <a:endParaRPr lang="en-US"/>
          </a:p>
        </p:txBody>
      </p:sp>
      <p:pic>
        <p:nvPicPr>
          <p:cNvPr id="6" name="Picture 5" descr="A close-up of a computer chip&#10;&#10;Description automatically generated with low confidence">
            <a:extLst>
              <a:ext uri="{FF2B5EF4-FFF2-40B4-BE49-F238E27FC236}">
                <a16:creationId xmlns:a16="http://schemas.microsoft.com/office/drawing/2014/main" id="{666695D4-33AA-2826-D859-123E98CF9EED}"/>
              </a:ext>
            </a:extLst>
          </p:cNvPr>
          <p:cNvPicPr>
            <a:picLocks noChangeAspect="1"/>
          </p:cNvPicPr>
          <p:nvPr/>
        </p:nvPicPr>
        <p:blipFill>
          <a:blip r:embed="rId2"/>
          <a:stretch>
            <a:fillRect/>
          </a:stretch>
        </p:blipFill>
        <p:spPr>
          <a:xfrm>
            <a:off x="945339" y="3429000"/>
            <a:ext cx="4591149" cy="2574644"/>
          </a:xfrm>
          <a:prstGeom prst="rect">
            <a:avLst/>
          </a:prstGeom>
        </p:spPr>
      </p:pic>
      <p:pic>
        <p:nvPicPr>
          <p:cNvPr id="8" name="Picture 7" descr="A close-up of a calculator&#10;&#10;Description automatically generated with low confidence">
            <a:extLst>
              <a:ext uri="{FF2B5EF4-FFF2-40B4-BE49-F238E27FC236}">
                <a16:creationId xmlns:a16="http://schemas.microsoft.com/office/drawing/2014/main" id="{62615CEF-D714-EF69-31DB-D0EBE05BD4F5}"/>
              </a:ext>
            </a:extLst>
          </p:cNvPr>
          <p:cNvPicPr>
            <a:picLocks noChangeAspect="1"/>
          </p:cNvPicPr>
          <p:nvPr/>
        </p:nvPicPr>
        <p:blipFill>
          <a:blip r:embed="rId3"/>
          <a:stretch>
            <a:fillRect/>
          </a:stretch>
        </p:blipFill>
        <p:spPr>
          <a:xfrm>
            <a:off x="6426476" y="3546505"/>
            <a:ext cx="4368247" cy="2457139"/>
          </a:xfrm>
          <a:prstGeom prst="rect">
            <a:avLst/>
          </a:prstGeom>
        </p:spPr>
      </p:pic>
      <p:sp>
        <p:nvSpPr>
          <p:cNvPr id="5" name="Footer Placeholder 1">
            <a:extLst>
              <a:ext uri="{FF2B5EF4-FFF2-40B4-BE49-F238E27FC236}">
                <a16:creationId xmlns:a16="http://schemas.microsoft.com/office/drawing/2014/main" id="{8884FC96-8480-99E7-B3B4-6598DF04EF63}"/>
              </a:ext>
            </a:extLst>
          </p:cNvPr>
          <p:cNvSpPr>
            <a:spLocks noGrp="1"/>
          </p:cNvSpPr>
          <p:nvPr>
            <p:ph type="ftr" sz="quarter" idx="11"/>
          </p:nvPr>
        </p:nvSpPr>
        <p:spPr>
          <a:xfrm>
            <a:off x="4038600" y="6356350"/>
            <a:ext cx="4114800" cy="365125"/>
          </a:xfrm>
        </p:spPr>
        <p:txBody>
          <a:bodyPr/>
          <a:lstStyle/>
          <a:p>
            <a:r>
              <a:rPr lang="sv-SE" err="1"/>
              <a:t>ambujv@nus.edu.sg</a:t>
            </a:r>
            <a:endParaRPr lang="sv-SE"/>
          </a:p>
        </p:txBody>
      </p:sp>
    </p:spTree>
    <p:extLst>
      <p:ext uri="{BB962C8B-B14F-4D97-AF65-F5344CB8AC3E}">
        <p14:creationId xmlns:p14="http://schemas.microsoft.com/office/powerpoint/2010/main" val="35870730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8816F-9926-495B-A8C6-CDABC199A32E}"/>
              </a:ext>
            </a:extLst>
          </p:cNvPr>
          <p:cNvSpPr>
            <a:spLocks noGrp="1"/>
          </p:cNvSpPr>
          <p:nvPr>
            <p:ph type="title"/>
          </p:nvPr>
        </p:nvSpPr>
        <p:spPr/>
        <p:txBody>
          <a:bodyPr/>
          <a:lstStyle/>
          <a:p>
            <a:r>
              <a:rPr lang="en-US"/>
              <a:t>LoRaWAN network providers</a:t>
            </a:r>
          </a:p>
        </p:txBody>
      </p:sp>
      <p:sp>
        <p:nvSpPr>
          <p:cNvPr id="3" name="Content Placeholder 2">
            <a:extLst>
              <a:ext uri="{FF2B5EF4-FFF2-40B4-BE49-F238E27FC236}">
                <a16:creationId xmlns:a16="http://schemas.microsoft.com/office/drawing/2014/main" id="{623A0197-B82A-4969-9674-96524FE65C50}"/>
              </a:ext>
            </a:extLst>
          </p:cNvPr>
          <p:cNvSpPr>
            <a:spLocks noGrp="1"/>
          </p:cNvSpPr>
          <p:nvPr>
            <p:ph idx="1"/>
          </p:nvPr>
        </p:nvSpPr>
        <p:spPr>
          <a:xfrm>
            <a:off x="838200" y="1825625"/>
            <a:ext cx="10515600" cy="2282141"/>
          </a:xfrm>
        </p:spPr>
        <p:txBody>
          <a:bodyPr/>
          <a:lstStyle/>
          <a:p>
            <a:r>
              <a:rPr lang="en-US">
                <a:latin typeface="+mj-lt"/>
              </a:rPr>
              <a:t>Network provides with a deployment of gateways </a:t>
            </a:r>
          </a:p>
          <a:p>
            <a:pPr lvl="1"/>
            <a:r>
              <a:rPr lang="en-US">
                <a:latin typeface="+mj-lt"/>
              </a:rPr>
              <a:t>The Things Network (predominantly in Europe)</a:t>
            </a:r>
          </a:p>
          <a:p>
            <a:pPr lvl="1"/>
            <a:r>
              <a:rPr lang="en-US">
                <a:latin typeface="+mj-lt"/>
              </a:rPr>
              <a:t>Helium</a:t>
            </a:r>
          </a:p>
          <a:p>
            <a:pPr lvl="2"/>
            <a:r>
              <a:rPr lang="en-US">
                <a:latin typeface="+mj-lt"/>
              </a:rPr>
              <a:t>Any can buy and install their own gateway, which serves everyone</a:t>
            </a:r>
          </a:p>
          <a:p>
            <a:pPr lvl="2"/>
            <a:r>
              <a:rPr lang="en-US">
                <a:latin typeface="+mj-lt"/>
              </a:rPr>
              <a:t>Microtransactions to pay for communication</a:t>
            </a:r>
          </a:p>
        </p:txBody>
      </p:sp>
      <p:sp>
        <p:nvSpPr>
          <p:cNvPr id="4" name="Slide Number Placeholder 3">
            <a:extLst>
              <a:ext uri="{FF2B5EF4-FFF2-40B4-BE49-F238E27FC236}">
                <a16:creationId xmlns:a16="http://schemas.microsoft.com/office/drawing/2014/main" id="{83C59C2C-735C-414C-B77F-CBE9561C4699}"/>
              </a:ext>
            </a:extLst>
          </p:cNvPr>
          <p:cNvSpPr>
            <a:spLocks noGrp="1"/>
          </p:cNvSpPr>
          <p:nvPr>
            <p:ph type="sldNum" sz="quarter" idx="12"/>
          </p:nvPr>
        </p:nvSpPr>
        <p:spPr/>
        <p:txBody>
          <a:bodyPr/>
          <a:lstStyle/>
          <a:p>
            <a:fld id="{0778C724-3839-4D76-A707-B4C23905D055}" type="slidenum">
              <a:rPr lang="en-US" smtClean="0"/>
              <a:t>86</a:t>
            </a:fld>
            <a:endParaRPr lang="en-US"/>
          </a:p>
        </p:txBody>
      </p:sp>
      <p:pic>
        <p:nvPicPr>
          <p:cNvPr id="6" name="Picture 5" descr="Logo&#10;&#10;Description automatically generated">
            <a:extLst>
              <a:ext uri="{FF2B5EF4-FFF2-40B4-BE49-F238E27FC236}">
                <a16:creationId xmlns:a16="http://schemas.microsoft.com/office/drawing/2014/main" id="{F95F6479-6DF2-97C6-C593-B01860E52F00}"/>
              </a:ext>
            </a:extLst>
          </p:cNvPr>
          <p:cNvPicPr>
            <a:picLocks noChangeAspect="1"/>
          </p:cNvPicPr>
          <p:nvPr/>
        </p:nvPicPr>
        <p:blipFill>
          <a:blip r:embed="rId3"/>
          <a:stretch>
            <a:fillRect/>
          </a:stretch>
        </p:blipFill>
        <p:spPr>
          <a:xfrm>
            <a:off x="838200" y="4452359"/>
            <a:ext cx="4932878" cy="173061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3E038A4F-6358-44F4-054A-7688C7CAFBA1}"/>
              </a:ext>
            </a:extLst>
          </p:cNvPr>
          <p:cNvPicPr>
            <a:picLocks noChangeAspect="1"/>
          </p:cNvPicPr>
          <p:nvPr/>
        </p:nvPicPr>
        <p:blipFill>
          <a:blip r:embed="rId4"/>
          <a:stretch>
            <a:fillRect/>
          </a:stretch>
        </p:blipFill>
        <p:spPr>
          <a:xfrm>
            <a:off x="6770168" y="4911558"/>
            <a:ext cx="4433368" cy="812220"/>
          </a:xfrm>
          <a:prstGeom prst="rect">
            <a:avLst/>
          </a:prstGeom>
        </p:spPr>
      </p:pic>
      <p:sp>
        <p:nvSpPr>
          <p:cNvPr id="5" name="Footer Placeholder 1">
            <a:extLst>
              <a:ext uri="{FF2B5EF4-FFF2-40B4-BE49-F238E27FC236}">
                <a16:creationId xmlns:a16="http://schemas.microsoft.com/office/drawing/2014/main" id="{540CEA97-E452-4E14-E81A-BC2AF26F3A0E}"/>
              </a:ext>
            </a:extLst>
          </p:cNvPr>
          <p:cNvSpPr>
            <a:spLocks noGrp="1"/>
          </p:cNvSpPr>
          <p:nvPr>
            <p:ph type="ftr" sz="quarter" idx="11"/>
          </p:nvPr>
        </p:nvSpPr>
        <p:spPr>
          <a:xfrm>
            <a:off x="4038600" y="6356350"/>
            <a:ext cx="4114800" cy="365125"/>
          </a:xfrm>
        </p:spPr>
        <p:txBody>
          <a:bodyPr/>
          <a:lstStyle/>
          <a:p>
            <a:r>
              <a:rPr lang="sv-SE" err="1"/>
              <a:t>ambujv@nus.edu.sg</a:t>
            </a:r>
            <a:endParaRPr lang="sv-SE"/>
          </a:p>
        </p:txBody>
      </p:sp>
    </p:spTree>
    <p:extLst>
      <p:ext uri="{BB962C8B-B14F-4D97-AF65-F5344CB8AC3E}">
        <p14:creationId xmlns:p14="http://schemas.microsoft.com/office/powerpoint/2010/main" val="3798598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B79BD-9BC2-2841-A41B-093422D7CF4B}"/>
              </a:ext>
            </a:extLst>
          </p:cNvPr>
          <p:cNvSpPr>
            <a:spLocks noGrp="1"/>
          </p:cNvSpPr>
          <p:nvPr>
            <p:ph type="title"/>
          </p:nvPr>
        </p:nvSpPr>
        <p:spPr/>
        <p:txBody>
          <a:bodyPr/>
          <a:lstStyle/>
          <a:p>
            <a:r>
              <a:rPr lang="en-US"/>
              <a:t>TTN Scale [Jan 2022]</a:t>
            </a:r>
          </a:p>
        </p:txBody>
      </p:sp>
      <p:sp>
        <p:nvSpPr>
          <p:cNvPr id="3" name="Content Placeholder 2">
            <a:extLst>
              <a:ext uri="{FF2B5EF4-FFF2-40B4-BE49-F238E27FC236}">
                <a16:creationId xmlns:a16="http://schemas.microsoft.com/office/drawing/2014/main" id="{1DA9C319-8F7D-1E46-AB03-AFA7DE4B297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DDDF07A-266D-5940-B573-E647DADC2F06}"/>
              </a:ext>
            </a:extLst>
          </p:cNvPr>
          <p:cNvSpPr>
            <a:spLocks noGrp="1"/>
          </p:cNvSpPr>
          <p:nvPr>
            <p:ph type="sldNum" sz="quarter" idx="12"/>
          </p:nvPr>
        </p:nvSpPr>
        <p:spPr/>
        <p:txBody>
          <a:bodyPr/>
          <a:lstStyle/>
          <a:p>
            <a:pPr algn="r"/>
            <a:fld id="{434A358D-2637-E146-A3BD-05BD470B507B}" type="slidenum">
              <a:rPr lang="en-US" smtClean="0"/>
              <a:pPr algn="r"/>
              <a:t>87</a:t>
            </a:fld>
            <a:endParaRPr lang="en-US"/>
          </a:p>
        </p:txBody>
      </p:sp>
      <p:pic>
        <p:nvPicPr>
          <p:cNvPr id="5" name="Picture 4">
            <a:extLst>
              <a:ext uri="{FF2B5EF4-FFF2-40B4-BE49-F238E27FC236}">
                <a16:creationId xmlns:a16="http://schemas.microsoft.com/office/drawing/2014/main" id="{6DDD2928-8A09-8F48-A8F7-2DB9EA87597B}"/>
              </a:ext>
            </a:extLst>
          </p:cNvPr>
          <p:cNvPicPr>
            <a:picLocks noChangeAspect="1"/>
          </p:cNvPicPr>
          <p:nvPr/>
        </p:nvPicPr>
        <p:blipFill>
          <a:blip r:embed="rId2"/>
          <a:stretch>
            <a:fillRect/>
          </a:stretch>
        </p:blipFill>
        <p:spPr>
          <a:xfrm>
            <a:off x="442640" y="1307816"/>
            <a:ext cx="11205768" cy="4941289"/>
          </a:xfrm>
          <a:prstGeom prst="rect">
            <a:avLst/>
          </a:prstGeom>
        </p:spPr>
      </p:pic>
      <p:sp>
        <p:nvSpPr>
          <p:cNvPr id="6" name="Oval 5">
            <a:extLst>
              <a:ext uri="{FF2B5EF4-FFF2-40B4-BE49-F238E27FC236}">
                <a16:creationId xmlns:a16="http://schemas.microsoft.com/office/drawing/2014/main" id="{1613947F-64D6-3648-B234-4226CB6E08DE}"/>
              </a:ext>
            </a:extLst>
          </p:cNvPr>
          <p:cNvSpPr/>
          <p:nvPr/>
        </p:nvSpPr>
        <p:spPr>
          <a:xfrm>
            <a:off x="9505101" y="5746547"/>
            <a:ext cx="1172607" cy="63678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Footer Placeholder 1">
            <a:extLst>
              <a:ext uri="{FF2B5EF4-FFF2-40B4-BE49-F238E27FC236}">
                <a16:creationId xmlns:a16="http://schemas.microsoft.com/office/drawing/2014/main" id="{42D21E51-D68E-9A57-8631-9CDB129FAA5E}"/>
              </a:ext>
            </a:extLst>
          </p:cNvPr>
          <p:cNvSpPr>
            <a:spLocks noGrp="1"/>
          </p:cNvSpPr>
          <p:nvPr>
            <p:ph type="ftr" sz="quarter" idx="11"/>
          </p:nvPr>
        </p:nvSpPr>
        <p:spPr>
          <a:xfrm>
            <a:off x="4038600" y="6356350"/>
            <a:ext cx="4114800" cy="365125"/>
          </a:xfrm>
        </p:spPr>
        <p:txBody>
          <a:bodyPr/>
          <a:lstStyle/>
          <a:p>
            <a:r>
              <a:rPr lang="sv-SE" err="1"/>
              <a:t>ambujv@nus.edu.sg</a:t>
            </a:r>
            <a:endParaRPr lang="sv-SE"/>
          </a:p>
        </p:txBody>
      </p:sp>
    </p:spTree>
    <p:extLst>
      <p:ext uri="{BB962C8B-B14F-4D97-AF65-F5344CB8AC3E}">
        <p14:creationId xmlns:p14="http://schemas.microsoft.com/office/powerpoint/2010/main" val="21966883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F0191-D01E-3F40-83A1-890DA80182CE}"/>
              </a:ext>
            </a:extLst>
          </p:cNvPr>
          <p:cNvSpPr>
            <a:spLocks noGrp="1"/>
          </p:cNvSpPr>
          <p:nvPr>
            <p:ph type="title"/>
          </p:nvPr>
        </p:nvSpPr>
        <p:spPr/>
        <p:txBody>
          <a:bodyPr/>
          <a:lstStyle/>
          <a:p>
            <a:r>
              <a:rPr lang="en-US"/>
              <a:t>Helium Scale [Jan 2022]</a:t>
            </a:r>
          </a:p>
        </p:txBody>
      </p:sp>
      <p:sp>
        <p:nvSpPr>
          <p:cNvPr id="3" name="Content Placeholder 2">
            <a:extLst>
              <a:ext uri="{FF2B5EF4-FFF2-40B4-BE49-F238E27FC236}">
                <a16:creationId xmlns:a16="http://schemas.microsoft.com/office/drawing/2014/main" id="{85AAF763-5F53-9146-814C-7E691DEA047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EAEE4DE-DB0C-1B4B-9DCB-4FADA5721F7D}"/>
              </a:ext>
            </a:extLst>
          </p:cNvPr>
          <p:cNvSpPr>
            <a:spLocks noGrp="1"/>
          </p:cNvSpPr>
          <p:nvPr>
            <p:ph type="sldNum" sz="quarter" idx="12"/>
          </p:nvPr>
        </p:nvSpPr>
        <p:spPr/>
        <p:txBody>
          <a:bodyPr/>
          <a:lstStyle/>
          <a:p>
            <a:pPr algn="r"/>
            <a:fld id="{434A358D-2637-E146-A3BD-05BD470B507B}" type="slidenum">
              <a:rPr lang="en-US" smtClean="0"/>
              <a:pPr algn="r"/>
              <a:t>88</a:t>
            </a:fld>
            <a:endParaRPr lang="en-US"/>
          </a:p>
        </p:txBody>
      </p:sp>
      <p:pic>
        <p:nvPicPr>
          <p:cNvPr id="5" name="Picture 4">
            <a:extLst>
              <a:ext uri="{FF2B5EF4-FFF2-40B4-BE49-F238E27FC236}">
                <a16:creationId xmlns:a16="http://schemas.microsoft.com/office/drawing/2014/main" id="{470CD67D-625B-1543-BEA7-6CDBE53AC087}"/>
              </a:ext>
            </a:extLst>
          </p:cNvPr>
          <p:cNvPicPr>
            <a:picLocks noChangeAspect="1"/>
          </p:cNvPicPr>
          <p:nvPr/>
        </p:nvPicPr>
        <p:blipFill>
          <a:blip r:embed="rId2"/>
          <a:stretch>
            <a:fillRect/>
          </a:stretch>
        </p:blipFill>
        <p:spPr>
          <a:xfrm>
            <a:off x="0" y="1513419"/>
            <a:ext cx="12192000" cy="4467941"/>
          </a:xfrm>
          <a:prstGeom prst="rect">
            <a:avLst/>
          </a:prstGeom>
        </p:spPr>
      </p:pic>
      <p:sp>
        <p:nvSpPr>
          <p:cNvPr id="6" name="Oval 5">
            <a:extLst>
              <a:ext uri="{FF2B5EF4-FFF2-40B4-BE49-F238E27FC236}">
                <a16:creationId xmlns:a16="http://schemas.microsoft.com/office/drawing/2014/main" id="{2AD1A3D2-E8A8-704D-9284-4FAE17E30F51}"/>
              </a:ext>
            </a:extLst>
          </p:cNvPr>
          <p:cNvSpPr/>
          <p:nvPr/>
        </p:nvSpPr>
        <p:spPr>
          <a:xfrm>
            <a:off x="1" y="1607479"/>
            <a:ext cx="1172607" cy="76103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0" name="Group 9">
            <a:extLst>
              <a:ext uri="{FF2B5EF4-FFF2-40B4-BE49-F238E27FC236}">
                <a16:creationId xmlns:a16="http://schemas.microsoft.com/office/drawing/2014/main" id="{A06E7B70-3A26-CF45-9B1C-C57A036D956A}"/>
              </a:ext>
            </a:extLst>
          </p:cNvPr>
          <p:cNvGrpSpPr/>
          <p:nvPr/>
        </p:nvGrpSpPr>
        <p:grpSpPr>
          <a:xfrm>
            <a:off x="535827" y="2047295"/>
            <a:ext cx="1716199" cy="314744"/>
            <a:chOff x="401870" y="1535471"/>
            <a:chExt cx="1287149" cy="236058"/>
          </a:xfrm>
        </p:grpSpPr>
        <p:sp>
          <p:nvSpPr>
            <p:cNvPr id="7" name="Oval 6">
              <a:extLst>
                <a:ext uri="{FF2B5EF4-FFF2-40B4-BE49-F238E27FC236}">
                  <a16:creationId xmlns:a16="http://schemas.microsoft.com/office/drawing/2014/main" id="{800C8FE5-67ED-194C-8F89-730858BBD259}"/>
                </a:ext>
              </a:extLst>
            </p:cNvPr>
            <p:cNvSpPr/>
            <p:nvPr/>
          </p:nvSpPr>
          <p:spPr>
            <a:xfrm>
              <a:off x="1170665" y="1535471"/>
              <a:ext cx="518354" cy="23605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9" name="Straight Arrow Connector 8">
              <a:extLst>
                <a:ext uri="{FF2B5EF4-FFF2-40B4-BE49-F238E27FC236}">
                  <a16:creationId xmlns:a16="http://schemas.microsoft.com/office/drawing/2014/main" id="{3A43566F-789D-384A-BABB-0D58A5A493C2}"/>
                </a:ext>
              </a:extLst>
            </p:cNvPr>
            <p:cNvCxnSpPr>
              <a:stCxn id="7" idx="2"/>
            </p:cNvCxnSpPr>
            <p:nvPr/>
          </p:nvCxnSpPr>
          <p:spPr>
            <a:xfrm flipH="1" flipV="1">
              <a:off x="401870" y="1630777"/>
              <a:ext cx="768795" cy="2272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8" name="Footer Placeholder 1">
            <a:extLst>
              <a:ext uri="{FF2B5EF4-FFF2-40B4-BE49-F238E27FC236}">
                <a16:creationId xmlns:a16="http://schemas.microsoft.com/office/drawing/2014/main" id="{36FBEB89-2FAB-0F37-CDAE-CAEF460BBF64}"/>
              </a:ext>
            </a:extLst>
          </p:cNvPr>
          <p:cNvSpPr>
            <a:spLocks noGrp="1"/>
          </p:cNvSpPr>
          <p:nvPr>
            <p:ph type="ftr" sz="quarter" idx="11"/>
          </p:nvPr>
        </p:nvSpPr>
        <p:spPr>
          <a:xfrm>
            <a:off x="4038600" y="6356350"/>
            <a:ext cx="4114800" cy="365125"/>
          </a:xfrm>
        </p:spPr>
        <p:txBody>
          <a:bodyPr/>
          <a:lstStyle/>
          <a:p>
            <a:r>
              <a:rPr lang="sv-SE" err="1"/>
              <a:t>ambujv@nus.edu.sg</a:t>
            </a:r>
            <a:endParaRPr lang="sv-SE"/>
          </a:p>
        </p:txBody>
      </p:sp>
    </p:spTree>
    <p:extLst>
      <p:ext uri="{BB962C8B-B14F-4D97-AF65-F5344CB8AC3E}">
        <p14:creationId xmlns:p14="http://schemas.microsoft.com/office/powerpoint/2010/main" val="68102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7515-F68B-4480-87E2-6B65261C0A69}"/>
              </a:ext>
            </a:extLst>
          </p:cNvPr>
          <p:cNvSpPr>
            <a:spLocks noGrp="1"/>
          </p:cNvSpPr>
          <p:nvPr>
            <p:ph type="title"/>
          </p:nvPr>
        </p:nvSpPr>
        <p:spPr/>
        <p:txBody>
          <a:bodyPr/>
          <a:lstStyle/>
          <a:p>
            <a:r>
              <a:rPr lang="en-US"/>
              <a:t>Sigfox</a:t>
            </a:r>
          </a:p>
        </p:txBody>
      </p:sp>
      <p:sp>
        <p:nvSpPr>
          <p:cNvPr id="3" name="Content Placeholder 2">
            <a:extLst>
              <a:ext uri="{FF2B5EF4-FFF2-40B4-BE49-F238E27FC236}">
                <a16:creationId xmlns:a16="http://schemas.microsoft.com/office/drawing/2014/main" id="{E617CFAA-7F48-47BD-8A0A-87D0B7C61F35}"/>
              </a:ext>
            </a:extLst>
          </p:cNvPr>
          <p:cNvSpPr>
            <a:spLocks noGrp="1"/>
          </p:cNvSpPr>
          <p:nvPr>
            <p:ph idx="1"/>
          </p:nvPr>
        </p:nvSpPr>
        <p:spPr/>
        <p:txBody>
          <a:bodyPr/>
          <a:lstStyle/>
          <a:p>
            <a:r>
              <a:rPr lang="en-US">
                <a:latin typeface="+mj-lt"/>
              </a:rPr>
              <a:t>Very low-rate (600 bps), very long-range (10+ km) communication</a:t>
            </a:r>
          </a:p>
          <a:p>
            <a:endParaRPr lang="en-US">
              <a:latin typeface="+mj-lt"/>
            </a:endParaRPr>
          </a:p>
          <a:p>
            <a:r>
              <a:rPr lang="en-US">
                <a:latin typeface="+mj-lt"/>
              </a:rPr>
              <a:t>Star-topology networks, with always-listening gateways</a:t>
            </a:r>
          </a:p>
          <a:p>
            <a:pPr lvl="1"/>
            <a:r>
              <a:rPr lang="en-US">
                <a:latin typeface="+mj-lt"/>
              </a:rPr>
              <a:t>Any number of low-power end devices</a:t>
            </a:r>
          </a:p>
          <a:p>
            <a:pPr lvl="1"/>
            <a:endParaRPr lang="en-US">
              <a:latin typeface="+mj-lt"/>
            </a:endParaRPr>
          </a:p>
          <a:p>
            <a:r>
              <a:rPr lang="en-US">
                <a:latin typeface="+mj-lt"/>
              </a:rPr>
              <a:t>Uplink-focused communication</a:t>
            </a:r>
          </a:p>
          <a:p>
            <a:endParaRPr lang="en-US">
              <a:latin typeface="+mj-lt"/>
            </a:endParaRPr>
          </a:p>
          <a:p>
            <a:r>
              <a:rPr lang="en-US">
                <a:latin typeface="+mj-lt"/>
              </a:rPr>
              <a:t>Applications: very low-rate metering</a:t>
            </a:r>
          </a:p>
        </p:txBody>
      </p:sp>
      <p:sp>
        <p:nvSpPr>
          <p:cNvPr id="4" name="Slide Number Placeholder 3">
            <a:extLst>
              <a:ext uri="{FF2B5EF4-FFF2-40B4-BE49-F238E27FC236}">
                <a16:creationId xmlns:a16="http://schemas.microsoft.com/office/drawing/2014/main" id="{C47F8D50-B501-4CA2-A7F4-66C7E397D5A1}"/>
              </a:ext>
            </a:extLst>
          </p:cNvPr>
          <p:cNvSpPr>
            <a:spLocks noGrp="1"/>
          </p:cNvSpPr>
          <p:nvPr>
            <p:ph type="sldNum" sz="quarter" idx="12"/>
          </p:nvPr>
        </p:nvSpPr>
        <p:spPr/>
        <p:txBody>
          <a:bodyPr/>
          <a:lstStyle/>
          <a:p>
            <a:fld id="{0778C724-3839-4D76-A707-B4C23905D055}" type="slidenum">
              <a:rPr lang="en-US" smtClean="0"/>
              <a:t>89</a:t>
            </a:fld>
            <a:endParaRPr lang="en-US"/>
          </a:p>
        </p:txBody>
      </p:sp>
      <p:pic>
        <p:nvPicPr>
          <p:cNvPr id="5" name="Google Shape;132;p22">
            <a:extLst>
              <a:ext uri="{FF2B5EF4-FFF2-40B4-BE49-F238E27FC236}">
                <a16:creationId xmlns:a16="http://schemas.microsoft.com/office/drawing/2014/main" id="{DA5E9D84-F177-4966-8FD8-25F94419A784}"/>
              </a:ext>
            </a:extLst>
          </p:cNvPr>
          <p:cNvPicPr preferRelativeResize="0"/>
          <p:nvPr/>
        </p:nvPicPr>
        <p:blipFill>
          <a:blip r:embed="rId2">
            <a:alphaModFix/>
          </a:blip>
          <a:stretch>
            <a:fillRect/>
          </a:stretch>
        </p:blipFill>
        <p:spPr>
          <a:xfrm>
            <a:off x="8919404" y="228600"/>
            <a:ext cx="2660990" cy="838200"/>
          </a:xfrm>
          <a:prstGeom prst="rect">
            <a:avLst/>
          </a:prstGeom>
          <a:noFill/>
          <a:ln>
            <a:noFill/>
          </a:ln>
        </p:spPr>
      </p:pic>
    </p:spTree>
    <p:extLst>
      <p:ext uri="{BB962C8B-B14F-4D97-AF65-F5344CB8AC3E}">
        <p14:creationId xmlns:p14="http://schemas.microsoft.com/office/powerpoint/2010/main" val="400394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22" y="435210"/>
            <a:ext cx="10910477" cy="986805"/>
          </a:xfrm>
        </p:spPr>
        <p:txBody>
          <a:bodyPr/>
          <a:lstStyle/>
          <a:p>
            <a:r>
              <a:rPr lang="en-US"/>
              <a:t>B-MAC: Asynchronous Medium Access Control </a:t>
            </a:r>
            <a:endParaRPr lang="en-SG"/>
          </a:p>
        </p:txBody>
      </p:sp>
      <p:sp>
        <p:nvSpPr>
          <p:cNvPr id="3" name="Content Placeholder 2"/>
          <p:cNvSpPr>
            <a:spLocks noGrp="1"/>
          </p:cNvSpPr>
          <p:nvPr>
            <p:ph idx="1"/>
          </p:nvPr>
        </p:nvSpPr>
        <p:spPr>
          <a:xfrm>
            <a:off x="443322" y="1712147"/>
            <a:ext cx="11457526" cy="4330447"/>
          </a:xfrm>
        </p:spPr>
        <p:txBody>
          <a:bodyPr>
            <a:normAutofit/>
          </a:bodyPr>
          <a:lstStyle/>
          <a:p>
            <a:r>
              <a:rPr lang="en-SG">
                <a:latin typeface="+mj-lt"/>
              </a:rPr>
              <a:t>B-MAC asynchronous MAC protocol. Based on concept of preamble sampling</a:t>
            </a:r>
          </a:p>
          <a:p>
            <a:r>
              <a:rPr lang="en-SG">
                <a:latin typeface="+mj-lt"/>
              </a:rPr>
              <a:t>Nodes periodically activate their radios to detect signals; remain active upon receiving a packet or go to sleep after a set timeout if no activity is detected</a:t>
            </a:r>
          </a:p>
          <a:p>
            <a:r>
              <a:rPr lang="en-SG">
                <a:latin typeface="+mj-lt"/>
              </a:rPr>
              <a:t>To guarantee packet reception, the preamble duration must be at least as long as the channel sampling rate</a:t>
            </a:r>
            <a:endParaRPr lang="en-US">
              <a:latin typeface="+mj-lt"/>
            </a:endParaRPr>
          </a:p>
          <a:p>
            <a:r>
              <a:rPr lang="en-US">
                <a:latin typeface="+mj-lt"/>
              </a:rPr>
              <a:t>The preamble time </a:t>
            </a:r>
            <a:r>
              <a:rPr lang="en-US" b="1">
                <a:latin typeface="+mj-lt"/>
              </a:rPr>
              <a:t>(</a:t>
            </a:r>
            <a:r>
              <a:rPr lang="en-US" b="1" err="1">
                <a:latin typeface="+mj-lt"/>
              </a:rPr>
              <a:t>Tp</a:t>
            </a:r>
            <a:r>
              <a:rPr lang="en-US" b="1">
                <a:latin typeface="+mj-lt"/>
              </a:rPr>
              <a:t>) </a:t>
            </a:r>
            <a:r>
              <a:rPr lang="en-US">
                <a:latin typeface="+mj-lt"/>
              </a:rPr>
              <a:t>should align with the channel check interval for reception; for instance, a 100ms check requires a minimum 100ms preamble</a:t>
            </a:r>
            <a:endParaRPr lang="en-SG" sz="2400"/>
          </a:p>
        </p:txBody>
      </p:sp>
      <p:sp>
        <p:nvSpPr>
          <p:cNvPr id="4" name="Slide Number Placeholder 3"/>
          <p:cNvSpPr>
            <a:spLocks noGrp="1"/>
          </p:cNvSpPr>
          <p:nvPr>
            <p:ph type="sldNum" sz="quarter" idx="12"/>
          </p:nvPr>
        </p:nvSpPr>
        <p:spPr/>
        <p:txBody>
          <a:bodyPr/>
          <a:lstStyle/>
          <a:p>
            <a:fld id="{69E57DC2-970A-4B3E-BB1C-7A09969E49DF}" type="slidenum">
              <a:rPr lang="en-US" smtClean="0">
                <a:solidFill>
                  <a:srgbClr val="191B0E"/>
                </a:solidFill>
              </a:rPr>
              <a:pPr/>
              <a:t>9</a:t>
            </a:fld>
            <a:endParaRPr lang="en-US">
              <a:solidFill>
                <a:srgbClr val="191B0E"/>
              </a:solidFill>
            </a:endParaRPr>
          </a:p>
        </p:txBody>
      </p:sp>
    </p:spTree>
    <p:extLst>
      <p:ext uri="{BB962C8B-B14F-4D97-AF65-F5344CB8AC3E}">
        <p14:creationId xmlns:p14="http://schemas.microsoft.com/office/powerpoint/2010/main" val="20615375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lstStyle/>
          <a:p>
            <a:r>
              <a:rPr lang="en-US"/>
              <a:t>Sigfox PHY</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p:txBody>
          <a:bodyPr/>
          <a:lstStyle/>
          <a:p>
            <a:r>
              <a:rPr lang="en-US">
                <a:latin typeface="+mj-lt"/>
              </a:rPr>
              <a:t>Unlicensed-band communication</a:t>
            </a:r>
          </a:p>
          <a:p>
            <a:pPr lvl="1"/>
            <a:r>
              <a:rPr lang="en-US">
                <a:latin typeface="+mj-lt"/>
              </a:rPr>
              <a:t>Europe 868 </a:t>
            </a:r>
            <a:r>
              <a:rPr lang="en-US" err="1">
                <a:latin typeface="+mj-lt"/>
              </a:rPr>
              <a:t>MHz.</a:t>
            </a:r>
            <a:r>
              <a:rPr lang="en-US">
                <a:latin typeface="+mj-lt"/>
              </a:rPr>
              <a:t> US 902-928 MHz (915 MHz band)</a:t>
            </a:r>
          </a:p>
          <a:p>
            <a:pPr marL="0" indent="0">
              <a:buNone/>
            </a:pPr>
            <a:endParaRPr lang="en-US">
              <a:latin typeface="+mj-lt"/>
            </a:endParaRPr>
          </a:p>
          <a:p>
            <a:r>
              <a:rPr lang="en-US">
                <a:latin typeface="+mj-lt"/>
              </a:rPr>
              <a:t>Ultra-narrowband 600 Hz (100 Hz Europe) channel bandwidth</a:t>
            </a:r>
          </a:p>
          <a:p>
            <a:pPr lvl="1"/>
            <a:r>
              <a:rPr lang="en-US">
                <a:latin typeface="+mj-lt"/>
              </a:rPr>
              <a:t>Detection only needs to occur at very specific frequency</a:t>
            </a:r>
          </a:p>
          <a:p>
            <a:pPr lvl="1"/>
            <a:r>
              <a:rPr lang="en-US">
                <a:latin typeface="+mj-lt"/>
              </a:rPr>
              <a:t>Helps improve signal-to-noise ratio</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90</a:t>
            </a:fld>
            <a:endParaRPr lang="en-US"/>
          </a:p>
        </p:txBody>
      </p:sp>
      <p:pic>
        <p:nvPicPr>
          <p:cNvPr id="7" name="Picture 6">
            <a:extLst>
              <a:ext uri="{FF2B5EF4-FFF2-40B4-BE49-F238E27FC236}">
                <a16:creationId xmlns:a16="http://schemas.microsoft.com/office/drawing/2014/main" id="{5D7EFA95-701B-414E-BFF2-919E8908D9CF}"/>
              </a:ext>
            </a:extLst>
          </p:cNvPr>
          <p:cNvPicPr>
            <a:picLocks noChangeAspect="1"/>
          </p:cNvPicPr>
          <p:nvPr/>
        </p:nvPicPr>
        <p:blipFill>
          <a:blip r:embed="rId2"/>
          <a:stretch>
            <a:fillRect/>
          </a:stretch>
        </p:blipFill>
        <p:spPr>
          <a:xfrm>
            <a:off x="2731199" y="4905198"/>
            <a:ext cx="6725589" cy="1267002"/>
          </a:xfrm>
          <a:prstGeom prst="rect">
            <a:avLst/>
          </a:prstGeom>
        </p:spPr>
      </p:pic>
    </p:spTree>
    <p:extLst>
      <p:ext uri="{BB962C8B-B14F-4D97-AF65-F5344CB8AC3E}">
        <p14:creationId xmlns:p14="http://schemas.microsoft.com/office/powerpoint/2010/main" val="37122773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CA609-9D1C-41CE-A2E8-4ECD3336CA80}"/>
              </a:ext>
            </a:extLst>
          </p:cNvPr>
          <p:cNvSpPr>
            <a:spLocks noGrp="1"/>
          </p:cNvSpPr>
          <p:nvPr>
            <p:ph type="title"/>
          </p:nvPr>
        </p:nvSpPr>
        <p:spPr/>
        <p:txBody>
          <a:bodyPr/>
          <a:lstStyle/>
          <a:p>
            <a:r>
              <a:rPr lang="en-US"/>
              <a:t>Sigfox unbalanced uplink and downlink</a:t>
            </a:r>
          </a:p>
        </p:txBody>
      </p:sp>
      <p:sp>
        <p:nvSpPr>
          <p:cNvPr id="3" name="Content Placeholder 2">
            <a:extLst>
              <a:ext uri="{FF2B5EF4-FFF2-40B4-BE49-F238E27FC236}">
                <a16:creationId xmlns:a16="http://schemas.microsoft.com/office/drawing/2014/main" id="{5F6FE8DD-BBCF-416E-8709-66E70766C1C0}"/>
              </a:ext>
            </a:extLst>
          </p:cNvPr>
          <p:cNvSpPr>
            <a:spLocks noGrp="1"/>
          </p:cNvSpPr>
          <p:nvPr>
            <p:ph idx="1"/>
          </p:nvPr>
        </p:nvSpPr>
        <p:spPr/>
        <p:txBody>
          <a:bodyPr>
            <a:normAutofit lnSpcReduction="10000"/>
          </a:bodyPr>
          <a:lstStyle/>
          <a:p>
            <a:r>
              <a:rPr lang="en-US">
                <a:latin typeface="+mj-lt"/>
              </a:rPr>
              <a:t>Uplink</a:t>
            </a:r>
          </a:p>
          <a:p>
            <a:pPr lvl="1"/>
            <a:r>
              <a:rPr lang="en-US">
                <a:latin typeface="+mj-lt"/>
              </a:rPr>
              <a:t>600 Hz bandwidth, 600 bps, DBPSK</a:t>
            </a:r>
          </a:p>
          <a:p>
            <a:r>
              <a:rPr lang="en-US">
                <a:latin typeface="+mj-lt"/>
              </a:rPr>
              <a:t>Downlink</a:t>
            </a:r>
          </a:p>
          <a:p>
            <a:pPr lvl="1"/>
            <a:r>
              <a:rPr lang="en-US">
                <a:latin typeface="+mj-lt"/>
              </a:rPr>
              <a:t>1.5 kHz bandwidth, 600 bps, GFSK</a:t>
            </a:r>
          </a:p>
          <a:p>
            <a:pPr lvl="1"/>
            <a:endParaRPr lang="en-US">
              <a:latin typeface="+mj-lt"/>
            </a:endParaRPr>
          </a:p>
          <a:p>
            <a:r>
              <a:rPr lang="en-US">
                <a:latin typeface="+mj-lt"/>
              </a:rPr>
              <a:t>Particularly optimized for Europe</a:t>
            </a:r>
          </a:p>
          <a:p>
            <a:pPr lvl="1"/>
            <a:r>
              <a:rPr lang="en-US">
                <a:latin typeface="+mj-lt"/>
              </a:rPr>
              <a:t>Uplink on 1% duty cycle channel, up to 14 dBm</a:t>
            </a:r>
          </a:p>
          <a:p>
            <a:pPr lvl="1"/>
            <a:r>
              <a:rPr lang="en-US">
                <a:latin typeface="+mj-lt"/>
              </a:rPr>
              <a:t>Downlink on 10% duty cycle channel, up to 27 dBm</a:t>
            </a:r>
          </a:p>
          <a:p>
            <a:pPr lvl="1"/>
            <a:endParaRPr lang="en-US">
              <a:latin typeface="+mj-lt"/>
            </a:endParaRPr>
          </a:p>
          <a:p>
            <a:r>
              <a:rPr lang="en-US">
                <a:latin typeface="+mj-lt"/>
              </a:rPr>
              <a:t>Works fine in US too</a:t>
            </a:r>
          </a:p>
          <a:p>
            <a:pPr lvl="1"/>
            <a:r>
              <a:rPr lang="en-US">
                <a:latin typeface="+mj-lt"/>
              </a:rPr>
              <a:t>Gets more power (24 dBm up is typical, up to 32 dBm down) and more range</a:t>
            </a:r>
          </a:p>
        </p:txBody>
      </p:sp>
      <p:sp>
        <p:nvSpPr>
          <p:cNvPr id="4" name="Slide Number Placeholder 3">
            <a:extLst>
              <a:ext uri="{FF2B5EF4-FFF2-40B4-BE49-F238E27FC236}">
                <a16:creationId xmlns:a16="http://schemas.microsoft.com/office/drawing/2014/main" id="{E682CBCD-EE82-4907-B75F-63F43610EFB0}"/>
              </a:ext>
            </a:extLst>
          </p:cNvPr>
          <p:cNvSpPr>
            <a:spLocks noGrp="1"/>
          </p:cNvSpPr>
          <p:nvPr>
            <p:ph type="sldNum" sz="quarter" idx="12"/>
          </p:nvPr>
        </p:nvSpPr>
        <p:spPr/>
        <p:txBody>
          <a:bodyPr/>
          <a:lstStyle/>
          <a:p>
            <a:fld id="{0778C724-3839-4D76-A707-B4C23905D055}" type="slidenum">
              <a:rPr lang="en-US" smtClean="0"/>
              <a:t>91</a:t>
            </a:fld>
            <a:endParaRPr lang="en-US"/>
          </a:p>
        </p:txBody>
      </p:sp>
    </p:spTree>
    <p:extLst>
      <p:ext uri="{BB962C8B-B14F-4D97-AF65-F5344CB8AC3E}">
        <p14:creationId xmlns:p14="http://schemas.microsoft.com/office/powerpoint/2010/main" val="27891853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172B1-7B9E-4A05-BFFC-2A9CA496FBB1}"/>
              </a:ext>
            </a:extLst>
          </p:cNvPr>
          <p:cNvSpPr>
            <a:spLocks noGrp="1"/>
          </p:cNvSpPr>
          <p:nvPr>
            <p:ph type="title"/>
          </p:nvPr>
        </p:nvSpPr>
        <p:spPr/>
        <p:txBody>
          <a:bodyPr/>
          <a:lstStyle/>
          <a:p>
            <a:r>
              <a:rPr lang="en-US"/>
              <a:t>Sigfox link budget</a:t>
            </a:r>
          </a:p>
        </p:txBody>
      </p:sp>
      <p:sp>
        <p:nvSpPr>
          <p:cNvPr id="3" name="Content Placeholder 2">
            <a:extLst>
              <a:ext uri="{FF2B5EF4-FFF2-40B4-BE49-F238E27FC236}">
                <a16:creationId xmlns:a16="http://schemas.microsoft.com/office/drawing/2014/main" id="{F1575BC9-589E-4026-9F0A-7271E874F208}"/>
              </a:ext>
            </a:extLst>
          </p:cNvPr>
          <p:cNvSpPr>
            <a:spLocks noGrp="1"/>
          </p:cNvSpPr>
          <p:nvPr>
            <p:ph idx="1"/>
          </p:nvPr>
        </p:nvSpPr>
        <p:spPr/>
        <p:txBody>
          <a:bodyPr/>
          <a:lstStyle/>
          <a:p>
            <a:r>
              <a:rPr lang="en-US">
                <a:latin typeface="+mj-lt"/>
              </a:rPr>
              <a:t>Why transmit at 100-600 bps?</a:t>
            </a:r>
          </a:p>
          <a:p>
            <a:pPr lvl="1"/>
            <a:r>
              <a:rPr lang="en-US">
                <a:latin typeface="+mj-lt"/>
              </a:rPr>
              <a:t>For greatly increased link budget</a:t>
            </a:r>
            <a:br>
              <a:rPr lang="en-US">
                <a:latin typeface="+mj-lt"/>
              </a:rPr>
            </a:br>
            <a:endParaRPr lang="en-US">
              <a:latin typeface="+mj-lt"/>
            </a:endParaRPr>
          </a:p>
          <a:p>
            <a:r>
              <a:rPr lang="en-US">
                <a:latin typeface="+mj-lt"/>
              </a:rPr>
              <a:t>Link budget: 150-160 dBm</a:t>
            </a:r>
          </a:p>
          <a:p>
            <a:pPr lvl="1"/>
            <a:r>
              <a:rPr lang="en-US">
                <a:latin typeface="+mj-lt"/>
              </a:rPr>
              <a:t>Assuming Tx at ~20 dBm</a:t>
            </a:r>
          </a:p>
          <a:p>
            <a:pPr lvl="1"/>
            <a:r>
              <a:rPr lang="en-US">
                <a:latin typeface="+mj-lt"/>
              </a:rPr>
              <a:t>Means Rx Sensitivity of -130 dBm (10 dBm better than </a:t>
            </a:r>
            <a:r>
              <a:rPr lang="en-US" err="1">
                <a:latin typeface="+mj-lt"/>
              </a:rPr>
              <a:t>LoRaWAN</a:t>
            </a:r>
            <a:r>
              <a:rPr lang="en-US">
                <a:latin typeface="+mj-lt"/>
              </a:rPr>
              <a:t>)</a:t>
            </a:r>
          </a:p>
          <a:p>
            <a:pPr lvl="1"/>
            <a:endParaRPr lang="en-US">
              <a:latin typeface="+mj-lt"/>
            </a:endParaRPr>
          </a:p>
          <a:p>
            <a:r>
              <a:rPr lang="en-US">
                <a:latin typeface="+mj-lt"/>
              </a:rPr>
              <a:t>Resulting range: 10-15 km in urban environments</a:t>
            </a:r>
          </a:p>
          <a:p>
            <a:pPr lvl="1"/>
            <a:r>
              <a:rPr lang="en-US">
                <a:latin typeface="+mj-lt"/>
              </a:rPr>
              <a:t>Except that buildings lead to dead spots in range</a:t>
            </a:r>
          </a:p>
        </p:txBody>
      </p:sp>
      <p:sp>
        <p:nvSpPr>
          <p:cNvPr id="4" name="Slide Number Placeholder 3">
            <a:extLst>
              <a:ext uri="{FF2B5EF4-FFF2-40B4-BE49-F238E27FC236}">
                <a16:creationId xmlns:a16="http://schemas.microsoft.com/office/drawing/2014/main" id="{8DD39636-CDDA-49E4-B77C-78E8BCB29E35}"/>
              </a:ext>
            </a:extLst>
          </p:cNvPr>
          <p:cNvSpPr>
            <a:spLocks noGrp="1"/>
          </p:cNvSpPr>
          <p:nvPr>
            <p:ph type="sldNum" sz="quarter" idx="12"/>
          </p:nvPr>
        </p:nvSpPr>
        <p:spPr/>
        <p:txBody>
          <a:bodyPr/>
          <a:lstStyle/>
          <a:p>
            <a:fld id="{0778C724-3839-4D76-A707-B4C23905D055}" type="slidenum">
              <a:rPr lang="en-US" smtClean="0"/>
              <a:t>92</a:t>
            </a:fld>
            <a:endParaRPr lang="en-US"/>
          </a:p>
        </p:txBody>
      </p:sp>
    </p:spTree>
    <p:extLst>
      <p:ext uri="{BB962C8B-B14F-4D97-AF65-F5344CB8AC3E}">
        <p14:creationId xmlns:p14="http://schemas.microsoft.com/office/powerpoint/2010/main" val="36686781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7515-F68B-4480-87E2-6B65261C0A69}"/>
              </a:ext>
            </a:extLst>
          </p:cNvPr>
          <p:cNvSpPr>
            <a:spLocks noGrp="1"/>
          </p:cNvSpPr>
          <p:nvPr>
            <p:ph type="title"/>
          </p:nvPr>
        </p:nvSpPr>
        <p:spPr/>
        <p:txBody>
          <a:bodyPr/>
          <a:lstStyle/>
          <a:p>
            <a:r>
              <a:rPr lang="en-US"/>
              <a:t>Sigfox MAC</a:t>
            </a:r>
          </a:p>
        </p:txBody>
      </p:sp>
      <p:sp>
        <p:nvSpPr>
          <p:cNvPr id="3" name="Content Placeholder 2">
            <a:extLst>
              <a:ext uri="{FF2B5EF4-FFF2-40B4-BE49-F238E27FC236}">
                <a16:creationId xmlns:a16="http://schemas.microsoft.com/office/drawing/2014/main" id="{E617CFAA-7F48-47BD-8A0A-87D0B7C61F35}"/>
              </a:ext>
            </a:extLst>
          </p:cNvPr>
          <p:cNvSpPr>
            <a:spLocks noGrp="1"/>
          </p:cNvSpPr>
          <p:nvPr>
            <p:ph idx="1"/>
          </p:nvPr>
        </p:nvSpPr>
        <p:spPr>
          <a:xfrm>
            <a:off x="838200" y="1459865"/>
            <a:ext cx="10515600" cy="4351338"/>
          </a:xfrm>
        </p:spPr>
        <p:txBody>
          <a:bodyPr/>
          <a:lstStyle/>
          <a:p>
            <a:r>
              <a:rPr lang="en-US">
                <a:latin typeface="+mj-lt"/>
              </a:rPr>
              <a:t>Aloha-style access control (send whenever)</a:t>
            </a:r>
          </a:p>
          <a:p>
            <a:pPr lvl="1"/>
            <a:r>
              <a:rPr lang="en-US">
                <a:latin typeface="+mj-lt"/>
              </a:rPr>
              <a:t>No acknowledgements!</a:t>
            </a:r>
          </a:p>
          <a:p>
            <a:r>
              <a:rPr lang="en-US">
                <a:latin typeface="+mj-lt"/>
              </a:rPr>
              <a:t>Send message three times for increased reliability</a:t>
            </a:r>
          </a:p>
          <a:p>
            <a:pPr lvl="1"/>
            <a:r>
              <a:rPr lang="en-US">
                <a:latin typeface="+mj-lt"/>
              </a:rPr>
              <a:t>Then listen for downlink at a set period later on a known frequency</a:t>
            </a:r>
          </a:p>
        </p:txBody>
      </p:sp>
      <p:sp>
        <p:nvSpPr>
          <p:cNvPr id="4" name="Slide Number Placeholder 3">
            <a:extLst>
              <a:ext uri="{FF2B5EF4-FFF2-40B4-BE49-F238E27FC236}">
                <a16:creationId xmlns:a16="http://schemas.microsoft.com/office/drawing/2014/main" id="{C47F8D50-B501-4CA2-A7F4-66C7E397D5A1}"/>
              </a:ext>
            </a:extLst>
          </p:cNvPr>
          <p:cNvSpPr>
            <a:spLocks noGrp="1"/>
          </p:cNvSpPr>
          <p:nvPr>
            <p:ph type="sldNum" sz="quarter" idx="12"/>
          </p:nvPr>
        </p:nvSpPr>
        <p:spPr/>
        <p:txBody>
          <a:bodyPr/>
          <a:lstStyle/>
          <a:p>
            <a:fld id="{0778C724-3839-4D76-A707-B4C23905D055}" type="slidenum">
              <a:rPr lang="en-US" smtClean="0"/>
              <a:t>93</a:t>
            </a:fld>
            <a:endParaRPr lang="en-US"/>
          </a:p>
        </p:txBody>
      </p:sp>
      <p:pic>
        <p:nvPicPr>
          <p:cNvPr id="6" name="Picture 5">
            <a:extLst>
              <a:ext uri="{FF2B5EF4-FFF2-40B4-BE49-F238E27FC236}">
                <a16:creationId xmlns:a16="http://schemas.microsoft.com/office/drawing/2014/main" id="{47306838-B713-4D41-818C-D6B26357E2A1}"/>
              </a:ext>
            </a:extLst>
          </p:cNvPr>
          <p:cNvPicPr>
            <a:picLocks noChangeAspect="1"/>
          </p:cNvPicPr>
          <p:nvPr/>
        </p:nvPicPr>
        <p:blipFill>
          <a:blip r:embed="rId2"/>
          <a:stretch>
            <a:fillRect/>
          </a:stretch>
        </p:blipFill>
        <p:spPr>
          <a:xfrm>
            <a:off x="1510687" y="3268551"/>
            <a:ext cx="8785614" cy="2789349"/>
          </a:xfrm>
          <a:prstGeom prst="rect">
            <a:avLst/>
          </a:prstGeom>
        </p:spPr>
      </p:pic>
    </p:spTree>
    <p:extLst>
      <p:ext uri="{BB962C8B-B14F-4D97-AF65-F5344CB8AC3E}">
        <p14:creationId xmlns:p14="http://schemas.microsoft.com/office/powerpoint/2010/main" val="34068097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5A573-9873-45B3-B34A-0E19C5B44628}"/>
              </a:ext>
            </a:extLst>
          </p:cNvPr>
          <p:cNvSpPr>
            <a:spLocks noGrp="1"/>
          </p:cNvSpPr>
          <p:nvPr>
            <p:ph type="title"/>
          </p:nvPr>
        </p:nvSpPr>
        <p:spPr>
          <a:xfrm>
            <a:off x="608597" y="136525"/>
            <a:ext cx="10515600" cy="1325563"/>
          </a:xfrm>
        </p:spPr>
        <p:txBody>
          <a:bodyPr/>
          <a:lstStyle/>
          <a:p>
            <a:r>
              <a:rPr lang="en-US"/>
              <a:t>Sigfox uplink packet</a:t>
            </a:r>
          </a:p>
        </p:txBody>
      </p:sp>
      <p:sp>
        <p:nvSpPr>
          <p:cNvPr id="3" name="Content Placeholder 2">
            <a:extLst>
              <a:ext uri="{FF2B5EF4-FFF2-40B4-BE49-F238E27FC236}">
                <a16:creationId xmlns:a16="http://schemas.microsoft.com/office/drawing/2014/main" id="{A97AD66F-424B-478E-8F5D-B4A596EB6F7A}"/>
              </a:ext>
            </a:extLst>
          </p:cNvPr>
          <p:cNvSpPr>
            <a:spLocks noGrp="1"/>
          </p:cNvSpPr>
          <p:nvPr>
            <p:ph idx="1"/>
          </p:nvPr>
        </p:nvSpPr>
        <p:spPr>
          <a:xfrm>
            <a:off x="607595" y="3146490"/>
            <a:ext cx="10972800" cy="3025710"/>
          </a:xfrm>
        </p:spPr>
        <p:txBody>
          <a:bodyPr>
            <a:normAutofit/>
          </a:bodyPr>
          <a:lstStyle/>
          <a:p>
            <a:r>
              <a:rPr lang="en-US">
                <a:latin typeface="+mj-lt"/>
              </a:rPr>
              <a:t>Up to 29 bytes total per packet</a:t>
            </a:r>
          </a:p>
          <a:p>
            <a:pPr lvl="1"/>
            <a:r>
              <a:rPr lang="en-US">
                <a:latin typeface="+mj-lt"/>
              </a:rPr>
              <a:t>Payload: up to </a:t>
            </a:r>
            <a:r>
              <a:rPr lang="en-US" b="1">
                <a:latin typeface="+mj-lt"/>
              </a:rPr>
              <a:t>12 bytes</a:t>
            </a:r>
            <a:r>
              <a:rPr lang="en-US">
                <a:latin typeface="+mj-lt"/>
              </a:rPr>
              <a:t> </a:t>
            </a:r>
          </a:p>
          <a:p>
            <a:pPr lvl="1"/>
            <a:endParaRPr lang="en-US">
              <a:latin typeface="+mj-lt"/>
            </a:endParaRPr>
          </a:p>
          <a:p>
            <a:r>
              <a:rPr lang="en-US">
                <a:latin typeface="+mj-lt"/>
              </a:rPr>
              <a:t>Other fields</a:t>
            </a:r>
          </a:p>
          <a:p>
            <a:pPr lvl="1"/>
            <a:r>
              <a:rPr lang="en-US">
                <a:latin typeface="+mj-lt"/>
              </a:rPr>
              <a:t>Preamble + Frame Sync are really a 6 byte field for radio sync</a:t>
            </a:r>
          </a:p>
          <a:p>
            <a:pPr lvl="1"/>
            <a:r>
              <a:rPr lang="en-US">
                <a:latin typeface="+mj-lt"/>
              </a:rPr>
              <a:t>Authentication: 2-5 bytes</a:t>
            </a:r>
          </a:p>
          <a:p>
            <a:pPr lvl="1"/>
            <a:r>
              <a:rPr lang="en-US">
                <a:latin typeface="+mj-lt"/>
              </a:rPr>
              <a:t>Frame Check Sequence: 16-bit CRC</a:t>
            </a:r>
          </a:p>
        </p:txBody>
      </p:sp>
      <p:sp>
        <p:nvSpPr>
          <p:cNvPr id="4" name="Slide Number Placeholder 3">
            <a:extLst>
              <a:ext uri="{FF2B5EF4-FFF2-40B4-BE49-F238E27FC236}">
                <a16:creationId xmlns:a16="http://schemas.microsoft.com/office/drawing/2014/main" id="{E3005B14-5894-4C3F-891D-1253EEE4581F}"/>
              </a:ext>
            </a:extLst>
          </p:cNvPr>
          <p:cNvSpPr>
            <a:spLocks noGrp="1"/>
          </p:cNvSpPr>
          <p:nvPr>
            <p:ph type="sldNum" sz="quarter" idx="12"/>
          </p:nvPr>
        </p:nvSpPr>
        <p:spPr/>
        <p:txBody>
          <a:bodyPr/>
          <a:lstStyle/>
          <a:p>
            <a:fld id="{0778C724-3839-4D76-A707-B4C23905D055}" type="slidenum">
              <a:rPr lang="en-US" smtClean="0"/>
              <a:t>94</a:t>
            </a:fld>
            <a:endParaRPr lang="en-US"/>
          </a:p>
        </p:txBody>
      </p:sp>
      <p:pic>
        <p:nvPicPr>
          <p:cNvPr id="6" name="Picture 5">
            <a:extLst>
              <a:ext uri="{FF2B5EF4-FFF2-40B4-BE49-F238E27FC236}">
                <a16:creationId xmlns:a16="http://schemas.microsoft.com/office/drawing/2014/main" id="{F4FD8265-EFEF-40B0-9CCC-72F458E35745}"/>
              </a:ext>
            </a:extLst>
          </p:cNvPr>
          <p:cNvPicPr>
            <a:picLocks noChangeAspect="1"/>
          </p:cNvPicPr>
          <p:nvPr/>
        </p:nvPicPr>
        <p:blipFill>
          <a:blip r:embed="rId2"/>
          <a:stretch>
            <a:fillRect/>
          </a:stretch>
        </p:blipFill>
        <p:spPr>
          <a:xfrm>
            <a:off x="1217410" y="1143000"/>
            <a:ext cx="9906787" cy="1774890"/>
          </a:xfrm>
          <a:prstGeom prst="rect">
            <a:avLst/>
          </a:prstGeom>
        </p:spPr>
      </p:pic>
    </p:spTree>
    <p:extLst>
      <p:ext uri="{BB962C8B-B14F-4D97-AF65-F5344CB8AC3E}">
        <p14:creationId xmlns:p14="http://schemas.microsoft.com/office/powerpoint/2010/main" val="37353933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E9470-7081-4854-84EC-F9A64651B372}"/>
              </a:ext>
            </a:extLst>
          </p:cNvPr>
          <p:cNvSpPr>
            <a:spLocks noGrp="1"/>
          </p:cNvSpPr>
          <p:nvPr>
            <p:ph type="title"/>
          </p:nvPr>
        </p:nvSpPr>
        <p:spPr/>
        <p:txBody>
          <a:bodyPr/>
          <a:lstStyle/>
          <a:p>
            <a:r>
              <a:rPr lang="en-US"/>
              <a:t>Sigfox downlink packet</a:t>
            </a:r>
          </a:p>
        </p:txBody>
      </p:sp>
      <p:sp>
        <p:nvSpPr>
          <p:cNvPr id="3" name="Content Placeholder 2">
            <a:extLst>
              <a:ext uri="{FF2B5EF4-FFF2-40B4-BE49-F238E27FC236}">
                <a16:creationId xmlns:a16="http://schemas.microsoft.com/office/drawing/2014/main" id="{355D729C-2C33-41EC-AF3A-8AC0BEA2607D}"/>
              </a:ext>
            </a:extLst>
          </p:cNvPr>
          <p:cNvSpPr>
            <a:spLocks noGrp="1"/>
          </p:cNvSpPr>
          <p:nvPr>
            <p:ph idx="1"/>
          </p:nvPr>
        </p:nvSpPr>
        <p:spPr>
          <a:xfrm>
            <a:off x="607594" y="2889250"/>
            <a:ext cx="10972800" cy="3467100"/>
          </a:xfrm>
        </p:spPr>
        <p:txBody>
          <a:bodyPr/>
          <a:lstStyle/>
          <a:p>
            <a:r>
              <a:rPr lang="en-US">
                <a:latin typeface="+mj-lt"/>
              </a:rPr>
              <a:t>Similar structure, 28 bytes total</a:t>
            </a:r>
          </a:p>
          <a:p>
            <a:pPr lvl="1"/>
            <a:r>
              <a:rPr lang="en-US">
                <a:latin typeface="+mj-lt"/>
              </a:rPr>
              <a:t>Payload: up to 8 bytes</a:t>
            </a:r>
          </a:p>
          <a:p>
            <a:pPr lvl="1"/>
            <a:endParaRPr lang="en-US">
              <a:latin typeface="+mj-lt"/>
            </a:endParaRPr>
          </a:p>
          <a:p>
            <a:r>
              <a:rPr lang="en-US">
                <a:latin typeface="+mj-lt"/>
              </a:rPr>
              <a:t>Larger preamble + frame sync of 13 bytes</a:t>
            </a:r>
          </a:p>
          <a:p>
            <a:endParaRPr lang="en-US">
              <a:latin typeface="+mj-lt"/>
            </a:endParaRPr>
          </a:p>
          <a:p>
            <a:r>
              <a:rPr lang="en-US">
                <a:latin typeface="+mj-lt"/>
              </a:rPr>
              <a:t>Error Correcting Code for increased reliability</a:t>
            </a:r>
          </a:p>
        </p:txBody>
      </p:sp>
      <p:sp>
        <p:nvSpPr>
          <p:cNvPr id="4" name="Slide Number Placeholder 3">
            <a:extLst>
              <a:ext uri="{FF2B5EF4-FFF2-40B4-BE49-F238E27FC236}">
                <a16:creationId xmlns:a16="http://schemas.microsoft.com/office/drawing/2014/main" id="{B2FE116C-AB2F-43C1-8CC4-98868066B7B0}"/>
              </a:ext>
            </a:extLst>
          </p:cNvPr>
          <p:cNvSpPr>
            <a:spLocks noGrp="1"/>
          </p:cNvSpPr>
          <p:nvPr>
            <p:ph type="sldNum" sz="quarter" idx="12"/>
          </p:nvPr>
        </p:nvSpPr>
        <p:spPr/>
        <p:txBody>
          <a:bodyPr/>
          <a:lstStyle/>
          <a:p>
            <a:fld id="{0778C724-3839-4D76-A707-B4C23905D055}" type="slidenum">
              <a:rPr lang="en-US" smtClean="0"/>
              <a:t>95</a:t>
            </a:fld>
            <a:endParaRPr lang="en-US"/>
          </a:p>
        </p:txBody>
      </p:sp>
      <p:pic>
        <p:nvPicPr>
          <p:cNvPr id="6" name="Picture 5">
            <a:extLst>
              <a:ext uri="{FF2B5EF4-FFF2-40B4-BE49-F238E27FC236}">
                <a16:creationId xmlns:a16="http://schemas.microsoft.com/office/drawing/2014/main" id="{F836F469-F251-4030-848E-D011D2198C5C}"/>
              </a:ext>
            </a:extLst>
          </p:cNvPr>
          <p:cNvPicPr>
            <a:picLocks noChangeAspect="1"/>
          </p:cNvPicPr>
          <p:nvPr/>
        </p:nvPicPr>
        <p:blipFill>
          <a:blip r:embed="rId2"/>
          <a:stretch>
            <a:fillRect/>
          </a:stretch>
        </p:blipFill>
        <p:spPr>
          <a:xfrm>
            <a:off x="2001721" y="1276228"/>
            <a:ext cx="8184546" cy="1419286"/>
          </a:xfrm>
          <a:prstGeom prst="rect">
            <a:avLst/>
          </a:prstGeom>
        </p:spPr>
      </p:pic>
    </p:spTree>
    <p:extLst>
      <p:ext uri="{BB962C8B-B14F-4D97-AF65-F5344CB8AC3E}">
        <p14:creationId xmlns:p14="http://schemas.microsoft.com/office/powerpoint/2010/main" val="39039674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B514F-E578-4083-A202-E86BAB0CC97D}"/>
              </a:ext>
            </a:extLst>
          </p:cNvPr>
          <p:cNvSpPr>
            <a:spLocks noGrp="1"/>
          </p:cNvSpPr>
          <p:nvPr>
            <p:ph type="title"/>
          </p:nvPr>
        </p:nvSpPr>
        <p:spPr/>
        <p:txBody>
          <a:bodyPr/>
          <a:lstStyle/>
          <a:p>
            <a:r>
              <a:rPr lang="en-US"/>
              <a:t>Sigfox deployments</a:t>
            </a:r>
          </a:p>
        </p:txBody>
      </p:sp>
      <p:sp>
        <p:nvSpPr>
          <p:cNvPr id="3" name="Content Placeholder 2">
            <a:extLst>
              <a:ext uri="{FF2B5EF4-FFF2-40B4-BE49-F238E27FC236}">
                <a16:creationId xmlns:a16="http://schemas.microsoft.com/office/drawing/2014/main" id="{286E6838-1777-48D4-9D49-83CE43EE5F1E}"/>
              </a:ext>
            </a:extLst>
          </p:cNvPr>
          <p:cNvSpPr>
            <a:spLocks noGrp="1"/>
          </p:cNvSpPr>
          <p:nvPr>
            <p:ph idx="1"/>
          </p:nvPr>
        </p:nvSpPr>
        <p:spPr/>
        <p:txBody>
          <a:bodyPr/>
          <a:lstStyle/>
          <a:p>
            <a:r>
              <a:rPr lang="en-US">
                <a:latin typeface="+mj-lt"/>
              </a:rPr>
              <a:t>Proprietary network with managed deployment</a:t>
            </a:r>
          </a:p>
          <a:p>
            <a:pPr lvl="1"/>
            <a:r>
              <a:rPr lang="en-US">
                <a:latin typeface="+mj-lt"/>
              </a:rPr>
              <a:t>Like cellular networks</a:t>
            </a:r>
          </a:p>
          <a:p>
            <a:pPr lvl="1"/>
            <a:r>
              <a:rPr lang="en-US">
                <a:latin typeface="+mj-lt"/>
              </a:rPr>
              <a:t>Sigfox deploys networks and transports data</a:t>
            </a:r>
          </a:p>
          <a:p>
            <a:pPr lvl="1"/>
            <a:r>
              <a:rPr lang="en-US">
                <a:latin typeface="+mj-lt"/>
              </a:rPr>
              <a:t>140 uplink messages plus 4 downlink message per day</a:t>
            </a:r>
          </a:p>
          <a:p>
            <a:endParaRPr lang="en-US">
              <a:latin typeface="+mj-lt"/>
            </a:endParaRPr>
          </a:p>
          <a:p>
            <a:r>
              <a:rPr lang="en-US">
                <a:latin typeface="+mj-lt"/>
              </a:rPr>
              <a:t>Connectionless communication</a:t>
            </a:r>
          </a:p>
          <a:p>
            <a:pPr lvl="1"/>
            <a:r>
              <a:rPr lang="en-US">
                <a:latin typeface="+mj-lt"/>
              </a:rPr>
              <a:t>Devices are registered with the networks</a:t>
            </a:r>
          </a:p>
          <a:p>
            <a:pPr lvl="1"/>
            <a:r>
              <a:rPr lang="en-US">
                <a:latin typeface="+mj-lt"/>
              </a:rPr>
              <a:t>Keys are provided in the software image</a:t>
            </a:r>
          </a:p>
          <a:p>
            <a:pPr lvl="1"/>
            <a:r>
              <a:rPr lang="en-US">
                <a:latin typeface="+mj-lt"/>
              </a:rPr>
              <a:t>Any deployed Sigfox gateway can collect transmitted data</a:t>
            </a:r>
          </a:p>
          <a:p>
            <a:pPr lvl="2"/>
            <a:r>
              <a:rPr lang="en-US">
                <a:latin typeface="+mj-lt"/>
              </a:rPr>
              <a:t>Enables mobile applications</a:t>
            </a:r>
          </a:p>
        </p:txBody>
      </p:sp>
      <p:sp>
        <p:nvSpPr>
          <p:cNvPr id="4" name="Slide Number Placeholder 3">
            <a:extLst>
              <a:ext uri="{FF2B5EF4-FFF2-40B4-BE49-F238E27FC236}">
                <a16:creationId xmlns:a16="http://schemas.microsoft.com/office/drawing/2014/main" id="{7D22F664-8182-4CBE-8FB6-2FA5507AA50A}"/>
              </a:ext>
            </a:extLst>
          </p:cNvPr>
          <p:cNvSpPr>
            <a:spLocks noGrp="1"/>
          </p:cNvSpPr>
          <p:nvPr>
            <p:ph type="sldNum" sz="quarter" idx="12"/>
          </p:nvPr>
        </p:nvSpPr>
        <p:spPr/>
        <p:txBody>
          <a:bodyPr/>
          <a:lstStyle/>
          <a:p>
            <a:fld id="{0778C724-3839-4D76-A707-B4C23905D055}" type="slidenum">
              <a:rPr lang="en-US" smtClean="0"/>
              <a:t>96</a:t>
            </a:fld>
            <a:endParaRPr lang="en-US"/>
          </a:p>
        </p:txBody>
      </p:sp>
    </p:spTree>
    <p:extLst>
      <p:ext uri="{BB962C8B-B14F-4D97-AF65-F5344CB8AC3E}">
        <p14:creationId xmlns:p14="http://schemas.microsoft.com/office/powerpoint/2010/main" val="1337061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lstStyle/>
          <a:p>
            <a:r>
              <a:rPr lang="en-US">
                <a:latin typeface="+mn-lt"/>
              </a:rPr>
              <a:t>IEEE standard for LPWANs</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p:txBody>
          <a:bodyPr>
            <a:normAutofit fontScale="92500" lnSpcReduction="20000"/>
          </a:bodyPr>
          <a:lstStyle/>
          <a:p>
            <a:r>
              <a:rPr lang="en-US">
                <a:latin typeface="+mj-lt"/>
              </a:rPr>
              <a:t>802.11ah (</a:t>
            </a:r>
            <a:r>
              <a:rPr lang="en-US" err="1">
                <a:latin typeface="+mj-lt"/>
              </a:rPr>
              <a:t>HaLow</a:t>
            </a:r>
            <a:r>
              <a:rPr lang="en-US">
                <a:latin typeface="+mj-lt"/>
              </a:rPr>
              <a:t>) standard in 2016</a:t>
            </a:r>
          </a:p>
          <a:p>
            <a:pPr lvl="1"/>
            <a:r>
              <a:rPr lang="en-US">
                <a:latin typeface="+mj-lt"/>
              </a:rPr>
              <a:t>First real hardware in 2020</a:t>
            </a:r>
          </a:p>
          <a:p>
            <a:pPr lvl="1"/>
            <a:r>
              <a:rPr lang="en-US">
                <a:latin typeface="+mj-lt"/>
              </a:rPr>
              <a:t>Still not in real-world use yet</a:t>
            </a:r>
          </a:p>
          <a:p>
            <a:pPr lvl="1"/>
            <a:endParaRPr lang="en-US">
              <a:latin typeface="+mj-lt"/>
            </a:endParaRPr>
          </a:p>
          <a:p>
            <a:r>
              <a:rPr lang="en-US">
                <a:latin typeface="+mj-lt"/>
              </a:rPr>
              <a:t>Focus on the indoor-to-outdoor scenario</a:t>
            </a:r>
          </a:p>
          <a:p>
            <a:pPr lvl="1"/>
            <a:r>
              <a:rPr lang="en-US">
                <a:latin typeface="+mj-lt"/>
              </a:rPr>
              <a:t>Medium range (maximum 1 km)</a:t>
            </a:r>
          </a:p>
          <a:p>
            <a:pPr lvl="1"/>
            <a:endParaRPr lang="en-US">
              <a:latin typeface="+mj-lt"/>
            </a:endParaRPr>
          </a:p>
          <a:p>
            <a:r>
              <a:rPr lang="en-US">
                <a:latin typeface="+mj-lt"/>
              </a:rPr>
              <a:t>915 MHz communication</a:t>
            </a:r>
          </a:p>
          <a:p>
            <a:pPr lvl="1"/>
            <a:r>
              <a:rPr lang="en-US" b="1">
                <a:latin typeface="+mj-lt"/>
              </a:rPr>
              <a:t>NOT </a:t>
            </a:r>
            <a:r>
              <a:rPr lang="en-US">
                <a:latin typeface="+mj-lt"/>
              </a:rPr>
              <a:t>interoperable with other 802.11 access points and devices</a:t>
            </a:r>
          </a:p>
          <a:p>
            <a:pPr lvl="1"/>
            <a:endParaRPr lang="en-US">
              <a:latin typeface="+mj-lt"/>
            </a:endParaRPr>
          </a:p>
          <a:p>
            <a:r>
              <a:rPr lang="en-US">
                <a:latin typeface="+mj-lt"/>
              </a:rPr>
              <a:t>Theoretically up to 356 Mbps</a:t>
            </a:r>
          </a:p>
          <a:p>
            <a:pPr lvl="1"/>
            <a:r>
              <a:rPr lang="en-US">
                <a:latin typeface="+mj-lt"/>
              </a:rPr>
              <a:t>Practically, most devices are expected to implement 150 kbps to 8 Mbps</a:t>
            </a:r>
          </a:p>
          <a:p>
            <a:pPr lvl="1"/>
            <a:endParaRPr lang="en-US" b="1"/>
          </a:p>
          <a:p>
            <a:endParaRPr lang="en-US" b="1"/>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97</a:t>
            </a:fld>
            <a:endParaRPr lang="en-US"/>
          </a:p>
        </p:txBody>
      </p:sp>
      <p:sp>
        <p:nvSpPr>
          <p:cNvPr id="5" name="TextBox 4">
            <a:extLst>
              <a:ext uri="{FF2B5EF4-FFF2-40B4-BE49-F238E27FC236}">
                <a16:creationId xmlns:a16="http://schemas.microsoft.com/office/drawing/2014/main" id="{216CF0AD-A569-DD43-93E4-043341535380}"/>
              </a:ext>
            </a:extLst>
          </p:cNvPr>
          <p:cNvSpPr txBox="1"/>
          <p:nvPr/>
        </p:nvSpPr>
        <p:spPr>
          <a:xfrm>
            <a:off x="7853082" y="147547"/>
            <a:ext cx="3995121" cy="1610954"/>
          </a:xfrm>
          <a:prstGeom prst="rect">
            <a:avLst/>
          </a:prstGeom>
          <a:noFill/>
          <a:ln>
            <a:solidFill>
              <a:schemeClr val="bg1">
                <a:lumMod val="50000"/>
              </a:schemeClr>
            </a:solidFill>
          </a:ln>
        </p:spPr>
        <p:txBody>
          <a:bodyPr wrap="square" rtlCol="0">
            <a:spAutoFit/>
          </a:bodyPr>
          <a:lstStyle/>
          <a:p>
            <a:r>
              <a:rPr lang="en-US" sz="2400" err="1">
                <a:solidFill>
                  <a:schemeClr val="accent4"/>
                </a:solidFill>
                <a:latin typeface="Seravek Light"/>
                <a:cs typeface="Seravek Light"/>
              </a:rPr>
              <a:t>n.b.</a:t>
            </a:r>
            <a:endParaRPr lang="en-US" sz="2400">
              <a:solidFill>
                <a:schemeClr val="accent4"/>
              </a:solidFill>
              <a:latin typeface="Seravek Light"/>
              <a:cs typeface="Seravek Light"/>
            </a:endParaRPr>
          </a:p>
          <a:p>
            <a:r>
              <a:rPr lang="en-US" sz="1867">
                <a:solidFill>
                  <a:schemeClr val="accent4"/>
                </a:solidFill>
                <a:latin typeface="Consolas" panose="020B0609020204030204" pitchFamily="49" charset="0"/>
                <a:cs typeface="Consolas" panose="020B0609020204030204" pitchFamily="49" charset="0"/>
              </a:rPr>
              <a:t>  802    = “area networking”</a:t>
            </a:r>
          </a:p>
          <a:p>
            <a:r>
              <a:rPr lang="en-US" sz="1867">
                <a:solidFill>
                  <a:schemeClr val="accent4"/>
                </a:solidFill>
                <a:latin typeface="Consolas" panose="020B0609020204030204" pitchFamily="49" charset="0"/>
                <a:cs typeface="Consolas" panose="020B0609020204030204" pitchFamily="49" charset="0"/>
              </a:rPr>
              <a:t>     .3  = “LANs”</a:t>
            </a:r>
          </a:p>
          <a:p>
            <a:r>
              <a:rPr lang="en-US" sz="1867">
                <a:solidFill>
                  <a:schemeClr val="accent4"/>
                </a:solidFill>
                <a:latin typeface="Consolas" panose="020B0609020204030204" pitchFamily="49" charset="0"/>
                <a:cs typeface="Consolas" panose="020B0609020204030204" pitchFamily="49" charset="0"/>
              </a:rPr>
              <a:t>     .11 = “Wireless LANs”</a:t>
            </a:r>
          </a:p>
          <a:p>
            <a:r>
              <a:rPr lang="en-US" sz="1867">
                <a:solidFill>
                  <a:schemeClr val="accent4"/>
                </a:solidFill>
                <a:latin typeface="Consolas" panose="020B0609020204030204" pitchFamily="49" charset="0"/>
                <a:cs typeface="Consolas" panose="020B0609020204030204" pitchFamily="49" charset="0"/>
              </a:rPr>
              <a:t>     .15 = “PANs”</a:t>
            </a:r>
          </a:p>
        </p:txBody>
      </p:sp>
      <p:sp>
        <p:nvSpPr>
          <p:cNvPr id="6" name="Footer Placeholder 1">
            <a:extLst>
              <a:ext uri="{FF2B5EF4-FFF2-40B4-BE49-F238E27FC236}">
                <a16:creationId xmlns:a16="http://schemas.microsoft.com/office/drawing/2014/main" id="{0371F80D-2795-5CA3-72A6-B9ADFDF7FB9E}"/>
              </a:ext>
            </a:extLst>
          </p:cNvPr>
          <p:cNvSpPr>
            <a:spLocks noGrp="1"/>
          </p:cNvSpPr>
          <p:nvPr>
            <p:ph type="ftr" sz="quarter" idx="11"/>
          </p:nvPr>
        </p:nvSpPr>
        <p:spPr>
          <a:xfrm>
            <a:off x="4038600" y="6356350"/>
            <a:ext cx="4114800" cy="365125"/>
          </a:xfrm>
        </p:spPr>
        <p:txBody>
          <a:bodyPr/>
          <a:lstStyle/>
          <a:p>
            <a:r>
              <a:rPr lang="sv-SE" err="1"/>
              <a:t>ambujv@nus.edu.sg</a:t>
            </a:r>
            <a:endParaRPr lang="sv-SE"/>
          </a:p>
        </p:txBody>
      </p:sp>
    </p:spTree>
    <p:extLst>
      <p:ext uri="{BB962C8B-B14F-4D97-AF65-F5344CB8AC3E}">
        <p14:creationId xmlns:p14="http://schemas.microsoft.com/office/powerpoint/2010/main" val="39644406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A62DD-BF50-47FD-83AD-1CFC90EC9916}"/>
              </a:ext>
            </a:extLst>
          </p:cNvPr>
          <p:cNvSpPr>
            <a:spLocks noGrp="1"/>
          </p:cNvSpPr>
          <p:nvPr>
            <p:ph type="title"/>
          </p:nvPr>
        </p:nvSpPr>
        <p:spPr>
          <a:xfrm>
            <a:off x="745812" y="136525"/>
            <a:ext cx="11353800" cy="1325563"/>
          </a:xfrm>
        </p:spPr>
        <p:txBody>
          <a:bodyPr/>
          <a:lstStyle/>
          <a:p>
            <a:r>
              <a:rPr lang="en-US">
                <a:latin typeface="+mn-lt"/>
              </a:rPr>
              <a:t>802.11ah allows multiple bandwidth allocations</a:t>
            </a:r>
          </a:p>
        </p:txBody>
      </p:sp>
      <p:sp>
        <p:nvSpPr>
          <p:cNvPr id="4" name="Slide Number Placeholder 3">
            <a:extLst>
              <a:ext uri="{FF2B5EF4-FFF2-40B4-BE49-F238E27FC236}">
                <a16:creationId xmlns:a16="http://schemas.microsoft.com/office/drawing/2014/main" id="{4BF84A67-3391-406B-96DD-AC5566C11B77}"/>
              </a:ext>
            </a:extLst>
          </p:cNvPr>
          <p:cNvSpPr>
            <a:spLocks noGrp="1"/>
          </p:cNvSpPr>
          <p:nvPr>
            <p:ph type="sldNum" sz="quarter" idx="12"/>
          </p:nvPr>
        </p:nvSpPr>
        <p:spPr/>
        <p:txBody>
          <a:bodyPr/>
          <a:lstStyle/>
          <a:p>
            <a:fld id="{0778C724-3839-4D76-A707-B4C23905D055}" type="slidenum">
              <a:rPr lang="en-US" smtClean="0"/>
              <a:t>98</a:t>
            </a:fld>
            <a:endParaRPr lang="en-US"/>
          </a:p>
        </p:txBody>
      </p:sp>
      <p:pic>
        <p:nvPicPr>
          <p:cNvPr id="5122" name="Picture 2">
            <a:extLst>
              <a:ext uri="{FF2B5EF4-FFF2-40B4-BE49-F238E27FC236}">
                <a16:creationId xmlns:a16="http://schemas.microsoft.com/office/drawing/2014/main" id="{4AE87BC1-2A81-40AB-B6FF-1FA3E58342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4"/>
          <a:stretch/>
        </p:blipFill>
        <p:spPr bwMode="auto">
          <a:xfrm>
            <a:off x="1625602" y="1143001"/>
            <a:ext cx="8977687" cy="501032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1">
            <a:extLst>
              <a:ext uri="{FF2B5EF4-FFF2-40B4-BE49-F238E27FC236}">
                <a16:creationId xmlns:a16="http://schemas.microsoft.com/office/drawing/2014/main" id="{6C4241D8-3362-287B-331E-1D883CD932D7}"/>
              </a:ext>
            </a:extLst>
          </p:cNvPr>
          <p:cNvSpPr>
            <a:spLocks noGrp="1"/>
          </p:cNvSpPr>
          <p:nvPr>
            <p:ph type="ftr" sz="quarter" idx="11"/>
          </p:nvPr>
        </p:nvSpPr>
        <p:spPr>
          <a:xfrm>
            <a:off x="4038600" y="6356350"/>
            <a:ext cx="4114800" cy="365125"/>
          </a:xfrm>
        </p:spPr>
        <p:txBody>
          <a:bodyPr/>
          <a:lstStyle/>
          <a:p>
            <a:r>
              <a:rPr lang="sv-SE" err="1"/>
              <a:t>ambujv@nus.edu.sg</a:t>
            </a:r>
            <a:endParaRPr lang="sv-SE"/>
          </a:p>
        </p:txBody>
      </p:sp>
    </p:spTree>
    <p:extLst>
      <p:ext uri="{BB962C8B-B14F-4D97-AF65-F5344CB8AC3E}">
        <p14:creationId xmlns:p14="http://schemas.microsoft.com/office/powerpoint/2010/main" val="10018907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A62DD-BF50-47FD-83AD-1CFC90EC9916}"/>
              </a:ext>
            </a:extLst>
          </p:cNvPr>
          <p:cNvSpPr>
            <a:spLocks noGrp="1"/>
          </p:cNvSpPr>
          <p:nvPr>
            <p:ph type="title"/>
          </p:nvPr>
        </p:nvSpPr>
        <p:spPr>
          <a:xfrm>
            <a:off x="745812" y="136525"/>
            <a:ext cx="11353800" cy="1325563"/>
          </a:xfrm>
        </p:spPr>
        <p:txBody>
          <a:bodyPr/>
          <a:lstStyle/>
          <a:p>
            <a:r>
              <a:rPr lang="en-US" err="1">
                <a:latin typeface="+mn-lt"/>
              </a:rPr>
              <a:t>WiFi</a:t>
            </a:r>
            <a:r>
              <a:rPr lang="en-US">
                <a:latin typeface="+mn-lt"/>
              </a:rPr>
              <a:t> Hallow Range Test (Courtesy: </a:t>
            </a:r>
            <a:r>
              <a:rPr lang="en-US" err="1">
                <a:latin typeface="+mn-lt"/>
              </a:rPr>
              <a:t>Newracom</a:t>
            </a:r>
            <a:r>
              <a:rPr lang="en-US">
                <a:latin typeface="+mn-lt"/>
              </a:rPr>
              <a:t>)</a:t>
            </a:r>
          </a:p>
        </p:txBody>
      </p:sp>
      <p:sp>
        <p:nvSpPr>
          <p:cNvPr id="4" name="Slide Number Placeholder 3">
            <a:extLst>
              <a:ext uri="{FF2B5EF4-FFF2-40B4-BE49-F238E27FC236}">
                <a16:creationId xmlns:a16="http://schemas.microsoft.com/office/drawing/2014/main" id="{4BF84A67-3391-406B-96DD-AC5566C11B77}"/>
              </a:ext>
            </a:extLst>
          </p:cNvPr>
          <p:cNvSpPr>
            <a:spLocks noGrp="1"/>
          </p:cNvSpPr>
          <p:nvPr>
            <p:ph type="sldNum" sz="quarter" idx="12"/>
          </p:nvPr>
        </p:nvSpPr>
        <p:spPr/>
        <p:txBody>
          <a:bodyPr/>
          <a:lstStyle/>
          <a:p>
            <a:fld id="{0778C724-3839-4D76-A707-B4C23905D055}" type="slidenum">
              <a:rPr lang="en-US" smtClean="0"/>
              <a:t>99</a:t>
            </a:fld>
            <a:endParaRPr lang="en-US"/>
          </a:p>
        </p:txBody>
      </p:sp>
      <p:sp>
        <p:nvSpPr>
          <p:cNvPr id="3" name="Footer Placeholder 1">
            <a:extLst>
              <a:ext uri="{FF2B5EF4-FFF2-40B4-BE49-F238E27FC236}">
                <a16:creationId xmlns:a16="http://schemas.microsoft.com/office/drawing/2014/main" id="{6C4241D8-3362-287B-331E-1D883CD932D7}"/>
              </a:ext>
            </a:extLst>
          </p:cNvPr>
          <p:cNvSpPr>
            <a:spLocks noGrp="1"/>
          </p:cNvSpPr>
          <p:nvPr>
            <p:ph type="ftr" sz="quarter" idx="11"/>
          </p:nvPr>
        </p:nvSpPr>
        <p:spPr>
          <a:xfrm>
            <a:off x="4038600" y="6356350"/>
            <a:ext cx="4114800" cy="365125"/>
          </a:xfrm>
        </p:spPr>
        <p:txBody>
          <a:bodyPr/>
          <a:lstStyle/>
          <a:p>
            <a:r>
              <a:rPr lang="sv-SE" err="1"/>
              <a:t>ambujv@nus.edu.sg</a:t>
            </a:r>
            <a:endParaRPr lang="sv-SE"/>
          </a:p>
        </p:txBody>
      </p:sp>
      <p:pic>
        <p:nvPicPr>
          <p:cNvPr id="5" name="Online Media 4" descr="Wi-Fi HaLow: Long range Wi-Fi for IoT - First Range Test!">
            <a:hlinkClick r:id="" action="ppaction://media"/>
            <a:extLst>
              <a:ext uri="{FF2B5EF4-FFF2-40B4-BE49-F238E27FC236}">
                <a16:creationId xmlns:a16="http://schemas.microsoft.com/office/drawing/2014/main" id="{47A3306E-F81C-1F91-588D-123B07C03958}"/>
              </a:ext>
            </a:extLst>
          </p:cNvPr>
          <p:cNvPicPr>
            <a:picLocks noRot="1" noChangeAspect="1"/>
          </p:cNvPicPr>
          <p:nvPr>
            <a:videoFile r:link="rId1"/>
          </p:nvPr>
        </p:nvPicPr>
        <p:blipFill>
          <a:blip r:embed="rId3"/>
          <a:stretch>
            <a:fillRect/>
          </a:stretch>
        </p:blipFill>
        <p:spPr>
          <a:xfrm>
            <a:off x="2140438" y="1529025"/>
            <a:ext cx="7911123" cy="4469784"/>
          </a:xfrm>
          <a:prstGeom prst="rect">
            <a:avLst/>
          </a:prstGeom>
        </p:spPr>
      </p:pic>
    </p:spTree>
    <p:extLst>
      <p:ext uri="{BB962C8B-B14F-4D97-AF65-F5344CB8AC3E}">
        <p14:creationId xmlns:p14="http://schemas.microsoft.com/office/powerpoint/2010/main" val="175976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6969</Words>
  <Application>Microsoft Macintosh PowerPoint</Application>
  <PresentationFormat>Widescreen</PresentationFormat>
  <Paragraphs>1126</Paragraphs>
  <Slides>113</Slides>
  <Notes>33</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113</vt:i4>
      </vt:variant>
    </vt:vector>
  </HeadingPairs>
  <TitlesOfParts>
    <vt:vector size="124" baseType="lpstr">
      <vt:lpstr>Arial</vt:lpstr>
      <vt:lpstr>Calibri</vt:lpstr>
      <vt:lpstr>Calibri Light</vt:lpstr>
      <vt:lpstr>Consolas</vt:lpstr>
      <vt:lpstr>Courier New</vt:lpstr>
      <vt:lpstr>Helvetica Light</vt:lpstr>
      <vt:lpstr>Seravek Light</vt:lpstr>
      <vt:lpstr>Tahoma</vt:lpstr>
      <vt:lpstr>Times New Roman</vt:lpstr>
      <vt:lpstr>Wingdings</vt:lpstr>
      <vt:lpstr>Office Theme</vt:lpstr>
      <vt:lpstr>Wireless Networking</vt:lpstr>
      <vt:lpstr>Discussion regarding Assignment 3</vt:lpstr>
      <vt:lpstr>Roadmap of the lecture today</vt:lpstr>
      <vt:lpstr>Medium access control for Internet of Things</vt:lpstr>
      <vt:lpstr>Energy consumption of medium access control </vt:lpstr>
      <vt:lpstr>“Life Cycle” of MAC Protocols</vt:lpstr>
      <vt:lpstr>Aloha with Preamble Sampling</vt:lpstr>
      <vt:lpstr>Aloha with Preamble Sampling</vt:lpstr>
      <vt:lpstr>B-MAC: Asynchronous Medium Access Control </vt:lpstr>
      <vt:lpstr>Improving B-MAC with X-MAC</vt:lpstr>
      <vt:lpstr>ContikiMAC</vt:lpstr>
      <vt:lpstr>Roadmap of the lecture today</vt:lpstr>
      <vt:lpstr>What do you mean by the term localization?</vt:lpstr>
      <vt:lpstr>Overview of Global Positioning System</vt:lpstr>
      <vt:lpstr>Global Positioning Service</vt:lpstr>
      <vt:lpstr>GPS PHY</vt:lpstr>
      <vt:lpstr>GPS transmissions</vt:lpstr>
      <vt:lpstr>GPS requires signals from multiple satellites</vt:lpstr>
      <vt:lpstr>What is trilateration?</vt:lpstr>
      <vt:lpstr>How to determine distances?</vt:lpstr>
      <vt:lpstr>Received Signal Strength Indicators (RSSI)</vt:lpstr>
      <vt:lpstr>Problem with RSSI-based distance – not accurate</vt:lpstr>
      <vt:lpstr>Time of flight (also known as time of arrival, ToA)</vt:lpstr>
      <vt:lpstr>PowerPoint Presentation</vt:lpstr>
      <vt:lpstr>Ultrasound</vt:lpstr>
      <vt:lpstr>Time difference of arrival (TDoA)</vt:lpstr>
      <vt:lpstr>Time difference of arrival with different mediums</vt:lpstr>
      <vt:lpstr>PowerPoint Presentation</vt:lpstr>
      <vt:lpstr>Angle of arrival (AoA)</vt:lpstr>
      <vt:lpstr>Mapping existing infrastructure</vt:lpstr>
      <vt:lpstr>Fingerprinting overview</vt:lpstr>
      <vt:lpstr>Fingerprinting improvements</vt:lpstr>
      <vt:lpstr>Fingerprinting challenges</vt:lpstr>
      <vt:lpstr>Fingerprinting accuracy</vt:lpstr>
      <vt:lpstr>PowerPoint Presentation</vt:lpstr>
      <vt:lpstr>Localization using (WiFi) Fingerprinting</vt:lpstr>
      <vt:lpstr>Inertial navigation</vt:lpstr>
      <vt:lpstr>Roadmap of the lecture today</vt:lpstr>
      <vt:lpstr>PowerPoint Presentation</vt:lpstr>
      <vt:lpstr>How to discover nodes or devices nearby</vt:lpstr>
      <vt:lpstr>How to perform neighbor discovery?</vt:lpstr>
      <vt:lpstr>Synchronous neighbor discovery</vt:lpstr>
      <vt:lpstr>Drawbacks to synchronous neighbor discovery?</vt:lpstr>
      <vt:lpstr>Synchronous neighbor discovery with Asymmetric Nodes</vt:lpstr>
      <vt:lpstr>Power Save Mode (Infrastructure)</vt:lpstr>
      <vt:lpstr>Asynchronous Protocols</vt:lpstr>
      <vt:lpstr>Birthday Paradox</vt:lpstr>
      <vt:lpstr>PowerPoint Presentation</vt:lpstr>
      <vt:lpstr>Application to Asynchronous Discovery  Michael J McGlynn and Steven A Borbash. Birthday protocols for low energy deployment and flexible neighbor discovery in ad hoc  wireless networks. In MobiHoc, 2001</vt:lpstr>
      <vt:lpstr>DISCO - Asynchronous neighbor discovery algorithm </vt:lpstr>
      <vt:lpstr>Roadmap of the lecture today</vt:lpstr>
      <vt:lpstr>PowerPoint Presentation</vt:lpstr>
      <vt:lpstr>Air quality monitoring</vt:lpstr>
      <vt:lpstr>Audio detection, classification, and localization</vt:lpstr>
      <vt:lpstr>Traffic queue sensing and congestion control</vt:lpstr>
      <vt:lpstr>Example application: air quality monitoring</vt:lpstr>
      <vt:lpstr>How do we collect data from a sensor?</vt:lpstr>
      <vt:lpstr>How do we collect data from MANY sensors?</vt:lpstr>
      <vt:lpstr>We need another network option</vt:lpstr>
      <vt:lpstr>Long-range,low-data needs are not easily met </vt:lpstr>
      <vt:lpstr>Long-range,low-data needs are not easily met </vt:lpstr>
      <vt:lpstr>Long-range,low-data needs are not easily met </vt:lpstr>
      <vt:lpstr>Long-range,low-data needs are not easily met </vt:lpstr>
      <vt:lpstr>Long-range,low-data needs are not easily met </vt:lpstr>
      <vt:lpstr>Long-range, Low-power: design choices</vt:lpstr>
      <vt:lpstr>Long-range, Low-power: design choices</vt:lpstr>
      <vt:lpstr>Long-range, Low-power: design choices</vt:lpstr>
      <vt:lpstr>Long range backscatter transmissions using  LoRea</vt:lpstr>
      <vt:lpstr>LoRea backscatter narrow bandwidth transmissions which improves sensitivity</vt:lpstr>
      <vt:lpstr>Long range depends on receiver sensitivity and transmit power</vt:lpstr>
      <vt:lpstr>Design a low-power wide-area network</vt:lpstr>
      <vt:lpstr>Long-range CSMA is problematic</vt:lpstr>
      <vt:lpstr>LPWANs overview (common qualities)</vt:lpstr>
      <vt:lpstr>Overview of LoRa standard (Courtesy: Semtech)</vt:lpstr>
      <vt:lpstr>LoRaWAN</vt:lpstr>
      <vt:lpstr>LoRa employs a different modulation scheme</vt:lpstr>
      <vt:lpstr>Chirp Spread Spectrum</vt:lpstr>
      <vt:lpstr>Spreading factor of CSS modulation</vt:lpstr>
      <vt:lpstr>Overview of CSS (brief video)</vt:lpstr>
      <vt:lpstr>Channel allocation for LoRa</vt:lpstr>
      <vt:lpstr>LoRa data rates</vt:lpstr>
      <vt:lpstr>LoRaWAN MAC</vt:lpstr>
      <vt:lpstr>LoRaWAN packet format</vt:lpstr>
      <vt:lpstr>LoRa link budget and transmission range</vt:lpstr>
      <vt:lpstr>You can build your own LoRa network</vt:lpstr>
      <vt:lpstr>LoRaWAN network providers</vt:lpstr>
      <vt:lpstr>TTN Scale [Jan 2022]</vt:lpstr>
      <vt:lpstr>Helium Scale [Jan 2022]</vt:lpstr>
      <vt:lpstr>Sigfox</vt:lpstr>
      <vt:lpstr>Sigfox PHY</vt:lpstr>
      <vt:lpstr>Sigfox unbalanced uplink and downlink</vt:lpstr>
      <vt:lpstr>Sigfox link budget</vt:lpstr>
      <vt:lpstr>Sigfox MAC</vt:lpstr>
      <vt:lpstr>Sigfox uplink packet</vt:lpstr>
      <vt:lpstr>Sigfox downlink packet</vt:lpstr>
      <vt:lpstr>Sigfox deployments</vt:lpstr>
      <vt:lpstr>IEEE standard for LPWANs</vt:lpstr>
      <vt:lpstr>802.11ah allows multiple bandwidth allocations</vt:lpstr>
      <vt:lpstr>WiFi Hallow Range Test (Courtesy: Newracom)</vt:lpstr>
      <vt:lpstr>Roadmap of the lecture today</vt:lpstr>
      <vt:lpstr>PowerPoint Presentation</vt:lpstr>
      <vt:lpstr>What do you mean by routing?</vt:lpstr>
      <vt:lpstr>Performing routing in the wired networks</vt:lpstr>
      <vt:lpstr>Performing routing in the wireless networks</vt:lpstr>
      <vt:lpstr>For the same distance, is it better to have direct or multi-hop path?</vt:lpstr>
      <vt:lpstr>But, for energy Consumption …</vt:lpstr>
      <vt:lpstr>Classification of c routing protocols</vt:lpstr>
      <vt:lpstr>Many-to-one routing</vt:lpstr>
      <vt:lpstr>Mesh Routing</vt:lpstr>
      <vt:lpstr>Flooding</vt:lpstr>
      <vt:lpstr>Flooding</vt:lpstr>
      <vt:lpstr>Roadmap of the lecture today</vt:lpstr>
      <vt:lpstr>Wireless Networking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Enabling Sustainable Networked Embedded Systems</dc:title>
  <dc:creator>Ambuj Varshney</dc:creator>
  <cp:lastModifiedBy>Ambuj Varshney</cp:lastModifiedBy>
  <cp:revision>1</cp:revision>
  <dcterms:created xsi:type="dcterms:W3CDTF">2020-02-17T19:00:36Z</dcterms:created>
  <dcterms:modified xsi:type="dcterms:W3CDTF">2024-04-05T10:01:26Z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Theme:8</vt:lpwstr>
  </property>
  <property fmtid="{D5CDD505-2E9C-101B-9397-08002B2CF9AE}" pid="3" name="ClassificationContentMarkingFooterText">
    <vt:lpwstr>## NUS Confidential ##</vt:lpwstr>
  </property>
  <property fmtid="{D5CDD505-2E9C-101B-9397-08002B2CF9AE}" pid="4" name="MSIP_Label_4e045e4e-d60e-4c86-8512-0f70a0407fd6_Enabled">
    <vt:lpwstr>true</vt:lpwstr>
  </property>
  <property fmtid="{D5CDD505-2E9C-101B-9397-08002B2CF9AE}" pid="5" name="MSIP_Label_4e045e4e-d60e-4c86-8512-0f70a0407fd6_SetDate">
    <vt:lpwstr>2024-03-08T08:24:22Z</vt:lpwstr>
  </property>
  <property fmtid="{D5CDD505-2E9C-101B-9397-08002B2CF9AE}" pid="6" name="MSIP_Label_4e045e4e-d60e-4c86-8512-0f70a0407fd6_Method">
    <vt:lpwstr>Privileged</vt:lpwstr>
  </property>
  <property fmtid="{D5CDD505-2E9C-101B-9397-08002B2CF9AE}" pid="7" name="MSIP_Label_4e045e4e-d60e-4c86-8512-0f70a0407fd6_Name">
    <vt:lpwstr>Unclassified</vt:lpwstr>
  </property>
  <property fmtid="{D5CDD505-2E9C-101B-9397-08002B2CF9AE}" pid="8" name="MSIP_Label_4e045e4e-d60e-4c86-8512-0f70a0407fd6_SiteId">
    <vt:lpwstr>5ba5ef5e-3109-4e77-85bd-cfeb0d347e82</vt:lpwstr>
  </property>
  <property fmtid="{D5CDD505-2E9C-101B-9397-08002B2CF9AE}" pid="9" name="MSIP_Label_4e045e4e-d60e-4c86-8512-0f70a0407fd6_ActionId">
    <vt:lpwstr>3df0b8fd-ca65-41e8-b20f-1ca0f17c011e</vt:lpwstr>
  </property>
  <property fmtid="{D5CDD505-2E9C-101B-9397-08002B2CF9AE}" pid="10" name="MSIP_Label_4e045e4e-d60e-4c86-8512-0f70a0407fd6_ContentBits">
    <vt:lpwstr>0</vt:lpwstr>
  </property>
</Properties>
</file>